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257" r:id="rId72"/>
    <p:sldId id="258" r:id="rId73"/>
    <p:sldId id="259" r:id="rId74"/>
    <p:sldId id="260" r:id="rId75"/>
    <p:sldId id="261" r:id="rId7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7.wmf"/><Relationship Id="rId7" Type="http://schemas.openxmlformats.org/officeDocument/2006/relationships/image" Target="../media/image48.wmf"/><Relationship Id="rId12" Type="http://schemas.openxmlformats.org/officeDocument/2006/relationships/image" Target="../media/image53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6.wmf"/><Relationship Id="rId11" Type="http://schemas.openxmlformats.org/officeDocument/2006/relationships/image" Target="../media/image52.wmf"/><Relationship Id="rId5" Type="http://schemas.openxmlformats.org/officeDocument/2006/relationships/image" Target="../media/image55.wmf"/><Relationship Id="rId10" Type="http://schemas.openxmlformats.org/officeDocument/2006/relationships/image" Target="../media/image51.wmf"/><Relationship Id="rId4" Type="http://schemas.openxmlformats.org/officeDocument/2006/relationships/image" Target="../media/image54.wmf"/><Relationship Id="rId9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9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12" Type="http://schemas.openxmlformats.org/officeDocument/2006/relationships/image" Target="../media/image68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5" Type="http://schemas.openxmlformats.org/officeDocument/2006/relationships/image" Target="../media/image7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Relationship Id="rId14" Type="http://schemas.openxmlformats.org/officeDocument/2006/relationships/image" Target="../media/image7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4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12" Type="http://schemas.openxmlformats.org/officeDocument/2006/relationships/image" Target="../media/image87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11" Type="http://schemas.openxmlformats.org/officeDocument/2006/relationships/image" Target="../media/image63.wmf"/><Relationship Id="rId5" Type="http://schemas.openxmlformats.org/officeDocument/2006/relationships/image" Target="../media/image84.wmf"/><Relationship Id="rId10" Type="http://schemas.openxmlformats.org/officeDocument/2006/relationships/image" Target="../media/image62.wmf"/><Relationship Id="rId4" Type="http://schemas.openxmlformats.org/officeDocument/2006/relationships/image" Target="../media/image83.wmf"/><Relationship Id="rId9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69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12" Type="http://schemas.openxmlformats.org/officeDocument/2006/relationships/image" Target="../media/image7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11" Type="http://schemas.openxmlformats.org/officeDocument/2006/relationships/image" Target="../media/image71.wmf"/><Relationship Id="rId5" Type="http://schemas.openxmlformats.org/officeDocument/2006/relationships/image" Target="../media/image92.wmf"/><Relationship Id="rId10" Type="http://schemas.openxmlformats.org/officeDocument/2006/relationships/image" Target="../media/image68.wmf"/><Relationship Id="rId4" Type="http://schemas.openxmlformats.org/officeDocument/2006/relationships/image" Target="../media/image91.wmf"/><Relationship Id="rId9" Type="http://schemas.openxmlformats.org/officeDocument/2006/relationships/image" Target="../media/image6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emf"/><Relationship Id="rId1" Type="http://schemas.openxmlformats.org/officeDocument/2006/relationships/image" Target="../media/image9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4" Type="http://schemas.openxmlformats.org/officeDocument/2006/relationships/image" Target="../media/image110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13.wmf"/><Relationship Id="rId7" Type="http://schemas.openxmlformats.org/officeDocument/2006/relationships/image" Target="../media/image110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09.wmf"/><Relationship Id="rId5" Type="http://schemas.openxmlformats.org/officeDocument/2006/relationships/image" Target="../media/image107.wmf"/><Relationship Id="rId4" Type="http://schemas.openxmlformats.org/officeDocument/2006/relationships/image" Target="../media/image11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15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Relationship Id="rId9" Type="http://schemas.openxmlformats.org/officeDocument/2006/relationships/image" Target="../media/image128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12" Type="http://schemas.openxmlformats.org/officeDocument/2006/relationships/image" Target="../media/image133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11" Type="http://schemas.openxmlformats.org/officeDocument/2006/relationships/image" Target="../media/image132.wmf"/><Relationship Id="rId5" Type="http://schemas.openxmlformats.org/officeDocument/2006/relationships/image" Target="../media/image126.wmf"/><Relationship Id="rId10" Type="http://schemas.openxmlformats.org/officeDocument/2006/relationships/image" Target="../media/image131.wmf"/><Relationship Id="rId4" Type="http://schemas.openxmlformats.org/officeDocument/2006/relationships/image" Target="../media/image125.wmf"/><Relationship Id="rId9" Type="http://schemas.openxmlformats.org/officeDocument/2006/relationships/image" Target="../media/image13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37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Relationship Id="rId9" Type="http://schemas.openxmlformats.org/officeDocument/2006/relationships/image" Target="../media/image14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png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png"/><Relationship Id="rId1" Type="http://schemas.openxmlformats.org/officeDocument/2006/relationships/image" Target="../media/image160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4" Type="http://schemas.openxmlformats.org/officeDocument/2006/relationships/image" Target="../media/image179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image" Target="../media/image182.wmf"/><Relationship Id="rId7" Type="http://schemas.openxmlformats.org/officeDocument/2006/relationships/image" Target="../media/image186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10" Type="http://schemas.openxmlformats.org/officeDocument/2006/relationships/image" Target="../media/image189.wmf"/><Relationship Id="rId4" Type="http://schemas.openxmlformats.org/officeDocument/2006/relationships/image" Target="../media/image183.wmf"/><Relationship Id="rId9" Type="http://schemas.openxmlformats.org/officeDocument/2006/relationships/image" Target="../media/image18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0D405-A091-48C6-9B28-E8EB6F04E849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02A6E-2EE6-4803-B3BA-9A4A6B5768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76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D64DD2AA-5580-4B5E-8849-62E58AE652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ADB9EDAC-D914-49F3-9421-2F04AF5280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8A2272F2-E3DD-43AD-97CF-2479E89945D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alphaModFix amt="39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D:\&#23828;&#38686;\&#30005;&#36335;\&#31185;&#25991;&#30005;&#36335;\&#30452;&#27969;&#30005;&#36335;.pp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file:///D:\&#23828;&#38686;\&#30005;&#36335;\&#31185;&#25991;&#30005;&#36335;\&#26242;&#24577;&#30005;&#36335;.pps" TargetMode="External"/><Relationship Id="rId5" Type="http://schemas.openxmlformats.org/officeDocument/2006/relationships/hyperlink" Target="file:///D:\&#23828;&#38686;\&#30005;&#36335;\&#31185;&#25991;&#30005;&#36335;\&#19977;&#30456;&#20132;&#27969;&#30005;&#36335;&#21450;&#23433;&#20840;&#29992;&#30005;.pps" TargetMode="External"/><Relationship Id="rId4" Type="http://schemas.openxmlformats.org/officeDocument/2006/relationships/hyperlink" Target="file:///D:\&#23828;&#38686;\&#30005;&#36335;\&#31185;&#25991;&#30005;&#36335;\&#27491;&#24358;&#20132;&#27969;&#30005;&#36335;1.pp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D:\&#23828;&#38686;\&#30005;&#36335;\&#31185;&#25991;&#30005;&#36335;\&#30452;&#27969;&#30005;&#36335;.pp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jpeg"/><Relationship Id="rId5" Type="http://schemas.openxmlformats.org/officeDocument/2006/relationships/audio" Target="../media/audio1.wav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2.bin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3.jpeg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4.bin"/><Relationship Id="rId1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jpeg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2.bin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1.bin"/><Relationship Id="rId15" Type="http://schemas.openxmlformats.org/officeDocument/2006/relationships/audio" Target="../media/audio1.wav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5.bin"/><Relationship Id="rId14" Type="http://schemas.openxmlformats.org/officeDocument/2006/relationships/oleObject" Target="../embeddings/oleObject60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oleObject" Target="../embeddings/oleObject71.bin"/><Relationship Id="rId18" Type="http://schemas.openxmlformats.org/officeDocument/2006/relationships/audio" Target="../media/audio1.wav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70.bin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4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4.bin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73.bin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3.jpeg"/><Relationship Id="rId4" Type="http://schemas.openxmlformats.org/officeDocument/2006/relationships/oleObject" Target="../embeddings/oleObject62.bin"/><Relationship Id="rId9" Type="http://schemas.openxmlformats.org/officeDocument/2006/relationships/oleObject" Target="../embeddings/oleObject67.bin"/><Relationship Id="rId14" Type="http://schemas.openxmlformats.org/officeDocument/2006/relationships/oleObject" Target="../embeddings/oleObject7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8.bin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77.bin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6.bin"/><Relationship Id="rId9" Type="http://schemas.openxmlformats.org/officeDocument/2006/relationships/oleObject" Target="../embeddings/oleObject8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8.bin"/><Relationship Id="rId12" Type="http://schemas.openxmlformats.org/officeDocument/2006/relationships/oleObject" Target="../embeddings/oleObject93.bin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6" Type="http://schemas.openxmlformats.org/officeDocument/2006/relationships/audio" Target="../media/audio1.wav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7.bin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6.bin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5.bin"/><Relationship Id="rId9" Type="http://schemas.openxmlformats.org/officeDocument/2006/relationships/oleObject" Target="../embeddings/oleObject90.bin"/><Relationship Id="rId14" Type="http://schemas.openxmlformats.org/officeDocument/2006/relationships/oleObject" Target="../embeddings/oleObject9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101.bin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6" Type="http://schemas.openxmlformats.org/officeDocument/2006/relationships/audio" Target="../media/audio1.wav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0.bin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9.bin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98.bin"/><Relationship Id="rId9" Type="http://schemas.openxmlformats.org/officeDocument/2006/relationships/oleObject" Target="../embeddings/oleObject103.bin"/><Relationship Id="rId14" Type="http://schemas.openxmlformats.org/officeDocument/2006/relationships/oleObject" Target="../embeddings/oleObject10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1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114.bin"/><Relationship Id="rId4" Type="http://schemas.openxmlformats.org/officeDocument/2006/relationships/oleObject" Target="../embeddings/oleObject113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.jpeg"/><Relationship Id="rId4" Type="http://schemas.openxmlformats.org/officeDocument/2006/relationships/audio" Target="../media/audio1.wav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119.bin"/><Relationship Id="rId4" Type="http://schemas.openxmlformats.org/officeDocument/2006/relationships/oleObject" Target="../embeddings/oleObject118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13" Type="http://schemas.openxmlformats.org/officeDocument/2006/relationships/oleObject" Target="../embeddings/oleObject129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123.bin"/><Relationship Id="rId12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22.bin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1.bin"/><Relationship Id="rId10" Type="http://schemas.openxmlformats.org/officeDocument/2006/relationships/oleObject" Target="../embeddings/oleObject126.bin"/><Relationship Id="rId4" Type="http://schemas.openxmlformats.org/officeDocument/2006/relationships/oleObject" Target="../embeddings/oleObject120.bin"/><Relationship Id="rId9" Type="http://schemas.openxmlformats.org/officeDocument/2006/relationships/oleObject" Target="../embeddings/oleObject125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13" Type="http://schemas.openxmlformats.org/officeDocument/2006/relationships/oleObject" Target="../embeddings/oleObject139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133.bin"/><Relationship Id="rId12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32.bin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41.bin"/><Relationship Id="rId10" Type="http://schemas.openxmlformats.org/officeDocument/2006/relationships/oleObject" Target="../embeddings/oleObject136.bin"/><Relationship Id="rId4" Type="http://schemas.openxmlformats.org/officeDocument/2006/relationships/oleObject" Target="../embeddings/oleObject130.bin"/><Relationship Id="rId9" Type="http://schemas.openxmlformats.org/officeDocument/2006/relationships/oleObject" Target="../embeddings/oleObject135.bin"/><Relationship Id="rId14" Type="http://schemas.openxmlformats.org/officeDocument/2006/relationships/oleObject" Target="../embeddings/oleObject14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45.bin"/><Relationship Id="rId11" Type="http://schemas.openxmlformats.org/officeDocument/2006/relationships/audio" Target="../media/audio1.wav"/><Relationship Id="rId5" Type="http://schemas.openxmlformats.org/officeDocument/2006/relationships/oleObject" Target="../embeddings/oleObject144.bin"/><Relationship Id="rId10" Type="http://schemas.openxmlformats.org/officeDocument/2006/relationships/oleObject" Target="../embeddings/oleObject149.bin"/><Relationship Id="rId4" Type="http://schemas.openxmlformats.org/officeDocument/2006/relationships/oleObject" Target="../embeddings/oleObject143.bin"/><Relationship Id="rId9" Type="http://schemas.openxmlformats.org/officeDocument/2006/relationships/oleObject" Target="../embeddings/oleObject14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.jpeg"/><Relationship Id="rId5" Type="http://schemas.openxmlformats.org/officeDocument/2006/relationships/audio" Target="../media/audio1.wav"/><Relationship Id="rId10" Type="http://schemas.openxmlformats.org/officeDocument/2006/relationships/oleObject" Target="../embeddings/oleObject155.bin"/><Relationship Id="rId4" Type="http://schemas.openxmlformats.org/officeDocument/2006/relationships/oleObject" Target="../embeddings/oleObject151.bin"/><Relationship Id="rId9" Type="http://schemas.openxmlformats.org/officeDocument/2006/relationships/oleObject" Target="../embeddings/oleObject154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159.bin"/><Relationship Id="rId12" Type="http://schemas.openxmlformats.org/officeDocument/2006/relationships/oleObject" Target="../embeddings/oleObject16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58.bin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57.bin"/><Relationship Id="rId10" Type="http://schemas.openxmlformats.org/officeDocument/2006/relationships/oleObject" Target="../embeddings/oleObject162.bin"/><Relationship Id="rId4" Type="http://schemas.openxmlformats.org/officeDocument/2006/relationships/oleObject" Target="../embeddings/oleObject156.bin"/><Relationship Id="rId9" Type="http://schemas.openxmlformats.org/officeDocument/2006/relationships/oleObject" Target="../embeddings/oleObject161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9.bin"/><Relationship Id="rId13" Type="http://schemas.openxmlformats.org/officeDocument/2006/relationships/oleObject" Target="../embeddings/oleObject174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168.bin"/><Relationship Id="rId12" Type="http://schemas.openxmlformats.org/officeDocument/2006/relationships/oleObject" Target="../embeddings/oleObject1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67.bin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6.bin"/><Relationship Id="rId10" Type="http://schemas.openxmlformats.org/officeDocument/2006/relationships/oleObject" Target="../embeddings/oleObject171.bin"/><Relationship Id="rId4" Type="http://schemas.openxmlformats.org/officeDocument/2006/relationships/oleObject" Target="../embeddings/oleObject165.bin"/><Relationship Id="rId9" Type="http://schemas.openxmlformats.org/officeDocument/2006/relationships/oleObject" Target="../embeddings/oleObject170.bin"/><Relationship Id="rId14" Type="http://schemas.openxmlformats.org/officeDocument/2006/relationships/oleObject" Target="../embeddings/oleObject17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8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80.bin"/><Relationship Id="rId5" Type="http://schemas.openxmlformats.org/officeDocument/2006/relationships/oleObject" Target="../embeddings/oleObject179.bin"/><Relationship Id="rId4" Type="http://schemas.openxmlformats.org/officeDocument/2006/relationships/oleObject" Target="../embeddings/oleObject178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86.bin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5.bin"/><Relationship Id="rId10" Type="http://schemas.openxmlformats.org/officeDocument/2006/relationships/oleObject" Target="../embeddings/oleObject190.bin"/><Relationship Id="rId4" Type="http://schemas.openxmlformats.org/officeDocument/2006/relationships/oleObject" Target="../embeddings/oleObject184.bin"/><Relationship Id="rId9" Type="http://schemas.openxmlformats.org/officeDocument/2006/relationships/oleObject" Target="../embeddings/oleObject189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95.bin"/><Relationship Id="rId5" Type="http://schemas.openxmlformats.org/officeDocument/2006/relationships/oleObject" Target="../embeddings/oleObject194.bin"/><Relationship Id="rId4" Type="http://schemas.openxmlformats.org/officeDocument/2006/relationships/oleObject" Target="../embeddings/oleObject193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198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3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01.bin"/><Relationship Id="rId11" Type="http://schemas.openxmlformats.org/officeDocument/2006/relationships/audio" Target="../media/audio1.wav"/><Relationship Id="rId5" Type="http://schemas.openxmlformats.org/officeDocument/2006/relationships/oleObject" Target="../embeddings/oleObject200.bin"/><Relationship Id="rId10" Type="http://schemas.openxmlformats.org/officeDocument/2006/relationships/oleObject" Target="../embeddings/oleObject205.bin"/><Relationship Id="rId4" Type="http://schemas.openxmlformats.org/officeDocument/2006/relationships/oleObject" Target="../embeddings/oleObject199.bin"/><Relationship Id="rId9" Type="http://schemas.openxmlformats.org/officeDocument/2006/relationships/oleObject" Target="../embeddings/oleObject204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09.bin"/><Relationship Id="rId5" Type="http://schemas.openxmlformats.org/officeDocument/2006/relationships/oleObject" Target="../embeddings/oleObject208.bin"/><Relationship Id="rId4" Type="http://schemas.openxmlformats.org/officeDocument/2006/relationships/oleObject" Target="../embeddings/oleObject207.bin"/><Relationship Id="rId9" Type="http://schemas.openxmlformats.org/officeDocument/2006/relationships/image" Target="../media/image3.jpe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14.bin"/><Relationship Id="rId5" Type="http://schemas.openxmlformats.org/officeDocument/2006/relationships/oleObject" Target="../embeddings/oleObject213.bin"/><Relationship Id="rId4" Type="http://schemas.openxmlformats.org/officeDocument/2006/relationships/oleObject" Target="../embeddings/oleObject212.bin"/><Relationship Id="rId9" Type="http://schemas.openxmlformats.org/officeDocument/2006/relationships/image" Target="../media/image3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5" Type="http://schemas.openxmlformats.org/officeDocument/2006/relationships/oleObject" Target="../embeddings/oleObject218.bin"/><Relationship Id="rId4" Type="http://schemas.openxmlformats.org/officeDocument/2006/relationships/oleObject" Target="../embeddings/oleObject217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.jpeg"/><Relationship Id="rId5" Type="http://schemas.openxmlformats.org/officeDocument/2006/relationships/audio" Target="../media/audio1.wav"/><Relationship Id="rId4" Type="http://schemas.openxmlformats.org/officeDocument/2006/relationships/oleObject" Target="../embeddings/oleObject220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oleObject" Target="../embeddings/oleObject222.bin"/><Relationship Id="rId7" Type="http://schemas.openxmlformats.org/officeDocument/2006/relationships/audio" Target="../media/audio1.wav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25.bin"/><Relationship Id="rId5" Type="http://schemas.openxmlformats.org/officeDocument/2006/relationships/oleObject" Target="../embeddings/oleObject224.bin"/><Relationship Id="rId4" Type="http://schemas.openxmlformats.org/officeDocument/2006/relationships/oleObject" Target="../embeddings/oleObject223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1.bin"/><Relationship Id="rId13" Type="http://schemas.openxmlformats.org/officeDocument/2006/relationships/oleObject" Target="../embeddings/oleObject236.bin"/><Relationship Id="rId18" Type="http://schemas.openxmlformats.org/officeDocument/2006/relationships/oleObject" Target="../embeddings/oleObject241.bin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30.bin"/><Relationship Id="rId12" Type="http://schemas.openxmlformats.org/officeDocument/2006/relationships/oleObject" Target="../embeddings/oleObject235.bin"/><Relationship Id="rId17" Type="http://schemas.openxmlformats.org/officeDocument/2006/relationships/oleObject" Target="../embeddings/oleObject24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39.bin"/><Relationship Id="rId20" Type="http://schemas.openxmlformats.org/officeDocument/2006/relationships/image" Target="../media/image3.jpeg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29.bin"/><Relationship Id="rId11" Type="http://schemas.openxmlformats.org/officeDocument/2006/relationships/oleObject" Target="../embeddings/oleObject234.bin"/><Relationship Id="rId5" Type="http://schemas.openxmlformats.org/officeDocument/2006/relationships/oleObject" Target="../embeddings/oleObject228.bin"/><Relationship Id="rId15" Type="http://schemas.openxmlformats.org/officeDocument/2006/relationships/oleObject" Target="../embeddings/oleObject238.bin"/><Relationship Id="rId10" Type="http://schemas.openxmlformats.org/officeDocument/2006/relationships/oleObject" Target="../embeddings/oleObject233.bin"/><Relationship Id="rId19" Type="http://schemas.openxmlformats.org/officeDocument/2006/relationships/audio" Target="../media/audio1.wav"/><Relationship Id="rId4" Type="http://schemas.openxmlformats.org/officeDocument/2006/relationships/oleObject" Target="../embeddings/oleObject227.bin"/><Relationship Id="rId9" Type="http://schemas.openxmlformats.org/officeDocument/2006/relationships/oleObject" Target="../embeddings/oleObject232.bin"/><Relationship Id="rId14" Type="http://schemas.openxmlformats.org/officeDocument/2006/relationships/oleObject" Target="../embeddings/oleObject23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audio" Target="../media/audio1.wav"/><Relationship Id="rId4" Type="http://schemas.openxmlformats.org/officeDocument/2006/relationships/oleObject" Target="../embeddings/oleObject2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3.jpeg"/><Relationship Id="rId4" Type="http://schemas.openxmlformats.org/officeDocument/2006/relationships/audio" Target="../media/audio1.wav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-27384"/>
            <a:ext cx="7772400" cy="1470025"/>
          </a:xfrm>
        </p:spPr>
        <p:txBody>
          <a:bodyPr/>
          <a:lstStyle/>
          <a:p>
            <a:r>
              <a:rPr lang="zh-CN" altLang="en-US" b="1" dirty="0" smtClean="0"/>
              <a:t>电路复习</a:t>
            </a:r>
            <a:endParaRPr lang="zh-CN" altLang="en-US" b="1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1520" y="1052736"/>
            <a:ext cx="8587681" cy="216024"/>
            <a:chOff x="403" y="564"/>
            <a:chExt cx="4685" cy="108"/>
          </a:xfrm>
        </p:grpSpPr>
        <p:pic>
          <p:nvPicPr>
            <p:cNvPr id="5" name="Picture 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04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6" name="Picture 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06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7" name="Picture 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02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8" name="Picture 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92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9" name="Picture 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50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10" name="Picture 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0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11" name="Picture 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2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12" name="Picture 1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8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13" name="Picture 1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0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14" name="Picture 1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6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15" name="Picture 1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6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16" name="Picture 1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18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17" name="Picture 1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8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18" name="Picture 1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14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19" name="Picture 1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94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20" name="Picture 1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90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21" name="Picture 1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80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22" name="Picture 2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82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23" name="Picture 2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78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24" name="Picture 2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68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25" name="Picture 2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70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26" name="Picture 2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56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27" name="Picture 2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58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28" name="Picture 2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4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29" name="Picture 2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44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30" name="Picture 2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46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31" name="Picture 2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32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32" name="Picture 3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34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33" name="Picture 3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30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34" name="Picture 3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20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35" name="Picture 3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66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36" name="Picture 3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42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37" name="Picture 3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22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38" name="Picture 3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18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39" name="Picture 3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08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0" name="Picture 3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10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" name="Picture 3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6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2" name="Picture 4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96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3" name="Picture 4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98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" name="Picture 4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84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" name="Picture 4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86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6" name="Picture 4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94" y="564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7" name="Picture 4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3" y="570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8" name="Picture 4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5" y="570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9" name="Picture 4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1" y="570"/>
              <a:ext cx="102" cy="102"/>
            </a:xfrm>
            <a:prstGeom prst="rect">
              <a:avLst/>
            </a:prstGeom>
            <a:noFill/>
          </p:spPr>
        </p:pic>
        <p:pic>
          <p:nvPicPr>
            <p:cNvPr id="50" name="Picture 4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1" y="570"/>
              <a:ext cx="102" cy="102"/>
            </a:xfrm>
            <a:prstGeom prst="rect">
              <a:avLst/>
            </a:prstGeom>
            <a:noFill/>
          </p:spPr>
        </p:pic>
        <p:pic>
          <p:nvPicPr>
            <p:cNvPr id="51" name="Picture 4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83" y="570"/>
              <a:ext cx="102" cy="102"/>
            </a:xfrm>
            <a:prstGeom prst="rect">
              <a:avLst/>
            </a:prstGeom>
            <a:noFill/>
          </p:spPr>
        </p:pic>
        <p:pic>
          <p:nvPicPr>
            <p:cNvPr id="52" name="Picture 5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" y="570"/>
              <a:ext cx="102" cy="102"/>
            </a:xfrm>
            <a:prstGeom prst="rect">
              <a:avLst/>
            </a:prstGeom>
            <a:noFill/>
          </p:spPr>
        </p:pic>
        <p:pic>
          <p:nvPicPr>
            <p:cNvPr id="53" name="Picture 5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9" y="570"/>
              <a:ext cx="102" cy="102"/>
            </a:xfrm>
            <a:prstGeom prst="rect">
              <a:avLst/>
            </a:prstGeom>
            <a:noFill/>
          </p:spPr>
        </p:pic>
      </p:grpSp>
      <p:sp>
        <p:nvSpPr>
          <p:cNvPr id="54" name="Text Box 52">
            <a:hlinkClick r:id="rId3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468287" y="1501069"/>
            <a:ext cx="56887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Char char="q"/>
            </a:pPr>
            <a:r>
              <a:rPr kumimoji="1" lang="zh-CN" altLang="en-US" sz="36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直流电路（</a:t>
            </a:r>
            <a:r>
              <a:rPr kumimoji="1" lang="en-US" altLang="zh-CN" sz="36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CH1</a:t>
            </a:r>
            <a:r>
              <a:rPr kumimoji="1" lang="zh-CN" altLang="zh-CN" sz="3600" b="1" dirty="0">
                <a:solidFill>
                  <a:srgbClr val="0000FF"/>
                </a:solidFill>
                <a:ea typeface="宋体" pitchFamily="2" charset="-122"/>
              </a:rPr>
              <a:t>～</a:t>
            </a:r>
            <a:r>
              <a:rPr kumimoji="1" lang="en-US" altLang="zh-CN" sz="36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CH4)</a:t>
            </a:r>
          </a:p>
        </p:txBody>
      </p:sp>
      <p:sp>
        <p:nvSpPr>
          <p:cNvPr id="55" name="Text Box 53">
            <a:hlinkClick r:id="rId4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468411" y="3264219"/>
            <a:ext cx="6119813" cy="66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buFont typeface="Wingdings" pitchFamily="2" charset="2"/>
              <a:buChar char="q"/>
            </a:pPr>
            <a:r>
              <a:rPr kumimoji="1" lang="zh-CN" altLang="en-US" sz="36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正弦稳态电路</a:t>
            </a:r>
            <a:r>
              <a:rPr kumimoji="1" lang="en-US" altLang="zh-CN" sz="36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(CH8</a:t>
            </a:r>
            <a:r>
              <a:rPr kumimoji="1" lang="zh-CN" altLang="zh-CN" sz="3600" b="1" dirty="0">
                <a:solidFill>
                  <a:srgbClr val="0000FF"/>
                </a:solidFill>
                <a:ea typeface="宋体" pitchFamily="2" charset="-122"/>
              </a:rPr>
              <a:t>～</a:t>
            </a:r>
            <a:r>
              <a:rPr kumimoji="1" lang="en-US" altLang="zh-CN" sz="36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CH11)</a:t>
            </a:r>
          </a:p>
        </p:txBody>
      </p:sp>
      <p:sp>
        <p:nvSpPr>
          <p:cNvPr id="56" name="Text Box 54">
            <a:hlinkClick r:id="rId5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468411" y="4128315"/>
            <a:ext cx="5688013" cy="66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  <a:buFont typeface="Wingdings" pitchFamily="2" charset="2"/>
              <a:buChar char="q"/>
            </a:pPr>
            <a:r>
              <a:rPr kumimoji="1" lang="zh-CN" altLang="en-US" sz="36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三相电路</a:t>
            </a:r>
            <a:r>
              <a:rPr kumimoji="1" lang="en-US" altLang="zh-CN" sz="36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(CH12)</a:t>
            </a:r>
          </a:p>
        </p:txBody>
      </p:sp>
      <p:sp>
        <p:nvSpPr>
          <p:cNvPr id="57" name="Text Box 55">
            <a:hlinkClick r:id="rId6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468411" y="2400123"/>
            <a:ext cx="5111750" cy="66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buFont typeface="Wingdings" pitchFamily="2" charset="2"/>
              <a:buChar char="q"/>
            </a:pPr>
            <a:r>
              <a:rPr kumimoji="1" lang="zh-CN" altLang="en-US" sz="36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暂态电路</a:t>
            </a:r>
            <a:r>
              <a:rPr kumimoji="1" lang="en-US" altLang="zh-CN" sz="36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(CH6</a:t>
            </a:r>
            <a:r>
              <a:rPr kumimoji="1" lang="zh-CN" altLang="zh-CN" sz="3600" b="1" dirty="0">
                <a:solidFill>
                  <a:srgbClr val="0000FF"/>
                </a:solidFill>
                <a:ea typeface="宋体" pitchFamily="2" charset="-122"/>
              </a:rPr>
              <a:t>～</a:t>
            </a:r>
            <a:r>
              <a:rPr kumimoji="1" lang="en-US" altLang="zh-CN" sz="36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CH7)</a:t>
            </a:r>
          </a:p>
        </p:txBody>
      </p:sp>
      <p:sp>
        <p:nvSpPr>
          <p:cNvPr id="58" name="Text Box 98">
            <a:hlinkClick r:id="rId6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468411" y="5784499"/>
            <a:ext cx="4540025" cy="66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buFont typeface="Wingdings" pitchFamily="2" charset="2"/>
              <a:buChar char="q"/>
            </a:pPr>
            <a:r>
              <a:rPr kumimoji="1" lang="zh-CN" altLang="en-US" sz="36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二端口网络</a:t>
            </a:r>
            <a:r>
              <a:rPr kumimoji="1" lang="en-US" altLang="zh-CN" sz="36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(CH16) </a:t>
            </a:r>
          </a:p>
        </p:txBody>
      </p:sp>
      <p:sp>
        <p:nvSpPr>
          <p:cNvPr id="59" name="Text Box 100"/>
          <p:cNvSpPr txBox="1">
            <a:spLocks noChangeArrowheads="1"/>
          </p:cNvSpPr>
          <p:nvPr/>
        </p:nvSpPr>
        <p:spPr bwMode="auto">
          <a:xfrm>
            <a:off x="6372225" y="1915228"/>
            <a:ext cx="24479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600" b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1" name="Text Box 102"/>
          <p:cNvSpPr txBox="1">
            <a:spLocks noChangeArrowheads="1"/>
          </p:cNvSpPr>
          <p:nvPr/>
        </p:nvSpPr>
        <p:spPr bwMode="auto">
          <a:xfrm>
            <a:off x="5940425" y="2635953"/>
            <a:ext cx="2771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600" b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3" name="Text Box 54">
            <a:hlinkClick r:id="rId5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467544" y="4920403"/>
            <a:ext cx="7848872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buFont typeface="Wingdings" pitchFamily="2" charset="2"/>
              <a:buChar char="q"/>
            </a:pPr>
            <a:r>
              <a:rPr kumimoji="1" lang="zh-CN" altLang="en-US" sz="36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非正弦交流电路分析</a:t>
            </a:r>
            <a:r>
              <a:rPr kumimoji="1" lang="en-US" altLang="zh-CN" sz="36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(CH13)</a:t>
            </a:r>
            <a:endParaRPr kumimoji="1" lang="en-US" altLang="zh-CN" sz="3600" b="1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15900" y="0"/>
            <a:ext cx="9159875" cy="1368425"/>
            <a:chOff x="0" y="79"/>
            <a:chExt cx="5770" cy="862"/>
          </a:xfrm>
        </p:grpSpPr>
        <p:sp>
          <p:nvSpPr>
            <p:cNvPr id="398339" name="Rectangle 3"/>
            <p:cNvSpPr>
              <a:spLocks noChangeArrowheads="1"/>
            </p:cNvSpPr>
            <p:nvPr/>
          </p:nvSpPr>
          <p:spPr bwMode="auto">
            <a:xfrm>
              <a:off x="0" y="79"/>
              <a:ext cx="864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 eaLnBrk="0" hangingPunct="0"/>
              <a:r>
                <a:rPr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zh-CN" altLang="en-US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、</a:t>
              </a:r>
            </a:p>
          </p:txBody>
        </p:sp>
        <p:sp>
          <p:nvSpPr>
            <p:cNvPr id="398340" name="Text Box 4"/>
            <p:cNvSpPr txBox="1">
              <a:spLocks noChangeArrowheads="1"/>
            </p:cNvSpPr>
            <p:nvPr/>
          </p:nvSpPr>
          <p:spPr bwMode="auto">
            <a:xfrm>
              <a:off x="816" y="271"/>
              <a:ext cx="495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</a:rPr>
                <a:t>试用电压源与电流源等效变换的方法计算</a:t>
              </a:r>
              <a:endParaRPr lang="zh-CN" altLang="en-US" sz="1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98341" name="Text Box 5"/>
            <p:cNvSpPr txBox="1">
              <a:spLocks noChangeArrowheads="1"/>
            </p:cNvSpPr>
            <p:nvPr/>
          </p:nvSpPr>
          <p:spPr bwMode="auto">
            <a:xfrm>
              <a:off x="192" y="576"/>
              <a:ext cx="22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kumimoji="1"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  <a:r>
                <a:rPr kumimoji="1" lang="zh-CN" altLang="en-US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电阻中的电流。</a:t>
              </a:r>
              <a:endParaRPr kumimoji="1" lang="zh-CN" alt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582738"/>
            <a:ext cx="4657725" cy="2725737"/>
            <a:chOff x="0" y="997"/>
            <a:chExt cx="2934" cy="171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1643" y="1063"/>
              <a:ext cx="711" cy="246"/>
              <a:chOff x="1607" y="731"/>
              <a:chExt cx="588" cy="192"/>
            </a:xfrm>
          </p:grpSpPr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 rot="16200000" flipV="1">
                <a:off x="1835" y="731"/>
                <a:ext cx="192" cy="192"/>
                <a:chOff x="1344" y="1872"/>
                <a:chExt cx="192" cy="192"/>
              </a:xfrm>
            </p:grpSpPr>
            <p:sp>
              <p:nvSpPr>
                <p:cNvPr id="398345" name="Oval 9"/>
                <p:cNvSpPr>
                  <a:spLocks noChangeArrowheads="1"/>
                </p:cNvSpPr>
                <p:nvPr/>
              </p:nvSpPr>
              <p:spPr bwMode="auto">
                <a:xfrm>
                  <a:off x="1344" y="1872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8346" name="Line 10"/>
                <p:cNvSpPr>
                  <a:spLocks noChangeShapeType="1"/>
                </p:cNvSpPr>
                <p:nvPr/>
              </p:nvSpPr>
              <p:spPr bwMode="auto">
                <a:xfrm>
                  <a:off x="1344" y="196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98347" name="Line 11"/>
              <p:cNvSpPr>
                <a:spLocks noChangeShapeType="1"/>
              </p:cNvSpPr>
              <p:nvPr/>
            </p:nvSpPr>
            <p:spPr bwMode="auto">
              <a:xfrm rot="-5400000">
                <a:off x="2111" y="755"/>
                <a:ext cx="0" cy="1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8348" name="Line 12"/>
              <p:cNvSpPr>
                <a:spLocks noChangeShapeType="1"/>
              </p:cNvSpPr>
              <p:nvPr/>
            </p:nvSpPr>
            <p:spPr bwMode="auto">
              <a:xfrm rot="-5400000">
                <a:off x="1724" y="710"/>
                <a:ext cx="6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8349" name="Line 13"/>
            <p:cNvSpPr>
              <a:spLocks noChangeShapeType="1"/>
            </p:cNvSpPr>
            <p:nvPr/>
          </p:nvSpPr>
          <p:spPr bwMode="auto">
            <a:xfrm flipV="1">
              <a:off x="269" y="2047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350" name="Oval 14"/>
            <p:cNvSpPr>
              <a:spLocks noChangeArrowheads="1"/>
            </p:cNvSpPr>
            <p:nvPr/>
          </p:nvSpPr>
          <p:spPr bwMode="auto">
            <a:xfrm flipV="1">
              <a:off x="327" y="2047"/>
              <a:ext cx="232" cy="2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351" name="Line 15"/>
            <p:cNvSpPr>
              <a:spLocks noChangeShapeType="1"/>
            </p:cNvSpPr>
            <p:nvPr/>
          </p:nvSpPr>
          <p:spPr bwMode="auto">
            <a:xfrm flipV="1">
              <a:off x="443" y="1863"/>
              <a:ext cx="0" cy="6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352" name="Rectangle 16"/>
            <p:cNvSpPr>
              <a:spLocks noChangeArrowheads="1"/>
            </p:cNvSpPr>
            <p:nvPr/>
          </p:nvSpPr>
          <p:spPr bwMode="auto">
            <a:xfrm flipV="1">
              <a:off x="385" y="1616"/>
              <a:ext cx="116" cy="2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endParaRPr kumimoji="1"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8353" name="Line 17"/>
            <p:cNvSpPr>
              <a:spLocks noChangeShapeType="1"/>
            </p:cNvSpPr>
            <p:nvPr/>
          </p:nvSpPr>
          <p:spPr bwMode="auto">
            <a:xfrm flipV="1">
              <a:off x="443" y="1370"/>
              <a:ext cx="0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354" name="Text Box 18"/>
            <p:cNvSpPr txBox="1">
              <a:spLocks noChangeArrowheads="1"/>
            </p:cNvSpPr>
            <p:nvPr/>
          </p:nvSpPr>
          <p:spPr bwMode="auto">
            <a:xfrm>
              <a:off x="206" y="1869"/>
              <a:ext cx="232" cy="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-</a:t>
              </a:r>
            </a:p>
          </p:txBody>
        </p:sp>
        <p:sp>
          <p:nvSpPr>
            <p:cNvPr id="398355" name="Line 19"/>
            <p:cNvSpPr>
              <a:spLocks noChangeShapeType="1"/>
            </p:cNvSpPr>
            <p:nvPr/>
          </p:nvSpPr>
          <p:spPr bwMode="auto">
            <a:xfrm flipV="1">
              <a:off x="877" y="2047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356" name="Oval 20"/>
            <p:cNvSpPr>
              <a:spLocks noChangeArrowheads="1"/>
            </p:cNvSpPr>
            <p:nvPr/>
          </p:nvSpPr>
          <p:spPr bwMode="auto">
            <a:xfrm flipV="1">
              <a:off x="935" y="2047"/>
              <a:ext cx="231" cy="2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357" name="Line 21"/>
            <p:cNvSpPr>
              <a:spLocks noChangeShapeType="1"/>
            </p:cNvSpPr>
            <p:nvPr/>
          </p:nvSpPr>
          <p:spPr bwMode="auto">
            <a:xfrm flipV="1">
              <a:off x="1050" y="1863"/>
              <a:ext cx="0" cy="6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358" name="Rectangle 22"/>
            <p:cNvSpPr>
              <a:spLocks noChangeArrowheads="1"/>
            </p:cNvSpPr>
            <p:nvPr/>
          </p:nvSpPr>
          <p:spPr bwMode="auto">
            <a:xfrm flipV="1">
              <a:off x="993" y="1616"/>
              <a:ext cx="115" cy="2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endParaRPr kumimoji="1"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8359" name="Line 23"/>
            <p:cNvSpPr>
              <a:spLocks noChangeShapeType="1"/>
            </p:cNvSpPr>
            <p:nvPr/>
          </p:nvSpPr>
          <p:spPr bwMode="auto">
            <a:xfrm flipV="1">
              <a:off x="1050" y="1370"/>
              <a:ext cx="0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360" name="Text Box 24"/>
            <p:cNvSpPr txBox="1">
              <a:spLocks noChangeArrowheads="1"/>
            </p:cNvSpPr>
            <p:nvPr/>
          </p:nvSpPr>
          <p:spPr bwMode="auto">
            <a:xfrm>
              <a:off x="833" y="1858"/>
              <a:ext cx="229" cy="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  <a:endParaRPr kumimoji="1" lang="en-US" altLang="zh-CN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-</a:t>
              </a:r>
            </a:p>
          </p:txBody>
        </p:sp>
        <p:sp>
          <p:nvSpPr>
            <p:cNvPr id="398361" name="Text Box 25"/>
            <p:cNvSpPr txBox="1">
              <a:spLocks noChangeArrowheads="1"/>
            </p:cNvSpPr>
            <p:nvPr/>
          </p:nvSpPr>
          <p:spPr bwMode="auto">
            <a:xfrm>
              <a:off x="0" y="1997"/>
              <a:ext cx="39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6V</a:t>
              </a:r>
            </a:p>
          </p:txBody>
        </p:sp>
        <p:sp>
          <p:nvSpPr>
            <p:cNvPr id="398362" name="Text Box 26"/>
            <p:cNvSpPr txBox="1">
              <a:spLocks noChangeArrowheads="1"/>
            </p:cNvSpPr>
            <p:nvPr/>
          </p:nvSpPr>
          <p:spPr bwMode="auto">
            <a:xfrm>
              <a:off x="1136" y="1990"/>
              <a:ext cx="5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12V</a:t>
              </a:r>
            </a:p>
          </p:txBody>
        </p:sp>
        <p:sp>
          <p:nvSpPr>
            <p:cNvPr id="398363" name="Text Box 27"/>
            <p:cNvSpPr txBox="1">
              <a:spLocks noChangeArrowheads="1"/>
            </p:cNvSpPr>
            <p:nvPr/>
          </p:nvSpPr>
          <p:spPr bwMode="auto">
            <a:xfrm>
              <a:off x="1974" y="1230"/>
              <a:ext cx="39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2A</a:t>
              </a:r>
            </a:p>
          </p:txBody>
        </p:sp>
        <p:sp>
          <p:nvSpPr>
            <p:cNvPr id="398364" name="Text Box 28"/>
            <p:cNvSpPr txBox="1">
              <a:spLocks noChangeArrowheads="1"/>
            </p:cNvSpPr>
            <p:nvPr/>
          </p:nvSpPr>
          <p:spPr bwMode="auto">
            <a:xfrm>
              <a:off x="582" y="1584"/>
              <a:ext cx="40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  <a:endParaRPr kumimoji="1"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1629" y="1544"/>
              <a:ext cx="725" cy="122"/>
              <a:chOff x="1151" y="1104"/>
              <a:chExt cx="576" cy="96"/>
            </a:xfrm>
          </p:grpSpPr>
          <p:sp>
            <p:nvSpPr>
              <p:cNvPr id="398366" name="Rectangle 30"/>
              <p:cNvSpPr>
                <a:spLocks noChangeArrowheads="1"/>
              </p:cNvSpPr>
              <p:nvPr/>
            </p:nvSpPr>
            <p:spPr bwMode="auto">
              <a:xfrm rot="-5400000">
                <a:off x="1392" y="1056"/>
                <a:ext cx="96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kumimoji="1" lang="zh-CN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98367" name="Line 31"/>
              <p:cNvSpPr>
                <a:spLocks noChangeShapeType="1"/>
              </p:cNvSpPr>
              <p:nvPr/>
            </p:nvSpPr>
            <p:spPr bwMode="auto">
              <a:xfrm rot="-5400000">
                <a:off x="1631" y="1055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8368" name="Line 32"/>
              <p:cNvSpPr>
                <a:spLocks noChangeShapeType="1"/>
              </p:cNvSpPr>
              <p:nvPr/>
            </p:nvSpPr>
            <p:spPr bwMode="auto">
              <a:xfrm rot="16200000" flipV="1">
                <a:off x="1247" y="1055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8369" name="Rectangle 33"/>
            <p:cNvSpPr>
              <a:spLocks noChangeArrowheads="1"/>
            </p:cNvSpPr>
            <p:nvPr/>
          </p:nvSpPr>
          <p:spPr bwMode="auto">
            <a:xfrm rot="-5400000">
              <a:off x="1251" y="1255"/>
              <a:ext cx="123" cy="2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kumimoji="1"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8370" name="Line 34"/>
            <p:cNvSpPr>
              <a:spLocks noChangeShapeType="1"/>
            </p:cNvSpPr>
            <p:nvPr/>
          </p:nvSpPr>
          <p:spPr bwMode="auto">
            <a:xfrm rot="-5400000">
              <a:off x="1543" y="1253"/>
              <a:ext cx="0" cy="2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371" name="Line 35"/>
            <p:cNvSpPr>
              <a:spLocks noChangeShapeType="1"/>
            </p:cNvSpPr>
            <p:nvPr/>
          </p:nvSpPr>
          <p:spPr bwMode="auto">
            <a:xfrm rot="5400000">
              <a:off x="819" y="993"/>
              <a:ext cx="1" cy="7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372" name="Line 36"/>
            <p:cNvSpPr>
              <a:spLocks noChangeShapeType="1"/>
            </p:cNvSpPr>
            <p:nvPr/>
          </p:nvSpPr>
          <p:spPr bwMode="auto">
            <a:xfrm flipV="1">
              <a:off x="2354" y="1385"/>
              <a:ext cx="2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373" name="Line 37"/>
            <p:cNvSpPr>
              <a:spLocks noChangeShapeType="1"/>
            </p:cNvSpPr>
            <p:nvPr/>
          </p:nvSpPr>
          <p:spPr bwMode="auto">
            <a:xfrm flipH="1">
              <a:off x="1703" y="1385"/>
              <a:ext cx="2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374" name="Line 38"/>
            <p:cNvSpPr>
              <a:spLocks noChangeShapeType="1"/>
            </p:cNvSpPr>
            <p:nvPr/>
          </p:nvSpPr>
          <p:spPr bwMode="auto">
            <a:xfrm flipH="1">
              <a:off x="1645" y="1178"/>
              <a:ext cx="0" cy="4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375" name="Line 39"/>
            <p:cNvSpPr>
              <a:spLocks noChangeShapeType="1"/>
            </p:cNvSpPr>
            <p:nvPr/>
          </p:nvSpPr>
          <p:spPr bwMode="auto">
            <a:xfrm>
              <a:off x="2340" y="1194"/>
              <a:ext cx="0" cy="4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2498" y="1379"/>
              <a:ext cx="117" cy="1099"/>
              <a:chOff x="2784" y="912"/>
              <a:chExt cx="96" cy="864"/>
            </a:xfrm>
          </p:grpSpPr>
          <p:sp>
            <p:nvSpPr>
              <p:cNvPr id="398377" name="Rectangle 41"/>
              <p:cNvSpPr>
                <a:spLocks noChangeArrowheads="1"/>
              </p:cNvSpPr>
              <p:nvPr/>
            </p:nvSpPr>
            <p:spPr bwMode="auto">
              <a:xfrm>
                <a:off x="2784" y="1248"/>
                <a:ext cx="96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98378" name="Line 42"/>
              <p:cNvSpPr>
                <a:spLocks noChangeShapeType="1"/>
              </p:cNvSpPr>
              <p:nvPr/>
            </p:nvSpPr>
            <p:spPr bwMode="auto">
              <a:xfrm>
                <a:off x="2832" y="14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8379" name="Line 43"/>
              <p:cNvSpPr>
                <a:spLocks noChangeShapeType="1"/>
              </p:cNvSpPr>
              <p:nvPr/>
            </p:nvSpPr>
            <p:spPr bwMode="auto">
              <a:xfrm flipV="1">
                <a:off x="2832" y="91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8380" name="Line 44"/>
            <p:cNvSpPr>
              <a:spLocks noChangeShapeType="1"/>
            </p:cNvSpPr>
            <p:nvPr/>
          </p:nvSpPr>
          <p:spPr bwMode="auto">
            <a:xfrm flipH="1">
              <a:off x="443" y="2462"/>
              <a:ext cx="21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381" name="Text Box 45"/>
            <p:cNvSpPr txBox="1">
              <a:spLocks noChangeArrowheads="1"/>
            </p:cNvSpPr>
            <p:nvPr/>
          </p:nvSpPr>
          <p:spPr bwMode="auto">
            <a:xfrm>
              <a:off x="6" y="1584"/>
              <a:ext cx="40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  <a:endParaRPr kumimoji="1"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8382" name="Text Box 46"/>
            <p:cNvSpPr txBox="1">
              <a:spLocks noChangeArrowheads="1"/>
            </p:cNvSpPr>
            <p:nvPr/>
          </p:nvSpPr>
          <p:spPr bwMode="auto">
            <a:xfrm>
              <a:off x="1104" y="997"/>
              <a:ext cx="40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  <a:endParaRPr kumimoji="1"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8383" name="Text Box 47"/>
            <p:cNvSpPr txBox="1">
              <a:spLocks noChangeArrowheads="1"/>
            </p:cNvSpPr>
            <p:nvPr/>
          </p:nvSpPr>
          <p:spPr bwMode="auto">
            <a:xfrm>
              <a:off x="1728" y="1616"/>
              <a:ext cx="40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  <a:endParaRPr kumimoji="1"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8384" name="Text Box 48"/>
            <p:cNvSpPr txBox="1">
              <a:spLocks noChangeArrowheads="1"/>
            </p:cNvSpPr>
            <p:nvPr/>
          </p:nvSpPr>
          <p:spPr bwMode="auto">
            <a:xfrm>
              <a:off x="2128" y="1858"/>
              <a:ext cx="40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  <a:endParaRPr kumimoji="1"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8385" name="Line 49"/>
            <p:cNvSpPr>
              <a:spLocks noChangeShapeType="1"/>
            </p:cNvSpPr>
            <p:nvPr/>
          </p:nvSpPr>
          <p:spPr bwMode="auto">
            <a:xfrm>
              <a:off x="2746" y="1785"/>
              <a:ext cx="0" cy="3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386" name="Text Box 50"/>
            <p:cNvSpPr txBox="1">
              <a:spLocks noChangeArrowheads="1"/>
            </p:cNvSpPr>
            <p:nvPr/>
          </p:nvSpPr>
          <p:spPr bwMode="auto">
            <a:xfrm>
              <a:off x="2731" y="1737"/>
              <a:ext cx="2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</a:p>
          </p:txBody>
        </p:sp>
        <p:sp>
          <p:nvSpPr>
            <p:cNvPr id="398387" name="Text Box 51"/>
            <p:cNvSpPr txBox="1">
              <a:spLocks noChangeArrowheads="1"/>
            </p:cNvSpPr>
            <p:nvPr/>
          </p:nvSpPr>
          <p:spPr bwMode="auto">
            <a:xfrm>
              <a:off x="1202" y="2387"/>
              <a:ext cx="3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kumimoji="1" lang="en-US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a)</a:t>
              </a:r>
              <a:endPara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5349875" y="1585913"/>
            <a:ext cx="3581400" cy="2728912"/>
            <a:chOff x="3418" y="999"/>
            <a:chExt cx="2256" cy="1719"/>
          </a:xfrm>
        </p:grpSpPr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3418" y="1271"/>
              <a:ext cx="223" cy="1044"/>
              <a:chOff x="2448" y="960"/>
              <a:chExt cx="192" cy="864"/>
            </a:xfrm>
          </p:grpSpPr>
          <p:grpSp>
            <p:nvGrpSpPr>
              <p:cNvPr id="10" name="Group 54"/>
              <p:cNvGrpSpPr>
                <a:grpSpLocks/>
              </p:cNvGrpSpPr>
              <p:nvPr/>
            </p:nvGrpSpPr>
            <p:grpSpPr bwMode="auto">
              <a:xfrm flipV="1">
                <a:off x="2448" y="1296"/>
                <a:ext cx="192" cy="192"/>
                <a:chOff x="1344" y="1872"/>
                <a:chExt cx="192" cy="192"/>
              </a:xfrm>
            </p:grpSpPr>
            <p:sp>
              <p:nvSpPr>
                <p:cNvPr id="398391" name="Oval 55"/>
                <p:cNvSpPr>
                  <a:spLocks noChangeArrowheads="1"/>
                </p:cNvSpPr>
                <p:nvPr/>
              </p:nvSpPr>
              <p:spPr bwMode="auto">
                <a:xfrm>
                  <a:off x="1344" y="1872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8392" name="Line 56"/>
                <p:cNvSpPr>
                  <a:spLocks noChangeShapeType="1"/>
                </p:cNvSpPr>
                <p:nvPr/>
              </p:nvSpPr>
              <p:spPr bwMode="auto">
                <a:xfrm>
                  <a:off x="1344" y="196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98393" name="Line 57"/>
              <p:cNvSpPr>
                <a:spLocks noChangeShapeType="1"/>
              </p:cNvSpPr>
              <p:nvPr/>
            </p:nvSpPr>
            <p:spPr bwMode="auto">
              <a:xfrm>
                <a:off x="2544" y="14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8394" name="Line 58"/>
              <p:cNvSpPr>
                <a:spLocks noChangeShapeType="1"/>
              </p:cNvSpPr>
              <p:nvPr/>
            </p:nvSpPr>
            <p:spPr bwMode="auto">
              <a:xfrm>
                <a:off x="2544" y="96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8395" name="Text Box 59"/>
            <p:cNvSpPr txBox="1">
              <a:spLocks noChangeArrowheads="1"/>
            </p:cNvSpPr>
            <p:nvPr/>
          </p:nvSpPr>
          <p:spPr bwMode="auto">
            <a:xfrm>
              <a:off x="3498" y="1913"/>
              <a:ext cx="39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4A</a:t>
              </a:r>
            </a:p>
          </p:txBody>
        </p:sp>
        <p:sp>
          <p:nvSpPr>
            <p:cNvPr id="398396" name="Rectangle 60"/>
            <p:cNvSpPr>
              <a:spLocks noChangeArrowheads="1"/>
            </p:cNvSpPr>
            <p:nvPr/>
          </p:nvSpPr>
          <p:spPr bwMode="auto">
            <a:xfrm rot="-5400000">
              <a:off x="4170" y="1159"/>
              <a:ext cx="116" cy="2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kumimoji="1"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8397" name="Line 61"/>
            <p:cNvSpPr>
              <a:spLocks noChangeShapeType="1"/>
            </p:cNvSpPr>
            <p:nvPr/>
          </p:nvSpPr>
          <p:spPr bwMode="auto">
            <a:xfrm rot="-5400000">
              <a:off x="4451" y="1158"/>
              <a:ext cx="0" cy="2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398" name="Line 62"/>
            <p:cNvSpPr>
              <a:spLocks noChangeShapeType="1"/>
            </p:cNvSpPr>
            <p:nvPr/>
          </p:nvSpPr>
          <p:spPr bwMode="auto">
            <a:xfrm rot="5400000">
              <a:off x="3822" y="978"/>
              <a:ext cx="1" cy="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63"/>
            <p:cNvGrpSpPr>
              <a:grpSpLocks/>
            </p:cNvGrpSpPr>
            <p:nvPr/>
          </p:nvGrpSpPr>
          <p:grpSpPr bwMode="auto">
            <a:xfrm>
              <a:off x="3948" y="1271"/>
              <a:ext cx="112" cy="1044"/>
              <a:chOff x="2784" y="912"/>
              <a:chExt cx="96" cy="864"/>
            </a:xfrm>
          </p:grpSpPr>
          <p:sp>
            <p:nvSpPr>
              <p:cNvPr id="398400" name="Rectangle 64"/>
              <p:cNvSpPr>
                <a:spLocks noChangeArrowheads="1"/>
              </p:cNvSpPr>
              <p:nvPr/>
            </p:nvSpPr>
            <p:spPr bwMode="auto">
              <a:xfrm>
                <a:off x="2784" y="1248"/>
                <a:ext cx="96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98401" name="Line 65"/>
              <p:cNvSpPr>
                <a:spLocks noChangeShapeType="1"/>
              </p:cNvSpPr>
              <p:nvPr/>
            </p:nvSpPr>
            <p:spPr bwMode="auto">
              <a:xfrm>
                <a:off x="2832" y="14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8402" name="Line 66"/>
              <p:cNvSpPr>
                <a:spLocks noChangeShapeType="1"/>
              </p:cNvSpPr>
              <p:nvPr/>
            </p:nvSpPr>
            <p:spPr bwMode="auto">
              <a:xfrm flipV="1">
                <a:off x="2832" y="91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8403" name="Line 67"/>
            <p:cNvSpPr>
              <a:spLocks noChangeShapeType="1"/>
            </p:cNvSpPr>
            <p:nvPr/>
          </p:nvSpPr>
          <p:spPr bwMode="auto">
            <a:xfrm flipV="1">
              <a:off x="3697" y="1518"/>
              <a:ext cx="0" cy="4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404" name="Line 68"/>
            <p:cNvSpPr>
              <a:spLocks noChangeShapeType="1"/>
            </p:cNvSpPr>
            <p:nvPr/>
          </p:nvSpPr>
          <p:spPr bwMode="auto">
            <a:xfrm rot="16200000" flipV="1">
              <a:off x="4965" y="144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" name="Group 69"/>
            <p:cNvGrpSpPr>
              <a:grpSpLocks/>
            </p:cNvGrpSpPr>
            <p:nvPr/>
          </p:nvGrpSpPr>
          <p:grpSpPr bwMode="auto">
            <a:xfrm>
              <a:off x="5287" y="1270"/>
              <a:ext cx="112" cy="1045"/>
              <a:chOff x="2784" y="912"/>
              <a:chExt cx="96" cy="864"/>
            </a:xfrm>
          </p:grpSpPr>
          <p:sp>
            <p:nvSpPr>
              <p:cNvPr id="398406" name="Rectangle 70"/>
              <p:cNvSpPr>
                <a:spLocks noChangeArrowheads="1"/>
              </p:cNvSpPr>
              <p:nvPr/>
            </p:nvSpPr>
            <p:spPr bwMode="auto">
              <a:xfrm>
                <a:off x="2784" y="1248"/>
                <a:ext cx="96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98407" name="Line 71"/>
              <p:cNvSpPr>
                <a:spLocks noChangeShapeType="1"/>
              </p:cNvSpPr>
              <p:nvPr/>
            </p:nvSpPr>
            <p:spPr bwMode="auto">
              <a:xfrm>
                <a:off x="2832" y="14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8408" name="Line 72"/>
              <p:cNvSpPr>
                <a:spLocks noChangeShapeType="1"/>
              </p:cNvSpPr>
              <p:nvPr/>
            </p:nvSpPr>
            <p:spPr bwMode="auto">
              <a:xfrm flipV="1">
                <a:off x="2832" y="91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8409" name="Text Box 73"/>
            <p:cNvSpPr txBox="1">
              <a:spLocks noChangeArrowheads="1"/>
            </p:cNvSpPr>
            <p:nvPr/>
          </p:nvSpPr>
          <p:spPr bwMode="auto">
            <a:xfrm>
              <a:off x="4041" y="1663"/>
              <a:ext cx="40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  <a:endParaRPr kumimoji="1"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8410" name="Text Box 74"/>
            <p:cNvSpPr txBox="1">
              <a:spLocks noChangeArrowheads="1"/>
            </p:cNvSpPr>
            <p:nvPr/>
          </p:nvSpPr>
          <p:spPr bwMode="auto">
            <a:xfrm>
              <a:off x="4020" y="1289"/>
              <a:ext cx="40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  <a:endParaRPr kumimoji="1"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8411" name="Text Box 75"/>
            <p:cNvSpPr txBox="1">
              <a:spLocks noChangeArrowheads="1"/>
            </p:cNvSpPr>
            <p:nvPr/>
          </p:nvSpPr>
          <p:spPr bwMode="auto">
            <a:xfrm>
              <a:off x="4468" y="1289"/>
              <a:ext cx="40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  <a:endParaRPr kumimoji="1"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8412" name="Text Box 76"/>
            <p:cNvSpPr txBox="1">
              <a:spLocks noChangeArrowheads="1"/>
            </p:cNvSpPr>
            <p:nvPr/>
          </p:nvSpPr>
          <p:spPr bwMode="auto">
            <a:xfrm>
              <a:off x="4896" y="1666"/>
              <a:ext cx="40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  <a:endParaRPr kumimoji="1"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8413" name="Text Box 77"/>
            <p:cNvSpPr txBox="1">
              <a:spLocks noChangeArrowheads="1"/>
            </p:cNvSpPr>
            <p:nvPr/>
          </p:nvSpPr>
          <p:spPr bwMode="auto">
            <a:xfrm>
              <a:off x="4903" y="1347"/>
              <a:ext cx="39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2V</a:t>
              </a:r>
            </a:p>
          </p:txBody>
        </p:sp>
        <p:grpSp>
          <p:nvGrpSpPr>
            <p:cNvPr id="13" name="Group 78"/>
            <p:cNvGrpSpPr>
              <a:grpSpLocks/>
            </p:cNvGrpSpPr>
            <p:nvPr/>
          </p:nvGrpSpPr>
          <p:grpSpPr bwMode="auto">
            <a:xfrm>
              <a:off x="4351" y="999"/>
              <a:ext cx="1005" cy="387"/>
              <a:chOff x="3635" y="723"/>
              <a:chExt cx="864" cy="320"/>
            </a:xfrm>
          </p:grpSpPr>
          <p:grpSp>
            <p:nvGrpSpPr>
              <p:cNvPr id="14" name="Group 79"/>
              <p:cNvGrpSpPr>
                <a:grpSpLocks/>
              </p:cNvGrpSpPr>
              <p:nvPr/>
            </p:nvGrpSpPr>
            <p:grpSpPr bwMode="auto">
              <a:xfrm>
                <a:off x="3635" y="851"/>
                <a:ext cx="864" cy="192"/>
                <a:chOff x="3635" y="851"/>
                <a:chExt cx="864" cy="192"/>
              </a:xfrm>
            </p:grpSpPr>
            <p:sp>
              <p:nvSpPr>
                <p:cNvPr id="398416" name="Oval 80"/>
                <p:cNvSpPr>
                  <a:spLocks noChangeArrowheads="1"/>
                </p:cNvSpPr>
                <p:nvPr/>
              </p:nvSpPr>
              <p:spPr bwMode="auto">
                <a:xfrm rot="16200000" flipV="1">
                  <a:off x="4163" y="851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8417" name="Line 81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259" y="707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8418" name="Rectangle 82"/>
                <p:cNvSpPr>
                  <a:spLocks noChangeArrowheads="1"/>
                </p:cNvSpPr>
                <p:nvPr/>
              </p:nvSpPr>
              <p:spPr bwMode="auto">
                <a:xfrm rot="16200000" flipV="1">
                  <a:off x="3875" y="851"/>
                  <a:ext cx="96" cy="19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rot="10800000" vert="eaVert" wrap="none" anchor="ctr"/>
                <a:lstStyle/>
                <a:p>
                  <a:endParaRPr kumimoji="1" lang="zh-CN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98419" name="Line 8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731" y="851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98420" name="Text Box 84"/>
              <p:cNvSpPr txBox="1">
                <a:spLocks noChangeArrowheads="1"/>
              </p:cNvSpPr>
              <p:nvPr/>
            </p:nvSpPr>
            <p:spPr bwMode="auto">
              <a:xfrm rot="-5400000">
                <a:off x="4021" y="717"/>
                <a:ext cx="195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398421" name="Text Box 85"/>
              <p:cNvSpPr txBox="1">
                <a:spLocks noChangeArrowheads="1"/>
              </p:cNvSpPr>
              <p:nvPr/>
            </p:nvSpPr>
            <p:spPr bwMode="auto">
              <a:xfrm>
                <a:off x="4332" y="723"/>
                <a:ext cx="156" cy="27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-</a:t>
                </a:r>
              </a:p>
            </p:txBody>
          </p:sp>
        </p:grpSp>
        <p:sp>
          <p:nvSpPr>
            <p:cNvPr id="398422" name="Line 86"/>
            <p:cNvSpPr>
              <a:spLocks noChangeShapeType="1"/>
            </p:cNvSpPr>
            <p:nvPr/>
          </p:nvSpPr>
          <p:spPr bwMode="auto">
            <a:xfrm>
              <a:off x="5454" y="1379"/>
              <a:ext cx="0" cy="7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423" name="Text Box 87"/>
            <p:cNvSpPr txBox="1">
              <a:spLocks noChangeArrowheads="1"/>
            </p:cNvSpPr>
            <p:nvPr/>
          </p:nvSpPr>
          <p:spPr bwMode="auto">
            <a:xfrm>
              <a:off x="5471" y="1257"/>
              <a:ext cx="2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</a:p>
          </p:txBody>
        </p:sp>
        <p:sp>
          <p:nvSpPr>
            <p:cNvPr id="398424" name="Line 88"/>
            <p:cNvSpPr>
              <a:spLocks noChangeShapeType="1"/>
            </p:cNvSpPr>
            <p:nvPr/>
          </p:nvSpPr>
          <p:spPr bwMode="auto">
            <a:xfrm>
              <a:off x="3516" y="2315"/>
              <a:ext cx="18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425" name="Text Box 89"/>
            <p:cNvSpPr txBox="1">
              <a:spLocks noChangeArrowheads="1"/>
            </p:cNvSpPr>
            <p:nvPr/>
          </p:nvSpPr>
          <p:spPr bwMode="auto">
            <a:xfrm>
              <a:off x="4277" y="2391"/>
              <a:ext cx="39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kumimoji="1" lang="en-US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b)</a:t>
              </a:r>
              <a:endPara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98426" name="AutoShape 90"/>
          <p:cNvSpPr>
            <a:spLocks noChangeArrowheads="1"/>
          </p:cNvSpPr>
          <p:nvPr/>
        </p:nvSpPr>
        <p:spPr bwMode="auto">
          <a:xfrm>
            <a:off x="4419600" y="2198688"/>
            <a:ext cx="746125" cy="347662"/>
          </a:xfrm>
          <a:prstGeom prst="notchedRightArrow">
            <a:avLst>
              <a:gd name="adj1" fmla="val 50000"/>
              <a:gd name="adj2" fmla="val 53653"/>
            </a:avLst>
          </a:prstGeom>
          <a:gradFill rotWithShape="0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" name="Group 91"/>
          <p:cNvGrpSpPr>
            <a:grpSpLocks/>
          </p:cNvGrpSpPr>
          <p:nvPr/>
        </p:nvGrpSpPr>
        <p:grpSpPr bwMode="auto">
          <a:xfrm>
            <a:off x="1143000" y="4057650"/>
            <a:ext cx="3352800" cy="2724150"/>
            <a:chOff x="720" y="2556"/>
            <a:chExt cx="2112" cy="1716"/>
          </a:xfrm>
        </p:grpSpPr>
        <p:sp>
          <p:nvSpPr>
            <p:cNvPr id="398428" name="Text Box 92"/>
            <p:cNvSpPr txBox="1">
              <a:spLocks noChangeArrowheads="1"/>
            </p:cNvSpPr>
            <p:nvPr/>
          </p:nvSpPr>
          <p:spPr bwMode="auto">
            <a:xfrm>
              <a:off x="720" y="3463"/>
              <a:ext cx="39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8V</a:t>
              </a:r>
            </a:p>
          </p:txBody>
        </p:sp>
        <p:grpSp>
          <p:nvGrpSpPr>
            <p:cNvPr id="16" name="Group 93"/>
            <p:cNvGrpSpPr>
              <a:grpSpLocks/>
            </p:cNvGrpSpPr>
            <p:nvPr/>
          </p:nvGrpSpPr>
          <p:grpSpPr bwMode="auto">
            <a:xfrm>
              <a:off x="2281" y="2836"/>
              <a:ext cx="130" cy="1119"/>
              <a:chOff x="2784" y="912"/>
              <a:chExt cx="96" cy="864"/>
            </a:xfrm>
          </p:grpSpPr>
          <p:sp>
            <p:nvSpPr>
              <p:cNvPr id="398430" name="Rectangle 94"/>
              <p:cNvSpPr>
                <a:spLocks noChangeArrowheads="1"/>
              </p:cNvSpPr>
              <p:nvPr/>
            </p:nvSpPr>
            <p:spPr bwMode="auto">
              <a:xfrm>
                <a:off x="2784" y="1248"/>
                <a:ext cx="96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1" lang="zh-CN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98431" name="Line 95"/>
              <p:cNvSpPr>
                <a:spLocks noChangeShapeType="1"/>
              </p:cNvSpPr>
              <p:nvPr/>
            </p:nvSpPr>
            <p:spPr bwMode="auto">
              <a:xfrm>
                <a:off x="2832" y="14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8432" name="Line 96"/>
              <p:cNvSpPr>
                <a:spLocks noChangeShapeType="1"/>
              </p:cNvSpPr>
              <p:nvPr/>
            </p:nvSpPr>
            <p:spPr bwMode="auto">
              <a:xfrm flipV="1">
                <a:off x="2832" y="91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97"/>
            <p:cNvGrpSpPr>
              <a:grpSpLocks/>
            </p:cNvGrpSpPr>
            <p:nvPr/>
          </p:nvGrpSpPr>
          <p:grpSpPr bwMode="auto">
            <a:xfrm>
              <a:off x="951" y="2835"/>
              <a:ext cx="390" cy="1197"/>
              <a:chOff x="4872" y="1176"/>
              <a:chExt cx="288" cy="920"/>
            </a:xfrm>
          </p:grpSpPr>
          <p:sp>
            <p:nvSpPr>
              <p:cNvPr id="398434" name="Line 98"/>
              <p:cNvSpPr>
                <a:spLocks noChangeShapeType="1"/>
              </p:cNvSpPr>
              <p:nvPr/>
            </p:nvSpPr>
            <p:spPr bwMode="auto">
              <a:xfrm flipV="1">
                <a:off x="4920" y="17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8435" name="Oval 99"/>
              <p:cNvSpPr>
                <a:spLocks noChangeArrowheads="1"/>
              </p:cNvSpPr>
              <p:nvPr/>
            </p:nvSpPr>
            <p:spPr bwMode="auto">
              <a:xfrm flipV="1">
                <a:off x="4968" y="1704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8436" name="Line 100"/>
              <p:cNvSpPr>
                <a:spLocks noChangeShapeType="1"/>
              </p:cNvSpPr>
              <p:nvPr/>
            </p:nvSpPr>
            <p:spPr bwMode="auto">
              <a:xfrm flipV="1">
                <a:off x="5064" y="1560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8437" name="Rectangle 101"/>
              <p:cNvSpPr>
                <a:spLocks noChangeArrowheads="1"/>
              </p:cNvSpPr>
              <p:nvPr/>
            </p:nvSpPr>
            <p:spPr bwMode="auto">
              <a:xfrm flipV="1">
                <a:off x="5016" y="1368"/>
                <a:ext cx="96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kumimoji="1" lang="zh-CN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98438" name="Line 102"/>
              <p:cNvSpPr>
                <a:spLocks noChangeShapeType="1"/>
              </p:cNvSpPr>
              <p:nvPr/>
            </p:nvSpPr>
            <p:spPr bwMode="auto">
              <a:xfrm flipV="1">
                <a:off x="5064" y="117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8439" name="Text Box 103"/>
              <p:cNvSpPr txBox="1">
                <a:spLocks noChangeArrowheads="1"/>
              </p:cNvSpPr>
              <p:nvPr/>
            </p:nvSpPr>
            <p:spPr bwMode="auto">
              <a:xfrm>
                <a:off x="4872" y="1534"/>
                <a:ext cx="193" cy="5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+</a:t>
                </a:r>
                <a:endParaRPr kumimoji="1"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-</a:t>
                </a:r>
              </a:p>
            </p:txBody>
          </p:sp>
        </p:grpSp>
        <p:sp>
          <p:nvSpPr>
            <p:cNvPr id="398440" name="Text Box 104"/>
            <p:cNvSpPr txBox="1">
              <a:spLocks noChangeArrowheads="1"/>
            </p:cNvSpPr>
            <p:nvPr/>
          </p:nvSpPr>
          <p:spPr bwMode="auto">
            <a:xfrm>
              <a:off x="2432" y="3266"/>
              <a:ext cx="40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  <a:endParaRPr kumimoji="1"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8441" name="Text Box 105"/>
            <p:cNvSpPr txBox="1">
              <a:spLocks noChangeArrowheads="1"/>
            </p:cNvSpPr>
            <p:nvPr/>
          </p:nvSpPr>
          <p:spPr bwMode="auto">
            <a:xfrm>
              <a:off x="1854" y="2933"/>
              <a:ext cx="39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V</a:t>
              </a:r>
              <a:endPara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8" name="Group 106"/>
            <p:cNvGrpSpPr>
              <a:grpSpLocks/>
            </p:cNvGrpSpPr>
            <p:nvPr/>
          </p:nvGrpSpPr>
          <p:grpSpPr bwMode="auto">
            <a:xfrm>
              <a:off x="1211" y="2556"/>
              <a:ext cx="1152" cy="406"/>
              <a:chOff x="3635" y="734"/>
              <a:chExt cx="864" cy="309"/>
            </a:xfrm>
          </p:grpSpPr>
          <p:grpSp>
            <p:nvGrpSpPr>
              <p:cNvPr id="19" name="Group 107"/>
              <p:cNvGrpSpPr>
                <a:grpSpLocks/>
              </p:cNvGrpSpPr>
              <p:nvPr/>
            </p:nvGrpSpPr>
            <p:grpSpPr bwMode="auto">
              <a:xfrm>
                <a:off x="3635" y="851"/>
                <a:ext cx="864" cy="192"/>
                <a:chOff x="3635" y="851"/>
                <a:chExt cx="864" cy="192"/>
              </a:xfrm>
            </p:grpSpPr>
            <p:sp>
              <p:nvSpPr>
                <p:cNvPr id="398444" name="Oval 108"/>
                <p:cNvSpPr>
                  <a:spLocks noChangeArrowheads="1"/>
                </p:cNvSpPr>
                <p:nvPr/>
              </p:nvSpPr>
              <p:spPr bwMode="auto">
                <a:xfrm rot="16200000" flipV="1">
                  <a:off x="4163" y="851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8445" name="Line 109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259" y="707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8446" name="Rectangle 110"/>
                <p:cNvSpPr>
                  <a:spLocks noChangeArrowheads="1"/>
                </p:cNvSpPr>
                <p:nvPr/>
              </p:nvSpPr>
              <p:spPr bwMode="auto">
                <a:xfrm rot="16200000" flipV="1">
                  <a:off x="3875" y="851"/>
                  <a:ext cx="96" cy="19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rot="10800000" vert="eaVert" wrap="none" anchor="ctr"/>
                <a:lstStyle/>
                <a:p>
                  <a:endParaRPr kumimoji="1" lang="zh-CN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98447" name="Line 111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731" y="851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98448" name="Text Box 112"/>
              <p:cNvSpPr txBox="1">
                <a:spLocks noChangeArrowheads="1"/>
              </p:cNvSpPr>
              <p:nvPr/>
            </p:nvSpPr>
            <p:spPr bwMode="auto">
              <a:xfrm rot="-5400000">
                <a:off x="4026" y="729"/>
                <a:ext cx="188" cy="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398449" name="Text Box 113"/>
              <p:cNvSpPr txBox="1">
                <a:spLocks noChangeArrowheads="1"/>
              </p:cNvSpPr>
              <p:nvPr/>
            </p:nvSpPr>
            <p:spPr bwMode="auto">
              <a:xfrm>
                <a:off x="4332" y="734"/>
                <a:ext cx="156" cy="24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-</a:t>
                </a:r>
              </a:p>
            </p:txBody>
          </p:sp>
        </p:grpSp>
        <p:sp>
          <p:nvSpPr>
            <p:cNvPr id="398450" name="Text Box 114"/>
            <p:cNvSpPr txBox="1">
              <a:spLocks noChangeArrowheads="1"/>
            </p:cNvSpPr>
            <p:nvPr/>
          </p:nvSpPr>
          <p:spPr bwMode="auto">
            <a:xfrm>
              <a:off x="1363" y="2887"/>
              <a:ext cx="40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  <a:endParaRPr kumimoji="1"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8451" name="Line 115"/>
            <p:cNvSpPr>
              <a:spLocks noChangeShapeType="1"/>
            </p:cNvSpPr>
            <p:nvPr/>
          </p:nvSpPr>
          <p:spPr bwMode="auto">
            <a:xfrm>
              <a:off x="2527" y="2869"/>
              <a:ext cx="0" cy="3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452" name="Text Box 116"/>
            <p:cNvSpPr txBox="1">
              <a:spLocks noChangeArrowheads="1"/>
            </p:cNvSpPr>
            <p:nvPr/>
          </p:nvSpPr>
          <p:spPr bwMode="auto">
            <a:xfrm>
              <a:off x="2546" y="2849"/>
              <a:ext cx="2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</a:p>
          </p:txBody>
        </p:sp>
        <p:sp>
          <p:nvSpPr>
            <p:cNvPr id="398453" name="Line 117"/>
            <p:cNvSpPr>
              <a:spLocks noChangeShapeType="1"/>
            </p:cNvSpPr>
            <p:nvPr/>
          </p:nvSpPr>
          <p:spPr bwMode="auto">
            <a:xfrm>
              <a:off x="1211" y="3942"/>
              <a:ext cx="11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454" name="Text Box 118"/>
            <p:cNvSpPr txBox="1">
              <a:spLocks noChangeArrowheads="1"/>
            </p:cNvSpPr>
            <p:nvPr/>
          </p:nvSpPr>
          <p:spPr bwMode="auto">
            <a:xfrm>
              <a:off x="1536" y="3945"/>
              <a:ext cx="3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kumimoji="1" lang="en-US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c)</a:t>
              </a:r>
              <a:endPara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98455" name="Text Box 119"/>
          <p:cNvSpPr txBox="1">
            <a:spLocks noChangeArrowheads="1"/>
          </p:cNvSpPr>
          <p:nvPr/>
        </p:nvSpPr>
        <p:spPr bwMode="auto">
          <a:xfrm>
            <a:off x="5130800" y="4343400"/>
            <a:ext cx="2525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由图（</a:t>
            </a: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）：</a:t>
            </a:r>
          </a:p>
        </p:txBody>
      </p:sp>
      <p:sp>
        <p:nvSpPr>
          <p:cNvPr id="398456" name="Text Box 120"/>
          <p:cNvSpPr txBox="1">
            <a:spLocks noChangeArrowheads="1"/>
          </p:cNvSpPr>
          <p:nvPr/>
        </p:nvSpPr>
        <p:spPr bwMode="auto">
          <a:xfrm>
            <a:off x="4613275" y="55721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kumimoji="1" lang="zh-CN" altLang="zh-CN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398457" name="Object 121" descr="40%"/>
          <p:cNvGraphicFramePr>
            <a:graphicFrameLocks noChangeAspect="1"/>
          </p:cNvGraphicFramePr>
          <p:nvPr/>
        </p:nvGraphicFramePr>
        <p:xfrm>
          <a:off x="4991100" y="5041900"/>
          <a:ext cx="3486150" cy="1220788"/>
        </p:xfrm>
        <a:graphic>
          <a:graphicData uri="http://schemas.openxmlformats.org/presentationml/2006/ole">
            <p:oleObj spid="_x0000_s3074" name="公式" r:id="rId3" imgW="1155600" imgH="406080" progId="Equation.3">
              <p:embed/>
            </p:oleObj>
          </a:graphicData>
        </a:graphic>
      </p:graphicFrame>
      <p:sp>
        <p:nvSpPr>
          <p:cNvPr id="398458" name="Text Box 122"/>
          <p:cNvSpPr txBox="1">
            <a:spLocks noChangeArrowheads="1"/>
          </p:cNvSpPr>
          <p:nvPr/>
        </p:nvSpPr>
        <p:spPr bwMode="auto">
          <a:xfrm>
            <a:off x="19050" y="1550988"/>
            <a:ext cx="7286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解</a:t>
            </a: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</p:txBody>
      </p:sp>
      <p:sp>
        <p:nvSpPr>
          <p:cNvPr id="398459" name="AutoShape 123"/>
          <p:cNvSpPr>
            <a:spLocks noChangeArrowheads="1"/>
          </p:cNvSpPr>
          <p:nvPr/>
        </p:nvSpPr>
        <p:spPr bwMode="auto">
          <a:xfrm>
            <a:off x="320675" y="5041900"/>
            <a:ext cx="746125" cy="347663"/>
          </a:xfrm>
          <a:prstGeom prst="notchedRightArrow">
            <a:avLst>
              <a:gd name="adj1" fmla="val 50000"/>
              <a:gd name="adj2" fmla="val 53653"/>
            </a:avLst>
          </a:prstGeom>
          <a:gradFill rotWithShape="0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8460" name="Text Box 124"/>
          <p:cNvSpPr txBox="1">
            <a:spLocks noChangeArrowheads="1"/>
          </p:cNvSpPr>
          <p:nvPr/>
        </p:nvSpPr>
        <p:spPr bwMode="auto">
          <a:xfrm>
            <a:off x="1116013" y="4797425"/>
            <a:ext cx="6350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</a:t>
            </a:r>
            <a:endParaRPr kumimoji="1" lang="zh-CN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0" name="Group 128"/>
          <p:cNvGrpSpPr>
            <a:grpSpLocks/>
          </p:cNvGrpSpPr>
          <p:nvPr/>
        </p:nvGrpSpPr>
        <p:grpSpPr bwMode="auto">
          <a:xfrm>
            <a:off x="969963" y="6651625"/>
            <a:ext cx="6410325" cy="161925"/>
            <a:chOff x="672" y="672"/>
            <a:chExt cx="4038" cy="102"/>
          </a:xfrm>
        </p:grpSpPr>
        <p:pic>
          <p:nvPicPr>
            <p:cNvPr id="398465" name="Picture 129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398466" name="Picture 130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4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398467" name="Picture 131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398468" name="Picture 132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5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398469" name="Picture 133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5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398470" name="Picture 134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3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398471" name="Picture 135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4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398472" name="Picture 136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3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398473" name="Picture 137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2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398474" name="Picture 138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398475" name="Picture 139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4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398476" name="Picture 140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28" y="672"/>
              <a:ext cx="102" cy="102"/>
            </a:xfrm>
            <a:prstGeom prst="rect">
              <a:avLst/>
            </a:prstGeom>
            <a:noFill/>
          </p:spPr>
        </p:pic>
        <p:grpSp>
          <p:nvGrpSpPr>
            <p:cNvPr id="21" name="Group 141"/>
            <p:cNvGrpSpPr>
              <a:grpSpLocks/>
            </p:cNvGrpSpPr>
            <p:nvPr/>
          </p:nvGrpSpPr>
          <p:grpSpPr bwMode="auto">
            <a:xfrm>
              <a:off x="1824" y="672"/>
              <a:ext cx="2886" cy="102"/>
              <a:chOff x="2298" y="3606"/>
              <a:chExt cx="2886" cy="102"/>
            </a:xfrm>
          </p:grpSpPr>
          <p:pic>
            <p:nvPicPr>
              <p:cNvPr id="398478" name="Picture 142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9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398479" name="Picture 143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38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398480" name="Picture 144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4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398481" name="Picture 145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58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398482" name="Picture 146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7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398483" name="Picture 147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77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398484" name="Picture 148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96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398485" name="Picture 149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6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398486" name="Picture 150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16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398487" name="Picture 151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25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398488" name="Picture 152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5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398489" name="Picture 153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54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398490" name="Picture 154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4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398491" name="Picture 155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73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398492" name="Picture 156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82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398493" name="Picture 157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7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398494" name="Picture 158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45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398495" name="Picture 159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93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398496" name="Picture 160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02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398497" name="Picture 161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11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398498" name="Picture 162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21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398499" name="Picture 163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31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398500" name="Picture 164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0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398501" name="Picture 165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50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398502" name="Picture 166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69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398503" name="Picture 167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9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398504" name="Picture 168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8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398505" name="Picture 169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98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398506" name="Picture 170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8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398507" name="Picture 171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602" y="3606"/>
                <a:ext cx="102" cy="102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9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426" grpId="0" animBg="1"/>
      <p:bldP spid="398455" grpId="0" autoUpdateAnimBg="0"/>
      <p:bldP spid="398459" grpId="0" animBg="1"/>
      <p:bldP spid="3984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应用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：利用两种实际电源模型的等效转换可以简化电路计算。</a:t>
            </a:r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1182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例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  <p:sp>
        <p:nvSpPr>
          <p:cNvPr id="481284" name="AutoShape 4"/>
          <p:cNvSpPr>
            <a:spLocks noChangeArrowheads="1"/>
          </p:cNvSpPr>
          <p:nvPr/>
        </p:nvSpPr>
        <p:spPr bwMode="auto">
          <a:xfrm>
            <a:off x="4152900" y="2178050"/>
            <a:ext cx="612775" cy="412750"/>
          </a:xfrm>
          <a:prstGeom prst="rightArrow">
            <a:avLst>
              <a:gd name="adj1" fmla="val 50000"/>
              <a:gd name="adj2" fmla="val 3711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285" name="Text Box 5"/>
          <p:cNvSpPr txBox="1">
            <a:spLocks noChangeArrowheads="1"/>
          </p:cNvSpPr>
          <p:nvPr/>
        </p:nvSpPr>
        <p:spPr bwMode="auto">
          <a:xfrm>
            <a:off x="7639050" y="2159000"/>
            <a:ext cx="1276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4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=0.5A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4381500"/>
            <a:ext cx="3676650" cy="1727200"/>
            <a:chOff x="192" y="2760"/>
            <a:chExt cx="2316" cy="1088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247" y="3036"/>
              <a:ext cx="266" cy="59"/>
              <a:chOff x="4671" y="2533"/>
              <a:chExt cx="261" cy="59"/>
            </a:xfrm>
          </p:grpSpPr>
          <p:sp>
            <p:nvSpPr>
              <p:cNvPr id="481288" name="Line 8"/>
              <p:cNvSpPr>
                <a:spLocks noChangeShapeType="1"/>
              </p:cNvSpPr>
              <p:nvPr/>
            </p:nvSpPr>
            <p:spPr bwMode="auto">
              <a:xfrm>
                <a:off x="4671" y="2533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1289" name="Line 9"/>
              <p:cNvSpPr>
                <a:spLocks noChangeShapeType="1"/>
              </p:cNvSpPr>
              <p:nvPr/>
            </p:nvSpPr>
            <p:spPr bwMode="auto">
              <a:xfrm>
                <a:off x="4729" y="2592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81290" name="Line 10"/>
            <p:cNvSpPr>
              <a:spLocks noChangeShapeType="1"/>
            </p:cNvSpPr>
            <p:nvPr/>
          </p:nvSpPr>
          <p:spPr bwMode="auto">
            <a:xfrm>
              <a:off x="1379" y="3095"/>
              <a:ext cx="0" cy="7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291" name="Line 11"/>
            <p:cNvSpPr>
              <a:spLocks noChangeShapeType="1"/>
            </p:cNvSpPr>
            <p:nvPr/>
          </p:nvSpPr>
          <p:spPr bwMode="auto">
            <a:xfrm flipH="1">
              <a:off x="1379" y="2760"/>
              <a:ext cx="0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292" name="Line 12"/>
            <p:cNvSpPr>
              <a:spLocks noChangeShapeType="1"/>
            </p:cNvSpPr>
            <p:nvPr/>
          </p:nvSpPr>
          <p:spPr bwMode="auto">
            <a:xfrm>
              <a:off x="2126" y="2760"/>
              <a:ext cx="0" cy="10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293" name="Line 13"/>
            <p:cNvSpPr>
              <a:spLocks noChangeShapeType="1"/>
            </p:cNvSpPr>
            <p:nvPr/>
          </p:nvSpPr>
          <p:spPr bwMode="auto">
            <a:xfrm flipV="1">
              <a:off x="692" y="3840"/>
              <a:ext cx="1434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294" name="Line 14"/>
            <p:cNvSpPr>
              <a:spLocks noChangeShapeType="1"/>
            </p:cNvSpPr>
            <p:nvPr/>
          </p:nvSpPr>
          <p:spPr bwMode="auto">
            <a:xfrm flipV="1">
              <a:off x="692" y="2760"/>
              <a:ext cx="14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1232" y="3364"/>
              <a:ext cx="294" cy="288"/>
              <a:chOff x="2304" y="2304"/>
              <a:chExt cx="288" cy="288"/>
            </a:xfrm>
          </p:grpSpPr>
          <p:sp>
            <p:nvSpPr>
              <p:cNvPr id="481296" name="Oval 16"/>
              <p:cNvSpPr>
                <a:spLocks noChangeArrowheads="1"/>
              </p:cNvSpPr>
              <p:nvPr/>
            </p:nvSpPr>
            <p:spPr bwMode="auto">
              <a:xfrm>
                <a:off x="2304" y="23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1297" name="Line 17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298" name="Rectangle 18"/>
            <p:cNvSpPr>
              <a:spLocks noChangeArrowheads="1"/>
            </p:cNvSpPr>
            <p:nvPr/>
          </p:nvSpPr>
          <p:spPr bwMode="auto">
            <a:xfrm>
              <a:off x="2065" y="3140"/>
              <a:ext cx="122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299" name="Line 19"/>
            <p:cNvSpPr>
              <a:spLocks noChangeShapeType="1"/>
            </p:cNvSpPr>
            <p:nvPr/>
          </p:nvSpPr>
          <p:spPr bwMode="auto">
            <a:xfrm>
              <a:off x="2126" y="2876"/>
              <a:ext cx="0" cy="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00" name="Text Box 20"/>
            <p:cNvSpPr txBox="1">
              <a:spLocks noChangeArrowheads="1"/>
            </p:cNvSpPr>
            <p:nvPr/>
          </p:nvSpPr>
          <p:spPr bwMode="auto">
            <a:xfrm>
              <a:off x="937" y="3364"/>
              <a:ext cx="45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6A</a:t>
              </a:r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556" y="3477"/>
              <a:ext cx="266" cy="59"/>
              <a:chOff x="4671" y="2533"/>
              <a:chExt cx="261" cy="59"/>
            </a:xfrm>
          </p:grpSpPr>
          <p:sp>
            <p:nvSpPr>
              <p:cNvPr id="481302" name="Line 22"/>
              <p:cNvSpPr>
                <a:spLocks noChangeShapeType="1"/>
              </p:cNvSpPr>
              <p:nvPr/>
            </p:nvSpPr>
            <p:spPr bwMode="auto">
              <a:xfrm>
                <a:off x="4671" y="2533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1303" name="Line 23"/>
              <p:cNvSpPr>
                <a:spLocks noChangeShapeType="1"/>
              </p:cNvSpPr>
              <p:nvPr/>
            </p:nvSpPr>
            <p:spPr bwMode="auto">
              <a:xfrm>
                <a:off x="4729" y="2592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81304" name="Line 24"/>
            <p:cNvSpPr>
              <a:spLocks noChangeShapeType="1"/>
            </p:cNvSpPr>
            <p:nvPr/>
          </p:nvSpPr>
          <p:spPr bwMode="auto">
            <a:xfrm>
              <a:off x="687" y="3536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05" name="Line 25"/>
            <p:cNvSpPr>
              <a:spLocks noChangeShapeType="1"/>
            </p:cNvSpPr>
            <p:nvPr/>
          </p:nvSpPr>
          <p:spPr bwMode="auto">
            <a:xfrm flipH="1">
              <a:off x="687" y="2760"/>
              <a:ext cx="5" cy="7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06" name="Rectangle 26"/>
            <p:cNvSpPr>
              <a:spLocks noChangeArrowheads="1"/>
            </p:cNvSpPr>
            <p:nvPr/>
          </p:nvSpPr>
          <p:spPr bwMode="auto">
            <a:xfrm>
              <a:off x="631" y="2916"/>
              <a:ext cx="123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07" name="Line 27"/>
            <p:cNvSpPr>
              <a:spLocks noChangeShapeType="1"/>
            </p:cNvSpPr>
            <p:nvPr/>
          </p:nvSpPr>
          <p:spPr bwMode="auto">
            <a:xfrm flipV="1">
              <a:off x="1379" y="3204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2177" y="2972"/>
              <a:ext cx="331" cy="564"/>
              <a:chOff x="276" y="2616"/>
              <a:chExt cx="324" cy="564"/>
            </a:xfrm>
          </p:grpSpPr>
          <p:sp>
            <p:nvSpPr>
              <p:cNvPr id="481309" name="Text Box 29"/>
              <p:cNvSpPr txBox="1">
                <a:spLocks noChangeArrowheads="1"/>
              </p:cNvSpPr>
              <p:nvPr/>
            </p:nvSpPr>
            <p:spPr bwMode="auto">
              <a:xfrm>
                <a:off x="370" y="2616"/>
                <a:ext cx="11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+</a:t>
                </a:r>
              </a:p>
            </p:txBody>
          </p:sp>
          <p:sp>
            <p:nvSpPr>
              <p:cNvPr id="481310" name="Text Box 30"/>
              <p:cNvSpPr txBox="1">
                <a:spLocks noChangeArrowheads="1"/>
              </p:cNvSpPr>
              <p:nvPr/>
            </p:nvSpPr>
            <p:spPr bwMode="auto">
              <a:xfrm>
                <a:off x="360" y="2892"/>
                <a:ext cx="144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_</a:t>
                </a:r>
              </a:p>
            </p:txBody>
          </p:sp>
          <p:sp>
            <p:nvSpPr>
              <p:cNvPr id="481311" name="Text Box 31"/>
              <p:cNvSpPr txBox="1">
                <a:spLocks noChangeArrowheads="1"/>
              </p:cNvSpPr>
              <p:nvPr/>
            </p:nvSpPr>
            <p:spPr bwMode="auto">
              <a:xfrm>
                <a:off x="276" y="2784"/>
                <a:ext cx="324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U</a:t>
                </a:r>
                <a:endParaRPr kumimoji="1" lang="en-US" altLang="zh-CN" sz="2400">
                  <a:latin typeface="Times New Roman" pitchFamily="18" charset="0"/>
                  <a:ea typeface="宋体" pitchFamily="2" charset="-122"/>
                  <a:sym typeface="Symbol" pitchFamily="18" charset="2"/>
                </a:endParaRPr>
              </a:p>
            </p:txBody>
          </p:sp>
        </p:grpSp>
        <p:sp>
          <p:nvSpPr>
            <p:cNvPr id="481312" name="Text Box 32"/>
            <p:cNvSpPr txBox="1">
              <a:spLocks noChangeArrowheads="1"/>
            </p:cNvSpPr>
            <p:nvPr/>
          </p:nvSpPr>
          <p:spPr bwMode="auto">
            <a:xfrm>
              <a:off x="288" y="2916"/>
              <a:ext cx="34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1313" name="Text Box 33"/>
            <p:cNvSpPr txBox="1">
              <a:spLocks noChangeArrowheads="1"/>
            </p:cNvSpPr>
            <p:nvPr/>
          </p:nvSpPr>
          <p:spPr bwMode="auto">
            <a:xfrm>
              <a:off x="1771" y="3140"/>
              <a:ext cx="34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1314" name="Text Box 34"/>
            <p:cNvSpPr txBox="1">
              <a:spLocks noChangeArrowheads="1"/>
            </p:cNvSpPr>
            <p:nvPr/>
          </p:nvSpPr>
          <p:spPr bwMode="auto">
            <a:xfrm>
              <a:off x="192" y="3316"/>
              <a:ext cx="45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10V</a:t>
              </a:r>
            </a:p>
          </p:txBody>
        </p:sp>
        <p:sp>
          <p:nvSpPr>
            <p:cNvPr id="481315" name="Text Box 35"/>
            <p:cNvSpPr txBox="1">
              <a:spLocks noChangeArrowheads="1"/>
            </p:cNvSpPr>
            <p:nvPr/>
          </p:nvSpPr>
          <p:spPr bwMode="auto">
            <a:xfrm>
              <a:off x="891" y="2868"/>
              <a:ext cx="47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10V</a:t>
              </a:r>
            </a:p>
          </p:txBody>
        </p:sp>
      </p:grpSp>
      <p:sp>
        <p:nvSpPr>
          <p:cNvPr id="481316" name="AutoShape 36"/>
          <p:cNvSpPr>
            <a:spLocks noChangeArrowheads="1"/>
          </p:cNvSpPr>
          <p:nvPr/>
        </p:nvSpPr>
        <p:spPr bwMode="auto">
          <a:xfrm>
            <a:off x="3984625" y="4997450"/>
            <a:ext cx="511175" cy="43815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4419600" y="4203700"/>
            <a:ext cx="3962400" cy="1752600"/>
            <a:chOff x="2784" y="2648"/>
            <a:chExt cx="2496" cy="1104"/>
          </a:xfrm>
        </p:grpSpPr>
        <p:sp>
          <p:nvSpPr>
            <p:cNvPr id="481318" name="Line 38"/>
            <p:cNvSpPr>
              <a:spLocks noChangeShapeType="1"/>
            </p:cNvSpPr>
            <p:nvPr/>
          </p:nvSpPr>
          <p:spPr bwMode="auto">
            <a:xfrm>
              <a:off x="3252" y="2648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19" name="Line 39"/>
            <p:cNvSpPr>
              <a:spLocks noChangeShapeType="1"/>
            </p:cNvSpPr>
            <p:nvPr/>
          </p:nvSpPr>
          <p:spPr bwMode="auto">
            <a:xfrm>
              <a:off x="3888" y="2648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20" name="Line 40"/>
            <p:cNvSpPr>
              <a:spLocks noChangeShapeType="1"/>
            </p:cNvSpPr>
            <p:nvPr/>
          </p:nvSpPr>
          <p:spPr bwMode="auto">
            <a:xfrm>
              <a:off x="4524" y="2648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21" name="Line 41"/>
            <p:cNvSpPr>
              <a:spLocks noChangeShapeType="1"/>
            </p:cNvSpPr>
            <p:nvPr/>
          </p:nvSpPr>
          <p:spPr bwMode="auto">
            <a:xfrm>
              <a:off x="3252" y="3752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22" name="Line 42"/>
            <p:cNvSpPr>
              <a:spLocks noChangeShapeType="1"/>
            </p:cNvSpPr>
            <p:nvPr/>
          </p:nvSpPr>
          <p:spPr bwMode="auto">
            <a:xfrm flipV="1">
              <a:off x="3252" y="2648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3108" y="3044"/>
              <a:ext cx="288" cy="288"/>
              <a:chOff x="2304" y="2304"/>
              <a:chExt cx="288" cy="288"/>
            </a:xfrm>
          </p:grpSpPr>
          <p:sp>
            <p:nvSpPr>
              <p:cNvPr id="481324" name="Oval 44"/>
              <p:cNvSpPr>
                <a:spLocks noChangeArrowheads="1"/>
              </p:cNvSpPr>
              <p:nvPr/>
            </p:nvSpPr>
            <p:spPr bwMode="auto">
              <a:xfrm>
                <a:off x="2304" y="23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1325" name="Line 45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46"/>
            <p:cNvGrpSpPr>
              <a:grpSpLocks/>
            </p:cNvGrpSpPr>
            <p:nvPr/>
          </p:nvGrpSpPr>
          <p:grpSpPr bwMode="auto">
            <a:xfrm>
              <a:off x="3744" y="3060"/>
              <a:ext cx="288" cy="288"/>
              <a:chOff x="2304" y="2304"/>
              <a:chExt cx="288" cy="288"/>
            </a:xfrm>
          </p:grpSpPr>
          <p:sp>
            <p:nvSpPr>
              <p:cNvPr id="481327" name="Oval 47"/>
              <p:cNvSpPr>
                <a:spLocks noChangeArrowheads="1"/>
              </p:cNvSpPr>
              <p:nvPr/>
            </p:nvSpPr>
            <p:spPr bwMode="auto">
              <a:xfrm>
                <a:off x="2304" y="23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1328" name="Line 48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329" name="Rectangle 49"/>
            <p:cNvSpPr>
              <a:spLocks noChangeArrowheads="1"/>
            </p:cNvSpPr>
            <p:nvPr/>
          </p:nvSpPr>
          <p:spPr bwMode="auto">
            <a:xfrm>
              <a:off x="4464" y="3048"/>
              <a:ext cx="120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30" name="Line 50"/>
            <p:cNvSpPr>
              <a:spLocks noChangeShapeType="1"/>
            </p:cNvSpPr>
            <p:nvPr/>
          </p:nvSpPr>
          <p:spPr bwMode="auto">
            <a:xfrm flipV="1">
              <a:off x="3252" y="28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31" name="Line 51"/>
            <p:cNvSpPr>
              <a:spLocks noChangeShapeType="1"/>
            </p:cNvSpPr>
            <p:nvPr/>
          </p:nvSpPr>
          <p:spPr bwMode="auto">
            <a:xfrm flipV="1">
              <a:off x="3888" y="2804"/>
              <a:ext cx="0" cy="2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52"/>
            <p:cNvGrpSpPr>
              <a:grpSpLocks/>
            </p:cNvGrpSpPr>
            <p:nvPr/>
          </p:nvGrpSpPr>
          <p:grpSpPr bwMode="auto">
            <a:xfrm>
              <a:off x="4188" y="2868"/>
              <a:ext cx="324" cy="564"/>
              <a:chOff x="276" y="2616"/>
              <a:chExt cx="324" cy="564"/>
            </a:xfrm>
          </p:grpSpPr>
          <p:sp>
            <p:nvSpPr>
              <p:cNvPr id="481333" name="Text Box 53"/>
              <p:cNvSpPr txBox="1">
                <a:spLocks noChangeArrowheads="1"/>
              </p:cNvSpPr>
              <p:nvPr/>
            </p:nvSpPr>
            <p:spPr bwMode="auto">
              <a:xfrm>
                <a:off x="370" y="2616"/>
                <a:ext cx="11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+</a:t>
                </a:r>
              </a:p>
            </p:txBody>
          </p:sp>
          <p:sp>
            <p:nvSpPr>
              <p:cNvPr id="481334" name="Text Box 54"/>
              <p:cNvSpPr txBox="1">
                <a:spLocks noChangeArrowheads="1"/>
              </p:cNvSpPr>
              <p:nvPr/>
            </p:nvSpPr>
            <p:spPr bwMode="auto">
              <a:xfrm>
                <a:off x="360" y="2892"/>
                <a:ext cx="144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_</a:t>
                </a:r>
              </a:p>
            </p:txBody>
          </p:sp>
          <p:sp>
            <p:nvSpPr>
              <p:cNvPr id="481335" name="Text Box 55"/>
              <p:cNvSpPr txBox="1">
                <a:spLocks noChangeArrowheads="1"/>
              </p:cNvSpPr>
              <p:nvPr/>
            </p:nvSpPr>
            <p:spPr bwMode="auto">
              <a:xfrm>
                <a:off x="276" y="2784"/>
                <a:ext cx="324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U</a:t>
                </a:r>
                <a:endParaRPr kumimoji="1" lang="en-US" altLang="zh-CN" sz="2400">
                  <a:latin typeface="Times New Roman" pitchFamily="18" charset="0"/>
                  <a:ea typeface="宋体" pitchFamily="2" charset="-122"/>
                  <a:sym typeface="Symbol" pitchFamily="18" charset="2"/>
                </a:endParaRPr>
              </a:p>
            </p:txBody>
          </p:sp>
        </p:grpSp>
        <p:sp>
          <p:nvSpPr>
            <p:cNvPr id="481336" name="Text Box 56"/>
            <p:cNvSpPr txBox="1">
              <a:spLocks noChangeArrowheads="1"/>
            </p:cNvSpPr>
            <p:nvPr/>
          </p:nvSpPr>
          <p:spPr bwMode="auto">
            <a:xfrm>
              <a:off x="4572" y="3060"/>
              <a:ext cx="70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5∥5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1337" name="Text Box 57"/>
            <p:cNvSpPr txBox="1">
              <a:spLocks noChangeArrowheads="1"/>
            </p:cNvSpPr>
            <p:nvPr/>
          </p:nvSpPr>
          <p:spPr bwMode="auto">
            <a:xfrm>
              <a:off x="2784" y="2964"/>
              <a:ext cx="43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2A</a:t>
              </a:r>
            </a:p>
          </p:txBody>
        </p:sp>
        <p:sp>
          <p:nvSpPr>
            <p:cNvPr id="481338" name="Text Box 58"/>
            <p:cNvSpPr txBox="1">
              <a:spLocks noChangeArrowheads="1"/>
            </p:cNvSpPr>
            <p:nvPr/>
          </p:nvSpPr>
          <p:spPr bwMode="auto">
            <a:xfrm>
              <a:off x="3446" y="3060"/>
              <a:ext cx="44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6A</a:t>
              </a:r>
            </a:p>
          </p:txBody>
        </p:sp>
      </p:grpSp>
      <p:sp>
        <p:nvSpPr>
          <p:cNvPr id="481339" name="Text Box 59"/>
          <p:cNvSpPr txBox="1">
            <a:spLocks noChangeArrowheads="1"/>
          </p:cNvSpPr>
          <p:nvPr/>
        </p:nvSpPr>
        <p:spPr bwMode="auto">
          <a:xfrm>
            <a:off x="7562850" y="5638800"/>
            <a:ext cx="1276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 sz="24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=20V</a:t>
            </a:r>
          </a:p>
        </p:txBody>
      </p:sp>
      <p:sp>
        <p:nvSpPr>
          <p:cNvPr id="481340" name="Text Box 60"/>
          <p:cNvSpPr txBox="1">
            <a:spLocks noChangeArrowheads="1"/>
          </p:cNvSpPr>
          <p:nvPr/>
        </p:nvSpPr>
        <p:spPr bwMode="auto">
          <a:xfrm>
            <a:off x="381000" y="3581400"/>
            <a:ext cx="11064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例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  <p:grpSp>
        <p:nvGrpSpPr>
          <p:cNvPr id="11" name="Group 61"/>
          <p:cNvGrpSpPr>
            <a:grpSpLocks/>
          </p:cNvGrpSpPr>
          <p:nvPr/>
        </p:nvGrpSpPr>
        <p:grpSpPr bwMode="auto">
          <a:xfrm>
            <a:off x="509588" y="1524000"/>
            <a:ext cx="3681412" cy="1752600"/>
            <a:chOff x="321" y="960"/>
            <a:chExt cx="2319" cy="1104"/>
          </a:xfrm>
        </p:grpSpPr>
        <p:sp>
          <p:nvSpPr>
            <p:cNvPr id="481342" name="Line 62"/>
            <p:cNvSpPr>
              <a:spLocks noChangeShapeType="1"/>
            </p:cNvSpPr>
            <p:nvPr/>
          </p:nvSpPr>
          <p:spPr bwMode="auto">
            <a:xfrm>
              <a:off x="778" y="960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43" name="Line 63"/>
            <p:cNvSpPr>
              <a:spLocks noChangeShapeType="1"/>
            </p:cNvSpPr>
            <p:nvPr/>
          </p:nvSpPr>
          <p:spPr bwMode="auto">
            <a:xfrm>
              <a:off x="1594" y="960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44" name="Line 64"/>
            <p:cNvSpPr>
              <a:spLocks noChangeShapeType="1"/>
            </p:cNvSpPr>
            <p:nvPr/>
          </p:nvSpPr>
          <p:spPr bwMode="auto">
            <a:xfrm>
              <a:off x="2398" y="960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45" name="Line 65"/>
            <p:cNvSpPr>
              <a:spLocks noChangeShapeType="1"/>
            </p:cNvSpPr>
            <p:nvPr/>
          </p:nvSpPr>
          <p:spPr bwMode="auto">
            <a:xfrm>
              <a:off x="778" y="2064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46" name="Line 66"/>
            <p:cNvSpPr>
              <a:spLocks noChangeShapeType="1"/>
            </p:cNvSpPr>
            <p:nvPr/>
          </p:nvSpPr>
          <p:spPr bwMode="auto">
            <a:xfrm>
              <a:off x="778" y="960"/>
              <a:ext cx="16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47" name="Line 67"/>
            <p:cNvSpPr>
              <a:spLocks noChangeShapeType="1"/>
            </p:cNvSpPr>
            <p:nvPr/>
          </p:nvSpPr>
          <p:spPr bwMode="auto">
            <a:xfrm>
              <a:off x="778" y="152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" name="Group 68"/>
            <p:cNvGrpSpPr>
              <a:grpSpLocks/>
            </p:cNvGrpSpPr>
            <p:nvPr/>
          </p:nvGrpSpPr>
          <p:grpSpPr bwMode="auto">
            <a:xfrm>
              <a:off x="634" y="1116"/>
              <a:ext cx="288" cy="288"/>
              <a:chOff x="2304" y="2304"/>
              <a:chExt cx="288" cy="288"/>
            </a:xfrm>
          </p:grpSpPr>
          <p:sp>
            <p:nvSpPr>
              <p:cNvPr id="481349" name="Oval 69"/>
              <p:cNvSpPr>
                <a:spLocks noChangeArrowheads="1"/>
              </p:cNvSpPr>
              <p:nvPr/>
            </p:nvSpPr>
            <p:spPr bwMode="auto">
              <a:xfrm>
                <a:off x="2304" y="23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1350" name="Line 70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71"/>
            <p:cNvGrpSpPr>
              <a:grpSpLocks/>
            </p:cNvGrpSpPr>
            <p:nvPr/>
          </p:nvGrpSpPr>
          <p:grpSpPr bwMode="auto">
            <a:xfrm>
              <a:off x="634" y="1584"/>
              <a:ext cx="288" cy="288"/>
              <a:chOff x="2304" y="2304"/>
              <a:chExt cx="288" cy="288"/>
            </a:xfrm>
          </p:grpSpPr>
          <p:sp>
            <p:nvSpPr>
              <p:cNvPr id="481352" name="Oval 72"/>
              <p:cNvSpPr>
                <a:spLocks noChangeArrowheads="1"/>
              </p:cNvSpPr>
              <p:nvPr/>
            </p:nvSpPr>
            <p:spPr bwMode="auto">
              <a:xfrm>
                <a:off x="2304" y="23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1353" name="Line 73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354" name="Rectangle 74"/>
            <p:cNvSpPr>
              <a:spLocks noChangeArrowheads="1"/>
            </p:cNvSpPr>
            <p:nvPr/>
          </p:nvSpPr>
          <p:spPr bwMode="auto">
            <a:xfrm>
              <a:off x="1534" y="1648"/>
              <a:ext cx="120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55" name="Rectangle 75"/>
            <p:cNvSpPr>
              <a:spLocks noChangeArrowheads="1"/>
            </p:cNvSpPr>
            <p:nvPr/>
          </p:nvSpPr>
          <p:spPr bwMode="auto">
            <a:xfrm>
              <a:off x="1534" y="1096"/>
              <a:ext cx="120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56" name="Rectangle 76"/>
            <p:cNvSpPr>
              <a:spLocks noChangeArrowheads="1"/>
            </p:cNvSpPr>
            <p:nvPr/>
          </p:nvSpPr>
          <p:spPr bwMode="auto">
            <a:xfrm>
              <a:off x="2338" y="1360"/>
              <a:ext cx="120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57" name="Line 77"/>
            <p:cNvSpPr>
              <a:spLocks noChangeShapeType="1"/>
            </p:cNvSpPr>
            <p:nvPr/>
          </p:nvSpPr>
          <p:spPr bwMode="auto">
            <a:xfrm>
              <a:off x="2398" y="1096"/>
              <a:ext cx="0" cy="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58" name="Text Box 78"/>
            <p:cNvSpPr txBox="1">
              <a:spLocks noChangeArrowheads="1"/>
            </p:cNvSpPr>
            <p:nvPr/>
          </p:nvSpPr>
          <p:spPr bwMode="auto">
            <a:xfrm>
              <a:off x="336" y="1084"/>
              <a:ext cx="44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5A</a:t>
              </a:r>
            </a:p>
          </p:txBody>
        </p:sp>
        <p:sp>
          <p:nvSpPr>
            <p:cNvPr id="481359" name="Line 79"/>
            <p:cNvSpPr>
              <a:spLocks noChangeShapeType="1"/>
            </p:cNvSpPr>
            <p:nvPr/>
          </p:nvSpPr>
          <p:spPr bwMode="auto">
            <a:xfrm>
              <a:off x="778" y="2064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60" name="Text Box 80"/>
            <p:cNvSpPr txBox="1">
              <a:spLocks noChangeArrowheads="1"/>
            </p:cNvSpPr>
            <p:nvPr/>
          </p:nvSpPr>
          <p:spPr bwMode="auto">
            <a:xfrm>
              <a:off x="1198" y="1104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1361" name="Text Box 81"/>
            <p:cNvSpPr txBox="1">
              <a:spLocks noChangeArrowheads="1"/>
            </p:cNvSpPr>
            <p:nvPr/>
          </p:nvSpPr>
          <p:spPr bwMode="auto">
            <a:xfrm>
              <a:off x="1198" y="1628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1362" name="Text Box 82"/>
            <p:cNvSpPr txBox="1">
              <a:spLocks noChangeArrowheads="1"/>
            </p:cNvSpPr>
            <p:nvPr/>
          </p:nvSpPr>
          <p:spPr bwMode="auto">
            <a:xfrm>
              <a:off x="2026" y="1340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1363" name="Text Box 83"/>
            <p:cNvSpPr txBox="1">
              <a:spLocks noChangeArrowheads="1"/>
            </p:cNvSpPr>
            <p:nvPr/>
          </p:nvSpPr>
          <p:spPr bwMode="auto">
            <a:xfrm>
              <a:off x="321" y="1572"/>
              <a:ext cx="44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2A</a:t>
              </a:r>
            </a:p>
          </p:txBody>
        </p:sp>
        <p:sp>
          <p:nvSpPr>
            <p:cNvPr id="481364" name="Text Box 84"/>
            <p:cNvSpPr txBox="1">
              <a:spLocks noChangeArrowheads="1"/>
            </p:cNvSpPr>
            <p:nvPr/>
          </p:nvSpPr>
          <p:spPr bwMode="auto">
            <a:xfrm>
              <a:off x="2400" y="96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</a:p>
          </p:txBody>
        </p:sp>
      </p:grpSp>
      <p:grpSp>
        <p:nvGrpSpPr>
          <p:cNvPr id="14" name="Group 85"/>
          <p:cNvGrpSpPr>
            <a:grpSpLocks/>
          </p:cNvGrpSpPr>
          <p:nvPr/>
        </p:nvGrpSpPr>
        <p:grpSpPr bwMode="auto">
          <a:xfrm>
            <a:off x="4765675" y="990600"/>
            <a:ext cx="2625725" cy="2362200"/>
            <a:chOff x="3002" y="624"/>
            <a:chExt cx="1654" cy="1488"/>
          </a:xfrm>
        </p:grpSpPr>
        <p:sp>
          <p:nvSpPr>
            <p:cNvPr id="481366" name="Oval 86"/>
            <p:cNvSpPr>
              <a:spLocks noChangeArrowheads="1"/>
            </p:cNvSpPr>
            <p:nvPr/>
          </p:nvSpPr>
          <p:spPr bwMode="auto">
            <a:xfrm>
              <a:off x="3355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7" name="Oval 87"/>
            <p:cNvSpPr>
              <a:spLocks noChangeArrowheads="1"/>
            </p:cNvSpPr>
            <p:nvPr/>
          </p:nvSpPr>
          <p:spPr bwMode="auto">
            <a:xfrm>
              <a:off x="3356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8" name="Line 88"/>
            <p:cNvSpPr>
              <a:spLocks noChangeShapeType="1"/>
            </p:cNvSpPr>
            <p:nvPr/>
          </p:nvSpPr>
          <p:spPr bwMode="auto">
            <a:xfrm>
              <a:off x="3504" y="960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69" name="Line 89"/>
            <p:cNvSpPr>
              <a:spLocks noChangeShapeType="1"/>
            </p:cNvSpPr>
            <p:nvPr/>
          </p:nvSpPr>
          <p:spPr bwMode="auto">
            <a:xfrm>
              <a:off x="4404" y="960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70" name="Line 90"/>
            <p:cNvSpPr>
              <a:spLocks noChangeShapeType="1"/>
            </p:cNvSpPr>
            <p:nvPr/>
          </p:nvSpPr>
          <p:spPr bwMode="auto">
            <a:xfrm>
              <a:off x="3504" y="2064"/>
              <a:ext cx="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71" name="Line 91"/>
            <p:cNvSpPr>
              <a:spLocks noChangeShapeType="1"/>
            </p:cNvSpPr>
            <p:nvPr/>
          </p:nvSpPr>
          <p:spPr bwMode="auto">
            <a:xfrm>
              <a:off x="3504" y="960"/>
              <a:ext cx="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72" name="Rectangle 92"/>
            <p:cNvSpPr>
              <a:spLocks noChangeArrowheads="1"/>
            </p:cNvSpPr>
            <p:nvPr/>
          </p:nvSpPr>
          <p:spPr bwMode="auto">
            <a:xfrm rot="-5400000">
              <a:off x="3924" y="804"/>
              <a:ext cx="120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3" name="Rectangle 93"/>
            <p:cNvSpPr>
              <a:spLocks noChangeArrowheads="1"/>
            </p:cNvSpPr>
            <p:nvPr/>
          </p:nvSpPr>
          <p:spPr bwMode="auto">
            <a:xfrm>
              <a:off x="4344" y="1360"/>
              <a:ext cx="120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4" name="Line 94"/>
            <p:cNvSpPr>
              <a:spLocks noChangeShapeType="1"/>
            </p:cNvSpPr>
            <p:nvPr/>
          </p:nvSpPr>
          <p:spPr bwMode="auto">
            <a:xfrm>
              <a:off x="4404" y="1096"/>
              <a:ext cx="0" cy="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75" name="Text Box 95"/>
            <p:cNvSpPr txBox="1">
              <a:spLocks noChangeArrowheads="1"/>
            </p:cNvSpPr>
            <p:nvPr/>
          </p:nvSpPr>
          <p:spPr bwMode="auto">
            <a:xfrm>
              <a:off x="3214" y="872"/>
              <a:ext cx="2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481376" name="Text Box 96"/>
            <p:cNvSpPr txBox="1">
              <a:spLocks noChangeArrowheads="1"/>
            </p:cNvSpPr>
            <p:nvPr/>
          </p:nvSpPr>
          <p:spPr bwMode="auto">
            <a:xfrm>
              <a:off x="3227" y="1200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481377" name="Text Box 97"/>
            <p:cNvSpPr txBox="1">
              <a:spLocks noChangeArrowheads="1"/>
            </p:cNvSpPr>
            <p:nvPr/>
          </p:nvSpPr>
          <p:spPr bwMode="auto">
            <a:xfrm>
              <a:off x="3002" y="1100"/>
              <a:ext cx="44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15v</a:t>
              </a:r>
            </a:p>
          </p:txBody>
        </p:sp>
        <p:sp>
          <p:nvSpPr>
            <p:cNvPr id="481378" name="Text Box 98"/>
            <p:cNvSpPr txBox="1">
              <a:spLocks noChangeArrowheads="1"/>
            </p:cNvSpPr>
            <p:nvPr/>
          </p:nvSpPr>
          <p:spPr bwMode="auto">
            <a:xfrm>
              <a:off x="3232" y="134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481379" name="Text Box 99"/>
            <p:cNvSpPr txBox="1">
              <a:spLocks noChangeArrowheads="1"/>
            </p:cNvSpPr>
            <p:nvPr/>
          </p:nvSpPr>
          <p:spPr bwMode="auto">
            <a:xfrm>
              <a:off x="3232" y="182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481380" name="Text Box 100"/>
            <p:cNvSpPr txBox="1">
              <a:spLocks noChangeArrowheads="1"/>
            </p:cNvSpPr>
            <p:nvPr/>
          </p:nvSpPr>
          <p:spPr bwMode="auto">
            <a:xfrm>
              <a:off x="3099" y="1628"/>
              <a:ext cx="32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8v</a:t>
              </a:r>
            </a:p>
          </p:txBody>
        </p:sp>
        <p:sp>
          <p:nvSpPr>
            <p:cNvPr id="481381" name="Rectangle 101"/>
            <p:cNvSpPr>
              <a:spLocks noChangeArrowheads="1"/>
            </p:cNvSpPr>
            <p:nvPr/>
          </p:nvSpPr>
          <p:spPr bwMode="auto">
            <a:xfrm rot="-5400000">
              <a:off x="3936" y="804"/>
              <a:ext cx="120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2" name="Text Box 102"/>
            <p:cNvSpPr txBox="1">
              <a:spLocks noChangeArrowheads="1"/>
            </p:cNvSpPr>
            <p:nvPr/>
          </p:nvSpPr>
          <p:spPr bwMode="auto">
            <a:xfrm>
              <a:off x="4008" y="1340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1383" name="Text Box 103"/>
            <p:cNvSpPr txBox="1">
              <a:spLocks noChangeArrowheads="1"/>
            </p:cNvSpPr>
            <p:nvPr/>
          </p:nvSpPr>
          <p:spPr bwMode="auto">
            <a:xfrm>
              <a:off x="3828" y="624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1384" name="Text Box 104"/>
            <p:cNvSpPr txBox="1">
              <a:spLocks noChangeArrowheads="1"/>
            </p:cNvSpPr>
            <p:nvPr/>
          </p:nvSpPr>
          <p:spPr bwMode="auto">
            <a:xfrm>
              <a:off x="4416" y="96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</a:p>
          </p:txBody>
        </p:sp>
      </p:grpSp>
      <p:grpSp>
        <p:nvGrpSpPr>
          <p:cNvPr id="15" name="Group 105"/>
          <p:cNvGrpSpPr>
            <a:grpSpLocks/>
          </p:cNvGrpSpPr>
          <p:nvPr/>
        </p:nvGrpSpPr>
        <p:grpSpPr bwMode="auto">
          <a:xfrm>
            <a:off x="8074025" y="6324600"/>
            <a:ext cx="993775" cy="457200"/>
            <a:chOff x="5086" y="3984"/>
            <a:chExt cx="626" cy="288"/>
          </a:xfrm>
        </p:grpSpPr>
        <p:sp>
          <p:nvSpPr>
            <p:cNvPr id="481386" name="AutoShape 106" descr="水滴">
              <a:hlinkClick r:id="" action="ppaction://hlinkshowjump?jump=previousslide" highlightClick="1">
                <a:snd r:embed="rId2" name="PROJCTOR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5086" y="3984"/>
              <a:ext cx="290" cy="288"/>
            </a:xfrm>
            <a:prstGeom prst="actionButtonBackPrevious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87" name="AutoShape 107" descr="水滴">
              <a:hlinkClick r:id="" action="ppaction://hlinkshowjump?jump=nextslide" highlightClick="1">
                <a:snd r:embed="rId2" name="PROJCTOR.WAV"/>
              </a:hlinkClick>
            </p:cNvPr>
            <p:cNvSpPr>
              <a:spLocks noChangeArrowheads="1"/>
            </p:cNvSpPr>
            <p:nvPr/>
          </p:nvSpPr>
          <p:spPr bwMode="auto">
            <a:xfrm flipH="1">
              <a:off x="5424" y="3984"/>
              <a:ext cx="288" cy="288"/>
            </a:xfrm>
            <a:prstGeom prst="actionButtonBackPrevious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8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8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/>
      <p:bldP spid="481284" grpId="0" animBg="1"/>
      <p:bldP spid="481285" grpId="0" autoUpdateAnimBg="0"/>
      <p:bldP spid="481316" grpId="0" animBg="1"/>
      <p:bldP spid="481339" grpId="0" autoUpdateAnimBg="0"/>
      <p:bldP spid="4813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Text Box 2"/>
          <p:cNvSpPr txBox="1">
            <a:spLocks noChangeArrowheads="1"/>
          </p:cNvSpPr>
          <p:nvPr/>
        </p:nvSpPr>
        <p:spPr bwMode="auto">
          <a:xfrm>
            <a:off x="611188" y="404813"/>
            <a:ext cx="8532812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l"/>
            <a:r>
              <a:rPr kumimoji="1" lang="zh-CN" altLang="en-US" sz="4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kumimoji="1" lang="en-US" altLang="zh-CN" sz="4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kumimoji="1" lang="zh-CN" altLang="en-US" sz="4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章  电阻电路的一般分析</a:t>
            </a:r>
          </a:p>
        </p:txBody>
      </p:sp>
      <p:sp>
        <p:nvSpPr>
          <p:cNvPr id="400387" name="Text Box 3"/>
          <p:cNvSpPr txBox="1">
            <a:spLocks noChangeArrowheads="1"/>
          </p:cNvSpPr>
          <p:nvPr/>
        </p:nvSpPr>
        <p:spPr bwMode="auto">
          <a:xfrm>
            <a:off x="800100" y="1790700"/>
            <a:ext cx="1468438" cy="588963"/>
          </a:xfrm>
          <a:prstGeom prst="rect">
            <a:avLst/>
          </a:prstGeom>
          <a:solidFill>
            <a:srgbClr val="FF3300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</a:rPr>
              <a:t>重点</a:t>
            </a:r>
          </a:p>
        </p:txBody>
      </p:sp>
      <p:sp>
        <p:nvSpPr>
          <p:cNvPr id="400388" name="Text Box 4"/>
          <p:cNvSpPr txBox="1">
            <a:spLocks noChangeArrowheads="1"/>
          </p:cNvSpPr>
          <p:nvPr/>
        </p:nvSpPr>
        <p:spPr bwMode="auto">
          <a:xfrm>
            <a:off x="1352550" y="2667000"/>
            <a:ext cx="6459538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</a:rPr>
              <a:t>熟练掌握电路方程的列写方法：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</a:rPr>
              <a:t>         支路电流法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</a:rPr>
              <a:t>         回路（网孔）电流法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</a:rPr>
              <a:t>         结点电压法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074025" y="6324600"/>
            <a:ext cx="993775" cy="457200"/>
            <a:chOff x="5086" y="3984"/>
            <a:chExt cx="626" cy="288"/>
          </a:xfrm>
        </p:grpSpPr>
        <p:sp>
          <p:nvSpPr>
            <p:cNvPr id="400390" name="AutoShape 6" descr="水滴">
              <a:hlinkClick r:id="" action="ppaction://hlinkshowjump?jump=previousslide" highlightClick="1">
                <a:snd r:embed="rId2" name="PROJCTOR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5086" y="3984"/>
              <a:ext cx="290" cy="288"/>
            </a:xfrm>
            <a:prstGeom prst="actionButtonBackPrevious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391" name="AutoShape 7" descr="水滴">
              <a:hlinkClick r:id="" action="ppaction://hlinkshowjump?jump=nextslide" highlightClick="1">
                <a:snd r:embed="rId2" name="PROJCTOR.WAV"/>
              </a:hlinkClick>
            </p:cNvPr>
            <p:cNvSpPr>
              <a:spLocks noChangeArrowheads="1"/>
            </p:cNvSpPr>
            <p:nvPr/>
          </p:nvSpPr>
          <p:spPr bwMode="auto">
            <a:xfrm flipH="1">
              <a:off x="5424" y="3984"/>
              <a:ext cx="288" cy="288"/>
            </a:xfrm>
            <a:prstGeom prst="actionButtonBackPrevious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ChangeArrowheads="1"/>
          </p:cNvSpPr>
          <p:nvPr/>
        </p:nvSpPr>
        <p:spPr bwMode="auto">
          <a:xfrm>
            <a:off x="395288" y="1196975"/>
            <a:ext cx="32400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</a:rPr>
              <a:t>解：</a:t>
            </a:r>
          </a:p>
        </p:txBody>
      </p:sp>
      <p:sp>
        <p:nvSpPr>
          <p:cNvPr id="408582" name="Text Box 6"/>
          <p:cNvSpPr txBox="1">
            <a:spLocks noChangeArrowheads="1"/>
          </p:cNvSpPr>
          <p:nvPr/>
        </p:nvSpPr>
        <p:spPr bwMode="auto">
          <a:xfrm>
            <a:off x="1763713" y="225425"/>
            <a:ext cx="3816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Ｐ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76 3-7</a:t>
            </a:r>
            <a:endParaRPr lang="en-US" altLang="zh-CN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8583" name="Rectangle 7"/>
          <p:cNvSpPr>
            <a:spLocks noChangeArrowheads="1"/>
          </p:cNvSpPr>
          <p:nvPr>
            <p:ph type="title"/>
          </p:nvPr>
        </p:nvSpPr>
        <p:spPr bwMode="auto">
          <a:xfrm>
            <a:off x="179388" y="225425"/>
            <a:ext cx="1584325" cy="9271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000" b="1">
                <a:solidFill>
                  <a:schemeClr val="tx1"/>
                </a:solidFill>
                <a:ea typeface="楷体_GB2312" pitchFamily="49" charset="-122"/>
              </a:rPr>
              <a:t>举例：</a:t>
            </a:r>
          </a:p>
        </p:txBody>
      </p:sp>
      <p:sp>
        <p:nvSpPr>
          <p:cNvPr id="408584" name="Text Box 8"/>
          <p:cNvSpPr txBox="1">
            <a:spLocks noChangeArrowheads="1"/>
          </p:cNvSpPr>
          <p:nvPr/>
        </p:nvSpPr>
        <p:spPr bwMode="auto">
          <a:xfrm>
            <a:off x="1258888" y="1341438"/>
            <a:ext cx="3240087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6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611188" y="6291263"/>
            <a:ext cx="6410325" cy="161925"/>
            <a:chOff x="672" y="672"/>
            <a:chExt cx="4038" cy="102"/>
          </a:xfrm>
        </p:grpSpPr>
        <p:pic>
          <p:nvPicPr>
            <p:cNvPr id="408630" name="Picture 5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08631" name="Picture 5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4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08632" name="Picture 5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08633" name="Picture 5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5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08634" name="Picture 5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08635" name="Picture 5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08636" name="Picture 6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08637" name="Picture 6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08638" name="Picture 6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08639" name="Picture 6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08640" name="Picture 6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08641" name="Picture 6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28" y="672"/>
              <a:ext cx="102" cy="102"/>
            </a:xfrm>
            <a:prstGeom prst="rect">
              <a:avLst/>
            </a:prstGeom>
            <a:noFill/>
          </p:spPr>
        </p:pic>
        <p:grpSp>
          <p:nvGrpSpPr>
            <p:cNvPr id="3" name="Group 66"/>
            <p:cNvGrpSpPr>
              <a:grpSpLocks/>
            </p:cNvGrpSpPr>
            <p:nvPr/>
          </p:nvGrpSpPr>
          <p:grpSpPr bwMode="auto">
            <a:xfrm>
              <a:off x="1824" y="672"/>
              <a:ext cx="2886" cy="102"/>
              <a:chOff x="2298" y="3606"/>
              <a:chExt cx="2886" cy="102"/>
            </a:xfrm>
          </p:grpSpPr>
          <p:pic>
            <p:nvPicPr>
              <p:cNvPr id="408643" name="Picture 67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9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08644" name="Picture 68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38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08645" name="Picture 69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08646" name="Picture 70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8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08647" name="Picture 71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7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08648" name="Picture 72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77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08649" name="Picture 73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08650" name="Picture 74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6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08651" name="Picture 75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16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08652" name="Picture 76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5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08653" name="Picture 77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35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08654" name="Picture 78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54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08655" name="Picture 79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64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08656" name="Picture 80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73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08657" name="Picture 81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82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08658" name="Picture 82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7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08659" name="Picture 83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45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08660" name="Picture 84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3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08661" name="Picture 85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02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08662" name="Picture 86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11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08663" name="Picture 87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1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08664" name="Picture 88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31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08665" name="Picture 89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40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08666" name="Picture 90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50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08667" name="Picture 91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9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08668" name="Picture 92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9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08669" name="Picture 93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08670" name="Picture 94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8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08671" name="Picture 95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8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08672" name="Picture 96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02" y="3606"/>
                <a:ext cx="102" cy="102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408673" name="Text Box 97"/>
          <p:cNvSpPr txBox="1">
            <a:spLocks noChangeArrowheads="1"/>
          </p:cNvSpPr>
          <p:nvPr/>
        </p:nvSpPr>
        <p:spPr bwMode="auto">
          <a:xfrm>
            <a:off x="1262063" y="5226050"/>
            <a:ext cx="6046787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解得：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≈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－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0.956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4840288" y="1089025"/>
            <a:ext cx="3221037" cy="3419475"/>
            <a:chOff x="3049" y="527"/>
            <a:chExt cx="2029" cy="2154"/>
          </a:xfrm>
        </p:grpSpPr>
        <p:sp>
          <p:nvSpPr>
            <p:cNvPr id="408675" name="Text Box 99"/>
            <p:cNvSpPr txBox="1">
              <a:spLocks noChangeArrowheads="1"/>
            </p:cNvSpPr>
            <p:nvPr/>
          </p:nvSpPr>
          <p:spPr bwMode="auto">
            <a:xfrm>
              <a:off x="3470" y="1097"/>
              <a:ext cx="316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8755" tIns="49378" rIns="98755" bIns="49378" anchor="ctr">
              <a:spAutoFit/>
            </a:bodyPr>
            <a:lstStyle/>
            <a:p>
              <a:pPr defTabSz="987425" eaLnBrk="0" hangingPunct="0"/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08676" name="Text Box 100"/>
            <p:cNvSpPr txBox="1">
              <a:spLocks noChangeArrowheads="1"/>
            </p:cNvSpPr>
            <p:nvPr/>
          </p:nvSpPr>
          <p:spPr bwMode="auto">
            <a:xfrm>
              <a:off x="3152" y="1888"/>
              <a:ext cx="316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8755" tIns="49378" rIns="98755" bIns="49378" anchor="ctr">
              <a:spAutoFit/>
            </a:bodyPr>
            <a:lstStyle/>
            <a:p>
              <a:pPr defTabSz="987425" eaLnBrk="0" hangingPunct="0"/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08677" name="Text Box 101"/>
            <p:cNvSpPr txBox="1">
              <a:spLocks noChangeArrowheads="1"/>
            </p:cNvSpPr>
            <p:nvPr/>
          </p:nvSpPr>
          <p:spPr bwMode="auto">
            <a:xfrm>
              <a:off x="4332" y="1097"/>
              <a:ext cx="316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8755" tIns="49378" rIns="98755" bIns="49378" anchor="ctr">
              <a:spAutoFit/>
            </a:bodyPr>
            <a:lstStyle/>
            <a:p>
              <a:pPr defTabSz="987425" eaLnBrk="0" hangingPunct="0"/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endPara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08678" name="Text Box 102"/>
            <p:cNvSpPr txBox="1">
              <a:spLocks noChangeArrowheads="1"/>
            </p:cNvSpPr>
            <p:nvPr/>
          </p:nvSpPr>
          <p:spPr bwMode="auto">
            <a:xfrm>
              <a:off x="4651" y="1933"/>
              <a:ext cx="316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8755" tIns="49378" rIns="98755" bIns="49378" anchor="ctr">
              <a:spAutoFit/>
            </a:bodyPr>
            <a:lstStyle/>
            <a:p>
              <a:pPr defTabSz="987425" eaLnBrk="0" hangingPunct="0"/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endPara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08679" name="Text Box 103"/>
            <p:cNvSpPr txBox="1">
              <a:spLocks noChangeArrowheads="1"/>
            </p:cNvSpPr>
            <p:nvPr/>
          </p:nvSpPr>
          <p:spPr bwMode="auto">
            <a:xfrm>
              <a:off x="4106" y="1687"/>
              <a:ext cx="316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8755" tIns="49378" rIns="98755" bIns="49378" anchor="ctr">
              <a:spAutoFit/>
            </a:bodyPr>
            <a:lstStyle/>
            <a:p>
              <a:pPr defTabSz="987425" eaLnBrk="0" hangingPunct="0"/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endPara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5" name="Group 104"/>
            <p:cNvGrpSpPr>
              <a:grpSpLocks/>
            </p:cNvGrpSpPr>
            <p:nvPr/>
          </p:nvGrpSpPr>
          <p:grpSpPr bwMode="auto">
            <a:xfrm>
              <a:off x="4105" y="527"/>
              <a:ext cx="854" cy="463"/>
              <a:chOff x="4105" y="527"/>
              <a:chExt cx="854" cy="463"/>
            </a:xfrm>
          </p:grpSpPr>
          <p:sp>
            <p:nvSpPr>
              <p:cNvPr id="408681" name="Text Box 105"/>
              <p:cNvSpPr txBox="1">
                <a:spLocks noChangeArrowheads="1"/>
              </p:cNvSpPr>
              <p:nvPr/>
            </p:nvSpPr>
            <p:spPr bwMode="auto">
              <a:xfrm>
                <a:off x="4286" y="527"/>
                <a:ext cx="376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u</a:t>
                </a:r>
                <a:r>
                  <a:rPr lang="en-US" altLang="zh-CN" sz="2800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s6</a:t>
                </a:r>
              </a:p>
            </p:txBody>
          </p:sp>
          <p:sp>
            <p:nvSpPr>
              <p:cNvPr id="408682" name="Text Box 106"/>
              <p:cNvSpPr txBox="1">
                <a:spLocks noChangeArrowheads="1"/>
              </p:cNvSpPr>
              <p:nvPr/>
            </p:nvSpPr>
            <p:spPr bwMode="auto">
              <a:xfrm>
                <a:off x="4105" y="663"/>
                <a:ext cx="35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</a:t>
                </a:r>
                <a:endPara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08683" name="Text Box 107"/>
              <p:cNvSpPr txBox="1">
                <a:spLocks noChangeArrowheads="1"/>
              </p:cNvSpPr>
              <p:nvPr/>
            </p:nvSpPr>
            <p:spPr bwMode="auto">
              <a:xfrm>
                <a:off x="4604" y="572"/>
                <a:ext cx="35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_</a:t>
                </a:r>
                <a:endParaRPr kumimoji="1"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408684" name="Text Box 108"/>
            <p:cNvSpPr txBox="1">
              <a:spLocks noChangeArrowheads="1"/>
            </p:cNvSpPr>
            <p:nvPr/>
          </p:nvSpPr>
          <p:spPr bwMode="auto">
            <a:xfrm>
              <a:off x="3426" y="643"/>
              <a:ext cx="316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8755" tIns="49378" rIns="98755" bIns="49378" anchor="ctr">
              <a:spAutoFit/>
            </a:bodyPr>
            <a:lstStyle/>
            <a:p>
              <a:pPr defTabSz="987425" eaLnBrk="0" hangingPunct="0"/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endPara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6" name="Group 109"/>
            <p:cNvGrpSpPr>
              <a:grpSpLocks/>
            </p:cNvGrpSpPr>
            <p:nvPr/>
          </p:nvGrpSpPr>
          <p:grpSpPr bwMode="auto">
            <a:xfrm>
              <a:off x="3049" y="845"/>
              <a:ext cx="2029" cy="1836"/>
              <a:chOff x="3049" y="845"/>
              <a:chExt cx="2029" cy="1836"/>
            </a:xfrm>
          </p:grpSpPr>
          <p:sp>
            <p:nvSpPr>
              <p:cNvPr id="408686" name="Oval 110"/>
              <p:cNvSpPr>
                <a:spLocks noChangeArrowheads="1"/>
              </p:cNvSpPr>
              <p:nvPr/>
            </p:nvSpPr>
            <p:spPr bwMode="auto">
              <a:xfrm flipV="1">
                <a:off x="3071" y="1405"/>
                <a:ext cx="50" cy="5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8687" name="Oval 111"/>
              <p:cNvSpPr>
                <a:spLocks noChangeArrowheads="1"/>
              </p:cNvSpPr>
              <p:nvPr/>
            </p:nvSpPr>
            <p:spPr bwMode="auto">
              <a:xfrm flipV="1">
                <a:off x="4026" y="1389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" name="Group 112"/>
              <p:cNvGrpSpPr>
                <a:grpSpLocks/>
              </p:cNvGrpSpPr>
              <p:nvPr/>
            </p:nvGrpSpPr>
            <p:grpSpPr bwMode="auto">
              <a:xfrm>
                <a:off x="3049" y="845"/>
                <a:ext cx="2029" cy="1826"/>
                <a:chOff x="3049" y="845"/>
                <a:chExt cx="2029" cy="1826"/>
              </a:xfrm>
            </p:grpSpPr>
            <p:sp>
              <p:nvSpPr>
                <p:cNvPr id="408689" name="Rectangle 113"/>
                <p:cNvSpPr>
                  <a:spLocks noChangeArrowheads="1"/>
                </p:cNvSpPr>
                <p:nvPr/>
              </p:nvSpPr>
              <p:spPr bwMode="auto">
                <a:xfrm>
                  <a:off x="3470" y="935"/>
                  <a:ext cx="291" cy="1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8690" name="Line 114"/>
                <p:cNvSpPr>
                  <a:spLocks noChangeShapeType="1"/>
                </p:cNvSpPr>
                <p:nvPr/>
              </p:nvSpPr>
              <p:spPr bwMode="auto">
                <a:xfrm>
                  <a:off x="3774" y="981"/>
                  <a:ext cx="122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8691" name="Line 115"/>
                <p:cNvSpPr>
                  <a:spLocks noChangeShapeType="1"/>
                </p:cNvSpPr>
                <p:nvPr/>
              </p:nvSpPr>
              <p:spPr bwMode="auto">
                <a:xfrm>
                  <a:off x="3107" y="981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8692" name="Line 116"/>
                <p:cNvSpPr>
                  <a:spLocks noChangeShapeType="1"/>
                </p:cNvSpPr>
                <p:nvPr/>
              </p:nvSpPr>
              <p:spPr bwMode="auto">
                <a:xfrm>
                  <a:off x="5012" y="981"/>
                  <a:ext cx="0" cy="95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8693" name="Line 117"/>
                <p:cNvSpPr>
                  <a:spLocks noChangeShapeType="1"/>
                </p:cNvSpPr>
                <p:nvPr/>
              </p:nvSpPr>
              <p:spPr bwMode="auto">
                <a:xfrm>
                  <a:off x="3107" y="981"/>
                  <a:ext cx="0" cy="90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8694" name="Line 118"/>
                <p:cNvSpPr>
                  <a:spLocks noChangeShapeType="1"/>
                </p:cNvSpPr>
                <p:nvPr/>
              </p:nvSpPr>
              <p:spPr bwMode="auto">
                <a:xfrm>
                  <a:off x="4059" y="2024"/>
                  <a:ext cx="0" cy="63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8695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89" y="1706"/>
                  <a:ext cx="125" cy="3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8696" name="Line 120"/>
                <p:cNvSpPr>
                  <a:spLocks noChangeShapeType="1"/>
                </p:cNvSpPr>
                <p:nvPr/>
              </p:nvSpPr>
              <p:spPr bwMode="auto">
                <a:xfrm>
                  <a:off x="4059" y="1434"/>
                  <a:ext cx="0" cy="27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8697" name="Oval 121"/>
                <p:cNvSpPr>
                  <a:spLocks noChangeArrowheads="1"/>
                </p:cNvSpPr>
                <p:nvPr/>
              </p:nvSpPr>
              <p:spPr bwMode="auto">
                <a:xfrm>
                  <a:off x="4332" y="845"/>
                  <a:ext cx="272" cy="27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8698" name="Rectangle 122"/>
                <p:cNvSpPr>
                  <a:spLocks noChangeArrowheads="1"/>
                </p:cNvSpPr>
                <p:nvPr/>
              </p:nvSpPr>
              <p:spPr bwMode="auto">
                <a:xfrm>
                  <a:off x="3457" y="1389"/>
                  <a:ext cx="291" cy="1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869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332" y="1389"/>
                  <a:ext cx="291" cy="1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8700" name="Rectangle 124"/>
                <p:cNvSpPr>
                  <a:spLocks noChangeArrowheads="1"/>
                </p:cNvSpPr>
                <p:nvPr/>
              </p:nvSpPr>
              <p:spPr bwMode="auto">
                <a:xfrm>
                  <a:off x="3049" y="1888"/>
                  <a:ext cx="125" cy="3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8701" name="Rectangle 125"/>
                <p:cNvSpPr>
                  <a:spLocks noChangeArrowheads="1"/>
                </p:cNvSpPr>
                <p:nvPr/>
              </p:nvSpPr>
              <p:spPr bwMode="auto">
                <a:xfrm>
                  <a:off x="4953" y="1933"/>
                  <a:ext cx="125" cy="3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8702" name="Oval 126"/>
                <p:cNvSpPr>
                  <a:spLocks noChangeArrowheads="1"/>
                </p:cNvSpPr>
                <p:nvPr/>
              </p:nvSpPr>
              <p:spPr bwMode="auto">
                <a:xfrm>
                  <a:off x="3923" y="2205"/>
                  <a:ext cx="272" cy="27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8703" name="Line 127"/>
                <p:cNvSpPr>
                  <a:spLocks noChangeShapeType="1"/>
                </p:cNvSpPr>
                <p:nvPr/>
              </p:nvSpPr>
              <p:spPr bwMode="auto">
                <a:xfrm>
                  <a:off x="3107" y="2659"/>
                  <a:ext cx="190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8704" name="Line 128"/>
                <p:cNvSpPr>
                  <a:spLocks noChangeShapeType="1"/>
                </p:cNvSpPr>
                <p:nvPr/>
              </p:nvSpPr>
              <p:spPr bwMode="auto">
                <a:xfrm>
                  <a:off x="5012" y="2217"/>
                  <a:ext cx="0" cy="4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8705" name="Line 129"/>
                <p:cNvSpPr>
                  <a:spLocks noChangeShapeType="1"/>
                </p:cNvSpPr>
                <p:nvPr/>
              </p:nvSpPr>
              <p:spPr bwMode="auto">
                <a:xfrm>
                  <a:off x="3107" y="2171"/>
                  <a:ext cx="0" cy="49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8706" name="Line 130"/>
                <p:cNvSpPr>
                  <a:spLocks noChangeShapeType="1"/>
                </p:cNvSpPr>
                <p:nvPr/>
              </p:nvSpPr>
              <p:spPr bwMode="auto">
                <a:xfrm>
                  <a:off x="3107" y="1434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8707" name="Line 131"/>
                <p:cNvSpPr>
                  <a:spLocks noChangeShapeType="1"/>
                </p:cNvSpPr>
                <p:nvPr/>
              </p:nvSpPr>
              <p:spPr bwMode="auto">
                <a:xfrm>
                  <a:off x="3742" y="1434"/>
                  <a:ext cx="59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8708" name="Line 132"/>
                <p:cNvSpPr>
                  <a:spLocks noChangeShapeType="1"/>
                </p:cNvSpPr>
                <p:nvPr/>
              </p:nvSpPr>
              <p:spPr bwMode="auto">
                <a:xfrm>
                  <a:off x="4613" y="1434"/>
                  <a:ext cx="4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08709" name="Oval 133"/>
              <p:cNvSpPr>
                <a:spLocks noChangeArrowheads="1"/>
              </p:cNvSpPr>
              <p:nvPr/>
            </p:nvSpPr>
            <p:spPr bwMode="auto">
              <a:xfrm flipV="1">
                <a:off x="4987" y="1412"/>
                <a:ext cx="50" cy="5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8710" name="Oval 134"/>
              <p:cNvSpPr>
                <a:spLocks noChangeArrowheads="1"/>
              </p:cNvSpPr>
              <p:nvPr/>
            </p:nvSpPr>
            <p:spPr bwMode="auto">
              <a:xfrm flipV="1">
                <a:off x="4035" y="2629"/>
                <a:ext cx="50" cy="5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35"/>
            <p:cNvGrpSpPr>
              <a:grpSpLocks/>
            </p:cNvGrpSpPr>
            <p:nvPr/>
          </p:nvGrpSpPr>
          <p:grpSpPr bwMode="auto">
            <a:xfrm>
              <a:off x="4182" y="1933"/>
              <a:ext cx="422" cy="645"/>
              <a:chOff x="4182" y="1933"/>
              <a:chExt cx="422" cy="645"/>
            </a:xfrm>
          </p:grpSpPr>
          <p:sp>
            <p:nvSpPr>
              <p:cNvPr id="408712" name="Text Box 136"/>
              <p:cNvSpPr txBox="1">
                <a:spLocks noChangeArrowheads="1"/>
              </p:cNvSpPr>
              <p:nvPr/>
            </p:nvSpPr>
            <p:spPr bwMode="auto">
              <a:xfrm>
                <a:off x="4182" y="2160"/>
                <a:ext cx="376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u</a:t>
                </a:r>
                <a:r>
                  <a:rPr lang="en-US" altLang="zh-CN" sz="2800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s3</a:t>
                </a:r>
              </a:p>
            </p:txBody>
          </p:sp>
          <p:sp>
            <p:nvSpPr>
              <p:cNvPr id="408713" name="Text Box 137"/>
              <p:cNvSpPr txBox="1">
                <a:spLocks noChangeArrowheads="1"/>
              </p:cNvSpPr>
              <p:nvPr/>
            </p:nvSpPr>
            <p:spPr bwMode="auto">
              <a:xfrm>
                <a:off x="4203" y="1933"/>
                <a:ext cx="35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</a:t>
                </a:r>
                <a:endPara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08714" name="Text Box 138"/>
              <p:cNvSpPr txBox="1">
                <a:spLocks noChangeArrowheads="1"/>
              </p:cNvSpPr>
              <p:nvPr/>
            </p:nvSpPr>
            <p:spPr bwMode="auto">
              <a:xfrm>
                <a:off x="4249" y="2251"/>
                <a:ext cx="35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_</a:t>
                </a:r>
                <a:endParaRPr kumimoji="1"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9" name="Group 139"/>
          <p:cNvGrpSpPr>
            <a:grpSpLocks/>
          </p:cNvGrpSpPr>
          <p:nvPr/>
        </p:nvGrpSpPr>
        <p:grpSpPr bwMode="auto">
          <a:xfrm>
            <a:off x="5076825" y="1104900"/>
            <a:ext cx="3467100" cy="3306763"/>
            <a:chOff x="3198" y="696"/>
            <a:chExt cx="2184" cy="2083"/>
          </a:xfrm>
        </p:grpSpPr>
        <p:grpSp>
          <p:nvGrpSpPr>
            <p:cNvPr id="10" name="Group 140"/>
            <p:cNvGrpSpPr>
              <a:grpSpLocks/>
            </p:cNvGrpSpPr>
            <p:nvPr/>
          </p:nvGrpSpPr>
          <p:grpSpPr bwMode="auto">
            <a:xfrm>
              <a:off x="3198" y="2410"/>
              <a:ext cx="279" cy="369"/>
              <a:chOff x="3198" y="2251"/>
              <a:chExt cx="279" cy="369"/>
            </a:xfrm>
          </p:grpSpPr>
          <p:sp>
            <p:nvSpPr>
              <p:cNvPr id="408717" name="Text Box 141"/>
              <p:cNvSpPr txBox="1">
                <a:spLocks noChangeArrowheads="1"/>
              </p:cNvSpPr>
              <p:nvPr/>
            </p:nvSpPr>
            <p:spPr bwMode="auto">
              <a:xfrm>
                <a:off x="3198" y="2251"/>
                <a:ext cx="279" cy="36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8755" tIns="49378" rIns="98755" bIns="49378" anchor="ctr">
                <a:spAutoFit/>
              </a:bodyPr>
              <a:lstStyle/>
              <a:p>
                <a:pPr defTabSz="987425" eaLnBrk="0" hangingPunct="0"/>
                <a:r>
                  <a:rPr lang="en-US" altLang="zh-CN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i</a:t>
                </a:r>
                <a:r>
                  <a:rPr lang="en-US" altLang="zh-CN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endPara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08718" name="Line 142"/>
              <p:cNvSpPr>
                <a:spLocks noChangeShapeType="1"/>
              </p:cNvSpPr>
              <p:nvPr/>
            </p:nvSpPr>
            <p:spPr bwMode="auto">
              <a:xfrm flipV="1">
                <a:off x="3198" y="2251"/>
                <a:ext cx="0" cy="36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143"/>
            <p:cNvGrpSpPr>
              <a:grpSpLocks/>
            </p:cNvGrpSpPr>
            <p:nvPr/>
          </p:nvGrpSpPr>
          <p:grpSpPr bwMode="auto">
            <a:xfrm>
              <a:off x="3198" y="1678"/>
              <a:ext cx="409" cy="369"/>
              <a:chOff x="3198" y="1519"/>
              <a:chExt cx="409" cy="369"/>
            </a:xfrm>
          </p:grpSpPr>
          <p:sp>
            <p:nvSpPr>
              <p:cNvPr id="408720" name="Line 144"/>
              <p:cNvSpPr>
                <a:spLocks noChangeShapeType="1"/>
              </p:cNvSpPr>
              <p:nvPr/>
            </p:nvSpPr>
            <p:spPr bwMode="auto">
              <a:xfrm flipV="1">
                <a:off x="3198" y="1570"/>
                <a:ext cx="409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8721" name="Text Box 145"/>
              <p:cNvSpPr txBox="1">
                <a:spLocks noChangeArrowheads="1"/>
              </p:cNvSpPr>
              <p:nvPr/>
            </p:nvSpPr>
            <p:spPr bwMode="auto">
              <a:xfrm>
                <a:off x="3288" y="1519"/>
                <a:ext cx="279" cy="36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8755" tIns="49378" rIns="98755" bIns="49378" anchor="ctr">
                <a:spAutoFit/>
              </a:bodyPr>
              <a:lstStyle/>
              <a:p>
                <a:pPr defTabSz="987425" eaLnBrk="0" hangingPunct="0"/>
                <a:r>
                  <a:rPr lang="en-US" altLang="zh-CN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i</a:t>
                </a:r>
                <a:r>
                  <a:rPr lang="en-US" altLang="zh-CN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2</a:t>
                </a:r>
                <a:endPara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Group 146"/>
            <p:cNvGrpSpPr>
              <a:grpSpLocks/>
            </p:cNvGrpSpPr>
            <p:nvPr/>
          </p:nvGrpSpPr>
          <p:grpSpPr bwMode="auto">
            <a:xfrm>
              <a:off x="3651" y="1729"/>
              <a:ext cx="279" cy="454"/>
              <a:chOff x="3651" y="1570"/>
              <a:chExt cx="279" cy="454"/>
            </a:xfrm>
          </p:grpSpPr>
          <p:sp>
            <p:nvSpPr>
              <p:cNvPr id="408723" name="Line 147"/>
              <p:cNvSpPr>
                <a:spLocks noChangeShapeType="1"/>
              </p:cNvSpPr>
              <p:nvPr/>
            </p:nvSpPr>
            <p:spPr bwMode="auto">
              <a:xfrm>
                <a:off x="3923" y="1661"/>
                <a:ext cx="0" cy="36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8724" name="Text Box 148"/>
              <p:cNvSpPr txBox="1">
                <a:spLocks noChangeArrowheads="1"/>
              </p:cNvSpPr>
              <p:nvPr/>
            </p:nvSpPr>
            <p:spPr bwMode="auto">
              <a:xfrm>
                <a:off x="3651" y="1570"/>
                <a:ext cx="279" cy="36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8755" tIns="49378" rIns="98755" bIns="49378" anchor="ctr">
                <a:spAutoFit/>
              </a:bodyPr>
              <a:lstStyle/>
              <a:p>
                <a:pPr defTabSz="987425" eaLnBrk="0" hangingPunct="0"/>
                <a:r>
                  <a:rPr lang="en-US" altLang="zh-CN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i</a:t>
                </a:r>
                <a:r>
                  <a:rPr lang="en-US" altLang="zh-CN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3</a:t>
                </a:r>
                <a:endPara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13" name="Group 149"/>
            <p:cNvGrpSpPr>
              <a:grpSpLocks/>
            </p:cNvGrpSpPr>
            <p:nvPr/>
          </p:nvGrpSpPr>
          <p:grpSpPr bwMode="auto">
            <a:xfrm>
              <a:off x="4332" y="1678"/>
              <a:ext cx="409" cy="369"/>
              <a:chOff x="4332" y="1519"/>
              <a:chExt cx="409" cy="369"/>
            </a:xfrm>
          </p:grpSpPr>
          <p:sp>
            <p:nvSpPr>
              <p:cNvPr id="408726" name="Line 150"/>
              <p:cNvSpPr>
                <a:spLocks noChangeShapeType="1"/>
              </p:cNvSpPr>
              <p:nvPr/>
            </p:nvSpPr>
            <p:spPr bwMode="auto">
              <a:xfrm flipV="1">
                <a:off x="4332" y="1570"/>
                <a:ext cx="409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8727" name="Text Box 151"/>
              <p:cNvSpPr txBox="1">
                <a:spLocks noChangeArrowheads="1"/>
              </p:cNvSpPr>
              <p:nvPr/>
            </p:nvSpPr>
            <p:spPr bwMode="auto">
              <a:xfrm>
                <a:off x="4377" y="1519"/>
                <a:ext cx="279" cy="36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8755" tIns="49378" rIns="98755" bIns="49378" anchor="ctr">
                <a:spAutoFit/>
              </a:bodyPr>
              <a:lstStyle/>
              <a:p>
                <a:pPr defTabSz="987425" eaLnBrk="0" hangingPunct="0"/>
                <a:r>
                  <a:rPr lang="en-US" altLang="zh-CN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i</a:t>
                </a:r>
                <a:r>
                  <a:rPr lang="en-US" altLang="zh-CN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4</a:t>
                </a:r>
                <a:endPara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14" name="Group 152"/>
            <p:cNvGrpSpPr>
              <a:grpSpLocks/>
            </p:cNvGrpSpPr>
            <p:nvPr/>
          </p:nvGrpSpPr>
          <p:grpSpPr bwMode="auto">
            <a:xfrm>
              <a:off x="5103" y="1639"/>
              <a:ext cx="279" cy="408"/>
              <a:chOff x="5103" y="1480"/>
              <a:chExt cx="279" cy="408"/>
            </a:xfrm>
          </p:grpSpPr>
          <p:sp>
            <p:nvSpPr>
              <p:cNvPr id="408729" name="Line 153"/>
              <p:cNvSpPr>
                <a:spLocks noChangeShapeType="1"/>
              </p:cNvSpPr>
              <p:nvPr/>
            </p:nvSpPr>
            <p:spPr bwMode="auto">
              <a:xfrm>
                <a:off x="5103" y="1525"/>
                <a:ext cx="0" cy="36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8730" name="Text Box 154"/>
              <p:cNvSpPr txBox="1">
                <a:spLocks noChangeArrowheads="1"/>
              </p:cNvSpPr>
              <p:nvPr/>
            </p:nvSpPr>
            <p:spPr bwMode="auto">
              <a:xfrm>
                <a:off x="5103" y="1480"/>
                <a:ext cx="279" cy="36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8755" tIns="49378" rIns="98755" bIns="49378" anchor="ctr">
                <a:spAutoFit/>
              </a:bodyPr>
              <a:lstStyle/>
              <a:p>
                <a:pPr defTabSz="987425" eaLnBrk="0" hangingPunct="0"/>
                <a:r>
                  <a:rPr lang="en-US" altLang="zh-CN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i</a:t>
                </a:r>
                <a:r>
                  <a:rPr lang="en-US" altLang="zh-CN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5</a:t>
                </a:r>
                <a:endPara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15" name="Group 155"/>
            <p:cNvGrpSpPr>
              <a:grpSpLocks/>
            </p:cNvGrpSpPr>
            <p:nvPr/>
          </p:nvGrpSpPr>
          <p:grpSpPr bwMode="auto">
            <a:xfrm>
              <a:off x="3786" y="696"/>
              <a:ext cx="409" cy="375"/>
              <a:chOff x="2154" y="1337"/>
              <a:chExt cx="409" cy="375"/>
            </a:xfrm>
          </p:grpSpPr>
          <p:sp>
            <p:nvSpPr>
              <p:cNvPr id="408732" name="Line 156"/>
              <p:cNvSpPr>
                <a:spLocks noChangeShapeType="1"/>
              </p:cNvSpPr>
              <p:nvPr/>
            </p:nvSpPr>
            <p:spPr bwMode="auto">
              <a:xfrm flipV="1">
                <a:off x="2154" y="1712"/>
                <a:ext cx="409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arrow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8733" name="Text Box 157"/>
              <p:cNvSpPr txBox="1">
                <a:spLocks noChangeArrowheads="1"/>
              </p:cNvSpPr>
              <p:nvPr/>
            </p:nvSpPr>
            <p:spPr bwMode="auto">
              <a:xfrm>
                <a:off x="2245" y="1337"/>
                <a:ext cx="279" cy="36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8755" tIns="49378" rIns="98755" bIns="49378" anchor="ctr">
                <a:spAutoFit/>
              </a:bodyPr>
              <a:lstStyle/>
              <a:p>
                <a:pPr defTabSz="987425" eaLnBrk="0" hangingPunct="0"/>
                <a:r>
                  <a:rPr lang="en-US" altLang="zh-CN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i</a:t>
                </a:r>
                <a:r>
                  <a:rPr lang="en-US" altLang="zh-CN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6</a:t>
                </a:r>
                <a:endPara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408734" name="Arc 158"/>
          <p:cNvSpPr>
            <a:spLocks/>
          </p:cNvSpPr>
          <p:nvPr/>
        </p:nvSpPr>
        <p:spPr bwMode="auto">
          <a:xfrm>
            <a:off x="5435600" y="3141663"/>
            <a:ext cx="576263" cy="9366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9544 w 43200"/>
              <a:gd name="T1" fmla="*/ 39522 h 39522"/>
              <a:gd name="T2" fmla="*/ 38268 w 43200"/>
              <a:gd name="T3" fmla="*/ 35338 h 39522"/>
              <a:gd name="T4" fmla="*/ 21600 w 43200"/>
              <a:gd name="T5" fmla="*/ 21600 h 39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9522" fill="none" extrusionOk="0">
                <a:moveTo>
                  <a:pt x="9543" y="39522"/>
                </a:moveTo>
                <a:cubicBezTo>
                  <a:pt x="3577" y="35509"/>
                  <a:pt x="0" y="2879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612"/>
                  <a:pt x="41456" y="31469"/>
                  <a:pt x="38268" y="35338"/>
                </a:cubicBezTo>
              </a:path>
              <a:path w="43200" h="39522" stroke="0" extrusionOk="0">
                <a:moveTo>
                  <a:pt x="9543" y="39522"/>
                </a:moveTo>
                <a:cubicBezTo>
                  <a:pt x="3577" y="35509"/>
                  <a:pt x="0" y="2879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612"/>
                  <a:pt x="41456" y="31469"/>
                  <a:pt x="38268" y="35338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8735" name="Arc 159"/>
          <p:cNvSpPr>
            <a:spLocks/>
          </p:cNvSpPr>
          <p:nvPr/>
        </p:nvSpPr>
        <p:spPr bwMode="auto">
          <a:xfrm>
            <a:off x="6948488" y="3357563"/>
            <a:ext cx="504825" cy="57626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9544 w 43200"/>
              <a:gd name="T1" fmla="*/ 39522 h 39522"/>
              <a:gd name="T2" fmla="*/ 38268 w 43200"/>
              <a:gd name="T3" fmla="*/ 35338 h 39522"/>
              <a:gd name="T4" fmla="*/ 21600 w 43200"/>
              <a:gd name="T5" fmla="*/ 21600 h 39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9522" fill="none" extrusionOk="0">
                <a:moveTo>
                  <a:pt x="9543" y="39522"/>
                </a:moveTo>
                <a:cubicBezTo>
                  <a:pt x="3577" y="35509"/>
                  <a:pt x="0" y="2879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612"/>
                  <a:pt x="41456" y="31469"/>
                  <a:pt x="38268" y="35338"/>
                </a:cubicBezTo>
              </a:path>
              <a:path w="43200" h="39522" stroke="0" extrusionOk="0">
                <a:moveTo>
                  <a:pt x="9543" y="39522"/>
                </a:moveTo>
                <a:cubicBezTo>
                  <a:pt x="3577" y="35509"/>
                  <a:pt x="0" y="2879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612"/>
                  <a:pt x="41456" y="31469"/>
                  <a:pt x="38268" y="35338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8736" name="Arc 160"/>
          <p:cNvSpPr>
            <a:spLocks/>
          </p:cNvSpPr>
          <p:nvPr/>
        </p:nvSpPr>
        <p:spPr bwMode="auto">
          <a:xfrm>
            <a:off x="5154613" y="2060575"/>
            <a:ext cx="2592387" cy="3127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925 w 43200"/>
              <a:gd name="T1" fmla="*/ 34016 h 35338"/>
              <a:gd name="T2" fmla="*/ 38268 w 43200"/>
              <a:gd name="T3" fmla="*/ 35338 h 35338"/>
              <a:gd name="T4" fmla="*/ 21600 w 43200"/>
              <a:gd name="T5" fmla="*/ 21600 h 35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5338" fill="none" extrusionOk="0">
                <a:moveTo>
                  <a:pt x="3925" y="34015"/>
                </a:moveTo>
                <a:cubicBezTo>
                  <a:pt x="1370" y="30379"/>
                  <a:pt x="0" y="2604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612"/>
                  <a:pt x="41456" y="31469"/>
                  <a:pt x="38268" y="35338"/>
                </a:cubicBezTo>
              </a:path>
              <a:path w="43200" h="35338" stroke="0" extrusionOk="0">
                <a:moveTo>
                  <a:pt x="3925" y="34015"/>
                </a:moveTo>
                <a:cubicBezTo>
                  <a:pt x="1370" y="30379"/>
                  <a:pt x="0" y="2604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612"/>
                  <a:pt x="41456" y="31469"/>
                  <a:pt x="38268" y="35338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8737" name="Text Box 161"/>
          <p:cNvSpPr txBox="1">
            <a:spLocks noChangeArrowheads="1"/>
          </p:cNvSpPr>
          <p:nvPr/>
        </p:nvSpPr>
        <p:spPr bwMode="auto">
          <a:xfrm>
            <a:off x="5435600" y="3213100"/>
            <a:ext cx="592138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①</a:t>
            </a:r>
          </a:p>
        </p:txBody>
      </p:sp>
      <p:sp>
        <p:nvSpPr>
          <p:cNvPr id="408738" name="Text Box 162"/>
          <p:cNvSpPr txBox="1">
            <a:spLocks noChangeArrowheads="1"/>
          </p:cNvSpPr>
          <p:nvPr/>
        </p:nvSpPr>
        <p:spPr bwMode="auto">
          <a:xfrm>
            <a:off x="6948488" y="3403600"/>
            <a:ext cx="4905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②</a:t>
            </a:r>
          </a:p>
        </p:txBody>
      </p:sp>
      <p:sp>
        <p:nvSpPr>
          <p:cNvPr id="408739" name="Text Box 163"/>
          <p:cNvSpPr txBox="1">
            <a:spLocks noChangeArrowheads="1"/>
          </p:cNvSpPr>
          <p:nvPr/>
        </p:nvSpPr>
        <p:spPr bwMode="auto">
          <a:xfrm>
            <a:off x="6156325" y="2035175"/>
            <a:ext cx="4905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③</a:t>
            </a:r>
          </a:p>
        </p:txBody>
      </p:sp>
      <p:sp>
        <p:nvSpPr>
          <p:cNvPr id="408740" name="Text Box 164"/>
          <p:cNvSpPr txBox="1">
            <a:spLocks noChangeArrowheads="1"/>
          </p:cNvSpPr>
          <p:nvPr/>
        </p:nvSpPr>
        <p:spPr bwMode="auto">
          <a:xfrm>
            <a:off x="1258888" y="1912938"/>
            <a:ext cx="3240087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408741" name="Text Box 165"/>
          <p:cNvSpPr txBox="1">
            <a:spLocks noChangeArrowheads="1"/>
          </p:cNvSpPr>
          <p:nvPr/>
        </p:nvSpPr>
        <p:spPr bwMode="auto">
          <a:xfrm>
            <a:off x="1258888" y="2417763"/>
            <a:ext cx="3240087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6</a:t>
            </a:r>
          </a:p>
        </p:txBody>
      </p:sp>
      <p:sp>
        <p:nvSpPr>
          <p:cNvPr id="408742" name="Text Box 166"/>
          <p:cNvSpPr txBox="1">
            <a:spLocks noChangeArrowheads="1"/>
          </p:cNvSpPr>
          <p:nvPr/>
        </p:nvSpPr>
        <p:spPr bwMode="auto">
          <a:xfrm>
            <a:off x="250825" y="3068638"/>
            <a:ext cx="51847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s3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=0</a:t>
            </a:r>
          </a:p>
        </p:txBody>
      </p:sp>
      <p:sp>
        <p:nvSpPr>
          <p:cNvPr id="408743" name="Text Box 167"/>
          <p:cNvSpPr txBox="1">
            <a:spLocks noChangeArrowheads="1"/>
          </p:cNvSpPr>
          <p:nvPr/>
        </p:nvSpPr>
        <p:spPr bwMode="auto">
          <a:xfrm>
            <a:off x="250825" y="3786188"/>
            <a:ext cx="56165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－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s3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－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=0</a:t>
            </a:r>
          </a:p>
        </p:txBody>
      </p:sp>
      <p:sp>
        <p:nvSpPr>
          <p:cNvPr id="408744" name="Text Box 168"/>
          <p:cNvSpPr txBox="1">
            <a:spLocks noChangeArrowheads="1"/>
          </p:cNvSpPr>
          <p:nvPr/>
        </p:nvSpPr>
        <p:spPr bwMode="auto">
          <a:xfrm>
            <a:off x="250825" y="4433888"/>
            <a:ext cx="5976938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6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6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－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s6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=0</a:t>
            </a:r>
          </a:p>
        </p:txBody>
      </p:sp>
      <p:grpSp>
        <p:nvGrpSpPr>
          <p:cNvPr id="16" name="Group 172"/>
          <p:cNvGrpSpPr>
            <a:grpSpLocks/>
          </p:cNvGrpSpPr>
          <p:nvPr/>
        </p:nvGrpSpPr>
        <p:grpSpPr bwMode="auto">
          <a:xfrm>
            <a:off x="8074025" y="6324600"/>
            <a:ext cx="993775" cy="457200"/>
            <a:chOff x="5086" y="3984"/>
            <a:chExt cx="626" cy="288"/>
          </a:xfrm>
        </p:grpSpPr>
        <p:sp>
          <p:nvSpPr>
            <p:cNvPr id="408749" name="AutoShape 173" descr="水滴">
              <a:hlinkClick r:id="" action="ppaction://hlinkshowjump?jump=previousslide" highlightClick="1">
                <a:snd r:embed="rId3" name="PROJCTOR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5086" y="3984"/>
              <a:ext cx="290" cy="288"/>
            </a:xfrm>
            <a:prstGeom prst="actionButtonBackPrevious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8750" name="AutoShape 174" descr="水滴">
              <a:hlinkClick r:id="" action="ppaction://hlinkshowjump?jump=nextslide" highlightClick="1">
                <a:snd r:embed="rId3" name="PROJCTOR.WAV"/>
              </a:hlinkClick>
            </p:cNvPr>
            <p:cNvSpPr>
              <a:spLocks noChangeArrowheads="1"/>
            </p:cNvSpPr>
            <p:nvPr/>
          </p:nvSpPr>
          <p:spPr bwMode="auto">
            <a:xfrm flipH="1">
              <a:off x="5424" y="3984"/>
              <a:ext cx="288" cy="288"/>
            </a:xfrm>
            <a:prstGeom prst="actionButtonBackPrevious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0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0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0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0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0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0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0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0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/>
      <p:bldP spid="408584" grpId="0"/>
      <p:bldP spid="408673" grpId="0"/>
      <p:bldP spid="408734" grpId="0" animBg="1"/>
      <p:bldP spid="408735" grpId="0" animBg="1"/>
      <p:bldP spid="408736" grpId="0" animBg="1"/>
      <p:bldP spid="408737" grpId="0"/>
      <p:bldP spid="408738" grpId="0"/>
      <p:bldP spid="408739" grpId="0"/>
      <p:bldP spid="408740" grpId="0"/>
      <p:bldP spid="408741" grpId="0"/>
      <p:bldP spid="408742" grpId="0"/>
      <p:bldP spid="408743" grpId="0"/>
      <p:bldP spid="4087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Text Box 2"/>
          <p:cNvSpPr txBox="1">
            <a:spLocks noChangeArrowheads="1"/>
          </p:cNvSpPr>
          <p:nvPr/>
        </p:nvSpPr>
        <p:spPr bwMode="auto">
          <a:xfrm>
            <a:off x="309563" y="26352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例：</a:t>
            </a:r>
          </a:p>
        </p:txBody>
      </p:sp>
      <p:sp>
        <p:nvSpPr>
          <p:cNvPr id="482307" name="Text Box 3"/>
          <p:cNvSpPr txBox="1">
            <a:spLocks noChangeArrowheads="1"/>
          </p:cNvSpPr>
          <p:nvPr/>
        </p:nvSpPr>
        <p:spPr bwMode="auto">
          <a:xfrm>
            <a:off x="1071563" y="263525"/>
            <a:ext cx="7335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列写含有无伴电流源支路的电路的回路电流方程。</a:t>
            </a:r>
          </a:p>
        </p:txBody>
      </p:sp>
      <p:sp>
        <p:nvSpPr>
          <p:cNvPr id="482308" name="Text Box 4"/>
          <p:cNvSpPr txBox="1">
            <a:spLocks noChangeArrowheads="1"/>
          </p:cNvSpPr>
          <p:nvPr/>
        </p:nvSpPr>
        <p:spPr bwMode="auto">
          <a:xfrm>
            <a:off x="2466975" y="4175125"/>
            <a:ext cx="418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S1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+U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S2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+U</a:t>
            </a:r>
            <a:r>
              <a:rPr kumimoji="1"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endParaRPr kumimoji="1" lang="en-US" altLang="zh-CN" sz="2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2309" name="Text Box 5"/>
          <p:cNvSpPr txBox="1">
            <a:spLocks noChangeArrowheads="1"/>
          </p:cNvSpPr>
          <p:nvPr/>
        </p:nvSpPr>
        <p:spPr bwMode="auto">
          <a:xfrm>
            <a:off x="2466975" y="4648200"/>
            <a:ext cx="451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en-US" altLang="zh-CN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+R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+R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kumimoji="1" lang="en-US" altLang="zh-CN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S2</a:t>
            </a:r>
            <a:endParaRPr kumimoji="1" lang="en-US" altLang="zh-CN" sz="2400" i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2310" name="Text Box 6"/>
          <p:cNvSpPr txBox="1">
            <a:spLocks noChangeArrowheads="1"/>
          </p:cNvSpPr>
          <p:nvPr/>
        </p:nvSpPr>
        <p:spPr bwMode="auto">
          <a:xfrm>
            <a:off x="2466975" y="5089525"/>
            <a:ext cx="3629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en-US" altLang="zh-CN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+R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kumimoji="1" lang="en-US" altLang="zh-CN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endParaRPr kumimoji="1" lang="en-US" altLang="zh-CN" sz="2400" i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2311" name="Text Box 7"/>
          <p:cNvSpPr txBox="1">
            <a:spLocks noChangeArrowheads="1"/>
          </p:cNvSpPr>
          <p:nvPr/>
        </p:nvSpPr>
        <p:spPr bwMode="auto">
          <a:xfrm>
            <a:off x="2481263" y="6016625"/>
            <a:ext cx="177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=I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endParaRPr kumimoji="1" lang="en-US" altLang="zh-CN" sz="2400" i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173413" y="2468563"/>
            <a:ext cx="590550" cy="800100"/>
            <a:chOff x="960" y="3660"/>
            <a:chExt cx="456" cy="456"/>
          </a:xfrm>
        </p:grpSpPr>
        <p:sp>
          <p:nvSpPr>
            <p:cNvPr id="482313" name="Oval 9"/>
            <p:cNvSpPr>
              <a:spLocks noChangeArrowheads="1"/>
            </p:cNvSpPr>
            <p:nvPr/>
          </p:nvSpPr>
          <p:spPr bwMode="auto">
            <a:xfrm>
              <a:off x="960" y="3660"/>
              <a:ext cx="456" cy="45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i="1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2314" name="Line 10"/>
            <p:cNvSpPr>
              <a:spLocks noChangeShapeType="1"/>
            </p:cNvSpPr>
            <p:nvPr/>
          </p:nvSpPr>
          <p:spPr bwMode="auto">
            <a:xfrm flipH="1">
              <a:off x="1152" y="4116"/>
              <a:ext cx="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408113" y="2366963"/>
            <a:ext cx="590550" cy="876300"/>
            <a:chOff x="2088" y="3588"/>
            <a:chExt cx="324" cy="552"/>
          </a:xfrm>
        </p:grpSpPr>
        <p:sp>
          <p:nvSpPr>
            <p:cNvPr id="482316" name="Oval 12"/>
            <p:cNvSpPr>
              <a:spLocks noChangeArrowheads="1"/>
            </p:cNvSpPr>
            <p:nvPr/>
          </p:nvSpPr>
          <p:spPr bwMode="auto">
            <a:xfrm>
              <a:off x="2088" y="3588"/>
              <a:ext cx="324" cy="55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i="1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2317" name="Line 13"/>
            <p:cNvSpPr>
              <a:spLocks noChangeShapeType="1"/>
            </p:cNvSpPr>
            <p:nvPr/>
          </p:nvSpPr>
          <p:spPr bwMode="auto">
            <a:xfrm>
              <a:off x="2412" y="3864"/>
              <a:ext cx="0" cy="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311400" y="1336675"/>
            <a:ext cx="1371600" cy="361950"/>
            <a:chOff x="1284" y="2844"/>
            <a:chExt cx="864" cy="228"/>
          </a:xfrm>
        </p:grpSpPr>
        <p:sp>
          <p:nvSpPr>
            <p:cNvPr id="482319" name="Oval 15"/>
            <p:cNvSpPr>
              <a:spLocks noChangeArrowheads="1"/>
            </p:cNvSpPr>
            <p:nvPr/>
          </p:nvSpPr>
          <p:spPr bwMode="auto">
            <a:xfrm>
              <a:off x="1284" y="2844"/>
              <a:ext cx="864" cy="22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i="1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2320" name="Line 16"/>
            <p:cNvSpPr>
              <a:spLocks noChangeShapeType="1"/>
            </p:cNvSpPr>
            <p:nvPr/>
          </p:nvSpPr>
          <p:spPr bwMode="auto">
            <a:xfrm flipH="1">
              <a:off x="1608" y="3072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311275" y="1292225"/>
            <a:ext cx="1217613" cy="666750"/>
            <a:chOff x="1887" y="850"/>
            <a:chExt cx="767" cy="420"/>
          </a:xfrm>
        </p:grpSpPr>
        <p:sp>
          <p:nvSpPr>
            <p:cNvPr id="482322" name="Text Box 18"/>
            <p:cNvSpPr txBox="1">
              <a:spLocks noChangeArrowheads="1"/>
            </p:cNvSpPr>
            <p:nvPr/>
          </p:nvSpPr>
          <p:spPr bwMode="auto">
            <a:xfrm>
              <a:off x="1887" y="87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_</a:t>
              </a:r>
              <a:endParaRPr kumimoji="1" lang="en-US" altLang="zh-CN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2323" name="Text Box 19"/>
            <p:cNvSpPr txBox="1">
              <a:spLocks noChangeArrowheads="1"/>
            </p:cNvSpPr>
            <p:nvPr/>
          </p:nvSpPr>
          <p:spPr bwMode="auto">
            <a:xfrm>
              <a:off x="2429" y="982"/>
              <a:ext cx="2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82324" name="Text Box 20"/>
            <p:cNvSpPr txBox="1">
              <a:spLocks noChangeArrowheads="1"/>
            </p:cNvSpPr>
            <p:nvPr/>
          </p:nvSpPr>
          <p:spPr bwMode="auto">
            <a:xfrm>
              <a:off x="2117" y="850"/>
              <a:ext cx="2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400" i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endParaRPr kumimoji="1" lang="en-US" altLang="zh-CN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282575" y="568325"/>
            <a:ext cx="4298950" cy="3048000"/>
            <a:chOff x="1275" y="358"/>
            <a:chExt cx="2708" cy="1920"/>
          </a:xfrm>
        </p:grpSpPr>
        <p:sp>
          <p:nvSpPr>
            <p:cNvPr id="482326" name="Oval 22"/>
            <p:cNvSpPr>
              <a:spLocks noChangeArrowheads="1"/>
            </p:cNvSpPr>
            <p:nvPr/>
          </p:nvSpPr>
          <p:spPr bwMode="auto">
            <a:xfrm>
              <a:off x="2628" y="1802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327" name="Text Box 23"/>
            <p:cNvSpPr txBox="1">
              <a:spLocks noChangeArrowheads="1"/>
            </p:cNvSpPr>
            <p:nvPr/>
          </p:nvSpPr>
          <p:spPr bwMode="auto">
            <a:xfrm>
              <a:off x="2491" y="1510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482328" name="Oval 24"/>
            <p:cNvSpPr>
              <a:spLocks noChangeArrowheads="1"/>
            </p:cNvSpPr>
            <p:nvPr/>
          </p:nvSpPr>
          <p:spPr bwMode="auto">
            <a:xfrm>
              <a:off x="1647" y="1454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329" name="Text Box 25"/>
            <p:cNvSpPr txBox="1">
              <a:spLocks noChangeArrowheads="1"/>
            </p:cNvSpPr>
            <p:nvPr/>
          </p:nvSpPr>
          <p:spPr bwMode="auto">
            <a:xfrm>
              <a:off x="1518" y="1222"/>
              <a:ext cx="2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482330" name="Text Box 26"/>
            <p:cNvSpPr txBox="1">
              <a:spLocks noChangeArrowheads="1"/>
            </p:cNvSpPr>
            <p:nvPr/>
          </p:nvSpPr>
          <p:spPr bwMode="auto">
            <a:xfrm>
              <a:off x="1531" y="1550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_</a:t>
              </a:r>
            </a:p>
          </p:txBody>
        </p:sp>
        <p:grpSp>
          <p:nvGrpSpPr>
            <p:cNvPr id="7" name="Group 27"/>
            <p:cNvGrpSpPr>
              <a:grpSpLocks/>
            </p:cNvGrpSpPr>
            <p:nvPr/>
          </p:nvGrpSpPr>
          <p:grpSpPr bwMode="auto">
            <a:xfrm rot="5400000">
              <a:off x="2126" y="1125"/>
              <a:ext cx="288" cy="288"/>
              <a:chOff x="2304" y="2304"/>
              <a:chExt cx="288" cy="288"/>
            </a:xfrm>
          </p:grpSpPr>
          <p:sp>
            <p:nvSpPr>
              <p:cNvPr id="482332" name="Oval 28"/>
              <p:cNvSpPr>
                <a:spLocks noChangeArrowheads="1"/>
              </p:cNvSpPr>
              <p:nvPr/>
            </p:nvSpPr>
            <p:spPr bwMode="auto">
              <a:xfrm>
                <a:off x="2304" y="23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2333" name="Line 29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2334" name="Line 30"/>
            <p:cNvSpPr>
              <a:spLocks noChangeShapeType="1"/>
            </p:cNvSpPr>
            <p:nvPr/>
          </p:nvSpPr>
          <p:spPr bwMode="auto">
            <a:xfrm rot="5400000">
              <a:off x="1958" y="1101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35" name="Line 31"/>
            <p:cNvSpPr>
              <a:spLocks noChangeShapeType="1"/>
            </p:cNvSpPr>
            <p:nvPr/>
          </p:nvSpPr>
          <p:spPr bwMode="auto">
            <a:xfrm rot="-5400000">
              <a:off x="2517" y="1241"/>
              <a:ext cx="9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36" name="Line 32"/>
            <p:cNvSpPr>
              <a:spLocks noChangeShapeType="1"/>
            </p:cNvSpPr>
            <p:nvPr/>
          </p:nvSpPr>
          <p:spPr bwMode="auto">
            <a:xfrm>
              <a:off x="1791" y="69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37" name="Line 33"/>
            <p:cNvSpPr>
              <a:spLocks noChangeShapeType="1"/>
            </p:cNvSpPr>
            <p:nvPr/>
          </p:nvSpPr>
          <p:spPr bwMode="auto">
            <a:xfrm>
              <a:off x="2415" y="127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38" name="Line 34"/>
            <p:cNvSpPr>
              <a:spLocks noChangeShapeType="1"/>
            </p:cNvSpPr>
            <p:nvPr/>
          </p:nvSpPr>
          <p:spPr bwMode="auto">
            <a:xfrm>
              <a:off x="2775" y="127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39" name="Line 35"/>
            <p:cNvSpPr>
              <a:spLocks noChangeShapeType="1"/>
            </p:cNvSpPr>
            <p:nvPr/>
          </p:nvSpPr>
          <p:spPr bwMode="auto">
            <a:xfrm>
              <a:off x="1791" y="2230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40" name="Rectangle 36"/>
            <p:cNvSpPr>
              <a:spLocks noChangeArrowheads="1"/>
            </p:cNvSpPr>
            <p:nvPr/>
          </p:nvSpPr>
          <p:spPr bwMode="auto">
            <a:xfrm>
              <a:off x="1731" y="1846"/>
              <a:ext cx="120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341" name="Rectangle 37"/>
            <p:cNvSpPr>
              <a:spLocks noChangeArrowheads="1"/>
            </p:cNvSpPr>
            <p:nvPr/>
          </p:nvSpPr>
          <p:spPr bwMode="auto">
            <a:xfrm>
              <a:off x="2715" y="1366"/>
              <a:ext cx="120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342" name="Line 38"/>
            <p:cNvSpPr>
              <a:spLocks noChangeShapeType="1"/>
            </p:cNvSpPr>
            <p:nvPr/>
          </p:nvSpPr>
          <p:spPr bwMode="auto">
            <a:xfrm flipV="1">
              <a:off x="3615" y="69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43" name="Rectangle 39"/>
            <p:cNvSpPr>
              <a:spLocks noChangeArrowheads="1"/>
            </p:cNvSpPr>
            <p:nvPr/>
          </p:nvSpPr>
          <p:spPr bwMode="auto">
            <a:xfrm>
              <a:off x="3555" y="1570"/>
              <a:ext cx="120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344" name="Line 40"/>
            <p:cNvSpPr>
              <a:spLocks noChangeShapeType="1"/>
            </p:cNvSpPr>
            <p:nvPr/>
          </p:nvSpPr>
          <p:spPr bwMode="auto">
            <a:xfrm>
              <a:off x="1791" y="70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45" name="Rectangle 41"/>
            <p:cNvSpPr>
              <a:spLocks noChangeArrowheads="1"/>
            </p:cNvSpPr>
            <p:nvPr/>
          </p:nvSpPr>
          <p:spPr bwMode="auto">
            <a:xfrm rot="-5400000">
              <a:off x="2691" y="562"/>
              <a:ext cx="120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346" name="Text Box 42"/>
            <p:cNvSpPr txBox="1">
              <a:spLocks noChangeArrowheads="1"/>
            </p:cNvSpPr>
            <p:nvPr/>
          </p:nvSpPr>
          <p:spPr bwMode="auto">
            <a:xfrm>
              <a:off x="1275" y="1462"/>
              <a:ext cx="3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S1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2347" name="Text Box 43"/>
            <p:cNvSpPr txBox="1">
              <a:spLocks noChangeArrowheads="1"/>
            </p:cNvSpPr>
            <p:nvPr/>
          </p:nvSpPr>
          <p:spPr bwMode="auto">
            <a:xfrm>
              <a:off x="2271" y="1786"/>
              <a:ext cx="3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S2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2348" name="Text Box 44"/>
            <p:cNvSpPr txBox="1">
              <a:spLocks noChangeArrowheads="1"/>
            </p:cNvSpPr>
            <p:nvPr/>
          </p:nvSpPr>
          <p:spPr bwMode="auto">
            <a:xfrm>
              <a:off x="1407" y="184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2349" name="Text Box 45"/>
            <p:cNvSpPr txBox="1">
              <a:spLocks noChangeArrowheads="1"/>
            </p:cNvSpPr>
            <p:nvPr/>
          </p:nvSpPr>
          <p:spPr bwMode="auto">
            <a:xfrm>
              <a:off x="2439" y="136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2350" name="Text Box 46"/>
            <p:cNvSpPr txBox="1">
              <a:spLocks noChangeArrowheads="1"/>
            </p:cNvSpPr>
            <p:nvPr/>
          </p:nvSpPr>
          <p:spPr bwMode="auto">
            <a:xfrm>
              <a:off x="3675" y="155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2351" name="Text Box 47"/>
            <p:cNvSpPr txBox="1">
              <a:spLocks noChangeArrowheads="1"/>
            </p:cNvSpPr>
            <p:nvPr/>
          </p:nvSpPr>
          <p:spPr bwMode="auto">
            <a:xfrm>
              <a:off x="2598" y="35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2352" name="Text Box 48"/>
            <p:cNvSpPr txBox="1">
              <a:spLocks noChangeArrowheads="1"/>
            </p:cNvSpPr>
            <p:nvPr/>
          </p:nvSpPr>
          <p:spPr bwMode="auto">
            <a:xfrm>
              <a:off x="3126" y="93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2353" name="Rectangle 49"/>
            <p:cNvSpPr>
              <a:spLocks noChangeArrowheads="1"/>
            </p:cNvSpPr>
            <p:nvPr/>
          </p:nvSpPr>
          <p:spPr bwMode="auto">
            <a:xfrm rot="-5400000">
              <a:off x="3219" y="1126"/>
              <a:ext cx="120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354" name="Text Box 50"/>
            <p:cNvSpPr txBox="1">
              <a:spLocks noChangeArrowheads="1"/>
            </p:cNvSpPr>
            <p:nvPr/>
          </p:nvSpPr>
          <p:spPr bwMode="auto">
            <a:xfrm>
              <a:off x="2165" y="1366"/>
              <a:ext cx="2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S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2355" name="Text Box 51"/>
            <p:cNvSpPr txBox="1">
              <a:spLocks noChangeArrowheads="1"/>
            </p:cNvSpPr>
            <p:nvPr/>
          </p:nvSpPr>
          <p:spPr bwMode="auto">
            <a:xfrm>
              <a:off x="2490" y="1990"/>
              <a:ext cx="2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+</a:t>
              </a:r>
            </a:p>
          </p:txBody>
        </p:sp>
      </p:grpSp>
      <p:sp>
        <p:nvSpPr>
          <p:cNvPr id="482356" name="Text Box 52"/>
          <p:cNvSpPr txBox="1">
            <a:spLocks noChangeArrowheads="1"/>
          </p:cNvSpPr>
          <p:nvPr/>
        </p:nvSpPr>
        <p:spPr bwMode="auto">
          <a:xfrm>
            <a:off x="4459288" y="3235325"/>
            <a:ext cx="4437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*  </a:t>
            </a:r>
            <a:r>
              <a:rPr kumimoji="1" lang="zh-CN" altLang="en-US" sz="24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引入电流源的端电压变量</a:t>
            </a:r>
          </a:p>
        </p:txBody>
      </p:sp>
      <p:sp>
        <p:nvSpPr>
          <p:cNvPr id="482357" name="Text Box 53"/>
          <p:cNvSpPr txBox="1">
            <a:spLocks noChangeArrowheads="1"/>
          </p:cNvSpPr>
          <p:nvPr/>
        </p:nvSpPr>
        <p:spPr bwMode="auto">
          <a:xfrm>
            <a:off x="2089150" y="5454650"/>
            <a:ext cx="6702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en-US" altLang="zh-CN" sz="28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* *</a:t>
            </a:r>
            <a:r>
              <a:rPr kumimoji="1" lang="en-US" altLang="zh-CN" sz="24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*</a:t>
            </a:r>
            <a:r>
              <a:rPr kumimoji="1" lang="zh-CN" altLang="en-US" sz="24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增加回路电流和电流源电流的关系方程</a:t>
            </a:r>
          </a:p>
        </p:txBody>
      </p: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8074025" y="6324600"/>
            <a:ext cx="993775" cy="457200"/>
            <a:chOff x="5086" y="3984"/>
            <a:chExt cx="626" cy="288"/>
          </a:xfrm>
        </p:grpSpPr>
        <p:sp>
          <p:nvSpPr>
            <p:cNvPr id="482359" name="AutoShape 55" descr="水滴">
              <a:hlinkClick r:id="" action="ppaction://hlinkshowjump?jump=previousslide" highlightClick="1">
                <a:snd r:embed="rId2" name="PROJCTOR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5086" y="3984"/>
              <a:ext cx="290" cy="288"/>
            </a:xfrm>
            <a:prstGeom prst="actionButtonBackPrevious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60" name="AutoShape 56" descr="水滴">
              <a:hlinkClick r:id="" action="ppaction://hlinkshowjump?jump=nextslide" highlightClick="1">
                <a:snd r:embed="rId2" name="PROJCTOR.WAV"/>
              </a:hlinkClick>
            </p:cNvPr>
            <p:cNvSpPr>
              <a:spLocks noChangeArrowheads="1"/>
            </p:cNvSpPr>
            <p:nvPr/>
          </p:nvSpPr>
          <p:spPr bwMode="auto">
            <a:xfrm flipH="1">
              <a:off x="5424" y="3984"/>
              <a:ext cx="288" cy="288"/>
            </a:xfrm>
            <a:prstGeom prst="actionButtonBackPrevious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2361" name="Oval 57"/>
          <p:cNvSpPr>
            <a:spLocks noChangeArrowheads="1"/>
          </p:cNvSpPr>
          <p:nvPr/>
        </p:nvSpPr>
        <p:spPr bwMode="auto">
          <a:xfrm>
            <a:off x="1320800" y="1712913"/>
            <a:ext cx="1233488" cy="609600"/>
          </a:xfrm>
          <a:prstGeom prst="ellipse">
            <a:avLst/>
          </a:prstGeom>
          <a:solidFill>
            <a:srgbClr val="FF00FF">
              <a:alpha val="13000"/>
            </a:srgbClr>
          </a:solidFill>
          <a:ln w="9525">
            <a:noFill/>
            <a:round/>
            <a:headEnd/>
            <a:tailEnd type="none" w="lg" len="med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2362" name="Text Box 58"/>
          <p:cNvSpPr txBox="1">
            <a:spLocks noChangeArrowheads="1"/>
          </p:cNvSpPr>
          <p:nvPr/>
        </p:nvSpPr>
        <p:spPr bwMode="auto">
          <a:xfrm>
            <a:off x="1063625" y="3714750"/>
            <a:ext cx="7600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*</a:t>
            </a:r>
            <a:r>
              <a:rPr kumimoji="1" lang="en-US" altLang="zh-CN" sz="24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*</a:t>
            </a:r>
            <a:r>
              <a:rPr kumimoji="1" lang="en-US" altLang="zh-CN" sz="24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4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设定三路回路电流，规定绕行方向，列回路方程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8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8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8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8" grpId="0" autoUpdateAnimBg="0"/>
      <p:bldP spid="482309" grpId="0" autoUpdateAnimBg="0"/>
      <p:bldP spid="482310" grpId="0" autoUpdateAnimBg="0"/>
      <p:bldP spid="482311" grpId="0" autoUpdateAnimBg="0"/>
      <p:bldP spid="482356" grpId="0" autoUpdateAnimBg="0"/>
      <p:bldP spid="482357" grpId="0" autoUpdateAnimBg="0"/>
      <p:bldP spid="482361" grpId="0" animBg="1"/>
      <p:bldP spid="48236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626" name="Object 2"/>
          <p:cNvGraphicFramePr>
            <a:graphicFrameLocks noChangeAspect="1"/>
          </p:cNvGraphicFramePr>
          <p:nvPr/>
        </p:nvGraphicFramePr>
        <p:xfrm>
          <a:off x="1403350" y="3068638"/>
          <a:ext cx="5299075" cy="631825"/>
        </p:xfrm>
        <a:graphic>
          <a:graphicData uri="http://schemas.openxmlformats.org/presentationml/2006/ole">
            <p:oleObj spid="_x0000_s4098" name="公式" r:id="rId3" imgW="1917360" imgH="228600" progId="Equation.3">
              <p:embed/>
            </p:oleObj>
          </a:graphicData>
        </a:graphic>
      </p:graphicFrame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250825" y="765175"/>
            <a:ext cx="18002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800">
                <a:solidFill>
                  <a:schemeClr val="tx1"/>
                </a:solidFill>
                <a:latin typeface="宋体" pitchFamily="2" charset="-122"/>
              </a:rPr>
              <a:t>解：</a:t>
            </a:r>
            <a:endParaRPr kumimoji="1" lang="zh-CN" altLang="en-US" sz="2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0630" name="Text Box 6"/>
          <p:cNvSpPr txBox="1">
            <a:spLocks noChangeArrowheads="1"/>
          </p:cNvSpPr>
          <p:nvPr/>
        </p:nvSpPr>
        <p:spPr bwMode="auto">
          <a:xfrm>
            <a:off x="3708400" y="188913"/>
            <a:ext cx="3816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Ｐ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80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3-21</a:t>
            </a:r>
            <a:endParaRPr lang="en-US" altLang="zh-CN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631" name="Rectangle 7"/>
          <p:cNvSpPr>
            <a:spLocks noChangeArrowheads="1"/>
          </p:cNvSpPr>
          <p:nvPr>
            <p:ph type="title"/>
          </p:nvPr>
        </p:nvSpPr>
        <p:spPr bwMode="auto">
          <a:xfrm>
            <a:off x="0" y="188913"/>
            <a:ext cx="3527425" cy="576262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600" b="1">
                <a:solidFill>
                  <a:schemeClr val="tx1"/>
                </a:solidFill>
                <a:ea typeface="楷体_GB2312" pitchFamily="49" charset="-122"/>
              </a:rPr>
              <a:t>作业讲解：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257300" y="765175"/>
            <a:ext cx="6410325" cy="161925"/>
            <a:chOff x="672" y="672"/>
            <a:chExt cx="4038" cy="102"/>
          </a:xfrm>
        </p:grpSpPr>
        <p:pic>
          <p:nvPicPr>
            <p:cNvPr id="410633" name="Picture 9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0634" name="Picture 10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4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0635" name="Picture 11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0636" name="Picture 12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5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0637" name="Picture 13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5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0638" name="Picture 14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3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0639" name="Picture 15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4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0640" name="Picture 16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3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0641" name="Picture 17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2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0642" name="Picture 18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0643" name="Picture 19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4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0644" name="Picture 20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28" y="672"/>
              <a:ext cx="102" cy="102"/>
            </a:xfrm>
            <a:prstGeom prst="rect">
              <a:avLst/>
            </a:prstGeom>
            <a:noFill/>
          </p:spPr>
        </p:pic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1824" y="672"/>
              <a:ext cx="2886" cy="102"/>
              <a:chOff x="2298" y="3606"/>
              <a:chExt cx="2886" cy="102"/>
            </a:xfrm>
          </p:grpSpPr>
          <p:pic>
            <p:nvPicPr>
              <p:cNvPr id="410646" name="Picture 22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9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47" name="Picture 23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38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48" name="Picture 24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4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49" name="Picture 25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58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50" name="Picture 26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7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51" name="Picture 27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77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52" name="Picture 28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96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53" name="Picture 29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6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54" name="Picture 30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16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55" name="Picture 31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25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56" name="Picture 32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5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57" name="Picture 33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54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58" name="Picture 34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4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59" name="Picture 35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73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60" name="Picture 36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82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61" name="Picture 37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7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62" name="Picture 38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45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63" name="Picture 39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93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64" name="Picture 40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02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65" name="Picture 41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11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66" name="Picture 42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21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67" name="Picture 43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31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68" name="Picture 44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0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69" name="Picture 45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50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70" name="Picture 46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69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71" name="Picture 47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9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72" name="Picture 48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8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73" name="Picture 49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98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74" name="Picture 50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8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75" name="Picture 51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602" y="3606"/>
                <a:ext cx="102" cy="10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754063" y="6435725"/>
            <a:ext cx="6410325" cy="161925"/>
            <a:chOff x="672" y="672"/>
            <a:chExt cx="4038" cy="102"/>
          </a:xfrm>
        </p:grpSpPr>
        <p:pic>
          <p:nvPicPr>
            <p:cNvPr id="410677" name="Picture 53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0678" name="Picture 54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4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0679" name="Picture 55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0680" name="Picture 56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5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0681" name="Picture 57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5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0682" name="Picture 58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3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0683" name="Picture 59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4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0684" name="Picture 60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3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0685" name="Picture 61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2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0686" name="Picture 62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0687" name="Picture 63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4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0688" name="Picture 64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28" y="672"/>
              <a:ext cx="102" cy="102"/>
            </a:xfrm>
            <a:prstGeom prst="rect">
              <a:avLst/>
            </a:prstGeom>
            <a:noFill/>
          </p:spPr>
        </p:pic>
        <p:grpSp>
          <p:nvGrpSpPr>
            <p:cNvPr id="5" name="Group 65"/>
            <p:cNvGrpSpPr>
              <a:grpSpLocks/>
            </p:cNvGrpSpPr>
            <p:nvPr/>
          </p:nvGrpSpPr>
          <p:grpSpPr bwMode="auto">
            <a:xfrm>
              <a:off x="1824" y="672"/>
              <a:ext cx="2886" cy="102"/>
              <a:chOff x="2298" y="3606"/>
              <a:chExt cx="2886" cy="102"/>
            </a:xfrm>
          </p:grpSpPr>
          <p:pic>
            <p:nvPicPr>
              <p:cNvPr id="410690" name="Picture 66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9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91" name="Picture 67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38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92" name="Picture 68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4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93" name="Picture 69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58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94" name="Picture 70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7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95" name="Picture 71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77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96" name="Picture 72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96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97" name="Picture 73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6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98" name="Picture 74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16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699" name="Picture 75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25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700" name="Picture 76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5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701" name="Picture 77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54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702" name="Picture 78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4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703" name="Picture 79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73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704" name="Picture 80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82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705" name="Picture 81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7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706" name="Picture 82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45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707" name="Picture 83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93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708" name="Picture 84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02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709" name="Picture 85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11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710" name="Picture 86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21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711" name="Picture 87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31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712" name="Picture 88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0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713" name="Picture 89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50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714" name="Picture 90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69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715" name="Picture 91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9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716" name="Picture 92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8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717" name="Picture 93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98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718" name="Picture 94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8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0719" name="Picture 95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602" y="3606"/>
                <a:ext cx="102" cy="10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4975225" y="3716338"/>
            <a:ext cx="4205288" cy="2736850"/>
            <a:chOff x="3061" y="2205"/>
            <a:chExt cx="2649" cy="1724"/>
          </a:xfrm>
        </p:grpSpPr>
        <p:sp>
          <p:nvSpPr>
            <p:cNvPr id="410721" name="Text Box 97"/>
            <p:cNvSpPr txBox="1">
              <a:spLocks noChangeArrowheads="1"/>
            </p:cNvSpPr>
            <p:nvPr/>
          </p:nvSpPr>
          <p:spPr bwMode="auto">
            <a:xfrm>
              <a:off x="4112" y="2462"/>
              <a:ext cx="30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②</a:t>
              </a:r>
            </a:p>
          </p:txBody>
        </p:sp>
        <p:sp>
          <p:nvSpPr>
            <p:cNvPr id="410722" name="Text Box 98"/>
            <p:cNvSpPr txBox="1">
              <a:spLocks noChangeArrowheads="1"/>
            </p:cNvSpPr>
            <p:nvPr/>
          </p:nvSpPr>
          <p:spPr bwMode="auto">
            <a:xfrm>
              <a:off x="5147" y="2598"/>
              <a:ext cx="30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③</a:t>
              </a:r>
            </a:p>
          </p:txBody>
        </p:sp>
        <p:sp>
          <p:nvSpPr>
            <p:cNvPr id="410723" name="Text Box 99"/>
            <p:cNvSpPr txBox="1">
              <a:spLocks noChangeArrowheads="1"/>
            </p:cNvSpPr>
            <p:nvPr/>
          </p:nvSpPr>
          <p:spPr bwMode="auto">
            <a:xfrm>
              <a:off x="3061" y="2568"/>
              <a:ext cx="30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①</a:t>
              </a:r>
            </a:p>
          </p:txBody>
        </p:sp>
        <p:grpSp>
          <p:nvGrpSpPr>
            <p:cNvPr id="7" name="Group 100"/>
            <p:cNvGrpSpPr>
              <a:grpSpLocks/>
            </p:cNvGrpSpPr>
            <p:nvPr/>
          </p:nvGrpSpPr>
          <p:grpSpPr bwMode="auto">
            <a:xfrm>
              <a:off x="4163" y="3641"/>
              <a:ext cx="213" cy="288"/>
              <a:chOff x="1401" y="2908"/>
              <a:chExt cx="213" cy="288"/>
            </a:xfrm>
          </p:grpSpPr>
          <p:sp>
            <p:nvSpPr>
              <p:cNvPr id="410725" name="Oval 101"/>
              <p:cNvSpPr>
                <a:spLocks noChangeArrowheads="1"/>
              </p:cNvSpPr>
              <p:nvPr/>
            </p:nvSpPr>
            <p:spPr bwMode="auto">
              <a:xfrm>
                <a:off x="1429" y="2976"/>
                <a:ext cx="182" cy="18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26" name="Text Box 102"/>
              <p:cNvSpPr txBox="1">
                <a:spLocks noChangeArrowheads="1"/>
              </p:cNvSpPr>
              <p:nvPr/>
            </p:nvSpPr>
            <p:spPr bwMode="auto">
              <a:xfrm>
                <a:off x="1401" y="2908"/>
                <a:ext cx="213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FF3300"/>
                    </a:solidFill>
                    <a:latin typeface="宋体" pitchFamily="2" charset="-122"/>
                    <a:ea typeface="宋体" pitchFamily="2" charset="-122"/>
                  </a:rPr>
                  <a:t>0</a:t>
                </a:r>
              </a:p>
            </p:txBody>
          </p:sp>
        </p:grpSp>
        <p:sp>
          <p:nvSpPr>
            <p:cNvPr id="410727" name="Text Box 103"/>
            <p:cNvSpPr txBox="1">
              <a:spLocks noChangeArrowheads="1"/>
            </p:cNvSpPr>
            <p:nvPr/>
          </p:nvSpPr>
          <p:spPr bwMode="auto">
            <a:xfrm>
              <a:off x="4048" y="2276"/>
              <a:ext cx="509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8755" tIns="49378" rIns="98755" bIns="49378" anchor="ctr">
              <a:spAutoFit/>
            </a:bodyPr>
            <a:lstStyle/>
            <a:p>
              <a:pPr defTabSz="987425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  <a:r>
                <a:rPr lang="el-GR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Ω</a:t>
              </a:r>
            </a:p>
          </p:txBody>
        </p:sp>
        <p:sp>
          <p:nvSpPr>
            <p:cNvPr id="410728" name="Text Box 104"/>
            <p:cNvSpPr txBox="1">
              <a:spLocks noChangeArrowheads="1"/>
            </p:cNvSpPr>
            <p:nvPr/>
          </p:nvSpPr>
          <p:spPr bwMode="auto">
            <a:xfrm>
              <a:off x="3650" y="2432"/>
              <a:ext cx="413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8755" tIns="49378" rIns="98755" bIns="49378" anchor="ctr">
              <a:spAutoFit/>
            </a:bodyPr>
            <a:lstStyle/>
            <a:p>
              <a:pPr defTabSz="987425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r>
                <a:rPr lang="el-GR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Ω</a:t>
              </a:r>
            </a:p>
          </p:txBody>
        </p:sp>
        <p:sp>
          <p:nvSpPr>
            <p:cNvPr id="410729" name="Text Box 105"/>
            <p:cNvSpPr txBox="1">
              <a:spLocks noChangeArrowheads="1"/>
            </p:cNvSpPr>
            <p:nvPr/>
          </p:nvSpPr>
          <p:spPr bwMode="auto">
            <a:xfrm>
              <a:off x="4321" y="3022"/>
              <a:ext cx="509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8755" tIns="49378" rIns="98755" bIns="49378" anchor="ctr">
              <a:spAutoFit/>
            </a:bodyPr>
            <a:lstStyle/>
            <a:p>
              <a:pPr defTabSz="987425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20</a:t>
              </a:r>
              <a:r>
                <a:rPr lang="el-GR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Ω</a:t>
              </a:r>
            </a:p>
          </p:txBody>
        </p:sp>
        <p:sp>
          <p:nvSpPr>
            <p:cNvPr id="410730" name="Text Box 106"/>
            <p:cNvSpPr txBox="1">
              <a:spLocks noChangeArrowheads="1"/>
            </p:cNvSpPr>
            <p:nvPr/>
          </p:nvSpPr>
          <p:spPr bwMode="auto">
            <a:xfrm>
              <a:off x="4553" y="2458"/>
              <a:ext cx="413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8755" tIns="49378" rIns="98755" bIns="49378" anchor="ctr">
              <a:spAutoFit/>
            </a:bodyPr>
            <a:lstStyle/>
            <a:p>
              <a:pPr defTabSz="987425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r>
                <a:rPr lang="el-GR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Ω</a:t>
              </a:r>
            </a:p>
          </p:txBody>
        </p:sp>
        <p:grpSp>
          <p:nvGrpSpPr>
            <p:cNvPr id="8" name="Group 107"/>
            <p:cNvGrpSpPr>
              <a:grpSpLocks/>
            </p:cNvGrpSpPr>
            <p:nvPr/>
          </p:nvGrpSpPr>
          <p:grpSpPr bwMode="auto">
            <a:xfrm>
              <a:off x="3378" y="2750"/>
              <a:ext cx="680" cy="644"/>
              <a:chOff x="612" y="2886"/>
              <a:chExt cx="680" cy="644"/>
            </a:xfrm>
          </p:grpSpPr>
          <p:sp>
            <p:nvSpPr>
              <p:cNvPr id="410732" name="Text Box 108"/>
              <p:cNvSpPr txBox="1">
                <a:spLocks noChangeArrowheads="1"/>
              </p:cNvSpPr>
              <p:nvPr/>
            </p:nvSpPr>
            <p:spPr bwMode="auto">
              <a:xfrm>
                <a:off x="620" y="2886"/>
                <a:ext cx="35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</a:t>
                </a:r>
                <a:endPara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10733" name="Text Box 109"/>
              <p:cNvSpPr txBox="1">
                <a:spLocks noChangeArrowheads="1"/>
              </p:cNvSpPr>
              <p:nvPr/>
            </p:nvSpPr>
            <p:spPr bwMode="auto">
              <a:xfrm>
                <a:off x="612" y="3203"/>
                <a:ext cx="35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_</a:t>
                </a:r>
                <a:endParaRPr kumimoji="1"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10734" name="Text Box 110"/>
              <p:cNvSpPr txBox="1">
                <a:spLocks noChangeArrowheads="1"/>
              </p:cNvSpPr>
              <p:nvPr/>
            </p:nvSpPr>
            <p:spPr bwMode="auto">
              <a:xfrm>
                <a:off x="703" y="3148"/>
                <a:ext cx="58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50V</a:t>
                </a:r>
                <a:endParaRPr kumimoji="1"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9" name="Group 111"/>
            <p:cNvGrpSpPr>
              <a:grpSpLocks/>
            </p:cNvGrpSpPr>
            <p:nvPr/>
          </p:nvGrpSpPr>
          <p:grpSpPr bwMode="auto">
            <a:xfrm>
              <a:off x="3242" y="2205"/>
              <a:ext cx="2086" cy="1489"/>
              <a:chOff x="3242" y="2205"/>
              <a:chExt cx="2086" cy="1489"/>
            </a:xfrm>
          </p:grpSpPr>
          <p:sp>
            <p:nvSpPr>
              <p:cNvPr id="410736" name="Rectangle 112"/>
              <p:cNvSpPr>
                <a:spLocks noChangeArrowheads="1"/>
              </p:cNvSpPr>
              <p:nvPr/>
            </p:nvSpPr>
            <p:spPr bwMode="auto">
              <a:xfrm>
                <a:off x="4149" y="2205"/>
                <a:ext cx="291" cy="1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37" name="Rectangle 113"/>
              <p:cNvSpPr>
                <a:spLocks noChangeArrowheads="1"/>
              </p:cNvSpPr>
              <p:nvPr/>
            </p:nvSpPr>
            <p:spPr bwMode="auto">
              <a:xfrm>
                <a:off x="3696" y="2704"/>
                <a:ext cx="291" cy="1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38" name="Rectangle 114"/>
              <p:cNvSpPr>
                <a:spLocks noChangeArrowheads="1"/>
              </p:cNvSpPr>
              <p:nvPr/>
            </p:nvSpPr>
            <p:spPr bwMode="auto">
              <a:xfrm>
                <a:off x="4603" y="2704"/>
                <a:ext cx="291" cy="1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39" name="Rectangle 115"/>
              <p:cNvSpPr>
                <a:spLocks noChangeArrowheads="1"/>
              </p:cNvSpPr>
              <p:nvPr/>
            </p:nvSpPr>
            <p:spPr bwMode="auto">
              <a:xfrm>
                <a:off x="4216" y="3014"/>
                <a:ext cx="125" cy="3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40" name="Oval 116"/>
              <p:cNvSpPr>
                <a:spLocks noChangeArrowheads="1"/>
              </p:cNvSpPr>
              <p:nvPr/>
            </p:nvSpPr>
            <p:spPr bwMode="auto">
              <a:xfrm>
                <a:off x="3242" y="3022"/>
                <a:ext cx="272" cy="2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41" name="Line 117"/>
              <p:cNvSpPr>
                <a:spLocks noChangeShapeType="1"/>
              </p:cNvSpPr>
              <p:nvPr/>
            </p:nvSpPr>
            <p:spPr bwMode="auto">
              <a:xfrm>
                <a:off x="4431" y="2251"/>
                <a:ext cx="72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742" name="Line 118"/>
              <p:cNvSpPr>
                <a:spLocks noChangeShapeType="1"/>
              </p:cNvSpPr>
              <p:nvPr/>
            </p:nvSpPr>
            <p:spPr bwMode="auto">
              <a:xfrm>
                <a:off x="3378" y="3657"/>
                <a:ext cx="176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743" name="Line 119"/>
              <p:cNvSpPr>
                <a:spLocks noChangeShapeType="1"/>
              </p:cNvSpPr>
              <p:nvPr/>
            </p:nvSpPr>
            <p:spPr bwMode="auto">
              <a:xfrm>
                <a:off x="3378" y="2251"/>
                <a:ext cx="7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744" name="Line 120"/>
              <p:cNvSpPr>
                <a:spLocks noChangeShapeType="1"/>
              </p:cNvSpPr>
              <p:nvPr/>
            </p:nvSpPr>
            <p:spPr bwMode="auto">
              <a:xfrm>
                <a:off x="4885" y="2749"/>
                <a:ext cx="2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745" name="Line 121"/>
              <p:cNvSpPr>
                <a:spLocks noChangeShapeType="1"/>
              </p:cNvSpPr>
              <p:nvPr/>
            </p:nvSpPr>
            <p:spPr bwMode="auto">
              <a:xfrm>
                <a:off x="3978" y="2749"/>
                <a:ext cx="63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746" name="Line 122"/>
              <p:cNvSpPr>
                <a:spLocks noChangeShapeType="1"/>
              </p:cNvSpPr>
              <p:nvPr/>
            </p:nvSpPr>
            <p:spPr bwMode="auto">
              <a:xfrm>
                <a:off x="3378" y="2749"/>
                <a:ext cx="31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747" name="Line 123"/>
              <p:cNvSpPr>
                <a:spLocks noChangeShapeType="1"/>
              </p:cNvSpPr>
              <p:nvPr/>
            </p:nvSpPr>
            <p:spPr bwMode="auto">
              <a:xfrm>
                <a:off x="3378" y="2239"/>
                <a:ext cx="0" cy="14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48" name="Line 124"/>
              <p:cNvSpPr>
                <a:spLocks noChangeShapeType="1"/>
              </p:cNvSpPr>
              <p:nvPr/>
            </p:nvSpPr>
            <p:spPr bwMode="auto">
              <a:xfrm>
                <a:off x="4285" y="2749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49" name="Line 125"/>
              <p:cNvSpPr>
                <a:spLocks noChangeShapeType="1"/>
              </p:cNvSpPr>
              <p:nvPr/>
            </p:nvSpPr>
            <p:spPr bwMode="auto">
              <a:xfrm>
                <a:off x="4285" y="3309"/>
                <a:ext cx="0" cy="3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50" name="Oval 126"/>
              <p:cNvSpPr>
                <a:spLocks noChangeArrowheads="1"/>
              </p:cNvSpPr>
              <p:nvPr/>
            </p:nvSpPr>
            <p:spPr bwMode="auto">
              <a:xfrm flipV="1">
                <a:off x="4250" y="3626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51" name="Oval 127"/>
              <p:cNvSpPr>
                <a:spLocks noChangeArrowheads="1"/>
              </p:cNvSpPr>
              <p:nvPr/>
            </p:nvSpPr>
            <p:spPr bwMode="auto">
              <a:xfrm flipV="1">
                <a:off x="4250" y="2720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52" name="Oval 128"/>
              <p:cNvSpPr>
                <a:spLocks noChangeArrowheads="1"/>
              </p:cNvSpPr>
              <p:nvPr/>
            </p:nvSpPr>
            <p:spPr bwMode="auto">
              <a:xfrm flipV="1">
                <a:off x="3343" y="2715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53" name="Oval 129"/>
              <p:cNvSpPr>
                <a:spLocks noChangeArrowheads="1"/>
              </p:cNvSpPr>
              <p:nvPr/>
            </p:nvSpPr>
            <p:spPr bwMode="auto">
              <a:xfrm flipV="1">
                <a:off x="5112" y="2720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" name="Group 130"/>
              <p:cNvGrpSpPr>
                <a:grpSpLocks/>
              </p:cNvGrpSpPr>
              <p:nvPr/>
            </p:nvGrpSpPr>
            <p:grpSpPr bwMode="auto">
              <a:xfrm>
                <a:off x="4966" y="3022"/>
                <a:ext cx="362" cy="363"/>
                <a:chOff x="3833" y="2840"/>
                <a:chExt cx="362" cy="363"/>
              </a:xfrm>
            </p:grpSpPr>
            <p:sp>
              <p:nvSpPr>
                <p:cNvPr id="410755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3833" y="2840"/>
                  <a:ext cx="181" cy="18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756" name="Line 132"/>
                <p:cNvSpPr>
                  <a:spLocks noChangeShapeType="1"/>
                </p:cNvSpPr>
                <p:nvPr/>
              </p:nvSpPr>
              <p:spPr bwMode="auto">
                <a:xfrm>
                  <a:off x="3833" y="3022"/>
                  <a:ext cx="181" cy="18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757" name="Line 133"/>
                <p:cNvSpPr>
                  <a:spLocks noChangeShapeType="1"/>
                </p:cNvSpPr>
                <p:nvPr/>
              </p:nvSpPr>
              <p:spPr bwMode="auto">
                <a:xfrm>
                  <a:off x="4014" y="2840"/>
                  <a:ext cx="181" cy="18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758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4014" y="3022"/>
                  <a:ext cx="181" cy="1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10759" name="Line 135"/>
              <p:cNvSpPr>
                <a:spLocks noChangeShapeType="1"/>
              </p:cNvSpPr>
              <p:nvPr/>
            </p:nvSpPr>
            <p:spPr bwMode="auto">
              <a:xfrm>
                <a:off x="5147" y="2251"/>
                <a:ext cx="0" cy="14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136"/>
            <p:cNvGrpSpPr>
              <a:grpSpLocks/>
            </p:cNvGrpSpPr>
            <p:nvPr/>
          </p:nvGrpSpPr>
          <p:grpSpPr bwMode="auto">
            <a:xfrm>
              <a:off x="3962" y="2695"/>
              <a:ext cx="406" cy="917"/>
              <a:chOff x="1196" y="2831"/>
              <a:chExt cx="406" cy="917"/>
            </a:xfrm>
          </p:grpSpPr>
          <p:sp>
            <p:nvSpPr>
              <p:cNvPr id="410761" name="Text Box 137"/>
              <p:cNvSpPr txBox="1">
                <a:spLocks noChangeArrowheads="1"/>
              </p:cNvSpPr>
              <p:nvPr/>
            </p:nvSpPr>
            <p:spPr bwMode="auto">
              <a:xfrm>
                <a:off x="1196" y="3158"/>
                <a:ext cx="278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U</a:t>
                </a:r>
                <a:endParaRPr lang="en-US" altLang="zh-CN" sz="28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10762" name="Text Box 138"/>
              <p:cNvSpPr txBox="1">
                <a:spLocks noChangeArrowheads="1"/>
              </p:cNvSpPr>
              <p:nvPr/>
            </p:nvSpPr>
            <p:spPr bwMode="auto">
              <a:xfrm>
                <a:off x="1210" y="3421"/>
                <a:ext cx="35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_</a:t>
                </a:r>
                <a:endParaRPr kumimoji="1"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10763" name="Text Box 139"/>
              <p:cNvSpPr txBox="1">
                <a:spLocks noChangeArrowheads="1"/>
              </p:cNvSpPr>
              <p:nvPr/>
            </p:nvSpPr>
            <p:spPr bwMode="auto">
              <a:xfrm>
                <a:off x="1247" y="2831"/>
                <a:ext cx="35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</a:t>
                </a:r>
                <a:endPara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Group 140"/>
            <p:cNvGrpSpPr>
              <a:grpSpLocks/>
            </p:cNvGrpSpPr>
            <p:nvPr/>
          </p:nvGrpSpPr>
          <p:grpSpPr bwMode="auto">
            <a:xfrm>
              <a:off x="4285" y="2704"/>
              <a:ext cx="231" cy="292"/>
              <a:chOff x="3470" y="3067"/>
              <a:chExt cx="231" cy="292"/>
            </a:xfrm>
          </p:grpSpPr>
          <p:sp>
            <p:nvSpPr>
              <p:cNvPr id="410765" name="Text Box 141"/>
              <p:cNvSpPr txBox="1">
                <a:spLocks noChangeArrowheads="1"/>
              </p:cNvSpPr>
              <p:nvPr/>
            </p:nvSpPr>
            <p:spPr bwMode="auto">
              <a:xfrm>
                <a:off x="3502" y="3067"/>
                <a:ext cx="199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8755" tIns="49378" rIns="98755" bIns="49378" anchor="ctr">
                <a:spAutoFit/>
              </a:bodyPr>
              <a:lstStyle/>
              <a:p>
                <a:pPr defTabSz="987425" eaLnBrk="0" hangingPunct="0"/>
                <a:r>
                  <a:rPr lang="en-US" altLang="zh-CN" sz="24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I</a:t>
                </a:r>
                <a:endPara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10766" name="Line 142"/>
              <p:cNvSpPr>
                <a:spLocks noChangeShapeType="1"/>
              </p:cNvSpPr>
              <p:nvPr/>
            </p:nvSpPr>
            <p:spPr bwMode="auto">
              <a:xfrm>
                <a:off x="3470" y="3113"/>
                <a:ext cx="0" cy="2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143"/>
            <p:cNvGrpSpPr>
              <a:grpSpLocks/>
            </p:cNvGrpSpPr>
            <p:nvPr/>
          </p:nvGrpSpPr>
          <p:grpSpPr bwMode="auto">
            <a:xfrm>
              <a:off x="5200" y="2750"/>
              <a:ext cx="510" cy="735"/>
              <a:chOff x="2434" y="2886"/>
              <a:chExt cx="510" cy="735"/>
            </a:xfrm>
          </p:grpSpPr>
          <p:sp>
            <p:nvSpPr>
              <p:cNvPr id="410768" name="Text Box 144"/>
              <p:cNvSpPr txBox="1">
                <a:spLocks noChangeArrowheads="1"/>
              </p:cNvSpPr>
              <p:nvPr/>
            </p:nvSpPr>
            <p:spPr bwMode="auto">
              <a:xfrm>
                <a:off x="2517" y="3158"/>
                <a:ext cx="427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15I</a:t>
                </a:r>
                <a:endParaRPr lang="en-US" altLang="zh-CN" sz="28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10769" name="Text Box 145"/>
              <p:cNvSpPr txBox="1">
                <a:spLocks noChangeArrowheads="1"/>
              </p:cNvSpPr>
              <p:nvPr/>
            </p:nvSpPr>
            <p:spPr bwMode="auto">
              <a:xfrm>
                <a:off x="2434" y="3294"/>
                <a:ext cx="35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_</a:t>
                </a:r>
                <a:endParaRPr kumimoji="1"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10770" name="Text Box 146"/>
              <p:cNvSpPr txBox="1">
                <a:spLocks noChangeArrowheads="1"/>
              </p:cNvSpPr>
              <p:nvPr/>
            </p:nvSpPr>
            <p:spPr bwMode="auto">
              <a:xfrm>
                <a:off x="2434" y="2886"/>
                <a:ext cx="35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</a:t>
                </a:r>
                <a:endPara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410771" name="Text Box 147"/>
          <p:cNvSpPr txBox="1">
            <a:spLocks noChangeArrowheads="1"/>
          </p:cNvSpPr>
          <p:nvPr/>
        </p:nvSpPr>
        <p:spPr bwMode="auto">
          <a:xfrm>
            <a:off x="1403350" y="3716338"/>
            <a:ext cx="3455988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n1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50</a:t>
            </a:r>
            <a:endParaRPr lang="en-US" altLang="zh-CN" baseline="-250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410772" name="Object 148"/>
          <p:cNvGraphicFramePr>
            <a:graphicFrameLocks noChangeAspect="1"/>
          </p:cNvGraphicFramePr>
          <p:nvPr/>
        </p:nvGraphicFramePr>
        <p:xfrm>
          <a:off x="1403350" y="1700213"/>
          <a:ext cx="5662613" cy="744537"/>
        </p:xfrm>
        <a:graphic>
          <a:graphicData uri="http://schemas.openxmlformats.org/presentationml/2006/ole">
            <p:oleObj spid="_x0000_s4099" name="公式" r:id="rId5" imgW="1739880" imgH="228600" progId="Equation.3">
              <p:embed/>
            </p:oleObj>
          </a:graphicData>
        </a:graphic>
      </p:graphicFrame>
      <p:graphicFrame>
        <p:nvGraphicFramePr>
          <p:cNvPr id="410773" name="Object 149"/>
          <p:cNvGraphicFramePr>
            <a:graphicFrameLocks noChangeAspect="1"/>
          </p:cNvGraphicFramePr>
          <p:nvPr/>
        </p:nvGraphicFramePr>
        <p:xfrm>
          <a:off x="1390650" y="2347913"/>
          <a:ext cx="6361113" cy="719137"/>
        </p:xfrm>
        <a:graphic>
          <a:graphicData uri="http://schemas.openxmlformats.org/presentationml/2006/ole">
            <p:oleObj spid="_x0000_s4100" name="公式" r:id="rId6" imgW="2019240" imgH="228600" progId="Equation.3">
              <p:embed/>
            </p:oleObj>
          </a:graphicData>
        </a:graphic>
      </p:graphicFrame>
      <p:sp>
        <p:nvSpPr>
          <p:cNvPr id="410774" name="AutoShape 150"/>
          <p:cNvSpPr>
            <a:spLocks/>
          </p:cNvSpPr>
          <p:nvPr/>
        </p:nvSpPr>
        <p:spPr bwMode="auto">
          <a:xfrm>
            <a:off x="1042988" y="1916113"/>
            <a:ext cx="433387" cy="3240087"/>
          </a:xfrm>
          <a:prstGeom prst="leftBrace">
            <a:avLst>
              <a:gd name="adj1" fmla="val 6230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775" name="Text Box 151"/>
          <p:cNvSpPr txBox="1">
            <a:spLocks noChangeArrowheads="1"/>
          </p:cNvSpPr>
          <p:nvPr/>
        </p:nvSpPr>
        <p:spPr bwMode="auto">
          <a:xfrm>
            <a:off x="1403350" y="4292600"/>
            <a:ext cx="3529013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n3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endParaRPr lang="en-US" altLang="zh-CN" i="1" baseline="-250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4" name="Group 152"/>
          <p:cNvGrpSpPr>
            <a:grpSpLocks/>
          </p:cNvGrpSpPr>
          <p:nvPr/>
        </p:nvGrpSpPr>
        <p:grpSpPr bwMode="auto">
          <a:xfrm>
            <a:off x="5076825" y="4621213"/>
            <a:ext cx="3219450" cy="463550"/>
            <a:chOff x="3120" y="2750"/>
            <a:chExt cx="2028" cy="292"/>
          </a:xfrm>
        </p:grpSpPr>
        <p:grpSp>
          <p:nvGrpSpPr>
            <p:cNvPr id="15" name="Group 153"/>
            <p:cNvGrpSpPr>
              <a:grpSpLocks/>
            </p:cNvGrpSpPr>
            <p:nvPr/>
          </p:nvGrpSpPr>
          <p:grpSpPr bwMode="auto">
            <a:xfrm>
              <a:off x="3120" y="2750"/>
              <a:ext cx="259" cy="292"/>
              <a:chOff x="3120" y="2750"/>
              <a:chExt cx="259" cy="292"/>
            </a:xfrm>
          </p:grpSpPr>
          <p:sp>
            <p:nvSpPr>
              <p:cNvPr id="410778" name="Text Box 154"/>
              <p:cNvSpPr txBox="1">
                <a:spLocks noChangeArrowheads="1"/>
              </p:cNvSpPr>
              <p:nvPr/>
            </p:nvSpPr>
            <p:spPr bwMode="auto">
              <a:xfrm>
                <a:off x="3120" y="2750"/>
                <a:ext cx="248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8755" tIns="49378" rIns="98755" bIns="49378" anchor="ctr">
                <a:spAutoFit/>
              </a:bodyPr>
              <a:lstStyle/>
              <a:p>
                <a:pPr defTabSz="987425" eaLnBrk="0" hangingPunct="0"/>
                <a:r>
                  <a:rPr lang="en-US" altLang="zh-CN" sz="24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i</a:t>
                </a:r>
                <a:r>
                  <a:rPr lang="en-US" altLang="zh-CN" sz="2400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S</a:t>
                </a:r>
                <a:endPara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10779" name="Line 155"/>
              <p:cNvSpPr>
                <a:spLocks noChangeShapeType="1"/>
              </p:cNvSpPr>
              <p:nvPr/>
            </p:nvSpPr>
            <p:spPr bwMode="auto">
              <a:xfrm flipV="1">
                <a:off x="3379" y="2840"/>
                <a:ext cx="0" cy="1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156"/>
            <p:cNvGrpSpPr>
              <a:grpSpLocks/>
            </p:cNvGrpSpPr>
            <p:nvPr/>
          </p:nvGrpSpPr>
          <p:grpSpPr bwMode="auto">
            <a:xfrm>
              <a:off x="4785" y="2750"/>
              <a:ext cx="363" cy="292"/>
              <a:chOff x="4785" y="2750"/>
              <a:chExt cx="363" cy="292"/>
            </a:xfrm>
          </p:grpSpPr>
          <p:sp>
            <p:nvSpPr>
              <p:cNvPr id="410781" name="Text Box 157"/>
              <p:cNvSpPr txBox="1">
                <a:spLocks noChangeArrowheads="1"/>
              </p:cNvSpPr>
              <p:nvPr/>
            </p:nvSpPr>
            <p:spPr bwMode="auto">
              <a:xfrm>
                <a:off x="4785" y="2750"/>
                <a:ext cx="340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8755" tIns="49378" rIns="98755" bIns="49378" anchor="ctr">
                <a:spAutoFit/>
              </a:bodyPr>
              <a:lstStyle/>
              <a:p>
                <a:pPr defTabSz="987425" eaLnBrk="0" hangingPunct="0"/>
                <a:r>
                  <a:rPr lang="en-US" altLang="zh-CN" sz="24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i</a:t>
                </a:r>
                <a:r>
                  <a:rPr lang="en-US" altLang="zh-CN" sz="2400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CS</a:t>
                </a:r>
                <a:endPara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10782" name="Line 158"/>
              <p:cNvSpPr>
                <a:spLocks noChangeShapeType="1"/>
              </p:cNvSpPr>
              <p:nvPr/>
            </p:nvSpPr>
            <p:spPr bwMode="auto">
              <a:xfrm flipV="1">
                <a:off x="5148" y="2840"/>
                <a:ext cx="0" cy="1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0783" name="Text Box 159"/>
          <p:cNvSpPr txBox="1">
            <a:spLocks noChangeArrowheads="1"/>
          </p:cNvSpPr>
          <p:nvPr/>
        </p:nvSpPr>
        <p:spPr bwMode="auto">
          <a:xfrm>
            <a:off x="1403350" y="4721225"/>
            <a:ext cx="338455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n2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20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endParaRPr lang="en-US" altLang="zh-CN" i="1" baseline="-250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784" name="Text Box 160"/>
          <p:cNvSpPr txBox="1">
            <a:spLocks noChangeArrowheads="1"/>
          </p:cNvSpPr>
          <p:nvPr/>
        </p:nvSpPr>
        <p:spPr bwMode="auto">
          <a:xfrm>
            <a:off x="827088" y="5516563"/>
            <a:ext cx="54737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将最上面三式整理，可得：</a:t>
            </a:r>
          </a:p>
        </p:txBody>
      </p:sp>
      <p:sp>
        <p:nvSpPr>
          <p:cNvPr id="410785" name="Text Box 161"/>
          <p:cNvSpPr txBox="1">
            <a:spLocks noChangeArrowheads="1"/>
          </p:cNvSpPr>
          <p:nvPr/>
        </p:nvSpPr>
        <p:spPr bwMode="auto">
          <a:xfrm>
            <a:off x="852488" y="1265238"/>
            <a:ext cx="71532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设无伴电压源、受控源支路电流为：</a:t>
            </a: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CS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410786" name="Text Box 162"/>
          <p:cNvSpPr txBox="1">
            <a:spLocks noChangeArrowheads="1"/>
          </p:cNvSpPr>
          <p:nvPr/>
        </p:nvSpPr>
        <p:spPr bwMode="auto">
          <a:xfrm>
            <a:off x="903288" y="836613"/>
            <a:ext cx="7358062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指定参考结点，设结点电压为：</a:t>
            </a: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n1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n2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n3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1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1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1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1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/>
      <p:bldP spid="410630" grpId="0"/>
      <p:bldP spid="410771" grpId="0"/>
      <p:bldP spid="410774" grpId="0" animBg="1"/>
      <p:bldP spid="410775" grpId="0"/>
      <p:bldP spid="410783" grpId="0"/>
      <p:bldP spid="41078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748" name="Picture 4" descr="回路电流方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2060575"/>
            <a:ext cx="43561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5749" name="Rectangle 5"/>
          <p:cNvSpPr>
            <a:spLocks noChangeArrowheads="1"/>
          </p:cNvSpPr>
          <p:nvPr/>
        </p:nvSpPr>
        <p:spPr bwMode="auto">
          <a:xfrm>
            <a:off x="684213" y="368300"/>
            <a:ext cx="7345362" cy="155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zh-CN" altLang="en-US" b="0">
                <a:latin typeface="楷体_GB2312" pitchFamily="49" charset="-122"/>
              </a:rPr>
              <a:t>练习：应用</a:t>
            </a:r>
            <a:r>
              <a:rPr kumimoji="1" lang="zh-CN" altLang="en-US">
                <a:latin typeface="楷体_GB2312" pitchFamily="49" charset="-122"/>
              </a:rPr>
              <a:t>支路电流法、回路电流法、结点电压法求解图</a:t>
            </a:r>
            <a:r>
              <a:rPr kumimoji="1" lang="zh-CN" altLang="en-US" b="0">
                <a:latin typeface="楷体_GB2312" pitchFamily="49" charset="-122"/>
              </a:rPr>
              <a:t>示电路支路电流的基本方程式。</a:t>
            </a:r>
            <a:r>
              <a:rPr kumimoji="1" lang="zh-CN" altLang="en-US">
                <a:latin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ChangeArrowheads="1"/>
          </p:cNvSpPr>
          <p:nvPr>
            <p:ph type="ctrTitle"/>
          </p:nvPr>
        </p:nvSpPr>
        <p:spPr bwMode="auto">
          <a:xfrm>
            <a:off x="900113" y="836613"/>
            <a:ext cx="7092950" cy="115093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第四章 电路定理</a:t>
            </a:r>
            <a:r>
              <a:rPr lang="zh-CN" altLang="en-US" sz="4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11651" name="Text Box 3"/>
          <p:cNvSpPr txBox="1">
            <a:spLocks noChangeArrowheads="1"/>
          </p:cNvSpPr>
          <p:nvPr/>
        </p:nvSpPr>
        <p:spPr bwMode="auto">
          <a:xfrm>
            <a:off x="-504825" y="2492375"/>
            <a:ext cx="75358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、　叠加定理 </a:t>
            </a:r>
          </a:p>
        </p:txBody>
      </p:sp>
      <p:sp>
        <p:nvSpPr>
          <p:cNvPr id="411658" name="Text Box 10"/>
          <p:cNvSpPr txBox="1">
            <a:spLocks noChangeArrowheads="1"/>
          </p:cNvSpPr>
          <p:nvPr/>
        </p:nvSpPr>
        <p:spPr bwMode="auto">
          <a:xfrm>
            <a:off x="576263" y="3068638"/>
            <a:ext cx="7488237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、　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戴维南（诺顿）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定理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Text Box 2"/>
          <p:cNvSpPr txBox="1">
            <a:spLocks noChangeArrowheads="1"/>
          </p:cNvSpPr>
          <p:nvPr/>
        </p:nvSpPr>
        <p:spPr bwMode="auto">
          <a:xfrm>
            <a:off x="323850" y="1196975"/>
            <a:ext cx="8096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例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1.</a:t>
            </a:r>
            <a:endParaRPr lang="en-US" altLang="zh-CN" sz="2800" i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3331" name="Text Box 3"/>
          <p:cNvSpPr txBox="1">
            <a:spLocks noChangeArrowheads="1"/>
          </p:cNvSpPr>
          <p:nvPr/>
        </p:nvSpPr>
        <p:spPr bwMode="auto">
          <a:xfrm>
            <a:off x="1116013" y="1233488"/>
            <a:ext cx="25257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求图中电压</a:t>
            </a:r>
            <a:r>
              <a:rPr lang="en-US" altLang="zh-CN" sz="28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59138" y="0"/>
            <a:ext cx="4437062" cy="1981200"/>
            <a:chOff x="709" y="432"/>
            <a:chExt cx="2795" cy="1248"/>
          </a:xfrm>
        </p:grpSpPr>
        <p:sp>
          <p:nvSpPr>
            <p:cNvPr id="483333" name="Text Box 5"/>
            <p:cNvSpPr txBox="1">
              <a:spLocks noChangeArrowheads="1"/>
            </p:cNvSpPr>
            <p:nvPr/>
          </p:nvSpPr>
          <p:spPr bwMode="auto">
            <a:xfrm>
              <a:off x="1024" y="864"/>
              <a:ext cx="22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83334" name="Text Box 6"/>
            <p:cNvSpPr txBox="1">
              <a:spLocks noChangeArrowheads="1"/>
            </p:cNvSpPr>
            <p:nvPr/>
          </p:nvSpPr>
          <p:spPr bwMode="auto">
            <a:xfrm>
              <a:off x="1036" y="1296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483335" name="Text Box 7"/>
            <p:cNvSpPr txBox="1">
              <a:spLocks noChangeArrowheads="1"/>
            </p:cNvSpPr>
            <p:nvPr/>
          </p:nvSpPr>
          <p:spPr bwMode="auto">
            <a:xfrm>
              <a:off x="709" y="1056"/>
              <a:ext cx="447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10V</a:t>
              </a:r>
            </a:p>
          </p:txBody>
        </p:sp>
        <p:sp>
          <p:nvSpPr>
            <p:cNvPr id="483336" name="Oval 8"/>
            <p:cNvSpPr>
              <a:spLocks noChangeArrowheads="1"/>
            </p:cNvSpPr>
            <p:nvPr/>
          </p:nvSpPr>
          <p:spPr bwMode="auto">
            <a:xfrm>
              <a:off x="2838" y="1056"/>
              <a:ext cx="283" cy="283"/>
            </a:xfrm>
            <a:prstGeom prst="ellipse">
              <a:avLst/>
            </a:prstGeom>
            <a:solidFill>
              <a:srgbClr val="00FFFF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cxnSp>
          <p:nvCxnSpPr>
            <p:cNvPr id="483337" name="AutoShape 9"/>
            <p:cNvCxnSpPr>
              <a:cxnSpLocks noChangeShapeType="1"/>
              <a:stCxn id="483336" idx="2"/>
              <a:endCxn id="483336" idx="6"/>
            </p:cNvCxnSpPr>
            <p:nvPr/>
          </p:nvCxnSpPr>
          <p:spPr bwMode="auto">
            <a:xfrm>
              <a:off x="2838" y="1198"/>
              <a:ext cx="283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83338" name="Line 10"/>
            <p:cNvSpPr>
              <a:spLocks noChangeShapeType="1"/>
            </p:cNvSpPr>
            <p:nvPr/>
          </p:nvSpPr>
          <p:spPr bwMode="auto">
            <a:xfrm>
              <a:off x="3168" y="1056"/>
              <a:ext cx="0" cy="31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sm" len="med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339" name="Text Box 11"/>
            <p:cNvSpPr txBox="1">
              <a:spLocks noChangeArrowheads="1"/>
            </p:cNvSpPr>
            <p:nvPr/>
          </p:nvSpPr>
          <p:spPr bwMode="auto">
            <a:xfrm>
              <a:off x="3176" y="1056"/>
              <a:ext cx="32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endPara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3340" name="Rectangle 12"/>
            <p:cNvSpPr>
              <a:spLocks noChangeArrowheads="1"/>
            </p:cNvSpPr>
            <p:nvPr/>
          </p:nvSpPr>
          <p:spPr bwMode="auto">
            <a:xfrm>
              <a:off x="1543" y="672"/>
              <a:ext cx="281" cy="96"/>
            </a:xfrm>
            <a:prstGeom prst="rect">
              <a:avLst/>
            </a:prstGeom>
            <a:solidFill>
              <a:srgbClr val="00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341" name="Text Box 13"/>
            <p:cNvSpPr txBox="1">
              <a:spLocks noChangeArrowheads="1"/>
            </p:cNvSpPr>
            <p:nvPr/>
          </p:nvSpPr>
          <p:spPr bwMode="auto">
            <a:xfrm>
              <a:off x="1505" y="432"/>
              <a:ext cx="33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3342" name="Text Box 14"/>
            <p:cNvSpPr txBox="1">
              <a:spLocks noChangeArrowheads="1"/>
            </p:cNvSpPr>
            <p:nvPr/>
          </p:nvSpPr>
          <p:spPr bwMode="auto">
            <a:xfrm>
              <a:off x="2224" y="768"/>
              <a:ext cx="22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83343" name="Text Box 15"/>
            <p:cNvSpPr txBox="1">
              <a:spLocks noChangeArrowheads="1"/>
            </p:cNvSpPr>
            <p:nvPr/>
          </p:nvSpPr>
          <p:spPr bwMode="auto">
            <a:xfrm>
              <a:off x="2236" y="1344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483344" name="Text Box 16"/>
            <p:cNvSpPr txBox="1">
              <a:spLocks noChangeArrowheads="1"/>
            </p:cNvSpPr>
            <p:nvPr/>
          </p:nvSpPr>
          <p:spPr bwMode="auto">
            <a:xfrm>
              <a:off x="1875" y="1116"/>
              <a:ext cx="33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3345" name="Text Box 17"/>
            <p:cNvSpPr txBox="1">
              <a:spLocks noChangeArrowheads="1"/>
            </p:cNvSpPr>
            <p:nvPr/>
          </p:nvSpPr>
          <p:spPr bwMode="auto">
            <a:xfrm>
              <a:off x="2267" y="1046"/>
              <a:ext cx="22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 i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endParaRPr lang="en-US" altLang="zh-CN" sz="24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3346" name="Rectangle 18"/>
            <p:cNvSpPr>
              <a:spLocks noChangeArrowheads="1"/>
            </p:cNvSpPr>
            <p:nvPr/>
          </p:nvSpPr>
          <p:spPr bwMode="auto">
            <a:xfrm rot="-5400000">
              <a:off x="2062" y="1154"/>
              <a:ext cx="291" cy="96"/>
            </a:xfrm>
            <a:prstGeom prst="rect">
              <a:avLst/>
            </a:prstGeom>
            <a:solidFill>
              <a:srgbClr val="00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347" name="Line 19"/>
            <p:cNvSpPr>
              <a:spLocks noChangeShapeType="1"/>
            </p:cNvSpPr>
            <p:nvPr/>
          </p:nvSpPr>
          <p:spPr bwMode="auto">
            <a:xfrm>
              <a:off x="1248" y="720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348" name="Oval 20"/>
            <p:cNvSpPr>
              <a:spLocks noChangeArrowheads="1"/>
            </p:cNvSpPr>
            <p:nvPr/>
          </p:nvSpPr>
          <p:spPr bwMode="auto">
            <a:xfrm>
              <a:off x="1104" y="1104"/>
              <a:ext cx="283" cy="283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349" name="Line 21"/>
            <p:cNvSpPr>
              <a:spLocks noChangeShapeType="1"/>
            </p:cNvSpPr>
            <p:nvPr/>
          </p:nvSpPr>
          <p:spPr bwMode="auto">
            <a:xfrm>
              <a:off x="1248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350" name="Line 22"/>
            <p:cNvSpPr>
              <a:spLocks noChangeShapeType="1"/>
            </p:cNvSpPr>
            <p:nvPr/>
          </p:nvSpPr>
          <p:spPr bwMode="auto">
            <a:xfrm>
              <a:off x="1248" y="72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351" name="Line 23"/>
            <p:cNvSpPr>
              <a:spLocks noChangeShapeType="1"/>
            </p:cNvSpPr>
            <p:nvPr/>
          </p:nvSpPr>
          <p:spPr bwMode="auto">
            <a:xfrm>
              <a:off x="1824" y="720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352" name="Line 24"/>
            <p:cNvSpPr>
              <a:spLocks noChangeShapeType="1"/>
            </p:cNvSpPr>
            <p:nvPr/>
          </p:nvSpPr>
          <p:spPr bwMode="auto">
            <a:xfrm>
              <a:off x="2976" y="72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353" name="Line 25"/>
            <p:cNvSpPr>
              <a:spLocks noChangeShapeType="1"/>
            </p:cNvSpPr>
            <p:nvPr/>
          </p:nvSpPr>
          <p:spPr bwMode="auto">
            <a:xfrm>
              <a:off x="1248" y="1680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354" name="Line 26"/>
            <p:cNvSpPr>
              <a:spLocks noChangeShapeType="1"/>
            </p:cNvSpPr>
            <p:nvPr/>
          </p:nvSpPr>
          <p:spPr bwMode="auto">
            <a:xfrm>
              <a:off x="2208" y="72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355" name="Line 27"/>
            <p:cNvSpPr>
              <a:spLocks noChangeShapeType="1"/>
            </p:cNvSpPr>
            <p:nvPr/>
          </p:nvSpPr>
          <p:spPr bwMode="auto">
            <a:xfrm>
              <a:off x="2208" y="13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356" name="Line 28"/>
            <p:cNvSpPr>
              <a:spLocks noChangeShapeType="1"/>
            </p:cNvSpPr>
            <p:nvPr/>
          </p:nvSpPr>
          <p:spPr bwMode="auto">
            <a:xfrm>
              <a:off x="2976" y="13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sp>
        <p:nvSpPr>
          <p:cNvPr id="483357" name="Text Box 29"/>
          <p:cNvSpPr txBox="1">
            <a:spLocks noChangeArrowheads="1"/>
          </p:cNvSpPr>
          <p:nvPr/>
        </p:nvSpPr>
        <p:spPr bwMode="auto">
          <a:xfrm>
            <a:off x="381000" y="2209800"/>
            <a:ext cx="6619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解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</p:txBody>
      </p:sp>
      <p:sp>
        <p:nvSpPr>
          <p:cNvPr id="483358" name="Text Box 30"/>
          <p:cNvSpPr txBox="1">
            <a:spLocks noChangeArrowheads="1"/>
          </p:cNvSpPr>
          <p:nvPr/>
        </p:nvSpPr>
        <p:spPr bwMode="auto">
          <a:xfrm>
            <a:off x="1066800" y="2209800"/>
            <a:ext cx="71770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(1) 10V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电压源单独作用，4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电流源开路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495800" y="4724400"/>
            <a:ext cx="3581400" cy="1981200"/>
            <a:chOff x="3323" y="2784"/>
            <a:chExt cx="2256" cy="1248"/>
          </a:xfrm>
        </p:grpSpPr>
        <p:sp>
          <p:nvSpPr>
            <p:cNvPr id="483360" name="Oval 32"/>
            <p:cNvSpPr>
              <a:spLocks noChangeArrowheads="1"/>
            </p:cNvSpPr>
            <p:nvPr/>
          </p:nvSpPr>
          <p:spPr bwMode="auto">
            <a:xfrm>
              <a:off x="4913" y="3408"/>
              <a:ext cx="283" cy="283"/>
            </a:xfrm>
            <a:prstGeom prst="ellipse">
              <a:avLst/>
            </a:prstGeom>
            <a:solidFill>
              <a:srgbClr val="00FFFF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cxnSp>
          <p:nvCxnSpPr>
            <p:cNvPr id="483361" name="AutoShape 33"/>
            <p:cNvCxnSpPr>
              <a:cxnSpLocks noChangeShapeType="1"/>
              <a:stCxn id="483360" idx="2"/>
              <a:endCxn id="483360" idx="6"/>
            </p:cNvCxnSpPr>
            <p:nvPr/>
          </p:nvCxnSpPr>
          <p:spPr bwMode="auto">
            <a:xfrm>
              <a:off x="4913" y="3550"/>
              <a:ext cx="283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83362" name="Line 34"/>
            <p:cNvSpPr>
              <a:spLocks noChangeShapeType="1"/>
            </p:cNvSpPr>
            <p:nvPr/>
          </p:nvSpPr>
          <p:spPr bwMode="auto">
            <a:xfrm>
              <a:off x="5243" y="3408"/>
              <a:ext cx="0" cy="31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sm" len="med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363" name="Text Box 35"/>
            <p:cNvSpPr txBox="1">
              <a:spLocks noChangeArrowheads="1"/>
            </p:cNvSpPr>
            <p:nvPr/>
          </p:nvSpPr>
          <p:spPr bwMode="auto">
            <a:xfrm>
              <a:off x="5251" y="3408"/>
              <a:ext cx="32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endPara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3364" name="Rectangle 36"/>
            <p:cNvSpPr>
              <a:spLocks noChangeArrowheads="1"/>
            </p:cNvSpPr>
            <p:nvPr/>
          </p:nvSpPr>
          <p:spPr bwMode="auto">
            <a:xfrm>
              <a:off x="3618" y="3024"/>
              <a:ext cx="281" cy="96"/>
            </a:xfrm>
            <a:prstGeom prst="rect">
              <a:avLst/>
            </a:prstGeom>
            <a:solidFill>
              <a:srgbClr val="00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365" name="Text Box 37"/>
            <p:cNvSpPr txBox="1">
              <a:spLocks noChangeArrowheads="1"/>
            </p:cNvSpPr>
            <p:nvPr/>
          </p:nvSpPr>
          <p:spPr bwMode="auto">
            <a:xfrm>
              <a:off x="3580" y="2784"/>
              <a:ext cx="33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3366" name="Text Box 38"/>
            <p:cNvSpPr txBox="1">
              <a:spLocks noChangeArrowheads="1"/>
            </p:cNvSpPr>
            <p:nvPr/>
          </p:nvSpPr>
          <p:spPr bwMode="auto">
            <a:xfrm>
              <a:off x="4299" y="3120"/>
              <a:ext cx="22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83367" name="Text Box 39"/>
            <p:cNvSpPr txBox="1">
              <a:spLocks noChangeArrowheads="1"/>
            </p:cNvSpPr>
            <p:nvPr/>
          </p:nvSpPr>
          <p:spPr bwMode="auto">
            <a:xfrm>
              <a:off x="4311" y="3696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483368" name="Text Box 40"/>
            <p:cNvSpPr txBox="1">
              <a:spLocks noChangeArrowheads="1"/>
            </p:cNvSpPr>
            <p:nvPr/>
          </p:nvSpPr>
          <p:spPr bwMode="auto">
            <a:xfrm>
              <a:off x="3950" y="3468"/>
              <a:ext cx="33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3369" name="Text Box 41"/>
            <p:cNvSpPr txBox="1">
              <a:spLocks noChangeArrowheads="1"/>
            </p:cNvSpPr>
            <p:nvPr/>
          </p:nvSpPr>
          <p:spPr bwMode="auto">
            <a:xfrm>
              <a:off x="4290" y="3398"/>
              <a:ext cx="329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u''</a:t>
              </a:r>
              <a:endPara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3370" name="Rectangle 42"/>
            <p:cNvSpPr>
              <a:spLocks noChangeArrowheads="1"/>
            </p:cNvSpPr>
            <p:nvPr/>
          </p:nvSpPr>
          <p:spPr bwMode="auto">
            <a:xfrm rot="-5400000">
              <a:off x="4137" y="3506"/>
              <a:ext cx="291" cy="96"/>
            </a:xfrm>
            <a:prstGeom prst="rect">
              <a:avLst/>
            </a:prstGeom>
            <a:solidFill>
              <a:srgbClr val="00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371" name="Line 43"/>
            <p:cNvSpPr>
              <a:spLocks noChangeShapeType="1"/>
            </p:cNvSpPr>
            <p:nvPr/>
          </p:nvSpPr>
          <p:spPr bwMode="auto">
            <a:xfrm>
              <a:off x="3323" y="3072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372" name="Line 44"/>
            <p:cNvSpPr>
              <a:spLocks noChangeShapeType="1"/>
            </p:cNvSpPr>
            <p:nvPr/>
          </p:nvSpPr>
          <p:spPr bwMode="auto">
            <a:xfrm>
              <a:off x="3323" y="307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373" name="Line 45"/>
            <p:cNvSpPr>
              <a:spLocks noChangeShapeType="1"/>
            </p:cNvSpPr>
            <p:nvPr/>
          </p:nvSpPr>
          <p:spPr bwMode="auto">
            <a:xfrm>
              <a:off x="3899" y="307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374" name="Line 46"/>
            <p:cNvSpPr>
              <a:spLocks noChangeShapeType="1"/>
            </p:cNvSpPr>
            <p:nvPr/>
          </p:nvSpPr>
          <p:spPr bwMode="auto">
            <a:xfrm>
              <a:off x="5051" y="307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375" name="Line 47"/>
            <p:cNvSpPr>
              <a:spLocks noChangeShapeType="1"/>
            </p:cNvSpPr>
            <p:nvPr/>
          </p:nvSpPr>
          <p:spPr bwMode="auto">
            <a:xfrm>
              <a:off x="3323" y="4032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376" name="Line 48"/>
            <p:cNvSpPr>
              <a:spLocks noChangeShapeType="1"/>
            </p:cNvSpPr>
            <p:nvPr/>
          </p:nvSpPr>
          <p:spPr bwMode="auto">
            <a:xfrm>
              <a:off x="4283" y="307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377" name="Line 49"/>
            <p:cNvSpPr>
              <a:spLocks noChangeShapeType="1"/>
            </p:cNvSpPr>
            <p:nvPr/>
          </p:nvSpPr>
          <p:spPr bwMode="auto">
            <a:xfrm>
              <a:off x="4283" y="369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378" name="Line 50"/>
            <p:cNvSpPr>
              <a:spLocks noChangeShapeType="1"/>
            </p:cNvSpPr>
            <p:nvPr/>
          </p:nvSpPr>
          <p:spPr bwMode="auto">
            <a:xfrm>
              <a:off x="5051" y="369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sp>
        <p:nvSpPr>
          <p:cNvPr id="483379" name="Text Box 51"/>
          <p:cNvSpPr txBox="1">
            <a:spLocks noChangeArrowheads="1"/>
          </p:cNvSpPr>
          <p:nvPr/>
        </p:nvSpPr>
        <p:spPr bwMode="auto">
          <a:xfrm>
            <a:off x="3200400" y="25908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</a:rPr>
              <a:t>u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'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=4V</a:t>
            </a:r>
          </a:p>
        </p:txBody>
      </p:sp>
      <p:sp>
        <p:nvSpPr>
          <p:cNvPr id="483380" name="Text Box 52"/>
          <p:cNvSpPr txBox="1">
            <a:spLocks noChangeArrowheads="1"/>
          </p:cNvSpPr>
          <p:nvPr/>
        </p:nvSpPr>
        <p:spPr bwMode="auto">
          <a:xfrm>
            <a:off x="1066800" y="3048000"/>
            <a:ext cx="71770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(2) 4A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电流源单独作用，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10V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电压源短路</a:t>
            </a:r>
          </a:p>
        </p:txBody>
      </p:sp>
      <p:sp>
        <p:nvSpPr>
          <p:cNvPr id="483381" name="Text Box 53"/>
          <p:cNvSpPr txBox="1">
            <a:spLocks noChangeArrowheads="1"/>
          </p:cNvSpPr>
          <p:nvPr/>
        </p:nvSpPr>
        <p:spPr bwMode="auto">
          <a:xfrm>
            <a:off x="2555875" y="3573463"/>
            <a:ext cx="45339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"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2.4= </a:t>
            </a:r>
            <a:r>
              <a:rPr lang="en-US" altLang="zh-CN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9.6V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3382" name="Text Box 54"/>
          <p:cNvSpPr txBox="1">
            <a:spLocks noChangeArrowheads="1"/>
          </p:cNvSpPr>
          <p:nvPr/>
        </p:nvSpPr>
        <p:spPr bwMode="auto">
          <a:xfrm>
            <a:off x="990600" y="4267200"/>
            <a:ext cx="6858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共同作用：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'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"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4+(</a:t>
            </a:r>
            <a:r>
              <a:rPr lang="en-US" altLang="zh-CN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9.6)= </a:t>
            </a:r>
            <a:r>
              <a:rPr lang="en-US" altLang="zh-CN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5.6V</a:t>
            </a:r>
          </a:p>
        </p:txBody>
      </p: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304800" y="4724400"/>
            <a:ext cx="3657600" cy="1981200"/>
            <a:chOff x="96" y="2784"/>
            <a:chExt cx="2304" cy="1248"/>
          </a:xfrm>
        </p:grpSpPr>
        <p:sp>
          <p:nvSpPr>
            <p:cNvPr id="483384" name="Text Box 56"/>
            <p:cNvSpPr txBox="1">
              <a:spLocks noChangeArrowheads="1"/>
            </p:cNvSpPr>
            <p:nvPr/>
          </p:nvSpPr>
          <p:spPr bwMode="auto">
            <a:xfrm>
              <a:off x="411" y="3216"/>
              <a:ext cx="22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83385" name="Text Box 57"/>
            <p:cNvSpPr txBox="1">
              <a:spLocks noChangeArrowheads="1"/>
            </p:cNvSpPr>
            <p:nvPr/>
          </p:nvSpPr>
          <p:spPr bwMode="auto">
            <a:xfrm>
              <a:off x="423" y="3648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483386" name="Text Box 58"/>
            <p:cNvSpPr txBox="1">
              <a:spLocks noChangeArrowheads="1"/>
            </p:cNvSpPr>
            <p:nvPr/>
          </p:nvSpPr>
          <p:spPr bwMode="auto">
            <a:xfrm>
              <a:off x="96" y="3408"/>
              <a:ext cx="447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10V</a:t>
              </a:r>
            </a:p>
          </p:txBody>
        </p:sp>
        <p:sp>
          <p:nvSpPr>
            <p:cNvPr id="483387" name="Rectangle 59"/>
            <p:cNvSpPr>
              <a:spLocks noChangeArrowheads="1"/>
            </p:cNvSpPr>
            <p:nvPr/>
          </p:nvSpPr>
          <p:spPr bwMode="auto">
            <a:xfrm>
              <a:off x="930" y="3024"/>
              <a:ext cx="281" cy="96"/>
            </a:xfrm>
            <a:prstGeom prst="rect">
              <a:avLst/>
            </a:prstGeom>
            <a:solidFill>
              <a:srgbClr val="00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388" name="Text Box 60"/>
            <p:cNvSpPr txBox="1">
              <a:spLocks noChangeArrowheads="1"/>
            </p:cNvSpPr>
            <p:nvPr/>
          </p:nvSpPr>
          <p:spPr bwMode="auto">
            <a:xfrm>
              <a:off x="892" y="2784"/>
              <a:ext cx="33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3389" name="Text Box 61"/>
            <p:cNvSpPr txBox="1">
              <a:spLocks noChangeArrowheads="1"/>
            </p:cNvSpPr>
            <p:nvPr/>
          </p:nvSpPr>
          <p:spPr bwMode="auto">
            <a:xfrm>
              <a:off x="1611" y="3120"/>
              <a:ext cx="22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83390" name="Text Box 62"/>
            <p:cNvSpPr txBox="1">
              <a:spLocks noChangeArrowheads="1"/>
            </p:cNvSpPr>
            <p:nvPr/>
          </p:nvSpPr>
          <p:spPr bwMode="auto">
            <a:xfrm>
              <a:off x="1623" y="3696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483391" name="Text Box 63"/>
            <p:cNvSpPr txBox="1">
              <a:spLocks noChangeArrowheads="1"/>
            </p:cNvSpPr>
            <p:nvPr/>
          </p:nvSpPr>
          <p:spPr bwMode="auto">
            <a:xfrm>
              <a:off x="1262" y="3468"/>
              <a:ext cx="33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3392" name="Text Box 64"/>
            <p:cNvSpPr txBox="1">
              <a:spLocks noChangeArrowheads="1"/>
            </p:cNvSpPr>
            <p:nvPr/>
          </p:nvSpPr>
          <p:spPr bwMode="auto">
            <a:xfrm>
              <a:off x="1628" y="3398"/>
              <a:ext cx="27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u'</a:t>
              </a:r>
              <a:endPara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3393" name="Rectangle 65"/>
            <p:cNvSpPr>
              <a:spLocks noChangeArrowheads="1"/>
            </p:cNvSpPr>
            <p:nvPr/>
          </p:nvSpPr>
          <p:spPr bwMode="auto">
            <a:xfrm rot="-5400000">
              <a:off x="1449" y="3506"/>
              <a:ext cx="291" cy="96"/>
            </a:xfrm>
            <a:prstGeom prst="rect">
              <a:avLst/>
            </a:prstGeom>
            <a:solidFill>
              <a:srgbClr val="00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394" name="Line 66"/>
            <p:cNvSpPr>
              <a:spLocks noChangeShapeType="1"/>
            </p:cNvSpPr>
            <p:nvPr/>
          </p:nvSpPr>
          <p:spPr bwMode="auto">
            <a:xfrm>
              <a:off x="635" y="3072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395" name="Oval 67"/>
            <p:cNvSpPr>
              <a:spLocks noChangeArrowheads="1"/>
            </p:cNvSpPr>
            <p:nvPr/>
          </p:nvSpPr>
          <p:spPr bwMode="auto">
            <a:xfrm>
              <a:off x="491" y="3456"/>
              <a:ext cx="283" cy="283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396" name="Line 68"/>
            <p:cNvSpPr>
              <a:spLocks noChangeShapeType="1"/>
            </p:cNvSpPr>
            <p:nvPr/>
          </p:nvSpPr>
          <p:spPr bwMode="auto">
            <a:xfrm>
              <a:off x="635" y="34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397" name="Line 69"/>
            <p:cNvSpPr>
              <a:spLocks noChangeShapeType="1"/>
            </p:cNvSpPr>
            <p:nvPr/>
          </p:nvSpPr>
          <p:spPr bwMode="auto">
            <a:xfrm>
              <a:off x="635" y="307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398" name="Line 70"/>
            <p:cNvSpPr>
              <a:spLocks noChangeShapeType="1"/>
            </p:cNvSpPr>
            <p:nvPr/>
          </p:nvSpPr>
          <p:spPr bwMode="auto">
            <a:xfrm>
              <a:off x="1211" y="307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399" name="Line 71"/>
            <p:cNvSpPr>
              <a:spLocks noChangeShapeType="1"/>
            </p:cNvSpPr>
            <p:nvPr/>
          </p:nvSpPr>
          <p:spPr bwMode="auto">
            <a:xfrm>
              <a:off x="2363" y="307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400" name="Line 72"/>
            <p:cNvSpPr>
              <a:spLocks noChangeShapeType="1"/>
            </p:cNvSpPr>
            <p:nvPr/>
          </p:nvSpPr>
          <p:spPr bwMode="auto">
            <a:xfrm>
              <a:off x="635" y="4032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401" name="Line 73"/>
            <p:cNvSpPr>
              <a:spLocks noChangeShapeType="1"/>
            </p:cNvSpPr>
            <p:nvPr/>
          </p:nvSpPr>
          <p:spPr bwMode="auto">
            <a:xfrm>
              <a:off x="1595" y="307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402" name="Line 74"/>
            <p:cNvSpPr>
              <a:spLocks noChangeShapeType="1"/>
            </p:cNvSpPr>
            <p:nvPr/>
          </p:nvSpPr>
          <p:spPr bwMode="auto">
            <a:xfrm>
              <a:off x="1595" y="369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403" name="Line 75"/>
            <p:cNvSpPr>
              <a:spLocks noChangeShapeType="1"/>
            </p:cNvSpPr>
            <p:nvPr/>
          </p:nvSpPr>
          <p:spPr bwMode="auto">
            <a:xfrm>
              <a:off x="2363" y="369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404" name="Oval 76"/>
            <p:cNvSpPr>
              <a:spLocks noChangeArrowheads="1"/>
            </p:cNvSpPr>
            <p:nvPr/>
          </p:nvSpPr>
          <p:spPr bwMode="auto">
            <a:xfrm>
              <a:off x="2332" y="3408"/>
              <a:ext cx="68" cy="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3405" name="Oval 77"/>
            <p:cNvSpPr>
              <a:spLocks noChangeArrowheads="1"/>
            </p:cNvSpPr>
            <p:nvPr/>
          </p:nvSpPr>
          <p:spPr bwMode="auto">
            <a:xfrm>
              <a:off x="2332" y="3628"/>
              <a:ext cx="68" cy="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8074025" y="6324600"/>
            <a:ext cx="993775" cy="457200"/>
            <a:chOff x="5086" y="3984"/>
            <a:chExt cx="626" cy="288"/>
          </a:xfrm>
        </p:grpSpPr>
        <p:sp>
          <p:nvSpPr>
            <p:cNvPr id="483407" name="AutoShape 79" descr="水滴">
              <a:hlinkClick r:id="" action="ppaction://hlinkshowjump?jump=previousslide" highlightClick="1">
                <a:snd r:embed="rId2" name="PROJCTOR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5086" y="3984"/>
              <a:ext cx="290" cy="288"/>
            </a:xfrm>
            <a:prstGeom prst="actionButtonBackPrevious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408" name="AutoShape 80" descr="水滴">
              <a:hlinkClick r:id="" action="ppaction://hlinkshowjump?jump=nextslide" highlightClick="1">
                <a:snd r:embed="rId2" name="PROJCTOR.WAV"/>
              </a:hlinkClick>
            </p:cNvPr>
            <p:cNvSpPr>
              <a:spLocks noChangeArrowheads="1"/>
            </p:cNvSpPr>
            <p:nvPr/>
          </p:nvSpPr>
          <p:spPr bwMode="auto">
            <a:xfrm flipH="1">
              <a:off x="5424" y="3984"/>
              <a:ext cx="288" cy="288"/>
            </a:xfrm>
            <a:prstGeom prst="actionButtonBackPrevious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3409" name="Text Box 81"/>
          <p:cNvSpPr txBox="1">
            <a:spLocks noChangeArrowheads="1"/>
          </p:cNvSpPr>
          <p:nvPr/>
        </p:nvSpPr>
        <p:spPr bwMode="auto">
          <a:xfrm>
            <a:off x="0" y="0"/>
            <a:ext cx="2808288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  <a:r>
              <a:rPr lang="zh-CN" altLang="en-US"/>
              <a:t>、叠加定理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57" grpId="0" autoUpdateAnimBg="0"/>
      <p:bldP spid="483358" grpId="0" autoUpdateAnimBg="0"/>
      <p:bldP spid="483379" grpId="0" autoUpdateAnimBg="0"/>
      <p:bldP spid="483380" grpId="0" autoUpdateAnimBg="0"/>
      <p:bldP spid="483381" grpId="0" autoUpdateAnimBg="0"/>
      <p:bldP spid="48338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ChangeArrowheads="1"/>
          </p:cNvSpPr>
          <p:nvPr/>
        </p:nvSpPr>
        <p:spPr bwMode="auto">
          <a:xfrm>
            <a:off x="142875" y="487363"/>
            <a:ext cx="89852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例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2.</a:t>
            </a:r>
            <a:r>
              <a:rPr lang="en-US" altLang="zh-CN" sz="2800">
                <a:solidFill>
                  <a:srgbClr val="FF66FF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484355" name="Text Box 3"/>
          <p:cNvSpPr txBox="1">
            <a:spLocks noChangeArrowheads="1"/>
          </p:cNvSpPr>
          <p:nvPr/>
        </p:nvSpPr>
        <p:spPr bwMode="auto">
          <a:xfrm>
            <a:off x="909638" y="503238"/>
            <a:ext cx="196373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求电压</a:t>
            </a:r>
            <a:r>
              <a:rPr lang="en-US" altLang="zh-CN" sz="28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sp>
        <p:nvSpPr>
          <p:cNvPr id="484356" name="Text Box 4"/>
          <p:cNvSpPr txBox="1">
            <a:spLocks noChangeArrowheads="1"/>
          </p:cNvSpPr>
          <p:nvPr/>
        </p:nvSpPr>
        <p:spPr bwMode="auto">
          <a:xfrm>
            <a:off x="762000" y="2514600"/>
            <a:ext cx="59451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(1) 10V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电压源单独作用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的分电路为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4357" name="Text Box 5"/>
          <p:cNvSpPr txBox="1">
            <a:spLocks noChangeArrowheads="1"/>
          </p:cNvSpPr>
          <p:nvPr/>
        </p:nvSpPr>
        <p:spPr bwMode="auto">
          <a:xfrm>
            <a:off x="250825" y="2420938"/>
            <a:ext cx="66198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解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</p:txBody>
      </p:sp>
      <p:sp>
        <p:nvSpPr>
          <p:cNvPr id="484358" name="Text Box 6"/>
          <p:cNvSpPr txBox="1">
            <a:spLocks noChangeArrowheads="1"/>
          </p:cNvSpPr>
          <p:nvPr/>
        </p:nvSpPr>
        <p:spPr bwMode="auto">
          <a:xfrm>
            <a:off x="1219200" y="5378450"/>
            <a:ext cx="5029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'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10/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6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+4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）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= </a:t>
            </a:r>
            <a:r>
              <a:rPr lang="en-US" altLang="zh-CN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1A</a:t>
            </a:r>
            <a:endParaRPr lang="en-US" altLang="zh-CN" sz="2800" baseline="300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66988" y="228600"/>
            <a:ext cx="4824412" cy="2209800"/>
            <a:chOff x="1617" y="0"/>
            <a:chExt cx="3039" cy="1392"/>
          </a:xfrm>
        </p:grpSpPr>
        <p:sp>
          <p:nvSpPr>
            <p:cNvPr id="484360" name="Line 8"/>
            <p:cNvSpPr>
              <a:spLocks noChangeShapeType="1"/>
            </p:cNvSpPr>
            <p:nvPr/>
          </p:nvSpPr>
          <p:spPr bwMode="auto">
            <a:xfrm>
              <a:off x="2177" y="308"/>
              <a:ext cx="27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sm" len="med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4361" name="Rectangle 9"/>
            <p:cNvSpPr>
              <a:spLocks noChangeArrowheads="1"/>
            </p:cNvSpPr>
            <p:nvPr/>
          </p:nvSpPr>
          <p:spPr bwMode="auto">
            <a:xfrm>
              <a:off x="2160" y="384"/>
              <a:ext cx="1981" cy="99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4362" name="Line 10"/>
            <p:cNvSpPr>
              <a:spLocks noChangeShapeType="1"/>
            </p:cNvSpPr>
            <p:nvPr/>
          </p:nvSpPr>
          <p:spPr bwMode="auto">
            <a:xfrm>
              <a:off x="3200" y="395"/>
              <a:ext cx="0" cy="99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4363" name="Oval 11"/>
            <p:cNvSpPr>
              <a:spLocks noChangeArrowheads="1"/>
            </p:cNvSpPr>
            <p:nvPr/>
          </p:nvSpPr>
          <p:spPr bwMode="auto">
            <a:xfrm>
              <a:off x="2032" y="768"/>
              <a:ext cx="272" cy="272"/>
            </a:xfrm>
            <a:prstGeom prst="ellipse">
              <a:avLst/>
            </a:prstGeom>
            <a:solidFill>
              <a:srgbClr val="00FFFF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4364" name="Text Box 12"/>
            <p:cNvSpPr txBox="1">
              <a:spLocks noChangeArrowheads="1"/>
            </p:cNvSpPr>
            <p:nvPr/>
          </p:nvSpPr>
          <p:spPr bwMode="auto">
            <a:xfrm>
              <a:off x="1968" y="528"/>
              <a:ext cx="22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84365" name="Text Box 13"/>
            <p:cNvSpPr txBox="1">
              <a:spLocks noChangeArrowheads="1"/>
            </p:cNvSpPr>
            <p:nvPr/>
          </p:nvSpPr>
          <p:spPr bwMode="auto">
            <a:xfrm>
              <a:off x="1979" y="962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484366" name="Text Box 14"/>
            <p:cNvSpPr txBox="1">
              <a:spLocks noChangeArrowheads="1"/>
            </p:cNvSpPr>
            <p:nvPr/>
          </p:nvSpPr>
          <p:spPr bwMode="auto">
            <a:xfrm>
              <a:off x="1617" y="720"/>
              <a:ext cx="447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10V</a:t>
              </a:r>
            </a:p>
          </p:txBody>
        </p:sp>
        <p:sp>
          <p:nvSpPr>
            <p:cNvPr id="484367" name="Rectangle 15"/>
            <p:cNvSpPr>
              <a:spLocks noChangeArrowheads="1"/>
            </p:cNvSpPr>
            <p:nvPr/>
          </p:nvSpPr>
          <p:spPr bwMode="auto">
            <a:xfrm>
              <a:off x="2530" y="341"/>
              <a:ext cx="272" cy="91"/>
            </a:xfrm>
            <a:prstGeom prst="rect">
              <a:avLst/>
            </a:prstGeom>
            <a:solidFill>
              <a:srgbClr val="00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4368" name="Text Box 16"/>
            <p:cNvSpPr txBox="1">
              <a:spLocks noChangeArrowheads="1"/>
            </p:cNvSpPr>
            <p:nvPr/>
          </p:nvSpPr>
          <p:spPr bwMode="auto">
            <a:xfrm>
              <a:off x="2496" y="96"/>
              <a:ext cx="36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4369" name="Text Box 17"/>
            <p:cNvSpPr txBox="1">
              <a:spLocks noChangeArrowheads="1"/>
            </p:cNvSpPr>
            <p:nvPr/>
          </p:nvSpPr>
          <p:spPr bwMode="auto">
            <a:xfrm>
              <a:off x="2193" y="0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4370" name="Oval 18"/>
            <p:cNvSpPr>
              <a:spLocks noChangeArrowheads="1"/>
            </p:cNvSpPr>
            <p:nvPr/>
          </p:nvSpPr>
          <p:spPr bwMode="auto">
            <a:xfrm>
              <a:off x="3991" y="768"/>
              <a:ext cx="281" cy="281"/>
            </a:xfrm>
            <a:prstGeom prst="ellipse">
              <a:avLst/>
            </a:prstGeom>
            <a:solidFill>
              <a:srgbClr val="00FFFF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4371" name="Line 19"/>
            <p:cNvSpPr>
              <a:spLocks noChangeShapeType="1"/>
            </p:cNvSpPr>
            <p:nvPr/>
          </p:nvSpPr>
          <p:spPr bwMode="auto">
            <a:xfrm rot="-10800000">
              <a:off x="4320" y="720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sm" len="med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4372" name="Text Box 20"/>
            <p:cNvSpPr txBox="1">
              <a:spLocks noChangeArrowheads="1"/>
            </p:cNvSpPr>
            <p:nvPr/>
          </p:nvSpPr>
          <p:spPr bwMode="auto">
            <a:xfrm>
              <a:off x="4305" y="768"/>
              <a:ext cx="35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4A</a:t>
              </a:r>
            </a:p>
          </p:txBody>
        </p:sp>
        <p:sp>
          <p:nvSpPr>
            <p:cNvPr id="484373" name="Text Box 21"/>
            <p:cNvSpPr txBox="1">
              <a:spLocks noChangeArrowheads="1"/>
            </p:cNvSpPr>
            <p:nvPr/>
          </p:nvSpPr>
          <p:spPr bwMode="auto">
            <a:xfrm>
              <a:off x="3875" y="512"/>
              <a:ext cx="22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84374" name="Text Box 22"/>
            <p:cNvSpPr txBox="1">
              <a:spLocks noChangeArrowheads="1"/>
            </p:cNvSpPr>
            <p:nvPr/>
          </p:nvSpPr>
          <p:spPr bwMode="auto">
            <a:xfrm>
              <a:off x="3875" y="988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484375" name="Text Box 23"/>
            <p:cNvSpPr txBox="1">
              <a:spLocks noChangeArrowheads="1"/>
            </p:cNvSpPr>
            <p:nvPr/>
          </p:nvSpPr>
          <p:spPr bwMode="auto">
            <a:xfrm>
              <a:off x="3705" y="728"/>
              <a:ext cx="30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U</a:t>
              </a:r>
              <a:r>
                <a:rPr lang="en-US" altLang="zh-CN" sz="2400" baseline="-25000">
                  <a:solidFill>
                    <a:srgbClr val="0000FF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484376" name="Text Box 24"/>
            <p:cNvSpPr txBox="1">
              <a:spLocks noChangeArrowheads="1"/>
            </p:cNvSpPr>
            <p:nvPr/>
          </p:nvSpPr>
          <p:spPr bwMode="auto">
            <a:xfrm>
              <a:off x="3242" y="164"/>
              <a:ext cx="22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84377" name="Text Box 25"/>
            <p:cNvSpPr txBox="1">
              <a:spLocks noChangeArrowheads="1"/>
            </p:cNvSpPr>
            <p:nvPr/>
          </p:nvSpPr>
          <p:spPr bwMode="auto">
            <a:xfrm>
              <a:off x="3830" y="164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484378" name="Text Box 26"/>
            <p:cNvSpPr txBox="1">
              <a:spLocks noChangeArrowheads="1"/>
            </p:cNvSpPr>
            <p:nvPr/>
          </p:nvSpPr>
          <p:spPr bwMode="auto">
            <a:xfrm>
              <a:off x="3422" y="48"/>
              <a:ext cx="49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10 </a:t>
              </a:r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84379" name="Text Box 27"/>
            <p:cNvSpPr txBox="1">
              <a:spLocks noChangeArrowheads="1"/>
            </p:cNvSpPr>
            <p:nvPr/>
          </p:nvSpPr>
          <p:spPr bwMode="auto">
            <a:xfrm>
              <a:off x="2817" y="815"/>
              <a:ext cx="36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4380" name="Rectangle 28"/>
            <p:cNvSpPr>
              <a:spLocks noChangeArrowheads="1"/>
            </p:cNvSpPr>
            <p:nvPr/>
          </p:nvSpPr>
          <p:spPr bwMode="auto">
            <a:xfrm rot="-5400000">
              <a:off x="3062" y="861"/>
              <a:ext cx="272" cy="91"/>
            </a:xfrm>
            <a:prstGeom prst="rect">
              <a:avLst/>
            </a:prstGeom>
            <a:solidFill>
              <a:srgbClr val="00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4381" name="Line 29"/>
            <p:cNvSpPr>
              <a:spLocks noChangeShapeType="1"/>
            </p:cNvSpPr>
            <p:nvPr/>
          </p:nvSpPr>
          <p:spPr bwMode="auto">
            <a:xfrm>
              <a:off x="2160" y="768"/>
              <a:ext cx="0" cy="2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4382" name="AutoShape 30"/>
            <p:cNvSpPr>
              <a:spLocks noChangeArrowheads="1"/>
            </p:cNvSpPr>
            <p:nvPr/>
          </p:nvSpPr>
          <p:spPr bwMode="auto">
            <a:xfrm>
              <a:off x="3474" y="288"/>
              <a:ext cx="366" cy="220"/>
            </a:xfrm>
            <a:prstGeom prst="diamond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4383" name="Line 31"/>
            <p:cNvSpPr>
              <a:spLocks noChangeShapeType="1"/>
            </p:cNvSpPr>
            <p:nvPr/>
          </p:nvSpPr>
          <p:spPr bwMode="auto">
            <a:xfrm>
              <a:off x="3474" y="395"/>
              <a:ext cx="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4384" name="Line 32"/>
            <p:cNvSpPr>
              <a:spLocks noChangeShapeType="1"/>
            </p:cNvSpPr>
            <p:nvPr/>
          </p:nvSpPr>
          <p:spPr bwMode="auto">
            <a:xfrm>
              <a:off x="3984" y="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676400" y="2895600"/>
            <a:ext cx="4154488" cy="2249488"/>
            <a:chOff x="48" y="1872"/>
            <a:chExt cx="2617" cy="1417"/>
          </a:xfrm>
        </p:grpSpPr>
        <p:sp>
          <p:nvSpPr>
            <p:cNvPr id="484386" name="Line 34"/>
            <p:cNvSpPr>
              <a:spLocks noChangeShapeType="1"/>
            </p:cNvSpPr>
            <p:nvPr/>
          </p:nvSpPr>
          <p:spPr bwMode="auto">
            <a:xfrm>
              <a:off x="608" y="2180"/>
              <a:ext cx="27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sm" len="med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4387" name="Line 35"/>
            <p:cNvSpPr>
              <a:spLocks noChangeShapeType="1"/>
            </p:cNvSpPr>
            <p:nvPr/>
          </p:nvSpPr>
          <p:spPr bwMode="auto">
            <a:xfrm>
              <a:off x="1631" y="2267"/>
              <a:ext cx="0" cy="99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4388" name="Oval 36"/>
            <p:cNvSpPr>
              <a:spLocks noChangeArrowheads="1"/>
            </p:cNvSpPr>
            <p:nvPr/>
          </p:nvSpPr>
          <p:spPr bwMode="auto">
            <a:xfrm>
              <a:off x="480" y="2640"/>
              <a:ext cx="272" cy="272"/>
            </a:xfrm>
            <a:prstGeom prst="ellipse">
              <a:avLst/>
            </a:prstGeom>
            <a:solidFill>
              <a:srgbClr val="00FFFF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4389" name="Text Box 37"/>
            <p:cNvSpPr txBox="1">
              <a:spLocks noChangeArrowheads="1"/>
            </p:cNvSpPr>
            <p:nvPr/>
          </p:nvSpPr>
          <p:spPr bwMode="auto">
            <a:xfrm>
              <a:off x="399" y="2400"/>
              <a:ext cx="22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84390" name="Text Box 38"/>
            <p:cNvSpPr txBox="1">
              <a:spLocks noChangeArrowheads="1"/>
            </p:cNvSpPr>
            <p:nvPr/>
          </p:nvSpPr>
          <p:spPr bwMode="auto">
            <a:xfrm>
              <a:off x="410" y="2834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484391" name="Text Box 39"/>
            <p:cNvSpPr txBox="1">
              <a:spLocks noChangeArrowheads="1"/>
            </p:cNvSpPr>
            <p:nvPr/>
          </p:nvSpPr>
          <p:spPr bwMode="auto">
            <a:xfrm>
              <a:off x="48" y="2640"/>
              <a:ext cx="447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10V</a:t>
              </a:r>
            </a:p>
          </p:txBody>
        </p:sp>
        <p:sp>
          <p:nvSpPr>
            <p:cNvPr id="484392" name="Rectangle 40"/>
            <p:cNvSpPr>
              <a:spLocks noChangeArrowheads="1"/>
            </p:cNvSpPr>
            <p:nvPr/>
          </p:nvSpPr>
          <p:spPr bwMode="auto">
            <a:xfrm>
              <a:off x="961" y="2213"/>
              <a:ext cx="272" cy="91"/>
            </a:xfrm>
            <a:prstGeom prst="rect">
              <a:avLst/>
            </a:prstGeom>
            <a:solidFill>
              <a:srgbClr val="00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4393" name="Text Box 41"/>
            <p:cNvSpPr txBox="1">
              <a:spLocks noChangeArrowheads="1"/>
            </p:cNvSpPr>
            <p:nvPr/>
          </p:nvSpPr>
          <p:spPr bwMode="auto">
            <a:xfrm>
              <a:off x="927" y="1968"/>
              <a:ext cx="36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4394" name="Text Box 42"/>
            <p:cNvSpPr txBox="1">
              <a:spLocks noChangeArrowheads="1"/>
            </p:cNvSpPr>
            <p:nvPr/>
          </p:nvSpPr>
          <p:spPr bwMode="auto">
            <a:xfrm>
              <a:off x="607" y="1872"/>
              <a:ext cx="35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'</a:t>
              </a:r>
              <a:endPara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4395" name="Text Box 43"/>
            <p:cNvSpPr txBox="1">
              <a:spLocks noChangeArrowheads="1"/>
            </p:cNvSpPr>
            <p:nvPr/>
          </p:nvSpPr>
          <p:spPr bwMode="auto">
            <a:xfrm>
              <a:off x="2306" y="2352"/>
              <a:ext cx="22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84396" name="Text Box 44"/>
            <p:cNvSpPr txBox="1">
              <a:spLocks noChangeArrowheads="1"/>
            </p:cNvSpPr>
            <p:nvPr/>
          </p:nvSpPr>
          <p:spPr bwMode="auto">
            <a:xfrm>
              <a:off x="2306" y="2860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484397" name="Text Box 45"/>
            <p:cNvSpPr txBox="1">
              <a:spLocks noChangeArrowheads="1"/>
            </p:cNvSpPr>
            <p:nvPr/>
          </p:nvSpPr>
          <p:spPr bwMode="auto">
            <a:xfrm>
              <a:off x="2260" y="2600"/>
              <a:ext cx="38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U</a:t>
              </a:r>
              <a:r>
                <a:rPr lang="en-US" altLang="zh-CN" sz="2400" baseline="-25000">
                  <a:solidFill>
                    <a:srgbClr val="0000FF"/>
                  </a:solidFill>
                  <a:latin typeface="Times New Roman" pitchFamily="18" charset="0"/>
                </a:rPr>
                <a:t>s</a:t>
              </a:r>
              <a:r>
                <a:rPr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'</a:t>
              </a:r>
              <a:endParaRPr lang="en-US" altLang="zh-CN" sz="2400" baseline="-25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484398" name="Text Box 46"/>
            <p:cNvSpPr txBox="1">
              <a:spLocks noChangeArrowheads="1"/>
            </p:cNvSpPr>
            <p:nvPr/>
          </p:nvSpPr>
          <p:spPr bwMode="auto">
            <a:xfrm>
              <a:off x="1673" y="2036"/>
              <a:ext cx="22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84399" name="Text Box 47"/>
            <p:cNvSpPr txBox="1">
              <a:spLocks noChangeArrowheads="1"/>
            </p:cNvSpPr>
            <p:nvPr/>
          </p:nvSpPr>
          <p:spPr bwMode="auto">
            <a:xfrm>
              <a:off x="2261" y="2036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484400" name="Text Box 48"/>
            <p:cNvSpPr txBox="1">
              <a:spLocks noChangeArrowheads="1"/>
            </p:cNvSpPr>
            <p:nvPr/>
          </p:nvSpPr>
          <p:spPr bwMode="auto">
            <a:xfrm>
              <a:off x="1833" y="1920"/>
              <a:ext cx="567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10 </a:t>
              </a:r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'</a:t>
              </a:r>
              <a:endParaRPr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4401" name="Text Box 49"/>
            <p:cNvSpPr txBox="1">
              <a:spLocks noChangeArrowheads="1"/>
            </p:cNvSpPr>
            <p:nvPr/>
          </p:nvSpPr>
          <p:spPr bwMode="auto">
            <a:xfrm>
              <a:off x="1248" y="2687"/>
              <a:ext cx="36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4402" name="Rectangle 50"/>
            <p:cNvSpPr>
              <a:spLocks noChangeArrowheads="1"/>
            </p:cNvSpPr>
            <p:nvPr/>
          </p:nvSpPr>
          <p:spPr bwMode="auto">
            <a:xfrm rot="-5400000">
              <a:off x="1493" y="2733"/>
              <a:ext cx="272" cy="91"/>
            </a:xfrm>
            <a:prstGeom prst="rect">
              <a:avLst/>
            </a:prstGeom>
            <a:solidFill>
              <a:srgbClr val="00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4403" name="Line 51"/>
            <p:cNvSpPr>
              <a:spLocks noChangeShapeType="1"/>
            </p:cNvSpPr>
            <p:nvPr/>
          </p:nvSpPr>
          <p:spPr bwMode="auto">
            <a:xfrm>
              <a:off x="624" y="2256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4404" name="AutoShape 52"/>
            <p:cNvSpPr>
              <a:spLocks noChangeArrowheads="1"/>
            </p:cNvSpPr>
            <p:nvPr/>
          </p:nvSpPr>
          <p:spPr bwMode="auto">
            <a:xfrm>
              <a:off x="1905" y="2160"/>
              <a:ext cx="351" cy="192"/>
            </a:xfrm>
            <a:prstGeom prst="diamond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4405" name="Line 53"/>
            <p:cNvSpPr>
              <a:spLocks noChangeShapeType="1"/>
            </p:cNvSpPr>
            <p:nvPr/>
          </p:nvSpPr>
          <p:spPr bwMode="auto">
            <a:xfrm>
              <a:off x="624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4406" name="Line 54"/>
            <p:cNvSpPr>
              <a:spLocks noChangeShapeType="1"/>
            </p:cNvSpPr>
            <p:nvPr/>
          </p:nvSpPr>
          <p:spPr bwMode="auto">
            <a:xfrm>
              <a:off x="1248" y="2256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4407" name="Line 55"/>
            <p:cNvSpPr>
              <a:spLocks noChangeShapeType="1"/>
            </p:cNvSpPr>
            <p:nvPr/>
          </p:nvSpPr>
          <p:spPr bwMode="auto">
            <a:xfrm>
              <a:off x="624" y="3264"/>
              <a:ext cx="1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4408" name="Line 56"/>
            <p:cNvSpPr>
              <a:spLocks noChangeShapeType="1"/>
            </p:cNvSpPr>
            <p:nvPr/>
          </p:nvSpPr>
          <p:spPr bwMode="auto">
            <a:xfrm>
              <a:off x="1632" y="225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4409" name="Line 57"/>
            <p:cNvSpPr>
              <a:spLocks noChangeShapeType="1"/>
            </p:cNvSpPr>
            <p:nvPr/>
          </p:nvSpPr>
          <p:spPr bwMode="auto">
            <a:xfrm>
              <a:off x="1632" y="2928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4410" name="Oval 58"/>
            <p:cNvSpPr>
              <a:spLocks noChangeArrowheads="1"/>
            </p:cNvSpPr>
            <p:nvPr/>
          </p:nvSpPr>
          <p:spPr bwMode="auto">
            <a:xfrm>
              <a:off x="2592" y="3216"/>
              <a:ext cx="73" cy="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4411" name="Oval 59"/>
            <p:cNvSpPr>
              <a:spLocks noChangeArrowheads="1"/>
            </p:cNvSpPr>
            <p:nvPr/>
          </p:nvSpPr>
          <p:spPr bwMode="auto">
            <a:xfrm>
              <a:off x="2592" y="2208"/>
              <a:ext cx="73" cy="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sp>
        <p:nvSpPr>
          <p:cNvPr id="484412" name="Text Box 60"/>
          <p:cNvSpPr txBox="1">
            <a:spLocks noChangeArrowheads="1"/>
          </p:cNvSpPr>
          <p:nvPr/>
        </p:nvSpPr>
        <p:spPr bwMode="auto">
          <a:xfrm>
            <a:off x="1447800" y="6019800"/>
            <a:ext cx="4953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'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10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'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+4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'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= </a:t>
            </a:r>
            <a:r>
              <a:rPr lang="en-US" altLang="zh-CN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6V</a:t>
            </a:r>
          </a:p>
        </p:txBody>
      </p:sp>
      <p:sp>
        <p:nvSpPr>
          <p:cNvPr id="484413" name="Text Box 61"/>
          <p:cNvSpPr txBox="1">
            <a:spLocks noChangeArrowheads="1"/>
          </p:cNvSpPr>
          <p:nvPr/>
        </p:nvSpPr>
        <p:spPr bwMode="auto">
          <a:xfrm>
            <a:off x="6019800" y="3278188"/>
            <a:ext cx="2800350" cy="1587500"/>
          </a:xfrm>
          <a:prstGeom prst="rect">
            <a:avLst/>
          </a:prstGeom>
          <a:solidFill>
            <a:schemeClr val="accent1">
              <a:alpha val="24001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受控源要保留；</a:t>
            </a:r>
          </a:p>
          <a:p>
            <a:pPr algn="l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其控制量要与分电路保持一致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8074025" y="6324600"/>
            <a:ext cx="993775" cy="457200"/>
            <a:chOff x="5086" y="3984"/>
            <a:chExt cx="626" cy="288"/>
          </a:xfrm>
        </p:grpSpPr>
        <p:sp>
          <p:nvSpPr>
            <p:cNvPr id="484415" name="AutoShape 63" descr="水滴">
              <a:hlinkClick r:id="" action="ppaction://hlinkshowjump?jump=previousslide" highlightClick="1">
                <a:snd r:embed="rId2" name="PROJCTOR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5086" y="3984"/>
              <a:ext cx="290" cy="288"/>
            </a:xfrm>
            <a:prstGeom prst="actionButtonBackPrevious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416" name="AutoShape 64" descr="水滴">
              <a:hlinkClick r:id="" action="ppaction://hlinkshowjump?jump=nextslide" highlightClick="1">
                <a:snd r:embed="rId2" name="PROJCTOR.WAV"/>
              </a:hlinkClick>
            </p:cNvPr>
            <p:cNvSpPr>
              <a:spLocks noChangeArrowheads="1"/>
            </p:cNvSpPr>
            <p:nvPr/>
          </p:nvSpPr>
          <p:spPr bwMode="auto">
            <a:xfrm flipH="1">
              <a:off x="5424" y="3984"/>
              <a:ext cx="288" cy="288"/>
            </a:xfrm>
            <a:prstGeom prst="actionButtonBackPrevious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3563938" y="3644900"/>
            <a:ext cx="576262" cy="431800"/>
            <a:chOff x="2245" y="2296"/>
            <a:chExt cx="363" cy="272"/>
          </a:xfrm>
        </p:grpSpPr>
        <p:sp>
          <p:nvSpPr>
            <p:cNvPr id="484418" name="Rectangle 66"/>
            <p:cNvSpPr>
              <a:spLocks noChangeArrowheads="1"/>
            </p:cNvSpPr>
            <p:nvPr/>
          </p:nvSpPr>
          <p:spPr bwMode="auto">
            <a:xfrm>
              <a:off x="2245" y="2296"/>
              <a:ext cx="27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</a:rPr>
                <a:t>I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</a:rPr>
                <a:t>'</a:t>
              </a:r>
            </a:p>
          </p:txBody>
        </p:sp>
        <p:sp>
          <p:nvSpPr>
            <p:cNvPr id="484419" name="Line 67"/>
            <p:cNvSpPr>
              <a:spLocks noChangeShapeType="1"/>
            </p:cNvSpPr>
            <p:nvPr/>
          </p:nvSpPr>
          <p:spPr bwMode="auto">
            <a:xfrm>
              <a:off x="2608" y="2341"/>
              <a:ext cx="0" cy="22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4420" name="Oval 68"/>
          <p:cNvSpPr>
            <a:spLocks noChangeArrowheads="1"/>
          </p:cNvSpPr>
          <p:nvPr/>
        </p:nvSpPr>
        <p:spPr bwMode="auto">
          <a:xfrm>
            <a:off x="4356100" y="3068638"/>
            <a:ext cx="1368425" cy="647700"/>
          </a:xfrm>
          <a:prstGeom prst="ellipse">
            <a:avLst/>
          </a:prstGeom>
          <a:solidFill>
            <a:srgbClr val="FF99CC">
              <a:alpha val="14999"/>
            </a:srgbClr>
          </a:solidFill>
          <a:ln w="9525" algn="ctr">
            <a:solidFill>
              <a:srgbClr val="FF0000"/>
            </a:solidFill>
            <a:prstDash val="dash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4421" name="AutoShape 69"/>
          <p:cNvSpPr>
            <a:spLocks noChangeArrowheads="1"/>
          </p:cNvSpPr>
          <p:nvPr/>
        </p:nvSpPr>
        <p:spPr bwMode="auto">
          <a:xfrm>
            <a:off x="2987675" y="3933825"/>
            <a:ext cx="647700" cy="935038"/>
          </a:xfrm>
          <a:prstGeom prst="curvedLeftArrow">
            <a:avLst>
              <a:gd name="adj1" fmla="val 28873"/>
              <a:gd name="adj2" fmla="val 57745"/>
              <a:gd name="adj3" fmla="val 33333"/>
            </a:avLst>
          </a:prstGeom>
          <a:solidFill>
            <a:srgbClr val="FF0000">
              <a:alpha val="9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4422" name="AutoShape 70"/>
          <p:cNvSpPr>
            <a:spLocks noChangeArrowheads="1"/>
          </p:cNvSpPr>
          <p:nvPr/>
        </p:nvSpPr>
        <p:spPr bwMode="auto">
          <a:xfrm>
            <a:off x="4427538" y="3789363"/>
            <a:ext cx="576262" cy="935037"/>
          </a:xfrm>
          <a:prstGeom prst="curvedRightArrow">
            <a:avLst>
              <a:gd name="adj1" fmla="val 32452"/>
              <a:gd name="adj2" fmla="val 64904"/>
              <a:gd name="adj3" fmla="val 33333"/>
            </a:avLst>
          </a:prstGeom>
          <a:solidFill>
            <a:srgbClr val="FF00FF">
              <a:alpha val="12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8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8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8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8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8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autoUpdateAnimBg="0"/>
      <p:bldP spid="484357" grpId="0" autoUpdateAnimBg="0"/>
      <p:bldP spid="484358" grpId="0" autoUpdateAnimBg="0"/>
      <p:bldP spid="484412" grpId="0" autoUpdateAnimBg="0"/>
      <p:bldP spid="484413" grpId="0" animBg="1" autoUpdateAnimBg="0"/>
      <p:bldP spid="484420" grpId="0" animBg="1"/>
      <p:bldP spid="484421" grpId="0" animBg="1"/>
      <p:bldP spid="4844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858416"/>
            <a:ext cx="87391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4000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4400" dirty="0">
                <a:latin typeface="隶书" pitchFamily="49" charset="-122"/>
                <a:ea typeface="隶书" pitchFamily="49" charset="-122"/>
              </a:rPr>
              <a:t>第一章  电路模型和电路定律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7463" y="2132856"/>
            <a:ext cx="7754937" cy="171450"/>
            <a:chOff x="336" y="912"/>
            <a:chExt cx="4428" cy="108"/>
          </a:xfrm>
        </p:grpSpPr>
        <p:pic>
          <p:nvPicPr>
            <p:cNvPr id="92169" name="Picture 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0" y="912"/>
              <a:ext cx="108" cy="108"/>
            </a:xfrm>
            <a:prstGeom prst="rect">
              <a:avLst/>
            </a:prstGeom>
            <a:noFill/>
          </p:spPr>
        </p:pic>
        <p:pic>
          <p:nvPicPr>
            <p:cNvPr id="92170" name="Picture 1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92" y="912"/>
              <a:ext cx="108" cy="108"/>
            </a:xfrm>
            <a:prstGeom prst="rect">
              <a:avLst/>
            </a:prstGeom>
            <a:noFill/>
          </p:spPr>
        </p:pic>
        <p:pic>
          <p:nvPicPr>
            <p:cNvPr id="92171" name="Picture 1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88" y="912"/>
              <a:ext cx="108" cy="108"/>
            </a:xfrm>
            <a:prstGeom prst="rect">
              <a:avLst/>
            </a:prstGeom>
            <a:noFill/>
          </p:spPr>
        </p:pic>
        <p:pic>
          <p:nvPicPr>
            <p:cNvPr id="92172" name="Picture 1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78" y="912"/>
              <a:ext cx="108" cy="108"/>
            </a:xfrm>
            <a:prstGeom prst="rect">
              <a:avLst/>
            </a:prstGeom>
            <a:noFill/>
          </p:spPr>
        </p:pic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336" y="912"/>
              <a:ext cx="876" cy="108"/>
              <a:chOff x="858" y="672"/>
              <a:chExt cx="876" cy="108"/>
            </a:xfrm>
          </p:grpSpPr>
          <p:pic>
            <p:nvPicPr>
              <p:cNvPr id="92174" name="Picture 14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58" y="672"/>
                <a:ext cx="108" cy="108"/>
              </a:xfrm>
              <a:prstGeom prst="rect">
                <a:avLst/>
              </a:prstGeom>
              <a:noFill/>
            </p:spPr>
          </p:pic>
          <p:pic>
            <p:nvPicPr>
              <p:cNvPr id="92175" name="Picture 15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48" y="672"/>
                <a:ext cx="108" cy="108"/>
              </a:xfrm>
              <a:prstGeom prst="rect">
                <a:avLst/>
              </a:prstGeom>
              <a:noFill/>
            </p:spPr>
          </p:pic>
          <p:pic>
            <p:nvPicPr>
              <p:cNvPr id="92176" name="Picture 16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50" y="672"/>
                <a:ext cx="108" cy="108"/>
              </a:xfrm>
              <a:prstGeom prst="rect">
                <a:avLst/>
              </a:prstGeom>
              <a:noFill/>
            </p:spPr>
          </p:pic>
          <p:pic>
            <p:nvPicPr>
              <p:cNvPr id="92177" name="Picture 17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236" y="672"/>
                <a:ext cx="108" cy="108"/>
              </a:xfrm>
              <a:prstGeom prst="rect">
                <a:avLst/>
              </a:prstGeom>
              <a:noFill/>
            </p:spPr>
          </p:pic>
          <p:pic>
            <p:nvPicPr>
              <p:cNvPr id="92178" name="Picture 18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338" y="672"/>
                <a:ext cx="108" cy="108"/>
              </a:xfrm>
              <a:prstGeom prst="rect">
                <a:avLst/>
              </a:prstGeom>
              <a:noFill/>
            </p:spPr>
          </p:pic>
          <p:pic>
            <p:nvPicPr>
              <p:cNvPr id="92179" name="Picture 19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4" y="672"/>
                <a:ext cx="108" cy="108"/>
              </a:xfrm>
              <a:prstGeom prst="rect">
                <a:avLst/>
              </a:prstGeom>
              <a:noFill/>
            </p:spPr>
          </p:pic>
          <p:pic>
            <p:nvPicPr>
              <p:cNvPr id="92180" name="Picture 20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24" y="672"/>
                <a:ext cx="108" cy="108"/>
              </a:xfrm>
              <a:prstGeom prst="rect">
                <a:avLst/>
              </a:prstGeom>
              <a:noFill/>
            </p:spPr>
          </p:pic>
          <p:pic>
            <p:nvPicPr>
              <p:cNvPr id="92181" name="Picture 21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626" y="672"/>
                <a:ext cx="108" cy="108"/>
              </a:xfrm>
              <a:prstGeom prst="rect">
                <a:avLst/>
              </a:prstGeom>
              <a:noFill/>
            </p:spPr>
          </p:pic>
          <p:pic>
            <p:nvPicPr>
              <p:cNvPr id="92182" name="Picture 22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146" y="672"/>
                <a:ext cx="108" cy="108"/>
              </a:xfrm>
              <a:prstGeom prst="rect">
                <a:avLst/>
              </a:prstGeom>
              <a:noFill/>
            </p:spPr>
          </p:pic>
        </p:grpSp>
        <p:pic>
          <p:nvPicPr>
            <p:cNvPr id="92183" name="Picture 2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0" y="912"/>
              <a:ext cx="108" cy="108"/>
            </a:xfrm>
            <a:prstGeom prst="rect">
              <a:avLst/>
            </a:prstGeom>
            <a:noFill/>
          </p:spPr>
        </p:pic>
        <p:pic>
          <p:nvPicPr>
            <p:cNvPr id="92184" name="Picture 2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80" y="91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92185" name="Picture 2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76" y="91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92186" name="Picture 2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66" y="91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92187" name="Picture 2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68" y="91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92188" name="Picture 2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64" y="91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92189" name="Picture 2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4" y="91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92190" name="Picture 3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56" y="91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92191" name="Picture 3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42" y="91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92192" name="Picture 3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44" y="91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92193" name="Picture 3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40" y="91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92194" name="Picture 3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30" y="91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92195" name="Picture 3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32" y="91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92196" name="Picture 3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18" y="91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92197" name="Picture 3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20" y="91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92198" name="Picture 3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16" y="91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92199" name="Picture 3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06" y="91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92200" name="Picture 4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52" y="91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92201" name="Picture 4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28" y="91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92202" name="Picture 4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8" y="91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92203" name="Picture 4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04" y="91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92204" name="Picture 4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94" y="91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92205" name="Picture 4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96" y="91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92206" name="Picture 4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92" y="91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92207" name="Picture 4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82" y="91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92208" name="Picture 4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84" y="91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92209" name="Picture 4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70" y="91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92210" name="Picture 5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72" y="91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92211" name="Picture 5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68" y="91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92212" name="Picture 5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58" y="91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92213" name="Picture 5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60" y="91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92214" name="Picture 5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80" y="91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92215" name="Picture 5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56" y="912"/>
              <a:ext cx="108" cy="108"/>
            </a:xfrm>
            <a:prstGeom prst="rect">
              <a:avLst/>
            </a:prstGeom>
            <a:noFill/>
          </p:spPr>
        </p:pic>
      </p:grpSp>
      <p:sp>
        <p:nvSpPr>
          <p:cNvPr id="92240" name="Text Box 80">
            <a:hlinkClick r:id="rId3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655763" y="152400"/>
            <a:ext cx="658864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Char char="q"/>
            </a:pPr>
            <a:r>
              <a:rPr kumimoji="1" lang="zh-CN" altLang="en-US" sz="40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直流电路（</a:t>
            </a:r>
            <a:r>
              <a:rPr kumimoji="1" lang="en-US" altLang="zh-CN" sz="40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CH1</a:t>
            </a:r>
            <a:r>
              <a:rPr kumimoji="1" lang="zh-CN" altLang="zh-CN" sz="4000" dirty="0">
                <a:solidFill>
                  <a:srgbClr val="0000FF"/>
                </a:solidFill>
                <a:ea typeface="宋体" pitchFamily="2" charset="-122"/>
              </a:rPr>
              <a:t>～</a:t>
            </a:r>
            <a:r>
              <a:rPr kumimoji="1" lang="en-US" altLang="zh-CN" sz="40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CH4)</a:t>
            </a:r>
          </a:p>
        </p:txBody>
      </p:sp>
      <p:sp>
        <p:nvSpPr>
          <p:cNvPr id="92241" name="Rectangle 81"/>
          <p:cNvSpPr>
            <a:spLocks noChangeArrowheads="1"/>
          </p:cNvSpPr>
          <p:nvPr/>
        </p:nvSpPr>
        <p:spPr bwMode="auto">
          <a:xfrm>
            <a:off x="358775" y="2626568"/>
            <a:ext cx="77724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algn="l" eaLnBrk="0" hangingPunct="0"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zh-CN" sz="3600" b="1" dirty="0">
                <a:solidFill>
                  <a:schemeClr val="accent1"/>
                </a:solidFill>
                <a:latin typeface="楷体_GB2312" pitchFamily="49" charset="-122"/>
                <a:sym typeface="Monotype Sorts" pitchFamily="2" charset="2"/>
              </a:rPr>
              <a:t></a:t>
            </a:r>
            <a:r>
              <a:rPr kumimoji="1" lang="en-US" altLang="zh-CN" sz="3600" b="1" dirty="0">
                <a:latin typeface="楷体_GB2312" pitchFamily="49" charset="-122"/>
                <a:sym typeface="Monotype Sorts" pitchFamily="2" charset="2"/>
              </a:rPr>
              <a:t> </a:t>
            </a:r>
            <a:r>
              <a:rPr kumimoji="1" lang="zh-CN" altLang="en-US" sz="4000" b="1" dirty="0">
                <a:latin typeface="楷体_GB2312" pitchFamily="49" charset="-122"/>
                <a:sym typeface="Monotype Sorts" pitchFamily="2" charset="2"/>
              </a:rPr>
              <a:t>本章教学</a:t>
            </a:r>
            <a:r>
              <a:rPr kumimoji="1" lang="zh-CN" altLang="en-US" sz="4000" b="1" dirty="0">
                <a:latin typeface="楷体_GB2312" pitchFamily="49" charset="-122"/>
              </a:rPr>
              <a:t>重点：</a:t>
            </a:r>
          </a:p>
        </p:txBody>
      </p:sp>
      <p:sp>
        <p:nvSpPr>
          <p:cNvPr id="92242" name="Text Box 82"/>
          <p:cNvSpPr txBox="1">
            <a:spLocks noChangeArrowheads="1"/>
          </p:cNvSpPr>
          <p:nvPr/>
        </p:nvSpPr>
        <p:spPr bwMode="auto">
          <a:xfrm>
            <a:off x="358775" y="3861048"/>
            <a:ext cx="7924800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7200" indent="-457200" algn="l" eaLnBrk="0" hangingPunct="0">
              <a:buFontTx/>
              <a:buAutoNum type="arabicPeriod"/>
            </a:pPr>
            <a:r>
              <a:rPr kumimoji="1" lang="zh-CN" altLang="en-US" sz="3600" b="1" dirty="0">
                <a:solidFill>
                  <a:srgbClr val="0033CC"/>
                </a:solidFill>
                <a:latin typeface="楷体_GB2312" pitchFamily="49" charset="-122"/>
              </a:rPr>
              <a:t>电压、电流的参考方向及其电功率       </a:t>
            </a:r>
          </a:p>
          <a:p>
            <a:pPr marL="457200" indent="-457200" algn="l" eaLnBrk="0" hangingPunct="0"/>
            <a:r>
              <a:rPr kumimoji="1" lang="zh-CN" altLang="en-US" sz="3600" b="1" dirty="0">
                <a:solidFill>
                  <a:srgbClr val="0033CC"/>
                </a:solidFill>
                <a:latin typeface="楷体_GB2312" pitchFamily="49" charset="-122"/>
              </a:rPr>
              <a:t>  的计算和判断　　</a:t>
            </a:r>
            <a:endParaRPr kumimoji="1" lang="zh-CN" altLang="en-US" sz="2400" b="1" dirty="0">
              <a:solidFill>
                <a:srgbClr val="0033CC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300"/>
                                        <p:tgtEl>
                                          <p:spTgt spid="9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0" grpId="0" autoUpdateAnimBg="0"/>
      <p:bldP spid="92241" grpId="0" autoUpdateAnimBg="0"/>
      <p:bldP spid="9224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57673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(2) 4A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电流源单独作用的分电路为：</a:t>
            </a:r>
          </a:p>
        </p:txBody>
      </p:sp>
      <p:sp>
        <p:nvSpPr>
          <p:cNvPr id="485379" name="Text Box 3"/>
          <p:cNvSpPr txBox="1">
            <a:spLocks noChangeArrowheads="1"/>
          </p:cNvSpPr>
          <p:nvPr/>
        </p:nvSpPr>
        <p:spPr bwMode="auto">
          <a:xfrm>
            <a:off x="539750" y="5589588"/>
            <a:ext cx="197008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共同作用：</a:t>
            </a:r>
          </a:p>
        </p:txBody>
      </p:sp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2555875" y="5661025"/>
            <a:ext cx="5334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'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</a:rPr>
              <a:t>U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</a:rPr>
              <a:t>"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= </a:t>
            </a:r>
            <a:r>
              <a:rPr lang="en-US" altLang="zh-CN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6+25.6=19.6V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66988" y="228600"/>
            <a:ext cx="4824412" cy="2209800"/>
            <a:chOff x="1617" y="0"/>
            <a:chExt cx="3039" cy="1392"/>
          </a:xfrm>
        </p:grpSpPr>
        <p:sp>
          <p:nvSpPr>
            <p:cNvPr id="485382" name="Line 6"/>
            <p:cNvSpPr>
              <a:spLocks noChangeShapeType="1"/>
            </p:cNvSpPr>
            <p:nvPr/>
          </p:nvSpPr>
          <p:spPr bwMode="auto">
            <a:xfrm>
              <a:off x="2177" y="308"/>
              <a:ext cx="27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sm" len="med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5383" name="Rectangle 7"/>
            <p:cNvSpPr>
              <a:spLocks noChangeArrowheads="1"/>
            </p:cNvSpPr>
            <p:nvPr/>
          </p:nvSpPr>
          <p:spPr bwMode="auto">
            <a:xfrm>
              <a:off x="2160" y="384"/>
              <a:ext cx="1981" cy="99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5384" name="Line 8"/>
            <p:cNvSpPr>
              <a:spLocks noChangeShapeType="1"/>
            </p:cNvSpPr>
            <p:nvPr/>
          </p:nvSpPr>
          <p:spPr bwMode="auto">
            <a:xfrm>
              <a:off x="3200" y="395"/>
              <a:ext cx="0" cy="99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5385" name="Oval 9"/>
            <p:cNvSpPr>
              <a:spLocks noChangeArrowheads="1"/>
            </p:cNvSpPr>
            <p:nvPr/>
          </p:nvSpPr>
          <p:spPr bwMode="auto">
            <a:xfrm>
              <a:off x="2032" y="768"/>
              <a:ext cx="272" cy="272"/>
            </a:xfrm>
            <a:prstGeom prst="ellipse">
              <a:avLst/>
            </a:prstGeom>
            <a:solidFill>
              <a:srgbClr val="00FFFF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5386" name="Text Box 10"/>
            <p:cNvSpPr txBox="1">
              <a:spLocks noChangeArrowheads="1"/>
            </p:cNvSpPr>
            <p:nvPr/>
          </p:nvSpPr>
          <p:spPr bwMode="auto">
            <a:xfrm>
              <a:off x="1968" y="528"/>
              <a:ext cx="22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85387" name="Text Box 11"/>
            <p:cNvSpPr txBox="1">
              <a:spLocks noChangeArrowheads="1"/>
            </p:cNvSpPr>
            <p:nvPr/>
          </p:nvSpPr>
          <p:spPr bwMode="auto">
            <a:xfrm>
              <a:off x="1979" y="962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485388" name="Text Box 12"/>
            <p:cNvSpPr txBox="1">
              <a:spLocks noChangeArrowheads="1"/>
            </p:cNvSpPr>
            <p:nvPr/>
          </p:nvSpPr>
          <p:spPr bwMode="auto">
            <a:xfrm>
              <a:off x="1617" y="720"/>
              <a:ext cx="447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10V</a:t>
              </a:r>
            </a:p>
          </p:txBody>
        </p:sp>
        <p:sp>
          <p:nvSpPr>
            <p:cNvPr id="485389" name="Rectangle 13"/>
            <p:cNvSpPr>
              <a:spLocks noChangeArrowheads="1"/>
            </p:cNvSpPr>
            <p:nvPr/>
          </p:nvSpPr>
          <p:spPr bwMode="auto">
            <a:xfrm>
              <a:off x="2530" y="341"/>
              <a:ext cx="272" cy="91"/>
            </a:xfrm>
            <a:prstGeom prst="rect">
              <a:avLst/>
            </a:prstGeom>
            <a:solidFill>
              <a:srgbClr val="00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5390" name="Text Box 14"/>
            <p:cNvSpPr txBox="1">
              <a:spLocks noChangeArrowheads="1"/>
            </p:cNvSpPr>
            <p:nvPr/>
          </p:nvSpPr>
          <p:spPr bwMode="auto">
            <a:xfrm>
              <a:off x="2496" y="96"/>
              <a:ext cx="36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5391" name="Text Box 15"/>
            <p:cNvSpPr txBox="1">
              <a:spLocks noChangeArrowheads="1"/>
            </p:cNvSpPr>
            <p:nvPr/>
          </p:nvSpPr>
          <p:spPr bwMode="auto">
            <a:xfrm>
              <a:off x="2193" y="0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5392" name="Oval 16"/>
            <p:cNvSpPr>
              <a:spLocks noChangeArrowheads="1"/>
            </p:cNvSpPr>
            <p:nvPr/>
          </p:nvSpPr>
          <p:spPr bwMode="auto">
            <a:xfrm>
              <a:off x="3991" y="768"/>
              <a:ext cx="281" cy="281"/>
            </a:xfrm>
            <a:prstGeom prst="ellipse">
              <a:avLst/>
            </a:prstGeom>
            <a:solidFill>
              <a:srgbClr val="00FFFF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5393" name="Line 17"/>
            <p:cNvSpPr>
              <a:spLocks noChangeShapeType="1"/>
            </p:cNvSpPr>
            <p:nvPr/>
          </p:nvSpPr>
          <p:spPr bwMode="auto">
            <a:xfrm rot="-10800000">
              <a:off x="4320" y="720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sm" len="med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5394" name="Text Box 18"/>
            <p:cNvSpPr txBox="1">
              <a:spLocks noChangeArrowheads="1"/>
            </p:cNvSpPr>
            <p:nvPr/>
          </p:nvSpPr>
          <p:spPr bwMode="auto">
            <a:xfrm>
              <a:off x="4305" y="768"/>
              <a:ext cx="35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4A</a:t>
              </a:r>
            </a:p>
          </p:txBody>
        </p:sp>
        <p:sp>
          <p:nvSpPr>
            <p:cNvPr id="485395" name="Text Box 19"/>
            <p:cNvSpPr txBox="1">
              <a:spLocks noChangeArrowheads="1"/>
            </p:cNvSpPr>
            <p:nvPr/>
          </p:nvSpPr>
          <p:spPr bwMode="auto">
            <a:xfrm>
              <a:off x="3875" y="512"/>
              <a:ext cx="22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85396" name="Text Box 20"/>
            <p:cNvSpPr txBox="1">
              <a:spLocks noChangeArrowheads="1"/>
            </p:cNvSpPr>
            <p:nvPr/>
          </p:nvSpPr>
          <p:spPr bwMode="auto">
            <a:xfrm>
              <a:off x="3875" y="988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485397" name="Text Box 21"/>
            <p:cNvSpPr txBox="1">
              <a:spLocks noChangeArrowheads="1"/>
            </p:cNvSpPr>
            <p:nvPr/>
          </p:nvSpPr>
          <p:spPr bwMode="auto">
            <a:xfrm>
              <a:off x="3705" y="728"/>
              <a:ext cx="30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U</a:t>
              </a:r>
              <a:r>
                <a:rPr lang="en-US" altLang="zh-CN" sz="2400" baseline="-25000">
                  <a:solidFill>
                    <a:srgbClr val="0000FF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485398" name="Text Box 22"/>
            <p:cNvSpPr txBox="1">
              <a:spLocks noChangeArrowheads="1"/>
            </p:cNvSpPr>
            <p:nvPr/>
          </p:nvSpPr>
          <p:spPr bwMode="auto">
            <a:xfrm>
              <a:off x="3242" y="164"/>
              <a:ext cx="22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85399" name="Text Box 23"/>
            <p:cNvSpPr txBox="1">
              <a:spLocks noChangeArrowheads="1"/>
            </p:cNvSpPr>
            <p:nvPr/>
          </p:nvSpPr>
          <p:spPr bwMode="auto">
            <a:xfrm>
              <a:off x="3830" y="164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485400" name="Text Box 24"/>
            <p:cNvSpPr txBox="1">
              <a:spLocks noChangeArrowheads="1"/>
            </p:cNvSpPr>
            <p:nvPr/>
          </p:nvSpPr>
          <p:spPr bwMode="auto">
            <a:xfrm>
              <a:off x="3422" y="48"/>
              <a:ext cx="49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10 </a:t>
              </a:r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85401" name="Text Box 25"/>
            <p:cNvSpPr txBox="1">
              <a:spLocks noChangeArrowheads="1"/>
            </p:cNvSpPr>
            <p:nvPr/>
          </p:nvSpPr>
          <p:spPr bwMode="auto">
            <a:xfrm>
              <a:off x="2817" y="815"/>
              <a:ext cx="36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5402" name="Rectangle 26"/>
            <p:cNvSpPr>
              <a:spLocks noChangeArrowheads="1"/>
            </p:cNvSpPr>
            <p:nvPr/>
          </p:nvSpPr>
          <p:spPr bwMode="auto">
            <a:xfrm rot="-5400000">
              <a:off x="3062" y="861"/>
              <a:ext cx="272" cy="91"/>
            </a:xfrm>
            <a:prstGeom prst="rect">
              <a:avLst/>
            </a:prstGeom>
            <a:solidFill>
              <a:srgbClr val="00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5403" name="Line 27"/>
            <p:cNvSpPr>
              <a:spLocks noChangeShapeType="1"/>
            </p:cNvSpPr>
            <p:nvPr/>
          </p:nvSpPr>
          <p:spPr bwMode="auto">
            <a:xfrm>
              <a:off x="2160" y="768"/>
              <a:ext cx="0" cy="2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5404" name="AutoShape 28"/>
            <p:cNvSpPr>
              <a:spLocks noChangeArrowheads="1"/>
            </p:cNvSpPr>
            <p:nvPr/>
          </p:nvSpPr>
          <p:spPr bwMode="auto">
            <a:xfrm>
              <a:off x="3474" y="288"/>
              <a:ext cx="366" cy="220"/>
            </a:xfrm>
            <a:prstGeom prst="diamond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5405" name="Line 29"/>
            <p:cNvSpPr>
              <a:spLocks noChangeShapeType="1"/>
            </p:cNvSpPr>
            <p:nvPr/>
          </p:nvSpPr>
          <p:spPr bwMode="auto">
            <a:xfrm>
              <a:off x="3474" y="395"/>
              <a:ext cx="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5406" name="Line 30"/>
            <p:cNvSpPr>
              <a:spLocks noChangeShapeType="1"/>
            </p:cNvSpPr>
            <p:nvPr/>
          </p:nvSpPr>
          <p:spPr bwMode="auto">
            <a:xfrm>
              <a:off x="3984" y="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685800" y="3048000"/>
            <a:ext cx="3992563" cy="2209800"/>
            <a:chOff x="3149" y="1872"/>
            <a:chExt cx="2515" cy="1392"/>
          </a:xfrm>
        </p:grpSpPr>
        <p:sp>
          <p:nvSpPr>
            <p:cNvPr id="485408" name="Line 32"/>
            <p:cNvSpPr>
              <a:spLocks noChangeShapeType="1"/>
            </p:cNvSpPr>
            <p:nvPr/>
          </p:nvSpPr>
          <p:spPr bwMode="auto">
            <a:xfrm>
              <a:off x="3185" y="2180"/>
              <a:ext cx="27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sm" len="med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5409" name="Rectangle 33"/>
            <p:cNvSpPr>
              <a:spLocks noChangeArrowheads="1"/>
            </p:cNvSpPr>
            <p:nvPr/>
          </p:nvSpPr>
          <p:spPr bwMode="auto">
            <a:xfrm>
              <a:off x="3168" y="2256"/>
              <a:ext cx="1981" cy="99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5410" name="Line 34"/>
            <p:cNvSpPr>
              <a:spLocks noChangeShapeType="1"/>
            </p:cNvSpPr>
            <p:nvPr/>
          </p:nvSpPr>
          <p:spPr bwMode="auto">
            <a:xfrm>
              <a:off x="4208" y="2267"/>
              <a:ext cx="0" cy="99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5411" name="Rectangle 35"/>
            <p:cNvSpPr>
              <a:spLocks noChangeArrowheads="1"/>
            </p:cNvSpPr>
            <p:nvPr/>
          </p:nvSpPr>
          <p:spPr bwMode="auto">
            <a:xfrm>
              <a:off x="3538" y="2213"/>
              <a:ext cx="272" cy="91"/>
            </a:xfrm>
            <a:prstGeom prst="rect">
              <a:avLst/>
            </a:prstGeom>
            <a:solidFill>
              <a:srgbClr val="00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5412" name="Text Box 36"/>
            <p:cNvSpPr txBox="1">
              <a:spLocks noChangeArrowheads="1"/>
            </p:cNvSpPr>
            <p:nvPr/>
          </p:nvSpPr>
          <p:spPr bwMode="auto">
            <a:xfrm>
              <a:off x="3504" y="1968"/>
              <a:ext cx="36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5413" name="Text Box 37"/>
            <p:cNvSpPr txBox="1">
              <a:spLocks noChangeArrowheads="1"/>
            </p:cNvSpPr>
            <p:nvPr/>
          </p:nvSpPr>
          <p:spPr bwMode="auto">
            <a:xfrm>
              <a:off x="3149" y="1872"/>
              <a:ext cx="36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''</a:t>
              </a:r>
            </a:p>
          </p:txBody>
        </p:sp>
        <p:sp>
          <p:nvSpPr>
            <p:cNvPr id="485414" name="Oval 38"/>
            <p:cNvSpPr>
              <a:spLocks noChangeArrowheads="1"/>
            </p:cNvSpPr>
            <p:nvPr/>
          </p:nvSpPr>
          <p:spPr bwMode="auto">
            <a:xfrm>
              <a:off x="4999" y="2640"/>
              <a:ext cx="281" cy="281"/>
            </a:xfrm>
            <a:prstGeom prst="ellipse">
              <a:avLst/>
            </a:prstGeom>
            <a:solidFill>
              <a:srgbClr val="00FFFF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5415" name="Line 39"/>
            <p:cNvSpPr>
              <a:spLocks noChangeShapeType="1"/>
            </p:cNvSpPr>
            <p:nvPr/>
          </p:nvSpPr>
          <p:spPr bwMode="auto">
            <a:xfrm rot="-10800000">
              <a:off x="5328" y="2592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sm" len="med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5416" name="Text Box 40"/>
            <p:cNvSpPr txBox="1">
              <a:spLocks noChangeArrowheads="1"/>
            </p:cNvSpPr>
            <p:nvPr/>
          </p:nvSpPr>
          <p:spPr bwMode="auto">
            <a:xfrm>
              <a:off x="5313" y="2640"/>
              <a:ext cx="35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4A</a:t>
              </a:r>
            </a:p>
          </p:txBody>
        </p:sp>
        <p:sp>
          <p:nvSpPr>
            <p:cNvPr id="485417" name="Text Box 41"/>
            <p:cNvSpPr txBox="1">
              <a:spLocks noChangeArrowheads="1"/>
            </p:cNvSpPr>
            <p:nvPr/>
          </p:nvSpPr>
          <p:spPr bwMode="auto">
            <a:xfrm>
              <a:off x="4883" y="2384"/>
              <a:ext cx="22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85418" name="Text Box 42"/>
            <p:cNvSpPr txBox="1">
              <a:spLocks noChangeArrowheads="1"/>
            </p:cNvSpPr>
            <p:nvPr/>
          </p:nvSpPr>
          <p:spPr bwMode="auto">
            <a:xfrm>
              <a:off x="4883" y="2860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485419" name="Text Box 43"/>
            <p:cNvSpPr txBox="1">
              <a:spLocks noChangeArrowheads="1"/>
            </p:cNvSpPr>
            <p:nvPr/>
          </p:nvSpPr>
          <p:spPr bwMode="auto">
            <a:xfrm>
              <a:off x="4608" y="2620"/>
              <a:ext cx="43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U</a:t>
              </a:r>
              <a:r>
                <a:rPr lang="en-US" altLang="zh-CN" sz="2400" baseline="-25000">
                  <a:solidFill>
                    <a:srgbClr val="0000FF"/>
                  </a:solidFill>
                  <a:latin typeface="Times New Roman" pitchFamily="18" charset="0"/>
                </a:rPr>
                <a:t>s</a:t>
              </a:r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''</a:t>
              </a:r>
              <a:endParaRPr lang="en-US" altLang="zh-CN" sz="2400" baseline="-25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485420" name="Text Box 44"/>
            <p:cNvSpPr txBox="1">
              <a:spLocks noChangeArrowheads="1"/>
            </p:cNvSpPr>
            <p:nvPr/>
          </p:nvSpPr>
          <p:spPr bwMode="auto">
            <a:xfrm>
              <a:off x="4250" y="2036"/>
              <a:ext cx="22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85421" name="Text Box 45"/>
            <p:cNvSpPr txBox="1">
              <a:spLocks noChangeArrowheads="1"/>
            </p:cNvSpPr>
            <p:nvPr/>
          </p:nvSpPr>
          <p:spPr bwMode="auto">
            <a:xfrm>
              <a:off x="4838" y="2036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485422" name="Text Box 46"/>
            <p:cNvSpPr txBox="1">
              <a:spLocks noChangeArrowheads="1"/>
            </p:cNvSpPr>
            <p:nvPr/>
          </p:nvSpPr>
          <p:spPr bwMode="auto">
            <a:xfrm>
              <a:off x="4378" y="1920"/>
              <a:ext cx="60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10 </a:t>
              </a:r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''</a:t>
              </a:r>
              <a:endParaRPr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5423" name="Text Box 47"/>
            <p:cNvSpPr txBox="1">
              <a:spLocks noChangeArrowheads="1"/>
            </p:cNvSpPr>
            <p:nvPr/>
          </p:nvSpPr>
          <p:spPr bwMode="auto">
            <a:xfrm>
              <a:off x="3825" y="2687"/>
              <a:ext cx="36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5424" name="Rectangle 48"/>
            <p:cNvSpPr>
              <a:spLocks noChangeArrowheads="1"/>
            </p:cNvSpPr>
            <p:nvPr/>
          </p:nvSpPr>
          <p:spPr bwMode="auto">
            <a:xfrm rot="-5400000">
              <a:off x="4070" y="2733"/>
              <a:ext cx="272" cy="91"/>
            </a:xfrm>
            <a:prstGeom prst="rect">
              <a:avLst/>
            </a:prstGeom>
            <a:solidFill>
              <a:srgbClr val="00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5425" name="AutoShape 49"/>
            <p:cNvSpPr>
              <a:spLocks noChangeArrowheads="1"/>
            </p:cNvSpPr>
            <p:nvPr/>
          </p:nvSpPr>
          <p:spPr bwMode="auto">
            <a:xfrm>
              <a:off x="4482" y="2160"/>
              <a:ext cx="366" cy="220"/>
            </a:xfrm>
            <a:prstGeom prst="diamond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5426" name="Line 50"/>
            <p:cNvSpPr>
              <a:spLocks noChangeShapeType="1"/>
            </p:cNvSpPr>
            <p:nvPr/>
          </p:nvSpPr>
          <p:spPr bwMode="auto">
            <a:xfrm>
              <a:off x="4482" y="2267"/>
              <a:ext cx="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5427" name="Line 51"/>
            <p:cNvSpPr>
              <a:spLocks noChangeShapeType="1"/>
            </p:cNvSpPr>
            <p:nvPr/>
          </p:nvSpPr>
          <p:spPr bwMode="auto">
            <a:xfrm>
              <a:off x="4992" y="27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aphicFrame>
        <p:nvGraphicFramePr>
          <p:cNvPr id="485428" name="Object 52"/>
          <p:cNvGraphicFramePr>
            <a:graphicFrameLocks noChangeAspect="1"/>
          </p:cNvGraphicFramePr>
          <p:nvPr/>
        </p:nvGraphicFramePr>
        <p:xfrm>
          <a:off x="4953000" y="3200400"/>
          <a:ext cx="3295650" cy="931863"/>
        </p:xfrm>
        <a:graphic>
          <a:graphicData uri="http://schemas.openxmlformats.org/presentationml/2006/ole">
            <p:oleObj spid="_x0000_s5122" name="Equation" r:id="rId3" imgW="1257120" imgH="355320" progId="Equation.3">
              <p:embed/>
            </p:oleObj>
          </a:graphicData>
        </a:graphic>
      </p:graphicFrame>
      <p:graphicFrame>
        <p:nvGraphicFramePr>
          <p:cNvPr id="485429" name="Object 53"/>
          <p:cNvGraphicFramePr>
            <a:graphicFrameLocks noChangeAspect="1"/>
          </p:cNvGraphicFramePr>
          <p:nvPr/>
        </p:nvGraphicFramePr>
        <p:xfrm>
          <a:off x="4800600" y="4495800"/>
          <a:ext cx="4146550" cy="496888"/>
        </p:xfrm>
        <a:graphic>
          <a:graphicData uri="http://schemas.openxmlformats.org/presentationml/2006/ole">
            <p:oleObj spid="_x0000_s5123" name="Equation" r:id="rId4" imgW="1587240" imgH="190440" progId="Equation.3">
              <p:embed/>
            </p:oleObj>
          </a:graphicData>
        </a:graphic>
      </p:graphicFrame>
      <p:sp>
        <p:nvSpPr>
          <p:cNvPr id="485430" name="Text Box 54"/>
          <p:cNvSpPr txBox="1">
            <a:spLocks noChangeArrowheads="1"/>
          </p:cNvSpPr>
          <p:nvPr/>
        </p:nvSpPr>
        <p:spPr bwMode="auto">
          <a:xfrm>
            <a:off x="7010400" y="609600"/>
            <a:ext cx="18288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'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6V</a:t>
            </a:r>
          </a:p>
        </p:txBody>
      </p: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8074025" y="6324600"/>
            <a:ext cx="993775" cy="457200"/>
            <a:chOff x="5086" y="3984"/>
            <a:chExt cx="626" cy="288"/>
          </a:xfrm>
        </p:grpSpPr>
        <p:sp>
          <p:nvSpPr>
            <p:cNvPr id="485432" name="AutoShape 56" descr="水滴">
              <a:hlinkClick r:id="" action="ppaction://hlinkshowjump?jump=previousslide" highlightClick="1">
                <a:snd r:embed="rId5" name="PROJCTOR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5086" y="3984"/>
              <a:ext cx="290" cy="288"/>
            </a:xfrm>
            <a:prstGeom prst="actionButtonBackPrevious">
              <a:avLst/>
            </a:prstGeom>
            <a:blipFill dpi="0" rotWithShape="0">
              <a:blip r:embed="rId6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433" name="AutoShape 57" descr="水滴">
              <a:hlinkClick r:id="" action="ppaction://hlinkshowjump?jump=nextslide" highlightClick="1">
                <a:snd r:embed="rId5" name="PROJCTOR.WAV"/>
              </a:hlinkClick>
            </p:cNvPr>
            <p:cNvSpPr>
              <a:spLocks noChangeArrowheads="1"/>
            </p:cNvSpPr>
            <p:nvPr/>
          </p:nvSpPr>
          <p:spPr bwMode="auto">
            <a:xfrm flipH="1">
              <a:off x="5424" y="3984"/>
              <a:ext cx="288" cy="288"/>
            </a:xfrm>
            <a:prstGeom prst="actionButtonBackPrevious">
              <a:avLst/>
            </a:prstGeom>
            <a:blipFill dpi="0" rotWithShape="0">
              <a:blip r:embed="rId6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5434" name="AutoShape 58"/>
          <p:cNvSpPr>
            <a:spLocks noChangeArrowheads="1"/>
          </p:cNvSpPr>
          <p:nvPr/>
        </p:nvSpPr>
        <p:spPr bwMode="auto">
          <a:xfrm>
            <a:off x="1258888" y="3860800"/>
            <a:ext cx="1944687" cy="1296988"/>
          </a:xfrm>
          <a:prstGeom prst="curvedRightArrow">
            <a:avLst>
              <a:gd name="adj1" fmla="val 20000"/>
              <a:gd name="adj2" fmla="val 40000"/>
              <a:gd name="adj3" fmla="val 49980"/>
            </a:avLst>
          </a:prstGeom>
          <a:solidFill>
            <a:srgbClr val="FF0000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5435" name="Text Box 59"/>
          <p:cNvSpPr txBox="1">
            <a:spLocks noChangeArrowheads="1"/>
          </p:cNvSpPr>
          <p:nvPr/>
        </p:nvSpPr>
        <p:spPr bwMode="auto">
          <a:xfrm>
            <a:off x="1871663" y="6345238"/>
            <a:ext cx="457200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作业：</a:t>
            </a:r>
            <a:r>
              <a:rPr lang="en-US" altLang="zh-CN"/>
              <a:t>4-3</a:t>
            </a:r>
            <a:r>
              <a:rPr lang="zh-CN" altLang="en-US"/>
              <a:t>、</a:t>
            </a:r>
            <a:r>
              <a:rPr lang="en-US" altLang="zh-CN"/>
              <a:t>P93 </a:t>
            </a:r>
            <a:r>
              <a:rPr lang="zh-CN" altLang="en-US"/>
              <a:t>例</a:t>
            </a:r>
            <a:r>
              <a:rPr lang="en-US" altLang="zh-CN"/>
              <a:t>4-5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8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8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8" grpId="0" autoUpdateAnimBg="0"/>
      <p:bldP spid="485379" grpId="0" autoUpdateAnimBg="0"/>
      <p:bldP spid="485380" grpId="0" autoUpdateAnimBg="0"/>
      <p:bldP spid="485434" grpId="0" animBg="1"/>
      <p:bldP spid="4854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79388" y="106363"/>
            <a:ext cx="8208962" cy="658812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戴维南（诺顿）定理</a:t>
            </a:r>
            <a:r>
              <a:rPr lang="zh-CN" altLang="en-US" sz="4000"/>
              <a:t> 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4-3-1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55650" y="6435725"/>
            <a:ext cx="6410325" cy="161925"/>
            <a:chOff x="672" y="672"/>
            <a:chExt cx="4038" cy="102"/>
          </a:xfrm>
        </p:grpSpPr>
        <p:pic>
          <p:nvPicPr>
            <p:cNvPr id="413700" name="Picture 4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3701" name="Picture 5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4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3702" name="Picture 6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3703" name="Picture 7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5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3704" name="Picture 8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3705" name="Picture 9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3706" name="Picture 10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3707" name="Picture 11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3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3708" name="Picture 12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2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3709" name="Picture 13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3710" name="Picture 14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13711" name="Picture 15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28" y="672"/>
              <a:ext cx="102" cy="102"/>
            </a:xfrm>
            <a:prstGeom prst="rect">
              <a:avLst/>
            </a:prstGeom>
            <a:noFill/>
          </p:spPr>
        </p:pic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824" y="672"/>
              <a:ext cx="2886" cy="102"/>
              <a:chOff x="2298" y="3606"/>
              <a:chExt cx="2886" cy="102"/>
            </a:xfrm>
          </p:grpSpPr>
          <p:pic>
            <p:nvPicPr>
              <p:cNvPr id="413713" name="Picture 1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9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3714" name="Picture 1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38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3715" name="Picture 1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3716" name="Picture 2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8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3717" name="Picture 21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67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3718" name="Picture 2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77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3719" name="Picture 2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6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3720" name="Picture 24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6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3721" name="Picture 25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3722" name="Picture 2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5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3723" name="Picture 2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3724" name="Picture 2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4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3725" name="Picture 2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4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3726" name="Picture 3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3727" name="Picture 31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82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3728" name="Picture 3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7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3729" name="Picture 3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5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3730" name="Picture 34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3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3731" name="Picture 35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2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3732" name="Picture 3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1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3733" name="Picture 3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1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3734" name="Picture 3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31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3735" name="Picture 3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0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3736" name="Picture 4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0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3737" name="Picture 41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9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3738" name="Picture 4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9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3739" name="Picture 4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8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3740" name="Picture 44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8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3741" name="Picture 45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8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13742" name="Picture 4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02" y="3606"/>
                <a:ext cx="102" cy="102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413746" name="Text Box 50"/>
          <p:cNvSpPr txBox="1">
            <a:spLocks noChangeArrowheads="1"/>
          </p:cNvSpPr>
          <p:nvPr/>
        </p:nvSpPr>
        <p:spPr bwMode="auto">
          <a:xfrm>
            <a:off x="1397000" y="5353050"/>
            <a:ext cx="32845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通过</a:t>
            </a:r>
            <a:r>
              <a:rPr lang="zh-CN" altLang="en-US" sz="2800" i="1">
                <a:solidFill>
                  <a:schemeClr val="tx1"/>
                </a:solidFill>
                <a:latin typeface="Times New Roman" pitchFamily="18" charset="0"/>
              </a:rPr>
              <a:t>Ｒ</a:t>
            </a:r>
            <a:r>
              <a:rPr lang="zh-CN" altLang="en-US" sz="2800" baseline="-25000">
                <a:solidFill>
                  <a:schemeClr val="tx1"/>
                </a:solidFill>
                <a:latin typeface="Times New Roman" pitchFamily="18" charset="0"/>
              </a:rPr>
              <a:t>３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的电流为：</a:t>
            </a:r>
          </a:p>
        </p:txBody>
      </p:sp>
      <p:graphicFrame>
        <p:nvGraphicFramePr>
          <p:cNvPr id="413747" name="Object 51"/>
          <p:cNvGraphicFramePr>
            <a:graphicFrameLocks noChangeAspect="1"/>
          </p:cNvGraphicFramePr>
          <p:nvPr/>
        </p:nvGraphicFramePr>
        <p:xfrm>
          <a:off x="1042988" y="1484313"/>
          <a:ext cx="3327400" cy="882650"/>
        </p:xfrm>
        <a:graphic>
          <a:graphicData uri="http://schemas.openxmlformats.org/presentationml/2006/ole">
            <p:oleObj spid="_x0000_s6146" name="公式" r:id="rId4" imgW="1625400" imgH="431640" progId="Equation.3">
              <p:embed/>
            </p:oleObj>
          </a:graphicData>
        </a:graphic>
      </p:graphicFrame>
      <p:graphicFrame>
        <p:nvGraphicFramePr>
          <p:cNvPr id="413748" name="Object 52"/>
          <p:cNvGraphicFramePr>
            <a:graphicFrameLocks noChangeAspect="1"/>
          </p:cNvGraphicFramePr>
          <p:nvPr/>
        </p:nvGraphicFramePr>
        <p:xfrm>
          <a:off x="971550" y="2565400"/>
          <a:ext cx="2522538" cy="466725"/>
        </p:xfrm>
        <a:graphic>
          <a:graphicData uri="http://schemas.openxmlformats.org/presentationml/2006/ole">
            <p:oleObj spid="_x0000_s6147" name="公式" r:id="rId5" imgW="1231560" imgH="228600" progId="Equation.3">
              <p:embed/>
            </p:oleObj>
          </a:graphicData>
        </a:graphic>
      </p:graphicFrame>
      <p:graphicFrame>
        <p:nvGraphicFramePr>
          <p:cNvPr id="413749" name="Object 53"/>
          <p:cNvGraphicFramePr>
            <a:graphicFrameLocks noChangeAspect="1"/>
          </p:cNvGraphicFramePr>
          <p:nvPr/>
        </p:nvGraphicFramePr>
        <p:xfrm>
          <a:off x="1360488" y="3284538"/>
          <a:ext cx="3355975" cy="884237"/>
        </p:xfrm>
        <a:graphic>
          <a:graphicData uri="http://schemas.openxmlformats.org/presentationml/2006/ole">
            <p:oleObj spid="_x0000_s6148" name="公式" r:id="rId6" imgW="1638000" imgH="431640" progId="Equation.3">
              <p:embed/>
            </p:oleObj>
          </a:graphicData>
        </a:graphic>
      </p:graphicFrame>
      <p:graphicFrame>
        <p:nvGraphicFramePr>
          <p:cNvPr id="413750" name="Object 54"/>
          <p:cNvGraphicFramePr>
            <a:graphicFrameLocks noChangeAspect="1"/>
          </p:cNvGraphicFramePr>
          <p:nvPr/>
        </p:nvGraphicFramePr>
        <p:xfrm>
          <a:off x="900113" y="4292600"/>
          <a:ext cx="3095625" cy="884238"/>
        </p:xfrm>
        <a:graphic>
          <a:graphicData uri="http://schemas.openxmlformats.org/presentationml/2006/ole">
            <p:oleObj spid="_x0000_s6149" name="公式" r:id="rId7" imgW="1511280" imgH="431640" progId="Equation.3">
              <p:embed/>
            </p:oleObj>
          </a:graphicData>
        </a:graphic>
      </p:graphicFrame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4343400" y="981075"/>
            <a:ext cx="4800600" cy="2011363"/>
            <a:chOff x="2523" y="952"/>
            <a:chExt cx="3024" cy="1267"/>
          </a:xfrm>
        </p:grpSpPr>
        <p:sp>
          <p:nvSpPr>
            <p:cNvPr id="413796" name="Line 100"/>
            <p:cNvSpPr>
              <a:spLocks noChangeShapeType="1"/>
            </p:cNvSpPr>
            <p:nvPr/>
          </p:nvSpPr>
          <p:spPr bwMode="auto">
            <a:xfrm>
              <a:off x="3722" y="1289"/>
              <a:ext cx="0" cy="3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797" name="Line 101"/>
            <p:cNvSpPr>
              <a:spLocks noChangeShapeType="1"/>
            </p:cNvSpPr>
            <p:nvPr/>
          </p:nvSpPr>
          <p:spPr bwMode="auto">
            <a:xfrm>
              <a:off x="3717" y="1661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798" name="Line 102"/>
            <p:cNvSpPr>
              <a:spLocks noChangeShapeType="1"/>
            </p:cNvSpPr>
            <p:nvPr/>
          </p:nvSpPr>
          <p:spPr bwMode="auto">
            <a:xfrm>
              <a:off x="3041" y="1278"/>
              <a:ext cx="0" cy="9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799" name="Line 103"/>
            <p:cNvSpPr>
              <a:spLocks noChangeShapeType="1"/>
            </p:cNvSpPr>
            <p:nvPr/>
          </p:nvSpPr>
          <p:spPr bwMode="auto">
            <a:xfrm flipH="1" flipV="1">
              <a:off x="4221" y="1289"/>
              <a:ext cx="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00" name="Line 104"/>
            <p:cNvSpPr>
              <a:spLocks noChangeShapeType="1"/>
            </p:cNvSpPr>
            <p:nvPr/>
          </p:nvSpPr>
          <p:spPr bwMode="auto">
            <a:xfrm flipH="1" flipV="1">
              <a:off x="3026" y="1292"/>
              <a:ext cx="9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01" name="Oval 105"/>
            <p:cNvSpPr>
              <a:spLocks noChangeArrowheads="1"/>
            </p:cNvSpPr>
            <p:nvPr/>
          </p:nvSpPr>
          <p:spPr bwMode="auto">
            <a:xfrm>
              <a:off x="2905" y="1834"/>
              <a:ext cx="272" cy="2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02" name="Rectangle 106"/>
            <p:cNvSpPr>
              <a:spLocks noChangeArrowheads="1"/>
            </p:cNvSpPr>
            <p:nvPr/>
          </p:nvSpPr>
          <p:spPr bwMode="auto">
            <a:xfrm rot="5400000">
              <a:off x="4716" y="1146"/>
              <a:ext cx="125" cy="300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03" name="Rectangle 107"/>
            <p:cNvSpPr>
              <a:spLocks noChangeArrowheads="1"/>
            </p:cNvSpPr>
            <p:nvPr/>
          </p:nvSpPr>
          <p:spPr bwMode="auto">
            <a:xfrm rot="5400000">
              <a:off x="4035" y="1146"/>
              <a:ext cx="125" cy="300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04" name="Rectangle 108"/>
            <p:cNvSpPr>
              <a:spLocks noChangeArrowheads="1"/>
            </p:cNvSpPr>
            <p:nvPr/>
          </p:nvSpPr>
          <p:spPr bwMode="auto">
            <a:xfrm>
              <a:off x="2981" y="1389"/>
              <a:ext cx="125" cy="300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05" name="Rectangle 109"/>
            <p:cNvSpPr>
              <a:spLocks noChangeArrowheads="1"/>
            </p:cNvSpPr>
            <p:nvPr/>
          </p:nvSpPr>
          <p:spPr bwMode="auto">
            <a:xfrm>
              <a:off x="5106" y="1606"/>
              <a:ext cx="125" cy="300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06" name="Rectangle 110"/>
            <p:cNvSpPr>
              <a:spLocks noChangeArrowheads="1"/>
            </p:cNvSpPr>
            <p:nvPr/>
          </p:nvSpPr>
          <p:spPr bwMode="auto">
            <a:xfrm>
              <a:off x="4389" y="1606"/>
              <a:ext cx="125" cy="300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07" name="Rectangle 111"/>
            <p:cNvSpPr>
              <a:spLocks noChangeArrowheads="1"/>
            </p:cNvSpPr>
            <p:nvPr/>
          </p:nvSpPr>
          <p:spPr bwMode="auto">
            <a:xfrm>
              <a:off x="3664" y="1406"/>
              <a:ext cx="125" cy="300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08" name="Line 112"/>
            <p:cNvSpPr>
              <a:spLocks noChangeShapeType="1"/>
            </p:cNvSpPr>
            <p:nvPr/>
          </p:nvSpPr>
          <p:spPr bwMode="auto">
            <a:xfrm flipH="1" flipV="1">
              <a:off x="4922" y="1289"/>
              <a:ext cx="2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09" name="Line 113"/>
            <p:cNvSpPr>
              <a:spLocks noChangeShapeType="1"/>
            </p:cNvSpPr>
            <p:nvPr/>
          </p:nvSpPr>
          <p:spPr bwMode="auto">
            <a:xfrm flipH="1" flipV="1">
              <a:off x="3042" y="2196"/>
              <a:ext cx="21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10" name="Line 114"/>
            <p:cNvSpPr>
              <a:spLocks noChangeShapeType="1"/>
            </p:cNvSpPr>
            <p:nvPr/>
          </p:nvSpPr>
          <p:spPr bwMode="auto">
            <a:xfrm>
              <a:off x="4447" y="1289"/>
              <a:ext cx="0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11" name="Line 115"/>
            <p:cNvSpPr>
              <a:spLocks noChangeShapeType="1"/>
            </p:cNvSpPr>
            <p:nvPr/>
          </p:nvSpPr>
          <p:spPr bwMode="auto">
            <a:xfrm>
              <a:off x="4447" y="1917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12" name="Line 116"/>
            <p:cNvSpPr>
              <a:spLocks noChangeShapeType="1"/>
            </p:cNvSpPr>
            <p:nvPr/>
          </p:nvSpPr>
          <p:spPr bwMode="auto">
            <a:xfrm>
              <a:off x="5173" y="1289"/>
              <a:ext cx="0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13" name="Line 117"/>
            <p:cNvSpPr>
              <a:spLocks noChangeShapeType="1"/>
            </p:cNvSpPr>
            <p:nvPr/>
          </p:nvSpPr>
          <p:spPr bwMode="auto">
            <a:xfrm>
              <a:off x="5173" y="1913"/>
              <a:ext cx="0" cy="2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14" name="Text Box 118"/>
            <p:cNvSpPr txBox="1">
              <a:spLocks noChangeArrowheads="1"/>
            </p:cNvSpPr>
            <p:nvPr/>
          </p:nvSpPr>
          <p:spPr bwMode="auto">
            <a:xfrm>
              <a:off x="2777" y="1561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</a:t>
              </a:r>
              <a:endPara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3815" name="Text Box 119"/>
            <p:cNvSpPr txBox="1">
              <a:spLocks noChangeArrowheads="1"/>
            </p:cNvSpPr>
            <p:nvPr/>
          </p:nvSpPr>
          <p:spPr bwMode="auto">
            <a:xfrm>
              <a:off x="2789" y="1888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_</a:t>
              </a:r>
              <a:endParaRPr kumimoji="1" lang="en-US" altLang="zh-CN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3816" name="Text Box 120"/>
            <p:cNvSpPr txBox="1">
              <a:spLocks noChangeArrowheads="1"/>
            </p:cNvSpPr>
            <p:nvPr/>
          </p:nvSpPr>
          <p:spPr bwMode="auto">
            <a:xfrm>
              <a:off x="3061" y="1344"/>
              <a:ext cx="354" cy="327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13817" name="Text Box 121"/>
            <p:cNvSpPr txBox="1">
              <a:spLocks noChangeArrowheads="1"/>
            </p:cNvSpPr>
            <p:nvPr/>
          </p:nvSpPr>
          <p:spPr bwMode="auto">
            <a:xfrm>
              <a:off x="3742" y="1389"/>
              <a:ext cx="354" cy="327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13818" name="Text Box 122"/>
            <p:cNvSpPr txBox="1">
              <a:spLocks noChangeArrowheads="1"/>
            </p:cNvSpPr>
            <p:nvPr/>
          </p:nvSpPr>
          <p:spPr bwMode="auto">
            <a:xfrm>
              <a:off x="4023" y="1298"/>
              <a:ext cx="354" cy="327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  <a:ea typeface="宋体" pitchFamily="2" charset="-122"/>
                </a:rPr>
                <a:t>3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13819" name="Text Box 123"/>
            <p:cNvSpPr txBox="1">
              <a:spLocks noChangeArrowheads="1"/>
            </p:cNvSpPr>
            <p:nvPr/>
          </p:nvSpPr>
          <p:spPr bwMode="auto">
            <a:xfrm>
              <a:off x="4493" y="1516"/>
              <a:ext cx="354" cy="327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  <a:ea typeface="宋体" pitchFamily="2" charset="-122"/>
                </a:rPr>
                <a:t>4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13820" name="Text Box 124"/>
            <p:cNvSpPr txBox="1">
              <a:spLocks noChangeArrowheads="1"/>
            </p:cNvSpPr>
            <p:nvPr/>
          </p:nvSpPr>
          <p:spPr bwMode="auto">
            <a:xfrm>
              <a:off x="4703" y="1334"/>
              <a:ext cx="354" cy="327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  <a:ea typeface="宋体" pitchFamily="2" charset="-122"/>
                </a:rPr>
                <a:t>5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13821" name="Text Box 125"/>
            <p:cNvSpPr txBox="1">
              <a:spLocks noChangeArrowheads="1"/>
            </p:cNvSpPr>
            <p:nvPr/>
          </p:nvSpPr>
          <p:spPr bwMode="auto">
            <a:xfrm>
              <a:off x="5193" y="1570"/>
              <a:ext cx="354" cy="327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  <a:ea typeface="宋体" pitchFamily="2" charset="-122"/>
                </a:rPr>
                <a:t>6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13822" name="Oval 126"/>
            <p:cNvSpPr>
              <a:spLocks noChangeArrowheads="1"/>
            </p:cNvSpPr>
            <p:nvPr/>
          </p:nvSpPr>
          <p:spPr bwMode="auto">
            <a:xfrm flipV="1">
              <a:off x="4423" y="1267"/>
              <a:ext cx="50" cy="5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23" name="Oval 127"/>
            <p:cNvSpPr>
              <a:spLocks noChangeArrowheads="1"/>
            </p:cNvSpPr>
            <p:nvPr/>
          </p:nvSpPr>
          <p:spPr bwMode="auto">
            <a:xfrm flipV="1">
              <a:off x="3698" y="1267"/>
              <a:ext cx="50" cy="5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24" name="Oval 128"/>
            <p:cNvSpPr>
              <a:spLocks noChangeArrowheads="1"/>
            </p:cNvSpPr>
            <p:nvPr/>
          </p:nvSpPr>
          <p:spPr bwMode="auto">
            <a:xfrm flipV="1">
              <a:off x="4423" y="2167"/>
              <a:ext cx="50" cy="5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25" name="Oval 129"/>
            <p:cNvSpPr>
              <a:spLocks noChangeArrowheads="1"/>
            </p:cNvSpPr>
            <p:nvPr/>
          </p:nvSpPr>
          <p:spPr bwMode="auto">
            <a:xfrm flipV="1">
              <a:off x="3698" y="2167"/>
              <a:ext cx="50" cy="5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26" name="Text Box 130"/>
            <p:cNvSpPr txBox="1">
              <a:spLocks noChangeArrowheads="1"/>
            </p:cNvSpPr>
            <p:nvPr/>
          </p:nvSpPr>
          <p:spPr bwMode="auto">
            <a:xfrm>
              <a:off x="2523" y="1788"/>
              <a:ext cx="402" cy="327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800" baseline="-25000">
                  <a:latin typeface="Times New Roman" pitchFamily="18" charset="0"/>
                  <a:ea typeface="宋体" pitchFamily="2" charset="-122"/>
                </a:rPr>
                <a:t>S1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13827" name="Text Box 131"/>
            <p:cNvSpPr txBox="1">
              <a:spLocks noChangeArrowheads="1"/>
            </p:cNvSpPr>
            <p:nvPr/>
          </p:nvSpPr>
          <p:spPr bwMode="auto">
            <a:xfrm>
              <a:off x="3753" y="952"/>
              <a:ext cx="241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8755" tIns="49378" rIns="98755" bIns="49378" anchor="ctr">
              <a:spAutoFit/>
            </a:bodyPr>
            <a:lstStyle/>
            <a:p>
              <a:pPr defTabSz="987425" eaLnBrk="0" hangingPunct="0"/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endPara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3828" name="Line 132"/>
            <p:cNvSpPr>
              <a:spLocks noChangeShapeType="1"/>
            </p:cNvSpPr>
            <p:nvPr/>
          </p:nvSpPr>
          <p:spPr bwMode="auto">
            <a:xfrm flipV="1">
              <a:off x="3767" y="1289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29" name="Oval 133"/>
            <p:cNvSpPr>
              <a:spLocks noChangeArrowheads="1"/>
            </p:cNvSpPr>
            <p:nvPr/>
          </p:nvSpPr>
          <p:spPr bwMode="auto">
            <a:xfrm>
              <a:off x="3593" y="1843"/>
              <a:ext cx="272" cy="2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30" name="Text Box 134"/>
            <p:cNvSpPr txBox="1">
              <a:spLocks noChangeArrowheads="1"/>
            </p:cNvSpPr>
            <p:nvPr/>
          </p:nvSpPr>
          <p:spPr bwMode="auto">
            <a:xfrm>
              <a:off x="3470" y="1842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_</a:t>
              </a:r>
              <a:endParaRPr kumimoji="1" lang="en-US" altLang="zh-CN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3831" name="Text Box 135"/>
            <p:cNvSpPr txBox="1">
              <a:spLocks noChangeArrowheads="1"/>
            </p:cNvSpPr>
            <p:nvPr/>
          </p:nvSpPr>
          <p:spPr bwMode="auto">
            <a:xfrm>
              <a:off x="3198" y="1752"/>
              <a:ext cx="402" cy="327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800" baseline="-25000">
                  <a:latin typeface="Times New Roman" pitchFamily="18" charset="0"/>
                  <a:ea typeface="宋体" pitchFamily="2" charset="-122"/>
                </a:rPr>
                <a:t>S2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13832" name="Text Box 136"/>
            <p:cNvSpPr txBox="1">
              <a:spLocks noChangeArrowheads="1"/>
            </p:cNvSpPr>
            <p:nvPr/>
          </p:nvSpPr>
          <p:spPr bwMode="auto">
            <a:xfrm>
              <a:off x="3470" y="1616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</a:t>
              </a:r>
              <a:endPara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413833" name="Text Box 137"/>
          <p:cNvSpPr txBox="1">
            <a:spLocks noChangeArrowheads="1"/>
          </p:cNvSpPr>
          <p:nvPr/>
        </p:nvSpPr>
        <p:spPr bwMode="auto">
          <a:xfrm>
            <a:off x="373063" y="1177925"/>
            <a:ext cx="898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解：</a:t>
            </a:r>
          </a:p>
        </p:txBody>
      </p:sp>
      <p:graphicFrame>
        <p:nvGraphicFramePr>
          <p:cNvPr id="413834" name="Object 138"/>
          <p:cNvGraphicFramePr>
            <a:graphicFrameLocks noChangeAspect="1"/>
          </p:cNvGraphicFramePr>
          <p:nvPr/>
        </p:nvGraphicFramePr>
        <p:xfrm>
          <a:off x="4932363" y="5157788"/>
          <a:ext cx="3225800" cy="884237"/>
        </p:xfrm>
        <a:graphic>
          <a:graphicData uri="http://schemas.openxmlformats.org/presentationml/2006/ole">
            <p:oleObj spid="_x0000_s6150" name="公式" r:id="rId8" imgW="1574640" imgH="431640" progId="Equation.3">
              <p:embed/>
            </p:oleObj>
          </a:graphicData>
        </a:graphic>
      </p:graphicFrame>
      <p:grpSp>
        <p:nvGrpSpPr>
          <p:cNvPr id="5" name="Group 139"/>
          <p:cNvGrpSpPr>
            <a:grpSpLocks/>
          </p:cNvGrpSpPr>
          <p:nvPr/>
        </p:nvGrpSpPr>
        <p:grpSpPr bwMode="auto">
          <a:xfrm>
            <a:off x="6084888" y="981075"/>
            <a:ext cx="1533525" cy="2462213"/>
            <a:chOff x="3833" y="618"/>
            <a:chExt cx="966" cy="1551"/>
          </a:xfrm>
        </p:grpSpPr>
        <p:sp>
          <p:nvSpPr>
            <p:cNvPr id="413836" name="Text Box 140"/>
            <p:cNvSpPr txBox="1">
              <a:spLocks noChangeArrowheads="1"/>
            </p:cNvSpPr>
            <p:nvPr/>
          </p:nvSpPr>
          <p:spPr bwMode="auto">
            <a:xfrm>
              <a:off x="3833" y="618"/>
              <a:ext cx="228" cy="327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a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13837" name="Text Box 141"/>
            <p:cNvSpPr txBox="1">
              <a:spLocks noChangeArrowheads="1"/>
            </p:cNvSpPr>
            <p:nvPr/>
          </p:nvSpPr>
          <p:spPr bwMode="auto">
            <a:xfrm>
              <a:off x="3833" y="1842"/>
              <a:ext cx="241" cy="327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b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13838" name="Text Box 142"/>
            <p:cNvSpPr txBox="1">
              <a:spLocks noChangeArrowheads="1"/>
            </p:cNvSpPr>
            <p:nvPr/>
          </p:nvSpPr>
          <p:spPr bwMode="auto">
            <a:xfrm>
              <a:off x="4558" y="654"/>
              <a:ext cx="215" cy="327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c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13839" name="Text Box 143"/>
            <p:cNvSpPr txBox="1">
              <a:spLocks noChangeArrowheads="1"/>
            </p:cNvSpPr>
            <p:nvPr/>
          </p:nvSpPr>
          <p:spPr bwMode="auto">
            <a:xfrm>
              <a:off x="4558" y="1842"/>
              <a:ext cx="241" cy="327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d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413840" name="Rectangle 144"/>
          <p:cNvSpPr>
            <a:spLocks noChangeArrowheads="1"/>
          </p:cNvSpPr>
          <p:nvPr/>
        </p:nvSpPr>
        <p:spPr bwMode="auto">
          <a:xfrm>
            <a:off x="4427538" y="1125538"/>
            <a:ext cx="2089150" cy="2203450"/>
          </a:xfrm>
          <a:prstGeom prst="rect">
            <a:avLst/>
          </a:prstGeom>
          <a:noFill/>
          <a:ln w="38100">
            <a:solidFill>
              <a:srgbClr val="CC33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3841" name="Rectangle 145"/>
          <p:cNvSpPr>
            <a:spLocks noChangeArrowheads="1"/>
          </p:cNvSpPr>
          <p:nvPr/>
        </p:nvSpPr>
        <p:spPr bwMode="auto">
          <a:xfrm>
            <a:off x="7164388" y="1196975"/>
            <a:ext cx="1800225" cy="2203450"/>
          </a:xfrm>
          <a:prstGeom prst="rect">
            <a:avLst/>
          </a:prstGeom>
          <a:noFill/>
          <a:ln w="38100">
            <a:solidFill>
              <a:srgbClr val="CC33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6" name="Group 146"/>
          <p:cNvGrpSpPr>
            <a:grpSpLocks/>
          </p:cNvGrpSpPr>
          <p:nvPr/>
        </p:nvGrpSpPr>
        <p:grpSpPr bwMode="auto">
          <a:xfrm>
            <a:off x="5651500" y="1700213"/>
            <a:ext cx="433388" cy="504825"/>
            <a:chOff x="4014" y="2205"/>
            <a:chExt cx="499" cy="549"/>
          </a:xfrm>
        </p:grpSpPr>
        <p:sp>
          <p:nvSpPr>
            <p:cNvPr id="413843" name="Arc 147"/>
            <p:cNvSpPr>
              <a:spLocks/>
            </p:cNvSpPr>
            <p:nvPr/>
          </p:nvSpPr>
          <p:spPr bwMode="auto">
            <a:xfrm>
              <a:off x="4014" y="2205"/>
              <a:ext cx="499" cy="54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3921 w 43200"/>
                <a:gd name="T1" fmla="*/ 39341 h 43200"/>
                <a:gd name="T2" fmla="*/ 40838 w 43200"/>
                <a:gd name="T3" fmla="*/ 31422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33921" y="39341"/>
                  </a:moveTo>
                  <a:cubicBezTo>
                    <a:pt x="30303" y="41853"/>
                    <a:pt x="2600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14"/>
                    <a:pt x="42390" y="28380"/>
                    <a:pt x="40837" y="31421"/>
                  </a:cubicBezTo>
                </a:path>
                <a:path w="43200" h="43200" stroke="0" extrusionOk="0">
                  <a:moveTo>
                    <a:pt x="33921" y="39341"/>
                  </a:moveTo>
                  <a:cubicBezTo>
                    <a:pt x="30303" y="41853"/>
                    <a:pt x="2600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14"/>
                    <a:pt x="42390" y="28380"/>
                    <a:pt x="40837" y="3142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prstDash val="lgDash"/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44" name="Text Box 148"/>
            <p:cNvSpPr txBox="1">
              <a:spLocks noChangeArrowheads="1"/>
            </p:cNvSpPr>
            <p:nvPr/>
          </p:nvSpPr>
          <p:spPr bwMode="auto">
            <a:xfrm>
              <a:off x="4062" y="2214"/>
              <a:ext cx="398" cy="50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40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sym typeface="Symbol" pitchFamily="18" charset="2"/>
                </a:rPr>
                <a:t>i</a:t>
              </a:r>
              <a:endParaRPr kumimoji="1" lang="en-US" altLang="zh-CN" sz="240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1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3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3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1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1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41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3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3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41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1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41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46" grpId="0"/>
      <p:bldP spid="413833" grpId="0"/>
      <p:bldP spid="413840" grpId="0" animBg="1" autoUpdateAnimBg="0"/>
      <p:bldP spid="413841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ChangeArrowheads="1"/>
          </p:cNvSpPr>
          <p:nvPr>
            <p:ph type="ctrTitle"/>
          </p:nvPr>
        </p:nvSpPr>
        <p:spPr bwMode="auto">
          <a:xfrm>
            <a:off x="900113" y="836613"/>
            <a:ext cx="7092950" cy="115093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第六章　储能元件</a:t>
            </a:r>
          </a:p>
        </p:txBody>
      </p:sp>
      <p:sp>
        <p:nvSpPr>
          <p:cNvPr id="419843" name="Text Box 3"/>
          <p:cNvSpPr txBox="1">
            <a:spLocks noChangeArrowheads="1"/>
          </p:cNvSpPr>
          <p:nvPr/>
        </p:nvSpPr>
        <p:spPr bwMode="auto">
          <a:xfrm>
            <a:off x="468313" y="1916113"/>
            <a:ext cx="75358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3600">
                <a:solidFill>
                  <a:schemeClr val="tx1"/>
                </a:solidFill>
                <a:latin typeface="Times New Roman" pitchFamily="18" charset="0"/>
              </a:rPr>
              <a:t>§</a:t>
            </a:r>
            <a:r>
              <a:rPr lang="zh-CN" altLang="en-US" sz="3600">
                <a:solidFill>
                  <a:schemeClr val="tx1"/>
                </a:solidFill>
                <a:latin typeface="Times New Roman" pitchFamily="18" charset="0"/>
              </a:rPr>
              <a:t>６－１　电容元件</a:t>
            </a:r>
          </a:p>
        </p:txBody>
      </p:sp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395288" y="2708275"/>
            <a:ext cx="6553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3600">
                <a:solidFill>
                  <a:schemeClr val="tx1"/>
                </a:solidFill>
                <a:latin typeface="Times New Roman" pitchFamily="18" charset="0"/>
              </a:rPr>
              <a:t>§</a:t>
            </a:r>
            <a:r>
              <a:rPr lang="zh-CN" altLang="en-US" sz="3600">
                <a:solidFill>
                  <a:schemeClr val="tx1"/>
                </a:solidFill>
                <a:latin typeface="Times New Roman" pitchFamily="18" charset="0"/>
              </a:rPr>
              <a:t>６－２　电感元件</a:t>
            </a:r>
          </a:p>
        </p:txBody>
      </p:sp>
      <p:sp>
        <p:nvSpPr>
          <p:cNvPr id="419845" name="Text Box 5"/>
          <p:cNvSpPr txBox="1">
            <a:spLocks noChangeArrowheads="1"/>
          </p:cNvSpPr>
          <p:nvPr/>
        </p:nvSpPr>
        <p:spPr bwMode="auto">
          <a:xfrm>
            <a:off x="395288" y="3429000"/>
            <a:ext cx="844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tx1"/>
                </a:solidFill>
                <a:latin typeface="Times New Roman" pitchFamily="18" charset="0"/>
              </a:rPr>
              <a:t>§</a:t>
            </a:r>
            <a:r>
              <a:rPr lang="zh-CN" altLang="en-US" sz="3600">
                <a:solidFill>
                  <a:schemeClr val="tx1"/>
                </a:solidFill>
                <a:latin typeface="Times New Roman" pitchFamily="18" charset="0"/>
              </a:rPr>
              <a:t>６－３　电容、电感元件的串联和并联</a:t>
            </a:r>
          </a:p>
        </p:txBody>
      </p:sp>
      <p:sp>
        <p:nvSpPr>
          <p:cNvPr id="41984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457200" cy="5334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ChangeArrowheads="1"/>
          </p:cNvSpPr>
          <p:nvPr>
            <p:ph type="ctrTitle"/>
          </p:nvPr>
        </p:nvSpPr>
        <p:spPr bwMode="auto">
          <a:xfrm>
            <a:off x="468313" y="333375"/>
            <a:ext cx="8208962" cy="79216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第七章　一阶电路的时域分析</a:t>
            </a:r>
          </a:p>
        </p:txBody>
      </p:sp>
      <p:sp>
        <p:nvSpPr>
          <p:cNvPr id="418819" name="Text Box 3"/>
          <p:cNvSpPr txBox="1">
            <a:spLocks noChangeArrowheads="1"/>
          </p:cNvSpPr>
          <p:nvPr/>
        </p:nvSpPr>
        <p:spPr bwMode="auto">
          <a:xfrm>
            <a:off x="250825" y="1196975"/>
            <a:ext cx="87137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§7-1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　动态电路的方程及其初始条件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418820" name="Text Box 4"/>
          <p:cNvSpPr txBox="1">
            <a:spLocks noChangeArrowheads="1"/>
          </p:cNvSpPr>
          <p:nvPr/>
        </p:nvSpPr>
        <p:spPr bwMode="auto">
          <a:xfrm>
            <a:off x="1212850" y="1736725"/>
            <a:ext cx="75358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§7-2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　一阶电路的零输入响应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41882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75688" y="6308725"/>
            <a:ext cx="457200" cy="5334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8822" name="Text Box 6"/>
          <p:cNvSpPr txBox="1">
            <a:spLocks noChangeArrowheads="1"/>
          </p:cNvSpPr>
          <p:nvPr/>
        </p:nvSpPr>
        <p:spPr bwMode="auto">
          <a:xfrm>
            <a:off x="0" y="3321050"/>
            <a:ext cx="25923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3600">
                <a:solidFill>
                  <a:schemeClr val="tx1"/>
                </a:solidFill>
                <a:latin typeface="Times New Roman" pitchFamily="18" charset="0"/>
              </a:rPr>
              <a:t>重点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：</a:t>
            </a:r>
          </a:p>
        </p:txBody>
      </p:sp>
      <p:sp>
        <p:nvSpPr>
          <p:cNvPr id="418823" name="Text Box 7"/>
          <p:cNvSpPr txBox="1">
            <a:spLocks noChangeArrowheads="1"/>
          </p:cNvSpPr>
          <p:nvPr/>
        </p:nvSpPr>
        <p:spPr bwMode="auto">
          <a:xfrm>
            <a:off x="1619250" y="3608388"/>
            <a:ext cx="52562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、初始条件；</a:t>
            </a:r>
          </a:p>
        </p:txBody>
      </p:sp>
      <p:sp>
        <p:nvSpPr>
          <p:cNvPr id="418824" name="Text Box 8"/>
          <p:cNvSpPr txBox="1">
            <a:spLocks noChangeArrowheads="1"/>
          </p:cNvSpPr>
          <p:nvPr/>
        </p:nvSpPr>
        <p:spPr bwMode="auto">
          <a:xfrm>
            <a:off x="1619250" y="4181475"/>
            <a:ext cx="55451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、动态电路的方程；</a:t>
            </a:r>
          </a:p>
        </p:txBody>
      </p:sp>
      <p:sp>
        <p:nvSpPr>
          <p:cNvPr id="418825" name="Text Box 9"/>
          <p:cNvSpPr txBox="1">
            <a:spLocks noChangeArrowheads="1"/>
          </p:cNvSpPr>
          <p:nvPr/>
        </p:nvSpPr>
        <p:spPr bwMode="auto">
          <a:xfrm>
            <a:off x="1619250" y="4829175"/>
            <a:ext cx="7524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、零输入响应、零状态响应、全响应</a:t>
            </a:r>
          </a:p>
        </p:txBody>
      </p:sp>
      <p:sp>
        <p:nvSpPr>
          <p:cNvPr id="418826" name="Rectangle 10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4925" y="2241550"/>
            <a:ext cx="7704138" cy="14414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§7-3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　一阶电路的零状态响应 </a:t>
            </a:r>
          </a:p>
          <a:p>
            <a:pPr algn="l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　　　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§7-4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　一阶电路的全响应</a:t>
            </a:r>
          </a:p>
        </p:txBody>
      </p:sp>
      <p:sp>
        <p:nvSpPr>
          <p:cNvPr id="418827" name="Text Box 11"/>
          <p:cNvSpPr txBox="1">
            <a:spLocks noChangeArrowheads="1"/>
          </p:cNvSpPr>
          <p:nvPr/>
        </p:nvSpPr>
        <p:spPr bwMode="auto">
          <a:xfrm>
            <a:off x="1619250" y="5445125"/>
            <a:ext cx="43926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4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三要素法。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1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18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418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4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1" grpId="0" animBg="1"/>
      <p:bldP spid="418822" grpId="0"/>
      <p:bldP spid="418823" grpId="0"/>
      <p:bldP spid="418824" grpId="0"/>
      <p:bldP spid="418825" grpId="0"/>
      <p:bldP spid="418826" grpId="0" build="p"/>
      <p:bldP spid="4188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68313" y="188913"/>
            <a:ext cx="7772400" cy="73183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000" b="1">
                <a:solidFill>
                  <a:schemeClr val="tx1"/>
                </a:solidFill>
                <a:ea typeface="楷体_GB2312" pitchFamily="49" charset="-122"/>
              </a:rPr>
              <a:t>三要素法</a:t>
            </a:r>
          </a:p>
        </p:txBody>
      </p:sp>
      <p:graphicFrame>
        <p:nvGraphicFramePr>
          <p:cNvPr id="421891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3527425" y="765175"/>
          <a:ext cx="3744913" cy="1374775"/>
        </p:xfrm>
        <a:graphic>
          <a:graphicData uri="http://schemas.openxmlformats.org/presentationml/2006/ole">
            <p:oleObj spid="_x0000_s7170" name="公式" r:id="rId3" imgW="2006280" imgH="73656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25500" y="6435725"/>
            <a:ext cx="6410325" cy="161925"/>
            <a:chOff x="672" y="672"/>
            <a:chExt cx="4038" cy="102"/>
          </a:xfrm>
        </p:grpSpPr>
        <p:pic>
          <p:nvPicPr>
            <p:cNvPr id="421894" name="Picture 6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21895" name="Picture 7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4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21896" name="Picture 8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21897" name="Picture 9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5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21898" name="Picture 10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5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21899" name="Picture 11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3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21900" name="Picture 12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4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21901" name="Picture 13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3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21902" name="Picture 14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2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21903" name="Picture 15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21904" name="Picture 16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4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21905" name="Picture 17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28" y="672"/>
              <a:ext cx="102" cy="102"/>
            </a:xfrm>
            <a:prstGeom prst="rect">
              <a:avLst/>
            </a:prstGeom>
            <a:noFill/>
          </p:spPr>
        </p:pic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1824" y="672"/>
              <a:ext cx="2886" cy="102"/>
              <a:chOff x="2298" y="3606"/>
              <a:chExt cx="2886" cy="102"/>
            </a:xfrm>
          </p:grpSpPr>
          <p:pic>
            <p:nvPicPr>
              <p:cNvPr id="421907" name="Picture 19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9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21908" name="Picture 20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38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21909" name="Picture 21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4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21910" name="Picture 22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58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21911" name="Picture 23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7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21912" name="Picture 24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77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21913" name="Picture 25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96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21914" name="Picture 26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6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21915" name="Picture 27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16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21916" name="Picture 28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25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21917" name="Picture 29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5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21918" name="Picture 30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54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21919" name="Picture 31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4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21920" name="Picture 32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73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21921" name="Picture 33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82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21922" name="Picture 34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7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21923" name="Picture 35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45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21924" name="Picture 36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93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21925" name="Picture 37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02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21926" name="Picture 38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11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21927" name="Picture 39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21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21928" name="Picture 40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31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21929" name="Picture 41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0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21930" name="Picture 42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50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21931" name="Picture 43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69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21932" name="Picture 44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9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21933" name="Picture 45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8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21934" name="Picture 46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98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21935" name="Picture 47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8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21936" name="Picture 48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602" y="3606"/>
                <a:ext cx="102" cy="102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421984" name="Text Box 96"/>
          <p:cNvSpPr txBox="1">
            <a:spLocks noChangeArrowheads="1"/>
          </p:cNvSpPr>
          <p:nvPr/>
        </p:nvSpPr>
        <p:spPr bwMode="auto">
          <a:xfrm>
            <a:off x="323850" y="1095375"/>
            <a:ext cx="4900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zh-CN" altLang="en-US" sz="2800">
                <a:latin typeface="Times New Roman" pitchFamily="18" charset="0"/>
              </a:rPr>
              <a:t>（</a:t>
            </a:r>
            <a:r>
              <a:rPr kumimoji="1" lang="en-US" altLang="zh-CN" sz="2800">
                <a:latin typeface="Times New Roman" pitchFamily="18" charset="0"/>
              </a:rPr>
              <a:t>1</a:t>
            </a:r>
            <a:r>
              <a:rPr kumimoji="1" lang="zh-CN" altLang="en-US" sz="2800">
                <a:latin typeface="Times New Roman" pitchFamily="18" charset="0"/>
              </a:rPr>
              <a:t>）</a:t>
            </a:r>
            <a:r>
              <a:rPr kumimoji="1" lang="zh-CN" altLang="en-US" sz="2800">
                <a:latin typeface="楷体_GB2312" pitchFamily="49" charset="-122"/>
              </a:rPr>
              <a:t>三要素：</a:t>
            </a:r>
          </a:p>
        </p:txBody>
      </p:sp>
      <p:sp>
        <p:nvSpPr>
          <p:cNvPr id="421986" name="Text Box 98"/>
          <p:cNvSpPr txBox="1">
            <a:spLocks noChangeArrowheads="1"/>
          </p:cNvSpPr>
          <p:nvPr/>
        </p:nvSpPr>
        <p:spPr bwMode="auto">
          <a:xfrm>
            <a:off x="323850" y="2168525"/>
            <a:ext cx="5040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zh-CN" altLang="en-US" sz="2800">
                <a:latin typeface="Times New Roman" pitchFamily="18" charset="0"/>
              </a:rPr>
              <a:t>（</a:t>
            </a:r>
            <a:r>
              <a:rPr kumimoji="1" lang="en-US" altLang="zh-CN" sz="2800">
                <a:latin typeface="Times New Roman" pitchFamily="18" charset="0"/>
              </a:rPr>
              <a:t>2</a:t>
            </a:r>
            <a:r>
              <a:rPr kumimoji="1" lang="zh-CN" altLang="en-US" sz="2800">
                <a:latin typeface="Times New Roman" pitchFamily="18" charset="0"/>
              </a:rPr>
              <a:t>）</a:t>
            </a:r>
            <a:r>
              <a:rPr kumimoji="1" lang="zh-CN" altLang="en-US" sz="2800">
                <a:latin typeface="楷体_GB2312" pitchFamily="49" charset="-122"/>
              </a:rPr>
              <a:t>直流电源激励的全响应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  <p:graphicFrame>
        <p:nvGraphicFramePr>
          <p:cNvPr id="421999" name="Object 1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92163" y="2924175"/>
          <a:ext cx="6911975" cy="1141413"/>
        </p:xfrm>
        <a:graphic>
          <a:graphicData uri="http://schemas.openxmlformats.org/presentationml/2006/ole">
            <p:oleObj spid="_x0000_s7171" name="公式" r:id="rId5" imgW="6540480" imgH="1079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1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84" grpId="0" build="p" autoUpdateAnimBg="0"/>
      <p:bldP spid="4219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57213" y="249238"/>
            <a:ext cx="3949700" cy="1706562"/>
            <a:chOff x="512" y="1392"/>
            <a:chExt cx="2488" cy="107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768" y="1968"/>
              <a:ext cx="240" cy="240"/>
              <a:chOff x="768" y="2928"/>
              <a:chExt cx="288" cy="288"/>
            </a:xfrm>
          </p:grpSpPr>
          <p:sp>
            <p:nvSpPr>
              <p:cNvPr id="486404" name="Oval 4"/>
              <p:cNvSpPr>
                <a:spLocks noChangeArrowheads="1"/>
              </p:cNvSpPr>
              <p:nvPr/>
            </p:nvSpPr>
            <p:spPr bwMode="auto">
              <a:xfrm>
                <a:off x="768" y="2928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6405" name="Line 5"/>
              <p:cNvSpPr>
                <a:spLocks noChangeShapeType="1"/>
              </p:cNvSpPr>
              <p:nvPr/>
            </p:nvSpPr>
            <p:spPr bwMode="auto">
              <a:xfrm>
                <a:off x="768" y="307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6406" name="Line 6"/>
            <p:cNvSpPr>
              <a:spLocks noChangeShapeType="1"/>
            </p:cNvSpPr>
            <p:nvPr/>
          </p:nvSpPr>
          <p:spPr bwMode="auto">
            <a:xfrm flipV="1">
              <a:off x="912" y="177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07" name="Line 7"/>
            <p:cNvSpPr>
              <a:spLocks noChangeShapeType="1"/>
            </p:cNvSpPr>
            <p:nvPr/>
          </p:nvSpPr>
          <p:spPr bwMode="auto">
            <a:xfrm flipV="1">
              <a:off x="864" y="177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08" name="Rectangle 8"/>
            <p:cNvSpPr>
              <a:spLocks noChangeArrowheads="1"/>
            </p:cNvSpPr>
            <p:nvPr/>
          </p:nvSpPr>
          <p:spPr bwMode="auto">
            <a:xfrm>
              <a:off x="1296" y="1968"/>
              <a:ext cx="96" cy="240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09" name="Line 9"/>
            <p:cNvSpPr>
              <a:spLocks noChangeShapeType="1"/>
            </p:cNvSpPr>
            <p:nvPr/>
          </p:nvSpPr>
          <p:spPr bwMode="auto">
            <a:xfrm>
              <a:off x="912" y="1776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10" name="Line 10"/>
            <p:cNvSpPr>
              <a:spLocks noChangeShapeType="1"/>
            </p:cNvSpPr>
            <p:nvPr/>
          </p:nvSpPr>
          <p:spPr bwMode="auto">
            <a:xfrm>
              <a:off x="1680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11" name="Line 11"/>
            <p:cNvSpPr>
              <a:spLocks noChangeShapeType="1"/>
            </p:cNvSpPr>
            <p:nvPr/>
          </p:nvSpPr>
          <p:spPr bwMode="auto">
            <a:xfrm>
              <a:off x="1968" y="177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12" name="Line 12"/>
            <p:cNvSpPr>
              <a:spLocks noChangeShapeType="1"/>
            </p:cNvSpPr>
            <p:nvPr/>
          </p:nvSpPr>
          <p:spPr bwMode="auto">
            <a:xfrm>
              <a:off x="1968" y="220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13" name="Line 13"/>
            <p:cNvSpPr>
              <a:spLocks noChangeShapeType="1"/>
            </p:cNvSpPr>
            <p:nvPr/>
          </p:nvSpPr>
          <p:spPr bwMode="auto">
            <a:xfrm>
              <a:off x="912" y="244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14" name="Line 14"/>
            <p:cNvSpPr>
              <a:spLocks noChangeShapeType="1"/>
            </p:cNvSpPr>
            <p:nvPr/>
          </p:nvSpPr>
          <p:spPr bwMode="auto">
            <a:xfrm flipV="1">
              <a:off x="1344" y="177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15" name="Line 15"/>
            <p:cNvSpPr>
              <a:spLocks noChangeShapeType="1"/>
            </p:cNvSpPr>
            <p:nvPr/>
          </p:nvSpPr>
          <p:spPr bwMode="auto">
            <a:xfrm>
              <a:off x="1344" y="220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16" name="Line 16"/>
            <p:cNvSpPr>
              <a:spLocks noChangeShapeType="1"/>
            </p:cNvSpPr>
            <p:nvPr/>
          </p:nvSpPr>
          <p:spPr bwMode="auto">
            <a:xfrm flipV="1">
              <a:off x="912" y="220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17" name="Text Box 17"/>
            <p:cNvSpPr txBox="1">
              <a:spLocks noChangeArrowheads="1"/>
            </p:cNvSpPr>
            <p:nvPr/>
          </p:nvSpPr>
          <p:spPr bwMode="auto">
            <a:xfrm>
              <a:off x="512" y="2112"/>
              <a:ext cx="35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1A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486418" name="Text Box 18"/>
            <p:cNvSpPr txBox="1">
              <a:spLocks noChangeArrowheads="1"/>
            </p:cNvSpPr>
            <p:nvPr/>
          </p:nvSpPr>
          <p:spPr bwMode="auto">
            <a:xfrm>
              <a:off x="1392" y="1824"/>
              <a:ext cx="36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6419" name="Line 19"/>
            <p:cNvSpPr>
              <a:spLocks noChangeShapeType="1"/>
            </p:cNvSpPr>
            <p:nvPr/>
          </p:nvSpPr>
          <p:spPr bwMode="auto">
            <a:xfrm>
              <a:off x="1872" y="2208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20" name="Line 20"/>
            <p:cNvSpPr>
              <a:spLocks noChangeShapeType="1"/>
            </p:cNvSpPr>
            <p:nvPr/>
          </p:nvSpPr>
          <p:spPr bwMode="auto">
            <a:xfrm>
              <a:off x="1872" y="21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21" name="Text Box 21"/>
            <p:cNvSpPr txBox="1">
              <a:spLocks noChangeArrowheads="1"/>
            </p:cNvSpPr>
            <p:nvPr/>
          </p:nvSpPr>
          <p:spPr bwMode="auto">
            <a:xfrm>
              <a:off x="735" y="1392"/>
              <a:ext cx="373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zh-CN" altLang="en-US" sz="24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</a:rPr>
                <a:t>例</a:t>
              </a:r>
              <a:r>
                <a:rPr kumimoji="1" lang="en-US" altLang="zh-CN" sz="24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</a:rPr>
                <a:t>:</a:t>
              </a:r>
            </a:p>
          </p:txBody>
        </p:sp>
        <p:sp>
          <p:nvSpPr>
            <p:cNvPr id="486422" name="Line 22"/>
            <p:cNvSpPr>
              <a:spLocks noChangeShapeType="1"/>
            </p:cNvSpPr>
            <p:nvPr/>
          </p:nvSpPr>
          <p:spPr bwMode="auto">
            <a:xfrm>
              <a:off x="1968" y="177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23" name="Line 23"/>
            <p:cNvSpPr>
              <a:spLocks noChangeShapeType="1"/>
            </p:cNvSpPr>
            <p:nvPr/>
          </p:nvSpPr>
          <p:spPr bwMode="auto">
            <a:xfrm flipV="1">
              <a:off x="2160" y="1632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24" name="Line 24"/>
            <p:cNvSpPr>
              <a:spLocks noChangeShapeType="1"/>
            </p:cNvSpPr>
            <p:nvPr/>
          </p:nvSpPr>
          <p:spPr bwMode="auto">
            <a:xfrm>
              <a:off x="2400" y="177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25" name="Rectangle 25"/>
            <p:cNvSpPr>
              <a:spLocks noChangeArrowheads="1"/>
            </p:cNvSpPr>
            <p:nvPr/>
          </p:nvSpPr>
          <p:spPr bwMode="auto">
            <a:xfrm>
              <a:off x="2592" y="2016"/>
              <a:ext cx="96" cy="240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26" name="Line 26"/>
            <p:cNvSpPr>
              <a:spLocks noChangeShapeType="1"/>
            </p:cNvSpPr>
            <p:nvPr/>
          </p:nvSpPr>
          <p:spPr bwMode="auto">
            <a:xfrm flipV="1">
              <a:off x="2640" y="17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27" name="Line 27"/>
            <p:cNvSpPr>
              <a:spLocks noChangeShapeType="1"/>
            </p:cNvSpPr>
            <p:nvPr/>
          </p:nvSpPr>
          <p:spPr bwMode="auto">
            <a:xfrm>
              <a:off x="2640" y="22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28" name="Line 28"/>
            <p:cNvSpPr>
              <a:spLocks noChangeShapeType="1"/>
            </p:cNvSpPr>
            <p:nvPr/>
          </p:nvSpPr>
          <p:spPr bwMode="auto">
            <a:xfrm>
              <a:off x="2112" y="1584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29" name="Text Box 29"/>
            <p:cNvSpPr txBox="1">
              <a:spLocks noChangeArrowheads="1"/>
            </p:cNvSpPr>
            <p:nvPr/>
          </p:nvSpPr>
          <p:spPr bwMode="auto">
            <a:xfrm>
              <a:off x="2640" y="2016"/>
              <a:ext cx="36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6430" name="Text Box 30"/>
            <p:cNvSpPr txBox="1">
              <a:spLocks noChangeArrowheads="1"/>
            </p:cNvSpPr>
            <p:nvPr/>
          </p:nvSpPr>
          <p:spPr bwMode="auto">
            <a:xfrm>
              <a:off x="1579" y="2112"/>
              <a:ext cx="329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3F</a:t>
              </a:r>
            </a:p>
          </p:txBody>
        </p:sp>
        <p:sp>
          <p:nvSpPr>
            <p:cNvPr id="486431" name="Text Box 31"/>
            <p:cNvSpPr txBox="1">
              <a:spLocks noChangeArrowheads="1"/>
            </p:cNvSpPr>
            <p:nvPr/>
          </p:nvSpPr>
          <p:spPr bwMode="auto">
            <a:xfrm>
              <a:off x="1776" y="1872"/>
              <a:ext cx="225" cy="59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  <a:p>
              <a:r>
                <a:rPr kumimoji="1"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-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6432" name="Text Box 32"/>
            <p:cNvSpPr txBox="1">
              <a:spLocks noChangeArrowheads="1"/>
            </p:cNvSpPr>
            <p:nvPr/>
          </p:nvSpPr>
          <p:spPr bwMode="auto">
            <a:xfrm>
              <a:off x="2093" y="2064"/>
              <a:ext cx="308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400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aphicFrame>
        <p:nvGraphicFramePr>
          <p:cNvPr id="486433" name="Object 33"/>
          <p:cNvGraphicFramePr>
            <a:graphicFrameLocks noChangeAspect="1"/>
          </p:cNvGraphicFramePr>
          <p:nvPr/>
        </p:nvGraphicFramePr>
        <p:xfrm>
          <a:off x="1303338" y="3040063"/>
          <a:ext cx="2824162" cy="487362"/>
        </p:xfrm>
        <a:graphic>
          <a:graphicData uri="http://schemas.openxmlformats.org/presentationml/2006/ole">
            <p:oleObj spid="_x0000_s8194" name="Equation" r:id="rId3" imgW="1244520" imgH="215640" progId="Equation.3">
              <p:embed/>
            </p:oleObj>
          </a:graphicData>
        </a:graphic>
      </p:graphicFrame>
      <p:graphicFrame>
        <p:nvGraphicFramePr>
          <p:cNvPr id="486434" name="Object 34"/>
          <p:cNvGraphicFramePr>
            <a:graphicFrameLocks noChangeAspect="1"/>
          </p:cNvGraphicFramePr>
          <p:nvPr/>
        </p:nvGraphicFramePr>
        <p:xfrm>
          <a:off x="969963" y="4457700"/>
          <a:ext cx="3643312" cy="847725"/>
        </p:xfrm>
        <a:graphic>
          <a:graphicData uri="http://schemas.openxmlformats.org/presentationml/2006/ole">
            <p:oleObj spid="_x0000_s8195" name="公式" r:id="rId4" imgW="1739880" imgH="406080" progId="Equation.3">
              <p:embed/>
            </p:oleObj>
          </a:graphicData>
        </a:graphic>
      </p:graphicFrame>
      <p:graphicFrame>
        <p:nvGraphicFramePr>
          <p:cNvPr id="486435" name="Object 35"/>
          <p:cNvGraphicFramePr>
            <a:graphicFrameLocks noChangeAspect="1"/>
          </p:cNvGraphicFramePr>
          <p:nvPr/>
        </p:nvGraphicFramePr>
        <p:xfrm>
          <a:off x="1128713" y="3597275"/>
          <a:ext cx="2824162" cy="836613"/>
        </p:xfrm>
        <a:graphic>
          <a:graphicData uri="http://schemas.openxmlformats.org/presentationml/2006/ole">
            <p:oleObj spid="_x0000_s8196" name="公式" r:id="rId5" imgW="1320480" imgH="393480" progId="Equation.3">
              <p:embed/>
            </p:oleObj>
          </a:graphicData>
        </a:graphic>
      </p:graphicFrame>
      <p:graphicFrame>
        <p:nvGraphicFramePr>
          <p:cNvPr id="486436" name="Object 36"/>
          <p:cNvGraphicFramePr>
            <a:graphicFrameLocks noChangeAspect="1"/>
          </p:cNvGraphicFramePr>
          <p:nvPr/>
        </p:nvGraphicFramePr>
        <p:xfrm>
          <a:off x="962025" y="5437188"/>
          <a:ext cx="4471988" cy="1087437"/>
        </p:xfrm>
        <a:graphic>
          <a:graphicData uri="http://schemas.openxmlformats.org/presentationml/2006/ole">
            <p:oleObj spid="_x0000_s8197" name="公式" r:id="rId6" imgW="1981080" imgH="482400" progId="Equation.3">
              <p:embed/>
            </p:oleObj>
          </a:graphicData>
        </a:graphic>
      </p:graphicFrame>
      <p:sp>
        <p:nvSpPr>
          <p:cNvPr id="486437" name="Text Box 37"/>
          <p:cNvSpPr txBox="1">
            <a:spLocks noChangeArrowheads="1"/>
          </p:cNvSpPr>
          <p:nvPr/>
        </p:nvSpPr>
        <p:spPr bwMode="auto">
          <a:xfrm>
            <a:off x="4292600" y="0"/>
            <a:ext cx="44926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已知：</a:t>
            </a:r>
            <a:r>
              <a:rPr kumimoji="1" lang="zh-CN" altLang="en-US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=0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时合开关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</a:p>
          <a:p>
            <a:pPr algn="l"/>
            <a:endParaRPr kumimoji="1" lang="en-US" altLang="zh-CN" sz="2400" baseline="-250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/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求 换路后的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sp>
        <p:nvSpPr>
          <p:cNvPr id="486438" name="Text Box 38"/>
          <p:cNvSpPr txBox="1">
            <a:spLocks noChangeArrowheads="1"/>
          </p:cNvSpPr>
          <p:nvPr/>
        </p:nvSpPr>
        <p:spPr bwMode="auto">
          <a:xfrm>
            <a:off x="258763" y="2208213"/>
            <a:ext cx="1093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zh-CN" altLang="en-US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解：</a:t>
            </a:r>
            <a:endParaRPr kumimoji="1" lang="zh-CN" altLang="en-US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5194300" y="3081338"/>
            <a:ext cx="3613150" cy="2684462"/>
            <a:chOff x="3272" y="1065"/>
            <a:chExt cx="2276" cy="1691"/>
          </a:xfrm>
        </p:grpSpPr>
        <p:sp>
          <p:nvSpPr>
            <p:cNvPr id="486440" name="Line 40"/>
            <p:cNvSpPr>
              <a:spLocks noChangeShapeType="1"/>
            </p:cNvSpPr>
            <p:nvPr/>
          </p:nvSpPr>
          <p:spPr bwMode="auto">
            <a:xfrm>
              <a:off x="3735" y="2420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41" name="Line 41"/>
            <p:cNvSpPr>
              <a:spLocks noChangeShapeType="1"/>
            </p:cNvSpPr>
            <p:nvPr/>
          </p:nvSpPr>
          <p:spPr bwMode="auto">
            <a:xfrm flipV="1">
              <a:off x="3879" y="1140"/>
              <a:ext cx="0" cy="1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42" name="Line 42"/>
            <p:cNvSpPr>
              <a:spLocks noChangeShapeType="1"/>
            </p:cNvSpPr>
            <p:nvPr/>
          </p:nvSpPr>
          <p:spPr bwMode="auto">
            <a:xfrm>
              <a:off x="3879" y="2180"/>
              <a:ext cx="1440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43" name="Freeform 43"/>
            <p:cNvSpPr>
              <a:spLocks/>
            </p:cNvSpPr>
            <p:nvPr/>
          </p:nvSpPr>
          <p:spPr bwMode="auto">
            <a:xfrm>
              <a:off x="3879" y="1604"/>
              <a:ext cx="1354" cy="5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240"/>
                </a:cxn>
                <a:cxn ang="0">
                  <a:pos x="384" y="384"/>
                </a:cxn>
                <a:cxn ang="0">
                  <a:pos x="816" y="480"/>
                </a:cxn>
                <a:cxn ang="0">
                  <a:pos x="1354" y="518"/>
                </a:cxn>
              </a:cxnLst>
              <a:rect l="0" t="0" r="r" b="b"/>
              <a:pathLst>
                <a:path w="1354" h="518">
                  <a:moveTo>
                    <a:pt x="0" y="0"/>
                  </a:moveTo>
                  <a:cubicBezTo>
                    <a:pt x="40" y="88"/>
                    <a:pt x="80" y="176"/>
                    <a:pt x="144" y="240"/>
                  </a:cubicBezTo>
                  <a:cubicBezTo>
                    <a:pt x="208" y="304"/>
                    <a:pt x="272" y="344"/>
                    <a:pt x="384" y="384"/>
                  </a:cubicBezTo>
                  <a:cubicBezTo>
                    <a:pt x="496" y="424"/>
                    <a:pt x="654" y="458"/>
                    <a:pt x="816" y="480"/>
                  </a:cubicBezTo>
                  <a:cubicBezTo>
                    <a:pt x="978" y="502"/>
                    <a:pt x="1242" y="510"/>
                    <a:pt x="1354" y="51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44" name="Text Box 44"/>
            <p:cNvSpPr txBox="1">
              <a:spLocks noChangeArrowheads="1"/>
            </p:cNvSpPr>
            <p:nvPr/>
          </p:nvSpPr>
          <p:spPr bwMode="auto">
            <a:xfrm>
              <a:off x="5379" y="2468"/>
              <a:ext cx="169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6445" name="Text Box 45"/>
            <p:cNvSpPr txBox="1">
              <a:spLocks noChangeArrowheads="1"/>
            </p:cNvSpPr>
            <p:nvPr/>
          </p:nvSpPr>
          <p:spPr bwMode="auto">
            <a:xfrm>
              <a:off x="3991" y="1065"/>
              <a:ext cx="28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400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6446" name="Text Box 46"/>
            <p:cNvSpPr txBox="1">
              <a:spLocks noChangeArrowheads="1"/>
            </p:cNvSpPr>
            <p:nvPr/>
          </p:nvSpPr>
          <p:spPr bwMode="auto">
            <a:xfrm>
              <a:off x="3400" y="1375"/>
              <a:ext cx="22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6447" name="Text Box 47"/>
            <p:cNvSpPr txBox="1">
              <a:spLocks noChangeArrowheads="1"/>
            </p:cNvSpPr>
            <p:nvPr/>
          </p:nvSpPr>
          <p:spPr bwMode="auto">
            <a:xfrm>
              <a:off x="4228" y="1068"/>
              <a:ext cx="383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(V)</a:t>
              </a:r>
            </a:p>
          </p:txBody>
        </p:sp>
        <p:sp>
          <p:nvSpPr>
            <p:cNvPr id="486448" name="Text Box 48"/>
            <p:cNvSpPr txBox="1">
              <a:spLocks noChangeArrowheads="1"/>
            </p:cNvSpPr>
            <p:nvPr/>
          </p:nvSpPr>
          <p:spPr bwMode="auto">
            <a:xfrm>
              <a:off x="3272" y="2002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0.667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6449" name="Text Box 49"/>
            <p:cNvSpPr txBox="1">
              <a:spLocks noChangeArrowheads="1"/>
            </p:cNvSpPr>
            <p:nvPr/>
          </p:nvSpPr>
          <p:spPr bwMode="auto">
            <a:xfrm>
              <a:off x="3630" y="24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486450" name="Line 50"/>
            <p:cNvSpPr>
              <a:spLocks noChangeShapeType="1"/>
            </p:cNvSpPr>
            <p:nvPr/>
          </p:nvSpPr>
          <p:spPr bwMode="auto">
            <a:xfrm>
              <a:off x="3636" y="1609"/>
              <a:ext cx="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86451" name="Object 51"/>
          <p:cNvGraphicFramePr>
            <a:graphicFrameLocks noChangeAspect="1"/>
          </p:cNvGraphicFramePr>
          <p:nvPr/>
        </p:nvGraphicFramePr>
        <p:xfrm>
          <a:off x="1019175" y="1960563"/>
          <a:ext cx="5245100" cy="968375"/>
        </p:xfrm>
        <a:graphic>
          <a:graphicData uri="http://schemas.openxmlformats.org/presentationml/2006/ole">
            <p:oleObj spid="_x0000_s8198" name="Equation" r:id="rId7" imgW="1917360" imgH="355320" progId="Equation.3">
              <p:embed/>
            </p:oleObj>
          </a:graphicData>
        </a:graphic>
      </p:graphicFrame>
      <p:sp>
        <p:nvSpPr>
          <p:cNvPr id="486452" name="Line 52"/>
          <p:cNvSpPr>
            <a:spLocks noChangeShapeType="1"/>
          </p:cNvSpPr>
          <p:nvPr/>
        </p:nvSpPr>
        <p:spPr bwMode="auto">
          <a:xfrm>
            <a:off x="3100388" y="857250"/>
            <a:ext cx="6572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6453" name="Rectangle 53"/>
          <p:cNvSpPr>
            <a:spLocks noChangeArrowheads="1"/>
          </p:cNvSpPr>
          <p:nvPr/>
        </p:nvSpPr>
        <p:spPr bwMode="auto">
          <a:xfrm>
            <a:off x="644525" y="554038"/>
            <a:ext cx="2533650" cy="1500187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  <a:prstDash val="dashDot"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8074025" y="6324600"/>
            <a:ext cx="993775" cy="457200"/>
            <a:chOff x="5086" y="3984"/>
            <a:chExt cx="626" cy="288"/>
          </a:xfrm>
        </p:grpSpPr>
        <p:sp>
          <p:nvSpPr>
            <p:cNvPr id="486455" name="AutoShape 55" descr="水滴">
              <a:hlinkClick r:id="" action="ppaction://hlinkshowjump?jump=previousslide" highlightClick="1">
                <a:snd r:embed="rId8" name="PROJCTOR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5086" y="3984"/>
              <a:ext cx="290" cy="288"/>
            </a:xfrm>
            <a:prstGeom prst="actionButtonBackPrevious">
              <a:avLst/>
            </a:prstGeom>
            <a:blipFill dpi="0" rotWithShape="0">
              <a:blip r:embed="rId9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56" name="AutoShape 56" descr="水滴">
              <a:hlinkClick r:id="" action="ppaction://hlinkshowjump?jump=nextslide" highlightClick="1">
                <a:snd r:embed="rId8" name="PROJCTOR.WAV"/>
              </a:hlinkClick>
            </p:cNvPr>
            <p:cNvSpPr>
              <a:spLocks noChangeArrowheads="1"/>
            </p:cNvSpPr>
            <p:nvPr/>
          </p:nvSpPr>
          <p:spPr bwMode="auto">
            <a:xfrm flipH="1">
              <a:off x="5424" y="3984"/>
              <a:ext cx="288" cy="288"/>
            </a:xfrm>
            <a:prstGeom prst="actionButtonBackPrevious">
              <a:avLst/>
            </a:prstGeom>
            <a:blipFill dpi="0" rotWithShape="0">
              <a:blip r:embed="rId9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6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8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8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38" grpId="0" build="p" autoUpdateAnimBg="0"/>
      <p:bldP spid="486452" grpId="0" animBg="1"/>
      <p:bldP spid="48645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250825" y="115888"/>
            <a:ext cx="7772400" cy="73183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000" b="1">
                <a:solidFill>
                  <a:srgbClr val="0000CC"/>
                </a:solidFill>
                <a:ea typeface="楷体_GB2312" pitchFamily="49" charset="-122"/>
              </a:rPr>
              <a:t>例</a:t>
            </a:r>
            <a:r>
              <a:rPr lang="en-US" altLang="zh-CN" sz="4000" b="1">
                <a:solidFill>
                  <a:srgbClr val="0000CC"/>
                </a:solidFill>
                <a:ea typeface="楷体_GB2312" pitchFamily="49" charset="-122"/>
              </a:rPr>
              <a:t>2</a:t>
            </a:r>
            <a:r>
              <a:rPr lang="zh-CN" altLang="en-US" sz="4000" b="1">
                <a:solidFill>
                  <a:srgbClr val="0000CC"/>
                </a:solidFill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487427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455613" y="4379913"/>
          <a:ext cx="2973387" cy="588962"/>
        </p:xfrm>
        <a:graphic>
          <a:graphicData uri="http://schemas.openxmlformats.org/presentationml/2006/ole">
            <p:oleObj spid="_x0000_s9218" name="公式" r:id="rId3" imgW="1333440" imgH="253800" progId="Equation.3">
              <p:embed/>
            </p:oleObj>
          </a:graphicData>
        </a:graphic>
      </p:graphicFrame>
      <p:graphicFrame>
        <p:nvGraphicFramePr>
          <p:cNvPr id="48742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31813" y="5172075"/>
          <a:ext cx="2741612" cy="625475"/>
        </p:xfrm>
        <a:graphic>
          <a:graphicData uri="http://schemas.openxmlformats.org/presentationml/2006/ole">
            <p:oleObj spid="_x0000_s9219" name="公式" r:id="rId4" imgW="1041120" imgH="22860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25500" y="6435725"/>
            <a:ext cx="6410325" cy="161925"/>
            <a:chOff x="672" y="672"/>
            <a:chExt cx="4038" cy="102"/>
          </a:xfrm>
        </p:grpSpPr>
        <p:pic>
          <p:nvPicPr>
            <p:cNvPr id="487430" name="Picture 6" descr="Green and Black Diamon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87431" name="Picture 7" descr="Green and Black Diamon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64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87432" name="Picture 8" descr="Green and Black Diamon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6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87433" name="Picture 9" descr="Green and Black Diamon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5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87434" name="Picture 10" descr="Green and Black Diamon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5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87435" name="Picture 11" descr="Green and Black Diamon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3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87436" name="Picture 12" descr="Green and Black Diamon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4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87437" name="Picture 13" descr="Green and Black Diamon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3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87438" name="Picture 14" descr="Green and Black Diamon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2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87439" name="Picture 15" descr="Green and Black Diamon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87440" name="Picture 16" descr="Green and Black Diamon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4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87441" name="Picture 17" descr="Green and Black Diamon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28" y="672"/>
              <a:ext cx="102" cy="102"/>
            </a:xfrm>
            <a:prstGeom prst="rect">
              <a:avLst/>
            </a:prstGeom>
            <a:noFill/>
          </p:spPr>
        </p:pic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1824" y="672"/>
              <a:ext cx="2886" cy="102"/>
              <a:chOff x="2298" y="3606"/>
              <a:chExt cx="2886" cy="102"/>
            </a:xfrm>
          </p:grpSpPr>
          <p:pic>
            <p:nvPicPr>
              <p:cNvPr id="487443" name="Picture 19" descr="Green and Black Diamon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9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87444" name="Picture 20" descr="Green and Black Diamon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38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87445" name="Picture 21" descr="Green and Black Diamon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4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87446" name="Picture 22" descr="Green and Black Diamon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58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87447" name="Picture 23" descr="Green and Black Diamon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67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87448" name="Picture 24" descr="Green and Black Diamon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77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87449" name="Picture 25" descr="Green and Black Diamon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96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87450" name="Picture 26" descr="Green and Black Diamon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06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87451" name="Picture 27" descr="Green and Black Diamon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87452" name="Picture 28" descr="Green and Black Diamon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25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87453" name="Picture 29" descr="Green and Black Diamon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35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87454" name="Picture 30" descr="Green and Black Diamon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54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87455" name="Picture 31" descr="Green and Black Diamon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4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87456" name="Picture 32" descr="Green and Black Diamon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3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87457" name="Picture 33" descr="Green and Black Diamon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82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87458" name="Picture 34" descr="Green and Black Diamon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87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87459" name="Picture 35" descr="Green and Black Diamon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45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87460" name="Picture 36" descr="Green and Black Diamon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93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87461" name="Picture 37" descr="Green and Black Diamon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02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87462" name="Picture 38" descr="Green and Black Diamon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11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87463" name="Picture 39" descr="Green and Black Diamon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21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87464" name="Picture 40" descr="Green and Black Diamon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1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87465" name="Picture 41" descr="Green and Black Diamon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40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87466" name="Picture 42" descr="Green and Black Diamon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0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87467" name="Picture 43" descr="Green and Black Diamon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69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87468" name="Picture 44" descr="Green and Black Diamon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79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87469" name="Picture 45" descr="Green and Black Diamon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8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87470" name="Picture 46" descr="Green and Black Diamon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98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87471" name="Picture 47" descr="Green and Black Diamon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8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87472" name="Picture 48" descr="Green and Black Diamon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602" y="3606"/>
                <a:ext cx="102" cy="102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487475" name="Text Box 51"/>
          <p:cNvSpPr txBox="1">
            <a:spLocks noChangeArrowheads="1"/>
          </p:cNvSpPr>
          <p:nvPr/>
        </p:nvSpPr>
        <p:spPr bwMode="auto">
          <a:xfrm>
            <a:off x="58738" y="908050"/>
            <a:ext cx="43688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latin typeface="楷体_GB2312" pitchFamily="49" charset="-122"/>
              </a:rPr>
              <a:t>P154 </a:t>
            </a:r>
            <a:r>
              <a:rPr kumimoji="1" lang="zh-CN" altLang="en-US" sz="2800">
                <a:latin typeface="楷体_GB2312" pitchFamily="49" charset="-122"/>
              </a:rPr>
              <a:t>例</a:t>
            </a:r>
            <a:r>
              <a:rPr kumimoji="1" lang="en-US" altLang="zh-CN" sz="2800">
                <a:latin typeface="Times New Roman" pitchFamily="18" charset="0"/>
              </a:rPr>
              <a:t>7-4</a:t>
            </a:r>
            <a:r>
              <a:rPr kumimoji="1" lang="zh-CN" altLang="en-US" sz="2800">
                <a:latin typeface="楷体_GB2312" pitchFamily="49" charset="-122"/>
              </a:rPr>
              <a:t>解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  <p:sp>
        <p:nvSpPr>
          <p:cNvPr id="487476" name="Text Box 52"/>
          <p:cNvSpPr txBox="1">
            <a:spLocks noChangeArrowheads="1"/>
          </p:cNvSpPr>
          <p:nvPr/>
        </p:nvSpPr>
        <p:spPr bwMode="auto">
          <a:xfrm>
            <a:off x="468313" y="3068638"/>
            <a:ext cx="4032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L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(0</a:t>
            </a:r>
            <a:r>
              <a:rPr kumimoji="1"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= 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L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(0</a:t>
            </a:r>
            <a:r>
              <a:rPr kumimoji="1"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-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=-2A</a:t>
            </a:r>
            <a:endParaRPr kumimoji="1" lang="en-US" altLang="zh-CN" sz="2800" baseline="-250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7477" name="Text Box 53"/>
          <p:cNvSpPr txBox="1">
            <a:spLocks noChangeArrowheads="1"/>
          </p:cNvSpPr>
          <p:nvPr/>
        </p:nvSpPr>
        <p:spPr bwMode="auto">
          <a:xfrm>
            <a:off x="250825" y="1484313"/>
            <a:ext cx="43688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800">
                <a:latin typeface="楷体_GB2312" pitchFamily="49" charset="-122"/>
              </a:rPr>
              <a:t>由戴维宁定理可得：</a:t>
            </a:r>
          </a:p>
        </p:txBody>
      </p:sp>
      <p:sp>
        <p:nvSpPr>
          <p:cNvPr id="487478" name="Text Box 54"/>
          <p:cNvSpPr txBox="1">
            <a:spLocks noChangeArrowheads="1"/>
          </p:cNvSpPr>
          <p:nvPr/>
        </p:nvSpPr>
        <p:spPr bwMode="auto">
          <a:xfrm>
            <a:off x="539750" y="1989138"/>
            <a:ext cx="5111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oc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-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RI</a:t>
            </a:r>
            <a:r>
              <a:rPr kumimoji="1"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=10-2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×2=6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</a:t>
            </a:r>
            <a:endParaRPr kumimoji="1" lang="en-US" altLang="zh-CN" sz="2800" baseline="-250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7479" name="Text Box 55"/>
          <p:cNvSpPr txBox="1">
            <a:spLocks noChangeArrowheads="1"/>
          </p:cNvSpPr>
          <p:nvPr/>
        </p:nvSpPr>
        <p:spPr bwMode="auto">
          <a:xfrm>
            <a:off x="1331913" y="2492375"/>
            <a:ext cx="2735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eq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=2</a:t>
            </a:r>
            <a:r>
              <a:rPr kumimoji="1" lang="el-GR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Ω</a:t>
            </a:r>
            <a:endParaRPr kumimoji="1" lang="el-GR" altLang="zh-CN" sz="2800" baseline="-2500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87480" name="Object 56"/>
          <p:cNvGraphicFramePr>
            <a:graphicFrameLocks noChangeAspect="1"/>
          </p:cNvGraphicFramePr>
          <p:nvPr>
            <p:ph sz="quarter" idx="3"/>
          </p:nvPr>
        </p:nvGraphicFramePr>
        <p:xfrm>
          <a:off x="611188" y="3573463"/>
          <a:ext cx="1989137" cy="893762"/>
        </p:xfrm>
        <a:graphic>
          <a:graphicData uri="http://schemas.openxmlformats.org/presentationml/2006/ole">
            <p:oleObj spid="_x0000_s9220" name="公式" r:id="rId6" imgW="876240" imgH="393480" progId="Equation.3">
              <p:embed/>
            </p:oleObj>
          </a:graphicData>
        </a:graphic>
      </p:graphicFrame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4427538" y="822325"/>
            <a:ext cx="4397375" cy="3270250"/>
            <a:chOff x="2789" y="518"/>
            <a:chExt cx="2770" cy="2060"/>
          </a:xfrm>
        </p:grpSpPr>
        <p:sp>
          <p:nvSpPr>
            <p:cNvPr id="487482" name="Text Box 58"/>
            <p:cNvSpPr txBox="1">
              <a:spLocks noChangeArrowheads="1"/>
            </p:cNvSpPr>
            <p:nvPr/>
          </p:nvSpPr>
          <p:spPr bwMode="auto">
            <a:xfrm>
              <a:off x="3696" y="527"/>
              <a:ext cx="620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S(t=0)</a:t>
              </a:r>
            </a:p>
          </p:txBody>
        </p:sp>
        <p:sp>
          <p:nvSpPr>
            <p:cNvPr id="487483" name="Text Box 59"/>
            <p:cNvSpPr txBox="1">
              <a:spLocks noChangeArrowheads="1"/>
            </p:cNvSpPr>
            <p:nvPr/>
          </p:nvSpPr>
          <p:spPr bwMode="auto">
            <a:xfrm>
              <a:off x="4740" y="518"/>
              <a:ext cx="228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487484" name="Text Box 60"/>
            <p:cNvSpPr txBox="1">
              <a:spLocks noChangeArrowheads="1"/>
            </p:cNvSpPr>
            <p:nvPr/>
          </p:nvSpPr>
          <p:spPr bwMode="auto">
            <a:xfrm>
              <a:off x="3176" y="527"/>
              <a:ext cx="263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8755" tIns="49378" rIns="98755" bIns="49378" anchor="ctr">
              <a:spAutoFit/>
            </a:bodyPr>
            <a:lstStyle/>
            <a:p>
              <a:pPr defTabSz="987425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endParaRPr lang="el-GR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87485" name="Oval 61"/>
            <p:cNvSpPr>
              <a:spLocks noChangeArrowheads="1"/>
            </p:cNvSpPr>
            <p:nvPr/>
          </p:nvSpPr>
          <p:spPr bwMode="auto">
            <a:xfrm flipV="1">
              <a:off x="4443" y="2232"/>
              <a:ext cx="50" cy="5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486" name="Line 62"/>
            <p:cNvSpPr>
              <a:spLocks noChangeShapeType="1"/>
            </p:cNvSpPr>
            <p:nvPr/>
          </p:nvSpPr>
          <p:spPr bwMode="auto">
            <a:xfrm flipH="1">
              <a:off x="4059" y="845"/>
              <a:ext cx="11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487" name="Line 63"/>
            <p:cNvSpPr>
              <a:spLocks noChangeShapeType="1"/>
            </p:cNvSpPr>
            <p:nvPr/>
          </p:nvSpPr>
          <p:spPr bwMode="auto">
            <a:xfrm flipV="1">
              <a:off x="3742" y="844"/>
              <a:ext cx="318" cy="1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7488" name="Arc 64"/>
            <p:cNvSpPr>
              <a:spLocks/>
            </p:cNvSpPr>
            <p:nvPr/>
          </p:nvSpPr>
          <p:spPr bwMode="auto">
            <a:xfrm rot="16200000">
              <a:off x="3864" y="677"/>
              <a:ext cx="318" cy="290"/>
            </a:xfrm>
            <a:custGeom>
              <a:avLst/>
              <a:gdLst>
                <a:gd name="G0" fmla="+- 20879 0 0"/>
                <a:gd name="G1" fmla="+- 19714 0 0"/>
                <a:gd name="G2" fmla="+- 21600 0 0"/>
                <a:gd name="T0" fmla="*/ 0 w 20879"/>
                <a:gd name="T1" fmla="*/ 14179 h 19714"/>
                <a:gd name="T2" fmla="*/ 12051 w 20879"/>
                <a:gd name="T3" fmla="*/ 0 h 19714"/>
                <a:gd name="T4" fmla="*/ 20879 w 20879"/>
                <a:gd name="T5" fmla="*/ 19714 h 19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79" h="19714" fill="none" extrusionOk="0">
                  <a:moveTo>
                    <a:pt x="0" y="14179"/>
                  </a:moveTo>
                  <a:cubicBezTo>
                    <a:pt x="1671" y="7876"/>
                    <a:pt x="6099" y="2665"/>
                    <a:pt x="12051" y="0"/>
                  </a:cubicBezTo>
                </a:path>
                <a:path w="20879" h="19714" stroke="0" extrusionOk="0">
                  <a:moveTo>
                    <a:pt x="0" y="14179"/>
                  </a:moveTo>
                  <a:cubicBezTo>
                    <a:pt x="1671" y="7876"/>
                    <a:pt x="6099" y="2665"/>
                    <a:pt x="12051" y="0"/>
                  </a:cubicBezTo>
                  <a:lnTo>
                    <a:pt x="20879" y="1971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489" name="Line 65"/>
            <p:cNvSpPr>
              <a:spLocks noChangeShapeType="1"/>
            </p:cNvSpPr>
            <p:nvPr/>
          </p:nvSpPr>
          <p:spPr bwMode="auto">
            <a:xfrm flipH="1">
              <a:off x="2925" y="2251"/>
              <a:ext cx="231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490" name="Line 66"/>
            <p:cNvSpPr>
              <a:spLocks noChangeShapeType="1"/>
            </p:cNvSpPr>
            <p:nvPr/>
          </p:nvSpPr>
          <p:spPr bwMode="auto">
            <a:xfrm>
              <a:off x="4468" y="1706"/>
              <a:ext cx="0" cy="5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491" name="Line 67"/>
            <p:cNvSpPr>
              <a:spLocks noChangeShapeType="1"/>
            </p:cNvSpPr>
            <p:nvPr/>
          </p:nvSpPr>
          <p:spPr bwMode="auto">
            <a:xfrm>
              <a:off x="3470" y="845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7492" name="Rectangle 68"/>
            <p:cNvSpPr>
              <a:spLocks noChangeArrowheads="1"/>
            </p:cNvSpPr>
            <p:nvPr/>
          </p:nvSpPr>
          <p:spPr bwMode="auto">
            <a:xfrm rot="5400000">
              <a:off x="3252" y="712"/>
              <a:ext cx="125" cy="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493" name="Line 69"/>
            <p:cNvSpPr>
              <a:spLocks noChangeShapeType="1"/>
            </p:cNvSpPr>
            <p:nvPr/>
          </p:nvSpPr>
          <p:spPr bwMode="auto">
            <a:xfrm>
              <a:off x="2925" y="845"/>
              <a:ext cx="0" cy="14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494" name="Oval 70"/>
            <p:cNvSpPr>
              <a:spLocks noChangeArrowheads="1"/>
            </p:cNvSpPr>
            <p:nvPr/>
          </p:nvSpPr>
          <p:spPr bwMode="auto">
            <a:xfrm>
              <a:off x="2789" y="1434"/>
              <a:ext cx="272" cy="2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71"/>
            <p:cNvGrpSpPr>
              <a:grpSpLocks/>
            </p:cNvGrpSpPr>
            <p:nvPr/>
          </p:nvGrpSpPr>
          <p:grpSpPr bwMode="auto">
            <a:xfrm rot="5400000">
              <a:off x="5120" y="1508"/>
              <a:ext cx="362" cy="124"/>
              <a:chOff x="1429" y="2931"/>
              <a:chExt cx="362" cy="124"/>
            </a:xfrm>
          </p:grpSpPr>
          <p:sp>
            <p:nvSpPr>
              <p:cNvPr id="487496" name="Arc 72"/>
              <p:cNvSpPr>
                <a:spLocks/>
              </p:cNvSpPr>
              <p:nvPr/>
            </p:nvSpPr>
            <p:spPr bwMode="auto">
              <a:xfrm>
                <a:off x="1429" y="2931"/>
                <a:ext cx="90" cy="124"/>
              </a:xfrm>
              <a:custGeom>
                <a:avLst/>
                <a:gdLst>
                  <a:gd name="G0" fmla="+- 21504 0 0"/>
                  <a:gd name="G1" fmla="+- 21600 0 0"/>
                  <a:gd name="G2" fmla="+- 21600 0 0"/>
                  <a:gd name="T0" fmla="*/ 0 w 43104"/>
                  <a:gd name="T1" fmla="*/ 19561 h 21600"/>
                  <a:gd name="T2" fmla="*/ 43104 w 43104"/>
                  <a:gd name="T3" fmla="*/ 21600 h 21600"/>
                  <a:gd name="T4" fmla="*/ 21504 w 4310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04" h="21600" fill="none" extrusionOk="0">
                    <a:moveTo>
                      <a:pt x="0" y="19561"/>
                    </a:moveTo>
                    <a:cubicBezTo>
                      <a:pt x="1051" y="8471"/>
                      <a:pt x="10364" y="-1"/>
                      <a:pt x="21504" y="0"/>
                    </a:cubicBezTo>
                    <a:cubicBezTo>
                      <a:pt x="33433" y="0"/>
                      <a:pt x="43104" y="9670"/>
                      <a:pt x="43104" y="21600"/>
                    </a:cubicBezTo>
                  </a:path>
                  <a:path w="43104" h="21600" stroke="0" extrusionOk="0">
                    <a:moveTo>
                      <a:pt x="0" y="19561"/>
                    </a:moveTo>
                    <a:cubicBezTo>
                      <a:pt x="1051" y="8471"/>
                      <a:pt x="10364" y="-1"/>
                      <a:pt x="21504" y="0"/>
                    </a:cubicBezTo>
                    <a:cubicBezTo>
                      <a:pt x="33433" y="0"/>
                      <a:pt x="43104" y="9670"/>
                      <a:pt x="43104" y="21600"/>
                    </a:cubicBezTo>
                    <a:lnTo>
                      <a:pt x="21504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7497" name="Arc 73"/>
              <p:cNvSpPr>
                <a:spLocks/>
              </p:cNvSpPr>
              <p:nvPr/>
            </p:nvSpPr>
            <p:spPr bwMode="auto">
              <a:xfrm>
                <a:off x="1519" y="2931"/>
                <a:ext cx="90" cy="124"/>
              </a:xfrm>
              <a:custGeom>
                <a:avLst/>
                <a:gdLst>
                  <a:gd name="G0" fmla="+- 21504 0 0"/>
                  <a:gd name="G1" fmla="+- 21600 0 0"/>
                  <a:gd name="G2" fmla="+- 21600 0 0"/>
                  <a:gd name="T0" fmla="*/ 0 w 43104"/>
                  <a:gd name="T1" fmla="*/ 19561 h 21600"/>
                  <a:gd name="T2" fmla="*/ 43104 w 43104"/>
                  <a:gd name="T3" fmla="*/ 21600 h 21600"/>
                  <a:gd name="T4" fmla="*/ 21504 w 4310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04" h="21600" fill="none" extrusionOk="0">
                    <a:moveTo>
                      <a:pt x="0" y="19561"/>
                    </a:moveTo>
                    <a:cubicBezTo>
                      <a:pt x="1051" y="8471"/>
                      <a:pt x="10364" y="-1"/>
                      <a:pt x="21504" y="0"/>
                    </a:cubicBezTo>
                    <a:cubicBezTo>
                      <a:pt x="33433" y="0"/>
                      <a:pt x="43104" y="9670"/>
                      <a:pt x="43104" y="21600"/>
                    </a:cubicBezTo>
                  </a:path>
                  <a:path w="43104" h="21600" stroke="0" extrusionOk="0">
                    <a:moveTo>
                      <a:pt x="0" y="19561"/>
                    </a:moveTo>
                    <a:cubicBezTo>
                      <a:pt x="1051" y="8471"/>
                      <a:pt x="10364" y="-1"/>
                      <a:pt x="21504" y="0"/>
                    </a:cubicBezTo>
                    <a:cubicBezTo>
                      <a:pt x="33433" y="0"/>
                      <a:pt x="43104" y="9670"/>
                      <a:pt x="43104" y="21600"/>
                    </a:cubicBezTo>
                    <a:lnTo>
                      <a:pt x="21504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7498" name="Arc 74"/>
              <p:cNvSpPr>
                <a:spLocks/>
              </p:cNvSpPr>
              <p:nvPr/>
            </p:nvSpPr>
            <p:spPr bwMode="auto">
              <a:xfrm>
                <a:off x="1611" y="2931"/>
                <a:ext cx="90" cy="124"/>
              </a:xfrm>
              <a:custGeom>
                <a:avLst/>
                <a:gdLst>
                  <a:gd name="G0" fmla="+- 21504 0 0"/>
                  <a:gd name="G1" fmla="+- 21600 0 0"/>
                  <a:gd name="G2" fmla="+- 21600 0 0"/>
                  <a:gd name="T0" fmla="*/ 0 w 43104"/>
                  <a:gd name="T1" fmla="*/ 19561 h 21600"/>
                  <a:gd name="T2" fmla="*/ 43104 w 43104"/>
                  <a:gd name="T3" fmla="*/ 21600 h 21600"/>
                  <a:gd name="T4" fmla="*/ 21504 w 4310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04" h="21600" fill="none" extrusionOk="0">
                    <a:moveTo>
                      <a:pt x="0" y="19561"/>
                    </a:moveTo>
                    <a:cubicBezTo>
                      <a:pt x="1051" y="8471"/>
                      <a:pt x="10364" y="-1"/>
                      <a:pt x="21504" y="0"/>
                    </a:cubicBezTo>
                    <a:cubicBezTo>
                      <a:pt x="33433" y="0"/>
                      <a:pt x="43104" y="9670"/>
                      <a:pt x="43104" y="21600"/>
                    </a:cubicBezTo>
                  </a:path>
                  <a:path w="43104" h="21600" stroke="0" extrusionOk="0">
                    <a:moveTo>
                      <a:pt x="0" y="19561"/>
                    </a:moveTo>
                    <a:cubicBezTo>
                      <a:pt x="1051" y="8471"/>
                      <a:pt x="10364" y="-1"/>
                      <a:pt x="21504" y="0"/>
                    </a:cubicBezTo>
                    <a:cubicBezTo>
                      <a:pt x="33433" y="0"/>
                      <a:pt x="43104" y="9670"/>
                      <a:pt x="43104" y="21600"/>
                    </a:cubicBezTo>
                    <a:lnTo>
                      <a:pt x="21504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7499" name="Arc 75"/>
              <p:cNvSpPr>
                <a:spLocks/>
              </p:cNvSpPr>
              <p:nvPr/>
            </p:nvSpPr>
            <p:spPr bwMode="auto">
              <a:xfrm>
                <a:off x="1701" y="2931"/>
                <a:ext cx="90" cy="124"/>
              </a:xfrm>
              <a:custGeom>
                <a:avLst/>
                <a:gdLst>
                  <a:gd name="G0" fmla="+- 21504 0 0"/>
                  <a:gd name="G1" fmla="+- 21600 0 0"/>
                  <a:gd name="G2" fmla="+- 21600 0 0"/>
                  <a:gd name="T0" fmla="*/ 0 w 43104"/>
                  <a:gd name="T1" fmla="*/ 19561 h 21600"/>
                  <a:gd name="T2" fmla="*/ 43104 w 43104"/>
                  <a:gd name="T3" fmla="*/ 21600 h 21600"/>
                  <a:gd name="T4" fmla="*/ 21504 w 4310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04" h="21600" fill="none" extrusionOk="0">
                    <a:moveTo>
                      <a:pt x="0" y="19561"/>
                    </a:moveTo>
                    <a:cubicBezTo>
                      <a:pt x="1051" y="8471"/>
                      <a:pt x="10364" y="-1"/>
                      <a:pt x="21504" y="0"/>
                    </a:cubicBezTo>
                    <a:cubicBezTo>
                      <a:pt x="33433" y="0"/>
                      <a:pt x="43104" y="9670"/>
                      <a:pt x="43104" y="21600"/>
                    </a:cubicBezTo>
                  </a:path>
                  <a:path w="43104" h="21600" stroke="0" extrusionOk="0">
                    <a:moveTo>
                      <a:pt x="0" y="19561"/>
                    </a:moveTo>
                    <a:cubicBezTo>
                      <a:pt x="1051" y="8471"/>
                      <a:pt x="10364" y="-1"/>
                      <a:pt x="21504" y="0"/>
                    </a:cubicBezTo>
                    <a:cubicBezTo>
                      <a:pt x="33433" y="0"/>
                      <a:pt x="43104" y="9670"/>
                      <a:pt x="43104" y="21600"/>
                    </a:cubicBezTo>
                    <a:lnTo>
                      <a:pt x="21504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7500" name="Line 76"/>
            <p:cNvSpPr>
              <a:spLocks noChangeShapeType="1"/>
            </p:cNvSpPr>
            <p:nvPr/>
          </p:nvSpPr>
          <p:spPr bwMode="auto">
            <a:xfrm flipH="1">
              <a:off x="2925" y="845"/>
              <a:ext cx="2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501" name="Line 77"/>
            <p:cNvSpPr>
              <a:spLocks noChangeShapeType="1"/>
            </p:cNvSpPr>
            <p:nvPr/>
          </p:nvSpPr>
          <p:spPr bwMode="auto">
            <a:xfrm>
              <a:off x="5239" y="1752"/>
              <a:ext cx="0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502" name="Line 78"/>
            <p:cNvSpPr>
              <a:spLocks noChangeShapeType="1"/>
            </p:cNvSpPr>
            <p:nvPr/>
          </p:nvSpPr>
          <p:spPr bwMode="auto">
            <a:xfrm>
              <a:off x="4468" y="845"/>
              <a:ext cx="0" cy="5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503" name="Line 79"/>
            <p:cNvSpPr>
              <a:spLocks noChangeShapeType="1"/>
            </p:cNvSpPr>
            <p:nvPr/>
          </p:nvSpPr>
          <p:spPr bwMode="auto">
            <a:xfrm>
              <a:off x="5239" y="845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80"/>
            <p:cNvGrpSpPr>
              <a:grpSpLocks/>
            </p:cNvGrpSpPr>
            <p:nvPr/>
          </p:nvGrpSpPr>
          <p:grpSpPr bwMode="auto">
            <a:xfrm>
              <a:off x="4332" y="1434"/>
              <a:ext cx="272" cy="272"/>
              <a:chOff x="2154" y="1344"/>
              <a:chExt cx="272" cy="272"/>
            </a:xfrm>
          </p:grpSpPr>
          <p:sp>
            <p:nvSpPr>
              <p:cNvPr id="487505" name="Oval 81"/>
              <p:cNvSpPr>
                <a:spLocks noChangeArrowheads="1"/>
              </p:cNvSpPr>
              <p:nvPr/>
            </p:nvSpPr>
            <p:spPr bwMode="auto">
              <a:xfrm>
                <a:off x="2154" y="1344"/>
                <a:ext cx="272" cy="2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7506" name="Line 82"/>
              <p:cNvSpPr>
                <a:spLocks noChangeShapeType="1"/>
              </p:cNvSpPr>
              <p:nvPr/>
            </p:nvSpPr>
            <p:spPr bwMode="auto">
              <a:xfrm flipH="1" flipV="1">
                <a:off x="2154" y="1480"/>
                <a:ext cx="2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83"/>
            <p:cNvGrpSpPr>
              <a:grpSpLocks/>
            </p:cNvGrpSpPr>
            <p:nvPr/>
          </p:nvGrpSpPr>
          <p:grpSpPr bwMode="auto">
            <a:xfrm>
              <a:off x="2925" y="981"/>
              <a:ext cx="186" cy="363"/>
              <a:chOff x="4967" y="1888"/>
              <a:chExt cx="186" cy="363"/>
            </a:xfrm>
          </p:grpSpPr>
          <p:sp>
            <p:nvSpPr>
              <p:cNvPr id="487508" name="Line 84"/>
              <p:cNvSpPr>
                <a:spLocks noChangeShapeType="1"/>
              </p:cNvSpPr>
              <p:nvPr/>
            </p:nvSpPr>
            <p:spPr bwMode="auto">
              <a:xfrm>
                <a:off x="4967" y="1927"/>
                <a:ext cx="0" cy="3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arrow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7509" name="Text Box 85"/>
              <p:cNvSpPr txBox="1">
                <a:spLocks noChangeArrowheads="1"/>
              </p:cNvSpPr>
              <p:nvPr/>
            </p:nvSpPr>
            <p:spPr bwMode="auto">
              <a:xfrm>
                <a:off x="4967" y="1888"/>
                <a:ext cx="186" cy="3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8755" tIns="49378" rIns="98755" bIns="49378" anchor="ctr">
                <a:spAutoFit/>
              </a:bodyPr>
              <a:lstStyle/>
              <a:p>
                <a:pPr defTabSz="987425" eaLnBrk="0" hangingPunct="0"/>
                <a:r>
                  <a:rPr lang="en-US" altLang="zh-CN" sz="28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i</a:t>
                </a:r>
              </a:p>
            </p:txBody>
          </p:sp>
        </p:grpSp>
        <p:sp>
          <p:nvSpPr>
            <p:cNvPr id="487510" name="Line 86"/>
            <p:cNvSpPr>
              <a:spLocks noChangeShapeType="1"/>
            </p:cNvSpPr>
            <p:nvPr/>
          </p:nvSpPr>
          <p:spPr bwMode="auto">
            <a:xfrm>
              <a:off x="4468" y="1752"/>
              <a:ext cx="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7511" name="Text Box 87"/>
            <p:cNvSpPr txBox="1">
              <a:spLocks noChangeArrowheads="1"/>
            </p:cNvSpPr>
            <p:nvPr/>
          </p:nvSpPr>
          <p:spPr bwMode="auto">
            <a:xfrm>
              <a:off x="4479" y="1648"/>
              <a:ext cx="714" cy="3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8755" tIns="49378" rIns="98755" bIns="49378" anchor="ctr">
              <a:spAutoFit/>
            </a:bodyPr>
            <a:lstStyle/>
            <a:p>
              <a:pPr algn="l" defTabSz="987425" eaLnBrk="0" hangingPunct="0"/>
              <a:r>
                <a:rPr lang="en-US" altLang="zh-CN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lang="zh-CN" altLang="en-US" sz="2800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ｓ</a:t>
              </a:r>
            </a:p>
          </p:txBody>
        </p:sp>
        <p:sp>
          <p:nvSpPr>
            <p:cNvPr id="487512" name="Text Box 88"/>
            <p:cNvSpPr txBox="1">
              <a:spLocks noChangeArrowheads="1"/>
            </p:cNvSpPr>
            <p:nvPr/>
          </p:nvSpPr>
          <p:spPr bwMode="auto">
            <a:xfrm>
              <a:off x="4785" y="2251"/>
              <a:ext cx="241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grpSp>
          <p:nvGrpSpPr>
            <p:cNvPr id="8" name="Group 89"/>
            <p:cNvGrpSpPr>
              <a:grpSpLocks/>
            </p:cNvGrpSpPr>
            <p:nvPr/>
          </p:nvGrpSpPr>
          <p:grpSpPr bwMode="auto">
            <a:xfrm>
              <a:off x="3024" y="1162"/>
              <a:ext cx="355" cy="735"/>
              <a:chOff x="4748" y="981"/>
              <a:chExt cx="355" cy="735"/>
            </a:xfrm>
          </p:grpSpPr>
          <p:sp>
            <p:nvSpPr>
              <p:cNvPr id="487514" name="Text Box 90"/>
              <p:cNvSpPr txBox="1">
                <a:spLocks noChangeArrowheads="1"/>
              </p:cNvSpPr>
              <p:nvPr/>
            </p:nvSpPr>
            <p:spPr bwMode="auto">
              <a:xfrm>
                <a:off x="4748" y="981"/>
                <a:ext cx="35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</a:t>
                </a:r>
                <a:endPara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7515" name="Text Box 91"/>
              <p:cNvSpPr txBox="1">
                <a:spLocks noChangeArrowheads="1"/>
              </p:cNvSpPr>
              <p:nvPr/>
            </p:nvSpPr>
            <p:spPr bwMode="auto">
              <a:xfrm>
                <a:off x="4748" y="1389"/>
                <a:ext cx="35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_</a:t>
                </a:r>
                <a:endParaRPr kumimoji="1"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7516" name="Text Box 92"/>
              <p:cNvSpPr txBox="1">
                <a:spLocks noChangeArrowheads="1"/>
              </p:cNvSpPr>
              <p:nvPr/>
            </p:nvSpPr>
            <p:spPr bwMode="auto">
              <a:xfrm>
                <a:off x="4748" y="1207"/>
                <a:ext cx="326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u</a:t>
                </a:r>
                <a:r>
                  <a:rPr lang="en-US" altLang="zh-CN" sz="2800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S</a:t>
                </a:r>
              </a:p>
            </p:txBody>
          </p:sp>
        </p:grpSp>
        <p:grpSp>
          <p:nvGrpSpPr>
            <p:cNvPr id="9" name="Group 93"/>
            <p:cNvGrpSpPr>
              <a:grpSpLocks/>
            </p:cNvGrpSpPr>
            <p:nvPr/>
          </p:nvGrpSpPr>
          <p:grpSpPr bwMode="auto">
            <a:xfrm>
              <a:off x="5239" y="845"/>
              <a:ext cx="320" cy="414"/>
              <a:chOff x="2835" y="709"/>
              <a:chExt cx="320" cy="414"/>
            </a:xfrm>
          </p:grpSpPr>
          <p:sp>
            <p:nvSpPr>
              <p:cNvPr id="487518" name="Line 94"/>
              <p:cNvSpPr>
                <a:spLocks noChangeShapeType="1"/>
              </p:cNvSpPr>
              <p:nvPr/>
            </p:nvSpPr>
            <p:spPr bwMode="auto">
              <a:xfrm>
                <a:off x="2835" y="799"/>
                <a:ext cx="0" cy="3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7519" name="Text Box 95"/>
              <p:cNvSpPr txBox="1">
                <a:spLocks noChangeArrowheads="1"/>
              </p:cNvSpPr>
              <p:nvPr/>
            </p:nvSpPr>
            <p:spPr bwMode="auto">
              <a:xfrm>
                <a:off x="2868" y="709"/>
                <a:ext cx="287" cy="3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8755" tIns="49378" rIns="98755" bIns="49378" anchor="ctr">
                <a:spAutoFit/>
              </a:bodyPr>
              <a:lstStyle/>
              <a:p>
                <a:pPr defTabSz="987425" eaLnBrk="0" hangingPunct="0"/>
                <a:r>
                  <a:rPr lang="en-US" altLang="zh-CN" sz="28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i</a:t>
                </a:r>
                <a:r>
                  <a:rPr lang="en-US" altLang="zh-CN" sz="2800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L</a:t>
                </a:r>
              </a:p>
            </p:txBody>
          </p:sp>
        </p:grpSp>
        <p:sp>
          <p:nvSpPr>
            <p:cNvPr id="487520" name="Oval 96"/>
            <p:cNvSpPr>
              <a:spLocks noChangeArrowheads="1"/>
            </p:cNvSpPr>
            <p:nvPr/>
          </p:nvSpPr>
          <p:spPr bwMode="auto">
            <a:xfrm flipV="1">
              <a:off x="4443" y="822"/>
              <a:ext cx="50" cy="5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521" name="Oval 97"/>
            <p:cNvSpPr>
              <a:spLocks noChangeArrowheads="1"/>
            </p:cNvSpPr>
            <p:nvPr/>
          </p:nvSpPr>
          <p:spPr bwMode="auto">
            <a:xfrm rot="10800000" flipV="1">
              <a:off x="4830" y="799"/>
              <a:ext cx="91" cy="9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522" name="Oval 98"/>
            <p:cNvSpPr>
              <a:spLocks noChangeArrowheads="1"/>
            </p:cNvSpPr>
            <p:nvPr/>
          </p:nvSpPr>
          <p:spPr bwMode="auto">
            <a:xfrm rot="10800000" flipV="1">
              <a:off x="4830" y="2205"/>
              <a:ext cx="91" cy="9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523" name="Text Box 99"/>
            <p:cNvSpPr txBox="1">
              <a:spLocks noChangeArrowheads="1"/>
            </p:cNvSpPr>
            <p:nvPr/>
          </p:nvSpPr>
          <p:spPr bwMode="auto">
            <a:xfrm>
              <a:off x="3890" y="2227"/>
              <a:ext cx="116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0" name="Group 100"/>
          <p:cNvGrpSpPr>
            <a:grpSpLocks/>
          </p:cNvGrpSpPr>
          <p:nvPr/>
        </p:nvGrpSpPr>
        <p:grpSpPr bwMode="auto">
          <a:xfrm>
            <a:off x="5219700" y="3752850"/>
            <a:ext cx="2687638" cy="2592388"/>
            <a:chOff x="3742" y="2069"/>
            <a:chExt cx="1693" cy="1633"/>
          </a:xfrm>
        </p:grpSpPr>
        <p:sp>
          <p:nvSpPr>
            <p:cNvPr id="487525" name="Text Box 101"/>
            <p:cNvSpPr txBox="1">
              <a:spLocks noChangeArrowheads="1"/>
            </p:cNvSpPr>
            <p:nvPr/>
          </p:nvSpPr>
          <p:spPr bwMode="auto">
            <a:xfrm>
              <a:off x="4059" y="2069"/>
              <a:ext cx="430" cy="327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  <a:ea typeface="宋体" pitchFamily="2" charset="-122"/>
                </a:rPr>
                <a:t>eq</a:t>
              </a:r>
            </a:p>
          </p:txBody>
        </p:sp>
        <p:sp>
          <p:nvSpPr>
            <p:cNvPr id="487526" name="Text Box 102"/>
            <p:cNvSpPr txBox="1">
              <a:spLocks noChangeArrowheads="1"/>
            </p:cNvSpPr>
            <p:nvPr/>
          </p:nvSpPr>
          <p:spPr bwMode="auto">
            <a:xfrm>
              <a:off x="4449" y="3410"/>
              <a:ext cx="124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8755" tIns="49378" rIns="98755" bIns="49378" anchor="ctr">
              <a:spAutoFit/>
            </a:bodyPr>
            <a:lstStyle/>
            <a:p>
              <a:pPr defTabSz="987425" eaLnBrk="0" hangingPunct="0"/>
              <a:endParaRPr lang="el-GR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87527" name="Line 103"/>
            <p:cNvSpPr>
              <a:spLocks noChangeShapeType="1"/>
            </p:cNvSpPr>
            <p:nvPr/>
          </p:nvSpPr>
          <p:spPr bwMode="auto">
            <a:xfrm flipH="1">
              <a:off x="4398" y="2478"/>
              <a:ext cx="7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528" name="Line 104"/>
            <p:cNvSpPr>
              <a:spLocks noChangeShapeType="1"/>
            </p:cNvSpPr>
            <p:nvPr/>
          </p:nvSpPr>
          <p:spPr bwMode="auto">
            <a:xfrm flipH="1">
              <a:off x="3878" y="3385"/>
              <a:ext cx="127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529" name="Line 105"/>
            <p:cNvSpPr>
              <a:spLocks noChangeShapeType="1"/>
            </p:cNvSpPr>
            <p:nvPr/>
          </p:nvSpPr>
          <p:spPr bwMode="auto">
            <a:xfrm>
              <a:off x="3878" y="2478"/>
              <a:ext cx="2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530" name="Oval 106"/>
            <p:cNvSpPr>
              <a:spLocks noChangeArrowheads="1"/>
            </p:cNvSpPr>
            <p:nvPr/>
          </p:nvSpPr>
          <p:spPr bwMode="auto">
            <a:xfrm>
              <a:off x="3742" y="2795"/>
              <a:ext cx="272" cy="2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107"/>
            <p:cNvGrpSpPr>
              <a:grpSpLocks/>
            </p:cNvGrpSpPr>
            <p:nvPr/>
          </p:nvGrpSpPr>
          <p:grpSpPr bwMode="auto">
            <a:xfrm rot="5400000">
              <a:off x="5029" y="2914"/>
              <a:ext cx="362" cy="124"/>
              <a:chOff x="1429" y="2931"/>
              <a:chExt cx="362" cy="124"/>
            </a:xfrm>
          </p:grpSpPr>
          <p:sp>
            <p:nvSpPr>
              <p:cNvPr id="487532" name="Arc 108"/>
              <p:cNvSpPr>
                <a:spLocks/>
              </p:cNvSpPr>
              <p:nvPr/>
            </p:nvSpPr>
            <p:spPr bwMode="auto">
              <a:xfrm>
                <a:off x="1429" y="2931"/>
                <a:ext cx="90" cy="124"/>
              </a:xfrm>
              <a:custGeom>
                <a:avLst/>
                <a:gdLst>
                  <a:gd name="G0" fmla="+- 21504 0 0"/>
                  <a:gd name="G1" fmla="+- 21600 0 0"/>
                  <a:gd name="G2" fmla="+- 21600 0 0"/>
                  <a:gd name="T0" fmla="*/ 0 w 43104"/>
                  <a:gd name="T1" fmla="*/ 19561 h 21600"/>
                  <a:gd name="T2" fmla="*/ 43104 w 43104"/>
                  <a:gd name="T3" fmla="*/ 21600 h 21600"/>
                  <a:gd name="T4" fmla="*/ 21504 w 4310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04" h="21600" fill="none" extrusionOk="0">
                    <a:moveTo>
                      <a:pt x="0" y="19561"/>
                    </a:moveTo>
                    <a:cubicBezTo>
                      <a:pt x="1051" y="8471"/>
                      <a:pt x="10364" y="-1"/>
                      <a:pt x="21504" y="0"/>
                    </a:cubicBezTo>
                    <a:cubicBezTo>
                      <a:pt x="33433" y="0"/>
                      <a:pt x="43104" y="9670"/>
                      <a:pt x="43104" y="21600"/>
                    </a:cubicBezTo>
                  </a:path>
                  <a:path w="43104" h="21600" stroke="0" extrusionOk="0">
                    <a:moveTo>
                      <a:pt x="0" y="19561"/>
                    </a:moveTo>
                    <a:cubicBezTo>
                      <a:pt x="1051" y="8471"/>
                      <a:pt x="10364" y="-1"/>
                      <a:pt x="21504" y="0"/>
                    </a:cubicBezTo>
                    <a:cubicBezTo>
                      <a:pt x="33433" y="0"/>
                      <a:pt x="43104" y="9670"/>
                      <a:pt x="43104" y="21600"/>
                    </a:cubicBezTo>
                    <a:lnTo>
                      <a:pt x="21504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7533" name="Arc 109"/>
              <p:cNvSpPr>
                <a:spLocks/>
              </p:cNvSpPr>
              <p:nvPr/>
            </p:nvSpPr>
            <p:spPr bwMode="auto">
              <a:xfrm>
                <a:off x="1519" y="2931"/>
                <a:ext cx="90" cy="124"/>
              </a:xfrm>
              <a:custGeom>
                <a:avLst/>
                <a:gdLst>
                  <a:gd name="G0" fmla="+- 21504 0 0"/>
                  <a:gd name="G1" fmla="+- 21600 0 0"/>
                  <a:gd name="G2" fmla="+- 21600 0 0"/>
                  <a:gd name="T0" fmla="*/ 0 w 43104"/>
                  <a:gd name="T1" fmla="*/ 19561 h 21600"/>
                  <a:gd name="T2" fmla="*/ 43104 w 43104"/>
                  <a:gd name="T3" fmla="*/ 21600 h 21600"/>
                  <a:gd name="T4" fmla="*/ 21504 w 4310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04" h="21600" fill="none" extrusionOk="0">
                    <a:moveTo>
                      <a:pt x="0" y="19561"/>
                    </a:moveTo>
                    <a:cubicBezTo>
                      <a:pt x="1051" y="8471"/>
                      <a:pt x="10364" y="-1"/>
                      <a:pt x="21504" y="0"/>
                    </a:cubicBezTo>
                    <a:cubicBezTo>
                      <a:pt x="33433" y="0"/>
                      <a:pt x="43104" y="9670"/>
                      <a:pt x="43104" y="21600"/>
                    </a:cubicBezTo>
                  </a:path>
                  <a:path w="43104" h="21600" stroke="0" extrusionOk="0">
                    <a:moveTo>
                      <a:pt x="0" y="19561"/>
                    </a:moveTo>
                    <a:cubicBezTo>
                      <a:pt x="1051" y="8471"/>
                      <a:pt x="10364" y="-1"/>
                      <a:pt x="21504" y="0"/>
                    </a:cubicBezTo>
                    <a:cubicBezTo>
                      <a:pt x="33433" y="0"/>
                      <a:pt x="43104" y="9670"/>
                      <a:pt x="43104" y="21600"/>
                    </a:cubicBezTo>
                    <a:lnTo>
                      <a:pt x="21504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7534" name="Arc 110"/>
              <p:cNvSpPr>
                <a:spLocks/>
              </p:cNvSpPr>
              <p:nvPr/>
            </p:nvSpPr>
            <p:spPr bwMode="auto">
              <a:xfrm>
                <a:off x="1611" y="2931"/>
                <a:ext cx="90" cy="124"/>
              </a:xfrm>
              <a:custGeom>
                <a:avLst/>
                <a:gdLst>
                  <a:gd name="G0" fmla="+- 21504 0 0"/>
                  <a:gd name="G1" fmla="+- 21600 0 0"/>
                  <a:gd name="G2" fmla="+- 21600 0 0"/>
                  <a:gd name="T0" fmla="*/ 0 w 43104"/>
                  <a:gd name="T1" fmla="*/ 19561 h 21600"/>
                  <a:gd name="T2" fmla="*/ 43104 w 43104"/>
                  <a:gd name="T3" fmla="*/ 21600 h 21600"/>
                  <a:gd name="T4" fmla="*/ 21504 w 4310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04" h="21600" fill="none" extrusionOk="0">
                    <a:moveTo>
                      <a:pt x="0" y="19561"/>
                    </a:moveTo>
                    <a:cubicBezTo>
                      <a:pt x="1051" y="8471"/>
                      <a:pt x="10364" y="-1"/>
                      <a:pt x="21504" y="0"/>
                    </a:cubicBezTo>
                    <a:cubicBezTo>
                      <a:pt x="33433" y="0"/>
                      <a:pt x="43104" y="9670"/>
                      <a:pt x="43104" y="21600"/>
                    </a:cubicBezTo>
                  </a:path>
                  <a:path w="43104" h="21600" stroke="0" extrusionOk="0">
                    <a:moveTo>
                      <a:pt x="0" y="19561"/>
                    </a:moveTo>
                    <a:cubicBezTo>
                      <a:pt x="1051" y="8471"/>
                      <a:pt x="10364" y="-1"/>
                      <a:pt x="21504" y="0"/>
                    </a:cubicBezTo>
                    <a:cubicBezTo>
                      <a:pt x="33433" y="0"/>
                      <a:pt x="43104" y="9670"/>
                      <a:pt x="43104" y="21600"/>
                    </a:cubicBezTo>
                    <a:lnTo>
                      <a:pt x="21504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7535" name="Arc 111"/>
              <p:cNvSpPr>
                <a:spLocks/>
              </p:cNvSpPr>
              <p:nvPr/>
            </p:nvSpPr>
            <p:spPr bwMode="auto">
              <a:xfrm>
                <a:off x="1701" y="2931"/>
                <a:ext cx="90" cy="124"/>
              </a:xfrm>
              <a:custGeom>
                <a:avLst/>
                <a:gdLst>
                  <a:gd name="G0" fmla="+- 21504 0 0"/>
                  <a:gd name="G1" fmla="+- 21600 0 0"/>
                  <a:gd name="G2" fmla="+- 21600 0 0"/>
                  <a:gd name="T0" fmla="*/ 0 w 43104"/>
                  <a:gd name="T1" fmla="*/ 19561 h 21600"/>
                  <a:gd name="T2" fmla="*/ 43104 w 43104"/>
                  <a:gd name="T3" fmla="*/ 21600 h 21600"/>
                  <a:gd name="T4" fmla="*/ 21504 w 4310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04" h="21600" fill="none" extrusionOk="0">
                    <a:moveTo>
                      <a:pt x="0" y="19561"/>
                    </a:moveTo>
                    <a:cubicBezTo>
                      <a:pt x="1051" y="8471"/>
                      <a:pt x="10364" y="-1"/>
                      <a:pt x="21504" y="0"/>
                    </a:cubicBezTo>
                    <a:cubicBezTo>
                      <a:pt x="33433" y="0"/>
                      <a:pt x="43104" y="9670"/>
                      <a:pt x="43104" y="21600"/>
                    </a:cubicBezTo>
                  </a:path>
                  <a:path w="43104" h="21600" stroke="0" extrusionOk="0">
                    <a:moveTo>
                      <a:pt x="0" y="19561"/>
                    </a:moveTo>
                    <a:cubicBezTo>
                      <a:pt x="1051" y="8471"/>
                      <a:pt x="10364" y="-1"/>
                      <a:pt x="21504" y="0"/>
                    </a:cubicBezTo>
                    <a:cubicBezTo>
                      <a:pt x="33433" y="0"/>
                      <a:pt x="43104" y="9670"/>
                      <a:pt x="43104" y="21600"/>
                    </a:cubicBezTo>
                    <a:lnTo>
                      <a:pt x="21504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7536" name="Line 112"/>
            <p:cNvSpPr>
              <a:spLocks noChangeShapeType="1"/>
            </p:cNvSpPr>
            <p:nvPr/>
          </p:nvSpPr>
          <p:spPr bwMode="auto">
            <a:xfrm>
              <a:off x="5148" y="315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537" name="Line 113"/>
            <p:cNvSpPr>
              <a:spLocks noChangeShapeType="1"/>
            </p:cNvSpPr>
            <p:nvPr/>
          </p:nvSpPr>
          <p:spPr bwMode="auto">
            <a:xfrm>
              <a:off x="3878" y="2478"/>
              <a:ext cx="0" cy="9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538" name="Line 114"/>
            <p:cNvSpPr>
              <a:spLocks noChangeShapeType="1"/>
            </p:cNvSpPr>
            <p:nvPr/>
          </p:nvSpPr>
          <p:spPr bwMode="auto">
            <a:xfrm>
              <a:off x="5148" y="2488"/>
              <a:ext cx="0" cy="3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539" name="Text Box 115"/>
            <p:cNvSpPr txBox="1">
              <a:spLocks noChangeArrowheads="1"/>
            </p:cNvSpPr>
            <p:nvPr/>
          </p:nvSpPr>
          <p:spPr bwMode="auto">
            <a:xfrm>
              <a:off x="4921" y="2795"/>
              <a:ext cx="265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endPara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7540" name="Line 116"/>
            <p:cNvSpPr>
              <a:spLocks noChangeShapeType="1"/>
            </p:cNvSpPr>
            <p:nvPr/>
          </p:nvSpPr>
          <p:spPr bwMode="auto">
            <a:xfrm>
              <a:off x="5148" y="2523"/>
              <a:ext cx="0" cy="2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7541" name="Text Box 117"/>
            <p:cNvSpPr txBox="1">
              <a:spLocks noChangeArrowheads="1"/>
            </p:cNvSpPr>
            <p:nvPr/>
          </p:nvSpPr>
          <p:spPr bwMode="auto">
            <a:xfrm>
              <a:off x="5148" y="2387"/>
              <a:ext cx="287" cy="3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8755" tIns="49378" rIns="98755" bIns="49378" anchor="ctr">
              <a:spAutoFit/>
            </a:bodyPr>
            <a:lstStyle/>
            <a:p>
              <a:pPr defTabSz="987425" eaLnBrk="0" hangingPunct="0"/>
              <a:r>
                <a:rPr lang="en-US" altLang="zh-CN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lang="en-US" altLang="zh-CN" sz="2800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L</a:t>
              </a:r>
            </a:p>
          </p:txBody>
        </p:sp>
        <p:sp>
          <p:nvSpPr>
            <p:cNvPr id="487542" name="Text Box 118"/>
            <p:cNvSpPr txBox="1">
              <a:spLocks noChangeArrowheads="1"/>
            </p:cNvSpPr>
            <p:nvPr/>
          </p:nvSpPr>
          <p:spPr bwMode="auto">
            <a:xfrm>
              <a:off x="3993" y="2750"/>
              <a:ext cx="384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oc</a:t>
              </a:r>
            </a:p>
          </p:txBody>
        </p:sp>
        <p:sp>
          <p:nvSpPr>
            <p:cNvPr id="487543" name="Text Box 119"/>
            <p:cNvSpPr txBox="1">
              <a:spLocks noChangeArrowheads="1"/>
            </p:cNvSpPr>
            <p:nvPr/>
          </p:nvSpPr>
          <p:spPr bwMode="auto">
            <a:xfrm>
              <a:off x="3878" y="2568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</a:t>
              </a:r>
              <a:endPara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7544" name="Text Box 120"/>
            <p:cNvSpPr txBox="1">
              <a:spLocks noChangeArrowheads="1"/>
            </p:cNvSpPr>
            <p:nvPr/>
          </p:nvSpPr>
          <p:spPr bwMode="auto">
            <a:xfrm>
              <a:off x="3886" y="2840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_</a:t>
              </a:r>
              <a:endParaRPr kumimoji="1" lang="en-US" altLang="zh-CN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7545" name="Oval 121"/>
            <p:cNvSpPr>
              <a:spLocks noChangeArrowheads="1"/>
            </p:cNvSpPr>
            <p:nvPr/>
          </p:nvSpPr>
          <p:spPr bwMode="auto">
            <a:xfrm rot="10800000" flipV="1">
              <a:off x="4785" y="2432"/>
              <a:ext cx="91" cy="9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546" name="Oval 122"/>
            <p:cNvSpPr>
              <a:spLocks noChangeArrowheads="1"/>
            </p:cNvSpPr>
            <p:nvPr/>
          </p:nvSpPr>
          <p:spPr bwMode="auto">
            <a:xfrm rot="10800000" flipV="1">
              <a:off x="4785" y="3339"/>
              <a:ext cx="91" cy="9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547" name="Text Box 123"/>
            <p:cNvSpPr txBox="1">
              <a:spLocks noChangeArrowheads="1"/>
            </p:cNvSpPr>
            <p:nvPr/>
          </p:nvSpPr>
          <p:spPr bwMode="auto">
            <a:xfrm>
              <a:off x="4694" y="2151"/>
              <a:ext cx="228" cy="327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a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87548" name="Text Box 124"/>
            <p:cNvSpPr txBox="1">
              <a:spLocks noChangeArrowheads="1"/>
            </p:cNvSpPr>
            <p:nvPr/>
          </p:nvSpPr>
          <p:spPr bwMode="auto">
            <a:xfrm>
              <a:off x="4788" y="3428"/>
              <a:ext cx="116" cy="240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87549" name="Rectangle 125"/>
            <p:cNvSpPr>
              <a:spLocks noChangeArrowheads="1"/>
            </p:cNvSpPr>
            <p:nvPr/>
          </p:nvSpPr>
          <p:spPr bwMode="auto">
            <a:xfrm>
              <a:off x="4105" y="2432"/>
              <a:ext cx="291" cy="1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87550" name="Object 126"/>
          <p:cNvGraphicFramePr>
            <a:graphicFrameLocks noChangeAspect="1"/>
          </p:cNvGraphicFramePr>
          <p:nvPr/>
        </p:nvGraphicFramePr>
        <p:xfrm>
          <a:off x="827088" y="5876925"/>
          <a:ext cx="3384550" cy="539750"/>
        </p:xfrm>
        <a:graphic>
          <a:graphicData uri="http://schemas.openxmlformats.org/presentationml/2006/ole">
            <p:oleObj spid="_x0000_s9221" name="公式" r:id="rId7" imgW="1511280" imgH="241200" progId="Equation.3">
              <p:embed/>
            </p:oleObj>
          </a:graphicData>
        </a:graphic>
      </p:graphicFrame>
      <p:graphicFrame>
        <p:nvGraphicFramePr>
          <p:cNvPr id="487551" name="Object 127"/>
          <p:cNvGraphicFramePr>
            <a:graphicFrameLocks noChangeAspect="1"/>
          </p:cNvGraphicFramePr>
          <p:nvPr/>
        </p:nvGraphicFramePr>
        <p:xfrm>
          <a:off x="2843213" y="3573463"/>
          <a:ext cx="1787525" cy="1009650"/>
        </p:xfrm>
        <a:graphic>
          <a:graphicData uri="http://schemas.openxmlformats.org/presentationml/2006/ole">
            <p:oleObj spid="_x0000_s9222" name="公式" r:id="rId8" imgW="78732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8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8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8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8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8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8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6" grpId="0" animBg="1"/>
      <p:bldP spid="487475" grpId="0"/>
      <p:bldP spid="487476" grpId="0"/>
      <p:bldP spid="487477" grpId="0"/>
      <p:bldP spid="487478" grpId="0"/>
      <p:bldP spid="48747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Text Box 2"/>
          <p:cNvSpPr txBox="1">
            <a:spLocks noChangeArrowheads="1"/>
          </p:cNvSpPr>
          <p:nvPr/>
        </p:nvSpPr>
        <p:spPr bwMode="auto">
          <a:xfrm>
            <a:off x="2339975" y="333375"/>
            <a:ext cx="447992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CCEC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algn="l"/>
            <a:r>
              <a:rPr kumimoji="1" lang="zh-CN" altLang="zh-CN" sz="4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第8章</a:t>
            </a:r>
            <a:r>
              <a:rPr kumimoji="1" lang="zh-CN" altLang="en-US" sz="4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zh-CN" sz="4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4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相量法</a:t>
            </a:r>
            <a:r>
              <a:rPr kumimoji="1" lang="zh-CN" altLang="zh-CN" sz="4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</a:t>
            </a:r>
            <a:endParaRPr kumimoji="1" lang="zh-CN" altLang="en-US" sz="480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24963" name="Text Box 3"/>
          <p:cNvSpPr txBox="1">
            <a:spLocks noChangeArrowheads="1"/>
          </p:cNvSpPr>
          <p:nvPr/>
        </p:nvSpPr>
        <p:spPr bwMode="auto">
          <a:xfrm>
            <a:off x="971550" y="3500438"/>
            <a:ext cx="709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1" lang="en-US" altLang="zh-CN" sz="3600">
                <a:solidFill>
                  <a:schemeClr val="tx1"/>
                </a:solidFill>
                <a:latin typeface="楷体_GB2312" pitchFamily="49" charset="-122"/>
              </a:rPr>
              <a:t>1. </a:t>
            </a:r>
            <a:r>
              <a:rPr kumimoji="1" lang="zh-CN" altLang="en-US" sz="3600">
                <a:solidFill>
                  <a:schemeClr val="tx1"/>
                </a:solidFill>
                <a:latin typeface="楷体_GB2312" pitchFamily="49" charset="-122"/>
              </a:rPr>
              <a:t>正弦量的相量表示及运算</a:t>
            </a:r>
          </a:p>
        </p:txBody>
      </p:sp>
      <p:sp>
        <p:nvSpPr>
          <p:cNvPr id="424964" name="Text Box 4"/>
          <p:cNvSpPr txBox="1">
            <a:spLocks noChangeArrowheads="1"/>
          </p:cNvSpPr>
          <p:nvPr/>
        </p:nvSpPr>
        <p:spPr bwMode="auto">
          <a:xfrm>
            <a:off x="1042988" y="4508500"/>
            <a:ext cx="6048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600">
                <a:solidFill>
                  <a:schemeClr val="tx1"/>
                </a:solidFill>
                <a:latin typeface="楷体_GB2312" pitchFamily="49" charset="-122"/>
              </a:rPr>
              <a:t>2. </a:t>
            </a:r>
            <a:r>
              <a:rPr kumimoji="1" lang="zh-CN" altLang="en-US" sz="3600">
                <a:solidFill>
                  <a:schemeClr val="tx1"/>
                </a:solidFill>
                <a:latin typeface="楷体_GB2312" pitchFamily="49" charset="-122"/>
                <a:sym typeface="Wingdings 3" pitchFamily="18" charset="2"/>
              </a:rPr>
              <a:t>电路定理的相量形式；</a:t>
            </a:r>
            <a:endParaRPr kumimoji="1" lang="zh-CN" altLang="en-US" sz="36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424965" name="Rectangle 5"/>
          <p:cNvSpPr>
            <a:spLocks noChangeArrowheads="1"/>
          </p:cNvSpPr>
          <p:nvPr/>
        </p:nvSpPr>
        <p:spPr bwMode="auto">
          <a:xfrm>
            <a:off x="611188" y="1412875"/>
            <a:ext cx="2132012" cy="641350"/>
          </a:xfrm>
          <a:prstGeom prst="rect">
            <a:avLst/>
          </a:prstGeom>
          <a:solidFill>
            <a:srgbClr val="FF3300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buClr>
                <a:schemeClr val="bg1"/>
              </a:buClr>
              <a:buFont typeface="Wingdings" pitchFamily="2" charset="2"/>
              <a:buChar char="l"/>
            </a:pPr>
            <a:r>
              <a:rPr kumimoji="1" lang="en-US" altLang="zh-CN" sz="3600">
                <a:solidFill>
                  <a:schemeClr val="tx1"/>
                </a:solidFill>
                <a:latin typeface="楷体_GB2312" pitchFamily="49" charset="-122"/>
                <a:sym typeface="Monotype Sorts" pitchFamily="2" charset="2"/>
              </a:rPr>
              <a:t> </a:t>
            </a:r>
            <a:r>
              <a:rPr kumimoji="1" lang="zh-CN" altLang="en-US" sz="3600">
                <a:solidFill>
                  <a:schemeClr val="tx1"/>
                </a:solidFill>
                <a:latin typeface="楷体_GB2312" pitchFamily="49" charset="-122"/>
              </a:rPr>
              <a:t>重点：</a:t>
            </a:r>
            <a:endParaRPr kumimoji="1" lang="zh-CN" altLang="en-US">
              <a:solidFill>
                <a:schemeClr val="tx1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Text Box 2"/>
          <p:cNvSpPr txBox="1">
            <a:spLocks noChangeArrowheads="1"/>
          </p:cNvSpPr>
          <p:nvPr/>
        </p:nvSpPr>
        <p:spPr bwMode="auto">
          <a:xfrm>
            <a:off x="385763" y="593725"/>
            <a:ext cx="542925" cy="519113"/>
          </a:xfrm>
          <a:prstGeom prst="rect">
            <a:avLst/>
          </a:prstGeom>
          <a:solidFill>
            <a:srgbClr val="990033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例</a:t>
            </a:r>
          </a:p>
        </p:txBody>
      </p:sp>
      <p:graphicFrame>
        <p:nvGraphicFramePr>
          <p:cNvPr id="428035" name="Object 3"/>
          <p:cNvGraphicFramePr>
            <a:graphicFrameLocks noChangeAspect="1"/>
          </p:cNvGraphicFramePr>
          <p:nvPr/>
        </p:nvGraphicFramePr>
        <p:xfrm>
          <a:off x="1008063" y="657225"/>
          <a:ext cx="3352800" cy="927100"/>
        </p:xfrm>
        <a:graphic>
          <a:graphicData uri="http://schemas.openxmlformats.org/presentationml/2006/ole">
            <p:oleObj spid="_x0000_s10242" name="Equation" r:id="rId3" imgW="1841400" imgH="507960" progId="Equation.DSMT4">
              <p:embed/>
            </p:oleObj>
          </a:graphicData>
        </a:graphic>
      </p:graphicFrame>
      <p:graphicFrame>
        <p:nvGraphicFramePr>
          <p:cNvPr id="428037" name="Object 5"/>
          <p:cNvGraphicFramePr>
            <a:graphicFrameLocks noChangeAspect="1"/>
          </p:cNvGraphicFramePr>
          <p:nvPr/>
        </p:nvGraphicFramePr>
        <p:xfrm>
          <a:off x="5884863" y="657225"/>
          <a:ext cx="1917700" cy="935038"/>
        </p:xfrm>
        <a:graphic>
          <a:graphicData uri="http://schemas.openxmlformats.org/presentationml/2006/ole">
            <p:oleObj spid="_x0000_s10243" name="Equation" r:id="rId4" imgW="990360" imgH="482400" progId="Equation.DSMT4">
              <p:embed/>
            </p:oleObj>
          </a:graphicData>
        </a:graphic>
      </p:graphicFrame>
      <p:graphicFrame>
        <p:nvGraphicFramePr>
          <p:cNvPr id="428038" name="Object 6"/>
          <p:cNvGraphicFramePr>
            <a:graphicFrameLocks noChangeAspect="1"/>
          </p:cNvGraphicFramePr>
          <p:nvPr/>
        </p:nvGraphicFramePr>
        <p:xfrm>
          <a:off x="647700" y="2384425"/>
          <a:ext cx="6132513" cy="501650"/>
        </p:xfrm>
        <a:graphic>
          <a:graphicData uri="http://schemas.openxmlformats.org/presentationml/2006/ole">
            <p:oleObj spid="_x0000_s10244" name="Equation" r:id="rId5" imgW="3085920" imgH="253800" progId="Equation.DSMT4">
              <p:embed/>
            </p:oleObj>
          </a:graphicData>
        </a:graphic>
      </p:graphicFrame>
      <p:sp>
        <p:nvSpPr>
          <p:cNvPr id="428039" name="AutoShape 7"/>
          <p:cNvSpPr>
            <a:spLocks noChangeArrowheads="1"/>
          </p:cNvSpPr>
          <p:nvPr/>
        </p:nvSpPr>
        <p:spPr bwMode="auto">
          <a:xfrm>
            <a:off x="4805363" y="950913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25400">
            <a:noFill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40" name="AutoShape 8"/>
          <p:cNvSpPr>
            <a:spLocks/>
          </p:cNvSpPr>
          <p:nvPr/>
        </p:nvSpPr>
        <p:spPr bwMode="auto">
          <a:xfrm>
            <a:off x="5643563" y="798513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rgbClr val="FFFF00"/>
            </a:solidFill>
            <a:round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8041" name="Object 9"/>
          <p:cNvGraphicFramePr>
            <a:graphicFrameLocks noChangeAspect="1"/>
          </p:cNvGraphicFramePr>
          <p:nvPr/>
        </p:nvGraphicFramePr>
        <p:xfrm>
          <a:off x="966788" y="1646238"/>
          <a:ext cx="3503612" cy="460375"/>
        </p:xfrm>
        <a:graphic>
          <a:graphicData uri="http://schemas.openxmlformats.org/presentationml/2006/ole">
            <p:oleObj spid="_x0000_s10245" name="Equation" r:id="rId6" imgW="1841400" imgH="241200" progId="Equation.DSMT4">
              <p:embed/>
            </p:oleObj>
          </a:graphicData>
        </a:graphic>
      </p:graphicFrame>
      <p:graphicFrame>
        <p:nvGraphicFramePr>
          <p:cNvPr id="428085" name="Object 53"/>
          <p:cNvGraphicFramePr>
            <a:graphicFrameLocks noChangeAspect="1"/>
          </p:cNvGraphicFramePr>
          <p:nvPr/>
        </p:nvGraphicFramePr>
        <p:xfrm>
          <a:off x="4437063" y="1692275"/>
          <a:ext cx="2730500" cy="382588"/>
        </p:xfrm>
        <a:graphic>
          <a:graphicData uri="http://schemas.openxmlformats.org/presentationml/2006/ole">
            <p:oleObj spid="_x0000_s10246" name="公式" r:id="rId7" imgW="1434960" imgH="203040" progId="Equation.3">
              <p:embed/>
            </p:oleObj>
          </a:graphicData>
        </a:graphic>
      </p:graphicFrame>
      <p:graphicFrame>
        <p:nvGraphicFramePr>
          <p:cNvPr id="428086" name="Object 54"/>
          <p:cNvGraphicFramePr>
            <a:graphicFrameLocks noChangeAspect="1"/>
          </p:cNvGraphicFramePr>
          <p:nvPr/>
        </p:nvGraphicFramePr>
        <p:xfrm>
          <a:off x="1223963" y="2092325"/>
          <a:ext cx="1739900" cy="382588"/>
        </p:xfrm>
        <a:graphic>
          <a:graphicData uri="http://schemas.openxmlformats.org/presentationml/2006/ole">
            <p:oleObj spid="_x0000_s10247" name="Equation" r:id="rId8" imgW="914400" imgH="203040" progId="Equation.DSMT4">
              <p:embed/>
            </p:oleObj>
          </a:graphicData>
        </a:graphic>
      </p:graphicFrame>
      <p:graphicFrame>
        <p:nvGraphicFramePr>
          <p:cNvPr id="428087" name="Object 55"/>
          <p:cNvGraphicFramePr>
            <a:graphicFrameLocks noChangeAspect="1"/>
          </p:cNvGraphicFramePr>
          <p:nvPr/>
        </p:nvGraphicFramePr>
        <p:xfrm>
          <a:off x="2976563" y="2055813"/>
          <a:ext cx="1957387" cy="382587"/>
        </p:xfrm>
        <a:graphic>
          <a:graphicData uri="http://schemas.openxmlformats.org/presentationml/2006/ole">
            <p:oleObj spid="_x0000_s10248" name="公式" r:id="rId9" imgW="1028520" imgH="203040" progId="Equation.3">
              <p:embed/>
            </p:oleObj>
          </a:graphicData>
        </a:graphic>
      </p:graphicFrame>
      <p:sp>
        <p:nvSpPr>
          <p:cNvPr id="428105" name="Text Box 73"/>
          <p:cNvSpPr txBox="1">
            <a:spLocks noChangeArrowheads="1"/>
          </p:cNvSpPr>
          <p:nvPr/>
        </p:nvSpPr>
        <p:spPr bwMode="auto">
          <a:xfrm>
            <a:off x="719138" y="0"/>
            <a:ext cx="709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1" lang="en-US" altLang="zh-CN" sz="3600">
                <a:solidFill>
                  <a:schemeClr val="tx1"/>
                </a:solidFill>
                <a:latin typeface="楷体_GB2312" pitchFamily="49" charset="-122"/>
              </a:rPr>
              <a:t>1. </a:t>
            </a:r>
            <a:r>
              <a:rPr kumimoji="1" lang="zh-CN" altLang="en-US" sz="3600">
                <a:solidFill>
                  <a:schemeClr val="tx1"/>
                </a:solidFill>
                <a:latin typeface="楷体_GB2312" pitchFamily="49" charset="-122"/>
              </a:rPr>
              <a:t>正弦量的相量表示及运算</a:t>
            </a:r>
          </a:p>
        </p:txBody>
      </p:sp>
      <p:sp>
        <p:nvSpPr>
          <p:cNvPr id="428106" name="Text Box 74"/>
          <p:cNvSpPr txBox="1">
            <a:spLocks noChangeArrowheads="1"/>
          </p:cNvSpPr>
          <p:nvPr/>
        </p:nvSpPr>
        <p:spPr bwMode="auto">
          <a:xfrm>
            <a:off x="719138" y="3392488"/>
            <a:ext cx="6048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600">
                <a:solidFill>
                  <a:schemeClr val="tx1"/>
                </a:solidFill>
                <a:latin typeface="楷体_GB2312" pitchFamily="49" charset="-122"/>
              </a:rPr>
              <a:t>2. </a:t>
            </a:r>
            <a:r>
              <a:rPr kumimoji="1" lang="zh-CN" altLang="en-US" sz="3600">
                <a:solidFill>
                  <a:schemeClr val="tx1"/>
                </a:solidFill>
                <a:latin typeface="楷体_GB2312" pitchFamily="49" charset="-122"/>
                <a:sym typeface="Wingdings 3" pitchFamily="18" charset="2"/>
              </a:rPr>
              <a:t>电路定理的相量形式；</a:t>
            </a:r>
            <a:endParaRPr kumimoji="1" lang="zh-CN" altLang="en-US" sz="3600">
              <a:solidFill>
                <a:schemeClr val="tx1"/>
              </a:solidFill>
              <a:latin typeface="楷体_GB2312" pitchFamily="49" charset="-122"/>
            </a:endParaRPr>
          </a:p>
        </p:txBody>
      </p:sp>
      <p:graphicFrame>
        <p:nvGraphicFramePr>
          <p:cNvPr id="428107" name="Object 75"/>
          <p:cNvGraphicFramePr>
            <a:graphicFrameLocks noChangeAspect="1"/>
          </p:cNvGraphicFramePr>
          <p:nvPr/>
        </p:nvGraphicFramePr>
        <p:xfrm>
          <a:off x="1295400" y="4184650"/>
          <a:ext cx="4248150" cy="1136650"/>
        </p:xfrm>
        <a:graphic>
          <a:graphicData uri="http://schemas.openxmlformats.org/presentationml/2006/ole">
            <p:oleObj spid="_x0000_s10249" name="公式" r:id="rId10" imgW="1993680" imgH="533160" progId="Equation.3">
              <p:embed/>
            </p:oleObj>
          </a:graphicData>
        </a:graphic>
      </p:graphicFrame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971550" y="5048250"/>
            <a:ext cx="1970088" cy="1323975"/>
            <a:chOff x="1911" y="2921"/>
            <a:chExt cx="1241" cy="834"/>
          </a:xfrm>
        </p:grpSpPr>
        <p:sp>
          <p:nvSpPr>
            <p:cNvPr id="428109" name="Text Box 77"/>
            <p:cNvSpPr txBox="1">
              <a:spLocks noChangeArrowheads="1"/>
            </p:cNvSpPr>
            <p:nvPr/>
          </p:nvSpPr>
          <p:spPr bwMode="auto">
            <a:xfrm>
              <a:off x="1911" y="2921"/>
              <a:ext cx="124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kumimoji="1" lang="zh-CN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428110" name="Object 78"/>
            <p:cNvGraphicFramePr>
              <a:graphicFrameLocks noChangeAspect="1"/>
            </p:cNvGraphicFramePr>
            <p:nvPr/>
          </p:nvGraphicFramePr>
          <p:xfrm>
            <a:off x="1973" y="3294"/>
            <a:ext cx="907" cy="461"/>
          </p:xfrm>
          <a:graphic>
            <a:graphicData uri="http://schemas.openxmlformats.org/presentationml/2006/ole">
              <p:oleObj spid="_x0000_s10252" name="公式" r:id="rId11" imgW="596880" imgH="304560" progId="Equation.3">
                <p:embed/>
              </p:oleObj>
            </a:graphicData>
          </a:graphic>
        </p:graphicFrame>
      </p:grpSp>
      <p:graphicFrame>
        <p:nvGraphicFramePr>
          <p:cNvPr id="428111" name="Object 79"/>
          <p:cNvGraphicFramePr>
            <a:graphicFrameLocks noChangeAspect="1"/>
          </p:cNvGraphicFramePr>
          <p:nvPr/>
        </p:nvGraphicFramePr>
        <p:xfrm>
          <a:off x="3060700" y="5732463"/>
          <a:ext cx="1800225" cy="677862"/>
        </p:xfrm>
        <a:graphic>
          <a:graphicData uri="http://schemas.openxmlformats.org/presentationml/2006/ole">
            <p:oleObj spid="_x0000_s10250" name="公式" r:id="rId12" imgW="799920" imgH="304560" progId="Equation.3">
              <p:embed/>
            </p:oleObj>
          </a:graphicData>
        </a:graphic>
      </p:graphicFrame>
      <p:graphicFrame>
        <p:nvGraphicFramePr>
          <p:cNvPr id="428112" name="Object 80"/>
          <p:cNvGraphicFramePr>
            <a:graphicFrameLocks noChangeAspect="1"/>
          </p:cNvGraphicFramePr>
          <p:nvPr/>
        </p:nvGraphicFramePr>
        <p:xfrm>
          <a:off x="5435600" y="5659438"/>
          <a:ext cx="1690688" cy="608012"/>
        </p:xfrm>
        <a:graphic>
          <a:graphicData uri="http://schemas.openxmlformats.org/presentationml/2006/ole">
            <p:oleObj spid="_x0000_s10251" name="公式" r:id="rId13" imgW="83808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2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2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2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2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28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2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2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9" grpId="0" animBg="1"/>
      <p:bldP spid="428040" grpId="0" animBg="1"/>
      <p:bldP spid="428105" grpId="0"/>
      <p:bldP spid="42810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990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例：</a:t>
            </a:r>
          </a:p>
        </p:txBody>
      </p:sp>
      <p:graphicFrame>
        <p:nvGraphicFramePr>
          <p:cNvPr id="488451" name="Object 3"/>
          <p:cNvGraphicFramePr>
            <a:graphicFrameLocks noChangeAspect="1"/>
          </p:cNvGraphicFramePr>
          <p:nvPr/>
        </p:nvGraphicFramePr>
        <p:xfrm>
          <a:off x="1905000" y="533400"/>
          <a:ext cx="6248400" cy="966788"/>
        </p:xfrm>
        <a:graphic>
          <a:graphicData uri="http://schemas.openxmlformats.org/presentationml/2006/ole">
            <p:oleObj spid="_x0000_s11266" name="Equation" r:id="rId3" imgW="3124080" imgH="482400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1600200"/>
            <a:ext cx="3810000" cy="2286000"/>
            <a:chOff x="1344" y="1440"/>
            <a:chExt cx="2400" cy="1440"/>
          </a:xfrm>
        </p:grpSpPr>
        <p:sp>
          <p:nvSpPr>
            <p:cNvPr id="488453" name="Line 5"/>
            <p:cNvSpPr>
              <a:spLocks noChangeShapeType="1"/>
            </p:cNvSpPr>
            <p:nvPr/>
          </p:nvSpPr>
          <p:spPr bwMode="auto">
            <a:xfrm>
              <a:off x="3150" y="2256"/>
              <a:ext cx="22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454" name="Line 6"/>
            <p:cNvSpPr>
              <a:spLocks noChangeShapeType="1"/>
            </p:cNvSpPr>
            <p:nvPr/>
          </p:nvSpPr>
          <p:spPr bwMode="auto">
            <a:xfrm flipV="1">
              <a:off x="3150" y="2349"/>
              <a:ext cx="221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455" name="Freeform 7"/>
            <p:cNvSpPr>
              <a:spLocks noChangeArrowheads="1"/>
            </p:cNvSpPr>
            <p:nvPr/>
          </p:nvSpPr>
          <p:spPr bwMode="auto">
            <a:xfrm>
              <a:off x="3257" y="1824"/>
              <a:ext cx="1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6"/>
                </a:cxn>
                <a:cxn ang="0">
                  <a:pos x="1" y="432"/>
                </a:cxn>
              </a:cxnLst>
              <a:rect l="0" t="0" r="r" b="b"/>
              <a:pathLst>
                <a:path w="1" h="432">
                  <a:moveTo>
                    <a:pt x="0" y="0"/>
                  </a:moveTo>
                  <a:lnTo>
                    <a:pt x="1" y="6"/>
                  </a:lnTo>
                  <a:lnTo>
                    <a:pt x="1" y="432"/>
                  </a:lnTo>
                </a:path>
              </a:pathLst>
            </a:custGeom>
            <a:solidFill>
              <a:srgbClr val="FFFFFF"/>
            </a:solidFill>
            <a:ln w="254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456" name="Freeform 8"/>
            <p:cNvSpPr>
              <a:spLocks noChangeArrowheads="1"/>
            </p:cNvSpPr>
            <p:nvPr/>
          </p:nvSpPr>
          <p:spPr bwMode="auto">
            <a:xfrm>
              <a:off x="3257" y="2348"/>
              <a:ext cx="1" cy="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88"/>
                </a:cxn>
                <a:cxn ang="0">
                  <a:pos x="1" y="382"/>
                </a:cxn>
              </a:cxnLst>
              <a:rect l="0" t="0" r="r" b="b"/>
              <a:pathLst>
                <a:path w="1" h="388">
                  <a:moveTo>
                    <a:pt x="0" y="0"/>
                  </a:moveTo>
                  <a:lnTo>
                    <a:pt x="1" y="388"/>
                  </a:lnTo>
                  <a:lnTo>
                    <a:pt x="1" y="382"/>
                  </a:lnTo>
                </a:path>
              </a:pathLst>
            </a:custGeom>
            <a:solidFill>
              <a:srgbClr val="FFFFFF"/>
            </a:solidFill>
            <a:ln w="254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457" name="Text Box 9"/>
            <p:cNvSpPr txBox="1">
              <a:spLocks noChangeArrowheads="1"/>
            </p:cNvSpPr>
            <p:nvPr/>
          </p:nvSpPr>
          <p:spPr bwMode="auto">
            <a:xfrm>
              <a:off x="2688" y="144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</a:p>
          </p:txBody>
        </p:sp>
        <p:sp>
          <p:nvSpPr>
            <p:cNvPr id="488458" name="Text Box 10"/>
            <p:cNvSpPr txBox="1">
              <a:spLocks noChangeArrowheads="1"/>
            </p:cNvSpPr>
            <p:nvPr/>
          </p:nvSpPr>
          <p:spPr bwMode="auto">
            <a:xfrm>
              <a:off x="2928" y="216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488459" name="Text Box 11"/>
            <p:cNvSpPr txBox="1">
              <a:spLocks noChangeArrowheads="1"/>
            </p:cNvSpPr>
            <p:nvPr/>
          </p:nvSpPr>
          <p:spPr bwMode="auto">
            <a:xfrm>
              <a:off x="2037" y="145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</a:p>
          </p:txBody>
        </p:sp>
        <p:sp>
          <p:nvSpPr>
            <p:cNvPr id="488460" name="Text Box 12"/>
            <p:cNvSpPr txBox="1">
              <a:spLocks noChangeArrowheads="1"/>
            </p:cNvSpPr>
            <p:nvPr/>
          </p:nvSpPr>
          <p:spPr bwMode="auto">
            <a:xfrm>
              <a:off x="2448" y="1824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u</a:t>
              </a:r>
              <a:r>
                <a:rPr kumimoji="1" lang="en-US" altLang="zh-CN" sz="2400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 </a:t>
              </a: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-</a:t>
              </a:r>
            </a:p>
          </p:txBody>
        </p:sp>
        <p:sp>
          <p:nvSpPr>
            <p:cNvPr id="488461" name="Text Box 13"/>
            <p:cNvSpPr txBox="1">
              <a:spLocks noChangeArrowheads="1"/>
            </p:cNvSpPr>
            <p:nvPr/>
          </p:nvSpPr>
          <p:spPr bwMode="auto">
            <a:xfrm>
              <a:off x="3408" y="211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  <a:endPara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8462" name="Text Box 14"/>
            <p:cNvSpPr txBox="1">
              <a:spLocks noChangeArrowheads="1"/>
            </p:cNvSpPr>
            <p:nvPr/>
          </p:nvSpPr>
          <p:spPr bwMode="auto">
            <a:xfrm>
              <a:off x="1632" y="14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2592" y="1728"/>
              <a:ext cx="384" cy="116"/>
              <a:chOff x="2592" y="1728"/>
              <a:chExt cx="384" cy="116"/>
            </a:xfrm>
          </p:grpSpPr>
          <p:sp>
            <p:nvSpPr>
              <p:cNvPr id="488464" name="Freeform 16"/>
              <p:cNvSpPr>
                <a:spLocks/>
              </p:cNvSpPr>
              <p:nvPr/>
            </p:nvSpPr>
            <p:spPr bwMode="auto">
              <a:xfrm>
                <a:off x="2592" y="1728"/>
                <a:ext cx="98" cy="116"/>
              </a:xfrm>
              <a:custGeom>
                <a:avLst/>
                <a:gdLst/>
                <a:ahLst/>
                <a:cxnLst>
                  <a:cxn ang="0">
                    <a:pos x="0" y="57"/>
                  </a:cxn>
                  <a:cxn ang="0">
                    <a:pos x="18" y="14"/>
                  </a:cxn>
                  <a:cxn ang="0">
                    <a:pos x="47" y="0"/>
                  </a:cxn>
                  <a:cxn ang="0">
                    <a:pos x="80" y="14"/>
                  </a:cxn>
                  <a:cxn ang="0">
                    <a:pos x="98" y="48"/>
                  </a:cxn>
                </a:cxnLst>
                <a:rect l="0" t="0" r="r" b="b"/>
                <a:pathLst>
                  <a:path w="98" h="57">
                    <a:moveTo>
                      <a:pt x="0" y="57"/>
                    </a:moveTo>
                    <a:cubicBezTo>
                      <a:pt x="3" y="50"/>
                      <a:pt x="10" y="23"/>
                      <a:pt x="18" y="14"/>
                    </a:cubicBezTo>
                    <a:cubicBezTo>
                      <a:pt x="26" y="5"/>
                      <a:pt x="37" y="0"/>
                      <a:pt x="47" y="0"/>
                    </a:cubicBezTo>
                    <a:cubicBezTo>
                      <a:pt x="57" y="0"/>
                      <a:pt x="71" y="6"/>
                      <a:pt x="80" y="14"/>
                    </a:cubicBezTo>
                    <a:cubicBezTo>
                      <a:pt x="89" y="22"/>
                      <a:pt x="94" y="42"/>
                      <a:pt x="98" y="4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8465" name="Freeform 17"/>
              <p:cNvSpPr>
                <a:spLocks/>
              </p:cNvSpPr>
              <p:nvPr/>
            </p:nvSpPr>
            <p:spPr bwMode="auto">
              <a:xfrm>
                <a:off x="2690" y="1728"/>
                <a:ext cx="95" cy="104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24" y="15"/>
                  </a:cxn>
                  <a:cxn ang="0">
                    <a:pos x="66" y="0"/>
                  </a:cxn>
                  <a:cxn ang="0">
                    <a:pos x="103" y="15"/>
                  </a:cxn>
                  <a:cxn ang="0">
                    <a:pos x="121" y="51"/>
                  </a:cxn>
                </a:cxnLst>
                <a:rect l="0" t="0" r="r" b="b"/>
                <a:pathLst>
                  <a:path w="121" h="54">
                    <a:moveTo>
                      <a:pt x="0" y="54"/>
                    </a:moveTo>
                    <a:cubicBezTo>
                      <a:pt x="4" y="47"/>
                      <a:pt x="13" y="24"/>
                      <a:pt x="24" y="15"/>
                    </a:cubicBezTo>
                    <a:cubicBezTo>
                      <a:pt x="35" y="6"/>
                      <a:pt x="53" y="0"/>
                      <a:pt x="66" y="0"/>
                    </a:cubicBezTo>
                    <a:cubicBezTo>
                      <a:pt x="79" y="0"/>
                      <a:pt x="94" y="7"/>
                      <a:pt x="103" y="15"/>
                    </a:cubicBezTo>
                    <a:cubicBezTo>
                      <a:pt x="112" y="23"/>
                      <a:pt x="117" y="44"/>
                      <a:pt x="121" y="51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8466" name="Freeform 18"/>
              <p:cNvSpPr>
                <a:spLocks/>
              </p:cNvSpPr>
              <p:nvPr/>
            </p:nvSpPr>
            <p:spPr bwMode="auto">
              <a:xfrm>
                <a:off x="2785" y="1728"/>
                <a:ext cx="94" cy="98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17" y="15"/>
                  </a:cxn>
                  <a:cxn ang="0">
                    <a:pos x="59" y="0"/>
                  </a:cxn>
                  <a:cxn ang="0">
                    <a:pos x="96" y="15"/>
                  </a:cxn>
                  <a:cxn ang="0">
                    <a:pos x="119" y="51"/>
                  </a:cxn>
                </a:cxnLst>
                <a:rect l="0" t="0" r="r" b="b"/>
                <a:pathLst>
                  <a:path w="119" h="51">
                    <a:moveTo>
                      <a:pt x="0" y="51"/>
                    </a:moveTo>
                    <a:cubicBezTo>
                      <a:pt x="3" y="45"/>
                      <a:pt x="7" y="24"/>
                      <a:pt x="17" y="15"/>
                    </a:cubicBezTo>
                    <a:cubicBezTo>
                      <a:pt x="27" y="6"/>
                      <a:pt x="46" y="0"/>
                      <a:pt x="59" y="0"/>
                    </a:cubicBezTo>
                    <a:cubicBezTo>
                      <a:pt x="72" y="0"/>
                      <a:pt x="86" y="7"/>
                      <a:pt x="96" y="15"/>
                    </a:cubicBezTo>
                    <a:cubicBezTo>
                      <a:pt x="106" y="23"/>
                      <a:pt x="114" y="44"/>
                      <a:pt x="119" y="51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8467" name="Freeform 19"/>
              <p:cNvSpPr>
                <a:spLocks/>
              </p:cNvSpPr>
              <p:nvPr/>
            </p:nvSpPr>
            <p:spPr bwMode="auto">
              <a:xfrm>
                <a:off x="2879" y="1728"/>
                <a:ext cx="97" cy="110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23" y="15"/>
                  </a:cxn>
                  <a:cxn ang="0">
                    <a:pos x="65" y="0"/>
                  </a:cxn>
                  <a:cxn ang="0">
                    <a:pos x="102" y="15"/>
                  </a:cxn>
                  <a:cxn ang="0">
                    <a:pos x="123" y="57"/>
                  </a:cxn>
                </a:cxnLst>
                <a:rect l="0" t="0" r="r" b="b"/>
                <a:pathLst>
                  <a:path w="123" h="57">
                    <a:moveTo>
                      <a:pt x="0" y="51"/>
                    </a:moveTo>
                    <a:cubicBezTo>
                      <a:pt x="3" y="45"/>
                      <a:pt x="12" y="24"/>
                      <a:pt x="23" y="15"/>
                    </a:cubicBezTo>
                    <a:cubicBezTo>
                      <a:pt x="34" y="6"/>
                      <a:pt x="52" y="0"/>
                      <a:pt x="65" y="0"/>
                    </a:cubicBezTo>
                    <a:cubicBezTo>
                      <a:pt x="78" y="0"/>
                      <a:pt x="92" y="6"/>
                      <a:pt x="102" y="15"/>
                    </a:cubicBezTo>
                    <a:cubicBezTo>
                      <a:pt x="112" y="24"/>
                      <a:pt x="119" y="48"/>
                      <a:pt x="123" y="57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88468" name="Text Box 20"/>
            <p:cNvSpPr txBox="1">
              <a:spLocks noChangeArrowheads="1"/>
            </p:cNvSpPr>
            <p:nvPr/>
          </p:nvSpPr>
          <p:spPr bwMode="auto">
            <a:xfrm>
              <a:off x="3294" y="1920"/>
              <a:ext cx="2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88469" name="Text Box 21"/>
            <p:cNvSpPr txBox="1">
              <a:spLocks noChangeArrowheads="1"/>
            </p:cNvSpPr>
            <p:nvPr/>
          </p:nvSpPr>
          <p:spPr bwMode="auto">
            <a:xfrm>
              <a:off x="3294" y="24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8470" name="Text Box 22"/>
            <p:cNvSpPr txBox="1">
              <a:spLocks noChangeArrowheads="1"/>
            </p:cNvSpPr>
            <p:nvPr/>
          </p:nvSpPr>
          <p:spPr bwMode="auto">
            <a:xfrm>
              <a:off x="1344" y="1824"/>
              <a:ext cx="2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S</a:t>
              </a:r>
              <a:endParaRPr kumimoji="1"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8471" name="Line 23"/>
            <p:cNvSpPr>
              <a:spLocks noChangeShapeType="1"/>
            </p:cNvSpPr>
            <p:nvPr/>
          </p:nvSpPr>
          <p:spPr bwMode="auto">
            <a:xfrm flipH="1">
              <a:off x="1680" y="1824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472" name="Line 24"/>
            <p:cNvSpPr>
              <a:spLocks noChangeShapeType="1"/>
            </p:cNvSpPr>
            <p:nvPr/>
          </p:nvSpPr>
          <p:spPr bwMode="auto">
            <a:xfrm>
              <a:off x="2976" y="18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473" name="Text Box 25"/>
            <p:cNvSpPr txBox="1">
              <a:spLocks noChangeArrowheads="1"/>
            </p:cNvSpPr>
            <p:nvPr/>
          </p:nvSpPr>
          <p:spPr bwMode="auto">
            <a:xfrm>
              <a:off x="1776" y="1839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u</a:t>
              </a:r>
              <a:r>
                <a:rPr kumimoji="1" lang="en-US" altLang="zh-CN" sz="2400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 </a:t>
              </a: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-</a:t>
              </a:r>
            </a:p>
          </p:txBody>
        </p:sp>
        <p:sp>
          <p:nvSpPr>
            <p:cNvPr id="488474" name="Rectangle 26"/>
            <p:cNvSpPr>
              <a:spLocks noChangeArrowheads="1"/>
            </p:cNvSpPr>
            <p:nvPr/>
          </p:nvSpPr>
          <p:spPr bwMode="auto">
            <a:xfrm rot="5400000">
              <a:off x="2070" y="1626"/>
              <a:ext cx="14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8475" name="Line 27"/>
            <p:cNvSpPr>
              <a:spLocks noChangeShapeType="1"/>
            </p:cNvSpPr>
            <p:nvPr/>
          </p:nvSpPr>
          <p:spPr bwMode="auto">
            <a:xfrm flipH="1">
              <a:off x="1680" y="2736"/>
              <a:ext cx="1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476" name="Line 28"/>
            <p:cNvSpPr>
              <a:spLocks noChangeShapeType="1"/>
            </p:cNvSpPr>
            <p:nvPr/>
          </p:nvSpPr>
          <p:spPr bwMode="auto">
            <a:xfrm>
              <a:off x="1680" y="1824"/>
              <a:ext cx="0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477" name="Oval 29"/>
            <p:cNvSpPr>
              <a:spLocks noChangeArrowheads="1"/>
            </p:cNvSpPr>
            <p:nvPr/>
          </p:nvSpPr>
          <p:spPr bwMode="auto">
            <a:xfrm>
              <a:off x="1536" y="2160"/>
              <a:ext cx="288" cy="28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478" name="Line 30"/>
            <p:cNvSpPr>
              <a:spLocks noChangeShapeType="1"/>
            </p:cNvSpPr>
            <p:nvPr/>
          </p:nvSpPr>
          <p:spPr bwMode="auto">
            <a:xfrm flipV="1">
              <a:off x="1680" y="1968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479" name="Line 31"/>
            <p:cNvSpPr>
              <a:spLocks noChangeShapeType="1"/>
            </p:cNvSpPr>
            <p:nvPr/>
          </p:nvSpPr>
          <p:spPr bwMode="auto">
            <a:xfrm flipH="1">
              <a:off x="1536" y="23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480" name="Text Box 32"/>
            <p:cNvSpPr txBox="1">
              <a:spLocks noChangeArrowheads="1"/>
            </p:cNvSpPr>
            <p:nvPr/>
          </p:nvSpPr>
          <p:spPr bwMode="auto">
            <a:xfrm>
              <a:off x="2352" y="15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488481" name="Text Box 33"/>
            <p:cNvSpPr txBox="1">
              <a:spLocks noChangeArrowheads="1"/>
            </p:cNvSpPr>
            <p:nvPr/>
          </p:nvSpPr>
          <p:spPr bwMode="auto">
            <a:xfrm>
              <a:off x="3120" y="1536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488482" name="Text Box 34"/>
            <p:cNvSpPr txBox="1">
              <a:spLocks noChangeArrowheads="1"/>
            </p:cNvSpPr>
            <p:nvPr/>
          </p:nvSpPr>
          <p:spPr bwMode="auto">
            <a:xfrm>
              <a:off x="3264" y="25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488483" name="Text Box 35"/>
            <p:cNvSpPr txBox="1">
              <a:spLocks noChangeArrowheads="1"/>
            </p:cNvSpPr>
            <p:nvPr/>
          </p:nvSpPr>
          <p:spPr bwMode="auto">
            <a:xfrm>
              <a:off x="1584" y="1650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•</a:t>
              </a:r>
              <a:endPara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8484" name="Text Box 36"/>
            <p:cNvSpPr txBox="1">
              <a:spLocks noChangeArrowheads="1"/>
            </p:cNvSpPr>
            <p:nvPr/>
          </p:nvSpPr>
          <p:spPr bwMode="auto">
            <a:xfrm>
              <a:off x="2391" y="1650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•</a:t>
              </a:r>
              <a:endPara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8485" name="Text Box 37"/>
            <p:cNvSpPr txBox="1">
              <a:spLocks noChangeArrowheads="1"/>
            </p:cNvSpPr>
            <p:nvPr/>
          </p:nvSpPr>
          <p:spPr bwMode="auto">
            <a:xfrm>
              <a:off x="3159" y="1653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•</a:t>
              </a:r>
              <a:endPara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8486" name="Text Box 38"/>
            <p:cNvSpPr txBox="1">
              <a:spLocks noChangeArrowheads="1"/>
            </p:cNvSpPr>
            <p:nvPr/>
          </p:nvSpPr>
          <p:spPr bwMode="auto">
            <a:xfrm>
              <a:off x="3159" y="2553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•</a:t>
              </a:r>
              <a:endPara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4953000" y="1676400"/>
            <a:ext cx="3573463" cy="2257425"/>
            <a:chOff x="2928" y="1074"/>
            <a:chExt cx="2251" cy="1422"/>
          </a:xfrm>
        </p:grpSpPr>
        <p:sp>
          <p:nvSpPr>
            <p:cNvPr id="488488" name="Line 40"/>
            <p:cNvSpPr>
              <a:spLocks noChangeShapeType="1"/>
            </p:cNvSpPr>
            <p:nvPr/>
          </p:nvSpPr>
          <p:spPr bwMode="auto">
            <a:xfrm>
              <a:off x="4686" y="1872"/>
              <a:ext cx="22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489" name="Line 41"/>
            <p:cNvSpPr>
              <a:spLocks noChangeShapeType="1"/>
            </p:cNvSpPr>
            <p:nvPr/>
          </p:nvSpPr>
          <p:spPr bwMode="auto">
            <a:xfrm flipV="1">
              <a:off x="4686" y="1965"/>
              <a:ext cx="221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490" name="Freeform 42"/>
            <p:cNvSpPr>
              <a:spLocks noChangeArrowheads="1"/>
            </p:cNvSpPr>
            <p:nvPr/>
          </p:nvSpPr>
          <p:spPr bwMode="auto">
            <a:xfrm>
              <a:off x="4793" y="1440"/>
              <a:ext cx="1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6"/>
                </a:cxn>
                <a:cxn ang="0">
                  <a:pos x="1" y="432"/>
                </a:cxn>
              </a:cxnLst>
              <a:rect l="0" t="0" r="r" b="b"/>
              <a:pathLst>
                <a:path w="1" h="432">
                  <a:moveTo>
                    <a:pt x="0" y="0"/>
                  </a:moveTo>
                  <a:lnTo>
                    <a:pt x="1" y="6"/>
                  </a:lnTo>
                  <a:lnTo>
                    <a:pt x="1" y="432"/>
                  </a:lnTo>
                </a:path>
              </a:pathLst>
            </a:custGeom>
            <a:solidFill>
              <a:srgbClr val="FFFFFF"/>
            </a:solidFill>
            <a:ln w="254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491" name="Freeform 43"/>
            <p:cNvSpPr>
              <a:spLocks noChangeArrowheads="1"/>
            </p:cNvSpPr>
            <p:nvPr/>
          </p:nvSpPr>
          <p:spPr bwMode="auto">
            <a:xfrm>
              <a:off x="4793" y="1964"/>
              <a:ext cx="1" cy="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88"/>
                </a:cxn>
                <a:cxn ang="0">
                  <a:pos x="1" y="382"/>
                </a:cxn>
              </a:cxnLst>
              <a:rect l="0" t="0" r="r" b="b"/>
              <a:pathLst>
                <a:path w="1" h="388">
                  <a:moveTo>
                    <a:pt x="0" y="0"/>
                  </a:moveTo>
                  <a:lnTo>
                    <a:pt x="1" y="388"/>
                  </a:lnTo>
                  <a:lnTo>
                    <a:pt x="1" y="382"/>
                  </a:lnTo>
                </a:path>
              </a:pathLst>
            </a:custGeom>
            <a:solidFill>
              <a:srgbClr val="FFFFFF"/>
            </a:solidFill>
            <a:ln w="254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492" name="Text Box 44"/>
            <p:cNvSpPr txBox="1">
              <a:spLocks noChangeArrowheads="1"/>
            </p:cNvSpPr>
            <p:nvPr/>
          </p:nvSpPr>
          <p:spPr bwMode="auto">
            <a:xfrm>
              <a:off x="3573" y="107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</a:p>
          </p:txBody>
        </p:sp>
        <p:sp>
          <p:nvSpPr>
            <p:cNvPr id="488493" name="Text Box 45"/>
            <p:cNvSpPr txBox="1">
              <a:spLocks noChangeArrowheads="1"/>
            </p:cNvSpPr>
            <p:nvPr/>
          </p:nvSpPr>
          <p:spPr bwMode="auto">
            <a:xfrm>
              <a:off x="3984" y="1440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</a:t>
              </a: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-</a:t>
              </a:r>
            </a:p>
          </p:txBody>
        </p:sp>
        <p:sp>
          <p:nvSpPr>
            <p:cNvPr id="488494" name="Text Box 46"/>
            <p:cNvSpPr txBox="1">
              <a:spLocks noChangeArrowheads="1"/>
            </p:cNvSpPr>
            <p:nvPr/>
          </p:nvSpPr>
          <p:spPr bwMode="auto">
            <a:xfrm>
              <a:off x="3168" y="11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grpSp>
          <p:nvGrpSpPr>
            <p:cNvPr id="5" name="Group 47"/>
            <p:cNvGrpSpPr>
              <a:grpSpLocks/>
            </p:cNvGrpSpPr>
            <p:nvPr/>
          </p:nvGrpSpPr>
          <p:grpSpPr bwMode="auto">
            <a:xfrm>
              <a:off x="4128" y="1344"/>
              <a:ext cx="384" cy="116"/>
              <a:chOff x="2592" y="1728"/>
              <a:chExt cx="384" cy="116"/>
            </a:xfrm>
          </p:grpSpPr>
          <p:sp>
            <p:nvSpPr>
              <p:cNvPr id="488496" name="Freeform 48"/>
              <p:cNvSpPr>
                <a:spLocks/>
              </p:cNvSpPr>
              <p:nvPr/>
            </p:nvSpPr>
            <p:spPr bwMode="auto">
              <a:xfrm>
                <a:off x="2592" y="1728"/>
                <a:ext cx="98" cy="116"/>
              </a:xfrm>
              <a:custGeom>
                <a:avLst/>
                <a:gdLst/>
                <a:ahLst/>
                <a:cxnLst>
                  <a:cxn ang="0">
                    <a:pos x="0" y="57"/>
                  </a:cxn>
                  <a:cxn ang="0">
                    <a:pos x="18" y="14"/>
                  </a:cxn>
                  <a:cxn ang="0">
                    <a:pos x="47" y="0"/>
                  </a:cxn>
                  <a:cxn ang="0">
                    <a:pos x="80" y="14"/>
                  </a:cxn>
                  <a:cxn ang="0">
                    <a:pos x="98" y="48"/>
                  </a:cxn>
                </a:cxnLst>
                <a:rect l="0" t="0" r="r" b="b"/>
                <a:pathLst>
                  <a:path w="98" h="57">
                    <a:moveTo>
                      <a:pt x="0" y="57"/>
                    </a:moveTo>
                    <a:cubicBezTo>
                      <a:pt x="3" y="50"/>
                      <a:pt x="10" y="23"/>
                      <a:pt x="18" y="14"/>
                    </a:cubicBezTo>
                    <a:cubicBezTo>
                      <a:pt x="26" y="5"/>
                      <a:pt x="37" y="0"/>
                      <a:pt x="47" y="0"/>
                    </a:cubicBezTo>
                    <a:cubicBezTo>
                      <a:pt x="57" y="0"/>
                      <a:pt x="71" y="6"/>
                      <a:pt x="80" y="14"/>
                    </a:cubicBezTo>
                    <a:cubicBezTo>
                      <a:pt x="89" y="22"/>
                      <a:pt x="94" y="42"/>
                      <a:pt x="98" y="4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8497" name="Freeform 49"/>
              <p:cNvSpPr>
                <a:spLocks/>
              </p:cNvSpPr>
              <p:nvPr/>
            </p:nvSpPr>
            <p:spPr bwMode="auto">
              <a:xfrm>
                <a:off x="2690" y="1728"/>
                <a:ext cx="95" cy="104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24" y="15"/>
                  </a:cxn>
                  <a:cxn ang="0">
                    <a:pos x="66" y="0"/>
                  </a:cxn>
                  <a:cxn ang="0">
                    <a:pos x="103" y="15"/>
                  </a:cxn>
                  <a:cxn ang="0">
                    <a:pos x="121" y="51"/>
                  </a:cxn>
                </a:cxnLst>
                <a:rect l="0" t="0" r="r" b="b"/>
                <a:pathLst>
                  <a:path w="121" h="54">
                    <a:moveTo>
                      <a:pt x="0" y="54"/>
                    </a:moveTo>
                    <a:cubicBezTo>
                      <a:pt x="4" y="47"/>
                      <a:pt x="13" y="24"/>
                      <a:pt x="24" y="15"/>
                    </a:cubicBezTo>
                    <a:cubicBezTo>
                      <a:pt x="35" y="6"/>
                      <a:pt x="53" y="0"/>
                      <a:pt x="66" y="0"/>
                    </a:cubicBezTo>
                    <a:cubicBezTo>
                      <a:pt x="79" y="0"/>
                      <a:pt x="94" y="7"/>
                      <a:pt x="103" y="15"/>
                    </a:cubicBezTo>
                    <a:cubicBezTo>
                      <a:pt x="112" y="23"/>
                      <a:pt x="117" y="44"/>
                      <a:pt x="121" y="51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8498" name="Freeform 50"/>
              <p:cNvSpPr>
                <a:spLocks/>
              </p:cNvSpPr>
              <p:nvPr/>
            </p:nvSpPr>
            <p:spPr bwMode="auto">
              <a:xfrm>
                <a:off x="2785" y="1728"/>
                <a:ext cx="94" cy="98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17" y="15"/>
                  </a:cxn>
                  <a:cxn ang="0">
                    <a:pos x="59" y="0"/>
                  </a:cxn>
                  <a:cxn ang="0">
                    <a:pos x="96" y="15"/>
                  </a:cxn>
                  <a:cxn ang="0">
                    <a:pos x="119" y="51"/>
                  </a:cxn>
                </a:cxnLst>
                <a:rect l="0" t="0" r="r" b="b"/>
                <a:pathLst>
                  <a:path w="119" h="51">
                    <a:moveTo>
                      <a:pt x="0" y="51"/>
                    </a:moveTo>
                    <a:cubicBezTo>
                      <a:pt x="3" y="45"/>
                      <a:pt x="7" y="24"/>
                      <a:pt x="17" y="15"/>
                    </a:cubicBezTo>
                    <a:cubicBezTo>
                      <a:pt x="27" y="6"/>
                      <a:pt x="46" y="0"/>
                      <a:pt x="59" y="0"/>
                    </a:cubicBezTo>
                    <a:cubicBezTo>
                      <a:pt x="72" y="0"/>
                      <a:pt x="86" y="7"/>
                      <a:pt x="96" y="15"/>
                    </a:cubicBezTo>
                    <a:cubicBezTo>
                      <a:pt x="106" y="23"/>
                      <a:pt x="114" y="44"/>
                      <a:pt x="119" y="51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8499" name="Freeform 51"/>
              <p:cNvSpPr>
                <a:spLocks/>
              </p:cNvSpPr>
              <p:nvPr/>
            </p:nvSpPr>
            <p:spPr bwMode="auto">
              <a:xfrm>
                <a:off x="2879" y="1728"/>
                <a:ext cx="97" cy="110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23" y="15"/>
                  </a:cxn>
                  <a:cxn ang="0">
                    <a:pos x="65" y="0"/>
                  </a:cxn>
                  <a:cxn ang="0">
                    <a:pos x="102" y="15"/>
                  </a:cxn>
                  <a:cxn ang="0">
                    <a:pos x="123" y="57"/>
                  </a:cxn>
                </a:cxnLst>
                <a:rect l="0" t="0" r="r" b="b"/>
                <a:pathLst>
                  <a:path w="123" h="57">
                    <a:moveTo>
                      <a:pt x="0" y="51"/>
                    </a:moveTo>
                    <a:cubicBezTo>
                      <a:pt x="3" y="45"/>
                      <a:pt x="12" y="24"/>
                      <a:pt x="23" y="15"/>
                    </a:cubicBezTo>
                    <a:cubicBezTo>
                      <a:pt x="34" y="6"/>
                      <a:pt x="52" y="0"/>
                      <a:pt x="65" y="0"/>
                    </a:cubicBezTo>
                    <a:cubicBezTo>
                      <a:pt x="78" y="0"/>
                      <a:pt x="92" y="6"/>
                      <a:pt x="102" y="15"/>
                    </a:cubicBezTo>
                    <a:cubicBezTo>
                      <a:pt x="112" y="24"/>
                      <a:pt x="119" y="48"/>
                      <a:pt x="123" y="57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88500" name="Text Box 52"/>
            <p:cNvSpPr txBox="1">
              <a:spLocks noChangeArrowheads="1"/>
            </p:cNvSpPr>
            <p:nvPr/>
          </p:nvSpPr>
          <p:spPr bwMode="auto">
            <a:xfrm>
              <a:off x="4830" y="1536"/>
              <a:ext cx="2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88501" name="Text Box 53"/>
            <p:cNvSpPr txBox="1">
              <a:spLocks noChangeArrowheads="1"/>
            </p:cNvSpPr>
            <p:nvPr/>
          </p:nvSpPr>
          <p:spPr bwMode="auto">
            <a:xfrm>
              <a:off x="4830" y="20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8502" name="Line 54"/>
            <p:cNvSpPr>
              <a:spLocks noChangeShapeType="1"/>
            </p:cNvSpPr>
            <p:nvPr/>
          </p:nvSpPr>
          <p:spPr bwMode="auto">
            <a:xfrm flipH="1">
              <a:off x="3216" y="1440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503" name="Line 55"/>
            <p:cNvSpPr>
              <a:spLocks noChangeShapeType="1"/>
            </p:cNvSpPr>
            <p:nvPr/>
          </p:nvSpPr>
          <p:spPr bwMode="auto">
            <a:xfrm>
              <a:off x="4512" y="144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504" name="Text Box 56"/>
            <p:cNvSpPr txBox="1">
              <a:spLocks noChangeArrowheads="1"/>
            </p:cNvSpPr>
            <p:nvPr/>
          </p:nvSpPr>
          <p:spPr bwMode="auto">
            <a:xfrm>
              <a:off x="3312" y="1455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</a:t>
              </a: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-</a:t>
              </a:r>
            </a:p>
          </p:txBody>
        </p:sp>
        <p:sp>
          <p:nvSpPr>
            <p:cNvPr id="488505" name="Rectangle 57"/>
            <p:cNvSpPr>
              <a:spLocks noChangeArrowheads="1"/>
            </p:cNvSpPr>
            <p:nvPr/>
          </p:nvSpPr>
          <p:spPr bwMode="auto">
            <a:xfrm rot="5400000">
              <a:off x="3606" y="1242"/>
              <a:ext cx="14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8506" name="Line 58"/>
            <p:cNvSpPr>
              <a:spLocks noChangeShapeType="1"/>
            </p:cNvSpPr>
            <p:nvPr/>
          </p:nvSpPr>
          <p:spPr bwMode="auto">
            <a:xfrm flipH="1">
              <a:off x="3216" y="2352"/>
              <a:ext cx="1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507" name="Line 59"/>
            <p:cNvSpPr>
              <a:spLocks noChangeShapeType="1"/>
            </p:cNvSpPr>
            <p:nvPr/>
          </p:nvSpPr>
          <p:spPr bwMode="auto">
            <a:xfrm>
              <a:off x="3216" y="1440"/>
              <a:ext cx="0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508" name="Oval 60"/>
            <p:cNvSpPr>
              <a:spLocks noChangeArrowheads="1"/>
            </p:cNvSpPr>
            <p:nvPr/>
          </p:nvSpPr>
          <p:spPr bwMode="auto">
            <a:xfrm>
              <a:off x="3072" y="1776"/>
              <a:ext cx="288" cy="28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509" name="Line 61"/>
            <p:cNvSpPr>
              <a:spLocks noChangeShapeType="1"/>
            </p:cNvSpPr>
            <p:nvPr/>
          </p:nvSpPr>
          <p:spPr bwMode="auto">
            <a:xfrm flipV="1">
              <a:off x="3216" y="158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510" name="Line 62"/>
            <p:cNvSpPr>
              <a:spLocks noChangeShapeType="1"/>
            </p:cNvSpPr>
            <p:nvPr/>
          </p:nvSpPr>
          <p:spPr bwMode="auto">
            <a:xfrm flipH="1">
              <a:off x="3072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511" name="Text Box 63"/>
            <p:cNvSpPr txBox="1">
              <a:spLocks noChangeArrowheads="1"/>
            </p:cNvSpPr>
            <p:nvPr/>
          </p:nvSpPr>
          <p:spPr bwMode="auto">
            <a:xfrm>
              <a:off x="3888" y="11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488512" name="Text Box 64"/>
            <p:cNvSpPr txBox="1">
              <a:spLocks noChangeArrowheads="1"/>
            </p:cNvSpPr>
            <p:nvPr/>
          </p:nvSpPr>
          <p:spPr bwMode="auto">
            <a:xfrm>
              <a:off x="4656" y="115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488513" name="Text Box 65"/>
            <p:cNvSpPr txBox="1">
              <a:spLocks noChangeArrowheads="1"/>
            </p:cNvSpPr>
            <p:nvPr/>
          </p:nvSpPr>
          <p:spPr bwMode="auto">
            <a:xfrm>
              <a:off x="4800" y="216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488514" name="Text Box 66"/>
            <p:cNvSpPr txBox="1">
              <a:spLocks noChangeArrowheads="1"/>
            </p:cNvSpPr>
            <p:nvPr/>
          </p:nvSpPr>
          <p:spPr bwMode="auto">
            <a:xfrm>
              <a:off x="3120" y="1266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•</a:t>
              </a:r>
              <a:endPara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8515" name="Text Box 67"/>
            <p:cNvSpPr txBox="1">
              <a:spLocks noChangeArrowheads="1"/>
            </p:cNvSpPr>
            <p:nvPr/>
          </p:nvSpPr>
          <p:spPr bwMode="auto">
            <a:xfrm>
              <a:off x="3927" y="1266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•</a:t>
              </a:r>
              <a:endPara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8516" name="Text Box 68"/>
            <p:cNvSpPr txBox="1">
              <a:spLocks noChangeArrowheads="1"/>
            </p:cNvSpPr>
            <p:nvPr/>
          </p:nvSpPr>
          <p:spPr bwMode="auto">
            <a:xfrm>
              <a:off x="4695" y="1269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•</a:t>
              </a:r>
              <a:endPara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8517" name="Text Box 69"/>
            <p:cNvSpPr txBox="1">
              <a:spLocks noChangeArrowheads="1"/>
            </p:cNvSpPr>
            <p:nvPr/>
          </p:nvSpPr>
          <p:spPr bwMode="auto">
            <a:xfrm>
              <a:off x="4695" y="2169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•</a:t>
              </a:r>
              <a:endPara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488518" name="Object 70"/>
            <p:cNvGraphicFramePr>
              <a:graphicFrameLocks noChangeAspect="1"/>
            </p:cNvGraphicFramePr>
            <p:nvPr/>
          </p:nvGraphicFramePr>
          <p:xfrm>
            <a:off x="2928" y="1488"/>
            <a:ext cx="239" cy="328"/>
          </p:xfrm>
          <a:graphic>
            <a:graphicData uri="http://schemas.openxmlformats.org/presentationml/2006/ole">
              <p:oleObj spid="_x0000_s11271" name="Equation" r:id="rId4" imgW="203040" imgH="279360" progId="Equation.3">
                <p:embed/>
              </p:oleObj>
            </a:graphicData>
          </a:graphic>
        </p:graphicFrame>
        <p:graphicFrame>
          <p:nvGraphicFramePr>
            <p:cNvPr id="488519" name="Object 71"/>
            <p:cNvGraphicFramePr>
              <a:graphicFrameLocks noChangeAspect="1"/>
            </p:cNvGraphicFramePr>
            <p:nvPr/>
          </p:nvGraphicFramePr>
          <p:xfrm>
            <a:off x="3579" y="1467"/>
            <a:ext cx="283" cy="328"/>
          </p:xfrm>
          <a:graphic>
            <a:graphicData uri="http://schemas.openxmlformats.org/presentationml/2006/ole">
              <p:oleObj spid="_x0000_s11272" name="Equation" r:id="rId5" imgW="241200" imgH="279360" progId="Equation.3">
                <p:embed/>
              </p:oleObj>
            </a:graphicData>
          </a:graphic>
        </p:graphicFrame>
        <p:graphicFrame>
          <p:nvGraphicFramePr>
            <p:cNvPr id="488520" name="Object 72"/>
            <p:cNvGraphicFramePr>
              <a:graphicFrameLocks noChangeAspect="1"/>
            </p:cNvGraphicFramePr>
            <p:nvPr/>
          </p:nvGraphicFramePr>
          <p:xfrm>
            <a:off x="4231" y="1440"/>
            <a:ext cx="268" cy="328"/>
          </p:xfrm>
          <a:graphic>
            <a:graphicData uri="http://schemas.openxmlformats.org/presentationml/2006/ole">
              <p:oleObj spid="_x0000_s11273" name="Equation" r:id="rId6" imgW="228600" imgH="279360" progId="Equation.3">
                <p:embed/>
              </p:oleObj>
            </a:graphicData>
          </a:graphic>
        </p:graphicFrame>
        <p:graphicFrame>
          <p:nvGraphicFramePr>
            <p:cNvPr id="488521" name="Object 73"/>
            <p:cNvGraphicFramePr>
              <a:graphicFrameLocks noChangeAspect="1"/>
            </p:cNvGraphicFramePr>
            <p:nvPr/>
          </p:nvGraphicFramePr>
          <p:xfrm>
            <a:off x="4896" y="1776"/>
            <a:ext cx="283" cy="328"/>
          </p:xfrm>
          <a:graphic>
            <a:graphicData uri="http://schemas.openxmlformats.org/presentationml/2006/ole">
              <p:oleObj spid="_x0000_s11274" name="Equation" r:id="rId7" imgW="241200" imgH="279360" progId="Equation.3">
                <p:embed/>
              </p:oleObj>
            </a:graphicData>
          </a:graphic>
        </p:graphicFrame>
        <p:graphicFrame>
          <p:nvGraphicFramePr>
            <p:cNvPr id="488522" name="Object 74"/>
            <p:cNvGraphicFramePr>
              <a:graphicFrameLocks noChangeAspect="1"/>
            </p:cNvGraphicFramePr>
            <p:nvPr/>
          </p:nvGraphicFramePr>
          <p:xfrm>
            <a:off x="4128" y="1104"/>
            <a:ext cx="388" cy="248"/>
          </p:xfrm>
          <a:graphic>
            <a:graphicData uri="http://schemas.openxmlformats.org/presentationml/2006/ole">
              <p:oleObj spid="_x0000_s11275" name="Equation" r:id="rId8" imgW="317160" imgH="203040" progId="Equation.3">
                <p:embed/>
              </p:oleObj>
            </a:graphicData>
          </a:graphic>
        </p:graphicFrame>
        <p:graphicFrame>
          <p:nvGraphicFramePr>
            <p:cNvPr id="488523" name="Object 75"/>
            <p:cNvGraphicFramePr>
              <a:graphicFrameLocks noChangeAspect="1"/>
            </p:cNvGraphicFramePr>
            <p:nvPr/>
          </p:nvGraphicFramePr>
          <p:xfrm>
            <a:off x="4272" y="1776"/>
            <a:ext cx="369" cy="420"/>
          </p:xfrm>
          <a:graphic>
            <a:graphicData uri="http://schemas.openxmlformats.org/presentationml/2006/ole">
              <p:oleObj spid="_x0000_s11276" name="Equation" r:id="rId9" imgW="368280" imgH="419040" progId="Equation.3">
                <p:embed/>
              </p:oleObj>
            </a:graphicData>
          </a:graphic>
        </p:graphicFrame>
      </p:grpSp>
      <p:sp>
        <p:nvSpPr>
          <p:cNvPr id="488524" name="AutoShape 76"/>
          <p:cNvSpPr>
            <a:spLocks noChangeArrowheads="1"/>
          </p:cNvSpPr>
          <p:nvPr/>
        </p:nvSpPr>
        <p:spPr bwMode="auto">
          <a:xfrm>
            <a:off x="4343400" y="2590800"/>
            <a:ext cx="457200" cy="6080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8525" name="Object 77"/>
          <p:cNvGraphicFramePr>
            <a:graphicFrameLocks noChangeAspect="1"/>
          </p:cNvGraphicFramePr>
          <p:nvPr/>
        </p:nvGraphicFramePr>
        <p:xfrm>
          <a:off x="838200" y="3886200"/>
          <a:ext cx="2209800" cy="660400"/>
        </p:xfrm>
        <a:graphic>
          <a:graphicData uri="http://schemas.openxmlformats.org/presentationml/2006/ole">
            <p:oleObj spid="_x0000_s11267" name="Equation" r:id="rId10" imgW="977760" imgH="291960" progId="Equation.3">
              <p:embed/>
            </p:oleObj>
          </a:graphicData>
        </a:graphic>
      </p:graphicFrame>
      <p:graphicFrame>
        <p:nvGraphicFramePr>
          <p:cNvPr id="488526" name="Object 78"/>
          <p:cNvGraphicFramePr>
            <a:graphicFrameLocks noChangeAspect="1"/>
          </p:cNvGraphicFramePr>
          <p:nvPr/>
        </p:nvGraphicFramePr>
        <p:xfrm>
          <a:off x="3733800" y="3886200"/>
          <a:ext cx="2895600" cy="627063"/>
        </p:xfrm>
        <a:graphic>
          <a:graphicData uri="http://schemas.openxmlformats.org/presentationml/2006/ole">
            <p:oleObj spid="_x0000_s11268" name="Equation" r:id="rId11" imgW="1409400" imgH="304560" progId="Equation.3">
              <p:embed/>
            </p:oleObj>
          </a:graphicData>
        </a:graphic>
      </p:graphicFrame>
      <p:graphicFrame>
        <p:nvGraphicFramePr>
          <p:cNvPr id="488527" name="Object 79"/>
          <p:cNvGraphicFramePr>
            <a:graphicFrameLocks noChangeAspect="1"/>
          </p:cNvGraphicFramePr>
          <p:nvPr/>
        </p:nvGraphicFramePr>
        <p:xfrm>
          <a:off x="3733800" y="4648200"/>
          <a:ext cx="3676650" cy="627063"/>
        </p:xfrm>
        <a:graphic>
          <a:graphicData uri="http://schemas.openxmlformats.org/presentationml/2006/ole">
            <p:oleObj spid="_x0000_s11269" name="Equation" r:id="rId12" imgW="1790640" imgH="304560" progId="Equation.3">
              <p:embed/>
            </p:oleObj>
          </a:graphicData>
        </a:graphic>
      </p:graphicFrame>
      <p:graphicFrame>
        <p:nvGraphicFramePr>
          <p:cNvPr id="488528" name="Object 80"/>
          <p:cNvGraphicFramePr>
            <a:graphicFrameLocks noChangeAspect="1"/>
          </p:cNvGraphicFramePr>
          <p:nvPr/>
        </p:nvGraphicFramePr>
        <p:xfrm>
          <a:off x="3733800" y="5410200"/>
          <a:ext cx="4068763" cy="862013"/>
        </p:xfrm>
        <a:graphic>
          <a:graphicData uri="http://schemas.openxmlformats.org/presentationml/2006/ole">
            <p:oleObj spid="_x0000_s11270" name="Equation" r:id="rId13" imgW="1981080" imgH="419040" progId="Equation.3">
              <p:embed/>
            </p:oleObj>
          </a:graphicData>
        </a:graphic>
      </p:graphicFrame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8074025" y="6324600"/>
            <a:ext cx="993775" cy="457200"/>
            <a:chOff x="5086" y="3984"/>
            <a:chExt cx="626" cy="288"/>
          </a:xfrm>
        </p:grpSpPr>
        <p:sp>
          <p:nvSpPr>
            <p:cNvPr id="488530" name="AutoShape 82" descr="水滴">
              <a:hlinkClick r:id="" action="ppaction://hlinkshowjump?jump=previousslide" highlightClick="1">
                <a:snd r:embed="rId14" name="PROJCTOR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5086" y="3984"/>
              <a:ext cx="290" cy="288"/>
            </a:xfrm>
            <a:prstGeom prst="actionButtonBackPrevious">
              <a:avLst/>
            </a:prstGeom>
            <a:blipFill dpi="0" rotWithShape="0">
              <a:blip r:embed="rId15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531" name="AutoShape 83" descr="水滴">
              <a:hlinkClick r:id="" action="ppaction://hlinkshowjump?jump=nextslide" highlightClick="1">
                <a:snd r:embed="rId14" name="PROJCTOR.WAV"/>
              </a:hlinkClick>
            </p:cNvPr>
            <p:cNvSpPr>
              <a:spLocks noChangeArrowheads="1"/>
            </p:cNvSpPr>
            <p:nvPr/>
          </p:nvSpPr>
          <p:spPr bwMode="auto">
            <a:xfrm flipH="1">
              <a:off x="5424" y="3984"/>
              <a:ext cx="288" cy="288"/>
            </a:xfrm>
            <a:prstGeom prst="actionButtonBackPrevious">
              <a:avLst/>
            </a:prstGeom>
            <a:blipFill dpi="0" rotWithShape="0">
              <a:blip r:embed="rId15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8532" name="Text Box 84"/>
          <p:cNvSpPr txBox="1">
            <a:spLocks noChangeArrowheads="1"/>
          </p:cNvSpPr>
          <p:nvPr/>
        </p:nvSpPr>
        <p:spPr bwMode="auto">
          <a:xfrm>
            <a:off x="1403350" y="4797425"/>
            <a:ext cx="1655763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参考相量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8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8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8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8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88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524" grpId="0" animBg="1"/>
      <p:bldP spid="4885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Text Box 2"/>
          <p:cNvSpPr txBox="1">
            <a:spLocks noChangeArrowheads="1"/>
          </p:cNvSpPr>
          <p:nvPr/>
        </p:nvSpPr>
        <p:spPr bwMode="auto">
          <a:xfrm>
            <a:off x="723900" y="342900"/>
            <a:ext cx="3276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>
                <a:latin typeface="楷体_GB2312" pitchFamily="49" charset="-122"/>
              </a:rPr>
              <a:t>1</a:t>
            </a:r>
            <a:r>
              <a:rPr kumimoji="1" lang="zh-CN" altLang="en-US" sz="2400">
                <a:latin typeface="楷体_GB2312" pitchFamily="49" charset="-122"/>
              </a:rPr>
              <a:t>、功率的计算和判断</a:t>
            </a: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609600" y="1028700"/>
            <a:ext cx="3810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i="1">
                <a:latin typeface="楷体_GB2312" pitchFamily="49" charset="-122"/>
              </a:rPr>
              <a:t>u</a:t>
            </a:r>
            <a:r>
              <a:rPr kumimoji="1" lang="en-US" altLang="zh-CN" sz="2400">
                <a:latin typeface="楷体_GB2312" pitchFamily="49" charset="-122"/>
              </a:rPr>
              <a:t>, </a:t>
            </a:r>
            <a:r>
              <a:rPr kumimoji="1" lang="en-US" altLang="zh-CN" sz="2400" i="1">
                <a:latin typeface="楷体_GB2312" pitchFamily="49" charset="-122"/>
              </a:rPr>
              <a:t>i</a:t>
            </a:r>
            <a:r>
              <a:rPr kumimoji="1" lang="en-US" altLang="zh-CN" sz="2400">
                <a:latin typeface="楷体_GB2312" pitchFamily="49" charset="-122"/>
              </a:rPr>
              <a:t> </a:t>
            </a:r>
            <a:r>
              <a:rPr kumimoji="1" lang="zh-CN" altLang="zh-CN" sz="2400">
                <a:latin typeface="楷体_GB2312" pitchFamily="49" charset="-122"/>
              </a:rPr>
              <a:t>关联参考方向</a:t>
            </a:r>
            <a:endParaRPr kumimoji="1" lang="zh-CN" altLang="en-US" sz="2400">
              <a:latin typeface="楷体_GB2312" pitchFamily="49" charset="-122"/>
            </a:endParaRPr>
          </a:p>
        </p:txBody>
      </p:sp>
      <p:sp>
        <p:nvSpPr>
          <p:cNvPr id="313348" name="Text Box 4"/>
          <p:cNvSpPr txBox="1">
            <a:spLocks noChangeArrowheads="1"/>
          </p:cNvSpPr>
          <p:nvPr/>
        </p:nvSpPr>
        <p:spPr bwMode="auto">
          <a:xfrm>
            <a:off x="2770188" y="1668463"/>
            <a:ext cx="464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i="1">
                <a:latin typeface="楷体_GB2312" pitchFamily="49" charset="-122"/>
              </a:rPr>
              <a:t>p </a:t>
            </a:r>
            <a:r>
              <a:rPr kumimoji="1" lang="en-US" altLang="zh-CN" sz="2400">
                <a:latin typeface="楷体_GB2312" pitchFamily="49" charset="-122"/>
              </a:rPr>
              <a:t>= </a:t>
            </a:r>
            <a:r>
              <a:rPr kumimoji="1" lang="en-US" altLang="zh-CN" sz="2400" i="1">
                <a:latin typeface="楷体_GB2312" pitchFamily="49" charset="-122"/>
              </a:rPr>
              <a:t>ui</a:t>
            </a:r>
            <a:r>
              <a:rPr kumimoji="1" lang="en-US" altLang="zh-CN" sz="2400">
                <a:latin typeface="楷体_GB2312" pitchFamily="49" charset="-122"/>
              </a:rPr>
              <a:t>   </a:t>
            </a:r>
            <a:r>
              <a:rPr kumimoji="1" lang="zh-CN" altLang="zh-CN" sz="2400">
                <a:latin typeface="楷体_GB2312" pitchFamily="49" charset="-122"/>
              </a:rPr>
              <a:t>表示元件吸收的功率</a:t>
            </a:r>
            <a:endParaRPr kumimoji="1" lang="zh-CN" altLang="en-US" sz="2400">
              <a:latin typeface="楷体_GB2312" pitchFamily="49" charset="-122"/>
            </a:endParaRPr>
          </a:p>
        </p:txBody>
      </p:sp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2770188" y="2335213"/>
            <a:ext cx="441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i="1">
                <a:latin typeface="楷体_GB2312" pitchFamily="49" charset="-122"/>
              </a:rPr>
              <a:t>P</a:t>
            </a:r>
            <a:r>
              <a:rPr kumimoji="1" lang="en-US" altLang="zh-CN" sz="2400">
                <a:latin typeface="楷体_GB2312" pitchFamily="49" charset="-122"/>
              </a:rPr>
              <a:t>&gt;0   </a:t>
            </a:r>
            <a:r>
              <a:rPr kumimoji="1" lang="zh-CN" altLang="en-US" sz="2400">
                <a:latin typeface="楷体_GB2312" pitchFamily="49" charset="-122"/>
              </a:rPr>
              <a:t>吸收正功率    </a:t>
            </a:r>
            <a:r>
              <a:rPr kumimoji="1" lang="en-US" altLang="zh-CN" sz="2400">
                <a:latin typeface="楷体_GB2312" pitchFamily="49" charset="-122"/>
              </a:rPr>
              <a:t>(</a:t>
            </a:r>
            <a:r>
              <a:rPr kumimoji="1" lang="zh-CN" altLang="en-US" sz="2400">
                <a:latin typeface="楷体_GB2312" pitchFamily="49" charset="-122"/>
              </a:rPr>
              <a:t>吸收</a:t>
            </a:r>
            <a:r>
              <a:rPr kumimoji="1" lang="en-US" altLang="zh-CN" sz="2400">
                <a:latin typeface="楷体_GB2312" pitchFamily="49" charset="-122"/>
              </a:rPr>
              <a:t>)</a:t>
            </a:r>
          </a:p>
        </p:txBody>
      </p:sp>
      <p:sp>
        <p:nvSpPr>
          <p:cNvPr id="313350" name="Text Box 6"/>
          <p:cNvSpPr txBox="1">
            <a:spLocks noChangeArrowheads="1"/>
          </p:cNvSpPr>
          <p:nvPr/>
        </p:nvSpPr>
        <p:spPr bwMode="auto">
          <a:xfrm>
            <a:off x="2770188" y="2944813"/>
            <a:ext cx="441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i="1">
                <a:latin typeface="楷体_GB2312" pitchFamily="49" charset="-122"/>
              </a:rPr>
              <a:t>P</a:t>
            </a:r>
            <a:r>
              <a:rPr kumimoji="1" lang="en-US" altLang="zh-CN" sz="2400">
                <a:latin typeface="楷体_GB2312" pitchFamily="49" charset="-122"/>
              </a:rPr>
              <a:t>&lt;0   </a:t>
            </a:r>
            <a:r>
              <a:rPr kumimoji="1" lang="zh-CN" altLang="en-US" sz="2400">
                <a:latin typeface="楷体_GB2312" pitchFamily="49" charset="-122"/>
              </a:rPr>
              <a:t>吸收负功率    </a:t>
            </a:r>
            <a:r>
              <a:rPr kumimoji="1" lang="en-US" altLang="zh-CN" sz="2400">
                <a:latin typeface="楷体_GB2312" pitchFamily="49" charset="-122"/>
              </a:rPr>
              <a:t>(</a:t>
            </a:r>
            <a:r>
              <a:rPr kumimoji="1" lang="zh-CN" altLang="en-US" sz="2400">
                <a:latin typeface="楷体_GB2312" pitchFamily="49" charset="-122"/>
              </a:rPr>
              <a:t>发出</a:t>
            </a:r>
            <a:r>
              <a:rPr kumimoji="1" lang="en-US" altLang="zh-CN" sz="2400">
                <a:latin typeface="楷体_GB2312" pitchFamily="49" charset="-122"/>
              </a:rPr>
              <a:t>)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17638" y="1485900"/>
            <a:ext cx="1300162" cy="2181225"/>
            <a:chOff x="723" y="2231"/>
            <a:chExt cx="1178" cy="1849"/>
          </a:xfrm>
        </p:grpSpPr>
        <p:sp>
          <p:nvSpPr>
            <p:cNvPr id="313352" name="Rectangle 8"/>
            <p:cNvSpPr>
              <a:spLocks noChangeArrowheads="1"/>
            </p:cNvSpPr>
            <p:nvPr/>
          </p:nvSpPr>
          <p:spPr bwMode="auto">
            <a:xfrm rot="5400000">
              <a:off x="1055" y="3017"/>
              <a:ext cx="576" cy="24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353" name="Line 9"/>
            <p:cNvSpPr>
              <a:spLocks noChangeShapeType="1"/>
            </p:cNvSpPr>
            <p:nvPr/>
          </p:nvSpPr>
          <p:spPr bwMode="auto">
            <a:xfrm rot="5400000">
              <a:off x="1130" y="2637"/>
              <a:ext cx="4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354" name="Line 10"/>
            <p:cNvSpPr>
              <a:spLocks noChangeShapeType="1"/>
            </p:cNvSpPr>
            <p:nvPr/>
          </p:nvSpPr>
          <p:spPr bwMode="auto">
            <a:xfrm rot="5400000">
              <a:off x="1138" y="3636"/>
              <a:ext cx="4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355" name="Text Box 11"/>
            <p:cNvSpPr txBox="1">
              <a:spLocks noChangeArrowheads="1"/>
            </p:cNvSpPr>
            <p:nvPr/>
          </p:nvSpPr>
          <p:spPr bwMode="auto">
            <a:xfrm rot="5400000">
              <a:off x="864" y="2188"/>
              <a:ext cx="384" cy="4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楷体_GB2312" pitchFamily="49" charset="-122"/>
                </a:rPr>
                <a:t>+</a:t>
              </a:r>
              <a:endParaRPr kumimoji="1" lang="en-US" altLang="zh-CN" sz="2400">
                <a:latin typeface="楷体_GB2312" pitchFamily="49" charset="-122"/>
              </a:endParaRPr>
            </a:p>
          </p:txBody>
        </p:sp>
        <p:sp>
          <p:nvSpPr>
            <p:cNvPr id="313356" name="Text Box 12"/>
            <p:cNvSpPr txBox="1">
              <a:spLocks noChangeArrowheads="1"/>
            </p:cNvSpPr>
            <p:nvPr/>
          </p:nvSpPr>
          <p:spPr bwMode="auto">
            <a:xfrm>
              <a:off x="799" y="3640"/>
              <a:ext cx="499" cy="4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/>
                </a:rPr>
                <a:t>–</a:t>
              </a:r>
              <a:endParaRPr kumimoji="1" lang="en-US" altLang="zh-CN" sz="2800">
                <a:latin typeface="楷体_GB2312" pitchFamily="49" charset="-122"/>
              </a:endParaRPr>
            </a:p>
          </p:txBody>
        </p:sp>
        <p:sp>
          <p:nvSpPr>
            <p:cNvPr id="313357" name="Oval 13"/>
            <p:cNvSpPr>
              <a:spLocks noChangeArrowheads="1"/>
            </p:cNvSpPr>
            <p:nvPr/>
          </p:nvSpPr>
          <p:spPr bwMode="auto">
            <a:xfrm rot="5400000">
              <a:off x="1309" y="2355"/>
              <a:ext cx="68" cy="6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358" name="Oval 14"/>
            <p:cNvSpPr>
              <a:spLocks noChangeArrowheads="1"/>
            </p:cNvSpPr>
            <p:nvPr/>
          </p:nvSpPr>
          <p:spPr bwMode="auto">
            <a:xfrm rot="5400000">
              <a:off x="1309" y="3840"/>
              <a:ext cx="68" cy="6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359" name="Line 15"/>
            <p:cNvSpPr>
              <a:spLocks noChangeShapeType="1"/>
            </p:cNvSpPr>
            <p:nvPr/>
          </p:nvSpPr>
          <p:spPr bwMode="auto">
            <a:xfrm rot="5400000">
              <a:off x="1392" y="2568"/>
              <a:ext cx="28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stealth" w="sm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360" name="Text Box 16"/>
            <p:cNvSpPr txBox="1">
              <a:spLocks noChangeArrowheads="1"/>
            </p:cNvSpPr>
            <p:nvPr/>
          </p:nvSpPr>
          <p:spPr bwMode="auto">
            <a:xfrm>
              <a:off x="1462" y="2300"/>
              <a:ext cx="439" cy="4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楷体_GB2312" pitchFamily="49" charset="-122"/>
                </a:rPr>
                <a:t>i</a:t>
              </a:r>
              <a:endParaRPr kumimoji="1" lang="en-US" altLang="zh-CN" sz="2400">
                <a:latin typeface="楷体_GB2312" pitchFamily="49" charset="-122"/>
              </a:endParaRPr>
            </a:p>
          </p:txBody>
        </p:sp>
        <p:sp>
          <p:nvSpPr>
            <p:cNvPr id="313361" name="Text Box 17"/>
            <p:cNvSpPr txBox="1">
              <a:spLocks noChangeArrowheads="1"/>
            </p:cNvSpPr>
            <p:nvPr/>
          </p:nvSpPr>
          <p:spPr bwMode="auto">
            <a:xfrm>
              <a:off x="723" y="2874"/>
              <a:ext cx="575" cy="4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楷体_GB2312" pitchFamily="49" charset="-122"/>
                </a:rPr>
                <a:t>u</a:t>
              </a:r>
              <a:endParaRPr kumimoji="1" lang="en-US" altLang="zh-CN" sz="2400">
                <a:latin typeface="楷体_GB2312" pitchFamily="49" charset="-122"/>
              </a:endParaRPr>
            </a:p>
          </p:txBody>
        </p:sp>
      </p:grpSp>
      <p:sp>
        <p:nvSpPr>
          <p:cNvPr id="313362" name="Text Box 18"/>
          <p:cNvSpPr txBox="1">
            <a:spLocks noChangeArrowheads="1"/>
          </p:cNvSpPr>
          <p:nvPr/>
        </p:nvSpPr>
        <p:spPr bwMode="auto">
          <a:xfrm>
            <a:off x="2770188" y="4059238"/>
            <a:ext cx="464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i="1">
                <a:latin typeface="楷体_GB2312" pitchFamily="49" charset="-122"/>
              </a:rPr>
              <a:t>p </a:t>
            </a:r>
            <a:r>
              <a:rPr kumimoji="1" lang="en-US" altLang="zh-CN" sz="2400">
                <a:latin typeface="楷体_GB2312" pitchFamily="49" charset="-122"/>
              </a:rPr>
              <a:t>= </a:t>
            </a:r>
            <a:r>
              <a:rPr kumimoji="1" lang="en-US" altLang="zh-CN" sz="2400" i="1">
                <a:latin typeface="楷体_GB2312" pitchFamily="49" charset="-122"/>
              </a:rPr>
              <a:t>ui</a:t>
            </a:r>
            <a:r>
              <a:rPr kumimoji="1" lang="en-US" altLang="zh-CN" sz="2400">
                <a:latin typeface="楷体_GB2312" pitchFamily="49" charset="-122"/>
              </a:rPr>
              <a:t>   </a:t>
            </a:r>
            <a:r>
              <a:rPr kumimoji="1" lang="zh-CN" altLang="zh-CN" sz="2400">
                <a:latin typeface="楷体_GB2312" pitchFamily="49" charset="-122"/>
              </a:rPr>
              <a:t>表示元件发出的功率</a:t>
            </a:r>
            <a:endParaRPr kumimoji="1" lang="zh-CN" altLang="en-US" sz="2400">
              <a:latin typeface="楷体_GB2312" pitchFamily="49" charset="-122"/>
            </a:endParaRPr>
          </a:p>
        </p:txBody>
      </p:sp>
      <p:sp>
        <p:nvSpPr>
          <p:cNvPr id="313363" name="Text Box 19"/>
          <p:cNvSpPr txBox="1">
            <a:spLocks noChangeArrowheads="1"/>
          </p:cNvSpPr>
          <p:nvPr/>
        </p:nvSpPr>
        <p:spPr bwMode="auto">
          <a:xfrm>
            <a:off x="2770188" y="4725988"/>
            <a:ext cx="441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i="1">
                <a:latin typeface="楷体_GB2312" pitchFamily="49" charset="-122"/>
              </a:rPr>
              <a:t>P</a:t>
            </a:r>
            <a:r>
              <a:rPr kumimoji="1" lang="en-US" altLang="zh-CN" sz="2400">
                <a:latin typeface="楷体_GB2312" pitchFamily="49" charset="-122"/>
              </a:rPr>
              <a:t>&gt;0   </a:t>
            </a:r>
            <a:r>
              <a:rPr kumimoji="1" lang="zh-CN" altLang="en-US" sz="2400">
                <a:latin typeface="楷体_GB2312" pitchFamily="49" charset="-122"/>
              </a:rPr>
              <a:t>发出正功率    </a:t>
            </a:r>
            <a:r>
              <a:rPr kumimoji="1" lang="en-US" altLang="zh-CN" sz="2400">
                <a:latin typeface="楷体_GB2312" pitchFamily="49" charset="-122"/>
              </a:rPr>
              <a:t>(</a:t>
            </a:r>
            <a:r>
              <a:rPr kumimoji="1" lang="zh-CN" altLang="en-US" sz="2400">
                <a:latin typeface="楷体_GB2312" pitchFamily="49" charset="-122"/>
              </a:rPr>
              <a:t>发出</a:t>
            </a:r>
            <a:r>
              <a:rPr kumimoji="1" lang="en-US" altLang="zh-CN" sz="2400">
                <a:latin typeface="楷体_GB2312" pitchFamily="49" charset="-122"/>
              </a:rPr>
              <a:t>)</a:t>
            </a:r>
          </a:p>
        </p:txBody>
      </p:sp>
      <p:sp>
        <p:nvSpPr>
          <p:cNvPr id="313364" name="Text Box 20"/>
          <p:cNvSpPr txBox="1">
            <a:spLocks noChangeArrowheads="1"/>
          </p:cNvSpPr>
          <p:nvPr/>
        </p:nvSpPr>
        <p:spPr bwMode="auto">
          <a:xfrm>
            <a:off x="2770188" y="5335588"/>
            <a:ext cx="441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i="1">
                <a:latin typeface="楷体_GB2312" pitchFamily="49" charset="-122"/>
              </a:rPr>
              <a:t>P</a:t>
            </a:r>
            <a:r>
              <a:rPr kumimoji="1" lang="en-US" altLang="zh-CN" sz="2400">
                <a:latin typeface="楷体_GB2312" pitchFamily="49" charset="-122"/>
              </a:rPr>
              <a:t>&lt;0   </a:t>
            </a:r>
            <a:r>
              <a:rPr kumimoji="1" lang="zh-CN" altLang="en-US" sz="2400">
                <a:latin typeface="楷体_GB2312" pitchFamily="49" charset="-122"/>
              </a:rPr>
              <a:t>发出负功率    </a:t>
            </a:r>
            <a:r>
              <a:rPr kumimoji="1" lang="en-US" altLang="zh-CN" sz="2400">
                <a:latin typeface="楷体_GB2312" pitchFamily="49" charset="-122"/>
              </a:rPr>
              <a:t>(</a:t>
            </a:r>
            <a:r>
              <a:rPr kumimoji="1" lang="zh-CN" altLang="en-US" sz="2400">
                <a:latin typeface="楷体_GB2312" pitchFamily="49" charset="-122"/>
              </a:rPr>
              <a:t>吸收</a:t>
            </a:r>
            <a:r>
              <a:rPr kumimoji="1" lang="en-US" altLang="zh-CN" sz="2400">
                <a:latin typeface="楷体_GB2312" pitchFamily="49" charset="-122"/>
              </a:rPr>
              <a:t>)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417638" y="4059238"/>
            <a:ext cx="1300162" cy="2181225"/>
            <a:chOff x="893" y="2557"/>
            <a:chExt cx="819" cy="1374"/>
          </a:xfrm>
        </p:grpSpPr>
        <p:sp>
          <p:nvSpPr>
            <p:cNvPr id="313366" name="Rectangle 22"/>
            <p:cNvSpPr>
              <a:spLocks noChangeArrowheads="1"/>
            </p:cNvSpPr>
            <p:nvPr/>
          </p:nvSpPr>
          <p:spPr bwMode="auto">
            <a:xfrm rot="5400000">
              <a:off x="1110" y="3147"/>
              <a:ext cx="428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367" name="Line 23"/>
            <p:cNvSpPr>
              <a:spLocks noChangeShapeType="1"/>
            </p:cNvSpPr>
            <p:nvPr/>
          </p:nvSpPr>
          <p:spPr bwMode="auto">
            <a:xfrm rot="5400000">
              <a:off x="1166" y="2858"/>
              <a:ext cx="3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368" name="Line 24"/>
            <p:cNvSpPr>
              <a:spLocks noChangeShapeType="1"/>
            </p:cNvSpPr>
            <p:nvPr/>
          </p:nvSpPr>
          <p:spPr bwMode="auto">
            <a:xfrm rot="5400000">
              <a:off x="1172" y="3601"/>
              <a:ext cx="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369" name="Text Box 25"/>
            <p:cNvSpPr txBox="1">
              <a:spLocks noChangeArrowheads="1"/>
            </p:cNvSpPr>
            <p:nvPr/>
          </p:nvSpPr>
          <p:spPr bwMode="auto">
            <a:xfrm rot="5400000">
              <a:off x="982" y="2536"/>
              <a:ext cx="285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楷体_GB2312" pitchFamily="49" charset="-122"/>
                </a:rPr>
                <a:t>+</a:t>
              </a:r>
              <a:endParaRPr kumimoji="1" lang="en-US" altLang="zh-CN" sz="2400">
                <a:latin typeface="楷体_GB2312" pitchFamily="49" charset="-122"/>
              </a:endParaRPr>
            </a:p>
          </p:txBody>
        </p:sp>
        <p:sp>
          <p:nvSpPr>
            <p:cNvPr id="313370" name="Text Box 26"/>
            <p:cNvSpPr txBox="1">
              <a:spLocks noChangeArrowheads="1"/>
            </p:cNvSpPr>
            <p:nvPr/>
          </p:nvSpPr>
          <p:spPr bwMode="auto">
            <a:xfrm>
              <a:off x="946" y="3604"/>
              <a:ext cx="347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/>
                </a:rPr>
                <a:t>–</a:t>
              </a:r>
              <a:endParaRPr kumimoji="1" lang="en-US" altLang="zh-CN" sz="2800">
                <a:latin typeface="楷体_GB2312" pitchFamily="49" charset="-122"/>
              </a:endParaRPr>
            </a:p>
          </p:txBody>
        </p:sp>
        <p:sp>
          <p:nvSpPr>
            <p:cNvPr id="313371" name="Oval 27"/>
            <p:cNvSpPr>
              <a:spLocks noChangeArrowheads="1"/>
            </p:cNvSpPr>
            <p:nvPr/>
          </p:nvSpPr>
          <p:spPr bwMode="auto">
            <a:xfrm rot="5400000">
              <a:off x="1298" y="2651"/>
              <a:ext cx="51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372" name="Oval 28"/>
            <p:cNvSpPr>
              <a:spLocks noChangeArrowheads="1"/>
            </p:cNvSpPr>
            <p:nvPr/>
          </p:nvSpPr>
          <p:spPr bwMode="auto">
            <a:xfrm rot="5400000">
              <a:off x="1299" y="3754"/>
              <a:ext cx="50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373" name="Line 29"/>
            <p:cNvSpPr>
              <a:spLocks noChangeShapeType="1"/>
            </p:cNvSpPr>
            <p:nvPr/>
          </p:nvSpPr>
          <p:spPr bwMode="auto">
            <a:xfrm rot="16200000" flipV="1">
              <a:off x="1351" y="2807"/>
              <a:ext cx="21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stealth" w="sm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374" name="Text Box 30"/>
            <p:cNvSpPr txBox="1">
              <a:spLocks noChangeArrowheads="1"/>
            </p:cNvSpPr>
            <p:nvPr/>
          </p:nvSpPr>
          <p:spPr bwMode="auto">
            <a:xfrm>
              <a:off x="1407" y="2608"/>
              <a:ext cx="305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楷体_GB2312" pitchFamily="49" charset="-122"/>
                </a:rPr>
                <a:t>i</a:t>
              </a:r>
              <a:endParaRPr kumimoji="1" lang="en-US" altLang="zh-CN" sz="2400">
                <a:latin typeface="楷体_GB2312" pitchFamily="49" charset="-122"/>
              </a:endParaRPr>
            </a:p>
          </p:txBody>
        </p:sp>
        <p:sp>
          <p:nvSpPr>
            <p:cNvPr id="313375" name="Text Box 31"/>
            <p:cNvSpPr txBox="1">
              <a:spLocks noChangeArrowheads="1"/>
            </p:cNvSpPr>
            <p:nvPr/>
          </p:nvSpPr>
          <p:spPr bwMode="auto">
            <a:xfrm>
              <a:off x="893" y="3035"/>
              <a:ext cx="400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楷体_GB2312" pitchFamily="49" charset="-122"/>
                </a:rPr>
                <a:t>u</a:t>
              </a:r>
              <a:endParaRPr kumimoji="1" lang="en-US" altLang="zh-CN" sz="2400">
                <a:latin typeface="楷体_GB2312" pitchFamily="49" charset="-122"/>
              </a:endParaRPr>
            </a:p>
          </p:txBody>
        </p:sp>
      </p:grpSp>
      <p:sp>
        <p:nvSpPr>
          <p:cNvPr id="313376" name="Text Box 32"/>
          <p:cNvSpPr txBox="1">
            <a:spLocks noChangeArrowheads="1"/>
          </p:cNvSpPr>
          <p:nvPr/>
        </p:nvSpPr>
        <p:spPr bwMode="auto">
          <a:xfrm>
            <a:off x="762000" y="3602038"/>
            <a:ext cx="3810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i="1">
                <a:latin typeface="楷体_GB2312" pitchFamily="49" charset="-122"/>
              </a:rPr>
              <a:t>u</a:t>
            </a:r>
            <a:r>
              <a:rPr kumimoji="1" lang="en-US" altLang="zh-CN" sz="2400">
                <a:latin typeface="楷体_GB2312" pitchFamily="49" charset="-122"/>
              </a:rPr>
              <a:t>, </a:t>
            </a:r>
            <a:r>
              <a:rPr kumimoji="1" lang="en-US" altLang="zh-CN" sz="2400" i="1">
                <a:latin typeface="楷体_GB2312" pitchFamily="49" charset="-122"/>
              </a:rPr>
              <a:t>i</a:t>
            </a:r>
            <a:r>
              <a:rPr kumimoji="1" lang="en-US" altLang="zh-CN" sz="2400">
                <a:latin typeface="楷体_GB2312" pitchFamily="49" charset="-122"/>
              </a:rPr>
              <a:t> </a:t>
            </a:r>
            <a:r>
              <a:rPr kumimoji="1" lang="zh-CN" altLang="en-US" sz="2400">
                <a:latin typeface="楷体_GB2312" pitchFamily="49" charset="-122"/>
              </a:rPr>
              <a:t>非</a:t>
            </a:r>
            <a:r>
              <a:rPr kumimoji="1" lang="zh-CN" altLang="zh-CN" sz="2400">
                <a:latin typeface="楷体_GB2312" pitchFamily="49" charset="-122"/>
              </a:rPr>
              <a:t>关联参考方向</a:t>
            </a:r>
            <a:endParaRPr kumimoji="1" lang="zh-CN" altLang="en-US" sz="2400">
              <a:latin typeface="楷体_GB2312" pitchFamily="49" charset="-122"/>
            </a:endParaRP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7920038" y="6400800"/>
            <a:ext cx="993775" cy="457200"/>
            <a:chOff x="5086" y="3984"/>
            <a:chExt cx="626" cy="288"/>
          </a:xfrm>
        </p:grpSpPr>
        <p:sp>
          <p:nvSpPr>
            <p:cNvPr id="313380" name="AutoShape 36" descr="水滴">
              <a:hlinkClick r:id="" action="ppaction://hlinkshowjump?jump=previousslide" highlightClick="1">
                <a:snd r:embed="rId2" name="PROJCTOR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5086" y="3984"/>
              <a:ext cx="290" cy="288"/>
            </a:xfrm>
            <a:prstGeom prst="actionButtonBackPrevious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81" name="AutoShape 37" descr="水滴">
              <a:hlinkClick r:id="" action="ppaction://hlinkshowjump?jump=nextslide" highlightClick="1">
                <a:snd r:embed="rId2" name="PROJCTOR.WAV"/>
              </a:hlinkClick>
            </p:cNvPr>
            <p:cNvSpPr>
              <a:spLocks noChangeArrowheads="1"/>
            </p:cNvSpPr>
            <p:nvPr/>
          </p:nvSpPr>
          <p:spPr bwMode="auto">
            <a:xfrm flipH="1">
              <a:off x="5424" y="3984"/>
              <a:ext cx="288" cy="288"/>
            </a:xfrm>
            <a:prstGeom prst="actionButtonBackPrevious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autoUpdateAnimBg="0"/>
      <p:bldP spid="313348" grpId="0" autoUpdateAnimBg="0"/>
      <p:bldP spid="313349" grpId="0" autoUpdateAnimBg="0"/>
      <p:bldP spid="313350" grpId="0" autoUpdateAnimBg="0"/>
      <p:bldP spid="313362" grpId="0" autoUpdateAnimBg="0"/>
      <p:bldP spid="313363" grpId="0" autoUpdateAnimBg="0"/>
      <p:bldP spid="313364" grpId="0" autoUpdateAnimBg="0"/>
      <p:bldP spid="31337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3400" y="609600"/>
            <a:ext cx="3573463" cy="2257425"/>
            <a:chOff x="2928" y="1074"/>
            <a:chExt cx="2251" cy="1422"/>
          </a:xfrm>
        </p:grpSpPr>
        <p:sp>
          <p:nvSpPr>
            <p:cNvPr id="489475" name="Line 3"/>
            <p:cNvSpPr>
              <a:spLocks noChangeShapeType="1"/>
            </p:cNvSpPr>
            <p:nvPr/>
          </p:nvSpPr>
          <p:spPr bwMode="auto">
            <a:xfrm>
              <a:off x="4686" y="1872"/>
              <a:ext cx="22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9476" name="Line 4"/>
            <p:cNvSpPr>
              <a:spLocks noChangeShapeType="1"/>
            </p:cNvSpPr>
            <p:nvPr/>
          </p:nvSpPr>
          <p:spPr bwMode="auto">
            <a:xfrm flipV="1">
              <a:off x="4686" y="1965"/>
              <a:ext cx="221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9477" name="Freeform 5"/>
            <p:cNvSpPr>
              <a:spLocks noChangeArrowheads="1"/>
            </p:cNvSpPr>
            <p:nvPr/>
          </p:nvSpPr>
          <p:spPr bwMode="auto">
            <a:xfrm>
              <a:off x="4793" y="1440"/>
              <a:ext cx="1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6"/>
                </a:cxn>
                <a:cxn ang="0">
                  <a:pos x="1" y="432"/>
                </a:cxn>
              </a:cxnLst>
              <a:rect l="0" t="0" r="r" b="b"/>
              <a:pathLst>
                <a:path w="1" h="432">
                  <a:moveTo>
                    <a:pt x="0" y="0"/>
                  </a:moveTo>
                  <a:lnTo>
                    <a:pt x="1" y="6"/>
                  </a:lnTo>
                  <a:lnTo>
                    <a:pt x="1" y="432"/>
                  </a:lnTo>
                </a:path>
              </a:pathLst>
            </a:custGeom>
            <a:solidFill>
              <a:srgbClr val="FFFFFF"/>
            </a:solidFill>
            <a:ln w="254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9478" name="Freeform 6"/>
            <p:cNvSpPr>
              <a:spLocks noChangeArrowheads="1"/>
            </p:cNvSpPr>
            <p:nvPr/>
          </p:nvSpPr>
          <p:spPr bwMode="auto">
            <a:xfrm>
              <a:off x="4793" y="1964"/>
              <a:ext cx="1" cy="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88"/>
                </a:cxn>
                <a:cxn ang="0">
                  <a:pos x="1" y="382"/>
                </a:cxn>
              </a:cxnLst>
              <a:rect l="0" t="0" r="r" b="b"/>
              <a:pathLst>
                <a:path w="1" h="388">
                  <a:moveTo>
                    <a:pt x="0" y="0"/>
                  </a:moveTo>
                  <a:lnTo>
                    <a:pt x="1" y="388"/>
                  </a:lnTo>
                  <a:lnTo>
                    <a:pt x="1" y="382"/>
                  </a:lnTo>
                </a:path>
              </a:pathLst>
            </a:custGeom>
            <a:solidFill>
              <a:srgbClr val="FFFFFF"/>
            </a:solidFill>
            <a:ln w="254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9479" name="Text Box 7"/>
            <p:cNvSpPr txBox="1">
              <a:spLocks noChangeArrowheads="1"/>
            </p:cNvSpPr>
            <p:nvPr/>
          </p:nvSpPr>
          <p:spPr bwMode="auto">
            <a:xfrm>
              <a:off x="3573" y="107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</a:p>
          </p:txBody>
        </p:sp>
        <p:sp>
          <p:nvSpPr>
            <p:cNvPr id="489480" name="Text Box 8"/>
            <p:cNvSpPr txBox="1">
              <a:spLocks noChangeArrowheads="1"/>
            </p:cNvSpPr>
            <p:nvPr/>
          </p:nvSpPr>
          <p:spPr bwMode="auto">
            <a:xfrm>
              <a:off x="3984" y="1440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</a:t>
              </a: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-</a:t>
              </a:r>
            </a:p>
          </p:txBody>
        </p:sp>
        <p:sp>
          <p:nvSpPr>
            <p:cNvPr id="489481" name="Text Box 9"/>
            <p:cNvSpPr txBox="1">
              <a:spLocks noChangeArrowheads="1"/>
            </p:cNvSpPr>
            <p:nvPr/>
          </p:nvSpPr>
          <p:spPr bwMode="auto">
            <a:xfrm>
              <a:off x="3168" y="11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4128" y="1344"/>
              <a:ext cx="384" cy="116"/>
              <a:chOff x="2592" y="1728"/>
              <a:chExt cx="384" cy="116"/>
            </a:xfrm>
          </p:grpSpPr>
          <p:sp>
            <p:nvSpPr>
              <p:cNvPr id="489483" name="Freeform 11"/>
              <p:cNvSpPr>
                <a:spLocks/>
              </p:cNvSpPr>
              <p:nvPr/>
            </p:nvSpPr>
            <p:spPr bwMode="auto">
              <a:xfrm>
                <a:off x="2592" y="1728"/>
                <a:ext cx="98" cy="116"/>
              </a:xfrm>
              <a:custGeom>
                <a:avLst/>
                <a:gdLst/>
                <a:ahLst/>
                <a:cxnLst>
                  <a:cxn ang="0">
                    <a:pos x="0" y="57"/>
                  </a:cxn>
                  <a:cxn ang="0">
                    <a:pos x="18" y="14"/>
                  </a:cxn>
                  <a:cxn ang="0">
                    <a:pos x="47" y="0"/>
                  </a:cxn>
                  <a:cxn ang="0">
                    <a:pos x="80" y="14"/>
                  </a:cxn>
                  <a:cxn ang="0">
                    <a:pos x="98" y="48"/>
                  </a:cxn>
                </a:cxnLst>
                <a:rect l="0" t="0" r="r" b="b"/>
                <a:pathLst>
                  <a:path w="98" h="57">
                    <a:moveTo>
                      <a:pt x="0" y="57"/>
                    </a:moveTo>
                    <a:cubicBezTo>
                      <a:pt x="3" y="50"/>
                      <a:pt x="10" y="23"/>
                      <a:pt x="18" y="14"/>
                    </a:cubicBezTo>
                    <a:cubicBezTo>
                      <a:pt x="26" y="5"/>
                      <a:pt x="37" y="0"/>
                      <a:pt x="47" y="0"/>
                    </a:cubicBezTo>
                    <a:cubicBezTo>
                      <a:pt x="57" y="0"/>
                      <a:pt x="71" y="6"/>
                      <a:pt x="80" y="14"/>
                    </a:cubicBezTo>
                    <a:cubicBezTo>
                      <a:pt x="89" y="22"/>
                      <a:pt x="94" y="42"/>
                      <a:pt x="98" y="4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9484" name="Freeform 12"/>
              <p:cNvSpPr>
                <a:spLocks/>
              </p:cNvSpPr>
              <p:nvPr/>
            </p:nvSpPr>
            <p:spPr bwMode="auto">
              <a:xfrm>
                <a:off x="2690" y="1728"/>
                <a:ext cx="95" cy="104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24" y="15"/>
                  </a:cxn>
                  <a:cxn ang="0">
                    <a:pos x="66" y="0"/>
                  </a:cxn>
                  <a:cxn ang="0">
                    <a:pos x="103" y="15"/>
                  </a:cxn>
                  <a:cxn ang="0">
                    <a:pos x="121" y="51"/>
                  </a:cxn>
                </a:cxnLst>
                <a:rect l="0" t="0" r="r" b="b"/>
                <a:pathLst>
                  <a:path w="121" h="54">
                    <a:moveTo>
                      <a:pt x="0" y="54"/>
                    </a:moveTo>
                    <a:cubicBezTo>
                      <a:pt x="4" y="47"/>
                      <a:pt x="13" y="24"/>
                      <a:pt x="24" y="15"/>
                    </a:cubicBezTo>
                    <a:cubicBezTo>
                      <a:pt x="35" y="6"/>
                      <a:pt x="53" y="0"/>
                      <a:pt x="66" y="0"/>
                    </a:cubicBezTo>
                    <a:cubicBezTo>
                      <a:pt x="79" y="0"/>
                      <a:pt x="94" y="7"/>
                      <a:pt x="103" y="15"/>
                    </a:cubicBezTo>
                    <a:cubicBezTo>
                      <a:pt x="112" y="23"/>
                      <a:pt x="117" y="44"/>
                      <a:pt x="121" y="51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9485" name="Freeform 13"/>
              <p:cNvSpPr>
                <a:spLocks/>
              </p:cNvSpPr>
              <p:nvPr/>
            </p:nvSpPr>
            <p:spPr bwMode="auto">
              <a:xfrm>
                <a:off x="2785" y="1728"/>
                <a:ext cx="94" cy="98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17" y="15"/>
                  </a:cxn>
                  <a:cxn ang="0">
                    <a:pos x="59" y="0"/>
                  </a:cxn>
                  <a:cxn ang="0">
                    <a:pos x="96" y="15"/>
                  </a:cxn>
                  <a:cxn ang="0">
                    <a:pos x="119" y="51"/>
                  </a:cxn>
                </a:cxnLst>
                <a:rect l="0" t="0" r="r" b="b"/>
                <a:pathLst>
                  <a:path w="119" h="51">
                    <a:moveTo>
                      <a:pt x="0" y="51"/>
                    </a:moveTo>
                    <a:cubicBezTo>
                      <a:pt x="3" y="45"/>
                      <a:pt x="7" y="24"/>
                      <a:pt x="17" y="15"/>
                    </a:cubicBezTo>
                    <a:cubicBezTo>
                      <a:pt x="27" y="6"/>
                      <a:pt x="46" y="0"/>
                      <a:pt x="59" y="0"/>
                    </a:cubicBezTo>
                    <a:cubicBezTo>
                      <a:pt x="72" y="0"/>
                      <a:pt x="86" y="7"/>
                      <a:pt x="96" y="15"/>
                    </a:cubicBezTo>
                    <a:cubicBezTo>
                      <a:pt x="106" y="23"/>
                      <a:pt x="114" y="44"/>
                      <a:pt x="119" y="51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9486" name="Freeform 14"/>
              <p:cNvSpPr>
                <a:spLocks/>
              </p:cNvSpPr>
              <p:nvPr/>
            </p:nvSpPr>
            <p:spPr bwMode="auto">
              <a:xfrm>
                <a:off x="2879" y="1728"/>
                <a:ext cx="97" cy="110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23" y="15"/>
                  </a:cxn>
                  <a:cxn ang="0">
                    <a:pos x="65" y="0"/>
                  </a:cxn>
                  <a:cxn ang="0">
                    <a:pos x="102" y="15"/>
                  </a:cxn>
                  <a:cxn ang="0">
                    <a:pos x="123" y="57"/>
                  </a:cxn>
                </a:cxnLst>
                <a:rect l="0" t="0" r="r" b="b"/>
                <a:pathLst>
                  <a:path w="123" h="57">
                    <a:moveTo>
                      <a:pt x="0" y="51"/>
                    </a:moveTo>
                    <a:cubicBezTo>
                      <a:pt x="3" y="45"/>
                      <a:pt x="12" y="24"/>
                      <a:pt x="23" y="15"/>
                    </a:cubicBezTo>
                    <a:cubicBezTo>
                      <a:pt x="34" y="6"/>
                      <a:pt x="52" y="0"/>
                      <a:pt x="65" y="0"/>
                    </a:cubicBezTo>
                    <a:cubicBezTo>
                      <a:pt x="78" y="0"/>
                      <a:pt x="92" y="6"/>
                      <a:pt x="102" y="15"/>
                    </a:cubicBezTo>
                    <a:cubicBezTo>
                      <a:pt x="112" y="24"/>
                      <a:pt x="119" y="48"/>
                      <a:pt x="123" y="57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89487" name="Text Box 15"/>
            <p:cNvSpPr txBox="1">
              <a:spLocks noChangeArrowheads="1"/>
            </p:cNvSpPr>
            <p:nvPr/>
          </p:nvSpPr>
          <p:spPr bwMode="auto">
            <a:xfrm>
              <a:off x="4830" y="1536"/>
              <a:ext cx="2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89488" name="Text Box 16"/>
            <p:cNvSpPr txBox="1">
              <a:spLocks noChangeArrowheads="1"/>
            </p:cNvSpPr>
            <p:nvPr/>
          </p:nvSpPr>
          <p:spPr bwMode="auto">
            <a:xfrm>
              <a:off x="4830" y="20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9489" name="Line 17"/>
            <p:cNvSpPr>
              <a:spLocks noChangeShapeType="1"/>
            </p:cNvSpPr>
            <p:nvPr/>
          </p:nvSpPr>
          <p:spPr bwMode="auto">
            <a:xfrm flipH="1">
              <a:off x="3216" y="1440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9490" name="Line 18"/>
            <p:cNvSpPr>
              <a:spLocks noChangeShapeType="1"/>
            </p:cNvSpPr>
            <p:nvPr/>
          </p:nvSpPr>
          <p:spPr bwMode="auto">
            <a:xfrm>
              <a:off x="4512" y="144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9491" name="Text Box 19"/>
            <p:cNvSpPr txBox="1">
              <a:spLocks noChangeArrowheads="1"/>
            </p:cNvSpPr>
            <p:nvPr/>
          </p:nvSpPr>
          <p:spPr bwMode="auto">
            <a:xfrm>
              <a:off x="3312" y="1455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</a:t>
              </a: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-</a:t>
              </a:r>
            </a:p>
          </p:txBody>
        </p:sp>
        <p:sp>
          <p:nvSpPr>
            <p:cNvPr id="489492" name="Rectangle 20"/>
            <p:cNvSpPr>
              <a:spLocks noChangeArrowheads="1"/>
            </p:cNvSpPr>
            <p:nvPr/>
          </p:nvSpPr>
          <p:spPr bwMode="auto">
            <a:xfrm rot="5400000">
              <a:off x="3606" y="1242"/>
              <a:ext cx="14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9493" name="Line 21"/>
            <p:cNvSpPr>
              <a:spLocks noChangeShapeType="1"/>
            </p:cNvSpPr>
            <p:nvPr/>
          </p:nvSpPr>
          <p:spPr bwMode="auto">
            <a:xfrm flipH="1">
              <a:off x="3216" y="2352"/>
              <a:ext cx="1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9494" name="Line 22"/>
            <p:cNvSpPr>
              <a:spLocks noChangeShapeType="1"/>
            </p:cNvSpPr>
            <p:nvPr/>
          </p:nvSpPr>
          <p:spPr bwMode="auto">
            <a:xfrm>
              <a:off x="3216" y="1440"/>
              <a:ext cx="0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9495" name="Oval 23"/>
            <p:cNvSpPr>
              <a:spLocks noChangeArrowheads="1"/>
            </p:cNvSpPr>
            <p:nvPr/>
          </p:nvSpPr>
          <p:spPr bwMode="auto">
            <a:xfrm>
              <a:off x="3072" y="1776"/>
              <a:ext cx="288" cy="28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9496" name="Line 24"/>
            <p:cNvSpPr>
              <a:spLocks noChangeShapeType="1"/>
            </p:cNvSpPr>
            <p:nvPr/>
          </p:nvSpPr>
          <p:spPr bwMode="auto">
            <a:xfrm flipV="1">
              <a:off x="3216" y="158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9497" name="Line 25"/>
            <p:cNvSpPr>
              <a:spLocks noChangeShapeType="1"/>
            </p:cNvSpPr>
            <p:nvPr/>
          </p:nvSpPr>
          <p:spPr bwMode="auto">
            <a:xfrm flipH="1">
              <a:off x="3072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9498" name="Text Box 26"/>
            <p:cNvSpPr txBox="1">
              <a:spLocks noChangeArrowheads="1"/>
            </p:cNvSpPr>
            <p:nvPr/>
          </p:nvSpPr>
          <p:spPr bwMode="auto">
            <a:xfrm>
              <a:off x="3888" y="11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489499" name="Text Box 27"/>
            <p:cNvSpPr txBox="1">
              <a:spLocks noChangeArrowheads="1"/>
            </p:cNvSpPr>
            <p:nvPr/>
          </p:nvSpPr>
          <p:spPr bwMode="auto">
            <a:xfrm>
              <a:off x="4656" y="115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489500" name="Text Box 28"/>
            <p:cNvSpPr txBox="1">
              <a:spLocks noChangeArrowheads="1"/>
            </p:cNvSpPr>
            <p:nvPr/>
          </p:nvSpPr>
          <p:spPr bwMode="auto">
            <a:xfrm>
              <a:off x="4800" y="216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489501" name="Text Box 29"/>
            <p:cNvSpPr txBox="1">
              <a:spLocks noChangeArrowheads="1"/>
            </p:cNvSpPr>
            <p:nvPr/>
          </p:nvSpPr>
          <p:spPr bwMode="auto">
            <a:xfrm>
              <a:off x="3120" y="1266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•</a:t>
              </a:r>
              <a:endPara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9502" name="Text Box 30"/>
            <p:cNvSpPr txBox="1">
              <a:spLocks noChangeArrowheads="1"/>
            </p:cNvSpPr>
            <p:nvPr/>
          </p:nvSpPr>
          <p:spPr bwMode="auto">
            <a:xfrm>
              <a:off x="3927" y="1266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•</a:t>
              </a:r>
              <a:endPara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9503" name="Text Box 31"/>
            <p:cNvSpPr txBox="1">
              <a:spLocks noChangeArrowheads="1"/>
            </p:cNvSpPr>
            <p:nvPr/>
          </p:nvSpPr>
          <p:spPr bwMode="auto">
            <a:xfrm>
              <a:off x="4695" y="1269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•</a:t>
              </a:r>
              <a:endPara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9504" name="Text Box 32"/>
            <p:cNvSpPr txBox="1">
              <a:spLocks noChangeArrowheads="1"/>
            </p:cNvSpPr>
            <p:nvPr/>
          </p:nvSpPr>
          <p:spPr bwMode="auto">
            <a:xfrm>
              <a:off x="4695" y="2169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•</a:t>
              </a:r>
              <a:endPara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489505" name="Object 33"/>
            <p:cNvGraphicFramePr>
              <a:graphicFrameLocks noChangeAspect="1"/>
            </p:cNvGraphicFramePr>
            <p:nvPr/>
          </p:nvGraphicFramePr>
          <p:xfrm>
            <a:off x="2928" y="1488"/>
            <a:ext cx="239" cy="328"/>
          </p:xfrm>
          <a:graphic>
            <a:graphicData uri="http://schemas.openxmlformats.org/presentationml/2006/ole">
              <p:oleObj spid="_x0000_s12296" name="Equation" r:id="rId3" imgW="203040" imgH="279360" progId="Equation.3">
                <p:embed/>
              </p:oleObj>
            </a:graphicData>
          </a:graphic>
        </p:graphicFrame>
        <p:graphicFrame>
          <p:nvGraphicFramePr>
            <p:cNvPr id="489506" name="Object 34"/>
            <p:cNvGraphicFramePr>
              <a:graphicFrameLocks noChangeAspect="1"/>
            </p:cNvGraphicFramePr>
            <p:nvPr/>
          </p:nvGraphicFramePr>
          <p:xfrm>
            <a:off x="3579" y="1467"/>
            <a:ext cx="283" cy="328"/>
          </p:xfrm>
          <a:graphic>
            <a:graphicData uri="http://schemas.openxmlformats.org/presentationml/2006/ole">
              <p:oleObj spid="_x0000_s12297" name="Equation" r:id="rId4" imgW="241200" imgH="279360" progId="Equation.3">
                <p:embed/>
              </p:oleObj>
            </a:graphicData>
          </a:graphic>
        </p:graphicFrame>
        <p:graphicFrame>
          <p:nvGraphicFramePr>
            <p:cNvPr id="489507" name="Object 35"/>
            <p:cNvGraphicFramePr>
              <a:graphicFrameLocks noChangeAspect="1"/>
            </p:cNvGraphicFramePr>
            <p:nvPr/>
          </p:nvGraphicFramePr>
          <p:xfrm>
            <a:off x="4231" y="1440"/>
            <a:ext cx="268" cy="328"/>
          </p:xfrm>
          <a:graphic>
            <a:graphicData uri="http://schemas.openxmlformats.org/presentationml/2006/ole">
              <p:oleObj spid="_x0000_s12298" name="Equation" r:id="rId5" imgW="228600" imgH="279360" progId="Equation.3">
                <p:embed/>
              </p:oleObj>
            </a:graphicData>
          </a:graphic>
        </p:graphicFrame>
        <p:graphicFrame>
          <p:nvGraphicFramePr>
            <p:cNvPr id="489508" name="Object 36"/>
            <p:cNvGraphicFramePr>
              <a:graphicFrameLocks noChangeAspect="1"/>
            </p:cNvGraphicFramePr>
            <p:nvPr/>
          </p:nvGraphicFramePr>
          <p:xfrm>
            <a:off x="4896" y="1776"/>
            <a:ext cx="283" cy="328"/>
          </p:xfrm>
          <a:graphic>
            <a:graphicData uri="http://schemas.openxmlformats.org/presentationml/2006/ole">
              <p:oleObj spid="_x0000_s12299" name="Equation" r:id="rId6" imgW="241200" imgH="279360" progId="Equation.3">
                <p:embed/>
              </p:oleObj>
            </a:graphicData>
          </a:graphic>
        </p:graphicFrame>
        <p:graphicFrame>
          <p:nvGraphicFramePr>
            <p:cNvPr id="489509" name="Object 37"/>
            <p:cNvGraphicFramePr>
              <a:graphicFrameLocks noChangeAspect="1"/>
            </p:cNvGraphicFramePr>
            <p:nvPr/>
          </p:nvGraphicFramePr>
          <p:xfrm>
            <a:off x="4128" y="1104"/>
            <a:ext cx="388" cy="248"/>
          </p:xfrm>
          <a:graphic>
            <a:graphicData uri="http://schemas.openxmlformats.org/presentationml/2006/ole">
              <p:oleObj spid="_x0000_s12300" name="Equation" r:id="rId7" imgW="317160" imgH="203040" progId="Equation.3">
                <p:embed/>
              </p:oleObj>
            </a:graphicData>
          </a:graphic>
        </p:graphicFrame>
        <p:graphicFrame>
          <p:nvGraphicFramePr>
            <p:cNvPr id="489510" name="Object 38"/>
            <p:cNvGraphicFramePr>
              <a:graphicFrameLocks noChangeAspect="1"/>
            </p:cNvGraphicFramePr>
            <p:nvPr/>
          </p:nvGraphicFramePr>
          <p:xfrm>
            <a:off x="4272" y="1776"/>
            <a:ext cx="369" cy="420"/>
          </p:xfrm>
          <a:graphic>
            <a:graphicData uri="http://schemas.openxmlformats.org/presentationml/2006/ole">
              <p:oleObj spid="_x0000_s12301" name="Equation" r:id="rId8" imgW="368280" imgH="419040" progId="Equation.3">
                <p:embed/>
              </p:oleObj>
            </a:graphicData>
          </a:graphic>
        </p:graphicFrame>
      </p:grpSp>
      <p:graphicFrame>
        <p:nvGraphicFramePr>
          <p:cNvPr id="489511" name="Object 39"/>
          <p:cNvGraphicFramePr>
            <a:graphicFrameLocks noChangeAspect="1"/>
          </p:cNvGraphicFramePr>
          <p:nvPr/>
        </p:nvGraphicFramePr>
        <p:xfrm>
          <a:off x="4876800" y="762000"/>
          <a:ext cx="2895600" cy="627063"/>
        </p:xfrm>
        <a:graphic>
          <a:graphicData uri="http://schemas.openxmlformats.org/presentationml/2006/ole">
            <p:oleObj spid="_x0000_s12290" name="Equation" r:id="rId9" imgW="1409400" imgH="304560" progId="Equation.3">
              <p:embed/>
            </p:oleObj>
          </a:graphicData>
        </a:graphic>
      </p:graphicFrame>
      <p:graphicFrame>
        <p:nvGraphicFramePr>
          <p:cNvPr id="489512" name="Object 40"/>
          <p:cNvGraphicFramePr>
            <a:graphicFrameLocks noChangeAspect="1"/>
          </p:cNvGraphicFramePr>
          <p:nvPr/>
        </p:nvGraphicFramePr>
        <p:xfrm>
          <a:off x="4800600" y="1524000"/>
          <a:ext cx="3676650" cy="627063"/>
        </p:xfrm>
        <a:graphic>
          <a:graphicData uri="http://schemas.openxmlformats.org/presentationml/2006/ole">
            <p:oleObj spid="_x0000_s12291" name="Equation" r:id="rId10" imgW="1790640" imgH="304560" progId="Equation.3">
              <p:embed/>
            </p:oleObj>
          </a:graphicData>
        </a:graphic>
      </p:graphicFrame>
      <p:graphicFrame>
        <p:nvGraphicFramePr>
          <p:cNvPr id="489513" name="Object 41"/>
          <p:cNvGraphicFramePr>
            <a:graphicFrameLocks noChangeAspect="1"/>
          </p:cNvGraphicFramePr>
          <p:nvPr/>
        </p:nvGraphicFramePr>
        <p:xfrm>
          <a:off x="4876800" y="2209800"/>
          <a:ext cx="4068763" cy="862013"/>
        </p:xfrm>
        <a:graphic>
          <a:graphicData uri="http://schemas.openxmlformats.org/presentationml/2006/ole">
            <p:oleObj spid="_x0000_s12292" name="Equation" r:id="rId11" imgW="1981080" imgH="419040" progId="Equation.3">
              <p:embed/>
            </p:oleObj>
          </a:graphicData>
        </a:graphic>
      </p:graphicFrame>
      <p:graphicFrame>
        <p:nvGraphicFramePr>
          <p:cNvPr id="489514" name="Object 42"/>
          <p:cNvGraphicFramePr>
            <a:graphicFrameLocks noChangeAspect="1"/>
          </p:cNvGraphicFramePr>
          <p:nvPr/>
        </p:nvGraphicFramePr>
        <p:xfrm>
          <a:off x="2292350" y="3394075"/>
          <a:ext cx="2530475" cy="627063"/>
        </p:xfrm>
        <a:graphic>
          <a:graphicData uri="http://schemas.openxmlformats.org/presentationml/2006/ole">
            <p:oleObj spid="_x0000_s12293" name="Equation" r:id="rId12" imgW="1231560" imgH="304560" progId="Equation.3">
              <p:embed/>
            </p:oleObj>
          </a:graphicData>
        </a:graphic>
      </p:graphicFrame>
      <p:graphicFrame>
        <p:nvGraphicFramePr>
          <p:cNvPr id="489515" name="Object 43"/>
          <p:cNvGraphicFramePr>
            <a:graphicFrameLocks noChangeAspect="1"/>
          </p:cNvGraphicFramePr>
          <p:nvPr/>
        </p:nvGraphicFramePr>
        <p:xfrm>
          <a:off x="1765300" y="4191000"/>
          <a:ext cx="3573463" cy="627063"/>
        </p:xfrm>
        <a:graphic>
          <a:graphicData uri="http://schemas.openxmlformats.org/presentationml/2006/ole">
            <p:oleObj spid="_x0000_s12294" name="Equation" r:id="rId13" imgW="1739880" imgH="304560" progId="Equation.3">
              <p:embed/>
            </p:oleObj>
          </a:graphicData>
        </a:graphic>
      </p:graphicFrame>
      <p:graphicFrame>
        <p:nvGraphicFramePr>
          <p:cNvPr id="489516" name="Object 44"/>
          <p:cNvGraphicFramePr>
            <a:graphicFrameLocks noChangeAspect="1"/>
          </p:cNvGraphicFramePr>
          <p:nvPr/>
        </p:nvGraphicFramePr>
        <p:xfrm>
          <a:off x="2286000" y="5257800"/>
          <a:ext cx="3479800" cy="1139825"/>
        </p:xfrm>
        <a:graphic>
          <a:graphicData uri="http://schemas.openxmlformats.org/presentationml/2006/ole">
            <p:oleObj spid="_x0000_s12295" name="Equation" r:id="rId14" imgW="1473120" imgH="482400" progId="Equation.3">
              <p:embed/>
            </p:oleObj>
          </a:graphicData>
        </a:graphic>
      </p:graphicFrame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8074025" y="6324600"/>
            <a:ext cx="993775" cy="457200"/>
            <a:chOff x="5086" y="3984"/>
            <a:chExt cx="626" cy="288"/>
          </a:xfrm>
        </p:grpSpPr>
        <p:sp>
          <p:nvSpPr>
            <p:cNvPr id="489518" name="AutoShape 46" descr="水滴">
              <a:hlinkClick r:id="" action="ppaction://hlinkshowjump?jump=previousslide" highlightClick="1">
                <a:snd r:embed="rId15" name="PROJCTOR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5086" y="3984"/>
              <a:ext cx="290" cy="288"/>
            </a:xfrm>
            <a:prstGeom prst="actionButtonBackPrevious">
              <a:avLst/>
            </a:prstGeom>
            <a:blipFill dpi="0" rotWithShape="0">
              <a:blip r:embed="rId16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9519" name="AutoShape 47" descr="水滴">
              <a:hlinkClick r:id="" action="ppaction://hlinkshowjump?jump=nextslide" highlightClick="1">
                <a:snd r:embed="rId15" name="PROJCTOR.WAV"/>
              </a:hlinkClick>
            </p:cNvPr>
            <p:cNvSpPr>
              <a:spLocks noChangeArrowheads="1"/>
            </p:cNvSpPr>
            <p:nvPr/>
          </p:nvSpPr>
          <p:spPr bwMode="auto">
            <a:xfrm flipH="1">
              <a:off x="5424" y="3984"/>
              <a:ext cx="288" cy="288"/>
            </a:xfrm>
            <a:prstGeom prst="actionButtonBackPrevious">
              <a:avLst/>
            </a:prstGeom>
            <a:blipFill dpi="0" rotWithShape="0">
              <a:blip r:embed="rId16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9520" name="Text Box 48"/>
          <p:cNvSpPr txBox="1">
            <a:spLocks noChangeArrowheads="1"/>
          </p:cNvSpPr>
          <p:nvPr/>
        </p:nvSpPr>
        <p:spPr bwMode="auto">
          <a:xfrm>
            <a:off x="2411413" y="6324600"/>
            <a:ext cx="30607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作业：</a:t>
            </a:r>
            <a:r>
              <a:rPr lang="en-US" altLang="zh-CN" sz="2800"/>
              <a:t>8-13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5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ChangeArrowheads="1"/>
          </p:cNvSpPr>
          <p:nvPr>
            <p:ph type="ctrTitle"/>
          </p:nvPr>
        </p:nvSpPr>
        <p:spPr bwMode="auto">
          <a:xfrm>
            <a:off x="0" y="225425"/>
            <a:ext cx="9144000" cy="11509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第九章　正弦稳态电路的分析</a:t>
            </a:r>
          </a:p>
        </p:txBody>
      </p:sp>
      <p:sp>
        <p:nvSpPr>
          <p:cNvPr id="435206" name="Text Box 6"/>
          <p:cNvSpPr txBox="1">
            <a:spLocks noChangeArrowheads="1"/>
          </p:cNvSpPr>
          <p:nvPr/>
        </p:nvSpPr>
        <p:spPr bwMode="auto">
          <a:xfrm>
            <a:off x="576263" y="1952625"/>
            <a:ext cx="29527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3600">
                <a:solidFill>
                  <a:schemeClr val="tx1"/>
                </a:solidFill>
                <a:latin typeface="Times New Roman" pitchFamily="18" charset="0"/>
              </a:rPr>
              <a:t>重点：</a:t>
            </a:r>
          </a:p>
        </p:txBody>
      </p:sp>
      <p:sp>
        <p:nvSpPr>
          <p:cNvPr id="435207" name="Text Box 7"/>
          <p:cNvSpPr txBox="1">
            <a:spLocks noChangeArrowheads="1"/>
          </p:cNvSpPr>
          <p:nvPr/>
        </p:nvSpPr>
        <p:spPr bwMode="auto">
          <a:xfrm>
            <a:off x="1150938" y="2924175"/>
            <a:ext cx="46815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、电压三角形；</a:t>
            </a:r>
          </a:p>
        </p:txBody>
      </p:sp>
      <p:sp>
        <p:nvSpPr>
          <p:cNvPr id="435212" name="Text Box 12"/>
          <p:cNvSpPr txBox="1">
            <a:spLocks noChangeArrowheads="1"/>
          </p:cNvSpPr>
          <p:nvPr/>
        </p:nvSpPr>
        <p:spPr bwMode="auto">
          <a:xfrm>
            <a:off x="1187450" y="3644900"/>
            <a:ext cx="62642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</a:rPr>
              <a:t>、正弦稳态电路的分析及功率分析。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127500" y="3752850"/>
            <a:ext cx="468313" cy="749300"/>
            <a:chOff x="1651" y="2533"/>
            <a:chExt cx="295" cy="472"/>
          </a:xfrm>
        </p:grpSpPr>
        <p:sp>
          <p:nvSpPr>
            <p:cNvPr id="493571" name="Line 3"/>
            <p:cNvSpPr>
              <a:spLocks noChangeShapeType="1"/>
            </p:cNvSpPr>
            <p:nvPr/>
          </p:nvSpPr>
          <p:spPr bwMode="auto">
            <a:xfrm>
              <a:off x="1651" y="2533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3572" name="Object 4"/>
            <p:cNvGraphicFramePr>
              <a:graphicFrameLocks noChangeAspect="1"/>
            </p:cNvGraphicFramePr>
            <p:nvPr/>
          </p:nvGraphicFramePr>
          <p:xfrm>
            <a:off x="1722" y="2782"/>
            <a:ext cx="224" cy="223"/>
          </p:xfrm>
          <a:graphic>
            <a:graphicData uri="http://schemas.openxmlformats.org/presentationml/2006/ole">
              <p:oleObj spid="_x0000_s13328" name="公式" r:id="rId3" imgW="228600" imgH="241200" progId="Equation.3">
                <p:embed/>
              </p:oleObj>
            </a:graphicData>
          </a:graphic>
        </p:graphicFrame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740025" y="5199063"/>
            <a:ext cx="2347913" cy="395287"/>
            <a:chOff x="777" y="3440"/>
            <a:chExt cx="1479" cy="249"/>
          </a:xfrm>
        </p:grpSpPr>
        <p:sp>
          <p:nvSpPr>
            <p:cNvPr id="493574" name="Freeform 6"/>
            <p:cNvSpPr>
              <a:spLocks/>
            </p:cNvSpPr>
            <p:nvPr/>
          </p:nvSpPr>
          <p:spPr bwMode="auto">
            <a:xfrm>
              <a:off x="777" y="3440"/>
              <a:ext cx="1479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9" y="3"/>
                </a:cxn>
                <a:cxn ang="0">
                  <a:pos x="1488" y="6"/>
                </a:cxn>
              </a:cxnLst>
              <a:rect l="0" t="0" r="r" b="b"/>
              <a:pathLst>
                <a:path w="1488" h="6">
                  <a:moveTo>
                    <a:pt x="0" y="0"/>
                  </a:moveTo>
                  <a:lnTo>
                    <a:pt x="1449" y="3"/>
                  </a:lnTo>
                  <a:lnTo>
                    <a:pt x="1488" y="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3575" name="Object 7"/>
            <p:cNvGraphicFramePr>
              <a:graphicFrameLocks noChangeAspect="1"/>
            </p:cNvGraphicFramePr>
            <p:nvPr/>
          </p:nvGraphicFramePr>
          <p:xfrm>
            <a:off x="2128" y="3501"/>
            <a:ext cx="119" cy="188"/>
          </p:xfrm>
          <a:graphic>
            <a:graphicData uri="http://schemas.openxmlformats.org/presentationml/2006/ole">
              <p:oleObj spid="_x0000_s13327" name="公式" r:id="rId4" imgW="190440" imgH="317160" progId="Equation.3">
                <p:embed/>
              </p:oleObj>
            </a:graphicData>
          </a:graphic>
        </p:graphicFrame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725738" y="5156200"/>
            <a:ext cx="1363662" cy="420688"/>
            <a:chOff x="768" y="3417"/>
            <a:chExt cx="859" cy="265"/>
          </a:xfrm>
        </p:grpSpPr>
        <p:sp>
          <p:nvSpPr>
            <p:cNvPr id="493577" name="Line 9"/>
            <p:cNvSpPr>
              <a:spLocks noChangeShapeType="1"/>
            </p:cNvSpPr>
            <p:nvPr/>
          </p:nvSpPr>
          <p:spPr bwMode="auto">
            <a:xfrm>
              <a:off x="768" y="3417"/>
              <a:ext cx="8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3578" name="Object 10"/>
            <p:cNvGraphicFramePr>
              <a:graphicFrameLocks noChangeAspect="1"/>
            </p:cNvGraphicFramePr>
            <p:nvPr/>
          </p:nvGraphicFramePr>
          <p:xfrm>
            <a:off x="1388" y="3462"/>
            <a:ext cx="232" cy="220"/>
          </p:xfrm>
          <a:graphic>
            <a:graphicData uri="http://schemas.openxmlformats.org/presentationml/2006/ole">
              <p:oleObj spid="_x0000_s13326" name="公式" r:id="rId5" imgW="228600" imgH="228600" progId="Equation.3">
                <p:embed/>
              </p:oleObj>
            </a:graphicData>
          </a:graphic>
        </p:graphicFrame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635375" y="3644900"/>
            <a:ext cx="449263" cy="1511300"/>
            <a:chOff x="1341" y="2465"/>
            <a:chExt cx="283" cy="952"/>
          </a:xfrm>
        </p:grpSpPr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341" y="2465"/>
              <a:ext cx="283" cy="952"/>
              <a:chOff x="1341" y="2465"/>
              <a:chExt cx="283" cy="952"/>
            </a:xfrm>
          </p:grpSpPr>
          <p:sp>
            <p:nvSpPr>
              <p:cNvPr id="493581" name="Line 13"/>
              <p:cNvSpPr>
                <a:spLocks noChangeShapeType="1"/>
              </p:cNvSpPr>
              <p:nvPr/>
            </p:nvSpPr>
            <p:spPr bwMode="auto">
              <a:xfrm flipV="1">
                <a:off x="1603" y="2510"/>
                <a:ext cx="0" cy="90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93582" name="Object 14"/>
              <p:cNvGraphicFramePr>
                <a:graphicFrameLocks noChangeAspect="1"/>
              </p:cNvGraphicFramePr>
              <p:nvPr/>
            </p:nvGraphicFramePr>
            <p:xfrm>
              <a:off x="1341" y="2465"/>
              <a:ext cx="283" cy="269"/>
            </p:xfrm>
            <a:graphic>
              <a:graphicData uri="http://schemas.openxmlformats.org/presentationml/2006/ole">
                <p:oleObj spid="_x0000_s13325" name="公式" r:id="rId6" imgW="228600" imgH="228600" progId="Equation.3">
                  <p:embed/>
                </p:oleObj>
              </a:graphicData>
            </a:graphic>
          </p:graphicFrame>
        </p:grpSp>
        <p:sp>
          <p:nvSpPr>
            <p:cNvPr id="493583" name="Freeform 15"/>
            <p:cNvSpPr>
              <a:spLocks/>
            </p:cNvSpPr>
            <p:nvPr/>
          </p:nvSpPr>
          <p:spPr bwMode="auto">
            <a:xfrm>
              <a:off x="1484" y="3326"/>
              <a:ext cx="119" cy="91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0"/>
                </a:cxn>
                <a:cxn ang="0">
                  <a:pos x="0" y="96"/>
                </a:cxn>
              </a:cxnLst>
              <a:rect l="0" t="0" r="r" b="b"/>
              <a:pathLst>
                <a:path w="120" h="96">
                  <a:moveTo>
                    <a:pt x="120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2725738" y="4292600"/>
            <a:ext cx="1316037" cy="889000"/>
            <a:chOff x="768" y="2873"/>
            <a:chExt cx="829" cy="560"/>
          </a:xfrm>
        </p:grpSpPr>
        <p:sp>
          <p:nvSpPr>
            <p:cNvPr id="493585" name="Freeform 17"/>
            <p:cNvSpPr>
              <a:spLocks/>
            </p:cNvSpPr>
            <p:nvPr/>
          </p:nvSpPr>
          <p:spPr bwMode="auto">
            <a:xfrm>
              <a:off x="768" y="2907"/>
              <a:ext cx="829" cy="510"/>
            </a:xfrm>
            <a:custGeom>
              <a:avLst/>
              <a:gdLst/>
              <a:ahLst/>
              <a:cxnLst>
                <a:cxn ang="0">
                  <a:pos x="0" y="540"/>
                </a:cxn>
                <a:cxn ang="0">
                  <a:pos x="834" y="0"/>
                </a:cxn>
              </a:cxnLst>
              <a:rect l="0" t="0" r="r" b="b"/>
              <a:pathLst>
                <a:path w="834" h="540">
                  <a:moveTo>
                    <a:pt x="0" y="540"/>
                  </a:moveTo>
                  <a:lnTo>
                    <a:pt x="834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3586" name="Object 18"/>
            <p:cNvGraphicFramePr>
              <a:graphicFrameLocks noChangeAspect="1"/>
            </p:cNvGraphicFramePr>
            <p:nvPr/>
          </p:nvGraphicFramePr>
          <p:xfrm>
            <a:off x="1150" y="2873"/>
            <a:ext cx="199" cy="234"/>
          </p:xfrm>
          <a:graphic>
            <a:graphicData uri="http://schemas.openxmlformats.org/presentationml/2006/ole">
              <p:oleObj spid="_x0000_s13324" name="公式" r:id="rId7" imgW="164880" imgH="203040" progId="Equation.3">
                <p:embed/>
              </p:oleObj>
            </a:graphicData>
          </a:graphic>
        </p:graphicFrame>
        <p:sp>
          <p:nvSpPr>
            <p:cNvPr id="493587" name="Freeform 19"/>
            <p:cNvSpPr>
              <a:spLocks/>
            </p:cNvSpPr>
            <p:nvPr/>
          </p:nvSpPr>
          <p:spPr bwMode="auto">
            <a:xfrm>
              <a:off x="956" y="3304"/>
              <a:ext cx="27" cy="1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57"/>
                </a:cxn>
                <a:cxn ang="0">
                  <a:pos x="27" y="111"/>
                </a:cxn>
              </a:cxnLst>
              <a:rect l="0" t="0" r="r" b="b"/>
              <a:pathLst>
                <a:path w="27" h="111">
                  <a:moveTo>
                    <a:pt x="0" y="0"/>
                  </a:moveTo>
                  <a:cubicBezTo>
                    <a:pt x="3" y="10"/>
                    <a:pt x="17" y="39"/>
                    <a:pt x="21" y="57"/>
                  </a:cubicBezTo>
                  <a:cubicBezTo>
                    <a:pt x="25" y="75"/>
                    <a:pt x="26" y="100"/>
                    <a:pt x="27" y="11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3588" name="Text Box 20"/>
            <p:cNvSpPr txBox="1">
              <a:spLocks noChangeArrowheads="1"/>
            </p:cNvSpPr>
            <p:nvPr/>
          </p:nvSpPr>
          <p:spPr bwMode="auto">
            <a:xfrm>
              <a:off x="1007" y="3145"/>
              <a:ext cx="2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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089400" y="4364038"/>
            <a:ext cx="604838" cy="792162"/>
            <a:chOff x="1627" y="2918"/>
            <a:chExt cx="381" cy="499"/>
          </a:xfrm>
        </p:grpSpPr>
        <p:sp>
          <p:nvSpPr>
            <p:cNvPr id="493590" name="AutoShape 22"/>
            <p:cNvSpPr>
              <a:spLocks/>
            </p:cNvSpPr>
            <p:nvPr/>
          </p:nvSpPr>
          <p:spPr bwMode="auto">
            <a:xfrm>
              <a:off x="1627" y="2918"/>
              <a:ext cx="48" cy="499"/>
            </a:xfrm>
            <a:prstGeom prst="rightBrace">
              <a:avLst>
                <a:gd name="adj1" fmla="val 8663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3591" name="Text Box 23"/>
            <p:cNvSpPr txBox="1">
              <a:spLocks noChangeArrowheads="1"/>
            </p:cNvSpPr>
            <p:nvPr/>
          </p:nvSpPr>
          <p:spPr bwMode="auto">
            <a:xfrm>
              <a:off x="1627" y="3054"/>
              <a:ext cx="3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400" i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</a:p>
          </p:txBody>
        </p:sp>
      </p:grpSp>
      <p:sp>
        <p:nvSpPr>
          <p:cNvPr id="493592" name="Text Box 24"/>
          <p:cNvSpPr txBox="1">
            <a:spLocks noChangeArrowheads="1"/>
          </p:cNvSpPr>
          <p:nvPr/>
        </p:nvSpPr>
        <p:spPr bwMode="auto">
          <a:xfrm>
            <a:off x="715963" y="2925763"/>
            <a:ext cx="4167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画相量图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：选电流为参考向量</a:t>
            </a:r>
          </a:p>
        </p:txBody>
      </p:sp>
      <p:graphicFrame>
        <p:nvGraphicFramePr>
          <p:cNvPr id="493593" name="Object 25"/>
          <p:cNvGraphicFramePr>
            <a:graphicFrameLocks noChangeAspect="1"/>
          </p:cNvGraphicFramePr>
          <p:nvPr/>
        </p:nvGraphicFramePr>
        <p:xfrm>
          <a:off x="4983163" y="2940050"/>
          <a:ext cx="1160462" cy="512763"/>
        </p:xfrm>
        <a:graphic>
          <a:graphicData uri="http://schemas.openxmlformats.org/presentationml/2006/ole">
            <p:oleObj spid="_x0000_s13314" name="Equation" r:id="rId8" imgW="520560" imgH="228600" progId="Equation.3">
              <p:embed/>
            </p:oleObj>
          </a:graphicData>
        </a:graphic>
      </p:graphicFrame>
      <p:graphicFrame>
        <p:nvGraphicFramePr>
          <p:cNvPr id="493594" name="Object 26"/>
          <p:cNvGraphicFramePr>
            <a:graphicFrameLocks noChangeAspect="1"/>
          </p:cNvGraphicFramePr>
          <p:nvPr/>
        </p:nvGraphicFramePr>
        <p:xfrm>
          <a:off x="6659563" y="2708275"/>
          <a:ext cx="1393825" cy="881063"/>
        </p:xfrm>
        <a:graphic>
          <a:graphicData uri="http://schemas.openxmlformats.org/presentationml/2006/ole">
            <p:oleObj spid="_x0000_s13315" name="Equation" r:id="rId9" imgW="622080" imgH="393480" progId="Equation.3">
              <p:embed/>
            </p:oleObj>
          </a:graphicData>
        </a:graphic>
      </p:graphicFrame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1979613" y="260350"/>
            <a:ext cx="3529012" cy="2519363"/>
            <a:chOff x="2925" y="1253"/>
            <a:chExt cx="2223" cy="1587"/>
          </a:xfrm>
        </p:grpSpPr>
        <p:graphicFrame>
          <p:nvGraphicFramePr>
            <p:cNvPr id="493596" name="Object 28"/>
            <p:cNvGraphicFramePr>
              <a:graphicFrameLocks noChangeAspect="1"/>
            </p:cNvGraphicFramePr>
            <p:nvPr/>
          </p:nvGraphicFramePr>
          <p:xfrm>
            <a:off x="3113" y="1253"/>
            <a:ext cx="151" cy="319"/>
          </p:xfrm>
          <a:graphic>
            <a:graphicData uri="http://schemas.openxmlformats.org/presentationml/2006/ole">
              <p:oleObj spid="_x0000_s13317" name="公式" r:id="rId10" imgW="126720" imgH="266400" progId="Equation.3">
                <p:embed/>
              </p:oleObj>
            </a:graphicData>
          </a:graphic>
        </p:graphicFrame>
        <p:sp>
          <p:nvSpPr>
            <p:cNvPr id="493597" name="Line 29"/>
            <p:cNvSpPr>
              <a:spLocks noChangeShapeType="1"/>
            </p:cNvSpPr>
            <p:nvPr/>
          </p:nvSpPr>
          <p:spPr bwMode="auto">
            <a:xfrm>
              <a:off x="4509" y="2148"/>
              <a:ext cx="22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598" name="Freeform 30"/>
            <p:cNvSpPr>
              <a:spLocks noChangeArrowheads="1"/>
            </p:cNvSpPr>
            <p:nvPr/>
          </p:nvSpPr>
          <p:spPr bwMode="auto">
            <a:xfrm>
              <a:off x="4616" y="1716"/>
              <a:ext cx="1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6"/>
                </a:cxn>
                <a:cxn ang="0">
                  <a:pos x="1" y="432"/>
                </a:cxn>
              </a:cxnLst>
              <a:rect l="0" t="0" r="r" b="b"/>
              <a:pathLst>
                <a:path w="1" h="432">
                  <a:moveTo>
                    <a:pt x="0" y="0"/>
                  </a:moveTo>
                  <a:lnTo>
                    <a:pt x="1" y="6"/>
                  </a:lnTo>
                  <a:lnTo>
                    <a:pt x="1" y="432"/>
                  </a:lnTo>
                </a:path>
              </a:pathLst>
            </a:custGeom>
            <a:solidFill>
              <a:srgbClr val="FFFFFF"/>
            </a:solidFill>
            <a:ln w="254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599" name="Rectangle 31"/>
            <p:cNvSpPr>
              <a:spLocks noChangeArrowheads="1"/>
            </p:cNvSpPr>
            <p:nvPr/>
          </p:nvSpPr>
          <p:spPr bwMode="auto">
            <a:xfrm rot="5400000">
              <a:off x="3458" y="1577"/>
              <a:ext cx="102" cy="27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3600" name="Freeform 32"/>
            <p:cNvSpPr>
              <a:spLocks/>
            </p:cNvSpPr>
            <p:nvPr/>
          </p:nvSpPr>
          <p:spPr bwMode="auto">
            <a:xfrm>
              <a:off x="3093" y="2628"/>
              <a:ext cx="1518" cy="1"/>
            </a:xfrm>
            <a:custGeom>
              <a:avLst/>
              <a:gdLst/>
              <a:ahLst/>
              <a:cxnLst>
                <a:cxn ang="0">
                  <a:pos x="1518" y="0"/>
                </a:cxn>
                <a:cxn ang="0">
                  <a:pos x="0" y="0"/>
                </a:cxn>
              </a:cxnLst>
              <a:rect l="0" t="0" r="r" b="b"/>
              <a:pathLst>
                <a:path w="1518" h="1">
                  <a:moveTo>
                    <a:pt x="1518" y="0"/>
                  </a:moveTo>
                  <a:lnTo>
                    <a:pt x="0" y="0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3601" name="Text Box 33"/>
            <p:cNvSpPr txBox="1">
              <a:spLocks noChangeArrowheads="1"/>
            </p:cNvSpPr>
            <p:nvPr/>
          </p:nvSpPr>
          <p:spPr bwMode="auto">
            <a:xfrm>
              <a:off x="3401" y="1380"/>
              <a:ext cx="24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</a:p>
          </p:txBody>
        </p:sp>
        <p:sp>
          <p:nvSpPr>
            <p:cNvPr id="493602" name="Line 34"/>
            <p:cNvSpPr>
              <a:spLocks noChangeShapeType="1"/>
            </p:cNvSpPr>
            <p:nvPr/>
          </p:nvSpPr>
          <p:spPr bwMode="auto">
            <a:xfrm>
              <a:off x="3021" y="1572"/>
              <a:ext cx="28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3933" y="1668"/>
              <a:ext cx="384" cy="57"/>
              <a:chOff x="576" y="711"/>
              <a:chExt cx="384" cy="57"/>
            </a:xfrm>
          </p:grpSpPr>
          <p:sp>
            <p:nvSpPr>
              <p:cNvPr id="493604" name="Freeform 36"/>
              <p:cNvSpPr>
                <a:spLocks/>
              </p:cNvSpPr>
              <p:nvPr/>
            </p:nvSpPr>
            <p:spPr bwMode="auto">
              <a:xfrm>
                <a:off x="576" y="711"/>
                <a:ext cx="98" cy="57"/>
              </a:xfrm>
              <a:custGeom>
                <a:avLst/>
                <a:gdLst/>
                <a:ahLst/>
                <a:cxnLst>
                  <a:cxn ang="0">
                    <a:pos x="0" y="57"/>
                  </a:cxn>
                  <a:cxn ang="0">
                    <a:pos x="18" y="14"/>
                  </a:cxn>
                  <a:cxn ang="0">
                    <a:pos x="47" y="0"/>
                  </a:cxn>
                  <a:cxn ang="0">
                    <a:pos x="80" y="14"/>
                  </a:cxn>
                  <a:cxn ang="0">
                    <a:pos x="98" y="48"/>
                  </a:cxn>
                </a:cxnLst>
                <a:rect l="0" t="0" r="r" b="b"/>
                <a:pathLst>
                  <a:path w="98" h="57">
                    <a:moveTo>
                      <a:pt x="0" y="57"/>
                    </a:moveTo>
                    <a:cubicBezTo>
                      <a:pt x="3" y="50"/>
                      <a:pt x="10" y="23"/>
                      <a:pt x="18" y="14"/>
                    </a:cubicBezTo>
                    <a:cubicBezTo>
                      <a:pt x="26" y="5"/>
                      <a:pt x="37" y="0"/>
                      <a:pt x="47" y="0"/>
                    </a:cubicBezTo>
                    <a:cubicBezTo>
                      <a:pt x="57" y="0"/>
                      <a:pt x="71" y="6"/>
                      <a:pt x="80" y="14"/>
                    </a:cubicBezTo>
                    <a:cubicBezTo>
                      <a:pt x="89" y="22"/>
                      <a:pt x="94" y="42"/>
                      <a:pt x="98" y="48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3605" name="Freeform 37"/>
              <p:cNvSpPr>
                <a:spLocks/>
              </p:cNvSpPr>
              <p:nvPr/>
            </p:nvSpPr>
            <p:spPr bwMode="auto">
              <a:xfrm>
                <a:off x="674" y="711"/>
                <a:ext cx="95" cy="5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24" y="15"/>
                  </a:cxn>
                  <a:cxn ang="0">
                    <a:pos x="66" y="0"/>
                  </a:cxn>
                  <a:cxn ang="0">
                    <a:pos x="103" y="15"/>
                  </a:cxn>
                  <a:cxn ang="0">
                    <a:pos x="121" y="51"/>
                  </a:cxn>
                </a:cxnLst>
                <a:rect l="0" t="0" r="r" b="b"/>
                <a:pathLst>
                  <a:path w="121" h="54">
                    <a:moveTo>
                      <a:pt x="0" y="54"/>
                    </a:moveTo>
                    <a:cubicBezTo>
                      <a:pt x="4" y="47"/>
                      <a:pt x="13" y="24"/>
                      <a:pt x="24" y="15"/>
                    </a:cubicBezTo>
                    <a:cubicBezTo>
                      <a:pt x="35" y="6"/>
                      <a:pt x="53" y="0"/>
                      <a:pt x="66" y="0"/>
                    </a:cubicBezTo>
                    <a:cubicBezTo>
                      <a:pt x="79" y="0"/>
                      <a:pt x="94" y="7"/>
                      <a:pt x="103" y="15"/>
                    </a:cubicBezTo>
                    <a:cubicBezTo>
                      <a:pt x="112" y="23"/>
                      <a:pt x="117" y="44"/>
                      <a:pt x="121" y="51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3606" name="Freeform 38"/>
              <p:cNvSpPr>
                <a:spLocks/>
              </p:cNvSpPr>
              <p:nvPr/>
            </p:nvSpPr>
            <p:spPr bwMode="auto">
              <a:xfrm>
                <a:off x="769" y="711"/>
                <a:ext cx="94" cy="48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17" y="15"/>
                  </a:cxn>
                  <a:cxn ang="0">
                    <a:pos x="59" y="0"/>
                  </a:cxn>
                  <a:cxn ang="0">
                    <a:pos x="96" y="15"/>
                  </a:cxn>
                  <a:cxn ang="0">
                    <a:pos x="119" y="51"/>
                  </a:cxn>
                </a:cxnLst>
                <a:rect l="0" t="0" r="r" b="b"/>
                <a:pathLst>
                  <a:path w="119" h="51">
                    <a:moveTo>
                      <a:pt x="0" y="51"/>
                    </a:moveTo>
                    <a:cubicBezTo>
                      <a:pt x="3" y="45"/>
                      <a:pt x="7" y="24"/>
                      <a:pt x="17" y="15"/>
                    </a:cubicBezTo>
                    <a:cubicBezTo>
                      <a:pt x="27" y="6"/>
                      <a:pt x="46" y="0"/>
                      <a:pt x="59" y="0"/>
                    </a:cubicBezTo>
                    <a:cubicBezTo>
                      <a:pt x="72" y="0"/>
                      <a:pt x="86" y="7"/>
                      <a:pt x="96" y="15"/>
                    </a:cubicBezTo>
                    <a:cubicBezTo>
                      <a:pt x="106" y="23"/>
                      <a:pt x="114" y="44"/>
                      <a:pt x="119" y="51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3607" name="Freeform 39"/>
              <p:cNvSpPr>
                <a:spLocks/>
              </p:cNvSpPr>
              <p:nvPr/>
            </p:nvSpPr>
            <p:spPr bwMode="auto">
              <a:xfrm>
                <a:off x="863" y="711"/>
                <a:ext cx="97" cy="54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23" y="15"/>
                  </a:cxn>
                  <a:cxn ang="0">
                    <a:pos x="65" y="0"/>
                  </a:cxn>
                  <a:cxn ang="0">
                    <a:pos x="102" y="15"/>
                  </a:cxn>
                  <a:cxn ang="0">
                    <a:pos x="123" y="57"/>
                  </a:cxn>
                </a:cxnLst>
                <a:rect l="0" t="0" r="r" b="b"/>
                <a:pathLst>
                  <a:path w="123" h="57">
                    <a:moveTo>
                      <a:pt x="0" y="51"/>
                    </a:moveTo>
                    <a:cubicBezTo>
                      <a:pt x="3" y="45"/>
                      <a:pt x="12" y="24"/>
                      <a:pt x="23" y="15"/>
                    </a:cubicBezTo>
                    <a:cubicBezTo>
                      <a:pt x="34" y="6"/>
                      <a:pt x="52" y="0"/>
                      <a:pt x="65" y="0"/>
                    </a:cubicBezTo>
                    <a:cubicBezTo>
                      <a:pt x="78" y="0"/>
                      <a:pt x="92" y="6"/>
                      <a:pt x="102" y="15"/>
                    </a:cubicBezTo>
                    <a:cubicBezTo>
                      <a:pt x="112" y="24"/>
                      <a:pt x="119" y="48"/>
                      <a:pt x="123" y="57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3608" name="Text Box 40"/>
            <p:cNvSpPr txBox="1">
              <a:spLocks noChangeArrowheads="1"/>
            </p:cNvSpPr>
            <p:nvPr/>
          </p:nvSpPr>
          <p:spPr bwMode="auto">
            <a:xfrm>
              <a:off x="2932" y="1716"/>
              <a:ext cx="225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93609" name="Text Box 41"/>
            <p:cNvSpPr txBox="1">
              <a:spLocks noChangeArrowheads="1"/>
            </p:cNvSpPr>
            <p:nvPr/>
          </p:nvSpPr>
          <p:spPr bwMode="auto">
            <a:xfrm>
              <a:off x="2925" y="2340"/>
              <a:ext cx="21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3610" name="Line 42"/>
            <p:cNvSpPr>
              <a:spLocks noChangeShapeType="1"/>
            </p:cNvSpPr>
            <p:nvPr/>
          </p:nvSpPr>
          <p:spPr bwMode="auto">
            <a:xfrm>
              <a:off x="3645" y="1716"/>
              <a:ext cx="2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3611" name="Text Box 43"/>
            <p:cNvSpPr txBox="1">
              <a:spLocks noChangeArrowheads="1"/>
            </p:cNvSpPr>
            <p:nvPr/>
          </p:nvSpPr>
          <p:spPr bwMode="auto">
            <a:xfrm>
              <a:off x="4653" y="1812"/>
              <a:ext cx="225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93612" name="Text Box 44"/>
            <p:cNvSpPr txBox="1">
              <a:spLocks noChangeArrowheads="1"/>
            </p:cNvSpPr>
            <p:nvPr/>
          </p:nvSpPr>
          <p:spPr bwMode="auto">
            <a:xfrm>
              <a:off x="4653" y="2292"/>
              <a:ext cx="21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3613" name="Text Box 45"/>
            <p:cNvSpPr txBox="1">
              <a:spLocks noChangeArrowheads="1"/>
            </p:cNvSpPr>
            <p:nvPr/>
          </p:nvSpPr>
          <p:spPr bwMode="auto">
            <a:xfrm>
              <a:off x="3168" y="1736"/>
              <a:ext cx="225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93614" name="Text Box 46"/>
            <p:cNvSpPr txBox="1">
              <a:spLocks noChangeArrowheads="1"/>
            </p:cNvSpPr>
            <p:nvPr/>
          </p:nvSpPr>
          <p:spPr bwMode="auto">
            <a:xfrm>
              <a:off x="4286" y="1344"/>
              <a:ext cx="21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3615" name="Oval 47"/>
            <p:cNvSpPr>
              <a:spLocks noChangeArrowheads="1"/>
            </p:cNvSpPr>
            <p:nvPr/>
          </p:nvSpPr>
          <p:spPr bwMode="auto">
            <a:xfrm>
              <a:off x="3021" y="2586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3616" name="Oval 48"/>
            <p:cNvSpPr>
              <a:spLocks noChangeArrowheads="1"/>
            </p:cNvSpPr>
            <p:nvPr/>
          </p:nvSpPr>
          <p:spPr bwMode="auto">
            <a:xfrm>
              <a:off x="3001" y="1668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3617" name="Object 49"/>
            <p:cNvGraphicFramePr>
              <a:graphicFrameLocks noChangeAspect="1"/>
            </p:cNvGraphicFramePr>
            <p:nvPr/>
          </p:nvGraphicFramePr>
          <p:xfrm>
            <a:off x="2925" y="2004"/>
            <a:ext cx="197" cy="336"/>
          </p:xfrm>
          <a:graphic>
            <a:graphicData uri="http://schemas.openxmlformats.org/presentationml/2006/ole">
              <p:oleObj spid="_x0000_s13318" name="公式" r:id="rId11" imgW="164880" imgH="279360" progId="Equation.3">
                <p:embed/>
              </p:oleObj>
            </a:graphicData>
          </a:graphic>
        </p:graphicFrame>
        <p:graphicFrame>
          <p:nvGraphicFramePr>
            <p:cNvPr id="493618" name="Object 50"/>
            <p:cNvGraphicFramePr>
              <a:graphicFrameLocks noChangeAspect="1"/>
            </p:cNvGraphicFramePr>
            <p:nvPr/>
          </p:nvGraphicFramePr>
          <p:xfrm>
            <a:off x="4021" y="1316"/>
            <a:ext cx="289" cy="336"/>
          </p:xfrm>
          <a:graphic>
            <a:graphicData uri="http://schemas.openxmlformats.org/presentationml/2006/ole">
              <p:oleObj spid="_x0000_s13319" name="公式" r:id="rId12" imgW="241200" imgH="279360" progId="Equation.3">
                <p:embed/>
              </p:oleObj>
            </a:graphicData>
          </a:graphic>
        </p:graphicFrame>
        <p:graphicFrame>
          <p:nvGraphicFramePr>
            <p:cNvPr id="493619" name="Object 51"/>
            <p:cNvGraphicFramePr>
              <a:graphicFrameLocks noChangeAspect="1"/>
            </p:cNvGraphicFramePr>
            <p:nvPr/>
          </p:nvGraphicFramePr>
          <p:xfrm>
            <a:off x="4751" y="2004"/>
            <a:ext cx="289" cy="336"/>
          </p:xfrm>
          <a:graphic>
            <a:graphicData uri="http://schemas.openxmlformats.org/presentationml/2006/ole">
              <p:oleObj spid="_x0000_s13320" name="公式" r:id="rId13" imgW="241200" imgH="279360" progId="Equation.3">
                <p:embed/>
              </p:oleObj>
            </a:graphicData>
          </a:graphic>
        </p:graphicFrame>
        <p:sp>
          <p:nvSpPr>
            <p:cNvPr id="493620" name="Text Box 52"/>
            <p:cNvSpPr txBox="1">
              <a:spLocks noChangeArrowheads="1"/>
            </p:cNvSpPr>
            <p:nvPr/>
          </p:nvSpPr>
          <p:spPr bwMode="auto">
            <a:xfrm>
              <a:off x="3781" y="1364"/>
              <a:ext cx="225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93621" name="Line 53"/>
            <p:cNvSpPr>
              <a:spLocks noChangeShapeType="1"/>
            </p:cNvSpPr>
            <p:nvPr/>
          </p:nvSpPr>
          <p:spPr bwMode="auto">
            <a:xfrm>
              <a:off x="4512" y="2244"/>
              <a:ext cx="22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622" name="Line 54"/>
            <p:cNvSpPr>
              <a:spLocks noChangeShapeType="1"/>
            </p:cNvSpPr>
            <p:nvPr/>
          </p:nvSpPr>
          <p:spPr bwMode="auto">
            <a:xfrm flipH="1">
              <a:off x="4326" y="17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93623" name="Line 55"/>
            <p:cNvSpPr>
              <a:spLocks noChangeShapeType="1"/>
            </p:cNvSpPr>
            <p:nvPr/>
          </p:nvSpPr>
          <p:spPr bwMode="auto">
            <a:xfrm flipH="1">
              <a:off x="3078" y="17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93624" name="Text Box 56"/>
            <p:cNvSpPr txBox="1">
              <a:spLocks noChangeArrowheads="1"/>
            </p:cNvSpPr>
            <p:nvPr/>
          </p:nvSpPr>
          <p:spPr bwMode="auto">
            <a:xfrm>
              <a:off x="3600" y="1736"/>
              <a:ext cx="21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493625" name="Object 57"/>
            <p:cNvGraphicFramePr>
              <a:graphicFrameLocks noChangeAspect="1"/>
            </p:cNvGraphicFramePr>
            <p:nvPr/>
          </p:nvGraphicFramePr>
          <p:xfrm>
            <a:off x="3378" y="1694"/>
            <a:ext cx="289" cy="336"/>
          </p:xfrm>
          <a:graphic>
            <a:graphicData uri="http://schemas.openxmlformats.org/presentationml/2006/ole">
              <p:oleObj spid="_x0000_s13321" name="Equation" r:id="rId14" imgW="241200" imgH="279360" progId="Equation.3">
                <p:embed/>
              </p:oleObj>
            </a:graphicData>
          </a:graphic>
        </p:graphicFrame>
        <p:sp>
          <p:nvSpPr>
            <p:cNvPr id="493626" name="Line 58"/>
            <p:cNvSpPr>
              <a:spLocks noChangeShapeType="1"/>
            </p:cNvSpPr>
            <p:nvPr/>
          </p:nvSpPr>
          <p:spPr bwMode="auto">
            <a:xfrm flipV="1">
              <a:off x="4614" y="225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93627" name="Text Box 59"/>
            <p:cNvSpPr txBox="1">
              <a:spLocks noChangeArrowheads="1"/>
            </p:cNvSpPr>
            <p:nvPr/>
          </p:nvSpPr>
          <p:spPr bwMode="auto">
            <a:xfrm>
              <a:off x="3787" y="2432"/>
              <a:ext cx="21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endParaRPr kumimoji="1" lang="en-US" altLang="zh-CN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493628" name="Object 60"/>
            <p:cNvGraphicFramePr>
              <a:graphicFrameLocks noChangeAspect="1"/>
            </p:cNvGraphicFramePr>
            <p:nvPr/>
          </p:nvGraphicFramePr>
          <p:xfrm>
            <a:off x="3742" y="1979"/>
            <a:ext cx="402" cy="447"/>
          </p:xfrm>
          <a:graphic>
            <a:graphicData uri="http://schemas.openxmlformats.org/presentationml/2006/ole">
              <p:oleObj spid="_x0000_s13322" name="公式" r:id="rId15" imgW="241200" imgH="266400" progId="Equation.3">
                <p:embed/>
              </p:oleObj>
            </a:graphicData>
          </a:graphic>
        </p:graphicFrame>
        <p:sp>
          <p:nvSpPr>
            <p:cNvPr id="493629" name="Text Box 61"/>
            <p:cNvSpPr txBox="1">
              <a:spLocks noChangeArrowheads="1"/>
            </p:cNvSpPr>
            <p:nvPr/>
          </p:nvSpPr>
          <p:spPr bwMode="auto">
            <a:xfrm>
              <a:off x="3742" y="1706"/>
              <a:ext cx="225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93630" name="Rectangle 62"/>
            <p:cNvSpPr>
              <a:spLocks noChangeArrowheads="1"/>
            </p:cNvSpPr>
            <p:nvPr/>
          </p:nvSpPr>
          <p:spPr bwMode="auto">
            <a:xfrm>
              <a:off x="3742" y="1389"/>
              <a:ext cx="1406" cy="145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93631" name="Object 63"/>
            <p:cNvGraphicFramePr>
              <a:graphicFrameLocks noChangeAspect="1"/>
            </p:cNvGraphicFramePr>
            <p:nvPr/>
          </p:nvGraphicFramePr>
          <p:xfrm>
            <a:off x="4059" y="1842"/>
            <a:ext cx="453" cy="381"/>
          </p:xfrm>
          <a:graphic>
            <a:graphicData uri="http://schemas.openxmlformats.org/presentationml/2006/ole">
              <p:oleObj spid="_x0000_s13323" name="公式" r:id="rId16" imgW="241200" imgH="203040" progId="Equation.3">
                <p:embed/>
              </p:oleObj>
            </a:graphicData>
          </a:graphic>
        </p:graphicFrame>
      </p:grpSp>
      <p:sp>
        <p:nvSpPr>
          <p:cNvPr id="493632" name="Text Box 64"/>
          <p:cNvSpPr txBox="1">
            <a:spLocks noChangeArrowheads="1"/>
          </p:cNvSpPr>
          <p:nvPr/>
        </p:nvSpPr>
        <p:spPr bwMode="auto">
          <a:xfrm>
            <a:off x="0" y="573405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三角形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 </a:t>
            </a:r>
            <a:r>
              <a:rPr kumimoji="1" lang="zh-CN" altLang="en-US" sz="24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 </a:t>
            </a:r>
            <a:r>
              <a:rPr kumimoji="1" lang="zh-CN" altLang="en-US" sz="24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 sz="2400" i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称为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电压三角形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，它和阻抗三角形相似。</a:t>
            </a:r>
          </a:p>
        </p:txBody>
      </p:sp>
      <p:graphicFrame>
        <p:nvGraphicFramePr>
          <p:cNvPr id="493633" name="Object 65"/>
          <p:cNvGraphicFramePr>
            <a:graphicFrameLocks noChangeAspect="1"/>
          </p:cNvGraphicFramePr>
          <p:nvPr/>
        </p:nvGraphicFramePr>
        <p:xfrm>
          <a:off x="6011863" y="4508500"/>
          <a:ext cx="2208212" cy="598488"/>
        </p:xfrm>
        <a:graphic>
          <a:graphicData uri="http://schemas.openxmlformats.org/presentationml/2006/ole">
            <p:oleObj spid="_x0000_s13316" name="公式" r:id="rId17" imgW="1028520" imgH="279360" progId="Equation.3">
              <p:embed/>
            </p:oleObj>
          </a:graphicData>
        </a:graphic>
      </p:graphicFrame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8074025" y="6324600"/>
            <a:ext cx="993775" cy="457200"/>
            <a:chOff x="5086" y="3984"/>
            <a:chExt cx="626" cy="288"/>
          </a:xfrm>
        </p:grpSpPr>
        <p:sp>
          <p:nvSpPr>
            <p:cNvPr id="493635" name="AutoShape 67" descr="水滴">
              <a:hlinkClick r:id="" action="ppaction://hlinkshowjump?jump=previousslide" highlightClick="1">
                <a:snd r:embed="rId18" name="PROJCTOR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5086" y="3984"/>
              <a:ext cx="290" cy="288"/>
            </a:xfrm>
            <a:prstGeom prst="actionButtonBackPrevious">
              <a:avLst/>
            </a:prstGeom>
            <a:blipFill dpi="0" rotWithShape="0">
              <a:blip r:embed="rId19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3636" name="AutoShape 68" descr="水滴">
              <a:hlinkClick r:id="" action="ppaction://hlinkshowjump?jump=nextslide" highlightClick="1">
                <a:snd r:embed="rId18" name="PROJCTOR.WAV"/>
              </a:hlinkClick>
            </p:cNvPr>
            <p:cNvSpPr>
              <a:spLocks noChangeArrowheads="1"/>
            </p:cNvSpPr>
            <p:nvPr/>
          </p:nvSpPr>
          <p:spPr bwMode="auto">
            <a:xfrm flipH="1">
              <a:off x="5424" y="3984"/>
              <a:ext cx="288" cy="288"/>
            </a:xfrm>
            <a:prstGeom prst="actionButtonBackPrevious">
              <a:avLst/>
            </a:prstGeom>
            <a:blipFill dpi="0" rotWithShape="0">
              <a:blip r:embed="rId19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9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9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9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92" grpId="0" autoUpdateAnimBg="0"/>
      <p:bldP spid="49363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ChangeArrowheads="1"/>
          </p:cNvSpPr>
          <p:nvPr/>
        </p:nvSpPr>
        <p:spPr bwMode="auto">
          <a:xfrm>
            <a:off x="539750" y="1196975"/>
            <a:ext cx="2736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图</a:t>
            </a:r>
            <a:r>
              <a:rPr kumimoji="1" lang="en-US" altLang="zh-CN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(a)</a:t>
            </a:r>
            <a:r>
              <a:rPr kumimoji="1" lang="zh-CN" altLang="en-US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解：</a:t>
            </a:r>
            <a:endParaRPr kumimoji="1" lang="zh-CN" altLang="en-US" sz="4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4595" name="Text Box 3"/>
          <p:cNvSpPr txBox="1">
            <a:spLocks noChangeArrowheads="1"/>
          </p:cNvSpPr>
          <p:nvPr/>
        </p:nvSpPr>
        <p:spPr bwMode="auto">
          <a:xfrm>
            <a:off x="4643438" y="404813"/>
            <a:ext cx="3816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Ｐ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218 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８－１０</a:t>
            </a:r>
            <a:endParaRPr lang="zh-CN" altLang="en-US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4596" name="Rectangle 4"/>
          <p:cNvSpPr>
            <a:spLocks noChangeArrowheads="1"/>
          </p:cNvSpPr>
          <p:nvPr>
            <p:ph type="title"/>
          </p:nvPr>
        </p:nvSpPr>
        <p:spPr bwMode="auto">
          <a:xfrm>
            <a:off x="0" y="296863"/>
            <a:ext cx="3492500" cy="874712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举例：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16013" y="1052513"/>
            <a:ext cx="6410325" cy="161925"/>
            <a:chOff x="672" y="672"/>
            <a:chExt cx="4038" cy="102"/>
          </a:xfrm>
        </p:grpSpPr>
        <p:pic>
          <p:nvPicPr>
            <p:cNvPr id="494598" name="Picture 6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94599" name="Picture 7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4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94600" name="Picture 8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94601" name="Picture 9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5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94602" name="Picture 10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94603" name="Picture 11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94604" name="Picture 12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94605" name="Picture 13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3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94606" name="Picture 14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2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94607" name="Picture 15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94608" name="Picture 16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94609" name="Picture 17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28" y="672"/>
              <a:ext cx="102" cy="102"/>
            </a:xfrm>
            <a:prstGeom prst="rect">
              <a:avLst/>
            </a:prstGeom>
            <a:noFill/>
          </p:spPr>
        </p:pic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1824" y="672"/>
              <a:ext cx="2886" cy="102"/>
              <a:chOff x="2298" y="3606"/>
              <a:chExt cx="2886" cy="102"/>
            </a:xfrm>
          </p:grpSpPr>
          <p:pic>
            <p:nvPicPr>
              <p:cNvPr id="494611" name="Picture 1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9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12" name="Picture 2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38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13" name="Picture 21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14" name="Picture 2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8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15" name="Picture 2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67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16" name="Picture 24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77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17" name="Picture 25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6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18" name="Picture 2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6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19" name="Picture 2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20" name="Picture 2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5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21" name="Picture 2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22" name="Picture 3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4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23" name="Picture 31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4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24" name="Picture 3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25" name="Picture 3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82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26" name="Picture 34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7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27" name="Picture 35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5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28" name="Picture 3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3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29" name="Picture 3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2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30" name="Picture 3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1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31" name="Picture 3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1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32" name="Picture 4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31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33" name="Picture 41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0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34" name="Picture 4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0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35" name="Picture 4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9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36" name="Picture 44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9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37" name="Picture 45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8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38" name="Picture 4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8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39" name="Picture 4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8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40" name="Picture 4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02" y="3606"/>
                <a:ext cx="102" cy="10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754063" y="6362700"/>
            <a:ext cx="6410325" cy="161925"/>
            <a:chOff x="672" y="672"/>
            <a:chExt cx="4038" cy="102"/>
          </a:xfrm>
        </p:grpSpPr>
        <p:pic>
          <p:nvPicPr>
            <p:cNvPr id="494642" name="Picture 50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94643" name="Picture 51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4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94644" name="Picture 52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94645" name="Picture 53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5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94646" name="Picture 54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94647" name="Picture 55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94648" name="Picture 56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94649" name="Picture 57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3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94650" name="Picture 58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2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94651" name="Picture 59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94652" name="Picture 60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94653" name="Picture 61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28" y="672"/>
              <a:ext cx="102" cy="102"/>
            </a:xfrm>
            <a:prstGeom prst="rect">
              <a:avLst/>
            </a:prstGeom>
            <a:noFill/>
          </p:spPr>
        </p:pic>
        <p:grpSp>
          <p:nvGrpSpPr>
            <p:cNvPr id="5" name="Group 62"/>
            <p:cNvGrpSpPr>
              <a:grpSpLocks/>
            </p:cNvGrpSpPr>
            <p:nvPr/>
          </p:nvGrpSpPr>
          <p:grpSpPr bwMode="auto">
            <a:xfrm>
              <a:off x="1824" y="672"/>
              <a:ext cx="2886" cy="102"/>
              <a:chOff x="2298" y="3606"/>
              <a:chExt cx="2886" cy="102"/>
            </a:xfrm>
          </p:grpSpPr>
          <p:pic>
            <p:nvPicPr>
              <p:cNvPr id="494655" name="Picture 6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9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56" name="Picture 64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38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57" name="Picture 65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58" name="Picture 6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8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59" name="Picture 6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67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60" name="Picture 6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77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61" name="Picture 6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6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62" name="Picture 7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6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63" name="Picture 71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64" name="Picture 7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5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65" name="Picture 7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66" name="Picture 74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4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67" name="Picture 75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4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68" name="Picture 7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69" name="Picture 7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82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70" name="Picture 7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7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71" name="Picture 7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5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72" name="Picture 8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3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73" name="Picture 81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2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74" name="Picture 8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1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75" name="Picture 8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1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76" name="Picture 84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31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77" name="Picture 85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0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78" name="Picture 8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0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79" name="Picture 8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9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80" name="Picture 8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9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81" name="Picture 8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8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82" name="Picture 9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8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83" name="Picture 91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8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94684" name="Picture 9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02" y="3606"/>
                <a:ext cx="102" cy="102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494685" name="Line 93"/>
          <p:cNvSpPr>
            <a:spLocks noChangeShapeType="1"/>
          </p:cNvSpPr>
          <p:nvPr/>
        </p:nvSpPr>
        <p:spPr bwMode="auto">
          <a:xfrm>
            <a:off x="6386513" y="4078288"/>
            <a:ext cx="165576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4686" name="Line 94"/>
          <p:cNvSpPr>
            <a:spLocks noChangeShapeType="1"/>
          </p:cNvSpPr>
          <p:nvPr/>
        </p:nvSpPr>
        <p:spPr bwMode="auto">
          <a:xfrm flipV="1">
            <a:off x="8021638" y="4078288"/>
            <a:ext cx="0" cy="1008062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95"/>
          <p:cNvGrpSpPr>
            <a:grpSpLocks/>
          </p:cNvGrpSpPr>
          <p:nvPr/>
        </p:nvGrpSpPr>
        <p:grpSpPr bwMode="auto">
          <a:xfrm>
            <a:off x="6529388" y="4638675"/>
            <a:ext cx="901700" cy="519113"/>
            <a:chOff x="1655" y="1606"/>
            <a:chExt cx="568" cy="327"/>
          </a:xfrm>
        </p:grpSpPr>
        <p:sp>
          <p:nvSpPr>
            <p:cNvPr id="494688" name="Arc 96"/>
            <p:cNvSpPr>
              <a:spLocks/>
            </p:cNvSpPr>
            <p:nvPr/>
          </p:nvSpPr>
          <p:spPr bwMode="auto">
            <a:xfrm>
              <a:off x="1655" y="1697"/>
              <a:ext cx="309" cy="191"/>
            </a:xfrm>
            <a:custGeom>
              <a:avLst/>
              <a:gdLst>
                <a:gd name="G0" fmla="+- 0 0 0"/>
                <a:gd name="G1" fmla="+- 12032 0 0"/>
                <a:gd name="G2" fmla="+- 21600 0 0"/>
                <a:gd name="T0" fmla="*/ 17938 w 21600"/>
                <a:gd name="T1" fmla="*/ 0 h 20811"/>
                <a:gd name="T2" fmla="*/ 19735 w 21600"/>
                <a:gd name="T3" fmla="*/ 20811 h 20811"/>
                <a:gd name="T4" fmla="*/ 0 w 21600"/>
                <a:gd name="T5" fmla="*/ 12032 h 20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811" fill="none" extrusionOk="0">
                  <a:moveTo>
                    <a:pt x="17938" y="-1"/>
                  </a:moveTo>
                  <a:cubicBezTo>
                    <a:pt x="20325" y="3558"/>
                    <a:pt x="21600" y="7746"/>
                    <a:pt x="21600" y="12032"/>
                  </a:cubicBezTo>
                  <a:cubicBezTo>
                    <a:pt x="21600" y="15056"/>
                    <a:pt x="20964" y="18047"/>
                    <a:pt x="19735" y="20811"/>
                  </a:cubicBezTo>
                </a:path>
                <a:path w="21600" h="20811" stroke="0" extrusionOk="0">
                  <a:moveTo>
                    <a:pt x="17938" y="-1"/>
                  </a:moveTo>
                  <a:cubicBezTo>
                    <a:pt x="20325" y="3558"/>
                    <a:pt x="21600" y="7746"/>
                    <a:pt x="21600" y="12032"/>
                  </a:cubicBezTo>
                  <a:cubicBezTo>
                    <a:pt x="21600" y="15056"/>
                    <a:pt x="20964" y="18047"/>
                    <a:pt x="19735" y="20811"/>
                  </a:cubicBezTo>
                  <a:lnTo>
                    <a:pt x="0" y="1203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689" name="Text Box 97"/>
            <p:cNvSpPr txBox="1">
              <a:spLocks noChangeArrowheads="1"/>
            </p:cNvSpPr>
            <p:nvPr/>
          </p:nvSpPr>
          <p:spPr bwMode="auto">
            <a:xfrm>
              <a:off x="1882" y="1606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l-GR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θ</a:t>
              </a:r>
              <a:endParaRPr lang="el-GR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7" name="Group 98"/>
          <p:cNvGrpSpPr>
            <a:grpSpLocks/>
          </p:cNvGrpSpPr>
          <p:nvPr/>
        </p:nvGrpSpPr>
        <p:grpSpPr bwMode="auto">
          <a:xfrm>
            <a:off x="6386513" y="4935538"/>
            <a:ext cx="1695450" cy="563562"/>
            <a:chOff x="1565" y="1793"/>
            <a:chExt cx="1068" cy="355"/>
          </a:xfrm>
        </p:grpSpPr>
        <p:sp>
          <p:nvSpPr>
            <p:cNvPr id="494691" name="Line 99"/>
            <p:cNvSpPr>
              <a:spLocks noChangeShapeType="1"/>
            </p:cNvSpPr>
            <p:nvPr/>
          </p:nvSpPr>
          <p:spPr bwMode="auto">
            <a:xfrm>
              <a:off x="1565" y="1888"/>
              <a:ext cx="10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94692" name="Object 100"/>
            <p:cNvGraphicFramePr>
              <a:graphicFrameLocks noChangeAspect="1"/>
            </p:cNvGraphicFramePr>
            <p:nvPr/>
          </p:nvGraphicFramePr>
          <p:xfrm>
            <a:off x="2352" y="1793"/>
            <a:ext cx="281" cy="355"/>
          </p:xfrm>
          <a:graphic>
            <a:graphicData uri="http://schemas.openxmlformats.org/presentationml/2006/ole">
              <p:oleObj spid="_x0000_s14345" name="公式" r:id="rId4" imgW="228600" imgH="279360" progId="Equation.3">
                <p:embed/>
              </p:oleObj>
            </a:graphicData>
          </a:graphic>
        </p:graphicFrame>
      </p:grpSp>
      <p:grpSp>
        <p:nvGrpSpPr>
          <p:cNvPr id="8" name="Group 101"/>
          <p:cNvGrpSpPr>
            <a:grpSpLocks/>
          </p:cNvGrpSpPr>
          <p:nvPr/>
        </p:nvGrpSpPr>
        <p:grpSpPr bwMode="auto">
          <a:xfrm>
            <a:off x="6034088" y="3825875"/>
            <a:ext cx="449262" cy="1260475"/>
            <a:chOff x="1343" y="1094"/>
            <a:chExt cx="283" cy="794"/>
          </a:xfrm>
        </p:grpSpPr>
        <p:sp>
          <p:nvSpPr>
            <p:cNvPr id="494694" name="Line 102"/>
            <p:cNvSpPr>
              <a:spLocks noChangeShapeType="1"/>
            </p:cNvSpPr>
            <p:nvPr/>
          </p:nvSpPr>
          <p:spPr bwMode="auto">
            <a:xfrm flipV="1">
              <a:off x="1565" y="1253"/>
              <a:ext cx="0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94695" name="Object 103"/>
            <p:cNvGraphicFramePr>
              <a:graphicFrameLocks noChangeAspect="1"/>
            </p:cNvGraphicFramePr>
            <p:nvPr/>
          </p:nvGraphicFramePr>
          <p:xfrm>
            <a:off x="1343" y="1094"/>
            <a:ext cx="283" cy="361"/>
          </p:xfrm>
          <a:graphic>
            <a:graphicData uri="http://schemas.openxmlformats.org/presentationml/2006/ole">
              <p:oleObj spid="_x0000_s14344" name="公式" r:id="rId5" imgW="228600" imgH="279360" progId="Equation.3">
                <p:embed/>
              </p:oleObj>
            </a:graphicData>
          </a:graphic>
        </p:graphicFrame>
      </p:grpSp>
      <p:grpSp>
        <p:nvGrpSpPr>
          <p:cNvPr id="9" name="Group 104"/>
          <p:cNvGrpSpPr>
            <a:grpSpLocks/>
          </p:cNvGrpSpPr>
          <p:nvPr/>
        </p:nvGrpSpPr>
        <p:grpSpPr bwMode="auto">
          <a:xfrm>
            <a:off x="6386513" y="3573463"/>
            <a:ext cx="2138362" cy="1512887"/>
            <a:chOff x="3569" y="935"/>
            <a:chExt cx="1347" cy="953"/>
          </a:xfrm>
        </p:grpSpPr>
        <p:sp>
          <p:nvSpPr>
            <p:cNvPr id="494697" name="Line 105"/>
            <p:cNvSpPr>
              <a:spLocks noChangeShapeType="1"/>
            </p:cNvSpPr>
            <p:nvPr/>
          </p:nvSpPr>
          <p:spPr bwMode="auto">
            <a:xfrm flipV="1">
              <a:off x="3569" y="1253"/>
              <a:ext cx="1043" cy="6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94698" name="Object 106"/>
            <p:cNvGraphicFramePr>
              <a:graphicFrameLocks noChangeAspect="1"/>
            </p:cNvGraphicFramePr>
            <p:nvPr/>
          </p:nvGraphicFramePr>
          <p:xfrm>
            <a:off x="4612" y="935"/>
            <a:ext cx="304" cy="373"/>
          </p:xfrm>
          <a:graphic>
            <a:graphicData uri="http://schemas.openxmlformats.org/presentationml/2006/ole">
              <p:oleObj spid="_x0000_s14343" name="公式" r:id="rId6" imgW="228600" imgH="279360" progId="Equation.3">
                <p:embed/>
              </p:oleObj>
            </a:graphicData>
          </a:graphic>
        </p:graphicFrame>
      </p:grpSp>
      <p:grpSp>
        <p:nvGrpSpPr>
          <p:cNvPr id="10" name="Group 107"/>
          <p:cNvGrpSpPr>
            <a:grpSpLocks/>
          </p:cNvGrpSpPr>
          <p:nvPr/>
        </p:nvGrpSpPr>
        <p:grpSpPr bwMode="auto">
          <a:xfrm>
            <a:off x="6386513" y="4725988"/>
            <a:ext cx="2578100" cy="576262"/>
            <a:chOff x="1565" y="1661"/>
            <a:chExt cx="1624" cy="363"/>
          </a:xfrm>
        </p:grpSpPr>
        <p:sp>
          <p:nvSpPr>
            <p:cNvPr id="494700" name="Line 108"/>
            <p:cNvSpPr>
              <a:spLocks noChangeShapeType="1"/>
            </p:cNvSpPr>
            <p:nvPr/>
          </p:nvSpPr>
          <p:spPr bwMode="auto">
            <a:xfrm>
              <a:off x="1565" y="1888"/>
              <a:ext cx="14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94701" name="Object 109"/>
            <p:cNvGraphicFramePr>
              <a:graphicFrameLocks noChangeAspect="1"/>
            </p:cNvGraphicFramePr>
            <p:nvPr/>
          </p:nvGraphicFramePr>
          <p:xfrm>
            <a:off x="3016" y="1661"/>
            <a:ext cx="173" cy="363"/>
          </p:xfrm>
          <a:graphic>
            <a:graphicData uri="http://schemas.openxmlformats.org/presentationml/2006/ole">
              <p:oleObj spid="_x0000_s14342" name="公式" r:id="rId7" imgW="126720" imgH="266400" progId="Equation.3">
                <p:embed/>
              </p:oleObj>
            </a:graphicData>
          </a:graphic>
        </p:graphicFrame>
      </p:grpSp>
      <p:grpSp>
        <p:nvGrpSpPr>
          <p:cNvPr id="11" name="Group 110"/>
          <p:cNvGrpSpPr>
            <a:grpSpLocks/>
          </p:cNvGrpSpPr>
          <p:nvPr/>
        </p:nvGrpSpPr>
        <p:grpSpPr bwMode="auto">
          <a:xfrm>
            <a:off x="7813675" y="4870450"/>
            <a:ext cx="215900" cy="215900"/>
            <a:chOff x="1973" y="2886"/>
            <a:chExt cx="136" cy="136"/>
          </a:xfrm>
        </p:grpSpPr>
        <p:sp>
          <p:nvSpPr>
            <p:cNvPr id="494703" name="Line 111"/>
            <p:cNvSpPr>
              <a:spLocks noChangeShapeType="1"/>
            </p:cNvSpPr>
            <p:nvPr/>
          </p:nvSpPr>
          <p:spPr bwMode="auto">
            <a:xfrm>
              <a:off x="1973" y="2886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94704" name="Line 112"/>
            <p:cNvSpPr>
              <a:spLocks noChangeShapeType="1"/>
            </p:cNvSpPr>
            <p:nvPr/>
          </p:nvSpPr>
          <p:spPr bwMode="auto">
            <a:xfrm>
              <a:off x="1973" y="2886"/>
              <a:ext cx="0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494705" name="Object 113"/>
          <p:cNvGraphicFramePr>
            <a:graphicFrameLocks noChangeAspect="1"/>
          </p:cNvGraphicFramePr>
          <p:nvPr>
            <p:ph sz="half" idx="4294967295"/>
          </p:nvPr>
        </p:nvGraphicFramePr>
        <p:xfrm>
          <a:off x="1258888" y="1925638"/>
          <a:ext cx="2808287" cy="782637"/>
        </p:xfrm>
        <a:graphic>
          <a:graphicData uri="http://schemas.openxmlformats.org/presentationml/2006/ole">
            <p:oleObj spid="_x0000_s14338" name="公式" r:id="rId8" imgW="1002960" imgH="279360" progId="Equation.3">
              <p:embed/>
            </p:oleObj>
          </a:graphicData>
        </a:graphic>
      </p:graphicFrame>
      <p:graphicFrame>
        <p:nvGraphicFramePr>
          <p:cNvPr id="494706" name="Object 114"/>
          <p:cNvGraphicFramePr>
            <a:graphicFrameLocks noChangeAspect="1"/>
          </p:cNvGraphicFramePr>
          <p:nvPr>
            <p:ph sz="half" idx="4294967295"/>
          </p:nvPr>
        </p:nvGraphicFramePr>
        <p:xfrm>
          <a:off x="1674813" y="2601913"/>
          <a:ext cx="4192587" cy="828675"/>
        </p:xfrm>
        <a:graphic>
          <a:graphicData uri="http://schemas.openxmlformats.org/presentationml/2006/ole">
            <p:oleObj spid="_x0000_s14339" name="公式" r:id="rId9" imgW="1333440" imgH="253800" progId="Equation.3">
              <p:embed/>
            </p:oleObj>
          </a:graphicData>
        </a:graphic>
      </p:graphicFrame>
      <p:graphicFrame>
        <p:nvGraphicFramePr>
          <p:cNvPr id="494707" name="Object 115"/>
          <p:cNvGraphicFramePr>
            <a:graphicFrameLocks noChangeAspect="1"/>
          </p:cNvGraphicFramePr>
          <p:nvPr>
            <p:ph sz="half" idx="4294967295"/>
          </p:nvPr>
        </p:nvGraphicFramePr>
        <p:xfrm>
          <a:off x="912813" y="3667125"/>
          <a:ext cx="4276725" cy="1189038"/>
        </p:xfrm>
        <a:graphic>
          <a:graphicData uri="http://schemas.openxmlformats.org/presentationml/2006/ole">
            <p:oleObj spid="_x0000_s14340" name="公式" r:id="rId10" imgW="1612800" imgH="431640" progId="Equation.3">
              <p:embed/>
            </p:oleObj>
          </a:graphicData>
        </a:graphic>
      </p:graphicFrame>
      <p:graphicFrame>
        <p:nvGraphicFramePr>
          <p:cNvPr id="494708" name="Object 116"/>
          <p:cNvGraphicFramePr>
            <a:graphicFrameLocks noChangeAspect="1"/>
          </p:cNvGraphicFramePr>
          <p:nvPr>
            <p:ph sz="half" idx="4294967295"/>
          </p:nvPr>
        </p:nvGraphicFramePr>
        <p:xfrm>
          <a:off x="1141413" y="5114925"/>
          <a:ext cx="4725987" cy="769938"/>
        </p:xfrm>
        <a:graphic>
          <a:graphicData uri="http://schemas.openxmlformats.org/presentationml/2006/ole">
            <p:oleObj spid="_x0000_s14341" name="公式" r:id="rId11" imgW="1460160" imgH="228600" progId="Equation.3">
              <p:embed/>
            </p:oleObj>
          </a:graphicData>
        </a:graphic>
      </p:graphicFrame>
      <p:grpSp>
        <p:nvGrpSpPr>
          <p:cNvPr id="12" name="Group 117"/>
          <p:cNvGrpSpPr>
            <a:grpSpLocks/>
          </p:cNvGrpSpPr>
          <p:nvPr/>
        </p:nvGrpSpPr>
        <p:grpSpPr bwMode="auto">
          <a:xfrm>
            <a:off x="5940425" y="1339850"/>
            <a:ext cx="2898775" cy="2089150"/>
            <a:chOff x="1202" y="436"/>
            <a:chExt cx="1826" cy="1316"/>
          </a:xfrm>
        </p:grpSpPr>
        <p:grpSp>
          <p:nvGrpSpPr>
            <p:cNvPr id="13" name="Group 118"/>
            <p:cNvGrpSpPr>
              <a:grpSpLocks/>
            </p:cNvGrpSpPr>
            <p:nvPr/>
          </p:nvGrpSpPr>
          <p:grpSpPr bwMode="auto">
            <a:xfrm>
              <a:off x="1338" y="890"/>
              <a:ext cx="462" cy="644"/>
              <a:chOff x="1338" y="890"/>
              <a:chExt cx="462" cy="644"/>
            </a:xfrm>
          </p:grpSpPr>
          <p:sp>
            <p:nvSpPr>
              <p:cNvPr id="494711" name="Text Box 119"/>
              <p:cNvSpPr txBox="1">
                <a:spLocks noChangeArrowheads="1"/>
              </p:cNvSpPr>
              <p:nvPr/>
            </p:nvSpPr>
            <p:spPr bwMode="auto">
              <a:xfrm>
                <a:off x="1474" y="1107"/>
                <a:ext cx="326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u</a:t>
                </a:r>
                <a:r>
                  <a:rPr lang="en-US" altLang="zh-CN" sz="2800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S</a:t>
                </a:r>
              </a:p>
            </p:txBody>
          </p:sp>
          <p:sp>
            <p:nvSpPr>
              <p:cNvPr id="494712" name="Text Box 120"/>
              <p:cNvSpPr txBox="1">
                <a:spLocks noChangeArrowheads="1"/>
              </p:cNvSpPr>
              <p:nvPr/>
            </p:nvSpPr>
            <p:spPr bwMode="auto">
              <a:xfrm>
                <a:off x="1338" y="890"/>
                <a:ext cx="35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</a:t>
                </a:r>
                <a:endPara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94713" name="Text Box 121"/>
              <p:cNvSpPr txBox="1">
                <a:spLocks noChangeArrowheads="1"/>
              </p:cNvSpPr>
              <p:nvPr/>
            </p:nvSpPr>
            <p:spPr bwMode="auto">
              <a:xfrm>
                <a:off x="1338" y="1207"/>
                <a:ext cx="35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_</a:t>
                </a:r>
                <a:endParaRPr kumimoji="1"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14" name="Group 122"/>
            <p:cNvGrpSpPr>
              <a:grpSpLocks/>
            </p:cNvGrpSpPr>
            <p:nvPr/>
          </p:nvGrpSpPr>
          <p:grpSpPr bwMode="auto">
            <a:xfrm>
              <a:off x="1202" y="436"/>
              <a:ext cx="1826" cy="1316"/>
              <a:chOff x="1202" y="663"/>
              <a:chExt cx="1826" cy="1316"/>
            </a:xfrm>
          </p:grpSpPr>
          <p:sp>
            <p:nvSpPr>
              <p:cNvPr id="494715" name="Oval 123"/>
              <p:cNvSpPr>
                <a:spLocks noChangeArrowheads="1"/>
              </p:cNvSpPr>
              <p:nvPr/>
            </p:nvSpPr>
            <p:spPr bwMode="auto">
              <a:xfrm>
                <a:off x="1202" y="1389"/>
                <a:ext cx="272" cy="2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716" name="Rectangle 124"/>
              <p:cNvSpPr>
                <a:spLocks noChangeArrowheads="1"/>
              </p:cNvSpPr>
              <p:nvPr/>
            </p:nvSpPr>
            <p:spPr bwMode="auto">
              <a:xfrm rot="5400000">
                <a:off x="1788" y="968"/>
                <a:ext cx="125" cy="30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5" name="Group 125"/>
              <p:cNvGrpSpPr>
                <a:grpSpLocks/>
              </p:cNvGrpSpPr>
              <p:nvPr/>
            </p:nvGrpSpPr>
            <p:grpSpPr bwMode="auto">
              <a:xfrm rot="5400000">
                <a:off x="2262" y="1463"/>
                <a:ext cx="362" cy="124"/>
                <a:chOff x="1429" y="2931"/>
                <a:chExt cx="362" cy="124"/>
              </a:xfrm>
            </p:grpSpPr>
            <p:sp>
              <p:nvSpPr>
                <p:cNvPr id="494718" name="Arc 126"/>
                <p:cNvSpPr>
                  <a:spLocks/>
                </p:cNvSpPr>
                <p:nvPr/>
              </p:nvSpPr>
              <p:spPr bwMode="auto">
                <a:xfrm>
                  <a:off x="1429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4719" name="Arc 127"/>
                <p:cNvSpPr>
                  <a:spLocks/>
                </p:cNvSpPr>
                <p:nvPr/>
              </p:nvSpPr>
              <p:spPr bwMode="auto">
                <a:xfrm>
                  <a:off x="1519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4720" name="Arc 128"/>
                <p:cNvSpPr>
                  <a:spLocks/>
                </p:cNvSpPr>
                <p:nvPr/>
              </p:nvSpPr>
              <p:spPr bwMode="auto">
                <a:xfrm>
                  <a:off x="1611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4721" name="Arc 129"/>
                <p:cNvSpPr>
                  <a:spLocks/>
                </p:cNvSpPr>
                <p:nvPr/>
              </p:nvSpPr>
              <p:spPr bwMode="auto">
                <a:xfrm>
                  <a:off x="1701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94722" name="Oval 130"/>
              <p:cNvSpPr>
                <a:spLocks noChangeArrowheads="1"/>
              </p:cNvSpPr>
              <p:nvPr/>
            </p:nvSpPr>
            <p:spPr bwMode="auto">
              <a:xfrm flipV="1">
                <a:off x="1496" y="1088"/>
                <a:ext cx="50" cy="5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723" name="Line 131"/>
              <p:cNvSpPr>
                <a:spLocks noChangeShapeType="1"/>
              </p:cNvSpPr>
              <p:nvPr/>
            </p:nvSpPr>
            <p:spPr bwMode="auto">
              <a:xfrm>
                <a:off x="1338" y="1117"/>
                <a:ext cx="0" cy="8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6" name="Group 132"/>
              <p:cNvGrpSpPr>
                <a:grpSpLocks/>
              </p:cNvGrpSpPr>
              <p:nvPr/>
            </p:nvGrpSpPr>
            <p:grpSpPr bwMode="auto">
              <a:xfrm>
                <a:off x="1701" y="663"/>
                <a:ext cx="284" cy="279"/>
                <a:chOff x="2971" y="2244"/>
                <a:chExt cx="284" cy="279"/>
              </a:xfrm>
            </p:grpSpPr>
            <p:sp>
              <p:nvSpPr>
                <p:cNvPr id="494725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2971" y="2244"/>
                  <a:ext cx="284" cy="250"/>
                </a:xfrm>
                <a:prstGeom prst="rect">
                  <a:avLst/>
                </a:prstGeom>
                <a:noFill/>
                <a:ln w="28575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kumimoji="1" lang="en-US" altLang="zh-CN" sz="2000">
                      <a:latin typeface="Times New Roman" pitchFamily="18" charset="0"/>
                      <a:ea typeface="宋体" pitchFamily="2" charset="-122"/>
                    </a:rPr>
                    <a:t>V</a:t>
                  </a:r>
                  <a:r>
                    <a:rPr kumimoji="1" lang="en-US" altLang="zh-CN" sz="2000" baseline="-25000">
                      <a:latin typeface="Times New Roman" pitchFamily="18" charset="0"/>
                      <a:ea typeface="宋体" pitchFamily="2" charset="-122"/>
                    </a:rPr>
                    <a:t>1</a:t>
                  </a:r>
                  <a:endParaRPr kumimoji="1" lang="el-GR" altLang="zh-CN" sz="2000" baseline="-25000"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494726" name="Oval 134"/>
                <p:cNvSpPr>
                  <a:spLocks noChangeArrowheads="1"/>
                </p:cNvSpPr>
                <p:nvPr/>
              </p:nvSpPr>
              <p:spPr bwMode="auto">
                <a:xfrm>
                  <a:off x="2971" y="2251"/>
                  <a:ext cx="272" cy="27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135"/>
              <p:cNvGrpSpPr>
                <a:grpSpLocks/>
              </p:cNvGrpSpPr>
              <p:nvPr/>
            </p:nvGrpSpPr>
            <p:grpSpPr bwMode="auto">
              <a:xfrm>
                <a:off x="2744" y="1389"/>
                <a:ext cx="284" cy="279"/>
                <a:chOff x="2971" y="2244"/>
                <a:chExt cx="284" cy="279"/>
              </a:xfrm>
            </p:grpSpPr>
            <p:sp>
              <p:nvSpPr>
                <p:cNvPr id="494728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2971" y="2244"/>
                  <a:ext cx="284" cy="250"/>
                </a:xfrm>
                <a:prstGeom prst="rect">
                  <a:avLst/>
                </a:prstGeom>
                <a:noFill/>
                <a:ln w="28575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kumimoji="1" lang="en-US" altLang="zh-CN" sz="2000">
                      <a:latin typeface="Times New Roman" pitchFamily="18" charset="0"/>
                      <a:ea typeface="宋体" pitchFamily="2" charset="-122"/>
                    </a:rPr>
                    <a:t>V</a:t>
                  </a:r>
                  <a:r>
                    <a:rPr kumimoji="1" lang="en-US" altLang="zh-CN" sz="2000" baseline="-25000">
                      <a:latin typeface="Times New Roman" pitchFamily="18" charset="0"/>
                      <a:ea typeface="宋体" pitchFamily="2" charset="-122"/>
                    </a:rPr>
                    <a:t>2</a:t>
                  </a:r>
                  <a:endParaRPr kumimoji="1" lang="el-GR" altLang="zh-CN" sz="2000" baseline="-25000"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494729" name="Oval 137"/>
                <p:cNvSpPr>
                  <a:spLocks noChangeArrowheads="1"/>
                </p:cNvSpPr>
                <p:nvPr/>
              </p:nvSpPr>
              <p:spPr bwMode="auto">
                <a:xfrm>
                  <a:off x="2971" y="2251"/>
                  <a:ext cx="272" cy="27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94730" name="Line 138"/>
              <p:cNvSpPr>
                <a:spLocks noChangeShapeType="1"/>
              </p:cNvSpPr>
              <p:nvPr/>
            </p:nvSpPr>
            <p:spPr bwMode="auto">
              <a:xfrm flipH="1" flipV="1">
                <a:off x="1338" y="1979"/>
                <a:ext cx="10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731" name="Line 139"/>
              <p:cNvSpPr>
                <a:spLocks noChangeShapeType="1"/>
              </p:cNvSpPr>
              <p:nvPr/>
            </p:nvSpPr>
            <p:spPr bwMode="auto">
              <a:xfrm>
                <a:off x="2381" y="1706"/>
                <a:ext cx="0" cy="2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732" name="Line 140"/>
              <p:cNvSpPr>
                <a:spLocks noChangeShapeType="1"/>
              </p:cNvSpPr>
              <p:nvPr/>
            </p:nvSpPr>
            <p:spPr bwMode="auto">
              <a:xfrm>
                <a:off x="2381" y="1099"/>
                <a:ext cx="0" cy="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733" name="Line 141"/>
              <p:cNvSpPr>
                <a:spLocks noChangeShapeType="1"/>
              </p:cNvSpPr>
              <p:nvPr/>
            </p:nvSpPr>
            <p:spPr bwMode="auto">
              <a:xfrm flipH="1" flipV="1">
                <a:off x="2018" y="1117"/>
                <a:ext cx="3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734" name="Line 142"/>
              <p:cNvSpPr>
                <a:spLocks noChangeShapeType="1"/>
              </p:cNvSpPr>
              <p:nvPr/>
            </p:nvSpPr>
            <p:spPr bwMode="auto">
              <a:xfrm flipH="1" flipV="1">
                <a:off x="1338" y="1117"/>
                <a:ext cx="3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735" name="Line 143"/>
              <p:cNvSpPr>
                <a:spLocks noChangeShapeType="1"/>
              </p:cNvSpPr>
              <p:nvPr/>
            </p:nvSpPr>
            <p:spPr bwMode="auto">
              <a:xfrm flipH="1" flipV="1">
                <a:off x="1973" y="799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736" name="Line 144"/>
              <p:cNvSpPr>
                <a:spLocks noChangeShapeType="1"/>
              </p:cNvSpPr>
              <p:nvPr/>
            </p:nvSpPr>
            <p:spPr bwMode="auto">
              <a:xfrm flipH="1" flipV="1">
                <a:off x="1519" y="799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737" name="Line 145"/>
              <p:cNvSpPr>
                <a:spLocks noChangeShapeType="1"/>
              </p:cNvSpPr>
              <p:nvPr/>
            </p:nvSpPr>
            <p:spPr bwMode="auto">
              <a:xfrm>
                <a:off x="2880" y="1661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738" name="Line 146"/>
              <p:cNvSpPr>
                <a:spLocks noChangeShapeType="1"/>
              </p:cNvSpPr>
              <p:nvPr/>
            </p:nvSpPr>
            <p:spPr bwMode="auto">
              <a:xfrm>
                <a:off x="2880" y="1207"/>
                <a:ext cx="0" cy="1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739" name="Line 147"/>
              <p:cNvSpPr>
                <a:spLocks noChangeShapeType="1"/>
              </p:cNvSpPr>
              <p:nvPr/>
            </p:nvSpPr>
            <p:spPr bwMode="auto">
              <a:xfrm>
                <a:off x="2200" y="799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740" name="Line 148"/>
              <p:cNvSpPr>
                <a:spLocks noChangeShapeType="1"/>
              </p:cNvSpPr>
              <p:nvPr/>
            </p:nvSpPr>
            <p:spPr bwMode="auto">
              <a:xfrm>
                <a:off x="1519" y="799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741" name="Line 149"/>
              <p:cNvSpPr>
                <a:spLocks noChangeShapeType="1"/>
              </p:cNvSpPr>
              <p:nvPr/>
            </p:nvSpPr>
            <p:spPr bwMode="auto">
              <a:xfrm flipH="1" flipV="1">
                <a:off x="2381" y="1207"/>
                <a:ext cx="4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742" name="Line 150"/>
              <p:cNvSpPr>
                <a:spLocks noChangeShapeType="1"/>
              </p:cNvSpPr>
              <p:nvPr/>
            </p:nvSpPr>
            <p:spPr bwMode="auto">
              <a:xfrm flipH="1" flipV="1">
                <a:off x="2381" y="1842"/>
                <a:ext cx="4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743" name="Oval 151"/>
              <p:cNvSpPr>
                <a:spLocks noChangeArrowheads="1"/>
              </p:cNvSpPr>
              <p:nvPr/>
            </p:nvSpPr>
            <p:spPr bwMode="auto">
              <a:xfrm flipV="1">
                <a:off x="2176" y="1094"/>
                <a:ext cx="50" cy="5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744" name="Oval 152"/>
              <p:cNvSpPr>
                <a:spLocks noChangeArrowheads="1"/>
              </p:cNvSpPr>
              <p:nvPr/>
            </p:nvSpPr>
            <p:spPr bwMode="auto">
              <a:xfrm flipV="1">
                <a:off x="2357" y="1178"/>
                <a:ext cx="50" cy="5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745" name="Oval 153"/>
              <p:cNvSpPr>
                <a:spLocks noChangeArrowheads="1"/>
              </p:cNvSpPr>
              <p:nvPr/>
            </p:nvSpPr>
            <p:spPr bwMode="auto">
              <a:xfrm flipV="1">
                <a:off x="2357" y="1820"/>
                <a:ext cx="50" cy="5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4746" name="Text Box 154"/>
            <p:cNvSpPr txBox="1">
              <a:spLocks noChangeArrowheads="1"/>
            </p:cNvSpPr>
            <p:nvPr/>
          </p:nvSpPr>
          <p:spPr bwMode="auto">
            <a:xfrm>
              <a:off x="1746" y="890"/>
              <a:ext cx="278" cy="327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R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94747" name="Text Box 155"/>
            <p:cNvSpPr txBox="1">
              <a:spLocks noChangeArrowheads="1"/>
            </p:cNvSpPr>
            <p:nvPr/>
          </p:nvSpPr>
          <p:spPr bwMode="auto">
            <a:xfrm>
              <a:off x="2154" y="1107"/>
              <a:ext cx="265" cy="327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L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9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9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9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9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4" grpId="0"/>
      <p:bldP spid="494595" grpId="0"/>
      <p:bldP spid="494685" grpId="0" animBg="1"/>
      <p:bldP spid="49468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例</a:t>
            </a:r>
            <a:r>
              <a:rPr kumimoji="1" lang="en-US" altLang="zh-CN" sz="240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.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4038600" y="457200"/>
            <a:ext cx="474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已知：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=15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, 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L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=0.3mH, 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C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=0.2F,</a:t>
            </a:r>
            <a:endParaRPr kumimoji="1" lang="en-US" altLang="zh-CN" sz="2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491524" name="Object 4"/>
          <p:cNvGraphicFramePr>
            <a:graphicFrameLocks noChangeAspect="1"/>
          </p:cNvGraphicFramePr>
          <p:nvPr/>
        </p:nvGraphicFramePr>
        <p:xfrm>
          <a:off x="5245100" y="1066800"/>
          <a:ext cx="3303588" cy="1041400"/>
        </p:xfrm>
        <a:graphic>
          <a:graphicData uri="http://schemas.openxmlformats.org/presentationml/2006/ole">
            <p:oleObj spid="_x0000_s15362" name="Equation" r:id="rId3" imgW="1523880" imgH="482400" progId="Equation.3">
              <p:embed/>
            </p:oleObj>
          </a:graphicData>
        </a:graphic>
      </p:graphicFrame>
      <p:sp>
        <p:nvSpPr>
          <p:cNvPr id="491525" name="Text Box 5"/>
          <p:cNvSpPr txBox="1">
            <a:spLocks noChangeArrowheads="1"/>
          </p:cNvSpPr>
          <p:nvPr/>
        </p:nvSpPr>
        <p:spPr bwMode="auto">
          <a:xfrm>
            <a:off x="4800600" y="22098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求 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, 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,  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.</a:t>
            </a:r>
          </a:p>
        </p:txBody>
      </p:sp>
      <p:sp>
        <p:nvSpPr>
          <p:cNvPr id="491526" name="Text Box 6"/>
          <p:cNvSpPr txBox="1">
            <a:spLocks noChangeArrowheads="1"/>
          </p:cNvSpPr>
          <p:nvPr/>
        </p:nvSpPr>
        <p:spPr bwMode="auto">
          <a:xfrm>
            <a:off x="501650" y="25908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解</a:t>
            </a:r>
            <a:r>
              <a:rPr kumimoji="1" lang="zh-CN" altLang="en-US" sz="240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  <p:graphicFrame>
        <p:nvGraphicFramePr>
          <p:cNvPr id="491527" name="Object 7"/>
          <p:cNvGraphicFramePr>
            <a:graphicFrameLocks noChangeAspect="1"/>
          </p:cNvGraphicFramePr>
          <p:nvPr/>
        </p:nvGraphicFramePr>
        <p:xfrm>
          <a:off x="990600" y="3581400"/>
          <a:ext cx="1905000" cy="619125"/>
        </p:xfrm>
        <a:graphic>
          <a:graphicData uri="http://schemas.openxmlformats.org/presentationml/2006/ole">
            <p:oleObj spid="_x0000_s15363" name="公式" r:id="rId4" imgW="863280" imgH="279360" progId="Equation.3">
              <p:embed/>
            </p:oleObj>
          </a:graphicData>
        </a:graphic>
      </p:graphicFrame>
      <p:graphicFrame>
        <p:nvGraphicFramePr>
          <p:cNvPr id="491528" name="Object 8"/>
          <p:cNvGraphicFramePr>
            <a:graphicFrameLocks noChangeAspect="1"/>
          </p:cNvGraphicFramePr>
          <p:nvPr/>
        </p:nvGraphicFramePr>
        <p:xfrm>
          <a:off x="3810000" y="4800600"/>
          <a:ext cx="2833688" cy="850900"/>
        </p:xfrm>
        <a:graphic>
          <a:graphicData uri="http://schemas.openxmlformats.org/presentationml/2006/ole">
            <p:oleObj spid="_x0000_s15364" name="Equation" r:id="rId5" imgW="1307880" imgH="393480" progId="Equation.3">
              <p:embed/>
            </p:oleObj>
          </a:graphicData>
        </a:graphic>
      </p:graphicFrame>
      <p:graphicFrame>
        <p:nvGraphicFramePr>
          <p:cNvPr id="491529" name="Object 9"/>
          <p:cNvGraphicFramePr>
            <a:graphicFrameLocks noChangeAspect="1"/>
          </p:cNvGraphicFramePr>
          <p:nvPr/>
        </p:nvGraphicFramePr>
        <p:xfrm>
          <a:off x="3581400" y="3352800"/>
          <a:ext cx="5265738" cy="471488"/>
        </p:xfrm>
        <a:graphic>
          <a:graphicData uri="http://schemas.openxmlformats.org/presentationml/2006/ole">
            <p:oleObj spid="_x0000_s15365" name="Equation" r:id="rId6" imgW="2565360" imgH="228600" progId="Equation.3">
              <p:embed/>
            </p:oleObj>
          </a:graphicData>
        </a:graphic>
      </p:graphicFrame>
      <p:graphicFrame>
        <p:nvGraphicFramePr>
          <p:cNvPr id="491530" name="Object 10"/>
          <p:cNvGraphicFramePr>
            <a:graphicFrameLocks noChangeAspect="1"/>
          </p:cNvGraphicFramePr>
          <p:nvPr/>
        </p:nvGraphicFramePr>
        <p:xfrm>
          <a:off x="3429000" y="4038600"/>
          <a:ext cx="5487988" cy="730250"/>
        </p:xfrm>
        <a:graphic>
          <a:graphicData uri="http://schemas.openxmlformats.org/presentationml/2006/ole">
            <p:oleObj spid="_x0000_s15366" name="Equation" r:id="rId7" imgW="2946240" imgH="393480" progId="Equation.3">
              <p:embed/>
            </p:oleObj>
          </a:graphicData>
        </a:graphic>
      </p:graphicFrame>
      <p:graphicFrame>
        <p:nvGraphicFramePr>
          <p:cNvPr id="491531" name="Object 11"/>
          <p:cNvGraphicFramePr>
            <a:graphicFrameLocks noChangeAspect="1"/>
          </p:cNvGraphicFramePr>
          <p:nvPr/>
        </p:nvGraphicFramePr>
        <p:xfrm>
          <a:off x="4114800" y="5638800"/>
          <a:ext cx="2751138" cy="438150"/>
        </p:xfrm>
        <a:graphic>
          <a:graphicData uri="http://schemas.openxmlformats.org/presentationml/2006/ole">
            <p:oleObj spid="_x0000_s15367" name="Equation" r:id="rId8" imgW="1269720" imgH="203040" progId="Equation.3">
              <p:embed/>
            </p:oleObj>
          </a:graphicData>
        </a:graphic>
      </p:graphicFrame>
      <p:graphicFrame>
        <p:nvGraphicFramePr>
          <p:cNvPr id="491532" name="Object 12"/>
          <p:cNvGraphicFramePr>
            <a:graphicFrameLocks noChangeAspect="1"/>
          </p:cNvGraphicFramePr>
          <p:nvPr/>
        </p:nvGraphicFramePr>
        <p:xfrm>
          <a:off x="4191000" y="6172200"/>
          <a:ext cx="2338388" cy="438150"/>
        </p:xfrm>
        <a:graphic>
          <a:graphicData uri="http://schemas.openxmlformats.org/presentationml/2006/ole">
            <p:oleObj spid="_x0000_s15368" name="公式" r:id="rId9" imgW="1079280" imgH="203040" progId="Equation.3">
              <p:embed/>
            </p:oleObj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14400" y="381000"/>
            <a:ext cx="3505200" cy="2165350"/>
            <a:chOff x="528" y="864"/>
            <a:chExt cx="2208" cy="1364"/>
          </a:xfrm>
        </p:grpSpPr>
        <p:sp>
          <p:nvSpPr>
            <p:cNvPr id="491534" name="Line 14"/>
            <p:cNvSpPr>
              <a:spLocks noChangeShapeType="1"/>
            </p:cNvSpPr>
            <p:nvPr/>
          </p:nvSpPr>
          <p:spPr bwMode="auto">
            <a:xfrm>
              <a:off x="2154" y="1728"/>
              <a:ext cx="22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35" name="Line 15"/>
            <p:cNvSpPr>
              <a:spLocks noChangeShapeType="1"/>
            </p:cNvSpPr>
            <p:nvPr/>
          </p:nvSpPr>
          <p:spPr bwMode="auto">
            <a:xfrm flipV="1">
              <a:off x="2148" y="1824"/>
              <a:ext cx="2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36" name="Freeform 16"/>
            <p:cNvSpPr>
              <a:spLocks noChangeArrowheads="1"/>
            </p:cNvSpPr>
            <p:nvPr/>
          </p:nvSpPr>
          <p:spPr bwMode="auto">
            <a:xfrm>
              <a:off x="2267" y="1296"/>
              <a:ext cx="1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6"/>
                </a:cxn>
                <a:cxn ang="0">
                  <a:pos x="1" y="432"/>
                </a:cxn>
              </a:cxnLst>
              <a:rect l="0" t="0" r="r" b="b"/>
              <a:pathLst>
                <a:path w="1" h="432">
                  <a:moveTo>
                    <a:pt x="0" y="0"/>
                  </a:moveTo>
                  <a:lnTo>
                    <a:pt x="1" y="6"/>
                  </a:lnTo>
                  <a:lnTo>
                    <a:pt x="1" y="432"/>
                  </a:lnTo>
                </a:path>
              </a:pathLst>
            </a:custGeom>
            <a:solidFill>
              <a:srgbClr val="FFFFFF"/>
            </a:solidFill>
            <a:ln w="254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37" name="Freeform 17"/>
            <p:cNvSpPr>
              <a:spLocks noChangeArrowheads="1"/>
            </p:cNvSpPr>
            <p:nvPr/>
          </p:nvSpPr>
          <p:spPr bwMode="auto">
            <a:xfrm>
              <a:off x="2267" y="1820"/>
              <a:ext cx="1" cy="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88"/>
                </a:cxn>
                <a:cxn ang="0">
                  <a:pos x="1" y="382"/>
                </a:cxn>
              </a:cxnLst>
              <a:rect l="0" t="0" r="r" b="b"/>
              <a:pathLst>
                <a:path w="1" h="388">
                  <a:moveTo>
                    <a:pt x="0" y="0"/>
                  </a:moveTo>
                  <a:lnTo>
                    <a:pt x="1" y="388"/>
                  </a:lnTo>
                  <a:lnTo>
                    <a:pt x="1" y="382"/>
                  </a:lnTo>
                </a:path>
              </a:pathLst>
            </a:custGeom>
            <a:solidFill>
              <a:srgbClr val="FFFFFF"/>
            </a:solidFill>
            <a:ln w="254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38" name="Rectangle 18"/>
            <p:cNvSpPr>
              <a:spLocks noChangeArrowheads="1"/>
            </p:cNvSpPr>
            <p:nvPr/>
          </p:nvSpPr>
          <p:spPr bwMode="auto">
            <a:xfrm rot="5400000">
              <a:off x="1109" y="1157"/>
              <a:ext cx="102" cy="27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539" name="Text Box 19"/>
            <p:cNvSpPr txBox="1">
              <a:spLocks noChangeArrowheads="1"/>
            </p:cNvSpPr>
            <p:nvPr/>
          </p:nvSpPr>
          <p:spPr bwMode="auto">
            <a:xfrm>
              <a:off x="1639" y="960"/>
              <a:ext cx="233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</a:p>
          </p:txBody>
        </p:sp>
        <p:sp>
          <p:nvSpPr>
            <p:cNvPr id="491540" name="Text Box 20"/>
            <p:cNvSpPr txBox="1">
              <a:spLocks noChangeArrowheads="1"/>
            </p:cNvSpPr>
            <p:nvPr/>
          </p:nvSpPr>
          <p:spPr bwMode="auto">
            <a:xfrm>
              <a:off x="1920" y="1632"/>
              <a:ext cx="24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491541" name="Text Box 21"/>
            <p:cNvSpPr txBox="1">
              <a:spLocks noChangeArrowheads="1"/>
            </p:cNvSpPr>
            <p:nvPr/>
          </p:nvSpPr>
          <p:spPr bwMode="auto">
            <a:xfrm>
              <a:off x="1008" y="912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</a:p>
          </p:txBody>
        </p:sp>
        <p:sp>
          <p:nvSpPr>
            <p:cNvPr id="491542" name="Text Box 22"/>
            <p:cNvSpPr txBox="1">
              <a:spLocks noChangeArrowheads="1"/>
            </p:cNvSpPr>
            <p:nvPr/>
          </p:nvSpPr>
          <p:spPr bwMode="auto">
            <a:xfrm>
              <a:off x="528" y="1584"/>
              <a:ext cx="338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</a:p>
          </p:txBody>
        </p:sp>
        <p:sp>
          <p:nvSpPr>
            <p:cNvPr id="491543" name="Text Box 23"/>
            <p:cNvSpPr txBox="1">
              <a:spLocks noChangeArrowheads="1"/>
            </p:cNvSpPr>
            <p:nvPr/>
          </p:nvSpPr>
          <p:spPr bwMode="auto">
            <a:xfrm>
              <a:off x="1632" y="1248"/>
              <a:ext cx="33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400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endPara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1544" name="Text Box 24"/>
            <p:cNvSpPr txBox="1">
              <a:spLocks noChangeArrowheads="1"/>
            </p:cNvSpPr>
            <p:nvPr/>
          </p:nvSpPr>
          <p:spPr bwMode="auto">
            <a:xfrm>
              <a:off x="2400" y="1584"/>
              <a:ext cx="33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  <a:endPara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1545" name="Line 25"/>
            <p:cNvSpPr>
              <a:spLocks noChangeShapeType="1"/>
            </p:cNvSpPr>
            <p:nvPr/>
          </p:nvSpPr>
          <p:spPr bwMode="auto">
            <a:xfrm>
              <a:off x="672" y="1152"/>
              <a:ext cx="28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46" name="Text Box 26"/>
            <p:cNvSpPr txBox="1">
              <a:spLocks noChangeArrowheads="1"/>
            </p:cNvSpPr>
            <p:nvPr/>
          </p:nvSpPr>
          <p:spPr bwMode="auto">
            <a:xfrm>
              <a:off x="672" y="864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</a:p>
          </p:txBody>
        </p:sp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1584" y="1248"/>
              <a:ext cx="384" cy="57"/>
              <a:chOff x="576" y="711"/>
              <a:chExt cx="384" cy="57"/>
            </a:xfrm>
          </p:grpSpPr>
          <p:sp>
            <p:nvSpPr>
              <p:cNvPr id="491548" name="Freeform 28"/>
              <p:cNvSpPr>
                <a:spLocks/>
              </p:cNvSpPr>
              <p:nvPr/>
            </p:nvSpPr>
            <p:spPr bwMode="auto">
              <a:xfrm>
                <a:off x="576" y="711"/>
                <a:ext cx="98" cy="57"/>
              </a:xfrm>
              <a:custGeom>
                <a:avLst/>
                <a:gdLst/>
                <a:ahLst/>
                <a:cxnLst>
                  <a:cxn ang="0">
                    <a:pos x="0" y="57"/>
                  </a:cxn>
                  <a:cxn ang="0">
                    <a:pos x="18" y="14"/>
                  </a:cxn>
                  <a:cxn ang="0">
                    <a:pos x="47" y="0"/>
                  </a:cxn>
                  <a:cxn ang="0">
                    <a:pos x="80" y="14"/>
                  </a:cxn>
                  <a:cxn ang="0">
                    <a:pos x="98" y="48"/>
                  </a:cxn>
                </a:cxnLst>
                <a:rect l="0" t="0" r="r" b="b"/>
                <a:pathLst>
                  <a:path w="98" h="57">
                    <a:moveTo>
                      <a:pt x="0" y="57"/>
                    </a:moveTo>
                    <a:cubicBezTo>
                      <a:pt x="3" y="50"/>
                      <a:pt x="10" y="23"/>
                      <a:pt x="18" y="14"/>
                    </a:cubicBezTo>
                    <a:cubicBezTo>
                      <a:pt x="26" y="5"/>
                      <a:pt x="37" y="0"/>
                      <a:pt x="47" y="0"/>
                    </a:cubicBezTo>
                    <a:cubicBezTo>
                      <a:pt x="57" y="0"/>
                      <a:pt x="71" y="6"/>
                      <a:pt x="80" y="14"/>
                    </a:cubicBezTo>
                    <a:cubicBezTo>
                      <a:pt x="89" y="22"/>
                      <a:pt x="94" y="42"/>
                      <a:pt x="98" y="48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1549" name="Freeform 29"/>
              <p:cNvSpPr>
                <a:spLocks/>
              </p:cNvSpPr>
              <p:nvPr/>
            </p:nvSpPr>
            <p:spPr bwMode="auto">
              <a:xfrm>
                <a:off x="674" y="711"/>
                <a:ext cx="95" cy="5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24" y="15"/>
                  </a:cxn>
                  <a:cxn ang="0">
                    <a:pos x="66" y="0"/>
                  </a:cxn>
                  <a:cxn ang="0">
                    <a:pos x="103" y="15"/>
                  </a:cxn>
                  <a:cxn ang="0">
                    <a:pos x="121" y="51"/>
                  </a:cxn>
                </a:cxnLst>
                <a:rect l="0" t="0" r="r" b="b"/>
                <a:pathLst>
                  <a:path w="121" h="54">
                    <a:moveTo>
                      <a:pt x="0" y="54"/>
                    </a:moveTo>
                    <a:cubicBezTo>
                      <a:pt x="4" y="47"/>
                      <a:pt x="13" y="24"/>
                      <a:pt x="24" y="15"/>
                    </a:cubicBezTo>
                    <a:cubicBezTo>
                      <a:pt x="35" y="6"/>
                      <a:pt x="53" y="0"/>
                      <a:pt x="66" y="0"/>
                    </a:cubicBezTo>
                    <a:cubicBezTo>
                      <a:pt x="79" y="0"/>
                      <a:pt x="94" y="7"/>
                      <a:pt x="103" y="15"/>
                    </a:cubicBezTo>
                    <a:cubicBezTo>
                      <a:pt x="112" y="23"/>
                      <a:pt x="117" y="44"/>
                      <a:pt x="121" y="51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1550" name="Freeform 30"/>
              <p:cNvSpPr>
                <a:spLocks/>
              </p:cNvSpPr>
              <p:nvPr/>
            </p:nvSpPr>
            <p:spPr bwMode="auto">
              <a:xfrm>
                <a:off x="769" y="711"/>
                <a:ext cx="94" cy="48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17" y="15"/>
                  </a:cxn>
                  <a:cxn ang="0">
                    <a:pos x="59" y="0"/>
                  </a:cxn>
                  <a:cxn ang="0">
                    <a:pos x="96" y="15"/>
                  </a:cxn>
                  <a:cxn ang="0">
                    <a:pos x="119" y="51"/>
                  </a:cxn>
                </a:cxnLst>
                <a:rect l="0" t="0" r="r" b="b"/>
                <a:pathLst>
                  <a:path w="119" h="51">
                    <a:moveTo>
                      <a:pt x="0" y="51"/>
                    </a:moveTo>
                    <a:cubicBezTo>
                      <a:pt x="3" y="45"/>
                      <a:pt x="7" y="24"/>
                      <a:pt x="17" y="15"/>
                    </a:cubicBezTo>
                    <a:cubicBezTo>
                      <a:pt x="27" y="6"/>
                      <a:pt x="46" y="0"/>
                      <a:pt x="59" y="0"/>
                    </a:cubicBezTo>
                    <a:cubicBezTo>
                      <a:pt x="72" y="0"/>
                      <a:pt x="86" y="7"/>
                      <a:pt x="96" y="15"/>
                    </a:cubicBezTo>
                    <a:cubicBezTo>
                      <a:pt x="106" y="23"/>
                      <a:pt x="114" y="44"/>
                      <a:pt x="119" y="51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1551" name="Freeform 31"/>
              <p:cNvSpPr>
                <a:spLocks/>
              </p:cNvSpPr>
              <p:nvPr/>
            </p:nvSpPr>
            <p:spPr bwMode="auto">
              <a:xfrm>
                <a:off x="863" y="711"/>
                <a:ext cx="97" cy="54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23" y="15"/>
                  </a:cxn>
                  <a:cxn ang="0">
                    <a:pos x="65" y="0"/>
                  </a:cxn>
                  <a:cxn ang="0">
                    <a:pos x="102" y="15"/>
                  </a:cxn>
                  <a:cxn ang="0">
                    <a:pos x="123" y="57"/>
                  </a:cxn>
                </a:cxnLst>
                <a:rect l="0" t="0" r="r" b="b"/>
                <a:pathLst>
                  <a:path w="123" h="57">
                    <a:moveTo>
                      <a:pt x="0" y="51"/>
                    </a:moveTo>
                    <a:cubicBezTo>
                      <a:pt x="3" y="45"/>
                      <a:pt x="12" y="24"/>
                      <a:pt x="23" y="15"/>
                    </a:cubicBezTo>
                    <a:cubicBezTo>
                      <a:pt x="34" y="6"/>
                      <a:pt x="52" y="0"/>
                      <a:pt x="65" y="0"/>
                    </a:cubicBezTo>
                    <a:cubicBezTo>
                      <a:pt x="78" y="0"/>
                      <a:pt x="92" y="6"/>
                      <a:pt x="102" y="15"/>
                    </a:cubicBezTo>
                    <a:cubicBezTo>
                      <a:pt x="112" y="24"/>
                      <a:pt x="119" y="48"/>
                      <a:pt x="123" y="57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1552" name="Text Box 32"/>
            <p:cNvSpPr txBox="1">
              <a:spLocks noChangeArrowheads="1"/>
            </p:cNvSpPr>
            <p:nvPr/>
          </p:nvSpPr>
          <p:spPr bwMode="auto">
            <a:xfrm>
              <a:off x="583" y="1296"/>
              <a:ext cx="225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91553" name="Text Box 33"/>
            <p:cNvSpPr txBox="1">
              <a:spLocks noChangeArrowheads="1"/>
            </p:cNvSpPr>
            <p:nvPr/>
          </p:nvSpPr>
          <p:spPr bwMode="auto">
            <a:xfrm>
              <a:off x="576" y="1920"/>
              <a:ext cx="21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1554" name="Line 34"/>
            <p:cNvSpPr>
              <a:spLocks noChangeShapeType="1"/>
            </p:cNvSpPr>
            <p:nvPr/>
          </p:nvSpPr>
          <p:spPr bwMode="auto">
            <a:xfrm>
              <a:off x="1296" y="1296"/>
              <a:ext cx="2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55" name="Text Box 35"/>
            <p:cNvSpPr txBox="1">
              <a:spLocks noChangeArrowheads="1"/>
            </p:cNvSpPr>
            <p:nvPr/>
          </p:nvSpPr>
          <p:spPr bwMode="auto">
            <a:xfrm>
              <a:off x="2304" y="1428"/>
              <a:ext cx="225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91556" name="Text Box 36"/>
            <p:cNvSpPr txBox="1">
              <a:spLocks noChangeArrowheads="1"/>
            </p:cNvSpPr>
            <p:nvPr/>
          </p:nvSpPr>
          <p:spPr bwMode="auto">
            <a:xfrm>
              <a:off x="2292" y="1812"/>
              <a:ext cx="21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1557" name="Text Box 37"/>
            <p:cNvSpPr txBox="1">
              <a:spLocks noChangeArrowheads="1"/>
            </p:cNvSpPr>
            <p:nvPr/>
          </p:nvSpPr>
          <p:spPr bwMode="auto">
            <a:xfrm>
              <a:off x="1404" y="1260"/>
              <a:ext cx="225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91558" name="Text Box 38"/>
            <p:cNvSpPr txBox="1">
              <a:spLocks noChangeArrowheads="1"/>
            </p:cNvSpPr>
            <p:nvPr/>
          </p:nvSpPr>
          <p:spPr bwMode="auto">
            <a:xfrm>
              <a:off x="1900" y="1248"/>
              <a:ext cx="21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1559" name="Oval 39"/>
            <p:cNvSpPr>
              <a:spLocks noChangeArrowheads="1"/>
            </p:cNvSpPr>
            <p:nvPr/>
          </p:nvSpPr>
          <p:spPr bwMode="auto">
            <a:xfrm>
              <a:off x="672" y="2160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60" name="Oval 40"/>
            <p:cNvSpPr>
              <a:spLocks noChangeArrowheads="1"/>
            </p:cNvSpPr>
            <p:nvPr/>
          </p:nvSpPr>
          <p:spPr bwMode="auto">
            <a:xfrm>
              <a:off x="658" y="1254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61" name="Text Box 41"/>
            <p:cNvSpPr txBox="1">
              <a:spLocks noChangeArrowheads="1"/>
            </p:cNvSpPr>
            <p:nvPr/>
          </p:nvSpPr>
          <p:spPr bwMode="auto">
            <a:xfrm>
              <a:off x="808" y="1324"/>
              <a:ext cx="225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91562" name="Text Box 42"/>
            <p:cNvSpPr txBox="1">
              <a:spLocks noChangeArrowheads="1"/>
            </p:cNvSpPr>
            <p:nvPr/>
          </p:nvSpPr>
          <p:spPr bwMode="auto">
            <a:xfrm>
              <a:off x="1206" y="1308"/>
              <a:ext cx="21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1563" name="Text Box 43"/>
            <p:cNvSpPr txBox="1">
              <a:spLocks noChangeArrowheads="1"/>
            </p:cNvSpPr>
            <p:nvPr/>
          </p:nvSpPr>
          <p:spPr bwMode="auto">
            <a:xfrm>
              <a:off x="972" y="1300"/>
              <a:ext cx="33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400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endPara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1564" name="Line 44"/>
            <p:cNvSpPr>
              <a:spLocks noChangeShapeType="1"/>
            </p:cNvSpPr>
            <p:nvPr/>
          </p:nvSpPr>
          <p:spPr bwMode="auto">
            <a:xfrm flipH="1">
              <a:off x="1974" y="12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565" name="Line 45"/>
            <p:cNvSpPr>
              <a:spLocks noChangeShapeType="1"/>
            </p:cNvSpPr>
            <p:nvPr/>
          </p:nvSpPr>
          <p:spPr bwMode="auto">
            <a:xfrm>
              <a:off x="732" y="2208"/>
              <a:ext cx="15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566" name="Line 46"/>
            <p:cNvSpPr>
              <a:spLocks noChangeShapeType="1"/>
            </p:cNvSpPr>
            <p:nvPr/>
          </p:nvSpPr>
          <p:spPr bwMode="auto">
            <a:xfrm flipH="1">
              <a:off x="732" y="12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28600" y="4114800"/>
            <a:ext cx="3357563" cy="2224088"/>
            <a:chOff x="3261" y="861"/>
            <a:chExt cx="2115" cy="1401"/>
          </a:xfrm>
        </p:grpSpPr>
        <p:graphicFrame>
          <p:nvGraphicFramePr>
            <p:cNvPr id="491568" name="Object 48"/>
            <p:cNvGraphicFramePr>
              <a:graphicFrameLocks noChangeAspect="1"/>
            </p:cNvGraphicFramePr>
            <p:nvPr/>
          </p:nvGraphicFramePr>
          <p:xfrm>
            <a:off x="3449" y="861"/>
            <a:ext cx="151" cy="319"/>
          </p:xfrm>
          <a:graphic>
            <a:graphicData uri="http://schemas.openxmlformats.org/presentationml/2006/ole">
              <p:oleObj spid="_x0000_s15369" name="公式" r:id="rId10" imgW="126720" imgH="266400" progId="Equation.3">
                <p:embed/>
              </p:oleObj>
            </a:graphicData>
          </a:graphic>
        </p:graphicFrame>
        <p:sp>
          <p:nvSpPr>
            <p:cNvPr id="491569" name="Line 49"/>
            <p:cNvSpPr>
              <a:spLocks noChangeShapeType="1"/>
            </p:cNvSpPr>
            <p:nvPr/>
          </p:nvSpPr>
          <p:spPr bwMode="auto">
            <a:xfrm>
              <a:off x="4845" y="1756"/>
              <a:ext cx="22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70" name="Freeform 50"/>
            <p:cNvSpPr>
              <a:spLocks noChangeArrowheads="1"/>
            </p:cNvSpPr>
            <p:nvPr/>
          </p:nvSpPr>
          <p:spPr bwMode="auto">
            <a:xfrm>
              <a:off x="4952" y="1324"/>
              <a:ext cx="1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6"/>
                </a:cxn>
                <a:cxn ang="0">
                  <a:pos x="1" y="432"/>
                </a:cxn>
              </a:cxnLst>
              <a:rect l="0" t="0" r="r" b="b"/>
              <a:pathLst>
                <a:path w="1" h="432">
                  <a:moveTo>
                    <a:pt x="0" y="0"/>
                  </a:moveTo>
                  <a:lnTo>
                    <a:pt x="1" y="6"/>
                  </a:lnTo>
                  <a:lnTo>
                    <a:pt x="1" y="432"/>
                  </a:lnTo>
                </a:path>
              </a:pathLst>
            </a:custGeom>
            <a:solidFill>
              <a:srgbClr val="FFFFFF"/>
            </a:solidFill>
            <a:ln w="254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71" name="Rectangle 51"/>
            <p:cNvSpPr>
              <a:spLocks noChangeArrowheads="1"/>
            </p:cNvSpPr>
            <p:nvPr/>
          </p:nvSpPr>
          <p:spPr bwMode="auto">
            <a:xfrm rot="5400000">
              <a:off x="3794" y="1185"/>
              <a:ext cx="102" cy="27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572" name="Freeform 52"/>
            <p:cNvSpPr>
              <a:spLocks/>
            </p:cNvSpPr>
            <p:nvPr/>
          </p:nvSpPr>
          <p:spPr bwMode="auto">
            <a:xfrm>
              <a:off x="3429" y="2236"/>
              <a:ext cx="1518" cy="1"/>
            </a:xfrm>
            <a:custGeom>
              <a:avLst/>
              <a:gdLst/>
              <a:ahLst/>
              <a:cxnLst>
                <a:cxn ang="0">
                  <a:pos x="1518" y="0"/>
                </a:cxn>
                <a:cxn ang="0">
                  <a:pos x="0" y="0"/>
                </a:cxn>
              </a:cxnLst>
              <a:rect l="0" t="0" r="r" b="b"/>
              <a:pathLst>
                <a:path w="1518" h="1">
                  <a:moveTo>
                    <a:pt x="1518" y="0"/>
                  </a:moveTo>
                  <a:lnTo>
                    <a:pt x="0" y="0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73" name="Text Box 53"/>
            <p:cNvSpPr txBox="1">
              <a:spLocks noChangeArrowheads="1"/>
            </p:cNvSpPr>
            <p:nvPr/>
          </p:nvSpPr>
          <p:spPr bwMode="auto">
            <a:xfrm>
              <a:off x="4235" y="940"/>
              <a:ext cx="46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 </a:t>
              </a: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</a:p>
          </p:txBody>
        </p:sp>
        <p:sp>
          <p:nvSpPr>
            <p:cNvPr id="491574" name="Text Box 54"/>
            <p:cNvSpPr txBox="1">
              <a:spLocks noChangeArrowheads="1"/>
            </p:cNvSpPr>
            <p:nvPr/>
          </p:nvSpPr>
          <p:spPr bwMode="auto">
            <a:xfrm>
              <a:off x="3737" y="988"/>
              <a:ext cx="24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</a:p>
          </p:txBody>
        </p:sp>
        <p:sp>
          <p:nvSpPr>
            <p:cNvPr id="491575" name="Line 55"/>
            <p:cNvSpPr>
              <a:spLocks noChangeShapeType="1"/>
            </p:cNvSpPr>
            <p:nvPr/>
          </p:nvSpPr>
          <p:spPr bwMode="auto">
            <a:xfrm>
              <a:off x="3357" y="1180"/>
              <a:ext cx="28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4269" y="1276"/>
              <a:ext cx="384" cy="57"/>
              <a:chOff x="576" y="711"/>
              <a:chExt cx="384" cy="57"/>
            </a:xfrm>
          </p:grpSpPr>
          <p:sp>
            <p:nvSpPr>
              <p:cNvPr id="491577" name="Freeform 57"/>
              <p:cNvSpPr>
                <a:spLocks/>
              </p:cNvSpPr>
              <p:nvPr/>
            </p:nvSpPr>
            <p:spPr bwMode="auto">
              <a:xfrm>
                <a:off x="576" y="711"/>
                <a:ext cx="98" cy="57"/>
              </a:xfrm>
              <a:custGeom>
                <a:avLst/>
                <a:gdLst/>
                <a:ahLst/>
                <a:cxnLst>
                  <a:cxn ang="0">
                    <a:pos x="0" y="57"/>
                  </a:cxn>
                  <a:cxn ang="0">
                    <a:pos x="18" y="14"/>
                  </a:cxn>
                  <a:cxn ang="0">
                    <a:pos x="47" y="0"/>
                  </a:cxn>
                  <a:cxn ang="0">
                    <a:pos x="80" y="14"/>
                  </a:cxn>
                  <a:cxn ang="0">
                    <a:pos x="98" y="48"/>
                  </a:cxn>
                </a:cxnLst>
                <a:rect l="0" t="0" r="r" b="b"/>
                <a:pathLst>
                  <a:path w="98" h="57">
                    <a:moveTo>
                      <a:pt x="0" y="57"/>
                    </a:moveTo>
                    <a:cubicBezTo>
                      <a:pt x="3" y="50"/>
                      <a:pt x="10" y="23"/>
                      <a:pt x="18" y="14"/>
                    </a:cubicBezTo>
                    <a:cubicBezTo>
                      <a:pt x="26" y="5"/>
                      <a:pt x="37" y="0"/>
                      <a:pt x="47" y="0"/>
                    </a:cubicBezTo>
                    <a:cubicBezTo>
                      <a:pt x="57" y="0"/>
                      <a:pt x="71" y="6"/>
                      <a:pt x="80" y="14"/>
                    </a:cubicBezTo>
                    <a:cubicBezTo>
                      <a:pt x="89" y="22"/>
                      <a:pt x="94" y="42"/>
                      <a:pt x="98" y="48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1578" name="Freeform 58"/>
              <p:cNvSpPr>
                <a:spLocks/>
              </p:cNvSpPr>
              <p:nvPr/>
            </p:nvSpPr>
            <p:spPr bwMode="auto">
              <a:xfrm>
                <a:off x="674" y="711"/>
                <a:ext cx="95" cy="5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24" y="15"/>
                  </a:cxn>
                  <a:cxn ang="0">
                    <a:pos x="66" y="0"/>
                  </a:cxn>
                  <a:cxn ang="0">
                    <a:pos x="103" y="15"/>
                  </a:cxn>
                  <a:cxn ang="0">
                    <a:pos x="121" y="51"/>
                  </a:cxn>
                </a:cxnLst>
                <a:rect l="0" t="0" r="r" b="b"/>
                <a:pathLst>
                  <a:path w="121" h="54">
                    <a:moveTo>
                      <a:pt x="0" y="54"/>
                    </a:moveTo>
                    <a:cubicBezTo>
                      <a:pt x="4" y="47"/>
                      <a:pt x="13" y="24"/>
                      <a:pt x="24" y="15"/>
                    </a:cubicBezTo>
                    <a:cubicBezTo>
                      <a:pt x="35" y="6"/>
                      <a:pt x="53" y="0"/>
                      <a:pt x="66" y="0"/>
                    </a:cubicBezTo>
                    <a:cubicBezTo>
                      <a:pt x="79" y="0"/>
                      <a:pt x="94" y="7"/>
                      <a:pt x="103" y="15"/>
                    </a:cubicBezTo>
                    <a:cubicBezTo>
                      <a:pt x="112" y="23"/>
                      <a:pt x="117" y="44"/>
                      <a:pt x="121" y="51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1579" name="Freeform 59"/>
              <p:cNvSpPr>
                <a:spLocks/>
              </p:cNvSpPr>
              <p:nvPr/>
            </p:nvSpPr>
            <p:spPr bwMode="auto">
              <a:xfrm>
                <a:off x="769" y="711"/>
                <a:ext cx="94" cy="48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17" y="15"/>
                  </a:cxn>
                  <a:cxn ang="0">
                    <a:pos x="59" y="0"/>
                  </a:cxn>
                  <a:cxn ang="0">
                    <a:pos x="96" y="15"/>
                  </a:cxn>
                  <a:cxn ang="0">
                    <a:pos x="119" y="51"/>
                  </a:cxn>
                </a:cxnLst>
                <a:rect l="0" t="0" r="r" b="b"/>
                <a:pathLst>
                  <a:path w="119" h="51">
                    <a:moveTo>
                      <a:pt x="0" y="51"/>
                    </a:moveTo>
                    <a:cubicBezTo>
                      <a:pt x="3" y="45"/>
                      <a:pt x="7" y="24"/>
                      <a:pt x="17" y="15"/>
                    </a:cubicBezTo>
                    <a:cubicBezTo>
                      <a:pt x="27" y="6"/>
                      <a:pt x="46" y="0"/>
                      <a:pt x="59" y="0"/>
                    </a:cubicBezTo>
                    <a:cubicBezTo>
                      <a:pt x="72" y="0"/>
                      <a:pt x="86" y="7"/>
                      <a:pt x="96" y="15"/>
                    </a:cubicBezTo>
                    <a:cubicBezTo>
                      <a:pt x="106" y="23"/>
                      <a:pt x="114" y="44"/>
                      <a:pt x="119" y="51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1580" name="Freeform 60"/>
              <p:cNvSpPr>
                <a:spLocks/>
              </p:cNvSpPr>
              <p:nvPr/>
            </p:nvSpPr>
            <p:spPr bwMode="auto">
              <a:xfrm>
                <a:off x="863" y="711"/>
                <a:ext cx="97" cy="54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23" y="15"/>
                  </a:cxn>
                  <a:cxn ang="0">
                    <a:pos x="65" y="0"/>
                  </a:cxn>
                  <a:cxn ang="0">
                    <a:pos x="102" y="15"/>
                  </a:cxn>
                  <a:cxn ang="0">
                    <a:pos x="123" y="57"/>
                  </a:cxn>
                </a:cxnLst>
                <a:rect l="0" t="0" r="r" b="b"/>
                <a:pathLst>
                  <a:path w="123" h="57">
                    <a:moveTo>
                      <a:pt x="0" y="51"/>
                    </a:moveTo>
                    <a:cubicBezTo>
                      <a:pt x="3" y="45"/>
                      <a:pt x="12" y="24"/>
                      <a:pt x="23" y="15"/>
                    </a:cubicBezTo>
                    <a:cubicBezTo>
                      <a:pt x="34" y="6"/>
                      <a:pt x="52" y="0"/>
                      <a:pt x="65" y="0"/>
                    </a:cubicBezTo>
                    <a:cubicBezTo>
                      <a:pt x="78" y="0"/>
                      <a:pt x="92" y="6"/>
                      <a:pt x="102" y="15"/>
                    </a:cubicBezTo>
                    <a:cubicBezTo>
                      <a:pt x="112" y="24"/>
                      <a:pt x="119" y="48"/>
                      <a:pt x="123" y="57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1581" name="Text Box 61"/>
            <p:cNvSpPr txBox="1">
              <a:spLocks noChangeArrowheads="1"/>
            </p:cNvSpPr>
            <p:nvPr/>
          </p:nvSpPr>
          <p:spPr bwMode="auto">
            <a:xfrm>
              <a:off x="3268" y="1324"/>
              <a:ext cx="225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91582" name="Text Box 62"/>
            <p:cNvSpPr txBox="1">
              <a:spLocks noChangeArrowheads="1"/>
            </p:cNvSpPr>
            <p:nvPr/>
          </p:nvSpPr>
          <p:spPr bwMode="auto">
            <a:xfrm>
              <a:off x="3261" y="1948"/>
              <a:ext cx="21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1583" name="Line 63"/>
            <p:cNvSpPr>
              <a:spLocks noChangeShapeType="1"/>
            </p:cNvSpPr>
            <p:nvPr/>
          </p:nvSpPr>
          <p:spPr bwMode="auto">
            <a:xfrm>
              <a:off x="3981" y="1324"/>
              <a:ext cx="2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84" name="Text Box 64"/>
            <p:cNvSpPr txBox="1">
              <a:spLocks noChangeArrowheads="1"/>
            </p:cNvSpPr>
            <p:nvPr/>
          </p:nvSpPr>
          <p:spPr bwMode="auto">
            <a:xfrm>
              <a:off x="4989" y="1420"/>
              <a:ext cx="225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91585" name="Text Box 65"/>
            <p:cNvSpPr txBox="1">
              <a:spLocks noChangeArrowheads="1"/>
            </p:cNvSpPr>
            <p:nvPr/>
          </p:nvSpPr>
          <p:spPr bwMode="auto">
            <a:xfrm>
              <a:off x="4989" y="1900"/>
              <a:ext cx="21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1586" name="Text Box 66"/>
            <p:cNvSpPr txBox="1">
              <a:spLocks noChangeArrowheads="1"/>
            </p:cNvSpPr>
            <p:nvPr/>
          </p:nvSpPr>
          <p:spPr bwMode="auto">
            <a:xfrm>
              <a:off x="3504" y="1344"/>
              <a:ext cx="225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91587" name="Text Box 67"/>
            <p:cNvSpPr txBox="1">
              <a:spLocks noChangeArrowheads="1"/>
            </p:cNvSpPr>
            <p:nvPr/>
          </p:nvSpPr>
          <p:spPr bwMode="auto">
            <a:xfrm>
              <a:off x="4633" y="1276"/>
              <a:ext cx="21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1588" name="Oval 68"/>
            <p:cNvSpPr>
              <a:spLocks noChangeArrowheads="1"/>
            </p:cNvSpPr>
            <p:nvPr/>
          </p:nvSpPr>
          <p:spPr bwMode="auto">
            <a:xfrm>
              <a:off x="3357" y="2194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89" name="Oval 69"/>
            <p:cNvSpPr>
              <a:spLocks noChangeArrowheads="1"/>
            </p:cNvSpPr>
            <p:nvPr/>
          </p:nvSpPr>
          <p:spPr bwMode="auto">
            <a:xfrm>
              <a:off x="3337" y="1276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1590" name="Object 70"/>
            <p:cNvGraphicFramePr>
              <a:graphicFrameLocks noChangeAspect="1"/>
            </p:cNvGraphicFramePr>
            <p:nvPr/>
          </p:nvGraphicFramePr>
          <p:xfrm>
            <a:off x="3261" y="1612"/>
            <a:ext cx="197" cy="336"/>
          </p:xfrm>
          <a:graphic>
            <a:graphicData uri="http://schemas.openxmlformats.org/presentationml/2006/ole">
              <p:oleObj spid="_x0000_s15370" name="公式" r:id="rId11" imgW="164880" imgH="279360" progId="Equation.3">
                <p:embed/>
              </p:oleObj>
            </a:graphicData>
          </a:graphic>
        </p:graphicFrame>
        <p:graphicFrame>
          <p:nvGraphicFramePr>
            <p:cNvPr id="491591" name="Object 71"/>
            <p:cNvGraphicFramePr>
              <a:graphicFrameLocks noChangeAspect="1"/>
            </p:cNvGraphicFramePr>
            <p:nvPr/>
          </p:nvGraphicFramePr>
          <p:xfrm>
            <a:off x="4368" y="1248"/>
            <a:ext cx="289" cy="336"/>
          </p:xfrm>
          <a:graphic>
            <a:graphicData uri="http://schemas.openxmlformats.org/presentationml/2006/ole">
              <p:oleObj spid="_x0000_s15371" name="公式" r:id="rId12" imgW="241200" imgH="279360" progId="Equation.3">
                <p:embed/>
              </p:oleObj>
            </a:graphicData>
          </a:graphic>
        </p:graphicFrame>
        <p:graphicFrame>
          <p:nvGraphicFramePr>
            <p:cNvPr id="491592" name="Object 72"/>
            <p:cNvGraphicFramePr>
              <a:graphicFrameLocks noChangeAspect="1"/>
            </p:cNvGraphicFramePr>
            <p:nvPr/>
          </p:nvGraphicFramePr>
          <p:xfrm>
            <a:off x="5087" y="1612"/>
            <a:ext cx="289" cy="336"/>
          </p:xfrm>
          <a:graphic>
            <a:graphicData uri="http://schemas.openxmlformats.org/presentationml/2006/ole">
              <p:oleObj spid="_x0000_s15372" name="公式" r:id="rId13" imgW="241200" imgH="279360" progId="Equation.3">
                <p:embed/>
              </p:oleObj>
            </a:graphicData>
          </a:graphic>
        </p:graphicFrame>
        <p:graphicFrame>
          <p:nvGraphicFramePr>
            <p:cNvPr id="491593" name="Object 73"/>
            <p:cNvGraphicFramePr>
              <a:graphicFrameLocks noChangeAspect="1"/>
            </p:cNvGraphicFramePr>
            <p:nvPr/>
          </p:nvGraphicFramePr>
          <p:xfrm>
            <a:off x="4353" y="1575"/>
            <a:ext cx="444" cy="517"/>
          </p:xfrm>
          <a:graphic>
            <a:graphicData uri="http://schemas.openxmlformats.org/presentationml/2006/ole">
              <p:oleObj spid="_x0000_s15373" name="公式" r:id="rId14" imgW="368280" imgH="431640" progId="Equation.3">
                <p:embed/>
              </p:oleObj>
            </a:graphicData>
          </a:graphic>
        </p:graphicFrame>
        <p:sp>
          <p:nvSpPr>
            <p:cNvPr id="491594" name="Text Box 74"/>
            <p:cNvSpPr txBox="1">
              <a:spLocks noChangeArrowheads="1"/>
            </p:cNvSpPr>
            <p:nvPr/>
          </p:nvSpPr>
          <p:spPr bwMode="auto">
            <a:xfrm>
              <a:off x="4128" y="1296"/>
              <a:ext cx="225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91595" name="Line 75"/>
            <p:cNvSpPr>
              <a:spLocks noChangeShapeType="1"/>
            </p:cNvSpPr>
            <p:nvPr/>
          </p:nvSpPr>
          <p:spPr bwMode="auto">
            <a:xfrm>
              <a:off x="4848" y="1852"/>
              <a:ext cx="22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96" name="Line 76"/>
            <p:cNvSpPr>
              <a:spLocks noChangeShapeType="1"/>
            </p:cNvSpPr>
            <p:nvPr/>
          </p:nvSpPr>
          <p:spPr bwMode="auto">
            <a:xfrm flipH="1">
              <a:off x="4662" y="13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597" name="Line 77"/>
            <p:cNvSpPr>
              <a:spLocks noChangeShapeType="1"/>
            </p:cNvSpPr>
            <p:nvPr/>
          </p:nvSpPr>
          <p:spPr bwMode="auto">
            <a:xfrm flipH="1">
              <a:off x="3414" y="13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598" name="Text Box 78"/>
            <p:cNvSpPr txBox="1">
              <a:spLocks noChangeArrowheads="1"/>
            </p:cNvSpPr>
            <p:nvPr/>
          </p:nvSpPr>
          <p:spPr bwMode="auto">
            <a:xfrm>
              <a:off x="3936" y="1344"/>
              <a:ext cx="21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491599" name="Object 79"/>
            <p:cNvGraphicFramePr>
              <a:graphicFrameLocks noChangeAspect="1"/>
            </p:cNvGraphicFramePr>
            <p:nvPr/>
          </p:nvGraphicFramePr>
          <p:xfrm>
            <a:off x="3714" y="1302"/>
            <a:ext cx="289" cy="336"/>
          </p:xfrm>
          <a:graphic>
            <a:graphicData uri="http://schemas.openxmlformats.org/presentationml/2006/ole">
              <p:oleObj spid="_x0000_s15374" name="Equation" r:id="rId15" imgW="241200" imgH="279360" progId="Equation.3">
                <p:embed/>
              </p:oleObj>
            </a:graphicData>
          </a:graphic>
        </p:graphicFrame>
        <p:sp>
          <p:nvSpPr>
            <p:cNvPr id="491600" name="Line 80"/>
            <p:cNvSpPr>
              <a:spLocks noChangeShapeType="1"/>
            </p:cNvSpPr>
            <p:nvPr/>
          </p:nvSpPr>
          <p:spPr bwMode="auto">
            <a:xfrm flipV="1">
              <a:off x="4950" y="1860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8074025" y="6324600"/>
            <a:ext cx="993775" cy="457200"/>
            <a:chOff x="5086" y="3984"/>
            <a:chExt cx="626" cy="288"/>
          </a:xfrm>
        </p:grpSpPr>
        <p:sp>
          <p:nvSpPr>
            <p:cNvPr id="491602" name="AutoShape 82" descr="水滴">
              <a:hlinkClick r:id="" action="ppaction://hlinkshowjump?jump=previousslide" highlightClick="1">
                <a:snd r:embed="rId16" name="PROJCTOR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5086" y="3984"/>
              <a:ext cx="290" cy="288"/>
            </a:xfrm>
            <a:prstGeom prst="actionButtonBackPrevious">
              <a:avLst/>
            </a:prstGeom>
            <a:blipFill dpi="0" rotWithShape="0">
              <a:blip r:embed="rId17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03" name="AutoShape 83" descr="水滴">
              <a:hlinkClick r:id="" action="ppaction://hlinkshowjump?jump=nextslide" highlightClick="1">
                <a:snd r:embed="rId16" name="PROJCTOR.WAV"/>
              </a:hlinkClick>
            </p:cNvPr>
            <p:cNvSpPr>
              <a:spLocks noChangeArrowheads="1"/>
            </p:cNvSpPr>
            <p:nvPr/>
          </p:nvSpPr>
          <p:spPr bwMode="auto">
            <a:xfrm flipH="1">
              <a:off x="5424" y="3984"/>
              <a:ext cx="288" cy="288"/>
            </a:xfrm>
            <a:prstGeom prst="actionButtonBackPrevious">
              <a:avLst/>
            </a:prstGeom>
            <a:blipFill dpi="0" rotWithShape="0">
              <a:blip r:embed="rId17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9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9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5" grpId="0" autoUpdateAnimBg="0"/>
      <p:bldP spid="49152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2546" name="Object 2"/>
          <p:cNvGraphicFramePr>
            <a:graphicFrameLocks noChangeAspect="1"/>
          </p:cNvGraphicFramePr>
          <p:nvPr/>
        </p:nvGraphicFramePr>
        <p:xfrm>
          <a:off x="1042988" y="304800"/>
          <a:ext cx="5032375" cy="968375"/>
        </p:xfrm>
        <a:graphic>
          <a:graphicData uri="http://schemas.openxmlformats.org/presentationml/2006/ole">
            <p:oleObj spid="_x0000_s16386" name="Equation" r:id="rId3" imgW="2565360" imgH="495000" progId="Equation.3">
              <p:embed/>
            </p:oleObj>
          </a:graphicData>
        </a:graphic>
      </p:graphicFrame>
      <p:sp>
        <p:nvSpPr>
          <p:cNvPr id="492547" name="Text Box 3"/>
          <p:cNvSpPr txBox="1">
            <a:spLocks noChangeArrowheads="1"/>
          </p:cNvSpPr>
          <p:nvPr/>
        </p:nvSpPr>
        <p:spPr bwMode="auto">
          <a:xfrm>
            <a:off x="304800" y="3429000"/>
            <a:ext cx="492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</a:p>
        </p:txBody>
      </p:sp>
      <p:graphicFrame>
        <p:nvGraphicFramePr>
          <p:cNvPr id="492548" name="Object 4"/>
          <p:cNvGraphicFramePr>
            <a:graphicFrameLocks noChangeAspect="1"/>
          </p:cNvGraphicFramePr>
          <p:nvPr/>
        </p:nvGraphicFramePr>
        <p:xfrm>
          <a:off x="825500" y="3810000"/>
          <a:ext cx="3933825" cy="577850"/>
        </p:xfrm>
        <a:graphic>
          <a:graphicData uri="http://schemas.openxmlformats.org/presentationml/2006/ole">
            <p:oleObj spid="_x0000_s16387" name="Equation" r:id="rId4" imgW="1803240" imgH="266400" progId="Equation.3">
              <p:embed/>
            </p:oleObj>
          </a:graphicData>
        </a:graphic>
      </p:graphicFrame>
      <p:sp>
        <p:nvSpPr>
          <p:cNvPr id="492549" name="Text Box 5"/>
          <p:cNvSpPr txBox="1">
            <a:spLocks noChangeArrowheads="1"/>
          </p:cNvSpPr>
          <p:nvPr/>
        </p:nvSpPr>
        <p:spPr bwMode="auto">
          <a:xfrm>
            <a:off x="533400" y="6096000"/>
            <a:ext cx="533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i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 sz="2400" i="1" baseline="-25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=8.42&gt;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=5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，分电压大于总电压。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019800" y="3352800"/>
            <a:ext cx="2378075" cy="2590800"/>
            <a:chOff x="3878" y="1872"/>
            <a:chExt cx="1498" cy="1632"/>
          </a:xfrm>
        </p:grpSpPr>
        <p:sp>
          <p:nvSpPr>
            <p:cNvPr id="492551" name="Freeform 7"/>
            <p:cNvSpPr>
              <a:spLocks/>
            </p:cNvSpPr>
            <p:nvPr/>
          </p:nvSpPr>
          <p:spPr bwMode="auto">
            <a:xfrm rot="379818">
              <a:off x="3888" y="3210"/>
              <a:ext cx="148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9" y="3"/>
                </a:cxn>
                <a:cxn ang="0">
                  <a:pos x="1488" y="6"/>
                </a:cxn>
              </a:cxnLst>
              <a:rect l="0" t="0" r="r" b="b"/>
              <a:pathLst>
                <a:path w="1488" h="6">
                  <a:moveTo>
                    <a:pt x="0" y="0"/>
                  </a:moveTo>
                  <a:lnTo>
                    <a:pt x="1449" y="3"/>
                  </a:lnTo>
                  <a:lnTo>
                    <a:pt x="1488" y="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552" name="Line 8"/>
            <p:cNvSpPr>
              <a:spLocks noChangeShapeType="1"/>
            </p:cNvSpPr>
            <p:nvPr/>
          </p:nvSpPr>
          <p:spPr bwMode="auto">
            <a:xfrm rot="416112">
              <a:off x="3878" y="3152"/>
              <a:ext cx="624" cy="1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553" name="Line 9"/>
            <p:cNvSpPr>
              <a:spLocks noChangeShapeType="1"/>
            </p:cNvSpPr>
            <p:nvPr/>
          </p:nvSpPr>
          <p:spPr bwMode="auto">
            <a:xfrm rot="293538" flipV="1">
              <a:off x="4565" y="1872"/>
              <a:ext cx="82" cy="13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554" name="Freeform 10"/>
            <p:cNvSpPr>
              <a:spLocks/>
            </p:cNvSpPr>
            <p:nvPr/>
          </p:nvSpPr>
          <p:spPr bwMode="auto">
            <a:xfrm>
              <a:off x="3879" y="2496"/>
              <a:ext cx="720" cy="624"/>
            </a:xfrm>
            <a:custGeom>
              <a:avLst/>
              <a:gdLst/>
              <a:ahLst/>
              <a:cxnLst>
                <a:cxn ang="0">
                  <a:pos x="0" y="540"/>
                </a:cxn>
                <a:cxn ang="0">
                  <a:pos x="834" y="0"/>
                </a:cxn>
              </a:cxnLst>
              <a:rect l="0" t="0" r="r" b="b"/>
              <a:pathLst>
                <a:path w="834" h="540">
                  <a:moveTo>
                    <a:pt x="0" y="540"/>
                  </a:moveTo>
                  <a:lnTo>
                    <a:pt x="834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 type="stealth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555" name="Line 11"/>
            <p:cNvSpPr>
              <a:spLocks noChangeShapeType="1"/>
            </p:cNvSpPr>
            <p:nvPr/>
          </p:nvSpPr>
          <p:spPr bwMode="auto">
            <a:xfrm rot="319998" flipH="1">
              <a:off x="4605" y="1918"/>
              <a:ext cx="25" cy="57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2556" name="Object 12"/>
            <p:cNvGraphicFramePr>
              <a:graphicFrameLocks noChangeAspect="1"/>
            </p:cNvGraphicFramePr>
            <p:nvPr/>
          </p:nvGraphicFramePr>
          <p:xfrm>
            <a:off x="4215" y="2488"/>
            <a:ext cx="201" cy="248"/>
          </p:xfrm>
          <a:graphic>
            <a:graphicData uri="http://schemas.openxmlformats.org/presentationml/2006/ole">
              <p:oleObj spid="_x0000_s16394" name="公式" r:id="rId5" imgW="164880" imgH="203040" progId="Equation.3">
                <p:embed/>
              </p:oleObj>
            </a:graphicData>
          </a:graphic>
        </p:graphicFrame>
        <p:graphicFrame>
          <p:nvGraphicFramePr>
            <p:cNvPr id="492557" name="Object 13"/>
            <p:cNvGraphicFramePr>
              <a:graphicFrameLocks noChangeAspect="1"/>
            </p:cNvGraphicFramePr>
            <p:nvPr/>
          </p:nvGraphicFramePr>
          <p:xfrm>
            <a:off x="4743" y="1920"/>
            <a:ext cx="285" cy="285"/>
          </p:xfrm>
          <a:graphic>
            <a:graphicData uri="http://schemas.openxmlformats.org/presentationml/2006/ole">
              <p:oleObj spid="_x0000_s16395" name="公式" r:id="rId6" imgW="228600" imgH="228600" progId="Equation.3">
                <p:embed/>
              </p:oleObj>
            </a:graphicData>
          </a:graphic>
        </p:graphicFrame>
        <p:graphicFrame>
          <p:nvGraphicFramePr>
            <p:cNvPr id="492558" name="Object 14"/>
            <p:cNvGraphicFramePr>
              <a:graphicFrameLocks noChangeAspect="1"/>
            </p:cNvGraphicFramePr>
            <p:nvPr/>
          </p:nvGraphicFramePr>
          <p:xfrm>
            <a:off x="4359" y="2064"/>
            <a:ext cx="225" cy="236"/>
          </p:xfrm>
          <a:graphic>
            <a:graphicData uri="http://schemas.openxmlformats.org/presentationml/2006/ole">
              <p:oleObj spid="_x0000_s16396" name="公式" r:id="rId7" imgW="228600" imgH="241200" progId="Equation.3">
                <p:embed/>
              </p:oleObj>
            </a:graphicData>
          </a:graphic>
        </p:graphicFrame>
        <p:graphicFrame>
          <p:nvGraphicFramePr>
            <p:cNvPr id="492559" name="Object 15"/>
            <p:cNvGraphicFramePr>
              <a:graphicFrameLocks noChangeAspect="1"/>
            </p:cNvGraphicFramePr>
            <p:nvPr/>
          </p:nvGraphicFramePr>
          <p:xfrm>
            <a:off x="5247" y="3305"/>
            <a:ext cx="120" cy="199"/>
          </p:xfrm>
          <a:graphic>
            <a:graphicData uri="http://schemas.openxmlformats.org/presentationml/2006/ole">
              <p:oleObj spid="_x0000_s16397" name="公式" r:id="rId8" imgW="190440" imgH="317160" progId="Equation.3">
                <p:embed/>
              </p:oleObj>
            </a:graphicData>
          </a:graphic>
        </p:graphicFrame>
        <p:graphicFrame>
          <p:nvGraphicFramePr>
            <p:cNvPr id="492560" name="Object 16"/>
            <p:cNvGraphicFramePr>
              <a:graphicFrameLocks noChangeAspect="1"/>
            </p:cNvGraphicFramePr>
            <p:nvPr/>
          </p:nvGraphicFramePr>
          <p:xfrm>
            <a:off x="4503" y="3223"/>
            <a:ext cx="233" cy="233"/>
          </p:xfrm>
          <a:graphic>
            <a:graphicData uri="http://schemas.openxmlformats.org/presentationml/2006/ole">
              <p:oleObj spid="_x0000_s16398" name="公式" r:id="rId9" imgW="228600" imgH="228600" progId="Equation.3">
                <p:embed/>
              </p:oleObj>
            </a:graphicData>
          </a:graphic>
        </p:graphicFrame>
        <p:sp>
          <p:nvSpPr>
            <p:cNvPr id="492561" name="Freeform 17"/>
            <p:cNvSpPr>
              <a:spLocks/>
            </p:cNvSpPr>
            <p:nvPr/>
          </p:nvSpPr>
          <p:spPr bwMode="auto">
            <a:xfrm rot="752634">
              <a:off x="4364" y="3069"/>
              <a:ext cx="144" cy="144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0"/>
                </a:cxn>
                <a:cxn ang="0">
                  <a:pos x="0" y="96"/>
                </a:cxn>
              </a:cxnLst>
              <a:rect l="0" t="0" r="r" b="b"/>
              <a:pathLst>
                <a:path w="120" h="96">
                  <a:moveTo>
                    <a:pt x="120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9525" cap="flat" cmpd="sng">
              <a:solidFill>
                <a:srgbClr val="FF66FF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562" name="Freeform 18"/>
            <p:cNvSpPr>
              <a:spLocks/>
            </p:cNvSpPr>
            <p:nvPr/>
          </p:nvSpPr>
          <p:spPr bwMode="auto">
            <a:xfrm>
              <a:off x="4065" y="2964"/>
              <a:ext cx="49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90"/>
                </a:cxn>
                <a:cxn ang="0">
                  <a:pos x="42" y="186"/>
                </a:cxn>
              </a:cxnLst>
              <a:rect l="0" t="0" r="r" b="b"/>
              <a:pathLst>
                <a:path w="49" h="186">
                  <a:moveTo>
                    <a:pt x="0" y="0"/>
                  </a:moveTo>
                  <a:cubicBezTo>
                    <a:pt x="7" y="15"/>
                    <a:pt x="35" y="59"/>
                    <a:pt x="42" y="90"/>
                  </a:cubicBezTo>
                  <a:cubicBezTo>
                    <a:pt x="49" y="121"/>
                    <a:pt x="42" y="166"/>
                    <a:pt x="42" y="18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563" name="Text Box 19"/>
            <p:cNvSpPr txBox="1">
              <a:spLocks noChangeArrowheads="1"/>
            </p:cNvSpPr>
            <p:nvPr/>
          </p:nvSpPr>
          <p:spPr bwMode="auto">
            <a:xfrm>
              <a:off x="4071" y="283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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2564" name="Line 20"/>
            <p:cNvSpPr>
              <a:spLocks noChangeShapeType="1"/>
            </p:cNvSpPr>
            <p:nvPr/>
          </p:nvSpPr>
          <p:spPr bwMode="auto">
            <a:xfrm>
              <a:off x="3888" y="3120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565" name="Freeform 21"/>
            <p:cNvSpPr>
              <a:spLocks/>
            </p:cNvSpPr>
            <p:nvPr/>
          </p:nvSpPr>
          <p:spPr bwMode="auto">
            <a:xfrm>
              <a:off x="4695" y="3120"/>
              <a:ext cx="18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42"/>
                </a:cxn>
                <a:cxn ang="0">
                  <a:pos x="0" y="96"/>
                </a:cxn>
              </a:cxnLst>
              <a:rect l="0" t="0" r="r" b="b"/>
              <a:pathLst>
                <a:path w="18" h="96">
                  <a:moveTo>
                    <a:pt x="0" y="0"/>
                  </a:moveTo>
                  <a:cubicBezTo>
                    <a:pt x="3" y="7"/>
                    <a:pt x="18" y="26"/>
                    <a:pt x="18" y="42"/>
                  </a:cubicBezTo>
                  <a:cubicBezTo>
                    <a:pt x="18" y="58"/>
                    <a:pt x="4" y="85"/>
                    <a:pt x="0" y="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566" name="Line 22"/>
            <p:cNvSpPr>
              <a:spLocks noChangeShapeType="1"/>
            </p:cNvSpPr>
            <p:nvPr/>
          </p:nvSpPr>
          <p:spPr bwMode="auto">
            <a:xfrm flipV="1">
              <a:off x="4743" y="2976"/>
              <a:ext cx="144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567" name="Text Box 23"/>
            <p:cNvSpPr txBox="1">
              <a:spLocks noChangeArrowheads="1"/>
            </p:cNvSpPr>
            <p:nvPr/>
          </p:nvSpPr>
          <p:spPr bwMode="auto">
            <a:xfrm>
              <a:off x="4647" y="2736"/>
              <a:ext cx="6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3.4°</a:t>
              </a:r>
            </a:p>
          </p:txBody>
        </p:sp>
      </p:grpSp>
      <p:sp>
        <p:nvSpPr>
          <p:cNvPr id="492568" name="Text Box 24"/>
          <p:cNvSpPr txBox="1">
            <a:spLocks noChangeArrowheads="1"/>
          </p:cNvSpPr>
          <p:nvPr/>
        </p:nvSpPr>
        <p:spPr bwMode="auto">
          <a:xfrm>
            <a:off x="6705600" y="60198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相量图</a:t>
            </a:r>
          </a:p>
        </p:txBody>
      </p:sp>
      <p:graphicFrame>
        <p:nvGraphicFramePr>
          <p:cNvPr id="492569" name="Object 25"/>
          <p:cNvGraphicFramePr>
            <a:graphicFrameLocks noChangeAspect="1"/>
          </p:cNvGraphicFramePr>
          <p:nvPr/>
        </p:nvGraphicFramePr>
        <p:xfrm>
          <a:off x="673100" y="1371600"/>
          <a:ext cx="5980113" cy="547688"/>
        </p:xfrm>
        <a:graphic>
          <a:graphicData uri="http://schemas.openxmlformats.org/presentationml/2006/ole">
            <p:oleObj spid="_x0000_s16388" name="Equation" r:id="rId10" imgW="3047760" imgH="279360" progId="Equation.3">
              <p:embed/>
            </p:oleObj>
          </a:graphicData>
        </a:graphic>
      </p:graphicFrame>
      <p:graphicFrame>
        <p:nvGraphicFramePr>
          <p:cNvPr id="492570" name="Object 26"/>
          <p:cNvGraphicFramePr>
            <a:graphicFrameLocks noChangeAspect="1"/>
          </p:cNvGraphicFramePr>
          <p:nvPr/>
        </p:nvGraphicFramePr>
        <p:xfrm>
          <a:off x="649288" y="1905000"/>
          <a:ext cx="6926262" cy="595313"/>
        </p:xfrm>
        <a:graphic>
          <a:graphicData uri="http://schemas.openxmlformats.org/presentationml/2006/ole">
            <p:oleObj spid="_x0000_s16389" name="Equation" r:id="rId11" imgW="3530520" imgH="304560" progId="Equation.3">
              <p:embed/>
            </p:oleObj>
          </a:graphicData>
        </a:graphic>
      </p:graphicFrame>
      <p:graphicFrame>
        <p:nvGraphicFramePr>
          <p:cNvPr id="492571" name="Object 27"/>
          <p:cNvGraphicFramePr>
            <a:graphicFrameLocks noChangeAspect="1"/>
          </p:cNvGraphicFramePr>
          <p:nvPr/>
        </p:nvGraphicFramePr>
        <p:xfrm>
          <a:off x="549275" y="2590800"/>
          <a:ext cx="7745413" cy="769938"/>
        </p:xfrm>
        <a:graphic>
          <a:graphicData uri="http://schemas.openxmlformats.org/presentationml/2006/ole">
            <p:oleObj spid="_x0000_s16390" name="Equation" r:id="rId12" imgW="3949560" imgH="393480" progId="Equation.3">
              <p:embed/>
            </p:oleObj>
          </a:graphicData>
        </a:graphic>
      </p:graphicFrame>
      <p:graphicFrame>
        <p:nvGraphicFramePr>
          <p:cNvPr id="492572" name="Object 28"/>
          <p:cNvGraphicFramePr>
            <a:graphicFrameLocks noChangeAspect="1"/>
          </p:cNvGraphicFramePr>
          <p:nvPr/>
        </p:nvGraphicFramePr>
        <p:xfrm>
          <a:off x="708025" y="4419600"/>
          <a:ext cx="4294188" cy="522288"/>
        </p:xfrm>
        <a:graphic>
          <a:graphicData uri="http://schemas.openxmlformats.org/presentationml/2006/ole">
            <p:oleObj spid="_x0000_s16391" name="Equation" r:id="rId13" imgW="1968480" imgH="241200" progId="Equation.3">
              <p:embed/>
            </p:oleObj>
          </a:graphicData>
        </a:graphic>
      </p:graphicFrame>
      <p:graphicFrame>
        <p:nvGraphicFramePr>
          <p:cNvPr id="492573" name="Object 29"/>
          <p:cNvGraphicFramePr>
            <a:graphicFrameLocks noChangeAspect="1"/>
          </p:cNvGraphicFramePr>
          <p:nvPr/>
        </p:nvGraphicFramePr>
        <p:xfrm>
          <a:off x="722313" y="4953000"/>
          <a:ext cx="4267200" cy="522288"/>
        </p:xfrm>
        <a:graphic>
          <a:graphicData uri="http://schemas.openxmlformats.org/presentationml/2006/ole">
            <p:oleObj spid="_x0000_s16392" name="Equation" r:id="rId14" imgW="1955520" imgH="241200" progId="Equation.3">
              <p:embed/>
            </p:oleObj>
          </a:graphicData>
        </a:graphic>
      </p:graphicFrame>
      <p:graphicFrame>
        <p:nvGraphicFramePr>
          <p:cNvPr id="492574" name="Object 30"/>
          <p:cNvGraphicFramePr>
            <a:graphicFrameLocks noChangeAspect="1"/>
          </p:cNvGraphicFramePr>
          <p:nvPr/>
        </p:nvGraphicFramePr>
        <p:xfrm>
          <a:off x="708025" y="5562600"/>
          <a:ext cx="4295775" cy="550863"/>
        </p:xfrm>
        <a:graphic>
          <a:graphicData uri="http://schemas.openxmlformats.org/presentationml/2006/ole">
            <p:oleObj spid="_x0000_s16393" name="Equation" r:id="rId15" imgW="1968480" imgH="253800" progId="Equation.3">
              <p:embed/>
            </p:oleObj>
          </a:graphicData>
        </a:graphic>
      </p:graphicFrame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8074025" y="6324600"/>
            <a:ext cx="993775" cy="457200"/>
            <a:chOff x="5086" y="3984"/>
            <a:chExt cx="626" cy="288"/>
          </a:xfrm>
        </p:grpSpPr>
        <p:sp>
          <p:nvSpPr>
            <p:cNvPr id="492576" name="AutoShape 32" descr="水滴">
              <a:hlinkClick r:id="" action="ppaction://hlinkshowjump?jump=previousslide" highlightClick="1">
                <a:snd r:embed="rId16" name="PROJCTOR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5086" y="3984"/>
              <a:ext cx="290" cy="288"/>
            </a:xfrm>
            <a:prstGeom prst="actionButtonBackPrevious">
              <a:avLst/>
            </a:prstGeom>
            <a:blipFill dpi="0" rotWithShape="0">
              <a:blip r:embed="rId17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577" name="AutoShape 33" descr="水滴">
              <a:hlinkClick r:id="" action="ppaction://hlinkshowjump?jump=nextslide" highlightClick="1">
                <a:snd r:embed="rId16" name="PROJCTOR.WAV"/>
              </a:hlinkClick>
            </p:cNvPr>
            <p:cNvSpPr>
              <a:spLocks noChangeArrowheads="1"/>
            </p:cNvSpPr>
            <p:nvPr/>
          </p:nvSpPr>
          <p:spPr bwMode="auto">
            <a:xfrm flipH="1">
              <a:off x="5424" y="3984"/>
              <a:ext cx="288" cy="288"/>
            </a:xfrm>
            <a:prstGeom prst="actionButtonBackPrevious">
              <a:avLst/>
            </a:prstGeom>
            <a:blipFill dpi="0" rotWithShape="0">
              <a:blip r:embed="rId17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9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9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9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autoUpdateAnimBg="0"/>
      <p:bldP spid="492549" grpId="0" autoUpdateAnimBg="0"/>
      <p:bldP spid="49256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900113" y="1268413"/>
            <a:ext cx="37560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kumimoji="1" lang="zh-CN" altLang="en-US" sz="2800">
                <a:solidFill>
                  <a:schemeClr val="tx1"/>
                </a:solidFill>
                <a:latin typeface="宋体" pitchFamily="2" charset="-122"/>
                <a:cs typeface="Times New Roman" pitchFamily="18" charset="0"/>
              </a:rPr>
              <a:t>已知某一元件的端电压</a:t>
            </a:r>
            <a:endParaRPr kumimoji="1" lang="zh-CN" altLang="en-US" sz="2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6231" name="Rectangle 7"/>
          <p:cNvSpPr>
            <a:spLocks noChangeArrowheads="1"/>
          </p:cNvSpPr>
          <p:nvPr/>
        </p:nvSpPr>
        <p:spPr bwMode="auto">
          <a:xfrm>
            <a:off x="1979613" y="1916113"/>
            <a:ext cx="26638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zh-CN" altLang="en-US" sz="2800">
                <a:solidFill>
                  <a:schemeClr val="tx1"/>
                </a:solidFill>
                <a:latin typeface="宋体" pitchFamily="2" charset="-122"/>
                <a:cs typeface="Times New Roman" pitchFamily="18" charset="0"/>
              </a:rPr>
              <a:t>，流经电流</a:t>
            </a:r>
            <a:endParaRPr kumimoji="1" lang="zh-CN" altLang="en-US" sz="2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6232" name="Rectangle 8"/>
          <p:cNvSpPr>
            <a:spLocks noChangeArrowheads="1"/>
          </p:cNvSpPr>
          <p:nvPr/>
        </p:nvSpPr>
        <p:spPr bwMode="auto">
          <a:xfrm>
            <a:off x="900113" y="2636838"/>
            <a:ext cx="72009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cs typeface="Times New Roman" pitchFamily="18" charset="0"/>
              </a:rPr>
              <a:t>，两正弦量为关联参考方向，请判断它可能是什么元件？元件的特性参数值为多少？ </a:t>
            </a:r>
          </a:p>
        </p:txBody>
      </p:sp>
      <p:sp>
        <p:nvSpPr>
          <p:cNvPr id="436233" name="Rectangle 9"/>
          <p:cNvSpPr>
            <a:spLocks noChangeArrowheads="1"/>
          </p:cNvSpPr>
          <p:nvPr/>
        </p:nvSpPr>
        <p:spPr bwMode="auto">
          <a:xfrm>
            <a:off x="287338" y="152400"/>
            <a:ext cx="6408737" cy="792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</a:rPr>
              <a:t>举例：</a:t>
            </a:r>
            <a:r>
              <a:rPr kumimoji="1" lang="en-US" altLang="zh-CN">
                <a:solidFill>
                  <a:schemeClr val="tx1"/>
                </a:solidFill>
                <a:latin typeface="楷体_GB2312" pitchFamily="49" charset="-122"/>
              </a:rPr>
              <a:t>P218  8-13</a:t>
            </a:r>
          </a:p>
        </p:txBody>
      </p:sp>
      <p:sp>
        <p:nvSpPr>
          <p:cNvPr id="436235" name="Rectangle 11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6234" name="Object 10"/>
          <p:cNvGraphicFramePr>
            <a:graphicFrameLocks noChangeAspect="1"/>
          </p:cNvGraphicFramePr>
          <p:nvPr/>
        </p:nvGraphicFramePr>
        <p:xfrm>
          <a:off x="4392613" y="1196975"/>
          <a:ext cx="2700337" cy="477838"/>
        </p:xfrm>
        <a:graphic>
          <a:graphicData uri="http://schemas.openxmlformats.org/presentationml/2006/ole">
            <p:oleObj spid="_x0000_s17410" name="公式" r:id="rId3" imgW="1282700" imgH="228600" progId="Equation.3">
              <p:embed/>
            </p:oleObj>
          </a:graphicData>
        </a:graphic>
      </p:graphicFrame>
      <p:sp>
        <p:nvSpPr>
          <p:cNvPr id="436237" name="Rectangle 1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6236" name="Object 12"/>
          <p:cNvGraphicFramePr>
            <a:graphicFrameLocks noChangeAspect="1"/>
          </p:cNvGraphicFramePr>
          <p:nvPr/>
        </p:nvGraphicFramePr>
        <p:xfrm>
          <a:off x="4284663" y="1952625"/>
          <a:ext cx="2843212" cy="455613"/>
        </p:xfrm>
        <a:graphic>
          <a:graphicData uri="http://schemas.openxmlformats.org/presentationml/2006/ole">
            <p:oleObj spid="_x0000_s17411" name="公式" r:id="rId4" imgW="1231366" imgH="20311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41" name="Oval 13"/>
          <p:cNvSpPr>
            <a:spLocks noChangeArrowheads="1"/>
          </p:cNvSpPr>
          <p:nvPr/>
        </p:nvSpPr>
        <p:spPr bwMode="auto">
          <a:xfrm>
            <a:off x="4356100" y="1628775"/>
            <a:ext cx="1260475" cy="1187450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FF0000"/>
            </a:solidFill>
            <a:prstDash val="dash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358775" y="620713"/>
            <a:ext cx="7380288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zh-CN" altLang="en-US" sz="2800" b="0">
                <a:solidFill>
                  <a:schemeClr val="tx1"/>
                </a:solidFill>
              </a:rPr>
              <a:t>图中所示电路中</a:t>
            </a:r>
            <a:r>
              <a:rPr kumimoji="1" lang="en-US" altLang="zh-CN" sz="2800" b="0">
                <a:solidFill>
                  <a:schemeClr val="tx1"/>
                </a:solidFill>
              </a:rPr>
              <a:t>R</a:t>
            </a:r>
            <a:r>
              <a:rPr kumimoji="1" lang="zh-CN" altLang="en-US" sz="2800" b="0">
                <a:solidFill>
                  <a:schemeClr val="tx1"/>
                </a:solidFill>
              </a:rPr>
              <a:t>可变动，试求</a:t>
            </a:r>
            <a:r>
              <a:rPr kumimoji="1" lang="en-US" altLang="zh-CN" sz="2800" b="0">
                <a:solidFill>
                  <a:schemeClr val="tx1"/>
                </a:solidFill>
              </a:rPr>
              <a:t>R</a:t>
            </a:r>
            <a:r>
              <a:rPr kumimoji="1" lang="zh-CN" altLang="en-US" sz="2800" b="0">
                <a:solidFill>
                  <a:schemeClr val="tx1"/>
                </a:solidFill>
              </a:rPr>
              <a:t>为何值时，电源发出的功率最大？其中</a:t>
            </a:r>
            <a:r>
              <a:rPr kumimoji="1" lang="zh-CN" altLang="en-US" sz="280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508933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4895850" y="1052513"/>
          <a:ext cx="1692275" cy="496887"/>
        </p:xfrm>
        <a:graphic>
          <a:graphicData uri="http://schemas.openxmlformats.org/presentationml/2006/ole">
            <p:oleObj spid="_x0000_s18434" r:id="rId3" imgW="952200" imgH="279360" progId="">
              <p:embed/>
            </p:oleObj>
          </a:graphicData>
        </a:graphic>
      </p:graphicFrame>
      <p:sp>
        <p:nvSpPr>
          <p:cNvPr id="508936" name="Rectangle 8"/>
          <p:cNvSpPr>
            <a:spLocks noChangeArrowheads="1"/>
          </p:cNvSpPr>
          <p:nvPr/>
        </p:nvSpPr>
        <p:spPr bwMode="auto">
          <a:xfrm>
            <a:off x="0" y="28003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08935" name="Object 7"/>
          <p:cNvGraphicFramePr>
            <a:graphicFrameLocks noChangeAspect="1"/>
          </p:cNvGraphicFramePr>
          <p:nvPr/>
        </p:nvGraphicFramePr>
        <p:xfrm>
          <a:off x="2879725" y="1700213"/>
          <a:ext cx="2735263" cy="1214437"/>
        </p:xfrm>
        <a:graphic>
          <a:graphicData uri="http://schemas.openxmlformats.org/presentationml/2006/ole">
            <p:oleObj spid="_x0000_s18435" r:id="rId4" imgW="3465715" imgH="1546370" progId="Visio.Drawing.11">
              <p:embed/>
            </p:oleObj>
          </a:graphicData>
        </a:graphic>
      </p:graphicFrame>
      <p:sp>
        <p:nvSpPr>
          <p:cNvPr id="508937" name="Text Box 9"/>
          <p:cNvSpPr txBox="1">
            <a:spLocks noChangeArrowheads="1"/>
          </p:cNvSpPr>
          <p:nvPr/>
        </p:nvSpPr>
        <p:spPr bwMode="auto">
          <a:xfrm>
            <a:off x="0" y="0"/>
            <a:ext cx="56515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0000CC"/>
                </a:solidFill>
              </a:rPr>
              <a:t>正弦稳态电路最大功率传输</a:t>
            </a:r>
          </a:p>
        </p:txBody>
      </p:sp>
      <p:graphicFrame>
        <p:nvGraphicFramePr>
          <p:cNvPr id="508938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358775" y="2960688"/>
          <a:ext cx="5437188" cy="3703637"/>
        </p:xfrm>
        <a:graphic>
          <a:graphicData uri="http://schemas.openxmlformats.org/presentationml/2006/ole">
            <p:oleObj spid="_x0000_s18436" name="公式" r:id="rId5" imgW="2908080" imgH="1981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ChangeArrowheads="1"/>
          </p:cNvSpPr>
          <p:nvPr>
            <p:ph type="ctrTitle"/>
          </p:nvPr>
        </p:nvSpPr>
        <p:spPr bwMode="auto">
          <a:xfrm>
            <a:off x="0" y="333375"/>
            <a:ext cx="8820150" cy="1150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第十章　含有耦合电感的电路</a:t>
            </a:r>
          </a:p>
        </p:txBody>
      </p:sp>
      <p:sp>
        <p:nvSpPr>
          <p:cNvPr id="44032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50288" y="6280150"/>
            <a:ext cx="457200" cy="533400"/>
          </a:xfrm>
          <a:prstGeom prst="actionButtonForwardNex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26" name="Text Box 6"/>
          <p:cNvSpPr txBox="1">
            <a:spLocks noChangeArrowheads="1"/>
          </p:cNvSpPr>
          <p:nvPr/>
        </p:nvSpPr>
        <p:spPr bwMode="auto">
          <a:xfrm>
            <a:off x="0" y="2239963"/>
            <a:ext cx="1655763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重点：</a:t>
            </a:r>
          </a:p>
        </p:txBody>
      </p:sp>
      <p:sp>
        <p:nvSpPr>
          <p:cNvPr id="440327" name="Text Box 7"/>
          <p:cNvSpPr txBox="1">
            <a:spLocks noChangeArrowheads="1"/>
          </p:cNvSpPr>
          <p:nvPr/>
        </p:nvSpPr>
        <p:spPr bwMode="auto">
          <a:xfrm>
            <a:off x="1441450" y="2276475"/>
            <a:ext cx="6732588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、熟练掌握线圈同名端的判断；</a:t>
            </a:r>
          </a:p>
        </p:txBody>
      </p:sp>
      <p:sp>
        <p:nvSpPr>
          <p:cNvPr id="440329" name="Text Box 9"/>
          <p:cNvSpPr txBox="1">
            <a:spLocks noChangeArrowheads="1"/>
          </p:cNvSpPr>
          <p:nvPr/>
        </p:nvSpPr>
        <p:spPr bwMode="auto">
          <a:xfrm>
            <a:off x="1368425" y="2997200"/>
            <a:ext cx="69850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、熟练掌握线圈的串联和并联计算。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5" grpId="0" animBg="1"/>
      <p:bldP spid="4403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85800" y="115888"/>
            <a:ext cx="7772400" cy="792162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1" lang="en-US" altLang="zh-CN" sz="3600" b="1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kumimoji="1" lang="zh-CN" altLang="en-US" sz="3600" b="1">
                <a:solidFill>
                  <a:schemeClr val="tx1"/>
                </a:solidFill>
                <a:ea typeface="楷体_GB2312" pitchFamily="49" charset="-122"/>
              </a:rPr>
              <a:t>、同名端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25500" y="6435725"/>
            <a:ext cx="6410325" cy="161925"/>
            <a:chOff x="672" y="672"/>
            <a:chExt cx="4038" cy="102"/>
          </a:xfrm>
        </p:grpSpPr>
        <p:pic>
          <p:nvPicPr>
            <p:cNvPr id="442372" name="Picture 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2373" name="Picture 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4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2374" name="Picture 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2375" name="Picture 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5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2376" name="Picture 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2377" name="Picture 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2378" name="Picture 1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2379" name="Picture 1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2380" name="Picture 1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2381" name="Picture 1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2382" name="Picture 1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2383" name="Picture 1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28" y="672"/>
              <a:ext cx="102" cy="102"/>
            </a:xfrm>
            <a:prstGeom prst="rect">
              <a:avLst/>
            </a:prstGeom>
            <a:noFill/>
          </p:spPr>
        </p:pic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824" y="672"/>
              <a:ext cx="2886" cy="102"/>
              <a:chOff x="2298" y="3606"/>
              <a:chExt cx="2886" cy="102"/>
            </a:xfrm>
          </p:grpSpPr>
          <p:pic>
            <p:nvPicPr>
              <p:cNvPr id="442385" name="Picture 17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9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386" name="Picture 18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38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387" name="Picture 19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388" name="Picture 20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8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389" name="Picture 21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7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390" name="Picture 22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77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391" name="Picture 23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392" name="Picture 24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6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393" name="Picture 25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16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394" name="Picture 26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5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395" name="Picture 27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35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396" name="Picture 28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54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397" name="Picture 29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64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398" name="Picture 30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73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399" name="Picture 31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82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00" name="Picture 32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7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01" name="Picture 33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45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02" name="Picture 34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3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03" name="Picture 35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02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04" name="Picture 36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11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05" name="Picture 37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1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06" name="Picture 38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31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07" name="Picture 39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40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08" name="Picture 40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50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09" name="Picture 41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9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10" name="Picture 42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9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11" name="Picture 43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12" name="Picture 44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8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13" name="Picture 45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8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14" name="Picture 46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02" y="3606"/>
                <a:ext cx="102" cy="10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1476375" y="981075"/>
            <a:ext cx="6410325" cy="161925"/>
            <a:chOff x="672" y="672"/>
            <a:chExt cx="4038" cy="102"/>
          </a:xfrm>
        </p:grpSpPr>
        <p:pic>
          <p:nvPicPr>
            <p:cNvPr id="442416" name="Picture 4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2417" name="Picture 4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4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2418" name="Picture 5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2419" name="Picture 5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5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2420" name="Picture 5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2421" name="Picture 5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2422" name="Picture 5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2423" name="Picture 5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2424" name="Picture 5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2425" name="Picture 5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2426" name="Picture 5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2427" name="Picture 5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28" y="672"/>
              <a:ext cx="102" cy="102"/>
            </a:xfrm>
            <a:prstGeom prst="rect">
              <a:avLst/>
            </a:prstGeom>
            <a:noFill/>
          </p:spPr>
        </p:pic>
        <p:grpSp>
          <p:nvGrpSpPr>
            <p:cNvPr id="5" name="Group 60"/>
            <p:cNvGrpSpPr>
              <a:grpSpLocks/>
            </p:cNvGrpSpPr>
            <p:nvPr/>
          </p:nvGrpSpPr>
          <p:grpSpPr bwMode="auto">
            <a:xfrm>
              <a:off x="1824" y="672"/>
              <a:ext cx="2886" cy="102"/>
              <a:chOff x="2298" y="3606"/>
              <a:chExt cx="2886" cy="102"/>
            </a:xfrm>
          </p:grpSpPr>
          <p:pic>
            <p:nvPicPr>
              <p:cNvPr id="442429" name="Picture 61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9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30" name="Picture 62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38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31" name="Picture 63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32" name="Picture 64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8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33" name="Picture 65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7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34" name="Picture 66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77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35" name="Picture 67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36" name="Picture 68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6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37" name="Picture 69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16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38" name="Picture 70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5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39" name="Picture 71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35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40" name="Picture 72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54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41" name="Picture 73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64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42" name="Picture 74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73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43" name="Picture 75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82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44" name="Picture 76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7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45" name="Picture 77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45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46" name="Picture 78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3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47" name="Picture 79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02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48" name="Picture 80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11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49" name="Picture 81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1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50" name="Picture 82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31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51" name="Picture 83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40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52" name="Picture 84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50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53" name="Picture 85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9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54" name="Picture 86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9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55" name="Picture 87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56" name="Picture 88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8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57" name="Picture 89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8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2458" name="Picture 90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02" y="3606"/>
                <a:ext cx="102" cy="10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6" name="Group 132"/>
          <p:cNvGrpSpPr>
            <a:grpSpLocks/>
          </p:cNvGrpSpPr>
          <p:nvPr/>
        </p:nvGrpSpPr>
        <p:grpSpPr bwMode="auto">
          <a:xfrm>
            <a:off x="6156325" y="4076700"/>
            <a:ext cx="2516188" cy="1863725"/>
            <a:chOff x="528" y="432"/>
            <a:chExt cx="1585" cy="1174"/>
          </a:xfrm>
        </p:grpSpPr>
        <p:sp>
          <p:nvSpPr>
            <p:cNvPr id="442501" name="Text Box 133"/>
            <p:cNvSpPr txBox="1">
              <a:spLocks noChangeArrowheads="1"/>
            </p:cNvSpPr>
            <p:nvPr/>
          </p:nvSpPr>
          <p:spPr bwMode="auto">
            <a:xfrm>
              <a:off x="710" y="4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2502" name="Line 134"/>
            <p:cNvSpPr>
              <a:spLocks noChangeShapeType="1"/>
            </p:cNvSpPr>
            <p:nvPr/>
          </p:nvSpPr>
          <p:spPr bwMode="auto">
            <a:xfrm flipV="1">
              <a:off x="1152" y="81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503" name="Line 135"/>
            <p:cNvSpPr>
              <a:spLocks noChangeShapeType="1"/>
            </p:cNvSpPr>
            <p:nvPr/>
          </p:nvSpPr>
          <p:spPr bwMode="auto">
            <a:xfrm flipH="1" flipV="1">
              <a:off x="1152" y="139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504" name="Line 136"/>
            <p:cNvSpPr>
              <a:spLocks noChangeShapeType="1"/>
            </p:cNvSpPr>
            <p:nvPr/>
          </p:nvSpPr>
          <p:spPr bwMode="auto">
            <a:xfrm flipV="1">
              <a:off x="1416" y="139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505" name="Line 137"/>
            <p:cNvSpPr>
              <a:spLocks noChangeShapeType="1"/>
            </p:cNvSpPr>
            <p:nvPr/>
          </p:nvSpPr>
          <p:spPr bwMode="auto">
            <a:xfrm flipV="1">
              <a:off x="1416" y="83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506" name="Line 138"/>
            <p:cNvSpPr>
              <a:spLocks noChangeShapeType="1"/>
            </p:cNvSpPr>
            <p:nvPr/>
          </p:nvSpPr>
          <p:spPr bwMode="auto">
            <a:xfrm>
              <a:off x="672" y="816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507" name="Line 139"/>
            <p:cNvSpPr>
              <a:spLocks noChangeShapeType="1"/>
            </p:cNvSpPr>
            <p:nvPr/>
          </p:nvSpPr>
          <p:spPr bwMode="auto">
            <a:xfrm>
              <a:off x="672" y="1584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508" name="Line 140"/>
            <p:cNvSpPr>
              <a:spLocks noChangeShapeType="1"/>
            </p:cNvSpPr>
            <p:nvPr/>
          </p:nvSpPr>
          <p:spPr bwMode="auto">
            <a:xfrm>
              <a:off x="1416" y="83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509" name="Line 141"/>
            <p:cNvSpPr>
              <a:spLocks noChangeShapeType="1"/>
            </p:cNvSpPr>
            <p:nvPr/>
          </p:nvSpPr>
          <p:spPr bwMode="auto">
            <a:xfrm>
              <a:off x="1416" y="158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510" name="Text Box 142"/>
            <p:cNvSpPr txBox="1">
              <a:spLocks noChangeArrowheads="1"/>
            </p:cNvSpPr>
            <p:nvPr/>
          </p:nvSpPr>
          <p:spPr bwMode="auto">
            <a:xfrm>
              <a:off x="948" y="832"/>
              <a:ext cx="1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•</a:t>
              </a:r>
            </a:p>
          </p:txBody>
        </p:sp>
        <p:sp>
          <p:nvSpPr>
            <p:cNvPr id="442511" name="Text Box 143"/>
            <p:cNvSpPr txBox="1">
              <a:spLocks noChangeArrowheads="1"/>
            </p:cNvSpPr>
            <p:nvPr/>
          </p:nvSpPr>
          <p:spPr bwMode="auto">
            <a:xfrm>
              <a:off x="1404" y="844"/>
              <a:ext cx="1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•</a:t>
              </a:r>
            </a:p>
          </p:txBody>
        </p:sp>
        <p:sp>
          <p:nvSpPr>
            <p:cNvPr id="442512" name="Line 144"/>
            <p:cNvSpPr>
              <a:spLocks noChangeShapeType="1"/>
            </p:cNvSpPr>
            <p:nvPr/>
          </p:nvSpPr>
          <p:spPr bwMode="auto">
            <a:xfrm>
              <a:off x="672" y="74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513" name="Text Box 145"/>
            <p:cNvSpPr txBox="1">
              <a:spLocks noChangeArrowheads="1"/>
            </p:cNvSpPr>
            <p:nvPr/>
          </p:nvSpPr>
          <p:spPr bwMode="auto">
            <a:xfrm>
              <a:off x="902" y="1056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2514" name="Text Box 146"/>
            <p:cNvSpPr txBox="1">
              <a:spLocks noChangeArrowheads="1"/>
            </p:cNvSpPr>
            <p:nvPr/>
          </p:nvSpPr>
          <p:spPr bwMode="auto">
            <a:xfrm>
              <a:off x="1440" y="1078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2515" name="Text Box 147"/>
            <p:cNvSpPr txBox="1">
              <a:spLocks noChangeArrowheads="1"/>
            </p:cNvSpPr>
            <p:nvPr/>
          </p:nvSpPr>
          <p:spPr bwMode="auto">
            <a:xfrm>
              <a:off x="536" y="798"/>
              <a:ext cx="2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42516" name="Text Box 148"/>
            <p:cNvSpPr txBox="1">
              <a:spLocks noChangeArrowheads="1"/>
            </p:cNvSpPr>
            <p:nvPr/>
          </p:nvSpPr>
          <p:spPr bwMode="auto">
            <a:xfrm>
              <a:off x="546" y="11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_</a:t>
              </a:r>
            </a:p>
          </p:txBody>
        </p:sp>
        <p:sp>
          <p:nvSpPr>
            <p:cNvPr id="442517" name="Text Box 149"/>
            <p:cNvSpPr txBox="1">
              <a:spLocks noChangeArrowheads="1"/>
            </p:cNvSpPr>
            <p:nvPr/>
          </p:nvSpPr>
          <p:spPr bwMode="auto">
            <a:xfrm>
              <a:off x="528" y="1030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2518" name="Text Box 150"/>
            <p:cNvSpPr txBox="1">
              <a:spLocks noChangeArrowheads="1"/>
            </p:cNvSpPr>
            <p:nvPr/>
          </p:nvSpPr>
          <p:spPr bwMode="auto">
            <a:xfrm>
              <a:off x="1814" y="810"/>
              <a:ext cx="2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42519" name="Text Box 151"/>
            <p:cNvSpPr txBox="1">
              <a:spLocks noChangeArrowheads="1"/>
            </p:cNvSpPr>
            <p:nvPr/>
          </p:nvSpPr>
          <p:spPr bwMode="auto">
            <a:xfrm>
              <a:off x="1812" y="122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_</a:t>
              </a:r>
            </a:p>
          </p:txBody>
        </p:sp>
        <p:sp>
          <p:nvSpPr>
            <p:cNvPr id="442520" name="Text Box 152"/>
            <p:cNvSpPr txBox="1">
              <a:spLocks noChangeArrowheads="1"/>
            </p:cNvSpPr>
            <p:nvPr/>
          </p:nvSpPr>
          <p:spPr bwMode="auto">
            <a:xfrm>
              <a:off x="1826" y="1078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2521" name="Text Box 153"/>
            <p:cNvSpPr txBox="1">
              <a:spLocks noChangeArrowheads="1"/>
            </p:cNvSpPr>
            <p:nvPr/>
          </p:nvSpPr>
          <p:spPr bwMode="auto">
            <a:xfrm>
              <a:off x="1680" y="45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2522" name="Text Box 154"/>
            <p:cNvSpPr txBox="1">
              <a:spLocks noChangeArrowheads="1"/>
            </p:cNvSpPr>
            <p:nvPr/>
          </p:nvSpPr>
          <p:spPr bwMode="auto">
            <a:xfrm>
              <a:off x="1152" y="514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M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" name="Group 155"/>
            <p:cNvGrpSpPr>
              <a:grpSpLocks/>
            </p:cNvGrpSpPr>
            <p:nvPr/>
          </p:nvGrpSpPr>
          <p:grpSpPr bwMode="auto">
            <a:xfrm rot="5400000">
              <a:off x="991" y="1174"/>
              <a:ext cx="379" cy="57"/>
              <a:chOff x="1200" y="1584"/>
              <a:chExt cx="379" cy="45"/>
            </a:xfrm>
          </p:grpSpPr>
          <p:sp>
            <p:nvSpPr>
              <p:cNvPr id="442524" name="Arc 156"/>
              <p:cNvSpPr>
                <a:spLocks/>
              </p:cNvSpPr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2525" name="Arc 157"/>
              <p:cNvSpPr>
                <a:spLocks/>
              </p:cNvSpPr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2526" name="Arc 158"/>
              <p:cNvSpPr>
                <a:spLocks/>
              </p:cNvSpPr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2527" name="Arc 159"/>
              <p:cNvSpPr>
                <a:spLocks/>
              </p:cNvSpPr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2528" name="Oval 160"/>
            <p:cNvSpPr>
              <a:spLocks noChangeArrowheads="1"/>
            </p:cNvSpPr>
            <p:nvPr/>
          </p:nvSpPr>
          <p:spPr bwMode="auto">
            <a:xfrm>
              <a:off x="624" y="79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529" name="Oval 161"/>
            <p:cNvSpPr>
              <a:spLocks noChangeArrowheads="1"/>
            </p:cNvSpPr>
            <p:nvPr/>
          </p:nvSpPr>
          <p:spPr bwMode="auto">
            <a:xfrm>
              <a:off x="624" y="155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162"/>
            <p:cNvGrpSpPr>
              <a:grpSpLocks/>
            </p:cNvGrpSpPr>
            <p:nvPr/>
          </p:nvGrpSpPr>
          <p:grpSpPr bwMode="auto">
            <a:xfrm rot="16200000" flipH="1">
              <a:off x="1201" y="1186"/>
              <a:ext cx="379" cy="57"/>
              <a:chOff x="1200" y="1584"/>
              <a:chExt cx="379" cy="45"/>
            </a:xfrm>
          </p:grpSpPr>
          <p:sp>
            <p:nvSpPr>
              <p:cNvPr id="442531" name="Arc 163"/>
              <p:cNvSpPr>
                <a:spLocks/>
              </p:cNvSpPr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2532" name="Arc 164"/>
              <p:cNvSpPr>
                <a:spLocks/>
              </p:cNvSpPr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2533" name="Arc 165"/>
              <p:cNvSpPr>
                <a:spLocks/>
              </p:cNvSpPr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2534" name="Arc 166"/>
              <p:cNvSpPr>
                <a:spLocks/>
              </p:cNvSpPr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2535" name="Line 167"/>
            <p:cNvSpPr>
              <a:spLocks noChangeShapeType="1"/>
            </p:cNvSpPr>
            <p:nvPr/>
          </p:nvSpPr>
          <p:spPr bwMode="auto">
            <a:xfrm flipH="1">
              <a:off x="1632" y="76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536" name="Oval 168"/>
            <p:cNvSpPr>
              <a:spLocks noChangeArrowheads="1"/>
            </p:cNvSpPr>
            <p:nvPr/>
          </p:nvSpPr>
          <p:spPr bwMode="auto">
            <a:xfrm>
              <a:off x="1896" y="155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537" name="Oval 169"/>
            <p:cNvSpPr>
              <a:spLocks noChangeArrowheads="1"/>
            </p:cNvSpPr>
            <p:nvPr/>
          </p:nvSpPr>
          <p:spPr bwMode="auto">
            <a:xfrm>
              <a:off x="1890" y="816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538" name="Arc 170"/>
            <p:cNvSpPr>
              <a:spLocks/>
            </p:cNvSpPr>
            <p:nvPr/>
          </p:nvSpPr>
          <p:spPr bwMode="auto">
            <a:xfrm flipH="1">
              <a:off x="1056" y="681"/>
              <a:ext cx="148" cy="131"/>
            </a:xfrm>
            <a:custGeom>
              <a:avLst/>
              <a:gdLst>
                <a:gd name="G0" fmla="+- 1539 0 0"/>
                <a:gd name="G1" fmla="+- 21600 0 0"/>
                <a:gd name="G2" fmla="+- 21600 0 0"/>
                <a:gd name="T0" fmla="*/ 0 w 22702"/>
                <a:gd name="T1" fmla="*/ 55 h 21600"/>
                <a:gd name="T2" fmla="*/ 22702 w 22702"/>
                <a:gd name="T3" fmla="*/ 17276 h 21600"/>
                <a:gd name="T4" fmla="*/ 1539 w 2270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02" h="21600" fill="none" extrusionOk="0">
                  <a:moveTo>
                    <a:pt x="-1" y="54"/>
                  </a:moveTo>
                  <a:cubicBezTo>
                    <a:pt x="512" y="18"/>
                    <a:pt x="1025" y="-1"/>
                    <a:pt x="1539" y="0"/>
                  </a:cubicBezTo>
                  <a:cubicBezTo>
                    <a:pt x="11801" y="0"/>
                    <a:pt x="20647" y="7221"/>
                    <a:pt x="22701" y="17276"/>
                  </a:cubicBezTo>
                </a:path>
                <a:path w="22702" h="21600" stroke="0" extrusionOk="0">
                  <a:moveTo>
                    <a:pt x="-1" y="54"/>
                  </a:moveTo>
                  <a:cubicBezTo>
                    <a:pt x="512" y="18"/>
                    <a:pt x="1025" y="-1"/>
                    <a:pt x="1539" y="0"/>
                  </a:cubicBezTo>
                  <a:cubicBezTo>
                    <a:pt x="11801" y="0"/>
                    <a:pt x="20647" y="7221"/>
                    <a:pt x="22701" y="17276"/>
                  </a:cubicBezTo>
                  <a:lnTo>
                    <a:pt x="1539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539" name="Arc 171"/>
            <p:cNvSpPr>
              <a:spLocks/>
            </p:cNvSpPr>
            <p:nvPr/>
          </p:nvSpPr>
          <p:spPr bwMode="auto">
            <a:xfrm>
              <a:off x="1362" y="689"/>
              <a:ext cx="148" cy="131"/>
            </a:xfrm>
            <a:custGeom>
              <a:avLst/>
              <a:gdLst>
                <a:gd name="G0" fmla="+- 1539 0 0"/>
                <a:gd name="G1" fmla="+- 21600 0 0"/>
                <a:gd name="G2" fmla="+- 21600 0 0"/>
                <a:gd name="T0" fmla="*/ 0 w 22702"/>
                <a:gd name="T1" fmla="*/ 55 h 21600"/>
                <a:gd name="T2" fmla="*/ 22702 w 22702"/>
                <a:gd name="T3" fmla="*/ 17276 h 21600"/>
                <a:gd name="T4" fmla="*/ 1539 w 2270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02" h="21600" fill="none" extrusionOk="0">
                  <a:moveTo>
                    <a:pt x="-1" y="54"/>
                  </a:moveTo>
                  <a:cubicBezTo>
                    <a:pt x="512" y="18"/>
                    <a:pt x="1025" y="-1"/>
                    <a:pt x="1539" y="0"/>
                  </a:cubicBezTo>
                  <a:cubicBezTo>
                    <a:pt x="11801" y="0"/>
                    <a:pt x="20647" y="7221"/>
                    <a:pt x="22701" y="17276"/>
                  </a:cubicBezTo>
                </a:path>
                <a:path w="22702" h="21600" stroke="0" extrusionOk="0">
                  <a:moveTo>
                    <a:pt x="-1" y="54"/>
                  </a:moveTo>
                  <a:cubicBezTo>
                    <a:pt x="512" y="18"/>
                    <a:pt x="1025" y="-1"/>
                    <a:pt x="1539" y="0"/>
                  </a:cubicBezTo>
                  <a:cubicBezTo>
                    <a:pt x="11801" y="0"/>
                    <a:pt x="20647" y="7221"/>
                    <a:pt x="22701" y="17276"/>
                  </a:cubicBezTo>
                  <a:lnTo>
                    <a:pt x="1539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2540" name="Text Box 172"/>
          <p:cNvSpPr txBox="1">
            <a:spLocks noChangeArrowheads="1"/>
          </p:cNvSpPr>
          <p:nvPr/>
        </p:nvSpPr>
        <p:spPr bwMode="auto">
          <a:xfrm>
            <a:off x="827088" y="4422775"/>
            <a:ext cx="56165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用小圆点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•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或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“＊”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号表示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sz="280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2541" name="Text Box 173"/>
          <p:cNvSpPr txBox="1">
            <a:spLocks noChangeArrowheads="1"/>
          </p:cNvSpPr>
          <p:nvPr/>
        </p:nvSpPr>
        <p:spPr bwMode="auto">
          <a:xfrm>
            <a:off x="755650" y="5492750"/>
            <a:ext cx="58324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注意</a:t>
            </a:r>
            <a:r>
              <a:rPr kumimoji="1" lang="zh-CN" altLang="en-US" sz="240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kumimoji="1" lang="zh-CN" altLang="en-US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线圈的同名端必须两两确定。</a:t>
            </a:r>
            <a:endParaRPr kumimoji="1" lang="zh-CN" altLang="en-US" sz="2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42545" name="Picture 177" descr="同名端判断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713" y="1628775"/>
            <a:ext cx="4464050" cy="219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423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42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42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44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442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442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0" grpId="0" animBg="1"/>
      <p:bldP spid="442540" grpId="0"/>
      <p:bldP spid="44254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Text Box 2"/>
          <p:cNvSpPr txBox="1">
            <a:spLocks noChangeArrowheads="1"/>
          </p:cNvSpPr>
          <p:nvPr/>
        </p:nvSpPr>
        <p:spPr bwMode="auto">
          <a:xfrm>
            <a:off x="395288" y="512763"/>
            <a:ext cx="8458200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76250" indent="-476250" algn="just"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>
                <a:latin typeface="楷体_GB2312" pitchFamily="49" charset="-122"/>
                <a:sym typeface="Symbol" pitchFamily="18" charset="2"/>
              </a:rPr>
              <a:t>  </a:t>
            </a:r>
            <a:r>
              <a:rPr kumimoji="1" lang="zh-CN" altLang="en-US" sz="2400">
                <a:latin typeface="楷体_GB2312" pitchFamily="49" charset="-122"/>
                <a:sym typeface="Symbol" pitchFamily="18" charset="2"/>
              </a:rPr>
              <a:t>上述功率计算不仅适用于元件，也使用于任意二端网络。</a:t>
            </a:r>
            <a:endParaRPr kumimoji="1" lang="zh-CN" altLang="en-US" sz="240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381000" y="1214438"/>
            <a:ext cx="8534400" cy="968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76250" indent="-476250" algn="just"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>
                <a:latin typeface="楷体_GB2312" pitchFamily="49" charset="-122"/>
                <a:sym typeface="Symbol" pitchFamily="18" charset="2"/>
              </a:rPr>
              <a:t>  </a:t>
            </a:r>
            <a:r>
              <a:rPr kumimoji="1" lang="zh-CN" altLang="en-US" sz="2400">
                <a:latin typeface="楷体_GB2312" pitchFamily="49" charset="-122"/>
                <a:sym typeface="Symbol" pitchFamily="18" charset="2"/>
              </a:rPr>
              <a:t>电阻元件在电路中总是消耗</a:t>
            </a:r>
            <a:r>
              <a:rPr kumimoji="1" lang="en-US" altLang="zh-CN" sz="2400">
                <a:latin typeface="楷体_GB2312" pitchFamily="49" charset="-122"/>
                <a:sym typeface="Symbol" pitchFamily="18" charset="2"/>
              </a:rPr>
              <a:t>(</a:t>
            </a:r>
            <a:r>
              <a:rPr kumimoji="1" lang="zh-CN" altLang="en-US" sz="2400">
                <a:latin typeface="楷体_GB2312" pitchFamily="49" charset="-122"/>
                <a:sym typeface="Symbol" pitchFamily="18" charset="2"/>
              </a:rPr>
              <a:t>吸收</a:t>
            </a:r>
            <a:r>
              <a:rPr kumimoji="1" lang="en-US" altLang="zh-CN" sz="2400">
                <a:latin typeface="楷体_GB2312" pitchFamily="49" charset="-122"/>
                <a:sym typeface="Symbol" pitchFamily="18" charset="2"/>
              </a:rPr>
              <a:t>)</a:t>
            </a:r>
            <a:r>
              <a:rPr kumimoji="1" lang="zh-CN" altLang="en-US" sz="2400">
                <a:latin typeface="楷体_GB2312" pitchFamily="49" charset="-122"/>
                <a:sym typeface="Symbol" pitchFamily="18" charset="2"/>
              </a:rPr>
              <a:t>功率，而电源在电路中可能吸收，也可能发出功率。</a:t>
            </a:r>
            <a:endParaRPr kumimoji="1" lang="zh-CN" altLang="en-US" sz="2400">
              <a:solidFill>
                <a:srgbClr val="000000"/>
              </a:solidFill>
              <a:latin typeface="楷体_GB2312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895600"/>
            <a:ext cx="3200400" cy="2209800"/>
            <a:chOff x="192" y="1824"/>
            <a:chExt cx="2016" cy="1392"/>
          </a:xfrm>
        </p:grpSpPr>
        <p:sp>
          <p:nvSpPr>
            <p:cNvPr id="314373" name="Rectangle 5"/>
            <p:cNvSpPr>
              <a:spLocks noChangeArrowheads="1"/>
            </p:cNvSpPr>
            <p:nvPr/>
          </p:nvSpPr>
          <p:spPr bwMode="auto">
            <a:xfrm>
              <a:off x="1200" y="2184"/>
              <a:ext cx="329" cy="14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374" name="Line 6"/>
            <p:cNvSpPr>
              <a:spLocks noChangeShapeType="1"/>
            </p:cNvSpPr>
            <p:nvPr/>
          </p:nvSpPr>
          <p:spPr bwMode="auto">
            <a:xfrm flipV="1">
              <a:off x="720" y="2257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375" name="Line 7"/>
            <p:cNvSpPr>
              <a:spLocks noChangeShapeType="1"/>
            </p:cNvSpPr>
            <p:nvPr/>
          </p:nvSpPr>
          <p:spPr bwMode="auto">
            <a:xfrm>
              <a:off x="1536" y="2257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376" name="Text Box 8"/>
            <p:cNvSpPr txBox="1">
              <a:spLocks noChangeArrowheads="1"/>
            </p:cNvSpPr>
            <p:nvPr/>
          </p:nvSpPr>
          <p:spPr bwMode="auto">
            <a:xfrm>
              <a:off x="989" y="2327"/>
              <a:ext cx="219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+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4377" name="Text Box 9"/>
            <p:cNvSpPr txBox="1">
              <a:spLocks noChangeArrowheads="1"/>
            </p:cNvSpPr>
            <p:nvPr/>
          </p:nvSpPr>
          <p:spPr bwMode="auto">
            <a:xfrm>
              <a:off x="1658" y="2319"/>
              <a:ext cx="301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314378" name="Text Box 10"/>
            <p:cNvSpPr txBox="1">
              <a:spLocks noChangeArrowheads="1"/>
            </p:cNvSpPr>
            <p:nvPr/>
          </p:nvSpPr>
          <p:spPr bwMode="auto">
            <a:xfrm>
              <a:off x="1008" y="1872"/>
              <a:ext cx="672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5</a:t>
              </a:r>
              <a:r>
                <a:rPr kumimoji="1" lang="en-US" altLang="zh-CN" sz="2800"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4379" name="Line 11"/>
            <p:cNvSpPr>
              <a:spLocks noChangeShapeType="1"/>
            </p:cNvSpPr>
            <p:nvPr/>
          </p:nvSpPr>
          <p:spPr bwMode="auto">
            <a:xfrm>
              <a:off x="816" y="2160"/>
              <a:ext cx="27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stealth" w="sm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380" name="Text Box 12"/>
            <p:cNvSpPr txBox="1">
              <a:spLocks noChangeArrowheads="1"/>
            </p:cNvSpPr>
            <p:nvPr/>
          </p:nvSpPr>
          <p:spPr bwMode="auto">
            <a:xfrm>
              <a:off x="816" y="1824"/>
              <a:ext cx="328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ea typeface="宋体" pitchFamily="2" charset="-122"/>
                </a:rPr>
                <a:t>I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4381" name="Text Box 13"/>
            <p:cNvSpPr txBox="1">
              <a:spLocks noChangeArrowheads="1"/>
            </p:cNvSpPr>
            <p:nvPr/>
          </p:nvSpPr>
          <p:spPr bwMode="auto">
            <a:xfrm>
              <a:off x="1248" y="2352"/>
              <a:ext cx="432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800" i="1" baseline="-25000">
                  <a:latin typeface="Times New Roman" pitchFamily="18" charset="0"/>
                  <a:ea typeface="宋体" pitchFamily="2" charset="-122"/>
                </a:rPr>
                <a:t>R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576" y="2736"/>
              <a:ext cx="288" cy="93"/>
              <a:chOff x="672" y="2211"/>
              <a:chExt cx="248" cy="93"/>
            </a:xfrm>
          </p:grpSpPr>
          <p:sp>
            <p:nvSpPr>
              <p:cNvPr id="314383" name="Line 15"/>
              <p:cNvSpPr>
                <a:spLocks noChangeShapeType="1"/>
              </p:cNvSpPr>
              <p:nvPr/>
            </p:nvSpPr>
            <p:spPr bwMode="auto">
              <a:xfrm>
                <a:off x="672" y="2211"/>
                <a:ext cx="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4384" name="Line 16"/>
              <p:cNvSpPr>
                <a:spLocks noChangeShapeType="1"/>
              </p:cNvSpPr>
              <p:nvPr/>
            </p:nvSpPr>
            <p:spPr bwMode="auto">
              <a:xfrm>
                <a:off x="724" y="2304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14385" name="Line 17"/>
            <p:cNvSpPr>
              <a:spLocks noChangeShapeType="1"/>
            </p:cNvSpPr>
            <p:nvPr/>
          </p:nvSpPr>
          <p:spPr bwMode="auto">
            <a:xfrm flipH="1">
              <a:off x="720" y="2256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1920" y="2736"/>
              <a:ext cx="288" cy="93"/>
              <a:chOff x="672" y="2211"/>
              <a:chExt cx="248" cy="93"/>
            </a:xfrm>
          </p:grpSpPr>
          <p:sp>
            <p:nvSpPr>
              <p:cNvPr id="314387" name="Line 19"/>
              <p:cNvSpPr>
                <a:spLocks noChangeShapeType="1"/>
              </p:cNvSpPr>
              <p:nvPr/>
            </p:nvSpPr>
            <p:spPr bwMode="auto">
              <a:xfrm>
                <a:off x="672" y="2211"/>
                <a:ext cx="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4388" name="Line 20"/>
              <p:cNvSpPr>
                <a:spLocks noChangeShapeType="1"/>
              </p:cNvSpPr>
              <p:nvPr/>
            </p:nvSpPr>
            <p:spPr bwMode="auto">
              <a:xfrm>
                <a:off x="724" y="2304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14389" name="Line 21"/>
            <p:cNvSpPr>
              <a:spLocks noChangeShapeType="1"/>
            </p:cNvSpPr>
            <p:nvPr/>
          </p:nvSpPr>
          <p:spPr bwMode="auto">
            <a:xfrm>
              <a:off x="2064" y="2256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390" name="Freeform 22"/>
            <p:cNvSpPr>
              <a:spLocks/>
            </p:cNvSpPr>
            <p:nvPr/>
          </p:nvSpPr>
          <p:spPr bwMode="auto">
            <a:xfrm>
              <a:off x="720" y="2832"/>
              <a:ext cx="1344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1392" y="384"/>
                </a:cxn>
                <a:cxn ang="0">
                  <a:pos x="1392" y="0"/>
                </a:cxn>
              </a:cxnLst>
              <a:rect l="0" t="0" r="r" b="b"/>
              <a:pathLst>
                <a:path w="1392" h="384">
                  <a:moveTo>
                    <a:pt x="0" y="0"/>
                  </a:moveTo>
                  <a:lnTo>
                    <a:pt x="0" y="384"/>
                  </a:lnTo>
                  <a:lnTo>
                    <a:pt x="1392" y="384"/>
                  </a:lnTo>
                  <a:lnTo>
                    <a:pt x="1392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391" name="Text Box 23"/>
            <p:cNvSpPr txBox="1">
              <a:spLocks noChangeArrowheads="1"/>
            </p:cNvSpPr>
            <p:nvPr/>
          </p:nvSpPr>
          <p:spPr bwMode="auto">
            <a:xfrm>
              <a:off x="192" y="2620"/>
              <a:ext cx="432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800" baseline="-25000"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4392" name="Text Box 24"/>
            <p:cNvSpPr txBox="1">
              <a:spLocks noChangeArrowheads="1"/>
            </p:cNvSpPr>
            <p:nvPr/>
          </p:nvSpPr>
          <p:spPr bwMode="auto">
            <a:xfrm>
              <a:off x="1584" y="2668"/>
              <a:ext cx="432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800" baseline="-25000"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14393" name="Text Box 25"/>
          <p:cNvSpPr txBox="1">
            <a:spLocks noChangeArrowheads="1"/>
          </p:cNvSpPr>
          <p:nvPr/>
        </p:nvSpPr>
        <p:spPr bwMode="auto">
          <a:xfrm>
            <a:off x="628650" y="2305050"/>
            <a:ext cx="754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例：   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 sz="2400" baseline="-250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4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=10V</a:t>
            </a:r>
            <a:r>
              <a:rPr kumimoji="1" lang="zh-CN" altLang="en-US" sz="24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， 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 sz="2400" baseline="-250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4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=5V</a:t>
            </a:r>
            <a:r>
              <a:rPr kumimoji="1" lang="zh-CN" altLang="en-US" sz="24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。 分别求电源、电阻的功率。</a:t>
            </a:r>
          </a:p>
        </p:txBody>
      </p:sp>
      <p:sp>
        <p:nvSpPr>
          <p:cNvPr id="314394" name="Text Box 26"/>
          <p:cNvSpPr txBox="1">
            <a:spLocks noChangeArrowheads="1"/>
          </p:cNvSpPr>
          <p:nvPr/>
        </p:nvSpPr>
        <p:spPr bwMode="auto">
          <a:xfrm>
            <a:off x="3810000" y="2819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=</a:t>
            </a:r>
            <a:r>
              <a:rPr kumimoji="1" lang="en-US" altLang="zh-CN" sz="2400" i="1"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 sz="2400" baseline="-25000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/5=(</a:t>
            </a:r>
            <a:r>
              <a:rPr kumimoji="1" lang="en-US" altLang="zh-CN" sz="2400" i="1"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 sz="2400" baseline="-2500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–</a:t>
            </a:r>
            <a:r>
              <a:rPr kumimoji="1" lang="en-US" altLang="zh-CN" sz="2400" i="1"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 sz="2400" baseline="-2500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)/5=(10–5)/5=1 A</a:t>
            </a:r>
            <a:endParaRPr kumimoji="1" lang="en-US" altLang="zh-CN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4395" name="Text Box 27"/>
          <p:cNvSpPr txBox="1">
            <a:spLocks noChangeArrowheads="1"/>
          </p:cNvSpPr>
          <p:nvPr/>
        </p:nvSpPr>
        <p:spPr bwMode="auto">
          <a:xfrm>
            <a:off x="3886200" y="3403600"/>
            <a:ext cx="3276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  <a:ea typeface="宋体" pitchFamily="2" charset="-122"/>
              </a:rPr>
              <a:t>P</a:t>
            </a:r>
            <a:r>
              <a:rPr kumimoji="1" lang="en-US" altLang="zh-CN" sz="2400" i="1" baseline="-25000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zh-CN" altLang="zh-CN" sz="2400" baseline="-25000">
                <a:latin typeface="Times New Roman" pitchFamily="18" charset="0"/>
                <a:ea typeface="宋体" pitchFamily="2" charset="-122"/>
              </a:rPr>
              <a:t>吸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= </a:t>
            </a:r>
            <a:r>
              <a:rPr kumimoji="1" lang="en-US" altLang="zh-CN" sz="2400" i="1"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 sz="2400" i="1" baseline="-25000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2400" i="1">
                <a:latin typeface="Times New Roman" pitchFamily="18" charset="0"/>
                <a:ea typeface="宋体" pitchFamily="2" charset="-122"/>
              </a:rPr>
              <a:t>I 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= 5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  <a:sym typeface="Symbol" pitchFamily="18" charset="2"/>
              </a:rPr>
              <a:t>1 = 5 W</a:t>
            </a:r>
            <a:endParaRPr kumimoji="1"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4396" name="Text Box 28"/>
          <p:cNvSpPr txBox="1">
            <a:spLocks noChangeArrowheads="1"/>
          </p:cNvSpPr>
          <p:nvPr/>
        </p:nvSpPr>
        <p:spPr bwMode="auto">
          <a:xfrm>
            <a:off x="3886200" y="3987800"/>
            <a:ext cx="3657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  <a:ea typeface="宋体" pitchFamily="2" charset="-122"/>
              </a:rPr>
              <a:t>P</a:t>
            </a:r>
            <a:r>
              <a:rPr kumimoji="1" lang="en-US" altLang="zh-CN" sz="2400" i="1" baseline="-25000"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 sz="2400" baseline="-3000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zh-CN" sz="2400" baseline="-25000">
                <a:latin typeface="Times New Roman" pitchFamily="18" charset="0"/>
                <a:ea typeface="宋体" pitchFamily="2" charset="-122"/>
              </a:rPr>
              <a:t>发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= </a:t>
            </a:r>
            <a:r>
              <a:rPr kumimoji="1" lang="en-US" altLang="zh-CN" sz="2400" i="1"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 sz="2400" baseline="-2500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400" i="1">
                <a:latin typeface="Times New Roman" pitchFamily="18" charset="0"/>
                <a:ea typeface="宋体" pitchFamily="2" charset="-122"/>
              </a:rPr>
              <a:t>I 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= 10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  <a:sym typeface="Symbol" pitchFamily="18" charset="2"/>
              </a:rPr>
              <a:t>1 = 10 W</a:t>
            </a:r>
            <a:endParaRPr kumimoji="1"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4397" name="Text Box 29"/>
          <p:cNvSpPr txBox="1">
            <a:spLocks noChangeArrowheads="1"/>
          </p:cNvSpPr>
          <p:nvPr/>
        </p:nvSpPr>
        <p:spPr bwMode="auto">
          <a:xfrm>
            <a:off x="3810000" y="4572000"/>
            <a:ext cx="3429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  <a:ea typeface="宋体" pitchFamily="2" charset="-122"/>
              </a:rPr>
              <a:t>P</a:t>
            </a:r>
            <a:r>
              <a:rPr kumimoji="1" lang="en-US" altLang="zh-CN" sz="2400" i="1" baseline="-25000"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 sz="2400" baseline="-3000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zh-CN" sz="2400" baseline="-25000">
                <a:latin typeface="Times New Roman" pitchFamily="18" charset="0"/>
                <a:ea typeface="宋体" pitchFamily="2" charset="-122"/>
              </a:rPr>
              <a:t>吸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= </a:t>
            </a:r>
            <a:r>
              <a:rPr kumimoji="1" lang="en-US" altLang="zh-CN" sz="2400" i="1"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 sz="2400" baseline="-2500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400" i="1">
                <a:latin typeface="Times New Roman" pitchFamily="18" charset="0"/>
                <a:ea typeface="宋体" pitchFamily="2" charset="-122"/>
              </a:rPr>
              <a:t>I 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= 5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  <a:sym typeface="Symbol" pitchFamily="18" charset="2"/>
              </a:rPr>
              <a:t>1 = 5 W</a:t>
            </a:r>
            <a:endParaRPr kumimoji="1"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4398" name="Text Box 30"/>
          <p:cNvSpPr txBox="1">
            <a:spLocks noChangeArrowheads="1"/>
          </p:cNvSpPr>
          <p:nvPr/>
        </p:nvSpPr>
        <p:spPr bwMode="auto">
          <a:xfrm>
            <a:off x="3886200" y="5257800"/>
            <a:ext cx="40386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  <a:ea typeface="宋体" pitchFamily="2" charset="-122"/>
              </a:rPr>
              <a:t>P</a:t>
            </a:r>
            <a:r>
              <a:rPr kumimoji="1" lang="zh-CN" altLang="zh-CN" sz="2400" baseline="-25000">
                <a:latin typeface="Times New Roman" pitchFamily="18" charset="0"/>
                <a:ea typeface="宋体" pitchFamily="2" charset="-122"/>
              </a:rPr>
              <a:t>发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= 10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  <a:sym typeface="Symbol" pitchFamily="18" charset="2"/>
              </a:rPr>
              <a:t> W</a:t>
            </a:r>
            <a:r>
              <a:rPr kumimoji="1" lang="zh-CN" altLang="en-US" sz="2400">
                <a:latin typeface="Times New Roman" pitchFamily="18" charset="0"/>
                <a:ea typeface="宋体" pitchFamily="2" charset="-122"/>
                <a:sym typeface="Symbol" pitchFamily="18" charset="2"/>
              </a:rPr>
              <a:t>， </a:t>
            </a:r>
            <a:r>
              <a:rPr kumimoji="1" lang="en-US" altLang="zh-CN" sz="2400" i="1">
                <a:latin typeface="Times New Roman" pitchFamily="18" charset="0"/>
                <a:ea typeface="宋体" pitchFamily="2" charset="-122"/>
              </a:rPr>
              <a:t>P</a:t>
            </a:r>
            <a:r>
              <a:rPr kumimoji="1" lang="zh-CN" altLang="zh-CN" sz="2400" baseline="-25000">
                <a:latin typeface="Times New Roman" pitchFamily="18" charset="0"/>
                <a:ea typeface="宋体" pitchFamily="2" charset="-122"/>
              </a:rPr>
              <a:t>吸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= 5+5=10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  <a:sym typeface="Symbol" pitchFamily="18" charset="2"/>
              </a:rPr>
              <a:t> W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  <a:ea typeface="宋体" pitchFamily="2" charset="-122"/>
              </a:rPr>
              <a:t>P</a:t>
            </a:r>
            <a:r>
              <a:rPr kumimoji="1" lang="zh-CN" altLang="zh-CN" sz="2400" baseline="-25000">
                <a:latin typeface="Times New Roman" pitchFamily="18" charset="0"/>
                <a:ea typeface="宋体" pitchFamily="2" charset="-122"/>
              </a:rPr>
              <a:t>发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=</a:t>
            </a:r>
            <a:r>
              <a:rPr kumimoji="1" lang="en-US" altLang="zh-CN" sz="2400" i="1">
                <a:latin typeface="Times New Roman" pitchFamily="18" charset="0"/>
                <a:ea typeface="宋体" pitchFamily="2" charset="-122"/>
              </a:rPr>
              <a:t>P</a:t>
            </a:r>
            <a:r>
              <a:rPr kumimoji="1" lang="zh-CN" altLang="zh-CN" sz="2400" baseline="-25000">
                <a:latin typeface="Times New Roman" pitchFamily="18" charset="0"/>
                <a:ea typeface="宋体" pitchFamily="2" charset="-122"/>
              </a:rPr>
              <a:t>吸</a:t>
            </a:r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   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功率守恒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)</a:t>
            </a:r>
            <a:endParaRPr kumimoji="1" lang="en-US" altLang="zh-CN" sz="2400"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14399" name="AutoShape 31" descr="水滴">
            <a:hlinkClick r:id="" action="ppaction://hlinkshowjump?jump=previousslide" highlightClick="1">
              <a:snd r:embed="rId2" name="PROJCTOR.WAV"/>
            </a:hlinkClick>
          </p:cNvPr>
          <p:cNvSpPr>
            <a:spLocks noChangeArrowheads="1"/>
          </p:cNvSpPr>
          <p:nvPr/>
        </p:nvSpPr>
        <p:spPr bwMode="auto">
          <a:xfrm>
            <a:off x="8074025" y="6324600"/>
            <a:ext cx="460375" cy="457200"/>
          </a:xfrm>
          <a:prstGeom prst="actionButtonBackPrevious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28575" cap="sq">
            <a:noFill/>
            <a:miter lim="800000"/>
            <a:headEnd/>
            <a:tailEnd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400" name="AutoShape 32" descr="水滴">
            <a:hlinkClick r:id="" action="ppaction://hlinkshowjump?jump=nextslide" highlightClick="1">
              <a:snd r:embed="rId2" name="PROJCTOR.WAV"/>
            </a:hlinkClick>
          </p:cNvPr>
          <p:cNvSpPr>
            <a:spLocks noChangeArrowheads="1"/>
          </p:cNvSpPr>
          <p:nvPr/>
        </p:nvSpPr>
        <p:spPr bwMode="auto">
          <a:xfrm flipH="1">
            <a:off x="8610600" y="6324600"/>
            <a:ext cx="457200" cy="457200"/>
          </a:xfrm>
          <a:prstGeom prst="actionButtonBackPrevious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28575" cap="sq">
            <a:noFill/>
            <a:miter lim="800000"/>
            <a:headEnd/>
            <a:tailEnd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401" name="Text Box 33"/>
          <p:cNvSpPr txBox="1">
            <a:spLocks noChangeArrowheads="1"/>
          </p:cNvSpPr>
          <p:nvPr/>
        </p:nvSpPr>
        <p:spPr bwMode="auto">
          <a:xfrm>
            <a:off x="1258888" y="6345238"/>
            <a:ext cx="273685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作业：</a:t>
            </a:r>
            <a:r>
              <a:rPr lang="en-US" altLang="zh-CN"/>
              <a:t>1-5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0" grpId="0" autoUpdateAnimBg="0"/>
      <p:bldP spid="314371" grpId="0" autoUpdateAnimBg="0"/>
      <p:bldP spid="314393" grpId="0" autoUpdateAnimBg="0"/>
      <p:bldP spid="314394" grpId="0" autoUpdateAnimBg="0"/>
      <p:bldP spid="314395" grpId="0" autoUpdateAnimBg="0"/>
      <p:bldP spid="314396" grpId="0" autoUpdateAnimBg="0"/>
      <p:bldP spid="314397" grpId="0" autoUpdateAnimBg="0"/>
      <p:bldP spid="31439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719" name="Rectangle 103"/>
          <p:cNvSpPr>
            <a:spLocks noChangeArrowheads="1"/>
          </p:cNvSpPr>
          <p:nvPr/>
        </p:nvSpPr>
        <p:spPr bwMode="auto">
          <a:xfrm>
            <a:off x="0" y="188913"/>
            <a:ext cx="9144000" cy="6669087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5618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48974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互感线圈的同名端判断</a:t>
            </a:r>
          </a:p>
        </p:txBody>
      </p:sp>
      <p:sp>
        <p:nvSpPr>
          <p:cNvPr id="495619" name="Text Box 3"/>
          <p:cNvSpPr txBox="1">
            <a:spLocks noChangeArrowheads="1"/>
          </p:cNvSpPr>
          <p:nvPr/>
        </p:nvSpPr>
        <p:spPr bwMode="auto">
          <a:xfrm>
            <a:off x="5940425" y="0"/>
            <a:ext cx="2554288" cy="116998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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= 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 sz="12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 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12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+ 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sz="12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12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kumimoji="1" lang="en-US" altLang="zh-CN" sz="2400" baseline="-250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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= </a:t>
            </a:r>
            <a:r>
              <a:rPr kumimoji="1" lang="en-US" altLang="zh-CN" sz="24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sz="12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12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 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kumimoji="1" lang="en-US" altLang="zh-CN" sz="12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 sz="12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 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12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78575" y="1774825"/>
            <a:ext cx="2516188" cy="1863725"/>
            <a:chOff x="528" y="432"/>
            <a:chExt cx="1585" cy="1174"/>
          </a:xfrm>
        </p:grpSpPr>
        <p:sp>
          <p:nvSpPr>
            <p:cNvPr id="495621" name="Text Box 5"/>
            <p:cNvSpPr txBox="1">
              <a:spLocks noChangeArrowheads="1"/>
            </p:cNvSpPr>
            <p:nvPr/>
          </p:nvSpPr>
          <p:spPr bwMode="auto">
            <a:xfrm>
              <a:off x="710" y="4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5622" name="Line 6"/>
            <p:cNvSpPr>
              <a:spLocks noChangeShapeType="1"/>
            </p:cNvSpPr>
            <p:nvPr/>
          </p:nvSpPr>
          <p:spPr bwMode="auto">
            <a:xfrm flipV="1">
              <a:off x="1152" y="81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23" name="Line 7"/>
            <p:cNvSpPr>
              <a:spLocks noChangeShapeType="1"/>
            </p:cNvSpPr>
            <p:nvPr/>
          </p:nvSpPr>
          <p:spPr bwMode="auto">
            <a:xfrm flipH="1" flipV="1">
              <a:off x="1152" y="139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24" name="Line 8"/>
            <p:cNvSpPr>
              <a:spLocks noChangeShapeType="1"/>
            </p:cNvSpPr>
            <p:nvPr/>
          </p:nvSpPr>
          <p:spPr bwMode="auto">
            <a:xfrm flipV="1">
              <a:off x="1416" y="139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25" name="Line 9"/>
            <p:cNvSpPr>
              <a:spLocks noChangeShapeType="1"/>
            </p:cNvSpPr>
            <p:nvPr/>
          </p:nvSpPr>
          <p:spPr bwMode="auto">
            <a:xfrm flipV="1">
              <a:off x="1416" y="83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26" name="Line 10"/>
            <p:cNvSpPr>
              <a:spLocks noChangeShapeType="1"/>
            </p:cNvSpPr>
            <p:nvPr/>
          </p:nvSpPr>
          <p:spPr bwMode="auto">
            <a:xfrm>
              <a:off x="672" y="816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27" name="Line 11"/>
            <p:cNvSpPr>
              <a:spLocks noChangeShapeType="1"/>
            </p:cNvSpPr>
            <p:nvPr/>
          </p:nvSpPr>
          <p:spPr bwMode="auto">
            <a:xfrm>
              <a:off x="672" y="1584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28" name="Line 12"/>
            <p:cNvSpPr>
              <a:spLocks noChangeShapeType="1"/>
            </p:cNvSpPr>
            <p:nvPr/>
          </p:nvSpPr>
          <p:spPr bwMode="auto">
            <a:xfrm>
              <a:off x="1416" y="83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29" name="Line 13"/>
            <p:cNvSpPr>
              <a:spLocks noChangeShapeType="1"/>
            </p:cNvSpPr>
            <p:nvPr/>
          </p:nvSpPr>
          <p:spPr bwMode="auto">
            <a:xfrm>
              <a:off x="1416" y="158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30" name="Text Box 14"/>
            <p:cNvSpPr txBox="1">
              <a:spLocks noChangeArrowheads="1"/>
            </p:cNvSpPr>
            <p:nvPr/>
          </p:nvSpPr>
          <p:spPr bwMode="auto">
            <a:xfrm>
              <a:off x="948" y="934"/>
              <a:ext cx="1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●</a:t>
              </a:r>
            </a:p>
          </p:txBody>
        </p:sp>
        <p:sp>
          <p:nvSpPr>
            <p:cNvPr id="495631" name="Text Box 15"/>
            <p:cNvSpPr txBox="1">
              <a:spLocks noChangeArrowheads="1"/>
            </p:cNvSpPr>
            <p:nvPr/>
          </p:nvSpPr>
          <p:spPr bwMode="auto">
            <a:xfrm>
              <a:off x="1404" y="946"/>
              <a:ext cx="1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●</a:t>
              </a:r>
            </a:p>
          </p:txBody>
        </p:sp>
        <p:sp>
          <p:nvSpPr>
            <p:cNvPr id="495632" name="Line 16"/>
            <p:cNvSpPr>
              <a:spLocks noChangeShapeType="1"/>
            </p:cNvSpPr>
            <p:nvPr/>
          </p:nvSpPr>
          <p:spPr bwMode="auto">
            <a:xfrm>
              <a:off x="672" y="74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33" name="Text Box 17"/>
            <p:cNvSpPr txBox="1">
              <a:spLocks noChangeArrowheads="1"/>
            </p:cNvSpPr>
            <p:nvPr/>
          </p:nvSpPr>
          <p:spPr bwMode="auto">
            <a:xfrm>
              <a:off x="902" y="1056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5634" name="Text Box 18"/>
            <p:cNvSpPr txBox="1">
              <a:spLocks noChangeArrowheads="1"/>
            </p:cNvSpPr>
            <p:nvPr/>
          </p:nvSpPr>
          <p:spPr bwMode="auto">
            <a:xfrm>
              <a:off x="1440" y="1078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5635" name="Text Box 19"/>
            <p:cNvSpPr txBox="1">
              <a:spLocks noChangeArrowheads="1"/>
            </p:cNvSpPr>
            <p:nvPr/>
          </p:nvSpPr>
          <p:spPr bwMode="auto">
            <a:xfrm>
              <a:off x="536" y="798"/>
              <a:ext cx="2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95636" name="Text Box 20"/>
            <p:cNvSpPr txBox="1">
              <a:spLocks noChangeArrowheads="1"/>
            </p:cNvSpPr>
            <p:nvPr/>
          </p:nvSpPr>
          <p:spPr bwMode="auto">
            <a:xfrm>
              <a:off x="546" y="11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_</a:t>
              </a:r>
            </a:p>
          </p:txBody>
        </p:sp>
        <p:sp>
          <p:nvSpPr>
            <p:cNvPr id="495637" name="Text Box 21"/>
            <p:cNvSpPr txBox="1">
              <a:spLocks noChangeArrowheads="1"/>
            </p:cNvSpPr>
            <p:nvPr/>
          </p:nvSpPr>
          <p:spPr bwMode="auto">
            <a:xfrm>
              <a:off x="528" y="1030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5638" name="Text Box 22"/>
            <p:cNvSpPr txBox="1">
              <a:spLocks noChangeArrowheads="1"/>
            </p:cNvSpPr>
            <p:nvPr/>
          </p:nvSpPr>
          <p:spPr bwMode="auto">
            <a:xfrm>
              <a:off x="1814" y="810"/>
              <a:ext cx="2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95639" name="Text Box 23"/>
            <p:cNvSpPr txBox="1">
              <a:spLocks noChangeArrowheads="1"/>
            </p:cNvSpPr>
            <p:nvPr/>
          </p:nvSpPr>
          <p:spPr bwMode="auto">
            <a:xfrm>
              <a:off x="1812" y="122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_</a:t>
              </a:r>
            </a:p>
          </p:txBody>
        </p:sp>
        <p:sp>
          <p:nvSpPr>
            <p:cNvPr id="495640" name="Text Box 24"/>
            <p:cNvSpPr txBox="1">
              <a:spLocks noChangeArrowheads="1"/>
            </p:cNvSpPr>
            <p:nvPr/>
          </p:nvSpPr>
          <p:spPr bwMode="auto">
            <a:xfrm>
              <a:off x="1826" y="1078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5641" name="Text Box 25"/>
            <p:cNvSpPr txBox="1">
              <a:spLocks noChangeArrowheads="1"/>
            </p:cNvSpPr>
            <p:nvPr/>
          </p:nvSpPr>
          <p:spPr bwMode="auto">
            <a:xfrm>
              <a:off x="1680" y="45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5642" name="Text Box 26"/>
            <p:cNvSpPr txBox="1">
              <a:spLocks noChangeArrowheads="1"/>
            </p:cNvSpPr>
            <p:nvPr/>
          </p:nvSpPr>
          <p:spPr bwMode="auto">
            <a:xfrm>
              <a:off x="1152" y="514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M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3" name="Group 27"/>
            <p:cNvGrpSpPr>
              <a:grpSpLocks/>
            </p:cNvGrpSpPr>
            <p:nvPr/>
          </p:nvGrpSpPr>
          <p:grpSpPr bwMode="auto">
            <a:xfrm rot="5400000">
              <a:off x="991" y="1174"/>
              <a:ext cx="379" cy="57"/>
              <a:chOff x="1200" y="1584"/>
              <a:chExt cx="379" cy="45"/>
            </a:xfrm>
          </p:grpSpPr>
          <p:sp>
            <p:nvSpPr>
              <p:cNvPr id="495644" name="Arc 28"/>
              <p:cNvSpPr>
                <a:spLocks/>
              </p:cNvSpPr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5645" name="Arc 29"/>
              <p:cNvSpPr>
                <a:spLocks/>
              </p:cNvSpPr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5646" name="Arc 30"/>
              <p:cNvSpPr>
                <a:spLocks/>
              </p:cNvSpPr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5647" name="Arc 31"/>
              <p:cNvSpPr>
                <a:spLocks/>
              </p:cNvSpPr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5648" name="Oval 32"/>
            <p:cNvSpPr>
              <a:spLocks noChangeArrowheads="1"/>
            </p:cNvSpPr>
            <p:nvPr/>
          </p:nvSpPr>
          <p:spPr bwMode="auto">
            <a:xfrm>
              <a:off x="624" y="79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49" name="Oval 33"/>
            <p:cNvSpPr>
              <a:spLocks noChangeArrowheads="1"/>
            </p:cNvSpPr>
            <p:nvPr/>
          </p:nvSpPr>
          <p:spPr bwMode="auto">
            <a:xfrm>
              <a:off x="624" y="155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34"/>
            <p:cNvGrpSpPr>
              <a:grpSpLocks/>
            </p:cNvGrpSpPr>
            <p:nvPr/>
          </p:nvGrpSpPr>
          <p:grpSpPr bwMode="auto">
            <a:xfrm rot="16200000" flipH="1">
              <a:off x="1201" y="1186"/>
              <a:ext cx="379" cy="57"/>
              <a:chOff x="1200" y="1584"/>
              <a:chExt cx="379" cy="45"/>
            </a:xfrm>
          </p:grpSpPr>
          <p:sp>
            <p:nvSpPr>
              <p:cNvPr id="495651" name="Arc 35"/>
              <p:cNvSpPr>
                <a:spLocks/>
              </p:cNvSpPr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5652" name="Arc 36"/>
              <p:cNvSpPr>
                <a:spLocks/>
              </p:cNvSpPr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5653" name="Arc 37"/>
              <p:cNvSpPr>
                <a:spLocks/>
              </p:cNvSpPr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5654" name="Arc 38"/>
              <p:cNvSpPr>
                <a:spLocks/>
              </p:cNvSpPr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5655" name="Line 39"/>
            <p:cNvSpPr>
              <a:spLocks noChangeShapeType="1"/>
            </p:cNvSpPr>
            <p:nvPr/>
          </p:nvSpPr>
          <p:spPr bwMode="auto">
            <a:xfrm flipH="1">
              <a:off x="1632" y="76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56" name="Oval 40"/>
            <p:cNvSpPr>
              <a:spLocks noChangeArrowheads="1"/>
            </p:cNvSpPr>
            <p:nvPr/>
          </p:nvSpPr>
          <p:spPr bwMode="auto">
            <a:xfrm>
              <a:off x="1896" y="155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57" name="Oval 41"/>
            <p:cNvSpPr>
              <a:spLocks noChangeArrowheads="1"/>
            </p:cNvSpPr>
            <p:nvPr/>
          </p:nvSpPr>
          <p:spPr bwMode="auto">
            <a:xfrm>
              <a:off x="1890" y="816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58" name="Arc 42"/>
            <p:cNvSpPr>
              <a:spLocks/>
            </p:cNvSpPr>
            <p:nvPr/>
          </p:nvSpPr>
          <p:spPr bwMode="auto">
            <a:xfrm flipH="1">
              <a:off x="1056" y="681"/>
              <a:ext cx="148" cy="131"/>
            </a:xfrm>
            <a:custGeom>
              <a:avLst/>
              <a:gdLst>
                <a:gd name="G0" fmla="+- 1539 0 0"/>
                <a:gd name="G1" fmla="+- 21600 0 0"/>
                <a:gd name="G2" fmla="+- 21600 0 0"/>
                <a:gd name="T0" fmla="*/ 0 w 22702"/>
                <a:gd name="T1" fmla="*/ 55 h 21600"/>
                <a:gd name="T2" fmla="*/ 22702 w 22702"/>
                <a:gd name="T3" fmla="*/ 17276 h 21600"/>
                <a:gd name="T4" fmla="*/ 1539 w 2270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02" h="21600" fill="none" extrusionOk="0">
                  <a:moveTo>
                    <a:pt x="-1" y="54"/>
                  </a:moveTo>
                  <a:cubicBezTo>
                    <a:pt x="512" y="18"/>
                    <a:pt x="1025" y="-1"/>
                    <a:pt x="1539" y="0"/>
                  </a:cubicBezTo>
                  <a:cubicBezTo>
                    <a:pt x="11801" y="0"/>
                    <a:pt x="20647" y="7221"/>
                    <a:pt x="22701" y="17276"/>
                  </a:cubicBezTo>
                </a:path>
                <a:path w="22702" h="21600" stroke="0" extrusionOk="0">
                  <a:moveTo>
                    <a:pt x="-1" y="54"/>
                  </a:moveTo>
                  <a:cubicBezTo>
                    <a:pt x="512" y="18"/>
                    <a:pt x="1025" y="-1"/>
                    <a:pt x="1539" y="0"/>
                  </a:cubicBezTo>
                  <a:cubicBezTo>
                    <a:pt x="11801" y="0"/>
                    <a:pt x="20647" y="7221"/>
                    <a:pt x="22701" y="17276"/>
                  </a:cubicBezTo>
                  <a:lnTo>
                    <a:pt x="1539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59" name="Arc 43"/>
            <p:cNvSpPr>
              <a:spLocks/>
            </p:cNvSpPr>
            <p:nvPr/>
          </p:nvSpPr>
          <p:spPr bwMode="auto">
            <a:xfrm>
              <a:off x="1362" y="689"/>
              <a:ext cx="148" cy="131"/>
            </a:xfrm>
            <a:custGeom>
              <a:avLst/>
              <a:gdLst>
                <a:gd name="G0" fmla="+- 1539 0 0"/>
                <a:gd name="G1" fmla="+- 21600 0 0"/>
                <a:gd name="G2" fmla="+- 21600 0 0"/>
                <a:gd name="T0" fmla="*/ 0 w 22702"/>
                <a:gd name="T1" fmla="*/ 55 h 21600"/>
                <a:gd name="T2" fmla="*/ 22702 w 22702"/>
                <a:gd name="T3" fmla="*/ 17276 h 21600"/>
                <a:gd name="T4" fmla="*/ 1539 w 2270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02" h="21600" fill="none" extrusionOk="0">
                  <a:moveTo>
                    <a:pt x="-1" y="54"/>
                  </a:moveTo>
                  <a:cubicBezTo>
                    <a:pt x="512" y="18"/>
                    <a:pt x="1025" y="-1"/>
                    <a:pt x="1539" y="0"/>
                  </a:cubicBezTo>
                  <a:cubicBezTo>
                    <a:pt x="11801" y="0"/>
                    <a:pt x="20647" y="7221"/>
                    <a:pt x="22701" y="17276"/>
                  </a:cubicBezTo>
                </a:path>
                <a:path w="22702" h="21600" stroke="0" extrusionOk="0">
                  <a:moveTo>
                    <a:pt x="-1" y="54"/>
                  </a:moveTo>
                  <a:cubicBezTo>
                    <a:pt x="512" y="18"/>
                    <a:pt x="1025" y="-1"/>
                    <a:pt x="1539" y="0"/>
                  </a:cubicBezTo>
                  <a:cubicBezTo>
                    <a:pt x="11801" y="0"/>
                    <a:pt x="20647" y="7221"/>
                    <a:pt x="22701" y="17276"/>
                  </a:cubicBezTo>
                  <a:lnTo>
                    <a:pt x="1539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914400" y="960438"/>
            <a:ext cx="5943600" cy="2514600"/>
            <a:chOff x="480" y="1776"/>
            <a:chExt cx="3744" cy="1584"/>
          </a:xfrm>
        </p:grpSpPr>
        <p:sp>
          <p:nvSpPr>
            <p:cNvPr id="495661" name="Text Box 45"/>
            <p:cNvSpPr txBox="1">
              <a:spLocks noChangeArrowheads="1"/>
            </p:cNvSpPr>
            <p:nvPr/>
          </p:nvSpPr>
          <p:spPr bwMode="auto">
            <a:xfrm>
              <a:off x="3792" y="1920"/>
              <a:ext cx="43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</a:t>
              </a:r>
              <a:r>
                <a:rPr kumimoji="1" lang="en-US" altLang="zh-CN" sz="2400" baseline="-25000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 21</a:t>
              </a:r>
            </a:p>
          </p:txBody>
        </p:sp>
        <p:sp>
          <p:nvSpPr>
            <p:cNvPr id="495662" name="Arc 46"/>
            <p:cNvSpPr>
              <a:spLocks/>
            </p:cNvSpPr>
            <p:nvPr/>
          </p:nvSpPr>
          <p:spPr bwMode="auto">
            <a:xfrm flipH="1" flipV="1">
              <a:off x="480" y="2016"/>
              <a:ext cx="3268" cy="192"/>
            </a:xfrm>
            <a:custGeom>
              <a:avLst/>
              <a:gdLst>
                <a:gd name="G0" fmla="+- 20002 0 0"/>
                <a:gd name="G1" fmla="+- 21600 0 0"/>
                <a:gd name="G2" fmla="+- 21600 0 0"/>
                <a:gd name="T0" fmla="*/ 0 w 39984"/>
                <a:gd name="T1" fmla="*/ 13446 h 21600"/>
                <a:gd name="T2" fmla="*/ 39984 w 39984"/>
                <a:gd name="T3" fmla="*/ 13397 h 21600"/>
                <a:gd name="T4" fmla="*/ 20002 w 3998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984" h="21600" fill="none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8763" y="0"/>
                    <a:pt x="36656" y="5292"/>
                    <a:pt x="39983" y="13397"/>
                  </a:cubicBezTo>
                </a:path>
                <a:path w="39984" h="21600" stroke="0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8763" y="0"/>
                    <a:pt x="36656" y="5292"/>
                    <a:pt x="39983" y="13397"/>
                  </a:cubicBezTo>
                  <a:lnTo>
                    <a:pt x="20002" y="2160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63" name="Rectangle 47"/>
            <p:cNvSpPr>
              <a:spLocks noChangeArrowheads="1"/>
            </p:cNvSpPr>
            <p:nvPr/>
          </p:nvSpPr>
          <p:spPr bwMode="auto">
            <a:xfrm>
              <a:off x="873" y="2064"/>
              <a:ext cx="249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48"/>
            <p:cNvGrpSpPr>
              <a:grpSpLocks/>
            </p:cNvGrpSpPr>
            <p:nvPr/>
          </p:nvGrpSpPr>
          <p:grpSpPr bwMode="auto">
            <a:xfrm>
              <a:off x="1045" y="1920"/>
              <a:ext cx="904" cy="1220"/>
              <a:chOff x="1420" y="1152"/>
              <a:chExt cx="904" cy="1220"/>
            </a:xfrm>
          </p:grpSpPr>
          <p:sp>
            <p:nvSpPr>
              <p:cNvPr id="495665" name="Freeform 49"/>
              <p:cNvSpPr>
                <a:spLocks/>
              </p:cNvSpPr>
              <p:nvPr/>
            </p:nvSpPr>
            <p:spPr bwMode="auto">
              <a:xfrm>
                <a:off x="1440" y="1152"/>
                <a:ext cx="48" cy="1152"/>
              </a:xfrm>
              <a:custGeom>
                <a:avLst/>
                <a:gdLst/>
                <a:ahLst/>
                <a:cxnLst>
                  <a:cxn ang="0">
                    <a:pos x="6" y="880"/>
                  </a:cxn>
                  <a:cxn ang="0">
                    <a:pos x="9" y="127"/>
                  </a:cxn>
                  <a:cxn ang="0">
                    <a:pos x="60" y="115"/>
                  </a:cxn>
                </a:cxnLst>
                <a:rect l="0" t="0" r="r" b="b"/>
                <a:pathLst>
                  <a:path w="60" h="880">
                    <a:moveTo>
                      <a:pt x="6" y="880"/>
                    </a:moveTo>
                    <a:cubicBezTo>
                      <a:pt x="6" y="754"/>
                      <a:pt x="0" y="254"/>
                      <a:pt x="9" y="127"/>
                    </a:cubicBezTo>
                    <a:cubicBezTo>
                      <a:pt x="18" y="0"/>
                      <a:pt x="50" y="117"/>
                      <a:pt x="60" y="115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5666" name="Freeform 50"/>
              <p:cNvSpPr>
                <a:spLocks/>
              </p:cNvSpPr>
              <p:nvPr/>
            </p:nvSpPr>
            <p:spPr bwMode="auto">
              <a:xfrm>
                <a:off x="1536" y="1205"/>
                <a:ext cx="126" cy="705"/>
              </a:xfrm>
              <a:custGeom>
                <a:avLst/>
                <a:gdLst/>
                <a:ahLst/>
                <a:cxnLst>
                  <a:cxn ang="0">
                    <a:pos x="0" y="667"/>
                  </a:cxn>
                  <a:cxn ang="0">
                    <a:pos x="36" y="691"/>
                  </a:cxn>
                  <a:cxn ang="0">
                    <a:pos x="60" y="604"/>
                  </a:cxn>
                  <a:cxn ang="0">
                    <a:pos x="72" y="85"/>
                  </a:cxn>
                  <a:cxn ang="0">
                    <a:pos x="126" y="94"/>
                  </a:cxn>
                </a:cxnLst>
                <a:rect l="0" t="0" r="r" b="b"/>
                <a:pathLst>
                  <a:path w="126" h="705">
                    <a:moveTo>
                      <a:pt x="0" y="667"/>
                    </a:moveTo>
                    <a:cubicBezTo>
                      <a:pt x="6" y="671"/>
                      <a:pt x="26" y="702"/>
                      <a:pt x="36" y="691"/>
                    </a:cubicBezTo>
                    <a:cubicBezTo>
                      <a:pt x="46" y="680"/>
                      <a:pt x="54" y="705"/>
                      <a:pt x="60" y="604"/>
                    </a:cubicBezTo>
                    <a:cubicBezTo>
                      <a:pt x="66" y="503"/>
                      <a:pt x="61" y="170"/>
                      <a:pt x="72" y="85"/>
                    </a:cubicBezTo>
                    <a:cubicBezTo>
                      <a:pt x="83" y="0"/>
                      <a:pt x="115" y="92"/>
                      <a:pt x="126" y="94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5667" name="Freeform 51"/>
              <p:cNvSpPr>
                <a:spLocks/>
              </p:cNvSpPr>
              <p:nvPr/>
            </p:nvSpPr>
            <p:spPr bwMode="auto">
              <a:xfrm>
                <a:off x="1680" y="1212"/>
                <a:ext cx="123" cy="708"/>
              </a:xfrm>
              <a:custGeom>
                <a:avLst/>
                <a:gdLst/>
                <a:ahLst/>
                <a:cxnLst>
                  <a:cxn ang="0">
                    <a:pos x="0" y="657"/>
                  </a:cxn>
                  <a:cxn ang="0">
                    <a:pos x="33" y="694"/>
                  </a:cxn>
                  <a:cxn ang="0">
                    <a:pos x="57" y="607"/>
                  </a:cxn>
                  <a:cxn ang="0">
                    <a:pos x="69" y="88"/>
                  </a:cxn>
                  <a:cxn ang="0">
                    <a:pos x="123" y="81"/>
                  </a:cxn>
                </a:cxnLst>
                <a:rect l="0" t="0" r="r" b="b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5668" name="Freeform 52"/>
              <p:cNvSpPr>
                <a:spLocks/>
              </p:cNvSpPr>
              <p:nvPr/>
            </p:nvSpPr>
            <p:spPr bwMode="auto">
              <a:xfrm>
                <a:off x="1824" y="1212"/>
                <a:ext cx="123" cy="708"/>
              </a:xfrm>
              <a:custGeom>
                <a:avLst/>
                <a:gdLst/>
                <a:ahLst/>
                <a:cxnLst>
                  <a:cxn ang="0">
                    <a:pos x="0" y="657"/>
                  </a:cxn>
                  <a:cxn ang="0">
                    <a:pos x="33" y="694"/>
                  </a:cxn>
                  <a:cxn ang="0">
                    <a:pos x="57" y="607"/>
                  </a:cxn>
                  <a:cxn ang="0">
                    <a:pos x="69" y="88"/>
                  </a:cxn>
                  <a:cxn ang="0">
                    <a:pos x="123" y="81"/>
                  </a:cxn>
                </a:cxnLst>
                <a:rect l="0" t="0" r="r" b="b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5669" name="Freeform 53"/>
              <p:cNvSpPr>
                <a:spLocks/>
              </p:cNvSpPr>
              <p:nvPr/>
            </p:nvSpPr>
            <p:spPr bwMode="auto">
              <a:xfrm>
                <a:off x="1968" y="1212"/>
                <a:ext cx="123" cy="708"/>
              </a:xfrm>
              <a:custGeom>
                <a:avLst/>
                <a:gdLst/>
                <a:ahLst/>
                <a:cxnLst>
                  <a:cxn ang="0">
                    <a:pos x="0" y="657"/>
                  </a:cxn>
                  <a:cxn ang="0">
                    <a:pos x="33" y="694"/>
                  </a:cxn>
                  <a:cxn ang="0">
                    <a:pos x="57" y="607"/>
                  </a:cxn>
                  <a:cxn ang="0">
                    <a:pos x="69" y="88"/>
                  </a:cxn>
                  <a:cxn ang="0">
                    <a:pos x="123" y="81"/>
                  </a:cxn>
                </a:cxnLst>
                <a:rect l="0" t="0" r="r" b="b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5670" name="Freeform 54"/>
              <p:cNvSpPr>
                <a:spLocks/>
              </p:cNvSpPr>
              <p:nvPr/>
            </p:nvSpPr>
            <p:spPr bwMode="auto">
              <a:xfrm>
                <a:off x="2112" y="1212"/>
                <a:ext cx="123" cy="708"/>
              </a:xfrm>
              <a:custGeom>
                <a:avLst/>
                <a:gdLst/>
                <a:ahLst/>
                <a:cxnLst>
                  <a:cxn ang="0">
                    <a:pos x="0" y="657"/>
                  </a:cxn>
                  <a:cxn ang="0">
                    <a:pos x="33" y="694"/>
                  </a:cxn>
                  <a:cxn ang="0">
                    <a:pos x="57" y="607"/>
                  </a:cxn>
                  <a:cxn ang="0">
                    <a:pos x="69" y="88"/>
                  </a:cxn>
                  <a:cxn ang="0">
                    <a:pos x="123" y="81"/>
                  </a:cxn>
                </a:cxnLst>
                <a:rect l="0" t="0" r="r" b="b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5671" name="Freeform 55"/>
              <p:cNvSpPr>
                <a:spLocks/>
              </p:cNvSpPr>
              <p:nvPr/>
            </p:nvSpPr>
            <p:spPr bwMode="auto">
              <a:xfrm>
                <a:off x="2280" y="1878"/>
                <a:ext cx="1" cy="4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32"/>
                  </a:cxn>
                </a:cxnLst>
                <a:rect l="0" t="0" r="r" b="b"/>
                <a:pathLst>
                  <a:path w="1" h="432">
                    <a:moveTo>
                      <a:pt x="0" y="0"/>
                    </a:moveTo>
                    <a:lnTo>
                      <a:pt x="0" y="432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5672" name="Oval 56"/>
              <p:cNvSpPr>
                <a:spLocks noChangeArrowheads="1"/>
              </p:cNvSpPr>
              <p:nvPr/>
            </p:nvSpPr>
            <p:spPr bwMode="auto">
              <a:xfrm>
                <a:off x="1420" y="2304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5673" name="Oval 57"/>
              <p:cNvSpPr>
                <a:spLocks noChangeArrowheads="1"/>
              </p:cNvSpPr>
              <p:nvPr/>
            </p:nvSpPr>
            <p:spPr bwMode="auto">
              <a:xfrm>
                <a:off x="2256" y="2304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58"/>
            <p:cNvGrpSpPr>
              <a:grpSpLocks/>
            </p:cNvGrpSpPr>
            <p:nvPr/>
          </p:nvGrpSpPr>
          <p:grpSpPr bwMode="auto">
            <a:xfrm>
              <a:off x="2313" y="1920"/>
              <a:ext cx="904" cy="1220"/>
              <a:chOff x="1420" y="1152"/>
              <a:chExt cx="904" cy="1220"/>
            </a:xfrm>
          </p:grpSpPr>
          <p:sp>
            <p:nvSpPr>
              <p:cNvPr id="495675" name="Freeform 59"/>
              <p:cNvSpPr>
                <a:spLocks/>
              </p:cNvSpPr>
              <p:nvPr/>
            </p:nvSpPr>
            <p:spPr bwMode="auto">
              <a:xfrm>
                <a:off x="1440" y="1152"/>
                <a:ext cx="48" cy="1152"/>
              </a:xfrm>
              <a:custGeom>
                <a:avLst/>
                <a:gdLst/>
                <a:ahLst/>
                <a:cxnLst>
                  <a:cxn ang="0">
                    <a:pos x="6" y="880"/>
                  </a:cxn>
                  <a:cxn ang="0">
                    <a:pos x="9" y="127"/>
                  </a:cxn>
                  <a:cxn ang="0">
                    <a:pos x="60" y="115"/>
                  </a:cxn>
                </a:cxnLst>
                <a:rect l="0" t="0" r="r" b="b"/>
                <a:pathLst>
                  <a:path w="60" h="880">
                    <a:moveTo>
                      <a:pt x="6" y="880"/>
                    </a:moveTo>
                    <a:cubicBezTo>
                      <a:pt x="6" y="754"/>
                      <a:pt x="0" y="254"/>
                      <a:pt x="9" y="127"/>
                    </a:cubicBezTo>
                    <a:cubicBezTo>
                      <a:pt x="18" y="0"/>
                      <a:pt x="50" y="117"/>
                      <a:pt x="60" y="115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5676" name="Freeform 60"/>
              <p:cNvSpPr>
                <a:spLocks/>
              </p:cNvSpPr>
              <p:nvPr/>
            </p:nvSpPr>
            <p:spPr bwMode="auto">
              <a:xfrm>
                <a:off x="1536" y="1205"/>
                <a:ext cx="126" cy="705"/>
              </a:xfrm>
              <a:custGeom>
                <a:avLst/>
                <a:gdLst/>
                <a:ahLst/>
                <a:cxnLst>
                  <a:cxn ang="0">
                    <a:pos x="0" y="667"/>
                  </a:cxn>
                  <a:cxn ang="0">
                    <a:pos x="36" y="691"/>
                  </a:cxn>
                  <a:cxn ang="0">
                    <a:pos x="60" y="604"/>
                  </a:cxn>
                  <a:cxn ang="0">
                    <a:pos x="72" y="85"/>
                  </a:cxn>
                  <a:cxn ang="0">
                    <a:pos x="126" y="94"/>
                  </a:cxn>
                </a:cxnLst>
                <a:rect l="0" t="0" r="r" b="b"/>
                <a:pathLst>
                  <a:path w="126" h="705">
                    <a:moveTo>
                      <a:pt x="0" y="667"/>
                    </a:moveTo>
                    <a:cubicBezTo>
                      <a:pt x="6" y="671"/>
                      <a:pt x="26" y="702"/>
                      <a:pt x="36" y="691"/>
                    </a:cubicBezTo>
                    <a:cubicBezTo>
                      <a:pt x="46" y="680"/>
                      <a:pt x="54" y="705"/>
                      <a:pt x="60" y="604"/>
                    </a:cubicBezTo>
                    <a:cubicBezTo>
                      <a:pt x="66" y="503"/>
                      <a:pt x="61" y="170"/>
                      <a:pt x="72" y="85"/>
                    </a:cubicBezTo>
                    <a:cubicBezTo>
                      <a:pt x="83" y="0"/>
                      <a:pt x="115" y="92"/>
                      <a:pt x="126" y="94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5677" name="Freeform 61"/>
              <p:cNvSpPr>
                <a:spLocks/>
              </p:cNvSpPr>
              <p:nvPr/>
            </p:nvSpPr>
            <p:spPr bwMode="auto">
              <a:xfrm>
                <a:off x="1680" y="1212"/>
                <a:ext cx="123" cy="708"/>
              </a:xfrm>
              <a:custGeom>
                <a:avLst/>
                <a:gdLst/>
                <a:ahLst/>
                <a:cxnLst>
                  <a:cxn ang="0">
                    <a:pos x="0" y="657"/>
                  </a:cxn>
                  <a:cxn ang="0">
                    <a:pos x="33" y="694"/>
                  </a:cxn>
                  <a:cxn ang="0">
                    <a:pos x="57" y="607"/>
                  </a:cxn>
                  <a:cxn ang="0">
                    <a:pos x="69" y="88"/>
                  </a:cxn>
                  <a:cxn ang="0">
                    <a:pos x="123" y="81"/>
                  </a:cxn>
                </a:cxnLst>
                <a:rect l="0" t="0" r="r" b="b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5678" name="Freeform 62"/>
              <p:cNvSpPr>
                <a:spLocks/>
              </p:cNvSpPr>
              <p:nvPr/>
            </p:nvSpPr>
            <p:spPr bwMode="auto">
              <a:xfrm>
                <a:off x="1824" y="1212"/>
                <a:ext cx="123" cy="708"/>
              </a:xfrm>
              <a:custGeom>
                <a:avLst/>
                <a:gdLst/>
                <a:ahLst/>
                <a:cxnLst>
                  <a:cxn ang="0">
                    <a:pos x="0" y="657"/>
                  </a:cxn>
                  <a:cxn ang="0">
                    <a:pos x="33" y="694"/>
                  </a:cxn>
                  <a:cxn ang="0">
                    <a:pos x="57" y="607"/>
                  </a:cxn>
                  <a:cxn ang="0">
                    <a:pos x="69" y="88"/>
                  </a:cxn>
                  <a:cxn ang="0">
                    <a:pos x="123" y="81"/>
                  </a:cxn>
                </a:cxnLst>
                <a:rect l="0" t="0" r="r" b="b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5679" name="Freeform 63"/>
              <p:cNvSpPr>
                <a:spLocks/>
              </p:cNvSpPr>
              <p:nvPr/>
            </p:nvSpPr>
            <p:spPr bwMode="auto">
              <a:xfrm>
                <a:off x="1968" y="1212"/>
                <a:ext cx="123" cy="708"/>
              </a:xfrm>
              <a:custGeom>
                <a:avLst/>
                <a:gdLst/>
                <a:ahLst/>
                <a:cxnLst>
                  <a:cxn ang="0">
                    <a:pos x="0" y="657"/>
                  </a:cxn>
                  <a:cxn ang="0">
                    <a:pos x="33" y="694"/>
                  </a:cxn>
                  <a:cxn ang="0">
                    <a:pos x="57" y="607"/>
                  </a:cxn>
                  <a:cxn ang="0">
                    <a:pos x="69" y="88"/>
                  </a:cxn>
                  <a:cxn ang="0">
                    <a:pos x="123" y="81"/>
                  </a:cxn>
                </a:cxnLst>
                <a:rect l="0" t="0" r="r" b="b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5680" name="Freeform 64"/>
              <p:cNvSpPr>
                <a:spLocks/>
              </p:cNvSpPr>
              <p:nvPr/>
            </p:nvSpPr>
            <p:spPr bwMode="auto">
              <a:xfrm>
                <a:off x="2112" y="1212"/>
                <a:ext cx="123" cy="708"/>
              </a:xfrm>
              <a:custGeom>
                <a:avLst/>
                <a:gdLst/>
                <a:ahLst/>
                <a:cxnLst>
                  <a:cxn ang="0">
                    <a:pos x="0" y="657"/>
                  </a:cxn>
                  <a:cxn ang="0">
                    <a:pos x="33" y="694"/>
                  </a:cxn>
                  <a:cxn ang="0">
                    <a:pos x="57" y="607"/>
                  </a:cxn>
                  <a:cxn ang="0">
                    <a:pos x="69" y="88"/>
                  </a:cxn>
                  <a:cxn ang="0">
                    <a:pos x="123" y="81"/>
                  </a:cxn>
                </a:cxnLst>
                <a:rect l="0" t="0" r="r" b="b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5681" name="Freeform 65"/>
              <p:cNvSpPr>
                <a:spLocks/>
              </p:cNvSpPr>
              <p:nvPr/>
            </p:nvSpPr>
            <p:spPr bwMode="auto">
              <a:xfrm>
                <a:off x="2280" y="1878"/>
                <a:ext cx="1" cy="4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32"/>
                  </a:cxn>
                </a:cxnLst>
                <a:rect l="0" t="0" r="r" b="b"/>
                <a:pathLst>
                  <a:path w="1" h="432">
                    <a:moveTo>
                      <a:pt x="0" y="0"/>
                    </a:moveTo>
                    <a:lnTo>
                      <a:pt x="0" y="432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5682" name="Oval 66"/>
              <p:cNvSpPr>
                <a:spLocks noChangeArrowheads="1"/>
              </p:cNvSpPr>
              <p:nvPr/>
            </p:nvSpPr>
            <p:spPr bwMode="auto">
              <a:xfrm>
                <a:off x="1420" y="2304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5683" name="Oval 67"/>
              <p:cNvSpPr>
                <a:spLocks noChangeArrowheads="1"/>
              </p:cNvSpPr>
              <p:nvPr/>
            </p:nvSpPr>
            <p:spPr bwMode="auto">
              <a:xfrm>
                <a:off x="2256" y="2304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5684" name="Arc 68"/>
            <p:cNvSpPr>
              <a:spLocks/>
            </p:cNvSpPr>
            <p:nvPr/>
          </p:nvSpPr>
          <p:spPr bwMode="auto">
            <a:xfrm flipH="1" flipV="1">
              <a:off x="489" y="2112"/>
              <a:ext cx="3312" cy="192"/>
            </a:xfrm>
            <a:custGeom>
              <a:avLst/>
              <a:gdLst>
                <a:gd name="G0" fmla="+- 20002 0 0"/>
                <a:gd name="G1" fmla="+- 21600 0 0"/>
                <a:gd name="G2" fmla="+- 21600 0 0"/>
                <a:gd name="T0" fmla="*/ 0 w 38424"/>
                <a:gd name="T1" fmla="*/ 13446 h 21600"/>
                <a:gd name="T2" fmla="*/ 38424 w 38424"/>
                <a:gd name="T3" fmla="*/ 10322 h 21600"/>
                <a:gd name="T4" fmla="*/ 20002 w 3842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24" h="21600" fill="none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7520" y="0"/>
                    <a:pt x="34498" y="3909"/>
                    <a:pt x="38423" y="10322"/>
                  </a:cubicBezTo>
                </a:path>
                <a:path w="38424" h="21600" stroke="0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7520" y="0"/>
                    <a:pt x="34498" y="3909"/>
                    <a:pt x="38423" y="10322"/>
                  </a:cubicBezTo>
                  <a:lnTo>
                    <a:pt x="20002" y="2160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85" name="Line 69"/>
            <p:cNvSpPr>
              <a:spLocks noChangeShapeType="1"/>
            </p:cNvSpPr>
            <p:nvPr/>
          </p:nvSpPr>
          <p:spPr bwMode="auto">
            <a:xfrm flipH="1">
              <a:off x="489" y="2352"/>
              <a:ext cx="331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86" name="Arc 70"/>
            <p:cNvSpPr>
              <a:spLocks/>
            </p:cNvSpPr>
            <p:nvPr/>
          </p:nvSpPr>
          <p:spPr bwMode="auto">
            <a:xfrm flipH="1">
              <a:off x="489" y="2496"/>
              <a:ext cx="3268" cy="192"/>
            </a:xfrm>
            <a:custGeom>
              <a:avLst/>
              <a:gdLst>
                <a:gd name="G0" fmla="+- 20002 0 0"/>
                <a:gd name="G1" fmla="+- 21600 0 0"/>
                <a:gd name="G2" fmla="+- 21600 0 0"/>
                <a:gd name="T0" fmla="*/ 0 w 39984"/>
                <a:gd name="T1" fmla="*/ 13446 h 21600"/>
                <a:gd name="T2" fmla="*/ 39984 w 39984"/>
                <a:gd name="T3" fmla="*/ 13397 h 21600"/>
                <a:gd name="T4" fmla="*/ 20002 w 3998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984" h="21600" fill="none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8763" y="0"/>
                    <a:pt x="36656" y="5292"/>
                    <a:pt x="39983" y="13397"/>
                  </a:cubicBezTo>
                </a:path>
                <a:path w="39984" h="21600" stroke="0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8763" y="0"/>
                    <a:pt x="36656" y="5292"/>
                    <a:pt x="39983" y="13397"/>
                  </a:cubicBezTo>
                  <a:lnTo>
                    <a:pt x="20002" y="2160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87" name="Arc 71"/>
            <p:cNvSpPr>
              <a:spLocks/>
            </p:cNvSpPr>
            <p:nvPr/>
          </p:nvSpPr>
          <p:spPr bwMode="auto">
            <a:xfrm flipH="1">
              <a:off x="489" y="2400"/>
              <a:ext cx="3312" cy="192"/>
            </a:xfrm>
            <a:custGeom>
              <a:avLst/>
              <a:gdLst>
                <a:gd name="G0" fmla="+- 20002 0 0"/>
                <a:gd name="G1" fmla="+- 21600 0 0"/>
                <a:gd name="G2" fmla="+- 21600 0 0"/>
                <a:gd name="T0" fmla="*/ 0 w 38424"/>
                <a:gd name="T1" fmla="*/ 13446 h 21600"/>
                <a:gd name="T2" fmla="*/ 38424 w 38424"/>
                <a:gd name="T3" fmla="*/ 10322 h 21600"/>
                <a:gd name="T4" fmla="*/ 20002 w 3842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24" h="21600" fill="none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7520" y="0"/>
                    <a:pt x="34498" y="3909"/>
                    <a:pt x="38423" y="10322"/>
                  </a:cubicBezTo>
                </a:path>
                <a:path w="38424" h="21600" stroke="0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7520" y="0"/>
                    <a:pt x="34498" y="3909"/>
                    <a:pt x="38423" y="10322"/>
                  </a:cubicBezTo>
                  <a:lnTo>
                    <a:pt x="20002" y="2160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88" name="Arc 72"/>
            <p:cNvSpPr>
              <a:spLocks/>
            </p:cNvSpPr>
            <p:nvPr/>
          </p:nvSpPr>
          <p:spPr bwMode="auto">
            <a:xfrm flipV="1">
              <a:off x="1017" y="2544"/>
              <a:ext cx="960" cy="33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20765 w 43200"/>
                <a:gd name="T3" fmla="*/ 16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995"/>
                    <a:pt x="9169" y="464"/>
                    <a:pt x="20765" y="16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995"/>
                    <a:pt x="9169" y="464"/>
                    <a:pt x="20765" y="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89" name="Arc 73"/>
            <p:cNvSpPr>
              <a:spLocks/>
            </p:cNvSpPr>
            <p:nvPr/>
          </p:nvSpPr>
          <p:spPr bwMode="auto">
            <a:xfrm>
              <a:off x="969" y="1776"/>
              <a:ext cx="960" cy="33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20765 w 43200"/>
                <a:gd name="T3" fmla="*/ 16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995"/>
                    <a:pt x="9169" y="464"/>
                    <a:pt x="20765" y="16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995"/>
                    <a:pt x="9169" y="464"/>
                    <a:pt x="20765" y="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90" name="Text Box 74"/>
            <p:cNvSpPr txBox="1">
              <a:spLocks noChangeArrowheads="1"/>
            </p:cNvSpPr>
            <p:nvPr/>
          </p:nvSpPr>
          <p:spPr bwMode="auto">
            <a:xfrm>
              <a:off x="969" y="30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95691" name="Text Box 75"/>
            <p:cNvSpPr txBox="1">
              <a:spLocks noChangeArrowheads="1"/>
            </p:cNvSpPr>
            <p:nvPr/>
          </p:nvSpPr>
          <p:spPr bwMode="auto">
            <a:xfrm>
              <a:off x="1785" y="30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495692" name="Text Box 76"/>
            <p:cNvSpPr txBox="1">
              <a:spLocks noChangeArrowheads="1"/>
            </p:cNvSpPr>
            <p:nvPr/>
          </p:nvSpPr>
          <p:spPr bwMode="auto">
            <a:xfrm>
              <a:off x="1305" y="3072"/>
              <a:ext cx="43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11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5693" name="Text Box 77"/>
            <p:cNvSpPr txBox="1">
              <a:spLocks noChangeArrowheads="1"/>
            </p:cNvSpPr>
            <p:nvPr/>
          </p:nvSpPr>
          <p:spPr bwMode="auto">
            <a:xfrm>
              <a:off x="2265" y="30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95694" name="Text Box 78"/>
            <p:cNvSpPr txBox="1">
              <a:spLocks noChangeArrowheads="1"/>
            </p:cNvSpPr>
            <p:nvPr/>
          </p:nvSpPr>
          <p:spPr bwMode="auto">
            <a:xfrm>
              <a:off x="3081" y="30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495695" name="Text Box 79"/>
            <p:cNvSpPr txBox="1">
              <a:spLocks noChangeArrowheads="1"/>
            </p:cNvSpPr>
            <p:nvPr/>
          </p:nvSpPr>
          <p:spPr bwMode="auto">
            <a:xfrm>
              <a:off x="2601" y="3072"/>
              <a:ext cx="43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21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5696" name="Line 80"/>
            <p:cNvSpPr>
              <a:spLocks noChangeShapeType="1"/>
            </p:cNvSpPr>
            <p:nvPr/>
          </p:nvSpPr>
          <p:spPr bwMode="auto">
            <a:xfrm flipV="1">
              <a:off x="969" y="2784"/>
              <a:ext cx="0" cy="3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97" name="Text Box 81"/>
            <p:cNvSpPr txBox="1">
              <a:spLocks noChangeArrowheads="1"/>
            </p:cNvSpPr>
            <p:nvPr/>
          </p:nvSpPr>
          <p:spPr bwMode="auto">
            <a:xfrm>
              <a:off x="729" y="2832"/>
              <a:ext cx="28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5698" name="Text Box 82"/>
            <p:cNvSpPr txBox="1">
              <a:spLocks noChangeArrowheads="1"/>
            </p:cNvSpPr>
            <p:nvPr/>
          </p:nvSpPr>
          <p:spPr bwMode="auto">
            <a:xfrm>
              <a:off x="489" y="1824"/>
              <a:ext cx="43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</a:t>
              </a:r>
              <a:r>
                <a:rPr kumimoji="1" lang="en-US" altLang="zh-CN" sz="2400" baseline="-25000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11</a:t>
              </a:r>
              <a:endParaRPr kumimoji="1" lang="en-US" altLang="zh-CN" sz="240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5699" name="Text Box 83"/>
            <p:cNvSpPr txBox="1">
              <a:spLocks noChangeArrowheads="1"/>
            </p:cNvSpPr>
            <p:nvPr/>
          </p:nvSpPr>
          <p:spPr bwMode="auto">
            <a:xfrm>
              <a:off x="1305" y="2592"/>
              <a:ext cx="43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N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5700" name="Text Box 84"/>
            <p:cNvSpPr txBox="1">
              <a:spLocks noChangeArrowheads="1"/>
            </p:cNvSpPr>
            <p:nvPr/>
          </p:nvSpPr>
          <p:spPr bwMode="auto">
            <a:xfrm>
              <a:off x="2601" y="2640"/>
              <a:ext cx="38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N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3348038" y="2636838"/>
            <a:ext cx="457200" cy="533400"/>
            <a:chOff x="2025" y="2804"/>
            <a:chExt cx="288" cy="336"/>
          </a:xfrm>
        </p:grpSpPr>
        <p:sp>
          <p:nvSpPr>
            <p:cNvPr id="495702" name="Line 86"/>
            <p:cNvSpPr>
              <a:spLocks noChangeShapeType="1"/>
            </p:cNvSpPr>
            <p:nvPr/>
          </p:nvSpPr>
          <p:spPr bwMode="auto">
            <a:xfrm flipV="1">
              <a:off x="2265" y="2804"/>
              <a:ext cx="0" cy="3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703" name="Text Box 87"/>
            <p:cNvSpPr txBox="1">
              <a:spLocks noChangeArrowheads="1"/>
            </p:cNvSpPr>
            <p:nvPr/>
          </p:nvSpPr>
          <p:spPr bwMode="auto">
            <a:xfrm>
              <a:off x="2025" y="2832"/>
              <a:ext cx="28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495704" name="Text Box 88"/>
          <p:cNvSpPr txBox="1">
            <a:spLocks noChangeArrowheads="1"/>
          </p:cNvSpPr>
          <p:nvPr/>
        </p:nvSpPr>
        <p:spPr bwMode="auto">
          <a:xfrm>
            <a:off x="1905000" y="2667000"/>
            <a:ext cx="6096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</a:p>
        </p:txBody>
      </p:sp>
      <p:sp>
        <p:nvSpPr>
          <p:cNvPr id="495705" name="Text Box 89"/>
          <p:cNvSpPr txBox="1">
            <a:spLocks noChangeArrowheads="1"/>
          </p:cNvSpPr>
          <p:nvPr/>
        </p:nvSpPr>
        <p:spPr bwMode="auto">
          <a:xfrm>
            <a:off x="3886200" y="2667000"/>
            <a:ext cx="6096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</a:p>
        </p:txBody>
      </p:sp>
      <p:sp>
        <p:nvSpPr>
          <p:cNvPr id="495706" name="Text Box 90"/>
          <p:cNvSpPr txBox="1">
            <a:spLocks noChangeArrowheads="1"/>
          </p:cNvSpPr>
          <p:nvPr/>
        </p:nvSpPr>
        <p:spPr bwMode="auto">
          <a:xfrm>
            <a:off x="395288" y="3789363"/>
            <a:ext cx="31686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同名端判断练习：</a:t>
            </a:r>
          </a:p>
        </p:txBody>
      </p:sp>
      <p:graphicFrame>
        <p:nvGraphicFramePr>
          <p:cNvPr id="495707" name="Object 91"/>
          <p:cNvGraphicFramePr>
            <a:graphicFrameLocks noGrp="1" noChangeAspect="1"/>
          </p:cNvGraphicFramePr>
          <p:nvPr>
            <p:ph/>
          </p:nvPr>
        </p:nvGraphicFramePr>
        <p:xfrm>
          <a:off x="1116013" y="4292600"/>
          <a:ext cx="6119812" cy="2132013"/>
        </p:xfrm>
        <a:graphic>
          <a:graphicData uri="http://schemas.openxmlformats.org/presentationml/2006/ole">
            <p:oleObj spid="_x0000_s19458" name="Image" r:id="rId3" imgW="21767737" imgH="3863043" progId="Photoshop.Image.5">
              <p:embed/>
            </p:oleObj>
          </a:graphicData>
        </a:graphic>
      </p:graphicFrame>
      <p:grpSp>
        <p:nvGrpSpPr>
          <p:cNvPr id="9" name="Group 92"/>
          <p:cNvGrpSpPr>
            <a:grpSpLocks/>
          </p:cNvGrpSpPr>
          <p:nvPr/>
        </p:nvGrpSpPr>
        <p:grpSpPr bwMode="auto">
          <a:xfrm>
            <a:off x="8074025" y="6324600"/>
            <a:ext cx="993775" cy="457200"/>
            <a:chOff x="5086" y="3984"/>
            <a:chExt cx="626" cy="288"/>
          </a:xfrm>
        </p:grpSpPr>
        <p:sp>
          <p:nvSpPr>
            <p:cNvPr id="495709" name="AutoShape 93" descr="水滴">
              <a:hlinkClick r:id="" action="ppaction://hlinkshowjump?jump=previousslide" highlightClick="1">
                <a:snd r:embed="rId4" name="PROJCTOR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5086" y="3984"/>
              <a:ext cx="290" cy="288"/>
            </a:xfrm>
            <a:prstGeom prst="actionButtonBackPrevious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710" name="AutoShape 94" descr="水滴">
              <a:hlinkClick r:id="" action="ppaction://hlinkshowjump?jump=nextslide" highlightClick="1">
                <a:snd r:embed="rId4" name="PROJCTOR.WAV"/>
              </a:hlinkClick>
            </p:cNvPr>
            <p:cNvSpPr>
              <a:spLocks noChangeArrowheads="1"/>
            </p:cNvSpPr>
            <p:nvPr/>
          </p:nvSpPr>
          <p:spPr bwMode="auto">
            <a:xfrm flipH="1">
              <a:off x="5424" y="3984"/>
              <a:ext cx="288" cy="288"/>
            </a:xfrm>
            <a:prstGeom prst="actionButtonBackPrevious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95"/>
          <p:cNvGrpSpPr>
            <a:grpSpLocks/>
          </p:cNvGrpSpPr>
          <p:nvPr/>
        </p:nvGrpSpPr>
        <p:grpSpPr bwMode="auto">
          <a:xfrm>
            <a:off x="2411413" y="5661025"/>
            <a:ext cx="3816350" cy="288925"/>
            <a:chOff x="1519" y="3566"/>
            <a:chExt cx="2404" cy="182"/>
          </a:xfrm>
        </p:grpSpPr>
        <p:sp>
          <p:nvSpPr>
            <p:cNvPr id="495712" name="Oval 96"/>
            <p:cNvSpPr>
              <a:spLocks noChangeArrowheads="1"/>
            </p:cNvSpPr>
            <p:nvPr/>
          </p:nvSpPr>
          <p:spPr bwMode="auto">
            <a:xfrm>
              <a:off x="1519" y="3612"/>
              <a:ext cx="136" cy="13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5713" name="Oval 97"/>
            <p:cNvSpPr>
              <a:spLocks noChangeArrowheads="1"/>
            </p:cNvSpPr>
            <p:nvPr/>
          </p:nvSpPr>
          <p:spPr bwMode="auto">
            <a:xfrm>
              <a:off x="3787" y="3566"/>
              <a:ext cx="136" cy="13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95714" name="Text Box 98"/>
          <p:cNvSpPr txBox="1">
            <a:spLocks noChangeArrowheads="1"/>
          </p:cNvSpPr>
          <p:nvPr/>
        </p:nvSpPr>
        <p:spPr bwMode="auto">
          <a:xfrm>
            <a:off x="7308850" y="4437063"/>
            <a:ext cx="1584325" cy="1004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两端口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电路元件</a:t>
            </a:r>
          </a:p>
        </p:txBody>
      </p:sp>
      <p:sp>
        <p:nvSpPr>
          <p:cNvPr id="495715" name="Text Box 99"/>
          <p:cNvSpPr txBox="1">
            <a:spLocks noChangeArrowheads="1"/>
          </p:cNvSpPr>
          <p:nvPr/>
        </p:nvSpPr>
        <p:spPr bwMode="auto">
          <a:xfrm>
            <a:off x="7092950" y="3860800"/>
            <a:ext cx="17272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耦合电感</a:t>
            </a:r>
          </a:p>
        </p:txBody>
      </p:sp>
      <p:sp>
        <p:nvSpPr>
          <p:cNvPr id="495716" name="Text Box 100"/>
          <p:cNvSpPr txBox="1">
            <a:spLocks noChangeArrowheads="1"/>
          </p:cNvSpPr>
          <p:nvPr/>
        </p:nvSpPr>
        <p:spPr bwMode="auto">
          <a:xfrm>
            <a:off x="3635375" y="6092825"/>
            <a:ext cx="288925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*</a:t>
            </a:r>
          </a:p>
        </p:txBody>
      </p:sp>
      <p:sp>
        <p:nvSpPr>
          <p:cNvPr id="495717" name="Text Box 101"/>
          <p:cNvSpPr txBox="1">
            <a:spLocks noChangeArrowheads="1"/>
          </p:cNvSpPr>
          <p:nvPr/>
        </p:nvSpPr>
        <p:spPr bwMode="auto">
          <a:xfrm>
            <a:off x="5003800" y="6092825"/>
            <a:ext cx="288925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*</a:t>
            </a:r>
          </a:p>
        </p:txBody>
      </p:sp>
      <p:sp>
        <p:nvSpPr>
          <p:cNvPr id="495718" name="Oval 102"/>
          <p:cNvSpPr>
            <a:spLocks noChangeArrowheads="1"/>
          </p:cNvSpPr>
          <p:nvPr/>
        </p:nvSpPr>
        <p:spPr bwMode="auto">
          <a:xfrm>
            <a:off x="2124075" y="6021388"/>
            <a:ext cx="431800" cy="503237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9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9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95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9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9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9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19" grpId="0" animBg="1"/>
      <p:bldP spid="495704" grpId="0" autoUpdateAnimBg="0"/>
      <p:bldP spid="495705" grpId="0" autoUpdateAnimBg="0"/>
      <p:bldP spid="495706" grpId="0"/>
      <p:bldP spid="495714" grpId="0"/>
      <p:bldP spid="495715" grpId="0"/>
      <p:bldP spid="495716" grpId="0"/>
      <p:bldP spid="495717" grpId="0"/>
      <p:bldP spid="4957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85800" y="115888"/>
            <a:ext cx="7772400" cy="86518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1" lang="en-US" altLang="zh-CN" sz="3600" b="1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kumimoji="1" lang="zh-CN" altLang="en-US" sz="3600" b="1">
                <a:solidFill>
                  <a:schemeClr val="tx1"/>
                </a:solidFill>
                <a:ea typeface="楷体_GB2312" pitchFamily="49" charset="-122"/>
              </a:rPr>
              <a:t>、耦合电感的串联</a:t>
            </a:r>
          </a:p>
        </p:txBody>
      </p:sp>
      <p:graphicFrame>
        <p:nvGraphicFramePr>
          <p:cNvPr id="443395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684213" y="5013325"/>
          <a:ext cx="7546975" cy="944563"/>
        </p:xfrm>
        <a:graphic>
          <a:graphicData uri="http://schemas.openxmlformats.org/presentationml/2006/ole">
            <p:oleObj spid="_x0000_s20482" name="公式" r:id="rId3" imgW="2743200" imgH="330120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5500" y="6435725"/>
            <a:ext cx="6410325" cy="161925"/>
            <a:chOff x="672" y="672"/>
            <a:chExt cx="4038" cy="102"/>
          </a:xfrm>
        </p:grpSpPr>
        <p:pic>
          <p:nvPicPr>
            <p:cNvPr id="443397" name="Picture 5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3398" name="Picture 6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4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3399" name="Picture 7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3400" name="Picture 8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5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3401" name="Picture 9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5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3402" name="Picture 10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3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3403" name="Picture 11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4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3404" name="Picture 12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3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3405" name="Picture 13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2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3406" name="Picture 14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3407" name="Picture 15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4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3408" name="Picture 16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28" y="672"/>
              <a:ext cx="102" cy="102"/>
            </a:xfrm>
            <a:prstGeom prst="rect">
              <a:avLst/>
            </a:prstGeom>
            <a:noFill/>
          </p:spPr>
        </p:pic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1824" y="672"/>
              <a:ext cx="2886" cy="102"/>
              <a:chOff x="2298" y="3606"/>
              <a:chExt cx="2886" cy="102"/>
            </a:xfrm>
          </p:grpSpPr>
          <p:pic>
            <p:nvPicPr>
              <p:cNvPr id="443410" name="Picture 18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9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11" name="Picture 19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38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12" name="Picture 20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4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13" name="Picture 21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58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14" name="Picture 22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7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15" name="Picture 23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77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16" name="Picture 24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96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17" name="Picture 25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6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18" name="Picture 26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16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19" name="Picture 27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25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20" name="Picture 28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5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21" name="Picture 29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54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22" name="Picture 30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4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23" name="Picture 31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73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24" name="Picture 32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82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25" name="Picture 33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7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26" name="Picture 34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45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27" name="Picture 35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93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28" name="Picture 36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02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29" name="Picture 37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11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30" name="Picture 38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21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31" name="Picture 39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31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32" name="Picture 40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0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33" name="Picture 41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50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34" name="Picture 42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69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35" name="Picture 43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9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36" name="Picture 44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8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37" name="Picture 45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98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38" name="Picture 46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8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39" name="Picture 47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602" y="3606"/>
                <a:ext cx="102" cy="10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1476375" y="981075"/>
            <a:ext cx="6410325" cy="161925"/>
            <a:chOff x="672" y="672"/>
            <a:chExt cx="4038" cy="102"/>
          </a:xfrm>
        </p:grpSpPr>
        <p:pic>
          <p:nvPicPr>
            <p:cNvPr id="443443" name="Picture 51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3444" name="Picture 52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4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3445" name="Picture 53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3446" name="Picture 54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5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3447" name="Picture 55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5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3448" name="Picture 56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3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3449" name="Picture 57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4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3450" name="Picture 58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3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3451" name="Picture 59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2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3452" name="Picture 60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3453" name="Picture 61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4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3454" name="Picture 62" descr="Green and Black Diamon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28" y="672"/>
              <a:ext cx="102" cy="102"/>
            </a:xfrm>
            <a:prstGeom prst="rect">
              <a:avLst/>
            </a:prstGeom>
            <a:noFill/>
          </p:spPr>
        </p:pic>
        <p:grpSp>
          <p:nvGrpSpPr>
            <p:cNvPr id="5" name="Group 63"/>
            <p:cNvGrpSpPr>
              <a:grpSpLocks/>
            </p:cNvGrpSpPr>
            <p:nvPr/>
          </p:nvGrpSpPr>
          <p:grpSpPr bwMode="auto">
            <a:xfrm>
              <a:off x="1824" y="672"/>
              <a:ext cx="2886" cy="102"/>
              <a:chOff x="2298" y="3606"/>
              <a:chExt cx="2886" cy="102"/>
            </a:xfrm>
          </p:grpSpPr>
          <p:pic>
            <p:nvPicPr>
              <p:cNvPr id="443456" name="Picture 64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9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57" name="Picture 65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38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58" name="Picture 66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4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59" name="Picture 67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58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60" name="Picture 68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7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61" name="Picture 69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77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62" name="Picture 70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96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63" name="Picture 71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6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64" name="Picture 72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16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65" name="Picture 73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25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66" name="Picture 74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5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67" name="Picture 75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54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68" name="Picture 76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4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69" name="Picture 77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73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70" name="Picture 78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82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71" name="Picture 79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7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72" name="Picture 80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45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73" name="Picture 81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93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74" name="Picture 82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02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75" name="Picture 83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11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76" name="Picture 84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21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77" name="Picture 85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31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78" name="Picture 86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0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79" name="Picture 87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50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80" name="Picture 88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69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81" name="Picture 89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9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82" name="Picture 90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8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83" name="Picture 91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98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84" name="Picture 92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8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3485" name="Picture 93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602" y="3606"/>
                <a:ext cx="102" cy="102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443486" name="Text Box 94"/>
          <p:cNvSpPr txBox="1">
            <a:spLocks noChangeArrowheads="1"/>
          </p:cNvSpPr>
          <p:nvPr/>
        </p:nvSpPr>
        <p:spPr bwMode="auto">
          <a:xfrm>
            <a:off x="827088" y="1193800"/>
            <a:ext cx="5184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(1)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反向串联</a:t>
            </a:r>
          </a:p>
        </p:txBody>
      </p:sp>
      <p:sp>
        <p:nvSpPr>
          <p:cNvPr id="443487" name="Rectangle 95"/>
          <p:cNvSpPr>
            <a:spLocks noChangeArrowheads="1"/>
          </p:cNvSpPr>
          <p:nvPr/>
        </p:nvSpPr>
        <p:spPr bwMode="auto">
          <a:xfrm>
            <a:off x="2286000" y="1700213"/>
            <a:ext cx="67056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33CC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2667000" y="1709738"/>
            <a:ext cx="2601913" cy="3248025"/>
            <a:chOff x="1465" y="288"/>
            <a:chExt cx="1639" cy="2046"/>
          </a:xfrm>
        </p:grpSpPr>
        <p:sp>
          <p:nvSpPr>
            <p:cNvPr id="443489" name="Line 97"/>
            <p:cNvSpPr>
              <a:spLocks noChangeShapeType="1"/>
            </p:cNvSpPr>
            <p:nvPr/>
          </p:nvSpPr>
          <p:spPr bwMode="auto">
            <a:xfrm>
              <a:off x="2238" y="690"/>
              <a:ext cx="3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490" name="Line 98"/>
            <p:cNvSpPr>
              <a:spLocks noChangeShapeType="1"/>
            </p:cNvSpPr>
            <p:nvPr/>
          </p:nvSpPr>
          <p:spPr bwMode="auto">
            <a:xfrm>
              <a:off x="1634" y="58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491" name="Text Box 99"/>
            <p:cNvSpPr txBox="1">
              <a:spLocks noChangeArrowheads="1"/>
            </p:cNvSpPr>
            <p:nvPr/>
          </p:nvSpPr>
          <p:spPr bwMode="auto">
            <a:xfrm>
              <a:off x="1688" y="288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3492" name="Text Box 100"/>
            <p:cNvSpPr txBox="1">
              <a:spLocks noChangeArrowheads="1"/>
            </p:cNvSpPr>
            <p:nvPr/>
          </p:nvSpPr>
          <p:spPr bwMode="auto">
            <a:xfrm>
              <a:off x="2562" y="61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*</a:t>
              </a:r>
            </a:p>
          </p:txBody>
        </p:sp>
        <p:sp>
          <p:nvSpPr>
            <p:cNvPr id="443493" name="Text Box 101"/>
            <p:cNvSpPr txBox="1">
              <a:spLocks noChangeArrowheads="1"/>
            </p:cNvSpPr>
            <p:nvPr/>
          </p:nvSpPr>
          <p:spPr bwMode="auto">
            <a:xfrm>
              <a:off x="2577" y="1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*</a:t>
              </a:r>
            </a:p>
          </p:txBody>
        </p:sp>
        <p:sp>
          <p:nvSpPr>
            <p:cNvPr id="443494" name="Text Box 102"/>
            <p:cNvSpPr txBox="1">
              <a:spLocks noChangeArrowheads="1"/>
            </p:cNvSpPr>
            <p:nvPr/>
          </p:nvSpPr>
          <p:spPr bwMode="auto">
            <a:xfrm>
              <a:off x="2060" y="1581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" name="Group 103"/>
            <p:cNvGrpSpPr>
              <a:grpSpLocks/>
            </p:cNvGrpSpPr>
            <p:nvPr/>
          </p:nvGrpSpPr>
          <p:grpSpPr bwMode="auto">
            <a:xfrm rot="5400000">
              <a:off x="2410" y="971"/>
              <a:ext cx="379" cy="57"/>
              <a:chOff x="1200" y="1584"/>
              <a:chExt cx="379" cy="45"/>
            </a:xfrm>
          </p:grpSpPr>
          <p:sp>
            <p:nvSpPr>
              <p:cNvPr id="443496" name="Arc 104"/>
              <p:cNvSpPr>
                <a:spLocks/>
              </p:cNvSpPr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3497" name="Arc 105"/>
              <p:cNvSpPr>
                <a:spLocks/>
              </p:cNvSpPr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3498" name="Arc 106"/>
              <p:cNvSpPr>
                <a:spLocks/>
              </p:cNvSpPr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3499" name="Arc 107"/>
              <p:cNvSpPr>
                <a:spLocks/>
              </p:cNvSpPr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3500" name="Oval 108"/>
            <p:cNvSpPr>
              <a:spLocks noChangeArrowheads="1"/>
            </p:cNvSpPr>
            <p:nvPr/>
          </p:nvSpPr>
          <p:spPr bwMode="auto">
            <a:xfrm>
              <a:off x="1552" y="648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501" name="Line 109"/>
            <p:cNvSpPr>
              <a:spLocks noChangeShapeType="1"/>
            </p:cNvSpPr>
            <p:nvPr/>
          </p:nvSpPr>
          <p:spPr bwMode="auto">
            <a:xfrm>
              <a:off x="1620" y="2022"/>
              <a:ext cx="3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110"/>
            <p:cNvGrpSpPr>
              <a:grpSpLocks/>
            </p:cNvGrpSpPr>
            <p:nvPr/>
          </p:nvGrpSpPr>
          <p:grpSpPr bwMode="auto">
            <a:xfrm rot="5400000">
              <a:off x="2401" y="1652"/>
              <a:ext cx="379" cy="57"/>
              <a:chOff x="1200" y="1584"/>
              <a:chExt cx="379" cy="45"/>
            </a:xfrm>
          </p:grpSpPr>
          <p:sp>
            <p:nvSpPr>
              <p:cNvPr id="443503" name="Arc 111"/>
              <p:cNvSpPr>
                <a:spLocks/>
              </p:cNvSpPr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3504" name="Arc 112"/>
              <p:cNvSpPr>
                <a:spLocks/>
              </p:cNvSpPr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3505" name="Arc 113"/>
              <p:cNvSpPr>
                <a:spLocks/>
              </p:cNvSpPr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3506" name="Arc 114"/>
              <p:cNvSpPr>
                <a:spLocks/>
              </p:cNvSpPr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3507" name="Oval 115"/>
            <p:cNvSpPr>
              <a:spLocks noChangeArrowheads="1"/>
            </p:cNvSpPr>
            <p:nvPr/>
          </p:nvSpPr>
          <p:spPr bwMode="auto">
            <a:xfrm>
              <a:off x="1544" y="1978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508" name="Arc 116"/>
            <p:cNvSpPr>
              <a:spLocks/>
            </p:cNvSpPr>
            <p:nvPr/>
          </p:nvSpPr>
          <p:spPr bwMode="auto">
            <a:xfrm rot="5400000">
              <a:off x="2573" y="1555"/>
              <a:ext cx="525" cy="28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765"/>
                <a:gd name="T1" fmla="*/ 0 h 21600"/>
                <a:gd name="T2" fmla="*/ 20765 w 20765"/>
                <a:gd name="T3" fmla="*/ 15652 h 21600"/>
                <a:gd name="T4" fmla="*/ 0 w 2076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65" h="21600" fill="none" extrusionOk="0">
                  <a:moveTo>
                    <a:pt x="-1" y="0"/>
                  </a:moveTo>
                  <a:cubicBezTo>
                    <a:pt x="9638" y="0"/>
                    <a:pt x="18110" y="6386"/>
                    <a:pt x="20764" y="15652"/>
                  </a:cubicBezTo>
                </a:path>
                <a:path w="20765" h="21600" stroke="0" extrusionOk="0">
                  <a:moveTo>
                    <a:pt x="-1" y="0"/>
                  </a:moveTo>
                  <a:cubicBezTo>
                    <a:pt x="9638" y="0"/>
                    <a:pt x="18110" y="6386"/>
                    <a:pt x="20764" y="1565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509" name="Arc 117"/>
            <p:cNvSpPr>
              <a:spLocks/>
            </p:cNvSpPr>
            <p:nvPr/>
          </p:nvSpPr>
          <p:spPr bwMode="auto">
            <a:xfrm rot="5400000" flipH="1">
              <a:off x="2563" y="907"/>
              <a:ext cx="550" cy="281"/>
            </a:xfrm>
            <a:custGeom>
              <a:avLst/>
              <a:gdLst>
                <a:gd name="G0" fmla="+- 0 0 0"/>
                <a:gd name="G1" fmla="+- 21109 0 0"/>
                <a:gd name="G2" fmla="+- 21600 0 0"/>
                <a:gd name="T0" fmla="*/ 4580 w 21322"/>
                <a:gd name="T1" fmla="*/ 0 h 21109"/>
                <a:gd name="T2" fmla="*/ 21322 w 21322"/>
                <a:gd name="T3" fmla="*/ 17653 h 21109"/>
                <a:gd name="T4" fmla="*/ 0 w 21322"/>
                <a:gd name="T5" fmla="*/ 21109 h 2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22" h="21109" fill="none" extrusionOk="0">
                  <a:moveTo>
                    <a:pt x="4579" y="0"/>
                  </a:moveTo>
                  <a:cubicBezTo>
                    <a:pt x="13258" y="1883"/>
                    <a:pt x="19900" y="8886"/>
                    <a:pt x="21321" y="17653"/>
                  </a:cubicBezTo>
                </a:path>
                <a:path w="21322" h="21109" stroke="0" extrusionOk="0">
                  <a:moveTo>
                    <a:pt x="4579" y="0"/>
                  </a:moveTo>
                  <a:cubicBezTo>
                    <a:pt x="13258" y="1883"/>
                    <a:pt x="19900" y="8886"/>
                    <a:pt x="21321" y="17653"/>
                  </a:cubicBezTo>
                  <a:lnTo>
                    <a:pt x="0" y="21109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510" name="Text Box 118"/>
            <p:cNvSpPr txBox="1">
              <a:spLocks noChangeArrowheads="1"/>
            </p:cNvSpPr>
            <p:nvPr/>
          </p:nvSpPr>
          <p:spPr bwMode="auto">
            <a:xfrm>
              <a:off x="2292" y="1323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43511" name="Text Box 119"/>
            <p:cNvSpPr txBox="1">
              <a:spLocks noChangeArrowheads="1"/>
            </p:cNvSpPr>
            <p:nvPr/>
          </p:nvSpPr>
          <p:spPr bwMode="auto">
            <a:xfrm>
              <a:off x="1712" y="174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443512" name="Text Box 120"/>
            <p:cNvSpPr txBox="1">
              <a:spLocks noChangeArrowheads="1"/>
            </p:cNvSpPr>
            <p:nvPr/>
          </p:nvSpPr>
          <p:spPr bwMode="auto">
            <a:xfrm>
              <a:off x="2816" y="1195"/>
              <a:ext cx="28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M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3513" name="Rectangle 121"/>
            <p:cNvSpPr>
              <a:spLocks noChangeArrowheads="1"/>
            </p:cNvSpPr>
            <p:nvPr/>
          </p:nvSpPr>
          <p:spPr bwMode="auto">
            <a:xfrm>
              <a:off x="1952" y="1965"/>
              <a:ext cx="304" cy="1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514" name="Rectangle 122"/>
            <p:cNvSpPr>
              <a:spLocks noChangeArrowheads="1"/>
            </p:cNvSpPr>
            <p:nvPr/>
          </p:nvSpPr>
          <p:spPr bwMode="auto">
            <a:xfrm>
              <a:off x="1934" y="633"/>
              <a:ext cx="304" cy="1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515" name="Line 123"/>
            <p:cNvSpPr>
              <a:spLocks noChangeShapeType="1"/>
            </p:cNvSpPr>
            <p:nvPr/>
          </p:nvSpPr>
          <p:spPr bwMode="auto">
            <a:xfrm>
              <a:off x="1620" y="690"/>
              <a:ext cx="3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516" name="Text Box 124"/>
            <p:cNvSpPr txBox="1">
              <a:spLocks noChangeArrowheads="1"/>
            </p:cNvSpPr>
            <p:nvPr/>
          </p:nvSpPr>
          <p:spPr bwMode="auto">
            <a:xfrm>
              <a:off x="1964" y="327"/>
              <a:ext cx="3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3517" name="Text Box 125"/>
            <p:cNvSpPr txBox="1">
              <a:spLocks noChangeArrowheads="1"/>
            </p:cNvSpPr>
            <p:nvPr/>
          </p:nvSpPr>
          <p:spPr bwMode="auto">
            <a:xfrm>
              <a:off x="1964" y="2046"/>
              <a:ext cx="3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3518" name="Text Box 126"/>
            <p:cNvSpPr txBox="1">
              <a:spLocks noChangeArrowheads="1"/>
            </p:cNvSpPr>
            <p:nvPr/>
          </p:nvSpPr>
          <p:spPr bwMode="auto">
            <a:xfrm>
              <a:off x="2646" y="852"/>
              <a:ext cx="3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3519" name="Text Box 127"/>
            <p:cNvSpPr txBox="1">
              <a:spLocks noChangeArrowheads="1"/>
            </p:cNvSpPr>
            <p:nvPr/>
          </p:nvSpPr>
          <p:spPr bwMode="auto">
            <a:xfrm>
              <a:off x="2610" y="1533"/>
              <a:ext cx="3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3520" name="Text Box 128"/>
            <p:cNvSpPr txBox="1">
              <a:spLocks noChangeArrowheads="1"/>
            </p:cNvSpPr>
            <p:nvPr/>
          </p:nvSpPr>
          <p:spPr bwMode="auto">
            <a:xfrm>
              <a:off x="2060" y="852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3521" name="Text Box 129"/>
            <p:cNvSpPr txBox="1">
              <a:spLocks noChangeArrowheads="1"/>
            </p:cNvSpPr>
            <p:nvPr/>
          </p:nvSpPr>
          <p:spPr bwMode="auto">
            <a:xfrm>
              <a:off x="1736" y="657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43522" name="Text Box 130"/>
            <p:cNvSpPr txBox="1">
              <a:spLocks noChangeArrowheads="1"/>
            </p:cNvSpPr>
            <p:nvPr/>
          </p:nvSpPr>
          <p:spPr bwMode="auto">
            <a:xfrm>
              <a:off x="2286" y="110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443523" name="Text Box 131"/>
            <p:cNvSpPr txBox="1">
              <a:spLocks noChangeArrowheads="1"/>
            </p:cNvSpPr>
            <p:nvPr/>
          </p:nvSpPr>
          <p:spPr bwMode="auto">
            <a:xfrm>
              <a:off x="1465" y="117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3524" name="Text Box 132"/>
            <p:cNvSpPr txBox="1">
              <a:spLocks noChangeArrowheads="1"/>
            </p:cNvSpPr>
            <p:nvPr/>
          </p:nvSpPr>
          <p:spPr bwMode="auto">
            <a:xfrm>
              <a:off x="1472" y="702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43525" name="Text Box 133"/>
            <p:cNvSpPr txBox="1">
              <a:spLocks noChangeArrowheads="1"/>
            </p:cNvSpPr>
            <p:nvPr/>
          </p:nvSpPr>
          <p:spPr bwMode="auto">
            <a:xfrm>
              <a:off x="1466" y="1706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443526" name="Line 134"/>
            <p:cNvSpPr>
              <a:spLocks noChangeShapeType="1"/>
            </p:cNvSpPr>
            <p:nvPr/>
          </p:nvSpPr>
          <p:spPr bwMode="auto">
            <a:xfrm flipH="1">
              <a:off x="2570" y="684"/>
              <a:ext cx="0" cy="1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527" name="Line 135"/>
            <p:cNvSpPr>
              <a:spLocks noChangeShapeType="1"/>
            </p:cNvSpPr>
            <p:nvPr/>
          </p:nvSpPr>
          <p:spPr bwMode="auto">
            <a:xfrm>
              <a:off x="2570" y="1195"/>
              <a:ext cx="0" cy="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528" name="Line 136"/>
            <p:cNvSpPr>
              <a:spLocks noChangeShapeType="1"/>
            </p:cNvSpPr>
            <p:nvPr/>
          </p:nvSpPr>
          <p:spPr bwMode="auto">
            <a:xfrm>
              <a:off x="2562" y="1870"/>
              <a:ext cx="0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529" name="Line 137"/>
            <p:cNvSpPr>
              <a:spLocks noChangeShapeType="1"/>
            </p:cNvSpPr>
            <p:nvPr/>
          </p:nvSpPr>
          <p:spPr bwMode="auto">
            <a:xfrm>
              <a:off x="2256" y="2022"/>
              <a:ext cx="3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3530" name="AutoShape 138"/>
          <p:cNvSpPr>
            <a:spLocks noChangeArrowheads="1"/>
          </p:cNvSpPr>
          <p:nvPr/>
        </p:nvSpPr>
        <p:spPr bwMode="auto">
          <a:xfrm>
            <a:off x="5715000" y="3238500"/>
            <a:ext cx="809625" cy="333375"/>
          </a:xfrm>
          <a:prstGeom prst="rightArrow">
            <a:avLst>
              <a:gd name="adj1" fmla="val 50000"/>
              <a:gd name="adj2" fmla="val 60714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139"/>
          <p:cNvGrpSpPr>
            <a:grpSpLocks/>
          </p:cNvGrpSpPr>
          <p:nvPr/>
        </p:nvGrpSpPr>
        <p:grpSpPr bwMode="auto">
          <a:xfrm>
            <a:off x="6918325" y="1700213"/>
            <a:ext cx="1997075" cy="2800350"/>
            <a:chOff x="3907" y="925"/>
            <a:chExt cx="1258" cy="1764"/>
          </a:xfrm>
        </p:grpSpPr>
        <p:sp>
          <p:nvSpPr>
            <p:cNvPr id="443532" name="Line 140"/>
            <p:cNvSpPr>
              <a:spLocks noChangeShapeType="1"/>
            </p:cNvSpPr>
            <p:nvPr/>
          </p:nvSpPr>
          <p:spPr bwMode="auto">
            <a:xfrm>
              <a:off x="4064" y="1327"/>
              <a:ext cx="7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533" name="Line 141"/>
            <p:cNvSpPr>
              <a:spLocks noChangeShapeType="1"/>
            </p:cNvSpPr>
            <p:nvPr/>
          </p:nvSpPr>
          <p:spPr bwMode="auto">
            <a:xfrm>
              <a:off x="4147" y="1219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534" name="Text Box 142"/>
            <p:cNvSpPr txBox="1">
              <a:spLocks noChangeArrowheads="1"/>
            </p:cNvSpPr>
            <p:nvPr/>
          </p:nvSpPr>
          <p:spPr bwMode="auto">
            <a:xfrm>
              <a:off x="4195" y="925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3535" name="Oval 143"/>
            <p:cNvSpPr>
              <a:spLocks noChangeArrowheads="1"/>
            </p:cNvSpPr>
            <p:nvPr/>
          </p:nvSpPr>
          <p:spPr bwMode="auto">
            <a:xfrm>
              <a:off x="3990" y="1291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144"/>
            <p:cNvGrpSpPr>
              <a:grpSpLocks/>
            </p:cNvGrpSpPr>
            <p:nvPr/>
          </p:nvGrpSpPr>
          <p:grpSpPr bwMode="auto">
            <a:xfrm rot="5400000">
              <a:off x="4608" y="2253"/>
              <a:ext cx="379" cy="57"/>
              <a:chOff x="1200" y="1584"/>
              <a:chExt cx="379" cy="45"/>
            </a:xfrm>
          </p:grpSpPr>
          <p:sp>
            <p:nvSpPr>
              <p:cNvPr id="443537" name="Arc 145"/>
              <p:cNvSpPr>
                <a:spLocks/>
              </p:cNvSpPr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3538" name="Arc 146"/>
              <p:cNvSpPr>
                <a:spLocks/>
              </p:cNvSpPr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3539" name="Arc 147"/>
              <p:cNvSpPr>
                <a:spLocks/>
              </p:cNvSpPr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3540" name="Arc 148"/>
              <p:cNvSpPr>
                <a:spLocks/>
              </p:cNvSpPr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3541" name="Oval 149"/>
            <p:cNvSpPr>
              <a:spLocks noChangeArrowheads="1"/>
            </p:cNvSpPr>
            <p:nvPr/>
          </p:nvSpPr>
          <p:spPr bwMode="auto">
            <a:xfrm>
              <a:off x="3978" y="2621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542" name="Rectangle 150"/>
            <p:cNvSpPr>
              <a:spLocks noChangeArrowheads="1"/>
            </p:cNvSpPr>
            <p:nvPr/>
          </p:nvSpPr>
          <p:spPr bwMode="auto">
            <a:xfrm rot="5400000">
              <a:off x="4621" y="1618"/>
              <a:ext cx="304" cy="1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543" name="Text Box 151"/>
            <p:cNvSpPr txBox="1">
              <a:spLocks noChangeArrowheads="1"/>
            </p:cNvSpPr>
            <p:nvPr/>
          </p:nvSpPr>
          <p:spPr bwMode="auto">
            <a:xfrm>
              <a:off x="4853" y="1535"/>
              <a:ext cx="3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3544" name="Text Box 152"/>
            <p:cNvSpPr txBox="1">
              <a:spLocks noChangeArrowheads="1"/>
            </p:cNvSpPr>
            <p:nvPr/>
          </p:nvSpPr>
          <p:spPr bwMode="auto">
            <a:xfrm>
              <a:off x="4853" y="2134"/>
              <a:ext cx="3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3545" name="Text Box 153"/>
            <p:cNvSpPr txBox="1">
              <a:spLocks noChangeArrowheads="1"/>
            </p:cNvSpPr>
            <p:nvPr/>
          </p:nvSpPr>
          <p:spPr bwMode="auto">
            <a:xfrm>
              <a:off x="3907" y="184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3546" name="Text Box 154"/>
            <p:cNvSpPr txBox="1">
              <a:spLocks noChangeArrowheads="1"/>
            </p:cNvSpPr>
            <p:nvPr/>
          </p:nvSpPr>
          <p:spPr bwMode="auto">
            <a:xfrm>
              <a:off x="3907" y="1339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43547" name="Text Box 155"/>
            <p:cNvSpPr txBox="1">
              <a:spLocks noChangeArrowheads="1"/>
            </p:cNvSpPr>
            <p:nvPr/>
          </p:nvSpPr>
          <p:spPr bwMode="auto">
            <a:xfrm>
              <a:off x="3907" y="231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443548" name="Line 156"/>
            <p:cNvSpPr>
              <a:spLocks noChangeShapeType="1"/>
            </p:cNvSpPr>
            <p:nvPr/>
          </p:nvSpPr>
          <p:spPr bwMode="auto">
            <a:xfrm flipH="1">
              <a:off x="4777" y="1321"/>
              <a:ext cx="0" cy="1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549" name="Line 157"/>
            <p:cNvSpPr>
              <a:spLocks noChangeShapeType="1"/>
            </p:cNvSpPr>
            <p:nvPr/>
          </p:nvSpPr>
          <p:spPr bwMode="auto">
            <a:xfrm flipH="1">
              <a:off x="4777" y="1832"/>
              <a:ext cx="0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550" name="Line 158"/>
            <p:cNvSpPr>
              <a:spLocks noChangeShapeType="1"/>
            </p:cNvSpPr>
            <p:nvPr/>
          </p:nvSpPr>
          <p:spPr bwMode="auto">
            <a:xfrm>
              <a:off x="4768" y="2464"/>
              <a:ext cx="1" cy="1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551" name="Line 159"/>
            <p:cNvSpPr>
              <a:spLocks noChangeShapeType="1"/>
            </p:cNvSpPr>
            <p:nvPr/>
          </p:nvSpPr>
          <p:spPr bwMode="auto">
            <a:xfrm>
              <a:off x="4046" y="2659"/>
              <a:ext cx="7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43552" name="Object 160"/>
          <p:cNvGraphicFramePr>
            <a:graphicFrameLocks noChangeAspect="1"/>
          </p:cNvGraphicFramePr>
          <p:nvPr>
            <p:ph sz="half" idx="2"/>
          </p:nvPr>
        </p:nvGraphicFramePr>
        <p:xfrm>
          <a:off x="900113" y="5805488"/>
          <a:ext cx="5975350" cy="630237"/>
        </p:xfrm>
        <a:graphic>
          <a:graphicData uri="http://schemas.openxmlformats.org/presentationml/2006/ole">
            <p:oleObj spid="_x0000_s20483" name="公式" r:id="rId5" imgW="204444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4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4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4" grpId="0" animBg="1"/>
      <p:bldP spid="443486" grpId="0" autoUpdateAnimBg="0"/>
      <p:bldP spid="443487" grpId="0" animBg="1"/>
      <p:bldP spid="44353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ChangeArrowheads="1"/>
          </p:cNvSpPr>
          <p:nvPr>
            <p:ph type="title" idx="4294967295"/>
          </p:nvPr>
        </p:nvSpPr>
        <p:spPr bwMode="auto">
          <a:xfrm>
            <a:off x="0" y="115888"/>
            <a:ext cx="7772400" cy="6492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3200" b="1">
                <a:solidFill>
                  <a:schemeClr val="tx1"/>
                </a:solidFill>
                <a:ea typeface="楷体_GB2312" pitchFamily="49" charset="-122"/>
              </a:rPr>
              <a:t>(2)  </a:t>
            </a:r>
            <a:r>
              <a:rPr lang="zh-CN" altLang="en-US" sz="3200" b="1">
                <a:solidFill>
                  <a:schemeClr val="tx1"/>
                </a:solidFill>
                <a:ea typeface="楷体_GB2312" pitchFamily="49" charset="-122"/>
              </a:rPr>
              <a:t>同向串联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25500" y="6524625"/>
            <a:ext cx="6410325" cy="161925"/>
            <a:chOff x="672" y="672"/>
            <a:chExt cx="4038" cy="102"/>
          </a:xfrm>
        </p:grpSpPr>
        <p:pic>
          <p:nvPicPr>
            <p:cNvPr id="444420" name="Picture 4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4421" name="Picture 5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4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4422" name="Picture 6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4423" name="Picture 7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5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4424" name="Picture 8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4425" name="Picture 9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4426" name="Picture 10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4427" name="Picture 11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3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4428" name="Picture 12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2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4429" name="Picture 13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4430" name="Picture 14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4431" name="Picture 15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28" y="672"/>
              <a:ext cx="102" cy="102"/>
            </a:xfrm>
            <a:prstGeom prst="rect">
              <a:avLst/>
            </a:prstGeom>
            <a:noFill/>
          </p:spPr>
        </p:pic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824" y="672"/>
              <a:ext cx="2886" cy="102"/>
              <a:chOff x="2298" y="3606"/>
              <a:chExt cx="2886" cy="102"/>
            </a:xfrm>
          </p:grpSpPr>
          <p:pic>
            <p:nvPicPr>
              <p:cNvPr id="444433" name="Picture 1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9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4434" name="Picture 1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38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4435" name="Picture 1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4436" name="Picture 2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8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4437" name="Picture 21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67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4438" name="Picture 2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77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4439" name="Picture 2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6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4440" name="Picture 24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6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4441" name="Picture 25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4442" name="Picture 2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5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4443" name="Picture 2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4444" name="Picture 2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4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4445" name="Picture 2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4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4446" name="Picture 3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4447" name="Picture 31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82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4448" name="Picture 3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7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4449" name="Picture 3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5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4450" name="Picture 34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3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4451" name="Picture 35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2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4452" name="Picture 3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1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4453" name="Picture 3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1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4454" name="Picture 3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31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4455" name="Picture 3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0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4456" name="Picture 4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0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4457" name="Picture 41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9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4458" name="Picture 4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9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4459" name="Picture 4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8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4460" name="Picture 44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8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4461" name="Picture 45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8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4462" name="Picture 4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02" y="3606"/>
                <a:ext cx="102" cy="102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444466" name="Rectangle 50"/>
          <p:cNvSpPr>
            <a:spLocks noChangeArrowheads="1"/>
          </p:cNvSpPr>
          <p:nvPr/>
        </p:nvSpPr>
        <p:spPr bwMode="auto">
          <a:xfrm>
            <a:off x="2195513" y="1223963"/>
            <a:ext cx="63246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33CC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2646363" y="1309688"/>
            <a:ext cx="2693987" cy="3248025"/>
            <a:chOff x="1465" y="931"/>
            <a:chExt cx="1697" cy="2046"/>
          </a:xfrm>
        </p:grpSpPr>
        <p:sp>
          <p:nvSpPr>
            <p:cNvPr id="444468" name="Line 52"/>
            <p:cNvSpPr>
              <a:spLocks noChangeShapeType="1"/>
            </p:cNvSpPr>
            <p:nvPr/>
          </p:nvSpPr>
          <p:spPr bwMode="auto">
            <a:xfrm>
              <a:off x="2238" y="1333"/>
              <a:ext cx="3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69" name="Line 53"/>
            <p:cNvSpPr>
              <a:spLocks noChangeShapeType="1"/>
            </p:cNvSpPr>
            <p:nvPr/>
          </p:nvSpPr>
          <p:spPr bwMode="auto">
            <a:xfrm>
              <a:off x="1634" y="1225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70" name="Text Box 54"/>
            <p:cNvSpPr txBox="1">
              <a:spLocks noChangeArrowheads="1"/>
            </p:cNvSpPr>
            <p:nvPr/>
          </p:nvSpPr>
          <p:spPr bwMode="auto">
            <a:xfrm>
              <a:off x="1688" y="931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4471" name="Text Box 55"/>
            <p:cNvSpPr txBox="1">
              <a:spLocks noChangeArrowheads="1"/>
            </p:cNvSpPr>
            <p:nvPr/>
          </p:nvSpPr>
          <p:spPr bwMode="auto">
            <a:xfrm>
              <a:off x="2562" y="126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*</a:t>
              </a:r>
            </a:p>
          </p:txBody>
        </p:sp>
        <p:sp>
          <p:nvSpPr>
            <p:cNvPr id="444472" name="Text Box 56"/>
            <p:cNvSpPr txBox="1">
              <a:spLocks noChangeArrowheads="1"/>
            </p:cNvSpPr>
            <p:nvPr/>
          </p:nvSpPr>
          <p:spPr bwMode="auto">
            <a:xfrm>
              <a:off x="2553" y="19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*</a:t>
              </a:r>
            </a:p>
          </p:txBody>
        </p:sp>
        <p:sp>
          <p:nvSpPr>
            <p:cNvPr id="444473" name="Text Box 57"/>
            <p:cNvSpPr txBox="1">
              <a:spLocks noChangeArrowheads="1"/>
            </p:cNvSpPr>
            <p:nvPr/>
          </p:nvSpPr>
          <p:spPr bwMode="auto">
            <a:xfrm>
              <a:off x="2060" y="2224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5" name="Group 58"/>
            <p:cNvGrpSpPr>
              <a:grpSpLocks/>
            </p:cNvGrpSpPr>
            <p:nvPr/>
          </p:nvGrpSpPr>
          <p:grpSpPr bwMode="auto">
            <a:xfrm rot="5400000">
              <a:off x="2410" y="1614"/>
              <a:ext cx="379" cy="57"/>
              <a:chOff x="1200" y="1584"/>
              <a:chExt cx="379" cy="45"/>
            </a:xfrm>
          </p:grpSpPr>
          <p:sp>
            <p:nvSpPr>
              <p:cNvPr id="444475" name="Arc 59"/>
              <p:cNvSpPr>
                <a:spLocks/>
              </p:cNvSpPr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4476" name="Arc 60"/>
              <p:cNvSpPr>
                <a:spLocks/>
              </p:cNvSpPr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4477" name="Arc 61"/>
              <p:cNvSpPr>
                <a:spLocks/>
              </p:cNvSpPr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4478" name="Arc 62"/>
              <p:cNvSpPr>
                <a:spLocks/>
              </p:cNvSpPr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4479" name="Oval 63"/>
            <p:cNvSpPr>
              <a:spLocks noChangeArrowheads="1"/>
            </p:cNvSpPr>
            <p:nvPr/>
          </p:nvSpPr>
          <p:spPr bwMode="auto">
            <a:xfrm>
              <a:off x="1552" y="1291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80" name="Line 64"/>
            <p:cNvSpPr>
              <a:spLocks noChangeShapeType="1"/>
            </p:cNvSpPr>
            <p:nvPr/>
          </p:nvSpPr>
          <p:spPr bwMode="auto">
            <a:xfrm>
              <a:off x="1620" y="2665"/>
              <a:ext cx="3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65"/>
            <p:cNvGrpSpPr>
              <a:grpSpLocks/>
            </p:cNvGrpSpPr>
            <p:nvPr/>
          </p:nvGrpSpPr>
          <p:grpSpPr bwMode="auto">
            <a:xfrm rot="5400000">
              <a:off x="2401" y="2295"/>
              <a:ext cx="379" cy="57"/>
              <a:chOff x="1200" y="1584"/>
              <a:chExt cx="379" cy="45"/>
            </a:xfrm>
          </p:grpSpPr>
          <p:sp>
            <p:nvSpPr>
              <p:cNvPr id="444482" name="Arc 66"/>
              <p:cNvSpPr>
                <a:spLocks/>
              </p:cNvSpPr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4483" name="Arc 67"/>
              <p:cNvSpPr>
                <a:spLocks/>
              </p:cNvSpPr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4484" name="Arc 68"/>
              <p:cNvSpPr>
                <a:spLocks/>
              </p:cNvSpPr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4485" name="Arc 69"/>
              <p:cNvSpPr>
                <a:spLocks/>
              </p:cNvSpPr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4486" name="Oval 70"/>
            <p:cNvSpPr>
              <a:spLocks noChangeArrowheads="1"/>
            </p:cNvSpPr>
            <p:nvPr/>
          </p:nvSpPr>
          <p:spPr bwMode="auto">
            <a:xfrm>
              <a:off x="1544" y="2621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87" name="Arc 71"/>
            <p:cNvSpPr>
              <a:spLocks/>
            </p:cNvSpPr>
            <p:nvPr/>
          </p:nvSpPr>
          <p:spPr bwMode="auto">
            <a:xfrm rot="5400000">
              <a:off x="2672" y="1915"/>
              <a:ext cx="324" cy="28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9335"/>
                <a:gd name="T1" fmla="*/ 0 h 21600"/>
                <a:gd name="T2" fmla="*/ 19335 w 19335"/>
                <a:gd name="T3" fmla="*/ 11971 h 21600"/>
                <a:gd name="T4" fmla="*/ 0 w 1933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335" h="21600" fill="none" extrusionOk="0">
                  <a:moveTo>
                    <a:pt x="-1" y="0"/>
                  </a:moveTo>
                  <a:cubicBezTo>
                    <a:pt x="8193" y="0"/>
                    <a:pt x="15682" y="4636"/>
                    <a:pt x="19335" y="11970"/>
                  </a:cubicBezTo>
                </a:path>
                <a:path w="19335" h="21600" stroke="0" extrusionOk="0">
                  <a:moveTo>
                    <a:pt x="-1" y="0"/>
                  </a:moveTo>
                  <a:cubicBezTo>
                    <a:pt x="8193" y="0"/>
                    <a:pt x="15682" y="4636"/>
                    <a:pt x="19335" y="1197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88" name="Arc 72"/>
            <p:cNvSpPr>
              <a:spLocks/>
            </p:cNvSpPr>
            <p:nvPr/>
          </p:nvSpPr>
          <p:spPr bwMode="auto">
            <a:xfrm rot="5400000" flipH="1">
              <a:off x="2651" y="1463"/>
              <a:ext cx="347" cy="281"/>
            </a:xfrm>
            <a:custGeom>
              <a:avLst/>
              <a:gdLst>
                <a:gd name="G0" fmla="+- 0 0 0"/>
                <a:gd name="G1" fmla="+- 21109 0 0"/>
                <a:gd name="G2" fmla="+- 21600 0 0"/>
                <a:gd name="T0" fmla="*/ 4580 w 20759"/>
                <a:gd name="T1" fmla="*/ 0 h 21109"/>
                <a:gd name="T2" fmla="*/ 20759 w 20759"/>
                <a:gd name="T3" fmla="*/ 15139 h 21109"/>
                <a:gd name="T4" fmla="*/ 0 w 20759"/>
                <a:gd name="T5" fmla="*/ 21109 h 2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59" h="21109" fill="none" extrusionOk="0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</a:path>
                <a:path w="20759" h="21109" stroke="0" extrusionOk="0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  <a:lnTo>
                    <a:pt x="0" y="21109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89" name="Text Box 73"/>
            <p:cNvSpPr txBox="1">
              <a:spLocks noChangeArrowheads="1"/>
            </p:cNvSpPr>
            <p:nvPr/>
          </p:nvSpPr>
          <p:spPr bwMode="auto">
            <a:xfrm>
              <a:off x="2292" y="1966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44490" name="Text Box 74"/>
            <p:cNvSpPr txBox="1">
              <a:spLocks noChangeArrowheads="1"/>
            </p:cNvSpPr>
            <p:nvPr/>
          </p:nvSpPr>
          <p:spPr bwMode="auto">
            <a:xfrm>
              <a:off x="1712" y="2386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444491" name="Text Box 75"/>
            <p:cNvSpPr txBox="1">
              <a:spLocks noChangeArrowheads="1"/>
            </p:cNvSpPr>
            <p:nvPr/>
          </p:nvSpPr>
          <p:spPr bwMode="auto">
            <a:xfrm>
              <a:off x="2874" y="1633"/>
              <a:ext cx="28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M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4492" name="Rectangle 76"/>
            <p:cNvSpPr>
              <a:spLocks noChangeArrowheads="1"/>
            </p:cNvSpPr>
            <p:nvPr/>
          </p:nvSpPr>
          <p:spPr bwMode="auto">
            <a:xfrm>
              <a:off x="1952" y="2608"/>
              <a:ext cx="304" cy="1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93" name="Rectangle 77"/>
            <p:cNvSpPr>
              <a:spLocks noChangeArrowheads="1"/>
            </p:cNvSpPr>
            <p:nvPr/>
          </p:nvSpPr>
          <p:spPr bwMode="auto">
            <a:xfrm>
              <a:off x="1934" y="1276"/>
              <a:ext cx="304" cy="1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94" name="Line 78"/>
            <p:cNvSpPr>
              <a:spLocks noChangeShapeType="1"/>
            </p:cNvSpPr>
            <p:nvPr/>
          </p:nvSpPr>
          <p:spPr bwMode="auto">
            <a:xfrm>
              <a:off x="1620" y="1333"/>
              <a:ext cx="3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95" name="Text Box 79"/>
            <p:cNvSpPr txBox="1">
              <a:spLocks noChangeArrowheads="1"/>
            </p:cNvSpPr>
            <p:nvPr/>
          </p:nvSpPr>
          <p:spPr bwMode="auto">
            <a:xfrm>
              <a:off x="1964" y="970"/>
              <a:ext cx="3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4496" name="Text Box 80"/>
            <p:cNvSpPr txBox="1">
              <a:spLocks noChangeArrowheads="1"/>
            </p:cNvSpPr>
            <p:nvPr/>
          </p:nvSpPr>
          <p:spPr bwMode="auto">
            <a:xfrm>
              <a:off x="1964" y="2689"/>
              <a:ext cx="3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4497" name="Text Box 81"/>
            <p:cNvSpPr txBox="1">
              <a:spLocks noChangeArrowheads="1"/>
            </p:cNvSpPr>
            <p:nvPr/>
          </p:nvSpPr>
          <p:spPr bwMode="auto">
            <a:xfrm>
              <a:off x="2646" y="1495"/>
              <a:ext cx="3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4498" name="Text Box 82"/>
            <p:cNvSpPr txBox="1">
              <a:spLocks noChangeArrowheads="1"/>
            </p:cNvSpPr>
            <p:nvPr/>
          </p:nvSpPr>
          <p:spPr bwMode="auto">
            <a:xfrm>
              <a:off x="2610" y="2176"/>
              <a:ext cx="3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4499" name="Text Box 83"/>
            <p:cNvSpPr txBox="1">
              <a:spLocks noChangeArrowheads="1"/>
            </p:cNvSpPr>
            <p:nvPr/>
          </p:nvSpPr>
          <p:spPr bwMode="auto">
            <a:xfrm>
              <a:off x="2060" y="1495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4500" name="Text Box 84"/>
            <p:cNvSpPr txBox="1">
              <a:spLocks noChangeArrowheads="1"/>
            </p:cNvSpPr>
            <p:nvPr/>
          </p:nvSpPr>
          <p:spPr bwMode="auto">
            <a:xfrm>
              <a:off x="1736" y="1300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44501" name="Text Box 85"/>
            <p:cNvSpPr txBox="1">
              <a:spLocks noChangeArrowheads="1"/>
            </p:cNvSpPr>
            <p:nvPr/>
          </p:nvSpPr>
          <p:spPr bwMode="auto">
            <a:xfrm>
              <a:off x="2286" y="1746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444502" name="Text Box 86"/>
            <p:cNvSpPr txBox="1">
              <a:spLocks noChangeArrowheads="1"/>
            </p:cNvSpPr>
            <p:nvPr/>
          </p:nvSpPr>
          <p:spPr bwMode="auto">
            <a:xfrm>
              <a:off x="1465" y="181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4503" name="Text Box 87"/>
            <p:cNvSpPr txBox="1">
              <a:spLocks noChangeArrowheads="1"/>
            </p:cNvSpPr>
            <p:nvPr/>
          </p:nvSpPr>
          <p:spPr bwMode="auto">
            <a:xfrm>
              <a:off x="1472" y="1345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44504" name="Text Box 88"/>
            <p:cNvSpPr txBox="1">
              <a:spLocks noChangeArrowheads="1"/>
            </p:cNvSpPr>
            <p:nvPr/>
          </p:nvSpPr>
          <p:spPr bwMode="auto">
            <a:xfrm>
              <a:off x="1466" y="2349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444505" name="Line 89"/>
            <p:cNvSpPr>
              <a:spLocks noChangeShapeType="1"/>
            </p:cNvSpPr>
            <p:nvPr/>
          </p:nvSpPr>
          <p:spPr bwMode="auto">
            <a:xfrm flipH="1">
              <a:off x="2570" y="1327"/>
              <a:ext cx="0" cy="1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506" name="Line 90"/>
            <p:cNvSpPr>
              <a:spLocks noChangeShapeType="1"/>
            </p:cNvSpPr>
            <p:nvPr/>
          </p:nvSpPr>
          <p:spPr bwMode="auto">
            <a:xfrm>
              <a:off x="2570" y="1838"/>
              <a:ext cx="0" cy="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507" name="Line 91"/>
            <p:cNvSpPr>
              <a:spLocks noChangeShapeType="1"/>
            </p:cNvSpPr>
            <p:nvPr/>
          </p:nvSpPr>
          <p:spPr bwMode="auto">
            <a:xfrm>
              <a:off x="2562" y="2513"/>
              <a:ext cx="0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508" name="Line 92"/>
            <p:cNvSpPr>
              <a:spLocks noChangeShapeType="1"/>
            </p:cNvSpPr>
            <p:nvPr/>
          </p:nvSpPr>
          <p:spPr bwMode="auto">
            <a:xfrm>
              <a:off x="2256" y="2665"/>
              <a:ext cx="3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4509" name="AutoShape 93"/>
          <p:cNvSpPr>
            <a:spLocks noChangeArrowheads="1"/>
          </p:cNvSpPr>
          <p:nvPr/>
        </p:nvSpPr>
        <p:spPr bwMode="auto">
          <a:xfrm>
            <a:off x="5878513" y="2522538"/>
            <a:ext cx="809625" cy="333375"/>
          </a:xfrm>
          <a:prstGeom prst="rightArrow">
            <a:avLst>
              <a:gd name="adj1" fmla="val 50000"/>
              <a:gd name="adj2" fmla="val 60714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94"/>
          <p:cNvGrpSpPr>
            <a:grpSpLocks/>
          </p:cNvGrpSpPr>
          <p:nvPr/>
        </p:nvGrpSpPr>
        <p:grpSpPr bwMode="auto">
          <a:xfrm>
            <a:off x="6523038" y="1300163"/>
            <a:ext cx="1997075" cy="2800350"/>
            <a:chOff x="3907" y="925"/>
            <a:chExt cx="1258" cy="1764"/>
          </a:xfrm>
        </p:grpSpPr>
        <p:sp>
          <p:nvSpPr>
            <p:cNvPr id="444511" name="Line 95"/>
            <p:cNvSpPr>
              <a:spLocks noChangeShapeType="1"/>
            </p:cNvSpPr>
            <p:nvPr/>
          </p:nvSpPr>
          <p:spPr bwMode="auto">
            <a:xfrm>
              <a:off x="4064" y="1327"/>
              <a:ext cx="7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512" name="Line 96"/>
            <p:cNvSpPr>
              <a:spLocks noChangeShapeType="1"/>
            </p:cNvSpPr>
            <p:nvPr/>
          </p:nvSpPr>
          <p:spPr bwMode="auto">
            <a:xfrm>
              <a:off x="4147" y="1219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513" name="Text Box 97"/>
            <p:cNvSpPr txBox="1">
              <a:spLocks noChangeArrowheads="1"/>
            </p:cNvSpPr>
            <p:nvPr/>
          </p:nvSpPr>
          <p:spPr bwMode="auto">
            <a:xfrm>
              <a:off x="4195" y="925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4514" name="Oval 98"/>
            <p:cNvSpPr>
              <a:spLocks noChangeArrowheads="1"/>
            </p:cNvSpPr>
            <p:nvPr/>
          </p:nvSpPr>
          <p:spPr bwMode="auto">
            <a:xfrm>
              <a:off x="3990" y="1291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99"/>
            <p:cNvGrpSpPr>
              <a:grpSpLocks/>
            </p:cNvGrpSpPr>
            <p:nvPr/>
          </p:nvGrpSpPr>
          <p:grpSpPr bwMode="auto">
            <a:xfrm rot="5400000">
              <a:off x="4608" y="2253"/>
              <a:ext cx="379" cy="57"/>
              <a:chOff x="1200" y="1584"/>
              <a:chExt cx="379" cy="45"/>
            </a:xfrm>
          </p:grpSpPr>
          <p:sp>
            <p:nvSpPr>
              <p:cNvPr id="444516" name="Arc 100"/>
              <p:cNvSpPr>
                <a:spLocks/>
              </p:cNvSpPr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4517" name="Arc 101"/>
              <p:cNvSpPr>
                <a:spLocks/>
              </p:cNvSpPr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4518" name="Arc 102"/>
              <p:cNvSpPr>
                <a:spLocks/>
              </p:cNvSpPr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4519" name="Arc 103"/>
              <p:cNvSpPr>
                <a:spLocks/>
              </p:cNvSpPr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4520" name="Oval 104"/>
            <p:cNvSpPr>
              <a:spLocks noChangeArrowheads="1"/>
            </p:cNvSpPr>
            <p:nvPr/>
          </p:nvSpPr>
          <p:spPr bwMode="auto">
            <a:xfrm>
              <a:off x="3978" y="2621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521" name="Rectangle 105"/>
            <p:cNvSpPr>
              <a:spLocks noChangeArrowheads="1"/>
            </p:cNvSpPr>
            <p:nvPr/>
          </p:nvSpPr>
          <p:spPr bwMode="auto">
            <a:xfrm rot="5400000">
              <a:off x="4621" y="1618"/>
              <a:ext cx="304" cy="1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522" name="Text Box 106"/>
            <p:cNvSpPr txBox="1">
              <a:spLocks noChangeArrowheads="1"/>
            </p:cNvSpPr>
            <p:nvPr/>
          </p:nvSpPr>
          <p:spPr bwMode="auto">
            <a:xfrm>
              <a:off x="4853" y="1535"/>
              <a:ext cx="3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4523" name="Text Box 107"/>
            <p:cNvSpPr txBox="1">
              <a:spLocks noChangeArrowheads="1"/>
            </p:cNvSpPr>
            <p:nvPr/>
          </p:nvSpPr>
          <p:spPr bwMode="auto">
            <a:xfrm>
              <a:off x="4853" y="2134"/>
              <a:ext cx="3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4524" name="Text Box 108"/>
            <p:cNvSpPr txBox="1">
              <a:spLocks noChangeArrowheads="1"/>
            </p:cNvSpPr>
            <p:nvPr/>
          </p:nvSpPr>
          <p:spPr bwMode="auto">
            <a:xfrm>
              <a:off x="3907" y="184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4525" name="Text Box 109"/>
            <p:cNvSpPr txBox="1">
              <a:spLocks noChangeArrowheads="1"/>
            </p:cNvSpPr>
            <p:nvPr/>
          </p:nvSpPr>
          <p:spPr bwMode="auto">
            <a:xfrm>
              <a:off x="3907" y="1339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44526" name="Text Box 110"/>
            <p:cNvSpPr txBox="1">
              <a:spLocks noChangeArrowheads="1"/>
            </p:cNvSpPr>
            <p:nvPr/>
          </p:nvSpPr>
          <p:spPr bwMode="auto">
            <a:xfrm>
              <a:off x="3907" y="231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444527" name="Line 111"/>
            <p:cNvSpPr>
              <a:spLocks noChangeShapeType="1"/>
            </p:cNvSpPr>
            <p:nvPr/>
          </p:nvSpPr>
          <p:spPr bwMode="auto">
            <a:xfrm flipH="1">
              <a:off x="4777" y="1321"/>
              <a:ext cx="0" cy="1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528" name="Line 112"/>
            <p:cNvSpPr>
              <a:spLocks noChangeShapeType="1"/>
            </p:cNvSpPr>
            <p:nvPr/>
          </p:nvSpPr>
          <p:spPr bwMode="auto">
            <a:xfrm flipH="1">
              <a:off x="4777" y="1832"/>
              <a:ext cx="0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529" name="Line 113"/>
            <p:cNvSpPr>
              <a:spLocks noChangeShapeType="1"/>
            </p:cNvSpPr>
            <p:nvPr/>
          </p:nvSpPr>
          <p:spPr bwMode="auto">
            <a:xfrm>
              <a:off x="4768" y="2464"/>
              <a:ext cx="1" cy="1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530" name="Line 114"/>
            <p:cNvSpPr>
              <a:spLocks noChangeShapeType="1"/>
            </p:cNvSpPr>
            <p:nvPr/>
          </p:nvSpPr>
          <p:spPr bwMode="auto">
            <a:xfrm>
              <a:off x="4046" y="2659"/>
              <a:ext cx="7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44531" name="Object 115"/>
          <p:cNvGraphicFramePr>
            <a:graphicFrameLocks noChangeAspect="1"/>
          </p:cNvGraphicFramePr>
          <p:nvPr/>
        </p:nvGraphicFramePr>
        <p:xfrm>
          <a:off x="1116013" y="4772025"/>
          <a:ext cx="7416800" cy="889000"/>
        </p:xfrm>
        <a:graphic>
          <a:graphicData uri="http://schemas.openxmlformats.org/presentationml/2006/ole">
            <p:oleObj spid="_x0000_s21506" name="公式" r:id="rId4" imgW="2755800" imgH="330120" progId="Equation.3">
              <p:embed/>
            </p:oleObj>
          </a:graphicData>
        </a:graphic>
      </p:graphicFrame>
      <p:graphicFrame>
        <p:nvGraphicFramePr>
          <p:cNvPr id="444532" name="Object 116"/>
          <p:cNvGraphicFramePr>
            <a:graphicFrameLocks noChangeAspect="1"/>
          </p:cNvGraphicFramePr>
          <p:nvPr>
            <p:ph idx="4294967295"/>
          </p:nvPr>
        </p:nvGraphicFramePr>
        <p:xfrm>
          <a:off x="0" y="5661025"/>
          <a:ext cx="6192838" cy="649288"/>
        </p:xfrm>
        <a:graphic>
          <a:graphicData uri="http://schemas.openxmlformats.org/presentationml/2006/ole">
            <p:oleObj spid="_x0000_s21507" name="公式" r:id="rId5" imgW="205740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8" grpId="0" animBg="1"/>
      <p:bldP spid="444466" grpId="0" animBg="1"/>
      <p:bldP spid="44450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ChangeArrowheads="1"/>
          </p:cNvSpPr>
          <p:nvPr>
            <p:ph type="title" idx="4294967295"/>
          </p:nvPr>
        </p:nvSpPr>
        <p:spPr bwMode="auto">
          <a:xfrm>
            <a:off x="0" y="115888"/>
            <a:ext cx="7772400" cy="792162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algn="l"/>
            <a:r>
              <a:rPr kumimoji="1" lang="en-US" altLang="zh-CN" sz="3600" b="1">
                <a:solidFill>
                  <a:schemeClr val="tx1"/>
                </a:solidFill>
                <a:ea typeface="楷体_GB2312" pitchFamily="49" charset="-122"/>
              </a:rPr>
              <a:t>4</a:t>
            </a:r>
            <a:r>
              <a:rPr kumimoji="1" lang="zh-CN" altLang="en-US" sz="3600" b="1">
                <a:solidFill>
                  <a:schemeClr val="tx1"/>
                </a:solidFill>
                <a:ea typeface="楷体_GB2312" pitchFamily="49" charset="-122"/>
              </a:rPr>
              <a:t>、耦合电感的并联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25500" y="6435725"/>
            <a:ext cx="6410325" cy="161925"/>
            <a:chOff x="672" y="672"/>
            <a:chExt cx="4038" cy="102"/>
          </a:xfrm>
        </p:grpSpPr>
        <p:pic>
          <p:nvPicPr>
            <p:cNvPr id="445444" name="Picture 4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5445" name="Picture 5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4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5446" name="Picture 6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5447" name="Picture 7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5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5448" name="Picture 8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5449" name="Picture 9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5450" name="Picture 10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5451" name="Picture 11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3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5452" name="Picture 12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2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5453" name="Picture 13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5454" name="Picture 14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5455" name="Picture 15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28" y="672"/>
              <a:ext cx="102" cy="102"/>
            </a:xfrm>
            <a:prstGeom prst="rect">
              <a:avLst/>
            </a:prstGeom>
            <a:noFill/>
          </p:spPr>
        </p:pic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824" y="672"/>
              <a:ext cx="2886" cy="102"/>
              <a:chOff x="2298" y="3606"/>
              <a:chExt cx="2886" cy="102"/>
            </a:xfrm>
          </p:grpSpPr>
          <p:pic>
            <p:nvPicPr>
              <p:cNvPr id="445457" name="Picture 1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9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458" name="Picture 1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38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459" name="Picture 1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460" name="Picture 2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8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461" name="Picture 21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67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462" name="Picture 2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77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463" name="Picture 2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6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464" name="Picture 24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6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465" name="Picture 25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466" name="Picture 2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5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467" name="Picture 2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468" name="Picture 2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4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469" name="Picture 2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4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470" name="Picture 3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471" name="Picture 31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82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472" name="Picture 3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7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473" name="Picture 3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5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474" name="Picture 34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3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475" name="Picture 35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2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476" name="Picture 3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1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477" name="Picture 3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1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478" name="Picture 3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31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479" name="Picture 3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0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480" name="Picture 4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0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481" name="Picture 41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9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482" name="Picture 4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9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483" name="Picture 4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8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484" name="Picture 44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8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485" name="Picture 45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8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486" name="Picture 4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02" y="3606"/>
                <a:ext cx="102" cy="10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476375" y="981075"/>
            <a:ext cx="6410325" cy="161925"/>
            <a:chOff x="672" y="672"/>
            <a:chExt cx="4038" cy="102"/>
          </a:xfrm>
        </p:grpSpPr>
        <p:pic>
          <p:nvPicPr>
            <p:cNvPr id="445490" name="Picture 50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5491" name="Picture 51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4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5492" name="Picture 52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5493" name="Picture 53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5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5494" name="Picture 54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5495" name="Picture 55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5496" name="Picture 56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5497" name="Picture 57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3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5498" name="Picture 58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2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5499" name="Picture 59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5500" name="Picture 60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5501" name="Picture 61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28" y="672"/>
              <a:ext cx="102" cy="102"/>
            </a:xfrm>
            <a:prstGeom prst="rect">
              <a:avLst/>
            </a:prstGeom>
            <a:noFill/>
          </p:spPr>
        </p:pic>
        <p:grpSp>
          <p:nvGrpSpPr>
            <p:cNvPr id="5" name="Group 62"/>
            <p:cNvGrpSpPr>
              <a:grpSpLocks/>
            </p:cNvGrpSpPr>
            <p:nvPr/>
          </p:nvGrpSpPr>
          <p:grpSpPr bwMode="auto">
            <a:xfrm>
              <a:off x="1824" y="672"/>
              <a:ext cx="2886" cy="102"/>
              <a:chOff x="2298" y="3606"/>
              <a:chExt cx="2886" cy="102"/>
            </a:xfrm>
          </p:grpSpPr>
          <p:pic>
            <p:nvPicPr>
              <p:cNvPr id="445503" name="Picture 6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9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504" name="Picture 64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38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505" name="Picture 65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506" name="Picture 6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8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507" name="Picture 6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67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508" name="Picture 6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77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509" name="Picture 6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6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510" name="Picture 7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6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511" name="Picture 71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512" name="Picture 7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5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513" name="Picture 7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514" name="Picture 74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4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515" name="Picture 75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4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516" name="Picture 7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517" name="Picture 7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82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518" name="Picture 7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7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519" name="Picture 7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5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520" name="Picture 8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3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521" name="Picture 81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2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522" name="Picture 8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1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523" name="Picture 8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1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524" name="Picture 84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31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525" name="Picture 85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0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526" name="Picture 8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0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527" name="Picture 8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9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528" name="Picture 8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9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529" name="Picture 8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8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530" name="Picture 9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8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531" name="Picture 91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8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5532" name="Picture 9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02" y="3606"/>
                <a:ext cx="102" cy="102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445533" name="Text Box 93"/>
          <p:cNvSpPr txBox="1">
            <a:spLocks noChangeArrowheads="1"/>
          </p:cNvSpPr>
          <p:nvPr/>
        </p:nvSpPr>
        <p:spPr bwMode="auto">
          <a:xfrm>
            <a:off x="5219700" y="1052513"/>
            <a:ext cx="3421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异侧并联</a:t>
            </a:r>
          </a:p>
        </p:txBody>
      </p: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395288" y="1555750"/>
            <a:ext cx="3067050" cy="3713163"/>
            <a:chOff x="721" y="229"/>
            <a:chExt cx="1932" cy="2339"/>
          </a:xfrm>
        </p:grpSpPr>
        <p:grpSp>
          <p:nvGrpSpPr>
            <p:cNvPr id="7" name="Group 95"/>
            <p:cNvGrpSpPr>
              <a:grpSpLocks/>
            </p:cNvGrpSpPr>
            <p:nvPr/>
          </p:nvGrpSpPr>
          <p:grpSpPr bwMode="auto">
            <a:xfrm>
              <a:off x="839" y="617"/>
              <a:ext cx="1247" cy="1724"/>
              <a:chOff x="839" y="300"/>
              <a:chExt cx="1247" cy="1724"/>
            </a:xfrm>
          </p:grpSpPr>
          <p:sp>
            <p:nvSpPr>
              <p:cNvPr id="445536" name="Line 96"/>
              <p:cNvSpPr>
                <a:spLocks noChangeShapeType="1"/>
              </p:cNvSpPr>
              <p:nvPr/>
            </p:nvSpPr>
            <p:spPr bwMode="auto">
              <a:xfrm>
                <a:off x="1383" y="1616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537" name="Line 97"/>
              <p:cNvSpPr>
                <a:spLocks noChangeShapeType="1"/>
              </p:cNvSpPr>
              <p:nvPr/>
            </p:nvSpPr>
            <p:spPr bwMode="auto">
              <a:xfrm>
                <a:off x="1973" y="1616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538" name="Rectangle 98"/>
              <p:cNvSpPr>
                <a:spLocks noChangeArrowheads="1"/>
              </p:cNvSpPr>
              <p:nvPr/>
            </p:nvSpPr>
            <p:spPr bwMode="auto">
              <a:xfrm>
                <a:off x="1314" y="1344"/>
                <a:ext cx="125" cy="30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539" name="Rectangle 99"/>
              <p:cNvSpPr>
                <a:spLocks noChangeArrowheads="1"/>
              </p:cNvSpPr>
              <p:nvPr/>
            </p:nvSpPr>
            <p:spPr bwMode="auto">
              <a:xfrm>
                <a:off x="1904" y="1344"/>
                <a:ext cx="125" cy="30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" name="Group 100"/>
              <p:cNvGrpSpPr>
                <a:grpSpLocks/>
              </p:cNvGrpSpPr>
              <p:nvPr/>
            </p:nvGrpSpPr>
            <p:grpSpPr bwMode="auto">
              <a:xfrm rot="5400000">
                <a:off x="1843" y="782"/>
                <a:ext cx="362" cy="124"/>
                <a:chOff x="1429" y="2931"/>
                <a:chExt cx="362" cy="124"/>
              </a:xfrm>
            </p:grpSpPr>
            <p:sp>
              <p:nvSpPr>
                <p:cNvPr id="445541" name="Arc 101"/>
                <p:cNvSpPr>
                  <a:spLocks/>
                </p:cNvSpPr>
                <p:nvPr/>
              </p:nvSpPr>
              <p:spPr bwMode="auto">
                <a:xfrm>
                  <a:off x="1429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5542" name="Arc 102"/>
                <p:cNvSpPr>
                  <a:spLocks/>
                </p:cNvSpPr>
                <p:nvPr/>
              </p:nvSpPr>
              <p:spPr bwMode="auto">
                <a:xfrm>
                  <a:off x="1519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5543" name="Arc 103"/>
                <p:cNvSpPr>
                  <a:spLocks/>
                </p:cNvSpPr>
                <p:nvPr/>
              </p:nvSpPr>
              <p:spPr bwMode="auto">
                <a:xfrm>
                  <a:off x="1611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5544" name="Arc 104"/>
                <p:cNvSpPr>
                  <a:spLocks/>
                </p:cNvSpPr>
                <p:nvPr/>
              </p:nvSpPr>
              <p:spPr bwMode="auto">
                <a:xfrm>
                  <a:off x="1701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105"/>
              <p:cNvGrpSpPr>
                <a:grpSpLocks/>
              </p:cNvGrpSpPr>
              <p:nvPr/>
            </p:nvGrpSpPr>
            <p:grpSpPr bwMode="auto">
              <a:xfrm rot="5400000">
                <a:off x="1246" y="783"/>
                <a:ext cx="362" cy="124"/>
                <a:chOff x="1429" y="2931"/>
                <a:chExt cx="362" cy="124"/>
              </a:xfrm>
            </p:grpSpPr>
            <p:sp>
              <p:nvSpPr>
                <p:cNvPr id="445546" name="Arc 106"/>
                <p:cNvSpPr>
                  <a:spLocks/>
                </p:cNvSpPr>
                <p:nvPr/>
              </p:nvSpPr>
              <p:spPr bwMode="auto">
                <a:xfrm>
                  <a:off x="1429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5547" name="Arc 107"/>
                <p:cNvSpPr>
                  <a:spLocks/>
                </p:cNvSpPr>
                <p:nvPr/>
              </p:nvSpPr>
              <p:spPr bwMode="auto">
                <a:xfrm>
                  <a:off x="1519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5548" name="Arc 108"/>
                <p:cNvSpPr>
                  <a:spLocks/>
                </p:cNvSpPr>
                <p:nvPr/>
              </p:nvSpPr>
              <p:spPr bwMode="auto">
                <a:xfrm>
                  <a:off x="1611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5549" name="Arc 109"/>
                <p:cNvSpPr>
                  <a:spLocks/>
                </p:cNvSpPr>
                <p:nvPr/>
              </p:nvSpPr>
              <p:spPr bwMode="auto">
                <a:xfrm>
                  <a:off x="1701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45550" name="Line 110"/>
              <p:cNvSpPr>
                <a:spLocks noChangeShapeType="1"/>
              </p:cNvSpPr>
              <p:nvPr/>
            </p:nvSpPr>
            <p:spPr bwMode="auto">
              <a:xfrm flipH="1" flipV="1">
                <a:off x="930" y="346"/>
                <a:ext cx="10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551" name="Line 111"/>
              <p:cNvSpPr>
                <a:spLocks noChangeShapeType="1"/>
              </p:cNvSpPr>
              <p:nvPr/>
            </p:nvSpPr>
            <p:spPr bwMode="auto">
              <a:xfrm flipH="1" flipV="1">
                <a:off x="930" y="1979"/>
                <a:ext cx="10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552" name="Line 112"/>
              <p:cNvSpPr>
                <a:spLocks noChangeShapeType="1"/>
              </p:cNvSpPr>
              <p:nvPr/>
            </p:nvSpPr>
            <p:spPr bwMode="auto">
              <a:xfrm>
                <a:off x="1383" y="346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553" name="Line 113"/>
              <p:cNvSpPr>
                <a:spLocks noChangeShapeType="1"/>
              </p:cNvSpPr>
              <p:nvPr/>
            </p:nvSpPr>
            <p:spPr bwMode="auto">
              <a:xfrm>
                <a:off x="1973" y="346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554" name="Line 114"/>
              <p:cNvSpPr>
                <a:spLocks noChangeShapeType="1"/>
              </p:cNvSpPr>
              <p:nvPr/>
            </p:nvSpPr>
            <p:spPr bwMode="auto">
              <a:xfrm>
                <a:off x="1383" y="1026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555" name="Line 115"/>
              <p:cNvSpPr>
                <a:spLocks noChangeShapeType="1"/>
              </p:cNvSpPr>
              <p:nvPr/>
            </p:nvSpPr>
            <p:spPr bwMode="auto">
              <a:xfrm>
                <a:off x="1973" y="1026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556" name="Oval 116"/>
              <p:cNvSpPr>
                <a:spLocks noChangeArrowheads="1"/>
              </p:cNvSpPr>
              <p:nvPr/>
            </p:nvSpPr>
            <p:spPr bwMode="auto">
              <a:xfrm rot="32400000">
                <a:off x="839" y="300"/>
                <a:ext cx="91" cy="91"/>
              </a:xfrm>
              <a:prstGeom prst="ellips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557" name="Oval 117"/>
              <p:cNvSpPr>
                <a:spLocks noChangeArrowheads="1"/>
              </p:cNvSpPr>
              <p:nvPr/>
            </p:nvSpPr>
            <p:spPr bwMode="auto">
              <a:xfrm rot="32400000">
                <a:off x="839" y="1933"/>
                <a:ext cx="91" cy="91"/>
              </a:xfrm>
              <a:prstGeom prst="ellips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558" name="Oval 118"/>
              <p:cNvSpPr>
                <a:spLocks noChangeArrowheads="1"/>
              </p:cNvSpPr>
              <p:nvPr/>
            </p:nvSpPr>
            <p:spPr bwMode="auto">
              <a:xfrm flipV="1">
                <a:off x="1360" y="1949"/>
                <a:ext cx="50" cy="5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559" name="Oval 119"/>
              <p:cNvSpPr>
                <a:spLocks noChangeArrowheads="1"/>
              </p:cNvSpPr>
              <p:nvPr/>
            </p:nvSpPr>
            <p:spPr bwMode="auto">
              <a:xfrm flipV="1">
                <a:off x="1360" y="317"/>
                <a:ext cx="50" cy="5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560" name="Oval 120"/>
              <p:cNvSpPr>
                <a:spLocks noChangeArrowheads="1"/>
              </p:cNvSpPr>
              <p:nvPr/>
            </p:nvSpPr>
            <p:spPr bwMode="auto">
              <a:xfrm flipV="1">
                <a:off x="1292" y="663"/>
                <a:ext cx="50" cy="5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561" name="Oval 121"/>
              <p:cNvSpPr>
                <a:spLocks noChangeArrowheads="1"/>
              </p:cNvSpPr>
              <p:nvPr/>
            </p:nvSpPr>
            <p:spPr bwMode="auto">
              <a:xfrm flipV="1">
                <a:off x="1882" y="663"/>
                <a:ext cx="50" cy="5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5562" name="Text Box 122"/>
            <p:cNvSpPr txBox="1">
              <a:spLocks noChangeArrowheads="1"/>
            </p:cNvSpPr>
            <p:nvPr/>
          </p:nvSpPr>
          <p:spPr bwMode="auto">
            <a:xfrm>
              <a:off x="839" y="1026"/>
              <a:ext cx="565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kumimoji="1" lang="el-GR" altLang="zh-CN" sz="24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ω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kumimoji="1" lang="en-US" altLang="zh-CN" sz="2400" baseline="-25000"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l-GR" altLang="zh-CN" sz="24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45563" name="Text Box 123"/>
            <p:cNvSpPr txBox="1">
              <a:spLocks noChangeArrowheads="1"/>
            </p:cNvSpPr>
            <p:nvPr/>
          </p:nvSpPr>
          <p:spPr bwMode="auto">
            <a:xfrm>
              <a:off x="2088" y="1026"/>
              <a:ext cx="565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kumimoji="1" lang="el-GR" altLang="zh-CN" sz="24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ω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kumimoji="1" lang="en-US" altLang="zh-CN" sz="2400" baseline="-25000"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l-GR" altLang="zh-CN" sz="24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45564" name="Text Box 124"/>
            <p:cNvSpPr txBox="1">
              <a:spLocks noChangeArrowheads="1"/>
            </p:cNvSpPr>
            <p:nvPr/>
          </p:nvSpPr>
          <p:spPr bwMode="auto">
            <a:xfrm>
              <a:off x="1429" y="1616"/>
              <a:ext cx="354" cy="327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45565" name="Text Box 125"/>
            <p:cNvSpPr txBox="1">
              <a:spLocks noChangeArrowheads="1"/>
            </p:cNvSpPr>
            <p:nvPr/>
          </p:nvSpPr>
          <p:spPr bwMode="auto">
            <a:xfrm>
              <a:off x="2018" y="1616"/>
              <a:ext cx="354" cy="327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10" name="Group 126"/>
            <p:cNvGrpSpPr>
              <a:grpSpLocks/>
            </p:cNvGrpSpPr>
            <p:nvPr/>
          </p:nvGrpSpPr>
          <p:grpSpPr bwMode="auto">
            <a:xfrm>
              <a:off x="721" y="618"/>
              <a:ext cx="382" cy="1597"/>
              <a:chOff x="721" y="618"/>
              <a:chExt cx="382" cy="1597"/>
            </a:xfrm>
          </p:grpSpPr>
          <p:sp>
            <p:nvSpPr>
              <p:cNvPr id="445567" name="Text Box 127"/>
              <p:cNvSpPr txBox="1">
                <a:spLocks noChangeArrowheads="1"/>
              </p:cNvSpPr>
              <p:nvPr/>
            </p:nvSpPr>
            <p:spPr bwMode="auto">
              <a:xfrm>
                <a:off x="748" y="618"/>
                <a:ext cx="35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</a:t>
                </a:r>
                <a:endPara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45568" name="Text Box 128"/>
              <p:cNvSpPr txBox="1">
                <a:spLocks noChangeArrowheads="1"/>
              </p:cNvSpPr>
              <p:nvPr/>
            </p:nvSpPr>
            <p:spPr bwMode="auto">
              <a:xfrm>
                <a:off x="748" y="1888"/>
                <a:ext cx="35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_</a:t>
                </a:r>
                <a:endParaRPr kumimoji="1"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graphicFrame>
            <p:nvGraphicFramePr>
              <p:cNvPr id="445569" name="Object 129"/>
              <p:cNvGraphicFramePr>
                <a:graphicFrameLocks noChangeAspect="1"/>
              </p:cNvGraphicFramePr>
              <p:nvPr/>
            </p:nvGraphicFramePr>
            <p:xfrm>
              <a:off x="721" y="1344"/>
              <a:ext cx="213" cy="360"/>
            </p:xfrm>
            <a:graphic>
              <a:graphicData uri="http://schemas.openxmlformats.org/presentationml/2006/ole">
                <p:oleObj spid="_x0000_s22539" name="公式" r:id="rId4" imgW="164880" imgH="279360" progId="Equation.3">
                  <p:embed/>
                </p:oleObj>
              </a:graphicData>
            </a:graphic>
          </p:graphicFrame>
        </p:grpSp>
        <p:sp>
          <p:nvSpPr>
            <p:cNvPr id="445570" name="Text Box 130"/>
            <p:cNvSpPr txBox="1">
              <a:spLocks noChangeArrowheads="1"/>
            </p:cNvSpPr>
            <p:nvPr/>
          </p:nvSpPr>
          <p:spPr bwMode="auto">
            <a:xfrm>
              <a:off x="1429" y="229"/>
              <a:ext cx="481" cy="250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000"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kumimoji="1" lang="el-GR" altLang="zh-CN" sz="20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ω</a:t>
              </a:r>
              <a:r>
                <a:rPr kumimoji="1" lang="en-US" altLang="zh-CN" sz="20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</a:t>
              </a:r>
              <a:endParaRPr kumimoji="1" lang="el-GR" altLang="zh-CN" sz="20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11" name="Group 131"/>
            <p:cNvGrpSpPr>
              <a:grpSpLocks/>
            </p:cNvGrpSpPr>
            <p:nvPr/>
          </p:nvGrpSpPr>
          <p:grpSpPr bwMode="auto">
            <a:xfrm>
              <a:off x="1383" y="621"/>
              <a:ext cx="242" cy="360"/>
              <a:chOff x="1383" y="621"/>
              <a:chExt cx="242" cy="360"/>
            </a:xfrm>
          </p:grpSpPr>
          <p:graphicFrame>
            <p:nvGraphicFramePr>
              <p:cNvPr id="445572" name="Object 132"/>
              <p:cNvGraphicFramePr>
                <a:graphicFrameLocks noChangeAspect="1"/>
              </p:cNvGraphicFramePr>
              <p:nvPr/>
            </p:nvGraphicFramePr>
            <p:xfrm>
              <a:off x="1429" y="621"/>
              <a:ext cx="196" cy="360"/>
            </p:xfrm>
            <a:graphic>
              <a:graphicData uri="http://schemas.openxmlformats.org/presentationml/2006/ole">
                <p:oleObj spid="_x0000_s22538" name="公式" r:id="rId5" imgW="152280" imgH="279360" progId="Equation.3">
                  <p:embed/>
                </p:oleObj>
              </a:graphicData>
            </a:graphic>
          </p:graphicFrame>
          <p:sp>
            <p:nvSpPr>
              <p:cNvPr id="445573" name="Line 133"/>
              <p:cNvSpPr>
                <a:spLocks noChangeShapeType="1"/>
              </p:cNvSpPr>
              <p:nvPr/>
            </p:nvSpPr>
            <p:spPr bwMode="auto">
              <a:xfrm flipH="1">
                <a:off x="1383" y="754"/>
                <a:ext cx="1" cy="18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134"/>
            <p:cNvGrpSpPr>
              <a:grpSpLocks/>
            </p:cNvGrpSpPr>
            <p:nvPr/>
          </p:nvGrpSpPr>
          <p:grpSpPr bwMode="auto">
            <a:xfrm>
              <a:off x="1973" y="575"/>
              <a:ext cx="272" cy="360"/>
              <a:chOff x="1973" y="575"/>
              <a:chExt cx="272" cy="360"/>
            </a:xfrm>
          </p:grpSpPr>
          <p:graphicFrame>
            <p:nvGraphicFramePr>
              <p:cNvPr id="445575" name="Object 135"/>
              <p:cNvGraphicFramePr>
                <a:graphicFrameLocks noChangeAspect="1"/>
              </p:cNvGraphicFramePr>
              <p:nvPr/>
            </p:nvGraphicFramePr>
            <p:xfrm>
              <a:off x="2017" y="575"/>
              <a:ext cx="228" cy="360"/>
            </p:xfrm>
            <a:graphic>
              <a:graphicData uri="http://schemas.openxmlformats.org/presentationml/2006/ole">
                <p:oleObj spid="_x0000_s22537" name="公式" r:id="rId6" imgW="177480" imgH="279360" progId="Equation.3">
                  <p:embed/>
                </p:oleObj>
              </a:graphicData>
            </a:graphic>
          </p:graphicFrame>
          <p:sp>
            <p:nvSpPr>
              <p:cNvPr id="445576" name="Line 136"/>
              <p:cNvSpPr>
                <a:spLocks noChangeShapeType="1"/>
              </p:cNvSpPr>
              <p:nvPr/>
            </p:nvSpPr>
            <p:spPr bwMode="auto">
              <a:xfrm flipH="1">
                <a:off x="1973" y="708"/>
                <a:ext cx="1" cy="18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137"/>
            <p:cNvGrpSpPr>
              <a:grpSpLocks/>
            </p:cNvGrpSpPr>
            <p:nvPr/>
          </p:nvGrpSpPr>
          <p:grpSpPr bwMode="auto">
            <a:xfrm>
              <a:off x="1020" y="255"/>
              <a:ext cx="272" cy="408"/>
              <a:chOff x="1020" y="255"/>
              <a:chExt cx="272" cy="408"/>
            </a:xfrm>
          </p:grpSpPr>
          <p:graphicFrame>
            <p:nvGraphicFramePr>
              <p:cNvPr id="445578" name="Object 138"/>
              <p:cNvGraphicFramePr>
                <a:graphicFrameLocks noChangeAspect="1"/>
              </p:cNvGraphicFramePr>
              <p:nvPr/>
            </p:nvGraphicFramePr>
            <p:xfrm>
              <a:off x="1020" y="255"/>
              <a:ext cx="212" cy="360"/>
            </p:xfrm>
            <a:graphic>
              <a:graphicData uri="http://schemas.openxmlformats.org/presentationml/2006/ole">
                <p:oleObj spid="_x0000_s22536" name="公式" r:id="rId7" imgW="164880" imgH="279360" progId="Equation.3">
                  <p:embed/>
                </p:oleObj>
              </a:graphicData>
            </a:graphic>
          </p:graphicFrame>
          <p:sp>
            <p:nvSpPr>
              <p:cNvPr id="445579" name="Line 139"/>
              <p:cNvSpPr>
                <a:spLocks noChangeShapeType="1"/>
              </p:cNvSpPr>
              <p:nvPr/>
            </p:nvSpPr>
            <p:spPr bwMode="auto">
              <a:xfrm>
                <a:off x="1020" y="663"/>
                <a:ext cx="27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5580" name="Arc 140"/>
            <p:cNvSpPr>
              <a:spLocks/>
            </p:cNvSpPr>
            <p:nvPr/>
          </p:nvSpPr>
          <p:spPr bwMode="auto">
            <a:xfrm>
              <a:off x="1882" y="392"/>
              <a:ext cx="91" cy="36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934"/>
                <a:gd name="T1" fmla="*/ 0 h 21600"/>
                <a:gd name="T2" fmla="*/ 17934 w 17934"/>
                <a:gd name="T3" fmla="*/ 9562 h 21600"/>
                <a:gd name="T4" fmla="*/ 0 w 1793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34" h="21600" fill="none" extrusionOk="0">
                  <a:moveTo>
                    <a:pt x="-1" y="0"/>
                  </a:moveTo>
                  <a:cubicBezTo>
                    <a:pt x="7197" y="0"/>
                    <a:pt x="13922" y="3585"/>
                    <a:pt x="17934" y="9561"/>
                  </a:cubicBezTo>
                </a:path>
                <a:path w="17934" h="21600" stroke="0" extrusionOk="0">
                  <a:moveTo>
                    <a:pt x="-1" y="0"/>
                  </a:moveTo>
                  <a:cubicBezTo>
                    <a:pt x="7197" y="0"/>
                    <a:pt x="13922" y="3585"/>
                    <a:pt x="17934" y="956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5581" name="Arc 141"/>
            <p:cNvSpPr>
              <a:spLocks/>
            </p:cNvSpPr>
            <p:nvPr/>
          </p:nvSpPr>
          <p:spPr bwMode="auto">
            <a:xfrm>
              <a:off x="1383" y="391"/>
              <a:ext cx="88" cy="181"/>
            </a:xfrm>
            <a:custGeom>
              <a:avLst/>
              <a:gdLst>
                <a:gd name="G0" fmla="+- 21370 0 0"/>
                <a:gd name="G1" fmla="+- 21580 0 0"/>
                <a:gd name="G2" fmla="+- 21600 0 0"/>
                <a:gd name="T0" fmla="*/ 0 w 21370"/>
                <a:gd name="T1" fmla="*/ 18434 h 21580"/>
                <a:gd name="T2" fmla="*/ 20440 w 21370"/>
                <a:gd name="T3" fmla="*/ 0 h 21580"/>
                <a:gd name="T4" fmla="*/ 21370 w 21370"/>
                <a:gd name="T5" fmla="*/ 21580 h 2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70" h="21580" fill="none" extrusionOk="0">
                  <a:moveTo>
                    <a:pt x="0" y="18434"/>
                  </a:moveTo>
                  <a:cubicBezTo>
                    <a:pt x="1509" y="8181"/>
                    <a:pt x="10086" y="446"/>
                    <a:pt x="20440" y="0"/>
                  </a:cubicBezTo>
                </a:path>
                <a:path w="21370" h="21580" stroke="0" extrusionOk="0">
                  <a:moveTo>
                    <a:pt x="0" y="18434"/>
                  </a:moveTo>
                  <a:cubicBezTo>
                    <a:pt x="1509" y="8181"/>
                    <a:pt x="10086" y="446"/>
                    <a:pt x="20440" y="0"/>
                  </a:cubicBezTo>
                  <a:lnTo>
                    <a:pt x="21370" y="2158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5582" name="Text Box 142"/>
            <p:cNvSpPr txBox="1">
              <a:spLocks noChangeArrowheads="1"/>
            </p:cNvSpPr>
            <p:nvPr/>
          </p:nvSpPr>
          <p:spPr bwMode="auto">
            <a:xfrm>
              <a:off x="1180" y="424"/>
              <a:ext cx="26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①</a:t>
              </a:r>
            </a:p>
          </p:txBody>
        </p:sp>
        <p:grpSp>
          <p:nvGrpSpPr>
            <p:cNvPr id="14" name="Group 143"/>
            <p:cNvGrpSpPr>
              <a:grpSpLocks/>
            </p:cNvGrpSpPr>
            <p:nvPr/>
          </p:nvGrpSpPr>
          <p:grpSpPr bwMode="auto">
            <a:xfrm>
              <a:off x="1292" y="2280"/>
              <a:ext cx="213" cy="288"/>
              <a:chOff x="1401" y="2908"/>
              <a:chExt cx="213" cy="288"/>
            </a:xfrm>
          </p:grpSpPr>
          <p:sp>
            <p:nvSpPr>
              <p:cNvPr id="445584" name="Oval 144"/>
              <p:cNvSpPr>
                <a:spLocks noChangeArrowheads="1"/>
              </p:cNvSpPr>
              <p:nvPr/>
            </p:nvSpPr>
            <p:spPr bwMode="auto">
              <a:xfrm>
                <a:off x="1429" y="2976"/>
                <a:ext cx="182" cy="18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585" name="Text Box 145"/>
              <p:cNvSpPr txBox="1">
                <a:spLocks noChangeArrowheads="1"/>
              </p:cNvSpPr>
              <p:nvPr/>
            </p:nvSpPr>
            <p:spPr bwMode="auto">
              <a:xfrm>
                <a:off x="1401" y="2908"/>
                <a:ext cx="213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FF3300"/>
                    </a:solidFill>
                    <a:latin typeface="宋体" pitchFamily="2" charset="-122"/>
                    <a:ea typeface="宋体" pitchFamily="2" charset="-122"/>
                  </a:rPr>
                  <a:t>0</a:t>
                </a:r>
              </a:p>
            </p:txBody>
          </p:sp>
        </p:grpSp>
      </p:grpSp>
      <p:grpSp>
        <p:nvGrpSpPr>
          <p:cNvPr id="15" name="Group 146"/>
          <p:cNvGrpSpPr>
            <a:grpSpLocks/>
          </p:cNvGrpSpPr>
          <p:nvPr/>
        </p:nvGrpSpPr>
        <p:grpSpPr bwMode="auto">
          <a:xfrm>
            <a:off x="6042025" y="1555750"/>
            <a:ext cx="3067050" cy="3713163"/>
            <a:chOff x="721" y="547"/>
            <a:chExt cx="1932" cy="2339"/>
          </a:xfrm>
        </p:grpSpPr>
        <p:grpSp>
          <p:nvGrpSpPr>
            <p:cNvPr id="16" name="Group 147"/>
            <p:cNvGrpSpPr>
              <a:grpSpLocks/>
            </p:cNvGrpSpPr>
            <p:nvPr/>
          </p:nvGrpSpPr>
          <p:grpSpPr bwMode="auto">
            <a:xfrm>
              <a:off x="839" y="935"/>
              <a:ext cx="1247" cy="1724"/>
              <a:chOff x="839" y="935"/>
              <a:chExt cx="1247" cy="1724"/>
            </a:xfrm>
          </p:grpSpPr>
          <p:sp>
            <p:nvSpPr>
              <p:cNvPr id="445588" name="Line 148"/>
              <p:cNvSpPr>
                <a:spLocks noChangeShapeType="1"/>
              </p:cNvSpPr>
              <p:nvPr/>
            </p:nvSpPr>
            <p:spPr bwMode="auto">
              <a:xfrm>
                <a:off x="1383" y="2251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589" name="Line 149"/>
              <p:cNvSpPr>
                <a:spLocks noChangeShapeType="1"/>
              </p:cNvSpPr>
              <p:nvPr/>
            </p:nvSpPr>
            <p:spPr bwMode="auto">
              <a:xfrm>
                <a:off x="1973" y="2251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590" name="Rectangle 150"/>
              <p:cNvSpPr>
                <a:spLocks noChangeArrowheads="1"/>
              </p:cNvSpPr>
              <p:nvPr/>
            </p:nvSpPr>
            <p:spPr bwMode="auto">
              <a:xfrm>
                <a:off x="1314" y="1979"/>
                <a:ext cx="125" cy="30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591" name="Rectangle 151"/>
              <p:cNvSpPr>
                <a:spLocks noChangeArrowheads="1"/>
              </p:cNvSpPr>
              <p:nvPr/>
            </p:nvSpPr>
            <p:spPr bwMode="auto">
              <a:xfrm>
                <a:off x="1904" y="1979"/>
                <a:ext cx="125" cy="30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7" name="Group 152"/>
              <p:cNvGrpSpPr>
                <a:grpSpLocks/>
              </p:cNvGrpSpPr>
              <p:nvPr/>
            </p:nvGrpSpPr>
            <p:grpSpPr bwMode="auto">
              <a:xfrm rot="5400000">
                <a:off x="1843" y="1417"/>
                <a:ext cx="362" cy="124"/>
                <a:chOff x="1429" y="2931"/>
                <a:chExt cx="362" cy="124"/>
              </a:xfrm>
            </p:grpSpPr>
            <p:sp>
              <p:nvSpPr>
                <p:cNvPr id="445593" name="Arc 153"/>
                <p:cNvSpPr>
                  <a:spLocks/>
                </p:cNvSpPr>
                <p:nvPr/>
              </p:nvSpPr>
              <p:spPr bwMode="auto">
                <a:xfrm>
                  <a:off x="1429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5594" name="Arc 154"/>
                <p:cNvSpPr>
                  <a:spLocks/>
                </p:cNvSpPr>
                <p:nvPr/>
              </p:nvSpPr>
              <p:spPr bwMode="auto">
                <a:xfrm>
                  <a:off x="1519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5595" name="Arc 155"/>
                <p:cNvSpPr>
                  <a:spLocks/>
                </p:cNvSpPr>
                <p:nvPr/>
              </p:nvSpPr>
              <p:spPr bwMode="auto">
                <a:xfrm>
                  <a:off x="1611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5596" name="Arc 156"/>
                <p:cNvSpPr>
                  <a:spLocks/>
                </p:cNvSpPr>
                <p:nvPr/>
              </p:nvSpPr>
              <p:spPr bwMode="auto">
                <a:xfrm>
                  <a:off x="1701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157"/>
              <p:cNvGrpSpPr>
                <a:grpSpLocks/>
              </p:cNvGrpSpPr>
              <p:nvPr/>
            </p:nvGrpSpPr>
            <p:grpSpPr bwMode="auto">
              <a:xfrm rot="5400000">
                <a:off x="1246" y="1418"/>
                <a:ext cx="362" cy="124"/>
                <a:chOff x="1429" y="2931"/>
                <a:chExt cx="362" cy="124"/>
              </a:xfrm>
            </p:grpSpPr>
            <p:sp>
              <p:nvSpPr>
                <p:cNvPr id="445598" name="Arc 158"/>
                <p:cNvSpPr>
                  <a:spLocks/>
                </p:cNvSpPr>
                <p:nvPr/>
              </p:nvSpPr>
              <p:spPr bwMode="auto">
                <a:xfrm>
                  <a:off x="1429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5599" name="Arc 159"/>
                <p:cNvSpPr>
                  <a:spLocks/>
                </p:cNvSpPr>
                <p:nvPr/>
              </p:nvSpPr>
              <p:spPr bwMode="auto">
                <a:xfrm>
                  <a:off x="1519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5600" name="Arc 160"/>
                <p:cNvSpPr>
                  <a:spLocks/>
                </p:cNvSpPr>
                <p:nvPr/>
              </p:nvSpPr>
              <p:spPr bwMode="auto">
                <a:xfrm>
                  <a:off x="1611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5601" name="Arc 161"/>
                <p:cNvSpPr>
                  <a:spLocks/>
                </p:cNvSpPr>
                <p:nvPr/>
              </p:nvSpPr>
              <p:spPr bwMode="auto">
                <a:xfrm>
                  <a:off x="1701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45602" name="Line 162"/>
              <p:cNvSpPr>
                <a:spLocks noChangeShapeType="1"/>
              </p:cNvSpPr>
              <p:nvPr/>
            </p:nvSpPr>
            <p:spPr bwMode="auto">
              <a:xfrm flipH="1" flipV="1">
                <a:off x="930" y="981"/>
                <a:ext cx="10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603" name="Line 163"/>
              <p:cNvSpPr>
                <a:spLocks noChangeShapeType="1"/>
              </p:cNvSpPr>
              <p:nvPr/>
            </p:nvSpPr>
            <p:spPr bwMode="auto">
              <a:xfrm flipH="1" flipV="1">
                <a:off x="930" y="2614"/>
                <a:ext cx="10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604" name="Line 164"/>
              <p:cNvSpPr>
                <a:spLocks noChangeShapeType="1"/>
              </p:cNvSpPr>
              <p:nvPr/>
            </p:nvSpPr>
            <p:spPr bwMode="auto">
              <a:xfrm>
                <a:off x="1383" y="981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605" name="Line 165"/>
              <p:cNvSpPr>
                <a:spLocks noChangeShapeType="1"/>
              </p:cNvSpPr>
              <p:nvPr/>
            </p:nvSpPr>
            <p:spPr bwMode="auto">
              <a:xfrm>
                <a:off x="1973" y="981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606" name="Line 166"/>
              <p:cNvSpPr>
                <a:spLocks noChangeShapeType="1"/>
              </p:cNvSpPr>
              <p:nvPr/>
            </p:nvSpPr>
            <p:spPr bwMode="auto">
              <a:xfrm>
                <a:off x="1383" y="1661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607" name="Line 167"/>
              <p:cNvSpPr>
                <a:spLocks noChangeShapeType="1"/>
              </p:cNvSpPr>
              <p:nvPr/>
            </p:nvSpPr>
            <p:spPr bwMode="auto">
              <a:xfrm>
                <a:off x="1973" y="1661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608" name="Oval 168"/>
              <p:cNvSpPr>
                <a:spLocks noChangeArrowheads="1"/>
              </p:cNvSpPr>
              <p:nvPr/>
            </p:nvSpPr>
            <p:spPr bwMode="auto">
              <a:xfrm rot="32400000">
                <a:off x="839" y="935"/>
                <a:ext cx="91" cy="91"/>
              </a:xfrm>
              <a:prstGeom prst="ellips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609" name="Oval 169"/>
              <p:cNvSpPr>
                <a:spLocks noChangeArrowheads="1"/>
              </p:cNvSpPr>
              <p:nvPr/>
            </p:nvSpPr>
            <p:spPr bwMode="auto">
              <a:xfrm rot="32400000">
                <a:off x="839" y="2568"/>
                <a:ext cx="91" cy="91"/>
              </a:xfrm>
              <a:prstGeom prst="ellips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610" name="Oval 170"/>
              <p:cNvSpPr>
                <a:spLocks noChangeArrowheads="1"/>
              </p:cNvSpPr>
              <p:nvPr/>
            </p:nvSpPr>
            <p:spPr bwMode="auto">
              <a:xfrm flipV="1">
                <a:off x="1360" y="2584"/>
                <a:ext cx="50" cy="5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611" name="Oval 171"/>
              <p:cNvSpPr>
                <a:spLocks noChangeArrowheads="1"/>
              </p:cNvSpPr>
              <p:nvPr/>
            </p:nvSpPr>
            <p:spPr bwMode="auto">
              <a:xfrm flipV="1">
                <a:off x="1360" y="952"/>
                <a:ext cx="50" cy="5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612" name="Oval 172"/>
              <p:cNvSpPr>
                <a:spLocks noChangeArrowheads="1"/>
              </p:cNvSpPr>
              <p:nvPr/>
            </p:nvSpPr>
            <p:spPr bwMode="auto">
              <a:xfrm flipV="1">
                <a:off x="1292" y="1298"/>
                <a:ext cx="50" cy="5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613" name="Oval 173"/>
              <p:cNvSpPr>
                <a:spLocks noChangeArrowheads="1"/>
              </p:cNvSpPr>
              <p:nvPr/>
            </p:nvSpPr>
            <p:spPr bwMode="auto">
              <a:xfrm flipV="1">
                <a:off x="1882" y="1609"/>
                <a:ext cx="50" cy="5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5614" name="Text Box 174"/>
            <p:cNvSpPr txBox="1">
              <a:spLocks noChangeArrowheads="1"/>
            </p:cNvSpPr>
            <p:nvPr/>
          </p:nvSpPr>
          <p:spPr bwMode="auto">
            <a:xfrm>
              <a:off x="839" y="1344"/>
              <a:ext cx="565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kumimoji="1" lang="el-GR" altLang="zh-CN" sz="24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ω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kumimoji="1" lang="en-US" altLang="zh-CN" sz="2400" baseline="-25000"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l-GR" altLang="zh-CN" sz="24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45615" name="Text Box 175"/>
            <p:cNvSpPr txBox="1">
              <a:spLocks noChangeArrowheads="1"/>
            </p:cNvSpPr>
            <p:nvPr/>
          </p:nvSpPr>
          <p:spPr bwMode="auto">
            <a:xfrm>
              <a:off x="2088" y="1344"/>
              <a:ext cx="565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kumimoji="1" lang="el-GR" altLang="zh-CN" sz="24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ω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kumimoji="1" lang="en-US" altLang="zh-CN" sz="2400" baseline="-25000"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l-GR" altLang="zh-CN" sz="24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45616" name="Text Box 176"/>
            <p:cNvSpPr txBox="1">
              <a:spLocks noChangeArrowheads="1"/>
            </p:cNvSpPr>
            <p:nvPr/>
          </p:nvSpPr>
          <p:spPr bwMode="auto">
            <a:xfrm>
              <a:off x="1429" y="1934"/>
              <a:ext cx="354" cy="327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45617" name="Text Box 177"/>
            <p:cNvSpPr txBox="1">
              <a:spLocks noChangeArrowheads="1"/>
            </p:cNvSpPr>
            <p:nvPr/>
          </p:nvSpPr>
          <p:spPr bwMode="auto">
            <a:xfrm>
              <a:off x="2018" y="1934"/>
              <a:ext cx="354" cy="327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19" name="Group 178"/>
            <p:cNvGrpSpPr>
              <a:grpSpLocks/>
            </p:cNvGrpSpPr>
            <p:nvPr/>
          </p:nvGrpSpPr>
          <p:grpSpPr bwMode="auto">
            <a:xfrm>
              <a:off x="721" y="936"/>
              <a:ext cx="382" cy="1597"/>
              <a:chOff x="721" y="618"/>
              <a:chExt cx="382" cy="1597"/>
            </a:xfrm>
          </p:grpSpPr>
          <p:sp>
            <p:nvSpPr>
              <p:cNvPr id="445619" name="Text Box 179"/>
              <p:cNvSpPr txBox="1">
                <a:spLocks noChangeArrowheads="1"/>
              </p:cNvSpPr>
              <p:nvPr/>
            </p:nvSpPr>
            <p:spPr bwMode="auto">
              <a:xfrm>
                <a:off x="748" y="618"/>
                <a:ext cx="35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</a:t>
                </a:r>
                <a:endPara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45620" name="Text Box 180"/>
              <p:cNvSpPr txBox="1">
                <a:spLocks noChangeArrowheads="1"/>
              </p:cNvSpPr>
              <p:nvPr/>
            </p:nvSpPr>
            <p:spPr bwMode="auto">
              <a:xfrm>
                <a:off x="748" y="1888"/>
                <a:ext cx="35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_</a:t>
                </a:r>
                <a:endParaRPr kumimoji="1"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graphicFrame>
            <p:nvGraphicFramePr>
              <p:cNvPr id="445621" name="Object 181"/>
              <p:cNvGraphicFramePr>
                <a:graphicFrameLocks noChangeAspect="1"/>
              </p:cNvGraphicFramePr>
              <p:nvPr/>
            </p:nvGraphicFramePr>
            <p:xfrm>
              <a:off x="721" y="1344"/>
              <a:ext cx="213" cy="360"/>
            </p:xfrm>
            <a:graphic>
              <a:graphicData uri="http://schemas.openxmlformats.org/presentationml/2006/ole">
                <p:oleObj spid="_x0000_s22535" name="公式" r:id="rId8" imgW="164880" imgH="279360" progId="Equation.3">
                  <p:embed/>
                </p:oleObj>
              </a:graphicData>
            </a:graphic>
          </p:graphicFrame>
        </p:grpSp>
        <p:sp>
          <p:nvSpPr>
            <p:cNvPr id="445622" name="Text Box 182"/>
            <p:cNvSpPr txBox="1">
              <a:spLocks noChangeArrowheads="1"/>
            </p:cNvSpPr>
            <p:nvPr/>
          </p:nvSpPr>
          <p:spPr bwMode="auto">
            <a:xfrm>
              <a:off x="1429" y="547"/>
              <a:ext cx="481" cy="250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000"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kumimoji="1" lang="el-GR" altLang="zh-CN" sz="20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ω</a:t>
              </a:r>
              <a:r>
                <a:rPr kumimoji="1" lang="en-US" altLang="zh-CN" sz="20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</a:t>
              </a:r>
              <a:endParaRPr kumimoji="1" lang="el-GR" altLang="zh-CN" sz="20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20" name="Group 183"/>
            <p:cNvGrpSpPr>
              <a:grpSpLocks/>
            </p:cNvGrpSpPr>
            <p:nvPr/>
          </p:nvGrpSpPr>
          <p:grpSpPr bwMode="auto">
            <a:xfrm>
              <a:off x="1383" y="939"/>
              <a:ext cx="242" cy="360"/>
              <a:chOff x="1383" y="621"/>
              <a:chExt cx="242" cy="360"/>
            </a:xfrm>
          </p:grpSpPr>
          <p:graphicFrame>
            <p:nvGraphicFramePr>
              <p:cNvPr id="445624" name="Object 184"/>
              <p:cNvGraphicFramePr>
                <a:graphicFrameLocks noChangeAspect="1"/>
              </p:cNvGraphicFramePr>
              <p:nvPr/>
            </p:nvGraphicFramePr>
            <p:xfrm>
              <a:off x="1429" y="621"/>
              <a:ext cx="196" cy="360"/>
            </p:xfrm>
            <a:graphic>
              <a:graphicData uri="http://schemas.openxmlformats.org/presentationml/2006/ole">
                <p:oleObj spid="_x0000_s22534" name="公式" r:id="rId9" imgW="152280" imgH="279360" progId="Equation.3">
                  <p:embed/>
                </p:oleObj>
              </a:graphicData>
            </a:graphic>
          </p:graphicFrame>
          <p:sp>
            <p:nvSpPr>
              <p:cNvPr id="445625" name="Line 185"/>
              <p:cNvSpPr>
                <a:spLocks noChangeShapeType="1"/>
              </p:cNvSpPr>
              <p:nvPr/>
            </p:nvSpPr>
            <p:spPr bwMode="auto">
              <a:xfrm flipH="1">
                <a:off x="1383" y="754"/>
                <a:ext cx="1" cy="18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" name="Group 186"/>
            <p:cNvGrpSpPr>
              <a:grpSpLocks/>
            </p:cNvGrpSpPr>
            <p:nvPr/>
          </p:nvGrpSpPr>
          <p:grpSpPr bwMode="auto">
            <a:xfrm>
              <a:off x="1973" y="893"/>
              <a:ext cx="272" cy="360"/>
              <a:chOff x="1973" y="575"/>
              <a:chExt cx="272" cy="360"/>
            </a:xfrm>
          </p:grpSpPr>
          <p:graphicFrame>
            <p:nvGraphicFramePr>
              <p:cNvPr id="445627" name="Object 187"/>
              <p:cNvGraphicFramePr>
                <a:graphicFrameLocks noChangeAspect="1"/>
              </p:cNvGraphicFramePr>
              <p:nvPr/>
            </p:nvGraphicFramePr>
            <p:xfrm>
              <a:off x="2017" y="575"/>
              <a:ext cx="228" cy="360"/>
            </p:xfrm>
            <a:graphic>
              <a:graphicData uri="http://schemas.openxmlformats.org/presentationml/2006/ole">
                <p:oleObj spid="_x0000_s22533" name="公式" r:id="rId10" imgW="177480" imgH="279360" progId="Equation.3">
                  <p:embed/>
                </p:oleObj>
              </a:graphicData>
            </a:graphic>
          </p:graphicFrame>
          <p:sp>
            <p:nvSpPr>
              <p:cNvPr id="445628" name="Line 188"/>
              <p:cNvSpPr>
                <a:spLocks noChangeShapeType="1"/>
              </p:cNvSpPr>
              <p:nvPr/>
            </p:nvSpPr>
            <p:spPr bwMode="auto">
              <a:xfrm flipH="1">
                <a:off x="1973" y="708"/>
                <a:ext cx="1" cy="18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" name="Group 189"/>
            <p:cNvGrpSpPr>
              <a:grpSpLocks/>
            </p:cNvGrpSpPr>
            <p:nvPr/>
          </p:nvGrpSpPr>
          <p:grpSpPr bwMode="auto">
            <a:xfrm>
              <a:off x="1020" y="573"/>
              <a:ext cx="272" cy="408"/>
              <a:chOff x="1020" y="255"/>
              <a:chExt cx="272" cy="408"/>
            </a:xfrm>
          </p:grpSpPr>
          <p:graphicFrame>
            <p:nvGraphicFramePr>
              <p:cNvPr id="445630" name="Object 190"/>
              <p:cNvGraphicFramePr>
                <a:graphicFrameLocks noChangeAspect="1"/>
              </p:cNvGraphicFramePr>
              <p:nvPr/>
            </p:nvGraphicFramePr>
            <p:xfrm>
              <a:off x="1020" y="255"/>
              <a:ext cx="212" cy="360"/>
            </p:xfrm>
            <a:graphic>
              <a:graphicData uri="http://schemas.openxmlformats.org/presentationml/2006/ole">
                <p:oleObj spid="_x0000_s22532" name="公式" r:id="rId11" imgW="164880" imgH="279360" progId="Equation.3">
                  <p:embed/>
                </p:oleObj>
              </a:graphicData>
            </a:graphic>
          </p:graphicFrame>
          <p:sp>
            <p:nvSpPr>
              <p:cNvPr id="445631" name="Line 191"/>
              <p:cNvSpPr>
                <a:spLocks noChangeShapeType="1"/>
              </p:cNvSpPr>
              <p:nvPr/>
            </p:nvSpPr>
            <p:spPr bwMode="auto">
              <a:xfrm>
                <a:off x="1020" y="663"/>
                <a:ext cx="27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5632" name="Arc 192"/>
            <p:cNvSpPr>
              <a:spLocks/>
            </p:cNvSpPr>
            <p:nvPr/>
          </p:nvSpPr>
          <p:spPr bwMode="auto">
            <a:xfrm>
              <a:off x="1655" y="799"/>
              <a:ext cx="227" cy="587"/>
            </a:xfrm>
            <a:custGeom>
              <a:avLst/>
              <a:gdLst>
                <a:gd name="G0" fmla="+- 0 0 0"/>
                <a:gd name="G1" fmla="+- 21279 0 0"/>
                <a:gd name="G2" fmla="+- 21600 0 0"/>
                <a:gd name="T0" fmla="*/ 3708 w 21600"/>
                <a:gd name="T1" fmla="*/ 0 h 23505"/>
                <a:gd name="T2" fmla="*/ 21485 w 21600"/>
                <a:gd name="T3" fmla="*/ 23505 h 23505"/>
                <a:gd name="T4" fmla="*/ 0 w 21600"/>
                <a:gd name="T5" fmla="*/ 21279 h 23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505" fill="none" extrusionOk="0">
                  <a:moveTo>
                    <a:pt x="3708" y="-1"/>
                  </a:moveTo>
                  <a:cubicBezTo>
                    <a:pt x="14050" y="1801"/>
                    <a:pt x="21600" y="10780"/>
                    <a:pt x="21600" y="21279"/>
                  </a:cubicBezTo>
                  <a:cubicBezTo>
                    <a:pt x="21600" y="22022"/>
                    <a:pt x="21561" y="22765"/>
                    <a:pt x="21484" y="23504"/>
                  </a:cubicBezTo>
                </a:path>
                <a:path w="21600" h="23505" stroke="0" extrusionOk="0">
                  <a:moveTo>
                    <a:pt x="3708" y="-1"/>
                  </a:moveTo>
                  <a:cubicBezTo>
                    <a:pt x="14050" y="1801"/>
                    <a:pt x="21600" y="10780"/>
                    <a:pt x="21600" y="21279"/>
                  </a:cubicBezTo>
                  <a:cubicBezTo>
                    <a:pt x="21600" y="22022"/>
                    <a:pt x="21561" y="22765"/>
                    <a:pt x="21484" y="23504"/>
                  </a:cubicBezTo>
                  <a:lnTo>
                    <a:pt x="0" y="212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5633" name="Arc 193"/>
            <p:cNvSpPr>
              <a:spLocks/>
            </p:cNvSpPr>
            <p:nvPr/>
          </p:nvSpPr>
          <p:spPr bwMode="auto">
            <a:xfrm>
              <a:off x="1383" y="709"/>
              <a:ext cx="88" cy="181"/>
            </a:xfrm>
            <a:custGeom>
              <a:avLst/>
              <a:gdLst>
                <a:gd name="G0" fmla="+- 21370 0 0"/>
                <a:gd name="G1" fmla="+- 21580 0 0"/>
                <a:gd name="G2" fmla="+- 21600 0 0"/>
                <a:gd name="T0" fmla="*/ 0 w 21370"/>
                <a:gd name="T1" fmla="*/ 18434 h 21580"/>
                <a:gd name="T2" fmla="*/ 20440 w 21370"/>
                <a:gd name="T3" fmla="*/ 0 h 21580"/>
                <a:gd name="T4" fmla="*/ 21370 w 21370"/>
                <a:gd name="T5" fmla="*/ 21580 h 2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70" h="21580" fill="none" extrusionOk="0">
                  <a:moveTo>
                    <a:pt x="0" y="18434"/>
                  </a:moveTo>
                  <a:cubicBezTo>
                    <a:pt x="1509" y="8181"/>
                    <a:pt x="10086" y="446"/>
                    <a:pt x="20440" y="0"/>
                  </a:cubicBezTo>
                </a:path>
                <a:path w="21370" h="21580" stroke="0" extrusionOk="0">
                  <a:moveTo>
                    <a:pt x="0" y="18434"/>
                  </a:moveTo>
                  <a:cubicBezTo>
                    <a:pt x="1509" y="8181"/>
                    <a:pt x="10086" y="446"/>
                    <a:pt x="20440" y="0"/>
                  </a:cubicBezTo>
                  <a:lnTo>
                    <a:pt x="21370" y="2158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5634" name="Text Box 194"/>
            <p:cNvSpPr txBox="1">
              <a:spLocks noChangeArrowheads="1"/>
            </p:cNvSpPr>
            <p:nvPr/>
          </p:nvSpPr>
          <p:spPr bwMode="auto">
            <a:xfrm>
              <a:off x="1180" y="742"/>
              <a:ext cx="26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①</a:t>
              </a:r>
            </a:p>
          </p:txBody>
        </p:sp>
        <p:grpSp>
          <p:nvGrpSpPr>
            <p:cNvPr id="23" name="Group 195"/>
            <p:cNvGrpSpPr>
              <a:grpSpLocks/>
            </p:cNvGrpSpPr>
            <p:nvPr/>
          </p:nvGrpSpPr>
          <p:grpSpPr bwMode="auto">
            <a:xfrm>
              <a:off x="1292" y="2598"/>
              <a:ext cx="213" cy="288"/>
              <a:chOff x="1401" y="2908"/>
              <a:chExt cx="213" cy="288"/>
            </a:xfrm>
          </p:grpSpPr>
          <p:sp>
            <p:nvSpPr>
              <p:cNvPr id="445636" name="Oval 196"/>
              <p:cNvSpPr>
                <a:spLocks noChangeArrowheads="1"/>
              </p:cNvSpPr>
              <p:nvPr/>
            </p:nvSpPr>
            <p:spPr bwMode="auto">
              <a:xfrm>
                <a:off x="1429" y="2976"/>
                <a:ext cx="182" cy="18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637" name="Text Box 197"/>
              <p:cNvSpPr txBox="1">
                <a:spLocks noChangeArrowheads="1"/>
              </p:cNvSpPr>
              <p:nvPr/>
            </p:nvSpPr>
            <p:spPr bwMode="auto">
              <a:xfrm>
                <a:off x="1401" y="2908"/>
                <a:ext cx="213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FF3300"/>
                    </a:solidFill>
                    <a:latin typeface="宋体" pitchFamily="2" charset="-122"/>
                    <a:ea typeface="宋体" pitchFamily="2" charset="-122"/>
                  </a:rPr>
                  <a:t>0</a:t>
                </a:r>
              </a:p>
            </p:txBody>
          </p:sp>
        </p:grpSp>
      </p:grpSp>
      <p:grpSp>
        <p:nvGrpSpPr>
          <p:cNvPr id="24" name="Group 198"/>
          <p:cNvGrpSpPr>
            <a:grpSpLocks/>
          </p:cNvGrpSpPr>
          <p:nvPr/>
        </p:nvGrpSpPr>
        <p:grpSpPr bwMode="auto">
          <a:xfrm>
            <a:off x="3748088" y="1597025"/>
            <a:ext cx="1544637" cy="3311525"/>
            <a:chOff x="721" y="573"/>
            <a:chExt cx="973" cy="2086"/>
          </a:xfrm>
        </p:grpSpPr>
        <p:grpSp>
          <p:nvGrpSpPr>
            <p:cNvPr id="25" name="Group 199"/>
            <p:cNvGrpSpPr>
              <a:grpSpLocks/>
            </p:cNvGrpSpPr>
            <p:nvPr/>
          </p:nvGrpSpPr>
          <p:grpSpPr bwMode="auto">
            <a:xfrm>
              <a:off x="839" y="935"/>
              <a:ext cx="600" cy="1724"/>
              <a:chOff x="839" y="935"/>
              <a:chExt cx="600" cy="1724"/>
            </a:xfrm>
          </p:grpSpPr>
          <p:sp>
            <p:nvSpPr>
              <p:cNvPr id="445640" name="Line 200"/>
              <p:cNvSpPr>
                <a:spLocks noChangeShapeType="1"/>
              </p:cNvSpPr>
              <p:nvPr/>
            </p:nvSpPr>
            <p:spPr bwMode="auto">
              <a:xfrm>
                <a:off x="1383" y="1933"/>
                <a:ext cx="0" cy="6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641" name="Rectangle 201"/>
              <p:cNvSpPr>
                <a:spLocks noChangeArrowheads="1"/>
              </p:cNvSpPr>
              <p:nvPr/>
            </p:nvSpPr>
            <p:spPr bwMode="auto">
              <a:xfrm>
                <a:off x="1314" y="1616"/>
                <a:ext cx="125" cy="30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642" name="Line 202"/>
              <p:cNvSpPr>
                <a:spLocks noChangeShapeType="1"/>
              </p:cNvSpPr>
              <p:nvPr/>
            </p:nvSpPr>
            <p:spPr bwMode="auto">
              <a:xfrm flipH="1" flipV="1">
                <a:off x="930" y="981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643" name="Line 203"/>
              <p:cNvSpPr>
                <a:spLocks noChangeShapeType="1"/>
              </p:cNvSpPr>
              <p:nvPr/>
            </p:nvSpPr>
            <p:spPr bwMode="auto">
              <a:xfrm flipH="1" flipV="1">
                <a:off x="930" y="2614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644" name="Line 204"/>
              <p:cNvSpPr>
                <a:spLocks noChangeShapeType="1"/>
              </p:cNvSpPr>
              <p:nvPr/>
            </p:nvSpPr>
            <p:spPr bwMode="auto">
              <a:xfrm>
                <a:off x="1383" y="981"/>
                <a:ext cx="0" cy="63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645" name="Oval 205"/>
              <p:cNvSpPr>
                <a:spLocks noChangeArrowheads="1"/>
              </p:cNvSpPr>
              <p:nvPr/>
            </p:nvSpPr>
            <p:spPr bwMode="auto">
              <a:xfrm rot="32400000">
                <a:off x="839" y="935"/>
                <a:ext cx="91" cy="91"/>
              </a:xfrm>
              <a:prstGeom prst="ellips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646" name="Oval 206"/>
              <p:cNvSpPr>
                <a:spLocks noChangeArrowheads="1"/>
              </p:cNvSpPr>
              <p:nvPr/>
            </p:nvSpPr>
            <p:spPr bwMode="auto">
              <a:xfrm rot="32400000">
                <a:off x="839" y="2568"/>
                <a:ext cx="91" cy="91"/>
              </a:xfrm>
              <a:prstGeom prst="ellips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5647" name="Text Box 207"/>
            <p:cNvSpPr txBox="1">
              <a:spLocks noChangeArrowheads="1"/>
            </p:cNvSpPr>
            <p:nvPr/>
          </p:nvSpPr>
          <p:spPr bwMode="auto">
            <a:xfrm>
              <a:off x="1429" y="1570"/>
              <a:ext cx="265" cy="327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Z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26" name="Group 208"/>
            <p:cNvGrpSpPr>
              <a:grpSpLocks/>
            </p:cNvGrpSpPr>
            <p:nvPr/>
          </p:nvGrpSpPr>
          <p:grpSpPr bwMode="auto">
            <a:xfrm>
              <a:off x="721" y="936"/>
              <a:ext cx="382" cy="1597"/>
              <a:chOff x="721" y="618"/>
              <a:chExt cx="382" cy="1597"/>
            </a:xfrm>
          </p:grpSpPr>
          <p:sp>
            <p:nvSpPr>
              <p:cNvPr id="445649" name="Text Box 209"/>
              <p:cNvSpPr txBox="1">
                <a:spLocks noChangeArrowheads="1"/>
              </p:cNvSpPr>
              <p:nvPr/>
            </p:nvSpPr>
            <p:spPr bwMode="auto">
              <a:xfrm>
                <a:off x="748" y="618"/>
                <a:ext cx="35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</a:t>
                </a:r>
                <a:endPara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45650" name="Text Box 210"/>
              <p:cNvSpPr txBox="1">
                <a:spLocks noChangeArrowheads="1"/>
              </p:cNvSpPr>
              <p:nvPr/>
            </p:nvSpPr>
            <p:spPr bwMode="auto">
              <a:xfrm>
                <a:off x="748" y="1888"/>
                <a:ext cx="35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_</a:t>
                </a:r>
                <a:endParaRPr kumimoji="1"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graphicFrame>
            <p:nvGraphicFramePr>
              <p:cNvPr id="445651" name="Object 211"/>
              <p:cNvGraphicFramePr>
                <a:graphicFrameLocks noChangeAspect="1"/>
              </p:cNvGraphicFramePr>
              <p:nvPr/>
            </p:nvGraphicFramePr>
            <p:xfrm>
              <a:off x="721" y="1344"/>
              <a:ext cx="213" cy="360"/>
            </p:xfrm>
            <a:graphic>
              <a:graphicData uri="http://schemas.openxmlformats.org/presentationml/2006/ole">
                <p:oleObj spid="_x0000_s22531" name="公式" r:id="rId12" imgW="164880" imgH="279360" progId="Equation.3">
                  <p:embed/>
                </p:oleObj>
              </a:graphicData>
            </a:graphic>
          </p:graphicFrame>
        </p:grpSp>
        <p:grpSp>
          <p:nvGrpSpPr>
            <p:cNvPr id="27" name="Group 212"/>
            <p:cNvGrpSpPr>
              <a:grpSpLocks/>
            </p:cNvGrpSpPr>
            <p:nvPr/>
          </p:nvGrpSpPr>
          <p:grpSpPr bwMode="auto">
            <a:xfrm>
              <a:off x="1020" y="573"/>
              <a:ext cx="272" cy="408"/>
              <a:chOff x="1020" y="255"/>
              <a:chExt cx="272" cy="408"/>
            </a:xfrm>
          </p:grpSpPr>
          <p:graphicFrame>
            <p:nvGraphicFramePr>
              <p:cNvPr id="445653" name="Object 213"/>
              <p:cNvGraphicFramePr>
                <a:graphicFrameLocks noChangeAspect="1"/>
              </p:cNvGraphicFramePr>
              <p:nvPr/>
            </p:nvGraphicFramePr>
            <p:xfrm>
              <a:off x="1020" y="255"/>
              <a:ext cx="212" cy="360"/>
            </p:xfrm>
            <a:graphic>
              <a:graphicData uri="http://schemas.openxmlformats.org/presentationml/2006/ole">
                <p:oleObj spid="_x0000_s22530" name="公式" r:id="rId13" imgW="164880" imgH="279360" progId="Equation.3">
                  <p:embed/>
                </p:oleObj>
              </a:graphicData>
            </a:graphic>
          </p:graphicFrame>
          <p:sp>
            <p:nvSpPr>
              <p:cNvPr id="445654" name="Line 214"/>
              <p:cNvSpPr>
                <a:spLocks noChangeShapeType="1"/>
              </p:cNvSpPr>
              <p:nvPr/>
            </p:nvSpPr>
            <p:spPr bwMode="auto">
              <a:xfrm>
                <a:off x="1020" y="663"/>
                <a:ext cx="27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45655" name="AutoShape 215"/>
          <p:cNvSpPr>
            <a:spLocks noChangeArrowheads="1"/>
          </p:cNvSpPr>
          <p:nvPr/>
        </p:nvSpPr>
        <p:spPr bwMode="auto">
          <a:xfrm>
            <a:off x="3021013" y="3251200"/>
            <a:ext cx="687387" cy="485775"/>
          </a:xfrm>
          <a:prstGeom prst="rightArrow">
            <a:avLst>
              <a:gd name="adj1" fmla="val 50000"/>
              <a:gd name="adj2" fmla="val 35376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</a:gra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5656" name="AutoShape 216"/>
          <p:cNvSpPr>
            <a:spLocks noChangeArrowheads="1"/>
          </p:cNvSpPr>
          <p:nvPr/>
        </p:nvSpPr>
        <p:spPr bwMode="auto">
          <a:xfrm rot="10800000">
            <a:off x="5292725" y="3270250"/>
            <a:ext cx="687388" cy="485775"/>
          </a:xfrm>
          <a:prstGeom prst="rightArrow">
            <a:avLst>
              <a:gd name="adj1" fmla="val 50000"/>
              <a:gd name="adj2" fmla="val 35376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</a:gra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5657" name="Text Box 217"/>
          <p:cNvSpPr txBox="1">
            <a:spLocks noChangeArrowheads="1"/>
          </p:cNvSpPr>
          <p:nvPr/>
        </p:nvSpPr>
        <p:spPr bwMode="auto">
          <a:xfrm>
            <a:off x="900113" y="1052513"/>
            <a:ext cx="29892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同侧并联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4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4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2" grpId="0" animBg="1"/>
      <p:bldP spid="445533" grpId="0" autoUpdateAnimBg="0"/>
      <p:bldP spid="445655" grpId="0" animBg="1"/>
      <p:bldP spid="445656" grpId="0" animBg="1"/>
      <p:bldP spid="44565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85800" y="115888"/>
            <a:ext cx="7772400" cy="792162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 b="1">
                <a:solidFill>
                  <a:schemeClr val="tx1"/>
                </a:solidFill>
                <a:ea typeface="楷体_GB2312" pitchFamily="49" charset="-122"/>
              </a:rPr>
              <a:t>互感线圈的并联的去耦电路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25500" y="6435725"/>
            <a:ext cx="6410325" cy="161925"/>
            <a:chOff x="672" y="672"/>
            <a:chExt cx="4038" cy="102"/>
          </a:xfrm>
        </p:grpSpPr>
        <p:pic>
          <p:nvPicPr>
            <p:cNvPr id="446468" name="Picture 4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6469" name="Picture 5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4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6470" name="Picture 6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6471" name="Picture 7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5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6472" name="Picture 8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6473" name="Picture 9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6474" name="Picture 10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6475" name="Picture 11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3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6476" name="Picture 12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2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6477" name="Picture 13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6478" name="Picture 14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46479" name="Picture 15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28" y="672"/>
              <a:ext cx="102" cy="102"/>
            </a:xfrm>
            <a:prstGeom prst="rect">
              <a:avLst/>
            </a:prstGeom>
            <a:noFill/>
          </p:spPr>
        </p:pic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824" y="672"/>
              <a:ext cx="2886" cy="102"/>
              <a:chOff x="2298" y="3606"/>
              <a:chExt cx="2886" cy="102"/>
            </a:xfrm>
          </p:grpSpPr>
          <p:pic>
            <p:nvPicPr>
              <p:cNvPr id="446481" name="Picture 1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9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6482" name="Picture 1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38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6483" name="Picture 1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6484" name="Picture 2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8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6485" name="Picture 21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67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6486" name="Picture 2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77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6487" name="Picture 2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6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6488" name="Picture 24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6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6489" name="Picture 25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6490" name="Picture 2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5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6491" name="Picture 2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6492" name="Picture 2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4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6493" name="Picture 2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4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6494" name="Picture 3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6495" name="Picture 31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82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6496" name="Picture 3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7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6497" name="Picture 3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5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6498" name="Picture 34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3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6499" name="Picture 35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2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6500" name="Picture 3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1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6501" name="Picture 3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1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6502" name="Picture 3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31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6503" name="Picture 3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0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6504" name="Picture 4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0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6505" name="Picture 41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9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6506" name="Picture 4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9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6507" name="Picture 4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8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6508" name="Picture 44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8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6509" name="Picture 45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8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46510" name="Picture 4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02" y="3606"/>
                <a:ext cx="102" cy="102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446514" name="Text Box 50"/>
          <p:cNvSpPr txBox="1">
            <a:spLocks noChangeArrowheads="1"/>
          </p:cNvSpPr>
          <p:nvPr/>
        </p:nvSpPr>
        <p:spPr bwMode="auto">
          <a:xfrm>
            <a:off x="5435600" y="4221163"/>
            <a:ext cx="3421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异侧并联</a:t>
            </a: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179388" y="1198563"/>
            <a:ext cx="2601912" cy="3238500"/>
            <a:chOff x="721" y="207"/>
            <a:chExt cx="1994" cy="2414"/>
          </a:xfrm>
        </p:grpSpPr>
        <p:grpSp>
          <p:nvGrpSpPr>
            <p:cNvPr id="5" name="Group 52"/>
            <p:cNvGrpSpPr>
              <a:grpSpLocks/>
            </p:cNvGrpSpPr>
            <p:nvPr/>
          </p:nvGrpSpPr>
          <p:grpSpPr bwMode="auto">
            <a:xfrm>
              <a:off x="839" y="617"/>
              <a:ext cx="1247" cy="1724"/>
              <a:chOff x="839" y="300"/>
              <a:chExt cx="1247" cy="1724"/>
            </a:xfrm>
          </p:grpSpPr>
          <p:sp>
            <p:nvSpPr>
              <p:cNvPr id="446517" name="Line 53"/>
              <p:cNvSpPr>
                <a:spLocks noChangeShapeType="1"/>
              </p:cNvSpPr>
              <p:nvPr/>
            </p:nvSpPr>
            <p:spPr bwMode="auto">
              <a:xfrm>
                <a:off x="1383" y="1616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518" name="Line 54"/>
              <p:cNvSpPr>
                <a:spLocks noChangeShapeType="1"/>
              </p:cNvSpPr>
              <p:nvPr/>
            </p:nvSpPr>
            <p:spPr bwMode="auto">
              <a:xfrm>
                <a:off x="1973" y="1616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519" name="Rectangle 55"/>
              <p:cNvSpPr>
                <a:spLocks noChangeArrowheads="1"/>
              </p:cNvSpPr>
              <p:nvPr/>
            </p:nvSpPr>
            <p:spPr bwMode="auto">
              <a:xfrm>
                <a:off x="1314" y="1344"/>
                <a:ext cx="125" cy="30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520" name="Rectangle 56"/>
              <p:cNvSpPr>
                <a:spLocks noChangeArrowheads="1"/>
              </p:cNvSpPr>
              <p:nvPr/>
            </p:nvSpPr>
            <p:spPr bwMode="auto">
              <a:xfrm>
                <a:off x="1904" y="1344"/>
                <a:ext cx="125" cy="30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 rot="5400000">
                <a:off x="1843" y="782"/>
                <a:ext cx="362" cy="124"/>
                <a:chOff x="1429" y="2931"/>
                <a:chExt cx="362" cy="124"/>
              </a:xfrm>
            </p:grpSpPr>
            <p:sp>
              <p:nvSpPr>
                <p:cNvPr id="446522" name="Arc 58"/>
                <p:cNvSpPr>
                  <a:spLocks/>
                </p:cNvSpPr>
                <p:nvPr/>
              </p:nvSpPr>
              <p:spPr bwMode="auto">
                <a:xfrm>
                  <a:off x="1429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6523" name="Arc 59"/>
                <p:cNvSpPr>
                  <a:spLocks/>
                </p:cNvSpPr>
                <p:nvPr/>
              </p:nvSpPr>
              <p:spPr bwMode="auto">
                <a:xfrm>
                  <a:off x="1519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6524" name="Arc 60"/>
                <p:cNvSpPr>
                  <a:spLocks/>
                </p:cNvSpPr>
                <p:nvPr/>
              </p:nvSpPr>
              <p:spPr bwMode="auto">
                <a:xfrm>
                  <a:off x="1611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6525" name="Arc 61"/>
                <p:cNvSpPr>
                  <a:spLocks/>
                </p:cNvSpPr>
                <p:nvPr/>
              </p:nvSpPr>
              <p:spPr bwMode="auto">
                <a:xfrm>
                  <a:off x="1701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62"/>
              <p:cNvGrpSpPr>
                <a:grpSpLocks/>
              </p:cNvGrpSpPr>
              <p:nvPr/>
            </p:nvGrpSpPr>
            <p:grpSpPr bwMode="auto">
              <a:xfrm rot="5400000">
                <a:off x="1246" y="783"/>
                <a:ext cx="362" cy="124"/>
                <a:chOff x="1429" y="2931"/>
                <a:chExt cx="362" cy="124"/>
              </a:xfrm>
            </p:grpSpPr>
            <p:sp>
              <p:nvSpPr>
                <p:cNvPr id="446527" name="Arc 63"/>
                <p:cNvSpPr>
                  <a:spLocks/>
                </p:cNvSpPr>
                <p:nvPr/>
              </p:nvSpPr>
              <p:spPr bwMode="auto">
                <a:xfrm>
                  <a:off x="1429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6528" name="Arc 64"/>
                <p:cNvSpPr>
                  <a:spLocks/>
                </p:cNvSpPr>
                <p:nvPr/>
              </p:nvSpPr>
              <p:spPr bwMode="auto">
                <a:xfrm>
                  <a:off x="1519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6529" name="Arc 65"/>
                <p:cNvSpPr>
                  <a:spLocks/>
                </p:cNvSpPr>
                <p:nvPr/>
              </p:nvSpPr>
              <p:spPr bwMode="auto">
                <a:xfrm>
                  <a:off x="1611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6530" name="Arc 66"/>
                <p:cNvSpPr>
                  <a:spLocks/>
                </p:cNvSpPr>
                <p:nvPr/>
              </p:nvSpPr>
              <p:spPr bwMode="auto">
                <a:xfrm>
                  <a:off x="1701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46531" name="Line 67"/>
              <p:cNvSpPr>
                <a:spLocks noChangeShapeType="1"/>
              </p:cNvSpPr>
              <p:nvPr/>
            </p:nvSpPr>
            <p:spPr bwMode="auto">
              <a:xfrm flipH="1" flipV="1">
                <a:off x="930" y="346"/>
                <a:ext cx="10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532" name="Line 68"/>
              <p:cNvSpPr>
                <a:spLocks noChangeShapeType="1"/>
              </p:cNvSpPr>
              <p:nvPr/>
            </p:nvSpPr>
            <p:spPr bwMode="auto">
              <a:xfrm flipH="1" flipV="1">
                <a:off x="930" y="1979"/>
                <a:ext cx="10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533" name="Line 69"/>
              <p:cNvSpPr>
                <a:spLocks noChangeShapeType="1"/>
              </p:cNvSpPr>
              <p:nvPr/>
            </p:nvSpPr>
            <p:spPr bwMode="auto">
              <a:xfrm>
                <a:off x="1383" y="346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534" name="Line 70"/>
              <p:cNvSpPr>
                <a:spLocks noChangeShapeType="1"/>
              </p:cNvSpPr>
              <p:nvPr/>
            </p:nvSpPr>
            <p:spPr bwMode="auto">
              <a:xfrm>
                <a:off x="1973" y="346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535" name="Line 71"/>
              <p:cNvSpPr>
                <a:spLocks noChangeShapeType="1"/>
              </p:cNvSpPr>
              <p:nvPr/>
            </p:nvSpPr>
            <p:spPr bwMode="auto">
              <a:xfrm>
                <a:off x="1383" y="1026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536" name="Line 72"/>
              <p:cNvSpPr>
                <a:spLocks noChangeShapeType="1"/>
              </p:cNvSpPr>
              <p:nvPr/>
            </p:nvSpPr>
            <p:spPr bwMode="auto">
              <a:xfrm>
                <a:off x="1973" y="1026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537" name="Oval 73"/>
              <p:cNvSpPr>
                <a:spLocks noChangeArrowheads="1"/>
              </p:cNvSpPr>
              <p:nvPr/>
            </p:nvSpPr>
            <p:spPr bwMode="auto">
              <a:xfrm rot="32400000">
                <a:off x="839" y="300"/>
                <a:ext cx="91" cy="91"/>
              </a:xfrm>
              <a:prstGeom prst="ellips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538" name="Oval 74"/>
              <p:cNvSpPr>
                <a:spLocks noChangeArrowheads="1"/>
              </p:cNvSpPr>
              <p:nvPr/>
            </p:nvSpPr>
            <p:spPr bwMode="auto">
              <a:xfrm rot="32400000">
                <a:off x="839" y="1933"/>
                <a:ext cx="91" cy="91"/>
              </a:xfrm>
              <a:prstGeom prst="ellips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539" name="Oval 75"/>
              <p:cNvSpPr>
                <a:spLocks noChangeArrowheads="1"/>
              </p:cNvSpPr>
              <p:nvPr/>
            </p:nvSpPr>
            <p:spPr bwMode="auto">
              <a:xfrm flipV="1">
                <a:off x="1360" y="1949"/>
                <a:ext cx="50" cy="5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540" name="Oval 76"/>
              <p:cNvSpPr>
                <a:spLocks noChangeArrowheads="1"/>
              </p:cNvSpPr>
              <p:nvPr/>
            </p:nvSpPr>
            <p:spPr bwMode="auto">
              <a:xfrm flipV="1">
                <a:off x="1360" y="317"/>
                <a:ext cx="50" cy="5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541" name="Oval 77"/>
              <p:cNvSpPr>
                <a:spLocks noChangeArrowheads="1"/>
              </p:cNvSpPr>
              <p:nvPr/>
            </p:nvSpPr>
            <p:spPr bwMode="auto">
              <a:xfrm flipV="1">
                <a:off x="1292" y="663"/>
                <a:ext cx="50" cy="5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542" name="Oval 78"/>
              <p:cNvSpPr>
                <a:spLocks noChangeArrowheads="1"/>
              </p:cNvSpPr>
              <p:nvPr/>
            </p:nvSpPr>
            <p:spPr bwMode="auto">
              <a:xfrm flipV="1">
                <a:off x="1882" y="663"/>
                <a:ext cx="50" cy="5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6543" name="Text Box 79"/>
            <p:cNvSpPr txBox="1">
              <a:spLocks noChangeArrowheads="1"/>
            </p:cNvSpPr>
            <p:nvPr/>
          </p:nvSpPr>
          <p:spPr bwMode="auto">
            <a:xfrm>
              <a:off x="778" y="1000"/>
              <a:ext cx="688" cy="341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kumimoji="1" lang="el-GR" altLang="zh-CN" sz="24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ω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kumimoji="1" lang="en-US" altLang="zh-CN" sz="2400" baseline="-25000"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l-GR" altLang="zh-CN" sz="24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46544" name="Text Box 80"/>
            <p:cNvSpPr txBox="1">
              <a:spLocks noChangeArrowheads="1"/>
            </p:cNvSpPr>
            <p:nvPr/>
          </p:nvSpPr>
          <p:spPr bwMode="auto">
            <a:xfrm>
              <a:off x="2028" y="1000"/>
              <a:ext cx="687" cy="341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kumimoji="1" lang="el-GR" altLang="zh-CN" sz="24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ω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kumimoji="1" lang="en-US" altLang="zh-CN" sz="2400" baseline="-25000"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l-GR" altLang="zh-CN" sz="24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46545" name="Text Box 81"/>
            <p:cNvSpPr txBox="1">
              <a:spLocks noChangeArrowheads="1"/>
            </p:cNvSpPr>
            <p:nvPr/>
          </p:nvSpPr>
          <p:spPr bwMode="auto">
            <a:xfrm>
              <a:off x="1391" y="1587"/>
              <a:ext cx="431" cy="387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46546" name="Text Box 82"/>
            <p:cNvSpPr txBox="1">
              <a:spLocks noChangeArrowheads="1"/>
            </p:cNvSpPr>
            <p:nvPr/>
          </p:nvSpPr>
          <p:spPr bwMode="auto">
            <a:xfrm>
              <a:off x="1980" y="1587"/>
              <a:ext cx="431" cy="387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8" name="Group 83"/>
            <p:cNvGrpSpPr>
              <a:grpSpLocks/>
            </p:cNvGrpSpPr>
            <p:nvPr/>
          </p:nvGrpSpPr>
          <p:grpSpPr bwMode="auto">
            <a:xfrm>
              <a:off x="721" y="618"/>
              <a:ext cx="382" cy="1657"/>
              <a:chOff x="721" y="618"/>
              <a:chExt cx="382" cy="1657"/>
            </a:xfrm>
          </p:grpSpPr>
          <p:sp>
            <p:nvSpPr>
              <p:cNvPr id="446548" name="Text Box 84"/>
              <p:cNvSpPr txBox="1">
                <a:spLocks noChangeArrowheads="1"/>
              </p:cNvSpPr>
              <p:nvPr/>
            </p:nvSpPr>
            <p:spPr bwMode="auto">
              <a:xfrm>
                <a:off x="748" y="618"/>
                <a:ext cx="355" cy="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</a:t>
                </a:r>
                <a:endPara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46549" name="Text Box 85"/>
              <p:cNvSpPr txBox="1">
                <a:spLocks noChangeArrowheads="1"/>
              </p:cNvSpPr>
              <p:nvPr/>
            </p:nvSpPr>
            <p:spPr bwMode="auto">
              <a:xfrm>
                <a:off x="748" y="1889"/>
                <a:ext cx="355" cy="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_</a:t>
                </a:r>
                <a:endParaRPr kumimoji="1"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graphicFrame>
            <p:nvGraphicFramePr>
              <p:cNvPr id="446550" name="Object 86"/>
              <p:cNvGraphicFramePr>
                <a:graphicFrameLocks noChangeAspect="1"/>
              </p:cNvGraphicFramePr>
              <p:nvPr/>
            </p:nvGraphicFramePr>
            <p:xfrm>
              <a:off x="721" y="1344"/>
              <a:ext cx="213" cy="360"/>
            </p:xfrm>
            <a:graphic>
              <a:graphicData uri="http://schemas.openxmlformats.org/presentationml/2006/ole">
                <p:oleObj spid="_x0000_s23565" name="公式" r:id="rId4" imgW="164880" imgH="279360" progId="Equation.3">
                  <p:embed/>
                </p:oleObj>
              </a:graphicData>
            </a:graphic>
          </p:graphicFrame>
        </p:grpSp>
        <p:sp>
          <p:nvSpPr>
            <p:cNvPr id="446551" name="Text Box 87"/>
            <p:cNvSpPr txBox="1">
              <a:spLocks noChangeArrowheads="1"/>
            </p:cNvSpPr>
            <p:nvPr/>
          </p:nvSpPr>
          <p:spPr bwMode="auto">
            <a:xfrm>
              <a:off x="1377" y="207"/>
              <a:ext cx="585" cy="295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000"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kumimoji="1" lang="el-GR" altLang="zh-CN" sz="20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ω</a:t>
              </a:r>
              <a:r>
                <a:rPr kumimoji="1" lang="en-US" altLang="zh-CN" sz="20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</a:t>
              </a:r>
              <a:endParaRPr kumimoji="1" lang="el-GR" altLang="zh-CN" sz="20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9" name="Group 88"/>
            <p:cNvGrpSpPr>
              <a:grpSpLocks/>
            </p:cNvGrpSpPr>
            <p:nvPr/>
          </p:nvGrpSpPr>
          <p:grpSpPr bwMode="auto">
            <a:xfrm>
              <a:off x="1383" y="621"/>
              <a:ext cx="242" cy="360"/>
              <a:chOff x="1383" y="621"/>
              <a:chExt cx="242" cy="360"/>
            </a:xfrm>
          </p:grpSpPr>
          <p:graphicFrame>
            <p:nvGraphicFramePr>
              <p:cNvPr id="446553" name="Object 89"/>
              <p:cNvGraphicFramePr>
                <a:graphicFrameLocks noChangeAspect="1"/>
              </p:cNvGraphicFramePr>
              <p:nvPr/>
            </p:nvGraphicFramePr>
            <p:xfrm>
              <a:off x="1429" y="621"/>
              <a:ext cx="196" cy="360"/>
            </p:xfrm>
            <a:graphic>
              <a:graphicData uri="http://schemas.openxmlformats.org/presentationml/2006/ole">
                <p:oleObj spid="_x0000_s23564" name="公式" r:id="rId5" imgW="152280" imgH="279360" progId="Equation.3">
                  <p:embed/>
                </p:oleObj>
              </a:graphicData>
            </a:graphic>
          </p:graphicFrame>
          <p:sp>
            <p:nvSpPr>
              <p:cNvPr id="446554" name="Line 90"/>
              <p:cNvSpPr>
                <a:spLocks noChangeShapeType="1"/>
              </p:cNvSpPr>
              <p:nvPr/>
            </p:nvSpPr>
            <p:spPr bwMode="auto">
              <a:xfrm flipH="1">
                <a:off x="1383" y="754"/>
                <a:ext cx="1" cy="18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91"/>
            <p:cNvGrpSpPr>
              <a:grpSpLocks/>
            </p:cNvGrpSpPr>
            <p:nvPr/>
          </p:nvGrpSpPr>
          <p:grpSpPr bwMode="auto">
            <a:xfrm>
              <a:off x="1973" y="575"/>
              <a:ext cx="272" cy="360"/>
              <a:chOff x="1973" y="575"/>
              <a:chExt cx="272" cy="360"/>
            </a:xfrm>
          </p:grpSpPr>
          <p:graphicFrame>
            <p:nvGraphicFramePr>
              <p:cNvPr id="446556" name="Object 92"/>
              <p:cNvGraphicFramePr>
                <a:graphicFrameLocks noChangeAspect="1"/>
              </p:cNvGraphicFramePr>
              <p:nvPr/>
            </p:nvGraphicFramePr>
            <p:xfrm>
              <a:off x="2017" y="575"/>
              <a:ext cx="228" cy="360"/>
            </p:xfrm>
            <a:graphic>
              <a:graphicData uri="http://schemas.openxmlformats.org/presentationml/2006/ole">
                <p:oleObj spid="_x0000_s23563" name="公式" r:id="rId6" imgW="177480" imgH="279360" progId="Equation.3">
                  <p:embed/>
                </p:oleObj>
              </a:graphicData>
            </a:graphic>
          </p:graphicFrame>
          <p:sp>
            <p:nvSpPr>
              <p:cNvPr id="446557" name="Line 93"/>
              <p:cNvSpPr>
                <a:spLocks noChangeShapeType="1"/>
              </p:cNvSpPr>
              <p:nvPr/>
            </p:nvSpPr>
            <p:spPr bwMode="auto">
              <a:xfrm flipH="1">
                <a:off x="1973" y="708"/>
                <a:ext cx="1" cy="18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94"/>
            <p:cNvGrpSpPr>
              <a:grpSpLocks/>
            </p:cNvGrpSpPr>
            <p:nvPr/>
          </p:nvGrpSpPr>
          <p:grpSpPr bwMode="auto">
            <a:xfrm>
              <a:off x="1020" y="255"/>
              <a:ext cx="272" cy="408"/>
              <a:chOff x="1020" y="255"/>
              <a:chExt cx="272" cy="408"/>
            </a:xfrm>
          </p:grpSpPr>
          <p:graphicFrame>
            <p:nvGraphicFramePr>
              <p:cNvPr id="446559" name="Object 95"/>
              <p:cNvGraphicFramePr>
                <a:graphicFrameLocks noChangeAspect="1"/>
              </p:cNvGraphicFramePr>
              <p:nvPr/>
            </p:nvGraphicFramePr>
            <p:xfrm>
              <a:off x="1020" y="255"/>
              <a:ext cx="212" cy="360"/>
            </p:xfrm>
            <a:graphic>
              <a:graphicData uri="http://schemas.openxmlformats.org/presentationml/2006/ole">
                <p:oleObj spid="_x0000_s23562" name="公式" r:id="rId7" imgW="164880" imgH="279360" progId="Equation.3">
                  <p:embed/>
                </p:oleObj>
              </a:graphicData>
            </a:graphic>
          </p:graphicFrame>
          <p:sp>
            <p:nvSpPr>
              <p:cNvPr id="446560" name="Line 96"/>
              <p:cNvSpPr>
                <a:spLocks noChangeShapeType="1"/>
              </p:cNvSpPr>
              <p:nvPr/>
            </p:nvSpPr>
            <p:spPr bwMode="auto">
              <a:xfrm>
                <a:off x="1020" y="663"/>
                <a:ext cx="27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6561" name="Arc 97"/>
            <p:cNvSpPr>
              <a:spLocks/>
            </p:cNvSpPr>
            <p:nvPr/>
          </p:nvSpPr>
          <p:spPr bwMode="auto">
            <a:xfrm>
              <a:off x="1882" y="392"/>
              <a:ext cx="91" cy="36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934"/>
                <a:gd name="T1" fmla="*/ 0 h 21600"/>
                <a:gd name="T2" fmla="*/ 17934 w 17934"/>
                <a:gd name="T3" fmla="*/ 9562 h 21600"/>
                <a:gd name="T4" fmla="*/ 0 w 1793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34" h="21600" fill="none" extrusionOk="0">
                  <a:moveTo>
                    <a:pt x="-1" y="0"/>
                  </a:moveTo>
                  <a:cubicBezTo>
                    <a:pt x="7197" y="0"/>
                    <a:pt x="13922" y="3585"/>
                    <a:pt x="17934" y="9561"/>
                  </a:cubicBezTo>
                </a:path>
                <a:path w="17934" h="21600" stroke="0" extrusionOk="0">
                  <a:moveTo>
                    <a:pt x="-1" y="0"/>
                  </a:moveTo>
                  <a:cubicBezTo>
                    <a:pt x="7197" y="0"/>
                    <a:pt x="13922" y="3585"/>
                    <a:pt x="17934" y="956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562" name="Arc 98"/>
            <p:cNvSpPr>
              <a:spLocks/>
            </p:cNvSpPr>
            <p:nvPr/>
          </p:nvSpPr>
          <p:spPr bwMode="auto">
            <a:xfrm>
              <a:off x="1383" y="391"/>
              <a:ext cx="88" cy="181"/>
            </a:xfrm>
            <a:custGeom>
              <a:avLst/>
              <a:gdLst>
                <a:gd name="G0" fmla="+- 21370 0 0"/>
                <a:gd name="G1" fmla="+- 21580 0 0"/>
                <a:gd name="G2" fmla="+- 21600 0 0"/>
                <a:gd name="T0" fmla="*/ 0 w 21370"/>
                <a:gd name="T1" fmla="*/ 18434 h 21580"/>
                <a:gd name="T2" fmla="*/ 20440 w 21370"/>
                <a:gd name="T3" fmla="*/ 0 h 21580"/>
                <a:gd name="T4" fmla="*/ 21370 w 21370"/>
                <a:gd name="T5" fmla="*/ 21580 h 2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70" h="21580" fill="none" extrusionOk="0">
                  <a:moveTo>
                    <a:pt x="0" y="18434"/>
                  </a:moveTo>
                  <a:cubicBezTo>
                    <a:pt x="1509" y="8181"/>
                    <a:pt x="10086" y="446"/>
                    <a:pt x="20440" y="0"/>
                  </a:cubicBezTo>
                </a:path>
                <a:path w="21370" h="21580" stroke="0" extrusionOk="0">
                  <a:moveTo>
                    <a:pt x="0" y="18434"/>
                  </a:moveTo>
                  <a:cubicBezTo>
                    <a:pt x="1509" y="8181"/>
                    <a:pt x="10086" y="446"/>
                    <a:pt x="20440" y="0"/>
                  </a:cubicBezTo>
                  <a:lnTo>
                    <a:pt x="21370" y="2158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563" name="Text Box 99"/>
            <p:cNvSpPr txBox="1">
              <a:spLocks noChangeArrowheads="1"/>
            </p:cNvSpPr>
            <p:nvPr/>
          </p:nvSpPr>
          <p:spPr bwMode="auto">
            <a:xfrm>
              <a:off x="1152" y="424"/>
              <a:ext cx="317" cy="2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①</a:t>
              </a:r>
            </a:p>
          </p:txBody>
        </p:sp>
        <p:grpSp>
          <p:nvGrpSpPr>
            <p:cNvPr id="12" name="Group 100"/>
            <p:cNvGrpSpPr>
              <a:grpSpLocks/>
            </p:cNvGrpSpPr>
            <p:nvPr/>
          </p:nvGrpSpPr>
          <p:grpSpPr bwMode="auto">
            <a:xfrm>
              <a:off x="1269" y="2280"/>
              <a:ext cx="259" cy="341"/>
              <a:chOff x="1378" y="2908"/>
              <a:chExt cx="259" cy="341"/>
            </a:xfrm>
          </p:grpSpPr>
          <p:sp>
            <p:nvSpPr>
              <p:cNvPr id="446565" name="Oval 101"/>
              <p:cNvSpPr>
                <a:spLocks noChangeArrowheads="1"/>
              </p:cNvSpPr>
              <p:nvPr/>
            </p:nvSpPr>
            <p:spPr bwMode="auto">
              <a:xfrm>
                <a:off x="1429" y="2976"/>
                <a:ext cx="182" cy="18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566" name="Text Box 102"/>
              <p:cNvSpPr txBox="1">
                <a:spLocks noChangeArrowheads="1"/>
              </p:cNvSpPr>
              <p:nvPr/>
            </p:nvSpPr>
            <p:spPr bwMode="auto">
              <a:xfrm>
                <a:off x="1378" y="2908"/>
                <a:ext cx="259" cy="34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FF3300"/>
                    </a:solidFill>
                    <a:latin typeface="宋体" pitchFamily="2" charset="-122"/>
                    <a:ea typeface="宋体" pitchFamily="2" charset="-122"/>
                  </a:rPr>
                  <a:t>0</a:t>
                </a:r>
              </a:p>
            </p:txBody>
          </p:sp>
        </p:grpSp>
      </p:grpSp>
      <p:grpSp>
        <p:nvGrpSpPr>
          <p:cNvPr id="13" name="Group 103"/>
          <p:cNvGrpSpPr>
            <a:grpSpLocks/>
          </p:cNvGrpSpPr>
          <p:nvPr/>
        </p:nvGrpSpPr>
        <p:grpSpPr bwMode="auto">
          <a:xfrm>
            <a:off x="6472238" y="1052513"/>
            <a:ext cx="2636837" cy="3355975"/>
            <a:chOff x="721" y="531"/>
            <a:chExt cx="1988" cy="2394"/>
          </a:xfrm>
        </p:grpSpPr>
        <p:grpSp>
          <p:nvGrpSpPr>
            <p:cNvPr id="14" name="Group 104"/>
            <p:cNvGrpSpPr>
              <a:grpSpLocks/>
            </p:cNvGrpSpPr>
            <p:nvPr/>
          </p:nvGrpSpPr>
          <p:grpSpPr bwMode="auto">
            <a:xfrm>
              <a:off x="839" y="935"/>
              <a:ext cx="1247" cy="1724"/>
              <a:chOff x="839" y="935"/>
              <a:chExt cx="1247" cy="1724"/>
            </a:xfrm>
          </p:grpSpPr>
          <p:sp>
            <p:nvSpPr>
              <p:cNvPr id="446569" name="Line 105"/>
              <p:cNvSpPr>
                <a:spLocks noChangeShapeType="1"/>
              </p:cNvSpPr>
              <p:nvPr/>
            </p:nvSpPr>
            <p:spPr bwMode="auto">
              <a:xfrm>
                <a:off x="1383" y="2251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570" name="Line 106"/>
              <p:cNvSpPr>
                <a:spLocks noChangeShapeType="1"/>
              </p:cNvSpPr>
              <p:nvPr/>
            </p:nvSpPr>
            <p:spPr bwMode="auto">
              <a:xfrm>
                <a:off x="1973" y="2251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571" name="Rectangle 107"/>
              <p:cNvSpPr>
                <a:spLocks noChangeArrowheads="1"/>
              </p:cNvSpPr>
              <p:nvPr/>
            </p:nvSpPr>
            <p:spPr bwMode="auto">
              <a:xfrm>
                <a:off x="1314" y="1979"/>
                <a:ext cx="125" cy="30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572" name="Rectangle 108"/>
              <p:cNvSpPr>
                <a:spLocks noChangeArrowheads="1"/>
              </p:cNvSpPr>
              <p:nvPr/>
            </p:nvSpPr>
            <p:spPr bwMode="auto">
              <a:xfrm>
                <a:off x="1904" y="1979"/>
                <a:ext cx="125" cy="30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5" name="Group 109"/>
              <p:cNvGrpSpPr>
                <a:grpSpLocks/>
              </p:cNvGrpSpPr>
              <p:nvPr/>
            </p:nvGrpSpPr>
            <p:grpSpPr bwMode="auto">
              <a:xfrm rot="5400000">
                <a:off x="1843" y="1417"/>
                <a:ext cx="362" cy="124"/>
                <a:chOff x="1429" y="2931"/>
                <a:chExt cx="362" cy="124"/>
              </a:xfrm>
            </p:grpSpPr>
            <p:sp>
              <p:nvSpPr>
                <p:cNvPr id="446574" name="Arc 110"/>
                <p:cNvSpPr>
                  <a:spLocks/>
                </p:cNvSpPr>
                <p:nvPr/>
              </p:nvSpPr>
              <p:spPr bwMode="auto">
                <a:xfrm>
                  <a:off x="1429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6575" name="Arc 111"/>
                <p:cNvSpPr>
                  <a:spLocks/>
                </p:cNvSpPr>
                <p:nvPr/>
              </p:nvSpPr>
              <p:spPr bwMode="auto">
                <a:xfrm>
                  <a:off x="1519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6576" name="Arc 112"/>
                <p:cNvSpPr>
                  <a:spLocks/>
                </p:cNvSpPr>
                <p:nvPr/>
              </p:nvSpPr>
              <p:spPr bwMode="auto">
                <a:xfrm>
                  <a:off x="1611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6577" name="Arc 113"/>
                <p:cNvSpPr>
                  <a:spLocks/>
                </p:cNvSpPr>
                <p:nvPr/>
              </p:nvSpPr>
              <p:spPr bwMode="auto">
                <a:xfrm>
                  <a:off x="1701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114"/>
              <p:cNvGrpSpPr>
                <a:grpSpLocks/>
              </p:cNvGrpSpPr>
              <p:nvPr/>
            </p:nvGrpSpPr>
            <p:grpSpPr bwMode="auto">
              <a:xfrm rot="5400000">
                <a:off x="1246" y="1418"/>
                <a:ext cx="362" cy="124"/>
                <a:chOff x="1429" y="2931"/>
                <a:chExt cx="362" cy="124"/>
              </a:xfrm>
            </p:grpSpPr>
            <p:sp>
              <p:nvSpPr>
                <p:cNvPr id="446579" name="Arc 115"/>
                <p:cNvSpPr>
                  <a:spLocks/>
                </p:cNvSpPr>
                <p:nvPr/>
              </p:nvSpPr>
              <p:spPr bwMode="auto">
                <a:xfrm>
                  <a:off x="1429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6580" name="Arc 116"/>
                <p:cNvSpPr>
                  <a:spLocks/>
                </p:cNvSpPr>
                <p:nvPr/>
              </p:nvSpPr>
              <p:spPr bwMode="auto">
                <a:xfrm>
                  <a:off x="1519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6581" name="Arc 117"/>
                <p:cNvSpPr>
                  <a:spLocks/>
                </p:cNvSpPr>
                <p:nvPr/>
              </p:nvSpPr>
              <p:spPr bwMode="auto">
                <a:xfrm>
                  <a:off x="1611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6582" name="Arc 118"/>
                <p:cNvSpPr>
                  <a:spLocks/>
                </p:cNvSpPr>
                <p:nvPr/>
              </p:nvSpPr>
              <p:spPr bwMode="auto">
                <a:xfrm>
                  <a:off x="1701" y="2931"/>
                  <a:ext cx="90" cy="124"/>
                </a:xfrm>
                <a:custGeom>
                  <a:avLst/>
                  <a:gdLst>
                    <a:gd name="G0" fmla="+- 21504 0 0"/>
                    <a:gd name="G1" fmla="+- 21600 0 0"/>
                    <a:gd name="G2" fmla="+- 21600 0 0"/>
                    <a:gd name="T0" fmla="*/ 0 w 43104"/>
                    <a:gd name="T1" fmla="*/ 19561 h 21600"/>
                    <a:gd name="T2" fmla="*/ 43104 w 43104"/>
                    <a:gd name="T3" fmla="*/ 21600 h 21600"/>
                    <a:gd name="T4" fmla="*/ 21504 w 4310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04" h="21600" fill="none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</a:path>
                    <a:path w="43104" h="21600" stroke="0" extrusionOk="0">
                      <a:moveTo>
                        <a:pt x="0" y="19561"/>
                      </a:moveTo>
                      <a:cubicBezTo>
                        <a:pt x="1051" y="8471"/>
                        <a:pt x="10364" y="-1"/>
                        <a:pt x="21504" y="0"/>
                      </a:cubicBezTo>
                      <a:cubicBezTo>
                        <a:pt x="33433" y="0"/>
                        <a:pt x="43104" y="9670"/>
                        <a:pt x="43104" y="21600"/>
                      </a:cubicBezTo>
                      <a:lnTo>
                        <a:pt x="21504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46583" name="Line 119"/>
              <p:cNvSpPr>
                <a:spLocks noChangeShapeType="1"/>
              </p:cNvSpPr>
              <p:nvPr/>
            </p:nvSpPr>
            <p:spPr bwMode="auto">
              <a:xfrm flipH="1" flipV="1">
                <a:off x="930" y="981"/>
                <a:ext cx="10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584" name="Line 120"/>
              <p:cNvSpPr>
                <a:spLocks noChangeShapeType="1"/>
              </p:cNvSpPr>
              <p:nvPr/>
            </p:nvSpPr>
            <p:spPr bwMode="auto">
              <a:xfrm flipH="1" flipV="1">
                <a:off x="930" y="2614"/>
                <a:ext cx="10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585" name="Line 121"/>
              <p:cNvSpPr>
                <a:spLocks noChangeShapeType="1"/>
              </p:cNvSpPr>
              <p:nvPr/>
            </p:nvSpPr>
            <p:spPr bwMode="auto">
              <a:xfrm>
                <a:off x="1383" y="981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586" name="Line 122"/>
              <p:cNvSpPr>
                <a:spLocks noChangeShapeType="1"/>
              </p:cNvSpPr>
              <p:nvPr/>
            </p:nvSpPr>
            <p:spPr bwMode="auto">
              <a:xfrm>
                <a:off x="1973" y="981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587" name="Line 123"/>
              <p:cNvSpPr>
                <a:spLocks noChangeShapeType="1"/>
              </p:cNvSpPr>
              <p:nvPr/>
            </p:nvSpPr>
            <p:spPr bwMode="auto">
              <a:xfrm>
                <a:off x="1383" y="1661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588" name="Line 124"/>
              <p:cNvSpPr>
                <a:spLocks noChangeShapeType="1"/>
              </p:cNvSpPr>
              <p:nvPr/>
            </p:nvSpPr>
            <p:spPr bwMode="auto">
              <a:xfrm>
                <a:off x="1973" y="1661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589" name="Oval 125"/>
              <p:cNvSpPr>
                <a:spLocks noChangeArrowheads="1"/>
              </p:cNvSpPr>
              <p:nvPr/>
            </p:nvSpPr>
            <p:spPr bwMode="auto">
              <a:xfrm rot="32400000">
                <a:off x="839" y="935"/>
                <a:ext cx="91" cy="91"/>
              </a:xfrm>
              <a:prstGeom prst="ellips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590" name="Oval 126"/>
              <p:cNvSpPr>
                <a:spLocks noChangeArrowheads="1"/>
              </p:cNvSpPr>
              <p:nvPr/>
            </p:nvSpPr>
            <p:spPr bwMode="auto">
              <a:xfrm rot="32400000">
                <a:off x="839" y="2568"/>
                <a:ext cx="91" cy="91"/>
              </a:xfrm>
              <a:prstGeom prst="ellips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591" name="Oval 127"/>
              <p:cNvSpPr>
                <a:spLocks noChangeArrowheads="1"/>
              </p:cNvSpPr>
              <p:nvPr/>
            </p:nvSpPr>
            <p:spPr bwMode="auto">
              <a:xfrm flipV="1">
                <a:off x="1360" y="2584"/>
                <a:ext cx="50" cy="5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592" name="Oval 128"/>
              <p:cNvSpPr>
                <a:spLocks noChangeArrowheads="1"/>
              </p:cNvSpPr>
              <p:nvPr/>
            </p:nvSpPr>
            <p:spPr bwMode="auto">
              <a:xfrm flipV="1">
                <a:off x="1360" y="952"/>
                <a:ext cx="50" cy="5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593" name="Oval 129"/>
              <p:cNvSpPr>
                <a:spLocks noChangeArrowheads="1"/>
              </p:cNvSpPr>
              <p:nvPr/>
            </p:nvSpPr>
            <p:spPr bwMode="auto">
              <a:xfrm flipV="1">
                <a:off x="1292" y="1298"/>
                <a:ext cx="50" cy="5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594" name="Oval 130"/>
              <p:cNvSpPr>
                <a:spLocks noChangeArrowheads="1"/>
              </p:cNvSpPr>
              <p:nvPr/>
            </p:nvSpPr>
            <p:spPr bwMode="auto">
              <a:xfrm flipV="1">
                <a:off x="1882" y="1609"/>
                <a:ext cx="50" cy="5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6595" name="Text Box 131"/>
            <p:cNvSpPr txBox="1">
              <a:spLocks noChangeArrowheads="1"/>
            </p:cNvSpPr>
            <p:nvPr/>
          </p:nvSpPr>
          <p:spPr bwMode="auto">
            <a:xfrm>
              <a:off x="784" y="1325"/>
              <a:ext cx="677" cy="326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kumimoji="1" lang="el-GR" altLang="zh-CN" sz="24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ω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kumimoji="1" lang="en-US" altLang="zh-CN" sz="2400" baseline="-25000"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l-GR" altLang="zh-CN" sz="24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46596" name="Text Box 132"/>
            <p:cNvSpPr txBox="1">
              <a:spLocks noChangeArrowheads="1"/>
            </p:cNvSpPr>
            <p:nvPr/>
          </p:nvSpPr>
          <p:spPr bwMode="auto">
            <a:xfrm>
              <a:off x="2033" y="1325"/>
              <a:ext cx="676" cy="326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kumimoji="1" lang="el-GR" altLang="zh-CN" sz="24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ω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kumimoji="1" lang="en-US" altLang="zh-CN" sz="2400" baseline="-25000"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l-GR" altLang="zh-CN" sz="24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46597" name="Text Box 133"/>
            <p:cNvSpPr txBox="1">
              <a:spLocks noChangeArrowheads="1"/>
            </p:cNvSpPr>
            <p:nvPr/>
          </p:nvSpPr>
          <p:spPr bwMode="auto">
            <a:xfrm>
              <a:off x="1394" y="1913"/>
              <a:ext cx="423" cy="370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46598" name="Text Box 134"/>
            <p:cNvSpPr txBox="1">
              <a:spLocks noChangeArrowheads="1"/>
            </p:cNvSpPr>
            <p:nvPr/>
          </p:nvSpPr>
          <p:spPr bwMode="auto">
            <a:xfrm>
              <a:off x="1984" y="1913"/>
              <a:ext cx="424" cy="370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17" name="Group 135"/>
            <p:cNvGrpSpPr>
              <a:grpSpLocks/>
            </p:cNvGrpSpPr>
            <p:nvPr/>
          </p:nvGrpSpPr>
          <p:grpSpPr bwMode="auto">
            <a:xfrm>
              <a:off x="721" y="936"/>
              <a:ext cx="382" cy="1640"/>
              <a:chOff x="721" y="618"/>
              <a:chExt cx="382" cy="1640"/>
            </a:xfrm>
          </p:grpSpPr>
          <p:sp>
            <p:nvSpPr>
              <p:cNvPr id="446600" name="Text Box 136"/>
              <p:cNvSpPr txBox="1">
                <a:spLocks noChangeArrowheads="1"/>
              </p:cNvSpPr>
              <p:nvPr/>
            </p:nvSpPr>
            <p:spPr bwMode="auto">
              <a:xfrm>
                <a:off x="749" y="618"/>
                <a:ext cx="354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</a:t>
                </a:r>
                <a:endPara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46601" name="Text Box 137"/>
              <p:cNvSpPr txBox="1">
                <a:spLocks noChangeArrowheads="1"/>
              </p:cNvSpPr>
              <p:nvPr/>
            </p:nvSpPr>
            <p:spPr bwMode="auto">
              <a:xfrm>
                <a:off x="749" y="1888"/>
                <a:ext cx="354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_</a:t>
                </a:r>
                <a:endParaRPr kumimoji="1"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graphicFrame>
            <p:nvGraphicFramePr>
              <p:cNvPr id="446602" name="Object 138"/>
              <p:cNvGraphicFramePr>
                <a:graphicFrameLocks noChangeAspect="1"/>
              </p:cNvGraphicFramePr>
              <p:nvPr/>
            </p:nvGraphicFramePr>
            <p:xfrm>
              <a:off x="721" y="1344"/>
              <a:ext cx="213" cy="360"/>
            </p:xfrm>
            <a:graphic>
              <a:graphicData uri="http://schemas.openxmlformats.org/presentationml/2006/ole">
                <p:oleObj spid="_x0000_s23561" name="公式" r:id="rId8" imgW="164880" imgH="279360" progId="Equation.3">
                  <p:embed/>
                </p:oleObj>
              </a:graphicData>
            </a:graphic>
          </p:graphicFrame>
        </p:grpSp>
        <p:sp>
          <p:nvSpPr>
            <p:cNvPr id="446603" name="Text Box 139"/>
            <p:cNvSpPr txBox="1">
              <a:spLocks noChangeArrowheads="1"/>
            </p:cNvSpPr>
            <p:nvPr/>
          </p:nvSpPr>
          <p:spPr bwMode="auto">
            <a:xfrm>
              <a:off x="1382" y="531"/>
              <a:ext cx="576" cy="283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000"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kumimoji="1" lang="el-GR" altLang="zh-CN" sz="20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ω</a:t>
              </a:r>
              <a:r>
                <a:rPr kumimoji="1" lang="en-US" altLang="zh-CN" sz="20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</a:t>
              </a:r>
              <a:endParaRPr kumimoji="1" lang="el-GR" altLang="zh-CN" sz="20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18" name="Group 140"/>
            <p:cNvGrpSpPr>
              <a:grpSpLocks/>
            </p:cNvGrpSpPr>
            <p:nvPr/>
          </p:nvGrpSpPr>
          <p:grpSpPr bwMode="auto">
            <a:xfrm>
              <a:off x="1383" y="939"/>
              <a:ext cx="242" cy="360"/>
              <a:chOff x="1383" y="621"/>
              <a:chExt cx="242" cy="360"/>
            </a:xfrm>
          </p:grpSpPr>
          <p:graphicFrame>
            <p:nvGraphicFramePr>
              <p:cNvPr id="446605" name="Object 141"/>
              <p:cNvGraphicFramePr>
                <a:graphicFrameLocks noChangeAspect="1"/>
              </p:cNvGraphicFramePr>
              <p:nvPr/>
            </p:nvGraphicFramePr>
            <p:xfrm>
              <a:off x="1429" y="621"/>
              <a:ext cx="196" cy="360"/>
            </p:xfrm>
            <a:graphic>
              <a:graphicData uri="http://schemas.openxmlformats.org/presentationml/2006/ole">
                <p:oleObj spid="_x0000_s23560" name="公式" r:id="rId9" imgW="152280" imgH="279360" progId="Equation.3">
                  <p:embed/>
                </p:oleObj>
              </a:graphicData>
            </a:graphic>
          </p:graphicFrame>
          <p:sp>
            <p:nvSpPr>
              <p:cNvPr id="446606" name="Line 142"/>
              <p:cNvSpPr>
                <a:spLocks noChangeShapeType="1"/>
              </p:cNvSpPr>
              <p:nvPr/>
            </p:nvSpPr>
            <p:spPr bwMode="auto">
              <a:xfrm flipH="1">
                <a:off x="1383" y="754"/>
                <a:ext cx="1" cy="18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" name="Group 143"/>
            <p:cNvGrpSpPr>
              <a:grpSpLocks/>
            </p:cNvGrpSpPr>
            <p:nvPr/>
          </p:nvGrpSpPr>
          <p:grpSpPr bwMode="auto">
            <a:xfrm>
              <a:off x="1973" y="893"/>
              <a:ext cx="272" cy="360"/>
              <a:chOff x="1973" y="575"/>
              <a:chExt cx="272" cy="360"/>
            </a:xfrm>
          </p:grpSpPr>
          <p:graphicFrame>
            <p:nvGraphicFramePr>
              <p:cNvPr id="446608" name="Object 144"/>
              <p:cNvGraphicFramePr>
                <a:graphicFrameLocks noChangeAspect="1"/>
              </p:cNvGraphicFramePr>
              <p:nvPr/>
            </p:nvGraphicFramePr>
            <p:xfrm>
              <a:off x="2017" y="575"/>
              <a:ext cx="228" cy="360"/>
            </p:xfrm>
            <a:graphic>
              <a:graphicData uri="http://schemas.openxmlformats.org/presentationml/2006/ole">
                <p:oleObj spid="_x0000_s23559" name="公式" r:id="rId10" imgW="177480" imgH="279360" progId="Equation.3">
                  <p:embed/>
                </p:oleObj>
              </a:graphicData>
            </a:graphic>
          </p:graphicFrame>
          <p:sp>
            <p:nvSpPr>
              <p:cNvPr id="446609" name="Line 145"/>
              <p:cNvSpPr>
                <a:spLocks noChangeShapeType="1"/>
              </p:cNvSpPr>
              <p:nvPr/>
            </p:nvSpPr>
            <p:spPr bwMode="auto">
              <a:xfrm flipH="1">
                <a:off x="1973" y="708"/>
                <a:ext cx="1" cy="18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Group 146"/>
            <p:cNvGrpSpPr>
              <a:grpSpLocks/>
            </p:cNvGrpSpPr>
            <p:nvPr/>
          </p:nvGrpSpPr>
          <p:grpSpPr bwMode="auto">
            <a:xfrm>
              <a:off x="1020" y="573"/>
              <a:ext cx="272" cy="408"/>
              <a:chOff x="1020" y="255"/>
              <a:chExt cx="272" cy="408"/>
            </a:xfrm>
          </p:grpSpPr>
          <p:graphicFrame>
            <p:nvGraphicFramePr>
              <p:cNvPr id="446611" name="Object 147"/>
              <p:cNvGraphicFramePr>
                <a:graphicFrameLocks noChangeAspect="1"/>
              </p:cNvGraphicFramePr>
              <p:nvPr/>
            </p:nvGraphicFramePr>
            <p:xfrm>
              <a:off x="1020" y="255"/>
              <a:ext cx="212" cy="360"/>
            </p:xfrm>
            <a:graphic>
              <a:graphicData uri="http://schemas.openxmlformats.org/presentationml/2006/ole">
                <p:oleObj spid="_x0000_s23558" name="公式" r:id="rId11" imgW="164880" imgH="279360" progId="Equation.3">
                  <p:embed/>
                </p:oleObj>
              </a:graphicData>
            </a:graphic>
          </p:graphicFrame>
          <p:sp>
            <p:nvSpPr>
              <p:cNvPr id="446612" name="Line 148"/>
              <p:cNvSpPr>
                <a:spLocks noChangeShapeType="1"/>
              </p:cNvSpPr>
              <p:nvPr/>
            </p:nvSpPr>
            <p:spPr bwMode="auto">
              <a:xfrm>
                <a:off x="1020" y="663"/>
                <a:ext cx="27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6613" name="Arc 149"/>
            <p:cNvSpPr>
              <a:spLocks/>
            </p:cNvSpPr>
            <p:nvPr/>
          </p:nvSpPr>
          <p:spPr bwMode="auto">
            <a:xfrm>
              <a:off x="1655" y="799"/>
              <a:ext cx="227" cy="587"/>
            </a:xfrm>
            <a:custGeom>
              <a:avLst/>
              <a:gdLst>
                <a:gd name="G0" fmla="+- 0 0 0"/>
                <a:gd name="G1" fmla="+- 21279 0 0"/>
                <a:gd name="G2" fmla="+- 21600 0 0"/>
                <a:gd name="T0" fmla="*/ 3708 w 21600"/>
                <a:gd name="T1" fmla="*/ 0 h 23505"/>
                <a:gd name="T2" fmla="*/ 21485 w 21600"/>
                <a:gd name="T3" fmla="*/ 23505 h 23505"/>
                <a:gd name="T4" fmla="*/ 0 w 21600"/>
                <a:gd name="T5" fmla="*/ 21279 h 23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505" fill="none" extrusionOk="0">
                  <a:moveTo>
                    <a:pt x="3708" y="-1"/>
                  </a:moveTo>
                  <a:cubicBezTo>
                    <a:pt x="14050" y="1801"/>
                    <a:pt x="21600" y="10780"/>
                    <a:pt x="21600" y="21279"/>
                  </a:cubicBezTo>
                  <a:cubicBezTo>
                    <a:pt x="21600" y="22022"/>
                    <a:pt x="21561" y="22765"/>
                    <a:pt x="21484" y="23504"/>
                  </a:cubicBezTo>
                </a:path>
                <a:path w="21600" h="23505" stroke="0" extrusionOk="0">
                  <a:moveTo>
                    <a:pt x="3708" y="-1"/>
                  </a:moveTo>
                  <a:cubicBezTo>
                    <a:pt x="14050" y="1801"/>
                    <a:pt x="21600" y="10780"/>
                    <a:pt x="21600" y="21279"/>
                  </a:cubicBezTo>
                  <a:cubicBezTo>
                    <a:pt x="21600" y="22022"/>
                    <a:pt x="21561" y="22765"/>
                    <a:pt x="21484" y="23504"/>
                  </a:cubicBezTo>
                  <a:lnTo>
                    <a:pt x="0" y="212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614" name="Arc 150"/>
            <p:cNvSpPr>
              <a:spLocks/>
            </p:cNvSpPr>
            <p:nvPr/>
          </p:nvSpPr>
          <p:spPr bwMode="auto">
            <a:xfrm>
              <a:off x="1383" y="709"/>
              <a:ext cx="88" cy="181"/>
            </a:xfrm>
            <a:custGeom>
              <a:avLst/>
              <a:gdLst>
                <a:gd name="G0" fmla="+- 21370 0 0"/>
                <a:gd name="G1" fmla="+- 21580 0 0"/>
                <a:gd name="G2" fmla="+- 21600 0 0"/>
                <a:gd name="T0" fmla="*/ 0 w 21370"/>
                <a:gd name="T1" fmla="*/ 18434 h 21580"/>
                <a:gd name="T2" fmla="*/ 20440 w 21370"/>
                <a:gd name="T3" fmla="*/ 0 h 21580"/>
                <a:gd name="T4" fmla="*/ 21370 w 21370"/>
                <a:gd name="T5" fmla="*/ 21580 h 2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70" h="21580" fill="none" extrusionOk="0">
                  <a:moveTo>
                    <a:pt x="0" y="18434"/>
                  </a:moveTo>
                  <a:cubicBezTo>
                    <a:pt x="1509" y="8181"/>
                    <a:pt x="10086" y="446"/>
                    <a:pt x="20440" y="0"/>
                  </a:cubicBezTo>
                </a:path>
                <a:path w="21370" h="21580" stroke="0" extrusionOk="0">
                  <a:moveTo>
                    <a:pt x="0" y="18434"/>
                  </a:moveTo>
                  <a:cubicBezTo>
                    <a:pt x="1509" y="8181"/>
                    <a:pt x="10086" y="446"/>
                    <a:pt x="20440" y="0"/>
                  </a:cubicBezTo>
                  <a:lnTo>
                    <a:pt x="21370" y="2158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615" name="Text Box 151"/>
            <p:cNvSpPr txBox="1">
              <a:spLocks noChangeArrowheads="1"/>
            </p:cNvSpPr>
            <p:nvPr/>
          </p:nvSpPr>
          <p:spPr bwMode="auto">
            <a:xfrm>
              <a:off x="1154" y="742"/>
              <a:ext cx="313" cy="26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①</a:t>
              </a:r>
            </a:p>
          </p:txBody>
        </p:sp>
        <p:grpSp>
          <p:nvGrpSpPr>
            <p:cNvPr id="21" name="Group 152"/>
            <p:cNvGrpSpPr>
              <a:grpSpLocks/>
            </p:cNvGrpSpPr>
            <p:nvPr/>
          </p:nvGrpSpPr>
          <p:grpSpPr bwMode="auto">
            <a:xfrm>
              <a:off x="1272" y="2598"/>
              <a:ext cx="255" cy="327"/>
              <a:chOff x="1381" y="2908"/>
              <a:chExt cx="255" cy="327"/>
            </a:xfrm>
          </p:grpSpPr>
          <p:sp>
            <p:nvSpPr>
              <p:cNvPr id="446617" name="Oval 153"/>
              <p:cNvSpPr>
                <a:spLocks noChangeArrowheads="1"/>
              </p:cNvSpPr>
              <p:nvPr/>
            </p:nvSpPr>
            <p:spPr bwMode="auto">
              <a:xfrm>
                <a:off x="1429" y="2976"/>
                <a:ext cx="182" cy="18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618" name="Text Box 154"/>
              <p:cNvSpPr txBox="1">
                <a:spLocks noChangeArrowheads="1"/>
              </p:cNvSpPr>
              <p:nvPr/>
            </p:nvSpPr>
            <p:spPr bwMode="auto">
              <a:xfrm>
                <a:off x="1381" y="2908"/>
                <a:ext cx="255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FF3300"/>
                    </a:solidFill>
                    <a:latin typeface="宋体" pitchFamily="2" charset="-122"/>
                    <a:ea typeface="宋体" pitchFamily="2" charset="-122"/>
                  </a:rPr>
                  <a:t>0</a:t>
                </a:r>
              </a:p>
            </p:txBody>
          </p:sp>
        </p:grpSp>
      </p:grpSp>
      <p:sp>
        <p:nvSpPr>
          <p:cNvPr id="446619" name="AutoShape 155"/>
          <p:cNvSpPr>
            <a:spLocks noChangeArrowheads="1"/>
          </p:cNvSpPr>
          <p:nvPr/>
        </p:nvSpPr>
        <p:spPr bwMode="auto">
          <a:xfrm>
            <a:off x="2484438" y="2924175"/>
            <a:ext cx="687387" cy="485775"/>
          </a:xfrm>
          <a:prstGeom prst="rightArrow">
            <a:avLst>
              <a:gd name="adj1" fmla="val 50000"/>
              <a:gd name="adj2" fmla="val 35376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</a:gra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6620" name="AutoShape 156"/>
          <p:cNvSpPr>
            <a:spLocks noChangeArrowheads="1"/>
          </p:cNvSpPr>
          <p:nvPr/>
        </p:nvSpPr>
        <p:spPr bwMode="auto">
          <a:xfrm rot="10800000">
            <a:off x="5651500" y="2943225"/>
            <a:ext cx="687388" cy="485775"/>
          </a:xfrm>
          <a:prstGeom prst="rightArrow">
            <a:avLst>
              <a:gd name="adj1" fmla="val 50000"/>
              <a:gd name="adj2" fmla="val 35376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</a:gra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6621" name="Text Box 157"/>
          <p:cNvSpPr txBox="1">
            <a:spLocks noChangeArrowheads="1"/>
          </p:cNvSpPr>
          <p:nvPr/>
        </p:nvSpPr>
        <p:spPr bwMode="auto">
          <a:xfrm>
            <a:off x="539750" y="4221163"/>
            <a:ext cx="2989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同侧并联</a:t>
            </a:r>
          </a:p>
        </p:txBody>
      </p:sp>
      <p:grpSp>
        <p:nvGrpSpPr>
          <p:cNvPr id="22" name="Group 158"/>
          <p:cNvGrpSpPr>
            <a:grpSpLocks/>
          </p:cNvGrpSpPr>
          <p:nvPr/>
        </p:nvGrpSpPr>
        <p:grpSpPr bwMode="auto">
          <a:xfrm>
            <a:off x="3275013" y="1341438"/>
            <a:ext cx="2520950" cy="2660650"/>
            <a:chOff x="3578" y="2293"/>
            <a:chExt cx="1932" cy="1902"/>
          </a:xfrm>
        </p:grpSpPr>
        <p:sp>
          <p:nvSpPr>
            <p:cNvPr id="446623" name="Line 159"/>
            <p:cNvSpPr>
              <a:spLocks noChangeShapeType="1"/>
            </p:cNvSpPr>
            <p:nvPr/>
          </p:nvSpPr>
          <p:spPr bwMode="auto">
            <a:xfrm>
              <a:off x="4490" y="3255"/>
              <a:ext cx="0" cy="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624" name="Line 160"/>
            <p:cNvSpPr>
              <a:spLocks noChangeShapeType="1"/>
            </p:cNvSpPr>
            <p:nvPr/>
          </p:nvSpPr>
          <p:spPr bwMode="auto">
            <a:xfrm>
              <a:off x="4490" y="2635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625" name="Line 161"/>
            <p:cNvSpPr>
              <a:spLocks noChangeShapeType="1"/>
            </p:cNvSpPr>
            <p:nvPr/>
          </p:nvSpPr>
          <p:spPr bwMode="auto">
            <a:xfrm>
              <a:off x="4970" y="3237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626" name="Line 162"/>
            <p:cNvSpPr>
              <a:spLocks noChangeShapeType="1"/>
            </p:cNvSpPr>
            <p:nvPr/>
          </p:nvSpPr>
          <p:spPr bwMode="auto">
            <a:xfrm>
              <a:off x="4970" y="2635"/>
              <a:ext cx="0" cy="2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627" name="Line 163"/>
            <p:cNvSpPr>
              <a:spLocks noChangeShapeType="1"/>
            </p:cNvSpPr>
            <p:nvPr/>
          </p:nvSpPr>
          <p:spPr bwMode="auto">
            <a:xfrm>
              <a:off x="3734" y="4183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628" name="Line 164"/>
            <p:cNvSpPr>
              <a:spLocks noChangeShapeType="1"/>
            </p:cNvSpPr>
            <p:nvPr/>
          </p:nvSpPr>
          <p:spPr bwMode="auto">
            <a:xfrm>
              <a:off x="4424" y="2671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629" name="Line 165"/>
            <p:cNvSpPr>
              <a:spLocks noChangeShapeType="1"/>
            </p:cNvSpPr>
            <p:nvPr/>
          </p:nvSpPr>
          <p:spPr bwMode="auto">
            <a:xfrm>
              <a:off x="5066" y="2647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630" name="Line 166"/>
            <p:cNvSpPr>
              <a:spLocks noChangeShapeType="1"/>
            </p:cNvSpPr>
            <p:nvPr/>
          </p:nvSpPr>
          <p:spPr bwMode="auto">
            <a:xfrm>
              <a:off x="3740" y="269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" name="Group 167"/>
            <p:cNvGrpSpPr>
              <a:grpSpLocks/>
            </p:cNvGrpSpPr>
            <p:nvPr/>
          </p:nvGrpSpPr>
          <p:grpSpPr bwMode="auto">
            <a:xfrm rot="5400000">
              <a:off x="4804" y="3016"/>
              <a:ext cx="379" cy="57"/>
              <a:chOff x="1200" y="1584"/>
              <a:chExt cx="379" cy="45"/>
            </a:xfrm>
          </p:grpSpPr>
          <p:sp>
            <p:nvSpPr>
              <p:cNvPr id="446632" name="Arc 168"/>
              <p:cNvSpPr>
                <a:spLocks/>
              </p:cNvSpPr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633" name="Arc 169"/>
              <p:cNvSpPr>
                <a:spLocks/>
              </p:cNvSpPr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634" name="Arc 170"/>
              <p:cNvSpPr>
                <a:spLocks/>
              </p:cNvSpPr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635" name="Arc 171"/>
              <p:cNvSpPr>
                <a:spLocks/>
              </p:cNvSpPr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6636" name="Oval 172"/>
            <p:cNvSpPr>
              <a:spLocks noChangeArrowheads="1"/>
            </p:cNvSpPr>
            <p:nvPr/>
          </p:nvSpPr>
          <p:spPr bwMode="auto">
            <a:xfrm>
              <a:off x="3666" y="2610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" name="Group 173"/>
            <p:cNvGrpSpPr>
              <a:grpSpLocks/>
            </p:cNvGrpSpPr>
            <p:nvPr/>
          </p:nvGrpSpPr>
          <p:grpSpPr bwMode="auto">
            <a:xfrm rot="5400000">
              <a:off x="4327" y="3037"/>
              <a:ext cx="379" cy="57"/>
              <a:chOff x="1200" y="1584"/>
              <a:chExt cx="379" cy="45"/>
            </a:xfrm>
          </p:grpSpPr>
          <p:sp>
            <p:nvSpPr>
              <p:cNvPr id="446638" name="Arc 174"/>
              <p:cNvSpPr>
                <a:spLocks/>
              </p:cNvSpPr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639" name="Arc 175"/>
              <p:cNvSpPr>
                <a:spLocks/>
              </p:cNvSpPr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640" name="Arc 176"/>
              <p:cNvSpPr>
                <a:spLocks/>
              </p:cNvSpPr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641" name="Arc 177"/>
              <p:cNvSpPr>
                <a:spLocks/>
              </p:cNvSpPr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6642" name="Text Box 178"/>
            <p:cNvSpPr txBox="1">
              <a:spLocks noChangeArrowheads="1"/>
            </p:cNvSpPr>
            <p:nvPr/>
          </p:nvSpPr>
          <p:spPr bwMode="auto">
            <a:xfrm>
              <a:off x="3578" y="2635"/>
              <a:ext cx="240" cy="3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46643" name="Text Box 179"/>
            <p:cNvSpPr txBox="1">
              <a:spLocks noChangeArrowheads="1"/>
            </p:cNvSpPr>
            <p:nvPr/>
          </p:nvSpPr>
          <p:spPr bwMode="auto">
            <a:xfrm>
              <a:off x="3590" y="3859"/>
              <a:ext cx="2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446644" name="Oval 180"/>
            <p:cNvSpPr>
              <a:spLocks noChangeArrowheads="1"/>
            </p:cNvSpPr>
            <p:nvPr/>
          </p:nvSpPr>
          <p:spPr bwMode="auto">
            <a:xfrm>
              <a:off x="3690" y="414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645" name="Rectangle 181"/>
            <p:cNvSpPr>
              <a:spLocks noChangeArrowheads="1"/>
            </p:cNvSpPr>
            <p:nvPr/>
          </p:nvSpPr>
          <p:spPr bwMode="auto">
            <a:xfrm>
              <a:off x="4432" y="3463"/>
              <a:ext cx="118" cy="39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646" name="Rectangle 182"/>
            <p:cNvSpPr>
              <a:spLocks noChangeArrowheads="1"/>
            </p:cNvSpPr>
            <p:nvPr/>
          </p:nvSpPr>
          <p:spPr bwMode="auto">
            <a:xfrm>
              <a:off x="4912" y="3463"/>
              <a:ext cx="118" cy="39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647" name="Line 183"/>
            <p:cNvSpPr>
              <a:spLocks noChangeShapeType="1"/>
            </p:cNvSpPr>
            <p:nvPr/>
          </p:nvSpPr>
          <p:spPr bwMode="auto">
            <a:xfrm>
              <a:off x="4490" y="3859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648" name="Line 184"/>
            <p:cNvSpPr>
              <a:spLocks noChangeShapeType="1"/>
            </p:cNvSpPr>
            <p:nvPr/>
          </p:nvSpPr>
          <p:spPr bwMode="auto">
            <a:xfrm>
              <a:off x="4985" y="3859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649" name="Text Box 185"/>
            <p:cNvSpPr txBox="1">
              <a:spLocks noChangeArrowheads="1"/>
            </p:cNvSpPr>
            <p:nvPr/>
          </p:nvSpPr>
          <p:spPr bwMode="auto">
            <a:xfrm>
              <a:off x="4161" y="3542"/>
              <a:ext cx="3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6650" name="Text Box 186"/>
            <p:cNvSpPr txBox="1">
              <a:spLocks noChangeArrowheads="1"/>
            </p:cNvSpPr>
            <p:nvPr/>
          </p:nvSpPr>
          <p:spPr bwMode="auto">
            <a:xfrm>
              <a:off x="5038" y="3489"/>
              <a:ext cx="37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446651" name="Object 187"/>
            <p:cNvGraphicFramePr>
              <a:graphicFrameLocks noChangeAspect="1"/>
            </p:cNvGraphicFramePr>
            <p:nvPr/>
          </p:nvGraphicFramePr>
          <p:xfrm>
            <a:off x="4161" y="2671"/>
            <a:ext cx="230" cy="322"/>
          </p:xfrm>
          <a:graphic>
            <a:graphicData uri="http://schemas.openxmlformats.org/presentationml/2006/ole">
              <p:oleObj spid="_x0000_s23554" name="公式" r:id="rId12" imgW="164880" imgH="228600" progId="Equation.3">
                <p:embed/>
              </p:oleObj>
            </a:graphicData>
          </a:graphic>
        </p:graphicFrame>
        <p:graphicFrame>
          <p:nvGraphicFramePr>
            <p:cNvPr id="446652" name="Object 188"/>
            <p:cNvGraphicFramePr>
              <a:graphicFrameLocks noChangeAspect="1"/>
            </p:cNvGraphicFramePr>
            <p:nvPr/>
          </p:nvGraphicFramePr>
          <p:xfrm>
            <a:off x="5156" y="2643"/>
            <a:ext cx="262" cy="339"/>
          </p:xfrm>
          <a:graphic>
            <a:graphicData uri="http://schemas.openxmlformats.org/presentationml/2006/ole">
              <p:oleObj spid="_x0000_s23555" name="公式" r:id="rId13" imgW="177480" imgH="228600" progId="Equation.3">
                <p:embed/>
              </p:oleObj>
            </a:graphicData>
          </a:graphic>
        </p:graphicFrame>
        <p:graphicFrame>
          <p:nvGraphicFramePr>
            <p:cNvPr id="446653" name="Object 189"/>
            <p:cNvGraphicFramePr>
              <a:graphicFrameLocks noChangeAspect="1"/>
            </p:cNvGraphicFramePr>
            <p:nvPr/>
          </p:nvGraphicFramePr>
          <p:xfrm>
            <a:off x="3757" y="2703"/>
            <a:ext cx="375" cy="346"/>
          </p:xfrm>
          <a:graphic>
            <a:graphicData uri="http://schemas.openxmlformats.org/presentationml/2006/ole">
              <p:oleObj spid="_x0000_s23556" name="Equation" r:id="rId14" imgW="177480" imgH="241200" progId="Equation.3">
                <p:embed/>
              </p:oleObj>
            </a:graphicData>
          </a:graphic>
        </p:graphicFrame>
        <p:sp>
          <p:nvSpPr>
            <p:cNvPr id="446654" name="Text Box 190"/>
            <p:cNvSpPr txBox="1">
              <a:spLocks noChangeArrowheads="1"/>
            </p:cNvSpPr>
            <p:nvPr/>
          </p:nvSpPr>
          <p:spPr bwMode="auto">
            <a:xfrm>
              <a:off x="3941" y="3023"/>
              <a:ext cx="6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kumimoji="1" lang="en-US" altLang="zh-CN" sz="18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 </a:t>
              </a: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</a:p>
          </p:txBody>
        </p:sp>
        <p:sp>
          <p:nvSpPr>
            <p:cNvPr id="446655" name="Text Box 191"/>
            <p:cNvSpPr txBox="1">
              <a:spLocks noChangeArrowheads="1"/>
            </p:cNvSpPr>
            <p:nvPr/>
          </p:nvSpPr>
          <p:spPr bwMode="auto">
            <a:xfrm>
              <a:off x="5008" y="3067"/>
              <a:ext cx="50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kumimoji="1" lang="en-US" altLang="zh-CN" sz="18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 </a:t>
              </a: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446656" name="Text Box 192"/>
            <p:cNvSpPr txBox="1">
              <a:spLocks noChangeArrowheads="1"/>
            </p:cNvSpPr>
            <p:nvPr/>
          </p:nvSpPr>
          <p:spPr bwMode="auto">
            <a:xfrm>
              <a:off x="3972" y="2293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kumimoji="1" lang="en-US" altLang="zh-CN" sz="18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 </a:t>
              </a: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graphicFrame>
          <p:nvGraphicFramePr>
            <p:cNvPr id="446657" name="Object 193"/>
            <p:cNvGraphicFramePr>
              <a:graphicFrameLocks noChangeAspect="1"/>
            </p:cNvGraphicFramePr>
            <p:nvPr/>
          </p:nvGraphicFramePr>
          <p:xfrm>
            <a:off x="3625" y="3261"/>
            <a:ext cx="168" cy="285"/>
          </p:xfrm>
          <a:graphic>
            <a:graphicData uri="http://schemas.openxmlformats.org/presentationml/2006/ole">
              <p:oleObj spid="_x0000_s23557" name="公式" r:id="rId15" imgW="164880" imgH="279360" progId="Equation.3">
                <p:embed/>
              </p:oleObj>
            </a:graphicData>
          </a:graphic>
        </p:graphicFrame>
        <p:grpSp>
          <p:nvGrpSpPr>
            <p:cNvPr id="25" name="Group 194"/>
            <p:cNvGrpSpPr>
              <a:grpSpLocks/>
            </p:cNvGrpSpPr>
            <p:nvPr/>
          </p:nvGrpSpPr>
          <p:grpSpPr bwMode="auto">
            <a:xfrm flipH="1">
              <a:off x="3910" y="2577"/>
              <a:ext cx="401" cy="65"/>
              <a:chOff x="1200" y="1584"/>
              <a:chExt cx="379" cy="45"/>
            </a:xfrm>
          </p:grpSpPr>
          <p:sp>
            <p:nvSpPr>
              <p:cNvPr id="446659" name="Arc 195"/>
              <p:cNvSpPr>
                <a:spLocks/>
              </p:cNvSpPr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660" name="Arc 196"/>
              <p:cNvSpPr>
                <a:spLocks/>
              </p:cNvSpPr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661" name="Arc 197"/>
              <p:cNvSpPr>
                <a:spLocks/>
              </p:cNvSpPr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662" name="Arc 198"/>
              <p:cNvSpPr>
                <a:spLocks/>
              </p:cNvSpPr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6663" name="Line 199"/>
            <p:cNvSpPr>
              <a:spLocks noChangeShapeType="1"/>
            </p:cNvSpPr>
            <p:nvPr/>
          </p:nvSpPr>
          <p:spPr bwMode="auto">
            <a:xfrm>
              <a:off x="4323" y="2634"/>
              <a:ext cx="6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664" name="Line 200"/>
            <p:cNvSpPr>
              <a:spLocks noChangeShapeType="1"/>
            </p:cNvSpPr>
            <p:nvPr/>
          </p:nvSpPr>
          <p:spPr bwMode="auto">
            <a:xfrm flipH="1">
              <a:off x="3714" y="2634"/>
              <a:ext cx="1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6665" name="Text Box 201"/>
          <p:cNvSpPr txBox="1">
            <a:spLocks noChangeArrowheads="1"/>
          </p:cNvSpPr>
          <p:nvPr/>
        </p:nvSpPr>
        <p:spPr bwMode="auto">
          <a:xfrm>
            <a:off x="1116013" y="4724400"/>
            <a:ext cx="3024187" cy="1554163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= </a:t>
            </a:r>
            <a:r>
              <a:rPr kumimoji="1"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M</a:t>
            </a:r>
            <a:endParaRPr kumimoji="1"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/>
            <a:r>
              <a:rPr kumimoji="1"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=</a:t>
            </a:r>
            <a:r>
              <a:rPr kumimoji="1"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 </a:t>
            </a:r>
            <a:r>
              <a:rPr kumimoji="1" lang="zh-CN" altLang="en-US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－</a:t>
            </a:r>
            <a:r>
              <a:rPr kumimoji="1" lang="zh-CN" altLang="en-US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M</a:t>
            </a:r>
          </a:p>
          <a:p>
            <a:pPr algn="l"/>
            <a:r>
              <a:rPr kumimoji="1"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= </a:t>
            </a:r>
            <a:r>
              <a:rPr kumimoji="1"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 </a:t>
            </a:r>
            <a:r>
              <a:rPr kumimoji="1" lang="zh-CN" altLang="en-US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－ </a:t>
            </a:r>
            <a:r>
              <a:rPr kumimoji="1"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M</a:t>
            </a:r>
          </a:p>
        </p:txBody>
      </p:sp>
      <p:sp>
        <p:nvSpPr>
          <p:cNvPr id="446666" name="Text Box 202"/>
          <p:cNvSpPr txBox="1">
            <a:spLocks noChangeArrowheads="1"/>
          </p:cNvSpPr>
          <p:nvPr/>
        </p:nvSpPr>
        <p:spPr bwMode="auto">
          <a:xfrm>
            <a:off x="5808663" y="4754563"/>
            <a:ext cx="2940050" cy="1554162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= </a:t>
            </a: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－</a:t>
            </a:r>
            <a:r>
              <a:rPr kumimoji="1"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M</a:t>
            </a:r>
            <a:endParaRPr kumimoji="1"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/>
            <a:r>
              <a:rPr kumimoji="1"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=</a:t>
            </a:r>
            <a:r>
              <a:rPr kumimoji="1"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 </a:t>
            </a: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＋</a:t>
            </a:r>
            <a:r>
              <a:rPr kumimoji="1" lang="zh-CN" altLang="en-US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M</a:t>
            </a:r>
          </a:p>
          <a:p>
            <a:pPr algn="l"/>
            <a:r>
              <a:rPr kumimoji="1"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= </a:t>
            </a:r>
            <a:r>
              <a:rPr kumimoji="1"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 </a:t>
            </a: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＋</a:t>
            </a:r>
            <a:r>
              <a:rPr kumimoji="1" lang="zh-CN" altLang="en-US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M</a:t>
            </a:r>
          </a:p>
        </p:txBody>
      </p:sp>
      <p:sp>
        <p:nvSpPr>
          <p:cNvPr id="446667" name="Rectangle 20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4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4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4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6" grpId="0" animBg="1"/>
      <p:bldP spid="446514" grpId="0" autoUpdateAnimBg="0"/>
      <p:bldP spid="446619" grpId="0" animBg="1"/>
      <p:bldP spid="446620" grpId="0" animBg="1"/>
      <p:bldP spid="446621" grpId="0" autoUpdateAnimBg="0"/>
      <p:bldP spid="446665" grpId="0" animBg="1" autoUpdateAnimBg="0"/>
      <p:bldP spid="446666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Text Box 2"/>
          <p:cNvSpPr txBox="1">
            <a:spLocks noChangeArrowheads="1"/>
          </p:cNvSpPr>
          <p:nvPr/>
        </p:nvSpPr>
        <p:spPr bwMode="auto">
          <a:xfrm>
            <a:off x="365125" y="431800"/>
            <a:ext cx="80740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47750" indent="-1047750" algn="l"/>
            <a:r>
              <a:rPr kumimoji="1" lang="zh-CN" altLang="en-US" sz="24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例</a:t>
            </a:r>
            <a:r>
              <a:rPr kumimoji="1" lang="en-US" altLang="zh-CN" sz="24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10-4 </a:t>
            </a:r>
            <a:r>
              <a:rPr kumimoji="1" lang="zh-CN" altLang="en-US" sz="24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图示电路中，正弦电压的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=50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=3 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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，</a:t>
            </a:r>
            <a:r>
              <a:rPr kumimoji="1" lang="zh-CN" altLang="en-US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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L</a:t>
            </a:r>
            <a:r>
              <a:rPr kumimoji="1" lang="en-US" altLang="zh-CN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=7.5 , 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 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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，</a:t>
            </a:r>
            <a:r>
              <a:rPr kumimoji="1" lang="zh-CN" altLang="en-US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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L</a:t>
            </a:r>
            <a:r>
              <a:rPr kumimoji="1" lang="en-US" altLang="zh-CN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=12.5 , 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M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=8 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。求支路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、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吸收的复功率。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1650" y="1633538"/>
            <a:ext cx="3008313" cy="3133725"/>
            <a:chOff x="316" y="1029"/>
            <a:chExt cx="1895" cy="1974"/>
          </a:xfrm>
        </p:grpSpPr>
        <p:sp>
          <p:nvSpPr>
            <p:cNvPr id="510980" name="Line 4"/>
            <p:cNvSpPr>
              <a:spLocks noChangeShapeType="1"/>
            </p:cNvSpPr>
            <p:nvPr/>
          </p:nvSpPr>
          <p:spPr bwMode="auto">
            <a:xfrm>
              <a:off x="1228" y="2063"/>
              <a:ext cx="0" cy="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0981" name="Line 5"/>
            <p:cNvSpPr>
              <a:spLocks noChangeShapeType="1"/>
            </p:cNvSpPr>
            <p:nvPr/>
          </p:nvSpPr>
          <p:spPr bwMode="auto">
            <a:xfrm>
              <a:off x="1228" y="1443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0982" name="Line 6"/>
            <p:cNvSpPr>
              <a:spLocks noChangeShapeType="1"/>
            </p:cNvSpPr>
            <p:nvPr/>
          </p:nvSpPr>
          <p:spPr bwMode="auto">
            <a:xfrm>
              <a:off x="1708" y="2045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0983" name="Line 7"/>
            <p:cNvSpPr>
              <a:spLocks noChangeShapeType="1"/>
            </p:cNvSpPr>
            <p:nvPr/>
          </p:nvSpPr>
          <p:spPr bwMode="auto">
            <a:xfrm>
              <a:off x="1708" y="1443"/>
              <a:ext cx="0" cy="2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0984" name="Line 8"/>
            <p:cNvSpPr>
              <a:spLocks noChangeShapeType="1"/>
            </p:cNvSpPr>
            <p:nvPr/>
          </p:nvSpPr>
          <p:spPr bwMode="auto">
            <a:xfrm>
              <a:off x="460" y="1443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0985" name="Line 9"/>
            <p:cNvSpPr>
              <a:spLocks noChangeShapeType="1"/>
            </p:cNvSpPr>
            <p:nvPr/>
          </p:nvSpPr>
          <p:spPr bwMode="auto">
            <a:xfrm>
              <a:off x="472" y="2991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0986" name="Line 10"/>
            <p:cNvSpPr>
              <a:spLocks noChangeShapeType="1"/>
            </p:cNvSpPr>
            <p:nvPr/>
          </p:nvSpPr>
          <p:spPr bwMode="auto">
            <a:xfrm>
              <a:off x="1162" y="1479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0987" name="Line 11"/>
            <p:cNvSpPr>
              <a:spLocks noChangeShapeType="1"/>
            </p:cNvSpPr>
            <p:nvPr/>
          </p:nvSpPr>
          <p:spPr bwMode="auto">
            <a:xfrm>
              <a:off x="1804" y="1455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0988" name="Text Box 12"/>
            <p:cNvSpPr txBox="1">
              <a:spLocks noChangeArrowheads="1"/>
            </p:cNvSpPr>
            <p:nvPr/>
          </p:nvSpPr>
          <p:spPr bwMode="auto">
            <a:xfrm>
              <a:off x="1206" y="149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*</a:t>
              </a:r>
            </a:p>
          </p:txBody>
        </p:sp>
        <p:sp>
          <p:nvSpPr>
            <p:cNvPr id="510989" name="Text Box 13"/>
            <p:cNvSpPr txBox="1">
              <a:spLocks noChangeArrowheads="1"/>
            </p:cNvSpPr>
            <p:nvPr/>
          </p:nvSpPr>
          <p:spPr bwMode="auto">
            <a:xfrm>
              <a:off x="1516" y="147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*</a:t>
              </a:r>
            </a:p>
          </p:txBody>
        </p:sp>
        <p:sp>
          <p:nvSpPr>
            <p:cNvPr id="510990" name="Line 14"/>
            <p:cNvSpPr>
              <a:spLocks noChangeShapeType="1"/>
            </p:cNvSpPr>
            <p:nvPr/>
          </p:nvSpPr>
          <p:spPr bwMode="auto">
            <a:xfrm>
              <a:off x="448" y="136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 rot="5400000">
              <a:off x="1542" y="1824"/>
              <a:ext cx="379" cy="57"/>
              <a:chOff x="1200" y="1584"/>
              <a:chExt cx="379" cy="45"/>
            </a:xfrm>
          </p:grpSpPr>
          <p:sp>
            <p:nvSpPr>
              <p:cNvPr id="510992" name="Arc 16"/>
              <p:cNvSpPr>
                <a:spLocks/>
              </p:cNvSpPr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0993" name="Arc 17"/>
              <p:cNvSpPr>
                <a:spLocks/>
              </p:cNvSpPr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0994" name="Arc 18"/>
              <p:cNvSpPr>
                <a:spLocks/>
              </p:cNvSpPr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0995" name="Arc 19"/>
              <p:cNvSpPr>
                <a:spLocks/>
              </p:cNvSpPr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0996" name="Oval 20"/>
            <p:cNvSpPr>
              <a:spLocks noChangeArrowheads="1"/>
            </p:cNvSpPr>
            <p:nvPr/>
          </p:nvSpPr>
          <p:spPr bwMode="auto">
            <a:xfrm>
              <a:off x="404" y="141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21"/>
            <p:cNvGrpSpPr>
              <a:grpSpLocks/>
            </p:cNvGrpSpPr>
            <p:nvPr/>
          </p:nvGrpSpPr>
          <p:grpSpPr bwMode="auto">
            <a:xfrm rot="5400000">
              <a:off x="1065" y="1845"/>
              <a:ext cx="379" cy="57"/>
              <a:chOff x="1200" y="1584"/>
              <a:chExt cx="379" cy="45"/>
            </a:xfrm>
          </p:grpSpPr>
          <p:sp>
            <p:nvSpPr>
              <p:cNvPr id="510998" name="Arc 22"/>
              <p:cNvSpPr>
                <a:spLocks/>
              </p:cNvSpPr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0999" name="Arc 23"/>
              <p:cNvSpPr>
                <a:spLocks/>
              </p:cNvSpPr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1000" name="Arc 24"/>
              <p:cNvSpPr>
                <a:spLocks/>
              </p:cNvSpPr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1001" name="Arc 25"/>
              <p:cNvSpPr>
                <a:spLocks/>
              </p:cNvSpPr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1002" name="Arc 26"/>
            <p:cNvSpPr>
              <a:spLocks/>
            </p:cNvSpPr>
            <p:nvPr/>
          </p:nvSpPr>
          <p:spPr bwMode="auto">
            <a:xfrm rot="10800000" flipV="1">
              <a:off x="1223" y="1243"/>
              <a:ext cx="195" cy="205"/>
            </a:xfrm>
            <a:custGeom>
              <a:avLst/>
              <a:gdLst>
                <a:gd name="G0" fmla="+- 0 0 0"/>
                <a:gd name="G1" fmla="+- 21109 0 0"/>
                <a:gd name="G2" fmla="+- 21600 0 0"/>
                <a:gd name="T0" fmla="*/ 4580 w 20759"/>
                <a:gd name="T1" fmla="*/ 0 h 21109"/>
                <a:gd name="T2" fmla="*/ 20759 w 20759"/>
                <a:gd name="T3" fmla="*/ 15139 h 21109"/>
                <a:gd name="T4" fmla="*/ 0 w 20759"/>
                <a:gd name="T5" fmla="*/ 21109 h 2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59" h="21109" fill="none" extrusionOk="0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</a:path>
                <a:path w="20759" h="21109" stroke="0" extrusionOk="0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  <a:lnTo>
                    <a:pt x="0" y="21109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1003" name="Text Box 27"/>
            <p:cNvSpPr txBox="1">
              <a:spLocks noChangeArrowheads="1"/>
            </p:cNvSpPr>
            <p:nvPr/>
          </p:nvSpPr>
          <p:spPr bwMode="auto">
            <a:xfrm>
              <a:off x="316" y="144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511004" name="Text Box 28"/>
            <p:cNvSpPr txBox="1">
              <a:spLocks noChangeArrowheads="1"/>
            </p:cNvSpPr>
            <p:nvPr/>
          </p:nvSpPr>
          <p:spPr bwMode="auto">
            <a:xfrm>
              <a:off x="328" y="2667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511005" name="Arc 29"/>
            <p:cNvSpPr>
              <a:spLocks/>
            </p:cNvSpPr>
            <p:nvPr/>
          </p:nvSpPr>
          <p:spPr bwMode="auto">
            <a:xfrm rot="-10800000" flipH="1" flipV="1">
              <a:off x="1516" y="1246"/>
              <a:ext cx="195" cy="205"/>
            </a:xfrm>
            <a:custGeom>
              <a:avLst/>
              <a:gdLst>
                <a:gd name="G0" fmla="+- 0 0 0"/>
                <a:gd name="G1" fmla="+- 21109 0 0"/>
                <a:gd name="G2" fmla="+- 21600 0 0"/>
                <a:gd name="T0" fmla="*/ 4580 w 20759"/>
                <a:gd name="T1" fmla="*/ 0 h 21109"/>
                <a:gd name="T2" fmla="*/ 20759 w 20759"/>
                <a:gd name="T3" fmla="*/ 15139 h 21109"/>
                <a:gd name="T4" fmla="*/ 0 w 20759"/>
                <a:gd name="T5" fmla="*/ 21109 h 2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59" h="21109" fill="none" extrusionOk="0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</a:path>
                <a:path w="20759" h="21109" stroke="0" extrusionOk="0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  <a:lnTo>
                    <a:pt x="0" y="21109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1006" name="Oval 30"/>
            <p:cNvSpPr>
              <a:spLocks noChangeArrowheads="1"/>
            </p:cNvSpPr>
            <p:nvPr/>
          </p:nvSpPr>
          <p:spPr bwMode="auto">
            <a:xfrm>
              <a:off x="428" y="2955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1007" name="Rectangle 31"/>
            <p:cNvSpPr>
              <a:spLocks noChangeArrowheads="1"/>
            </p:cNvSpPr>
            <p:nvPr/>
          </p:nvSpPr>
          <p:spPr bwMode="auto">
            <a:xfrm>
              <a:off x="1170" y="2271"/>
              <a:ext cx="118" cy="39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1008" name="Rectangle 32"/>
            <p:cNvSpPr>
              <a:spLocks noChangeArrowheads="1"/>
            </p:cNvSpPr>
            <p:nvPr/>
          </p:nvSpPr>
          <p:spPr bwMode="auto">
            <a:xfrm>
              <a:off x="1650" y="2271"/>
              <a:ext cx="118" cy="39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1009" name="Line 33"/>
            <p:cNvSpPr>
              <a:spLocks noChangeShapeType="1"/>
            </p:cNvSpPr>
            <p:nvPr/>
          </p:nvSpPr>
          <p:spPr bwMode="auto">
            <a:xfrm>
              <a:off x="1228" y="2667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1010" name="Line 34"/>
            <p:cNvSpPr>
              <a:spLocks noChangeShapeType="1"/>
            </p:cNvSpPr>
            <p:nvPr/>
          </p:nvSpPr>
          <p:spPr bwMode="auto">
            <a:xfrm>
              <a:off x="1723" y="2667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1011" name="Text Box 35"/>
            <p:cNvSpPr txBox="1">
              <a:spLocks noChangeArrowheads="1"/>
            </p:cNvSpPr>
            <p:nvPr/>
          </p:nvSpPr>
          <p:spPr bwMode="auto">
            <a:xfrm>
              <a:off x="899" y="235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1012" name="Text Box 36"/>
            <p:cNvSpPr txBox="1">
              <a:spLocks noChangeArrowheads="1"/>
            </p:cNvSpPr>
            <p:nvPr/>
          </p:nvSpPr>
          <p:spPr bwMode="auto">
            <a:xfrm>
              <a:off x="1776" y="229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511013" name="Object 37"/>
            <p:cNvGraphicFramePr>
              <a:graphicFrameLocks noChangeAspect="1"/>
            </p:cNvGraphicFramePr>
            <p:nvPr/>
          </p:nvGraphicFramePr>
          <p:xfrm>
            <a:off x="899" y="1479"/>
            <a:ext cx="230" cy="322"/>
          </p:xfrm>
          <a:graphic>
            <a:graphicData uri="http://schemas.openxmlformats.org/presentationml/2006/ole">
              <p:oleObj spid="_x0000_s24582" name="公式" r:id="rId3" imgW="164880" imgH="228600" progId="Equation.3">
                <p:embed/>
              </p:oleObj>
            </a:graphicData>
          </a:graphic>
        </p:graphicFrame>
        <p:graphicFrame>
          <p:nvGraphicFramePr>
            <p:cNvPr id="511014" name="Object 38"/>
            <p:cNvGraphicFramePr>
              <a:graphicFrameLocks noChangeAspect="1"/>
            </p:cNvGraphicFramePr>
            <p:nvPr/>
          </p:nvGraphicFramePr>
          <p:xfrm>
            <a:off x="1894" y="1451"/>
            <a:ext cx="262" cy="339"/>
          </p:xfrm>
          <a:graphic>
            <a:graphicData uri="http://schemas.openxmlformats.org/presentationml/2006/ole">
              <p:oleObj spid="_x0000_s24583" name="公式" r:id="rId4" imgW="177480" imgH="228600" progId="Equation.3">
                <p:embed/>
              </p:oleObj>
            </a:graphicData>
          </a:graphic>
        </p:graphicFrame>
        <p:graphicFrame>
          <p:nvGraphicFramePr>
            <p:cNvPr id="511015" name="Object 39"/>
            <p:cNvGraphicFramePr>
              <a:graphicFrameLocks noChangeAspect="1"/>
            </p:cNvGraphicFramePr>
            <p:nvPr/>
          </p:nvGraphicFramePr>
          <p:xfrm>
            <a:off x="538" y="1029"/>
            <a:ext cx="375" cy="316"/>
          </p:xfrm>
          <a:graphic>
            <a:graphicData uri="http://schemas.openxmlformats.org/presentationml/2006/ole">
              <p:oleObj spid="_x0000_s24584" name="Equation" r:id="rId5" imgW="177480" imgH="241200" progId="Equation.3">
                <p:embed/>
              </p:oleObj>
            </a:graphicData>
          </a:graphic>
        </p:graphicFrame>
        <p:sp>
          <p:nvSpPr>
            <p:cNvPr id="511016" name="Text Box 40"/>
            <p:cNvSpPr txBox="1">
              <a:spLocks noChangeArrowheads="1"/>
            </p:cNvSpPr>
            <p:nvPr/>
          </p:nvSpPr>
          <p:spPr bwMode="auto">
            <a:xfrm>
              <a:off x="771" y="1879"/>
              <a:ext cx="4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kumimoji="1" lang="en-US" altLang="zh-CN" sz="18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 </a:t>
              </a:r>
              <a:r>
                <a:rPr kumimoji="1" lang="en-US" altLang="zh-CN" sz="18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kumimoji="1" lang="en-US" altLang="zh-CN" sz="18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n-US" altLang="zh-CN" sz="1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1017" name="Text Box 41"/>
            <p:cNvSpPr txBox="1">
              <a:spLocks noChangeArrowheads="1"/>
            </p:cNvSpPr>
            <p:nvPr/>
          </p:nvSpPr>
          <p:spPr bwMode="auto">
            <a:xfrm>
              <a:off x="1776" y="1911"/>
              <a:ext cx="4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kumimoji="1" lang="en-US" altLang="zh-CN" sz="18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 </a:t>
              </a:r>
              <a:r>
                <a:rPr kumimoji="1" lang="en-US" altLang="zh-CN" sz="18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kumimoji="1" lang="en-US" altLang="zh-CN" sz="18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n-US" altLang="zh-CN" sz="1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1018" name="Text Box 42"/>
            <p:cNvSpPr txBox="1">
              <a:spLocks noChangeArrowheads="1"/>
            </p:cNvSpPr>
            <p:nvPr/>
          </p:nvSpPr>
          <p:spPr bwMode="auto">
            <a:xfrm>
              <a:off x="1275" y="1029"/>
              <a:ext cx="4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kumimoji="1" lang="en-US" altLang="zh-CN" sz="18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 </a:t>
              </a:r>
              <a:r>
                <a:rPr kumimoji="1" lang="en-US" altLang="zh-CN" sz="18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M</a:t>
              </a:r>
              <a:endParaRPr kumimoji="1" lang="en-US" altLang="zh-CN" sz="1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511019" name="Object 43"/>
            <p:cNvGraphicFramePr>
              <a:graphicFrameLocks noChangeAspect="1"/>
            </p:cNvGraphicFramePr>
            <p:nvPr/>
          </p:nvGraphicFramePr>
          <p:xfrm>
            <a:off x="363" y="2069"/>
            <a:ext cx="168" cy="285"/>
          </p:xfrm>
          <a:graphic>
            <a:graphicData uri="http://schemas.openxmlformats.org/presentationml/2006/ole">
              <p:oleObj spid="_x0000_s24585" name="Equation" r:id="rId6" imgW="164880" imgH="279360" progId="Equation.3">
                <p:embed/>
              </p:oleObj>
            </a:graphicData>
          </a:graphic>
        </p:graphicFrame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5414963" y="1611313"/>
            <a:ext cx="3067050" cy="3019425"/>
            <a:chOff x="3578" y="2293"/>
            <a:chExt cx="1932" cy="1902"/>
          </a:xfrm>
        </p:grpSpPr>
        <p:sp>
          <p:nvSpPr>
            <p:cNvPr id="511021" name="Line 45"/>
            <p:cNvSpPr>
              <a:spLocks noChangeShapeType="1"/>
            </p:cNvSpPr>
            <p:nvPr/>
          </p:nvSpPr>
          <p:spPr bwMode="auto">
            <a:xfrm>
              <a:off x="4490" y="3255"/>
              <a:ext cx="0" cy="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1022" name="Line 46"/>
            <p:cNvSpPr>
              <a:spLocks noChangeShapeType="1"/>
            </p:cNvSpPr>
            <p:nvPr/>
          </p:nvSpPr>
          <p:spPr bwMode="auto">
            <a:xfrm>
              <a:off x="4490" y="2635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1023" name="Line 47"/>
            <p:cNvSpPr>
              <a:spLocks noChangeShapeType="1"/>
            </p:cNvSpPr>
            <p:nvPr/>
          </p:nvSpPr>
          <p:spPr bwMode="auto">
            <a:xfrm>
              <a:off x="4970" y="3237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1024" name="Line 48"/>
            <p:cNvSpPr>
              <a:spLocks noChangeShapeType="1"/>
            </p:cNvSpPr>
            <p:nvPr/>
          </p:nvSpPr>
          <p:spPr bwMode="auto">
            <a:xfrm>
              <a:off x="4970" y="2635"/>
              <a:ext cx="0" cy="2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1025" name="Line 49"/>
            <p:cNvSpPr>
              <a:spLocks noChangeShapeType="1"/>
            </p:cNvSpPr>
            <p:nvPr/>
          </p:nvSpPr>
          <p:spPr bwMode="auto">
            <a:xfrm>
              <a:off x="3734" y="4183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1026" name="Line 50"/>
            <p:cNvSpPr>
              <a:spLocks noChangeShapeType="1"/>
            </p:cNvSpPr>
            <p:nvPr/>
          </p:nvSpPr>
          <p:spPr bwMode="auto">
            <a:xfrm>
              <a:off x="4424" y="2671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1027" name="Line 51"/>
            <p:cNvSpPr>
              <a:spLocks noChangeShapeType="1"/>
            </p:cNvSpPr>
            <p:nvPr/>
          </p:nvSpPr>
          <p:spPr bwMode="auto">
            <a:xfrm>
              <a:off x="5066" y="2647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1028" name="Line 52"/>
            <p:cNvSpPr>
              <a:spLocks noChangeShapeType="1"/>
            </p:cNvSpPr>
            <p:nvPr/>
          </p:nvSpPr>
          <p:spPr bwMode="auto">
            <a:xfrm>
              <a:off x="3740" y="269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53"/>
            <p:cNvGrpSpPr>
              <a:grpSpLocks/>
            </p:cNvGrpSpPr>
            <p:nvPr/>
          </p:nvGrpSpPr>
          <p:grpSpPr bwMode="auto">
            <a:xfrm rot="5400000">
              <a:off x="4804" y="3016"/>
              <a:ext cx="379" cy="57"/>
              <a:chOff x="1200" y="1584"/>
              <a:chExt cx="379" cy="45"/>
            </a:xfrm>
          </p:grpSpPr>
          <p:sp>
            <p:nvSpPr>
              <p:cNvPr id="511030" name="Arc 54"/>
              <p:cNvSpPr>
                <a:spLocks/>
              </p:cNvSpPr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1031" name="Arc 55"/>
              <p:cNvSpPr>
                <a:spLocks/>
              </p:cNvSpPr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1032" name="Arc 56"/>
              <p:cNvSpPr>
                <a:spLocks/>
              </p:cNvSpPr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1033" name="Arc 57"/>
              <p:cNvSpPr>
                <a:spLocks/>
              </p:cNvSpPr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1034" name="Oval 58"/>
            <p:cNvSpPr>
              <a:spLocks noChangeArrowheads="1"/>
            </p:cNvSpPr>
            <p:nvPr/>
          </p:nvSpPr>
          <p:spPr bwMode="auto">
            <a:xfrm>
              <a:off x="3666" y="2610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59"/>
            <p:cNvGrpSpPr>
              <a:grpSpLocks/>
            </p:cNvGrpSpPr>
            <p:nvPr/>
          </p:nvGrpSpPr>
          <p:grpSpPr bwMode="auto">
            <a:xfrm rot="5400000">
              <a:off x="4327" y="3037"/>
              <a:ext cx="379" cy="57"/>
              <a:chOff x="1200" y="1584"/>
              <a:chExt cx="379" cy="45"/>
            </a:xfrm>
          </p:grpSpPr>
          <p:sp>
            <p:nvSpPr>
              <p:cNvPr id="511036" name="Arc 60"/>
              <p:cNvSpPr>
                <a:spLocks/>
              </p:cNvSpPr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1037" name="Arc 61"/>
              <p:cNvSpPr>
                <a:spLocks/>
              </p:cNvSpPr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1038" name="Arc 62"/>
              <p:cNvSpPr>
                <a:spLocks/>
              </p:cNvSpPr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1039" name="Arc 63"/>
              <p:cNvSpPr>
                <a:spLocks/>
              </p:cNvSpPr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1040" name="Text Box 64"/>
            <p:cNvSpPr txBox="1">
              <a:spLocks noChangeArrowheads="1"/>
            </p:cNvSpPr>
            <p:nvPr/>
          </p:nvSpPr>
          <p:spPr bwMode="auto">
            <a:xfrm>
              <a:off x="3578" y="2635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511041" name="Text Box 65"/>
            <p:cNvSpPr txBox="1">
              <a:spLocks noChangeArrowheads="1"/>
            </p:cNvSpPr>
            <p:nvPr/>
          </p:nvSpPr>
          <p:spPr bwMode="auto">
            <a:xfrm>
              <a:off x="3590" y="3859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511042" name="Oval 66"/>
            <p:cNvSpPr>
              <a:spLocks noChangeArrowheads="1"/>
            </p:cNvSpPr>
            <p:nvPr/>
          </p:nvSpPr>
          <p:spPr bwMode="auto">
            <a:xfrm>
              <a:off x="3690" y="414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1043" name="Rectangle 67"/>
            <p:cNvSpPr>
              <a:spLocks noChangeArrowheads="1"/>
            </p:cNvSpPr>
            <p:nvPr/>
          </p:nvSpPr>
          <p:spPr bwMode="auto">
            <a:xfrm>
              <a:off x="4432" y="3463"/>
              <a:ext cx="118" cy="39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1044" name="Rectangle 68"/>
            <p:cNvSpPr>
              <a:spLocks noChangeArrowheads="1"/>
            </p:cNvSpPr>
            <p:nvPr/>
          </p:nvSpPr>
          <p:spPr bwMode="auto">
            <a:xfrm>
              <a:off x="4912" y="3463"/>
              <a:ext cx="118" cy="39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1045" name="Line 69"/>
            <p:cNvSpPr>
              <a:spLocks noChangeShapeType="1"/>
            </p:cNvSpPr>
            <p:nvPr/>
          </p:nvSpPr>
          <p:spPr bwMode="auto">
            <a:xfrm>
              <a:off x="4490" y="3859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1046" name="Line 70"/>
            <p:cNvSpPr>
              <a:spLocks noChangeShapeType="1"/>
            </p:cNvSpPr>
            <p:nvPr/>
          </p:nvSpPr>
          <p:spPr bwMode="auto">
            <a:xfrm>
              <a:off x="4985" y="3859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1047" name="Text Box 71"/>
            <p:cNvSpPr txBox="1">
              <a:spLocks noChangeArrowheads="1"/>
            </p:cNvSpPr>
            <p:nvPr/>
          </p:nvSpPr>
          <p:spPr bwMode="auto">
            <a:xfrm>
              <a:off x="4161" y="354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1048" name="Text Box 72"/>
            <p:cNvSpPr txBox="1">
              <a:spLocks noChangeArrowheads="1"/>
            </p:cNvSpPr>
            <p:nvPr/>
          </p:nvSpPr>
          <p:spPr bwMode="auto">
            <a:xfrm>
              <a:off x="5038" y="348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511049" name="Object 73"/>
            <p:cNvGraphicFramePr>
              <a:graphicFrameLocks noChangeAspect="1"/>
            </p:cNvGraphicFramePr>
            <p:nvPr/>
          </p:nvGraphicFramePr>
          <p:xfrm>
            <a:off x="4161" y="2671"/>
            <a:ext cx="230" cy="322"/>
          </p:xfrm>
          <a:graphic>
            <a:graphicData uri="http://schemas.openxmlformats.org/presentationml/2006/ole">
              <p:oleObj spid="_x0000_s24578" name="公式" r:id="rId7" imgW="164880" imgH="228600" progId="Equation.3">
                <p:embed/>
              </p:oleObj>
            </a:graphicData>
          </a:graphic>
        </p:graphicFrame>
        <p:graphicFrame>
          <p:nvGraphicFramePr>
            <p:cNvPr id="511050" name="Object 74"/>
            <p:cNvGraphicFramePr>
              <a:graphicFrameLocks noChangeAspect="1"/>
            </p:cNvGraphicFramePr>
            <p:nvPr/>
          </p:nvGraphicFramePr>
          <p:xfrm>
            <a:off x="5156" y="2643"/>
            <a:ext cx="262" cy="339"/>
          </p:xfrm>
          <a:graphic>
            <a:graphicData uri="http://schemas.openxmlformats.org/presentationml/2006/ole">
              <p:oleObj spid="_x0000_s24579" name="公式" r:id="rId8" imgW="177480" imgH="228600" progId="Equation.3">
                <p:embed/>
              </p:oleObj>
            </a:graphicData>
          </a:graphic>
        </p:graphicFrame>
        <p:graphicFrame>
          <p:nvGraphicFramePr>
            <p:cNvPr id="511051" name="Object 75"/>
            <p:cNvGraphicFramePr>
              <a:graphicFrameLocks noChangeAspect="1"/>
            </p:cNvGraphicFramePr>
            <p:nvPr/>
          </p:nvGraphicFramePr>
          <p:xfrm>
            <a:off x="3757" y="2703"/>
            <a:ext cx="375" cy="346"/>
          </p:xfrm>
          <a:graphic>
            <a:graphicData uri="http://schemas.openxmlformats.org/presentationml/2006/ole">
              <p:oleObj spid="_x0000_s24580" name="Equation" r:id="rId9" imgW="177480" imgH="241200" progId="Equation.3">
                <p:embed/>
              </p:oleObj>
            </a:graphicData>
          </a:graphic>
        </p:graphicFrame>
        <p:sp>
          <p:nvSpPr>
            <p:cNvPr id="511052" name="Text Box 76"/>
            <p:cNvSpPr txBox="1">
              <a:spLocks noChangeArrowheads="1"/>
            </p:cNvSpPr>
            <p:nvPr/>
          </p:nvSpPr>
          <p:spPr bwMode="auto">
            <a:xfrm>
              <a:off x="3941" y="3023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kumimoji="1" lang="en-US" altLang="zh-CN" sz="18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 </a:t>
              </a: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</a:p>
          </p:txBody>
        </p:sp>
        <p:sp>
          <p:nvSpPr>
            <p:cNvPr id="511053" name="Text Box 77"/>
            <p:cNvSpPr txBox="1">
              <a:spLocks noChangeArrowheads="1"/>
            </p:cNvSpPr>
            <p:nvPr/>
          </p:nvSpPr>
          <p:spPr bwMode="auto">
            <a:xfrm>
              <a:off x="5007" y="3067"/>
              <a:ext cx="5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kumimoji="1" lang="en-US" altLang="zh-CN" sz="18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 </a:t>
              </a: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511054" name="Text Box 78"/>
            <p:cNvSpPr txBox="1">
              <a:spLocks noChangeArrowheads="1"/>
            </p:cNvSpPr>
            <p:nvPr/>
          </p:nvSpPr>
          <p:spPr bwMode="auto">
            <a:xfrm>
              <a:off x="3972" y="2293"/>
              <a:ext cx="4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kumimoji="1" lang="en-US" altLang="zh-CN" sz="18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 </a:t>
              </a: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graphicFrame>
          <p:nvGraphicFramePr>
            <p:cNvPr id="511055" name="Object 79"/>
            <p:cNvGraphicFramePr>
              <a:graphicFrameLocks noChangeAspect="1"/>
            </p:cNvGraphicFramePr>
            <p:nvPr/>
          </p:nvGraphicFramePr>
          <p:xfrm>
            <a:off x="3606" y="3229"/>
            <a:ext cx="207" cy="349"/>
          </p:xfrm>
          <a:graphic>
            <a:graphicData uri="http://schemas.openxmlformats.org/presentationml/2006/ole">
              <p:oleObj spid="_x0000_s24581" name="公式" r:id="rId10" imgW="203040" imgH="342720" progId="Equation.3">
                <p:embed/>
              </p:oleObj>
            </a:graphicData>
          </a:graphic>
        </p:graphicFrame>
        <p:grpSp>
          <p:nvGrpSpPr>
            <p:cNvPr id="8" name="Group 80"/>
            <p:cNvGrpSpPr>
              <a:grpSpLocks/>
            </p:cNvGrpSpPr>
            <p:nvPr/>
          </p:nvGrpSpPr>
          <p:grpSpPr bwMode="auto">
            <a:xfrm flipH="1">
              <a:off x="3910" y="2577"/>
              <a:ext cx="401" cy="65"/>
              <a:chOff x="1200" y="1584"/>
              <a:chExt cx="379" cy="45"/>
            </a:xfrm>
          </p:grpSpPr>
          <p:sp>
            <p:nvSpPr>
              <p:cNvPr id="511057" name="Arc 81"/>
              <p:cNvSpPr>
                <a:spLocks/>
              </p:cNvSpPr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1058" name="Arc 82"/>
              <p:cNvSpPr>
                <a:spLocks/>
              </p:cNvSpPr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1059" name="Arc 83"/>
              <p:cNvSpPr>
                <a:spLocks/>
              </p:cNvSpPr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1060" name="Arc 84"/>
              <p:cNvSpPr>
                <a:spLocks/>
              </p:cNvSpPr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1061" name="Line 85"/>
            <p:cNvSpPr>
              <a:spLocks noChangeShapeType="1"/>
            </p:cNvSpPr>
            <p:nvPr/>
          </p:nvSpPr>
          <p:spPr bwMode="auto">
            <a:xfrm>
              <a:off x="4323" y="2634"/>
              <a:ext cx="6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1062" name="Line 86"/>
            <p:cNvSpPr>
              <a:spLocks noChangeShapeType="1"/>
            </p:cNvSpPr>
            <p:nvPr/>
          </p:nvSpPr>
          <p:spPr bwMode="auto">
            <a:xfrm flipH="1">
              <a:off x="3714" y="2634"/>
              <a:ext cx="1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1063" name="AutoShape 87"/>
          <p:cNvSpPr>
            <a:spLocks noChangeArrowheads="1"/>
          </p:cNvSpPr>
          <p:nvPr/>
        </p:nvSpPr>
        <p:spPr bwMode="auto">
          <a:xfrm>
            <a:off x="4114800" y="2859088"/>
            <a:ext cx="755650" cy="650875"/>
          </a:xfrm>
          <a:prstGeom prst="rightArrow">
            <a:avLst>
              <a:gd name="adj1" fmla="val 50000"/>
              <a:gd name="adj2" fmla="val 29024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8150225" y="6400800"/>
            <a:ext cx="993775" cy="457200"/>
            <a:chOff x="5086" y="3984"/>
            <a:chExt cx="626" cy="288"/>
          </a:xfrm>
        </p:grpSpPr>
        <p:sp>
          <p:nvSpPr>
            <p:cNvPr id="511065" name="AutoShape 89" descr="水滴">
              <a:hlinkClick r:id="" action="ppaction://hlinkshowjump?jump=previousslide" highlightClick="1">
                <a:snd r:embed="rId11" name="PROJCTOR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5086" y="3984"/>
              <a:ext cx="290" cy="288"/>
            </a:xfrm>
            <a:prstGeom prst="actionButtonBackPrevious">
              <a:avLst/>
            </a:prstGeom>
            <a:blipFill dpi="0" rotWithShape="0">
              <a:blip r:embed="rId12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1066" name="AutoShape 90" descr="水滴">
              <a:hlinkClick r:id="" action="ppaction://hlinkshowjump?jump=nextslide" highlightClick="1">
                <a:snd r:embed="rId11" name="PROJCTOR.WAV"/>
              </a:hlinkClick>
            </p:cNvPr>
            <p:cNvSpPr>
              <a:spLocks noChangeArrowheads="1"/>
            </p:cNvSpPr>
            <p:nvPr/>
          </p:nvSpPr>
          <p:spPr bwMode="auto">
            <a:xfrm flipH="1">
              <a:off x="5424" y="3984"/>
              <a:ext cx="288" cy="288"/>
            </a:xfrm>
            <a:prstGeom prst="actionButtonBackPrevious">
              <a:avLst/>
            </a:prstGeom>
            <a:blipFill dpi="0" rotWithShape="0">
              <a:blip r:embed="rId12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1067" name="Oval 91"/>
          <p:cNvSpPr>
            <a:spLocks noChangeArrowheads="1"/>
          </p:cNvSpPr>
          <p:nvPr/>
        </p:nvSpPr>
        <p:spPr bwMode="auto">
          <a:xfrm>
            <a:off x="1908175" y="2276475"/>
            <a:ext cx="71438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1068" name="Text Box 92"/>
          <p:cNvSpPr txBox="1">
            <a:spLocks noChangeArrowheads="1"/>
          </p:cNvSpPr>
          <p:nvPr/>
        </p:nvSpPr>
        <p:spPr bwMode="auto">
          <a:xfrm>
            <a:off x="1042988" y="5229225"/>
            <a:ext cx="15843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同侧并联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1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063" grpId="0" animBg="1"/>
      <p:bldP spid="51106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Object 2"/>
          <p:cNvGraphicFramePr>
            <a:graphicFrameLocks noChangeAspect="1"/>
          </p:cNvGraphicFramePr>
          <p:nvPr/>
        </p:nvGraphicFramePr>
        <p:xfrm>
          <a:off x="3810000" y="439738"/>
          <a:ext cx="5014913" cy="6072187"/>
        </p:xfrm>
        <a:graphic>
          <a:graphicData uri="http://schemas.openxmlformats.org/presentationml/2006/ole">
            <p:oleObj spid="_x0000_s25602" name="Equation" r:id="rId3" imgW="2006280" imgH="2755800" progId="Equation.3">
              <p:embed/>
            </p:oleObj>
          </a:graphicData>
        </a:graphic>
      </p:graphicFrame>
      <p:graphicFrame>
        <p:nvGraphicFramePr>
          <p:cNvPr id="512003" name="Object 3"/>
          <p:cNvGraphicFramePr>
            <a:graphicFrameLocks noChangeAspect="1"/>
          </p:cNvGraphicFramePr>
          <p:nvPr/>
        </p:nvGraphicFramePr>
        <p:xfrm>
          <a:off x="727075" y="3459163"/>
          <a:ext cx="1736725" cy="2827337"/>
        </p:xfrm>
        <a:graphic>
          <a:graphicData uri="http://schemas.openxmlformats.org/presentationml/2006/ole">
            <p:oleObj spid="_x0000_s25603" name="Equation" r:id="rId4" imgW="850680" imgH="1371600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150225" y="6400800"/>
            <a:ext cx="993775" cy="457200"/>
            <a:chOff x="5086" y="3984"/>
            <a:chExt cx="626" cy="288"/>
          </a:xfrm>
        </p:grpSpPr>
        <p:sp>
          <p:nvSpPr>
            <p:cNvPr id="512005" name="AutoShape 5" descr="水滴">
              <a:hlinkClick r:id="" action="ppaction://hlinkshowjump?jump=previousslide" highlightClick="1">
                <a:snd r:embed="rId5" name="PROJCTOR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5086" y="3984"/>
              <a:ext cx="290" cy="288"/>
            </a:xfrm>
            <a:prstGeom prst="actionButtonBackPrevious">
              <a:avLst/>
            </a:prstGeom>
            <a:blipFill dpi="0" rotWithShape="0">
              <a:blip r:embed="rId6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06" name="AutoShape 6" descr="水滴">
              <a:hlinkClick r:id="" action="ppaction://hlinkshowjump?jump=nextslide" highlightClick="1">
                <a:snd r:embed="rId5" name="PROJCTOR.WAV"/>
              </a:hlinkClick>
            </p:cNvPr>
            <p:cNvSpPr>
              <a:spLocks noChangeArrowheads="1"/>
            </p:cNvSpPr>
            <p:nvPr/>
          </p:nvSpPr>
          <p:spPr bwMode="auto">
            <a:xfrm flipH="1">
              <a:off x="5424" y="3984"/>
              <a:ext cx="288" cy="288"/>
            </a:xfrm>
            <a:prstGeom prst="actionButtonBackPrevious">
              <a:avLst/>
            </a:prstGeom>
            <a:blipFill dpi="0" rotWithShape="0">
              <a:blip r:embed="rId6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042988" y="908050"/>
            <a:ext cx="1081087" cy="2330450"/>
            <a:chOff x="657" y="572"/>
            <a:chExt cx="681" cy="1468"/>
          </a:xfrm>
        </p:grpSpPr>
        <p:sp>
          <p:nvSpPr>
            <p:cNvPr id="512008" name="Oval 8"/>
            <p:cNvSpPr>
              <a:spLocks noChangeArrowheads="1"/>
            </p:cNvSpPr>
            <p:nvPr/>
          </p:nvSpPr>
          <p:spPr bwMode="auto">
            <a:xfrm>
              <a:off x="930" y="572"/>
              <a:ext cx="408" cy="1407"/>
            </a:xfrm>
            <a:prstGeom prst="ellipse">
              <a:avLst/>
            </a:prstGeom>
            <a:solidFill>
              <a:srgbClr val="00FFFF">
                <a:alpha val="10001"/>
              </a:srgbClr>
            </a:solidFill>
            <a:ln w="28575">
              <a:solidFill>
                <a:srgbClr val="FF00FF"/>
              </a:solidFill>
              <a:prstDash val="dashDot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09" name="Text Box 9"/>
            <p:cNvSpPr txBox="1">
              <a:spLocks noChangeArrowheads="1"/>
            </p:cNvSpPr>
            <p:nvPr/>
          </p:nvSpPr>
          <p:spPr bwMode="auto">
            <a:xfrm>
              <a:off x="657" y="1752"/>
              <a:ext cx="45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CC0000"/>
                  </a:solidFill>
                  <a:latin typeface="Times New Roman" pitchFamily="18" charset="0"/>
                  <a:ea typeface="宋体" pitchFamily="2" charset="-122"/>
                </a:rPr>
                <a:t>Z</a:t>
              </a:r>
              <a:r>
                <a:rPr kumimoji="1" lang="en-US" altLang="zh-CN" sz="2400" baseline="-25000">
                  <a:solidFill>
                    <a:srgbClr val="CC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339975" y="836613"/>
            <a:ext cx="1223963" cy="2473325"/>
            <a:chOff x="1474" y="527"/>
            <a:chExt cx="771" cy="1558"/>
          </a:xfrm>
        </p:grpSpPr>
        <p:sp>
          <p:nvSpPr>
            <p:cNvPr id="512011" name="Oval 11"/>
            <p:cNvSpPr>
              <a:spLocks noChangeArrowheads="1"/>
            </p:cNvSpPr>
            <p:nvPr/>
          </p:nvSpPr>
          <p:spPr bwMode="auto">
            <a:xfrm>
              <a:off x="1474" y="527"/>
              <a:ext cx="408" cy="1407"/>
            </a:xfrm>
            <a:prstGeom prst="ellipse">
              <a:avLst/>
            </a:prstGeom>
            <a:solidFill>
              <a:srgbClr val="00FFFF">
                <a:alpha val="10001"/>
              </a:srgbClr>
            </a:solidFill>
            <a:ln w="28575">
              <a:solidFill>
                <a:srgbClr val="FF00FF"/>
              </a:solidFill>
              <a:prstDash val="dashDot"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12" name="Text Box 12"/>
            <p:cNvSpPr txBox="1">
              <a:spLocks noChangeArrowheads="1"/>
            </p:cNvSpPr>
            <p:nvPr/>
          </p:nvSpPr>
          <p:spPr bwMode="auto">
            <a:xfrm>
              <a:off x="1791" y="1797"/>
              <a:ext cx="45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CC0000"/>
                  </a:solidFill>
                  <a:latin typeface="Times New Roman" pitchFamily="18" charset="0"/>
                  <a:ea typeface="宋体" pitchFamily="2" charset="-122"/>
                </a:rPr>
                <a:t>Z</a:t>
              </a:r>
              <a:r>
                <a:rPr kumimoji="1" lang="en-US" altLang="zh-CN" sz="2400" baseline="-25000">
                  <a:solidFill>
                    <a:srgbClr val="CC00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0" y="1989138"/>
            <a:ext cx="1155700" cy="773112"/>
            <a:chOff x="0" y="1253"/>
            <a:chExt cx="728" cy="487"/>
          </a:xfrm>
        </p:grpSpPr>
        <p:sp>
          <p:nvSpPr>
            <p:cNvPr id="512014" name="AutoShape 14"/>
            <p:cNvSpPr>
              <a:spLocks noChangeArrowheads="1"/>
            </p:cNvSpPr>
            <p:nvPr/>
          </p:nvSpPr>
          <p:spPr bwMode="auto">
            <a:xfrm>
              <a:off x="113" y="1434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rgbClr val="00FFFF">
                <a:alpha val="34000"/>
              </a:srgbClr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15" name="Text Box 15"/>
            <p:cNvSpPr txBox="1">
              <a:spLocks noChangeArrowheads="1"/>
            </p:cNvSpPr>
            <p:nvPr/>
          </p:nvSpPr>
          <p:spPr bwMode="auto">
            <a:xfrm>
              <a:off x="0" y="1253"/>
              <a:ext cx="29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CC0000"/>
                  </a:solidFill>
                  <a:latin typeface="Times New Roman" pitchFamily="18" charset="0"/>
                  <a:ea typeface="宋体" pitchFamily="2" charset="-122"/>
                </a:rPr>
                <a:t>Z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95288" y="260350"/>
            <a:ext cx="3067050" cy="3019425"/>
            <a:chOff x="3578" y="2293"/>
            <a:chExt cx="1932" cy="1902"/>
          </a:xfrm>
        </p:grpSpPr>
        <p:sp>
          <p:nvSpPr>
            <p:cNvPr id="512017" name="Line 17"/>
            <p:cNvSpPr>
              <a:spLocks noChangeShapeType="1"/>
            </p:cNvSpPr>
            <p:nvPr/>
          </p:nvSpPr>
          <p:spPr bwMode="auto">
            <a:xfrm>
              <a:off x="4490" y="3255"/>
              <a:ext cx="0" cy="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18" name="Line 18"/>
            <p:cNvSpPr>
              <a:spLocks noChangeShapeType="1"/>
            </p:cNvSpPr>
            <p:nvPr/>
          </p:nvSpPr>
          <p:spPr bwMode="auto">
            <a:xfrm>
              <a:off x="4490" y="2635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19" name="Line 19"/>
            <p:cNvSpPr>
              <a:spLocks noChangeShapeType="1"/>
            </p:cNvSpPr>
            <p:nvPr/>
          </p:nvSpPr>
          <p:spPr bwMode="auto">
            <a:xfrm>
              <a:off x="4970" y="3237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20" name="Line 20"/>
            <p:cNvSpPr>
              <a:spLocks noChangeShapeType="1"/>
            </p:cNvSpPr>
            <p:nvPr/>
          </p:nvSpPr>
          <p:spPr bwMode="auto">
            <a:xfrm>
              <a:off x="4970" y="2635"/>
              <a:ext cx="0" cy="2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21" name="Line 21"/>
            <p:cNvSpPr>
              <a:spLocks noChangeShapeType="1"/>
            </p:cNvSpPr>
            <p:nvPr/>
          </p:nvSpPr>
          <p:spPr bwMode="auto">
            <a:xfrm>
              <a:off x="3734" y="4183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22" name="Line 22"/>
            <p:cNvSpPr>
              <a:spLocks noChangeShapeType="1"/>
            </p:cNvSpPr>
            <p:nvPr/>
          </p:nvSpPr>
          <p:spPr bwMode="auto">
            <a:xfrm>
              <a:off x="4424" y="2671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23" name="Line 23"/>
            <p:cNvSpPr>
              <a:spLocks noChangeShapeType="1"/>
            </p:cNvSpPr>
            <p:nvPr/>
          </p:nvSpPr>
          <p:spPr bwMode="auto">
            <a:xfrm>
              <a:off x="5066" y="2647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24" name="Line 24"/>
            <p:cNvSpPr>
              <a:spLocks noChangeShapeType="1"/>
            </p:cNvSpPr>
            <p:nvPr/>
          </p:nvSpPr>
          <p:spPr bwMode="auto">
            <a:xfrm>
              <a:off x="3740" y="269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25"/>
            <p:cNvGrpSpPr>
              <a:grpSpLocks/>
            </p:cNvGrpSpPr>
            <p:nvPr/>
          </p:nvGrpSpPr>
          <p:grpSpPr bwMode="auto">
            <a:xfrm rot="5400000">
              <a:off x="4804" y="3016"/>
              <a:ext cx="379" cy="57"/>
              <a:chOff x="1200" y="1584"/>
              <a:chExt cx="379" cy="45"/>
            </a:xfrm>
          </p:grpSpPr>
          <p:sp>
            <p:nvSpPr>
              <p:cNvPr id="512026" name="Arc 26"/>
              <p:cNvSpPr>
                <a:spLocks/>
              </p:cNvSpPr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027" name="Arc 27"/>
              <p:cNvSpPr>
                <a:spLocks/>
              </p:cNvSpPr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028" name="Arc 28"/>
              <p:cNvSpPr>
                <a:spLocks/>
              </p:cNvSpPr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029" name="Arc 29"/>
              <p:cNvSpPr>
                <a:spLocks/>
              </p:cNvSpPr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030" name="Oval 30"/>
            <p:cNvSpPr>
              <a:spLocks noChangeArrowheads="1"/>
            </p:cNvSpPr>
            <p:nvPr/>
          </p:nvSpPr>
          <p:spPr bwMode="auto">
            <a:xfrm>
              <a:off x="3666" y="2610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31"/>
            <p:cNvGrpSpPr>
              <a:grpSpLocks/>
            </p:cNvGrpSpPr>
            <p:nvPr/>
          </p:nvGrpSpPr>
          <p:grpSpPr bwMode="auto">
            <a:xfrm rot="5400000">
              <a:off x="4327" y="3037"/>
              <a:ext cx="379" cy="57"/>
              <a:chOff x="1200" y="1584"/>
              <a:chExt cx="379" cy="45"/>
            </a:xfrm>
          </p:grpSpPr>
          <p:sp>
            <p:nvSpPr>
              <p:cNvPr id="512032" name="Arc 32"/>
              <p:cNvSpPr>
                <a:spLocks/>
              </p:cNvSpPr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033" name="Arc 33"/>
              <p:cNvSpPr>
                <a:spLocks/>
              </p:cNvSpPr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034" name="Arc 34"/>
              <p:cNvSpPr>
                <a:spLocks/>
              </p:cNvSpPr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035" name="Arc 35"/>
              <p:cNvSpPr>
                <a:spLocks/>
              </p:cNvSpPr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036" name="Text Box 36"/>
            <p:cNvSpPr txBox="1">
              <a:spLocks noChangeArrowheads="1"/>
            </p:cNvSpPr>
            <p:nvPr/>
          </p:nvSpPr>
          <p:spPr bwMode="auto">
            <a:xfrm>
              <a:off x="3578" y="2635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512037" name="Text Box 37"/>
            <p:cNvSpPr txBox="1">
              <a:spLocks noChangeArrowheads="1"/>
            </p:cNvSpPr>
            <p:nvPr/>
          </p:nvSpPr>
          <p:spPr bwMode="auto">
            <a:xfrm>
              <a:off x="3590" y="3859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512038" name="Oval 38"/>
            <p:cNvSpPr>
              <a:spLocks noChangeArrowheads="1"/>
            </p:cNvSpPr>
            <p:nvPr/>
          </p:nvSpPr>
          <p:spPr bwMode="auto">
            <a:xfrm>
              <a:off x="3690" y="414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39" name="Rectangle 39"/>
            <p:cNvSpPr>
              <a:spLocks noChangeArrowheads="1"/>
            </p:cNvSpPr>
            <p:nvPr/>
          </p:nvSpPr>
          <p:spPr bwMode="auto">
            <a:xfrm>
              <a:off x="4432" y="3463"/>
              <a:ext cx="118" cy="39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40" name="Rectangle 40"/>
            <p:cNvSpPr>
              <a:spLocks noChangeArrowheads="1"/>
            </p:cNvSpPr>
            <p:nvPr/>
          </p:nvSpPr>
          <p:spPr bwMode="auto">
            <a:xfrm>
              <a:off x="4912" y="3463"/>
              <a:ext cx="118" cy="39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41" name="Line 41"/>
            <p:cNvSpPr>
              <a:spLocks noChangeShapeType="1"/>
            </p:cNvSpPr>
            <p:nvPr/>
          </p:nvSpPr>
          <p:spPr bwMode="auto">
            <a:xfrm>
              <a:off x="4490" y="3859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42" name="Line 42"/>
            <p:cNvSpPr>
              <a:spLocks noChangeShapeType="1"/>
            </p:cNvSpPr>
            <p:nvPr/>
          </p:nvSpPr>
          <p:spPr bwMode="auto">
            <a:xfrm>
              <a:off x="4985" y="3859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43" name="Text Box 43"/>
            <p:cNvSpPr txBox="1">
              <a:spLocks noChangeArrowheads="1"/>
            </p:cNvSpPr>
            <p:nvPr/>
          </p:nvSpPr>
          <p:spPr bwMode="auto">
            <a:xfrm>
              <a:off x="4161" y="354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2044" name="Text Box 44"/>
            <p:cNvSpPr txBox="1">
              <a:spLocks noChangeArrowheads="1"/>
            </p:cNvSpPr>
            <p:nvPr/>
          </p:nvSpPr>
          <p:spPr bwMode="auto">
            <a:xfrm>
              <a:off x="5038" y="348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512045" name="Object 45"/>
            <p:cNvGraphicFramePr>
              <a:graphicFrameLocks noChangeAspect="1"/>
            </p:cNvGraphicFramePr>
            <p:nvPr/>
          </p:nvGraphicFramePr>
          <p:xfrm>
            <a:off x="4161" y="2671"/>
            <a:ext cx="230" cy="322"/>
          </p:xfrm>
          <a:graphic>
            <a:graphicData uri="http://schemas.openxmlformats.org/presentationml/2006/ole">
              <p:oleObj spid="_x0000_s25604" name="公式" r:id="rId7" imgW="164880" imgH="228600" progId="Equation.3">
                <p:embed/>
              </p:oleObj>
            </a:graphicData>
          </a:graphic>
        </p:graphicFrame>
        <p:graphicFrame>
          <p:nvGraphicFramePr>
            <p:cNvPr id="512046" name="Object 46"/>
            <p:cNvGraphicFramePr>
              <a:graphicFrameLocks noChangeAspect="1"/>
            </p:cNvGraphicFramePr>
            <p:nvPr/>
          </p:nvGraphicFramePr>
          <p:xfrm>
            <a:off x="5156" y="2643"/>
            <a:ext cx="262" cy="339"/>
          </p:xfrm>
          <a:graphic>
            <a:graphicData uri="http://schemas.openxmlformats.org/presentationml/2006/ole">
              <p:oleObj spid="_x0000_s25605" name="公式" r:id="rId8" imgW="177480" imgH="228600" progId="Equation.3">
                <p:embed/>
              </p:oleObj>
            </a:graphicData>
          </a:graphic>
        </p:graphicFrame>
        <p:graphicFrame>
          <p:nvGraphicFramePr>
            <p:cNvPr id="512047" name="Object 47"/>
            <p:cNvGraphicFramePr>
              <a:graphicFrameLocks noChangeAspect="1"/>
            </p:cNvGraphicFramePr>
            <p:nvPr/>
          </p:nvGraphicFramePr>
          <p:xfrm>
            <a:off x="3757" y="2703"/>
            <a:ext cx="375" cy="346"/>
          </p:xfrm>
          <a:graphic>
            <a:graphicData uri="http://schemas.openxmlformats.org/presentationml/2006/ole">
              <p:oleObj spid="_x0000_s25606" name="Equation" r:id="rId9" imgW="177480" imgH="241200" progId="Equation.3">
                <p:embed/>
              </p:oleObj>
            </a:graphicData>
          </a:graphic>
        </p:graphicFrame>
        <p:sp>
          <p:nvSpPr>
            <p:cNvPr id="512048" name="Text Box 48"/>
            <p:cNvSpPr txBox="1">
              <a:spLocks noChangeArrowheads="1"/>
            </p:cNvSpPr>
            <p:nvPr/>
          </p:nvSpPr>
          <p:spPr bwMode="auto">
            <a:xfrm>
              <a:off x="3941" y="3023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kumimoji="1" lang="en-US" altLang="zh-CN" sz="18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 </a:t>
              </a: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</a:p>
          </p:txBody>
        </p:sp>
        <p:sp>
          <p:nvSpPr>
            <p:cNvPr id="512049" name="Text Box 49"/>
            <p:cNvSpPr txBox="1">
              <a:spLocks noChangeArrowheads="1"/>
            </p:cNvSpPr>
            <p:nvPr/>
          </p:nvSpPr>
          <p:spPr bwMode="auto">
            <a:xfrm>
              <a:off x="5007" y="3067"/>
              <a:ext cx="5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kumimoji="1" lang="en-US" altLang="zh-CN" sz="18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 </a:t>
              </a: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512050" name="Text Box 50"/>
            <p:cNvSpPr txBox="1">
              <a:spLocks noChangeArrowheads="1"/>
            </p:cNvSpPr>
            <p:nvPr/>
          </p:nvSpPr>
          <p:spPr bwMode="auto">
            <a:xfrm>
              <a:off x="3972" y="2293"/>
              <a:ext cx="4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kumimoji="1" lang="en-US" altLang="zh-CN" sz="18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 </a:t>
              </a: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graphicFrame>
          <p:nvGraphicFramePr>
            <p:cNvPr id="512051" name="Object 51"/>
            <p:cNvGraphicFramePr>
              <a:graphicFrameLocks noChangeAspect="1"/>
            </p:cNvGraphicFramePr>
            <p:nvPr/>
          </p:nvGraphicFramePr>
          <p:xfrm>
            <a:off x="3606" y="3229"/>
            <a:ext cx="207" cy="349"/>
          </p:xfrm>
          <a:graphic>
            <a:graphicData uri="http://schemas.openxmlformats.org/presentationml/2006/ole">
              <p:oleObj spid="_x0000_s25607" name="公式" r:id="rId10" imgW="203040" imgH="342720" progId="Equation.3">
                <p:embed/>
              </p:oleObj>
            </a:graphicData>
          </a:graphic>
        </p:graphicFrame>
        <p:grpSp>
          <p:nvGrpSpPr>
            <p:cNvPr id="9" name="Group 52"/>
            <p:cNvGrpSpPr>
              <a:grpSpLocks/>
            </p:cNvGrpSpPr>
            <p:nvPr/>
          </p:nvGrpSpPr>
          <p:grpSpPr bwMode="auto">
            <a:xfrm flipH="1">
              <a:off x="3910" y="2577"/>
              <a:ext cx="401" cy="65"/>
              <a:chOff x="1200" y="1584"/>
              <a:chExt cx="379" cy="45"/>
            </a:xfrm>
          </p:grpSpPr>
          <p:sp>
            <p:nvSpPr>
              <p:cNvPr id="512053" name="Arc 53"/>
              <p:cNvSpPr>
                <a:spLocks/>
              </p:cNvSpPr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054" name="Arc 54"/>
              <p:cNvSpPr>
                <a:spLocks/>
              </p:cNvSpPr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055" name="Arc 55"/>
              <p:cNvSpPr>
                <a:spLocks/>
              </p:cNvSpPr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056" name="Arc 56"/>
              <p:cNvSpPr>
                <a:spLocks/>
              </p:cNvSpPr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057" name="Line 57"/>
            <p:cNvSpPr>
              <a:spLocks noChangeShapeType="1"/>
            </p:cNvSpPr>
            <p:nvPr/>
          </p:nvSpPr>
          <p:spPr bwMode="auto">
            <a:xfrm>
              <a:off x="4323" y="2634"/>
              <a:ext cx="6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58" name="Line 58"/>
            <p:cNvSpPr>
              <a:spLocks noChangeShapeType="1"/>
            </p:cNvSpPr>
            <p:nvPr/>
          </p:nvSpPr>
          <p:spPr bwMode="auto">
            <a:xfrm flipH="1">
              <a:off x="3714" y="2634"/>
              <a:ext cx="1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0"/>
                                        <p:tgtEl>
                                          <p:spTgt spid="51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ChangeArrowheads="1"/>
          </p:cNvSpPr>
          <p:nvPr>
            <p:ph type="ctrTitle"/>
          </p:nvPr>
        </p:nvSpPr>
        <p:spPr bwMode="auto">
          <a:xfrm>
            <a:off x="0" y="368300"/>
            <a:ext cx="8316913" cy="11509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第十二章　三相电路</a:t>
            </a:r>
          </a:p>
        </p:txBody>
      </p:sp>
      <p:sp>
        <p:nvSpPr>
          <p:cNvPr id="45056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50288" y="6280150"/>
            <a:ext cx="457200" cy="5334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66" name="Text Box 6"/>
          <p:cNvSpPr txBox="1">
            <a:spLocks noChangeArrowheads="1"/>
          </p:cNvSpPr>
          <p:nvPr/>
        </p:nvSpPr>
        <p:spPr bwMode="auto">
          <a:xfrm>
            <a:off x="576263" y="1952625"/>
            <a:ext cx="38163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要点：</a:t>
            </a:r>
          </a:p>
        </p:txBody>
      </p:sp>
      <p:sp>
        <p:nvSpPr>
          <p:cNvPr id="450573" name="Text Box 13"/>
          <p:cNvSpPr txBox="1">
            <a:spLocks noChangeArrowheads="1"/>
          </p:cNvSpPr>
          <p:nvPr/>
        </p:nvSpPr>
        <p:spPr bwMode="auto">
          <a:xfrm>
            <a:off x="646113" y="2492375"/>
            <a:ext cx="67691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、掌握对称三相电路一相计算法；</a:t>
            </a:r>
          </a:p>
        </p:txBody>
      </p:sp>
      <p:sp>
        <p:nvSpPr>
          <p:cNvPr id="450574" name="Text Box 14"/>
          <p:cNvSpPr txBox="1">
            <a:spLocks noChangeArrowheads="1"/>
          </p:cNvSpPr>
          <p:nvPr/>
        </p:nvSpPr>
        <p:spPr bwMode="auto">
          <a:xfrm>
            <a:off x="647700" y="2997200"/>
            <a:ext cx="74517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、掌握不对称三相电路的电路特性分析；</a:t>
            </a:r>
          </a:p>
        </p:txBody>
      </p:sp>
      <p:sp>
        <p:nvSpPr>
          <p:cNvPr id="450575" name="Rectangle 15"/>
          <p:cNvSpPr>
            <a:spLocks noChangeArrowheads="1"/>
          </p:cNvSpPr>
          <p:nvPr/>
        </p:nvSpPr>
        <p:spPr bwMode="auto">
          <a:xfrm>
            <a:off x="611188" y="3608388"/>
            <a:ext cx="53832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3</a:t>
            </a:r>
            <a:r>
              <a:rPr lang="zh-CN" altLang="en-US" sz="2800">
                <a:solidFill>
                  <a:schemeClr val="tx1"/>
                </a:solidFill>
              </a:rPr>
              <a:t>、掌握三相电功率的测量方法。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ChangeArrowheads="1"/>
          </p:cNvSpPr>
          <p:nvPr>
            <p:ph type="title" sz="quarter"/>
          </p:nvPr>
        </p:nvSpPr>
        <p:spPr bwMode="auto">
          <a:xfrm>
            <a:off x="685800" y="188913"/>
            <a:ext cx="7772400" cy="71913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b="1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lang="zh-CN" altLang="en-US" sz="3600" b="1">
                <a:solidFill>
                  <a:schemeClr val="tx1"/>
                </a:solidFill>
                <a:ea typeface="楷体_GB2312" pitchFamily="49" charset="-122"/>
              </a:rPr>
              <a:t>、对称三相电路的计算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25500" y="6435725"/>
            <a:ext cx="6410325" cy="161925"/>
            <a:chOff x="672" y="672"/>
            <a:chExt cx="4038" cy="102"/>
          </a:xfrm>
        </p:grpSpPr>
        <p:pic>
          <p:nvPicPr>
            <p:cNvPr id="452612" name="Picture 4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2613" name="Picture 5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4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2614" name="Picture 6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2615" name="Picture 7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5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2616" name="Picture 8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2617" name="Picture 9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2618" name="Picture 10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2619" name="Picture 11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3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2620" name="Picture 12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2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2621" name="Picture 13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2622" name="Picture 14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2623" name="Picture 15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28" y="672"/>
              <a:ext cx="102" cy="102"/>
            </a:xfrm>
            <a:prstGeom prst="rect">
              <a:avLst/>
            </a:prstGeom>
            <a:noFill/>
          </p:spPr>
        </p:pic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824" y="672"/>
              <a:ext cx="2886" cy="102"/>
              <a:chOff x="2298" y="3606"/>
              <a:chExt cx="2886" cy="102"/>
            </a:xfrm>
          </p:grpSpPr>
          <p:pic>
            <p:nvPicPr>
              <p:cNvPr id="452625" name="Picture 1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9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26" name="Picture 1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38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27" name="Picture 1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28" name="Picture 2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8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29" name="Picture 21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67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30" name="Picture 2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77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31" name="Picture 2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6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32" name="Picture 24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6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33" name="Picture 25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34" name="Picture 2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5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35" name="Picture 2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36" name="Picture 2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4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37" name="Picture 2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4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38" name="Picture 3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39" name="Picture 31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82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40" name="Picture 3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7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41" name="Picture 3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5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42" name="Picture 34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3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43" name="Picture 35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2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44" name="Picture 3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1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45" name="Picture 3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1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46" name="Picture 3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31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47" name="Picture 3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0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48" name="Picture 4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0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49" name="Picture 41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9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50" name="Picture 4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9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51" name="Picture 4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8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52" name="Picture 44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8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53" name="Picture 45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8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54" name="Picture 4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02" y="3606"/>
                <a:ext cx="102" cy="10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468313" y="836613"/>
            <a:ext cx="6410325" cy="161925"/>
            <a:chOff x="672" y="672"/>
            <a:chExt cx="4038" cy="102"/>
          </a:xfrm>
        </p:grpSpPr>
        <p:pic>
          <p:nvPicPr>
            <p:cNvPr id="452659" name="Picture 51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2660" name="Picture 52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4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2661" name="Picture 53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2662" name="Picture 54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5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2663" name="Picture 55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2664" name="Picture 56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2665" name="Picture 57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2666" name="Picture 58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3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2667" name="Picture 59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2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2668" name="Picture 60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2669" name="Picture 61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2670" name="Picture 62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28" y="672"/>
              <a:ext cx="102" cy="102"/>
            </a:xfrm>
            <a:prstGeom prst="rect">
              <a:avLst/>
            </a:prstGeom>
            <a:noFill/>
          </p:spPr>
        </p:pic>
        <p:grpSp>
          <p:nvGrpSpPr>
            <p:cNvPr id="5" name="Group 63"/>
            <p:cNvGrpSpPr>
              <a:grpSpLocks/>
            </p:cNvGrpSpPr>
            <p:nvPr/>
          </p:nvGrpSpPr>
          <p:grpSpPr bwMode="auto">
            <a:xfrm>
              <a:off x="1824" y="672"/>
              <a:ext cx="2886" cy="102"/>
              <a:chOff x="2298" y="3606"/>
              <a:chExt cx="2886" cy="102"/>
            </a:xfrm>
          </p:grpSpPr>
          <p:pic>
            <p:nvPicPr>
              <p:cNvPr id="452672" name="Picture 64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9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73" name="Picture 65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38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74" name="Picture 6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75" name="Picture 6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8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76" name="Picture 6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67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77" name="Picture 6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77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78" name="Picture 7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6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79" name="Picture 71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6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80" name="Picture 7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81" name="Picture 7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5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82" name="Picture 74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83" name="Picture 75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4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84" name="Picture 7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4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85" name="Picture 7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86" name="Picture 7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82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87" name="Picture 7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7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88" name="Picture 8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5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89" name="Picture 81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3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90" name="Picture 8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2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91" name="Picture 8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1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92" name="Picture 84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1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93" name="Picture 85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31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94" name="Picture 8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0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95" name="Picture 8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0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96" name="Picture 8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9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97" name="Picture 8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9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98" name="Picture 9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8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699" name="Picture 91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8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700" name="Picture 9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8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2701" name="Picture 9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02" y="3606"/>
                <a:ext cx="102" cy="10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309563" y="1125538"/>
            <a:ext cx="5097462" cy="2808287"/>
            <a:chOff x="1855" y="507"/>
            <a:chExt cx="3823" cy="2061"/>
          </a:xfrm>
        </p:grpSpPr>
        <p:grpSp>
          <p:nvGrpSpPr>
            <p:cNvPr id="7" name="Group 95"/>
            <p:cNvGrpSpPr>
              <a:grpSpLocks/>
            </p:cNvGrpSpPr>
            <p:nvPr/>
          </p:nvGrpSpPr>
          <p:grpSpPr bwMode="auto">
            <a:xfrm>
              <a:off x="2018" y="867"/>
              <a:ext cx="3538" cy="1701"/>
              <a:chOff x="657" y="1752"/>
              <a:chExt cx="3538" cy="1701"/>
            </a:xfrm>
          </p:grpSpPr>
          <p:sp>
            <p:nvSpPr>
              <p:cNvPr id="452704" name="Line 96"/>
              <p:cNvSpPr>
                <a:spLocks noChangeShapeType="1"/>
              </p:cNvSpPr>
              <p:nvPr/>
            </p:nvSpPr>
            <p:spPr bwMode="auto">
              <a:xfrm flipH="1" flipV="1">
                <a:off x="657" y="3385"/>
                <a:ext cx="353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05" name="Line 97"/>
              <p:cNvSpPr>
                <a:spLocks noChangeShapeType="1"/>
              </p:cNvSpPr>
              <p:nvPr/>
            </p:nvSpPr>
            <p:spPr bwMode="auto">
              <a:xfrm flipH="1" flipV="1">
                <a:off x="2154" y="2931"/>
                <a:ext cx="7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06" name="Line 98"/>
              <p:cNvSpPr>
                <a:spLocks noChangeShapeType="1"/>
              </p:cNvSpPr>
              <p:nvPr/>
            </p:nvSpPr>
            <p:spPr bwMode="auto">
              <a:xfrm flipH="1" flipV="1">
                <a:off x="2154" y="2432"/>
                <a:ext cx="7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07" name="Line 99"/>
              <p:cNvSpPr>
                <a:spLocks noChangeShapeType="1"/>
              </p:cNvSpPr>
              <p:nvPr/>
            </p:nvSpPr>
            <p:spPr bwMode="auto">
              <a:xfrm flipH="1" flipV="1">
                <a:off x="2154" y="1899"/>
                <a:ext cx="7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08" name="Line 100"/>
              <p:cNvSpPr>
                <a:spLocks noChangeShapeType="1"/>
              </p:cNvSpPr>
              <p:nvPr/>
            </p:nvSpPr>
            <p:spPr bwMode="auto">
              <a:xfrm flipH="1" flipV="1">
                <a:off x="3016" y="2931"/>
                <a:ext cx="9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09" name="Line 101"/>
              <p:cNvSpPr>
                <a:spLocks noChangeShapeType="1"/>
              </p:cNvSpPr>
              <p:nvPr/>
            </p:nvSpPr>
            <p:spPr bwMode="auto">
              <a:xfrm flipH="1" flipV="1">
                <a:off x="3016" y="2432"/>
                <a:ext cx="117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10" name="Line 102"/>
              <p:cNvSpPr>
                <a:spLocks noChangeShapeType="1"/>
              </p:cNvSpPr>
              <p:nvPr/>
            </p:nvSpPr>
            <p:spPr bwMode="auto">
              <a:xfrm flipH="1" flipV="1">
                <a:off x="3016" y="1899"/>
                <a:ext cx="9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11" name="Oval 103"/>
              <p:cNvSpPr>
                <a:spLocks noChangeArrowheads="1"/>
              </p:cNvSpPr>
              <p:nvPr/>
            </p:nvSpPr>
            <p:spPr bwMode="auto">
              <a:xfrm>
                <a:off x="1020" y="2795"/>
                <a:ext cx="272" cy="2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12" name="Oval 104"/>
              <p:cNvSpPr>
                <a:spLocks noChangeArrowheads="1"/>
              </p:cNvSpPr>
              <p:nvPr/>
            </p:nvSpPr>
            <p:spPr bwMode="auto">
              <a:xfrm>
                <a:off x="1020" y="2296"/>
                <a:ext cx="272" cy="2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13" name="Oval 105"/>
              <p:cNvSpPr>
                <a:spLocks noChangeArrowheads="1"/>
              </p:cNvSpPr>
              <p:nvPr/>
            </p:nvSpPr>
            <p:spPr bwMode="auto">
              <a:xfrm>
                <a:off x="1020" y="1752"/>
                <a:ext cx="272" cy="2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14" name="Rectangle 106"/>
              <p:cNvSpPr>
                <a:spLocks noChangeArrowheads="1"/>
              </p:cNvSpPr>
              <p:nvPr/>
            </p:nvSpPr>
            <p:spPr bwMode="auto">
              <a:xfrm rot="5400000">
                <a:off x="2423" y="3241"/>
                <a:ext cx="125" cy="30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15" name="Rectangle 107"/>
              <p:cNvSpPr>
                <a:spLocks noChangeArrowheads="1"/>
              </p:cNvSpPr>
              <p:nvPr/>
            </p:nvSpPr>
            <p:spPr bwMode="auto">
              <a:xfrm rot="5400000">
                <a:off x="3375" y="2788"/>
                <a:ext cx="125" cy="30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16" name="Rectangle 108"/>
              <p:cNvSpPr>
                <a:spLocks noChangeArrowheads="1"/>
              </p:cNvSpPr>
              <p:nvPr/>
            </p:nvSpPr>
            <p:spPr bwMode="auto">
              <a:xfrm rot="5400000">
                <a:off x="3393" y="2278"/>
                <a:ext cx="125" cy="30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17" name="Rectangle 109"/>
              <p:cNvSpPr>
                <a:spLocks noChangeArrowheads="1"/>
              </p:cNvSpPr>
              <p:nvPr/>
            </p:nvSpPr>
            <p:spPr bwMode="auto">
              <a:xfrm rot="5400000">
                <a:off x="3393" y="1745"/>
                <a:ext cx="125" cy="30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18" name="Rectangle 110"/>
              <p:cNvSpPr>
                <a:spLocks noChangeArrowheads="1"/>
              </p:cNvSpPr>
              <p:nvPr/>
            </p:nvSpPr>
            <p:spPr bwMode="auto">
              <a:xfrm rot="5400000">
                <a:off x="2468" y="2788"/>
                <a:ext cx="125" cy="30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19" name="Rectangle 111"/>
              <p:cNvSpPr>
                <a:spLocks noChangeArrowheads="1"/>
              </p:cNvSpPr>
              <p:nvPr/>
            </p:nvSpPr>
            <p:spPr bwMode="auto">
              <a:xfrm rot="5400000">
                <a:off x="2468" y="2278"/>
                <a:ext cx="125" cy="30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20" name="Rectangle 112"/>
              <p:cNvSpPr>
                <a:spLocks noChangeArrowheads="1"/>
              </p:cNvSpPr>
              <p:nvPr/>
            </p:nvSpPr>
            <p:spPr bwMode="auto">
              <a:xfrm rot="5400000">
                <a:off x="2486" y="1745"/>
                <a:ext cx="125" cy="30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21" name="Oval 113"/>
              <p:cNvSpPr>
                <a:spLocks noChangeArrowheads="1"/>
              </p:cNvSpPr>
              <p:nvPr/>
            </p:nvSpPr>
            <p:spPr bwMode="auto">
              <a:xfrm rot="10800000" flipV="1">
                <a:off x="2064" y="2886"/>
                <a:ext cx="91" cy="90"/>
              </a:xfrm>
              <a:prstGeom prst="ellips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22" name="Oval 114"/>
              <p:cNvSpPr>
                <a:spLocks noChangeArrowheads="1"/>
              </p:cNvSpPr>
              <p:nvPr/>
            </p:nvSpPr>
            <p:spPr bwMode="auto">
              <a:xfrm rot="10800000" flipV="1">
                <a:off x="2064" y="2388"/>
                <a:ext cx="91" cy="90"/>
              </a:xfrm>
              <a:prstGeom prst="ellips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23" name="Oval 115"/>
              <p:cNvSpPr>
                <a:spLocks noChangeArrowheads="1"/>
              </p:cNvSpPr>
              <p:nvPr/>
            </p:nvSpPr>
            <p:spPr bwMode="auto">
              <a:xfrm rot="10800000" flipV="1">
                <a:off x="2064" y="1854"/>
                <a:ext cx="91" cy="90"/>
              </a:xfrm>
              <a:prstGeom prst="ellips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24" name="Oval 116"/>
              <p:cNvSpPr>
                <a:spLocks noChangeArrowheads="1"/>
              </p:cNvSpPr>
              <p:nvPr/>
            </p:nvSpPr>
            <p:spPr bwMode="auto">
              <a:xfrm rot="10800000" flipV="1">
                <a:off x="2925" y="2886"/>
                <a:ext cx="91" cy="90"/>
              </a:xfrm>
              <a:prstGeom prst="ellips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25" name="Oval 117"/>
              <p:cNvSpPr>
                <a:spLocks noChangeArrowheads="1"/>
              </p:cNvSpPr>
              <p:nvPr/>
            </p:nvSpPr>
            <p:spPr bwMode="auto">
              <a:xfrm rot="10800000" flipV="1">
                <a:off x="2925" y="2387"/>
                <a:ext cx="91" cy="90"/>
              </a:xfrm>
              <a:prstGeom prst="ellips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26" name="Oval 118"/>
              <p:cNvSpPr>
                <a:spLocks noChangeArrowheads="1"/>
              </p:cNvSpPr>
              <p:nvPr/>
            </p:nvSpPr>
            <p:spPr bwMode="auto">
              <a:xfrm rot="10800000" flipV="1">
                <a:off x="2925" y="1854"/>
                <a:ext cx="91" cy="90"/>
              </a:xfrm>
              <a:prstGeom prst="ellips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27" name="Line 119"/>
              <p:cNvSpPr>
                <a:spLocks noChangeShapeType="1"/>
              </p:cNvSpPr>
              <p:nvPr/>
            </p:nvSpPr>
            <p:spPr bwMode="auto">
              <a:xfrm flipH="1" flipV="1">
                <a:off x="793" y="1888"/>
                <a:ext cx="12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28" name="Line 120"/>
              <p:cNvSpPr>
                <a:spLocks noChangeShapeType="1"/>
              </p:cNvSpPr>
              <p:nvPr/>
            </p:nvSpPr>
            <p:spPr bwMode="auto">
              <a:xfrm flipH="1" flipV="1">
                <a:off x="657" y="2432"/>
                <a:ext cx="140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29" name="Line 121"/>
              <p:cNvSpPr>
                <a:spLocks noChangeShapeType="1"/>
              </p:cNvSpPr>
              <p:nvPr/>
            </p:nvSpPr>
            <p:spPr bwMode="auto">
              <a:xfrm flipH="1" flipV="1">
                <a:off x="793" y="2931"/>
                <a:ext cx="12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30" name="Line 122"/>
              <p:cNvSpPr>
                <a:spLocks noChangeShapeType="1"/>
              </p:cNvSpPr>
              <p:nvPr/>
            </p:nvSpPr>
            <p:spPr bwMode="auto">
              <a:xfrm>
                <a:off x="793" y="1888"/>
                <a:ext cx="0" cy="10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31" name="Line 123"/>
              <p:cNvSpPr>
                <a:spLocks noChangeShapeType="1"/>
              </p:cNvSpPr>
              <p:nvPr/>
            </p:nvSpPr>
            <p:spPr bwMode="auto">
              <a:xfrm>
                <a:off x="3969" y="1888"/>
                <a:ext cx="0" cy="10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32" name="Line 124"/>
              <p:cNvSpPr>
                <a:spLocks noChangeShapeType="1"/>
              </p:cNvSpPr>
              <p:nvPr/>
            </p:nvSpPr>
            <p:spPr bwMode="auto">
              <a:xfrm>
                <a:off x="4195" y="2434"/>
                <a:ext cx="0" cy="9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33" name="Line 125"/>
              <p:cNvSpPr>
                <a:spLocks noChangeShapeType="1"/>
              </p:cNvSpPr>
              <p:nvPr/>
            </p:nvSpPr>
            <p:spPr bwMode="auto">
              <a:xfrm>
                <a:off x="657" y="2431"/>
                <a:ext cx="0" cy="9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34" name="Oval 126"/>
              <p:cNvSpPr>
                <a:spLocks noChangeArrowheads="1"/>
              </p:cNvSpPr>
              <p:nvPr/>
            </p:nvSpPr>
            <p:spPr bwMode="auto">
              <a:xfrm flipV="1">
                <a:off x="770" y="2403"/>
                <a:ext cx="50" cy="5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35" name="Oval 127"/>
              <p:cNvSpPr>
                <a:spLocks noChangeArrowheads="1"/>
              </p:cNvSpPr>
              <p:nvPr/>
            </p:nvSpPr>
            <p:spPr bwMode="auto">
              <a:xfrm flipV="1">
                <a:off x="3944" y="2403"/>
                <a:ext cx="50" cy="5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28"/>
            <p:cNvGrpSpPr>
              <a:grpSpLocks/>
            </p:cNvGrpSpPr>
            <p:nvPr/>
          </p:nvGrpSpPr>
          <p:grpSpPr bwMode="auto">
            <a:xfrm>
              <a:off x="2154" y="507"/>
              <a:ext cx="817" cy="596"/>
              <a:chOff x="793" y="938"/>
              <a:chExt cx="817" cy="596"/>
            </a:xfrm>
          </p:grpSpPr>
          <p:sp>
            <p:nvSpPr>
              <p:cNvPr id="452737" name="Text Box 129"/>
              <p:cNvSpPr txBox="1">
                <a:spLocks noChangeArrowheads="1"/>
              </p:cNvSpPr>
              <p:nvPr/>
            </p:nvSpPr>
            <p:spPr bwMode="auto">
              <a:xfrm>
                <a:off x="1255" y="1152"/>
                <a:ext cx="355" cy="3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</a:t>
                </a:r>
                <a:endPara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52738" name="Text Box 130"/>
              <p:cNvSpPr txBox="1">
                <a:spLocks noChangeArrowheads="1"/>
              </p:cNvSpPr>
              <p:nvPr/>
            </p:nvSpPr>
            <p:spPr bwMode="auto">
              <a:xfrm>
                <a:off x="793" y="1071"/>
                <a:ext cx="355" cy="3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_</a:t>
                </a:r>
                <a:endParaRPr kumimoji="1"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graphicFrame>
            <p:nvGraphicFramePr>
              <p:cNvPr id="452739" name="Object 131"/>
              <p:cNvGraphicFramePr>
                <a:graphicFrameLocks noChangeAspect="1"/>
              </p:cNvGraphicFramePr>
              <p:nvPr/>
            </p:nvGraphicFramePr>
            <p:xfrm>
              <a:off x="1020" y="938"/>
              <a:ext cx="295" cy="360"/>
            </p:xfrm>
            <a:graphic>
              <a:graphicData uri="http://schemas.openxmlformats.org/presentationml/2006/ole">
                <p:oleObj spid="_x0000_s26634" name="公式" r:id="rId4" imgW="228600" imgH="279360" progId="Equation.3">
                  <p:embed/>
                </p:oleObj>
              </a:graphicData>
            </a:graphic>
          </p:graphicFrame>
        </p:grpSp>
        <p:grpSp>
          <p:nvGrpSpPr>
            <p:cNvPr id="9" name="Group 132"/>
            <p:cNvGrpSpPr>
              <a:grpSpLocks/>
            </p:cNvGrpSpPr>
            <p:nvPr/>
          </p:nvGrpSpPr>
          <p:grpSpPr bwMode="auto">
            <a:xfrm>
              <a:off x="2154" y="1096"/>
              <a:ext cx="817" cy="552"/>
              <a:chOff x="793" y="1527"/>
              <a:chExt cx="817" cy="552"/>
            </a:xfrm>
          </p:grpSpPr>
          <p:sp>
            <p:nvSpPr>
              <p:cNvPr id="452741" name="Text Box 133"/>
              <p:cNvSpPr txBox="1">
                <a:spLocks noChangeArrowheads="1"/>
              </p:cNvSpPr>
              <p:nvPr/>
            </p:nvSpPr>
            <p:spPr bwMode="auto">
              <a:xfrm>
                <a:off x="1255" y="1697"/>
                <a:ext cx="355" cy="3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</a:t>
                </a:r>
                <a:endPara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52742" name="Text Box 134"/>
              <p:cNvSpPr txBox="1">
                <a:spLocks noChangeArrowheads="1"/>
              </p:cNvSpPr>
              <p:nvPr/>
            </p:nvSpPr>
            <p:spPr bwMode="auto">
              <a:xfrm>
                <a:off x="793" y="1614"/>
                <a:ext cx="355" cy="3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_</a:t>
                </a:r>
                <a:endParaRPr kumimoji="1"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graphicFrame>
            <p:nvGraphicFramePr>
              <p:cNvPr id="452743" name="Object 135"/>
              <p:cNvGraphicFramePr>
                <a:graphicFrameLocks noChangeAspect="1"/>
              </p:cNvGraphicFramePr>
              <p:nvPr/>
            </p:nvGraphicFramePr>
            <p:xfrm>
              <a:off x="1020" y="1527"/>
              <a:ext cx="258" cy="315"/>
            </p:xfrm>
            <a:graphic>
              <a:graphicData uri="http://schemas.openxmlformats.org/presentationml/2006/ole">
                <p:oleObj spid="_x0000_s26633" name="公式" r:id="rId5" imgW="228600" imgH="279360" progId="Equation.3">
                  <p:embed/>
                </p:oleObj>
              </a:graphicData>
            </a:graphic>
          </p:graphicFrame>
        </p:grpSp>
        <p:grpSp>
          <p:nvGrpSpPr>
            <p:cNvPr id="10" name="Group 136"/>
            <p:cNvGrpSpPr>
              <a:grpSpLocks/>
            </p:cNvGrpSpPr>
            <p:nvPr/>
          </p:nvGrpSpPr>
          <p:grpSpPr bwMode="auto">
            <a:xfrm>
              <a:off x="2154" y="1593"/>
              <a:ext cx="817" cy="554"/>
              <a:chOff x="793" y="2024"/>
              <a:chExt cx="817" cy="554"/>
            </a:xfrm>
          </p:grpSpPr>
          <p:sp>
            <p:nvSpPr>
              <p:cNvPr id="452745" name="Text Box 137"/>
              <p:cNvSpPr txBox="1">
                <a:spLocks noChangeArrowheads="1"/>
              </p:cNvSpPr>
              <p:nvPr/>
            </p:nvSpPr>
            <p:spPr bwMode="auto">
              <a:xfrm>
                <a:off x="1255" y="2197"/>
                <a:ext cx="355" cy="3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</a:t>
                </a:r>
                <a:endPara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52746" name="Text Box 138"/>
              <p:cNvSpPr txBox="1">
                <a:spLocks noChangeArrowheads="1"/>
              </p:cNvSpPr>
              <p:nvPr/>
            </p:nvSpPr>
            <p:spPr bwMode="auto">
              <a:xfrm>
                <a:off x="793" y="2114"/>
                <a:ext cx="355" cy="3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_</a:t>
                </a:r>
                <a:endParaRPr kumimoji="1"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graphicFrame>
            <p:nvGraphicFramePr>
              <p:cNvPr id="452747" name="Object 139"/>
              <p:cNvGraphicFramePr>
                <a:graphicFrameLocks noChangeAspect="1"/>
              </p:cNvGraphicFramePr>
              <p:nvPr/>
            </p:nvGraphicFramePr>
            <p:xfrm>
              <a:off x="930" y="2024"/>
              <a:ext cx="273" cy="316"/>
            </p:xfrm>
            <a:graphic>
              <a:graphicData uri="http://schemas.openxmlformats.org/presentationml/2006/ole">
                <p:oleObj spid="_x0000_s26632" name="公式" r:id="rId6" imgW="241200" imgH="279360" progId="Equation.3">
                  <p:embed/>
                </p:oleObj>
              </a:graphicData>
            </a:graphic>
          </p:graphicFrame>
        </p:grpSp>
        <p:grpSp>
          <p:nvGrpSpPr>
            <p:cNvPr id="11" name="Group 140"/>
            <p:cNvGrpSpPr>
              <a:grpSpLocks/>
            </p:cNvGrpSpPr>
            <p:nvPr/>
          </p:nvGrpSpPr>
          <p:grpSpPr bwMode="auto">
            <a:xfrm>
              <a:off x="2971" y="585"/>
              <a:ext cx="258" cy="418"/>
              <a:chOff x="1610" y="1016"/>
              <a:chExt cx="258" cy="418"/>
            </a:xfrm>
          </p:grpSpPr>
          <p:graphicFrame>
            <p:nvGraphicFramePr>
              <p:cNvPr id="452749" name="Object 141"/>
              <p:cNvGraphicFramePr>
                <a:graphicFrameLocks noChangeAspect="1"/>
              </p:cNvGraphicFramePr>
              <p:nvPr/>
            </p:nvGraphicFramePr>
            <p:xfrm>
              <a:off x="1613" y="1016"/>
              <a:ext cx="255" cy="373"/>
            </p:xfrm>
            <a:graphic>
              <a:graphicData uri="http://schemas.openxmlformats.org/presentationml/2006/ole">
                <p:oleObj spid="_x0000_s26631" name="公式" r:id="rId7" imgW="190440" imgH="279360" progId="Equation.3">
                  <p:embed/>
                </p:oleObj>
              </a:graphicData>
            </a:graphic>
          </p:graphicFrame>
          <p:sp>
            <p:nvSpPr>
              <p:cNvPr id="452750" name="Line 142"/>
              <p:cNvSpPr>
                <a:spLocks noChangeShapeType="1"/>
              </p:cNvSpPr>
              <p:nvPr/>
            </p:nvSpPr>
            <p:spPr bwMode="auto">
              <a:xfrm>
                <a:off x="1610" y="1434"/>
                <a:ext cx="18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143"/>
            <p:cNvGrpSpPr>
              <a:grpSpLocks/>
            </p:cNvGrpSpPr>
            <p:nvPr/>
          </p:nvGrpSpPr>
          <p:grpSpPr bwMode="auto">
            <a:xfrm>
              <a:off x="2971" y="1130"/>
              <a:ext cx="258" cy="418"/>
              <a:chOff x="1610" y="1016"/>
              <a:chExt cx="258" cy="418"/>
            </a:xfrm>
          </p:grpSpPr>
          <p:graphicFrame>
            <p:nvGraphicFramePr>
              <p:cNvPr id="452752" name="Object 144"/>
              <p:cNvGraphicFramePr>
                <a:graphicFrameLocks noChangeAspect="1"/>
              </p:cNvGraphicFramePr>
              <p:nvPr/>
            </p:nvGraphicFramePr>
            <p:xfrm>
              <a:off x="1613" y="1016"/>
              <a:ext cx="255" cy="373"/>
            </p:xfrm>
            <a:graphic>
              <a:graphicData uri="http://schemas.openxmlformats.org/presentationml/2006/ole">
                <p:oleObj spid="_x0000_s26630" name="公式" r:id="rId8" imgW="190440" imgH="279360" progId="Equation.3">
                  <p:embed/>
                </p:oleObj>
              </a:graphicData>
            </a:graphic>
          </p:graphicFrame>
          <p:sp>
            <p:nvSpPr>
              <p:cNvPr id="452753" name="Line 145"/>
              <p:cNvSpPr>
                <a:spLocks noChangeShapeType="1"/>
              </p:cNvSpPr>
              <p:nvPr/>
            </p:nvSpPr>
            <p:spPr bwMode="auto">
              <a:xfrm>
                <a:off x="1610" y="1434"/>
                <a:ext cx="18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146"/>
            <p:cNvGrpSpPr>
              <a:grpSpLocks/>
            </p:cNvGrpSpPr>
            <p:nvPr/>
          </p:nvGrpSpPr>
          <p:grpSpPr bwMode="auto">
            <a:xfrm>
              <a:off x="2971" y="1629"/>
              <a:ext cx="258" cy="418"/>
              <a:chOff x="1610" y="1016"/>
              <a:chExt cx="258" cy="418"/>
            </a:xfrm>
          </p:grpSpPr>
          <p:graphicFrame>
            <p:nvGraphicFramePr>
              <p:cNvPr id="452755" name="Object 147"/>
              <p:cNvGraphicFramePr>
                <a:graphicFrameLocks noChangeAspect="1"/>
              </p:cNvGraphicFramePr>
              <p:nvPr/>
            </p:nvGraphicFramePr>
            <p:xfrm>
              <a:off x="1613" y="1016"/>
              <a:ext cx="255" cy="373"/>
            </p:xfrm>
            <a:graphic>
              <a:graphicData uri="http://schemas.openxmlformats.org/presentationml/2006/ole">
                <p:oleObj spid="_x0000_s26629" name="公式" r:id="rId9" imgW="190440" imgH="279360" progId="Equation.3">
                  <p:embed/>
                </p:oleObj>
              </a:graphicData>
            </a:graphic>
          </p:graphicFrame>
          <p:sp>
            <p:nvSpPr>
              <p:cNvPr id="452756" name="Line 148"/>
              <p:cNvSpPr>
                <a:spLocks noChangeShapeType="1"/>
              </p:cNvSpPr>
              <p:nvPr/>
            </p:nvSpPr>
            <p:spPr bwMode="auto">
              <a:xfrm>
                <a:off x="1610" y="1434"/>
                <a:ext cx="18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757" name="Text Box 149"/>
            <p:cNvSpPr txBox="1">
              <a:spLocks noChangeArrowheads="1"/>
            </p:cNvSpPr>
            <p:nvPr/>
          </p:nvSpPr>
          <p:spPr bwMode="auto">
            <a:xfrm>
              <a:off x="3308" y="660"/>
              <a:ext cx="331" cy="381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A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52758" name="Text Box 150"/>
            <p:cNvSpPr txBox="1">
              <a:spLocks noChangeArrowheads="1"/>
            </p:cNvSpPr>
            <p:nvPr/>
          </p:nvSpPr>
          <p:spPr bwMode="auto">
            <a:xfrm>
              <a:off x="3309" y="1193"/>
              <a:ext cx="315" cy="381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B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52759" name="Text Box 151"/>
            <p:cNvSpPr txBox="1">
              <a:spLocks noChangeArrowheads="1"/>
            </p:cNvSpPr>
            <p:nvPr/>
          </p:nvSpPr>
          <p:spPr bwMode="auto">
            <a:xfrm>
              <a:off x="3308" y="1694"/>
              <a:ext cx="331" cy="381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C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52760" name="Text Box 152"/>
            <p:cNvSpPr txBox="1">
              <a:spLocks noChangeArrowheads="1"/>
            </p:cNvSpPr>
            <p:nvPr/>
          </p:nvSpPr>
          <p:spPr bwMode="auto">
            <a:xfrm>
              <a:off x="1855" y="1204"/>
              <a:ext cx="331" cy="381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N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52761" name="Text Box 153"/>
            <p:cNvSpPr txBox="1">
              <a:spLocks noChangeArrowheads="1"/>
            </p:cNvSpPr>
            <p:nvPr/>
          </p:nvSpPr>
          <p:spPr bwMode="auto">
            <a:xfrm>
              <a:off x="4166" y="660"/>
              <a:ext cx="381" cy="381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kumimoji="1" lang="en-US" altLang="zh-CN" sz="2800" baseline="30000">
                  <a:latin typeface="Times New Roman" pitchFamily="18" charset="0"/>
                  <a:ea typeface="宋体" pitchFamily="2" charset="-122"/>
                </a:rPr>
                <a:t>/</a:t>
              </a:r>
              <a:endParaRPr kumimoji="1" lang="el-GR" altLang="zh-CN" sz="2800" baseline="30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52762" name="Text Box 154"/>
            <p:cNvSpPr txBox="1">
              <a:spLocks noChangeArrowheads="1"/>
            </p:cNvSpPr>
            <p:nvPr/>
          </p:nvSpPr>
          <p:spPr bwMode="auto">
            <a:xfrm>
              <a:off x="4167" y="1193"/>
              <a:ext cx="366" cy="381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kumimoji="1" lang="en-US" altLang="zh-CN" sz="2800" baseline="30000">
                  <a:latin typeface="Times New Roman" pitchFamily="18" charset="0"/>
                  <a:ea typeface="宋体" pitchFamily="2" charset="-122"/>
                </a:rPr>
                <a:t>/</a:t>
              </a:r>
              <a:endParaRPr kumimoji="1" lang="el-GR" altLang="zh-CN" sz="2800" baseline="30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52763" name="Text Box 155"/>
            <p:cNvSpPr txBox="1">
              <a:spLocks noChangeArrowheads="1"/>
            </p:cNvSpPr>
            <p:nvPr/>
          </p:nvSpPr>
          <p:spPr bwMode="auto">
            <a:xfrm>
              <a:off x="4120" y="1702"/>
              <a:ext cx="381" cy="381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sz="2800" baseline="30000">
                  <a:latin typeface="Times New Roman" pitchFamily="18" charset="0"/>
                  <a:ea typeface="宋体" pitchFamily="2" charset="-122"/>
                </a:rPr>
                <a:t>/</a:t>
              </a:r>
              <a:endParaRPr kumimoji="1" lang="el-GR" altLang="zh-CN" sz="2800" baseline="30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52764" name="Text Box 156"/>
            <p:cNvSpPr txBox="1">
              <a:spLocks noChangeArrowheads="1"/>
            </p:cNvSpPr>
            <p:nvPr/>
          </p:nvSpPr>
          <p:spPr bwMode="auto">
            <a:xfrm>
              <a:off x="3733" y="569"/>
              <a:ext cx="406" cy="381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Z</a:t>
              </a:r>
              <a:r>
                <a:rPr kumimoji="1" lang="en-US" altLang="zh-CN" sz="2800" baseline="-25000"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52765" name="Text Box 157"/>
            <p:cNvSpPr txBox="1">
              <a:spLocks noChangeArrowheads="1"/>
            </p:cNvSpPr>
            <p:nvPr/>
          </p:nvSpPr>
          <p:spPr bwMode="auto">
            <a:xfrm>
              <a:off x="3710" y="1112"/>
              <a:ext cx="406" cy="381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Z</a:t>
              </a:r>
              <a:r>
                <a:rPr kumimoji="1" lang="en-US" altLang="zh-CN" sz="2800" baseline="-25000"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52766" name="Text Box 158"/>
            <p:cNvSpPr txBox="1">
              <a:spLocks noChangeArrowheads="1"/>
            </p:cNvSpPr>
            <p:nvPr/>
          </p:nvSpPr>
          <p:spPr bwMode="auto">
            <a:xfrm>
              <a:off x="3687" y="1611"/>
              <a:ext cx="406" cy="381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Z</a:t>
              </a:r>
              <a:r>
                <a:rPr kumimoji="1" lang="en-US" altLang="zh-CN" sz="2800" baseline="-25000"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52767" name="Text Box 159"/>
            <p:cNvSpPr txBox="1">
              <a:spLocks noChangeArrowheads="1"/>
            </p:cNvSpPr>
            <p:nvPr/>
          </p:nvSpPr>
          <p:spPr bwMode="auto">
            <a:xfrm>
              <a:off x="4670" y="613"/>
              <a:ext cx="315" cy="381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Z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52768" name="Text Box 160"/>
            <p:cNvSpPr txBox="1">
              <a:spLocks noChangeArrowheads="1"/>
            </p:cNvSpPr>
            <p:nvPr/>
          </p:nvSpPr>
          <p:spPr bwMode="auto">
            <a:xfrm>
              <a:off x="4670" y="1158"/>
              <a:ext cx="315" cy="381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Z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52769" name="Text Box 161"/>
            <p:cNvSpPr txBox="1">
              <a:spLocks noChangeArrowheads="1"/>
            </p:cNvSpPr>
            <p:nvPr/>
          </p:nvSpPr>
          <p:spPr bwMode="auto">
            <a:xfrm>
              <a:off x="4678" y="1679"/>
              <a:ext cx="315" cy="381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Z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52770" name="Text Box 162"/>
            <p:cNvSpPr txBox="1">
              <a:spLocks noChangeArrowheads="1"/>
            </p:cNvSpPr>
            <p:nvPr/>
          </p:nvSpPr>
          <p:spPr bwMode="auto">
            <a:xfrm>
              <a:off x="5297" y="1204"/>
              <a:ext cx="381" cy="381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kumimoji="1" lang="en-US" altLang="zh-CN" sz="2800" baseline="30000">
                  <a:latin typeface="Times New Roman" pitchFamily="18" charset="0"/>
                  <a:ea typeface="宋体" pitchFamily="2" charset="-122"/>
                </a:rPr>
                <a:t>/</a:t>
              </a:r>
              <a:endParaRPr kumimoji="1" lang="el-GR" altLang="zh-CN" sz="2800" baseline="30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52771" name="Text Box 163"/>
            <p:cNvSpPr txBox="1">
              <a:spLocks noChangeArrowheads="1"/>
            </p:cNvSpPr>
            <p:nvPr/>
          </p:nvSpPr>
          <p:spPr bwMode="auto">
            <a:xfrm>
              <a:off x="3616" y="2078"/>
              <a:ext cx="446" cy="380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Z</a:t>
              </a:r>
              <a:r>
                <a:rPr kumimoji="1" lang="en-US" altLang="zh-CN" sz="2800" baseline="-25000">
                  <a:latin typeface="Times New Roman" pitchFamily="18" charset="0"/>
                  <a:ea typeface="宋体" pitchFamily="2" charset="-122"/>
                </a:rPr>
                <a:t>N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14" name="Group 164"/>
            <p:cNvGrpSpPr>
              <a:grpSpLocks/>
            </p:cNvGrpSpPr>
            <p:nvPr/>
          </p:nvGrpSpPr>
          <p:grpSpPr bwMode="auto">
            <a:xfrm>
              <a:off x="2966" y="2082"/>
              <a:ext cx="272" cy="418"/>
              <a:chOff x="1605" y="1016"/>
              <a:chExt cx="272" cy="418"/>
            </a:xfrm>
          </p:grpSpPr>
          <p:graphicFrame>
            <p:nvGraphicFramePr>
              <p:cNvPr id="452773" name="Object 165"/>
              <p:cNvGraphicFramePr>
                <a:graphicFrameLocks noChangeAspect="1"/>
              </p:cNvGraphicFramePr>
              <p:nvPr/>
            </p:nvGraphicFramePr>
            <p:xfrm>
              <a:off x="1605" y="1016"/>
              <a:ext cx="272" cy="373"/>
            </p:xfrm>
            <a:graphic>
              <a:graphicData uri="http://schemas.openxmlformats.org/presentationml/2006/ole">
                <p:oleObj spid="_x0000_s26628" name="公式" r:id="rId10" imgW="203040" imgH="279360" progId="Equation.3">
                  <p:embed/>
                </p:oleObj>
              </a:graphicData>
            </a:graphic>
          </p:graphicFrame>
          <p:sp>
            <p:nvSpPr>
              <p:cNvPr id="452774" name="Line 166"/>
              <p:cNvSpPr>
                <a:spLocks noChangeShapeType="1"/>
              </p:cNvSpPr>
              <p:nvPr/>
            </p:nvSpPr>
            <p:spPr bwMode="auto">
              <a:xfrm>
                <a:off x="1610" y="1434"/>
                <a:ext cx="18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52775" name="AutoShape 167"/>
          <p:cNvSpPr>
            <a:spLocks noChangeArrowheads="1"/>
          </p:cNvSpPr>
          <p:nvPr/>
        </p:nvSpPr>
        <p:spPr bwMode="auto">
          <a:xfrm>
            <a:off x="5508625" y="2492375"/>
            <a:ext cx="495300" cy="301625"/>
          </a:xfrm>
          <a:prstGeom prst="rightArrow">
            <a:avLst>
              <a:gd name="adj1" fmla="val 50000"/>
              <a:gd name="adj2" fmla="val 41053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" name="Group 168"/>
          <p:cNvGrpSpPr>
            <a:grpSpLocks/>
          </p:cNvGrpSpPr>
          <p:nvPr/>
        </p:nvGrpSpPr>
        <p:grpSpPr bwMode="auto">
          <a:xfrm>
            <a:off x="5930900" y="1484313"/>
            <a:ext cx="3213100" cy="2290762"/>
            <a:chOff x="3759" y="799"/>
            <a:chExt cx="2024" cy="1443"/>
          </a:xfrm>
        </p:grpSpPr>
        <p:sp>
          <p:nvSpPr>
            <p:cNvPr id="452777" name="Rectangle 169"/>
            <p:cNvSpPr>
              <a:spLocks noChangeArrowheads="1"/>
            </p:cNvSpPr>
            <p:nvPr/>
          </p:nvSpPr>
          <p:spPr bwMode="auto">
            <a:xfrm>
              <a:off x="5295" y="1450"/>
              <a:ext cx="102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778" name="Oval 170"/>
            <p:cNvSpPr>
              <a:spLocks noChangeArrowheads="1"/>
            </p:cNvSpPr>
            <p:nvPr/>
          </p:nvSpPr>
          <p:spPr bwMode="auto">
            <a:xfrm>
              <a:off x="4114" y="1426"/>
              <a:ext cx="295" cy="29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779" name="Line 171"/>
            <p:cNvSpPr>
              <a:spLocks noChangeShapeType="1"/>
            </p:cNvSpPr>
            <p:nvPr/>
          </p:nvSpPr>
          <p:spPr bwMode="auto">
            <a:xfrm>
              <a:off x="4267" y="1204"/>
              <a:ext cx="0" cy="8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780" name="Line 172"/>
            <p:cNvSpPr>
              <a:spLocks noChangeShapeType="1"/>
            </p:cNvSpPr>
            <p:nvPr/>
          </p:nvSpPr>
          <p:spPr bwMode="auto">
            <a:xfrm>
              <a:off x="5353" y="1204"/>
              <a:ext cx="0" cy="2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781" name="Line 173"/>
            <p:cNvSpPr>
              <a:spLocks noChangeShapeType="1"/>
            </p:cNvSpPr>
            <p:nvPr/>
          </p:nvSpPr>
          <p:spPr bwMode="auto">
            <a:xfrm>
              <a:off x="5353" y="1754"/>
              <a:ext cx="0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782" name="Line 174"/>
            <p:cNvSpPr>
              <a:spLocks noChangeShapeType="1"/>
            </p:cNvSpPr>
            <p:nvPr/>
          </p:nvSpPr>
          <p:spPr bwMode="auto">
            <a:xfrm>
              <a:off x="4261" y="2028"/>
              <a:ext cx="10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783" name="Line 175"/>
            <p:cNvSpPr>
              <a:spLocks noChangeShapeType="1"/>
            </p:cNvSpPr>
            <p:nvPr/>
          </p:nvSpPr>
          <p:spPr bwMode="auto">
            <a:xfrm>
              <a:off x="4267" y="1204"/>
              <a:ext cx="3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784" name="Text Box 176"/>
            <p:cNvSpPr txBox="1">
              <a:spLocks noChangeArrowheads="1"/>
            </p:cNvSpPr>
            <p:nvPr/>
          </p:nvSpPr>
          <p:spPr bwMode="auto">
            <a:xfrm>
              <a:off x="4076" y="1204"/>
              <a:ext cx="2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52785" name="Text Box 177"/>
            <p:cNvSpPr txBox="1">
              <a:spLocks noChangeArrowheads="1"/>
            </p:cNvSpPr>
            <p:nvPr/>
          </p:nvSpPr>
          <p:spPr bwMode="auto">
            <a:xfrm>
              <a:off x="4082" y="1661"/>
              <a:ext cx="2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graphicFrame>
          <p:nvGraphicFramePr>
            <p:cNvPr id="452786" name="Object 178"/>
            <p:cNvGraphicFramePr>
              <a:graphicFrameLocks noChangeAspect="1"/>
            </p:cNvGraphicFramePr>
            <p:nvPr/>
          </p:nvGraphicFramePr>
          <p:xfrm>
            <a:off x="3759" y="1366"/>
            <a:ext cx="382" cy="351"/>
          </p:xfrm>
          <a:graphic>
            <a:graphicData uri="http://schemas.openxmlformats.org/presentationml/2006/ole">
              <p:oleObj spid="_x0000_s26626" name="公式" r:id="rId11" imgW="304560" imgH="279360" progId="Equation.3">
                <p:embed/>
              </p:oleObj>
            </a:graphicData>
          </a:graphic>
        </p:graphicFrame>
        <p:sp>
          <p:nvSpPr>
            <p:cNvPr id="452787" name="Line 179"/>
            <p:cNvSpPr>
              <a:spLocks noChangeShapeType="1"/>
            </p:cNvSpPr>
            <p:nvPr/>
          </p:nvSpPr>
          <p:spPr bwMode="auto">
            <a:xfrm>
              <a:off x="4603" y="1060"/>
              <a:ext cx="3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2788" name="Object 180"/>
            <p:cNvGraphicFramePr>
              <a:graphicFrameLocks noChangeAspect="1"/>
            </p:cNvGraphicFramePr>
            <p:nvPr/>
          </p:nvGraphicFramePr>
          <p:xfrm>
            <a:off x="4966" y="799"/>
            <a:ext cx="222" cy="352"/>
          </p:xfrm>
          <a:graphic>
            <a:graphicData uri="http://schemas.openxmlformats.org/presentationml/2006/ole">
              <p:oleObj spid="_x0000_s26627" name="公式" r:id="rId12" imgW="177480" imgH="279360" progId="Equation.3">
                <p:embed/>
              </p:oleObj>
            </a:graphicData>
          </a:graphic>
        </p:graphicFrame>
        <p:sp>
          <p:nvSpPr>
            <p:cNvPr id="452789" name="Text Box 181"/>
            <p:cNvSpPr txBox="1">
              <a:spLocks noChangeArrowheads="1"/>
            </p:cNvSpPr>
            <p:nvPr/>
          </p:nvSpPr>
          <p:spPr bwMode="auto">
            <a:xfrm>
              <a:off x="4034" y="1006"/>
              <a:ext cx="2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452790" name="Text Box 182"/>
            <p:cNvSpPr txBox="1">
              <a:spLocks noChangeArrowheads="1"/>
            </p:cNvSpPr>
            <p:nvPr/>
          </p:nvSpPr>
          <p:spPr bwMode="auto">
            <a:xfrm>
              <a:off x="4037" y="1954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</a:p>
          </p:txBody>
        </p:sp>
        <p:sp>
          <p:nvSpPr>
            <p:cNvPr id="452791" name="Text Box 183"/>
            <p:cNvSpPr txBox="1">
              <a:spLocks noChangeArrowheads="1"/>
            </p:cNvSpPr>
            <p:nvPr/>
          </p:nvSpPr>
          <p:spPr bwMode="auto">
            <a:xfrm>
              <a:off x="5214" y="1900"/>
              <a:ext cx="5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kumimoji="1" lang="en-US" altLang="zh-CN" sz="2400" baseline="30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/</a:t>
              </a:r>
            </a:p>
          </p:txBody>
        </p:sp>
        <p:sp>
          <p:nvSpPr>
            <p:cNvPr id="452792" name="Text Box 184"/>
            <p:cNvSpPr txBox="1">
              <a:spLocks noChangeArrowheads="1"/>
            </p:cNvSpPr>
            <p:nvPr/>
          </p:nvSpPr>
          <p:spPr bwMode="auto">
            <a:xfrm>
              <a:off x="5193" y="964"/>
              <a:ext cx="5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kumimoji="1" lang="en-US" altLang="zh-CN" sz="2400" baseline="30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/</a:t>
              </a:r>
            </a:p>
          </p:txBody>
        </p:sp>
        <p:sp>
          <p:nvSpPr>
            <p:cNvPr id="452793" name="Text Box 185"/>
            <p:cNvSpPr txBox="1">
              <a:spLocks noChangeArrowheads="1"/>
            </p:cNvSpPr>
            <p:nvPr/>
          </p:nvSpPr>
          <p:spPr bwMode="auto">
            <a:xfrm>
              <a:off x="5239" y="1457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Z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52794" name="Rectangle 186"/>
            <p:cNvSpPr>
              <a:spLocks noChangeArrowheads="1"/>
            </p:cNvSpPr>
            <p:nvPr/>
          </p:nvSpPr>
          <p:spPr bwMode="auto">
            <a:xfrm rot="5400000">
              <a:off x="4756" y="1060"/>
              <a:ext cx="96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795" name="Line 187"/>
            <p:cNvSpPr>
              <a:spLocks noChangeShapeType="1"/>
            </p:cNvSpPr>
            <p:nvPr/>
          </p:nvSpPr>
          <p:spPr bwMode="auto">
            <a:xfrm>
              <a:off x="4958" y="1210"/>
              <a:ext cx="3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796" name="Text Box 188"/>
            <p:cNvSpPr txBox="1">
              <a:spLocks noChangeArrowheads="1"/>
            </p:cNvSpPr>
            <p:nvPr/>
          </p:nvSpPr>
          <p:spPr bwMode="auto">
            <a:xfrm>
              <a:off x="4675" y="1231"/>
              <a:ext cx="4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Z</a:t>
              </a:r>
              <a:r>
                <a:rPr kumimoji="1" lang="en-US" altLang="zh-CN" sz="2400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452797" name="Text Box 189"/>
          <p:cNvSpPr txBox="1">
            <a:spLocks noChangeArrowheads="1"/>
          </p:cNvSpPr>
          <p:nvPr/>
        </p:nvSpPr>
        <p:spPr bwMode="auto">
          <a:xfrm>
            <a:off x="747713" y="5013325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en-US" altLang="zh-CN" sz="2400">
                <a:solidFill>
                  <a:schemeClr val="tx1"/>
                </a:solidFill>
                <a:latin typeface="楷体_GB2312" pitchFamily="49" charset="-122"/>
              </a:rPr>
              <a:t>(2) </a:t>
            </a:r>
            <a:r>
              <a:rPr kumimoji="1" lang="zh-CN" altLang="en-US" sz="2400">
                <a:solidFill>
                  <a:schemeClr val="tx1"/>
                </a:solidFill>
                <a:latin typeface="楷体_GB2312" pitchFamily="49" charset="-122"/>
              </a:rPr>
              <a:t>将所有三相电源、负载都化为等值</a:t>
            </a:r>
            <a:r>
              <a:rPr kumimoji="1" lang="en-US" altLang="zh-CN" sz="2400">
                <a:solidFill>
                  <a:schemeClr val="tx1"/>
                </a:solidFill>
                <a:latin typeface="楷体_GB2312" pitchFamily="49" charset="-122"/>
              </a:rPr>
              <a:t>Y</a:t>
            </a:r>
            <a:r>
              <a:rPr kumimoji="1" lang="en-US" altLang="zh-CN" sz="2400">
                <a:solidFill>
                  <a:schemeClr val="tx1"/>
                </a:solidFill>
                <a:latin typeface="Times New Roman"/>
                <a:sym typeface="Symbol" pitchFamily="18" charset="2"/>
              </a:rPr>
              <a:t>—</a:t>
            </a:r>
            <a:r>
              <a:rPr kumimoji="1" lang="en-US" altLang="zh-CN" sz="2400">
                <a:solidFill>
                  <a:schemeClr val="tx1"/>
                </a:solidFill>
                <a:latin typeface="楷体_GB2312" pitchFamily="49" charset="-122"/>
              </a:rPr>
              <a:t>Y</a:t>
            </a:r>
            <a:r>
              <a:rPr kumimoji="1" lang="zh-CN" altLang="en-US" sz="2400">
                <a:solidFill>
                  <a:schemeClr val="tx1"/>
                </a:solidFill>
                <a:latin typeface="楷体_GB2312" pitchFamily="49" charset="-122"/>
              </a:rPr>
              <a:t>接电路； </a:t>
            </a:r>
          </a:p>
        </p:txBody>
      </p:sp>
      <p:sp>
        <p:nvSpPr>
          <p:cNvPr id="452799" name="Text Box 191"/>
          <p:cNvSpPr txBox="1">
            <a:spLocks noChangeArrowheads="1"/>
          </p:cNvSpPr>
          <p:nvPr/>
        </p:nvSpPr>
        <p:spPr bwMode="auto">
          <a:xfrm>
            <a:off x="755650" y="42926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en-US" altLang="zh-CN" sz="2400">
                <a:solidFill>
                  <a:schemeClr val="tx1"/>
                </a:solidFill>
                <a:latin typeface="楷体_GB2312" pitchFamily="49" charset="-122"/>
              </a:rPr>
              <a:t>(1)</a:t>
            </a:r>
            <a:r>
              <a:rPr kumimoji="1" lang="zh-CN" altLang="en-US" sz="2400">
                <a:solidFill>
                  <a:schemeClr val="tx1"/>
                </a:solidFill>
                <a:latin typeface="楷体_GB2312" pitchFamily="49" charset="-122"/>
              </a:rPr>
              <a:t>对于对称三相电路可转化为一相电路来计算；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526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52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52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45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0" grpId="0" animBg="1"/>
      <p:bldP spid="452775" grpId="0" animBg="1"/>
      <p:bldP spid="452797" grpId="0" autoUpdateAnimBg="0"/>
      <p:bldP spid="452799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85800" y="115888"/>
            <a:ext cx="7772400" cy="7191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3600" b="1">
                <a:solidFill>
                  <a:schemeClr val="tx1"/>
                </a:solidFill>
                <a:ea typeface="楷体_GB2312" pitchFamily="49" charset="-122"/>
              </a:rPr>
              <a:t>举例</a:t>
            </a:r>
            <a:r>
              <a:rPr kumimoji="1" lang="en-US" altLang="zh-CN" sz="3600" b="1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kumimoji="1" lang="zh-CN" altLang="en-US" sz="3600" b="1">
                <a:solidFill>
                  <a:schemeClr val="tx1"/>
                </a:solidFill>
                <a:ea typeface="楷体_GB2312" pitchFamily="49" charset="-122"/>
              </a:rPr>
              <a:t>：</a:t>
            </a:r>
            <a:r>
              <a:rPr lang="zh-CN" altLang="en-US" sz="3200" b="1">
                <a:solidFill>
                  <a:schemeClr val="tx1"/>
                </a:solidFill>
              </a:rPr>
              <a:t>Ｐ</a:t>
            </a:r>
            <a:r>
              <a:rPr lang="en-US" altLang="zh-CN" sz="3200" b="1" baseline="-25000">
                <a:solidFill>
                  <a:schemeClr val="tx1"/>
                </a:solidFill>
              </a:rPr>
              <a:t>312</a:t>
            </a:r>
            <a:r>
              <a:rPr lang="en-US" altLang="zh-CN" sz="3200" b="1">
                <a:solidFill>
                  <a:schemeClr val="tx1"/>
                </a:solidFill>
              </a:rPr>
              <a:t> </a:t>
            </a:r>
            <a:r>
              <a:rPr kumimoji="1" lang="en-US" altLang="zh-CN" sz="3600" b="1">
                <a:solidFill>
                  <a:schemeClr val="tx1"/>
                </a:solidFill>
                <a:ea typeface="楷体_GB2312" pitchFamily="49" charset="-122"/>
              </a:rPr>
              <a:t>12-1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25500" y="6435725"/>
            <a:ext cx="6410325" cy="161925"/>
            <a:chOff x="672" y="672"/>
            <a:chExt cx="4038" cy="102"/>
          </a:xfrm>
        </p:grpSpPr>
        <p:pic>
          <p:nvPicPr>
            <p:cNvPr id="453636" name="Picture 4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3637" name="Picture 5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4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3638" name="Picture 6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3639" name="Picture 7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5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3640" name="Picture 8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3641" name="Picture 9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3642" name="Picture 10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3643" name="Picture 11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3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3644" name="Picture 12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2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3645" name="Picture 13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3646" name="Picture 14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53647" name="Picture 15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28" y="672"/>
              <a:ext cx="102" cy="102"/>
            </a:xfrm>
            <a:prstGeom prst="rect">
              <a:avLst/>
            </a:prstGeom>
            <a:noFill/>
          </p:spPr>
        </p:pic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824" y="672"/>
              <a:ext cx="2886" cy="102"/>
              <a:chOff x="2298" y="3606"/>
              <a:chExt cx="2886" cy="102"/>
            </a:xfrm>
          </p:grpSpPr>
          <p:pic>
            <p:nvPicPr>
              <p:cNvPr id="453649" name="Picture 1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9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3650" name="Picture 1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38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3651" name="Picture 1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3652" name="Picture 2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8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3653" name="Picture 21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67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3654" name="Picture 2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77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3655" name="Picture 2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6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3656" name="Picture 24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6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3657" name="Picture 25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3658" name="Picture 2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5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3659" name="Picture 2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3660" name="Picture 2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4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3661" name="Picture 2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4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3662" name="Picture 3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3663" name="Picture 31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82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3664" name="Picture 3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7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3665" name="Picture 3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5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3666" name="Picture 34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3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3667" name="Picture 35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2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3668" name="Picture 3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1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3669" name="Picture 3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1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3670" name="Picture 3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31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3671" name="Picture 3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0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3672" name="Picture 4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0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3673" name="Picture 41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9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3674" name="Picture 4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9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3675" name="Picture 4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8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3676" name="Picture 44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8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3677" name="Picture 45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8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53678" name="Picture 4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02" y="3606"/>
                <a:ext cx="102" cy="102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453682" name="Text Box 50"/>
          <p:cNvSpPr txBox="1">
            <a:spLocks noChangeArrowheads="1"/>
          </p:cNvSpPr>
          <p:nvPr/>
        </p:nvSpPr>
        <p:spPr bwMode="auto">
          <a:xfrm>
            <a:off x="323850" y="1139825"/>
            <a:ext cx="87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解：</a:t>
            </a: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755650" y="3284538"/>
            <a:ext cx="4056063" cy="2633662"/>
            <a:chOff x="509" y="1891"/>
            <a:chExt cx="2555" cy="1659"/>
          </a:xfrm>
        </p:grpSpPr>
        <p:graphicFrame>
          <p:nvGraphicFramePr>
            <p:cNvPr id="453684" name="Object 52"/>
            <p:cNvGraphicFramePr>
              <a:graphicFrameLocks noChangeAspect="1"/>
            </p:cNvGraphicFramePr>
            <p:nvPr/>
          </p:nvGraphicFramePr>
          <p:xfrm>
            <a:off x="1013" y="1891"/>
            <a:ext cx="365" cy="365"/>
          </p:xfrm>
          <a:graphic>
            <a:graphicData uri="http://schemas.openxmlformats.org/presentationml/2006/ole">
              <p:oleObj spid="_x0000_s27659" name="公式" r:id="rId4" imgW="291960" imgH="291960" progId="Equation.3">
                <p:embed/>
              </p:oleObj>
            </a:graphicData>
          </a:graphic>
        </p:graphicFrame>
        <p:sp>
          <p:nvSpPr>
            <p:cNvPr id="453685" name="Oval 53"/>
            <p:cNvSpPr>
              <a:spLocks noChangeArrowheads="1"/>
            </p:cNvSpPr>
            <p:nvPr/>
          </p:nvSpPr>
          <p:spPr bwMode="auto">
            <a:xfrm rot="5400000">
              <a:off x="991" y="2246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86" name="Line 54"/>
            <p:cNvSpPr>
              <a:spLocks noChangeShapeType="1"/>
            </p:cNvSpPr>
            <p:nvPr/>
          </p:nvSpPr>
          <p:spPr bwMode="auto">
            <a:xfrm rot="5400000" flipH="1">
              <a:off x="1132" y="2004"/>
              <a:ext cx="0" cy="7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87" name="Text Box 55"/>
            <p:cNvSpPr txBox="1">
              <a:spLocks noChangeArrowheads="1"/>
            </p:cNvSpPr>
            <p:nvPr/>
          </p:nvSpPr>
          <p:spPr bwMode="auto">
            <a:xfrm rot="5400000">
              <a:off x="1279" y="2179"/>
              <a:ext cx="1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53688" name="Text Box 56"/>
            <p:cNvSpPr txBox="1">
              <a:spLocks noChangeArrowheads="1"/>
            </p:cNvSpPr>
            <p:nvPr/>
          </p:nvSpPr>
          <p:spPr bwMode="auto">
            <a:xfrm>
              <a:off x="792" y="2179"/>
              <a:ext cx="1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453689" name="Oval 57"/>
            <p:cNvSpPr>
              <a:spLocks noChangeArrowheads="1"/>
            </p:cNvSpPr>
            <p:nvPr/>
          </p:nvSpPr>
          <p:spPr bwMode="auto">
            <a:xfrm>
              <a:off x="1516" y="2365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90" name="Oval 58"/>
            <p:cNvSpPr>
              <a:spLocks noChangeArrowheads="1"/>
            </p:cNvSpPr>
            <p:nvPr/>
          </p:nvSpPr>
          <p:spPr bwMode="auto">
            <a:xfrm>
              <a:off x="3017" y="2877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91" name="Text Box 59"/>
            <p:cNvSpPr txBox="1">
              <a:spLocks noChangeArrowheads="1"/>
            </p:cNvSpPr>
            <p:nvPr/>
          </p:nvSpPr>
          <p:spPr bwMode="auto">
            <a:xfrm>
              <a:off x="1424" y="2109"/>
              <a:ext cx="2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453692" name="Oval 60"/>
            <p:cNvSpPr>
              <a:spLocks noChangeArrowheads="1"/>
            </p:cNvSpPr>
            <p:nvPr/>
          </p:nvSpPr>
          <p:spPr bwMode="auto">
            <a:xfrm rot="5400000">
              <a:off x="992" y="2767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93" name="Line 61"/>
            <p:cNvSpPr>
              <a:spLocks noChangeShapeType="1"/>
            </p:cNvSpPr>
            <p:nvPr/>
          </p:nvSpPr>
          <p:spPr bwMode="auto">
            <a:xfrm rot="5400000" flipH="1">
              <a:off x="1146" y="2536"/>
              <a:ext cx="0" cy="7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94" name="Oval 62"/>
            <p:cNvSpPr>
              <a:spLocks noChangeArrowheads="1"/>
            </p:cNvSpPr>
            <p:nvPr/>
          </p:nvSpPr>
          <p:spPr bwMode="auto">
            <a:xfrm rot="5400000">
              <a:off x="735" y="2896"/>
              <a:ext cx="34" cy="3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95" name="Text Box 63"/>
            <p:cNvSpPr txBox="1">
              <a:spLocks noChangeArrowheads="1"/>
            </p:cNvSpPr>
            <p:nvPr/>
          </p:nvSpPr>
          <p:spPr bwMode="auto">
            <a:xfrm rot="5400000">
              <a:off x="1280" y="2688"/>
              <a:ext cx="1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53696" name="Text Box 64"/>
            <p:cNvSpPr txBox="1">
              <a:spLocks noChangeArrowheads="1"/>
            </p:cNvSpPr>
            <p:nvPr/>
          </p:nvSpPr>
          <p:spPr bwMode="auto">
            <a:xfrm>
              <a:off x="793" y="2688"/>
              <a:ext cx="1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453697" name="Line 65"/>
            <p:cNvSpPr>
              <a:spLocks noChangeShapeType="1"/>
            </p:cNvSpPr>
            <p:nvPr/>
          </p:nvSpPr>
          <p:spPr bwMode="auto">
            <a:xfrm flipV="1">
              <a:off x="1563" y="2386"/>
              <a:ext cx="291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98" name="Oval 66"/>
            <p:cNvSpPr>
              <a:spLocks noChangeArrowheads="1"/>
            </p:cNvSpPr>
            <p:nvPr/>
          </p:nvSpPr>
          <p:spPr bwMode="auto">
            <a:xfrm>
              <a:off x="1523" y="2892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99" name="Text Box 67"/>
            <p:cNvSpPr txBox="1">
              <a:spLocks noChangeArrowheads="1"/>
            </p:cNvSpPr>
            <p:nvPr/>
          </p:nvSpPr>
          <p:spPr bwMode="auto">
            <a:xfrm>
              <a:off x="1451" y="2630"/>
              <a:ext cx="2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453700" name="Text Box 68"/>
            <p:cNvSpPr txBox="1">
              <a:spLocks noChangeArrowheads="1"/>
            </p:cNvSpPr>
            <p:nvPr/>
          </p:nvSpPr>
          <p:spPr bwMode="auto">
            <a:xfrm>
              <a:off x="509" y="2764"/>
              <a:ext cx="2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</a:p>
          </p:txBody>
        </p:sp>
        <p:sp>
          <p:nvSpPr>
            <p:cNvPr id="453701" name="Oval 69"/>
            <p:cNvSpPr>
              <a:spLocks noChangeArrowheads="1"/>
            </p:cNvSpPr>
            <p:nvPr/>
          </p:nvSpPr>
          <p:spPr bwMode="auto">
            <a:xfrm rot="5400000">
              <a:off x="991" y="3278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702" name="Line 70"/>
            <p:cNvSpPr>
              <a:spLocks noChangeShapeType="1"/>
            </p:cNvSpPr>
            <p:nvPr/>
          </p:nvSpPr>
          <p:spPr bwMode="auto">
            <a:xfrm rot="5400000" flipH="1">
              <a:off x="1137" y="3031"/>
              <a:ext cx="0" cy="7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703" name="Text Box 71"/>
            <p:cNvSpPr txBox="1">
              <a:spLocks noChangeArrowheads="1"/>
            </p:cNvSpPr>
            <p:nvPr/>
          </p:nvSpPr>
          <p:spPr bwMode="auto">
            <a:xfrm rot="5400000">
              <a:off x="1279" y="3187"/>
              <a:ext cx="1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53704" name="Text Box 72"/>
            <p:cNvSpPr txBox="1">
              <a:spLocks noChangeArrowheads="1"/>
            </p:cNvSpPr>
            <p:nvPr/>
          </p:nvSpPr>
          <p:spPr bwMode="auto">
            <a:xfrm>
              <a:off x="792" y="3193"/>
              <a:ext cx="1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sp>
          <p:nvSpPr>
            <p:cNvPr id="453705" name="Line 73"/>
            <p:cNvSpPr>
              <a:spLocks noChangeShapeType="1"/>
            </p:cNvSpPr>
            <p:nvPr/>
          </p:nvSpPr>
          <p:spPr bwMode="auto">
            <a:xfrm flipV="1">
              <a:off x="1562" y="3421"/>
              <a:ext cx="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706" name="Oval 74"/>
            <p:cNvSpPr>
              <a:spLocks noChangeArrowheads="1"/>
            </p:cNvSpPr>
            <p:nvPr/>
          </p:nvSpPr>
          <p:spPr bwMode="auto">
            <a:xfrm>
              <a:off x="1516" y="3391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707" name="Text Box 75"/>
            <p:cNvSpPr txBox="1">
              <a:spLocks noChangeArrowheads="1"/>
            </p:cNvSpPr>
            <p:nvPr/>
          </p:nvSpPr>
          <p:spPr bwMode="auto">
            <a:xfrm>
              <a:off x="1430" y="3141"/>
              <a:ext cx="2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453708" name="Line 76"/>
            <p:cNvSpPr>
              <a:spLocks noChangeShapeType="1"/>
            </p:cNvSpPr>
            <p:nvPr/>
          </p:nvSpPr>
          <p:spPr bwMode="auto">
            <a:xfrm>
              <a:off x="753" y="2389"/>
              <a:ext cx="0" cy="10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3709" name="Object 77"/>
            <p:cNvGraphicFramePr>
              <a:graphicFrameLocks noChangeAspect="1"/>
            </p:cNvGraphicFramePr>
            <p:nvPr/>
          </p:nvGraphicFramePr>
          <p:xfrm>
            <a:off x="1026" y="2429"/>
            <a:ext cx="351" cy="381"/>
          </p:xfrm>
          <a:graphic>
            <a:graphicData uri="http://schemas.openxmlformats.org/presentationml/2006/ole">
              <p:oleObj spid="_x0000_s27660" name="公式" r:id="rId5" imgW="279360" imgH="304560" progId="Equation.3">
                <p:embed/>
              </p:oleObj>
            </a:graphicData>
          </a:graphic>
        </p:graphicFrame>
        <p:graphicFrame>
          <p:nvGraphicFramePr>
            <p:cNvPr id="453710" name="Object 78"/>
            <p:cNvGraphicFramePr>
              <a:graphicFrameLocks noChangeAspect="1"/>
            </p:cNvGraphicFramePr>
            <p:nvPr/>
          </p:nvGraphicFramePr>
          <p:xfrm>
            <a:off x="1026" y="2939"/>
            <a:ext cx="364" cy="381"/>
          </p:xfrm>
          <a:graphic>
            <a:graphicData uri="http://schemas.openxmlformats.org/presentationml/2006/ole">
              <p:oleObj spid="_x0000_s27661" name="公式" r:id="rId6" imgW="291960" imgH="304560" progId="Equation.3">
                <p:embed/>
              </p:oleObj>
            </a:graphicData>
          </a:graphic>
        </p:graphicFrame>
        <p:sp>
          <p:nvSpPr>
            <p:cNvPr id="453711" name="Line 79"/>
            <p:cNvSpPr>
              <a:spLocks noChangeShapeType="1"/>
            </p:cNvSpPr>
            <p:nvPr/>
          </p:nvSpPr>
          <p:spPr bwMode="auto">
            <a:xfrm flipV="1">
              <a:off x="1570" y="2913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712" name="Rectangle 80"/>
            <p:cNvSpPr>
              <a:spLocks noChangeArrowheads="1"/>
            </p:cNvSpPr>
            <p:nvPr/>
          </p:nvSpPr>
          <p:spPr bwMode="auto">
            <a:xfrm>
              <a:off x="1848" y="2329"/>
              <a:ext cx="272" cy="10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713" name="Rectangle 81"/>
            <p:cNvSpPr>
              <a:spLocks noChangeArrowheads="1"/>
            </p:cNvSpPr>
            <p:nvPr/>
          </p:nvSpPr>
          <p:spPr bwMode="auto">
            <a:xfrm>
              <a:off x="1848" y="2849"/>
              <a:ext cx="272" cy="10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714" name="Rectangle 82"/>
            <p:cNvSpPr>
              <a:spLocks noChangeArrowheads="1"/>
            </p:cNvSpPr>
            <p:nvPr/>
          </p:nvSpPr>
          <p:spPr bwMode="auto">
            <a:xfrm>
              <a:off x="1832" y="3359"/>
              <a:ext cx="272" cy="10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715" name="Rectangle 83"/>
            <p:cNvSpPr>
              <a:spLocks noChangeArrowheads="1"/>
            </p:cNvSpPr>
            <p:nvPr/>
          </p:nvSpPr>
          <p:spPr bwMode="auto">
            <a:xfrm>
              <a:off x="2556" y="2329"/>
              <a:ext cx="272" cy="10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716" name="Rectangle 84"/>
            <p:cNvSpPr>
              <a:spLocks noChangeArrowheads="1"/>
            </p:cNvSpPr>
            <p:nvPr/>
          </p:nvSpPr>
          <p:spPr bwMode="auto">
            <a:xfrm>
              <a:off x="2556" y="2849"/>
              <a:ext cx="272" cy="10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717" name="Rectangle 85"/>
            <p:cNvSpPr>
              <a:spLocks noChangeArrowheads="1"/>
            </p:cNvSpPr>
            <p:nvPr/>
          </p:nvSpPr>
          <p:spPr bwMode="auto">
            <a:xfrm>
              <a:off x="2540" y="3359"/>
              <a:ext cx="272" cy="10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718" name="Line 86"/>
            <p:cNvSpPr>
              <a:spLocks noChangeShapeType="1"/>
            </p:cNvSpPr>
            <p:nvPr/>
          </p:nvSpPr>
          <p:spPr bwMode="auto">
            <a:xfrm>
              <a:off x="2120" y="2386"/>
              <a:ext cx="43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719" name="Line 87"/>
            <p:cNvSpPr>
              <a:spLocks noChangeShapeType="1"/>
            </p:cNvSpPr>
            <p:nvPr/>
          </p:nvSpPr>
          <p:spPr bwMode="auto">
            <a:xfrm>
              <a:off x="2828" y="2386"/>
              <a:ext cx="208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720" name="Line 88"/>
            <p:cNvSpPr>
              <a:spLocks noChangeShapeType="1"/>
            </p:cNvSpPr>
            <p:nvPr/>
          </p:nvSpPr>
          <p:spPr bwMode="auto">
            <a:xfrm>
              <a:off x="2108" y="2901"/>
              <a:ext cx="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721" name="Line 89"/>
            <p:cNvSpPr>
              <a:spLocks noChangeShapeType="1"/>
            </p:cNvSpPr>
            <p:nvPr/>
          </p:nvSpPr>
          <p:spPr bwMode="auto">
            <a:xfrm>
              <a:off x="2833" y="2901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722" name="Line 90"/>
            <p:cNvSpPr>
              <a:spLocks noChangeShapeType="1"/>
            </p:cNvSpPr>
            <p:nvPr/>
          </p:nvSpPr>
          <p:spPr bwMode="auto">
            <a:xfrm>
              <a:off x="2104" y="3421"/>
              <a:ext cx="4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723" name="Line 91"/>
            <p:cNvSpPr>
              <a:spLocks noChangeShapeType="1"/>
            </p:cNvSpPr>
            <p:nvPr/>
          </p:nvSpPr>
          <p:spPr bwMode="auto">
            <a:xfrm>
              <a:off x="2812" y="3418"/>
              <a:ext cx="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724" name="Line 92"/>
            <p:cNvSpPr>
              <a:spLocks noChangeShapeType="1"/>
            </p:cNvSpPr>
            <p:nvPr/>
          </p:nvSpPr>
          <p:spPr bwMode="auto">
            <a:xfrm>
              <a:off x="3036" y="2386"/>
              <a:ext cx="0" cy="10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725" name="Text Box 93"/>
            <p:cNvSpPr txBox="1">
              <a:spLocks noChangeArrowheads="1"/>
            </p:cNvSpPr>
            <p:nvPr/>
          </p:nvSpPr>
          <p:spPr bwMode="auto">
            <a:xfrm>
              <a:off x="1832" y="2047"/>
              <a:ext cx="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Z</a:t>
              </a:r>
              <a:r>
                <a:rPr kumimoji="1" lang="en-US" altLang="zh-CN" sz="2400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53726" name="Text Box 94"/>
            <p:cNvSpPr txBox="1">
              <a:spLocks noChangeArrowheads="1"/>
            </p:cNvSpPr>
            <p:nvPr/>
          </p:nvSpPr>
          <p:spPr bwMode="auto">
            <a:xfrm>
              <a:off x="1844" y="2540"/>
              <a:ext cx="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Z</a:t>
              </a:r>
              <a:r>
                <a:rPr kumimoji="1" lang="en-US" altLang="zh-CN" sz="2400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53727" name="Text Box 95"/>
            <p:cNvSpPr txBox="1">
              <a:spLocks noChangeArrowheads="1"/>
            </p:cNvSpPr>
            <p:nvPr/>
          </p:nvSpPr>
          <p:spPr bwMode="auto">
            <a:xfrm>
              <a:off x="1844" y="3068"/>
              <a:ext cx="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Z</a:t>
              </a:r>
              <a:r>
                <a:rPr kumimoji="1" lang="en-US" altLang="zh-CN" sz="2400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53728" name="Text Box 96"/>
            <p:cNvSpPr txBox="1">
              <a:spLocks noChangeArrowheads="1"/>
            </p:cNvSpPr>
            <p:nvPr/>
          </p:nvSpPr>
          <p:spPr bwMode="auto">
            <a:xfrm>
              <a:off x="2570" y="2047"/>
              <a:ext cx="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Z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53729" name="Text Box 97"/>
            <p:cNvSpPr txBox="1">
              <a:spLocks noChangeArrowheads="1"/>
            </p:cNvSpPr>
            <p:nvPr/>
          </p:nvSpPr>
          <p:spPr bwMode="auto">
            <a:xfrm>
              <a:off x="2580" y="2579"/>
              <a:ext cx="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Z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53730" name="Text Box 98"/>
            <p:cNvSpPr txBox="1">
              <a:spLocks noChangeArrowheads="1"/>
            </p:cNvSpPr>
            <p:nvPr/>
          </p:nvSpPr>
          <p:spPr bwMode="auto">
            <a:xfrm>
              <a:off x="2564" y="3092"/>
              <a:ext cx="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Z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453731" name="AutoShape 99"/>
          <p:cNvSpPr>
            <a:spLocks noChangeArrowheads="1"/>
          </p:cNvSpPr>
          <p:nvPr/>
        </p:nvSpPr>
        <p:spPr bwMode="auto">
          <a:xfrm>
            <a:off x="5076825" y="4652963"/>
            <a:ext cx="495300" cy="301625"/>
          </a:xfrm>
          <a:prstGeom prst="rightArrow">
            <a:avLst>
              <a:gd name="adj1" fmla="val 50000"/>
              <a:gd name="adj2" fmla="val 41053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5724525" y="3500438"/>
            <a:ext cx="3200400" cy="2290762"/>
            <a:chOff x="3588" y="2179"/>
            <a:chExt cx="2016" cy="1443"/>
          </a:xfrm>
        </p:grpSpPr>
        <p:sp>
          <p:nvSpPr>
            <p:cNvPr id="453733" name="Rectangle 101"/>
            <p:cNvSpPr>
              <a:spLocks noChangeArrowheads="1"/>
            </p:cNvSpPr>
            <p:nvPr/>
          </p:nvSpPr>
          <p:spPr bwMode="auto">
            <a:xfrm>
              <a:off x="5116" y="2830"/>
              <a:ext cx="102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734" name="Oval 102"/>
            <p:cNvSpPr>
              <a:spLocks noChangeArrowheads="1"/>
            </p:cNvSpPr>
            <p:nvPr/>
          </p:nvSpPr>
          <p:spPr bwMode="auto">
            <a:xfrm>
              <a:off x="3935" y="2806"/>
              <a:ext cx="295" cy="29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735" name="Line 103"/>
            <p:cNvSpPr>
              <a:spLocks noChangeShapeType="1"/>
            </p:cNvSpPr>
            <p:nvPr/>
          </p:nvSpPr>
          <p:spPr bwMode="auto">
            <a:xfrm>
              <a:off x="4088" y="2584"/>
              <a:ext cx="0" cy="8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736" name="Line 104"/>
            <p:cNvSpPr>
              <a:spLocks noChangeShapeType="1"/>
            </p:cNvSpPr>
            <p:nvPr/>
          </p:nvSpPr>
          <p:spPr bwMode="auto">
            <a:xfrm>
              <a:off x="5174" y="2584"/>
              <a:ext cx="0" cy="2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737" name="Line 105"/>
            <p:cNvSpPr>
              <a:spLocks noChangeShapeType="1"/>
            </p:cNvSpPr>
            <p:nvPr/>
          </p:nvSpPr>
          <p:spPr bwMode="auto">
            <a:xfrm>
              <a:off x="5174" y="3134"/>
              <a:ext cx="0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738" name="Line 106"/>
            <p:cNvSpPr>
              <a:spLocks noChangeShapeType="1"/>
            </p:cNvSpPr>
            <p:nvPr/>
          </p:nvSpPr>
          <p:spPr bwMode="auto">
            <a:xfrm>
              <a:off x="4082" y="3408"/>
              <a:ext cx="10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739" name="Line 107"/>
            <p:cNvSpPr>
              <a:spLocks noChangeShapeType="1"/>
            </p:cNvSpPr>
            <p:nvPr/>
          </p:nvSpPr>
          <p:spPr bwMode="auto">
            <a:xfrm>
              <a:off x="4088" y="2584"/>
              <a:ext cx="3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740" name="Text Box 108"/>
            <p:cNvSpPr txBox="1">
              <a:spLocks noChangeArrowheads="1"/>
            </p:cNvSpPr>
            <p:nvPr/>
          </p:nvSpPr>
          <p:spPr bwMode="auto">
            <a:xfrm>
              <a:off x="3897" y="2584"/>
              <a:ext cx="2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53741" name="Text Box 109"/>
            <p:cNvSpPr txBox="1">
              <a:spLocks noChangeArrowheads="1"/>
            </p:cNvSpPr>
            <p:nvPr/>
          </p:nvSpPr>
          <p:spPr bwMode="auto">
            <a:xfrm>
              <a:off x="3903" y="3041"/>
              <a:ext cx="2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graphicFrame>
          <p:nvGraphicFramePr>
            <p:cNvPr id="453742" name="Object 110"/>
            <p:cNvGraphicFramePr>
              <a:graphicFrameLocks noChangeAspect="1"/>
            </p:cNvGraphicFramePr>
            <p:nvPr/>
          </p:nvGraphicFramePr>
          <p:xfrm>
            <a:off x="3588" y="2731"/>
            <a:ext cx="366" cy="382"/>
          </p:xfrm>
          <a:graphic>
            <a:graphicData uri="http://schemas.openxmlformats.org/presentationml/2006/ole">
              <p:oleObj spid="_x0000_s27657" name="公式" r:id="rId7" imgW="291960" imgH="304560" progId="Equation.3">
                <p:embed/>
              </p:oleObj>
            </a:graphicData>
          </a:graphic>
        </p:graphicFrame>
        <p:sp>
          <p:nvSpPr>
            <p:cNvPr id="453743" name="Line 111"/>
            <p:cNvSpPr>
              <a:spLocks noChangeShapeType="1"/>
            </p:cNvSpPr>
            <p:nvPr/>
          </p:nvSpPr>
          <p:spPr bwMode="auto">
            <a:xfrm>
              <a:off x="4424" y="2440"/>
              <a:ext cx="3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3744" name="Object 112"/>
            <p:cNvGraphicFramePr>
              <a:graphicFrameLocks noChangeAspect="1"/>
            </p:cNvGraphicFramePr>
            <p:nvPr/>
          </p:nvGraphicFramePr>
          <p:xfrm>
            <a:off x="4763" y="2179"/>
            <a:ext cx="270" cy="352"/>
          </p:xfrm>
          <a:graphic>
            <a:graphicData uri="http://schemas.openxmlformats.org/presentationml/2006/ole">
              <p:oleObj spid="_x0000_s27658" name="公式" r:id="rId8" imgW="215640" imgH="279360" progId="Equation.3">
                <p:embed/>
              </p:oleObj>
            </a:graphicData>
          </a:graphic>
        </p:graphicFrame>
        <p:sp>
          <p:nvSpPr>
            <p:cNvPr id="453745" name="Text Box 113"/>
            <p:cNvSpPr txBox="1">
              <a:spLocks noChangeArrowheads="1"/>
            </p:cNvSpPr>
            <p:nvPr/>
          </p:nvSpPr>
          <p:spPr bwMode="auto">
            <a:xfrm>
              <a:off x="3855" y="2386"/>
              <a:ext cx="2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453746" name="Text Box 114"/>
            <p:cNvSpPr txBox="1">
              <a:spLocks noChangeArrowheads="1"/>
            </p:cNvSpPr>
            <p:nvPr/>
          </p:nvSpPr>
          <p:spPr bwMode="auto">
            <a:xfrm>
              <a:off x="3858" y="3334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</a:p>
          </p:txBody>
        </p:sp>
        <p:sp>
          <p:nvSpPr>
            <p:cNvPr id="453747" name="Text Box 115"/>
            <p:cNvSpPr txBox="1">
              <a:spLocks noChangeArrowheads="1"/>
            </p:cNvSpPr>
            <p:nvPr/>
          </p:nvSpPr>
          <p:spPr bwMode="auto">
            <a:xfrm>
              <a:off x="5194" y="3280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</a:p>
          </p:txBody>
        </p:sp>
        <p:sp>
          <p:nvSpPr>
            <p:cNvPr id="453748" name="Text Box 116"/>
            <p:cNvSpPr txBox="1">
              <a:spLocks noChangeArrowheads="1"/>
            </p:cNvSpPr>
            <p:nvPr/>
          </p:nvSpPr>
          <p:spPr bwMode="auto">
            <a:xfrm>
              <a:off x="5174" y="2344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453749" name="Text Box 117"/>
            <p:cNvSpPr txBox="1">
              <a:spLocks noChangeArrowheads="1"/>
            </p:cNvSpPr>
            <p:nvPr/>
          </p:nvSpPr>
          <p:spPr bwMode="auto">
            <a:xfrm>
              <a:off x="5198" y="2837"/>
              <a:ext cx="4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Z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53750" name="Rectangle 118"/>
            <p:cNvSpPr>
              <a:spLocks noChangeArrowheads="1"/>
            </p:cNvSpPr>
            <p:nvPr/>
          </p:nvSpPr>
          <p:spPr bwMode="auto">
            <a:xfrm rot="5400000">
              <a:off x="4577" y="2440"/>
              <a:ext cx="96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751" name="Line 119"/>
            <p:cNvSpPr>
              <a:spLocks noChangeShapeType="1"/>
            </p:cNvSpPr>
            <p:nvPr/>
          </p:nvSpPr>
          <p:spPr bwMode="auto">
            <a:xfrm>
              <a:off x="4779" y="2590"/>
              <a:ext cx="3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752" name="Text Box 120"/>
            <p:cNvSpPr txBox="1">
              <a:spLocks noChangeArrowheads="1"/>
            </p:cNvSpPr>
            <p:nvPr/>
          </p:nvSpPr>
          <p:spPr bwMode="auto">
            <a:xfrm>
              <a:off x="4496" y="2611"/>
              <a:ext cx="4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Z</a:t>
              </a:r>
              <a:r>
                <a:rPr kumimoji="1" lang="en-US" altLang="zh-CN" sz="2400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6" name="Group 121"/>
          <p:cNvGrpSpPr>
            <a:grpSpLocks/>
          </p:cNvGrpSpPr>
          <p:nvPr/>
        </p:nvGrpSpPr>
        <p:grpSpPr bwMode="auto">
          <a:xfrm>
            <a:off x="2047875" y="836613"/>
            <a:ext cx="5337175" cy="2736850"/>
            <a:chOff x="1864" y="507"/>
            <a:chExt cx="3805" cy="2061"/>
          </a:xfrm>
        </p:grpSpPr>
        <p:grpSp>
          <p:nvGrpSpPr>
            <p:cNvPr id="7" name="Group 122"/>
            <p:cNvGrpSpPr>
              <a:grpSpLocks/>
            </p:cNvGrpSpPr>
            <p:nvPr/>
          </p:nvGrpSpPr>
          <p:grpSpPr bwMode="auto">
            <a:xfrm>
              <a:off x="2018" y="867"/>
              <a:ext cx="3538" cy="1701"/>
              <a:chOff x="657" y="1752"/>
              <a:chExt cx="3538" cy="1701"/>
            </a:xfrm>
          </p:grpSpPr>
          <p:sp>
            <p:nvSpPr>
              <p:cNvPr id="453755" name="Line 123"/>
              <p:cNvSpPr>
                <a:spLocks noChangeShapeType="1"/>
              </p:cNvSpPr>
              <p:nvPr/>
            </p:nvSpPr>
            <p:spPr bwMode="auto">
              <a:xfrm flipH="1" flipV="1">
                <a:off x="657" y="3385"/>
                <a:ext cx="353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56" name="Line 124"/>
              <p:cNvSpPr>
                <a:spLocks noChangeShapeType="1"/>
              </p:cNvSpPr>
              <p:nvPr/>
            </p:nvSpPr>
            <p:spPr bwMode="auto">
              <a:xfrm flipH="1" flipV="1">
                <a:off x="2154" y="2931"/>
                <a:ext cx="7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57" name="Line 125"/>
              <p:cNvSpPr>
                <a:spLocks noChangeShapeType="1"/>
              </p:cNvSpPr>
              <p:nvPr/>
            </p:nvSpPr>
            <p:spPr bwMode="auto">
              <a:xfrm flipH="1" flipV="1">
                <a:off x="2154" y="2432"/>
                <a:ext cx="7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58" name="Line 126"/>
              <p:cNvSpPr>
                <a:spLocks noChangeShapeType="1"/>
              </p:cNvSpPr>
              <p:nvPr/>
            </p:nvSpPr>
            <p:spPr bwMode="auto">
              <a:xfrm flipH="1" flipV="1">
                <a:off x="2154" y="1899"/>
                <a:ext cx="7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59" name="Line 127"/>
              <p:cNvSpPr>
                <a:spLocks noChangeShapeType="1"/>
              </p:cNvSpPr>
              <p:nvPr/>
            </p:nvSpPr>
            <p:spPr bwMode="auto">
              <a:xfrm flipH="1" flipV="1">
                <a:off x="3016" y="2931"/>
                <a:ext cx="9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60" name="Line 128"/>
              <p:cNvSpPr>
                <a:spLocks noChangeShapeType="1"/>
              </p:cNvSpPr>
              <p:nvPr/>
            </p:nvSpPr>
            <p:spPr bwMode="auto">
              <a:xfrm flipH="1" flipV="1">
                <a:off x="3016" y="2432"/>
                <a:ext cx="117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61" name="Line 129"/>
              <p:cNvSpPr>
                <a:spLocks noChangeShapeType="1"/>
              </p:cNvSpPr>
              <p:nvPr/>
            </p:nvSpPr>
            <p:spPr bwMode="auto">
              <a:xfrm flipH="1" flipV="1">
                <a:off x="3016" y="1899"/>
                <a:ext cx="9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62" name="Oval 130"/>
              <p:cNvSpPr>
                <a:spLocks noChangeArrowheads="1"/>
              </p:cNvSpPr>
              <p:nvPr/>
            </p:nvSpPr>
            <p:spPr bwMode="auto">
              <a:xfrm>
                <a:off x="1020" y="2795"/>
                <a:ext cx="272" cy="2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63" name="Oval 131"/>
              <p:cNvSpPr>
                <a:spLocks noChangeArrowheads="1"/>
              </p:cNvSpPr>
              <p:nvPr/>
            </p:nvSpPr>
            <p:spPr bwMode="auto">
              <a:xfrm>
                <a:off x="1020" y="2296"/>
                <a:ext cx="272" cy="2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64" name="Oval 132"/>
              <p:cNvSpPr>
                <a:spLocks noChangeArrowheads="1"/>
              </p:cNvSpPr>
              <p:nvPr/>
            </p:nvSpPr>
            <p:spPr bwMode="auto">
              <a:xfrm>
                <a:off x="1020" y="1752"/>
                <a:ext cx="272" cy="2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65" name="Rectangle 133"/>
              <p:cNvSpPr>
                <a:spLocks noChangeArrowheads="1"/>
              </p:cNvSpPr>
              <p:nvPr/>
            </p:nvSpPr>
            <p:spPr bwMode="auto">
              <a:xfrm rot="5400000">
                <a:off x="2423" y="3241"/>
                <a:ext cx="125" cy="30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66" name="Rectangle 134"/>
              <p:cNvSpPr>
                <a:spLocks noChangeArrowheads="1"/>
              </p:cNvSpPr>
              <p:nvPr/>
            </p:nvSpPr>
            <p:spPr bwMode="auto">
              <a:xfrm rot="5400000">
                <a:off x="3375" y="2788"/>
                <a:ext cx="125" cy="30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67" name="Rectangle 135"/>
              <p:cNvSpPr>
                <a:spLocks noChangeArrowheads="1"/>
              </p:cNvSpPr>
              <p:nvPr/>
            </p:nvSpPr>
            <p:spPr bwMode="auto">
              <a:xfrm rot="5400000">
                <a:off x="3393" y="2278"/>
                <a:ext cx="125" cy="30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68" name="Rectangle 136"/>
              <p:cNvSpPr>
                <a:spLocks noChangeArrowheads="1"/>
              </p:cNvSpPr>
              <p:nvPr/>
            </p:nvSpPr>
            <p:spPr bwMode="auto">
              <a:xfrm rot="5400000">
                <a:off x="3393" y="1745"/>
                <a:ext cx="125" cy="30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69" name="Rectangle 137"/>
              <p:cNvSpPr>
                <a:spLocks noChangeArrowheads="1"/>
              </p:cNvSpPr>
              <p:nvPr/>
            </p:nvSpPr>
            <p:spPr bwMode="auto">
              <a:xfrm rot="5400000">
                <a:off x="2468" y="2788"/>
                <a:ext cx="125" cy="30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70" name="Rectangle 138"/>
              <p:cNvSpPr>
                <a:spLocks noChangeArrowheads="1"/>
              </p:cNvSpPr>
              <p:nvPr/>
            </p:nvSpPr>
            <p:spPr bwMode="auto">
              <a:xfrm rot="5400000">
                <a:off x="2468" y="2278"/>
                <a:ext cx="125" cy="30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71" name="Rectangle 139"/>
              <p:cNvSpPr>
                <a:spLocks noChangeArrowheads="1"/>
              </p:cNvSpPr>
              <p:nvPr/>
            </p:nvSpPr>
            <p:spPr bwMode="auto">
              <a:xfrm rot="5400000">
                <a:off x="2486" y="1745"/>
                <a:ext cx="125" cy="30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72" name="Oval 140"/>
              <p:cNvSpPr>
                <a:spLocks noChangeArrowheads="1"/>
              </p:cNvSpPr>
              <p:nvPr/>
            </p:nvSpPr>
            <p:spPr bwMode="auto">
              <a:xfrm rot="10800000" flipV="1">
                <a:off x="2064" y="2886"/>
                <a:ext cx="91" cy="90"/>
              </a:xfrm>
              <a:prstGeom prst="ellips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73" name="Oval 141"/>
              <p:cNvSpPr>
                <a:spLocks noChangeArrowheads="1"/>
              </p:cNvSpPr>
              <p:nvPr/>
            </p:nvSpPr>
            <p:spPr bwMode="auto">
              <a:xfrm rot="10800000" flipV="1">
                <a:off x="2064" y="2388"/>
                <a:ext cx="91" cy="90"/>
              </a:xfrm>
              <a:prstGeom prst="ellips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74" name="Oval 142"/>
              <p:cNvSpPr>
                <a:spLocks noChangeArrowheads="1"/>
              </p:cNvSpPr>
              <p:nvPr/>
            </p:nvSpPr>
            <p:spPr bwMode="auto">
              <a:xfrm rot="10800000" flipV="1">
                <a:off x="2064" y="1854"/>
                <a:ext cx="91" cy="90"/>
              </a:xfrm>
              <a:prstGeom prst="ellips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75" name="Oval 143"/>
              <p:cNvSpPr>
                <a:spLocks noChangeArrowheads="1"/>
              </p:cNvSpPr>
              <p:nvPr/>
            </p:nvSpPr>
            <p:spPr bwMode="auto">
              <a:xfrm rot="10800000" flipV="1">
                <a:off x="2925" y="2886"/>
                <a:ext cx="91" cy="90"/>
              </a:xfrm>
              <a:prstGeom prst="ellips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76" name="Oval 144"/>
              <p:cNvSpPr>
                <a:spLocks noChangeArrowheads="1"/>
              </p:cNvSpPr>
              <p:nvPr/>
            </p:nvSpPr>
            <p:spPr bwMode="auto">
              <a:xfrm rot="10800000" flipV="1">
                <a:off x="2925" y="2387"/>
                <a:ext cx="91" cy="90"/>
              </a:xfrm>
              <a:prstGeom prst="ellips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77" name="Oval 145"/>
              <p:cNvSpPr>
                <a:spLocks noChangeArrowheads="1"/>
              </p:cNvSpPr>
              <p:nvPr/>
            </p:nvSpPr>
            <p:spPr bwMode="auto">
              <a:xfrm rot="10800000" flipV="1">
                <a:off x="2925" y="1854"/>
                <a:ext cx="91" cy="90"/>
              </a:xfrm>
              <a:prstGeom prst="ellips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78" name="Line 146"/>
              <p:cNvSpPr>
                <a:spLocks noChangeShapeType="1"/>
              </p:cNvSpPr>
              <p:nvPr/>
            </p:nvSpPr>
            <p:spPr bwMode="auto">
              <a:xfrm flipH="1" flipV="1">
                <a:off x="793" y="1888"/>
                <a:ext cx="12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79" name="Line 147"/>
              <p:cNvSpPr>
                <a:spLocks noChangeShapeType="1"/>
              </p:cNvSpPr>
              <p:nvPr/>
            </p:nvSpPr>
            <p:spPr bwMode="auto">
              <a:xfrm flipH="1" flipV="1">
                <a:off x="657" y="2432"/>
                <a:ext cx="140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80" name="Line 148"/>
              <p:cNvSpPr>
                <a:spLocks noChangeShapeType="1"/>
              </p:cNvSpPr>
              <p:nvPr/>
            </p:nvSpPr>
            <p:spPr bwMode="auto">
              <a:xfrm flipH="1" flipV="1">
                <a:off x="793" y="2931"/>
                <a:ext cx="12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81" name="Line 149"/>
              <p:cNvSpPr>
                <a:spLocks noChangeShapeType="1"/>
              </p:cNvSpPr>
              <p:nvPr/>
            </p:nvSpPr>
            <p:spPr bwMode="auto">
              <a:xfrm>
                <a:off x="793" y="1888"/>
                <a:ext cx="0" cy="10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82" name="Line 150"/>
              <p:cNvSpPr>
                <a:spLocks noChangeShapeType="1"/>
              </p:cNvSpPr>
              <p:nvPr/>
            </p:nvSpPr>
            <p:spPr bwMode="auto">
              <a:xfrm>
                <a:off x="3969" y="1888"/>
                <a:ext cx="0" cy="10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83" name="Line 151"/>
              <p:cNvSpPr>
                <a:spLocks noChangeShapeType="1"/>
              </p:cNvSpPr>
              <p:nvPr/>
            </p:nvSpPr>
            <p:spPr bwMode="auto">
              <a:xfrm>
                <a:off x="4195" y="2434"/>
                <a:ext cx="0" cy="9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84" name="Line 152"/>
              <p:cNvSpPr>
                <a:spLocks noChangeShapeType="1"/>
              </p:cNvSpPr>
              <p:nvPr/>
            </p:nvSpPr>
            <p:spPr bwMode="auto">
              <a:xfrm>
                <a:off x="657" y="2431"/>
                <a:ext cx="0" cy="9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85" name="Oval 153"/>
              <p:cNvSpPr>
                <a:spLocks noChangeArrowheads="1"/>
              </p:cNvSpPr>
              <p:nvPr/>
            </p:nvSpPr>
            <p:spPr bwMode="auto">
              <a:xfrm flipV="1">
                <a:off x="770" y="2403"/>
                <a:ext cx="50" cy="5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86" name="Oval 154"/>
              <p:cNvSpPr>
                <a:spLocks noChangeArrowheads="1"/>
              </p:cNvSpPr>
              <p:nvPr/>
            </p:nvSpPr>
            <p:spPr bwMode="auto">
              <a:xfrm flipV="1">
                <a:off x="3944" y="2403"/>
                <a:ext cx="50" cy="5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55"/>
            <p:cNvGrpSpPr>
              <a:grpSpLocks/>
            </p:cNvGrpSpPr>
            <p:nvPr/>
          </p:nvGrpSpPr>
          <p:grpSpPr bwMode="auto">
            <a:xfrm>
              <a:off x="2154" y="507"/>
              <a:ext cx="817" cy="606"/>
              <a:chOff x="793" y="938"/>
              <a:chExt cx="817" cy="606"/>
            </a:xfrm>
          </p:grpSpPr>
          <p:sp>
            <p:nvSpPr>
              <p:cNvPr id="453788" name="Text Box 156"/>
              <p:cNvSpPr txBox="1">
                <a:spLocks noChangeArrowheads="1"/>
              </p:cNvSpPr>
              <p:nvPr/>
            </p:nvSpPr>
            <p:spPr bwMode="auto">
              <a:xfrm>
                <a:off x="1255" y="1153"/>
                <a:ext cx="355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</a:t>
                </a:r>
                <a:endPara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53789" name="Text Box 157"/>
              <p:cNvSpPr txBox="1">
                <a:spLocks noChangeArrowheads="1"/>
              </p:cNvSpPr>
              <p:nvPr/>
            </p:nvSpPr>
            <p:spPr bwMode="auto">
              <a:xfrm>
                <a:off x="793" y="1071"/>
                <a:ext cx="355" cy="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_</a:t>
                </a:r>
                <a:endParaRPr kumimoji="1"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graphicFrame>
            <p:nvGraphicFramePr>
              <p:cNvPr id="453790" name="Object 158"/>
              <p:cNvGraphicFramePr>
                <a:graphicFrameLocks noChangeAspect="1"/>
              </p:cNvGraphicFramePr>
              <p:nvPr/>
            </p:nvGraphicFramePr>
            <p:xfrm>
              <a:off x="1020" y="938"/>
              <a:ext cx="295" cy="360"/>
            </p:xfrm>
            <a:graphic>
              <a:graphicData uri="http://schemas.openxmlformats.org/presentationml/2006/ole">
                <p:oleObj spid="_x0000_s27656" name="公式" r:id="rId9" imgW="228600" imgH="279360" progId="Equation.3">
                  <p:embed/>
                </p:oleObj>
              </a:graphicData>
            </a:graphic>
          </p:graphicFrame>
        </p:grpSp>
        <p:grpSp>
          <p:nvGrpSpPr>
            <p:cNvPr id="9" name="Group 159"/>
            <p:cNvGrpSpPr>
              <a:grpSpLocks/>
            </p:cNvGrpSpPr>
            <p:nvPr/>
          </p:nvGrpSpPr>
          <p:grpSpPr bwMode="auto">
            <a:xfrm>
              <a:off x="2154" y="1096"/>
              <a:ext cx="817" cy="560"/>
              <a:chOff x="793" y="1527"/>
              <a:chExt cx="817" cy="560"/>
            </a:xfrm>
          </p:grpSpPr>
          <p:sp>
            <p:nvSpPr>
              <p:cNvPr id="453792" name="Text Box 160"/>
              <p:cNvSpPr txBox="1">
                <a:spLocks noChangeArrowheads="1"/>
              </p:cNvSpPr>
              <p:nvPr/>
            </p:nvSpPr>
            <p:spPr bwMode="auto">
              <a:xfrm>
                <a:off x="1255" y="1697"/>
                <a:ext cx="355" cy="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</a:t>
                </a:r>
                <a:endPara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53793" name="Text Box 161"/>
              <p:cNvSpPr txBox="1">
                <a:spLocks noChangeArrowheads="1"/>
              </p:cNvSpPr>
              <p:nvPr/>
            </p:nvSpPr>
            <p:spPr bwMode="auto">
              <a:xfrm>
                <a:off x="793" y="1615"/>
                <a:ext cx="355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_</a:t>
                </a:r>
                <a:endParaRPr kumimoji="1"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graphicFrame>
            <p:nvGraphicFramePr>
              <p:cNvPr id="453794" name="Object 162"/>
              <p:cNvGraphicFramePr>
                <a:graphicFrameLocks noChangeAspect="1"/>
              </p:cNvGraphicFramePr>
              <p:nvPr/>
            </p:nvGraphicFramePr>
            <p:xfrm>
              <a:off x="1020" y="1527"/>
              <a:ext cx="258" cy="315"/>
            </p:xfrm>
            <a:graphic>
              <a:graphicData uri="http://schemas.openxmlformats.org/presentationml/2006/ole">
                <p:oleObj spid="_x0000_s27655" name="公式" r:id="rId10" imgW="228600" imgH="279360" progId="Equation.3">
                  <p:embed/>
                </p:oleObj>
              </a:graphicData>
            </a:graphic>
          </p:graphicFrame>
        </p:grpSp>
        <p:grpSp>
          <p:nvGrpSpPr>
            <p:cNvPr id="10" name="Group 163"/>
            <p:cNvGrpSpPr>
              <a:grpSpLocks/>
            </p:cNvGrpSpPr>
            <p:nvPr/>
          </p:nvGrpSpPr>
          <p:grpSpPr bwMode="auto">
            <a:xfrm>
              <a:off x="2154" y="1593"/>
              <a:ext cx="817" cy="563"/>
              <a:chOff x="793" y="2024"/>
              <a:chExt cx="817" cy="563"/>
            </a:xfrm>
          </p:grpSpPr>
          <p:sp>
            <p:nvSpPr>
              <p:cNvPr id="453796" name="Text Box 164"/>
              <p:cNvSpPr txBox="1">
                <a:spLocks noChangeArrowheads="1"/>
              </p:cNvSpPr>
              <p:nvPr/>
            </p:nvSpPr>
            <p:spPr bwMode="auto">
              <a:xfrm>
                <a:off x="1255" y="2196"/>
                <a:ext cx="355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</a:t>
                </a:r>
                <a:endPara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53797" name="Text Box 165"/>
              <p:cNvSpPr txBox="1">
                <a:spLocks noChangeArrowheads="1"/>
              </p:cNvSpPr>
              <p:nvPr/>
            </p:nvSpPr>
            <p:spPr bwMode="auto">
              <a:xfrm>
                <a:off x="793" y="2114"/>
                <a:ext cx="355" cy="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_</a:t>
                </a:r>
                <a:endParaRPr kumimoji="1"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graphicFrame>
            <p:nvGraphicFramePr>
              <p:cNvPr id="453798" name="Object 166"/>
              <p:cNvGraphicFramePr>
                <a:graphicFrameLocks noChangeAspect="1"/>
              </p:cNvGraphicFramePr>
              <p:nvPr/>
            </p:nvGraphicFramePr>
            <p:xfrm>
              <a:off x="930" y="2024"/>
              <a:ext cx="273" cy="316"/>
            </p:xfrm>
            <a:graphic>
              <a:graphicData uri="http://schemas.openxmlformats.org/presentationml/2006/ole">
                <p:oleObj spid="_x0000_s27654" name="公式" r:id="rId11" imgW="241200" imgH="279360" progId="Equation.3">
                  <p:embed/>
                </p:oleObj>
              </a:graphicData>
            </a:graphic>
          </p:graphicFrame>
        </p:grpSp>
        <p:grpSp>
          <p:nvGrpSpPr>
            <p:cNvPr id="11" name="Group 167"/>
            <p:cNvGrpSpPr>
              <a:grpSpLocks/>
            </p:cNvGrpSpPr>
            <p:nvPr/>
          </p:nvGrpSpPr>
          <p:grpSpPr bwMode="auto">
            <a:xfrm>
              <a:off x="2971" y="585"/>
              <a:ext cx="258" cy="418"/>
              <a:chOff x="1610" y="1016"/>
              <a:chExt cx="258" cy="418"/>
            </a:xfrm>
          </p:grpSpPr>
          <p:graphicFrame>
            <p:nvGraphicFramePr>
              <p:cNvPr id="453800" name="Object 168"/>
              <p:cNvGraphicFramePr>
                <a:graphicFrameLocks noChangeAspect="1"/>
              </p:cNvGraphicFramePr>
              <p:nvPr/>
            </p:nvGraphicFramePr>
            <p:xfrm>
              <a:off x="1613" y="1016"/>
              <a:ext cx="255" cy="373"/>
            </p:xfrm>
            <a:graphic>
              <a:graphicData uri="http://schemas.openxmlformats.org/presentationml/2006/ole">
                <p:oleObj spid="_x0000_s27653" name="公式" r:id="rId12" imgW="190440" imgH="279360" progId="Equation.3">
                  <p:embed/>
                </p:oleObj>
              </a:graphicData>
            </a:graphic>
          </p:graphicFrame>
          <p:sp>
            <p:nvSpPr>
              <p:cNvPr id="453801" name="Line 169"/>
              <p:cNvSpPr>
                <a:spLocks noChangeShapeType="1"/>
              </p:cNvSpPr>
              <p:nvPr/>
            </p:nvSpPr>
            <p:spPr bwMode="auto">
              <a:xfrm>
                <a:off x="1610" y="1434"/>
                <a:ext cx="18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170"/>
            <p:cNvGrpSpPr>
              <a:grpSpLocks/>
            </p:cNvGrpSpPr>
            <p:nvPr/>
          </p:nvGrpSpPr>
          <p:grpSpPr bwMode="auto">
            <a:xfrm>
              <a:off x="2971" y="1130"/>
              <a:ext cx="258" cy="418"/>
              <a:chOff x="1610" y="1016"/>
              <a:chExt cx="258" cy="418"/>
            </a:xfrm>
          </p:grpSpPr>
          <p:graphicFrame>
            <p:nvGraphicFramePr>
              <p:cNvPr id="453803" name="Object 171"/>
              <p:cNvGraphicFramePr>
                <a:graphicFrameLocks noChangeAspect="1"/>
              </p:cNvGraphicFramePr>
              <p:nvPr/>
            </p:nvGraphicFramePr>
            <p:xfrm>
              <a:off x="1613" y="1016"/>
              <a:ext cx="255" cy="373"/>
            </p:xfrm>
            <a:graphic>
              <a:graphicData uri="http://schemas.openxmlformats.org/presentationml/2006/ole">
                <p:oleObj spid="_x0000_s27652" name="公式" r:id="rId13" imgW="190440" imgH="279360" progId="Equation.3">
                  <p:embed/>
                </p:oleObj>
              </a:graphicData>
            </a:graphic>
          </p:graphicFrame>
          <p:sp>
            <p:nvSpPr>
              <p:cNvPr id="453804" name="Line 172"/>
              <p:cNvSpPr>
                <a:spLocks noChangeShapeType="1"/>
              </p:cNvSpPr>
              <p:nvPr/>
            </p:nvSpPr>
            <p:spPr bwMode="auto">
              <a:xfrm>
                <a:off x="1610" y="1434"/>
                <a:ext cx="18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173"/>
            <p:cNvGrpSpPr>
              <a:grpSpLocks/>
            </p:cNvGrpSpPr>
            <p:nvPr/>
          </p:nvGrpSpPr>
          <p:grpSpPr bwMode="auto">
            <a:xfrm>
              <a:off x="2971" y="1629"/>
              <a:ext cx="258" cy="418"/>
              <a:chOff x="1610" y="1016"/>
              <a:chExt cx="258" cy="418"/>
            </a:xfrm>
          </p:grpSpPr>
          <p:graphicFrame>
            <p:nvGraphicFramePr>
              <p:cNvPr id="453806" name="Object 174"/>
              <p:cNvGraphicFramePr>
                <a:graphicFrameLocks noChangeAspect="1"/>
              </p:cNvGraphicFramePr>
              <p:nvPr/>
            </p:nvGraphicFramePr>
            <p:xfrm>
              <a:off x="1613" y="1016"/>
              <a:ext cx="255" cy="373"/>
            </p:xfrm>
            <a:graphic>
              <a:graphicData uri="http://schemas.openxmlformats.org/presentationml/2006/ole">
                <p:oleObj spid="_x0000_s27651" name="公式" r:id="rId14" imgW="190440" imgH="279360" progId="Equation.3">
                  <p:embed/>
                </p:oleObj>
              </a:graphicData>
            </a:graphic>
          </p:graphicFrame>
          <p:sp>
            <p:nvSpPr>
              <p:cNvPr id="453807" name="Line 175"/>
              <p:cNvSpPr>
                <a:spLocks noChangeShapeType="1"/>
              </p:cNvSpPr>
              <p:nvPr/>
            </p:nvSpPr>
            <p:spPr bwMode="auto">
              <a:xfrm>
                <a:off x="1610" y="1434"/>
                <a:ext cx="18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808" name="Text Box 176"/>
            <p:cNvSpPr txBox="1">
              <a:spLocks noChangeArrowheads="1"/>
            </p:cNvSpPr>
            <p:nvPr/>
          </p:nvSpPr>
          <p:spPr bwMode="auto">
            <a:xfrm>
              <a:off x="3316" y="655"/>
              <a:ext cx="315" cy="391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A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53809" name="Text Box 177"/>
            <p:cNvSpPr txBox="1">
              <a:spLocks noChangeArrowheads="1"/>
            </p:cNvSpPr>
            <p:nvPr/>
          </p:nvSpPr>
          <p:spPr bwMode="auto">
            <a:xfrm>
              <a:off x="3317" y="1188"/>
              <a:ext cx="300" cy="391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B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53810" name="Text Box 178"/>
            <p:cNvSpPr txBox="1">
              <a:spLocks noChangeArrowheads="1"/>
            </p:cNvSpPr>
            <p:nvPr/>
          </p:nvSpPr>
          <p:spPr bwMode="auto">
            <a:xfrm>
              <a:off x="3316" y="1688"/>
              <a:ext cx="315" cy="391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C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53811" name="Text Box 179"/>
            <p:cNvSpPr txBox="1">
              <a:spLocks noChangeArrowheads="1"/>
            </p:cNvSpPr>
            <p:nvPr/>
          </p:nvSpPr>
          <p:spPr bwMode="auto">
            <a:xfrm>
              <a:off x="1864" y="1199"/>
              <a:ext cx="314" cy="391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N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53812" name="Text Box 180"/>
            <p:cNvSpPr txBox="1">
              <a:spLocks noChangeArrowheads="1"/>
            </p:cNvSpPr>
            <p:nvPr/>
          </p:nvSpPr>
          <p:spPr bwMode="auto">
            <a:xfrm>
              <a:off x="4176" y="655"/>
              <a:ext cx="362" cy="391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kumimoji="1" lang="en-US" altLang="zh-CN" sz="2800" baseline="30000">
                  <a:latin typeface="Times New Roman" pitchFamily="18" charset="0"/>
                  <a:ea typeface="宋体" pitchFamily="2" charset="-122"/>
                </a:rPr>
                <a:t>/</a:t>
              </a:r>
              <a:endParaRPr kumimoji="1" lang="el-GR" altLang="zh-CN" sz="2800" baseline="30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53813" name="Text Box 181"/>
            <p:cNvSpPr txBox="1">
              <a:spLocks noChangeArrowheads="1"/>
            </p:cNvSpPr>
            <p:nvPr/>
          </p:nvSpPr>
          <p:spPr bwMode="auto">
            <a:xfrm>
              <a:off x="4176" y="1188"/>
              <a:ext cx="348" cy="391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kumimoji="1" lang="en-US" altLang="zh-CN" sz="2800" baseline="30000">
                  <a:latin typeface="Times New Roman" pitchFamily="18" charset="0"/>
                  <a:ea typeface="宋体" pitchFamily="2" charset="-122"/>
                </a:rPr>
                <a:t>/</a:t>
              </a:r>
              <a:endParaRPr kumimoji="1" lang="el-GR" altLang="zh-CN" sz="2800" baseline="30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53814" name="Text Box 182"/>
            <p:cNvSpPr txBox="1">
              <a:spLocks noChangeArrowheads="1"/>
            </p:cNvSpPr>
            <p:nvPr/>
          </p:nvSpPr>
          <p:spPr bwMode="auto">
            <a:xfrm>
              <a:off x="4130" y="1698"/>
              <a:ext cx="362" cy="391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sz="2800" baseline="30000">
                  <a:latin typeface="Times New Roman" pitchFamily="18" charset="0"/>
                  <a:ea typeface="宋体" pitchFamily="2" charset="-122"/>
                </a:rPr>
                <a:t>/</a:t>
              </a:r>
              <a:endParaRPr kumimoji="1" lang="el-GR" altLang="zh-CN" sz="2800" baseline="30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53815" name="Text Box 183"/>
            <p:cNvSpPr txBox="1">
              <a:spLocks noChangeArrowheads="1"/>
            </p:cNvSpPr>
            <p:nvPr/>
          </p:nvSpPr>
          <p:spPr bwMode="auto">
            <a:xfrm>
              <a:off x="3743" y="563"/>
              <a:ext cx="386" cy="391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Z</a:t>
              </a:r>
              <a:r>
                <a:rPr kumimoji="1" lang="en-US" altLang="zh-CN" sz="2800" baseline="-25000"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53816" name="Text Box 184"/>
            <p:cNvSpPr txBox="1">
              <a:spLocks noChangeArrowheads="1"/>
            </p:cNvSpPr>
            <p:nvPr/>
          </p:nvSpPr>
          <p:spPr bwMode="auto">
            <a:xfrm>
              <a:off x="3720" y="1107"/>
              <a:ext cx="386" cy="391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Z</a:t>
              </a:r>
              <a:r>
                <a:rPr kumimoji="1" lang="en-US" altLang="zh-CN" sz="2800" baseline="-25000"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53817" name="Text Box 185"/>
            <p:cNvSpPr txBox="1">
              <a:spLocks noChangeArrowheads="1"/>
            </p:cNvSpPr>
            <p:nvPr/>
          </p:nvSpPr>
          <p:spPr bwMode="auto">
            <a:xfrm>
              <a:off x="3697" y="1607"/>
              <a:ext cx="386" cy="391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Z</a:t>
              </a:r>
              <a:r>
                <a:rPr kumimoji="1" lang="en-US" altLang="zh-CN" sz="2800" baseline="-25000"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53818" name="Text Box 186"/>
            <p:cNvSpPr txBox="1">
              <a:spLocks noChangeArrowheads="1"/>
            </p:cNvSpPr>
            <p:nvPr/>
          </p:nvSpPr>
          <p:spPr bwMode="auto">
            <a:xfrm>
              <a:off x="4678" y="609"/>
              <a:ext cx="299" cy="391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Z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53819" name="Text Box 187"/>
            <p:cNvSpPr txBox="1">
              <a:spLocks noChangeArrowheads="1"/>
            </p:cNvSpPr>
            <p:nvPr/>
          </p:nvSpPr>
          <p:spPr bwMode="auto">
            <a:xfrm>
              <a:off x="4678" y="1154"/>
              <a:ext cx="299" cy="391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Z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53820" name="Text Box 188"/>
            <p:cNvSpPr txBox="1">
              <a:spLocks noChangeArrowheads="1"/>
            </p:cNvSpPr>
            <p:nvPr/>
          </p:nvSpPr>
          <p:spPr bwMode="auto">
            <a:xfrm>
              <a:off x="4685" y="1675"/>
              <a:ext cx="300" cy="391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Z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53821" name="Text Box 189"/>
            <p:cNvSpPr txBox="1">
              <a:spLocks noChangeArrowheads="1"/>
            </p:cNvSpPr>
            <p:nvPr/>
          </p:nvSpPr>
          <p:spPr bwMode="auto">
            <a:xfrm>
              <a:off x="5307" y="1199"/>
              <a:ext cx="362" cy="391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kumimoji="1" lang="en-US" altLang="zh-CN" sz="2800" baseline="30000">
                  <a:latin typeface="Times New Roman" pitchFamily="18" charset="0"/>
                  <a:ea typeface="宋体" pitchFamily="2" charset="-122"/>
                </a:rPr>
                <a:t>/</a:t>
              </a:r>
              <a:endParaRPr kumimoji="1" lang="el-GR" altLang="zh-CN" sz="2800" baseline="30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53822" name="Text Box 190"/>
            <p:cNvSpPr txBox="1">
              <a:spLocks noChangeArrowheads="1"/>
            </p:cNvSpPr>
            <p:nvPr/>
          </p:nvSpPr>
          <p:spPr bwMode="auto">
            <a:xfrm>
              <a:off x="3627" y="2073"/>
              <a:ext cx="425" cy="391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800">
                  <a:latin typeface="Times New Roman" pitchFamily="18" charset="0"/>
                  <a:ea typeface="宋体" pitchFamily="2" charset="-122"/>
                </a:rPr>
                <a:t>Z</a:t>
              </a:r>
              <a:r>
                <a:rPr kumimoji="1" lang="en-US" altLang="zh-CN" sz="2800" baseline="-25000">
                  <a:latin typeface="Times New Roman" pitchFamily="18" charset="0"/>
                  <a:ea typeface="宋体" pitchFamily="2" charset="-122"/>
                </a:rPr>
                <a:t>N</a:t>
              </a:r>
              <a:endParaRPr kumimoji="1" lang="el-GR" altLang="zh-CN" sz="2800" baseline="-25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14" name="Group 191"/>
            <p:cNvGrpSpPr>
              <a:grpSpLocks/>
            </p:cNvGrpSpPr>
            <p:nvPr/>
          </p:nvGrpSpPr>
          <p:grpSpPr bwMode="auto">
            <a:xfrm>
              <a:off x="2966" y="2082"/>
              <a:ext cx="272" cy="418"/>
              <a:chOff x="1605" y="1016"/>
              <a:chExt cx="272" cy="418"/>
            </a:xfrm>
          </p:grpSpPr>
          <p:graphicFrame>
            <p:nvGraphicFramePr>
              <p:cNvPr id="453824" name="Object 192"/>
              <p:cNvGraphicFramePr>
                <a:graphicFrameLocks noChangeAspect="1"/>
              </p:cNvGraphicFramePr>
              <p:nvPr/>
            </p:nvGraphicFramePr>
            <p:xfrm>
              <a:off x="1605" y="1016"/>
              <a:ext cx="272" cy="373"/>
            </p:xfrm>
            <a:graphic>
              <a:graphicData uri="http://schemas.openxmlformats.org/presentationml/2006/ole">
                <p:oleObj spid="_x0000_s27650" name="公式" r:id="rId15" imgW="203040" imgH="279360" progId="Equation.3">
                  <p:embed/>
                </p:oleObj>
              </a:graphicData>
            </a:graphic>
          </p:graphicFrame>
          <p:sp>
            <p:nvSpPr>
              <p:cNvPr id="453825" name="Line 193"/>
              <p:cNvSpPr>
                <a:spLocks noChangeShapeType="1"/>
              </p:cNvSpPr>
              <p:nvPr/>
            </p:nvSpPr>
            <p:spPr bwMode="auto">
              <a:xfrm>
                <a:off x="1610" y="1434"/>
                <a:ext cx="18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82" grpId="0" autoUpdateAnimBg="0"/>
      <p:bldP spid="4537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792003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48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kumimoji="1" lang="en-US" altLang="zh-CN" sz="48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kumimoji="1" lang="zh-CN" altLang="en-US" sz="48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章 电阻电路的等效变换</a:t>
            </a:r>
            <a:endParaRPr kumimoji="1" lang="zh-CN" altLang="en-US" sz="4800" b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1116013" y="3465513"/>
            <a:ext cx="7278687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600">
                <a:solidFill>
                  <a:schemeClr val="tx1"/>
                </a:solidFill>
                <a:latin typeface="楷体_GB2312" pitchFamily="49" charset="-122"/>
              </a:rPr>
              <a:t>2. </a:t>
            </a:r>
            <a:r>
              <a:rPr kumimoji="1" lang="zh-CN" altLang="en-US" sz="3600">
                <a:solidFill>
                  <a:schemeClr val="tx1"/>
                </a:solidFill>
                <a:latin typeface="楷体_GB2312" pitchFamily="49" charset="-122"/>
              </a:rPr>
              <a:t>电压源和电流源的等效变换；</a:t>
            </a:r>
          </a:p>
          <a:p>
            <a:pPr algn="l">
              <a:spcBef>
                <a:spcPct val="50000"/>
              </a:spcBef>
            </a:pPr>
            <a:endParaRPr kumimoji="1"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91173" name="Text Box 5"/>
          <p:cNvSpPr txBox="1">
            <a:spLocks noChangeArrowheads="1"/>
          </p:cNvSpPr>
          <p:nvPr/>
        </p:nvSpPr>
        <p:spPr bwMode="auto">
          <a:xfrm>
            <a:off x="1116013" y="2673350"/>
            <a:ext cx="64087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600">
                <a:solidFill>
                  <a:schemeClr val="tx1"/>
                </a:solidFill>
                <a:latin typeface="楷体_GB2312" pitchFamily="49" charset="-122"/>
              </a:rPr>
              <a:t>1. </a:t>
            </a:r>
            <a:r>
              <a:rPr kumimoji="1" lang="en-US" altLang="zh-CN" sz="3600">
                <a:solidFill>
                  <a:schemeClr val="tx1"/>
                </a:solidFill>
                <a:latin typeface="楷体_GB2312" pitchFamily="49" charset="-122"/>
                <a:sym typeface="Wingdings 3" pitchFamily="18" charset="2"/>
              </a:rPr>
              <a:t>Y</a:t>
            </a:r>
            <a:r>
              <a:rPr kumimoji="1" lang="en-US" altLang="zh-CN" sz="3600">
                <a:solidFill>
                  <a:schemeClr val="tx1"/>
                </a:solidFill>
                <a:latin typeface="Times New Roman"/>
                <a:sym typeface="Wingdings 3" pitchFamily="18" charset="2"/>
              </a:rPr>
              <a:t>—</a:t>
            </a:r>
            <a:r>
              <a:rPr kumimoji="1" lang="en-US" altLang="zh-CN" sz="3600">
                <a:solidFill>
                  <a:schemeClr val="tx1"/>
                </a:solidFill>
                <a:latin typeface="楷体_GB2312" pitchFamily="49" charset="-122"/>
                <a:sym typeface="Symbol" pitchFamily="18" charset="2"/>
              </a:rPr>
              <a:t> </a:t>
            </a:r>
            <a:r>
              <a:rPr kumimoji="1" lang="zh-CN" altLang="en-US" sz="3600">
                <a:solidFill>
                  <a:schemeClr val="tx1"/>
                </a:solidFill>
                <a:latin typeface="楷体_GB2312" pitchFamily="49" charset="-122"/>
              </a:rPr>
              <a:t>变换</a:t>
            </a:r>
            <a:r>
              <a:rPr kumimoji="1" lang="en-US" altLang="zh-CN" sz="3600">
                <a:solidFill>
                  <a:schemeClr val="tx1"/>
                </a:solidFill>
                <a:latin typeface="楷体_GB2312" pitchFamily="49" charset="-122"/>
              </a:rPr>
              <a:t>; </a:t>
            </a:r>
            <a:r>
              <a:rPr kumimoji="1" lang="en-US" altLang="zh-CN">
                <a:solidFill>
                  <a:schemeClr val="tx1"/>
                </a:solidFill>
                <a:ea typeface="宋体" pitchFamily="2" charset="-122"/>
              </a:rPr>
              <a:t>P48   2-5</a:t>
            </a:r>
          </a:p>
        </p:txBody>
      </p:sp>
      <p:sp>
        <p:nvSpPr>
          <p:cNvPr id="391174" name="Rectangle 6"/>
          <p:cNvSpPr>
            <a:spLocks noChangeArrowheads="1"/>
          </p:cNvSpPr>
          <p:nvPr/>
        </p:nvSpPr>
        <p:spPr bwMode="auto">
          <a:xfrm>
            <a:off x="684213" y="1628775"/>
            <a:ext cx="2132012" cy="641350"/>
          </a:xfrm>
          <a:prstGeom prst="rect">
            <a:avLst/>
          </a:prstGeom>
          <a:solidFill>
            <a:srgbClr val="FF3300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buClr>
                <a:schemeClr val="bg1"/>
              </a:buClr>
              <a:buFont typeface="Wingdings" pitchFamily="2" charset="2"/>
              <a:buChar char="l"/>
            </a:pPr>
            <a:r>
              <a:rPr kumimoji="1" lang="en-US" altLang="zh-CN" sz="3600">
                <a:solidFill>
                  <a:schemeClr val="tx1"/>
                </a:solidFill>
                <a:latin typeface="楷体_GB2312" pitchFamily="49" charset="-122"/>
                <a:sym typeface="Monotype Sorts" pitchFamily="2" charset="2"/>
              </a:rPr>
              <a:t> </a:t>
            </a:r>
            <a:r>
              <a:rPr kumimoji="1" lang="zh-CN" altLang="en-US" sz="3600">
                <a:solidFill>
                  <a:schemeClr val="tx1"/>
                </a:solidFill>
                <a:latin typeface="楷体_GB2312" pitchFamily="49" charset="-122"/>
              </a:rPr>
              <a:t>重点：</a:t>
            </a:r>
            <a:endParaRPr kumimoji="1" lang="zh-CN" altLang="en-US">
              <a:solidFill>
                <a:schemeClr val="tx1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/>
      <p:bldP spid="391173" grpId="0"/>
      <p:bldP spid="391174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ChangeArrowheads="1"/>
          </p:cNvSpPr>
          <p:nvPr/>
        </p:nvSpPr>
        <p:spPr bwMode="auto">
          <a:xfrm>
            <a:off x="611188" y="1052513"/>
            <a:ext cx="19446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</a:rPr>
              <a:t>解：设</a:t>
            </a:r>
            <a:endParaRPr kumimoji="1" lang="zh-CN" altLang="en-US" sz="44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454659" name="Rectangle 3"/>
          <p:cNvSpPr>
            <a:spLocks noChangeArrowheads="1"/>
          </p:cNvSpPr>
          <p:nvPr>
            <p:ph type="title"/>
          </p:nvPr>
        </p:nvSpPr>
        <p:spPr bwMode="auto">
          <a:xfrm>
            <a:off x="323850" y="115888"/>
            <a:ext cx="8496300" cy="8747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000" b="1">
                <a:solidFill>
                  <a:schemeClr val="tx1"/>
                </a:solidFill>
                <a:ea typeface="楷体_GB2312" pitchFamily="49" charset="-122"/>
              </a:rPr>
              <a:t>举例</a:t>
            </a:r>
            <a:r>
              <a:rPr lang="en-US" altLang="zh-CN" sz="4000" b="1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zh-CN" altLang="en-US" sz="4000" b="1">
                <a:solidFill>
                  <a:schemeClr val="tx1"/>
                </a:solidFill>
                <a:ea typeface="楷体_GB2312" pitchFamily="49" charset="-122"/>
              </a:rPr>
              <a:t>：</a:t>
            </a:r>
            <a:r>
              <a:rPr lang="zh-CN" altLang="en-US" sz="3200" b="1">
                <a:solidFill>
                  <a:schemeClr val="tx1"/>
                </a:solidFill>
              </a:rPr>
              <a:t>Ｐ</a:t>
            </a:r>
            <a:r>
              <a:rPr lang="en-US" altLang="zh-CN" sz="3200" b="1" baseline="-25000">
                <a:solidFill>
                  <a:schemeClr val="tx1"/>
                </a:solidFill>
              </a:rPr>
              <a:t>312</a:t>
            </a:r>
            <a:r>
              <a:rPr lang="en-US" altLang="zh-CN" sz="3200" b="1">
                <a:solidFill>
                  <a:schemeClr val="tx1"/>
                </a:solidFill>
              </a:rPr>
              <a:t> 12-1</a:t>
            </a:r>
            <a:endParaRPr lang="en-US" altLang="zh-CN" sz="320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943600" y="1268413"/>
            <a:ext cx="3200400" cy="2290762"/>
            <a:chOff x="3744" y="799"/>
            <a:chExt cx="2016" cy="1443"/>
          </a:xfrm>
        </p:grpSpPr>
        <p:sp>
          <p:nvSpPr>
            <p:cNvPr id="454663" name="Rectangle 7"/>
            <p:cNvSpPr>
              <a:spLocks noChangeArrowheads="1"/>
            </p:cNvSpPr>
            <p:nvPr/>
          </p:nvSpPr>
          <p:spPr bwMode="auto">
            <a:xfrm>
              <a:off x="5272" y="1450"/>
              <a:ext cx="102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64" name="Oval 8"/>
            <p:cNvSpPr>
              <a:spLocks noChangeArrowheads="1"/>
            </p:cNvSpPr>
            <p:nvPr/>
          </p:nvSpPr>
          <p:spPr bwMode="auto">
            <a:xfrm>
              <a:off x="4091" y="1426"/>
              <a:ext cx="295" cy="29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65" name="Line 9"/>
            <p:cNvSpPr>
              <a:spLocks noChangeShapeType="1"/>
            </p:cNvSpPr>
            <p:nvPr/>
          </p:nvSpPr>
          <p:spPr bwMode="auto">
            <a:xfrm>
              <a:off x="4244" y="1204"/>
              <a:ext cx="0" cy="8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66" name="Line 10"/>
            <p:cNvSpPr>
              <a:spLocks noChangeShapeType="1"/>
            </p:cNvSpPr>
            <p:nvPr/>
          </p:nvSpPr>
          <p:spPr bwMode="auto">
            <a:xfrm>
              <a:off x="5330" y="1204"/>
              <a:ext cx="0" cy="2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67" name="Line 11"/>
            <p:cNvSpPr>
              <a:spLocks noChangeShapeType="1"/>
            </p:cNvSpPr>
            <p:nvPr/>
          </p:nvSpPr>
          <p:spPr bwMode="auto">
            <a:xfrm>
              <a:off x="5330" y="1754"/>
              <a:ext cx="0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68" name="Line 12"/>
            <p:cNvSpPr>
              <a:spLocks noChangeShapeType="1"/>
            </p:cNvSpPr>
            <p:nvPr/>
          </p:nvSpPr>
          <p:spPr bwMode="auto">
            <a:xfrm>
              <a:off x="4238" y="2028"/>
              <a:ext cx="10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69" name="Line 13"/>
            <p:cNvSpPr>
              <a:spLocks noChangeShapeType="1"/>
            </p:cNvSpPr>
            <p:nvPr/>
          </p:nvSpPr>
          <p:spPr bwMode="auto">
            <a:xfrm>
              <a:off x="4244" y="1204"/>
              <a:ext cx="3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70" name="Text Box 14"/>
            <p:cNvSpPr txBox="1">
              <a:spLocks noChangeArrowheads="1"/>
            </p:cNvSpPr>
            <p:nvPr/>
          </p:nvSpPr>
          <p:spPr bwMode="auto">
            <a:xfrm>
              <a:off x="4053" y="1204"/>
              <a:ext cx="2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54671" name="Text Box 15"/>
            <p:cNvSpPr txBox="1">
              <a:spLocks noChangeArrowheads="1"/>
            </p:cNvSpPr>
            <p:nvPr/>
          </p:nvSpPr>
          <p:spPr bwMode="auto">
            <a:xfrm>
              <a:off x="4059" y="1661"/>
              <a:ext cx="2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graphicFrame>
          <p:nvGraphicFramePr>
            <p:cNvPr id="454672" name="Object 16"/>
            <p:cNvGraphicFramePr>
              <a:graphicFrameLocks noChangeAspect="1"/>
            </p:cNvGraphicFramePr>
            <p:nvPr/>
          </p:nvGraphicFramePr>
          <p:xfrm>
            <a:off x="3744" y="1351"/>
            <a:ext cx="366" cy="382"/>
          </p:xfrm>
          <a:graphic>
            <a:graphicData uri="http://schemas.openxmlformats.org/presentationml/2006/ole">
              <p:oleObj spid="_x0000_s28678" name="公式" r:id="rId3" imgW="291960" imgH="304560" progId="Equation.3">
                <p:embed/>
              </p:oleObj>
            </a:graphicData>
          </a:graphic>
        </p:graphicFrame>
        <p:sp>
          <p:nvSpPr>
            <p:cNvPr id="454673" name="Line 17"/>
            <p:cNvSpPr>
              <a:spLocks noChangeShapeType="1"/>
            </p:cNvSpPr>
            <p:nvPr/>
          </p:nvSpPr>
          <p:spPr bwMode="auto">
            <a:xfrm>
              <a:off x="4580" y="1060"/>
              <a:ext cx="3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4674" name="Object 18"/>
            <p:cNvGraphicFramePr>
              <a:graphicFrameLocks noChangeAspect="1"/>
            </p:cNvGraphicFramePr>
            <p:nvPr/>
          </p:nvGraphicFramePr>
          <p:xfrm>
            <a:off x="4919" y="799"/>
            <a:ext cx="270" cy="352"/>
          </p:xfrm>
          <a:graphic>
            <a:graphicData uri="http://schemas.openxmlformats.org/presentationml/2006/ole">
              <p:oleObj spid="_x0000_s28679" name="公式" r:id="rId4" imgW="215640" imgH="279360" progId="Equation.3">
                <p:embed/>
              </p:oleObj>
            </a:graphicData>
          </a:graphic>
        </p:graphicFrame>
        <p:sp>
          <p:nvSpPr>
            <p:cNvPr id="454675" name="Text Box 19"/>
            <p:cNvSpPr txBox="1">
              <a:spLocks noChangeArrowheads="1"/>
            </p:cNvSpPr>
            <p:nvPr/>
          </p:nvSpPr>
          <p:spPr bwMode="auto">
            <a:xfrm>
              <a:off x="4011" y="1006"/>
              <a:ext cx="2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454676" name="Text Box 20"/>
            <p:cNvSpPr txBox="1">
              <a:spLocks noChangeArrowheads="1"/>
            </p:cNvSpPr>
            <p:nvPr/>
          </p:nvSpPr>
          <p:spPr bwMode="auto">
            <a:xfrm>
              <a:off x="4014" y="1954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</a:p>
          </p:txBody>
        </p:sp>
        <p:sp>
          <p:nvSpPr>
            <p:cNvPr id="454677" name="Text Box 21"/>
            <p:cNvSpPr txBox="1">
              <a:spLocks noChangeArrowheads="1"/>
            </p:cNvSpPr>
            <p:nvPr/>
          </p:nvSpPr>
          <p:spPr bwMode="auto">
            <a:xfrm>
              <a:off x="5350" y="1900"/>
              <a:ext cx="4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kumimoji="1" lang="en-US" altLang="zh-CN" sz="2400" baseline="30000">
                  <a:latin typeface="Times New Roman" pitchFamily="18" charset="0"/>
                  <a:ea typeface="宋体" pitchFamily="2" charset="-122"/>
                </a:rPr>
                <a:t>/</a:t>
              </a:r>
            </a:p>
          </p:txBody>
        </p:sp>
        <p:sp>
          <p:nvSpPr>
            <p:cNvPr id="454678" name="Text Box 22"/>
            <p:cNvSpPr txBox="1">
              <a:spLocks noChangeArrowheads="1"/>
            </p:cNvSpPr>
            <p:nvPr/>
          </p:nvSpPr>
          <p:spPr bwMode="auto">
            <a:xfrm>
              <a:off x="5330" y="964"/>
              <a:ext cx="4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kumimoji="1" lang="en-US" altLang="zh-CN" sz="2400" baseline="30000">
                  <a:latin typeface="Times New Roman" pitchFamily="18" charset="0"/>
                  <a:ea typeface="宋体" pitchFamily="2" charset="-122"/>
                </a:rPr>
                <a:t>/</a:t>
              </a:r>
            </a:p>
          </p:txBody>
        </p:sp>
        <p:sp>
          <p:nvSpPr>
            <p:cNvPr id="454679" name="Text Box 23"/>
            <p:cNvSpPr txBox="1">
              <a:spLocks noChangeArrowheads="1"/>
            </p:cNvSpPr>
            <p:nvPr/>
          </p:nvSpPr>
          <p:spPr bwMode="auto">
            <a:xfrm>
              <a:off x="5354" y="1457"/>
              <a:ext cx="4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Z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54680" name="Rectangle 24"/>
            <p:cNvSpPr>
              <a:spLocks noChangeArrowheads="1"/>
            </p:cNvSpPr>
            <p:nvPr/>
          </p:nvSpPr>
          <p:spPr bwMode="auto">
            <a:xfrm rot="5400000">
              <a:off x="4733" y="1060"/>
              <a:ext cx="96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81" name="Line 25"/>
            <p:cNvSpPr>
              <a:spLocks noChangeShapeType="1"/>
            </p:cNvSpPr>
            <p:nvPr/>
          </p:nvSpPr>
          <p:spPr bwMode="auto">
            <a:xfrm>
              <a:off x="4935" y="1210"/>
              <a:ext cx="3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82" name="Text Box 26"/>
            <p:cNvSpPr txBox="1">
              <a:spLocks noChangeArrowheads="1"/>
            </p:cNvSpPr>
            <p:nvPr/>
          </p:nvSpPr>
          <p:spPr bwMode="auto">
            <a:xfrm>
              <a:off x="4652" y="1231"/>
              <a:ext cx="4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Z</a:t>
              </a:r>
              <a:r>
                <a:rPr kumimoji="1" lang="en-US" altLang="zh-CN" sz="2400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aphicFrame>
        <p:nvGraphicFramePr>
          <p:cNvPr id="454683" name="Object 27"/>
          <p:cNvGraphicFramePr>
            <a:graphicFrameLocks noChangeAspect="1"/>
          </p:cNvGraphicFramePr>
          <p:nvPr>
            <p:ph idx="4294967295"/>
          </p:nvPr>
        </p:nvGraphicFramePr>
        <p:xfrm>
          <a:off x="2051050" y="981075"/>
          <a:ext cx="3744913" cy="928688"/>
        </p:xfrm>
        <a:graphic>
          <a:graphicData uri="http://schemas.openxmlformats.org/presentationml/2006/ole">
            <p:oleObj spid="_x0000_s28674" name="Equation" r:id="rId5" imgW="1638000" imgH="406080" progId="Equation.DSMT4">
              <p:embed/>
            </p:oleObj>
          </a:graphicData>
        </a:graphic>
      </p:graphicFrame>
      <p:graphicFrame>
        <p:nvGraphicFramePr>
          <p:cNvPr id="454684" name="Object 28"/>
          <p:cNvGraphicFramePr>
            <a:graphicFrameLocks noChangeAspect="1"/>
          </p:cNvGraphicFramePr>
          <p:nvPr>
            <p:ph idx="4294967295"/>
          </p:nvPr>
        </p:nvGraphicFramePr>
        <p:xfrm>
          <a:off x="1187450" y="1700213"/>
          <a:ext cx="4464050" cy="1150937"/>
        </p:xfrm>
        <a:graphic>
          <a:graphicData uri="http://schemas.openxmlformats.org/presentationml/2006/ole">
            <p:oleObj spid="_x0000_s28675" name="Equation" r:id="rId6" imgW="2019240" imgH="520560" progId="Equation.DSMT4">
              <p:embed/>
            </p:oleObj>
          </a:graphicData>
        </a:graphic>
      </p:graphicFrame>
      <p:graphicFrame>
        <p:nvGraphicFramePr>
          <p:cNvPr id="454685" name="Object 29"/>
          <p:cNvGraphicFramePr>
            <a:graphicFrameLocks noChangeAspect="1"/>
          </p:cNvGraphicFramePr>
          <p:nvPr>
            <p:ph idx="4294967295"/>
          </p:nvPr>
        </p:nvGraphicFramePr>
        <p:xfrm>
          <a:off x="1370013" y="5251450"/>
          <a:ext cx="5260975" cy="758825"/>
        </p:xfrm>
        <a:graphic>
          <a:graphicData uri="http://schemas.openxmlformats.org/presentationml/2006/ole">
            <p:oleObj spid="_x0000_s28676" name="Equation" r:id="rId7" imgW="1917360" imgH="266400" progId="Equation.DSMT4">
              <p:embed/>
            </p:oleObj>
          </a:graphicData>
        </a:graphic>
      </p:graphicFrame>
      <p:sp>
        <p:nvSpPr>
          <p:cNvPr id="454686" name="Text Box 30"/>
          <p:cNvSpPr txBox="1">
            <a:spLocks noChangeArrowheads="1"/>
          </p:cNvSpPr>
          <p:nvPr/>
        </p:nvSpPr>
        <p:spPr bwMode="auto">
          <a:xfrm>
            <a:off x="323850" y="4797425"/>
            <a:ext cx="45354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</a:rPr>
              <a:t>负载端的相电压：</a:t>
            </a:r>
          </a:p>
        </p:txBody>
      </p:sp>
      <p:graphicFrame>
        <p:nvGraphicFramePr>
          <p:cNvPr id="454687" name="Object 31"/>
          <p:cNvGraphicFramePr>
            <a:graphicFrameLocks noChangeAspect="1"/>
          </p:cNvGraphicFramePr>
          <p:nvPr/>
        </p:nvGraphicFramePr>
        <p:xfrm>
          <a:off x="1403350" y="3429000"/>
          <a:ext cx="4492625" cy="1290638"/>
        </p:xfrm>
        <a:graphic>
          <a:graphicData uri="http://schemas.openxmlformats.org/presentationml/2006/ole">
            <p:oleObj spid="_x0000_s28677" name="Equation" r:id="rId8" imgW="2031840" imgH="583920" progId="Equation.DSMT4">
              <p:embed/>
            </p:oleObj>
          </a:graphicData>
        </a:graphic>
      </p:graphicFrame>
      <p:sp>
        <p:nvSpPr>
          <p:cNvPr id="454688" name="Text Box 32"/>
          <p:cNvSpPr txBox="1">
            <a:spLocks noChangeArrowheads="1"/>
          </p:cNvSpPr>
          <p:nvPr/>
        </p:nvSpPr>
        <p:spPr bwMode="auto">
          <a:xfrm>
            <a:off x="323850" y="2781300"/>
            <a:ext cx="45354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</a:rPr>
              <a:t>根据对称性写出：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86" grpId="0"/>
      <p:bldP spid="45468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711" name="Rectangle 3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CC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5682" name="Text Box 2"/>
          <p:cNvSpPr txBox="1">
            <a:spLocks noChangeArrowheads="1"/>
          </p:cNvSpPr>
          <p:nvPr/>
        </p:nvSpPr>
        <p:spPr bwMode="auto">
          <a:xfrm>
            <a:off x="323850" y="1700213"/>
            <a:ext cx="45354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</a:rPr>
              <a:t>根据对称性写出：</a:t>
            </a:r>
          </a:p>
        </p:txBody>
      </p:sp>
      <p:graphicFrame>
        <p:nvGraphicFramePr>
          <p:cNvPr id="455683" name="Object 3"/>
          <p:cNvGraphicFramePr>
            <a:graphicFrameLocks noChangeAspect="1"/>
          </p:cNvGraphicFramePr>
          <p:nvPr/>
        </p:nvGraphicFramePr>
        <p:xfrm>
          <a:off x="1547813" y="981075"/>
          <a:ext cx="6121400" cy="661988"/>
        </p:xfrm>
        <a:graphic>
          <a:graphicData uri="http://schemas.openxmlformats.org/presentationml/2006/ole">
            <p:oleObj spid="_x0000_s29698" name="Equation" r:id="rId3" imgW="2463480" imgH="266400" progId="Equation.DSMT4">
              <p:embed/>
            </p:oleObj>
          </a:graphicData>
        </a:graphic>
      </p:graphicFrame>
      <p:sp>
        <p:nvSpPr>
          <p:cNvPr id="455684" name="Text Box 4"/>
          <p:cNvSpPr txBox="1">
            <a:spLocks noChangeArrowheads="1"/>
          </p:cNvSpPr>
          <p:nvPr/>
        </p:nvSpPr>
        <p:spPr bwMode="auto">
          <a:xfrm>
            <a:off x="539750" y="549275"/>
            <a:ext cx="45354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</a:rPr>
              <a:t>负载端的线电压：</a:t>
            </a:r>
          </a:p>
        </p:txBody>
      </p:sp>
      <p:graphicFrame>
        <p:nvGraphicFramePr>
          <p:cNvPr id="455685" name="Object 5"/>
          <p:cNvGraphicFramePr>
            <a:graphicFrameLocks noChangeAspect="1"/>
          </p:cNvGraphicFramePr>
          <p:nvPr/>
        </p:nvGraphicFramePr>
        <p:xfrm>
          <a:off x="468313" y="2420938"/>
          <a:ext cx="5268912" cy="1450975"/>
        </p:xfrm>
        <a:graphic>
          <a:graphicData uri="http://schemas.openxmlformats.org/presentationml/2006/ole">
            <p:oleObj spid="_x0000_s29699" name="Equation" r:id="rId4" imgW="2120760" imgH="583920" progId="Equation.DSMT4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795963" y="2708275"/>
            <a:ext cx="3097212" cy="3567113"/>
            <a:chOff x="3651" y="1706"/>
            <a:chExt cx="1951" cy="2247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864" y="1888"/>
              <a:ext cx="1331" cy="1657"/>
              <a:chOff x="3864" y="1888"/>
              <a:chExt cx="1331" cy="1657"/>
            </a:xfrm>
          </p:grpSpPr>
          <p:sp>
            <p:nvSpPr>
              <p:cNvPr id="455688" name="Line 8"/>
              <p:cNvSpPr>
                <a:spLocks noChangeShapeType="1"/>
              </p:cNvSpPr>
              <p:nvPr/>
            </p:nvSpPr>
            <p:spPr bwMode="auto">
              <a:xfrm>
                <a:off x="4333" y="273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5689" name="Text Box 9"/>
              <p:cNvSpPr txBox="1">
                <a:spLocks noChangeArrowheads="1"/>
              </p:cNvSpPr>
              <p:nvPr/>
            </p:nvSpPr>
            <p:spPr bwMode="auto">
              <a:xfrm>
                <a:off x="4534" y="2526"/>
                <a:ext cx="3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30</a:t>
                </a:r>
                <a:r>
                  <a:rPr kumimoji="1" lang="en-US" altLang="zh-CN" sz="2000" baseline="40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o</a:t>
                </a:r>
                <a:endPara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graphicFrame>
            <p:nvGraphicFramePr>
              <p:cNvPr id="455690" name="Object 10"/>
              <p:cNvGraphicFramePr>
                <a:graphicFrameLocks noChangeAspect="1"/>
              </p:cNvGraphicFramePr>
              <p:nvPr/>
            </p:nvGraphicFramePr>
            <p:xfrm>
              <a:off x="4923" y="2505"/>
              <a:ext cx="272" cy="382"/>
            </p:xfrm>
            <a:graphic>
              <a:graphicData uri="http://schemas.openxmlformats.org/presentationml/2006/ole">
                <p:oleObj spid="_x0000_s29703" name="公式" r:id="rId5" imgW="215640" imgH="304560" progId="Equation.3">
                  <p:embed/>
                </p:oleObj>
              </a:graphicData>
            </a:graphic>
          </p:graphicFrame>
          <p:graphicFrame>
            <p:nvGraphicFramePr>
              <p:cNvPr id="455691" name="Object 11"/>
              <p:cNvGraphicFramePr>
                <a:graphicFrameLocks noChangeAspect="1"/>
              </p:cNvGraphicFramePr>
              <p:nvPr/>
            </p:nvGraphicFramePr>
            <p:xfrm>
              <a:off x="4754" y="2731"/>
              <a:ext cx="240" cy="368"/>
            </p:xfrm>
            <a:graphic>
              <a:graphicData uri="http://schemas.openxmlformats.org/presentationml/2006/ole">
                <p:oleObj spid="_x0000_s29704" name="公式" r:id="rId6" imgW="190440" imgH="291960" progId="Equation.3">
                  <p:embed/>
                </p:oleObj>
              </a:graphicData>
            </a:graphic>
          </p:graphicFrame>
          <p:sp>
            <p:nvSpPr>
              <p:cNvPr id="455692" name="Arc 12"/>
              <p:cNvSpPr>
                <a:spLocks/>
              </p:cNvSpPr>
              <p:nvPr/>
            </p:nvSpPr>
            <p:spPr bwMode="auto">
              <a:xfrm rot="20004913" flipV="1">
                <a:off x="4480" y="2749"/>
                <a:ext cx="84" cy="47"/>
              </a:xfrm>
              <a:custGeom>
                <a:avLst/>
                <a:gdLst>
                  <a:gd name="G0" fmla="+- 31 0 0"/>
                  <a:gd name="G1" fmla="+- 21600 0 0"/>
                  <a:gd name="G2" fmla="+- 21600 0 0"/>
                  <a:gd name="T0" fmla="*/ 0 w 21631"/>
                  <a:gd name="T1" fmla="*/ 0 h 21600"/>
                  <a:gd name="T2" fmla="*/ 21631 w 21631"/>
                  <a:gd name="T3" fmla="*/ 21600 h 21600"/>
                  <a:gd name="T4" fmla="*/ 31 w 2163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31" h="21600" fill="none" extrusionOk="0">
                    <a:moveTo>
                      <a:pt x="0" y="0"/>
                    </a:moveTo>
                    <a:cubicBezTo>
                      <a:pt x="10" y="0"/>
                      <a:pt x="20" y="-1"/>
                      <a:pt x="31" y="0"/>
                    </a:cubicBezTo>
                    <a:cubicBezTo>
                      <a:pt x="11960" y="0"/>
                      <a:pt x="21631" y="9670"/>
                      <a:pt x="21631" y="21600"/>
                    </a:cubicBezTo>
                  </a:path>
                  <a:path w="21631" h="21600" stroke="0" extrusionOk="0">
                    <a:moveTo>
                      <a:pt x="0" y="0"/>
                    </a:moveTo>
                    <a:cubicBezTo>
                      <a:pt x="10" y="0"/>
                      <a:pt x="20" y="-1"/>
                      <a:pt x="31" y="0"/>
                    </a:cubicBezTo>
                    <a:cubicBezTo>
                      <a:pt x="11960" y="0"/>
                      <a:pt x="21631" y="9670"/>
                      <a:pt x="21631" y="21600"/>
                    </a:cubicBezTo>
                    <a:lnTo>
                      <a:pt x="31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5693" name="Arc 13"/>
              <p:cNvSpPr>
                <a:spLocks/>
              </p:cNvSpPr>
              <p:nvPr/>
            </p:nvSpPr>
            <p:spPr bwMode="auto">
              <a:xfrm rot="16768539" flipV="1">
                <a:off x="4471" y="2663"/>
                <a:ext cx="84" cy="47"/>
              </a:xfrm>
              <a:custGeom>
                <a:avLst/>
                <a:gdLst>
                  <a:gd name="G0" fmla="+- 31 0 0"/>
                  <a:gd name="G1" fmla="+- 21600 0 0"/>
                  <a:gd name="G2" fmla="+- 21600 0 0"/>
                  <a:gd name="T0" fmla="*/ 0 w 21631"/>
                  <a:gd name="T1" fmla="*/ 0 h 21600"/>
                  <a:gd name="T2" fmla="*/ 21631 w 21631"/>
                  <a:gd name="T3" fmla="*/ 21600 h 21600"/>
                  <a:gd name="T4" fmla="*/ 31 w 2163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31" h="21600" fill="none" extrusionOk="0">
                    <a:moveTo>
                      <a:pt x="0" y="0"/>
                    </a:moveTo>
                    <a:cubicBezTo>
                      <a:pt x="10" y="0"/>
                      <a:pt x="20" y="-1"/>
                      <a:pt x="31" y="0"/>
                    </a:cubicBezTo>
                    <a:cubicBezTo>
                      <a:pt x="11960" y="0"/>
                      <a:pt x="21631" y="9670"/>
                      <a:pt x="21631" y="21600"/>
                    </a:cubicBezTo>
                  </a:path>
                  <a:path w="21631" h="21600" stroke="0" extrusionOk="0">
                    <a:moveTo>
                      <a:pt x="0" y="0"/>
                    </a:moveTo>
                    <a:cubicBezTo>
                      <a:pt x="10" y="0"/>
                      <a:pt x="20" y="-1"/>
                      <a:pt x="31" y="0"/>
                    </a:cubicBezTo>
                    <a:cubicBezTo>
                      <a:pt x="11960" y="0"/>
                      <a:pt x="21631" y="9670"/>
                      <a:pt x="21631" y="21600"/>
                    </a:cubicBezTo>
                    <a:lnTo>
                      <a:pt x="31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5694" name="Line 14"/>
              <p:cNvSpPr>
                <a:spLocks noChangeShapeType="1"/>
              </p:cNvSpPr>
              <p:nvPr/>
            </p:nvSpPr>
            <p:spPr bwMode="auto">
              <a:xfrm rot="2292804" flipV="1">
                <a:off x="4316" y="2794"/>
                <a:ext cx="425" cy="85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stealth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5695" name="Line 15"/>
              <p:cNvSpPr>
                <a:spLocks noChangeShapeType="1"/>
              </p:cNvSpPr>
              <p:nvPr/>
            </p:nvSpPr>
            <p:spPr bwMode="auto">
              <a:xfrm rot="1834131">
                <a:off x="4107" y="2785"/>
                <a:ext cx="401" cy="76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5696" name="Line 16"/>
              <p:cNvSpPr>
                <a:spLocks noChangeShapeType="1"/>
              </p:cNvSpPr>
              <p:nvPr/>
            </p:nvSpPr>
            <p:spPr bwMode="auto">
              <a:xfrm rot="9480000" flipV="1">
                <a:off x="3939" y="2809"/>
                <a:ext cx="425" cy="85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stealth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5697" name="Line 17"/>
              <p:cNvSpPr>
                <a:spLocks noChangeShapeType="1"/>
              </p:cNvSpPr>
              <p:nvPr/>
            </p:nvSpPr>
            <p:spPr bwMode="auto">
              <a:xfrm rot="17280000" flipV="1">
                <a:off x="4141" y="2456"/>
                <a:ext cx="424" cy="101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stealth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5698" name="Text Box 18"/>
              <p:cNvSpPr txBox="1">
                <a:spLocks noChangeArrowheads="1"/>
              </p:cNvSpPr>
              <p:nvPr/>
            </p:nvSpPr>
            <p:spPr bwMode="auto">
              <a:xfrm rot="2107919">
                <a:off x="4508" y="2704"/>
                <a:ext cx="3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27</a:t>
                </a:r>
                <a:r>
                  <a:rPr kumimoji="1" lang="en-US" altLang="zh-CN" sz="2000" baseline="40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o</a:t>
                </a:r>
                <a:endPara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55699" name="Line 19"/>
              <p:cNvSpPr>
                <a:spLocks noChangeShapeType="1"/>
              </p:cNvSpPr>
              <p:nvPr/>
            </p:nvSpPr>
            <p:spPr bwMode="auto">
              <a:xfrm rot="9060000">
                <a:off x="3883" y="1978"/>
                <a:ext cx="253" cy="84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55700" name="Object 20"/>
              <p:cNvGraphicFramePr>
                <a:graphicFrameLocks noChangeAspect="1"/>
              </p:cNvGraphicFramePr>
              <p:nvPr/>
            </p:nvGraphicFramePr>
            <p:xfrm>
              <a:off x="3864" y="2890"/>
              <a:ext cx="240" cy="368"/>
            </p:xfrm>
            <a:graphic>
              <a:graphicData uri="http://schemas.openxmlformats.org/presentationml/2006/ole">
                <p:oleObj spid="_x0000_s29705" name="公式" r:id="rId7" imgW="190440" imgH="291960" progId="Equation.3">
                  <p:embed/>
                </p:oleObj>
              </a:graphicData>
            </a:graphic>
          </p:graphicFrame>
          <p:graphicFrame>
            <p:nvGraphicFramePr>
              <p:cNvPr id="455701" name="Object 21"/>
              <p:cNvGraphicFramePr>
                <a:graphicFrameLocks noChangeAspect="1"/>
              </p:cNvGraphicFramePr>
              <p:nvPr/>
            </p:nvGraphicFramePr>
            <p:xfrm>
              <a:off x="4246" y="1888"/>
              <a:ext cx="304" cy="400"/>
            </p:xfrm>
            <a:graphic>
              <a:graphicData uri="http://schemas.openxmlformats.org/presentationml/2006/ole">
                <p:oleObj spid="_x0000_s29706" name="公式" r:id="rId8" imgW="241200" imgH="317160" progId="Equation.3">
                  <p:embed/>
                </p:oleObj>
              </a:graphicData>
            </a:graphic>
          </p:graphicFrame>
          <p:sp>
            <p:nvSpPr>
              <p:cNvPr id="455702" name="Text Box 22"/>
              <p:cNvSpPr txBox="1">
                <a:spLocks noChangeArrowheads="1"/>
              </p:cNvSpPr>
              <p:nvPr/>
            </p:nvSpPr>
            <p:spPr bwMode="auto">
              <a:xfrm>
                <a:off x="4536" y="2776"/>
                <a:ext cx="20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endParaRPr kumimoji="1" lang="zh-CN" altLang="zh-CN" sz="24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3651" y="1706"/>
              <a:ext cx="1951" cy="2247"/>
              <a:chOff x="3651" y="1706"/>
              <a:chExt cx="1951" cy="2247"/>
            </a:xfrm>
          </p:grpSpPr>
          <p:sp>
            <p:nvSpPr>
              <p:cNvPr id="455704" name="Line 24"/>
              <p:cNvSpPr>
                <a:spLocks noChangeShapeType="1"/>
              </p:cNvSpPr>
              <p:nvPr/>
            </p:nvSpPr>
            <p:spPr bwMode="auto">
              <a:xfrm rot="-7089965">
                <a:off x="4665" y="2004"/>
                <a:ext cx="111" cy="92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stealth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55705" name="Object 25"/>
              <p:cNvGraphicFramePr>
                <a:graphicFrameLocks noChangeAspect="1"/>
              </p:cNvGraphicFramePr>
              <p:nvPr/>
            </p:nvGraphicFramePr>
            <p:xfrm>
              <a:off x="5148" y="1896"/>
              <a:ext cx="454" cy="341"/>
            </p:xfrm>
            <a:graphic>
              <a:graphicData uri="http://schemas.openxmlformats.org/presentationml/2006/ole">
                <p:oleObj spid="_x0000_s29700" name="Equation" r:id="rId9" imgW="355320" imgH="266400" progId="Equation.DSMT4">
                  <p:embed/>
                </p:oleObj>
              </a:graphicData>
            </a:graphic>
          </p:graphicFrame>
          <p:graphicFrame>
            <p:nvGraphicFramePr>
              <p:cNvPr id="455706" name="Object 26"/>
              <p:cNvGraphicFramePr>
                <a:graphicFrameLocks noChangeAspect="1"/>
              </p:cNvGraphicFramePr>
              <p:nvPr/>
            </p:nvGraphicFramePr>
            <p:xfrm>
              <a:off x="4286" y="3612"/>
              <a:ext cx="454" cy="341"/>
            </p:xfrm>
            <a:graphic>
              <a:graphicData uri="http://schemas.openxmlformats.org/presentationml/2006/ole">
                <p:oleObj spid="_x0000_s29701" name="Equation" r:id="rId10" imgW="355320" imgH="266400" progId="Equation.DSMT4">
                  <p:embed/>
                </p:oleObj>
              </a:graphicData>
            </a:graphic>
          </p:graphicFrame>
          <p:graphicFrame>
            <p:nvGraphicFramePr>
              <p:cNvPr id="455707" name="Object 27"/>
              <p:cNvGraphicFramePr>
                <a:graphicFrameLocks noChangeAspect="1"/>
              </p:cNvGraphicFramePr>
              <p:nvPr/>
            </p:nvGraphicFramePr>
            <p:xfrm>
              <a:off x="3651" y="1706"/>
              <a:ext cx="454" cy="341"/>
            </p:xfrm>
            <a:graphic>
              <a:graphicData uri="http://schemas.openxmlformats.org/presentationml/2006/ole">
                <p:oleObj spid="_x0000_s29702" name="Equation" r:id="rId11" imgW="355320" imgH="266400" progId="Equation.DSMT4">
                  <p:embed/>
                </p:oleObj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5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5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2" grpId="0"/>
      <p:bldP spid="45568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ChangeArrowheads="1"/>
          </p:cNvSpPr>
          <p:nvPr/>
        </p:nvSpPr>
        <p:spPr bwMode="auto">
          <a:xfrm>
            <a:off x="611188" y="1052513"/>
            <a:ext cx="19446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</a:rPr>
              <a:t>解：设</a:t>
            </a:r>
            <a:endParaRPr kumimoji="1" lang="zh-CN" altLang="en-US" sz="44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456707" name="Rectangle 3"/>
          <p:cNvSpPr>
            <a:spLocks noChangeArrowheads="1"/>
          </p:cNvSpPr>
          <p:nvPr>
            <p:ph type="title"/>
          </p:nvPr>
        </p:nvSpPr>
        <p:spPr bwMode="auto">
          <a:xfrm>
            <a:off x="323850" y="115888"/>
            <a:ext cx="8496300" cy="874712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 b="1">
                <a:solidFill>
                  <a:schemeClr val="tx1"/>
                </a:solidFill>
                <a:ea typeface="楷体_GB2312" pitchFamily="49" charset="-122"/>
              </a:rPr>
              <a:t>举例</a:t>
            </a:r>
            <a:r>
              <a:rPr lang="en-US" altLang="zh-CN" sz="3200" b="1">
                <a:solidFill>
                  <a:schemeClr val="tx1"/>
                </a:solidFill>
              </a:rPr>
              <a:t>2</a:t>
            </a:r>
            <a:r>
              <a:rPr lang="zh-CN" altLang="en-US" sz="3200" b="1">
                <a:solidFill>
                  <a:schemeClr val="tx1"/>
                </a:solidFill>
              </a:rPr>
              <a:t>：Ｐ</a:t>
            </a:r>
            <a:r>
              <a:rPr lang="en-US" altLang="zh-CN" sz="3200" b="1" baseline="-25000">
                <a:solidFill>
                  <a:schemeClr val="tx1"/>
                </a:solidFill>
              </a:rPr>
              <a:t>312</a:t>
            </a:r>
            <a:r>
              <a:rPr lang="en-US" altLang="zh-CN" sz="3200" b="1">
                <a:solidFill>
                  <a:schemeClr val="tx1"/>
                </a:solidFill>
              </a:rPr>
              <a:t> 12-2</a:t>
            </a:r>
            <a:endParaRPr lang="en-US" altLang="zh-CN" sz="320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943600" y="1268413"/>
            <a:ext cx="3200400" cy="2290762"/>
            <a:chOff x="3744" y="799"/>
            <a:chExt cx="2016" cy="1443"/>
          </a:xfrm>
        </p:grpSpPr>
        <p:sp>
          <p:nvSpPr>
            <p:cNvPr id="456711" name="Rectangle 7"/>
            <p:cNvSpPr>
              <a:spLocks noChangeArrowheads="1"/>
            </p:cNvSpPr>
            <p:nvPr/>
          </p:nvSpPr>
          <p:spPr bwMode="auto">
            <a:xfrm>
              <a:off x="5272" y="1450"/>
              <a:ext cx="102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6712" name="Oval 8"/>
            <p:cNvSpPr>
              <a:spLocks noChangeArrowheads="1"/>
            </p:cNvSpPr>
            <p:nvPr/>
          </p:nvSpPr>
          <p:spPr bwMode="auto">
            <a:xfrm>
              <a:off x="4091" y="1426"/>
              <a:ext cx="295" cy="29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6713" name="Line 9"/>
            <p:cNvSpPr>
              <a:spLocks noChangeShapeType="1"/>
            </p:cNvSpPr>
            <p:nvPr/>
          </p:nvSpPr>
          <p:spPr bwMode="auto">
            <a:xfrm>
              <a:off x="4244" y="1204"/>
              <a:ext cx="0" cy="8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6714" name="Line 10"/>
            <p:cNvSpPr>
              <a:spLocks noChangeShapeType="1"/>
            </p:cNvSpPr>
            <p:nvPr/>
          </p:nvSpPr>
          <p:spPr bwMode="auto">
            <a:xfrm>
              <a:off x="5330" y="1204"/>
              <a:ext cx="0" cy="2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6715" name="Line 11"/>
            <p:cNvSpPr>
              <a:spLocks noChangeShapeType="1"/>
            </p:cNvSpPr>
            <p:nvPr/>
          </p:nvSpPr>
          <p:spPr bwMode="auto">
            <a:xfrm>
              <a:off x="5330" y="1754"/>
              <a:ext cx="0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6716" name="Line 12"/>
            <p:cNvSpPr>
              <a:spLocks noChangeShapeType="1"/>
            </p:cNvSpPr>
            <p:nvPr/>
          </p:nvSpPr>
          <p:spPr bwMode="auto">
            <a:xfrm>
              <a:off x="4238" y="2028"/>
              <a:ext cx="10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6717" name="Line 13"/>
            <p:cNvSpPr>
              <a:spLocks noChangeShapeType="1"/>
            </p:cNvSpPr>
            <p:nvPr/>
          </p:nvSpPr>
          <p:spPr bwMode="auto">
            <a:xfrm>
              <a:off x="4244" y="1204"/>
              <a:ext cx="3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6718" name="Text Box 14"/>
            <p:cNvSpPr txBox="1">
              <a:spLocks noChangeArrowheads="1"/>
            </p:cNvSpPr>
            <p:nvPr/>
          </p:nvSpPr>
          <p:spPr bwMode="auto">
            <a:xfrm>
              <a:off x="4053" y="1204"/>
              <a:ext cx="2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456719" name="Text Box 15"/>
            <p:cNvSpPr txBox="1">
              <a:spLocks noChangeArrowheads="1"/>
            </p:cNvSpPr>
            <p:nvPr/>
          </p:nvSpPr>
          <p:spPr bwMode="auto">
            <a:xfrm>
              <a:off x="4059" y="1661"/>
              <a:ext cx="2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graphicFrame>
          <p:nvGraphicFramePr>
            <p:cNvPr id="456720" name="Object 16"/>
            <p:cNvGraphicFramePr>
              <a:graphicFrameLocks noChangeAspect="1"/>
            </p:cNvGraphicFramePr>
            <p:nvPr/>
          </p:nvGraphicFramePr>
          <p:xfrm>
            <a:off x="3744" y="1351"/>
            <a:ext cx="366" cy="382"/>
          </p:xfrm>
          <a:graphic>
            <a:graphicData uri="http://schemas.openxmlformats.org/presentationml/2006/ole">
              <p:oleObj spid="_x0000_s30725" name="公式" r:id="rId3" imgW="291960" imgH="304560" progId="Equation.3">
                <p:embed/>
              </p:oleObj>
            </a:graphicData>
          </a:graphic>
        </p:graphicFrame>
        <p:sp>
          <p:nvSpPr>
            <p:cNvPr id="456721" name="Line 17"/>
            <p:cNvSpPr>
              <a:spLocks noChangeShapeType="1"/>
            </p:cNvSpPr>
            <p:nvPr/>
          </p:nvSpPr>
          <p:spPr bwMode="auto">
            <a:xfrm>
              <a:off x="4580" y="1060"/>
              <a:ext cx="3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6722" name="Object 18"/>
            <p:cNvGraphicFramePr>
              <a:graphicFrameLocks noChangeAspect="1"/>
            </p:cNvGraphicFramePr>
            <p:nvPr/>
          </p:nvGraphicFramePr>
          <p:xfrm>
            <a:off x="4919" y="799"/>
            <a:ext cx="270" cy="352"/>
          </p:xfrm>
          <a:graphic>
            <a:graphicData uri="http://schemas.openxmlformats.org/presentationml/2006/ole">
              <p:oleObj spid="_x0000_s30726" name="公式" r:id="rId4" imgW="215640" imgH="279360" progId="Equation.3">
                <p:embed/>
              </p:oleObj>
            </a:graphicData>
          </a:graphic>
        </p:graphicFrame>
        <p:sp>
          <p:nvSpPr>
            <p:cNvPr id="456723" name="Text Box 19"/>
            <p:cNvSpPr txBox="1">
              <a:spLocks noChangeArrowheads="1"/>
            </p:cNvSpPr>
            <p:nvPr/>
          </p:nvSpPr>
          <p:spPr bwMode="auto">
            <a:xfrm>
              <a:off x="4011" y="1006"/>
              <a:ext cx="2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456724" name="Text Box 20"/>
            <p:cNvSpPr txBox="1">
              <a:spLocks noChangeArrowheads="1"/>
            </p:cNvSpPr>
            <p:nvPr/>
          </p:nvSpPr>
          <p:spPr bwMode="auto">
            <a:xfrm>
              <a:off x="4014" y="1954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</a:p>
          </p:txBody>
        </p:sp>
        <p:sp>
          <p:nvSpPr>
            <p:cNvPr id="456725" name="Text Box 21"/>
            <p:cNvSpPr txBox="1">
              <a:spLocks noChangeArrowheads="1"/>
            </p:cNvSpPr>
            <p:nvPr/>
          </p:nvSpPr>
          <p:spPr bwMode="auto">
            <a:xfrm>
              <a:off x="5350" y="1900"/>
              <a:ext cx="4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kumimoji="1" lang="en-US" altLang="zh-CN" sz="2400" baseline="30000">
                  <a:latin typeface="Times New Roman" pitchFamily="18" charset="0"/>
                  <a:ea typeface="宋体" pitchFamily="2" charset="-122"/>
                </a:rPr>
                <a:t>/</a:t>
              </a:r>
            </a:p>
          </p:txBody>
        </p:sp>
        <p:sp>
          <p:nvSpPr>
            <p:cNvPr id="456726" name="Text Box 22"/>
            <p:cNvSpPr txBox="1">
              <a:spLocks noChangeArrowheads="1"/>
            </p:cNvSpPr>
            <p:nvPr/>
          </p:nvSpPr>
          <p:spPr bwMode="auto">
            <a:xfrm>
              <a:off x="5330" y="964"/>
              <a:ext cx="4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kumimoji="1" lang="en-US" altLang="zh-CN" sz="2400" baseline="30000">
                  <a:latin typeface="Times New Roman" pitchFamily="18" charset="0"/>
                  <a:ea typeface="宋体" pitchFamily="2" charset="-122"/>
                </a:rPr>
                <a:t>/</a:t>
              </a:r>
            </a:p>
          </p:txBody>
        </p:sp>
        <p:sp>
          <p:nvSpPr>
            <p:cNvPr id="456727" name="Text Box 23"/>
            <p:cNvSpPr txBox="1">
              <a:spLocks noChangeArrowheads="1"/>
            </p:cNvSpPr>
            <p:nvPr/>
          </p:nvSpPr>
          <p:spPr bwMode="auto">
            <a:xfrm>
              <a:off x="5354" y="1457"/>
              <a:ext cx="4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Z/3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56728" name="Rectangle 24"/>
            <p:cNvSpPr>
              <a:spLocks noChangeArrowheads="1"/>
            </p:cNvSpPr>
            <p:nvPr/>
          </p:nvSpPr>
          <p:spPr bwMode="auto">
            <a:xfrm rot="5400000">
              <a:off x="4733" y="1060"/>
              <a:ext cx="96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6729" name="Line 25"/>
            <p:cNvSpPr>
              <a:spLocks noChangeShapeType="1"/>
            </p:cNvSpPr>
            <p:nvPr/>
          </p:nvSpPr>
          <p:spPr bwMode="auto">
            <a:xfrm>
              <a:off x="4935" y="1210"/>
              <a:ext cx="3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6730" name="Text Box 26"/>
            <p:cNvSpPr txBox="1">
              <a:spLocks noChangeArrowheads="1"/>
            </p:cNvSpPr>
            <p:nvPr/>
          </p:nvSpPr>
          <p:spPr bwMode="auto">
            <a:xfrm>
              <a:off x="4652" y="1231"/>
              <a:ext cx="4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Z</a:t>
              </a:r>
              <a:r>
                <a:rPr kumimoji="1" lang="en-US" altLang="zh-CN" sz="2400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aphicFrame>
        <p:nvGraphicFramePr>
          <p:cNvPr id="456731" name="Object 27"/>
          <p:cNvGraphicFramePr>
            <a:graphicFrameLocks noChangeAspect="1"/>
          </p:cNvGraphicFramePr>
          <p:nvPr>
            <p:ph idx="4294967295"/>
          </p:nvPr>
        </p:nvGraphicFramePr>
        <p:xfrm>
          <a:off x="2124075" y="1054100"/>
          <a:ext cx="3384550" cy="839788"/>
        </p:xfrm>
        <a:graphic>
          <a:graphicData uri="http://schemas.openxmlformats.org/presentationml/2006/ole">
            <p:oleObj spid="_x0000_s30722" name="Equation" r:id="rId5" imgW="1638000" imgH="406080" progId="Equation.DSMT4">
              <p:embed/>
            </p:oleObj>
          </a:graphicData>
        </a:graphic>
      </p:graphicFrame>
      <p:graphicFrame>
        <p:nvGraphicFramePr>
          <p:cNvPr id="456732" name="Object 28"/>
          <p:cNvGraphicFramePr>
            <a:graphicFrameLocks noChangeAspect="1"/>
          </p:cNvGraphicFramePr>
          <p:nvPr>
            <p:ph idx="4294967295"/>
          </p:nvPr>
        </p:nvGraphicFramePr>
        <p:xfrm>
          <a:off x="1187450" y="1746250"/>
          <a:ext cx="4464050" cy="1057275"/>
        </p:xfrm>
        <a:graphic>
          <a:graphicData uri="http://schemas.openxmlformats.org/presentationml/2006/ole">
            <p:oleObj spid="_x0000_s30723" name="Equation" r:id="rId6" imgW="2197080" imgH="520560" progId="Equation.DSMT4">
              <p:embed/>
            </p:oleObj>
          </a:graphicData>
        </a:graphic>
      </p:graphicFrame>
      <p:graphicFrame>
        <p:nvGraphicFramePr>
          <p:cNvPr id="456733" name="Object 29"/>
          <p:cNvGraphicFramePr>
            <a:graphicFrameLocks noChangeAspect="1"/>
          </p:cNvGraphicFramePr>
          <p:nvPr/>
        </p:nvGraphicFramePr>
        <p:xfrm>
          <a:off x="1258888" y="3429000"/>
          <a:ext cx="4492625" cy="1290638"/>
        </p:xfrm>
        <a:graphic>
          <a:graphicData uri="http://schemas.openxmlformats.org/presentationml/2006/ole">
            <p:oleObj spid="_x0000_s30724" name="Equation" r:id="rId7" imgW="2031840" imgH="583920" progId="Equation.DSMT4">
              <p:embed/>
            </p:oleObj>
          </a:graphicData>
        </a:graphic>
      </p:graphicFrame>
      <p:sp>
        <p:nvSpPr>
          <p:cNvPr id="456734" name="Text Box 30"/>
          <p:cNvSpPr txBox="1">
            <a:spLocks noChangeArrowheads="1"/>
          </p:cNvSpPr>
          <p:nvPr/>
        </p:nvSpPr>
        <p:spPr bwMode="auto">
          <a:xfrm>
            <a:off x="323850" y="2781300"/>
            <a:ext cx="45354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</a:rPr>
              <a:t>根据对称性写出：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5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6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5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56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6" grpId="0"/>
      <p:bldP spid="456707" grpId="0" animBg="1"/>
      <p:bldP spid="45673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Text Box 2"/>
          <p:cNvSpPr txBox="1">
            <a:spLocks noChangeArrowheads="1"/>
          </p:cNvSpPr>
          <p:nvPr/>
        </p:nvSpPr>
        <p:spPr bwMode="auto">
          <a:xfrm>
            <a:off x="395288" y="2852738"/>
            <a:ext cx="45354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</a:rPr>
              <a:t>根据对称性写出：</a:t>
            </a:r>
          </a:p>
        </p:txBody>
      </p:sp>
      <p:sp>
        <p:nvSpPr>
          <p:cNvPr id="457731" name="Text Box 3"/>
          <p:cNvSpPr txBox="1">
            <a:spLocks noChangeArrowheads="1"/>
          </p:cNvSpPr>
          <p:nvPr/>
        </p:nvSpPr>
        <p:spPr bwMode="auto">
          <a:xfrm>
            <a:off x="539750" y="476250"/>
            <a:ext cx="7993063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</a:rPr>
              <a:t>　　利用三角形连接的线电流与相电流之间的关系，可求得原三角形负载中的相电流</a:t>
            </a:r>
          </a:p>
        </p:txBody>
      </p:sp>
      <p:graphicFrame>
        <p:nvGraphicFramePr>
          <p:cNvPr id="457732" name="Object 4"/>
          <p:cNvGraphicFramePr>
            <a:graphicFrameLocks noChangeAspect="1"/>
          </p:cNvGraphicFramePr>
          <p:nvPr/>
        </p:nvGraphicFramePr>
        <p:xfrm>
          <a:off x="1116013" y="3789363"/>
          <a:ext cx="5553075" cy="1450975"/>
        </p:xfrm>
        <a:graphic>
          <a:graphicData uri="http://schemas.openxmlformats.org/presentationml/2006/ole">
            <p:oleObj spid="_x0000_s31746" name="Equation" r:id="rId3" imgW="2234880" imgH="583920" progId="Equation.DSMT4">
              <p:embed/>
            </p:oleObj>
          </a:graphicData>
        </a:graphic>
      </p:graphicFrame>
      <p:graphicFrame>
        <p:nvGraphicFramePr>
          <p:cNvPr id="457733" name="Object 5"/>
          <p:cNvGraphicFramePr>
            <a:graphicFrameLocks noChangeAspect="1"/>
          </p:cNvGraphicFramePr>
          <p:nvPr/>
        </p:nvGraphicFramePr>
        <p:xfrm>
          <a:off x="1403350" y="1765300"/>
          <a:ext cx="5400675" cy="903288"/>
        </p:xfrm>
        <a:graphic>
          <a:graphicData uri="http://schemas.openxmlformats.org/presentationml/2006/ole">
            <p:oleObj spid="_x0000_s31747" name="Equation" r:id="rId4" imgW="242568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0" grpId="0"/>
      <p:bldP spid="45773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Text Box 2"/>
          <p:cNvSpPr txBox="1">
            <a:spLocks noChangeArrowheads="1"/>
          </p:cNvSpPr>
          <p:nvPr>
            <p:ph type="subTitle" idx="1"/>
          </p:nvPr>
        </p:nvSpPr>
        <p:spPr bwMode="auto">
          <a:xfrm>
            <a:off x="0" y="0"/>
            <a:ext cx="41910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/>
              <a:t>例</a:t>
            </a:r>
            <a:r>
              <a:rPr lang="en-US" altLang="zh-CN" sz="2800" b="1"/>
              <a:t>1</a:t>
            </a:r>
            <a:r>
              <a:rPr lang="zh-CN" altLang="en-US" sz="2800" b="1"/>
              <a:t>：照明系统故障分析</a:t>
            </a:r>
          </a:p>
        </p:txBody>
      </p:sp>
      <p:sp>
        <p:nvSpPr>
          <p:cNvPr id="496643" name="Text Box 3"/>
          <p:cNvSpPr txBox="1">
            <a:spLocks noChangeArrowheads="1"/>
          </p:cNvSpPr>
          <p:nvPr/>
        </p:nvSpPr>
        <p:spPr bwMode="auto">
          <a:xfrm>
            <a:off x="279400" y="4184650"/>
            <a:ext cx="8229600" cy="267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>
              <a:lnSpc>
                <a:spcPct val="105000"/>
              </a:lnSpc>
              <a:spcBef>
                <a:spcPct val="40000"/>
              </a:spcBef>
            </a:pPr>
            <a:r>
              <a:rPr lang="en-US" altLang="zh-CN" sz="28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 sz="280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在上图中，试分析下列情况</a:t>
            </a:r>
          </a:p>
          <a:p>
            <a:pPr algn="l" eaLnBrk="0" hangingPunct="0">
              <a:lnSpc>
                <a:spcPct val="105000"/>
              </a:lnSpc>
              <a:spcBef>
                <a:spcPct val="20000"/>
              </a:spcBef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</a:t>
            </a:r>
            <a:r>
              <a:rPr lang="zh-CN" altLang="en-US" sz="2800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rPr>
              <a:t>短路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中性线未断时，求各相负载电压；</a:t>
            </a:r>
          </a:p>
          <a:p>
            <a:pPr algn="l" eaLnBrk="0" hangingPunct="0">
              <a:lnSpc>
                <a:spcPct val="105000"/>
              </a:lnSpc>
              <a:spcBef>
                <a:spcPct val="2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中性线断开时，求各相负载电压。</a:t>
            </a:r>
          </a:p>
          <a:p>
            <a:pPr algn="l" eaLnBrk="0" hangingPunct="0">
              <a:lnSpc>
                <a:spcPct val="105000"/>
              </a:lnSpc>
              <a:spcBef>
                <a:spcPct val="2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</a:t>
            </a:r>
            <a:r>
              <a:rPr lang="zh-CN" altLang="en-US" sz="2800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rPr>
              <a:t>断路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中性线未断时，求各相负载电压；</a:t>
            </a:r>
          </a:p>
          <a:p>
            <a:pPr algn="l" eaLnBrk="0" hangingPunct="0">
              <a:lnSpc>
                <a:spcPct val="105000"/>
              </a:lnSpc>
              <a:spcBef>
                <a:spcPct val="2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中性线断开时，求各相负载电压。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60425" y="320675"/>
            <a:ext cx="7315200" cy="3444875"/>
            <a:chOff x="624" y="1766"/>
            <a:chExt cx="4608" cy="2170"/>
          </a:xfrm>
        </p:grpSpPr>
        <p:sp>
          <p:nvSpPr>
            <p:cNvPr id="496645" name="Rectangle 5"/>
            <p:cNvSpPr>
              <a:spLocks noChangeArrowheads="1"/>
            </p:cNvSpPr>
            <p:nvPr/>
          </p:nvSpPr>
          <p:spPr bwMode="auto">
            <a:xfrm>
              <a:off x="1267" y="2696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</a:p>
          </p:txBody>
        </p:sp>
        <p:sp>
          <p:nvSpPr>
            <p:cNvPr id="496646" name="Freeform 6"/>
            <p:cNvSpPr>
              <a:spLocks/>
            </p:cNvSpPr>
            <p:nvPr/>
          </p:nvSpPr>
          <p:spPr bwMode="auto">
            <a:xfrm>
              <a:off x="1488" y="2438"/>
              <a:ext cx="69" cy="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60"/>
                </a:cxn>
                <a:cxn ang="0">
                  <a:pos x="120" y="144"/>
                </a:cxn>
                <a:cxn ang="0">
                  <a:pos x="0" y="198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647" name="Freeform 7"/>
            <p:cNvSpPr>
              <a:spLocks/>
            </p:cNvSpPr>
            <p:nvPr/>
          </p:nvSpPr>
          <p:spPr bwMode="auto">
            <a:xfrm>
              <a:off x="1488" y="2563"/>
              <a:ext cx="69" cy="1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60"/>
                </a:cxn>
                <a:cxn ang="0">
                  <a:pos x="120" y="144"/>
                </a:cxn>
                <a:cxn ang="0">
                  <a:pos x="0" y="198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648" name="Line 8"/>
            <p:cNvSpPr>
              <a:spLocks noChangeShapeType="1"/>
            </p:cNvSpPr>
            <p:nvPr/>
          </p:nvSpPr>
          <p:spPr bwMode="auto">
            <a:xfrm>
              <a:off x="1494" y="2684"/>
              <a:ext cx="0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649" name="Line 9"/>
            <p:cNvSpPr>
              <a:spLocks noChangeShapeType="1"/>
            </p:cNvSpPr>
            <p:nvPr/>
          </p:nvSpPr>
          <p:spPr bwMode="auto">
            <a:xfrm>
              <a:off x="1494" y="211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650" name="Freeform 10"/>
            <p:cNvSpPr>
              <a:spLocks/>
            </p:cNvSpPr>
            <p:nvPr/>
          </p:nvSpPr>
          <p:spPr bwMode="auto">
            <a:xfrm>
              <a:off x="1488" y="2319"/>
              <a:ext cx="69" cy="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60"/>
                </a:cxn>
                <a:cxn ang="0">
                  <a:pos x="120" y="144"/>
                </a:cxn>
                <a:cxn ang="0">
                  <a:pos x="0" y="198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 rot="582578">
              <a:off x="1462" y="3040"/>
              <a:ext cx="715" cy="282"/>
              <a:chOff x="1268" y="2993"/>
              <a:chExt cx="738" cy="291"/>
            </a:xfrm>
          </p:grpSpPr>
          <p:sp>
            <p:nvSpPr>
              <p:cNvPr id="496652" name="Freeform 12"/>
              <p:cNvSpPr>
                <a:spLocks/>
              </p:cNvSpPr>
              <p:nvPr/>
            </p:nvSpPr>
            <p:spPr bwMode="auto">
              <a:xfrm rot="-3659485">
                <a:off x="1617" y="3051"/>
                <a:ext cx="73" cy="1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60"/>
                  </a:cxn>
                  <a:cxn ang="0">
                    <a:pos x="120" y="144"/>
                  </a:cxn>
                  <a:cxn ang="0">
                    <a:pos x="0" y="198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6653" name="Freeform 13"/>
              <p:cNvSpPr>
                <a:spLocks/>
              </p:cNvSpPr>
              <p:nvPr/>
            </p:nvSpPr>
            <p:spPr bwMode="auto">
              <a:xfrm rot="-3659485">
                <a:off x="1726" y="3113"/>
                <a:ext cx="74" cy="1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60"/>
                  </a:cxn>
                  <a:cxn ang="0">
                    <a:pos x="120" y="144"/>
                  </a:cxn>
                  <a:cxn ang="0">
                    <a:pos x="0" y="198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6654" name="Line 14"/>
              <p:cNvSpPr>
                <a:spLocks noChangeShapeType="1"/>
              </p:cNvSpPr>
              <p:nvPr/>
            </p:nvSpPr>
            <p:spPr bwMode="auto">
              <a:xfrm rot="-3659485">
                <a:off x="1889" y="3166"/>
                <a:ext cx="0" cy="23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6655" name="Line 15"/>
              <p:cNvSpPr>
                <a:spLocks noChangeShapeType="1"/>
              </p:cNvSpPr>
              <p:nvPr/>
            </p:nvSpPr>
            <p:spPr bwMode="auto">
              <a:xfrm rot="-3659485">
                <a:off x="1386" y="2875"/>
                <a:ext cx="0" cy="23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6656" name="Freeform 16"/>
              <p:cNvSpPr>
                <a:spLocks/>
              </p:cNvSpPr>
              <p:nvPr/>
            </p:nvSpPr>
            <p:spPr bwMode="auto">
              <a:xfrm rot="-3659485">
                <a:off x="1514" y="2990"/>
                <a:ext cx="74" cy="1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60"/>
                  </a:cxn>
                  <a:cxn ang="0">
                    <a:pos x="120" y="144"/>
                  </a:cxn>
                  <a:cxn ang="0">
                    <a:pos x="0" y="198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 rot="-658042">
              <a:off x="810" y="3020"/>
              <a:ext cx="727" cy="277"/>
              <a:chOff x="548" y="2993"/>
              <a:chExt cx="750" cy="285"/>
            </a:xfrm>
          </p:grpSpPr>
          <p:sp>
            <p:nvSpPr>
              <p:cNvPr id="496658" name="Freeform 18"/>
              <p:cNvSpPr>
                <a:spLocks/>
              </p:cNvSpPr>
              <p:nvPr/>
            </p:nvSpPr>
            <p:spPr bwMode="auto">
              <a:xfrm rot="3659485" flipH="1">
                <a:off x="875" y="3051"/>
                <a:ext cx="73" cy="1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60"/>
                  </a:cxn>
                  <a:cxn ang="0">
                    <a:pos x="120" y="144"/>
                  </a:cxn>
                  <a:cxn ang="0">
                    <a:pos x="0" y="198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6659" name="Freeform 19"/>
              <p:cNvSpPr>
                <a:spLocks/>
              </p:cNvSpPr>
              <p:nvPr/>
            </p:nvSpPr>
            <p:spPr bwMode="auto">
              <a:xfrm rot="3659485" flipH="1">
                <a:off x="767" y="3113"/>
                <a:ext cx="74" cy="1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60"/>
                  </a:cxn>
                  <a:cxn ang="0">
                    <a:pos x="120" y="144"/>
                  </a:cxn>
                  <a:cxn ang="0">
                    <a:pos x="0" y="198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6660" name="Line 20"/>
              <p:cNvSpPr>
                <a:spLocks noChangeShapeType="1"/>
              </p:cNvSpPr>
              <p:nvPr/>
            </p:nvSpPr>
            <p:spPr bwMode="auto">
              <a:xfrm rot="3659485" flipH="1">
                <a:off x="666" y="3160"/>
                <a:ext cx="0" cy="23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6661" name="Line 21"/>
              <p:cNvSpPr>
                <a:spLocks noChangeShapeType="1"/>
              </p:cNvSpPr>
              <p:nvPr/>
            </p:nvSpPr>
            <p:spPr bwMode="auto">
              <a:xfrm rot="3659485" flipH="1">
                <a:off x="1181" y="2875"/>
                <a:ext cx="0" cy="23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6662" name="Freeform 22"/>
              <p:cNvSpPr>
                <a:spLocks/>
              </p:cNvSpPr>
              <p:nvPr/>
            </p:nvSpPr>
            <p:spPr bwMode="auto">
              <a:xfrm rot="3659485" flipH="1">
                <a:off x="979" y="2990"/>
                <a:ext cx="74" cy="1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60"/>
                  </a:cxn>
                  <a:cxn ang="0">
                    <a:pos x="120" y="144"/>
                  </a:cxn>
                  <a:cxn ang="0">
                    <a:pos x="0" y="198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6663" name="Line 23"/>
            <p:cNvSpPr>
              <a:spLocks noChangeShapeType="1"/>
            </p:cNvSpPr>
            <p:nvPr/>
          </p:nvSpPr>
          <p:spPr bwMode="auto">
            <a:xfrm flipV="1">
              <a:off x="1487" y="2910"/>
              <a:ext cx="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664" name="Line 24"/>
            <p:cNvSpPr>
              <a:spLocks noChangeShapeType="1"/>
            </p:cNvSpPr>
            <p:nvPr/>
          </p:nvSpPr>
          <p:spPr bwMode="auto">
            <a:xfrm>
              <a:off x="1484" y="2111"/>
              <a:ext cx="30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665" name="Line 25"/>
            <p:cNvSpPr>
              <a:spLocks noChangeShapeType="1"/>
            </p:cNvSpPr>
            <p:nvPr/>
          </p:nvSpPr>
          <p:spPr bwMode="auto">
            <a:xfrm>
              <a:off x="3822" y="3369"/>
              <a:ext cx="0" cy="5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666" name="Line 26"/>
            <p:cNvSpPr>
              <a:spLocks noChangeShapeType="1"/>
            </p:cNvSpPr>
            <p:nvPr/>
          </p:nvSpPr>
          <p:spPr bwMode="auto">
            <a:xfrm flipH="1">
              <a:off x="857" y="3415"/>
              <a:ext cx="0" cy="4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667" name="Line 27"/>
            <p:cNvSpPr>
              <a:spLocks noChangeShapeType="1"/>
            </p:cNvSpPr>
            <p:nvPr/>
          </p:nvSpPr>
          <p:spPr bwMode="auto">
            <a:xfrm>
              <a:off x="857" y="3881"/>
              <a:ext cx="29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668" name="Text Box 28"/>
            <p:cNvSpPr txBox="1">
              <a:spLocks noChangeArrowheads="1"/>
            </p:cNvSpPr>
            <p:nvPr/>
          </p:nvSpPr>
          <p:spPr bwMode="auto">
            <a:xfrm>
              <a:off x="2550" y="3648"/>
              <a:ext cx="2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  <a:endParaRPr kumimoji="1" lang="en-US" altLang="zh-CN" sz="16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6669" name="Text Box 29"/>
            <p:cNvSpPr txBox="1">
              <a:spLocks noChangeArrowheads="1"/>
            </p:cNvSpPr>
            <p:nvPr/>
          </p:nvSpPr>
          <p:spPr bwMode="auto">
            <a:xfrm>
              <a:off x="2223" y="3217"/>
              <a:ext cx="2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  <a:endParaRPr kumimoji="1" lang="en-US" altLang="zh-CN" sz="16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6670" name="Text Box 30"/>
            <p:cNvSpPr txBox="1">
              <a:spLocks noChangeArrowheads="1"/>
            </p:cNvSpPr>
            <p:nvPr/>
          </p:nvSpPr>
          <p:spPr bwMode="auto">
            <a:xfrm>
              <a:off x="1694" y="2062"/>
              <a:ext cx="2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  <a:endParaRPr kumimoji="1" lang="en-US" altLang="zh-CN" sz="16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6671" name="Text Box 31"/>
            <p:cNvSpPr txBox="1">
              <a:spLocks noChangeArrowheads="1"/>
            </p:cNvSpPr>
            <p:nvPr/>
          </p:nvSpPr>
          <p:spPr bwMode="auto">
            <a:xfrm>
              <a:off x="2223" y="2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  <a:endParaRPr kumimoji="1" lang="en-US" altLang="zh-CN" sz="16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6672" name="Text Box 32"/>
            <p:cNvSpPr txBox="1">
              <a:spLocks noChangeArrowheads="1"/>
            </p:cNvSpPr>
            <p:nvPr/>
          </p:nvSpPr>
          <p:spPr bwMode="auto">
            <a:xfrm>
              <a:off x="2544" y="3360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  <a:endParaRPr kumimoji="1" lang="en-US" altLang="zh-CN" sz="16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6673" name="Text Box 33"/>
            <p:cNvSpPr txBox="1">
              <a:spLocks noChangeArrowheads="1"/>
            </p:cNvSpPr>
            <p:nvPr/>
          </p:nvSpPr>
          <p:spPr bwMode="auto">
            <a:xfrm>
              <a:off x="1694" y="2615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  <a:endParaRPr kumimoji="1" lang="en-US" altLang="zh-CN" sz="16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2998" y="1766"/>
              <a:ext cx="561" cy="2122"/>
              <a:chOff x="2832" y="1728"/>
              <a:chExt cx="579" cy="2188"/>
            </a:xfrm>
          </p:grpSpPr>
          <p:sp>
            <p:nvSpPr>
              <p:cNvPr id="496675" name="Line 35"/>
              <p:cNvSpPr>
                <a:spLocks noChangeShapeType="1"/>
              </p:cNvSpPr>
              <p:nvPr/>
            </p:nvSpPr>
            <p:spPr bwMode="auto">
              <a:xfrm>
                <a:off x="3120" y="3797"/>
                <a:ext cx="291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6676" name="Line 36"/>
              <p:cNvSpPr>
                <a:spLocks noChangeShapeType="1"/>
              </p:cNvSpPr>
              <p:nvPr/>
            </p:nvSpPr>
            <p:spPr bwMode="auto">
              <a:xfrm>
                <a:off x="3120" y="3405"/>
                <a:ext cx="291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96677" name="Object 37"/>
              <p:cNvGraphicFramePr>
                <a:graphicFrameLocks noChangeAspect="1"/>
              </p:cNvGraphicFramePr>
              <p:nvPr/>
            </p:nvGraphicFramePr>
            <p:xfrm>
              <a:off x="2852" y="3169"/>
              <a:ext cx="276" cy="335"/>
            </p:xfrm>
            <a:graphic>
              <a:graphicData uri="http://schemas.openxmlformats.org/presentationml/2006/ole">
                <p:oleObj spid="_x0000_s32774" name="Equation" r:id="rId4" imgW="190440" imgH="228600" progId="Equation.3">
                  <p:embed/>
                </p:oleObj>
              </a:graphicData>
            </a:graphic>
          </p:graphicFrame>
          <p:graphicFrame>
            <p:nvGraphicFramePr>
              <p:cNvPr id="496678" name="Object 38"/>
              <p:cNvGraphicFramePr>
                <a:graphicFrameLocks noChangeAspect="1"/>
              </p:cNvGraphicFramePr>
              <p:nvPr/>
            </p:nvGraphicFramePr>
            <p:xfrm>
              <a:off x="2852" y="3564"/>
              <a:ext cx="276" cy="352"/>
            </p:xfrm>
            <a:graphic>
              <a:graphicData uri="http://schemas.openxmlformats.org/presentationml/2006/ole">
                <p:oleObj spid="_x0000_s32775" name="Equation" r:id="rId5" imgW="190440" imgH="241200" progId="Equation.3">
                  <p:embed/>
                </p:oleObj>
              </a:graphicData>
            </a:graphic>
          </p:graphicFrame>
          <p:graphicFrame>
            <p:nvGraphicFramePr>
              <p:cNvPr id="496679" name="Object 39"/>
              <p:cNvGraphicFramePr>
                <a:graphicFrameLocks noChangeAspect="1"/>
              </p:cNvGraphicFramePr>
              <p:nvPr/>
            </p:nvGraphicFramePr>
            <p:xfrm>
              <a:off x="2832" y="1728"/>
              <a:ext cx="276" cy="336"/>
            </p:xfrm>
            <a:graphic>
              <a:graphicData uri="http://schemas.openxmlformats.org/presentationml/2006/ole">
                <p:oleObj spid="_x0000_s32776" name="Equation" r:id="rId6" imgW="190440" imgH="228600" progId="Equation.3">
                  <p:embed/>
                </p:oleObj>
              </a:graphicData>
            </a:graphic>
          </p:graphicFrame>
          <p:sp>
            <p:nvSpPr>
              <p:cNvPr id="496680" name="Line 40"/>
              <p:cNvSpPr>
                <a:spLocks noChangeShapeType="1"/>
              </p:cNvSpPr>
              <p:nvPr/>
            </p:nvSpPr>
            <p:spPr bwMode="auto">
              <a:xfrm>
                <a:off x="3117" y="1977"/>
                <a:ext cx="291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6681" name="Line 41"/>
            <p:cNvSpPr>
              <a:spLocks noChangeShapeType="1"/>
            </p:cNvSpPr>
            <p:nvPr/>
          </p:nvSpPr>
          <p:spPr bwMode="auto">
            <a:xfrm flipH="1" flipV="1">
              <a:off x="3037" y="2804"/>
              <a:ext cx="419" cy="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6682" name="Object 42"/>
            <p:cNvGraphicFramePr>
              <a:graphicFrameLocks noChangeAspect="1"/>
            </p:cNvGraphicFramePr>
            <p:nvPr/>
          </p:nvGraphicFramePr>
          <p:xfrm>
            <a:off x="3181" y="2458"/>
            <a:ext cx="275" cy="352"/>
          </p:xfrm>
          <a:graphic>
            <a:graphicData uri="http://schemas.openxmlformats.org/presentationml/2006/ole">
              <p:oleObj spid="_x0000_s32770" name="Equation" r:id="rId7" imgW="190440" imgH="241200" progId="Equation.3">
                <p:embed/>
              </p:oleObj>
            </a:graphicData>
          </a:graphic>
        </p:graphicFrame>
        <p:graphicFrame>
          <p:nvGraphicFramePr>
            <p:cNvPr id="496683" name="Object 43"/>
            <p:cNvGraphicFramePr>
              <a:graphicFrameLocks noChangeAspect="1"/>
            </p:cNvGraphicFramePr>
            <p:nvPr/>
          </p:nvGraphicFramePr>
          <p:xfrm>
            <a:off x="1686" y="2344"/>
            <a:ext cx="290" cy="293"/>
          </p:xfrm>
          <a:graphic>
            <a:graphicData uri="http://schemas.openxmlformats.org/presentationml/2006/ole">
              <p:oleObj spid="_x0000_s32771" name="Equation" r:id="rId8" imgW="228600" imgH="228600" progId="Equation.3">
                <p:embed/>
              </p:oleObj>
            </a:graphicData>
          </a:graphic>
        </p:graphicFrame>
        <p:graphicFrame>
          <p:nvGraphicFramePr>
            <p:cNvPr id="496684" name="Object 44"/>
            <p:cNvGraphicFramePr>
              <a:graphicFrameLocks noChangeAspect="1"/>
            </p:cNvGraphicFramePr>
            <p:nvPr/>
          </p:nvGraphicFramePr>
          <p:xfrm>
            <a:off x="2214" y="3029"/>
            <a:ext cx="290" cy="293"/>
          </p:xfrm>
          <a:graphic>
            <a:graphicData uri="http://schemas.openxmlformats.org/presentationml/2006/ole">
              <p:oleObj spid="_x0000_s32772" name="Equation" r:id="rId9" imgW="228600" imgH="228600" progId="Equation.3">
                <p:embed/>
              </p:oleObj>
            </a:graphicData>
          </a:graphic>
        </p:graphicFrame>
        <p:graphicFrame>
          <p:nvGraphicFramePr>
            <p:cNvPr id="496685" name="Object 45"/>
            <p:cNvGraphicFramePr>
              <a:graphicFrameLocks noChangeAspect="1"/>
            </p:cNvGraphicFramePr>
            <p:nvPr/>
          </p:nvGraphicFramePr>
          <p:xfrm>
            <a:off x="2559" y="3508"/>
            <a:ext cx="291" cy="308"/>
          </p:xfrm>
          <a:graphic>
            <a:graphicData uri="http://schemas.openxmlformats.org/presentationml/2006/ole">
              <p:oleObj spid="_x0000_s32773" name="Equation" r:id="rId10" imgW="228600" imgH="241200" progId="Equation.3">
                <p:embed/>
              </p:oleObj>
            </a:graphicData>
          </a:graphic>
        </p:graphicFrame>
        <p:sp>
          <p:nvSpPr>
            <p:cNvPr id="496686" name="Line 46"/>
            <p:cNvSpPr>
              <a:spLocks noChangeShapeType="1"/>
            </p:cNvSpPr>
            <p:nvPr/>
          </p:nvSpPr>
          <p:spPr bwMode="auto">
            <a:xfrm>
              <a:off x="2113" y="3501"/>
              <a:ext cx="2979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687" name="Line 47"/>
            <p:cNvSpPr>
              <a:spLocks noChangeShapeType="1"/>
            </p:cNvSpPr>
            <p:nvPr/>
          </p:nvSpPr>
          <p:spPr bwMode="auto">
            <a:xfrm>
              <a:off x="2113" y="3415"/>
              <a:ext cx="0" cy="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6688" name="Oval 48"/>
            <p:cNvSpPr>
              <a:spLocks noChangeArrowheads="1"/>
            </p:cNvSpPr>
            <p:nvPr/>
          </p:nvSpPr>
          <p:spPr bwMode="auto">
            <a:xfrm>
              <a:off x="1462" y="2903"/>
              <a:ext cx="46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49"/>
            <p:cNvGrpSpPr>
              <a:grpSpLocks/>
            </p:cNvGrpSpPr>
            <p:nvPr/>
          </p:nvGrpSpPr>
          <p:grpSpPr bwMode="auto">
            <a:xfrm>
              <a:off x="3729" y="2111"/>
              <a:ext cx="1503" cy="1415"/>
              <a:chOff x="3778" y="2112"/>
              <a:chExt cx="1550" cy="1458"/>
            </a:xfrm>
          </p:grpSpPr>
          <p:sp>
            <p:nvSpPr>
              <p:cNvPr id="496690" name="Rectangle 50"/>
              <p:cNvSpPr>
                <a:spLocks noChangeArrowheads="1"/>
              </p:cNvSpPr>
              <p:nvPr/>
            </p:nvSpPr>
            <p:spPr bwMode="auto">
              <a:xfrm>
                <a:off x="4528" y="2684"/>
                <a:ext cx="320" cy="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</a:rPr>
                  <a:t>N</a:t>
                </a:r>
                <a:r>
                  <a:rPr kumimoji="1" lang="en-US" altLang="zh-CN" sz="2400">
                    <a:solidFill>
                      <a:srgbClr val="0000CC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</a:t>
                </a:r>
                <a:endParaRPr kumimoji="1" lang="en-US" altLang="zh-CN" sz="24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96691" name="Line 51"/>
              <p:cNvSpPr>
                <a:spLocks noChangeShapeType="1"/>
              </p:cNvSpPr>
              <p:nvPr/>
            </p:nvSpPr>
            <p:spPr bwMode="auto">
              <a:xfrm>
                <a:off x="4558" y="2650"/>
                <a:ext cx="0" cy="2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6692" name="Line 52"/>
              <p:cNvSpPr>
                <a:spLocks noChangeShapeType="1"/>
              </p:cNvSpPr>
              <p:nvPr/>
            </p:nvSpPr>
            <p:spPr bwMode="auto">
              <a:xfrm flipH="1" flipV="1">
                <a:off x="4558" y="2112"/>
                <a:ext cx="2" cy="3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" name="Group 53"/>
              <p:cNvGrpSpPr>
                <a:grpSpLocks/>
              </p:cNvGrpSpPr>
              <p:nvPr/>
            </p:nvGrpSpPr>
            <p:grpSpPr bwMode="auto">
              <a:xfrm rot="-372678">
                <a:off x="3819" y="3038"/>
                <a:ext cx="789" cy="274"/>
                <a:chOff x="3813" y="2988"/>
                <a:chExt cx="789" cy="274"/>
              </a:xfrm>
            </p:grpSpPr>
            <p:sp>
              <p:nvSpPr>
                <p:cNvPr id="496694" name="Line 54"/>
                <p:cNvSpPr>
                  <a:spLocks noChangeShapeType="1"/>
                </p:cNvSpPr>
                <p:nvPr/>
              </p:nvSpPr>
              <p:spPr bwMode="auto">
                <a:xfrm rot="-7079317" flipH="1" flipV="1">
                  <a:off x="4422" y="2821"/>
                  <a:ext cx="13" cy="34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6695" name="Line 55"/>
                <p:cNvSpPr>
                  <a:spLocks noChangeShapeType="1"/>
                </p:cNvSpPr>
                <p:nvPr/>
              </p:nvSpPr>
              <p:spPr bwMode="auto">
                <a:xfrm rot="-7079317" flipH="1" flipV="1">
                  <a:off x="3986" y="3089"/>
                  <a:ext cx="0" cy="34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96696" name="Line 56"/>
              <p:cNvSpPr>
                <a:spLocks noChangeShapeType="1"/>
              </p:cNvSpPr>
              <p:nvPr/>
            </p:nvSpPr>
            <p:spPr bwMode="auto">
              <a:xfrm>
                <a:off x="5184" y="3408"/>
                <a:ext cx="0" cy="1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6697" name="Rectangle 57"/>
              <p:cNvSpPr>
                <a:spLocks noChangeArrowheads="1"/>
              </p:cNvSpPr>
              <p:nvPr/>
            </p:nvSpPr>
            <p:spPr bwMode="auto">
              <a:xfrm>
                <a:off x="4645" y="2383"/>
                <a:ext cx="347" cy="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kumimoji="1" lang="en-US" altLang="zh-CN" sz="24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R</a:t>
                </a:r>
                <a:r>
                  <a:rPr kumimoji="1" lang="en-US" altLang="zh-CN" sz="2400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  <a:endPara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96698" name="Rectangle 58"/>
              <p:cNvSpPr>
                <a:spLocks noChangeArrowheads="1"/>
              </p:cNvSpPr>
              <p:nvPr/>
            </p:nvSpPr>
            <p:spPr bwMode="auto">
              <a:xfrm>
                <a:off x="4905" y="2886"/>
                <a:ext cx="423" cy="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kumimoji="1" lang="en-US" altLang="zh-CN" sz="24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R</a:t>
                </a:r>
                <a:r>
                  <a:rPr kumimoji="1" lang="en-US" altLang="zh-CN" sz="2400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B</a:t>
                </a:r>
                <a:endPara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96699" name="Rectangle 59"/>
              <p:cNvSpPr>
                <a:spLocks noChangeArrowheads="1"/>
              </p:cNvSpPr>
              <p:nvPr/>
            </p:nvSpPr>
            <p:spPr bwMode="auto">
              <a:xfrm>
                <a:off x="3778" y="2971"/>
                <a:ext cx="398" cy="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kumimoji="1" lang="en-US" altLang="zh-CN" sz="24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R</a:t>
                </a:r>
                <a:r>
                  <a:rPr kumimoji="1" lang="en-US" altLang="zh-CN" sz="2400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C</a:t>
                </a:r>
                <a:endPara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grpSp>
            <p:nvGrpSpPr>
              <p:cNvPr id="8" name="Group 60"/>
              <p:cNvGrpSpPr>
                <a:grpSpLocks/>
              </p:cNvGrpSpPr>
              <p:nvPr/>
            </p:nvGrpSpPr>
            <p:grpSpPr bwMode="auto">
              <a:xfrm>
                <a:off x="4459" y="2443"/>
                <a:ext cx="199" cy="202"/>
                <a:chOff x="4896" y="2537"/>
                <a:chExt cx="192" cy="187"/>
              </a:xfrm>
            </p:grpSpPr>
            <p:sp>
              <p:nvSpPr>
                <p:cNvPr id="496701" name="Oval 61"/>
                <p:cNvSpPr>
                  <a:spLocks noChangeArrowheads="1"/>
                </p:cNvSpPr>
                <p:nvPr/>
              </p:nvSpPr>
              <p:spPr bwMode="auto">
                <a:xfrm>
                  <a:off x="4896" y="2537"/>
                  <a:ext cx="192" cy="1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6702" name="Line 62"/>
                <p:cNvSpPr>
                  <a:spLocks noChangeShapeType="1"/>
                </p:cNvSpPr>
                <p:nvPr/>
              </p:nvSpPr>
              <p:spPr bwMode="auto">
                <a:xfrm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6703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96704" name="Line 64"/>
              <p:cNvSpPr>
                <a:spLocks noChangeShapeType="1"/>
              </p:cNvSpPr>
              <p:nvPr/>
            </p:nvSpPr>
            <p:spPr bwMode="auto">
              <a:xfrm rot="7703719">
                <a:off x="4679" y="2866"/>
                <a:ext cx="1" cy="29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6705" name="Line 65"/>
              <p:cNvSpPr>
                <a:spLocks noChangeShapeType="1"/>
              </p:cNvSpPr>
              <p:nvPr/>
            </p:nvSpPr>
            <p:spPr bwMode="auto">
              <a:xfrm rot="7703719" flipV="1">
                <a:off x="5053" y="3157"/>
                <a:ext cx="0" cy="3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4752" y="3057"/>
                <a:ext cx="199" cy="202"/>
                <a:chOff x="4896" y="2537"/>
                <a:chExt cx="192" cy="187"/>
              </a:xfrm>
            </p:grpSpPr>
            <p:sp>
              <p:nvSpPr>
                <p:cNvPr id="496707" name="Oval 67"/>
                <p:cNvSpPr>
                  <a:spLocks noChangeArrowheads="1"/>
                </p:cNvSpPr>
                <p:nvPr/>
              </p:nvSpPr>
              <p:spPr bwMode="auto">
                <a:xfrm>
                  <a:off x="4896" y="2537"/>
                  <a:ext cx="192" cy="1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6708" name="Line 68"/>
                <p:cNvSpPr>
                  <a:spLocks noChangeShapeType="1"/>
                </p:cNvSpPr>
                <p:nvPr/>
              </p:nvSpPr>
              <p:spPr bwMode="auto">
                <a:xfrm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6709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70"/>
              <p:cNvGrpSpPr>
                <a:grpSpLocks/>
              </p:cNvGrpSpPr>
              <p:nvPr/>
            </p:nvGrpSpPr>
            <p:grpSpPr bwMode="auto">
              <a:xfrm>
                <a:off x="4128" y="3072"/>
                <a:ext cx="199" cy="202"/>
                <a:chOff x="4896" y="2537"/>
                <a:chExt cx="192" cy="187"/>
              </a:xfrm>
            </p:grpSpPr>
            <p:sp>
              <p:nvSpPr>
                <p:cNvPr id="496711" name="Oval 71"/>
                <p:cNvSpPr>
                  <a:spLocks noChangeArrowheads="1"/>
                </p:cNvSpPr>
                <p:nvPr/>
              </p:nvSpPr>
              <p:spPr bwMode="auto">
                <a:xfrm>
                  <a:off x="4896" y="2537"/>
                  <a:ext cx="192" cy="1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6712" name="Line 72"/>
                <p:cNvSpPr>
                  <a:spLocks noChangeShapeType="1"/>
                </p:cNvSpPr>
                <p:nvPr/>
              </p:nvSpPr>
              <p:spPr bwMode="auto">
                <a:xfrm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6713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96714" name="Oval 74"/>
              <p:cNvSpPr>
                <a:spLocks noChangeArrowheads="1"/>
              </p:cNvSpPr>
              <p:nvPr/>
            </p:nvSpPr>
            <p:spPr bwMode="auto">
              <a:xfrm>
                <a:off x="4534" y="290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6715" name="Text Box 75"/>
            <p:cNvSpPr txBox="1">
              <a:spLocks noChangeArrowheads="1"/>
            </p:cNvSpPr>
            <p:nvPr/>
          </p:nvSpPr>
          <p:spPr bwMode="auto">
            <a:xfrm>
              <a:off x="1415" y="183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496716" name="Text Box 76"/>
            <p:cNvSpPr txBox="1">
              <a:spLocks noChangeArrowheads="1"/>
            </p:cNvSpPr>
            <p:nvPr/>
          </p:nvSpPr>
          <p:spPr bwMode="auto">
            <a:xfrm>
              <a:off x="624" y="322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496717" name="Text Box 77"/>
            <p:cNvSpPr txBox="1">
              <a:spLocks noChangeArrowheads="1"/>
            </p:cNvSpPr>
            <p:nvPr/>
          </p:nvSpPr>
          <p:spPr bwMode="auto">
            <a:xfrm>
              <a:off x="1877" y="3322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</p:grpSp>
      <p:grpSp>
        <p:nvGrpSpPr>
          <p:cNvPr id="11" name="Group 78"/>
          <p:cNvGrpSpPr>
            <a:grpSpLocks/>
          </p:cNvGrpSpPr>
          <p:nvPr/>
        </p:nvGrpSpPr>
        <p:grpSpPr bwMode="auto">
          <a:xfrm>
            <a:off x="8150225" y="6400800"/>
            <a:ext cx="993775" cy="457200"/>
            <a:chOff x="5086" y="3984"/>
            <a:chExt cx="626" cy="288"/>
          </a:xfrm>
        </p:grpSpPr>
        <p:sp>
          <p:nvSpPr>
            <p:cNvPr id="496719" name="AutoShape 79" descr="水滴">
              <a:hlinkClick r:id="" action="ppaction://hlinkshowjump?jump=previousslide" highlightClick="1">
                <a:snd r:embed="rId11" name="PROJCTOR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5086" y="3984"/>
              <a:ext cx="290" cy="288"/>
            </a:xfrm>
            <a:prstGeom prst="actionButtonBackPrevious">
              <a:avLst/>
            </a:prstGeom>
            <a:blipFill dpi="0" rotWithShape="0">
              <a:blip r:embed="rId12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720" name="AutoShape 80" descr="水滴">
              <a:hlinkClick r:id="" action="ppaction://hlinkshowjump?jump=nextslide" highlightClick="1">
                <a:snd r:embed="rId11" name="PROJCTOR.WAV"/>
              </a:hlinkClick>
            </p:cNvPr>
            <p:cNvSpPr>
              <a:spLocks noChangeArrowheads="1"/>
            </p:cNvSpPr>
            <p:nvPr/>
          </p:nvSpPr>
          <p:spPr bwMode="auto">
            <a:xfrm flipH="1">
              <a:off x="5424" y="3984"/>
              <a:ext cx="288" cy="288"/>
            </a:xfrm>
            <a:prstGeom prst="actionButtonBackPrevious">
              <a:avLst/>
            </a:prstGeom>
            <a:blipFill dpi="0" rotWithShape="0">
              <a:blip r:embed="rId12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4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84138" y="319088"/>
            <a:ext cx="350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663575" indent="-663575" algn="l">
              <a:spcBef>
                <a:spcPct val="50000"/>
              </a:spcBef>
            </a:pPr>
            <a:r>
              <a:rPr kumimoji="1"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解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kumimoji="1"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zh-CN" sz="280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280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kumimoji="1" lang="zh-CN" altLang="zh-CN" sz="280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80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zh-CN" sz="280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A相短路</a:t>
            </a:r>
            <a:endParaRPr kumimoji="1" lang="zh-CN" altLang="zh-CN">
              <a:solidFill>
                <a:schemeClr val="accent2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8691" name="Rectangle 3"/>
          <p:cNvSpPr>
            <a:spLocks noChangeArrowheads="1"/>
          </p:cNvSpPr>
          <p:nvPr/>
        </p:nvSpPr>
        <p:spPr bwMode="auto">
          <a:xfrm>
            <a:off x="98425" y="1123950"/>
            <a:ext cx="2940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z="280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280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） </a:t>
            </a:r>
            <a:r>
              <a:rPr kumimoji="1" lang="zh-CN" altLang="zh-CN" sz="280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中性线未断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7938" y="395288"/>
            <a:ext cx="4443412" cy="3200400"/>
            <a:chOff x="2736" y="2256"/>
            <a:chExt cx="2799" cy="2016"/>
          </a:xfrm>
        </p:grpSpPr>
        <p:sp>
          <p:nvSpPr>
            <p:cNvPr id="498693" name="Text Box 5"/>
            <p:cNvSpPr txBox="1">
              <a:spLocks noChangeArrowheads="1"/>
            </p:cNvSpPr>
            <p:nvPr/>
          </p:nvSpPr>
          <p:spPr bwMode="auto">
            <a:xfrm>
              <a:off x="2736" y="3368"/>
              <a:ext cx="3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kumimoji="1" lang="zh-CN" altLang="zh-CN" sz="28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     </a:t>
              </a:r>
              <a:endParaRPr kumimoji="1"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8694" name="Line 6"/>
            <p:cNvSpPr>
              <a:spLocks noChangeShapeType="1"/>
            </p:cNvSpPr>
            <p:nvPr/>
          </p:nvSpPr>
          <p:spPr bwMode="auto">
            <a:xfrm>
              <a:off x="4831" y="2440"/>
              <a:ext cx="0" cy="2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695" name="Oval 7"/>
            <p:cNvSpPr>
              <a:spLocks noChangeArrowheads="1"/>
            </p:cNvSpPr>
            <p:nvPr/>
          </p:nvSpPr>
          <p:spPr bwMode="auto">
            <a:xfrm>
              <a:off x="3079" y="3628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8696" name="Rectangle 8"/>
            <p:cNvSpPr>
              <a:spLocks noChangeArrowheads="1"/>
            </p:cNvSpPr>
            <p:nvPr/>
          </p:nvSpPr>
          <p:spPr bwMode="auto">
            <a:xfrm>
              <a:off x="4795" y="2880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en-US" altLang="zh-CN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kumimoji="1" lang="en-US" altLang="zh-CN" sz="2400" baseline="30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/</a:t>
              </a:r>
            </a:p>
          </p:txBody>
        </p:sp>
        <p:sp>
          <p:nvSpPr>
            <p:cNvPr id="498697" name="Line 9"/>
            <p:cNvSpPr>
              <a:spLocks noChangeShapeType="1"/>
            </p:cNvSpPr>
            <p:nvPr/>
          </p:nvSpPr>
          <p:spPr bwMode="auto">
            <a:xfrm>
              <a:off x="4843" y="288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698" name="Line 10"/>
            <p:cNvSpPr>
              <a:spLocks noChangeShapeType="1"/>
            </p:cNvSpPr>
            <p:nvPr/>
          </p:nvSpPr>
          <p:spPr bwMode="auto">
            <a:xfrm rot="7079317">
              <a:off x="4939" y="302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699" name="Line 11"/>
            <p:cNvSpPr>
              <a:spLocks noChangeShapeType="1"/>
            </p:cNvSpPr>
            <p:nvPr/>
          </p:nvSpPr>
          <p:spPr bwMode="auto">
            <a:xfrm rot="7079317" flipV="1">
              <a:off x="5370" y="3279"/>
              <a:ext cx="0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700" name="Line 12"/>
            <p:cNvSpPr>
              <a:spLocks noChangeShapeType="1"/>
            </p:cNvSpPr>
            <p:nvPr/>
          </p:nvSpPr>
          <p:spPr bwMode="auto">
            <a:xfrm rot="-7079317" flipH="1" flipV="1">
              <a:off x="4717" y="3010"/>
              <a:ext cx="1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701" name="Line 13"/>
            <p:cNvSpPr>
              <a:spLocks noChangeShapeType="1"/>
            </p:cNvSpPr>
            <p:nvPr/>
          </p:nvSpPr>
          <p:spPr bwMode="auto">
            <a:xfrm rot="-7079317" flipH="1" flipV="1">
              <a:off x="4262" y="3283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702" name="Line 14"/>
            <p:cNvSpPr>
              <a:spLocks noChangeShapeType="1"/>
            </p:cNvSpPr>
            <p:nvPr/>
          </p:nvSpPr>
          <p:spPr bwMode="auto">
            <a:xfrm>
              <a:off x="5515" y="3508"/>
              <a:ext cx="0" cy="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703" name="Line 15"/>
            <p:cNvSpPr>
              <a:spLocks noChangeShapeType="1"/>
            </p:cNvSpPr>
            <p:nvPr/>
          </p:nvSpPr>
          <p:spPr bwMode="auto">
            <a:xfrm>
              <a:off x="3115" y="4132"/>
              <a:ext cx="10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704" name="Rectangle 16"/>
            <p:cNvSpPr>
              <a:spLocks noChangeArrowheads="1"/>
            </p:cNvSpPr>
            <p:nvPr/>
          </p:nvSpPr>
          <p:spPr bwMode="auto">
            <a:xfrm>
              <a:off x="4916" y="2616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 i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  <a:endParaRPr kumimoji="1" lang="en-US" altLang="zh-CN" sz="24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8705" name="Rectangle 17"/>
            <p:cNvSpPr>
              <a:spLocks noChangeArrowheads="1"/>
            </p:cNvSpPr>
            <p:nvPr/>
          </p:nvSpPr>
          <p:spPr bwMode="auto">
            <a:xfrm>
              <a:off x="4075" y="3096"/>
              <a:ext cx="3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en-US" altLang="zh-CN" sz="2400" i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  <a:endParaRPr kumimoji="1" lang="en-US" altLang="zh-CN" sz="240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4747" y="2692"/>
              <a:ext cx="192" cy="187"/>
              <a:chOff x="4896" y="2537"/>
              <a:chExt cx="192" cy="187"/>
            </a:xfrm>
          </p:grpSpPr>
          <p:sp>
            <p:nvSpPr>
              <p:cNvPr id="498707" name="Oval 19"/>
              <p:cNvSpPr>
                <a:spLocks noChangeArrowheads="1"/>
              </p:cNvSpPr>
              <p:nvPr/>
            </p:nvSpPr>
            <p:spPr bwMode="auto">
              <a:xfrm>
                <a:off x="4896" y="2537"/>
                <a:ext cx="192" cy="18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8708" name="Line 20"/>
              <p:cNvSpPr>
                <a:spLocks noChangeShapeType="1"/>
              </p:cNvSpPr>
              <p:nvPr/>
            </p:nvSpPr>
            <p:spPr bwMode="auto">
              <a:xfrm>
                <a:off x="4928" y="2568"/>
                <a:ext cx="128" cy="1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8709" name="Line 21"/>
              <p:cNvSpPr>
                <a:spLocks noChangeShapeType="1"/>
              </p:cNvSpPr>
              <p:nvPr/>
            </p:nvSpPr>
            <p:spPr bwMode="auto">
              <a:xfrm flipH="1">
                <a:off x="4928" y="2568"/>
                <a:ext cx="128" cy="1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5035" y="3220"/>
              <a:ext cx="192" cy="187"/>
              <a:chOff x="4896" y="2537"/>
              <a:chExt cx="192" cy="187"/>
            </a:xfrm>
          </p:grpSpPr>
          <p:sp>
            <p:nvSpPr>
              <p:cNvPr id="498711" name="Oval 23"/>
              <p:cNvSpPr>
                <a:spLocks noChangeArrowheads="1"/>
              </p:cNvSpPr>
              <p:nvPr/>
            </p:nvSpPr>
            <p:spPr bwMode="auto">
              <a:xfrm>
                <a:off x="4896" y="2537"/>
                <a:ext cx="192" cy="18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8712" name="Line 24"/>
              <p:cNvSpPr>
                <a:spLocks noChangeShapeType="1"/>
              </p:cNvSpPr>
              <p:nvPr/>
            </p:nvSpPr>
            <p:spPr bwMode="auto">
              <a:xfrm>
                <a:off x="4928" y="2568"/>
                <a:ext cx="128" cy="1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8713" name="Line 25"/>
              <p:cNvSpPr>
                <a:spLocks noChangeShapeType="1"/>
              </p:cNvSpPr>
              <p:nvPr/>
            </p:nvSpPr>
            <p:spPr bwMode="auto">
              <a:xfrm flipH="1">
                <a:off x="4928" y="2568"/>
                <a:ext cx="128" cy="1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4385" y="3220"/>
              <a:ext cx="192" cy="187"/>
              <a:chOff x="4896" y="2537"/>
              <a:chExt cx="192" cy="187"/>
            </a:xfrm>
          </p:grpSpPr>
          <p:sp>
            <p:nvSpPr>
              <p:cNvPr id="498715" name="Oval 27"/>
              <p:cNvSpPr>
                <a:spLocks noChangeArrowheads="1"/>
              </p:cNvSpPr>
              <p:nvPr/>
            </p:nvSpPr>
            <p:spPr bwMode="auto">
              <a:xfrm>
                <a:off x="4896" y="2537"/>
                <a:ext cx="192" cy="18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8716" name="Line 28"/>
              <p:cNvSpPr>
                <a:spLocks noChangeShapeType="1"/>
              </p:cNvSpPr>
              <p:nvPr/>
            </p:nvSpPr>
            <p:spPr bwMode="auto">
              <a:xfrm>
                <a:off x="4928" y="2568"/>
                <a:ext cx="128" cy="1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8717" name="Line 29"/>
              <p:cNvSpPr>
                <a:spLocks noChangeShapeType="1"/>
              </p:cNvSpPr>
              <p:nvPr/>
            </p:nvSpPr>
            <p:spPr bwMode="auto">
              <a:xfrm flipH="1">
                <a:off x="4928" y="2568"/>
                <a:ext cx="128" cy="1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8718" name="Line 30"/>
            <p:cNvSpPr>
              <a:spLocks noChangeShapeType="1"/>
            </p:cNvSpPr>
            <p:nvPr/>
          </p:nvSpPr>
          <p:spPr bwMode="auto">
            <a:xfrm>
              <a:off x="3115" y="3106"/>
              <a:ext cx="174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8719" name="Line 31"/>
            <p:cNvSpPr>
              <a:spLocks noChangeShapeType="1"/>
            </p:cNvSpPr>
            <p:nvPr/>
          </p:nvSpPr>
          <p:spPr bwMode="auto">
            <a:xfrm>
              <a:off x="4123" y="3504"/>
              <a:ext cx="0" cy="6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8720" name="Rectangle 32"/>
            <p:cNvSpPr>
              <a:spLocks noChangeArrowheads="1"/>
            </p:cNvSpPr>
            <p:nvPr/>
          </p:nvSpPr>
          <p:spPr bwMode="auto">
            <a:xfrm>
              <a:off x="5206" y="3048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 i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  <a:endParaRPr kumimoji="1" lang="en-US" altLang="zh-CN" sz="24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8721" name="Oval 33"/>
            <p:cNvSpPr>
              <a:spLocks noChangeArrowheads="1"/>
            </p:cNvSpPr>
            <p:nvPr/>
          </p:nvSpPr>
          <p:spPr bwMode="auto">
            <a:xfrm>
              <a:off x="3067" y="3088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8722" name="Oval 34"/>
            <p:cNvSpPr>
              <a:spLocks noChangeArrowheads="1"/>
            </p:cNvSpPr>
            <p:nvPr/>
          </p:nvSpPr>
          <p:spPr bwMode="auto">
            <a:xfrm>
              <a:off x="3073" y="2405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8723" name="Oval 35"/>
            <p:cNvSpPr>
              <a:spLocks noChangeArrowheads="1"/>
            </p:cNvSpPr>
            <p:nvPr/>
          </p:nvSpPr>
          <p:spPr bwMode="auto">
            <a:xfrm>
              <a:off x="3067" y="4108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8724" name="Text Box 36"/>
            <p:cNvSpPr txBox="1">
              <a:spLocks noChangeArrowheads="1"/>
            </p:cNvSpPr>
            <p:nvPr/>
          </p:nvSpPr>
          <p:spPr bwMode="auto">
            <a:xfrm>
              <a:off x="2817" y="225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498725" name="Text Box 37"/>
            <p:cNvSpPr txBox="1">
              <a:spLocks noChangeArrowheads="1"/>
            </p:cNvSpPr>
            <p:nvPr/>
          </p:nvSpPr>
          <p:spPr bwMode="auto">
            <a:xfrm>
              <a:off x="2819" y="344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498726" name="Text Box 38"/>
            <p:cNvSpPr txBox="1">
              <a:spLocks noChangeArrowheads="1"/>
            </p:cNvSpPr>
            <p:nvPr/>
          </p:nvSpPr>
          <p:spPr bwMode="auto">
            <a:xfrm>
              <a:off x="2820" y="294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</a:t>
              </a:r>
            </a:p>
          </p:txBody>
        </p:sp>
        <p:sp>
          <p:nvSpPr>
            <p:cNvPr id="498727" name="Line 39"/>
            <p:cNvSpPr>
              <a:spLocks noChangeShapeType="1"/>
            </p:cNvSpPr>
            <p:nvPr/>
          </p:nvSpPr>
          <p:spPr bwMode="auto">
            <a:xfrm>
              <a:off x="3120" y="2428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8728" name="Text Box 40"/>
            <p:cNvSpPr txBox="1">
              <a:spLocks noChangeArrowheads="1"/>
            </p:cNvSpPr>
            <p:nvPr/>
          </p:nvSpPr>
          <p:spPr bwMode="auto">
            <a:xfrm>
              <a:off x="2817" y="398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498729" name="Line 41"/>
            <p:cNvSpPr>
              <a:spLocks noChangeShapeType="1"/>
            </p:cNvSpPr>
            <p:nvPr/>
          </p:nvSpPr>
          <p:spPr bwMode="auto">
            <a:xfrm flipH="1">
              <a:off x="3115" y="3652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98730" name="Rectangle 42"/>
          <p:cNvSpPr>
            <a:spLocks noChangeArrowheads="1"/>
          </p:cNvSpPr>
          <p:nvPr/>
        </p:nvSpPr>
        <p:spPr bwMode="auto">
          <a:xfrm>
            <a:off x="160338" y="3857625"/>
            <a:ext cx="756126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分析结论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此时</a:t>
            </a:r>
            <a:r>
              <a:rPr kumimoji="1"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A相短路电流很大，将A相熔断丝熔断，而</a:t>
            </a: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相和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相未受影响，其相电压仍为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220V, </a:t>
            </a: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正常工作。</a:t>
            </a:r>
            <a:r>
              <a:rPr kumimoji="1"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8150225" y="6400800"/>
            <a:ext cx="993775" cy="457200"/>
            <a:chOff x="5086" y="3984"/>
            <a:chExt cx="626" cy="288"/>
          </a:xfrm>
        </p:grpSpPr>
        <p:sp>
          <p:nvSpPr>
            <p:cNvPr id="498732" name="AutoShape 44" descr="水滴">
              <a:hlinkClick r:id="" action="ppaction://hlinkshowjump?jump=previousslide" highlightClick="1">
                <a:snd r:embed="rId2" name="PROJCTOR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5086" y="3984"/>
              <a:ext cx="290" cy="288"/>
            </a:xfrm>
            <a:prstGeom prst="actionButtonBackPrevious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733" name="AutoShape 45" descr="水滴">
              <a:hlinkClick r:id="" action="ppaction://hlinkshowjump?jump=nextslide" highlightClick="1">
                <a:snd r:embed="rId2" name="PROJCTOR.WAV"/>
              </a:hlinkClick>
            </p:cNvPr>
            <p:cNvSpPr>
              <a:spLocks noChangeArrowheads="1"/>
            </p:cNvSpPr>
            <p:nvPr/>
          </p:nvSpPr>
          <p:spPr bwMode="auto">
            <a:xfrm flipH="1">
              <a:off x="5424" y="3984"/>
              <a:ext cx="288" cy="288"/>
            </a:xfrm>
            <a:prstGeom prst="actionButtonBackPrevious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5214938" y="547688"/>
            <a:ext cx="485775" cy="209550"/>
            <a:chOff x="3285" y="345"/>
            <a:chExt cx="306" cy="132"/>
          </a:xfrm>
        </p:grpSpPr>
        <p:pic>
          <p:nvPicPr>
            <p:cNvPr id="498735" name="Picture 4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85" y="345"/>
              <a:ext cx="306" cy="13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  <p:sp>
          <p:nvSpPr>
            <p:cNvPr id="498736" name="Line 48"/>
            <p:cNvSpPr>
              <a:spLocks noChangeShapeType="1"/>
            </p:cNvSpPr>
            <p:nvPr/>
          </p:nvSpPr>
          <p:spPr bwMode="auto">
            <a:xfrm>
              <a:off x="3285" y="421"/>
              <a:ext cx="11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8737" name="Line 49"/>
            <p:cNvSpPr>
              <a:spLocks noChangeShapeType="1"/>
            </p:cNvSpPr>
            <p:nvPr/>
          </p:nvSpPr>
          <p:spPr bwMode="auto">
            <a:xfrm>
              <a:off x="3475" y="421"/>
              <a:ext cx="11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7150100" y="757238"/>
            <a:ext cx="228600" cy="762000"/>
            <a:chOff x="4800" y="672"/>
            <a:chExt cx="144" cy="480"/>
          </a:xfrm>
        </p:grpSpPr>
        <p:sp>
          <p:nvSpPr>
            <p:cNvPr id="498739" name="Line 51"/>
            <p:cNvSpPr>
              <a:spLocks noChangeShapeType="1"/>
            </p:cNvSpPr>
            <p:nvPr/>
          </p:nvSpPr>
          <p:spPr bwMode="auto">
            <a:xfrm>
              <a:off x="4800" y="672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8740" name="Line 52"/>
            <p:cNvSpPr>
              <a:spLocks noChangeShapeType="1"/>
            </p:cNvSpPr>
            <p:nvPr/>
          </p:nvSpPr>
          <p:spPr bwMode="auto">
            <a:xfrm>
              <a:off x="4800" y="1152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8741" name="Line 53"/>
            <p:cNvSpPr>
              <a:spLocks noChangeShapeType="1"/>
            </p:cNvSpPr>
            <p:nvPr/>
          </p:nvSpPr>
          <p:spPr bwMode="auto">
            <a:xfrm>
              <a:off x="4944" y="672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8742" name="Line 54"/>
          <p:cNvSpPr>
            <a:spLocks noChangeShapeType="1"/>
          </p:cNvSpPr>
          <p:nvPr/>
        </p:nvSpPr>
        <p:spPr bwMode="auto">
          <a:xfrm flipV="1">
            <a:off x="5214938" y="668338"/>
            <a:ext cx="485775" cy="190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498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730" grpId="0" autoUpdateAnimBg="0"/>
      <p:bldP spid="49874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ChangeArrowheads="1"/>
          </p:cNvSpPr>
          <p:nvPr/>
        </p:nvSpPr>
        <p:spPr bwMode="auto">
          <a:xfrm>
            <a:off x="381000" y="4851400"/>
            <a:ext cx="83058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kumimoji="1" lang="zh-CN" altLang="en-US" sz="280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此情况下，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sz="280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相和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zh-CN" altLang="en-US" sz="280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相的电灯组均承受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380V</a:t>
            </a:r>
            <a:r>
              <a:rPr kumimoji="1" lang="zh-CN" altLang="en-US" sz="280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电压，远超其额定电压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220V </a:t>
            </a:r>
            <a:r>
              <a:rPr kumimoji="1" lang="zh-CN" altLang="en-US" sz="280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，这是不允许的。       </a:t>
            </a:r>
          </a:p>
        </p:txBody>
      </p:sp>
      <p:sp>
        <p:nvSpPr>
          <p:cNvPr id="499715" name="Rectangle 3"/>
          <p:cNvSpPr>
            <a:spLocks noChangeArrowheads="1"/>
          </p:cNvSpPr>
          <p:nvPr/>
        </p:nvSpPr>
        <p:spPr bwMode="auto">
          <a:xfrm>
            <a:off x="392113" y="166688"/>
            <a:ext cx="4886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sz="280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zh-CN" altLang="zh-CN" sz="280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z="280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kumimoji="1" lang="zh-CN" altLang="zh-CN" sz="280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 A相短路</a:t>
            </a:r>
            <a:r>
              <a:rPr kumimoji="1" lang="en-US" altLang="zh-CN" sz="280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zh-CN" altLang="zh-CN" sz="280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中性线断开</a:t>
            </a:r>
            <a:r>
              <a:rPr kumimoji="1" lang="zh-CN" altLang="en-US" sz="280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时</a:t>
            </a:r>
            <a:r>
              <a:rPr kumimoji="1" lang="en-US" altLang="zh-CN" sz="280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,</a:t>
            </a:r>
          </a:p>
        </p:txBody>
      </p:sp>
      <p:sp>
        <p:nvSpPr>
          <p:cNvPr id="499716" name="Text Box 4"/>
          <p:cNvSpPr txBox="1">
            <a:spLocks noChangeArrowheads="1"/>
          </p:cNvSpPr>
          <p:nvPr/>
        </p:nvSpPr>
        <p:spPr bwMode="auto">
          <a:xfrm>
            <a:off x="696913" y="990600"/>
            <a:ext cx="358140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此时负载中性点</a:t>
            </a:r>
            <a:r>
              <a:rPr kumimoji="1"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´</a:t>
            </a:r>
            <a:r>
              <a:rPr kumimoji="1"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即为</a:t>
            </a:r>
            <a:r>
              <a:rPr kumimoji="1"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A, </a:t>
            </a:r>
            <a:r>
              <a:rPr kumimoji="1"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因此负载各相电压为</a:t>
            </a:r>
          </a:p>
        </p:txBody>
      </p:sp>
      <p:graphicFrame>
        <p:nvGraphicFramePr>
          <p:cNvPr id="499717" name="Object 5"/>
          <p:cNvGraphicFramePr>
            <a:graphicFrameLocks noChangeAspect="1"/>
          </p:cNvGraphicFramePr>
          <p:nvPr/>
        </p:nvGraphicFramePr>
        <p:xfrm>
          <a:off x="762000" y="2711450"/>
          <a:ext cx="3429000" cy="2192338"/>
        </p:xfrm>
        <a:graphic>
          <a:graphicData uri="http://schemas.openxmlformats.org/presentationml/2006/ole">
            <p:oleObj spid="_x0000_s33794" name="公式" r:id="rId3" imgW="1511280" imgH="888840" progId="Equation.3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620000" y="1066800"/>
            <a:ext cx="228600" cy="762000"/>
            <a:chOff x="4800" y="672"/>
            <a:chExt cx="144" cy="480"/>
          </a:xfrm>
        </p:grpSpPr>
        <p:sp>
          <p:nvSpPr>
            <p:cNvPr id="499719" name="Line 7"/>
            <p:cNvSpPr>
              <a:spLocks noChangeShapeType="1"/>
            </p:cNvSpPr>
            <p:nvPr/>
          </p:nvSpPr>
          <p:spPr bwMode="auto">
            <a:xfrm>
              <a:off x="4800" y="672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9720" name="Line 8"/>
            <p:cNvSpPr>
              <a:spLocks noChangeShapeType="1"/>
            </p:cNvSpPr>
            <p:nvPr/>
          </p:nvSpPr>
          <p:spPr bwMode="auto">
            <a:xfrm>
              <a:off x="4800" y="1152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9721" name="Line 9"/>
            <p:cNvSpPr>
              <a:spLocks noChangeShapeType="1"/>
            </p:cNvSpPr>
            <p:nvPr/>
          </p:nvSpPr>
          <p:spPr bwMode="auto">
            <a:xfrm>
              <a:off x="4944" y="672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295775" y="685800"/>
            <a:ext cx="4467225" cy="3352800"/>
            <a:chOff x="2706" y="432"/>
            <a:chExt cx="2814" cy="2112"/>
          </a:xfrm>
        </p:grpSpPr>
        <p:sp>
          <p:nvSpPr>
            <p:cNvPr id="499723" name="Line 11"/>
            <p:cNvSpPr>
              <a:spLocks noChangeShapeType="1"/>
            </p:cNvSpPr>
            <p:nvPr/>
          </p:nvSpPr>
          <p:spPr bwMode="auto">
            <a:xfrm>
              <a:off x="3085" y="2415"/>
              <a:ext cx="10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24" name="Line 12"/>
            <p:cNvSpPr>
              <a:spLocks noChangeShapeType="1"/>
            </p:cNvSpPr>
            <p:nvPr/>
          </p:nvSpPr>
          <p:spPr bwMode="auto">
            <a:xfrm>
              <a:off x="3096" y="600"/>
              <a:ext cx="17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2706" y="432"/>
              <a:ext cx="396" cy="2112"/>
              <a:chOff x="2274" y="192"/>
              <a:chExt cx="396" cy="2112"/>
            </a:xfrm>
          </p:grpSpPr>
          <p:sp>
            <p:nvSpPr>
              <p:cNvPr id="499726" name="Text Box 14"/>
              <p:cNvSpPr txBox="1">
                <a:spLocks noChangeArrowheads="1"/>
              </p:cNvSpPr>
              <p:nvPr/>
            </p:nvSpPr>
            <p:spPr bwMode="auto">
              <a:xfrm>
                <a:off x="2274" y="1292"/>
                <a:ext cx="39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kumimoji="1" lang="zh-CN" altLang="zh-CN" sz="2800">
                    <a:solidFill>
                      <a:schemeClr val="bg1"/>
                    </a:solidFill>
                    <a:latin typeface="Times New Roman" pitchFamily="18" charset="0"/>
                    <a:ea typeface="宋体" pitchFamily="2" charset="-122"/>
                  </a:rPr>
                  <a:t>     </a:t>
                </a:r>
                <a:endParaRPr kumimoji="1" lang="en-US" altLang="zh-CN" sz="28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99727" name="Oval 15"/>
              <p:cNvSpPr>
                <a:spLocks noChangeArrowheads="1"/>
              </p:cNvSpPr>
              <p:nvPr/>
            </p:nvSpPr>
            <p:spPr bwMode="auto">
              <a:xfrm>
                <a:off x="2617" y="1648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9728" name="Oval 16"/>
              <p:cNvSpPr>
                <a:spLocks noChangeArrowheads="1"/>
              </p:cNvSpPr>
              <p:nvPr/>
            </p:nvSpPr>
            <p:spPr bwMode="auto">
              <a:xfrm>
                <a:off x="2605" y="1012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9729" name="Oval 17"/>
              <p:cNvSpPr>
                <a:spLocks noChangeArrowheads="1"/>
              </p:cNvSpPr>
              <p:nvPr/>
            </p:nvSpPr>
            <p:spPr bwMode="auto">
              <a:xfrm>
                <a:off x="2611" y="352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9730" name="Oval 18"/>
              <p:cNvSpPr>
                <a:spLocks noChangeArrowheads="1"/>
              </p:cNvSpPr>
              <p:nvPr/>
            </p:nvSpPr>
            <p:spPr bwMode="auto">
              <a:xfrm>
                <a:off x="2613" y="2135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9731" name="Text Box 19"/>
              <p:cNvSpPr txBox="1">
                <a:spLocks noChangeArrowheads="1"/>
              </p:cNvSpPr>
              <p:nvPr/>
            </p:nvSpPr>
            <p:spPr bwMode="auto">
              <a:xfrm>
                <a:off x="2385" y="192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499732" name="Text Box 20"/>
              <p:cNvSpPr txBox="1">
                <a:spLocks noChangeArrowheads="1"/>
              </p:cNvSpPr>
              <p:nvPr/>
            </p:nvSpPr>
            <p:spPr bwMode="auto">
              <a:xfrm>
                <a:off x="2373" y="1509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499733" name="Text Box 21"/>
              <p:cNvSpPr txBox="1">
                <a:spLocks noChangeArrowheads="1"/>
              </p:cNvSpPr>
              <p:nvPr/>
            </p:nvSpPr>
            <p:spPr bwMode="auto">
              <a:xfrm>
                <a:off x="2358" y="870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N</a:t>
                </a:r>
              </a:p>
            </p:txBody>
          </p:sp>
          <p:sp>
            <p:nvSpPr>
              <p:cNvPr id="499734" name="Text Box 22"/>
              <p:cNvSpPr txBox="1">
                <a:spLocks noChangeArrowheads="1"/>
              </p:cNvSpPr>
              <p:nvPr/>
            </p:nvSpPr>
            <p:spPr bwMode="auto">
              <a:xfrm>
                <a:off x="2400" y="2016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499735" name="Line 23"/>
            <p:cNvSpPr>
              <a:spLocks noChangeShapeType="1"/>
            </p:cNvSpPr>
            <p:nvPr/>
          </p:nvSpPr>
          <p:spPr bwMode="auto">
            <a:xfrm flipH="1">
              <a:off x="3072" y="1920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9736" name="Line 24"/>
            <p:cNvSpPr>
              <a:spLocks noChangeShapeType="1"/>
            </p:cNvSpPr>
            <p:nvPr/>
          </p:nvSpPr>
          <p:spPr bwMode="auto">
            <a:xfrm>
              <a:off x="4080" y="1798"/>
              <a:ext cx="0" cy="6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3984" y="576"/>
              <a:ext cx="1536" cy="1344"/>
              <a:chOff x="3984" y="576"/>
              <a:chExt cx="1536" cy="1344"/>
            </a:xfrm>
          </p:grpSpPr>
          <p:sp>
            <p:nvSpPr>
              <p:cNvPr id="499738" name="Rectangle 26"/>
              <p:cNvSpPr>
                <a:spLocks noChangeArrowheads="1"/>
              </p:cNvSpPr>
              <p:nvPr/>
            </p:nvSpPr>
            <p:spPr bwMode="auto">
              <a:xfrm>
                <a:off x="4778" y="1027"/>
                <a:ext cx="50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kumimoji="1" lang="en-US" altLang="zh-CN"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N</a:t>
                </a:r>
                <a:r>
                  <a:rPr kumimoji="1" lang="en-US" altLang="zh-CN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´</a:t>
                </a:r>
                <a:endParaRPr kumimoji="1" lang="en-US" altLang="zh-CN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800" y="604"/>
                <a:ext cx="1" cy="692"/>
                <a:chOff x="4800" y="604"/>
                <a:chExt cx="1" cy="692"/>
              </a:xfrm>
            </p:grpSpPr>
            <p:sp>
              <p:nvSpPr>
                <p:cNvPr id="499740" name="Line 28"/>
                <p:cNvSpPr>
                  <a:spLocks noChangeShapeType="1"/>
                </p:cNvSpPr>
                <p:nvPr/>
              </p:nvSpPr>
              <p:spPr bwMode="auto">
                <a:xfrm>
                  <a:off x="4801" y="604"/>
                  <a:ext cx="0" cy="2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9741" name="Line 29"/>
                <p:cNvSpPr>
                  <a:spLocks noChangeShapeType="1"/>
                </p:cNvSpPr>
                <p:nvPr/>
              </p:nvSpPr>
              <p:spPr bwMode="auto">
                <a:xfrm>
                  <a:off x="4800" y="105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99742" name="Line 30"/>
              <p:cNvSpPr>
                <a:spLocks noChangeShapeType="1"/>
              </p:cNvSpPr>
              <p:nvPr/>
            </p:nvSpPr>
            <p:spPr bwMode="auto">
              <a:xfrm>
                <a:off x="5472" y="1770"/>
                <a:ext cx="0" cy="1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9743" name="Rectangle 31"/>
              <p:cNvSpPr>
                <a:spLocks noChangeArrowheads="1"/>
              </p:cNvSpPr>
              <p:nvPr/>
            </p:nvSpPr>
            <p:spPr bwMode="auto">
              <a:xfrm>
                <a:off x="5019" y="672"/>
                <a:ext cx="2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i</a:t>
                </a:r>
                <a:r>
                  <a:rPr kumimoji="1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  <a:endParaRPr kumimoji="1"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99744" name="Rectangle 32"/>
              <p:cNvSpPr>
                <a:spLocks noChangeArrowheads="1"/>
              </p:cNvSpPr>
              <p:nvPr/>
            </p:nvSpPr>
            <p:spPr bwMode="auto">
              <a:xfrm>
                <a:off x="3984" y="1248"/>
                <a:ext cx="38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i</a:t>
                </a:r>
                <a:r>
                  <a:rPr kumimoji="1" lang="en-US" altLang="zh-CN" sz="2400" baseline="-2500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C</a:t>
                </a:r>
                <a:endParaRPr kumimoji="1" lang="en-US" altLang="zh-CN" sz="24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grpSp>
            <p:nvGrpSpPr>
              <p:cNvPr id="7" name="Group 33"/>
              <p:cNvGrpSpPr>
                <a:grpSpLocks/>
              </p:cNvGrpSpPr>
              <p:nvPr/>
            </p:nvGrpSpPr>
            <p:grpSpPr bwMode="auto">
              <a:xfrm>
                <a:off x="4683" y="856"/>
                <a:ext cx="213" cy="204"/>
                <a:chOff x="4896" y="2537"/>
                <a:chExt cx="192" cy="187"/>
              </a:xfrm>
            </p:grpSpPr>
            <p:sp>
              <p:nvSpPr>
                <p:cNvPr id="499746" name="Oval 34"/>
                <p:cNvSpPr>
                  <a:spLocks noChangeArrowheads="1"/>
                </p:cNvSpPr>
                <p:nvPr/>
              </p:nvSpPr>
              <p:spPr bwMode="auto">
                <a:xfrm>
                  <a:off x="4896" y="2537"/>
                  <a:ext cx="192" cy="1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9747" name="Line 35"/>
                <p:cNvSpPr>
                  <a:spLocks noChangeShapeType="1"/>
                </p:cNvSpPr>
                <p:nvPr/>
              </p:nvSpPr>
              <p:spPr bwMode="auto">
                <a:xfrm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9748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37"/>
              <p:cNvGrpSpPr>
                <a:grpSpLocks/>
              </p:cNvGrpSpPr>
              <p:nvPr/>
            </p:nvGrpSpPr>
            <p:grpSpPr bwMode="auto">
              <a:xfrm>
                <a:off x="4032" y="1401"/>
                <a:ext cx="797" cy="279"/>
                <a:chOff x="2880" y="1065"/>
                <a:chExt cx="797" cy="279"/>
              </a:xfrm>
            </p:grpSpPr>
            <p:grpSp>
              <p:nvGrpSpPr>
                <p:cNvPr id="9" name="Group 38"/>
                <p:cNvGrpSpPr>
                  <a:grpSpLocks/>
                </p:cNvGrpSpPr>
                <p:nvPr/>
              </p:nvGrpSpPr>
              <p:grpSpPr bwMode="auto">
                <a:xfrm rot="-459681">
                  <a:off x="2880" y="1065"/>
                  <a:ext cx="797" cy="279"/>
                  <a:chOff x="2912" y="1000"/>
                  <a:chExt cx="797" cy="279"/>
                </a:xfrm>
              </p:grpSpPr>
              <p:sp>
                <p:nvSpPr>
                  <p:cNvPr id="499751" name="Line 39"/>
                  <p:cNvSpPr>
                    <a:spLocks noChangeShapeType="1"/>
                  </p:cNvSpPr>
                  <p:nvPr/>
                </p:nvSpPr>
                <p:spPr bwMode="auto">
                  <a:xfrm rot="-7079317" flipH="1" flipV="1">
                    <a:off x="3535" y="838"/>
                    <a:ext cx="12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9752" name="Line 40"/>
                  <p:cNvSpPr>
                    <a:spLocks noChangeShapeType="1"/>
                  </p:cNvSpPr>
                  <p:nvPr/>
                </p:nvSpPr>
                <p:spPr bwMode="auto">
                  <a:xfrm rot="-7079317" flipH="1" flipV="1">
                    <a:off x="3080" y="1111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" name="Group 41"/>
                <p:cNvGrpSpPr>
                  <a:grpSpLocks/>
                </p:cNvGrpSpPr>
                <p:nvPr/>
              </p:nvGrpSpPr>
              <p:grpSpPr bwMode="auto">
                <a:xfrm>
                  <a:off x="3168" y="1104"/>
                  <a:ext cx="213" cy="204"/>
                  <a:chOff x="4896" y="2537"/>
                  <a:chExt cx="192" cy="187"/>
                </a:xfrm>
              </p:grpSpPr>
              <p:sp>
                <p:nvSpPr>
                  <p:cNvPr id="499754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4896" y="2537"/>
                    <a:ext cx="192" cy="18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9755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4928" y="2568"/>
                    <a:ext cx="128" cy="12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9756" name="Line 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28" y="2568"/>
                    <a:ext cx="128" cy="12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99757" name="Rectangle 45"/>
              <p:cNvSpPr>
                <a:spLocks noChangeArrowheads="1"/>
              </p:cNvSpPr>
              <p:nvPr/>
            </p:nvSpPr>
            <p:spPr bwMode="auto">
              <a:xfrm>
                <a:off x="5218" y="1200"/>
                <a:ext cx="2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i</a:t>
                </a:r>
                <a:r>
                  <a:rPr kumimoji="1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  <a:endParaRPr kumimoji="1"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grpSp>
            <p:nvGrpSpPr>
              <p:cNvPr id="11" name="Group 46"/>
              <p:cNvGrpSpPr>
                <a:grpSpLocks/>
              </p:cNvGrpSpPr>
              <p:nvPr/>
            </p:nvGrpSpPr>
            <p:grpSpPr bwMode="auto">
              <a:xfrm flipH="1">
                <a:off x="4752" y="1392"/>
                <a:ext cx="768" cy="288"/>
                <a:chOff x="2880" y="1065"/>
                <a:chExt cx="797" cy="279"/>
              </a:xfrm>
            </p:grpSpPr>
            <p:grpSp>
              <p:nvGrpSpPr>
                <p:cNvPr id="12" name="Group 47"/>
                <p:cNvGrpSpPr>
                  <a:grpSpLocks/>
                </p:cNvGrpSpPr>
                <p:nvPr/>
              </p:nvGrpSpPr>
              <p:grpSpPr bwMode="auto">
                <a:xfrm rot="-459681">
                  <a:off x="2880" y="1065"/>
                  <a:ext cx="797" cy="279"/>
                  <a:chOff x="2912" y="1000"/>
                  <a:chExt cx="797" cy="279"/>
                </a:xfrm>
              </p:grpSpPr>
              <p:sp>
                <p:nvSpPr>
                  <p:cNvPr id="499760" name="Line 48"/>
                  <p:cNvSpPr>
                    <a:spLocks noChangeShapeType="1"/>
                  </p:cNvSpPr>
                  <p:nvPr/>
                </p:nvSpPr>
                <p:spPr bwMode="auto">
                  <a:xfrm rot="-7079317" flipH="1" flipV="1">
                    <a:off x="3535" y="838"/>
                    <a:ext cx="12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9761" name="Line 49"/>
                  <p:cNvSpPr>
                    <a:spLocks noChangeShapeType="1"/>
                  </p:cNvSpPr>
                  <p:nvPr/>
                </p:nvSpPr>
                <p:spPr bwMode="auto">
                  <a:xfrm rot="-7079317" flipH="1" flipV="1">
                    <a:off x="3080" y="1111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" name="Group 50"/>
                <p:cNvGrpSpPr>
                  <a:grpSpLocks/>
                </p:cNvGrpSpPr>
                <p:nvPr/>
              </p:nvGrpSpPr>
              <p:grpSpPr bwMode="auto">
                <a:xfrm>
                  <a:off x="3168" y="1104"/>
                  <a:ext cx="213" cy="204"/>
                  <a:chOff x="4896" y="2537"/>
                  <a:chExt cx="192" cy="187"/>
                </a:xfrm>
              </p:grpSpPr>
              <p:sp>
                <p:nvSpPr>
                  <p:cNvPr id="499763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896" y="2537"/>
                    <a:ext cx="192" cy="18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9764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4928" y="2568"/>
                    <a:ext cx="128" cy="12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9765" name="Line 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28" y="2568"/>
                    <a:ext cx="128" cy="12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99766" name="Text Box 54"/>
              <p:cNvSpPr txBox="1">
                <a:spLocks noChangeArrowheads="1"/>
              </p:cNvSpPr>
              <p:nvPr/>
            </p:nvSpPr>
            <p:spPr bwMode="auto">
              <a:xfrm>
                <a:off x="4239" y="1584"/>
                <a:ext cx="22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+</a:t>
                </a:r>
                <a:endParaRPr kumimoji="1" lang="en-US" altLang="zh-CN" sz="16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99767" name="Text Box 55"/>
              <p:cNvSpPr txBox="1">
                <a:spLocks noChangeArrowheads="1"/>
              </p:cNvSpPr>
              <p:nvPr/>
            </p:nvSpPr>
            <p:spPr bwMode="auto">
              <a:xfrm>
                <a:off x="5136" y="1584"/>
                <a:ext cx="22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+</a:t>
                </a:r>
                <a:endParaRPr kumimoji="1" lang="en-US" altLang="zh-CN" sz="16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99768" name="Text Box 56"/>
              <p:cNvSpPr txBox="1">
                <a:spLocks noChangeArrowheads="1"/>
              </p:cNvSpPr>
              <p:nvPr/>
            </p:nvSpPr>
            <p:spPr bwMode="auto">
              <a:xfrm>
                <a:off x="4424" y="576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+</a:t>
                </a:r>
                <a:endParaRPr kumimoji="1" lang="en-US" altLang="zh-CN" sz="16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99769" name="Text Box 57"/>
              <p:cNvSpPr txBox="1">
                <a:spLocks noChangeArrowheads="1"/>
              </p:cNvSpPr>
              <p:nvPr/>
            </p:nvSpPr>
            <p:spPr bwMode="auto">
              <a:xfrm>
                <a:off x="4828" y="129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–</a:t>
                </a:r>
                <a:endParaRPr kumimoji="1" lang="en-US" altLang="zh-CN" sz="16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99770" name="Text Box 58"/>
              <p:cNvSpPr txBox="1">
                <a:spLocks noChangeArrowheads="1"/>
              </p:cNvSpPr>
              <p:nvPr/>
            </p:nvSpPr>
            <p:spPr bwMode="auto">
              <a:xfrm>
                <a:off x="4560" y="1296"/>
                <a:ext cx="21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–</a:t>
                </a:r>
                <a:endParaRPr kumimoji="1" lang="en-US" altLang="zh-CN" sz="16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99771" name="Text Box 59"/>
              <p:cNvSpPr txBox="1">
                <a:spLocks noChangeArrowheads="1"/>
              </p:cNvSpPr>
              <p:nvPr/>
            </p:nvSpPr>
            <p:spPr bwMode="auto">
              <a:xfrm>
                <a:off x="4424" y="1008"/>
                <a:ext cx="21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–</a:t>
                </a:r>
                <a:endParaRPr kumimoji="1" lang="en-US" altLang="zh-CN" sz="16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graphicFrame>
            <p:nvGraphicFramePr>
              <p:cNvPr id="499772" name="Object 60"/>
              <p:cNvGraphicFramePr>
                <a:graphicFrameLocks noChangeAspect="1"/>
              </p:cNvGraphicFramePr>
              <p:nvPr/>
            </p:nvGraphicFramePr>
            <p:xfrm>
              <a:off x="4416" y="810"/>
              <a:ext cx="290" cy="293"/>
            </p:xfrm>
            <a:graphic>
              <a:graphicData uri="http://schemas.openxmlformats.org/presentationml/2006/ole">
                <p:oleObj spid="_x0000_s33796" name="Equation" r:id="rId4" imgW="228600" imgH="228600" progId="Equation.3">
                  <p:embed/>
                </p:oleObj>
              </a:graphicData>
            </a:graphic>
          </p:graphicFrame>
          <p:graphicFrame>
            <p:nvGraphicFramePr>
              <p:cNvPr id="499773" name="Object 61"/>
              <p:cNvGraphicFramePr>
                <a:graphicFrameLocks noChangeAspect="1"/>
              </p:cNvGraphicFramePr>
              <p:nvPr/>
            </p:nvGraphicFramePr>
            <p:xfrm>
              <a:off x="4800" y="1536"/>
              <a:ext cx="285" cy="288"/>
            </p:xfrm>
            <a:graphic>
              <a:graphicData uri="http://schemas.openxmlformats.org/presentationml/2006/ole">
                <p:oleObj spid="_x0000_s33797" name="Equation" r:id="rId5" imgW="228600" imgH="228600" progId="Equation.3">
                  <p:embed/>
                </p:oleObj>
              </a:graphicData>
            </a:graphic>
          </p:graphicFrame>
          <p:graphicFrame>
            <p:nvGraphicFramePr>
              <p:cNvPr id="499774" name="Object 62"/>
              <p:cNvGraphicFramePr>
                <a:graphicFrameLocks noChangeAspect="1"/>
              </p:cNvGraphicFramePr>
              <p:nvPr/>
            </p:nvGraphicFramePr>
            <p:xfrm>
              <a:off x="4464" y="1536"/>
              <a:ext cx="291" cy="308"/>
            </p:xfrm>
            <a:graphic>
              <a:graphicData uri="http://schemas.openxmlformats.org/presentationml/2006/ole">
                <p:oleObj spid="_x0000_s33798" name="Equation" r:id="rId6" imgW="228600" imgH="241200" progId="Equation.3">
                  <p:embed/>
                </p:oleObj>
              </a:graphicData>
            </a:graphic>
          </p:graphicFrame>
          <p:sp>
            <p:nvSpPr>
              <p:cNvPr id="499775" name="Line 63"/>
              <p:cNvSpPr>
                <a:spLocks noChangeShapeType="1"/>
              </p:cNvSpPr>
              <p:nvPr/>
            </p:nvSpPr>
            <p:spPr bwMode="auto">
              <a:xfrm>
                <a:off x="5040" y="67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9776" name="Line 64"/>
              <p:cNvSpPr>
                <a:spLocks noChangeShapeType="1"/>
              </p:cNvSpPr>
              <p:nvPr/>
            </p:nvSpPr>
            <p:spPr bwMode="auto">
              <a:xfrm flipH="1" flipV="1">
                <a:off x="5136" y="1296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9777" name="Line 65"/>
              <p:cNvSpPr>
                <a:spLocks noChangeShapeType="1"/>
              </p:cNvSpPr>
              <p:nvPr/>
            </p:nvSpPr>
            <p:spPr bwMode="auto">
              <a:xfrm flipV="1">
                <a:off x="4176" y="1344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99778" name="Line 66"/>
            <p:cNvSpPr>
              <a:spLocks noChangeShapeType="1"/>
            </p:cNvSpPr>
            <p:nvPr/>
          </p:nvSpPr>
          <p:spPr bwMode="auto">
            <a:xfrm>
              <a:off x="3094" y="1274"/>
              <a:ext cx="17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499779" name="Object 67"/>
          <p:cNvGraphicFramePr>
            <a:graphicFrameLocks noChangeAspect="1"/>
          </p:cNvGraphicFramePr>
          <p:nvPr/>
        </p:nvGraphicFramePr>
        <p:xfrm>
          <a:off x="4953000" y="1922463"/>
          <a:ext cx="2408238" cy="141287"/>
        </p:xfrm>
        <a:graphic>
          <a:graphicData uri="http://schemas.openxmlformats.org/presentationml/2006/ole">
            <p:oleObj spid="_x0000_s33795" name="BMP 图象" r:id="rId7" imgW="419048" imgH="200159" progId="Paint.Picture">
              <p:embed/>
            </p:oleObj>
          </a:graphicData>
        </a:graphic>
      </p:graphicFrame>
      <p:grpSp>
        <p:nvGrpSpPr>
          <p:cNvPr id="14" name="Group 68"/>
          <p:cNvGrpSpPr>
            <a:grpSpLocks/>
          </p:cNvGrpSpPr>
          <p:nvPr/>
        </p:nvGrpSpPr>
        <p:grpSpPr bwMode="auto">
          <a:xfrm>
            <a:off x="7620000" y="1066800"/>
            <a:ext cx="228600" cy="762000"/>
            <a:chOff x="4800" y="672"/>
            <a:chExt cx="144" cy="480"/>
          </a:xfrm>
        </p:grpSpPr>
        <p:sp>
          <p:nvSpPr>
            <p:cNvPr id="499781" name="Line 69"/>
            <p:cNvSpPr>
              <a:spLocks noChangeShapeType="1"/>
            </p:cNvSpPr>
            <p:nvPr/>
          </p:nvSpPr>
          <p:spPr bwMode="auto">
            <a:xfrm>
              <a:off x="4800" y="672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9782" name="Line 70"/>
            <p:cNvSpPr>
              <a:spLocks noChangeShapeType="1"/>
            </p:cNvSpPr>
            <p:nvPr/>
          </p:nvSpPr>
          <p:spPr bwMode="auto">
            <a:xfrm>
              <a:off x="4800" y="1152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9783" name="Line 71"/>
            <p:cNvSpPr>
              <a:spLocks noChangeShapeType="1"/>
            </p:cNvSpPr>
            <p:nvPr/>
          </p:nvSpPr>
          <p:spPr bwMode="auto">
            <a:xfrm>
              <a:off x="4944" y="672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Group 72"/>
          <p:cNvGrpSpPr>
            <a:grpSpLocks/>
          </p:cNvGrpSpPr>
          <p:nvPr/>
        </p:nvGrpSpPr>
        <p:grpSpPr bwMode="auto">
          <a:xfrm>
            <a:off x="7620000" y="1066800"/>
            <a:ext cx="228600" cy="762000"/>
            <a:chOff x="4800" y="672"/>
            <a:chExt cx="144" cy="480"/>
          </a:xfrm>
        </p:grpSpPr>
        <p:sp>
          <p:nvSpPr>
            <p:cNvPr id="499785" name="Line 73"/>
            <p:cNvSpPr>
              <a:spLocks noChangeShapeType="1"/>
            </p:cNvSpPr>
            <p:nvPr/>
          </p:nvSpPr>
          <p:spPr bwMode="auto">
            <a:xfrm>
              <a:off x="4800" y="672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9786" name="Line 74"/>
            <p:cNvSpPr>
              <a:spLocks noChangeShapeType="1"/>
            </p:cNvSpPr>
            <p:nvPr/>
          </p:nvSpPr>
          <p:spPr bwMode="auto">
            <a:xfrm>
              <a:off x="4800" y="1152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9787" name="Line 75"/>
            <p:cNvSpPr>
              <a:spLocks noChangeShapeType="1"/>
            </p:cNvSpPr>
            <p:nvPr/>
          </p:nvSpPr>
          <p:spPr bwMode="auto">
            <a:xfrm>
              <a:off x="4944" y="672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" name="Group 76"/>
          <p:cNvGrpSpPr>
            <a:grpSpLocks/>
          </p:cNvGrpSpPr>
          <p:nvPr/>
        </p:nvGrpSpPr>
        <p:grpSpPr bwMode="auto">
          <a:xfrm>
            <a:off x="8150225" y="6400800"/>
            <a:ext cx="993775" cy="457200"/>
            <a:chOff x="5086" y="3984"/>
            <a:chExt cx="626" cy="288"/>
          </a:xfrm>
        </p:grpSpPr>
        <p:sp>
          <p:nvSpPr>
            <p:cNvPr id="499789" name="AutoShape 77" descr="水滴">
              <a:hlinkClick r:id="" action="ppaction://hlinkshowjump?jump=previousslide" highlightClick="1">
                <a:snd r:embed="rId8" name="PROJCTOR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5086" y="3984"/>
              <a:ext cx="290" cy="288"/>
            </a:xfrm>
            <a:prstGeom prst="actionButtonBackPrevious">
              <a:avLst/>
            </a:prstGeom>
            <a:blipFill dpi="0" rotWithShape="0">
              <a:blip r:embed="rId9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90" name="AutoShape 78" descr="水滴">
              <a:hlinkClick r:id="" action="ppaction://hlinkshowjump?jump=nextslide" highlightClick="1">
                <a:snd r:embed="rId8" name="PROJCTOR.WAV"/>
              </a:hlinkClick>
            </p:cNvPr>
            <p:cNvSpPr>
              <a:spLocks noChangeArrowheads="1"/>
            </p:cNvSpPr>
            <p:nvPr/>
          </p:nvSpPr>
          <p:spPr bwMode="auto">
            <a:xfrm flipH="1">
              <a:off x="5424" y="3984"/>
              <a:ext cx="288" cy="288"/>
            </a:xfrm>
            <a:prstGeom prst="actionButtonBackPrevious">
              <a:avLst/>
            </a:prstGeom>
            <a:blipFill dpi="0" rotWithShape="0">
              <a:blip r:embed="rId9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9791" name="AutoShape 79"/>
          <p:cNvSpPr>
            <a:spLocks noChangeArrowheads="1"/>
          </p:cNvSpPr>
          <p:nvPr/>
        </p:nvSpPr>
        <p:spPr bwMode="auto">
          <a:xfrm rot="-2125206">
            <a:off x="5278438" y="1498600"/>
            <a:ext cx="2689225" cy="1270000"/>
          </a:xfrm>
          <a:prstGeom prst="curvedUpArrow">
            <a:avLst>
              <a:gd name="adj1" fmla="val 42350"/>
              <a:gd name="adj2" fmla="val 84700"/>
              <a:gd name="adj3" fmla="val 33333"/>
            </a:avLst>
          </a:prstGeom>
          <a:solidFill>
            <a:schemeClr val="accent1">
              <a:alpha val="16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92" name="AutoShape 80"/>
          <p:cNvSpPr>
            <a:spLocks noChangeArrowheads="1"/>
          </p:cNvSpPr>
          <p:nvPr/>
        </p:nvSpPr>
        <p:spPr bwMode="auto">
          <a:xfrm rot="-2125206">
            <a:off x="5524500" y="2311400"/>
            <a:ext cx="2689225" cy="1270000"/>
          </a:xfrm>
          <a:prstGeom prst="curvedUpArrow">
            <a:avLst>
              <a:gd name="adj1" fmla="val 42350"/>
              <a:gd name="adj2" fmla="val 84700"/>
              <a:gd name="adj3" fmla="val 33333"/>
            </a:avLst>
          </a:prstGeom>
          <a:solidFill>
            <a:srgbClr val="FFFF00">
              <a:alpha val="16000"/>
            </a:srgbClr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99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99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4" grpId="0" autoUpdateAnimBg="0"/>
      <p:bldP spid="499716" grpId="0" autoUpdateAnimBg="0"/>
      <p:bldP spid="499791" grpId="0" animBg="1"/>
      <p:bldP spid="49979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Text Box 2"/>
          <p:cNvSpPr txBox="1">
            <a:spLocks noChangeArrowheads="1"/>
          </p:cNvSpPr>
          <p:nvPr/>
        </p:nvSpPr>
        <p:spPr bwMode="auto">
          <a:xfrm>
            <a:off x="0" y="174625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 2</a:t>
            </a:r>
            <a:r>
              <a:rPr kumimoji="1" lang="zh-CN" altLang="en-US" sz="280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） 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sz="280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相断路  </a:t>
            </a:r>
            <a:endParaRPr kumimoji="1" lang="zh-CN" altLang="zh-CN" sz="2800">
              <a:solidFill>
                <a:srgbClr val="000099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0739" name="Rectangle 3"/>
          <p:cNvSpPr>
            <a:spLocks noChangeArrowheads="1"/>
          </p:cNvSpPr>
          <p:nvPr/>
        </p:nvSpPr>
        <p:spPr bwMode="auto">
          <a:xfrm>
            <a:off x="533400" y="2486025"/>
            <a:ext cx="3309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zh-CN" altLang="en-US" sz="280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z="280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z="280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） 中性线断开</a:t>
            </a: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533400" y="1489075"/>
            <a:ext cx="3967163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B</a:t>
            </a: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相灯仍承受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220V</a:t>
            </a:r>
          </a:p>
          <a:p>
            <a:pPr algn="l">
              <a:lnSpc>
                <a:spcPct val="110000"/>
              </a:lnSpc>
            </a:pP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相电压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 </a:t>
            </a: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正常工作。</a:t>
            </a:r>
          </a:p>
        </p:txBody>
      </p:sp>
      <p:sp>
        <p:nvSpPr>
          <p:cNvPr id="500741" name="Text Box 5"/>
          <p:cNvSpPr txBox="1">
            <a:spLocks noChangeArrowheads="1"/>
          </p:cNvSpPr>
          <p:nvPr/>
        </p:nvSpPr>
        <p:spPr bwMode="auto">
          <a:xfrm>
            <a:off x="495300" y="1004888"/>
            <a:ext cx="2940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kumimoji="1" lang="zh-CN" altLang="en-US" sz="280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z="280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280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） 中性线未断</a:t>
            </a:r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534988" y="2930525"/>
            <a:ext cx="38354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zh-CN" altLang="en-US" sz="28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变为单一回路，</a:t>
            </a: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如图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(b)</a:t>
            </a:r>
          </a:p>
          <a:p>
            <a:pPr algn="l">
              <a:lnSpc>
                <a:spcPct val="110000"/>
              </a:lnSpc>
            </a:pP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所示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 </a:t>
            </a: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由图可求得</a:t>
            </a:r>
          </a:p>
        </p:txBody>
      </p:sp>
      <p:graphicFrame>
        <p:nvGraphicFramePr>
          <p:cNvPr id="500743" name="Object 7"/>
          <p:cNvGraphicFramePr>
            <a:graphicFrameLocks noChangeAspect="1"/>
          </p:cNvGraphicFramePr>
          <p:nvPr/>
        </p:nvGraphicFramePr>
        <p:xfrm>
          <a:off x="762000" y="3925888"/>
          <a:ext cx="4572000" cy="1120775"/>
        </p:xfrm>
        <a:graphic>
          <a:graphicData uri="http://schemas.openxmlformats.org/presentationml/2006/ole">
            <p:oleObj spid="_x0000_s34818" name="Equation" r:id="rId3" imgW="2070000" imgH="431640" progId="Equation.3">
              <p:embed/>
            </p:oleObj>
          </a:graphicData>
        </a:graphic>
      </p:graphicFrame>
      <p:graphicFrame>
        <p:nvGraphicFramePr>
          <p:cNvPr id="500744" name="Object 8"/>
          <p:cNvGraphicFramePr>
            <a:graphicFrameLocks noChangeAspect="1"/>
          </p:cNvGraphicFramePr>
          <p:nvPr/>
        </p:nvGraphicFramePr>
        <p:xfrm>
          <a:off x="698500" y="5105400"/>
          <a:ext cx="4465638" cy="568325"/>
        </p:xfrm>
        <a:graphic>
          <a:graphicData uri="http://schemas.openxmlformats.org/presentationml/2006/ole">
            <p:oleObj spid="_x0000_s34819" name="Equation" r:id="rId4" imgW="1930320" imgH="215640" progId="Equation.3">
              <p:embed/>
            </p:oleObj>
          </a:graphicData>
        </a:graphic>
      </p:graphicFrame>
      <p:graphicFrame>
        <p:nvGraphicFramePr>
          <p:cNvPr id="500745" name="Object 9"/>
          <p:cNvGraphicFramePr>
            <a:graphicFrameLocks noChangeAspect="1"/>
          </p:cNvGraphicFramePr>
          <p:nvPr/>
        </p:nvGraphicFramePr>
        <p:xfrm>
          <a:off x="685800" y="5722938"/>
          <a:ext cx="4495800" cy="601662"/>
        </p:xfrm>
        <a:graphic>
          <a:graphicData uri="http://schemas.openxmlformats.org/presentationml/2006/ole">
            <p:oleObj spid="_x0000_s34820" name="Equation" r:id="rId5" imgW="1942920" imgH="228600" progId="Equation.3">
              <p:embed/>
            </p:oleObj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192838" y="3276600"/>
            <a:ext cx="2120900" cy="2860675"/>
            <a:chOff x="3901" y="2064"/>
            <a:chExt cx="1336" cy="1802"/>
          </a:xfrm>
        </p:grpSpPr>
        <p:sp>
          <p:nvSpPr>
            <p:cNvPr id="500747" name="Text Box 11"/>
            <p:cNvSpPr txBox="1">
              <a:spLocks noChangeArrowheads="1"/>
            </p:cNvSpPr>
            <p:nvPr/>
          </p:nvSpPr>
          <p:spPr bwMode="auto">
            <a:xfrm>
              <a:off x="3969" y="2725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kumimoji="1" lang="en-US"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0748" name="Line 12"/>
            <p:cNvSpPr>
              <a:spLocks noChangeShapeType="1"/>
            </p:cNvSpPr>
            <p:nvPr/>
          </p:nvSpPr>
          <p:spPr bwMode="auto">
            <a:xfrm flipH="1" flipV="1">
              <a:off x="4197" y="2431"/>
              <a:ext cx="57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0749" name="Oval 13"/>
            <p:cNvSpPr>
              <a:spLocks noChangeArrowheads="1"/>
            </p:cNvSpPr>
            <p:nvPr/>
          </p:nvSpPr>
          <p:spPr bwMode="auto">
            <a:xfrm>
              <a:off x="4136" y="2411"/>
              <a:ext cx="54" cy="53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0750" name="Line 14"/>
            <p:cNvSpPr>
              <a:spLocks noChangeShapeType="1"/>
            </p:cNvSpPr>
            <p:nvPr/>
          </p:nvSpPr>
          <p:spPr bwMode="auto">
            <a:xfrm flipH="1" flipV="1">
              <a:off x="4192" y="3583"/>
              <a:ext cx="5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0751" name="Oval 15"/>
            <p:cNvSpPr>
              <a:spLocks noChangeArrowheads="1"/>
            </p:cNvSpPr>
            <p:nvPr/>
          </p:nvSpPr>
          <p:spPr bwMode="auto">
            <a:xfrm>
              <a:off x="4143" y="3564"/>
              <a:ext cx="55" cy="52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0752" name="Text Box 16"/>
            <p:cNvSpPr txBox="1">
              <a:spLocks noChangeArrowheads="1"/>
            </p:cNvSpPr>
            <p:nvPr/>
          </p:nvSpPr>
          <p:spPr bwMode="auto">
            <a:xfrm>
              <a:off x="4184" y="2209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kumimoji="1" lang="en-US"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0753" name="Line 17"/>
            <p:cNvSpPr>
              <a:spLocks noChangeShapeType="1"/>
            </p:cNvSpPr>
            <p:nvPr/>
          </p:nvSpPr>
          <p:spPr bwMode="auto">
            <a:xfrm>
              <a:off x="4244" y="2252"/>
              <a:ext cx="321" cy="56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754" name="Line 18"/>
            <p:cNvSpPr>
              <a:spLocks noChangeShapeType="1"/>
            </p:cNvSpPr>
            <p:nvPr/>
          </p:nvSpPr>
          <p:spPr bwMode="auto">
            <a:xfrm>
              <a:off x="4288" y="2337"/>
              <a:ext cx="375" cy="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755" name="Text Box 19"/>
            <p:cNvSpPr txBox="1">
              <a:spLocks noChangeArrowheads="1"/>
            </p:cNvSpPr>
            <p:nvPr/>
          </p:nvSpPr>
          <p:spPr bwMode="auto">
            <a:xfrm>
              <a:off x="4335" y="2064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en-US" altLang="zh-CN" sz="2400" i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endParaRPr kumimoji="1" lang="en-US" altLang="zh-CN" sz="1600" i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0756" name="Text Box 20"/>
            <p:cNvSpPr txBox="1">
              <a:spLocks noChangeArrowheads="1"/>
            </p:cNvSpPr>
            <p:nvPr/>
          </p:nvSpPr>
          <p:spPr bwMode="auto">
            <a:xfrm>
              <a:off x="3901" y="2288"/>
              <a:ext cx="296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500757" name="Rectangle 21"/>
            <p:cNvSpPr>
              <a:spLocks noChangeArrowheads="1"/>
            </p:cNvSpPr>
            <p:nvPr/>
          </p:nvSpPr>
          <p:spPr bwMode="auto">
            <a:xfrm>
              <a:off x="3930" y="340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4661" y="2433"/>
              <a:ext cx="224" cy="1166"/>
              <a:chOff x="4510" y="2544"/>
              <a:chExt cx="231" cy="1201"/>
            </a:xfrm>
          </p:grpSpPr>
          <p:sp>
            <p:nvSpPr>
              <p:cNvPr id="500759" name="Oval 23"/>
              <p:cNvSpPr>
                <a:spLocks noChangeArrowheads="1"/>
              </p:cNvSpPr>
              <p:nvPr/>
            </p:nvSpPr>
            <p:spPr bwMode="auto">
              <a:xfrm flipV="1">
                <a:off x="4510" y="2784"/>
                <a:ext cx="231" cy="22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60" name="Line 24"/>
              <p:cNvSpPr>
                <a:spLocks noChangeShapeType="1"/>
              </p:cNvSpPr>
              <p:nvPr/>
            </p:nvSpPr>
            <p:spPr bwMode="auto">
              <a:xfrm flipH="1">
                <a:off x="4626" y="302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61" name="Line 25"/>
              <p:cNvSpPr>
                <a:spLocks noChangeShapeType="1"/>
              </p:cNvSpPr>
              <p:nvPr/>
            </p:nvSpPr>
            <p:spPr bwMode="auto">
              <a:xfrm flipH="1">
                <a:off x="4626" y="2544"/>
                <a:ext cx="0" cy="26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62" name="Line 26"/>
              <p:cNvSpPr>
                <a:spLocks noChangeShapeType="1"/>
              </p:cNvSpPr>
              <p:nvPr/>
            </p:nvSpPr>
            <p:spPr bwMode="auto">
              <a:xfrm>
                <a:off x="4539" y="2812"/>
                <a:ext cx="173" cy="16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0763" name="Line 27"/>
              <p:cNvSpPr>
                <a:spLocks noChangeShapeType="1"/>
              </p:cNvSpPr>
              <p:nvPr/>
            </p:nvSpPr>
            <p:spPr bwMode="auto">
              <a:xfrm flipV="1">
                <a:off x="4539" y="2812"/>
                <a:ext cx="173" cy="16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0764" name="Line 28"/>
              <p:cNvSpPr>
                <a:spLocks noChangeShapeType="1"/>
              </p:cNvSpPr>
              <p:nvPr/>
            </p:nvSpPr>
            <p:spPr bwMode="auto">
              <a:xfrm flipV="1">
                <a:off x="4626" y="3470"/>
                <a:ext cx="0" cy="27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29"/>
              <p:cNvGrpSpPr>
                <a:grpSpLocks/>
              </p:cNvGrpSpPr>
              <p:nvPr/>
            </p:nvGrpSpPr>
            <p:grpSpPr bwMode="auto">
              <a:xfrm>
                <a:off x="4510" y="3264"/>
                <a:ext cx="231" cy="224"/>
                <a:chOff x="4510" y="3280"/>
                <a:chExt cx="231" cy="224"/>
              </a:xfrm>
            </p:grpSpPr>
            <p:sp>
              <p:nvSpPr>
                <p:cNvPr id="500766" name="Oval 30"/>
                <p:cNvSpPr>
                  <a:spLocks noChangeArrowheads="1"/>
                </p:cNvSpPr>
                <p:nvPr/>
              </p:nvSpPr>
              <p:spPr bwMode="auto">
                <a:xfrm>
                  <a:off x="4510" y="3280"/>
                  <a:ext cx="231" cy="224"/>
                </a:xfrm>
                <a:prstGeom prst="ellipse">
                  <a:avLst/>
                </a:prstGeom>
                <a:noFill/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0767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4539" y="3308"/>
                  <a:ext cx="173" cy="168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0768" name="Line 32"/>
                <p:cNvSpPr>
                  <a:spLocks noChangeShapeType="1"/>
                </p:cNvSpPr>
                <p:nvPr/>
              </p:nvSpPr>
              <p:spPr bwMode="auto">
                <a:xfrm>
                  <a:off x="4531" y="3288"/>
                  <a:ext cx="173" cy="168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00769" name="Text Box 33"/>
            <p:cNvSpPr txBox="1">
              <a:spLocks noChangeArrowheads="1"/>
            </p:cNvSpPr>
            <p:nvPr/>
          </p:nvSpPr>
          <p:spPr bwMode="auto">
            <a:xfrm>
              <a:off x="4789" y="2615"/>
              <a:ext cx="4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400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´</a:t>
              </a:r>
              <a:r>
                <a:rPr kumimoji="1" lang="en-US" altLang="zh-CN" sz="24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  <a:endPara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0770" name="Text Box 34"/>
            <p:cNvSpPr txBox="1">
              <a:spLocks noChangeArrowheads="1"/>
            </p:cNvSpPr>
            <p:nvPr/>
          </p:nvSpPr>
          <p:spPr bwMode="auto">
            <a:xfrm>
              <a:off x="4793" y="3082"/>
              <a:ext cx="4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400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´</a:t>
              </a:r>
              <a:r>
                <a:rPr kumimoji="1" lang="en-US" altLang="zh-CN" sz="24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  <a:endParaRPr kumimoji="1"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0771" name="Text Box 35"/>
            <p:cNvSpPr txBox="1">
              <a:spLocks noChangeArrowheads="1"/>
            </p:cNvSpPr>
            <p:nvPr/>
          </p:nvSpPr>
          <p:spPr bwMode="auto">
            <a:xfrm>
              <a:off x="4840" y="2447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  <a:endParaRPr kumimoji="1" lang="en-US" altLang="zh-CN" sz="16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0772" name="Text Box 36"/>
            <p:cNvSpPr txBox="1">
              <a:spLocks noChangeArrowheads="1"/>
            </p:cNvSpPr>
            <p:nvPr/>
          </p:nvSpPr>
          <p:spPr bwMode="auto">
            <a:xfrm>
              <a:off x="4867" y="275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  <a:endParaRPr kumimoji="1" lang="en-US" altLang="zh-CN" sz="16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0773" name="Text Box 37"/>
            <p:cNvSpPr txBox="1">
              <a:spLocks noChangeArrowheads="1"/>
            </p:cNvSpPr>
            <p:nvPr/>
          </p:nvSpPr>
          <p:spPr bwMode="auto">
            <a:xfrm>
              <a:off x="4849" y="3225"/>
              <a:ext cx="212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  <a:endParaRPr kumimoji="1" lang="en-US" altLang="zh-CN" sz="16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0774" name="Text Box 38"/>
            <p:cNvSpPr txBox="1">
              <a:spLocks noChangeArrowheads="1"/>
            </p:cNvSpPr>
            <p:nvPr/>
          </p:nvSpPr>
          <p:spPr bwMode="auto">
            <a:xfrm>
              <a:off x="4853" y="2946"/>
              <a:ext cx="2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  <a:endParaRPr kumimoji="1" lang="en-US" altLang="zh-CN" sz="16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0775" name="Text Box 39"/>
            <p:cNvSpPr txBox="1">
              <a:spLocks noChangeArrowheads="1"/>
            </p:cNvSpPr>
            <p:nvPr/>
          </p:nvSpPr>
          <p:spPr bwMode="auto">
            <a:xfrm>
              <a:off x="4320" y="3578"/>
              <a:ext cx="3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(b)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4319588" y="381000"/>
            <a:ext cx="4443412" cy="3200400"/>
            <a:chOff x="2721" y="240"/>
            <a:chExt cx="2799" cy="2016"/>
          </a:xfrm>
        </p:grpSpPr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2721" y="240"/>
              <a:ext cx="2799" cy="2016"/>
              <a:chOff x="2961" y="624"/>
              <a:chExt cx="2799" cy="2016"/>
            </a:xfrm>
          </p:grpSpPr>
          <p:sp>
            <p:nvSpPr>
              <p:cNvPr id="500778" name="Text Box 42"/>
              <p:cNvSpPr txBox="1">
                <a:spLocks noChangeArrowheads="1"/>
              </p:cNvSpPr>
              <p:nvPr/>
            </p:nvSpPr>
            <p:spPr bwMode="auto">
              <a:xfrm>
                <a:off x="3714" y="1344"/>
                <a:ext cx="11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kumimoji="1" lang="en-US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0779" name="Text Box 43"/>
              <p:cNvSpPr txBox="1">
                <a:spLocks noChangeArrowheads="1"/>
              </p:cNvSpPr>
              <p:nvPr/>
            </p:nvSpPr>
            <p:spPr bwMode="auto">
              <a:xfrm>
                <a:off x="2961" y="1736"/>
                <a:ext cx="39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kumimoji="1" lang="zh-CN" altLang="zh-CN" sz="2800">
                    <a:solidFill>
                      <a:schemeClr val="bg1"/>
                    </a:solidFill>
                    <a:latin typeface="Times New Roman" pitchFamily="18" charset="0"/>
                    <a:ea typeface="宋体" pitchFamily="2" charset="-122"/>
                  </a:rPr>
                  <a:t>     </a:t>
                </a:r>
                <a:endParaRPr kumimoji="1" lang="en-US" altLang="zh-CN" sz="28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0780" name="Line 44"/>
              <p:cNvSpPr>
                <a:spLocks noChangeShapeType="1"/>
              </p:cNvSpPr>
              <p:nvPr/>
            </p:nvSpPr>
            <p:spPr bwMode="auto">
              <a:xfrm>
                <a:off x="5056" y="808"/>
                <a:ext cx="0" cy="2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81" name="Oval 45"/>
              <p:cNvSpPr>
                <a:spLocks noChangeArrowheads="1"/>
              </p:cNvSpPr>
              <p:nvPr/>
            </p:nvSpPr>
            <p:spPr bwMode="auto">
              <a:xfrm>
                <a:off x="3456" y="1996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0782" name="Rectangle 46"/>
              <p:cNvSpPr>
                <a:spLocks noChangeArrowheads="1"/>
              </p:cNvSpPr>
              <p:nvPr/>
            </p:nvSpPr>
            <p:spPr bwMode="auto">
              <a:xfrm>
                <a:off x="5020" y="1248"/>
                <a:ext cx="31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kumimoji="1" lang="en-US" altLang="zh-CN"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N</a:t>
                </a:r>
              </a:p>
            </p:txBody>
          </p:sp>
          <p:sp>
            <p:nvSpPr>
              <p:cNvPr id="500783" name="Line 47"/>
              <p:cNvSpPr>
                <a:spLocks noChangeShapeType="1"/>
              </p:cNvSpPr>
              <p:nvPr/>
            </p:nvSpPr>
            <p:spPr bwMode="auto">
              <a:xfrm>
                <a:off x="5068" y="125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84" name="Line 48"/>
              <p:cNvSpPr>
                <a:spLocks noChangeShapeType="1"/>
              </p:cNvSpPr>
              <p:nvPr/>
            </p:nvSpPr>
            <p:spPr bwMode="auto">
              <a:xfrm rot="7079317">
                <a:off x="5164" y="1396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85" name="Line 49"/>
              <p:cNvSpPr>
                <a:spLocks noChangeShapeType="1"/>
              </p:cNvSpPr>
              <p:nvPr/>
            </p:nvSpPr>
            <p:spPr bwMode="auto">
              <a:xfrm rot="7079317" flipV="1">
                <a:off x="5595" y="1647"/>
                <a:ext cx="0" cy="3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86" name="Line 50"/>
              <p:cNvSpPr>
                <a:spLocks noChangeShapeType="1"/>
              </p:cNvSpPr>
              <p:nvPr/>
            </p:nvSpPr>
            <p:spPr bwMode="auto">
              <a:xfrm rot="-7079317" flipH="1" flipV="1">
                <a:off x="4930" y="1399"/>
                <a:ext cx="11" cy="3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87" name="Line 51"/>
              <p:cNvSpPr>
                <a:spLocks noChangeShapeType="1"/>
              </p:cNvSpPr>
              <p:nvPr/>
            </p:nvSpPr>
            <p:spPr bwMode="auto">
              <a:xfrm rot="-7079317" flipH="1" flipV="1">
                <a:off x="4487" y="1651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88" name="Line 52"/>
              <p:cNvSpPr>
                <a:spLocks noChangeShapeType="1"/>
              </p:cNvSpPr>
              <p:nvPr/>
            </p:nvSpPr>
            <p:spPr bwMode="auto">
              <a:xfrm>
                <a:off x="5740" y="1876"/>
                <a:ext cx="0" cy="1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89" name="Rectangle 53"/>
              <p:cNvSpPr>
                <a:spLocks noChangeArrowheads="1"/>
              </p:cNvSpPr>
              <p:nvPr/>
            </p:nvSpPr>
            <p:spPr bwMode="auto">
              <a:xfrm>
                <a:off x="5141" y="984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006600"/>
                    </a:solidFill>
                    <a:latin typeface="Times New Roman" pitchFamily="18" charset="0"/>
                    <a:ea typeface="宋体" pitchFamily="2" charset="-122"/>
                  </a:rPr>
                  <a:t>R</a:t>
                </a:r>
                <a:r>
                  <a:rPr kumimoji="1" lang="en-US" altLang="zh-CN" sz="2400" baseline="-25000">
                    <a:solidFill>
                      <a:srgbClr val="006600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  <a:endParaRPr kumimoji="1" lang="en-US" altLang="zh-CN" sz="24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0790" name="Rectangle 54"/>
              <p:cNvSpPr>
                <a:spLocks noChangeArrowheads="1"/>
              </p:cNvSpPr>
              <p:nvPr/>
            </p:nvSpPr>
            <p:spPr bwMode="auto">
              <a:xfrm>
                <a:off x="4300" y="1464"/>
                <a:ext cx="38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006600"/>
                    </a:solidFill>
                    <a:latin typeface="Times New Roman" pitchFamily="18" charset="0"/>
                    <a:ea typeface="宋体" pitchFamily="2" charset="-122"/>
                  </a:rPr>
                  <a:t>R</a:t>
                </a:r>
                <a:r>
                  <a:rPr kumimoji="1" lang="en-US" altLang="zh-CN" sz="2400" baseline="-25000">
                    <a:solidFill>
                      <a:srgbClr val="006600"/>
                    </a:solidFill>
                    <a:latin typeface="Times New Roman" pitchFamily="18" charset="0"/>
                    <a:ea typeface="宋体" pitchFamily="2" charset="-122"/>
                  </a:rPr>
                  <a:t>C</a:t>
                </a:r>
                <a:endParaRPr kumimoji="1" lang="en-US" altLang="zh-CN" sz="24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grpSp>
            <p:nvGrpSpPr>
              <p:cNvPr id="7" name="Group 55"/>
              <p:cNvGrpSpPr>
                <a:grpSpLocks/>
              </p:cNvGrpSpPr>
              <p:nvPr/>
            </p:nvGrpSpPr>
            <p:grpSpPr bwMode="auto">
              <a:xfrm>
                <a:off x="4972" y="1060"/>
                <a:ext cx="213" cy="204"/>
                <a:chOff x="4896" y="2537"/>
                <a:chExt cx="192" cy="187"/>
              </a:xfrm>
            </p:grpSpPr>
            <p:sp>
              <p:nvSpPr>
                <p:cNvPr id="500792" name="Oval 56"/>
                <p:cNvSpPr>
                  <a:spLocks noChangeArrowheads="1"/>
                </p:cNvSpPr>
                <p:nvPr/>
              </p:nvSpPr>
              <p:spPr bwMode="auto">
                <a:xfrm>
                  <a:off x="4896" y="2537"/>
                  <a:ext cx="192" cy="1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0793" name="Line 57"/>
                <p:cNvSpPr>
                  <a:spLocks noChangeShapeType="1"/>
                </p:cNvSpPr>
                <p:nvPr/>
              </p:nvSpPr>
              <p:spPr bwMode="auto">
                <a:xfrm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0794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59"/>
              <p:cNvGrpSpPr>
                <a:grpSpLocks/>
              </p:cNvGrpSpPr>
              <p:nvPr/>
            </p:nvGrpSpPr>
            <p:grpSpPr bwMode="auto">
              <a:xfrm>
                <a:off x="5260" y="1588"/>
                <a:ext cx="213" cy="204"/>
                <a:chOff x="4896" y="2537"/>
                <a:chExt cx="192" cy="187"/>
              </a:xfrm>
            </p:grpSpPr>
            <p:sp>
              <p:nvSpPr>
                <p:cNvPr id="500796" name="Oval 60"/>
                <p:cNvSpPr>
                  <a:spLocks noChangeArrowheads="1"/>
                </p:cNvSpPr>
                <p:nvPr/>
              </p:nvSpPr>
              <p:spPr bwMode="auto">
                <a:xfrm>
                  <a:off x="4896" y="2537"/>
                  <a:ext cx="192" cy="1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0797" name="Line 61"/>
                <p:cNvSpPr>
                  <a:spLocks noChangeShapeType="1"/>
                </p:cNvSpPr>
                <p:nvPr/>
              </p:nvSpPr>
              <p:spPr bwMode="auto">
                <a:xfrm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0798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63"/>
              <p:cNvGrpSpPr>
                <a:grpSpLocks/>
              </p:cNvGrpSpPr>
              <p:nvPr/>
            </p:nvGrpSpPr>
            <p:grpSpPr bwMode="auto">
              <a:xfrm>
                <a:off x="4610" y="1588"/>
                <a:ext cx="213" cy="204"/>
                <a:chOff x="4896" y="2537"/>
                <a:chExt cx="192" cy="187"/>
              </a:xfrm>
            </p:grpSpPr>
            <p:sp>
              <p:nvSpPr>
                <p:cNvPr id="500800" name="Oval 64"/>
                <p:cNvSpPr>
                  <a:spLocks noChangeArrowheads="1"/>
                </p:cNvSpPr>
                <p:nvPr/>
              </p:nvSpPr>
              <p:spPr bwMode="auto">
                <a:xfrm>
                  <a:off x="4896" y="2537"/>
                  <a:ext cx="192" cy="1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0801" name="Line 65"/>
                <p:cNvSpPr>
                  <a:spLocks noChangeShapeType="1"/>
                </p:cNvSpPr>
                <p:nvPr/>
              </p:nvSpPr>
              <p:spPr bwMode="auto">
                <a:xfrm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0802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4928" y="2568"/>
                  <a:ext cx="128" cy="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00803" name="Line 67"/>
              <p:cNvSpPr>
                <a:spLocks noChangeShapeType="1"/>
              </p:cNvSpPr>
              <p:nvPr/>
            </p:nvSpPr>
            <p:spPr bwMode="auto">
              <a:xfrm>
                <a:off x="4348" y="1895"/>
                <a:ext cx="0" cy="6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0804" name="Rectangle 68"/>
              <p:cNvSpPr>
                <a:spLocks noChangeArrowheads="1"/>
              </p:cNvSpPr>
              <p:nvPr/>
            </p:nvSpPr>
            <p:spPr bwMode="auto">
              <a:xfrm>
                <a:off x="5431" y="1416"/>
                <a:ext cx="32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006600"/>
                    </a:solidFill>
                    <a:latin typeface="Times New Roman" pitchFamily="18" charset="0"/>
                    <a:ea typeface="宋体" pitchFamily="2" charset="-122"/>
                  </a:rPr>
                  <a:t>R</a:t>
                </a:r>
                <a:r>
                  <a:rPr kumimoji="1" lang="en-US" altLang="zh-CN" sz="2400" baseline="-25000">
                    <a:solidFill>
                      <a:srgbClr val="006600"/>
                    </a:solidFill>
                    <a:latin typeface="Times New Roman" pitchFamily="18" charset="0"/>
                    <a:ea typeface="宋体" pitchFamily="2" charset="-122"/>
                  </a:rPr>
                  <a:t>B</a:t>
                </a:r>
                <a:endParaRPr kumimoji="1" lang="en-US" altLang="zh-CN" sz="24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0805" name="Oval 69"/>
              <p:cNvSpPr>
                <a:spLocks noChangeArrowheads="1"/>
              </p:cNvSpPr>
              <p:nvPr/>
            </p:nvSpPr>
            <p:spPr bwMode="auto">
              <a:xfrm>
                <a:off x="3444" y="1456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0806" name="Oval 70"/>
              <p:cNvSpPr>
                <a:spLocks noChangeArrowheads="1"/>
              </p:cNvSpPr>
              <p:nvPr/>
            </p:nvSpPr>
            <p:spPr bwMode="auto">
              <a:xfrm>
                <a:off x="3408" y="773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0807" name="Oval 71"/>
              <p:cNvSpPr>
                <a:spLocks noChangeArrowheads="1"/>
              </p:cNvSpPr>
              <p:nvPr/>
            </p:nvSpPr>
            <p:spPr bwMode="auto">
              <a:xfrm>
                <a:off x="3444" y="2476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0808" name="Text Box 72"/>
              <p:cNvSpPr txBox="1">
                <a:spLocks noChangeArrowheads="1"/>
              </p:cNvSpPr>
              <p:nvPr/>
            </p:nvSpPr>
            <p:spPr bwMode="auto">
              <a:xfrm>
                <a:off x="3198" y="62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500809" name="Text Box 73"/>
              <p:cNvSpPr txBox="1">
                <a:spLocks noChangeArrowheads="1"/>
              </p:cNvSpPr>
              <p:nvPr/>
            </p:nvSpPr>
            <p:spPr bwMode="auto">
              <a:xfrm>
                <a:off x="3200" y="1812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500810" name="Text Box 74"/>
              <p:cNvSpPr txBox="1">
                <a:spLocks noChangeArrowheads="1"/>
              </p:cNvSpPr>
              <p:nvPr/>
            </p:nvSpPr>
            <p:spPr bwMode="auto">
              <a:xfrm>
                <a:off x="3201" y="131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N</a:t>
                </a:r>
              </a:p>
            </p:txBody>
          </p:sp>
          <p:sp>
            <p:nvSpPr>
              <p:cNvPr id="500811" name="Text Box 75"/>
              <p:cNvSpPr txBox="1">
                <a:spLocks noChangeArrowheads="1"/>
              </p:cNvSpPr>
              <p:nvPr/>
            </p:nvSpPr>
            <p:spPr bwMode="auto">
              <a:xfrm>
                <a:off x="3198" y="2352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500812" name="Line 76"/>
              <p:cNvSpPr>
                <a:spLocks noChangeShapeType="1"/>
              </p:cNvSpPr>
              <p:nvPr/>
            </p:nvSpPr>
            <p:spPr bwMode="auto">
              <a:xfrm>
                <a:off x="3493" y="2500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813" name="Line 77"/>
              <p:cNvSpPr>
                <a:spLocks noChangeShapeType="1"/>
              </p:cNvSpPr>
              <p:nvPr/>
            </p:nvSpPr>
            <p:spPr bwMode="auto">
              <a:xfrm>
                <a:off x="3504" y="1474"/>
                <a:ext cx="1543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0814" name="Line 78"/>
              <p:cNvSpPr>
                <a:spLocks noChangeShapeType="1"/>
              </p:cNvSpPr>
              <p:nvPr/>
            </p:nvSpPr>
            <p:spPr bwMode="auto">
              <a:xfrm>
                <a:off x="3456" y="796"/>
                <a:ext cx="160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0815" name="Line 79"/>
              <p:cNvSpPr>
                <a:spLocks noChangeShapeType="1"/>
              </p:cNvSpPr>
              <p:nvPr/>
            </p:nvSpPr>
            <p:spPr bwMode="auto">
              <a:xfrm flipH="1">
                <a:off x="3504" y="2020"/>
                <a:ext cx="22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0816" name="Rectangle 80"/>
            <p:cNvSpPr>
              <a:spLocks noChangeArrowheads="1"/>
            </p:cNvSpPr>
            <p:nvPr/>
          </p:nvSpPr>
          <p:spPr bwMode="auto">
            <a:xfrm>
              <a:off x="4560" y="168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(a)</a:t>
              </a:r>
            </a:p>
          </p:txBody>
        </p:sp>
      </p:grpSp>
      <p:graphicFrame>
        <p:nvGraphicFramePr>
          <p:cNvPr id="500817" name="Object 81"/>
          <p:cNvGraphicFramePr>
            <a:graphicFrameLocks noChangeAspect="1"/>
          </p:cNvGraphicFramePr>
          <p:nvPr/>
        </p:nvGraphicFramePr>
        <p:xfrm>
          <a:off x="5245100" y="1639888"/>
          <a:ext cx="1993900" cy="119062"/>
        </p:xfrm>
        <a:graphic>
          <a:graphicData uri="http://schemas.openxmlformats.org/presentationml/2006/ole">
            <p:oleObj spid="_x0000_s34821" name="BMP 图象" r:id="rId6" imgW="542857" imgH="266737" progId="Paint.Picture">
              <p:embed/>
            </p:oleObj>
          </a:graphicData>
        </a:graphic>
      </p:graphicFrame>
      <p:graphicFrame>
        <p:nvGraphicFramePr>
          <p:cNvPr id="500818" name="Object 82"/>
          <p:cNvGraphicFramePr>
            <a:graphicFrameLocks noChangeAspect="1"/>
          </p:cNvGraphicFramePr>
          <p:nvPr/>
        </p:nvGraphicFramePr>
        <p:xfrm>
          <a:off x="5245100" y="622300"/>
          <a:ext cx="2343150" cy="100013"/>
        </p:xfrm>
        <a:graphic>
          <a:graphicData uri="http://schemas.openxmlformats.org/presentationml/2006/ole">
            <p:oleObj spid="_x0000_s34822" name="BMP 图象" r:id="rId7" imgW="838095" imgH="371527" progId="Paint.Picture">
              <p:embed/>
            </p:oleObj>
          </a:graphicData>
        </a:graphic>
      </p:graphicFrame>
      <p:grpSp>
        <p:nvGrpSpPr>
          <p:cNvPr id="10" name="Group 83"/>
          <p:cNvGrpSpPr>
            <a:grpSpLocks/>
          </p:cNvGrpSpPr>
          <p:nvPr/>
        </p:nvGrpSpPr>
        <p:grpSpPr bwMode="auto">
          <a:xfrm>
            <a:off x="8150225" y="6400800"/>
            <a:ext cx="993775" cy="457200"/>
            <a:chOff x="5086" y="3984"/>
            <a:chExt cx="626" cy="288"/>
          </a:xfrm>
        </p:grpSpPr>
        <p:sp>
          <p:nvSpPr>
            <p:cNvPr id="500820" name="AutoShape 84" descr="水滴">
              <a:hlinkClick r:id="" action="ppaction://hlinkshowjump?jump=previousslide" highlightClick="1">
                <a:snd r:embed="rId8" name="PROJCTOR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5086" y="3984"/>
              <a:ext cx="290" cy="288"/>
            </a:xfrm>
            <a:prstGeom prst="actionButtonBackPrevious">
              <a:avLst/>
            </a:prstGeom>
            <a:blipFill dpi="0" rotWithShape="0">
              <a:blip r:embed="rId9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0821" name="AutoShape 85" descr="水滴">
              <a:hlinkClick r:id="" action="ppaction://hlinkshowjump?jump=nextslide" highlightClick="1">
                <a:snd r:embed="rId8" name="PROJCTOR.WAV"/>
              </a:hlinkClick>
            </p:cNvPr>
            <p:cNvSpPr>
              <a:spLocks noChangeArrowheads="1"/>
            </p:cNvSpPr>
            <p:nvPr/>
          </p:nvSpPr>
          <p:spPr bwMode="auto">
            <a:xfrm flipH="1">
              <a:off x="5424" y="3984"/>
              <a:ext cx="288" cy="288"/>
            </a:xfrm>
            <a:prstGeom prst="actionButtonBackPrevious">
              <a:avLst/>
            </a:prstGeom>
            <a:blipFill dpi="0" rotWithShape="0">
              <a:blip r:embed="rId9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86"/>
          <p:cNvGrpSpPr>
            <a:grpSpLocks/>
          </p:cNvGrpSpPr>
          <p:nvPr/>
        </p:nvGrpSpPr>
        <p:grpSpPr bwMode="auto">
          <a:xfrm>
            <a:off x="6826250" y="4205288"/>
            <a:ext cx="774700" cy="1111250"/>
            <a:chOff x="4300" y="2649"/>
            <a:chExt cx="488" cy="700"/>
          </a:xfrm>
        </p:grpSpPr>
        <p:sp>
          <p:nvSpPr>
            <p:cNvPr id="500823" name="Text Box 87"/>
            <p:cNvSpPr txBox="1">
              <a:spLocks noChangeArrowheads="1"/>
            </p:cNvSpPr>
            <p:nvPr/>
          </p:nvSpPr>
          <p:spPr bwMode="auto">
            <a:xfrm>
              <a:off x="4300" y="2649"/>
              <a:ext cx="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500824" name="Text Box 88"/>
            <p:cNvSpPr txBox="1">
              <a:spLocks noChangeArrowheads="1"/>
            </p:cNvSpPr>
            <p:nvPr/>
          </p:nvSpPr>
          <p:spPr bwMode="auto">
            <a:xfrm>
              <a:off x="4335" y="3061"/>
              <a:ext cx="3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</p:grpSp>
      <p:sp>
        <p:nvSpPr>
          <p:cNvPr id="500825" name="Text Box 89"/>
          <p:cNvSpPr txBox="1">
            <a:spLocks noChangeArrowheads="1"/>
          </p:cNvSpPr>
          <p:nvPr/>
        </p:nvSpPr>
        <p:spPr bwMode="auto">
          <a:xfrm>
            <a:off x="1054100" y="6324600"/>
            <a:ext cx="4460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阻抗值越大，分压越大。</a:t>
            </a:r>
          </a:p>
        </p:txBody>
      </p:sp>
      <p:grpSp>
        <p:nvGrpSpPr>
          <p:cNvPr id="12" name="Group 90"/>
          <p:cNvGrpSpPr>
            <a:grpSpLocks/>
          </p:cNvGrpSpPr>
          <p:nvPr/>
        </p:nvGrpSpPr>
        <p:grpSpPr bwMode="auto">
          <a:xfrm>
            <a:off x="5334000" y="2095500"/>
            <a:ext cx="2979738" cy="1411288"/>
            <a:chOff x="3360" y="1320"/>
            <a:chExt cx="1877" cy="889"/>
          </a:xfrm>
        </p:grpSpPr>
        <p:sp>
          <p:nvSpPr>
            <p:cNvPr id="500827" name="Line 91"/>
            <p:cNvSpPr>
              <a:spLocks noChangeShapeType="1"/>
            </p:cNvSpPr>
            <p:nvPr/>
          </p:nvSpPr>
          <p:spPr bwMode="auto">
            <a:xfrm>
              <a:off x="3360" y="1716"/>
              <a:ext cx="187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0828" name="Line 92"/>
            <p:cNvSpPr>
              <a:spLocks noChangeShapeType="1"/>
            </p:cNvSpPr>
            <p:nvPr/>
          </p:nvSpPr>
          <p:spPr bwMode="auto">
            <a:xfrm flipH="1" flipV="1">
              <a:off x="4807" y="1320"/>
              <a:ext cx="430" cy="19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0829" name="Line 93"/>
            <p:cNvSpPr>
              <a:spLocks noChangeShapeType="1"/>
            </p:cNvSpPr>
            <p:nvPr/>
          </p:nvSpPr>
          <p:spPr bwMode="auto">
            <a:xfrm flipH="1">
              <a:off x="4244" y="1320"/>
              <a:ext cx="524" cy="25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0830" name="Line 94"/>
            <p:cNvSpPr>
              <a:spLocks noChangeShapeType="1"/>
            </p:cNvSpPr>
            <p:nvPr/>
          </p:nvSpPr>
          <p:spPr bwMode="auto">
            <a:xfrm>
              <a:off x="4244" y="1660"/>
              <a:ext cx="0" cy="45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0831" name="Line 95"/>
            <p:cNvSpPr>
              <a:spLocks noChangeShapeType="1"/>
            </p:cNvSpPr>
            <p:nvPr/>
          </p:nvSpPr>
          <p:spPr bwMode="auto">
            <a:xfrm flipH="1">
              <a:off x="3360" y="2209"/>
              <a:ext cx="75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0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autoUpdateAnimBg="0"/>
      <p:bldP spid="500740" grpId="0" autoUpdateAnimBg="0"/>
      <p:bldP spid="500741" grpId="0" autoUpdateAnimBg="0"/>
      <p:bldP spid="500742" grpId="0" autoUpdateAnimBg="0"/>
      <p:bldP spid="50082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6" name="Text Box 4"/>
          <p:cNvSpPr txBox="1">
            <a:spLocks noChangeArrowheads="1"/>
          </p:cNvSpPr>
          <p:nvPr/>
        </p:nvSpPr>
        <p:spPr bwMode="auto">
          <a:xfrm>
            <a:off x="395288" y="620713"/>
            <a:ext cx="59055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rgbClr val="FF3300"/>
                </a:solidFill>
                <a:latin typeface="楷体_GB2312" pitchFamily="49" charset="-122"/>
              </a:rPr>
              <a:t>3</a:t>
            </a:r>
            <a:r>
              <a:rPr kumimoji="1" lang="zh-CN" altLang="en-US">
                <a:solidFill>
                  <a:srgbClr val="FF3300"/>
                </a:solidFill>
                <a:latin typeface="楷体_GB2312" pitchFamily="49" charset="-122"/>
              </a:rPr>
              <a:t>、 对称三相电路的平均功率</a:t>
            </a:r>
            <a:r>
              <a:rPr kumimoji="1" lang="en-US" altLang="zh-CN" i="1">
                <a:solidFill>
                  <a:srgbClr val="FF3300"/>
                </a:solidFill>
                <a:latin typeface="楷体_GB2312" pitchFamily="49" charset="-122"/>
              </a:rPr>
              <a:t>P</a:t>
            </a:r>
            <a:endParaRPr kumimoji="1" lang="en-US" altLang="zh-CN">
              <a:solidFill>
                <a:srgbClr val="FF3300"/>
              </a:solidFill>
              <a:latin typeface="楷体_GB2312" pitchFamily="49" charset="-122"/>
            </a:endParaRPr>
          </a:p>
        </p:txBody>
      </p:sp>
      <p:graphicFrame>
        <p:nvGraphicFramePr>
          <p:cNvPr id="458757" name="Object 5"/>
          <p:cNvGraphicFramePr>
            <a:graphicFrameLocks noChangeAspect="1"/>
          </p:cNvGraphicFramePr>
          <p:nvPr/>
        </p:nvGraphicFramePr>
        <p:xfrm>
          <a:off x="900113" y="1412875"/>
          <a:ext cx="4724400" cy="860425"/>
        </p:xfrm>
        <a:graphic>
          <a:graphicData uri="http://schemas.openxmlformats.org/presentationml/2006/ole">
            <p:oleObj spid="_x0000_s35842" name="Equation" r:id="rId3" imgW="2361960" imgH="431640" progId="Equation.DSMT4">
              <p:embed/>
            </p:oleObj>
          </a:graphicData>
        </a:graphic>
      </p:graphicFrame>
      <p:graphicFrame>
        <p:nvGraphicFramePr>
          <p:cNvPr id="458758" name="Object 6"/>
          <p:cNvGraphicFramePr>
            <a:graphicFrameLocks noChangeAspect="1"/>
          </p:cNvGraphicFramePr>
          <p:nvPr/>
        </p:nvGraphicFramePr>
        <p:xfrm>
          <a:off x="935038" y="2636838"/>
          <a:ext cx="4344987" cy="574675"/>
        </p:xfrm>
        <a:graphic>
          <a:graphicData uri="http://schemas.openxmlformats.org/presentationml/2006/ole">
            <p:oleObj spid="_x0000_s35843" name="公式" r:id="rId4" imgW="2006280" imgH="266400" progId="Equation.3">
              <p:embed/>
            </p:oleObj>
          </a:graphicData>
        </a:graphic>
      </p:graphicFrame>
      <p:graphicFrame>
        <p:nvGraphicFramePr>
          <p:cNvPr id="458759" name="Object 7"/>
          <p:cNvGraphicFramePr>
            <a:graphicFrameLocks noChangeAspect="1"/>
          </p:cNvGraphicFramePr>
          <p:nvPr/>
        </p:nvGraphicFramePr>
        <p:xfrm>
          <a:off x="935038" y="3681413"/>
          <a:ext cx="6067425" cy="795337"/>
        </p:xfrm>
        <a:graphic>
          <a:graphicData uri="http://schemas.openxmlformats.org/presentationml/2006/ole">
            <p:oleObj spid="_x0000_s35844" name="公式" r:id="rId5" imgW="2133360" imgH="291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58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5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5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0" name="Rectangle 4"/>
          <p:cNvSpPr>
            <a:spLocks noChangeArrowheads="1"/>
          </p:cNvSpPr>
          <p:nvPr/>
        </p:nvSpPr>
        <p:spPr bwMode="auto">
          <a:xfrm>
            <a:off x="179388" y="404813"/>
            <a:ext cx="4032250" cy="719137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kumimoji="1" lang="en-US" altLang="zh-CN">
                <a:solidFill>
                  <a:schemeClr val="tx1"/>
                </a:solidFill>
              </a:rPr>
              <a:t>4</a:t>
            </a:r>
            <a:r>
              <a:rPr kumimoji="1" lang="zh-CN" altLang="en-US">
                <a:solidFill>
                  <a:schemeClr val="tx1"/>
                </a:solidFill>
              </a:rPr>
              <a:t>、三相功率的测量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68425" y="4400550"/>
            <a:ext cx="4187825" cy="2252663"/>
            <a:chOff x="1404" y="693"/>
            <a:chExt cx="2638" cy="1419"/>
          </a:xfrm>
        </p:grpSpPr>
        <p:sp>
          <p:nvSpPr>
            <p:cNvPr id="459782" name="Rectangle 6"/>
            <p:cNvSpPr>
              <a:spLocks noChangeArrowheads="1"/>
            </p:cNvSpPr>
            <p:nvPr/>
          </p:nvSpPr>
          <p:spPr bwMode="auto">
            <a:xfrm>
              <a:off x="3322" y="768"/>
              <a:ext cx="720" cy="13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zh-CN" altLang="en-US" sz="2600">
                  <a:solidFill>
                    <a:schemeClr val="tx1"/>
                  </a:solidFill>
                  <a:latin typeface="Times New Roman" pitchFamily="18" charset="0"/>
                </a:rPr>
                <a:t>三</a:t>
              </a:r>
            </a:p>
            <a:p>
              <a:r>
                <a:rPr kumimoji="1" lang="zh-CN" altLang="en-US" sz="2600">
                  <a:solidFill>
                    <a:schemeClr val="tx1"/>
                  </a:solidFill>
                  <a:latin typeface="Times New Roman" pitchFamily="18" charset="0"/>
                </a:rPr>
                <a:t>相</a:t>
              </a:r>
            </a:p>
            <a:p>
              <a:r>
                <a:rPr kumimoji="1" lang="zh-CN" altLang="en-US" sz="2600">
                  <a:solidFill>
                    <a:schemeClr val="tx1"/>
                  </a:solidFill>
                  <a:latin typeface="Times New Roman" pitchFamily="18" charset="0"/>
                </a:rPr>
                <a:t>负</a:t>
              </a:r>
            </a:p>
            <a:p>
              <a:r>
                <a:rPr kumimoji="1" lang="zh-CN" altLang="en-US" sz="2600">
                  <a:solidFill>
                    <a:schemeClr val="tx1"/>
                  </a:solidFill>
                  <a:latin typeface="Times New Roman" pitchFamily="18" charset="0"/>
                </a:rPr>
                <a:t>载</a:t>
              </a:r>
            </a:p>
          </p:txBody>
        </p:sp>
        <p:sp>
          <p:nvSpPr>
            <p:cNvPr id="459783" name="Line 7"/>
            <p:cNvSpPr>
              <a:spLocks noChangeShapeType="1"/>
            </p:cNvSpPr>
            <p:nvPr/>
          </p:nvSpPr>
          <p:spPr bwMode="auto">
            <a:xfrm>
              <a:off x="1690" y="1008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784" name="Line 8"/>
            <p:cNvSpPr>
              <a:spLocks noChangeShapeType="1"/>
            </p:cNvSpPr>
            <p:nvPr/>
          </p:nvSpPr>
          <p:spPr bwMode="auto">
            <a:xfrm>
              <a:off x="1690" y="1440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785" name="Line 9"/>
            <p:cNvSpPr>
              <a:spLocks noChangeShapeType="1"/>
            </p:cNvSpPr>
            <p:nvPr/>
          </p:nvSpPr>
          <p:spPr bwMode="auto">
            <a:xfrm>
              <a:off x="1690" y="1872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786" name="Line 10"/>
            <p:cNvSpPr>
              <a:spLocks noChangeShapeType="1"/>
            </p:cNvSpPr>
            <p:nvPr/>
          </p:nvSpPr>
          <p:spPr bwMode="auto">
            <a:xfrm>
              <a:off x="2578" y="1206"/>
              <a:ext cx="0" cy="6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787" name="Line 11"/>
            <p:cNvSpPr>
              <a:spLocks noChangeShapeType="1"/>
            </p:cNvSpPr>
            <p:nvPr/>
          </p:nvSpPr>
          <p:spPr bwMode="auto">
            <a:xfrm>
              <a:off x="2146" y="768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788" name="Line 12"/>
            <p:cNvSpPr>
              <a:spLocks noChangeShapeType="1"/>
            </p:cNvSpPr>
            <p:nvPr/>
          </p:nvSpPr>
          <p:spPr bwMode="auto">
            <a:xfrm flipV="1">
              <a:off x="2344" y="1206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59789" name="AutoShape 13"/>
            <p:cNvCxnSpPr>
              <a:cxnSpLocks noChangeShapeType="1"/>
            </p:cNvCxnSpPr>
            <p:nvPr/>
          </p:nvCxnSpPr>
          <p:spPr bwMode="auto">
            <a:xfrm>
              <a:off x="2344" y="1206"/>
              <a:ext cx="234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59790" name="Line 14"/>
            <p:cNvSpPr>
              <a:spLocks noChangeShapeType="1"/>
            </p:cNvSpPr>
            <p:nvPr/>
          </p:nvSpPr>
          <p:spPr bwMode="auto">
            <a:xfrm flipV="1">
              <a:off x="1912" y="76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59791" name="AutoShape 15"/>
            <p:cNvCxnSpPr>
              <a:cxnSpLocks noChangeShapeType="1"/>
            </p:cNvCxnSpPr>
            <p:nvPr/>
          </p:nvCxnSpPr>
          <p:spPr bwMode="auto">
            <a:xfrm>
              <a:off x="1912" y="768"/>
              <a:ext cx="23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2016" y="876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W</a:t>
              </a:r>
              <a:r>
                <a:rPr kumimoji="1" lang="en-US" altLang="zh-CN" sz="20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59793" name="Text Box 17"/>
            <p:cNvSpPr txBox="1">
              <a:spLocks noChangeArrowheads="1"/>
            </p:cNvSpPr>
            <p:nvPr/>
          </p:nvSpPr>
          <p:spPr bwMode="auto">
            <a:xfrm>
              <a:off x="1416" y="84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459794" name="Text Box 18"/>
            <p:cNvSpPr txBox="1">
              <a:spLocks noChangeArrowheads="1"/>
            </p:cNvSpPr>
            <p:nvPr/>
          </p:nvSpPr>
          <p:spPr bwMode="auto">
            <a:xfrm>
              <a:off x="1428" y="129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459795" name="Text Box 19"/>
            <p:cNvSpPr txBox="1">
              <a:spLocks noChangeArrowheads="1"/>
            </p:cNvSpPr>
            <p:nvPr/>
          </p:nvSpPr>
          <p:spPr bwMode="auto">
            <a:xfrm>
              <a:off x="1404" y="170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459796" name="Text Box 20"/>
            <p:cNvSpPr txBox="1">
              <a:spLocks noChangeArrowheads="1"/>
            </p:cNvSpPr>
            <p:nvPr/>
          </p:nvSpPr>
          <p:spPr bwMode="auto">
            <a:xfrm>
              <a:off x="2544" y="113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*</a:t>
              </a:r>
            </a:p>
          </p:txBody>
        </p:sp>
        <p:sp>
          <p:nvSpPr>
            <p:cNvPr id="459797" name="Text Box 21"/>
            <p:cNvSpPr txBox="1">
              <a:spLocks noChangeArrowheads="1"/>
            </p:cNvSpPr>
            <p:nvPr/>
          </p:nvSpPr>
          <p:spPr bwMode="auto">
            <a:xfrm>
              <a:off x="2300" y="14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*</a:t>
              </a:r>
            </a:p>
          </p:txBody>
        </p:sp>
        <p:sp>
          <p:nvSpPr>
            <p:cNvPr id="459798" name="Text Box 22"/>
            <p:cNvSpPr txBox="1">
              <a:spLocks noChangeArrowheads="1"/>
            </p:cNvSpPr>
            <p:nvPr/>
          </p:nvSpPr>
          <p:spPr bwMode="auto">
            <a:xfrm>
              <a:off x="2112" y="69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*</a:t>
              </a:r>
            </a:p>
          </p:txBody>
        </p:sp>
        <p:sp>
          <p:nvSpPr>
            <p:cNvPr id="459799" name="Text Box 23"/>
            <p:cNvSpPr txBox="1">
              <a:spLocks noChangeArrowheads="1"/>
            </p:cNvSpPr>
            <p:nvPr/>
          </p:nvSpPr>
          <p:spPr bwMode="auto">
            <a:xfrm>
              <a:off x="1852" y="96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*</a:t>
              </a:r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1653" y="981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1653" y="1419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1654" y="1845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2444" y="1308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W</a:t>
              </a:r>
              <a:r>
                <a:rPr kumimoji="1" lang="en-US" altLang="zh-CN" sz="20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1692275" y="1268413"/>
            <a:ext cx="4206875" cy="2670175"/>
            <a:chOff x="1488" y="972"/>
            <a:chExt cx="2650" cy="1682"/>
          </a:xfrm>
        </p:grpSpPr>
        <p:sp>
          <p:nvSpPr>
            <p:cNvPr id="459851" name="Text Box 75"/>
            <p:cNvSpPr txBox="1">
              <a:spLocks noChangeArrowheads="1"/>
            </p:cNvSpPr>
            <p:nvPr/>
          </p:nvSpPr>
          <p:spPr bwMode="auto">
            <a:xfrm>
              <a:off x="2208" y="9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*</a:t>
              </a:r>
            </a:p>
          </p:txBody>
        </p:sp>
        <p:sp>
          <p:nvSpPr>
            <p:cNvPr id="459852" name="Rectangle 76"/>
            <p:cNvSpPr>
              <a:spLocks noChangeArrowheads="1"/>
            </p:cNvSpPr>
            <p:nvPr/>
          </p:nvSpPr>
          <p:spPr bwMode="auto">
            <a:xfrm>
              <a:off x="3418" y="1200"/>
              <a:ext cx="720" cy="13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三</a:t>
              </a:r>
            </a:p>
            <a:p>
              <a:r>
                <a:rPr kumimoji="1"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相</a:t>
              </a:r>
            </a:p>
            <a:p>
              <a:r>
                <a:rPr kumimoji="1"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负</a:t>
              </a:r>
            </a:p>
            <a:p>
              <a:r>
                <a:rPr kumimoji="1"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载</a:t>
              </a:r>
            </a:p>
          </p:txBody>
        </p:sp>
        <p:sp>
          <p:nvSpPr>
            <p:cNvPr id="459853" name="Line 77"/>
            <p:cNvSpPr>
              <a:spLocks noChangeShapeType="1"/>
            </p:cNvSpPr>
            <p:nvPr/>
          </p:nvSpPr>
          <p:spPr bwMode="auto">
            <a:xfrm>
              <a:off x="1786" y="1296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854" name="Line 78"/>
            <p:cNvSpPr>
              <a:spLocks noChangeShapeType="1"/>
            </p:cNvSpPr>
            <p:nvPr/>
          </p:nvSpPr>
          <p:spPr bwMode="auto">
            <a:xfrm>
              <a:off x="1786" y="1728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855" name="Line 79"/>
            <p:cNvSpPr>
              <a:spLocks noChangeShapeType="1"/>
            </p:cNvSpPr>
            <p:nvPr/>
          </p:nvSpPr>
          <p:spPr bwMode="auto">
            <a:xfrm>
              <a:off x="1786" y="2160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856" name="Line 80"/>
            <p:cNvSpPr>
              <a:spLocks noChangeShapeType="1"/>
            </p:cNvSpPr>
            <p:nvPr/>
          </p:nvSpPr>
          <p:spPr bwMode="auto">
            <a:xfrm>
              <a:off x="1786" y="2496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857" name="Line 81"/>
            <p:cNvSpPr>
              <a:spLocks noChangeShapeType="1"/>
            </p:cNvSpPr>
            <p:nvPr/>
          </p:nvSpPr>
          <p:spPr bwMode="auto">
            <a:xfrm>
              <a:off x="3118" y="1968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858" name="Line 82"/>
            <p:cNvSpPr>
              <a:spLocks noChangeShapeType="1"/>
            </p:cNvSpPr>
            <p:nvPr/>
          </p:nvSpPr>
          <p:spPr bwMode="auto">
            <a:xfrm>
              <a:off x="2674" y="1536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859" name="Line 83"/>
            <p:cNvSpPr>
              <a:spLocks noChangeShapeType="1"/>
            </p:cNvSpPr>
            <p:nvPr/>
          </p:nvSpPr>
          <p:spPr bwMode="auto">
            <a:xfrm>
              <a:off x="2242" y="1056"/>
              <a:ext cx="0" cy="1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860" name="Line 84"/>
            <p:cNvSpPr>
              <a:spLocks noChangeShapeType="1"/>
            </p:cNvSpPr>
            <p:nvPr/>
          </p:nvSpPr>
          <p:spPr bwMode="auto">
            <a:xfrm flipV="1">
              <a:off x="2884" y="196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861" name="Line 85"/>
            <p:cNvSpPr>
              <a:spLocks noChangeShapeType="1"/>
            </p:cNvSpPr>
            <p:nvPr/>
          </p:nvSpPr>
          <p:spPr bwMode="auto">
            <a:xfrm>
              <a:off x="2884" y="19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862" name="Oval 86"/>
            <p:cNvSpPr>
              <a:spLocks noChangeArrowheads="1"/>
            </p:cNvSpPr>
            <p:nvPr/>
          </p:nvSpPr>
          <p:spPr bwMode="auto">
            <a:xfrm>
              <a:off x="2986" y="20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W</a:t>
              </a:r>
            </a:p>
          </p:txBody>
        </p:sp>
        <p:sp>
          <p:nvSpPr>
            <p:cNvPr id="459863" name="Line 87"/>
            <p:cNvSpPr>
              <a:spLocks noChangeShapeType="1"/>
            </p:cNvSpPr>
            <p:nvPr/>
          </p:nvSpPr>
          <p:spPr bwMode="auto">
            <a:xfrm flipV="1">
              <a:off x="2458" y="15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59864" name="AutoShape 88"/>
            <p:cNvCxnSpPr>
              <a:cxnSpLocks noChangeShapeType="1"/>
              <a:stCxn id="459863" idx="1"/>
              <a:endCxn id="459858" idx="0"/>
            </p:cNvCxnSpPr>
            <p:nvPr/>
          </p:nvCxnSpPr>
          <p:spPr bwMode="auto">
            <a:xfrm>
              <a:off x="2458" y="1530"/>
              <a:ext cx="21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59865" name="Oval 89"/>
            <p:cNvSpPr>
              <a:spLocks noChangeArrowheads="1"/>
            </p:cNvSpPr>
            <p:nvPr/>
          </p:nvSpPr>
          <p:spPr bwMode="auto">
            <a:xfrm>
              <a:off x="2554" y="162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W</a:t>
              </a:r>
            </a:p>
          </p:txBody>
        </p:sp>
        <p:sp>
          <p:nvSpPr>
            <p:cNvPr id="459866" name="Line 90"/>
            <p:cNvSpPr>
              <a:spLocks noChangeShapeType="1"/>
            </p:cNvSpPr>
            <p:nvPr/>
          </p:nvSpPr>
          <p:spPr bwMode="auto">
            <a:xfrm flipV="1">
              <a:off x="2026" y="105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59867" name="AutoShape 91"/>
            <p:cNvCxnSpPr>
              <a:cxnSpLocks noChangeShapeType="1"/>
              <a:stCxn id="459866" idx="1"/>
              <a:endCxn id="459859" idx="0"/>
            </p:cNvCxnSpPr>
            <p:nvPr/>
          </p:nvCxnSpPr>
          <p:spPr bwMode="auto">
            <a:xfrm>
              <a:off x="2026" y="1050"/>
              <a:ext cx="21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59868" name="Oval 92"/>
            <p:cNvSpPr>
              <a:spLocks noChangeArrowheads="1"/>
            </p:cNvSpPr>
            <p:nvPr/>
          </p:nvSpPr>
          <p:spPr bwMode="auto">
            <a:xfrm>
              <a:off x="2122" y="11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W</a:t>
              </a:r>
            </a:p>
          </p:txBody>
        </p:sp>
        <p:sp>
          <p:nvSpPr>
            <p:cNvPr id="459869" name="Text Box 93"/>
            <p:cNvSpPr txBox="1">
              <a:spLocks noChangeArrowheads="1"/>
            </p:cNvSpPr>
            <p:nvPr/>
          </p:nvSpPr>
          <p:spPr bwMode="auto">
            <a:xfrm>
              <a:off x="1512" y="116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459870" name="Text Box 94"/>
            <p:cNvSpPr txBox="1">
              <a:spLocks noChangeArrowheads="1"/>
            </p:cNvSpPr>
            <p:nvPr/>
          </p:nvSpPr>
          <p:spPr bwMode="auto">
            <a:xfrm>
              <a:off x="1518" y="157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459871" name="Text Box 95"/>
            <p:cNvSpPr txBox="1">
              <a:spLocks noChangeArrowheads="1"/>
            </p:cNvSpPr>
            <p:nvPr/>
          </p:nvSpPr>
          <p:spPr bwMode="auto">
            <a:xfrm>
              <a:off x="1488" y="199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459872" name="Text Box 96"/>
            <p:cNvSpPr txBox="1">
              <a:spLocks noChangeArrowheads="1"/>
            </p:cNvSpPr>
            <p:nvPr/>
          </p:nvSpPr>
          <p:spPr bwMode="auto">
            <a:xfrm>
              <a:off x="1512" y="236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</a:p>
          </p:txBody>
        </p:sp>
        <p:sp>
          <p:nvSpPr>
            <p:cNvPr id="459873" name="Text Box 97"/>
            <p:cNvSpPr txBox="1">
              <a:spLocks noChangeArrowheads="1"/>
            </p:cNvSpPr>
            <p:nvPr/>
          </p:nvSpPr>
          <p:spPr bwMode="auto">
            <a:xfrm>
              <a:off x="2840" y="21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*</a:t>
              </a:r>
            </a:p>
          </p:txBody>
        </p:sp>
        <p:sp>
          <p:nvSpPr>
            <p:cNvPr id="459874" name="Text Box 98"/>
            <p:cNvSpPr txBox="1">
              <a:spLocks noChangeArrowheads="1"/>
            </p:cNvSpPr>
            <p:nvPr/>
          </p:nvSpPr>
          <p:spPr bwMode="auto">
            <a:xfrm>
              <a:off x="3072" y="188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*</a:t>
              </a:r>
            </a:p>
          </p:txBody>
        </p:sp>
        <p:sp>
          <p:nvSpPr>
            <p:cNvPr id="459875" name="Text Box 99"/>
            <p:cNvSpPr txBox="1">
              <a:spLocks noChangeArrowheads="1"/>
            </p:cNvSpPr>
            <p:nvPr/>
          </p:nvSpPr>
          <p:spPr bwMode="auto">
            <a:xfrm>
              <a:off x="2640" y="144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*</a:t>
              </a:r>
            </a:p>
          </p:txBody>
        </p:sp>
        <p:sp>
          <p:nvSpPr>
            <p:cNvPr id="459876" name="Text Box 100"/>
            <p:cNvSpPr txBox="1">
              <a:spLocks noChangeArrowheads="1"/>
            </p:cNvSpPr>
            <p:nvPr/>
          </p:nvSpPr>
          <p:spPr bwMode="auto">
            <a:xfrm>
              <a:off x="2404" y="168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*</a:t>
              </a:r>
            </a:p>
          </p:txBody>
        </p:sp>
        <p:sp>
          <p:nvSpPr>
            <p:cNvPr id="459877" name="Text Box 101"/>
            <p:cNvSpPr txBox="1">
              <a:spLocks noChangeArrowheads="1"/>
            </p:cNvSpPr>
            <p:nvPr/>
          </p:nvSpPr>
          <p:spPr bwMode="auto">
            <a:xfrm>
              <a:off x="1958" y="125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*</a:t>
              </a:r>
            </a:p>
          </p:txBody>
        </p:sp>
        <p:sp>
          <p:nvSpPr>
            <p:cNvPr id="459878" name="Oval 102"/>
            <p:cNvSpPr>
              <a:spLocks noChangeArrowheads="1"/>
            </p:cNvSpPr>
            <p:nvPr/>
          </p:nvSpPr>
          <p:spPr bwMode="auto">
            <a:xfrm>
              <a:off x="1741" y="1266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879" name="Oval 103"/>
            <p:cNvSpPr>
              <a:spLocks noChangeArrowheads="1"/>
            </p:cNvSpPr>
            <p:nvPr/>
          </p:nvSpPr>
          <p:spPr bwMode="auto">
            <a:xfrm>
              <a:off x="1735" y="1704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880" name="Oval 104"/>
            <p:cNvSpPr>
              <a:spLocks noChangeArrowheads="1"/>
            </p:cNvSpPr>
            <p:nvPr/>
          </p:nvSpPr>
          <p:spPr bwMode="auto">
            <a:xfrm>
              <a:off x="1744" y="2130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881" name="Oval 105"/>
            <p:cNvSpPr>
              <a:spLocks noChangeArrowheads="1"/>
            </p:cNvSpPr>
            <p:nvPr/>
          </p:nvSpPr>
          <p:spPr bwMode="auto">
            <a:xfrm>
              <a:off x="1749" y="2472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Text Box 2"/>
          <p:cNvSpPr txBox="1">
            <a:spLocks noChangeArrowheads="1"/>
          </p:cNvSpPr>
          <p:nvPr/>
        </p:nvSpPr>
        <p:spPr bwMode="auto">
          <a:xfrm>
            <a:off x="611188" y="260350"/>
            <a:ext cx="7488237" cy="1116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楷体_GB2312" pitchFamily="49" charset="-122"/>
              </a:rPr>
              <a:t>1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</a:rPr>
              <a:t>、 电阻的星形联接与三角形联接的</a:t>
            </a:r>
          </a:p>
          <a:p>
            <a:pPr algn="l">
              <a:spcBef>
                <a:spcPct val="10000"/>
              </a:spcBef>
            </a:pP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</a:rPr>
              <a:t>        等效变换 </a:t>
            </a:r>
            <a:r>
              <a:rPr kumimoji="1" lang="en-US" altLang="zh-CN">
                <a:solidFill>
                  <a:schemeClr val="tx1"/>
                </a:solidFill>
                <a:latin typeface="楷体_GB2312" pitchFamily="49" charset="-122"/>
              </a:rPr>
              <a:t>(</a:t>
            </a:r>
            <a:r>
              <a:rPr kumimoji="1" lang="en-US" altLang="zh-CN">
                <a:solidFill>
                  <a:schemeClr val="tx1"/>
                </a:solidFill>
                <a:latin typeface="楷体_GB2312" pitchFamily="49" charset="-122"/>
                <a:sym typeface="Symbol" pitchFamily="18" charset="2"/>
              </a:rPr>
              <a:t></a:t>
            </a:r>
            <a:r>
              <a:rPr kumimoji="1" lang="en-US" altLang="zh-CN">
                <a:solidFill>
                  <a:schemeClr val="tx1"/>
                </a:solidFill>
                <a:latin typeface="Times New Roman"/>
                <a:sym typeface="Wingdings 3" pitchFamily="18" charset="2"/>
              </a:rPr>
              <a:t>—</a:t>
            </a:r>
            <a:r>
              <a:rPr kumimoji="1" lang="en-US" altLang="zh-CN">
                <a:solidFill>
                  <a:schemeClr val="tx1"/>
                </a:solidFill>
                <a:latin typeface="楷体_GB2312" pitchFamily="49" charset="-122"/>
                <a:sym typeface="Wingdings 3" pitchFamily="18" charset="2"/>
              </a:rPr>
              <a:t>Y 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</a:rPr>
              <a:t>变换</a:t>
            </a:r>
            <a:r>
              <a:rPr kumimoji="1" lang="en-US" altLang="zh-CN">
                <a:solidFill>
                  <a:schemeClr val="tx1"/>
                </a:solidFill>
                <a:latin typeface="楷体_GB2312" pitchFamily="49" charset="-122"/>
              </a:rPr>
              <a:t>)</a:t>
            </a:r>
          </a:p>
        </p:txBody>
      </p:sp>
      <p:sp>
        <p:nvSpPr>
          <p:cNvPr id="393280" name="AutoShape 64"/>
          <p:cNvSpPr>
            <a:spLocks noChangeArrowheads="1"/>
          </p:cNvSpPr>
          <p:nvPr/>
        </p:nvSpPr>
        <p:spPr bwMode="auto">
          <a:xfrm rot="5936374">
            <a:off x="2771776" y="2276475"/>
            <a:ext cx="647700" cy="288925"/>
          </a:xfrm>
          <a:prstGeom prst="rightArrow">
            <a:avLst>
              <a:gd name="adj1" fmla="val 50000"/>
              <a:gd name="adj2" fmla="val 56044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576263" y="1736725"/>
            <a:ext cx="4114800" cy="3124200"/>
            <a:chOff x="336" y="2208"/>
            <a:chExt cx="2592" cy="1968"/>
          </a:xfrm>
        </p:grpSpPr>
        <p:sp>
          <p:nvSpPr>
            <p:cNvPr id="393286" name="Line 70"/>
            <p:cNvSpPr>
              <a:spLocks noChangeShapeType="1"/>
            </p:cNvSpPr>
            <p:nvPr/>
          </p:nvSpPr>
          <p:spPr bwMode="auto">
            <a:xfrm>
              <a:off x="1056" y="3589"/>
              <a:ext cx="1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287" name="Line 71"/>
            <p:cNvSpPr>
              <a:spLocks noChangeShapeType="1"/>
            </p:cNvSpPr>
            <p:nvPr/>
          </p:nvSpPr>
          <p:spPr bwMode="auto">
            <a:xfrm flipH="1" flipV="1">
              <a:off x="1617" y="2702"/>
              <a:ext cx="615" cy="8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93288" name="AutoShape 72"/>
            <p:cNvCxnSpPr>
              <a:cxnSpLocks noChangeShapeType="1"/>
              <a:stCxn id="393287" idx="1"/>
              <a:endCxn id="393286" idx="0"/>
            </p:cNvCxnSpPr>
            <p:nvPr/>
          </p:nvCxnSpPr>
          <p:spPr bwMode="auto">
            <a:xfrm flipH="1">
              <a:off x="1056" y="2697"/>
              <a:ext cx="562" cy="8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oval" w="sm" len="sm"/>
            </a:ln>
            <a:effectLst/>
          </p:spPr>
        </p:cxnSp>
        <p:sp>
          <p:nvSpPr>
            <p:cNvPr id="393289" name="Line 73"/>
            <p:cNvSpPr>
              <a:spLocks noChangeShapeType="1"/>
            </p:cNvSpPr>
            <p:nvPr/>
          </p:nvSpPr>
          <p:spPr bwMode="auto">
            <a:xfrm>
              <a:off x="1488" y="23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93290" name="AutoShape 74"/>
            <p:cNvCxnSpPr>
              <a:cxnSpLocks noChangeShapeType="1"/>
            </p:cNvCxnSpPr>
            <p:nvPr/>
          </p:nvCxnSpPr>
          <p:spPr bwMode="auto">
            <a:xfrm flipH="1">
              <a:off x="1056" y="2702"/>
              <a:ext cx="561" cy="8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</p:cxnSp>
        <p:sp>
          <p:nvSpPr>
            <p:cNvPr id="393291" name="Rectangle 75"/>
            <p:cNvSpPr>
              <a:spLocks noChangeArrowheads="1"/>
            </p:cNvSpPr>
            <p:nvPr/>
          </p:nvSpPr>
          <p:spPr bwMode="auto">
            <a:xfrm rot="-5400000">
              <a:off x="1570" y="3446"/>
              <a:ext cx="123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3292" name="Rectangle 76"/>
            <p:cNvSpPr>
              <a:spLocks noChangeArrowheads="1"/>
            </p:cNvSpPr>
            <p:nvPr/>
          </p:nvSpPr>
          <p:spPr bwMode="auto">
            <a:xfrm rot="-2268645">
              <a:off x="1872" y="2998"/>
              <a:ext cx="120" cy="29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3293" name="Rectangle 77"/>
            <p:cNvSpPr>
              <a:spLocks noChangeArrowheads="1"/>
            </p:cNvSpPr>
            <p:nvPr/>
          </p:nvSpPr>
          <p:spPr bwMode="auto">
            <a:xfrm rot="2115987">
              <a:off x="1284" y="2998"/>
              <a:ext cx="120" cy="29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3294" name="Text Box 78"/>
            <p:cNvSpPr txBox="1">
              <a:spLocks noChangeArrowheads="1"/>
            </p:cNvSpPr>
            <p:nvPr/>
          </p:nvSpPr>
          <p:spPr bwMode="auto">
            <a:xfrm>
              <a:off x="876" y="2924"/>
              <a:ext cx="52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12</a:t>
              </a:r>
              <a:endPara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3295" name="Text Box 79"/>
            <p:cNvSpPr txBox="1">
              <a:spLocks noChangeArrowheads="1"/>
            </p:cNvSpPr>
            <p:nvPr/>
          </p:nvSpPr>
          <p:spPr bwMode="auto">
            <a:xfrm>
              <a:off x="1968" y="2887"/>
              <a:ext cx="45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31</a:t>
              </a:r>
              <a:endPara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3296" name="Text Box 80"/>
            <p:cNvSpPr txBox="1">
              <a:spLocks noChangeArrowheads="1"/>
            </p:cNvSpPr>
            <p:nvPr/>
          </p:nvSpPr>
          <p:spPr bwMode="auto">
            <a:xfrm>
              <a:off x="1392" y="3638"/>
              <a:ext cx="50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23</a:t>
              </a:r>
              <a:endPara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3297" name="Text Box 81"/>
            <p:cNvSpPr txBox="1">
              <a:spLocks noChangeArrowheads="1"/>
            </p:cNvSpPr>
            <p:nvPr/>
          </p:nvSpPr>
          <p:spPr bwMode="auto">
            <a:xfrm>
              <a:off x="2400" y="3360"/>
              <a:ext cx="41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 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</a:t>
              </a:r>
              <a:endParaRPr kumimoji="1" lang="en-US" altLang="zh-CN" sz="24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393298" name="Text Box 82"/>
            <p:cNvSpPr txBox="1">
              <a:spLocks noChangeArrowheads="1"/>
            </p:cNvSpPr>
            <p:nvPr/>
          </p:nvSpPr>
          <p:spPr bwMode="auto">
            <a:xfrm>
              <a:off x="528" y="3312"/>
              <a:ext cx="43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 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</a:t>
              </a:r>
              <a:endParaRPr kumimoji="1" lang="en-US" altLang="zh-CN" sz="24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393299" name="Text Box 83"/>
            <p:cNvSpPr txBox="1">
              <a:spLocks noChangeArrowheads="1"/>
            </p:cNvSpPr>
            <p:nvPr/>
          </p:nvSpPr>
          <p:spPr bwMode="auto">
            <a:xfrm>
              <a:off x="1152" y="2352"/>
              <a:ext cx="48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</a:t>
              </a:r>
              <a:endPara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3300" name="Line 84"/>
            <p:cNvSpPr>
              <a:spLocks noChangeShapeType="1"/>
            </p:cNvSpPr>
            <p:nvPr/>
          </p:nvSpPr>
          <p:spPr bwMode="auto">
            <a:xfrm>
              <a:off x="1584" y="2308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301" name="Line 85"/>
            <p:cNvSpPr>
              <a:spLocks noChangeShapeType="1"/>
            </p:cNvSpPr>
            <p:nvPr/>
          </p:nvSpPr>
          <p:spPr bwMode="auto">
            <a:xfrm>
              <a:off x="1632" y="2406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302" name="Line 86"/>
            <p:cNvSpPr>
              <a:spLocks noChangeShapeType="1"/>
            </p:cNvSpPr>
            <p:nvPr/>
          </p:nvSpPr>
          <p:spPr bwMode="auto">
            <a:xfrm flipV="1">
              <a:off x="1612" y="2308"/>
              <a:ext cx="0" cy="3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303" name="Freeform 87"/>
            <p:cNvSpPr>
              <a:spLocks/>
            </p:cNvSpPr>
            <p:nvPr/>
          </p:nvSpPr>
          <p:spPr bwMode="auto">
            <a:xfrm>
              <a:off x="660" y="3589"/>
              <a:ext cx="396" cy="251"/>
            </a:xfrm>
            <a:custGeom>
              <a:avLst/>
              <a:gdLst/>
              <a:ahLst/>
              <a:cxnLst>
                <a:cxn ang="0">
                  <a:pos x="396" y="0"/>
                </a:cxn>
                <a:cxn ang="0">
                  <a:pos x="0" y="251"/>
                </a:cxn>
              </a:cxnLst>
              <a:rect l="0" t="0" r="r" b="b"/>
              <a:pathLst>
                <a:path w="396" h="251">
                  <a:moveTo>
                    <a:pt x="396" y="0"/>
                  </a:moveTo>
                  <a:lnTo>
                    <a:pt x="0" y="251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304" name="Freeform 88"/>
            <p:cNvSpPr>
              <a:spLocks/>
            </p:cNvSpPr>
            <p:nvPr/>
          </p:nvSpPr>
          <p:spPr bwMode="auto">
            <a:xfrm>
              <a:off x="2208" y="3589"/>
              <a:ext cx="336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" y="245"/>
                </a:cxn>
              </a:cxnLst>
              <a:rect l="0" t="0" r="r" b="b"/>
              <a:pathLst>
                <a:path w="336" h="245">
                  <a:moveTo>
                    <a:pt x="0" y="0"/>
                  </a:moveTo>
                  <a:lnTo>
                    <a:pt x="336" y="245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305" name="Freeform 89"/>
            <p:cNvSpPr>
              <a:spLocks/>
            </p:cNvSpPr>
            <p:nvPr/>
          </p:nvSpPr>
          <p:spPr bwMode="auto">
            <a:xfrm>
              <a:off x="624" y="3552"/>
              <a:ext cx="303" cy="169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303" y="0"/>
                </a:cxn>
              </a:cxnLst>
              <a:rect l="0" t="0" r="r" b="b"/>
              <a:pathLst>
                <a:path w="303" h="169">
                  <a:moveTo>
                    <a:pt x="0" y="169"/>
                  </a:moveTo>
                  <a:lnTo>
                    <a:pt x="303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306" name="Freeform 90"/>
            <p:cNvSpPr>
              <a:spLocks/>
            </p:cNvSpPr>
            <p:nvPr/>
          </p:nvSpPr>
          <p:spPr bwMode="auto">
            <a:xfrm>
              <a:off x="2332" y="3555"/>
              <a:ext cx="296" cy="195"/>
            </a:xfrm>
            <a:custGeom>
              <a:avLst/>
              <a:gdLst/>
              <a:ahLst/>
              <a:cxnLst>
                <a:cxn ang="0">
                  <a:pos x="296" y="195"/>
                </a:cxn>
                <a:cxn ang="0">
                  <a:pos x="0" y="0"/>
                </a:cxn>
              </a:cxnLst>
              <a:rect l="0" t="0" r="r" b="b"/>
              <a:pathLst>
                <a:path w="296" h="195">
                  <a:moveTo>
                    <a:pt x="296" y="195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307" name="Text Box 91"/>
            <p:cNvSpPr txBox="1">
              <a:spLocks noChangeArrowheads="1"/>
            </p:cNvSpPr>
            <p:nvPr/>
          </p:nvSpPr>
          <p:spPr bwMode="auto">
            <a:xfrm>
              <a:off x="1632" y="244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93308" name="Text Box 92"/>
            <p:cNvSpPr txBox="1">
              <a:spLocks noChangeArrowheads="1"/>
            </p:cNvSpPr>
            <p:nvPr/>
          </p:nvSpPr>
          <p:spPr bwMode="auto">
            <a:xfrm>
              <a:off x="912" y="3648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393309" name="Text Box 93"/>
            <p:cNvSpPr txBox="1">
              <a:spLocks noChangeArrowheads="1"/>
            </p:cNvSpPr>
            <p:nvPr/>
          </p:nvSpPr>
          <p:spPr bwMode="auto">
            <a:xfrm>
              <a:off x="2064" y="364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393310" name="Text Box 94"/>
            <p:cNvSpPr txBox="1">
              <a:spLocks noChangeArrowheads="1"/>
            </p:cNvSpPr>
            <p:nvPr/>
          </p:nvSpPr>
          <p:spPr bwMode="auto">
            <a:xfrm>
              <a:off x="1104" y="220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3311" name="Text Box 95"/>
            <p:cNvSpPr txBox="1">
              <a:spLocks noChangeArrowheads="1"/>
            </p:cNvSpPr>
            <p:nvPr/>
          </p:nvSpPr>
          <p:spPr bwMode="auto">
            <a:xfrm>
              <a:off x="672" y="379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3312" name="Text Box 96"/>
            <p:cNvSpPr txBox="1">
              <a:spLocks noChangeArrowheads="1"/>
            </p:cNvSpPr>
            <p:nvPr/>
          </p:nvSpPr>
          <p:spPr bwMode="auto">
            <a:xfrm>
              <a:off x="2688" y="345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3313" name="Text Box 97"/>
            <p:cNvSpPr txBox="1">
              <a:spLocks noChangeArrowheads="1"/>
            </p:cNvSpPr>
            <p:nvPr/>
          </p:nvSpPr>
          <p:spPr bwMode="auto">
            <a:xfrm>
              <a:off x="1728" y="220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3314" name="Text Box 98"/>
            <p:cNvSpPr txBox="1">
              <a:spLocks noChangeArrowheads="1"/>
            </p:cNvSpPr>
            <p:nvPr/>
          </p:nvSpPr>
          <p:spPr bwMode="auto">
            <a:xfrm>
              <a:off x="336" y="340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3315" name="Text Box 99"/>
            <p:cNvSpPr txBox="1">
              <a:spLocks noChangeArrowheads="1"/>
            </p:cNvSpPr>
            <p:nvPr/>
          </p:nvSpPr>
          <p:spPr bwMode="auto">
            <a:xfrm>
              <a:off x="2256" y="379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3316" name="Text Box 100"/>
            <p:cNvSpPr txBox="1">
              <a:spLocks noChangeArrowheads="1"/>
            </p:cNvSpPr>
            <p:nvPr/>
          </p:nvSpPr>
          <p:spPr bwMode="auto">
            <a:xfrm>
              <a:off x="480" y="2736"/>
              <a:ext cx="48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12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</a:t>
              </a:r>
              <a:endParaRPr kumimoji="1" lang="en-US" altLang="zh-CN" sz="2400" i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3317" name="Text Box 101"/>
            <p:cNvSpPr txBox="1">
              <a:spLocks noChangeArrowheads="1"/>
            </p:cNvSpPr>
            <p:nvPr/>
          </p:nvSpPr>
          <p:spPr bwMode="auto">
            <a:xfrm>
              <a:off x="1392" y="3888"/>
              <a:ext cx="48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23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</a:t>
              </a:r>
              <a:endParaRPr kumimoji="1" lang="en-US" altLang="zh-CN" sz="2400" i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3318" name="Text Box 102"/>
            <p:cNvSpPr txBox="1">
              <a:spLocks noChangeArrowheads="1"/>
            </p:cNvSpPr>
            <p:nvPr/>
          </p:nvSpPr>
          <p:spPr bwMode="auto">
            <a:xfrm>
              <a:off x="2160" y="2688"/>
              <a:ext cx="48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31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</a:t>
              </a:r>
              <a:endParaRPr kumimoji="1" lang="en-US" altLang="zh-CN" sz="2400" i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4919663" y="1774825"/>
            <a:ext cx="3962400" cy="2895600"/>
            <a:chOff x="3168" y="2160"/>
            <a:chExt cx="2496" cy="1824"/>
          </a:xfrm>
        </p:grpSpPr>
        <p:sp>
          <p:nvSpPr>
            <p:cNvPr id="393320" name="Line 104"/>
            <p:cNvSpPr>
              <a:spLocks noChangeShapeType="1"/>
            </p:cNvSpPr>
            <p:nvPr/>
          </p:nvSpPr>
          <p:spPr bwMode="auto">
            <a:xfrm>
              <a:off x="4368" y="2256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321" name="Line 105"/>
            <p:cNvSpPr>
              <a:spLocks noChangeShapeType="1"/>
            </p:cNvSpPr>
            <p:nvPr/>
          </p:nvSpPr>
          <p:spPr bwMode="auto">
            <a:xfrm flipH="1">
              <a:off x="3552" y="3120"/>
              <a:ext cx="816" cy="6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322" name="Line 106"/>
            <p:cNvSpPr>
              <a:spLocks noChangeShapeType="1"/>
            </p:cNvSpPr>
            <p:nvPr/>
          </p:nvSpPr>
          <p:spPr bwMode="auto">
            <a:xfrm>
              <a:off x="4368" y="3120"/>
              <a:ext cx="864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323" name="Rectangle 107"/>
            <p:cNvSpPr>
              <a:spLocks noChangeArrowheads="1"/>
            </p:cNvSpPr>
            <p:nvPr/>
          </p:nvSpPr>
          <p:spPr bwMode="auto">
            <a:xfrm rot="3373426">
              <a:off x="3972" y="3252"/>
              <a:ext cx="120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3324" name="Rectangle 108"/>
            <p:cNvSpPr>
              <a:spLocks noChangeArrowheads="1"/>
            </p:cNvSpPr>
            <p:nvPr/>
          </p:nvSpPr>
          <p:spPr bwMode="auto">
            <a:xfrm rot="-3340663">
              <a:off x="4668" y="3216"/>
              <a:ext cx="120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3325" name="Rectangle 109"/>
            <p:cNvSpPr>
              <a:spLocks noChangeArrowheads="1"/>
            </p:cNvSpPr>
            <p:nvPr/>
          </p:nvSpPr>
          <p:spPr bwMode="auto">
            <a:xfrm>
              <a:off x="4308" y="2640"/>
              <a:ext cx="120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3326" name="Text Box 110"/>
            <p:cNvSpPr txBox="1">
              <a:spLocks noChangeArrowheads="1"/>
            </p:cNvSpPr>
            <p:nvPr/>
          </p:nvSpPr>
          <p:spPr bwMode="auto">
            <a:xfrm>
              <a:off x="4416" y="2640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3327" name="Text Box 111"/>
            <p:cNvSpPr txBox="1">
              <a:spLocks noChangeArrowheads="1"/>
            </p:cNvSpPr>
            <p:nvPr/>
          </p:nvSpPr>
          <p:spPr bwMode="auto">
            <a:xfrm>
              <a:off x="3744" y="3072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3328" name="Text Box 112"/>
            <p:cNvSpPr txBox="1">
              <a:spLocks noChangeArrowheads="1"/>
            </p:cNvSpPr>
            <p:nvPr/>
          </p:nvSpPr>
          <p:spPr bwMode="auto">
            <a:xfrm>
              <a:off x="4704" y="3072"/>
              <a:ext cx="32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endPara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3329" name="Text Box 113"/>
            <p:cNvSpPr txBox="1">
              <a:spLocks noChangeArrowheads="1"/>
            </p:cNvSpPr>
            <p:nvPr/>
          </p:nvSpPr>
          <p:spPr bwMode="auto">
            <a:xfrm>
              <a:off x="3936" y="2160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1Y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3330" name="Text Box 114"/>
            <p:cNvSpPr txBox="1">
              <a:spLocks noChangeArrowheads="1"/>
            </p:cNvSpPr>
            <p:nvPr/>
          </p:nvSpPr>
          <p:spPr bwMode="auto">
            <a:xfrm>
              <a:off x="3360" y="3216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2Y</a:t>
              </a:r>
              <a:endPara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3331" name="Text Box 115"/>
            <p:cNvSpPr txBox="1">
              <a:spLocks noChangeArrowheads="1"/>
            </p:cNvSpPr>
            <p:nvPr/>
          </p:nvSpPr>
          <p:spPr bwMode="auto">
            <a:xfrm>
              <a:off x="5136" y="3264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3Y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3332" name="Line 116"/>
            <p:cNvSpPr>
              <a:spLocks noChangeShapeType="1"/>
            </p:cNvSpPr>
            <p:nvPr/>
          </p:nvSpPr>
          <p:spPr bwMode="auto">
            <a:xfrm>
              <a:off x="4272" y="225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333" name="Line 117"/>
            <p:cNvSpPr>
              <a:spLocks noChangeShapeType="1"/>
            </p:cNvSpPr>
            <p:nvPr/>
          </p:nvSpPr>
          <p:spPr bwMode="auto">
            <a:xfrm rot="-7751596">
              <a:off x="3623" y="3385"/>
              <a:ext cx="1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334" name="Line 118"/>
            <p:cNvSpPr>
              <a:spLocks noChangeShapeType="1"/>
            </p:cNvSpPr>
            <p:nvPr/>
          </p:nvSpPr>
          <p:spPr bwMode="auto">
            <a:xfrm rot="-14240785">
              <a:off x="5111" y="3337"/>
              <a:ext cx="1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335" name="Oval 119"/>
            <p:cNvSpPr>
              <a:spLocks noChangeArrowheads="1"/>
            </p:cNvSpPr>
            <p:nvPr/>
          </p:nvSpPr>
          <p:spPr bwMode="auto">
            <a:xfrm>
              <a:off x="3648" y="3628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336" name="Oval 120"/>
            <p:cNvSpPr>
              <a:spLocks noChangeArrowheads="1"/>
            </p:cNvSpPr>
            <p:nvPr/>
          </p:nvSpPr>
          <p:spPr bwMode="auto">
            <a:xfrm>
              <a:off x="4320" y="2304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337" name="Oval 121"/>
            <p:cNvSpPr>
              <a:spLocks noChangeArrowheads="1"/>
            </p:cNvSpPr>
            <p:nvPr/>
          </p:nvSpPr>
          <p:spPr bwMode="auto">
            <a:xfrm>
              <a:off x="5040" y="3552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338" name="Text Box 122"/>
            <p:cNvSpPr txBox="1">
              <a:spLocks noChangeArrowheads="1"/>
            </p:cNvSpPr>
            <p:nvPr/>
          </p:nvSpPr>
          <p:spPr bwMode="auto">
            <a:xfrm>
              <a:off x="4416" y="2208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93339" name="Text Box 123"/>
            <p:cNvSpPr txBox="1">
              <a:spLocks noChangeArrowheads="1"/>
            </p:cNvSpPr>
            <p:nvPr/>
          </p:nvSpPr>
          <p:spPr bwMode="auto">
            <a:xfrm>
              <a:off x="3744" y="355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393340" name="Text Box 124"/>
            <p:cNvSpPr txBox="1">
              <a:spLocks noChangeArrowheads="1"/>
            </p:cNvSpPr>
            <p:nvPr/>
          </p:nvSpPr>
          <p:spPr bwMode="auto">
            <a:xfrm>
              <a:off x="4848" y="3552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393341" name="Text Box 125"/>
            <p:cNvSpPr txBox="1">
              <a:spLocks noChangeArrowheads="1"/>
            </p:cNvSpPr>
            <p:nvPr/>
          </p:nvSpPr>
          <p:spPr bwMode="auto">
            <a:xfrm>
              <a:off x="3792" y="225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3342" name="Text Box 126"/>
            <p:cNvSpPr txBox="1">
              <a:spLocks noChangeArrowheads="1"/>
            </p:cNvSpPr>
            <p:nvPr/>
          </p:nvSpPr>
          <p:spPr bwMode="auto">
            <a:xfrm>
              <a:off x="3600" y="369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3343" name="Text Box 127"/>
            <p:cNvSpPr txBox="1">
              <a:spLocks noChangeArrowheads="1"/>
            </p:cNvSpPr>
            <p:nvPr/>
          </p:nvSpPr>
          <p:spPr bwMode="auto">
            <a:xfrm>
              <a:off x="5424" y="336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3344" name="Text Box 128"/>
            <p:cNvSpPr txBox="1">
              <a:spLocks noChangeArrowheads="1"/>
            </p:cNvSpPr>
            <p:nvPr/>
          </p:nvSpPr>
          <p:spPr bwMode="auto">
            <a:xfrm>
              <a:off x="3168" y="336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3345" name="Text Box 129"/>
            <p:cNvSpPr txBox="1">
              <a:spLocks noChangeArrowheads="1"/>
            </p:cNvSpPr>
            <p:nvPr/>
          </p:nvSpPr>
          <p:spPr bwMode="auto">
            <a:xfrm>
              <a:off x="4992" y="364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3346" name="Text Box 130"/>
            <p:cNvSpPr txBox="1">
              <a:spLocks noChangeArrowheads="1"/>
            </p:cNvSpPr>
            <p:nvPr/>
          </p:nvSpPr>
          <p:spPr bwMode="auto">
            <a:xfrm>
              <a:off x="4560" y="225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3347" name="Text Box 131"/>
            <p:cNvSpPr txBox="1">
              <a:spLocks noChangeArrowheads="1"/>
            </p:cNvSpPr>
            <p:nvPr/>
          </p:nvSpPr>
          <p:spPr bwMode="auto">
            <a:xfrm>
              <a:off x="3312" y="2736"/>
              <a:ext cx="48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12Y</a:t>
              </a:r>
              <a:endParaRPr kumimoji="1" lang="en-US" altLang="zh-CN" sz="2400" i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3348" name="Text Box 132"/>
            <p:cNvSpPr txBox="1">
              <a:spLocks noChangeArrowheads="1"/>
            </p:cNvSpPr>
            <p:nvPr/>
          </p:nvSpPr>
          <p:spPr bwMode="auto">
            <a:xfrm>
              <a:off x="4224" y="3696"/>
              <a:ext cx="48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23Y</a:t>
              </a:r>
              <a:endParaRPr kumimoji="1" lang="en-US" altLang="zh-CN" sz="2400" i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3349" name="Text Box 133"/>
            <p:cNvSpPr txBox="1">
              <a:spLocks noChangeArrowheads="1"/>
            </p:cNvSpPr>
            <p:nvPr/>
          </p:nvSpPr>
          <p:spPr bwMode="auto">
            <a:xfrm>
              <a:off x="4944" y="2784"/>
              <a:ext cx="48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31Y</a:t>
              </a:r>
              <a:endParaRPr kumimoji="1" lang="en-US" altLang="zh-CN" sz="2400" i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93350" name="AutoShape 134"/>
          <p:cNvSpPr>
            <a:spLocks noChangeArrowheads="1"/>
          </p:cNvSpPr>
          <p:nvPr/>
        </p:nvSpPr>
        <p:spPr bwMode="auto">
          <a:xfrm>
            <a:off x="4310063" y="3032125"/>
            <a:ext cx="838200" cy="552450"/>
          </a:xfrm>
          <a:prstGeom prst="leftRightArrow">
            <a:avLst>
              <a:gd name="adj1" fmla="val 50000"/>
              <a:gd name="adj2" fmla="val 30345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8" grpId="0" autoUpdateAnimBg="0"/>
      <p:bldP spid="39335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Text Box 2"/>
          <p:cNvSpPr txBox="1">
            <a:spLocks noChangeArrowheads="1"/>
          </p:cNvSpPr>
          <p:nvPr/>
        </p:nvSpPr>
        <p:spPr bwMode="auto">
          <a:xfrm>
            <a:off x="719138" y="333375"/>
            <a:ext cx="78914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3400">
                <a:solidFill>
                  <a:schemeClr val="tx1"/>
                </a:solidFill>
                <a:latin typeface="Times New Roman" pitchFamily="18" charset="0"/>
              </a:rPr>
              <a:t>第十四章　线性动态电路的复频域分析</a:t>
            </a:r>
          </a:p>
        </p:txBody>
      </p:sp>
      <p:sp>
        <p:nvSpPr>
          <p:cNvPr id="46183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50288" y="6280150"/>
            <a:ext cx="457200" cy="5334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831" name="Text Box 7"/>
          <p:cNvSpPr txBox="1">
            <a:spLocks noChangeArrowheads="1"/>
          </p:cNvSpPr>
          <p:nvPr/>
        </p:nvSpPr>
        <p:spPr bwMode="auto">
          <a:xfrm>
            <a:off x="0" y="1304925"/>
            <a:ext cx="381635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要点：</a:t>
            </a:r>
          </a:p>
        </p:txBody>
      </p:sp>
      <p:sp>
        <p:nvSpPr>
          <p:cNvPr id="461832" name="Text Box 8"/>
          <p:cNvSpPr txBox="1">
            <a:spLocks noChangeArrowheads="1"/>
          </p:cNvSpPr>
          <p:nvPr/>
        </p:nvSpPr>
        <p:spPr bwMode="auto">
          <a:xfrm>
            <a:off x="576263" y="1878013"/>
            <a:ext cx="79930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１、掌握拉普拉斯变换、反变换、基本性质；</a:t>
            </a:r>
          </a:p>
        </p:txBody>
      </p:sp>
      <p:sp>
        <p:nvSpPr>
          <p:cNvPr id="461841" name="Text Box 17"/>
          <p:cNvSpPr txBox="1">
            <a:spLocks noChangeArrowheads="1"/>
          </p:cNvSpPr>
          <p:nvPr/>
        </p:nvSpPr>
        <p:spPr bwMode="auto">
          <a:xfrm>
            <a:off x="719138" y="2781300"/>
            <a:ext cx="72374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、能够画出时变电路的运算电路并进行计算。</a:t>
            </a:r>
          </a:p>
        </p:txBody>
      </p:sp>
    </p:spTree>
  </p:cSld>
  <p:clrMapOvr>
    <a:masterClrMapping/>
  </p:clrMapOvr>
  <p:transition spd="med" advClick="0">
    <p:zo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Text Box 2"/>
          <p:cNvSpPr txBox="1">
            <a:spLocks noChangeArrowheads="1"/>
          </p:cNvSpPr>
          <p:nvPr/>
        </p:nvSpPr>
        <p:spPr bwMode="auto">
          <a:xfrm>
            <a:off x="365125" y="231775"/>
            <a:ext cx="3559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画运算电路</a:t>
            </a:r>
          </a:p>
        </p:txBody>
      </p:sp>
      <p:sp>
        <p:nvSpPr>
          <p:cNvPr id="503811" name="Text Box 3"/>
          <p:cNvSpPr txBox="1">
            <a:spLocks noChangeArrowheads="1"/>
          </p:cNvSpPr>
          <p:nvPr/>
        </p:nvSpPr>
        <p:spPr bwMode="auto">
          <a:xfrm>
            <a:off x="6156325" y="3411538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运算电路</a:t>
            </a:r>
          </a:p>
        </p:txBody>
      </p:sp>
      <p:sp>
        <p:nvSpPr>
          <p:cNvPr id="503812" name="Text Box 4"/>
          <p:cNvSpPr txBox="1">
            <a:spLocks noChangeArrowheads="1"/>
          </p:cNvSpPr>
          <p:nvPr/>
        </p:nvSpPr>
        <p:spPr bwMode="auto">
          <a:xfrm>
            <a:off x="1089025" y="5337175"/>
            <a:ext cx="601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如 </a:t>
            </a:r>
            <a:r>
              <a:rPr kumimoji="1" lang="en-US" altLang="zh-CN" sz="2400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L </a:t>
            </a:r>
            <a:r>
              <a:rPr kumimoji="1" lang="zh-CN" altLang="en-US" sz="2400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2400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C </a:t>
            </a:r>
            <a:r>
              <a:rPr kumimoji="1" lang="zh-CN" altLang="en-US" sz="2400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有初值时，初值应考虑为附加电源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4213" y="628650"/>
            <a:ext cx="4021137" cy="3544888"/>
            <a:chOff x="431" y="396"/>
            <a:chExt cx="2533" cy="223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31" y="396"/>
              <a:ext cx="2125" cy="1526"/>
              <a:chOff x="467" y="588"/>
              <a:chExt cx="2125" cy="1526"/>
            </a:xfrm>
          </p:grpSpPr>
          <p:sp>
            <p:nvSpPr>
              <p:cNvPr id="503815" name="Freeform 7"/>
              <p:cNvSpPr>
                <a:spLocks/>
              </p:cNvSpPr>
              <p:nvPr/>
            </p:nvSpPr>
            <p:spPr bwMode="auto">
              <a:xfrm>
                <a:off x="660" y="1272"/>
                <a:ext cx="265" cy="267"/>
              </a:xfrm>
              <a:custGeom>
                <a:avLst/>
                <a:gdLst/>
                <a:ahLst/>
                <a:cxnLst>
                  <a:cxn ang="0">
                    <a:pos x="0" y="136"/>
                  </a:cxn>
                  <a:cxn ang="0">
                    <a:pos x="10" y="82"/>
                  </a:cxn>
                  <a:cxn ang="0">
                    <a:pos x="41" y="38"/>
                  </a:cxn>
                  <a:cxn ang="0">
                    <a:pos x="83" y="10"/>
                  </a:cxn>
                  <a:cxn ang="0">
                    <a:pos x="135" y="0"/>
                  </a:cxn>
                  <a:cxn ang="0">
                    <a:pos x="187" y="10"/>
                  </a:cxn>
                  <a:cxn ang="0">
                    <a:pos x="229" y="38"/>
                  </a:cxn>
                  <a:cxn ang="0">
                    <a:pos x="255" y="82"/>
                  </a:cxn>
                  <a:cxn ang="0">
                    <a:pos x="265" y="136"/>
                  </a:cxn>
                  <a:cxn ang="0">
                    <a:pos x="255" y="185"/>
                  </a:cxn>
                  <a:cxn ang="0">
                    <a:pos x="229" y="229"/>
                  </a:cxn>
                  <a:cxn ang="0">
                    <a:pos x="187" y="257"/>
                  </a:cxn>
                  <a:cxn ang="0">
                    <a:pos x="135" y="267"/>
                  </a:cxn>
                  <a:cxn ang="0">
                    <a:pos x="83" y="257"/>
                  </a:cxn>
                  <a:cxn ang="0">
                    <a:pos x="41" y="229"/>
                  </a:cxn>
                  <a:cxn ang="0">
                    <a:pos x="10" y="185"/>
                  </a:cxn>
                  <a:cxn ang="0">
                    <a:pos x="0" y="136"/>
                  </a:cxn>
                </a:cxnLst>
                <a:rect l="0" t="0" r="r" b="b"/>
                <a:pathLst>
                  <a:path w="265" h="267">
                    <a:moveTo>
                      <a:pt x="0" y="136"/>
                    </a:moveTo>
                    <a:lnTo>
                      <a:pt x="10" y="82"/>
                    </a:lnTo>
                    <a:lnTo>
                      <a:pt x="41" y="38"/>
                    </a:lnTo>
                    <a:lnTo>
                      <a:pt x="83" y="10"/>
                    </a:lnTo>
                    <a:lnTo>
                      <a:pt x="135" y="0"/>
                    </a:lnTo>
                    <a:lnTo>
                      <a:pt x="187" y="10"/>
                    </a:lnTo>
                    <a:lnTo>
                      <a:pt x="229" y="38"/>
                    </a:lnTo>
                    <a:lnTo>
                      <a:pt x="255" y="82"/>
                    </a:lnTo>
                    <a:lnTo>
                      <a:pt x="265" y="136"/>
                    </a:lnTo>
                    <a:lnTo>
                      <a:pt x="255" y="185"/>
                    </a:lnTo>
                    <a:lnTo>
                      <a:pt x="229" y="229"/>
                    </a:lnTo>
                    <a:lnTo>
                      <a:pt x="187" y="257"/>
                    </a:lnTo>
                    <a:lnTo>
                      <a:pt x="135" y="267"/>
                    </a:lnTo>
                    <a:lnTo>
                      <a:pt x="83" y="257"/>
                    </a:lnTo>
                    <a:lnTo>
                      <a:pt x="41" y="229"/>
                    </a:lnTo>
                    <a:lnTo>
                      <a:pt x="10" y="185"/>
                    </a:lnTo>
                    <a:lnTo>
                      <a:pt x="0" y="136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816" name="Line 8"/>
              <p:cNvSpPr>
                <a:spLocks noChangeShapeType="1"/>
              </p:cNvSpPr>
              <p:nvPr/>
            </p:nvSpPr>
            <p:spPr bwMode="auto">
              <a:xfrm>
                <a:off x="795" y="1140"/>
                <a:ext cx="1" cy="5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817" name="Line 9"/>
              <p:cNvSpPr>
                <a:spLocks noChangeShapeType="1"/>
              </p:cNvSpPr>
              <p:nvPr/>
            </p:nvSpPr>
            <p:spPr bwMode="auto">
              <a:xfrm>
                <a:off x="696" y="1206"/>
                <a:ext cx="6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818" name="Line 10"/>
              <p:cNvSpPr>
                <a:spLocks noChangeShapeType="1"/>
              </p:cNvSpPr>
              <p:nvPr/>
            </p:nvSpPr>
            <p:spPr bwMode="auto">
              <a:xfrm>
                <a:off x="727" y="1173"/>
                <a:ext cx="1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819" name="Line 11"/>
              <p:cNvSpPr>
                <a:spLocks noChangeShapeType="1"/>
              </p:cNvSpPr>
              <p:nvPr/>
            </p:nvSpPr>
            <p:spPr bwMode="auto">
              <a:xfrm>
                <a:off x="696" y="1643"/>
                <a:ext cx="6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820" name="Rectangle 12"/>
              <p:cNvSpPr>
                <a:spLocks noChangeArrowheads="1"/>
              </p:cNvSpPr>
              <p:nvPr/>
            </p:nvSpPr>
            <p:spPr bwMode="auto">
              <a:xfrm>
                <a:off x="1097" y="801"/>
                <a:ext cx="234" cy="9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821" name="Line 13"/>
              <p:cNvSpPr>
                <a:spLocks noChangeShapeType="1"/>
              </p:cNvSpPr>
              <p:nvPr/>
            </p:nvSpPr>
            <p:spPr bwMode="auto">
              <a:xfrm flipH="1">
                <a:off x="1009" y="845"/>
                <a:ext cx="78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822" name="Line 14"/>
              <p:cNvSpPr>
                <a:spLocks noChangeShapeType="1"/>
              </p:cNvSpPr>
              <p:nvPr/>
            </p:nvSpPr>
            <p:spPr bwMode="auto">
              <a:xfrm>
                <a:off x="1331" y="845"/>
                <a:ext cx="8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823" name="Rectangle 15"/>
              <p:cNvSpPr>
                <a:spLocks noChangeArrowheads="1"/>
              </p:cNvSpPr>
              <p:nvPr/>
            </p:nvSpPr>
            <p:spPr bwMode="auto">
              <a:xfrm>
                <a:off x="1587" y="1025"/>
                <a:ext cx="88" cy="23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824" name="Line 16"/>
              <p:cNvSpPr>
                <a:spLocks noChangeShapeType="1"/>
              </p:cNvSpPr>
              <p:nvPr/>
            </p:nvSpPr>
            <p:spPr bwMode="auto">
              <a:xfrm flipV="1">
                <a:off x="1628" y="933"/>
                <a:ext cx="1" cy="8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825" name="Line 17"/>
              <p:cNvSpPr>
                <a:spLocks noChangeShapeType="1"/>
              </p:cNvSpPr>
              <p:nvPr/>
            </p:nvSpPr>
            <p:spPr bwMode="auto">
              <a:xfrm>
                <a:off x="1628" y="1261"/>
                <a:ext cx="1" cy="9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826" name="Line 18"/>
              <p:cNvSpPr>
                <a:spLocks noChangeShapeType="1"/>
              </p:cNvSpPr>
              <p:nvPr/>
            </p:nvSpPr>
            <p:spPr bwMode="auto">
              <a:xfrm flipV="1">
                <a:off x="1628" y="1479"/>
                <a:ext cx="1" cy="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827" name="Line 19"/>
              <p:cNvSpPr>
                <a:spLocks noChangeShapeType="1"/>
              </p:cNvSpPr>
              <p:nvPr/>
            </p:nvSpPr>
            <p:spPr bwMode="auto">
              <a:xfrm flipV="1">
                <a:off x="1628" y="1939"/>
                <a:ext cx="1" cy="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828" name="Freeform 20"/>
              <p:cNvSpPr>
                <a:spLocks/>
              </p:cNvSpPr>
              <p:nvPr/>
            </p:nvSpPr>
            <p:spPr bwMode="auto">
              <a:xfrm>
                <a:off x="1581" y="1539"/>
                <a:ext cx="47" cy="400"/>
              </a:xfrm>
              <a:custGeom>
                <a:avLst/>
                <a:gdLst/>
                <a:ahLst/>
                <a:cxnLst>
                  <a:cxn ang="0">
                    <a:pos x="47" y="400"/>
                  </a:cxn>
                  <a:cxn ang="0">
                    <a:pos x="26" y="394"/>
                  </a:cxn>
                  <a:cxn ang="0">
                    <a:pos x="6" y="378"/>
                  </a:cxn>
                  <a:cxn ang="0">
                    <a:pos x="0" y="350"/>
                  </a:cxn>
                  <a:cxn ang="0">
                    <a:pos x="6" y="329"/>
                  </a:cxn>
                  <a:cxn ang="0">
                    <a:pos x="26" y="307"/>
                  </a:cxn>
                  <a:cxn ang="0">
                    <a:pos x="47" y="301"/>
                  </a:cxn>
                  <a:cxn ang="0">
                    <a:pos x="26" y="296"/>
                  </a:cxn>
                  <a:cxn ang="0">
                    <a:pos x="6" y="274"/>
                  </a:cxn>
                  <a:cxn ang="0">
                    <a:pos x="0" y="252"/>
                  </a:cxn>
                  <a:cxn ang="0">
                    <a:pos x="6" y="225"/>
                  </a:cxn>
                  <a:cxn ang="0">
                    <a:pos x="26" y="208"/>
                  </a:cxn>
                  <a:cxn ang="0">
                    <a:pos x="47" y="203"/>
                  </a:cxn>
                  <a:cxn ang="0">
                    <a:pos x="26" y="192"/>
                  </a:cxn>
                  <a:cxn ang="0">
                    <a:pos x="6" y="175"/>
                  </a:cxn>
                  <a:cxn ang="0">
                    <a:pos x="0" y="148"/>
                  </a:cxn>
                  <a:cxn ang="0">
                    <a:pos x="6" y="126"/>
                  </a:cxn>
                  <a:cxn ang="0">
                    <a:pos x="26" y="110"/>
                  </a:cxn>
                  <a:cxn ang="0">
                    <a:pos x="47" y="99"/>
                  </a:cxn>
                  <a:cxn ang="0">
                    <a:pos x="26" y="93"/>
                  </a:cxn>
                  <a:cxn ang="0">
                    <a:pos x="6" y="77"/>
                  </a:cxn>
                  <a:cxn ang="0">
                    <a:pos x="0" y="50"/>
                  </a:cxn>
                  <a:cxn ang="0">
                    <a:pos x="6" y="28"/>
                  </a:cxn>
                  <a:cxn ang="0">
                    <a:pos x="26" y="6"/>
                  </a:cxn>
                  <a:cxn ang="0">
                    <a:pos x="47" y="0"/>
                  </a:cxn>
                </a:cxnLst>
                <a:rect l="0" t="0" r="r" b="b"/>
                <a:pathLst>
                  <a:path w="47" h="400">
                    <a:moveTo>
                      <a:pt x="47" y="400"/>
                    </a:moveTo>
                    <a:lnTo>
                      <a:pt x="26" y="394"/>
                    </a:lnTo>
                    <a:lnTo>
                      <a:pt x="6" y="378"/>
                    </a:lnTo>
                    <a:lnTo>
                      <a:pt x="0" y="350"/>
                    </a:lnTo>
                    <a:lnTo>
                      <a:pt x="6" y="329"/>
                    </a:lnTo>
                    <a:lnTo>
                      <a:pt x="26" y="307"/>
                    </a:lnTo>
                    <a:lnTo>
                      <a:pt x="47" y="301"/>
                    </a:lnTo>
                    <a:lnTo>
                      <a:pt x="26" y="296"/>
                    </a:lnTo>
                    <a:lnTo>
                      <a:pt x="6" y="274"/>
                    </a:lnTo>
                    <a:lnTo>
                      <a:pt x="0" y="252"/>
                    </a:lnTo>
                    <a:lnTo>
                      <a:pt x="6" y="225"/>
                    </a:lnTo>
                    <a:lnTo>
                      <a:pt x="26" y="208"/>
                    </a:lnTo>
                    <a:lnTo>
                      <a:pt x="47" y="203"/>
                    </a:lnTo>
                    <a:lnTo>
                      <a:pt x="26" y="192"/>
                    </a:lnTo>
                    <a:lnTo>
                      <a:pt x="6" y="175"/>
                    </a:lnTo>
                    <a:lnTo>
                      <a:pt x="0" y="148"/>
                    </a:lnTo>
                    <a:lnTo>
                      <a:pt x="6" y="126"/>
                    </a:lnTo>
                    <a:lnTo>
                      <a:pt x="26" y="110"/>
                    </a:lnTo>
                    <a:lnTo>
                      <a:pt x="47" y="99"/>
                    </a:lnTo>
                    <a:lnTo>
                      <a:pt x="26" y="93"/>
                    </a:lnTo>
                    <a:lnTo>
                      <a:pt x="6" y="77"/>
                    </a:lnTo>
                    <a:lnTo>
                      <a:pt x="0" y="50"/>
                    </a:lnTo>
                    <a:lnTo>
                      <a:pt x="6" y="28"/>
                    </a:lnTo>
                    <a:lnTo>
                      <a:pt x="26" y="6"/>
                    </a:lnTo>
                    <a:lnTo>
                      <a:pt x="47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829" name="Line 21"/>
              <p:cNvSpPr>
                <a:spLocks noChangeShapeType="1"/>
              </p:cNvSpPr>
              <p:nvPr/>
            </p:nvSpPr>
            <p:spPr bwMode="auto">
              <a:xfrm>
                <a:off x="2342" y="1354"/>
                <a:ext cx="25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830" name="Line 22"/>
              <p:cNvSpPr>
                <a:spLocks noChangeShapeType="1"/>
              </p:cNvSpPr>
              <p:nvPr/>
            </p:nvSpPr>
            <p:spPr bwMode="auto">
              <a:xfrm>
                <a:off x="2342" y="1436"/>
                <a:ext cx="25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831" name="Line 23"/>
              <p:cNvSpPr>
                <a:spLocks noChangeShapeType="1"/>
              </p:cNvSpPr>
              <p:nvPr/>
            </p:nvSpPr>
            <p:spPr bwMode="auto">
              <a:xfrm>
                <a:off x="2467" y="1272"/>
                <a:ext cx="1" cy="8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832" name="Line 24"/>
              <p:cNvSpPr>
                <a:spLocks noChangeShapeType="1"/>
              </p:cNvSpPr>
              <p:nvPr/>
            </p:nvSpPr>
            <p:spPr bwMode="auto">
              <a:xfrm>
                <a:off x="2467" y="1436"/>
                <a:ext cx="1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833" name="Freeform 25"/>
              <p:cNvSpPr>
                <a:spLocks/>
              </p:cNvSpPr>
              <p:nvPr/>
            </p:nvSpPr>
            <p:spPr bwMode="auto">
              <a:xfrm>
                <a:off x="795" y="845"/>
                <a:ext cx="1672" cy="126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69"/>
                  </a:cxn>
                  <a:cxn ang="0">
                    <a:pos x="1672" y="1269"/>
                  </a:cxn>
                </a:cxnLst>
                <a:rect l="0" t="0" r="r" b="b"/>
                <a:pathLst>
                  <a:path w="1672" h="1269">
                    <a:moveTo>
                      <a:pt x="0" y="0"/>
                    </a:moveTo>
                    <a:lnTo>
                      <a:pt x="0" y="1269"/>
                    </a:lnTo>
                    <a:lnTo>
                      <a:pt x="1672" y="1269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834" name="Line 26"/>
              <p:cNvSpPr>
                <a:spLocks noChangeShapeType="1"/>
              </p:cNvSpPr>
              <p:nvPr/>
            </p:nvSpPr>
            <p:spPr bwMode="auto">
              <a:xfrm>
                <a:off x="795" y="845"/>
                <a:ext cx="25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835" name="Freeform 27"/>
              <p:cNvSpPr>
                <a:spLocks/>
              </p:cNvSpPr>
              <p:nvPr/>
            </p:nvSpPr>
            <p:spPr bwMode="auto">
              <a:xfrm>
                <a:off x="1420" y="845"/>
                <a:ext cx="1047" cy="4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47" y="0"/>
                  </a:cxn>
                  <a:cxn ang="0">
                    <a:pos x="1047" y="427"/>
                  </a:cxn>
                </a:cxnLst>
                <a:rect l="0" t="0" r="r" b="b"/>
                <a:pathLst>
                  <a:path w="1047" h="427">
                    <a:moveTo>
                      <a:pt x="0" y="0"/>
                    </a:moveTo>
                    <a:lnTo>
                      <a:pt x="1047" y="0"/>
                    </a:lnTo>
                    <a:lnTo>
                      <a:pt x="1047" y="427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836" name="Line 28"/>
              <p:cNvSpPr>
                <a:spLocks noChangeShapeType="1"/>
              </p:cNvSpPr>
              <p:nvPr/>
            </p:nvSpPr>
            <p:spPr bwMode="auto">
              <a:xfrm>
                <a:off x="2467" y="1479"/>
                <a:ext cx="1" cy="63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837" name="Line 29"/>
              <p:cNvSpPr>
                <a:spLocks noChangeShapeType="1"/>
              </p:cNvSpPr>
              <p:nvPr/>
            </p:nvSpPr>
            <p:spPr bwMode="auto">
              <a:xfrm>
                <a:off x="1628" y="845"/>
                <a:ext cx="1" cy="13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838" name="Line 30"/>
              <p:cNvSpPr>
                <a:spLocks noChangeShapeType="1"/>
              </p:cNvSpPr>
              <p:nvPr/>
            </p:nvSpPr>
            <p:spPr bwMode="auto">
              <a:xfrm>
                <a:off x="1628" y="1272"/>
                <a:ext cx="1" cy="20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839" name="Line 31"/>
              <p:cNvSpPr>
                <a:spLocks noChangeShapeType="1"/>
              </p:cNvSpPr>
              <p:nvPr/>
            </p:nvSpPr>
            <p:spPr bwMode="auto">
              <a:xfrm>
                <a:off x="1628" y="1999"/>
                <a:ext cx="1" cy="1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840" name="Rectangle 32"/>
              <p:cNvSpPr>
                <a:spLocks noChangeArrowheads="1"/>
              </p:cNvSpPr>
              <p:nvPr/>
            </p:nvSpPr>
            <p:spPr bwMode="auto">
              <a:xfrm>
                <a:off x="1149" y="588"/>
                <a:ext cx="92" cy="22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300" i="1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R</a:t>
                </a:r>
                <a:endPara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3841" name="Rectangle 33"/>
              <p:cNvSpPr>
                <a:spLocks noChangeArrowheads="1"/>
              </p:cNvSpPr>
              <p:nvPr/>
            </p:nvSpPr>
            <p:spPr bwMode="auto">
              <a:xfrm>
                <a:off x="1352" y="1118"/>
                <a:ext cx="92" cy="22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300" i="1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R</a:t>
                </a:r>
                <a:endPara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3842" name="Rectangle 34"/>
              <p:cNvSpPr>
                <a:spLocks noChangeArrowheads="1"/>
              </p:cNvSpPr>
              <p:nvPr/>
            </p:nvSpPr>
            <p:spPr bwMode="auto">
              <a:xfrm>
                <a:off x="1451" y="1179"/>
                <a:ext cx="76" cy="18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190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L</a:t>
                </a:r>
                <a:endPara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3843" name="Rectangle 35"/>
              <p:cNvSpPr>
                <a:spLocks noChangeArrowheads="1"/>
              </p:cNvSpPr>
              <p:nvPr/>
            </p:nvSpPr>
            <p:spPr bwMode="auto">
              <a:xfrm>
                <a:off x="1357" y="1720"/>
                <a:ext cx="92" cy="22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300" i="1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L</a:t>
                </a:r>
                <a:endPara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3844" name="Rectangle 36"/>
              <p:cNvSpPr>
                <a:spLocks noChangeArrowheads="1"/>
              </p:cNvSpPr>
              <p:nvPr/>
            </p:nvSpPr>
            <p:spPr bwMode="auto">
              <a:xfrm>
                <a:off x="2295" y="1512"/>
                <a:ext cx="92" cy="22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300" i="1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C</a:t>
                </a:r>
                <a:endPara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3845" name="Line 37"/>
              <p:cNvSpPr>
                <a:spLocks noChangeShapeType="1"/>
              </p:cNvSpPr>
              <p:nvPr/>
            </p:nvSpPr>
            <p:spPr bwMode="auto">
              <a:xfrm>
                <a:off x="795" y="845"/>
                <a:ext cx="78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846" name="Freeform 38"/>
              <p:cNvSpPr>
                <a:spLocks/>
              </p:cNvSpPr>
              <p:nvPr/>
            </p:nvSpPr>
            <p:spPr bwMode="auto">
              <a:xfrm>
                <a:off x="858" y="801"/>
                <a:ext cx="145" cy="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5" y="44"/>
                  </a:cxn>
                  <a:cxn ang="0">
                    <a:pos x="0" y="93"/>
                  </a:cxn>
                  <a:cxn ang="0">
                    <a:pos x="0" y="0"/>
                  </a:cxn>
                </a:cxnLst>
                <a:rect l="0" t="0" r="r" b="b"/>
                <a:pathLst>
                  <a:path w="145" h="93">
                    <a:moveTo>
                      <a:pt x="0" y="0"/>
                    </a:moveTo>
                    <a:lnTo>
                      <a:pt x="145" y="44"/>
                    </a:lnTo>
                    <a:lnTo>
                      <a:pt x="0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847" name="Line 39"/>
              <p:cNvSpPr>
                <a:spLocks noChangeShapeType="1"/>
              </p:cNvSpPr>
              <p:nvPr/>
            </p:nvSpPr>
            <p:spPr bwMode="auto">
              <a:xfrm>
                <a:off x="2050" y="845"/>
                <a:ext cx="78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848" name="Freeform 40"/>
              <p:cNvSpPr>
                <a:spLocks/>
              </p:cNvSpPr>
              <p:nvPr/>
            </p:nvSpPr>
            <p:spPr bwMode="auto">
              <a:xfrm>
                <a:off x="2113" y="801"/>
                <a:ext cx="145" cy="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5" y="44"/>
                  </a:cxn>
                  <a:cxn ang="0">
                    <a:pos x="0" y="93"/>
                  </a:cxn>
                  <a:cxn ang="0">
                    <a:pos x="0" y="0"/>
                  </a:cxn>
                </a:cxnLst>
                <a:rect l="0" t="0" r="r" b="b"/>
                <a:pathLst>
                  <a:path w="145" h="93">
                    <a:moveTo>
                      <a:pt x="0" y="0"/>
                    </a:moveTo>
                    <a:lnTo>
                      <a:pt x="145" y="44"/>
                    </a:lnTo>
                    <a:lnTo>
                      <a:pt x="0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849" name="Rectangle 41"/>
              <p:cNvSpPr>
                <a:spLocks noChangeArrowheads="1"/>
              </p:cNvSpPr>
              <p:nvPr/>
            </p:nvSpPr>
            <p:spPr bwMode="auto">
              <a:xfrm>
                <a:off x="576" y="632"/>
                <a:ext cx="58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600" i="1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i</a:t>
                </a:r>
                <a:endPara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3850" name="Rectangle 42"/>
              <p:cNvSpPr>
                <a:spLocks noChangeArrowheads="1"/>
              </p:cNvSpPr>
              <p:nvPr/>
            </p:nvSpPr>
            <p:spPr bwMode="auto">
              <a:xfrm>
                <a:off x="655" y="769"/>
                <a:ext cx="68" cy="16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170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1</a:t>
                </a:r>
                <a:endPara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3851" name="Rectangle 43"/>
              <p:cNvSpPr>
                <a:spLocks noChangeArrowheads="1"/>
              </p:cNvSpPr>
              <p:nvPr/>
            </p:nvSpPr>
            <p:spPr bwMode="auto">
              <a:xfrm>
                <a:off x="2253" y="872"/>
                <a:ext cx="58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600" i="1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i</a:t>
                </a:r>
                <a:endPara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3852" name="Rectangle 44"/>
              <p:cNvSpPr>
                <a:spLocks noChangeArrowheads="1"/>
              </p:cNvSpPr>
              <p:nvPr/>
            </p:nvSpPr>
            <p:spPr bwMode="auto">
              <a:xfrm>
                <a:off x="2326" y="1009"/>
                <a:ext cx="68" cy="16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170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2</a:t>
                </a:r>
                <a:endPara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3853" name="Rectangle 45"/>
              <p:cNvSpPr>
                <a:spLocks noChangeArrowheads="1"/>
              </p:cNvSpPr>
              <p:nvPr/>
            </p:nvSpPr>
            <p:spPr bwMode="auto">
              <a:xfrm>
                <a:off x="873" y="1469"/>
                <a:ext cx="219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600">
                    <a:solidFill>
                      <a:srgbClr val="000000"/>
                    </a:solidFill>
                    <a:latin typeface="Symbol" pitchFamily="18" charset="2"/>
                    <a:ea typeface="宋体" pitchFamily="2" charset="-122"/>
                  </a:rPr>
                  <a:t>Ee</a:t>
                </a:r>
                <a:endPara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3854" name="Rectangle 46"/>
              <p:cNvSpPr>
                <a:spLocks noChangeArrowheads="1"/>
              </p:cNvSpPr>
              <p:nvPr/>
            </p:nvSpPr>
            <p:spPr bwMode="auto">
              <a:xfrm>
                <a:off x="1102" y="1573"/>
                <a:ext cx="68" cy="16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170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(</a:t>
                </a:r>
                <a:endPara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3855" name="Rectangle 47"/>
              <p:cNvSpPr>
                <a:spLocks noChangeArrowheads="1"/>
              </p:cNvSpPr>
              <p:nvPr/>
            </p:nvSpPr>
            <p:spPr bwMode="auto">
              <a:xfrm>
                <a:off x="1170" y="1513"/>
                <a:ext cx="10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2600" i="1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t</a:t>
                </a:r>
                <a:endPara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3856" name="Rectangle 48"/>
              <p:cNvSpPr>
                <a:spLocks noChangeArrowheads="1"/>
              </p:cNvSpPr>
              <p:nvPr/>
            </p:nvSpPr>
            <p:spPr bwMode="auto">
              <a:xfrm>
                <a:off x="1274" y="1573"/>
                <a:ext cx="68" cy="16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kumimoji="1" lang="en-US" altLang="zh-CN" sz="170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)</a:t>
                </a:r>
                <a:endPara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3857" name="Rectangle 49"/>
              <p:cNvSpPr>
                <a:spLocks noChangeArrowheads="1"/>
              </p:cNvSpPr>
              <p:nvPr/>
            </p:nvSpPr>
            <p:spPr bwMode="auto">
              <a:xfrm>
                <a:off x="467" y="1402"/>
                <a:ext cx="0" cy="2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endParaRPr kumimoji="1" lang="zh-CN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503858" name="Text Box 50"/>
            <p:cNvSpPr txBox="1">
              <a:spLocks noChangeArrowheads="1"/>
            </p:cNvSpPr>
            <p:nvPr/>
          </p:nvSpPr>
          <p:spPr bwMode="auto">
            <a:xfrm>
              <a:off x="1070" y="2341"/>
              <a:ext cx="8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时域电路</a:t>
              </a:r>
            </a:p>
          </p:txBody>
        </p:sp>
        <p:graphicFrame>
          <p:nvGraphicFramePr>
            <p:cNvPr id="503859" name="Object 51"/>
            <p:cNvGraphicFramePr>
              <a:graphicFrameLocks noChangeAspect="1"/>
            </p:cNvGraphicFramePr>
            <p:nvPr/>
          </p:nvGraphicFramePr>
          <p:xfrm>
            <a:off x="2844" y="2316"/>
            <a:ext cx="120" cy="264"/>
          </p:xfrm>
          <a:graphic>
            <a:graphicData uri="http://schemas.openxmlformats.org/presentationml/2006/ole">
              <p:oleObj spid="_x0000_s36866" name="公式" r:id="rId3" imgW="190440" imgH="419040" progId="Equation.3">
                <p:embed/>
              </p:oleObj>
            </a:graphicData>
          </a:graphic>
        </p:graphicFrame>
        <p:graphicFrame>
          <p:nvGraphicFramePr>
            <p:cNvPr id="503860" name="Object 52"/>
            <p:cNvGraphicFramePr>
              <a:graphicFrameLocks noChangeAspect="1"/>
            </p:cNvGraphicFramePr>
            <p:nvPr/>
          </p:nvGraphicFramePr>
          <p:xfrm>
            <a:off x="624" y="2016"/>
            <a:ext cx="2112" cy="340"/>
          </p:xfrm>
          <a:graphic>
            <a:graphicData uri="http://schemas.openxmlformats.org/presentationml/2006/ole">
              <p:oleObj spid="_x0000_s36867" name="Equation" r:id="rId4" imgW="1422360" imgH="228600" progId="Equation.3">
                <p:embed/>
              </p:oleObj>
            </a:graphicData>
          </a:graphic>
        </p:graphicFrame>
      </p:grpSp>
      <p:sp>
        <p:nvSpPr>
          <p:cNvPr id="503861" name="Text Box 53"/>
          <p:cNvSpPr txBox="1">
            <a:spLocks noChangeArrowheads="1"/>
          </p:cNvSpPr>
          <p:nvPr/>
        </p:nvSpPr>
        <p:spPr bwMode="auto">
          <a:xfrm>
            <a:off x="5126038" y="3990975"/>
            <a:ext cx="327025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物理量用象函数表示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元件用运算形式表示</a:t>
            </a:r>
            <a:endParaRPr kumimoji="1" lang="zh-CN" altLang="en-US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5076825" y="692150"/>
            <a:ext cx="3414713" cy="2428875"/>
            <a:chOff x="3168" y="480"/>
            <a:chExt cx="2151" cy="1530"/>
          </a:xfrm>
        </p:grpSpPr>
        <p:sp>
          <p:nvSpPr>
            <p:cNvPr id="503863" name="Freeform 55"/>
            <p:cNvSpPr>
              <a:spLocks/>
            </p:cNvSpPr>
            <p:nvPr/>
          </p:nvSpPr>
          <p:spPr bwMode="auto">
            <a:xfrm>
              <a:off x="3387" y="1190"/>
              <a:ext cx="265" cy="260"/>
            </a:xfrm>
            <a:custGeom>
              <a:avLst/>
              <a:gdLst/>
              <a:ahLst/>
              <a:cxnLst>
                <a:cxn ang="0">
                  <a:pos x="0" y="133"/>
                </a:cxn>
                <a:cxn ang="0">
                  <a:pos x="10" y="79"/>
                </a:cxn>
                <a:cxn ang="0">
                  <a:pos x="36" y="37"/>
                </a:cxn>
                <a:cxn ang="0">
                  <a:pos x="83" y="10"/>
                </a:cxn>
                <a:cxn ang="0">
                  <a:pos x="130" y="0"/>
                </a:cxn>
                <a:cxn ang="0">
                  <a:pos x="182" y="10"/>
                </a:cxn>
                <a:cxn ang="0">
                  <a:pos x="229" y="37"/>
                </a:cxn>
                <a:cxn ang="0">
                  <a:pos x="255" y="79"/>
                </a:cxn>
                <a:cxn ang="0">
                  <a:pos x="265" y="133"/>
                </a:cxn>
                <a:cxn ang="0">
                  <a:pos x="255" y="180"/>
                </a:cxn>
                <a:cxn ang="0">
                  <a:pos x="229" y="223"/>
                </a:cxn>
                <a:cxn ang="0">
                  <a:pos x="182" y="249"/>
                </a:cxn>
                <a:cxn ang="0">
                  <a:pos x="130" y="260"/>
                </a:cxn>
                <a:cxn ang="0">
                  <a:pos x="83" y="249"/>
                </a:cxn>
                <a:cxn ang="0">
                  <a:pos x="36" y="223"/>
                </a:cxn>
                <a:cxn ang="0">
                  <a:pos x="10" y="180"/>
                </a:cxn>
                <a:cxn ang="0">
                  <a:pos x="0" y="133"/>
                </a:cxn>
              </a:cxnLst>
              <a:rect l="0" t="0" r="r" b="b"/>
              <a:pathLst>
                <a:path w="265" h="260">
                  <a:moveTo>
                    <a:pt x="0" y="133"/>
                  </a:moveTo>
                  <a:lnTo>
                    <a:pt x="10" y="79"/>
                  </a:lnTo>
                  <a:lnTo>
                    <a:pt x="36" y="37"/>
                  </a:lnTo>
                  <a:lnTo>
                    <a:pt x="83" y="10"/>
                  </a:lnTo>
                  <a:lnTo>
                    <a:pt x="130" y="0"/>
                  </a:lnTo>
                  <a:lnTo>
                    <a:pt x="182" y="10"/>
                  </a:lnTo>
                  <a:lnTo>
                    <a:pt x="229" y="37"/>
                  </a:lnTo>
                  <a:lnTo>
                    <a:pt x="255" y="79"/>
                  </a:lnTo>
                  <a:lnTo>
                    <a:pt x="265" y="133"/>
                  </a:lnTo>
                  <a:lnTo>
                    <a:pt x="255" y="180"/>
                  </a:lnTo>
                  <a:lnTo>
                    <a:pt x="229" y="223"/>
                  </a:lnTo>
                  <a:lnTo>
                    <a:pt x="182" y="249"/>
                  </a:lnTo>
                  <a:lnTo>
                    <a:pt x="130" y="260"/>
                  </a:lnTo>
                  <a:lnTo>
                    <a:pt x="83" y="249"/>
                  </a:lnTo>
                  <a:lnTo>
                    <a:pt x="36" y="223"/>
                  </a:lnTo>
                  <a:lnTo>
                    <a:pt x="10" y="180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864" name="Line 56"/>
            <p:cNvSpPr>
              <a:spLocks noChangeShapeType="1"/>
            </p:cNvSpPr>
            <p:nvPr/>
          </p:nvSpPr>
          <p:spPr bwMode="auto">
            <a:xfrm>
              <a:off x="3517" y="1062"/>
              <a:ext cx="1" cy="5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865" name="Line 57"/>
            <p:cNvSpPr>
              <a:spLocks noChangeShapeType="1"/>
            </p:cNvSpPr>
            <p:nvPr/>
          </p:nvSpPr>
          <p:spPr bwMode="auto">
            <a:xfrm flipH="1">
              <a:off x="3647" y="775"/>
              <a:ext cx="7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866" name="Line 58"/>
            <p:cNvSpPr>
              <a:spLocks noChangeShapeType="1"/>
            </p:cNvSpPr>
            <p:nvPr/>
          </p:nvSpPr>
          <p:spPr bwMode="auto">
            <a:xfrm>
              <a:off x="3970" y="775"/>
              <a:ext cx="8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867" name="Rectangle 59"/>
            <p:cNvSpPr>
              <a:spLocks noChangeArrowheads="1"/>
            </p:cNvSpPr>
            <p:nvPr/>
          </p:nvSpPr>
          <p:spPr bwMode="auto">
            <a:xfrm>
              <a:off x="4215" y="965"/>
              <a:ext cx="88" cy="22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868" name="Line 60"/>
            <p:cNvSpPr>
              <a:spLocks noChangeShapeType="1"/>
            </p:cNvSpPr>
            <p:nvPr/>
          </p:nvSpPr>
          <p:spPr bwMode="auto">
            <a:xfrm>
              <a:off x="4256" y="1206"/>
              <a:ext cx="1" cy="9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869" name="Line 61"/>
            <p:cNvSpPr>
              <a:spLocks noChangeShapeType="1"/>
            </p:cNvSpPr>
            <p:nvPr/>
          </p:nvSpPr>
          <p:spPr bwMode="auto">
            <a:xfrm flipV="1">
              <a:off x="4256" y="1418"/>
              <a:ext cx="1" cy="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870" name="Freeform 62"/>
            <p:cNvSpPr>
              <a:spLocks/>
            </p:cNvSpPr>
            <p:nvPr/>
          </p:nvSpPr>
          <p:spPr bwMode="auto">
            <a:xfrm>
              <a:off x="4215" y="1471"/>
              <a:ext cx="47" cy="388"/>
            </a:xfrm>
            <a:custGeom>
              <a:avLst/>
              <a:gdLst/>
              <a:ahLst/>
              <a:cxnLst>
                <a:cxn ang="0">
                  <a:pos x="47" y="388"/>
                </a:cxn>
                <a:cxn ang="0">
                  <a:pos x="26" y="382"/>
                </a:cxn>
                <a:cxn ang="0">
                  <a:pos x="6" y="366"/>
                </a:cxn>
                <a:cxn ang="0">
                  <a:pos x="0" y="340"/>
                </a:cxn>
                <a:cxn ang="0">
                  <a:pos x="6" y="319"/>
                </a:cxn>
                <a:cxn ang="0">
                  <a:pos x="26" y="297"/>
                </a:cxn>
                <a:cxn ang="0">
                  <a:pos x="47" y="292"/>
                </a:cxn>
                <a:cxn ang="0">
                  <a:pos x="26" y="287"/>
                </a:cxn>
                <a:cxn ang="0">
                  <a:pos x="6" y="265"/>
                </a:cxn>
                <a:cxn ang="0">
                  <a:pos x="0" y="244"/>
                </a:cxn>
                <a:cxn ang="0">
                  <a:pos x="6" y="218"/>
                </a:cxn>
                <a:cxn ang="0">
                  <a:pos x="26" y="202"/>
                </a:cxn>
                <a:cxn ang="0">
                  <a:pos x="47" y="196"/>
                </a:cxn>
                <a:cxn ang="0">
                  <a:pos x="26" y="186"/>
                </a:cxn>
                <a:cxn ang="0">
                  <a:pos x="6" y="170"/>
                </a:cxn>
                <a:cxn ang="0">
                  <a:pos x="0" y="143"/>
                </a:cxn>
                <a:cxn ang="0">
                  <a:pos x="6" y="122"/>
                </a:cxn>
                <a:cxn ang="0">
                  <a:pos x="26" y="106"/>
                </a:cxn>
                <a:cxn ang="0">
                  <a:pos x="47" y="95"/>
                </a:cxn>
                <a:cxn ang="0">
                  <a:pos x="26" y="90"/>
                </a:cxn>
                <a:cxn ang="0">
                  <a:pos x="6" y="74"/>
                </a:cxn>
                <a:cxn ang="0">
                  <a:pos x="0" y="48"/>
                </a:cxn>
                <a:cxn ang="0">
                  <a:pos x="6" y="26"/>
                </a:cxn>
                <a:cxn ang="0">
                  <a:pos x="26" y="5"/>
                </a:cxn>
                <a:cxn ang="0">
                  <a:pos x="47" y="0"/>
                </a:cxn>
              </a:cxnLst>
              <a:rect l="0" t="0" r="r" b="b"/>
              <a:pathLst>
                <a:path w="47" h="388">
                  <a:moveTo>
                    <a:pt x="47" y="388"/>
                  </a:moveTo>
                  <a:lnTo>
                    <a:pt x="26" y="382"/>
                  </a:lnTo>
                  <a:lnTo>
                    <a:pt x="6" y="366"/>
                  </a:lnTo>
                  <a:lnTo>
                    <a:pt x="0" y="340"/>
                  </a:lnTo>
                  <a:lnTo>
                    <a:pt x="6" y="319"/>
                  </a:lnTo>
                  <a:lnTo>
                    <a:pt x="26" y="297"/>
                  </a:lnTo>
                  <a:lnTo>
                    <a:pt x="47" y="292"/>
                  </a:lnTo>
                  <a:lnTo>
                    <a:pt x="26" y="287"/>
                  </a:lnTo>
                  <a:lnTo>
                    <a:pt x="6" y="265"/>
                  </a:lnTo>
                  <a:lnTo>
                    <a:pt x="0" y="244"/>
                  </a:lnTo>
                  <a:lnTo>
                    <a:pt x="6" y="218"/>
                  </a:lnTo>
                  <a:lnTo>
                    <a:pt x="26" y="202"/>
                  </a:lnTo>
                  <a:lnTo>
                    <a:pt x="47" y="196"/>
                  </a:lnTo>
                  <a:lnTo>
                    <a:pt x="26" y="186"/>
                  </a:lnTo>
                  <a:lnTo>
                    <a:pt x="6" y="170"/>
                  </a:lnTo>
                  <a:lnTo>
                    <a:pt x="0" y="143"/>
                  </a:lnTo>
                  <a:lnTo>
                    <a:pt x="6" y="122"/>
                  </a:lnTo>
                  <a:lnTo>
                    <a:pt x="26" y="106"/>
                  </a:lnTo>
                  <a:lnTo>
                    <a:pt x="47" y="95"/>
                  </a:lnTo>
                  <a:lnTo>
                    <a:pt x="26" y="90"/>
                  </a:lnTo>
                  <a:lnTo>
                    <a:pt x="6" y="74"/>
                  </a:lnTo>
                  <a:lnTo>
                    <a:pt x="0" y="48"/>
                  </a:lnTo>
                  <a:lnTo>
                    <a:pt x="6" y="26"/>
                  </a:lnTo>
                  <a:lnTo>
                    <a:pt x="26" y="5"/>
                  </a:lnTo>
                  <a:lnTo>
                    <a:pt x="47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871" name="Line 63"/>
            <p:cNvSpPr>
              <a:spLocks noChangeShapeType="1"/>
            </p:cNvSpPr>
            <p:nvPr/>
          </p:nvSpPr>
          <p:spPr bwMode="auto">
            <a:xfrm>
              <a:off x="5069" y="1269"/>
              <a:ext cx="25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872" name="Line 64"/>
            <p:cNvSpPr>
              <a:spLocks noChangeShapeType="1"/>
            </p:cNvSpPr>
            <p:nvPr/>
          </p:nvSpPr>
          <p:spPr bwMode="auto">
            <a:xfrm>
              <a:off x="5069" y="1349"/>
              <a:ext cx="25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873" name="Line 65"/>
            <p:cNvSpPr>
              <a:spLocks noChangeShapeType="1"/>
            </p:cNvSpPr>
            <p:nvPr/>
          </p:nvSpPr>
          <p:spPr bwMode="auto">
            <a:xfrm>
              <a:off x="5194" y="1190"/>
              <a:ext cx="1" cy="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874" name="Line 66"/>
            <p:cNvSpPr>
              <a:spLocks noChangeShapeType="1"/>
            </p:cNvSpPr>
            <p:nvPr/>
          </p:nvSpPr>
          <p:spPr bwMode="auto">
            <a:xfrm>
              <a:off x="5194" y="1349"/>
              <a:ext cx="1" cy="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875" name="Freeform 67"/>
            <p:cNvSpPr>
              <a:spLocks/>
            </p:cNvSpPr>
            <p:nvPr/>
          </p:nvSpPr>
          <p:spPr bwMode="auto">
            <a:xfrm>
              <a:off x="4147" y="775"/>
              <a:ext cx="1047" cy="4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7" y="0"/>
                </a:cxn>
                <a:cxn ang="0">
                  <a:pos x="1047" y="452"/>
                </a:cxn>
              </a:cxnLst>
              <a:rect l="0" t="0" r="r" b="b"/>
              <a:pathLst>
                <a:path w="1047" h="452">
                  <a:moveTo>
                    <a:pt x="0" y="0"/>
                  </a:moveTo>
                  <a:lnTo>
                    <a:pt x="1047" y="0"/>
                  </a:lnTo>
                  <a:lnTo>
                    <a:pt x="1047" y="452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876" name="Line 68"/>
            <p:cNvSpPr>
              <a:spLocks noChangeShapeType="1"/>
            </p:cNvSpPr>
            <p:nvPr/>
          </p:nvSpPr>
          <p:spPr bwMode="auto">
            <a:xfrm>
              <a:off x="5194" y="1392"/>
              <a:ext cx="1" cy="6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877" name="Line 69"/>
            <p:cNvSpPr>
              <a:spLocks noChangeShapeType="1"/>
            </p:cNvSpPr>
            <p:nvPr/>
          </p:nvSpPr>
          <p:spPr bwMode="auto">
            <a:xfrm>
              <a:off x="4256" y="1216"/>
              <a:ext cx="1" cy="2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878" name="Rectangle 70"/>
            <p:cNvSpPr>
              <a:spLocks noChangeArrowheads="1"/>
            </p:cNvSpPr>
            <p:nvPr/>
          </p:nvSpPr>
          <p:spPr bwMode="auto">
            <a:xfrm>
              <a:off x="3853" y="797"/>
              <a:ext cx="88" cy="21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200" i="1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R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3879" name="Rectangle 71"/>
            <p:cNvSpPr>
              <a:spLocks noChangeArrowheads="1"/>
            </p:cNvSpPr>
            <p:nvPr/>
          </p:nvSpPr>
          <p:spPr bwMode="auto">
            <a:xfrm>
              <a:off x="3980" y="1073"/>
              <a:ext cx="149" cy="21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200" i="1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R</a:t>
              </a:r>
              <a:r>
                <a:rPr kumimoji="1" lang="en-US" altLang="zh-CN" sz="2200" baseline="-250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L</a:t>
              </a:r>
              <a:endParaRPr kumimoji="1" lang="en-US" altLang="zh-CN" sz="24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3880" name="Rectangle 72"/>
            <p:cNvSpPr>
              <a:spLocks noChangeArrowheads="1"/>
            </p:cNvSpPr>
            <p:nvPr/>
          </p:nvSpPr>
          <p:spPr bwMode="auto">
            <a:xfrm>
              <a:off x="4012" y="1631"/>
              <a:ext cx="178" cy="21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200" i="1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SL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3881" name="Rectangle 73"/>
            <p:cNvSpPr>
              <a:spLocks noChangeArrowheads="1"/>
            </p:cNvSpPr>
            <p:nvPr/>
          </p:nvSpPr>
          <p:spPr bwMode="auto">
            <a:xfrm>
              <a:off x="4699" y="1429"/>
              <a:ext cx="356" cy="21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200" i="1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1/SC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3882" name="Rectangle 74"/>
            <p:cNvSpPr>
              <a:spLocks noChangeArrowheads="1"/>
            </p:cNvSpPr>
            <p:nvPr/>
          </p:nvSpPr>
          <p:spPr bwMode="auto">
            <a:xfrm>
              <a:off x="3504" y="480"/>
              <a:ext cx="391" cy="24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500" i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kumimoji="1" lang="en-US" altLang="zh-CN" sz="2500" baseline="-25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1" lang="en-US" altLang="zh-CN" sz="25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(S)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3883" name="Rectangle 75"/>
            <p:cNvSpPr>
              <a:spLocks noChangeArrowheads="1"/>
            </p:cNvSpPr>
            <p:nvPr/>
          </p:nvSpPr>
          <p:spPr bwMode="auto">
            <a:xfrm>
              <a:off x="3168" y="1488"/>
              <a:ext cx="267" cy="21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200" i="1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E/S</a:t>
              </a:r>
              <a:endPara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3884" name="Rectangle 76"/>
            <p:cNvSpPr>
              <a:spLocks noChangeArrowheads="1"/>
            </p:cNvSpPr>
            <p:nvPr/>
          </p:nvSpPr>
          <p:spPr bwMode="auto">
            <a:xfrm>
              <a:off x="4642" y="860"/>
              <a:ext cx="78" cy="24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500" i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3885" name="Rectangle 77"/>
            <p:cNvSpPr>
              <a:spLocks noChangeArrowheads="1"/>
            </p:cNvSpPr>
            <p:nvPr/>
          </p:nvSpPr>
          <p:spPr bwMode="auto">
            <a:xfrm>
              <a:off x="4647" y="998"/>
              <a:ext cx="138" cy="16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7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 2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3886" name="Rectangle 78"/>
            <p:cNvSpPr>
              <a:spLocks noChangeArrowheads="1"/>
            </p:cNvSpPr>
            <p:nvPr/>
          </p:nvSpPr>
          <p:spPr bwMode="auto">
            <a:xfrm>
              <a:off x="4782" y="871"/>
              <a:ext cx="102" cy="24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5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(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3887" name="Rectangle 79"/>
            <p:cNvSpPr>
              <a:spLocks noChangeArrowheads="1"/>
            </p:cNvSpPr>
            <p:nvPr/>
          </p:nvSpPr>
          <p:spPr bwMode="auto">
            <a:xfrm>
              <a:off x="4886" y="871"/>
              <a:ext cx="202" cy="24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5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S)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3888" name="Freeform 80"/>
            <p:cNvSpPr>
              <a:spLocks/>
            </p:cNvSpPr>
            <p:nvPr/>
          </p:nvSpPr>
          <p:spPr bwMode="auto">
            <a:xfrm>
              <a:off x="3517" y="775"/>
              <a:ext cx="1593" cy="12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33"/>
                </a:cxn>
                <a:cxn ang="0">
                  <a:pos x="1593" y="1233"/>
                </a:cxn>
              </a:cxnLst>
              <a:rect l="0" t="0" r="r" b="b"/>
              <a:pathLst>
                <a:path w="1593" h="1233">
                  <a:moveTo>
                    <a:pt x="0" y="0"/>
                  </a:moveTo>
                  <a:lnTo>
                    <a:pt x="0" y="1233"/>
                  </a:lnTo>
                  <a:lnTo>
                    <a:pt x="1593" y="123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889" name="Line 81"/>
            <p:cNvSpPr>
              <a:spLocks noChangeShapeType="1"/>
            </p:cNvSpPr>
            <p:nvPr/>
          </p:nvSpPr>
          <p:spPr bwMode="auto">
            <a:xfrm flipV="1">
              <a:off x="3517" y="768"/>
              <a:ext cx="371" cy="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890" name="Line 82"/>
            <p:cNvSpPr>
              <a:spLocks noChangeShapeType="1"/>
            </p:cNvSpPr>
            <p:nvPr/>
          </p:nvSpPr>
          <p:spPr bwMode="auto">
            <a:xfrm>
              <a:off x="3517" y="775"/>
              <a:ext cx="13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891" name="Freeform 83"/>
            <p:cNvSpPr>
              <a:spLocks/>
            </p:cNvSpPr>
            <p:nvPr/>
          </p:nvSpPr>
          <p:spPr bwMode="auto">
            <a:xfrm>
              <a:off x="3648" y="732"/>
              <a:ext cx="146" cy="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6" y="42"/>
                </a:cxn>
                <a:cxn ang="0">
                  <a:pos x="0" y="90"/>
                </a:cxn>
                <a:cxn ang="0">
                  <a:pos x="0" y="0"/>
                </a:cxn>
              </a:cxnLst>
              <a:rect l="0" t="0" r="r" b="b"/>
              <a:pathLst>
                <a:path w="146" h="90">
                  <a:moveTo>
                    <a:pt x="0" y="0"/>
                  </a:moveTo>
                  <a:lnTo>
                    <a:pt x="146" y="42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892" name="Line 84"/>
            <p:cNvSpPr>
              <a:spLocks noChangeShapeType="1"/>
            </p:cNvSpPr>
            <p:nvPr/>
          </p:nvSpPr>
          <p:spPr bwMode="auto">
            <a:xfrm>
              <a:off x="4772" y="2008"/>
              <a:ext cx="42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893" name="Line 85"/>
            <p:cNvSpPr>
              <a:spLocks noChangeShapeType="1"/>
            </p:cNvSpPr>
            <p:nvPr/>
          </p:nvSpPr>
          <p:spPr bwMode="auto">
            <a:xfrm>
              <a:off x="4022" y="775"/>
              <a:ext cx="33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894" name="Line 86"/>
            <p:cNvSpPr>
              <a:spLocks noChangeShapeType="1"/>
            </p:cNvSpPr>
            <p:nvPr/>
          </p:nvSpPr>
          <p:spPr bwMode="auto">
            <a:xfrm>
              <a:off x="4563" y="775"/>
              <a:ext cx="28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895" name="Freeform 87"/>
            <p:cNvSpPr>
              <a:spLocks/>
            </p:cNvSpPr>
            <p:nvPr/>
          </p:nvSpPr>
          <p:spPr bwMode="auto">
            <a:xfrm>
              <a:off x="4839" y="733"/>
              <a:ext cx="146" cy="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6" y="42"/>
                </a:cxn>
                <a:cxn ang="0">
                  <a:pos x="0" y="90"/>
                </a:cxn>
                <a:cxn ang="0">
                  <a:pos x="0" y="0"/>
                </a:cxn>
              </a:cxnLst>
              <a:rect l="0" t="0" r="r" b="b"/>
              <a:pathLst>
                <a:path w="146" h="90">
                  <a:moveTo>
                    <a:pt x="0" y="0"/>
                  </a:moveTo>
                  <a:lnTo>
                    <a:pt x="146" y="42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896" name="Line 88"/>
            <p:cNvSpPr>
              <a:spLocks noChangeShapeType="1"/>
            </p:cNvSpPr>
            <p:nvPr/>
          </p:nvSpPr>
          <p:spPr bwMode="auto">
            <a:xfrm flipV="1">
              <a:off x="4260" y="76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97" name="Rectangle 89"/>
            <p:cNvSpPr>
              <a:spLocks noChangeArrowheads="1"/>
            </p:cNvSpPr>
            <p:nvPr/>
          </p:nvSpPr>
          <p:spPr bwMode="auto">
            <a:xfrm>
              <a:off x="3853" y="733"/>
              <a:ext cx="234" cy="9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898" name="Line 90"/>
            <p:cNvSpPr>
              <a:spLocks noChangeShapeType="1"/>
            </p:cNvSpPr>
            <p:nvPr/>
          </p:nvSpPr>
          <p:spPr bwMode="auto">
            <a:xfrm flipV="1">
              <a:off x="4254" y="186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899" name="Text Box 91"/>
            <p:cNvSpPr txBox="1">
              <a:spLocks noChangeArrowheads="1"/>
            </p:cNvSpPr>
            <p:nvPr/>
          </p:nvSpPr>
          <p:spPr bwMode="auto">
            <a:xfrm>
              <a:off x="3456" y="924"/>
              <a:ext cx="336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/>
              <a:r>
                <a:rPr kumimoji="1" lang="zh-CN" altLang="en-US" sz="24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＋</a:t>
              </a:r>
            </a:p>
            <a:p>
              <a:pPr algn="l" eaLnBrk="0" hangingPunct="0"/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0" hangingPunct="0"/>
              <a:r>
                <a:rPr kumimoji="1" lang="zh-CN" altLang="en-US" sz="24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－</a:t>
              </a: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8150225" y="6400800"/>
            <a:ext cx="993775" cy="457200"/>
            <a:chOff x="5086" y="3984"/>
            <a:chExt cx="626" cy="288"/>
          </a:xfrm>
        </p:grpSpPr>
        <p:sp>
          <p:nvSpPr>
            <p:cNvPr id="503901" name="AutoShape 93" descr="水滴">
              <a:hlinkClick r:id="" action="ppaction://hlinkshowjump?jump=previousslide" highlightClick="1">
                <a:snd r:embed="rId5" name="PROJCTOR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5086" y="3984"/>
              <a:ext cx="290" cy="288"/>
            </a:xfrm>
            <a:prstGeom prst="actionButtonBackPrevious">
              <a:avLst/>
            </a:prstGeom>
            <a:blipFill dpi="0" rotWithShape="0">
              <a:blip r:embed="rId6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902" name="AutoShape 94" descr="水滴">
              <a:hlinkClick r:id="" action="ppaction://hlinkshowjump?jump=nextslide" highlightClick="1">
                <a:snd r:embed="rId5" name="PROJCTOR.WAV"/>
              </a:hlinkClick>
            </p:cNvPr>
            <p:cNvSpPr>
              <a:spLocks noChangeArrowheads="1"/>
            </p:cNvSpPr>
            <p:nvPr/>
          </p:nvSpPr>
          <p:spPr bwMode="auto">
            <a:xfrm flipH="1">
              <a:off x="5424" y="3984"/>
              <a:ext cx="288" cy="288"/>
            </a:xfrm>
            <a:prstGeom prst="actionButtonBackPrevious">
              <a:avLst/>
            </a:prstGeom>
            <a:blipFill dpi="0" rotWithShape="0">
              <a:blip r:embed="rId6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3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3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3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1" grpId="0" build="p" autoUpdateAnimBg="0"/>
      <p:bldP spid="503812" grpId="0" build="p" autoUpdateAnimBg="0"/>
      <p:bldP spid="503861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27050" y="1052513"/>
            <a:ext cx="3954463" cy="3960812"/>
            <a:chOff x="332" y="663"/>
            <a:chExt cx="2491" cy="2495"/>
          </a:xfrm>
        </p:grpSpPr>
        <p:sp>
          <p:nvSpPr>
            <p:cNvPr id="504836" name="Rectangle 4"/>
            <p:cNvSpPr>
              <a:spLocks noChangeArrowheads="1"/>
            </p:cNvSpPr>
            <p:nvPr/>
          </p:nvSpPr>
          <p:spPr bwMode="auto">
            <a:xfrm>
              <a:off x="1020" y="2870"/>
              <a:ext cx="8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400">
                  <a:solidFill>
                    <a:schemeClr val="bg1"/>
                  </a:solidFill>
                  <a:latin typeface="Times New Roman" pitchFamily="18" charset="0"/>
                </a:rPr>
                <a:t>时域电路</a:t>
              </a:r>
            </a:p>
          </p:txBody>
        </p:sp>
        <p:sp>
          <p:nvSpPr>
            <p:cNvPr id="504837" name="Text Box 5"/>
            <p:cNvSpPr txBox="1">
              <a:spLocks noChangeArrowheads="1"/>
            </p:cNvSpPr>
            <p:nvPr/>
          </p:nvSpPr>
          <p:spPr bwMode="auto">
            <a:xfrm>
              <a:off x="332" y="663"/>
              <a:ext cx="11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endParaRPr kumimoji="1" lang="zh-CN" altLang="zh-CN" sz="24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4838" name="Rectangle 6"/>
            <p:cNvSpPr>
              <a:spLocks noChangeArrowheads="1"/>
            </p:cNvSpPr>
            <p:nvPr/>
          </p:nvSpPr>
          <p:spPr bwMode="auto">
            <a:xfrm>
              <a:off x="2569" y="1244"/>
              <a:ext cx="254" cy="2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10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5Ω</a:t>
              </a:r>
              <a:endParaRPr kumimoji="1" lang="en-US" altLang="zh-CN" sz="24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4839" name="Line 7"/>
            <p:cNvSpPr>
              <a:spLocks noChangeShapeType="1"/>
            </p:cNvSpPr>
            <p:nvPr/>
          </p:nvSpPr>
          <p:spPr bwMode="auto">
            <a:xfrm>
              <a:off x="516" y="1491"/>
              <a:ext cx="245" cy="1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40" name="Line 8"/>
            <p:cNvSpPr>
              <a:spLocks noChangeShapeType="1"/>
            </p:cNvSpPr>
            <p:nvPr/>
          </p:nvSpPr>
          <p:spPr bwMode="auto">
            <a:xfrm>
              <a:off x="516" y="1569"/>
              <a:ext cx="245" cy="1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41" name="Line 9"/>
            <p:cNvSpPr>
              <a:spLocks noChangeShapeType="1"/>
            </p:cNvSpPr>
            <p:nvPr/>
          </p:nvSpPr>
          <p:spPr bwMode="auto">
            <a:xfrm>
              <a:off x="639" y="1414"/>
              <a:ext cx="1" cy="77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42" name="Line 10"/>
            <p:cNvSpPr>
              <a:spLocks noChangeShapeType="1"/>
            </p:cNvSpPr>
            <p:nvPr/>
          </p:nvSpPr>
          <p:spPr bwMode="auto">
            <a:xfrm>
              <a:off x="639" y="1569"/>
              <a:ext cx="1" cy="82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43" name="Rectangle 11"/>
            <p:cNvSpPr>
              <a:spLocks noChangeArrowheads="1"/>
            </p:cNvSpPr>
            <p:nvPr/>
          </p:nvSpPr>
          <p:spPr bwMode="auto">
            <a:xfrm>
              <a:off x="930" y="970"/>
              <a:ext cx="235" cy="87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44" name="Line 12"/>
            <p:cNvSpPr>
              <a:spLocks noChangeShapeType="1"/>
            </p:cNvSpPr>
            <p:nvPr/>
          </p:nvSpPr>
          <p:spPr bwMode="auto">
            <a:xfrm>
              <a:off x="1170" y="1016"/>
              <a:ext cx="81" cy="1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45" name="Line 13"/>
            <p:cNvSpPr>
              <a:spLocks noChangeShapeType="1"/>
            </p:cNvSpPr>
            <p:nvPr/>
          </p:nvSpPr>
          <p:spPr bwMode="auto">
            <a:xfrm flipH="1">
              <a:off x="843" y="1016"/>
              <a:ext cx="87" cy="1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46" name="Freeform 14"/>
            <p:cNvSpPr>
              <a:spLocks/>
            </p:cNvSpPr>
            <p:nvPr/>
          </p:nvSpPr>
          <p:spPr bwMode="auto">
            <a:xfrm>
              <a:off x="1410" y="1254"/>
              <a:ext cx="46" cy="382"/>
            </a:xfrm>
            <a:custGeom>
              <a:avLst/>
              <a:gdLst/>
              <a:ahLst/>
              <a:cxnLst>
                <a:cxn ang="0">
                  <a:pos x="46" y="382"/>
                </a:cxn>
                <a:cxn ang="0">
                  <a:pos x="20" y="377"/>
                </a:cxn>
                <a:cxn ang="0">
                  <a:pos x="5" y="356"/>
                </a:cxn>
                <a:cxn ang="0">
                  <a:pos x="0" y="335"/>
                </a:cxn>
                <a:cxn ang="0">
                  <a:pos x="5" y="310"/>
                </a:cxn>
                <a:cxn ang="0">
                  <a:pos x="20" y="294"/>
                </a:cxn>
                <a:cxn ang="0">
                  <a:pos x="46" y="289"/>
                </a:cxn>
                <a:cxn ang="0">
                  <a:pos x="20" y="279"/>
                </a:cxn>
                <a:cxn ang="0">
                  <a:pos x="5" y="263"/>
                </a:cxn>
                <a:cxn ang="0">
                  <a:pos x="0" y="237"/>
                </a:cxn>
                <a:cxn ang="0">
                  <a:pos x="5" y="217"/>
                </a:cxn>
                <a:cxn ang="0">
                  <a:pos x="20" y="196"/>
                </a:cxn>
                <a:cxn ang="0">
                  <a:pos x="46" y="191"/>
                </a:cxn>
                <a:cxn ang="0">
                  <a:pos x="20" y="186"/>
                </a:cxn>
                <a:cxn ang="0">
                  <a:pos x="5" y="170"/>
                </a:cxn>
                <a:cxn ang="0">
                  <a:pos x="0" y="144"/>
                </a:cxn>
                <a:cxn ang="0">
                  <a:pos x="5" y="118"/>
                </a:cxn>
                <a:cxn ang="0">
                  <a:pos x="20" y="103"/>
                </a:cxn>
                <a:cxn ang="0">
                  <a:pos x="46" y="98"/>
                </a:cxn>
                <a:cxn ang="0">
                  <a:pos x="20" y="93"/>
                </a:cxn>
                <a:cxn ang="0">
                  <a:pos x="5" y="72"/>
                </a:cxn>
                <a:cxn ang="0">
                  <a:pos x="0" y="51"/>
                </a:cxn>
                <a:cxn ang="0">
                  <a:pos x="5" y="25"/>
                </a:cxn>
                <a:cxn ang="0">
                  <a:pos x="20" y="10"/>
                </a:cxn>
                <a:cxn ang="0">
                  <a:pos x="46" y="0"/>
                </a:cxn>
              </a:cxnLst>
              <a:rect l="0" t="0" r="r" b="b"/>
              <a:pathLst>
                <a:path w="46" h="382">
                  <a:moveTo>
                    <a:pt x="46" y="382"/>
                  </a:moveTo>
                  <a:lnTo>
                    <a:pt x="20" y="377"/>
                  </a:lnTo>
                  <a:lnTo>
                    <a:pt x="5" y="356"/>
                  </a:lnTo>
                  <a:lnTo>
                    <a:pt x="0" y="335"/>
                  </a:lnTo>
                  <a:lnTo>
                    <a:pt x="5" y="310"/>
                  </a:lnTo>
                  <a:lnTo>
                    <a:pt x="20" y="294"/>
                  </a:lnTo>
                  <a:lnTo>
                    <a:pt x="46" y="289"/>
                  </a:lnTo>
                  <a:lnTo>
                    <a:pt x="20" y="279"/>
                  </a:lnTo>
                  <a:lnTo>
                    <a:pt x="5" y="263"/>
                  </a:lnTo>
                  <a:lnTo>
                    <a:pt x="0" y="237"/>
                  </a:lnTo>
                  <a:lnTo>
                    <a:pt x="5" y="217"/>
                  </a:lnTo>
                  <a:lnTo>
                    <a:pt x="20" y="196"/>
                  </a:lnTo>
                  <a:lnTo>
                    <a:pt x="46" y="191"/>
                  </a:lnTo>
                  <a:lnTo>
                    <a:pt x="20" y="186"/>
                  </a:lnTo>
                  <a:lnTo>
                    <a:pt x="5" y="170"/>
                  </a:lnTo>
                  <a:lnTo>
                    <a:pt x="0" y="144"/>
                  </a:lnTo>
                  <a:lnTo>
                    <a:pt x="5" y="118"/>
                  </a:lnTo>
                  <a:lnTo>
                    <a:pt x="20" y="103"/>
                  </a:lnTo>
                  <a:lnTo>
                    <a:pt x="46" y="98"/>
                  </a:lnTo>
                  <a:lnTo>
                    <a:pt x="20" y="93"/>
                  </a:lnTo>
                  <a:lnTo>
                    <a:pt x="5" y="72"/>
                  </a:lnTo>
                  <a:lnTo>
                    <a:pt x="0" y="51"/>
                  </a:lnTo>
                  <a:lnTo>
                    <a:pt x="5" y="25"/>
                  </a:lnTo>
                  <a:lnTo>
                    <a:pt x="20" y="10"/>
                  </a:lnTo>
                  <a:lnTo>
                    <a:pt x="46" y="0"/>
                  </a:lnTo>
                </a:path>
              </a:pathLst>
            </a:custGeom>
            <a:noFill/>
            <a:ln w="38100" cmpd="sng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47" name="Rectangle 15"/>
            <p:cNvSpPr>
              <a:spLocks noChangeArrowheads="1"/>
            </p:cNvSpPr>
            <p:nvPr/>
          </p:nvSpPr>
          <p:spPr bwMode="auto">
            <a:xfrm>
              <a:off x="1415" y="1959"/>
              <a:ext cx="87" cy="227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48" name="Rectangle 16"/>
            <p:cNvSpPr>
              <a:spLocks noChangeArrowheads="1"/>
            </p:cNvSpPr>
            <p:nvPr/>
          </p:nvSpPr>
          <p:spPr bwMode="auto">
            <a:xfrm>
              <a:off x="1874" y="1770"/>
              <a:ext cx="230" cy="83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49" name="Line 17"/>
            <p:cNvSpPr>
              <a:spLocks noChangeShapeType="1"/>
            </p:cNvSpPr>
            <p:nvPr/>
          </p:nvSpPr>
          <p:spPr bwMode="auto">
            <a:xfrm>
              <a:off x="2114" y="1811"/>
              <a:ext cx="77" cy="1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50" name="Line 18"/>
            <p:cNvSpPr>
              <a:spLocks noChangeShapeType="1"/>
            </p:cNvSpPr>
            <p:nvPr/>
          </p:nvSpPr>
          <p:spPr bwMode="auto">
            <a:xfrm flipH="1">
              <a:off x="1788" y="1811"/>
              <a:ext cx="86" cy="1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51" name="Rectangle 19"/>
            <p:cNvSpPr>
              <a:spLocks noChangeArrowheads="1"/>
            </p:cNvSpPr>
            <p:nvPr/>
          </p:nvSpPr>
          <p:spPr bwMode="auto">
            <a:xfrm>
              <a:off x="2436" y="1104"/>
              <a:ext cx="92" cy="222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52" name="Line 20"/>
            <p:cNvSpPr>
              <a:spLocks noChangeShapeType="1"/>
            </p:cNvSpPr>
            <p:nvPr/>
          </p:nvSpPr>
          <p:spPr bwMode="auto">
            <a:xfrm flipV="1">
              <a:off x="2482" y="1016"/>
              <a:ext cx="1" cy="7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53" name="Line 21"/>
            <p:cNvSpPr>
              <a:spLocks noChangeShapeType="1"/>
            </p:cNvSpPr>
            <p:nvPr/>
          </p:nvSpPr>
          <p:spPr bwMode="auto">
            <a:xfrm>
              <a:off x="2482" y="1326"/>
              <a:ext cx="1" cy="8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54" name="Freeform 22"/>
            <p:cNvSpPr>
              <a:spLocks/>
            </p:cNvSpPr>
            <p:nvPr/>
          </p:nvSpPr>
          <p:spPr bwMode="auto">
            <a:xfrm>
              <a:off x="1726" y="887"/>
              <a:ext cx="261" cy="253"/>
            </a:xfrm>
            <a:custGeom>
              <a:avLst/>
              <a:gdLst/>
              <a:ahLst/>
              <a:cxnLst>
                <a:cxn ang="0">
                  <a:pos x="133" y="253"/>
                </a:cxn>
                <a:cxn ang="0">
                  <a:pos x="82" y="243"/>
                </a:cxn>
                <a:cxn ang="0">
                  <a:pos x="41" y="217"/>
                </a:cxn>
                <a:cxn ang="0">
                  <a:pos x="11" y="176"/>
                </a:cxn>
                <a:cxn ang="0">
                  <a:pos x="0" y="129"/>
                </a:cxn>
                <a:cxn ang="0">
                  <a:pos x="11" y="77"/>
                </a:cxn>
                <a:cxn ang="0">
                  <a:pos x="41" y="36"/>
                </a:cxn>
                <a:cxn ang="0">
                  <a:pos x="82" y="10"/>
                </a:cxn>
                <a:cxn ang="0">
                  <a:pos x="133" y="0"/>
                </a:cxn>
                <a:cxn ang="0">
                  <a:pos x="184" y="10"/>
                </a:cxn>
                <a:cxn ang="0">
                  <a:pos x="225" y="36"/>
                </a:cxn>
                <a:cxn ang="0">
                  <a:pos x="256" y="77"/>
                </a:cxn>
                <a:cxn ang="0">
                  <a:pos x="261" y="129"/>
                </a:cxn>
                <a:cxn ang="0">
                  <a:pos x="256" y="176"/>
                </a:cxn>
                <a:cxn ang="0">
                  <a:pos x="225" y="217"/>
                </a:cxn>
                <a:cxn ang="0">
                  <a:pos x="184" y="243"/>
                </a:cxn>
                <a:cxn ang="0">
                  <a:pos x="133" y="253"/>
                </a:cxn>
              </a:cxnLst>
              <a:rect l="0" t="0" r="r" b="b"/>
              <a:pathLst>
                <a:path w="261" h="253">
                  <a:moveTo>
                    <a:pt x="133" y="253"/>
                  </a:moveTo>
                  <a:lnTo>
                    <a:pt x="82" y="243"/>
                  </a:lnTo>
                  <a:lnTo>
                    <a:pt x="41" y="217"/>
                  </a:lnTo>
                  <a:lnTo>
                    <a:pt x="11" y="176"/>
                  </a:lnTo>
                  <a:lnTo>
                    <a:pt x="0" y="129"/>
                  </a:lnTo>
                  <a:lnTo>
                    <a:pt x="11" y="77"/>
                  </a:lnTo>
                  <a:lnTo>
                    <a:pt x="41" y="36"/>
                  </a:lnTo>
                  <a:lnTo>
                    <a:pt x="82" y="10"/>
                  </a:lnTo>
                  <a:lnTo>
                    <a:pt x="133" y="0"/>
                  </a:lnTo>
                  <a:lnTo>
                    <a:pt x="184" y="10"/>
                  </a:lnTo>
                  <a:lnTo>
                    <a:pt x="225" y="36"/>
                  </a:lnTo>
                  <a:lnTo>
                    <a:pt x="256" y="77"/>
                  </a:lnTo>
                  <a:lnTo>
                    <a:pt x="261" y="129"/>
                  </a:lnTo>
                  <a:lnTo>
                    <a:pt x="256" y="176"/>
                  </a:lnTo>
                  <a:lnTo>
                    <a:pt x="225" y="217"/>
                  </a:lnTo>
                  <a:lnTo>
                    <a:pt x="184" y="243"/>
                  </a:lnTo>
                  <a:lnTo>
                    <a:pt x="133" y="253"/>
                  </a:lnTo>
                  <a:close/>
                </a:path>
              </a:pathLst>
            </a:custGeom>
            <a:solidFill>
              <a:srgbClr val="00CCFF"/>
            </a:solidFill>
            <a:ln w="38100" cmpd="sng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55" name="Line 23"/>
            <p:cNvSpPr>
              <a:spLocks noChangeShapeType="1"/>
            </p:cNvSpPr>
            <p:nvPr/>
          </p:nvSpPr>
          <p:spPr bwMode="auto">
            <a:xfrm>
              <a:off x="2482" y="1357"/>
              <a:ext cx="1" cy="17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56" name="Freeform 24"/>
            <p:cNvSpPr>
              <a:spLocks/>
            </p:cNvSpPr>
            <p:nvPr/>
          </p:nvSpPr>
          <p:spPr bwMode="auto">
            <a:xfrm>
              <a:off x="2457" y="1502"/>
              <a:ext cx="51" cy="51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5" y="5"/>
                </a:cxn>
                <a:cxn ang="0">
                  <a:pos x="0" y="25"/>
                </a:cxn>
                <a:cxn ang="0">
                  <a:pos x="5" y="46"/>
                </a:cxn>
                <a:cxn ang="0">
                  <a:pos x="25" y="51"/>
                </a:cxn>
                <a:cxn ang="0">
                  <a:pos x="45" y="46"/>
                </a:cxn>
                <a:cxn ang="0">
                  <a:pos x="51" y="25"/>
                </a:cxn>
                <a:cxn ang="0">
                  <a:pos x="45" y="5"/>
                </a:cxn>
                <a:cxn ang="0">
                  <a:pos x="25" y="0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lnTo>
                    <a:pt x="5" y="5"/>
                  </a:lnTo>
                  <a:lnTo>
                    <a:pt x="0" y="25"/>
                  </a:lnTo>
                  <a:lnTo>
                    <a:pt x="5" y="46"/>
                  </a:lnTo>
                  <a:lnTo>
                    <a:pt x="25" y="51"/>
                  </a:lnTo>
                  <a:lnTo>
                    <a:pt x="45" y="46"/>
                  </a:lnTo>
                  <a:lnTo>
                    <a:pt x="51" y="25"/>
                  </a:lnTo>
                  <a:lnTo>
                    <a:pt x="45" y="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57" name="Line 25"/>
            <p:cNvSpPr>
              <a:spLocks noChangeShapeType="1"/>
            </p:cNvSpPr>
            <p:nvPr/>
          </p:nvSpPr>
          <p:spPr bwMode="auto">
            <a:xfrm flipH="1" flipV="1">
              <a:off x="2482" y="1527"/>
              <a:ext cx="87" cy="171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58" name="Line 26"/>
            <p:cNvSpPr>
              <a:spLocks noChangeShapeType="1"/>
            </p:cNvSpPr>
            <p:nvPr/>
          </p:nvSpPr>
          <p:spPr bwMode="auto">
            <a:xfrm>
              <a:off x="2482" y="1698"/>
              <a:ext cx="1" cy="165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59" name="Line 27"/>
            <p:cNvSpPr>
              <a:spLocks noChangeShapeType="1"/>
            </p:cNvSpPr>
            <p:nvPr/>
          </p:nvSpPr>
          <p:spPr bwMode="auto">
            <a:xfrm flipV="1">
              <a:off x="2548" y="1564"/>
              <a:ext cx="46" cy="4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60" name="Freeform 28"/>
            <p:cNvSpPr>
              <a:spLocks/>
            </p:cNvSpPr>
            <p:nvPr/>
          </p:nvSpPr>
          <p:spPr bwMode="auto">
            <a:xfrm>
              <a:off x="2569" y="1527"/>
              <a:ext cx="66" cy="6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66" y="0"/>
                </a:cxn>
                <a:cxn ang="0">
                  <a:pos x="41" y="62"/>
                </a:cxn>
                <a:cxn ang="0">
                  <a:pos x="0" y="21"/>
                </a:cxn>
              </a:cxnLst>
              <a:rect l="0" t="0" r="r" b="b"/>
              <a:pathLst>
                <a:path w="66" h="62">
                  <a:moveTo>
                    <a:pt x="0" y="21"/>
                  </a:moveTo>
                  <a:lnTo>
                    <a:pt x="66" y="0"/>
                  </a:lnTo>
                  <a:lnTo>
                    <a:pt x="41" y="62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61" name="Line 29"/>
            <p:cNvSpPr>
              <a:spLocks noChangeShapeType="1"/>
            </p:cNvSpPr>
            <p:nvPr/>
          </p:nvSpPr>
          <p:spPr bwMode="auto">
            <a:xfrm>
              <a:off x="639" y="1016"/>
              <a:ext cx="1" cy="434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62" name="Freeform 30"/>
            <p:cNvSpPr>
              <a:spLocks/>
            </p:cNvSpPr>
            <p:nvPr/>
          </p:nvSpPr>
          <p:spPr bwMode="auto">
            <a:xfrm>
              <a:off x="639" y="1610"/>
              <a:ext cx="1" cy="8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99"/>
                </a:cxn>
                <a:cxn ang="0">
                  <a:pos x="0" y="801"/>
                </a:cxn>
              </a:cxnLst>
              <a:rect l="0" t="0" r="r" b="b"/>
              <a:pathLst>
                <a:path h="801">
                  <a:moveTo>
                    <a:pt x="0" y="0"/>
                  </a:moveTo>
                  <a:lnTo>
                    <a:pt x="0" y="599"/>
                  </a:lnTo>
                  <a:lnTo>
                    <a:pt x="0" y="801"/>
                  </a:lnTo>
                </a:path>
              </a:pathLst>
            </a:custGeom>
            <a:noFill/>
            <a:ln w="25400">
              <a:solidFill>
                <a:srgbClr val="FFCC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63" name="Line 31"/>
            <p:cNvSpPr>
              <a:spLocks noChangeShapeType="1"/>
            </p:cNvSpPr>
            <p:nvPr/>
          </p:nvSpPr>
          <p:spPr bwMode="auto">
            <a:xfrm>
              <a:off x="639" y="2411"/>
              <a:ext cx="1843" cy="1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64" name="Line 32"/>
            <p:cNvSpPr>
              <a:spLocks noChangeShapeType="1"/>
            </p:cNvSpPr>
            <p:nvPr/>
          </p:nvSpPr>
          <p:spPr bwMode="auto">
            <a:xfrm>
              <a:off x="2482" y="1811"/>
              <a:ext cx="1" cy="60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65" name="Line 33"/>
            <p:cNvSpPr>
              <a:spLocks noChangeShapeType="1"/>
            </p:cNvSpPr>
            <p:nvPr/>
          </p:nvSpPr>
          <p:spPr bwMode="auto">
            <a:xfrm>
              <a:off x="639" y="1016"/>
              <a:ext cx="286" cy="1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66" name="Line 34"/>
            <p:cNvSpPr>
              <a:spLocks noChangeShapeType="1"/>
            </p:cNvSpPr>
            <p:nvPr/>
          </p:nvSpPr>
          <p:spPr bwMode="auto">
            <a:xfrm>
              <a:off x="1170" y="1016"/>
              <a:ext cx="1312" cy="1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67" name="Line 35"/>
            <p:cNvSpPr>
              <a:spLocks noChangeShapeType="1"/>
            </p:cNvSpPr>
            <p:nvPr/>
          </p:nvSpPr>
          <p:spPr bwMode="auto">
            <a:xfrm>
              <a:off x="1456" y="1811"/>
              <a:ext cx="413" cy="1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68" name="Line 36"/>
            <p:cNvSpPr>
              <a:spLocks noChangeShapeType="1"/>
            </p:cNvSpPr>
            <p:nvPr/>
          </p:nvSpPr>
          <p:spPr bwMode="auto">
            <a:xfrm>
              <a:off x="2155" y="1811"/>
              <a:ext cx="327" cy="1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69" name="Rectangle 37"/>
            <p:cNvSpPr>
              <a:spLocks noChangeArrowheads="1"/>
            </p:cNvSpPr>
            <p:nvPr/>
          </p:nvSpPr>
          <p:spPr bwMode="auto">
            <a:xfrm>
              <a:off x="385" y="1570"/>
              <a:ext cx="170" cy="2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10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1F</a:t>
              </a:r>
              <a:endParaRPr kumimoji="1" lang="en-US" altLang="zh-CN" sz="24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4870" name="Rectangle 38"/>
            <p:cNvSpPr>
              <a:spLocks noChangeArrowheads="1"/>
            </p:cNvSpPr>
            <p:nvPr/>
          </p:nvSpPr>
          <p:spPr bwMode="auto">
            <a:xfrm>
              <a:off x="884" y="709"/>
              <a:ext cx="339" cy="2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10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20Ω</a:t>
              </a:r>
              <a:endParaRPr kumimoji="1" lang="en-US" altLang="zh-CN" sz="24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4871" name="Rectangle 39"/>
            <p:cNvSpPr>
              <a:spLocks noChangeArrowheads="1"/>
            </p:cNvSpPr>
            <p:nvPr/>
          </p:nvSpPr>
          <p:spPr bwMode="auto">
            <a:xfrm>
              <a:off x="1927" y="1525"/>
              <a:ext cx="339" cy="2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10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10Ω</a:t>
              </a:r>
              <a:endParaRPr kumimoji="1" lang="en-US" altLang="zh-CN" sz="24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4872" name="Rectangle 40"/>
            <p:cNvSpPr>
              <a:spLocks noChangeArrowheads="1"/>
            </p:cNvSpPr>
            <p:nvPr/>
          </p:nvSpPr>
          <p:spPr bwMode="auto">
            <a:xfrm>
              <a:off x="1565" y="2024"/>
              <a:ext cx="339" cy="2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10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10Ω</a:t>
              </a:r>
              <a:endParaRPr kumimoji="1" lang="en-US" altLang="zh-CN" sz="24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4873" name="Rectangle 41"/>
            <p:cNvSpPr>
              <a:spLocks noChangeArrowheads="1"/>
            </p:cNvSpPr>
            <p:nvPr/>
          </p:nvSpPr>
          <p:spPr bwMode="auto">
            <a:xfrm>
              <a:off x="1491" y="1315"/>
              <a:ext cx="340" cy="2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10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0.5H</a:t>
              </a:r>
              <a:endParaRPr kumimoji="1" lang="en-US" altLang="zh-CN" sz="24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4874" name="Rectangle 42"/>
            <p:cNvSpPr>
              <a:spLocks noChangeArrowheads="1"/>
            </p:cNvSpPr>
            <p:nvPr/>
          </p:nvSpPr>
          <p:spPr bwMode="auto">
            <a:xfrm>
              <a:off x="2043" y="804"/>
              <a:ext cx="255" cy="2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10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50V</a:t>
              </a:r>
              <a:endParaRPr kumimoji="1" lang="en-US" altLang="zh-CN" sz="24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4875" name="Rectangle 43"/>
            <p:cNvSpPr>
              <a:spLocks noChangeArrowheads="1"/>
            </p:cNvSpPr>
            <p:nvPr/>
          </p:nvSpPr>
          <p:spPr bwMode="auto">
            <a:xfrm>
              <a:off x="690" y="1331"/>
              <a:ext cx="84" cy="2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100" b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+</a:t>
              </a:r>
              <a:endParaRPr kumimoji="1" lang="en-US" altLang="zh-CN" sz="24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4876" name="Rectangle 44"/>
            <p:cNvSpPr>
              <a:spLocks noChangeArrowheads="1"/>
            </p:cNvSpPr>
            <p:nvPr/>
          </p:nvSpPr>
          <p:spPr bwMode="auto">
            <a:xfrm>
              <a:off x="690" y="1532"/>
              <a:ext cx="84" cy="2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100" b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endParaRPr kumimoji="1" lang="en-US" altLang="zh-CN" sz="24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4877" name="Rectangle 45"/>
            <p:cNvSpPr>
              <a:spLocks noChangeArrowheads="1"/>
            </p:cNvSpPr>
            <p:nvPr/>
          </p:nvSpPr>
          <p:spPr bwMode="auto">
            <a:xfrm>
              <a:off x="797" y="1429"/>
              <a:ext cx="168" cy="2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1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100" i="1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504878" name="Rectangle 46"/>
            <p:cNvSpPr>
              <a:spLocks noChangeArrowheads="1"/>
            </p:cNvSpPr>
            <p:nvPr/>
          </p:nvSpPr>
          <p:spPr bwMode="auto">
            <a:xfrm>
              <a:off x="1645" y="1036"/>
              <a:ext cx="84" cy="2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100" b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+</a:t>
              </a:r>
              <a:endParaRPr kumimoji="1" lang="en-US" altLang="zh-CN" sz="24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4879" name="Rectangle 47"/>
            <p:cNvSpPr>
              <a:spLocks noChangeArrowheads="1"/>
            </p:cNvSpPr>
            <p:nvPr/>
          </p:nvSpPr>
          <p:spPr bwMode="auto">
            <a:xfrm>
              <a:off x="1731" y="1036"/>
              <a:ext cx="252" cy="2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100" b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</a:t>
              </a:r>
              <a:endParaRPr kumimoji="1" lang="en-US" altLang="zh-CN" sz="24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4880" name="Rectangle 48"/>
            <p:cNvSpPr>
              <a:spLocks noChangeArrowheads="1"/>
            </p:cNvSpPr>
            <p:nvPr/>
          </p:nvSpPr>
          <p:spPr bwMode="auto">
            <a:xfrm>
              <a:off x="1992" y="1036"/>
              <a:ext cx="84" cy="2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100" b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endParaRPr kumimoji="1" lang="en-US" altLang="zh-CN" sz="24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4881" name="Line 49"/>
            <p:cNvSpPr>
              <a:spLocks noChangeShapeType="1"/>
            </p:cNvSpPr>
            <p:nvPr/>
          </p:nvSpPr>
          <p:spPr bwMode="auto">
            <a:xfrm flipV="1">
              <a:off x="1451" y="1006"/>
              <a:ext cx="0" cy="24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882" name="Line 50"/>
            <p:cNvSpPr>
              <a:spLocks noChangeShapeType="1"/>
            </p:cNvSpPr>
            <p:nvPr/>
          </p:nvSpPr>
          <p:spPr bwMode="auto">
            <a:xfrm>
              <a:off x="1456" y="1651"/>
              <a:ext cx="0" cy="326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883" name="Line 51"/>
            <p:cNvSpPr>
              <a:spLocks noChangeShapeType="1"/>
            </p:cNvSpPr>
            <p:nvPr/>
          </p:nvSpPr>
          <p:spPr bwMode="auto">
            <a:xfrm flipH="1">
              <a:off x="1456" y="2187"/>
              <a:ext cx="2" cy="223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884" name="Line 52"/>
            <p:cNvSpPr>
              <a:spLocks noChangeShapeType="1"/>
            </p:cNvSpPr>
            <p:nvPr/>
          </p:nvSpPr>
          <p:spPr bwMode="auto">
            <a:xfrm>
              <a:off x="1350" y="1147"/>
              <a:ext cx="0" cy="20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885" name="Text Box 53"/>
            <p:cNvSpPr txBox="1">
              <a:spLocks noChangeArrowheads="1"/>
            </p:cNvSpPr>
            <p:nvPr/>
          </p:nvSpPr>
          <p:spPr bwMode="auto">
            <a:xfrm>
              <a:off x="1111" y="1071"/>
              <a:ext cx="2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kumimoji="1" lang="en-US" altLang="zh-CN" sz="2400" i="1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endParaRPr kumimoji="1" lang="en-US" altLang="zh-CN" sz="24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4886" name="Text Box 54"/>
            <p:cNvSpPr txBox="1">
              <a:spLocks noChangeArrowheads="1"/>
            </p:cNvSpPr>
            <p:nvPr/>
          </p:nvSpPr>
          <p:spPr bwMode="auto">
            <a:xfrm>
              <a:off x="860" y="2501"/>
              <a:ext cx="13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=0</a:t>
              </a:r>
              <a:r>
                <a:rPr kumimoji="1" lang="zh-CN" altLang="en-US" sz="24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时打开开关</a:t>
              </a:r>
            </a:p>
          </p:txBody>
        </p:sp>
      </p:grpSp>
      <p:sp>
        <p:nvSpPr>
          <p:cNvPr id="504887" name="Text Box 55"/>
          <p:cNvSpPr txBox="1">
            <a:spLocks noChangeArrowheads="1"/>
          </p:cNvSpPr>
          <p:nvPr/>
        </p:nvSpPr>
        <p:spPr bwMode="auto">
          <a:xfrm>
            <a:off x="1066800" y="5203825"/>
            <a:ext cx="3227388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400" i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 sz="2400" i="1" baseline="-25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(0</a:t>
            </a:r>
            <a:r>
              <a:rPr kumimoji="1" lang="en-US" altLang="zh-CN" sz="2400" baseline="30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-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)=25V     </a:t>
            </a:r>
            <a:r>
              <a:rPr kumimoji="1" lang="en-US" altLang="zh-CN" sz="2400" i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i</a:t>
            </a:r>
            <a:r>
              <a:rPr kumimoji="1" lang="en-US" altLang="zh-CN" sz="2400" i="1" baseline="-25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(0</a:t>
            </a:r>
            <a:r>
              <a:rPr kumimoji="1" lang="en-US" altLang="zh-CN" sz="2400" baseline="30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-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)=5A</a:t>
            </a: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3995738" y="1484313"/>
            <a:ext cx="4454525" cy="2973387"/>
            <a:chOff x="2762" y="576"/>
            <a:chExt cx="2806" cy="1873"/>
          </a:xfrm>
        </p:grpSpPr>
        <p:sp>
          <p:nvSpPr>
            <p:cNvPr id="504889" name="Rectangle 57"/>
            <p:cNvSpPr>
              <a:spLocks noChangeArrowheads="1"/>
            </p:cNvSpPr>
            <p:nvPr/>
          </p:nvSpPr>
          <p:spPr bwMode="auto">
            <a:xfrm>
              <a:off x="3636" y="2161"/>
              <a:ext cx="1291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bg1"/>
                  </a:solidFill>
                  <a:latin typeface="Times New Roman" pitchFamily="18" charset="0"/>
                </a:rPr>
                <a:t>t </a:t>
              </a:r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</a:rPr>
                <a:t>&gt;0</a:t>
              </a:r>
              <a:r>
                <a:rPr kumimoji="1" lang="en-US" altLang="zh-CN" sz="2400">
                  <a:solidFill>
                    <a:schemeClr val="bg1"/>
                  </a:solidFill>
                  <a:latin typeface="楷体_GB2312" pitchFamily="49" charset="-122"/>
                </a:rPr>
                <a:t> </a:t>
              </a:r>
              <a:r>
                <a:rPr kumimoji="1" lang="zh-CN" altLang="en-US" sz="2400">
                  <a:solidFill>
                    <a:schemeClr val="bg1"/>
                  </a:solidFill>
                  <a:latin typeface="楷体_GB2312" pitchFamily="49" charset="-122"/>
                </a:rPr>
                <a:t>运算电路</a:t>
              </a:r>
            </a:p>
          </p:txBody>
        </p:sp>
        <p:sp>
          <p:nvSpPr>
            <p:cNvPr id="504890" name="Line 58"/>
            <p:cNvSpPr>
              <a:spLocks noChangeShapeType="1"/>
            </p:cNvSpPr>
            <p:nvPr/>
          </p:nvSpPr>
          <p:spPr bwMode="auto">
            <a:xfrm>
              <a:off x="3419" y="1116"/>
              <a:ext cx="245" cy="1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91" name="Line 59"/>
            <p:cNvSpPr>
              <a:spLocks noChangeShapeType="1"/>
            </p:cNvSpPr>
            <p:nvPr/>
          </p:nvSpPr>
          <p:spPr bwMode="auto">
            <a:xfrm>
              <a:off x="3542" y="1039"/>
              <a:ext cx="1" cy="7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92" name="Rectangle 60"/>
            <p:cNvSpPr>
              <a:spLocks noChangeArrowheads="1"/>
            </p:cNvSpPr>
            <p:nvPr/>
          </p:nvSpPr>
          <p:spPr bwMode="auto">
            <a:xfrm>
              <a:off x="3833" y="595"/>
              <a:ext cx="235" cy="87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93" name="Line 61"/>
            <p:cNvSpPr>
              <a:spLocks noChangeShapeType="1"/>
            </p:cNvSpPr>
            <p:nvPr/>
          </p:nvSpPr>
          <p:spPr bwMode="auto">
            <a:xfrm>
              <a:off x="4073" y="641"/>
              <a:ext cx="81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94" name="Line 62"/>
            <p:cNvSpPr>
              <a:spLocks noChangeShapeType="1"/>
            </p:cNvSpPr>
            <p:nvPr/>
          </p:nvSpPr>
          <p:spPr bwMode="auto">
            <a:xfrm flipH="1">
              <a:off x="3746" y="641"/>
              <a:ext cx="87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95" name="Freeform 63"/>
            <p:cNvSpPr>
              <a:spLocks/>
            </p:cNvSpPr>
            <p:nvPr/>
          </p:nvSpPr>
          <p:spPr bwMode="auto">
            <a:xfrm>
              <a:off x="4913" y="747"/>
              <a:ext cx="46" cy="382"/>
            </a:xfrm>
            <a:custGeom>
              <a:avLst/>
              <a:gdLst/>
              <a:ahLst/>
              <a:cxnLst>
                <a:cxn ang="0">
                  <a:pos x="46" y="382"/>
                </a:cxn>
                <a:cxn ang="0">
                  <a:pos x="20" y="377"/>
                </a:cxn>
                <a:cxn ang="0">
                  <a:pos x="5" y="356"/>
                </a:cxn>
                <a:cxn ang="0">
                  <a:pos x="0" y="335"/>
                </a:cxn>
                <a:cxn ang="0">
                  <a:pos x="5" y="310"/>
                </a:cxn>
                <a:cxn ang="0">
                  <a:pos x="20" y="294"/>
                </a:cxn>
                <a:cxn ang="0">
                  <a:pos x="46" y="289"/>
                </a:cxn>
                <a:cxn ang="0">
                  <a:pos x="20" y="279"/>
                </a:cxn>
                <a:cxn ang="0">
                  <a:pos x="5" y="263"/>
                </a:cxn>
                <a:cxn ang="0">
                  <a:pos x="0" y="237"/>
                </a:cxn>
                <a:cxn ang="0">
                  <a:pos x="5" y="217"/>
                </a:cxn>
                <a:cxn ang="0">
                  <a:pos x="20" y="196"/>
                </a:cxn>
                <a:cxn ang="0">
                  <a:pos x="46" y="191"/>
                </a:cxn>
                <a:cxn ang="0">
                  <a:pos x="20" y="186"/>
                </a:cxn>
                <a:cxn ang="0">
                  <a:pos x="5" y="170"/>
                </a:cxn>
                <a:cxn ang="0">
                  <a:pos x="0" y="144"/>
                </a:cxn>
                <a:cxn ang="0">
                  <a:pos x="5" y="118"/>
                </a:cxn>
                <a:cxn ang="0">
                  <a:pos x="20" y="103"/>
                </a:cxn>
                <a:cxn ang="0">
                  <a:pos x="46" y="98"/>
                </a:cxn>
                <a:cxn ang="0">
                  <a:pos x="20" y="93"/>
                </a:cxn>
                <a:cxn ang="0">
                  <a:pos x="5" y="72"/>
                </a:cxn>
                <a:cxn ang="0">
                  <a:pos x="0" y="51"/>
                </a:cxn>
                <a:cxn ang="0">
                  <a:pos x="5" y="25"/>
                </a:cxn>
                <a:cxn ang="0">
                  <a:pos x="20" y="10"/>
                </a:cxn>
                <a:cxn ang="0">
                  <a:pos x="46" y="0"/>
                </a:cxn>
              </a:cxnLst>
              <a:rect l="0" t="0" r="r" b="b"/>
              <a:pathLst>
                <a:path w="46" h="382">
                  <a:moveTo>
                    <a:pt x="46" y="382"/>
                  </a:moveTo>
                  <a:lnTo>
                    <a:pt x="20" y="377"/>
                  </a:lnTo>
                  <a:lnTo>
                    <a:pt x="5" y="356"/>
                  </a:lnTo>
                  <a:lnTo>
                    <a:pt x="0" y="335"/>
                  </a:lnTo>
                  <a:lnTo>
                    <a:pt x="5" y="310"/>
                  </a:lnTo>
                  <a:lnTo>
                    <a:pt x="20" y="294"/>
                  </a:lnTo>
                  <a:lnTo>
                    <a:pt x="46" y="289"/>
                  </a:lnTo>
                  <a:lnTo>
                    <a:pt x="20" y="279"/>
                  </a:lnTo>
                  <a:lnTo>
                    <a:pt x="5" y="263"/>
                  </a:lnTo>
                  <a:lnTo>
                    <a:pt x="0" y="237"/>
                  </a:lnTo>
                  <a:lnTo>
                    <a:pt x="5" y="217"/>
                  </a:lnTo>
                  <a:lnTo>
                    <a:pt x="20" y="196"/>
                  </a:lnTo>
                  <a:lnTo>
                    <a:pt x="46" y="191"/>
                  </a:lnTo>
                  <a:lnTo>
                    <a:pt x="20" y="186"/>
                  </a:lnTo>
                  <a:lnTo>
                    <a:pt x="5" y="170"/>
                  </a:lnTo>
                  <a:lnTo>
                    <a:pt x="0" y="144"/>
                  </a:lnTo>
                  <a:lnTo>
                    <a:pt x="5" y="118"/>
                  </a:lnTo>
                  <a:lnTo>
                    <a:pt x="20" y="103"/>
                  </a:lnTo>
                  <a:lnTo>
                    <a:pt x="46" y="98"/>
                  </a:lnTo>
                  <a:lnTo>
                    <a:pt x="20" y="93"/>
                  </a:lnTo>
                  <a:lnTo>
                    <a:pt x="5" y="72"/>
                  </a:lnTo>
                  <a:lnTo>
                    <a:pt x="0" y="51"/>
                  </a:lnTo>
                  <a:lnTo>
                    <a:pt x="5" y="25"/>
                  </a:lnTo>
                  <a:lnTo>
                    <a:pt x="20" y="10"/>
                  </a:lnTo>
                  <a:lnTo>
                    <a:pt x="46" y="0"/>
                  </a:lnTo>
                </a:path>
              </a:pathLst>
            </a:custGeom>
            <a:noFill/>
            <a:ln w="38100" cmpd="sng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96" name="Rectangle 64"/>
            <p:cNvSpPr>
              <a:spLocks noChangeArrowheads="1"/>
            </p:cNvSpPr>
            <p:nvPr/>
          </p:nvSpPr>
          <p:spPr bwMode="auto">
            <a:xfrm>
              <a:off x="4918" y="1638"/>
              <a:ext cx="87" cy="227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97" name="Line 65"/>
            <p:cNvSpPr>
              <a:spLocks noChangeShapeType="1"/>
            </p:cNvSpPr>
            <p:nvPr/>
          </p:nvSpPr>
          <p:spPr bwMode="auto">
            <a:xfrm>
              <a:off x="3542" y="641"/>
              <a:ext cx="1" cy="43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98" name="Freeform 66"/>
            <p:cNvSpPr>
              <a:spLocks/>
            </p:cNvSpPr>
            <p:nvPr/>
          </p:nvSpPr>
          <p:spPr bwMode="auto">
            <a:xfrm>
              <a:off x="3542" y="1235"/>
              <a:ext cx="1" cy="8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99"/>
                </a:cxn>
                <a:cxn ang="0">
                  <a:pos x="0" y="801"/>
                </a:cxn>
              </a:cxnLst>
              <a:rect l="0" t="0" r="r" b="b"/>
              <a:pathLst>
                <a:path h="801">
                  <a:moveTo>
                    <a:pt x="0" y="0"/>
                  </a:moveTo>
                  <a:lnTo>
                    <a:pt x="0" y="599"/>
                  </a:lnTo>
                  <a:lnTo>
                    <a:pt x="0" y="801"/>
                  </a:lnTo>
                </a:path>
              </a:pathLst>
            </a:custGeom>
            <a:noFill/>
            <a:ln w="28575">
              <a:solidFill>
                <a:srgbClr val="FFCC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99" name="Line 67"/>
            <p:cNvSpPr>
              <a:spLocks noChangeShapeType="1"/>
            </p:cNvSpPr>
            <p:nvPr/>
          </p:nvSpPr>
          <p:spPr bwMode="auto">
            <a:xfrm>
              <a:off x="3542" y="2036"/>
              <a:ext cx="1423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900" name="Line 68"/>
            <p:cNvSpPr>
              <a:spLocks noChangeShapeType="1"/>
            </p:cNvSpPr>
            <p:nvPr/>
          </p:nvSpPr>
          <p:spPr bwMode="auto">
            <a:xfrm>
              <a:off x="3542" y="641"/>
              <a:ext cx="286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901" name="Rectangle 69"/>
            <p:cNvSpPr>
              <a:spLocks noChangeArrowheads="1"/>
            </p:cNvSpPr>
            <p:nvPr/>
          </p:nvSpPr>
          <p:spPr bwMode="auto">
            <a:xfrm>
              <a:off x="3792" y="681"/>
              <a:ext cx="454" cy="20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kumimoji="1" lang="en-US" altLang="zh-CN" sz="210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20</a:t>
              </a:r>
              <a:r>
                <a:rPr kumimoji="1" lang="en-US" altLang="zh-CN" sz="210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  <a:sym typeface="Symbol" pitchFamily="18" charset="2"/>
                </a:rPr>
                <a:t></a:t>
              </a:r>
              <a:endPara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4902" name="Rectangle 70"/>
            <p:cNvSpPr>
              <a:spLocks noChangeArrowheads="1"/>
            </p:cNvSpPr>
            <p:nvPr/>
          </p:nvSpPr>
          <p:spPr bwMode="auto">
            <a:xfrm>
              <a:off x="5042" y="844"/>
              <a:ext cx="526" cy="20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kumimoji="1" lang="en-US" altLang="zh-CN" sz="210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0.5s</a:t>
              </a:r>
              <a:r>
                <a:rPr kumimoji="1" lang="en-US" altLang="zh-CN" sz="210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  <a:sym typeface="Symbol" pitchFamily="18" charset="2"/>
                </a:rPr>
                <a:t></a:t>
              </a:r>
              <a:endPara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4903" name="Oval 71"/>
            <p:cNvSpPr>
              <a:spLocks noChangeArrowheads="1"/>
            </p:cNvSpPr>
            <p:nvPr/>
          </p:nvSpPr>
          <p:spPr bwMode="auto">
            <a:xfrm>
              <a:off x="4836" y="1296"/>
              <a:ext cx="228" cy="228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4904" name="Oval 72"/>
            <p:cNvSpPr>
              <a:spLocks noChangeArrowheads="1"/>
            </p:cNvSpPr>
            <p:nvPr/>
          </p:nvSpPr>
          <p:spPr bwMode="auto">
            <a:xfrm>
              <a:off x="3408" y="1488"/>
              <a:ext cx="276" cy="276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905" name="Line 73"/>
            <p:cNvSpPr>
              <a:spLocks noChangeShapeType="1"/>
            </p:cNvSpPr>
            <p:nvPr/>
          </p:nvSpPr>
          <p:spPr bwMode="auto">
            <a:xfrm>
              <a:off x="3540" y="1272"/>
              <a:ext cx="0" cy="66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906" name="Line 74"/>
            <p:cNvSpPr>
              <a:spLocks noChangeShapeType="1"/>
            </p:cNvSpPr>
            <p:nvPr/>
          </p:nvSpPr>
          <p:spPr bwMode="auto">
            <a:xfrm>
              <a:off x="4128" y="636"/>
              <a:ext cx="8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907" name="Line 75"/>
            <p:cNvSpPr>
              <a:spLocks noChangeShapeType="1"/>
            </p:cNvSpPr>
            <p:nvPr/>
          </p:nvSpPr>
          <p:spPr bwMode="auto">
            <a:xfrm flipV="1">
              <a:off x="4944" y="636"/>
              <a:ext cx="0" cy="1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908" name="Line 76"/>
            <p:cNvSpPr>
              <a:spLocks noChangeShapeType="1"/>
            </p:cNvSpPr>
            <p:nvPr/>
          </p:nvSpPr>
          <p:spPr bwMode="auto">
            <a:xfrm flipH="1">
              <a:off x="4944" y="1104"/>
              <a:ext cx="0" cy="54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909" name="Line 77"/>
            <p:cNvSpPr>
              <a:spLocks noChangeShapeType="1"/>
            </p:cNvSpPr>
            <p:nvPr/>
          </p:nvSpPr>
          <p:spPr bwMode="auto">
            <a:xfrm>
              <a:off x="4956" y="1860"/>
              <a:ext cx="0" cy="18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910" name="Text Box 78"/>
            <p:cNvSpPr txBox="1">
              <a:spLocks noChangeArrowheads="1"/>
            </p:cNvSpPr>
            <p:nvPr/>
          </p:nvSpPr>
          <p:spPr bwMode="auto">
            <a:xfrm>
              <a:off x="5017" y="1050"/>
              <a:ext cx="191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-</a:t>
              </a:r>
              <a:endPara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4911" name="Text Box 79"/>
            <p:cNvSpPr txBox="1">
              <a:spLocks noChangeArrowheads="1"/>
            </p:cNvSpPr>
            <p:nvPr/>
          </p:nvSpPr>
          <p:spPr bwMode="auto">
            <a:xfrm>
              <a:off x="5006" y="1406"/>
              <a:ext cx="22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504912" name="Text Box 80"/>
            <p:cNvSpPr txBox="1">
              <a:spLocks noChangeArrowheads="1"/>
            </p:cNvSpPr>
            <p:nvPr/>
          </p:nvSpPr>
          <p:spPr bwMode="auto">
            <a:xfrm>
              <a:off x="3602" y="1274"/>
              <a:ext cx="22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504913" name="Text Box 81"/>
            <p:cNvSpPr txBox="1">
              <a:spLocks noChangeArrowheads="1"/>
            </p:cNvSpPr>
            <p:nvPr/>
          </p:nvSpPr>
          <p:spPr bwMode="auto">
            <a:xfrm>
              <a:off x="3602" y="1608"/>
              <a:ext cx="201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-</a:t>
              </a:r>
              <a:endPara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4914" name="Line 82"/>
            <p:cNvSpPr>
              <a:spLocks noChangeShapeType="1"/>
            </p:cNvSpPr>
            <p:nvPr/>
          </p:nvSpPr>
          <p:spPr bwMode="auto">
            <a:xfrm>
              <a:off x="3408" y="1236"/>
              <a:ext cx="252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915" name="Text Box 83"/>
            <p:cNvSpPr txBox="1">
              <a:spLocks noChangeArrowheads="1"/>
            </p:cNvSpPr>
            <p:nvPr/>
          </p:nvSpPr>
          <p:spPr bwMode="auto">
            <a:xfrm>
              <a:off x="3686" y="970"/>
              <a:ext cx="488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1/s</a:t>
              </a:r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  <a:endPara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4916" name="Text Box 84"/>
            <p:cNvSpPr txBox="1">
              <a:spLocks noChangeArrowheads="1"/>
            </p:cNvSpPr>
            <p:nvPr/>
          </p:nvSpPr>
          <p:spPr bwMode="auto">
            <a:xfrm>
              <a:off x="3722" y="1490"/>
              <a:ext cx="436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25/s</a:t>
              </a:r>
            </a:p>
          </p:txBody>
        </p:sp>
        <p:sp>
          <p:nvSpPr>
            <p:cNvPr id="504917" name="Text Box 85"/>
            <p:cNvSpPr txBox="1">
              <a:spLocks noChangeArrowheads="1"/>
            </p:cNvSpPr>
            <p:nvPr/>
          </p:nvSpPr>
          <p:spPr bwMode="auto">
            <a:xfrm>
              <a:off x="5042" y="1262"/>
              <a:ext cx="49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2.5V</a:t>
              </a:r>
            </a:p>
          </p:txBody>
        </p:sp>
        <p:sp>
          <p:nvSpPr>
            <p:cNvPr id="504918" name="Text Box 86"/>
            <p:cNvSpPr txBox="1">
              <a:spLocks noChangeArrowheads="1"/>
            </p:cNvSpPr>
            <p:nvPr/>
          </p:nvSpPr>
          <p:spPr bwMode="auto">
            <a:xfrm>
              <a:off x="5042" y="1702"/>
              <a:ext cx="360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  <a:endPara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4919" name="Line 87"/>
            <p:cNvSpPr>
              <a:spLocks noChangeShapeType="1"/>
            </p:cNvSpPr>
            <p:nvPr/>
          </p:nvSpPr>
          <p:spPr bwMode="auto">
            <a:xfrm>
              <a:off x="4404" y="576"/>
              <a:ext cx="288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920" name="Text Box 88"/>
            <p:cNvSpPr txBox="1">
              <a:spLocks noChangeArrowheads="1"/>
            </p:cNvSpPr>
            <p:nvPr/>
          </p:nvSpPr>
          <p:spPr bwMode="auto">
            <a:xfrm>
              <a:off x="4226" y="614"/>
              <a:ext cx="47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kumimoji="1" lang="en-US" altLang="zh-CN" sz="2400" i="1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kumimoji="1" lang="en-US" altLang="zh-CN" sz="24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s</a:t>
              </a:r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)</a:t>
              </a:r>
            </a:p>
          </p:txBody>
        </p:sp>
        <p:sp>
          <p:nvSpPr>
            <p:cNvPr id="504921" name="Line 89"/>
            <p:cNvSpPr>
              <a:spLocks noChangeShapeType="1"/>
            </p:cNvSpPr>
            <p:nvPr/>
          </p:nvSpPr>
          <p:spPr bwMode="auto">
            <a:xfrm>
              <a:off x="3300" y="1020"/>
              <a:ext cx="0" cy="8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922" name="Text Box 90"/>
            <p:cNvSpPr txBox="1">
              <a:spLocks noChangeArrowheads="1"/>
            </p:cNvSpPr>
            <p:nvPr/>
          </p:nvSpPr>
          <p:spPr bwMode="auto">
            <a:xfrm>
              <a:off x="2762" y="1358"/>
              <a:ext cx="543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400" i="1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(s)</a:t>
              </a:r>
            </a:p>
          </p:txBody>
        </p:sp>
      </p:grpSp>
      <p:sp>
        <p:nvSpPr>
          <p:cNvPr id="504923" name="Text Box 91"/>
          <p:cNvSpPr txBox="1">
            <a:spLocks noChangeArrowheads="1"/>
          </p:cNvSpPr>
          <p:nvPr/>
        </p:nvSpPr>
        <p:spPr bwMode="auto">
          <a:xfrm>
            <a:off x="252413" y="333375"/>
            <a:ext cx="790575" cy="519113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例</a:t>
            </a:r>
          </a:p>
        </p:txBody>
      </p:sp>
      <p:sp>
        <p:nvSpPr>
          <p:cNvPr id="504924" name="Text Box 92"/>
          <p:cNvSpPr txBox="1">
            <a:spLocks noChangeArrowheads="1"/>
          </p:cNvSpPr>
          <p:nvPr/>
        </p:nvSpPr>
        <p:spPr bwMode="auto">
          <a:xfrm>
            <a:off x="1331913" y="333375"/>
            <a:ext cx="424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400">
                <a:solidFill>
                  <a:srgbClr val="FFFF00"/>
                </a:solidFill>
                <a:latin typeface="楷体_GB2312" pitchFamily="49" charset="-122"/>
              </a:rPr>
              <a:t>给出图示电路的运算电路模型</a:t>
            </a:r>
          </a:p>
        </p:txBody>
      </p:sp>
      <p:sp>
        <p:nvSpPr>
          <p:cNvPr id="504925" name="AutoShape 93"/>
          <p:cNvSpPr>
            <a:spLocks noChangeArrowheads="1"/>
          </p:cNvSpPr>
          <p:nvPr/>
        </p:nvSpPr>
        <p:spPr bwMode="auto">
          <a:xfrm>
            <a:off x="4716463" y="5734050"/>
            <a:ext cx="2232025" cy="504825"/>
          </a:xfrm>
          <a:prstGeom prst="wedgeRoundRectCallout">
            <a:avLst>
              <a:gd name="adj1" fmla="val -13014"/>
              <a:gd name="adj2" fmla="val -322329"/>
              <a:gd name="adj3" fmla="val 16667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400">
                <a:solidFill>
                  <a:schemeClr val="tx1"/>
                </a:solidFill>
              </a:rPr>
              <a:t>注意附加电源</a:t>
            </a:r>
          </a:p>
        </p:txBody>
      </p:sp>
      <p:sp>
        <p:nvSpPr>
          <p:cNvPr id="504926" name="Line 94"/>
          <p:cNvSpPr>
            <a:spLocks noChangeShapeType="1"/>
          </p:cNvSpPr>
          <p:nvPr/>
        </p:nvSpPr>
        <p:spPr bwMode="auto">
          <a:xfrm>
            <a:off x="900113" y="1773238"/>
            <a:ext cx="0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4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87" grpId="0" autoUpdateAnimBg="0"/>
      <p:bldP spid="50492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ChangeArrowheads="1"/>
          </p:cNvSpPr>
          <p:nvPr>
            <p:ph type="ctrTitle"/>
          </p:nvPr>
        </p:nvSpPr>
        <p:spPr bwMode="auto">
          <a:xfrm>
            <a:off x="0" y="873125"/>
            <a:ext cx="8748713" cy="11509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第十五章　电路方程的矩阵形式</a:t>
            </a:r>
          </a:p>
        </p:txBody>
      </p:sp>
      <p:sp>
        <p:nvSpPr>
          <p:cNvPr id="467982" name="Text Box 14"/>
          <p:cNvSpPr txBox="1">
            <a:spLocks noChangeArrowheads="1"/>
          </p:cNvSpPr>
          <p:nvPr/>
        </p:nvSpPr>
        <p:spPr bwMode="auto">
          <a:xfrm>
            <a:off x="1258888" y="2024063"/>
            <a:ext cx="5051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</a:rPr>
              <a:t>能够正确写出有向图的关联矩阵、回路矩阵、割集矩阵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ChangeArrowheads="1"/>
          </p:cNvSpPr>
          <p:nvPr/>
        </p:nvSpPr>
        <p:spPr bwMode="auto">
          <a:xfrm>
            <a:off x="755650" y="1341438"/>
            <a:ext cx="19446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解：</a:t>
            </a:r>
            <a:endParaRPr kumimoji="1" lang="zh-CN" altLang="en-US" sz="4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8995" name="Rectangle 3"/>
          <p:cNvSpPr>
            <a:spLocks noChangeArrowheads="1"/>
          </p:cNvSpPr>
          <p:nvPr>
            <p:ph type="title"/>
          </p:nvPr>
        </p:nvSpPr>
        <p:spPr bwMode="auto">
          <a:xfrm>
            <a:off x="323850" y="115888"/>
            <a:ext cx="8496300" cy="874712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6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举例</a:t>
            </a:r>
            <a:r>
              <a:rPr lang="en-US" altLang="zh-CN" sz="36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3200" b="1">
                <a:solidFill>
                  <a:schemeClr val="tx1"/>
                </a:solidFill>
              </a:rPr>
              <a:t>Ｐ</a:t>
            </a:r>
            <a:r>
              <a:rPr lang="en-US" altLang="zh-CN" sz="3200" b="1" baseline="-25000">
                <a:solidFill>
                  <a:schemeClr val="tx1"/>
                </a:solidFill>
              </a:rPr>
              <a:t>414</a:t>
            </a:r>
            <a:r>
              <a:rPr lang="en-US" altLang="zh-CN" sz="3200" b="1">
                <a:solidFill>
                  <a:schemeClr val="tx1"/>
                </a:solidFill>
              </a:rPr>
              <a:t> </a:t>
            </a:r>
            <a:r>
              <a:rPr lang="zh-CN" altLang="en-US" sz="3200" b="1">
                <a:solidFill>
                  <a:schemeClr val="tx1"/>
                </a:solidFill>
              </a:rPr>
              <a:t>１５－５</a:t>
            </a:r>
            <a:endParaRPr lang="zh-CN" altLang="en-US" sz="3200">
              <a:solidFill>
                <a:schemeClr val="tx1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03350" y="1052513"/>
            <a:ext cx="6410325" cy="161925"/>
            <a:chOff x="672" y="672"/>
            <a:chExt cx="4038" cy="102"/>
          </a:xfrm>
        </p:grpSpPr>
        <p:pic>
          <p:nvPicPr>
            <p:cNvPr id="468997" name="Picture 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68998" name="Picture 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4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68999" name="Picture 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69000" name="Picture 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5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69001" name="Picture 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69002" name="Picture 1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69003" name="Picture 1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69004" name="Picture 1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69005" name="Picture 1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69006" name="Picture 1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69007" name="Picture 1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69008" name="Picture 1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28" y="672"/>
              <a:ext cx="102" cy="102"/>
            </a:xfrm>
            <a:prstGeom prst="rect">
              <a:avLst/>
            </a:prstGeom>
            <a:noFill/>
          </p:spPr>
        </p:pic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1824" y="672"/>
              <a:ext cx="2886" cy="102"/>
              <a:chOff x="2298" y="3606"/>
              <a:chExt cx="2886" cy="102"/>
            </a:xfrm>
          </p:grpSpPr>
          <p:pic>
            <p:nvPicPr>
              <p:cNvPr id="469010" name="Picture 18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9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69011" name="Picture 19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38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69012" name="Picture 20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69013" name="Picture 21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8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69014" name="Picture 22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7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69015" name="Picture 23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77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69016" name="Picture 24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69017" name="Picture 25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6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69018" name="Picture 26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16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69019" name="Picture 27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5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69020" name="Picture 28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35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69021" name="Picture 29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54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69022" name="Picture 30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64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69023" name="Picture 31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73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69024" name="Picture 32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82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69025" name="Picture 33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7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69026" name="Picture 34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45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69027" name="Picture 35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3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69028" name="Picture 36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02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69029" name="Picture 37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11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69030" name="Picture 38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1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69031" name="Picture 39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31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69032" name="Picture 40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40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69033" name="Picture 41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50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69034" name="Picture 42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9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69035" name="Picture 43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9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69036" name="Picture 44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69037" name="Picture 45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8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69038" name="Picture 46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8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69039" name="Picture 47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02" y="3606"/>
                <a:ext cx="102" cy="10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6350000" y="1800225"/>
            <a:ext cx="2166938" cy="1017588"/>
            <a:chOff x="1496" y="1496"/>
            <a:chExt cx="1365" cy="641"/>
          </a:xfrm>
        </p:grpSpPr>
        <p:sp>
          <p:nvSpPr>
            <p:cNvPr id="469043" name="Oval 51"/>
            <p:cNvSpPr>
              <a:spLocks noChangeArrowheads="1"/>
            </p:cNvSpPr>
            <p:nvPr/>
          </p:nvSpPr>
          <p:spPr bwMode="auto">
            <a:xfrm flipV="1">
              <a:off x="1496" y="1496"/>
              <a:ext cx="50" cy="5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9044" name="Oval 52"/>
            <p:cNvSpPr>
              <a:spLocks noChangeArrowheads="1"/>
            </p:cNvSpPr>
            <p:nvPr/>
          </p:nvSpPr>
          <p:spPr bwMode="auto">
            <a:xfrm flipV="1">
              <a:off x="2176" y="1496"/>
              <a:ext cx="50" cy="5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9045" name="Oval 53"/>
            <p:cNvSpPr>
              <a:spLocks noChangeArrowheads="1"/>
            </p:cNvSpPr>
            <p:nvPr/>
          </p:nvSpPr>
          <p:spPr bwMode="auto">
            <a:xfrm flipV="1">
              <a:off x="2811" y="1496"/>
              <a:ext cx="50" cy="5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9046" name="Oval 54"/>
            <p:cNvSpPr>
              <a:spLocks noChangeArrowheads="1"/>
            </p:cNvSpPr>
            <p:nvPr/>
          </p:nvSpPr>
          <p:spPr bwMode="auto">
            <a:xfrm flipV="1">
              <a:off x="1813" y="2085"/>
              <a:ext cx="50" cy="5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9047" name="Oval 55"/>
            <p:cNvSpPr>
              <a:spLocks noChangeArrowheads="1"/>
            </p:cNvSpPr>
            <p:nvPr/>
          </p:nvSpPr>
          <p:spPr bwMode="auto">
            <a:xfrm flipV="1">
              <a:off x="2493" y="2085"/>
              <a:ext cx="50" cy="5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9048" name="Line 56"/>
            <p:cNvSpPr>
              <a:spLocks noChangeShapeType="1"/>
            </p:cNvSpPr>
            <p:nvPr/>
          </p:nvSpPr>
          <p:spPr bwMode="auto">
            <a:xfrm flipH="1" flipV="1">
              <a:off x="1552" y="1525"/>
              <a:ext cx="6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9049" name="Line 57"/>
            <p:cNvSpPr>
              <a:spLocks noChangeShapeType="1"/>
            </p:cNvSpPr>
            <p:nvPr/>
          </p:nvSpPr>
          <p:spPr bwMode="auto">
            <a:xfrm flipH="1" flipV="1">
              <a:off x="2176" y="1525"/>
              <a:ext cx="6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9050" name="Line 58"/>
            <p:cNvSpPr>
              <a:spLocks noChangeShapeType="1"/>
            </p:cNvSpPr>
            <p:nvPr/>
          </p:nvSpPr>
          <p:spPr bwMode="auto">
            <a:xfrm flipH="1" flipV="1">
              <a:off x="1837" y="2115"/>
              <a:ext cx="6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9051" name="Line 59"/>
            <p:cNvSpPr>
              <a:spLocks noChangeShapeType="1"/>
            </p:cNvSpPr>
            <p:nvPr/>
          </p:nvSpPr>
          <p:spPr bwMode="auto">
            <a:xfrm flipH="1" flipV="1">
              <a:off x="1519" y="1525"/>
              <a:ext cx="318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9052" name="Line 60"/>
            <p:cNvSpPr>
              <a:spLocks noChangeShapeType="1"/>
            </p:cNvSpPr>
            <p:nvPr/>
          </p:nvSpPr>
          <p:spPr bwMode="auto">
            <a:xfrm flipV="1">
              <a:off x="2517" y="1525"/>
              <a:ext cx="318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9053" name="Line 61"/>
            <p:cNvSpPr>
              <a:spLocks noChangeShapeType="1"/>
            </p:cNvSpPr>
            <p:nvPr/>
          </p:nvSpPr>
          <p:spPr bwMode="auto">
            <a:xfrm flipH="1" flipV="1">
              <a:off x="2200" y="1525"/>
              <a:ext cx="318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9054" name="Line 62"/>
            <p:cNvSpPr>
              <a:spLocks noChangeShapeType="1"/>
            </p:cNvSpPr>
            <p:nvPr/>
          </p:nvSpPr>
          <p:spPr bwMode="auto">
            <a:xfrm flipV="1">
              <a:off x="1837" y="1525"/>
              <a:ext cx="363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5954713" y="1341438"/>
            <a:ext cx="2938462" cy="1825625"/>
            <a:chOff x="1247" y="1207"/>
            <a:chExt cx="1851" cy="1150"/>
          </a:xfrm>
        </p:grpSpPr>
        <p:sp>
          <p:nvSpPr>
            <p:cNvPr id="469056" name="Text Box 64"/>
            <p:cNvSpPr txBox="1">
              <a:spLocks noChangeArrowheads="1"/>
            </p:cNvSpPr>
            <p:nvPr/>
          </p:nvSpPr>
          <p:spPr bwMode="auto">
            <a:xfrm>
              <a:off x="1247" y="1253"/>
              <a:ext cx="30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①</a:t>
              </a:r>
            </a:p>
          </p:txBody>
        </p:sp>
        <p:sp>
          <p:nvSpPr>
            <p:cNvPr id="469057" name="Text Box 65"/>
            <p:cNvSpPr txBox="1">
              <a:spLocks noChangeArrowheads="1"/>
            </p:cNvSpPr>
            <p:nvPr/>
          </p:nvSpPr>
          <p:spPr bwMode="auto">
            <a:xfrm>
              <a:off x="2018" y="1207"/>
              <a:ext cx="30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②</a:t>
              </a:r>
            </a:p>
          </p:txBody>
        </p:sp>
        <p:sp>
          <p:nvSpPr>
            <p:cNvPr id="469058" name="Text Box 66"/>
            <p:cNvSpPr txBox="1">
              <a:spLocks noChangeArrowheads="1"/>
            </p:cNvSpPr>
            <p:nvPr/>
          </p:nvSpPr>
          <p:spPr bwMode="auto">
            <a:xfrm>
              <a:off x="2789" y="1253"/>
              <a:ext cx="30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③</a:t>
              </a:r>
            </a:p>
          </p:txBody>
        </p:sp>
        <p:sp>
          <p:nvSpPr>
            <p:cNvPr id="469059" name="Text Box 67"/>
            <p:cNvSpPr txBox="1">
              <a:spLocks noChangeArrowheads="1"/>
            </p:cNvSpPr>
            <p:nvPr/>
          </p:nvSpPr>
          <p:spPr bwMode="auto">
            <a:xfrm>
              <a:off x="2472" y="2069"/>
              <a:ext cx="30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④</a:t>
              </a:r>
            </a:p>
          </p:txBody>
        </p:sp>
        <p:sp>
          <p:nvSpPr>
            <p:cNvPr id="469060" name="Text Box 68"/>
            <p:cNvSpPr txBox="1">
              <a:spLocks noChangeArrowheads="1"/>
            </p:cNvSpPr>
            <p:nvPr/>
          </p:nvSpPr>
          <p:spPr bwMode="auto">
            <a:xfrm>
              <a:off x="1565" y="2069"/>
              <a:ext cx="30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⑤</a:t>
              </a:r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338888" y="1460500"/>
            <a:ext cx="2208212" cy="1706563"/>
            <a:chOff x="1489" y="1282"/>
            <a:chExt cx="1391" cy="1075"/>
          </a:xfrm>
        </p:grpSpPr>
        <p:sp>
          <p:nvSpPr>
            <p:cNvPr id="469062" name="Text Box 70"/>
            <p:cNvSpPr txBox="1">
              <a:spLocks noChangeArrowheads="1"/>
            </p:cNvSpPr>
            <p:nvPr/>
          </p:nvSpPr>
          <p:spPr bwMode="auto">
            <a:xfrm>
              <a:off x="1489" y="1706"/>
              <a:ext cx="212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l-GR" altLang="zh-CN" sz="24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69063" name="Text Box 71"/>
            <p:cNvSpPr txBox="1">
              <a:spLocks noChangeArrowheads="1"/>
            </p:cNvSpPr>
            <p:nvPr/>
          </p:nvSpPr>
          <p:spPr bwMode="auto">
            <a:xfrm>
              <a:off x="1761" y="1282"/>
              <a:ext cx="212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l-GR" altLang="zh-CN" sz="24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69064" name="Text Box 72"/>
            <p:cNvSpPr txBox="1">
              <a:spLocks noChangeArrowheads="1"/>
            </p:cNvSpPr>
            <p:nvPr/>
          </p:nvSpPr>
          <p:spPr bwMode="auto">
            <a:xfrm>
              <a:off x="2033" y="1691"/>
              <a:ext cx="212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3</a:t>
              </a:r>
              <a:endParaRPr kumimoji="1" lang="el-GR" altLang="zh-CN" sz="24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69065" name="Text Box 73"/>
            <p:cNvSpPr txBox="1">
              <a:spLocks noChangeArrowheads="1"/>
            </p:cNvSpPr>
            <p:nvPr/>
          </p:nvSpPr>
          <p:spPr bwMode="auto">
            <a:xfrm>
              <a:off x="2336" y="1616"/>
              <a:ext cx="212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4</a:t>
              </a:r>
              <a:endParaRPr kumimoji="1" lang="el-GR" altLang="zh-CN" sz="24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69066" name="Text Box 74"/>
            <p:cNvSpPr txBox="1">
              <a:spLocks noChangeArrowheads="1"/>
            </p:cNvSpPr>
            <p:nvPr/>
          </p:nvSpPr>
          <p:spPr bwMode="auto">
            <a:xfrm>
              <a:off x="2441" y="1282"/>
              <a:ext cx="212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5</a:t>
              </a:r>
              <a:endParaRPr kumimoji="1" lang="el-GR" altLang="zh-CN" sz="24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69067" name="Text Box 75"/>
            <p:cNvSpPr txBox="1">
              <a:spLocks noChangeArrowheads="1"/>
            </p:cNvSpPr>
            <p:nvPr/>
          </p:nvSpPr>
          <p:spPr bwMode="auto">
            <a:xfrm>
              <a:off x="2668" y="1661"/>
              <a:ext cx="212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6</a:t>
              </a:r>
              <a:endParaRPr kumimoji="1" lang="el-GR" altLang="zh-CN" sz="24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69068" name="Text Box 76"/>
            <p:cNvSpPr txBox="1">
              <a:spLocks noChangeArrowheads="1"/>
            </p:cNvSpPr>
            <p:nvPr/>
          </p:nvSpPr>
          <p:spPr bwMode="auto">
            <a:xfrm>
              <a:off x="2109" y="2069"/>
              <a:ext cx="212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7</a:t>
              </a:r>
              <a:endParaRPr kumimoji="1" lang="el-GR" altLang="zh-CN" sz="24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6516688" y="1844675"/>
            <a:ext cx="1812925" cy="936625"/>
            <a:chOff x="1610" y="1525"/>
            <a:chExt cx="1142" cy="590"/>
          </a:xfrm>
        </p:grpSpPr>
        <p:sp>
          <p:nvSpPr>
            <p:cNvPr id="469070" name="Line 78"/>
            <p:cNvSpPr>
              <a:spLocks noChangeShapeType="1"/>
            </p:cNvSpPr>
            <p:nvPr/>
          </p:nvSpPr>
          <p:spPr bwMode="auto">
            <a:xfrm>
              <a:off x="1746" y="1525"/>
              <a:ext cx="31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9071" name="Line 79"/>
            <p:cNvSpPr>
              <a:spLocks noChangeShapeType="1"/>
            </p:cNvSpPr>
            <p:nvPr/>
          </p:nvSpPr>
          <p:spPr bwMode="auto">
            <a:xfrm>
              <a:off x="1610" y="1706"/>
              <a:ext cx="136" cy="22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9072" name="Line 80"/>
            <p:cNvSpPr>
              <a:spLocks noChangeShapeType="1"/>
            </p:cNvSpPr>
            <p:nvPr/>
          </p:nvSpPr>
          <p:spPr bwMode="auto">
            <a:xfrm flipH="1">
              <a:off x="1979" y="1661"/>
              <a:ext cx="136" cy="227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9073" name="Line 81"/>
            <p:cNvSpPr>
              <a:spLocks noChangeShapeType="1"/>
            </p:cNvSpPr>
            <p:nvPr/>
          </p:nvSpPr>
          <p:spPr bwMode="auto">
            <a:xfrm>
              <a:off x="2294" y="1706"/>
              <a:ext cx="136" cy="22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9074" name="Line 82"/>
            <p:cNvSpPr>
              <a:spLocks noChangeShapeType="1"/>
            </p:cNvSpPr>
            <p:nvPr/>
          </p:nvSpPr>
          <p:spPr bwMode="auto">
            <a:xfrm>
              <a:off x="2381" y="1525"/>
              <a:ext cx="31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9075" name="Line 83"/>
            <p:cNvSpPr>
              <a:spLocks noChangeShapeType="1"/>
            </p:cNvSpPr>
            <p:nvPr/>
          </p:nvSpPr>
          <p:spPr bwMode="auto">
            <a:xfrm flipH="1">
              <a:off x="2616" y="1666"/>
              <a:ext cx="136" cy="27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9076" name="Line 84"/>
            <p:cNvSpPr>
              <a:spLocks noChangeShapeType="1"/>
            </p:cNvSpPr>
            <p:nvPr/>
          </p:nvSpPr>
          <p:spPr bwMode="auto">
            <a:xfrm>
              <a:off x="2018" y="2115"/>
              <a:ext cx="318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827088" y="3141663"/>
            <a:ext cx="5040312" cy="2305050"/>
            <a:chOff x="521" y="1979"/>
            <a:chExt cx="3175" cy="1452"/>
          </a:xfrm>
        </p:grpSpPr>
        <p:sp>
          <p:nvSpPr>
            <p:cNvPr id="469078" name="Text Box 86"/>
            <p:cNvSpPr txBox="1">
              <a:spLocks noChangeArrowheads="1"/>
            </p:cNvSpPr>
            <p:nvPr/>
          </p:nvSpPr>
          <p:spPr bwMode="auto">
            <a:xfrm>
              <a:off x="521" y="2587"/>
              <a:ext cx="3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=</a:t>
              </a:r>
            </a:p>
          </p:txBody>
        </p:sp>
        <p:sp>
          <p:nvSpPr>
            <p:cNvPr id="469079" name="Text Box 87"/>
            <p:cNvSpPr txBox="1">
              <a:spLocks noChangeArrowheads="1"/>
            </p:cNvSpPr>
            <p:nvPr/>
          </p:nvSpPr>
          <p:spPr bwMode="auto">
            <a:xfrm>
              <a:off x="891" y="2297"/>
              <a:ext cx="228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  <a:p>
              <a:pPr algn="l"/>
              <a:r>
                <a:rPr kumimoji="1"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  <a:p>
              <a:pPr algn="l"/>
              <a:r>
                <a:rPr kumimoji="1"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  <a:p>
              <a:pPr algn="l"/>
              <a:r>
                <a:rPr kumimoji="1"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69080" name="AutoShape 88"/>
            <p:cNvSpPr>
              <a:spLocks/>
            </p:cNvSpPr>
            <p:nvPr/>
          </p:nvSpPr>
          <p:spPr bwMode="auto">
            <a:xfrm>
              <a:off x="1103" y="2388"/>
              <a:ext cx="100" cy="978"/>
            </a:xfrm>
            <a:prstGeom prst="leftBracket">
              <a:avLst>
                <a:gd name="adj" fmla="val 81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9081" name="Text Box 89"/>
            <p:cNvSpPr txBox="1">
              <a:spLocks noChangeArrowheads="1"/>
            </p:cNvSpPr>
            <p:nvPr/>
          </p:nvSpPr>
          <p:spPr bwMode="auto">
            <a:xfrm>
              <a:off x="1207" y="2021"/>
              <a:ext cx="24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1    2    4    5    3    6    </a:t>
              </a:r>
              <a:r>
                <a:rPr kumimoji="1" lang="en-US" altLang="zh-CN" sz="1800" b="0">
                  <a:solidFill>
                    <a:schemeClr val="tx1"/>
                  </a:solidFill>
                  <a:ea typeface="宋体" pitchFamily="2" charset="-122"/>
                </a:rPr>
                <a:t> </a:t>
              </a:r>
              <a:r>
                <a:rPr kumimoji="1"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469082" name="AutoShape 90"/>
            <p:cNvSpPr>
              <a:spLocks/>
            </p:cNvSpPr>
            <p:nvPr/>
          </p:nvSpPr>
          <p:spPr bwMode="auto">
            <a:xfrm>
              <a:off x="3453" y="2388"/>
              <a:ext cx="62" cy="980"/>
            </a:xfrm>
            <a:prstGeom prst="rightBracket">
              <a:avLst>
                <a:gd name="adj" fmla="val 13172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9083" name="Line 91"/>
            <p:cNvSpPr>
              <a:spLocks noChangeShapeType="1"/>
            </p:cNvSpPr>
            <p:nvPr/>
          </p:nvSpPr>
          <p:spPr bwMode="auto">
            <a:xfrm>
              <a:off x="891" y="2021"/>
              <a:ext cx="228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9084" name="Text Box 92"/>
            <p:cNvSpPr txBox="1">
              <a:spLocks noChangeArrowheads="1"/>
            </p:cNvSpPr>
            <p:nvPr/>
          </p:nvSpPr>
          <p:spPr bwMode="auto">
            <a:xfrm>
              <a:off x="984" y="197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支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69085" name="Text Box 93"/>
            <p:cNvSpPr txBox="1">
              <a:spLocks noChangeArrowheads="1"/>
            </p:cNvSpPr>
            <p:nvPr/>
          </p:nvSpPr>
          <p:spPr bwMode="auto">
            <a:xfrm>
              <a:off x="748" y="208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结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469086" name="Text Box 94"/>
          <p:cNvSpPr txBox="1">
            <a:spLocks noChangeArrowheads="1"/>
          </p:cNvSpPr>
          <p:nvPr/>
        </p:nvSpPr>
        <p:spPr bwMode="auto">
          <a:xfrm>
            <a:off x="1865313" y="3649663"/>
            <a:ext cx="3859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1     1    0    0    0    0    0</a:t>
            </a:r>
          </a:p>
        </p:txBody>
      </p:sp>
      <p:sp>
        <p:nvSpPr>
          <p:cNvPr id="469087" name="Text Box 95"/>
          <p:cNvSpPr txBox="1">
            <a:spLocks noChangeArrowheads="1"/>
          </p:cNvSpPr>
          <p:nvPr/>
        </p:nvSpPr>
        <p:spPr bwMode="auto">
          <a:xfrm>
            <a:off x="1835150" y="4106863"/>
            <a:ext cx="3960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    -1    1    1    1    0    0</a:t>
            </a:r>
          </a:p>
        </p:txBody>
      </p:sp>
      <p:sp>
        <p:nvSpPr>
          <p:cNvPr id="469088" name="Text Box 96"/>
          <p:cNvSpPr txBox="1">
            <a:spLocks noChangeArrowheads="1"/>
          </p:cNvSpPr>
          <p:nvPr/>
        </p:nvSpPr>
        <p:spPr bwMode="auto">
          <a:xfrm>
            <a:off x="1835150" y="4508500"/>
            <a:ext cx="3870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     0    0   -1    0    1    0</a:t>
            </a:r>
          </a:p>
        </p:txBody>
      </p:sp>
      <p:sp>
        <p:nvSpPr>
          <p:cNvPr id="469089" name="Text Box 97"/>
          <p:cNvSpPr txBox="1">
            <a:spLocks noChangeArrowheads="1"/>
          </p:cNvSpPr>
          <p:nvPr/>
        </p:nvSpPr>
        <p:spPr bwMode="auto">
          <a:xfrm>
            <a:off x="1835150" y="49276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     0   -1</a:t>
            </a:r>
            <a:r>
              <a: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kumimoji="1" lang="en-US" altLang="zh-CN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0    0</a:t>
            </a:r>
            <a:r>
              <a: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kumimoji="1" lang="en-US" altLang="zh-CN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-1    1</a:t>
            </a:r>
          </a:p>
        </p:txBody>
      </p:sp>
      <p:sp>
        <p:nvSpPr>
          <p:cNvPr id="469090" name="Text Box 98"/>
          <p:cNvSpPr txBox="1">
            <a:spLocks noChangeArrowheads="1"/>
          </p:cNvSpPr>
          <p:nvPr/>
        </p:nvSpPr>
        <p:spPr bwMode="auto">
          <a:xfrm>
            <a:off x="2124075" y="1412875"/>
            <a:ext cx="30241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 [A</a:t>
            </a:r>
            <a:r>
              <a:rPr kumimoji="1"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A</a:t>
            </a:r>
            <a:r>
              <a:rPr kumimoji="1" lang="en-US" altLang="zh-CN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469091" name="Text Box 99"/>
          <p:cNvSpPr txBox="1">
            <a:spLocks noChangeArrowheads="1"/>
          </p:cNvSpPr>
          <p:nvPr/>
        </p:nvSpPr>
        <p:spPr bwMode="auto">
          <a:xfrm>
            <a:off x="755650" y="23495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规定：支路排列顺序先树支后连支。</a:t>
            </a:r>
          </a:p>
        </p:txBody>
      </p:sp>
      <p:sp>
        <p:nvSpPr>
          <p:cNvPr id="469092" name="Text Box 100"/>
          <p:cNvSpPr txBox="1">
            <a:spLocks noChangeArrowheads="1"/>
          </p:cNvSpPr>
          <p:nvPr/>
        </p:nvSpPr>
        <p:spPr bwMode="auto">
          <a:xfrm>
            <a:off x="5724525" y="4149725"/>
            <a:ext cx="30241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[A</a:t>
            </a:r>
            <a:r>
              <a:rPr kumimoji="1"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A</a:t>
            </a:r>
            <a:r>
              <a:rPr kumimoji="1" lang="en-US" altLang="zh-CN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469093" name="Line 101"/>
          <p:cNvSpPr>
            <a:spLocks noChangeShapeType="1"/>
          </p:cNvSpPr>
          <p:nvPr/>
        </p:nvSpPr>
        <p:spPr bwMode="auto">
          <a:xfrm>
            <a:off x="3924300" y="2852738"/>
            <a:ext cx="0" cy="302418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46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46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6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6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9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4" grpId="0"/>
      <p:bldP spid="468995" grpId="0" animBg="1"/>
      <p:bldP spid="469086" grpId="0" autoUpdateAnimBg="0"/>
      <p:bldP spid="469087" grpId="0" autoUpdateAnimBg="0"/>
      <p:bldP spid="469088" grpId="0" autoUpdateAnimBg="0"/>
      <p:bldP spid="469089" grpId="0" autoUpdateAnimBg="0"/>
      <p:bldP spid="469090" grpId="0" autoUpdateAnimBg="0"/>
      <p:bldP spid="469091" grpId="0" build="p" autoUpdateAnimBg="0"/>
      <p:bldP spid="469092" grpId="0" autoUpdateAnimBg="0"/>
      <p:bldP spid="46909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55650" y="6237288"/>
            <a:ext cx="6410325" cy="161925"/>
            <a:chOff x="672" y="672"/>
            <a:chExt cx="4038" cy="102"/>
          </a:xfrm>
        </p:grpSpPr>
        <p:pic>
          <p:nvPicPr>
            <p:cNvPr id="470019" name="Picture 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70020" name="Picture 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4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70021" name="Picture 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70022" name="Picture 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5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70023" name="Picture 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70024" name="Picture 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70025" name="Picture 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0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70026" name="Picture 1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70027" name="Picture 1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6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70028" name="Picture 1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2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70029" name="Picture 1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8" y="672"/>
              <a:ext cx="102" cy="102"/>
            </a:xfrm>
            <a:prstGeom prst="rect">
              <a:avLst/>
            </a:prstGeom>
            <a:noFill/>
          </p:spPr>
        </p:pic>
        <p:pic>
          <p:nvPicPr>
            <p:cNvPr id="470030" name="Picture 1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28" y="672"/>
              <a:ext cx="102" cy="102"/>
            </a:xfrm>
            <a:prstGeom prst="rect">
              <a:avLst/>
            </a:prstGeom>
            <a:noFill/>
          </p:spPr>
        </p:pic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1824" y="672"/>
              <a:ext cx="2886" cy="102"/>
              <a:chOff x="2298" y="3606"/>
              <a:chExt cx="2886" cy="102"/>
            </a:xfrm>
          </p:grpSpPr>
          <p:pic>
            <p:nvPicPr>
              <p:cNvPr id="470032" name="Picture 16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9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70033" name="Picture 17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38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70034" name="Picture 18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70035" name="Picture 19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8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70036" name="Picture 20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7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70037" name="Picture 21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77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70038" name="Picture 22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70039" name="Picture 23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6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70040" name="Picture 24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16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70041" name="Picture 25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5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70042" name="Picture 26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35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70043" name="Picture 27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54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70044" name="Picture 28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64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70045" name="Picture 29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73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70046" name="Picture 30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82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70047" name="Picture 31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7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70048" name="Picture 32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45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70049" name="Picture 33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3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70050" name="Picture 34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02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70051" name="Picture 35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11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70052" name="Picture 36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18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70053" name="Picture 37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31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70054" name="Picture 38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40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70055" name="Picture 39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506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70056" name="Picture 40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9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70057" name="Picture 41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94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70058" name="Picture 42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9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70059" name="Picture 43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80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70060" name="Picture 44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82" y="3606"/>
                <a:ext cx="102" cy="102"/>
              </a:xfrm>
              <a:prstGeom prst="rect">
                <a:avLst/>
              </a:prstGeom>
              <a:noFill/>
            </p:spPr>
          </p:pic>
          <p:pic>
            <p:nvPicPr>
              <p:cNvPr id="470061" name="Picture 45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02" y="3606"/>
                <a:ext cx="102" cy="10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6350000" y="1800225"/>
            <a:ext cx="2166938" cy="1017588"/>
            <a:chOff x="1496" y="1496"/>
            <a:chExt cx="1365" cy="641"/>
          </a:xfrm>
        </p:grpSpPr>
        <p:sp>
          <p:nvSpPr>
            <p:cNvPr id="470065" name="Oval 49"/>
            <p:cNvSpPr>
              <a:spLocks noChangeArrowheads="1"/>
            </p:cNvSpPr>
            <p:nvPr/>
          </p:nvSpPr>
          <p:spPr bwMode="auto">
            <a:xfrm flipV="1">
              <a:off x="1496" y="1496"/>
              <a:ext cx="50" cy="5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66" name="Oval 50"/>
            <p:cNvSpPr>
              <a:spLocks noChangeArrowheads="1"/>
            </p:cNvSpPr>
            <p:nvPr/>
          </p:nvSpPr>
          <p:spPr bwMode="auto">
            <a:xfrm flipV="1">
              <a:off x="2176" y="1496"/>
              <a:ext cx="50" cy="5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67" name="Oval 51"/>
            <p:cNvSpPr>
              <a:spLocks noChangeArrowheads="1"/>
            </p:cNvSpPr>
            <p:nvPr/>
          </p:nvSpPr>
          <p:spPr bwMode="auto">
            <a:xfrm flipV="1">
              <a:off x="2811" y="1496"/>
              <a:ext cx="50" cy="5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68" name="Oval 52"/>
            <p:cNvSpPr>
              <a:spLocks noChangeArrowheads="1"/>
            </p:cNvSpPr>
            <p:nvPr/>
          </p:nvSpPr>
          <p:spPr bwMode="auto">
            <a:xfrm flipV="1">
              <a:off x="1813" y="2085"/>
              <a:ext cx="50" cy="5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69" name="Oval 53"/>
            <p:cNvSpPr>
              <a:spLocks noChangeArrowheads="1"/>
            </p:cNvSpPr>
            <p:nvPr/>
          </p:nvSpPr>
          <p:spPr bwMode="auto">
            <a:xfrm flipV="1">
              <a:off x="2493" y="2085"/>
              <a:ext cx="50" cy="5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70" name="Line 54"/>
            <p:cNvSpPr>
              <a:spLocks noChangeShapeType="1"/>
            </p:cNvSpPr>
            <p:nvPr/>
          </p:nvSpPr>
          <p:spPr bwMode="auto">
            <a:xfrm flipH="1" flipV="1">
              <a:off x="1552" y="1525"/>
              <a:ext cx="6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71" name="Line 55"/>
            <p:cNvSpPr>
              <a:spLocks noChangeShapeType="1"/>
            </p:cNvSpPr>
            <p:nvPr/>
          </p:nvSpPr>
          <p:spPr bwMode="auto">
            <a:xfrm flipH="1" flipV="1">
              <a:off x="2176" y="1525"/>
              <a:ext cx="6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72" name="Line 56"/>
            <p:cNvSpPr>
              <a:spLocks noChangeShapeType="1"/>
            </p:cNvSpPr>
            <p:nvPr/>
          </p:nvSpPr>
          <p:spPr bwMode="auto">
            <a:xfrm flipH="1" flipV="1">
              <a:off x="1837" y="2115"/>
              <a:ext cx="6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73" name="Line 57"/>
            <p:cNvSpPr>
              <a:spLocks noChangeShapeType="1"/>
            </p:cNvSpPr>
            <p:nvPr/>
          </p:nvSpPr>
          <p:spPr bwMode="auto">
            <a:xfrm flipH="1" flipV="1">
              <a:off x="1519" y="1525"/>
              <a:ext cx="318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74" name="Line 58"/>
            <p:cNvSpPr>
              <a:spLocks noChangeShapeType="1"/>
            </p:cNvSpPr>
            <p:nvPr/>
          </p:nvSpPr>
          <p:spPr bwMode="auto">
            <a:xfrm flipV="1">
              <a:off x="2517" y="1525"/>
              <a:ext cx="318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75" name="Line 59"/>
            <p:cNvSpPr>
              <a:spLocks noChangeShapeType="1"/>
            </p:cNvSpPr>
            <p:nvPr/>
          </p:nvSpPr>
          <p:spPr bwMode="auto">
            <a:xfrm flipH="1" flipV="1">
              <a:off x="2200" y="1525"/>
              <a:ext cx="318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76" name="Line 60"/>
            <p:cNvSpPr>
              <a:spLocks noChangeShapeType="1"/>
            </p:cNvSpPr>
            <p:nvPr/>
          </p:nvSpPr>
          <p:spPr bwMode="auto">
            <a:xfrm flipV="1">
              <a:off x="1837" y="1525"/>
              <a:ext cx="363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5954713" y="1341438"/>
            <a:ext cx="2938462" cy="1825625"/>
            <a:chOff x="1247" y="1207"/>
            <a:chExt cx="1851" cy="1150"/>
          </a:xfrm>
        </p:grpSpPr>
        <p:sp>
          <p:nvSpPr>
            <p:cNvPr id="470078" name="Text Box 62"/>
            <p:cNvSpPr txBox="1">
              <a:spLocks noChangeArrowheads="1"/>
            </p:cNvSpPr>
            <p:nvPr/>
          </p:nvSpPr>
          <p:spPr bwMode="auto">
            <a:xfrm>
              <a:off x="1247" y="1253"/>
              <a:ext cx="30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①</a:t>
              </a:r>
            </a:p>
          </p:txBody>
        </p:sp>
        <p:sp>
          <p:nvSpPr>
            <p:cNvPr id="470079" name="Text Box 63"/>
            <p:cNvSpPr txBox="1">
              <a:spLocks noChangeArrowheads="1"/>
            </p:cNvSpPr>
            <p:nvPr/>
          </p:nvSpPr>
          <p:spPr bwMode="auto">
            <a:xfrm>
              <a:off x="2018" y="1207"/>
              <a:ext cx="30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②</a:t>
              </a:r>
            </a:p>
          </p:txBody>
        </p:sp>
        <p:sp>
          <p:nvSpPr>
            <p:cNvPr id="470080" name="Text Box 64"/>
            <p:cNvSpPr txBox="1">
              <a:spLocks noChangeArrowheads="1"/>
            </p:cNvSpPr>
            <p:nvPr/>
          </p:nvSpPr>
          <p:spPr bwMode="auto">
            <a:xfrm>
              <a:off x="2789" y="1253"/>
              <a:ext cx="30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③</a:t>
              </a:r>
            </a:p>
          </p:txBody>
        </p:sp>
        <p:sp>
          <p:nvSpPr>
            <p:cNvPr id="470081" name="Text Box 65"/>
            <p:cNvSpPr txBox="1">
              <a:spLocks noChangeArrowheads="1"/>
            </p:cNvSpPr>
            <p:nvPr/>
          </p:nvSpPr>
          <p:spPr bwMode="auto">
            <a:xfrm>
              <a:off x="2472" y="2069"/>
              <a:ext cx="30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④</a:t>
              </a:r>
            </a:p>
          </p:txBody>
        </p:sp>
        <p:sp>
          <p:nvSpPr>
            <p:cNvPr id="470082" name="Text Box 66"/>
            <p:cNvSpPr txBox="1">
              <a:spLocks noChangeArrowheads="1"/>
            </p:cNvSpPr>
            <p:nvPr/>
          </p:nvSpPr>
          <p:spPr bwMode="auto">
            <a:xfrm>
              <a:off x="1565" y="2069"/>
              <a:ext cx="30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⑤</a:t>
              </a:r>
            </a:p>
          </p:txBody>
        </p:sp>
      </p:grp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6338888" y="1460500"/>
            <a:ext cx="2208212" cy="1706563"/>
            <a:chOff x="1489" y="1282"/>
            <a:chExt cx="1391" cy="1075"/>
          </a:xfrm>
        </p:grpSpPr>
        <p:sp>
          <p:nvSpPr>
            <p:cNvPr id="470084" name="Text Box 68"/>
            <p:cNvSpPr txBox="1">
              <a:spLocks noChangeArrowheads="1"/>
            </p:cNvSpPr>
            <p:nvPr/>
          </p:nvSpPr>
          <p:spPr bwMode="auto">
            <a:xfrm>
              <a:off x="1489" y="1706"/>
              <a:ext cx="212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l-GR" altLang="zh-CN" sz="24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70085" name="Text Box 69"/>
            <p:cNvSpPr txBox="1">
              <a:spLocks noChangeArrowheads="1"/>
            </p:cNvSpPr>
            <p:nvPr/>
          </p:nvSpPr>
          <p:spPr bwMode="auto">
            <a:xfrm>
              <a:off x="1761" y="1282"/>
              <a:ext cx="212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l-GR" altLang="zh-CN" sz="24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70086" name="Text Box 70"/>
            <p:cNvSpPr txBox="1">
              <a:spLocks noChangeArrowheads="1"/>
            </p:cNvSpPr>
            <p:nvPr/>
          </p:nvSpPr>
          <p:spPr bwMode="auto">
            <a:xfrm>
              <a:off x="2033" y="1691"/>
              <a:ext cx="212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3</a:t>
              </a:r>
              <a:endParaRPr kumimoji="1" lang="el-GR" altLang="zh-CN" sz="24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70087" name="Text Box 71"/>
            <p:cNvSpPr txBox="1">
              <a:spLocks noChangeArrowheads="1"/>
            </p:cNvSpPr>
            <p:nvPr/>
          </p:nvSpPr>
          <p:spPr bwMode="auto">
            <a:xfrm>
              <a:off x="2336" y="1616"/>
              <a:ext cx="212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4</a:t>
              </a:r>
              <a:endParaRPr kumimoji="1" lang="el-GR" altLang="zh-CN" sz="24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70088" name="Text Box 72"/>
            <p:cNvSpPr txBox="1">
              <a:spLocks noChangeArrowheads="1"/>
            </p:cNvSpPr>
            <p:nvPr/>
          </p:nvSpPr>
          <p:spPr bwMode="auto">
            <a:xfrm>
              <a:off x="2441" y="1282"/>
              <a:ext cx="212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5</a:t>
              </a:r>
              <a:endParaRPr kumimoji="1" lang="el-GR" altLang="zh-CN" sz="24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70089" name="Text Box 73"/>
            <p:cNvSpPr txBox="1">
              <a:spLocks noChangeArrowheads="1"/>
            </p:cNvSpPr>
            <p:nvPr/>
          </p:nvSpPr>
          <p:spPr bwMode="auto">
            <a:xfrm>
              <a:off x="2668" y="1661"/>
              <a:ext cx="212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6</a:t>
              </a:r>
              <a:endParaRPr kumimoji="1" lang="el-GR" altLang="zh-CN" sz="24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70090" name="Text Box 74"/>
            <p:cNvSpPr txBox="1">
              <a:spLocks noChangeArrowheads="1"/>
            </p:cNvSpPr>
            <p:nvPr/>
          </p:nvSpPr>
          <p:spPr bwMode="auto">
            <a:xfrm>
              <a:off x="2109" y="2069"/>
              <a:ext cx="212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7</a:t>
              </a:r>
              <a:endParaRPr kumimoji="1" lang="el-GR" altLang="zh-CN" sz="24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7" name="Group 75"/>
          <p:cNvGrpSpPr>
            <a:grpSpLocks/>
          </p:cNvGrpSpPr>
          <p:nvPr/>
        </p:nvGrpSpPr>
        <p:grpSpPr bwMode="auto">
          <a:xfrm>
            <a:off x="6530975" y="1846263"/>
            <a:ext cx="1812925" cy="936625"/>
            <a:chOff x="1610" y="1525"/>
            <a:chExt cx="1142" cy="590"/>
          </a:xfrm>
        </p:grpSpPr>
        <p:sp>
          <p:nvSpPr>
            <p:cNvPr id="470092" name="Line 76"/>
            <p:cNvSpPr>
              <a:spLocks noChangeShapeType="1"/>
            </p:cNvSpPr>
            <p:nvPr/>
          </p:nvSpPr>
          <p:spPr bwMode="auto">
            <a:xfrm>
              <a:off x="1746" y="1525"/>
              <a:ext cx="31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093" name="Line 77"/>
            <p:cNvSpPr>
              <a:spLocks noChangeShapeType="1"/>
            </p:cNvSpPr>
            <p:nvPr/>
          </p:nvSpPr>
          <p:spPr bwMode="auto">
            <a:xfrm>
              <a:off x="1610" y="1706"/>
              <a:ext cx="136" cy="22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094" name="Line 78"/>
            <p:cNvSpPr>
              <a:spLocks noChangeShapeType="1"/>
            </p:cNvSpPr>
            <p:nvPr/>
          </p:nvSpPr>
          <p:spPr bwMode="auto">
            <a:xfrm flipH="1">
              <a:off x="1979" y="1661"/>
              <a:ext cx="136" cy="227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095" name="Line 79"/>
            <p:cNvSpPr>
              <a:spLocks noChangeShapeType="1"/>
            </p:cNvSpPr>
            <p:nvPr/>
          </p:nvSpPr>
          <p:spPr bwMode="auto">
            <a:xfrm>
              <a:off x="2294" y="1706"/>
              <a:ext cx="136" cy="22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096" name="Line 80"/>
            <p:cNvSpPr>
              <a:spLocks noChangeShapeType="1"/>
            </p:cNvSpPr>
            <p:nvPr/>
          </p:nvSpPr>
          <p:spPr bwMode="auto">
            <a:xfrm>
              <a:off x="2381" y="1525"/>
              <a:ext cx="31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097" name="Line 81"/>
            <p:cNvSpPr>
              <a:spLocks noChangeShapeType="1"/>
            </p:cNvSpPr>
            <p:nvPr/>
          </p:nvSpPr>
          <p:spPr bwMode="auto">
            <a:xfrm flipH="1">
              <a:off x="2616" y="1666"/>
              <a:ext cx="136" cy="27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098" name="Line 82"/>
            <p:cNvSpPr>
              <a:spLocks noChangeShapeType="1"/>
            </p:cNvSpPr>
            <p:nvPr/>
          </p:nvSpPr>
          <p:spPr bwMode="auto">
            <a:xfrm>
              <a:off x="2018" y="2115"/>
              <a:ext cx="318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83"/>
          <p:cNvGrpSpPr>
            <a:grpSpLocks/>
          </p:cNvGrpSpPr>
          <p:nvPr/>
        </p:nvGrpSpPr>
        <p:grpSpPr bwMode="auto">
          <a:xfrm>
            <a:off x="827088" y="3355975"/>
            <a:ext cx="5040312" cy="1878013"/>
            <a:chOff x="521" y="2114"/>
            <a:chExt cx="3175" cy="1183"/>
          </a:xfrm>
        </p:grpSpPr>
        <p:sp>
          <p:nvSpPr>
            <p:cNvPr id="470100" name="Text Box 84"/>
            <p:cNvSpPr txBox="1">
              <a:spLocks noChangeArrowheads="1"/>
            </p:cNvSpPr>
            <p:nvPr/>
          </p:nvSpPr>
          <p:spPr bwMode="auto">
            <a:xfrm>
              <a:off x="521" y="2722"/>
              <a:ext cx="42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kumimoji="1" lang="en-US" altLang="zh-CN" sz="28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=</a:t>
              </a:r>
            </a:p>
          </p:txBody>
        </p:sp>
        <p:sp>
          <p:nvSpPr>
            <p:cNvPr id="470101" name="Text Box 85"/>
            <p:cNvSpPr txBox="1">
              <a:spLocks noChangeArrowheads="1"/>
            </p:cNvSpPr>
            <p:nvPr/>
          </p:nvSpPr>
          <p:spPr bwMode="auto">
            <a:xfrm>
              <a:off x="891" y="2432"/>
              <a:ext cx="228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  <a:p>
              <a:pPr algn="l"/>
              <a:r>
                <a:rPr kumimoji="1"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  <a:p>
              <a:pPr algn="l"/>
              <a:r>
                <a:rPr kumimoji="1"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0102" name="AutoShape 86"/>
            <p:cNvSpPr>
              <a:spLocks/>
            </p:cNvSpPr>
            <p:nvPr/>
          </p:nvSpPr>
          <p:spPr bwMode="auto">
            <a:xfrm>
              <a:off x="1103" y="2523"/>
              <a:ext cx="99" cy="726"/>
            </a:xfrm>
            <a:prstGeom prst="leftBracket">
              <a:avLst>
                <a:gd name="adj" fmla="val 6111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103" name="Text Box 87"/>
            <p:cNvSpPr txBox="1">
              <a:spLocks noChangeArrowheads="1"/>
            </p:cNvSpPr>
            <p:nvPr/>
          </p:nvSpPr>
          <p:spPr bwMode="auto">
            <a:xfrm>
              <a:off x="1207" y="2156"/>
              <a:ext cx="24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3    6    7    1    2    4    5</a:t>
              </a:r>
            </a:p>
          </p:txBody>
        </p:sp>
        <p:sp>
          <p:nvSpPr>
            <p:cNvPr id="470104" name="AutoShape 88"/>
            <p:cNvSpPr>
              <a:spLocks/>
            </p:cNvSpPr>
            <p:nvPr/>
          </p:nvSpPr>
          <p:spPr bwMode="auto">
            <a:xfrm>
              <a:off x="3470" y="2523"/>
              <a:ext cx="45" cy="680"/>
            </a:xfrm>
            <a:prstGeom prst="rightBracket">
              <a:avLst>
                <a:gd name="adj" fmla="val 12592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105" name="Line 89"/>
            <p:cNvSpPr>
              <a:spLocks noChangeShapeType="1"/>
            </p:cNvSpPr>
            <p:nvPr/>
          </p:nvSpPr>
          <p:spPr bwMode="auto">
            <a:xfrm>
              <a:off x="891" y="2156"/>
              <a:ext cx="228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106" name="Text Box 90"/>
            <p:cNvSpPr txBox="1">
              <a:spLocks noChangeArrowheads="1"/>
            </p:cNvSpPr>
            <p:nvPr/>
          </p:nvSpPr>
          <p:spPr bwMode="auto">
            <a:xfrm>
              <a:off x="984" y="21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支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0107" name="Text Box 91"/>
            <p:cNvSpPr txBox="1">
              <a:spLocks noChangeArrowheads="1"/>
            </p:cNvSpPr>
            <p:nvPr/>
          </p:nvSpPr>
          <p:spPr bwMode="auto">
            <a:xfrm>
              <a:off x="748" y="221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回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470108" name="Text Box 92"/>
          <p:cNvSpPr txBox="1">
            <a:spLocks noChangeArrowheads="1"/>
          </p:cNvSpPr>
          <p:nvPr/>
        </p:nvSpPr>
        <p:spPr bwMode="auto">
          <a:xfrm>
            <a:off x="1908175" y="3863975"/>
            <a:ext cx="3859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    0    0   -1    1    0    0</a:t>
            </a:r>
          </a:p>
        </p:txBody>
      </p:sp>
      <p:sp>
        <p:nvSpPr>
          <p:cNvPr id="470109" name="Text Box 93"/>
          <p:cNvSpPr txBox="1">
            <a:spLocks noChangeArrowheads="1"/>
          </p:cNvSpPr>
          <p:nvPr/>
        </p:nvSpPr>
        <p:spPr bwMode="auto">
          <a:xfrm>
            <a:off x="1906588" y="4321175"/>
            <a:ext cx="39608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0    1    0   </a:t>
            </a:r>
            <a:r>
              <a:rPr kumimoji="1" lang="en-US" altLang="zh-CN" sz="1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0    0   -1    1</a:t>
            </a:r>
          </a:p>
        </p:txBody>
      </p:sp>
      <p:sp>
        <p:nvSpPr>
          <p:cNvPr id="470110" name="Text Box 94"/>
          <p:cNvSpPr txBox="1">
            <a:spLocks noChangeArrowheads="1"/>
          </p:cNvSpPr>
          <p:nvPr/>
        </p:nvSpPr>
        <p:spPr bwMode="auto">
          <a:xfrm>
            <a:off x="1908175" y="4722813"/>
            <a:ext cx="3870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    0    1   -1    1    1    0</a:t>
            </a:r>
          </a:p>
        </p:txBody>
      </p:sp>
      <p:sp>
        <p:nvSpPr>
          <p:cNvPr id="470111" name="Text Box 95"/>
          <p:cNvSpPr txBox="1">
            <a:spLocks noChangeArrowheads="1"/>
          </p:cNvSpPr>
          <p:nvPr/>
        </p:nvSpPr>
        <p:spPr bwMode="auto">
          <a:xfrm>
            <a:off x="2051050" y="620713"/>
            <a:ext cx="30241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</a:t>
            </a: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[</a:t>
            </a: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１</a:t>
            </a:r>
            <a:r>
              <a:rPr kumimoji="1" lang="en-US" altLang="zh-CN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B</a:t>
            </a:r>
            <a:r>
              <a:rPr kumimoji="1" lang="en-US" altLang="zh-CN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470112" name="Text Box 96"/>
          <p:cNvSpPr txBox="1">
            <a:spLocks noChangeArrowheads="1"/>
          </p:cNvSpPr>
          <p:nvPr/>
        </p:nvSpPr>
        <p:spPr bwMode="auto">
          <a:xfrm>
            <a:off x="0" y="1557338"/>
            <a:ext cx="72009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600">
                <a:solidFill>
                  <a:schemeClr val="tx1"/>
                </a:solidFill>
                <a:latin typeface="楷体_GB2312" pitchFamily="49" charset="-122"/>
              </a:rPr>
              <a:t>规定：</a:t>
            </a:r>
            <a:r>
              <a:rPr kumimoji="1" lang="en-US" altLang="zh-CN" sz="2600">
                <a:solidFill>
                  <a:schemeClr val="tx1"/>
                </a:solidFill>
                <a:latin typeface="楷体_GB2312" pitchFamily="49" charset="-122"/>
              </a:rPr>
              <a:t>(1) </a:t>
            </a:r>
            <a:r>
              <a:rPr kumimoji="1" lang="zh-CN" altLang="en-US" sz="2600">
                <a:solidFill>
                  <a:schemeClr val="tx1"/>
                </a:solidFill>
                <a:latin typeface="楷体_GB2312" pitchFamily="49" charset="-122"/>
              </a:rPr>
              <a:t>连支电流方向为回路电流方向</a:t>
            </a:r>
          </a:p>
          <a:p>
            <a:pPr algn="l"/>
            <a:r>
              <a:rPr kumimoji="1" lang="zh-CN" altLang="en-US" sz="2600">
                <a:solidFill>
                  <a:schemeClr val="tx1"/>
                </a:solidFill>
                <a:latin typeface="楷体_GB2312" pitchFamily="49" charset="-122"/>
              </a:rPr>
              <a:t>      </a:t>
            </a:r>
            <a:r>
              <a:rPr kumimoji="1" lang="en-US" altLang="zh-CN" sz="2600">
                <a:solidFill>
                  <a:schemeClr val="tx1"/>
                </a:solidFill>
                <a:latin typeface="楷体_GB2312" pitchFamily="49" charset="-122"/>
              </a:rPr>
              <a:t>(2) </a:t>
            </a:r>
            <a:r>
              <a:rPr kumimoji="1" lang="zh-CN" altLang="en-US" sz="2600">
                <a:solidFill>
                  <a:schemeClr val="tx1"/>
                </a:solidFill>
                <a:latin typeface="楷体_GB2312" pitchFamily="49" charset="-122"/>
              </a:rPr>
              <a:t>支路排列顺序先连支后树支</a:t>
            </a:r>
          </a:p>
          <a:p>
            <a:pPr algn="l"/>
            <a:r>
              <a:rPr kumimoji="1" lang="zh-CN" altLang="en-US" sz="2600">
                <a:solidFill>
                  <a:schemeClr val="tx1"/>
                </a:solidFill>
                <a:latin typeface="楷体_GB2312" pitchFamily="49" charset="-122"/>
              </a:rPr>
              <a:t>      </a:t>
            </a:r>
            <a:r>
              <a:rPr kumimoji="1" lang="en-US" altLang="zh-CN" sz="2600">
                <a:solidFill>
                  <a:schemeClr val="tx1"/>
                </a:solidFill>
                <a:latin typeface="楷体_GB2312" pitchFamily="49" charset="-122"/>
              </a:rPr>
              <a:t>(3) </a:t>
            </a:r>
            <a:r>
              <a:rPr kumimoji="1" lang="zh-CN" altLang="en-US" sz="2600">
                <a:solidFill>
                  <a:schemeClr val="tx1"/>
                </a:solidFill>
                <a:latin typeface="楷体_GB2312" pitchFamily="49" charset="-122"/>
              </a:rPr>
              <a:t>回路顺序与连支顺序一致</a:t>
            </a:r>
          </a:p>
        </p:txBody>
      </p:sp>
      <p:sp>
        <p:nvSpPr>
          <p:cNvPr id="470113" name="AutoShape 97"/>
          <p:cNvSpPr>
            <a:spLocks noChangeArrowheads="1"/>
          </p:cNvSpPr>
          <p:nvPr/>
        </p:nvSpPr>
        <p:spPr bwMode="auto">
          <a:xfrm>
            <a:off x="1908175" y="3860800"/>
            <a:ext cx="1441450" cy="13684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0114" name="Text Box 98"/>
          <p:cNvSpPr txBox="1">
            <a:spLocks noChangeArrowheads="1"/>
          </p:cNvSpPr>
          <p:nvPr/>
        </p:nvSpPr>
        <p:spPr bwMode="auto">
          <a:xfrm>
            <a:off x="5651500" y="4292600"/>
            <a:ext cx="30241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[</a:t>
            </a: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１</a:t>
            </a:r>
            <a:r>
              <a:rPr kumimoji="1" lang="en-US" altLang="zh-CN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B</a:t>
            </a:r>
            <a:r>
              <a:rPr kumimoji="1" lang="en-US" altLang="zh-CN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grpSp>
        <p:nvGrpSpPr>
          <p:cNvPr id="9" name="Group 99"/>
          <p:cNvGrpSpPr>
            <a:grpSpLocks/>
          </p:cNvGrpSpPr>
          <p:nvPr/>
        </p:nvGrpSpPr>
        <p:grpSpPr bwMode="auto">
          <a:xfrm>
            <a:off x="6084888" y="1916113"/>
            <a:ext cx="1258887" cy="431800"/>
            <a:chOff x="3833" y="1207"/>
            <a:chExt cx="793" cy="272"/>
          </a:xfrm>
        </p:grpSpPr>
        <p:sp>
          <p:nvSpPr>
            <p:cNvPr id="470116" name="Arc 100"/>
            <p:cNvSpPr>
              <a:spLocks/>
            </p:cNvSpPr>
            <p:nvPr/>
          </p:nvSpPr>
          <p:spPr bwMode="auto">
            <a:xfrm>
              <a:off x="4257" y="1253"/>
              <a:ext cx="165" cy="226"/>
            </a:xfrm>
            <a:custGeom>
              <a:avLst/>
              <a:gdLst>
                <a:gd name="G0" fmla="+- 16909 0 0"/>
                <a:gd name="G1" fmla="+- 21600 0 0"/>
                <a:gd name="G2" fmla="+- 21600 0 0"/>
                <a:gd name="T0" fmla="*/ 1362 w 38509"/>
                <a:gd name="T1" fmla="*/ 6605 h 43200"/>
                <a:gd name="T2" fmla="*/ 0 w 38509"/>
                <a:gd name="T3" fmla="*/ 35041 h 43200"/>
                <a:gd name="T4" fmla="*/ 16909 w 3850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509" h="43200" fill="none" extrusionOk="0">
                  <a:moveTo>
                    <a:pt x="1361" y="6604"/>
                  </a:moveTo>
                  <a:cubicBezTo>
                    <a:pt x="5432" y="2384"/>
                    <a:pt x="11044" y="-1"/>
                    <a:pt x="16909" y="0"/>
                  </a:cubicBezTo>
                  <a:cubicBezTo>
                    <a:pt x="28838" y="0"/>
                    <a:pt x="38509" y="9670"/>
                    <a:pt x="38509" y="21600"/>
                  </a:cubicBezTo>
                  <a:cubicBezTo>
                    <a:pt x="38509" y="33529"/>
                    <a:pt x="28838" y="43200"/>
                    <a:pt x="16909" y="43200"/>
                  </a:cubicBezTo>
                  <a:cubicBezTo>
                    <a:pt x="10323" y="43200"/>
                    <a:pt x="4098" y="40195"/>
                    <a:pt x="0" y="35040"/>
                  </a:cubicBezTo>
                </a:path>
                <a:path w="38509" h="43200" stroke="0" extrusionOk="0">
                  <a:moveTo>
                    <a:pt x="1361" y="6604"/>
                  </a:moveTo>
                  <a:cubicBezTo>
                    <a:pt x="5432" y="2384"/>
                    <a:pt x="11044" y="-1"/>
                    <a:pt x="16909" y="0"/>
                  </a:cubicBezTo>
                  <a:cubicBezTo>
                    <a:pt x="28838" y="0"/>
                    <a:pt x="38509" y="9670"/>
                    <a:pt x="38509" y="21600"/>
                  </a:cubicBezTo>
                  <a:cubicBezTo>
                    <a:pt x="38509" y="33529"/>
                    <a:pt x="28838" y="43200"/>
                    <a:pt x="16909" y="43200"/>
                  </a:cubicBezTo>
                  <a:cubicBezTo>
                    <a:pt x="10323" y="43200"/>
                    <a:pt x="4098" y="40195"/>
                    <a:pt x="0" y="35040"/>
                  </a:cubicBezTo>
                  <a:lnTo>
                    <a:pt x="16909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117" name="Text Box 101"/>
            <p:cNvSpPr txBox="1">
              <a:spLocks noChangeArrowheads="1"/>
            </p:cNvSpPr>
            <p:nvPr/>
          </p:nvSpPr>
          <p:spPr bwMode="auto">
            <a:xfrm>
              <a:off x="3833" y="1207"/>
              <a:ext cx="79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①</a:t>
              </a:r>
            </a:p>
          </p:txBody>
        </p:sp>
      </p:grpSp>
      <p:grpSp>
        <p:nvGrpSpPr>
          <p:cNvPr id="10" name="Group 102"/>
          <p:cNvGrpSpPr>
            <a:grpSpLocks/>
          </p:cNvGrpSpPr>
          <p:nvPr/>
        </p:nvGrpSpPr>
        <p:grpSpPr bwMode="auto">
          <a:xfrm>
            <a:off x="6659563" y="1935163"/>
            <a:ext cx="1258887" cy="738187"/>
            <a:chOff x="4195" y="1219"/>
            <a:chExt cx="793" cy="465"/>
          </a:xfrm>
        </p:grpSpPr>
        <p:sp>
          <p:nvSpPr>
            <p:cNvPr id="470119" name="Arc 103"/>
            <p:cNvSpPr>
              <a:spLocks/>
            </p:cNvSpPr>
            <p:nvPr/>
          </p:nvSpPr>
          <p:spPr bwMode="auto">
            <a:xfrm>
              <a:off x="4377" y="1219"/>
              <a:ext cx="408" cy="442"/>
            </a:xfrm>
            <a:custGeom>
              <a:avLst/>
              <a:gdLst>
                <a:gd name="G0" fmla="+- 8876 0 0"/>
                <a:gd name="G1" fmla="+- 21600 0 0"/>
                <a:gd name="G2" fmla="+- 21600 0 0"/>
                <a:gd name="T0" fmla="*/ 0 w 30476"/>
                <a:gd name="T1" fmla="*/ 1908 h 42080"/>
                <a:gd name="T2" fmla="*/ 15740 w 30476"/>
                <a:gd name="T3" fmla="*/ 42080 h 42080"/>
                <a:gd name="T4" fmla="*/ 8876 w 30476"/>
                <a:gd name="T5" fmla="*/ 21600 h 42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476" h="42080" fill="none" extrusionOk="0">
                  <a:moveTo>
                    <a:pt x="-1" y="1907"/>
                  </a:moveTo>
                  <a:cubicBezTo>
                    <a:pt x="2790" y="650"/>
                    <a:pt x="5815" y="-1"/>
                    <a:pt x="8876" y="0"/>
                  </a:cubicBezTo>
                  <a:cubicBezTo>
                    <a:pt x="20805" y="0"/>
                    <a:pt x="30476" y="9670"/>
                    <a:pt x="30476" y="21600"/>
                  </a:cubicBezTo>
                  <a:cubicBezTo>
                    <a:pt x="30476" y="30884"/>
                    <a:pt x="24543" y="39129"/>
                    <a:pt x="15740" y="42080"/>
                  </a:cubicBezTo>
                </a:path>
                <a:path w="30476" h="42080" stroke="0" extrusionOk="0">
                  <a:moveTo>
                    <a:pt x="-1" y="1907"/>
                  </a:moveTo>
                  <a:cubicBezTo>
                    <a:pt x="2790" y="650"/>
                    <a:pt x="5815" y="-1"/>
                    <a:pt x="8876" y="0"/>
                  </a:cubicBezTo>
                  <a:cubicBezTo>
                    <a:pt x="20805" y="0"/>
                    <a:pt x="30476" y="9670"/>
                    <a:pt x="30476" y="21600"/>
                  </a:cubicBezTo>
                  <a:cubicBezTo>
                    <a:pt x="30476" y="30884"/>
                    <a:pt x="24543" y="39129"/>
                    <a:pt x="15740" y="42080"/>
                  </a:cubicBezTo>
                  <a:lnTo>
                    <a:pt x="8876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120" name="Text Box 104"/>
            <p:cNvSpPr txBox="1">
              <a:spLocks noChangeArrowheads="1"/>
            </p:cNvSpPr>
            <p:nvPr/>
          </p:nvSpPr>
          <p:spPr bwMode="auto">
            <a:xfrm>
              <a:off x="4195" y="1434"/>
              <a:ext cx="79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③</a:t>
              </a:r>
            </a:p>
          </p:txBody>
        </p:sp>
      </p:grp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7596188" y="1916113"/>
            <a:ext cx="1258887" cy="576262"/>
            <a:chOff x="4785" y="1207"/>
            <a:chExt cx="793" cy="363"/>
          </a:xfrm>
        </p:grpSpPr>
        <p:sp>
          <p:nvSpPr>
            <p:cNvPr id="470122" name="Arc 106"/>
            <p:cNvSpPr>
              <a:spLocks/>
            </p:cNvSpPr>
            <p:nvPr/>
          </p:nvSpPr>
          <p:spPr bwMode="auto">
            <a:xfrm>
              <a:off x="4967" y="1207"/>
              <a:ext cx="136" cy="363"/>
            </a:xfrm>
            <a:custGeom>
              <a:avLst/>
              <a:gdLst>
                <a:gd name="G0" fmla="+- 16909 0 0"/>
                <a:gd name="G1" fmla="+- 21600 0 0"/>
                <a:gd name="G2" fmla="+- 21600 0 0"/>
                <a:gd name="T0" fmla="*/ 1362 w 38509"/>
                <a:gd name="T1" fmla="*/ 6605 h 43200"/>
                <a:gd name="T2" fmla="*/ 0 w 38509"/>
                <a:gd name="T3" fmla="*/ 35041 h 43200"/>
                <a:gd name="T4" fmla="*/ 16909 w 3850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509" h="43200" fill="none" extrusionOk="0">
                  <a:moveTo>
                    <a:pt x="1361" y="6604"/>
                  </a:moveTo>
                  <a:cubicBezTo>
                    <a:pt x="5432" y="2384"/>
                    <a:pt x="11044" y="-1"/>
                    <a:pt x="16909" y="0"/>
                  </a:cubicBezTo>
                  <a:cubicBezTo>
                    <a:pt x="28838" y="0"/>
                    <a:pt x="38509" y="9670"/>
                    <a:pt x="38509" y="21600"/>
                  </a:cubicBezTo>
                  <a:cubicBezTo>
                    <a:pt x="38509" y="33529"/>
                    <a:pt x="28838" y="43200"/>
                    <a:pt x="16909" y="43200"/>
                  </a:cubicBezTo>
                  <a:cubicBezTo>
                    <a:pt x="10323" y="43200"/>
                    <a:pt x="4098" y="40195"/>
                    <a:pt x="0" y="35040"/>
                  </a:cubicBezTo>
                </a:path>
                <a:path w="38509" h="43200" stroke="0" extrusionOk="0">
                  <a:moveTo>
                    <a:pt x="1361" y="6604"/>
                  </a:moveTo>
                  <a:cubicBezTo>
                    <a:pt x="5432" y="2384"/>
                    <a:pt x="11044" y="-1"/>
                    <a:pt x="16909" y="0"/>
                  </a:cubicBezTo>
                  <a:cubicBezTo>
                    <a:pt x="28838" y="0"/>
                    <a:pt x="38509" y="9670"/>
                    <a:pt x="38509" y="21600"/>
                  </a:cubicBezTo>
                  <a:cubicBezTo>
                    <a:pt x="38509" y="33529"/>
                    <a:pt x="28838" y="43200"/>
                    <a:pt x="16909" y="43200"/>
                  </a:cubicBezTo>
                  <a:cubicBezTo>
                    <a:pt x="10323" y="43200"/>
                    <a:pt x="4098" y="40195"/>
                    <a:pt x="0" y="35040"/>
                  </a:cubicBezTo>
                  <a:lnTo>
                    <a:pt x="16909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123" name="Text Box 107"/>
            <p:cNvSpPr txBox="1">
              <a:spLocks noChangeArrowheads="1"/>
            </p:cNvSpPr>
            <p:nvPr/>
          </p:nvSpPr>
          <p:spPr bwMode="auto">
            <a:xfrm>
              <a:off x="4785" y="1207"/>
              <a:ext cx="79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②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470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70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470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7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7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70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70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7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108" grpId="0" autoUpdateAnimBg="0"/>
      <p:bldP spid="470109" grpId="0" autoUpdateAnimBg="0"/>
      <p:bldP spid="470110" grpId="0" autoUpdateAnimBg="0"/>
      <p:bldP spid="470111" grpId="0" autoUpdateAnimBg="0"/>
      <p:bldP spid="470112" grpId="0" build="p" autoUpdateAnimBg="0"/>
      <p:bldP spid="470113" grpId="0" animBg="1"/>
      <p:bldP spid="470114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Text Box 2"/>
          <p:cNvSpPr txBox="1">
            <a:spLocks noChangeArrowheads="1"/>
          </p:cNvSpPr>
          <p:nvPr/>
        </p:nvSpPr>
        <p:spPr bwMode="auto">
          <a:xfrm>
            <a:off x="304800" y="177800"/>
            <a:ext cx="719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例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0838" y="234950"/>
            <a:ext cx="3821112" cy="2173288"/>
            <a:chOff x="594" y="467"/>
            <a:chExt cx="2212" cy="1297"/>
          </a:xfrm>
        </p:grpSpPr>
        <p:sp>
          <p:nvSpPr>
            <p:cNvPr id="473092" name="Freeform 4"/>
            <p:cNvSpPr>
              <a:spLocks/>
            </p:cNvSpPr>
            <p:nvPr/>
          </p:nvSpPr>
          <p:spPr bwMode="auto">
            <a:xfrm>
              <a:off x="675" y="1149"/>
              <a:ext cx="177" cy="17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6" y="54"/>
                </a:cxn>
                <a:cxn ang="0">
                  <a:pos x="27" y="29"/>
                </a:cxn>
                <a:cxn ang="0">
                  <a:pos x="55" y="7"/>
                </a:cxn>
                <a:cxn ang="0">
                  <a:pos x="90" y="0"/>
                </a:cxn>
                <a:cxn ang="0">
                  <a:pos x="125" y="7"/>
                </a:cxn>
                <a:cxn ang="0">
                  <a:pos x="153" y="29"/>
                </a:cxn>
                <a:cxn ang="0">
                  <a:pos x="170" y="54"/>
                </a:cxn>
                <a:cxn ang="0">
                  <a:pos x="177" y="90"/>
                </a:cxn>
                <a:cxn ang="0">
                  <a:pos x="170" y="123"/>
                </a:cxn>
                <a:cxn ang="0">
                  <a:pos x="153" y="152"/>
                </a:cxn>
                <a:cxn ang="0">
                  <a:pos x="125" y="170"/>
                </a:cxn>
                <a:cxn ang="0">
                  <a:pos x="90" y="178"/>
                </a:cxn>
                <a:cxn ang="0">
                  <a:pos x="55" y="170"/>
                </a:cxn>
                <a:cxn ang="0">
                  <a:pos x="27" y="152"/>
                </a:cxn>
                <a:cxn ang="0">
                  <a:pos x="6" y="123"/>
                </a:cxn>
                <a:cxn ang="0">
                  <a:pos x="0" y="90"/>
                </a:cxn>
              </a:cxnLst>
              <a:rect l="0" t="0" r="r" b="b"/>
              <a:pathLst>
                <a:path w="177" h="178">
                  <a:moveTo>
                    <a:pt x="0" y="90"/>
                  </a:moveTo>
                  <a:lnTo>
                    <a:pt x="6" y="54"/>
                  </a:lnTo>
                  <a:lnTo>
                    <a:pt x="27" y="29"/>
                  </a:lnTo>
                  <a:lnTo>
                    <a:pt x="55" y="7"/>
                  </a:lnTo>
                  <a:lnTo>
                    <a:pt x="90" y="0"/>
                  </a:lnTo>
                  <a:lnTo>
                    <a:pt x="125" y="7"/>
                  </a:lnTo>
                  <a:lnTo>
                    <a:pt x="153" y="29"/>
                  </a:lnTo>
                  <a:lnTo>
                    <a:pt x="170" y="54"/>
                  </a:lnTo>
                  <a:lnTo>
                    <a:pt x="177" y="90"/>
                  </a:lnTo>
                  <a:lnTo>
                    <a:pt x="170" y="123"/>
                  </a:lnTo>
                  <a:lnTo>
                    <a:pt x="153" y="152"/>
                  </a:lnTo>
                  <a:lnTo>
                    <a:pt x="125" y="170"/>
                  </a:lnTo>
                  <a:lnTo>
                    <a:pt x="90" y="178"/>
                  </a:lnTo>
                  <a:lnTo>
                    <a:pt x="55" y="170"/>
                  </a:lnTo>
                  <a:lnTo>
                    <a:pt x="27" y="152"/>
                  </a:lnTo>
                  <a:lnTo>
                    <a:pt x="6" y="123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093" name="Line 5"/>
            <p:cNvSpPr>
              <a:spLocks noChangeShapeType="1"/>
            </p:cNvSpPr>
            <p:nvPr/>
          </p:nvSpPr>
          <p:spPr bwMode="auto">
            <a:xfrm>
              <a:off x="765" y="1061"/>
              <a:ext cx="1" cy="3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094" name="Line 6"/>
            <p:cNvSpPr>
              <a:spLocks noChangeShapeType="1"/>
            </p:cNvSpPr>
            <p:nvPr/>
          </p:nvSpPr>
          <p:spPr bwMode="auto">
            <a:xfrm>
              <a:off x="699" y="1105"/>
              <a:ext cx="4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095" name="Line 7"/>
            <p:cNvSpPr>
              <a:spLocks noChangeShapeType="1"/>
            </p:cNvSpPr>
            <p:nvPr/>
          </p:nvSpPr>
          <p:spPr bwMode="auto">
            <a:xfrm>
              <a:off x="720" y="1083"/>
              <a:ext cx="1" cy="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096" name="Line 8"/>
            <p:cNvSpPr>
              <a:spLocks noChangeShapeType="1"/>
            </p:cNvSpPr>
            <p:nvPr/>
          </p:nvSpPr>
          <p:spPr bwMode="auto">
            <a:xfrm>
              <a:off x="699" y="1396"/>
              <a:ext cx="4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097" name="Rectangle 9"/>
            <p:cNvSpPr>
              <a:spLocks noChangeArrowheads="1"/>
            </p:cNvSpPr>
            <p:nvPr/>
          </p:nvSpPr>
          <p:spPr bwMode="auto">
            <a:xfrm>
              <a:off x="908" y="890"/>
              <a:ext cx="161" cy="59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098" name="Line 10"/>
            <p:cNvSpPr>
              <a:spLocks noChangeShapeType="1"/>
            </p:cNvSpPr>
            <p:nvPr/>
          </p:nvSpPr>
          <p:spPr bwMode="auto">
            <a:xfrm flipH="1">
              <a:off x="849" y="919"/>
              <a:ext cx="5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099" name="Line 11"/>
            <p:cNvSpPr>
              <a:spLocks noChangeShapeType="1"/>
            </p:cNvSpPr>
            <p:nvPr/>
          </p:nvSpPr>
          <p:spPr bwMode="auto">
            <a:xfrm>
              <a:off x="1069" y="919"/>
              <a:ext cx="5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00" name="Rectangle 12"/>
            <p:cNvSpPr>
              <a:spLocks noChangeArrowheads="1"/>
            </p:cNvSpPr>
            <p:nvPr/>
          </p:nvSpPr>
          <p:spPr bwMode="auto">
            <a:xfrm>
              <a:off x="1302" y="890"/>
              <a:ext cx="157" cy="59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01" name="Line 13"/>
            <p:cNvSpPr>
              <a:spLocks noChangeShapeType="1"/>
            </p:cNvSpPr>
            <p:nvPr/>
          </p:nvSpPr>
          <p:spPr bwMode="auto">
            <a:xfrm flipH="1">
              <a:off x="1243" y="919"/>
              <a:ext cx="5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02" name="Line 14"/>
            <p:cNvSpPr>
              <a:spLocks noChangeShapeType="1"/>
            </p:cNvSpPr>
            <p:nvPr/>
          </p:nvSpPr>
          <p:spPr bwMode="auto">
            <a:xfrm>
              <a:off x="1459" y="919"/>
              <a:ext cx="6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03" name="Rectangle 15"/>
            <p:cNvSpPr>
              <a:spLocks noChangeArrowheads="1"/>
            </p:cNvSpPr>
            <p:nvPr/>
          </p:nvSpPr>
          <p:spPr bwMode="auto">
            <a:xfrm>
              <a:off x="1805" y="610"/>
              <a:ext cx="160" cy="59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04" name="Line 16"/>
            <p:cNvSpPr>
              <a:spLocks noChangeShapeType="1"/>
            </p:cNvSpPr>
            <p:nvPr/>
          </p:nvSpPr>
          <p:spPr bwMode="auto">
            <a:xfrm flipH="1">
              <a:off x="1745" y="639"/>
              <a:ext cx="5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05" name="Line 17"/>
            <p:cNvSpPr>
              <a:spLocks noChangeShapeType="1"/>
            </p:cNvSpPr>
            <p:nvPr/>
          </p:nvSpPr>
          <p:spPr bwMode="auto">
            <a:xfrm>
              <a:off x="1965" y="639"/>
              <a:ext cx="5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06" name="Rectangle 18"/>
            <p:cNvSpPr>
              <a:spLocks noChangeArrowheads="1"/>
            </p:cNvSpPr>
            <p:nvPr/>
          </p:nvSpPr>
          <p:spPr bwMode="auto">
            <a:xfrm>
              <a:off x="2000" y="890"/>
              <a:ext cx="160" cy="59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07" name="Line 19"/>
            <p:cNvSpPr>
              <a:spLocks noChangeShapeType="1"/>
            </p:cNvSpPr>
            <p:nvPr/>
          </p:nvSpPr>
          <p:spPr bwMode="auto">
            <a:xfrm flipH="1">
              <a:off x="1941" y="919"/>
              <a:ext cx="5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08" name="Line 20"/>
            <p:cNvSpPr>
              <a:spLocks noChangeShapeType="1"/>
            </p:cNvSpPr>
            <p:nvPr/>
          </p:nvSpPr>
          <p:spPr bwMode="auto">
            <a:xfrm>
              <a:off x="2160" y="919"/>
              <a:ext cx="6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09" name="Rectangle 21"/>
            <p:cNvSpPr>
              <a:spLocks noChangeArrowheads="1"/>
            </p:cNvSpPr>
            <p:nvPr/>
          </p:nvSpPr>
          <p:spPr bwMode="auto">
            <a:xfrm>
              <a:off x="1857" y="1261"/>
              <a:ext cx="59" cy="16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10" name="Line 22"/>
            <p:cNvSpPr>
              <a:spLocks noChangeShapeType="1"/>
            </p:cNvSpPr>
            <p:nvPr/>
          </p:nvSpPr>
          <p:spPr bwMode="auto">
            <a:xfrm flipV="1">
              <a:off x="1885" y="1199"/>
              <a:ext cx="1" cy="5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11" name="Line 23"/>
            <p:cNvSpPr>
              <a:spLocks noChangeShapeType="1"/>
            </p:cNvSpPr>
            <p:nvPr/>
          </p:nvSpPr>
          <p:spPr bwMode="auto">
            <a:xfrm>
              <a:off x="1885" y="1421"/>
              <a:ext cx="1" cy="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12" name="Rectangle 24"/>
            <p:cNvSpPr>
              <a:spLocks noChangeArrowheads="1"/>
            </p:cNvSpPr>
            <p:nvPr/>
          </p:nvSpPr>
          <p:spPr bwMode="auto">
            <a:xfrm>
              <a:off x="2276" y="1261"/>
              <a:ext cx="59" cy="16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13" name="Line 25"/>
            <p:cNvSpPr>
              <a:spLocks noChangeShapeType="1"/>
            </p:cNvSpPr>
            <p:nvPr/>
          </p:nvSpPr>
          <p:spPr bwMode="auto">
            <a:xfrm flipV="1">
              <a:off x="2307" y="1199"/>
              <a:ext cx="1" cy="5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14" name="Line 26"/>
            <p:cNvSpPr>
              <a:spLocks noChangeShapeType="1"/>
            </p:cNvSpPr>
            <p:nvPr/>
          </p:nvSpPr>
          <p:spPr bwMode="auto">
            <a:xfrm>
              <a:off x="2307" y="1421"/>
              <a:ext cx="1" cy="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15" name="Freeform 27"/>
            <p:cNvSpPr>
              <a:spLocks/>
            </p:cNvSpPr>
            <p:nvPr/>
          </p:nvSpPr>
          <p:spPr bwMode="auto">
            <a:xfrm>
              <a:off x="2495" y="1269"/>
              <a:ext cx="178" cy="17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7" y="54"/>
                </a:cxn>
                <a:cxn ang="0">
                  <a:pos x="28" y="25"/>
                </a:cxn>
                <a:cxn ang="0">
                  <a:pos x="56" y="7"/>
                </a:cxn>
                <a:cxn ang="0">
                  <a:pos x="91" y="0"/>
                </a:cxn>
                <a:cxn ang="0">
                  <a:pos x="126" y="7"/>
                </a:cxn>
                <a:cxn ang="0">
                  <a:pos x="154" y="25"/>
                </a:cxn>
                <a:cxn ang="0">
                  <a:pos x="171" y="54"/>
                </a:cxn>
                <a:cxn ang="0">
                  <a:pos x="178" y="90"/>
                </a:cxn>
                <a:cxn ang="0">
                  <a:pos x="171" y="123"/>
                </a:cxn>
                <a:cxn ang="0">
                  <a:pos x="154" y="152"/>
                </a:cxn>
                <a:cxn ang="0">
                  <a:pos x="126" y="170"/>
                </a:cxn>
                <a:cxn ang="0">
                  <a:pos x="91" y="178"/>
                </a:cxn>
                <a:cxn ang="0">
                  <a:pos x="56" y="170"/>
                </a:cxn>
                <a:cxn ang="0">
                  <a:pos x="28" y="152"/>
                </a:cxn>
                <a:cxn ang="0">
                  <a:pos x="7" y="123"/>
                </a:cxn>
                <a:cxn ang="0">
                  <a:pos x="0" y="90"/>
                </a:cxn>
              </a:cxnLst>
              <a:rect l="0" t="0" r="r" b="b"/>
              <a:pathLst>
                <a:path w="178" h="178">
                  <a:moveTo>
                    <a:pt x="0" y="90"/>
                  </a:moveTo>
                  <a:lnTo>
                    <a:pt x="7" y="54"/>
                  </a:lnTo>
                  <a:lnTo>
                    <a:pt x="28" y="25"/>
                  </a:lnTo>
                  <a:lnTo>
                    <a:pt x="56" y="7"/>
                  </a:lnTo>
                  <a:lnTo>
                    <a:pt x="91" y="0"/>
                  </a:lnTo>
                  <a:lnTo>
                    <a:pt x="126" y="7"/>
                  </a:lnTo>
                  <a:lnTo>
                    <a:pt x="154" y="25"/>
                  </a:lnTo>
                  <a:lnTo>
                    <a:pt x="171" y="54"/>
                  </a:lnTo>
                  <a:lnTo>
                    <a:pt x="178" y="90"/>
                  </a:lnTo>
                  <a:lnTo>
                    <a:pt x="171" y="123"/>
                  </a:lnTo>
                  <a:lnTo>
                    <a:pt x="154" y="152"/>
                  </a:lnTo>
                  <a:lnTo>
                    <a:pt x="126" y="170"/>
                  </a:lnTo>
                  <a:lnTo>
                    <a:pt x="91" y="178"/>
                  </a:lnTo>
                  <a:lnTo>
                    <a:pt x="56" y="170"/>
                  </a:lnTo>
                  <a:lnTo>
                    <a:pt x="28" y="152"/>
                  </a:lnTo>
                  <a:lnTo>
                    <a:pt x="7" y="123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16" name="Line 28"/>
            <p:cNvSpPr>
              <a:spLocks noChangeShapeType="1"/>
            </p:cNvSpPr>
            <p:nvPr/>
          </p:nvSpPr>
          <p:spPr bwMode="auto">
            <a:xfrm>
              <a:off x="2586" y="1181"/>
              <a:ext cx="1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17" name="Line 29"/>
            <p:cNvSpPr>
              <a:spLocks noChangeShapeType="1"/>
            </p:cNvSpPr>
            <p:nvPr/>
          </p:nvSpPr>
          <p:spPr bwMode="auto">
            <a:xfrm flipV="1">
              <a:off x="2586" y="1447"/>
              <a:ext cx="1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18" name="Line 30"/>
            <p:cNvSpPr>
              <a:spLocks noChangeShapeType="1"/>
            </p:cNvSpPr>
            <p:nvPr/>
          </p:nvSpPr>
          <p:spPr bwMode="auto">
            <a:xfrm>
              <a:off x="2495" y="1359"/>
              <a:ext cx="17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19" name="Freeform 31"/>
            <p:cNvSpPr>
              <a:spLocks/>
            </p:cNvSpPr>
            <p:nvPr/>
          </p:nvSpPr>
          <p:spPr bwMode="auto">
            <a:xfrm>
              <a:off x="2607" y="1145"/>
              <a:ext cx="24" cy="47"/>
            </a:xfrm>
            <a:custGeom>
              <a:avLst/>
              <a:gdLst/>
              <a:ahLst/>
              <a:cxnLst>
                <a:cxn ang="0">
                  <a:pos x="24" y="47"/>
                </a:cxn>
                <a:cxn ang="0">
                  <a:pos x="10" y="0"/>
                </a:cxn>
                <a:cxn ang="0">
                  <a:pos x="0" y="47"/>
                </a:cxn>
                <a:cxn ang="0">
                  <a:pos x="24" y="47"/>
                </a:cxn>
              </a:cxnLst>
              <a:rect l="0" t="0" r="r" b="b"/>
              <a:pathLst>
                <a:path w="24" h="47">
                  <a:moveTo>
                    <a:pt x="24" y="47"/>
                  </a:moveTo>
                  <a:lnTo>
                    <a:pt x="10" y="0"/>
                  </a:lnTo>
                  <a:lnTo>
                    <a:pt x="0" y="47"/>
                  </a:lnTo>
                  <a:lnTo>
                    <a:pt x="24" y="47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20" name="Line 32"/>
            <p:cNvSpPr>
              <a:spLocks noChangeShapeType="1"/>
            </p:cNvSpPr>
            <p:nvPr/>
          </p:nvSpPr>
          <p:spPr bwMode="auto">
            <a:xfrm>
              <a:off x="2617" y="1192"/>
              <a:ext cx="1" cy="6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21" name="Freeform 33"/>
            <p:cNvSpPr>
              <a:spLocks/>
            </p:cNvSpPr>
            <p:nvPr/>
          </p:nvSpPr>
          <p:spPr bwMode="auto">
            <a:xfrm>
              <a:off x="1515" y="1236"/>
              <a:ext cx="178" cy="178"/>
            </a:xfrm>
            <a:custGeom>
              <a:avLst/>
              <a:gdLst/>
              <a:ahLst/>
              <a:cxnLst>
                <a:cxn ang="0">
                  <a:pos x="178" y="87"/>
                </a:cxn>
                <a:cxn ang="0">
                  <a:pos x="171" y="123"/>
                </a:cxn>
                <a:cxn ang="0">
                  <a:pos x="154" y="153"/>
                </a:cxn>
                <a:cxn ang="0">
                  <a:pos x="126" y="171"/>
                </a:cxn>
                <a:cxn ang="0">
                  <a:pos x="91" y="178"/>
                </a:cxn>
                <a:cxn ang="0">
                  <a:pos x="56" y="171"/>
                </a:cxn>
                <a:cxn ang="0">
                  <a:pos x="28" y="153"/>
                </a:cxn>
                <a:cxn ang="0">
                  <a:pos x="7" y="123"/>
                </a:cxn>
                <a:cxn ang="0">
                  <a:pos x="0" y="87"/>
                </a:cxn>
                <a:cxn ang="0">
                  <a:pos x="7" y="54"/>
                </a:cxn>
                <a:cxn ang="0">
                  <a:pos x="28" y="25"/>
                </a:cxn>
                <a:cxn ang="0">
                  <a:pos x="56" y="7"/>
                </a:cxn>
                <a:cxn ang="0">
                  <a:pos x="91" y="0"/>
                </a:cxn>
                <a:cxn ang="0">
                  <a:pos x="126" y="7"/>
                </a:cxn>
                <a:cxn ang="0">
                  <a:pos x="154" y="25"/>
                </a:cxn>
                <a:cxn ang="0">
                  <a:pos x="171" y="54"/>
                </a:cxn>
                <a:cxn ang="0">
                  <a:pos x="178" y="87"/>
                </a:cxn>
              </a:cxnLst>
              <a:rect l="0" t="0" r="r" b="b"/>
              <a:pathLst>
                <a:path w="178" h="178">
                  <a:moveTo>
                    <a:pt x="178" y="87"/>
                  </a:moveTo>
                  <a:lnTo>
                    <a:pt x="171" y="123"/>
                  </a:lnTo>
                  <a:lnTo>
                    <a:pt x="154" y="153"/>
                  </a:lnTo>
                  <a:lnTo>
                    <a:pt x="126" y="171"/>
                  </a:lnTo>
                  <a:lnTo>
                    <a:pt x="91" y="178"/>
                  </a:lnTo>
                  <a:lnTo>
                    <a:pt x="56" y="171"/>
                  </a:lnTo>
                  <a:lnTo>
                    <a:pt x="28" y="153"/>
                  </a:lnTo>
                  <a:lnTo>
                    <a:pt x="7" y="123"/>
                  </a:lnTo>
                  <a:lnTo>
                    <a:pt x="0" y="87"/>
                  </a:lnTo>
                  <a:lnTo>
                    <a:pt x="7" y="54"/>
                  </a:lnTo>
                  <a:lnTo>
                    <a:pt x="28" y="25"/>
                  </a:lnTo>
                  <a:lnTo>
                    <a:pt x="56" y="7"/>
                  </a:lnTo>
                  <a:lnTo>
                    <a:pt x="91" y="0"/>
                  </a:lnTo>
                  <a:lnTo>
                    <a:pt x="126" y="7"/>
                  </a:lnTo>
                  <a:lnTo>
                    <a:pt x="154" y="25"/>
                  </a:lnTo>
                  <a:lnTo>
                    <a:pt x="171" y="54"/>
                  </a:lnTo>
                  <a:lnTo>
                    <a:pt x="178" y="87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22" name="Line 34"/>
            <p:cNvSpPr>
              <a:spLocks noChangeShapeType="1"/>
            </p:cNvSpPr>
            <p:nvPr/>
          </p:nvSpPr>
          <p:spPr bwMode="auto">
            <a:xfrm flipV="1">
              <a:off x="1606" y="1414"/>
              <a:ext cx="1" cy="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23" name="Line 35"/>
            <p:cNvSpPr>
              <a:spLocks noChangeShapeType="1"/>
            </p:cNvSpPr>
            <p:nvPr/>
          </p:nvSpPr>
          <p:spPr bwMode="auto">
            <a:xfrm>
              <a:off x="1606" y="1145"/>
              <a:ext cx="1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24" name="Line 36"/>
            <p:cNvSpPr>
              <a:spLocks noChangeShapeType="1"/>
            </p:cNvSpPr>
            <p:nvPr/>
          </p:nvSpPr>
          <p:spPr bwMode="auto">
            <a:xfrm flipH="1">
              <a:off x="1515" y="1323"/>
              <a:ext cx="17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25" name="Freeform 37"/>
            <p:cNvSpPr>
              <a:spLocks/>
            </p:cNvSpPr>
            <p:nvPr/>
          </p:nvSpPr>
          <p:spPr bwMode="auto">
            <a:xfrm>
              <a:off x="1560" y="1490"/>
              <a:ext cx="25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8"/>
                </a:cxn>
                <a:cxn ang="0">
                  <a:pos x="25" y="0"/>
                </a:cxn>
                <a:cxn ang="0">
                  <a:pos x="0" y="0"/>
                </a:cxn>
              </a:cxnLst>
              <a:rect l="0" t="0" r="r" b="b"/>
              <a:pathLst>
                <a:path w="25" h="48">
                  <a:moveTo>
                    <a:pt x="0" y="0"/>
                  </a:moveTo>
                  <a:lnTo>
                    <a:pt x="11" y="48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26" name="Line 38"/>
            <p:cNvSpPr>
              <a:spLocks noChangeShapeType="1"/>
            </p:cNvSpPr>
            <p:nvPr/>
          </p:nvSpPr>
          <p:spPr bwMode="auto">
            <a:xfrm flipV="1">
              <a:off x="1571" y="1425"/>
              <a:ext cx="1" cy="6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27" name="Line 39"/>
            <p:cNvSpPr>
              <a:spLocks noChangeShapeType="1"/>
            </p:cNvSpPr>
            <p:nvPr/>
          </p:nvSpPr>
          <p:spPr bwMode="auto">
            <a:xfrm>
              <a:off x="765" y="1483"/>
              <a:ext cx="1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28" name="Line 40"/>
            <p:cNvSpPr>
              <a:spLocks noChangeShapeType="1"/>
            </p:cNvSpPr>
            <p:nvPr/>
          </p:nvSpPr>
          <p:spPr bwMode="auto">
            <a:xfrm>
              <a:off x="765" y="1763"/>
              <a:ext cx="182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29" name="Line 41"/>
            <p:cNvSpPr>
              <a:spLocks noChangeShapeType="1"/>
            </p:cNvSpPr>
            <p:nvPr/>
          </p:nvSpPr>
          <p:spPr bwMode="auto">
            <a:xfrm>
              <a:off x="2586" y="1483"/>
              <a:ext cx="1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0" name="Line 42"/>
            <p:cNvSpPr>
              <a:spLocks noChangeShapeType="1"/>
            </p:cNvSpPr>
            <p:nvPr/>
          </p:nvSpPr>
          <p:spPr bwMode="auto">
            <a:xfrm>
              <a:off x="2307" y="1483"/>
              <a:ext cx="1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1" name="Line 43"/>
            <p:cNvSpPr>
              <a:spLocks noChangeShapeType="1"/>
            </p:cNvSpPr>
            <p:nvPr/>
          </p:nvSpPr>
          <p:spPr bwMode="auto">
            <a:xfrm>
              <a:off x="1885" y="1483"/>
              <a:ext cx="1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2" name="Line 44"/>
            <p:cNvSpPr>
              <a:spLocks noChangeShapeType="1"/>
            </p:cNvSpPr>
            <p:nvPr/>
          </p:nvSpPr>
          <p:spPr bwMode="auto">
            <a:xfrm>
              <a:off x="1606" y="1483"/>
              <a:ext cx="1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3" name="Line 45"/>
            <p:cNvSpPr>
              <a:spLocks noChangeShapeType="1"/>
            </p:cNvSpPr>
            <p:nvPr/>
          </p:nvSpPr>
          <p:spPr bwMode="auto">
            <a:xfrm>
              <a:off x="1606" y="919"/>
              <a:ext cx="1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4" name="Line 46"/>
            <p:cNvSpPr>
              <a:spLocks noChangeShapeType="1"/>
            </p:cNvSpPr>
            <p:nvPr/>
          </p:nvSpPr>
          <p:spPr bwMode="auto">
            <a:xfrm>
              <a:off x="1885" y="919"/>
              <a:ext cx="1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5" name="Freeform 47"/>
            <p:cNvSpPr>
              <a:spLocks/>
            </p:cNvSpPr>
            <p:nvPr/>
          </p:nvSpPr>
          <p:spPr bwMode="auto">
            <a:xfrm>
              <a:off x="1860" y="894"/>
              <a:ext cx="53" cy="55"/>
            </a:xfrm>
            <a:custGeom>
              <a:avLst/>
              <a:gdLst/>
              <a:ahLst/>
              <a:cxnLst>
                <a:cxn ang="0">
                  <a:pos x="25" y="55"/>
                </a:cxn>
                <a:cxn ang="0">
                  <a:pos x="42" y="47"/>
                </a:cxn>
                <a:cxn ang="0">
                  <a:pos x="53" y="36"/>
                </a:cxn>
                <a:cxn ang="0">
                  <a:pos x="53" y="18"/>
                </a:cxn>
                <a:cxn ang="0">
                  <a:pos x="42" y="4"/>
                </a:cxn>
                <a:cxn ang="0">
                  <a:pos x="25" y="0"/>
                </a:cxn>
                <a:cxn ang="0">
                  <a:pos x="7" y="4"/>
                </a:cxn>
                <a:cxn ang="0">
                  <a:pos x="0" y="18"/>
                </a:cxn>
                <a:cxn ang="0">
                  <a:pos x="0" y="36"/>
                </a:cxn>
                <a:cxn ang="0">
                  <a:pos x="7" y="47"/>
                </a:cxn>
                <a:cxn ang="0">
                  <a:pos x="25" y="55"/>
                </a:cxn>
              </a:cxnLst>
              <a:rect l="0" t="0" r="r" b="b"/>
              <a:pathLst>
                <a:path w="53" h="55">
                  <a:moveTo>
                    <a:pt x="25" y="55"/>
                  </a:moveTo>
                  <a:lnTo>
                    <a:pt x="42" y="47"/>
                  </a:lnTo>
                  <a:lnTo>
                    <a:pt x="53" y="36"/>
                  </a:lnTo>
                  <a:lnTo>
                    <a:pt x="53" y="18"/>
                  </a:lnTo>
                  <a:lnTo>
                    <a:pt x="42" y="4"/>
                  </a:lnTo>
                  <a:lnTo>
                    <a:pt x="25" y="0"/>
                  </a:lnTo>
                  <a:lnTo>
                    <a:pt x="7" y="4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7" y="47"/>
                  </a:lnTo>
                  <a:lnTo>
                    <a:pt x="25" y="55"/>
                  </a:lnTo>
                  <a:close/>
                </a:path>
              </a:pathLst>
            </a:custGeom>
            <a:solidFill>
              <a:srgbClr val="000000"/>
            </a:soli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6" name="Line 48"/>
            <p:cNvSpPr>
              <a:spLocks noChangeShapeType="1"/>
            </p:cNvSpPr>
            <p:nvPr/>
          </p:nvSpPr>
          <p:spPr bwMode="auto">
            <a:xfrm>
              <a:off x="2307" y="919"/>
              <a:ext cx="1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7" name="Line 49"/>
            <p:cNvSpPr>
              <a:spLocks noChangeShapeType="1"/>
            </p:cNvSpPr>
            <p:nvPr/>
          </p:nvSpPr>
          <p:spPr bwMode="auto">
            <a:xfrm>
              <a:off x="2307" y="1061"/>
              <a:ext cx="1" cy="1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8" name="Line 50"/>
            <p:cNvSpPr>
              <a:spLocks noChangeShapeType="1"/>
            </p:cNvSpPr>
            <p:nvPr/>
          </p:nvSpPr>
          <p:spPr bwMode="auto">
            <a:xfrm>
              <a:off x="2586" y="919"/>
              <a:ext cx="1" cy="3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9" name="Line 51"/>
            <p:cNvSpPr>
              <a:spLocks noChangeShapeType="1"/>
            </p:cNvSpPr>
            <p:nvPr/>
          </p:nvSpPr>
          <p:spPr bwMode="auto">
            <a:xfrm>
              <a:off x="2164" y="919"/>
              <a:ext cx="42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0" name="Line 52"/>
            <p:cNvSpPr>
              <a:spLocks noChangeShapeType="1"/>
            </p:cNvSpPr>
            <p:nvPr/>
          </p:nvSpPr>
          <p:spPr bwMode="auto">
            <a:xfrm>
              <a:off x="1466" y="919"/>
              <a:ext cx="53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1" name="Line 53"/>
            <p:cNvSpPr>
              <a:spLocks noChangeShapeType="1"/>
            </p:cNvSpPr>
            <p:nvPr/>
          </p:nvSpPr>
          <p:spPr bwMode="auto">
            <a:xfrm>
              <a:off x="1100" y="919"/>
              <a:ext cx="16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2" name="Freeform 54"/>
            <p:cNvSpPr>
              <a:spLocks/>
            </p:cNvSpPr>
            <p:nvPr/>
          </p:nvSpPr>
          <p:spPr bwMode="auto">
            <a:xfrm>
              <a:off x="765" y="919"/>
              <a:ext cx="140" cy="280"/>
            </a:xfrm>
            <a:custGeom>
              <a:avLst/>
              <a:gdLst/>
              <a:ahLst/>
              <a:cxnLst>
                <a:cxn ang="0">
                  <a:pos x="0" y="280"/>
                </a:cxn>
                <a:cxn ang="0">
                  <a:pos x="0" y="0"/>
                </a:cxn>
                <a:cxn ang="0">
                  <a:pos x="140" y="0"/>
                </a:cxn>
              </a:cxnLst>
              <a:rect l="0" t="0" r="r" b="b"/>
              <a:pathLst>
                <a:path w="140" h="280">
                  <a:moveTo>
                    <a:pt x="0" y="280"/>
                  </a:moveTo>
                  <a:lnTo>
                    <a:pt x="0" y="0"/>
                  </a:lnTo>
                  <a:lnTo>
                    <a:pt x="14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3" name="Freeform 55"/>
            <p:cNvSpPr>
              <a:spLocks/>
            </p:cNvSpPr>
            <p:nvPr/>
          </p:nvSpPr>
          <p:spPr bwMode="auto">
            <a:xfrm>
              <a:off x="1184" y="639"/>
              <a:ext cx="561" cy="280"/>
            </a:xfrm>
            <a:custGeom>
              <a:avLst/>
              <a:gdLst/>
              <a:ahLst/>
              <a:cxnLst>
                <a:cxn ang="0">
                  <a:pos x="0" y="280"/>
                </a:cxn>
                <a:cxn ang="0">
                  <a:pos x="0" y="0"/>
                </a:cxn>
                <a:cxn ang="0">
                  <a:pos x="561" y="0"/>
                </a:cxn>
              </a:cxnLst>
              <a:rect l="0" t="0" r="r" b="b"/>
              <a:pathLst>
                <a:path w="561" h="280">
                  <a:moveTo>
                    <a:pt x="0" y="280"/>
                  </a:moveTo>
                  <a:lnTo>
                    <a:pt x="0" y="0"/>
                  </a:lnTo>
                  <a:lnTo>
                    <a:pt x="561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4" name="Freeform 56"/>
            <p:cNvSpPr>
              <a:spLocks/>
            </p:cNvSpPr>
            <p:nvPr/>
          </p:nvSpPr>
          <p:spPr bwMode="auto">
            <a:xfrm>
              <a:off x="1159" y="894"/>
              <a:ext cx="53" cy="5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1" y="4"/>
                </a:cxn>
                <a:cxn ang="0">
                  <a:pos x="0" y="18"/>
                </a:cxn>
                <a:cxn ang="0">
                  <a:pos x="0" y="36"/>
                </a:cxn>
                <a:cxn ang="0">
                  <a:pos x="11" y="47"/>
                </a:cxn>
                <a:cxn ang="0">
                  <a:pos x="25" y="55"/>
                </a:cxn>
                <a:cxn ang="0">
                  <a:pos x="42" y="47"/>
                </a:cxn>
                <a:cxn ang="0">
                  <a:pos x="53" y="36"/>
                </a:cxn>
                <a:cxn ang="0">
                  <a:pos x="53" y="18"/>
                </a:cxn>
                <a:cxn ang="0">
                  <a:pos x="42" y="4"/>
                </a:cxn>
                <a:cxn ang="0">
                  <a:pos x="25" y="0"/>
                </a:cxn>
              </a:cxnLst>
              <a:rect l="0" t="0" r="r" b="b"/>
              <a:pathLst>
                <a:path w="53" h="55">
                  <a:moveTo>
                    <a:pt x="25" y="0"/>
                  </a:moveTo>
                  <a:lnTo>
                    <a:pt x="11" y="4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11" y="47"/>
                  </a:lnTo>
                  <a:lnTo>
                    <a:pt x="25" y="55"/>
                  </a:lnTo>
                  <a:lnTo>
                    <a:pt x="42" y="47"/>
                  </a:lnTo>
                  <a:lnTo>
                    <a:pt x="53" y="36"/>
                  </a:lnTo>
                  <a:lnTo>
                    <a:pt x="53" y="18"/>
                  </a:lnTo>
                  <a:lnTo>
                    <a:pt x="42" y="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5" name="Line 57"/>
            <p:cNvSpPr>
              <a:spLocks noChangeShapeType="1"/>
            </p:cNvSpPr>
            <p:nvPr/>
          </p:nvSpPr>
          <p:spPr bwMode="auto">
            <a:xfrm>
              <a:off x="2024" y="639"/>
              <a:ext cx="28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6" name="Line 58"/>
            <p:cNvSpPr>
              <a:spLocks noChangeShapeType="1"/>
            </p:cNvSpPr>
            <p:nvPr/>
          </p:nvSpPr>
          <p:spPr bwMode="auto">
            <a:xfrm>
              <a:off x="2307" y="639"/>
              <a:ext cx="1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7" name="Freeform 59"/>
            <p:cNvSpPr>
              <a:spLocks/>
            </p:cNvSpPr>
            <p:nvPr/>
          </p:nvSpPr>
          <p:spPr bwMode="auto">
            <a:xfrm>
              <a:off x="2279" y="894"/>
              <a:ext cx="52" cy="55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1" y="4"/>
                </a:cxn>
                <a:cxn ang="0">
                  <a:pos x="0" y="18"/>
                </a:cxn>
                <a:cxn ang="0">
                  <a:pos x="0" y="36"/>
                </a:cxn>
                <a:cxn ang="0">
                  <a:pos x="11" y="47"/>
                </a:cxn>
                <a:cxn ang="0">
                  <a:pos x="28" y="55"/>
                </a:cxn>
                <a:cxn ang="0">
                  <a:pos x="42" y="47"/>
                </a:cxn>
                <a:cxn ang="0">
                  <a:pos x="52" y="36"/>
                </a:cxn>
                <a:cxn ang="0">
                  <a:pos x="52" y="18"/>
                </a:cxn>
                <a:cxn ang="0">
                  <a:pos x="42" y="4"/>
                </a:cxn>
                <a:cxn ang="0">
                  <a:pos x="28" y="0"/>
                </a:cxn>
              </a:cxnLst>
              <a:rect l="0" t="0" r="r" b="b"/>
              <a:pathLst>
                <a:path w="52" h="55">
                  <a:moveTo>
                    <a:pt x="28" y="0"/>
                  </a:moveTo>
                  <a:lnTo>
                    <a:pt x="11" y="4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11" y="47"/>
                  </a:lnTo>
                  <a:lnTo>
                    <a:pt x="28" y="55"/>
                  </a:lnTo>
                  <a:lnTo>
                    <a:pt x="42" y="47"/>
                  </a:lnTo>
                  <a:lnTo>
                    <a:pt x="52" y="36"/>
                  </a:lnTo>
                  <a:lnTo>
                    <a:pt x="52" y="18"/>
                  </a:lnTo>
                  <a:lnTo>
                    <a:pt x="42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8" name="Line 60"/>
            <p:cNvSpPr>
              <a:spLocks noChangeShapeType="1"/>
            </p:cNvSpPr>
            <p:nvPr/>
          </p:nvSpPr>
          <p:spPr bwMode="auto">
            <a:xfrm>
              <a:off x="765" y="1341"/>
              <a:ext cx="1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9" name="Rectangle 61"/>
            <p:cNvSpPr>
              <a:spLocks noChangeArrowheads="1"/>
            </p:cNvSpPr>
            <p:nvPr/>
          </p:nvSpPr>
          <p:spPr bwMode="auto">
            <a:xfrm>
              <a:off x="594" y="1414"/>
              <a:ext cx="112" cy="1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5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5V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3150" name="Rectangle 62"/>
            <p:cNvSpPr>
              <a:spLocks noChangeArrowheads="1"/>
            </p:cNvSpPr>
            <p:nvPr/>
          </p:nvSpPr>
          <p:spPr bwMode="auto">
            <a:xfrm>
              <a:off x="905" y="978"/>
              <a:ext cx="222" cy="1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5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0.5W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3151" name="Rectangle 63"/>
            <p:cNvSpPr>
              <a:spLocks noChangeArrowheads="1"/>
            </p:cNvSpPr>
            <p:nvPr/>
          </p:nvSpPr>
          <p:spPr bwMode="auto">
            <a:xfrm>
              <a:off x="1337" y="978"/>
              <a:ext cx="139" cy="1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5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2W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3152" name="Rectangle 64"/>
            <p:cNvSpPr>
              <a:spLocks noChangeArrowheads="1"/>
            </p:cNvSpPr>
            <p:nvPr/>
          </p:nvSpPr>
          <p:spPr bwMode="auto">
            <a:xfrm>
              <a:off x="1808" y="467"/>
              <a:ext cx="140" cy="1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5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1W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3153" name="Rectangle 65"/>
            <p:cNvSpPr>
              <a:spLocks noChangeArrowheads="1"/>
            </p:cNvSpPr>
            <p:nvPr/>
          </p:nvSpPr>
          <p:spPr bwMode="auto">
            <a:xfrm>
              <a:off x="1979" y="978"/>
              <a:ext cx="222" cy="1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5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0.5W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3154" name="Rectangle 66"/>
            <p:cNvSpPr>
              <a:spLocks noChangeArrowheads="1"/>
            </p:cNvSpPr>
            <p:nvPr/>
          </p:nvSpPr>
          <p:spPr bwMode="auto">
            <a:xfrm>
              <a:off x="1948" y="1396"/>
              <a:ext cx="139" cy="1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5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5W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3155" name="Rectangle 67"/>
            <p:cNvSpPr>
              <a:spLocks noChangeArrowheads="1"/>
            </p:cNvSpPr>
            <p:nvPr/>
          </p:nvSpPr>
          <p:spPr bwMode="auto">
            <a:xfrm>
              <a:off x="2370" y="1396"/>
              <a:ext cx="140" cy="1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5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1W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3156" name="Rectangle 68"/>
            <p:cNvSpPr>
              <a:spLocks noChangeArrowheads="1"/>
            </p:cNvSpPr>
            <p:nvPr/>
          </p:nvSpPr>
          <p:spPr bwMode="auto">
            <a:xfrm>
              <a:off x="2694" y="1276"/>
              <a:ext cx="112" cy="1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5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3A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3157" name="Rectangle 69"/>
            <p:cNvSpPr>
              <a:spLocks noChangeArrowheads="1"/>
            </p:cNvSpPr>
            <p:nvPr/>
          </p:nvSpPr>
          <p:spPr bwMode="auto">
            <a:xfrm>
              <a:off x="1376" y="1356"/>
              <a:ext cx="112" cy="1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5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1A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5918200" y="2587625"/>
            <a:ext cx="2752725" cy="2228850"/>
            <a:chOff x="549" y="2026"/>
            <a:chExt cx="1445" cy="1343"/>
          </a:xfrm>
        </p:grpSpPr>
        <p:sp>
          <p:nvSpPr>
            <p:cNvPr id="473159" name="Line 71"/>
            <p:cNvSpPr>
              <a:spLocks noChangeShapeType="1"/>
            </p:cNvSpPr>
            <p:nvPr/>
          </p:nvSpPr>
          <p:spPr bwMode="auto">
            <a:xfrm>
              <a:off x="698" y="2546"/>
              <a:ext cx="129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60" name="Line 72"/>
            <p:cNvSpPr>
              <a:spLocks noChangeShapeType="1"/>
            </p:cNvSpPr>
            <p:nvPr/>
          </p:nvSpPr>
          <p:spPr bwMode="auto">
            <a:xfrm>
              <a:off x="1346" y="2546"/>
              <a:ext cx="1" cy="8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61" name="Line 73"/>
            <p:cNvSpPr>
              <a:spLocks noChangeShapeType="1"/>
            </p:cNvSpPr>
            <p:nvPr/>
          </p:nvSpPr>
          <p:spPr bwMode="auto">
            <a:xfrm>
              <a:off x="698" y="2546"/>
              <a:ext cx="648" cy="8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62" name="Line 74"/>
            <p:cNvSpPr>
              <a:spLocks noChangeShapeType="1"/>
            </p:cNvSpPr>
            <p:nvPr/>
          </p:nvSpPr>
          <p:spPr bwMode="auto">
            <a:xfrm flipH="1">
              <a:off x="1346" y="2546"/>
              <a:ext cx="648" cy="8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63" name="Freeform 75"/>
            <p:cNvSpPr>
              <a:spLocks/>
            </p:cNvSpPr>
            <p:nvPr/>
          </p:nvSpPr>
          <p:spPr bwMode="auto">
            <a:xfrm>
              <a:off x="698" y="2026"/>
              <a:ext cx="1296" cy="520"/>
            </a:xfrm>
            <a:custGeom>
              <a:avLst/>
              <a:gdLst/>
              <a:ahLst/>
              <a:cxnLst>
                <a:cxn ang="0">
                  <a:pos x="0" y="520"/>
                </a:cxn>
                <a:cxn ang="0">
                  <a:pos x="8" y="441"/>
                </a:cxn>
                <a:cxn ang="0">
                  <a:pos x="32" y="361"/>
                </a:cxn>
                <a:cxn ang="0">
                  <a:pos x="72" y="285"/>
                </a:cxn>
                <a:cxn ang="0">
                  <a:pos x="125" y="214"/>
                </a:cxn>
                <a:cxn ang="0">
                  <a:pos x="189" y="155"/>
                </a:cxn>
                <a:cxn ang="0">
                  <a:pos x="269" y="101"/>
                </a:cxn>
                <a:cxn ang="0">
                  <a:pos x="354" y="59"/>
                </a:cxn>
                <a:cxn ang="0">
                  <a:pos x="447" y="30"/>
                </a:cxn>
                <a:cxn ang="0">
                  <a:pos x="547" y="9"/>
                </a:cxn>
                <a:cxn ang="0">
                  <a:pos x="648" y="0"/>
                </a:cxn>
                <a:cxn ang="0">
                  <a:pos x="748" y="9"/>
                </a:cxn>
                <a:cxn ang="0">
                  <a:pos x="849" y="30"/>
                </a:cxn>
                <a:cxn ang="0">
                  <a:pos x="942" y="59"/>
                </a:cxn>
                <a:cxn ang="0">
                  <a:pos x="1026" y="101"/>
                </a:cxn>
                <a:cxn ang="0">
                  <a:pos x="1107" y="155"/>
                </a:cxn>
                <a:cxn ang="0">
                  <a:pos x="1171" y="214"/>
                </a:cxn>
                <a:cxn ang="0">
                  <a:pos x="1223" y="285"/>
                </a:cxn>
                <a:cxn ang="0">
                  <a:pos x="1264" y="361"/>
                </a:cxn>
                <a:cxn ang="0">
                  <a:pos x="1288" y="441"/>
                </a:cxn>
                <a:cxn ang="0">
                  <a:pos x="1296" y="520"/>
                </a:cxn>
              </a:cxnLst>
              <a:rect l="0" t="0" r="r" b="b"/>
              <a:pathLst>
                <a:path w="1296" h="520">
                  <a:moveTo>
                    <a:pt x="0" y="520"/>
                  </a:moveTo>
                  <a:lnTo>
                    <a:pt x="8" y="441"/>
                  </a:lnTo>
                  <a:lnTo>
                    <a:pt x="32" y="361"/>
                  </a:lnTo>
                  <a:lnTo>
                    <a:pt x="72" y="285"/>
                  </a:lnTo>
                  <a:lnTo>
                    <a:pt x="125" y="214"/>
                  </a:lnTo>
                  <a:lnTo>
                    <a:pt x="189" y="155"/>
                  </a:lnTo>
                  <a:lnTo>
                    <a:pt x="269" y="101"/>
                  </a:lnTo>
                  <a:lnTo>
                    <a:pt x="354" y="59"/>
                  </a:lnTo>
                  <a:lnTo>
                    <a:pt x="447" y="30"/>
                  </a:lnTo>
                  <a:lnTo>
                    <a:pt x="547" y="9"/>
                  </a:lnTo>
                  <a:lnTo>
                    <a:pt x="648" y="0"/>
                  </a:lnTo>
                  <a:lnTo>
                    <a:pt x="748" y="9"/>
                  </a:lnTo>
                  <a:lnTo>
                    <a:pt x="849" y="30"/>
                  </a:lnTo>
                  <a:lnTo>
                    <a:pt x="942" y="59"/>
                  </a:lnTo>
                  <a:lnTo>
                    <a:pt x="1026" y="101"/>
                  </a:lnTo>
                  <a:lnTo>
                    <a:pt x="1107" y="155"/>
                  </a:lnTo>
                  <a:lnTo>
                    <a:pt x="1171" y="214"/>
                  </a:lnTo>
                  <a:lnTo>
                    <a:pt x="1223" y="285"/>
                  </a:lnTo>
                  <a:lnTo>
                    <a:pt x="1264" y="361"/>
                  </a:lnTo>
                  <a:lnTo>
                    <a:pt x="1288" y="441"/>
                  </a:lnTo>
                  <a:lnTo>
                    <a:pt x="1296" y="52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64" name="Line 76"/>
            <p:cNvSpPr>
              <a:spLocks noChangeShapeType="1"/>
            </p:cNvSpPr>
            <p:nvPr/>
          </p:nvSpPr>
          <p:spPr bwMode="auto">
            <a:xfrm>
              <a:off x="959" y="2546"/>
              <a:ext cx="9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65" name="Freeform 77"/>
            <p:cNvSpPr>
              <a:spLocks/>
            </p:cNvSpPr>
            <p:nvPr/>
          </p:nvSpPr>
          <p:spPr bwMode="auto">
            <a:xfrm>
              <a:off x="1040" y="2508"/>
              <a:ext cx="113" cy="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3" y="38"/>
                </a:cxn>
                <a:cxn ang="0">
                  <a:pos x="0" y="76"/>
                </a:cxn>
                <a:cxn ang="0">
                  <a:pos x="0" y="0"/>
                </a:cxn>
              </a:cxnLst>
              <a:rect l="0" t="0" r="r" b="b"/>
              <a:pathLst>
                <a:path w="113" h="76">
                  <a:moveTo>
                    <a:pt x="0" y="0"/>
                  </a:moveTo>
                  <a:lnTo>
                    <a:pt x="113" y="38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66" name="Line 78"/>
            <p:cNvSpPr>
              <a:spLocks noChangeShapeType="1"/>
            </p:cNvSpPr>
            <p:nvPr/>
          </p:nvSpPr>
          <p:spPr bwMode="auto">
            <a:xfrm>
              <a:off x="1507" y="2546"/>
              <a:ext cx="12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67" name="Freeform 79"/>
            <p:cNvSpPr>
              <a:spLocks/>
            </p:cNvSpPr>
            <p:nvPr/>
          </p:nvSpPr>
          <p:spPr bwMode="auto">
            <a:xfrm>
              <a:off x="1624" y="2508"/>
              <a:ext cx="108" cy="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38"/>
                </a:cxn>
                <a:cxn ang="0">
                  <a:pos x="0" y="76"/>
                </a:cxn>
                <a:cxn ang="0">
                  <a:pos x="0" y="0"/>
                </a:cxn>
              </a:cxnLst>
              <a:rect l="0" t="0" r="r" b="b"/>
              <a:pathLst>
                <a:path w="108" h="76">
                  <a:moveTo>
                    <a:pt x="0" y="0"/>
                  </a:moveTo>
                  <a:lnTo>
                    <a:pt x="108" y="38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68" name="Line 80"/>
            <p:cNvSpPr>
              <a:spLocks noChangeShapeType="1"/>
            </p:cNvSpPr>
            <p:nvPr/>
          </p:nvSpPr>
          <p:spPr bwMode="auto">
            <a:xfrm>
              <a:off x="1346" y="2710"/>
              <a:ext cx="1" cy="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69" name="Freeform 81"/>
            <p:cNvSpPr>
              <a:spLocks/>
            </p:cNvSpPr>
            <p:nvPr/>
          </p:nvSpPr>
          <p:spPr bwMode="auto">
            <a:xfrm>
              <a:off x="1310" y="2760"/>
              <a:ext cx="72" cy="109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6" y="109"/>
                </a:cxn>
                <a:cxn ang="0">
                  <a:pos x="0" y="0"/>
                </a:cxn>
                <a:cxn ang="0">
                  <a:pos x="72" y="0"/>
                </a:cxn>
              </a:cxnLst>
              <a:rect l="0" t="0" r="r" b="b"/>
              <a:pathLst>
                <a:path w="72" h="109">
                  <a:moveTo>
                    <a:pt x="72" y="0"/>
                  </a:moveTo>
                  <a:lnTo>
                    <a:pt x="36" y="109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70" name="Line 82"/>
            <p:cNvSpPr>
              <a:spLocks noChangeShapeType="1"/>
            </p:cNvSpPr>
            <p:nvPr/>
          </p:nvSpPr>
          <p:spPr bwMode="auto">
            <a:xfrm>
              <a:off x="959" y="2869"/>
              <a:ext cx="65" cy="8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71" name="Freeform 83"/>
            <p:cNvSpPr>
              <a:spLocks/>
            </p:cNvSpPr>
            <p:nvPr/>
          </p:nvSpPr>
          <p:spPr bwMode="auto">
            <a:xfrm>
              <a:off x="988" y="2924"/>
              <a:ext cx="100" cy="109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100" y="109"/>
                </a:cxn>
                <a:cxn ang="0">
                  <a:pos x="0" y="46"/>
                </a:cxn>
                <a:cxn ang="0">
                  <a:pos x="60" y="0"/>
                </a:cxn>
              </a:cxnLst>
              <a:rect l="0" t="0" r="r" b="b"/>
              <a:pathLst>
                <a:path w="100" h="109">
                  <a:moveTo>
                    <a:pt x="60" y="0"/>
                  </a:moveTo>
                  <a:lnTo>
                    <a:pt x="100" y="109"/>
                  </a:lnTo>
                  <a:lnTo>
                    <a:pt x="0" y="4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72" name="Line 84"/>
            <p:cNvSpPr>
              <a:spLocks noChangeShapeType="1"/>
            </p:cNvSpPr>
            <p:nvPr/>
          </p:nvSpPr>
          <p:spPr bwMode="auto">
            <a:xfrm flipH="1">
              <a:off x="1668" y="2869"/>
              <a:ext cx="64" cy="8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73" name="Freeform 85"/>
            <p:cNvSpPr>
              <a:spLocks/>
            </p:cNvSpPr>
            <p:nvPr/>
          </p:nvSpPr>
          <p:spPr bwMode="auto">
            <a:xfrm>
              <a:off x="1603" y="2924"/>
              <a:ext cx="101" cy="109"/>
            </a:xfrm>
            <a:custGeom>
              <a:avLst/>
              <a:gdLst/>
              <a:ahLst/>
              <a:cxnLst>
                <a:cxn ang="0">
                  <a:pos x="101" y="46"/>
                </a:cxn>
                <a:cxn ang="0">
                  <a:pos x="0" y="109"/>
                </a:cxn>
                <a:cxn ang="0">
                  <a:pos x="41" y="0"/>
                </a:cxn>
                <a:cxn ang="0">
                  <a:pos x="101" y="46"/>
                </a:cxn>
              </a:cxnLst>
              <a:rect l="0" t="0" r="r" b="b"/>
              <a:pathLst>
                <a:path w="101" h="109">
                  <a:moveTo>
                    <a:pt x="101" y="46"/>
                  </a:moveTo>
                  <a:lnTo>
                    <a:pt x="0" y="109"/>
                  </a:lnTo>
                  <a:lnTo>
                    <a:pt x="41" y="0"/>
                  </a:lnTo>
                  <a:lnTo>
                    <a:pt x="101" y="46"/>
                  </a:lnTo>
                  <a:close/>
                </a:path>
              </a:pathLst>
            </a:custGeom>
            <a:solidFill>
              <a:srgbClr val="000000"/>
            </a:soli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74" name="Rectangle 86"/>
            <p:cNvSpPr>
              <a:spLocks noChangeArrowheads="1"/>
            </p:cNvSpPr>
            <p:nvPr/>
          </p:nvSpPr>
          <p:spPr bwMode="auto">
            <a:xfrm>
              <a:off x="988" y="3004"/>
              <a:ext cx="58" cy="1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7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3175" name="Rectangle 87"/>
            <p:cNvSpPr>
              <a:spLocks noChangeArrowheads="1"/>
            </p:cNvSpPr>
            <p:nvPr/>
          </p:nvSpPr>
          <p:spPr bwMode="auto">
            <a:xfrm>
              <a:off x="549" y="2488"/>
              <a:ext cx="114" cy="1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7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①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3176" name="Rectangle 88"/>
            <p:cNvSpPr>
              <a:spLocks noChangeArrowheads="1"/>
            </p:cNvSpPr>
            <p:nvPr/>
          </p:nvSpPr>
          <p:spPr bwMode="auto">
            <a:xfrm>
              <a:off x="1056" y="2551"/>
              <a:ext cx="57" cy="1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7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3177" name="Rectangle 89"/>
            <p:cNvSpPr>
              <a:spLocks noChangeArrowheads="1"/>
            </p:cNvSpPr>
            <p:nvPr/>
          </p:nvSpPr>
          <p:spPr bwMode="auto">
            <a:xfrm>
              <a:off x="1744" y="2567"/>
              <a:ext cx="58" cy="1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7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3178" name="Rectangle 90"/>
            <p:cNvSpPr>
              <a:spLocks noChangeArrowheads="1"/>
            </p:cNvSpPr>
            <p:nvPr/>
          </p:nvSpPr>
          <p:spPr bwMode="auto">
            <a:xfrm>
              <a:off x="1229" y="2794"/>
              <a:ext cx="58" cy="1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7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3179" name="Rectangle 91"/>
            <p:cNvSpPr>
              <a:spLocks noChangeArrowheads="1"/>
            </p:cNvSpPr>
            <p:nvPr/>
          </p:nvSpPr>
          <p:spPr bwMode="auto">
            <a:xfrm>
              <a:off x="1748" y="2874"/>
              <a:ext cx="58" cy="1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7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5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3180" name="Rectangle 92"/>
            <p:cNvSpPr>
              <a:spLocks noChangeArrowheads="1"/>
            </p:cNvSpPr>
            <p:nvPr/>
          </p:nvSpPr>
          <p:spPr bwMode="auto">
            <a:xfrm>
              <a:off x="1032" y="2123"/>
              <a:ext cx="58" cy="1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7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6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3181" name="Rectangle 93"/>
            <p:cNvSpPr>
              <a:spLocks noChangeArrowheads="1"/>
            </p:cNvSpPr>
            <p:nvPr/>
          </p:nvSpPr>
          <p:spPr bwMode="auto">
            <a:xfrm>
              <a:off x="1277" y="2404"/>
              <a:ext cx="115" cy="1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7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②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3182" name="Rectangle 94"/>
            <p:cNvSpPr>
              <a:spLocks noChangeArrowheads="1"/>
            </p:cNvSpPr>
            <p:nvPr/>
          </p:nvSpPr>
          <p:spPr bwMode="auto">
            <a:xfrm>
              <a:off x="1841" y="2375"/>
              <a:ext cx="114" cy="1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7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③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3183" name="Rectangle 95"/>
            <p:cNvSpPr>
              <a:spLocks noChangeArrowheads="1"/>
            </p:cNvSpPr>
            <p:nvPr/>
          </p:nvSpPr>
          <p:spPr bwMode="auto">
            <a:xfrm>
              <a:off x="1438" y="3213"/>
              <a:ext cx="114" cy="1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7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④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3184" name="Line 96"/>
            <p:cNvSpPr>
              <a:spLocks noChangeShapeType="1"/>
            </p:cNvSpPr>
            <p:nvPr/>
          </p:nvSpPr>
          <p:spPr bwMode="auto">
            <a:xfrm flipV="1">
              <a:off x="907" y="2110"/>
              <a:ext cx="68" cy="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85" name="Freeform 97"/>
            <p:cNvSpPr>
              <a:spLocks/>
            </p:cNvSpPr>
            <p:nvPr/>
          </p:nvSpPr>
          <p:spPr bwMode="auto">
            <a:xfrm>
              <a:off x="955" y="2077"/>
              <a:ext cx="117" cy="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7" y="0"/>
                </a:cxn>
                <a:cxn ang="0">
                  <a:pos x="25" y="71"/>
                </a:cxn>
                <a:cxn ang="0">
                  <a:pos x="0" y="0"/>
                </a:cxn>
              </a:cxnLst>
              <a:rect l="0" t="0" r="r" b="b"/>
              <a:pathLst>
                <a:path w="117" h="71">
                  <a:moveTo>
                    <a:pt x="0" y="0"/>
                  </a:moveTo>
                  <a:lnTo>
                    <a:pt x="117" y="0"/>
                  </a:lnTo>
                  <a:lnTo>
                    <a:pt x="25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3186" name="Text Box 98"/>
          <p:cNvSpPr txBox="1">
            <a:spLocks noChangeArrowheads="1"/>
          </p:cNvSpPr>
          <p:nvPr/>
        </p:nvSpPr>
        <p:spPr bwMode="auto">
          <a:xfrm>
            <a:off x="638175" y="2733675"/>
            <a:ext cx="1993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1.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画有向图</a:t>
            </a:r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647700" y="3425825"/>
            <a:ext cx="4848225" cy="1555750"/>
            <a:chOff x="408" y="2071"/>
            <a:chExt cx="3054" cy="980"/>
          </a:xfrm>
        </p:grpSpPr>
        <p:sp>
          <p:nvSpPr>
            <p:cNvPr id="473188" name="Text Box 100"/>
            <p:cNvSpPr txBox="1">
              <a:spLocks noChangeArrowheads="1"/>
            </p:cNvSpPr>
            <p:nvPr/>
          </p:nvSpPr>
          <p:spPr bwMode="auto">
            <a:xfrm>
              <a:off x="408" y="2071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2.  </a:t>
              </a:r>
            </a:p>
          </p:txBody>
        </p:sp>
        <p:graphicFrame>
          <p:nvGraphicFramePr>
            <p:cNvPr id="473189" name="Object 101"/>
            <p:cNvGraphicFramePr>
              <a:graphicFrameLocks noChangeAspect="1"/>
            </p:cNvGraphicFramePr>
            <p:nvPr/>
          </p:nvGraphicFramePr>
          <p:xfrm>
            <a:off x="1010" y="2158"/>
            <a:ext cx="2452" cy="893"/>
          </p:xfrm>
          <a:graphic>
            <a:graphicData uri="http://schemas.openxmlformats.org/presentationml/2006/ole">
              <p:oleObj spid="_x0000_s37890" name="公式" r:id="rId3" imgW="1917360" imgH="698400" progId="Equation.3">
                <p:embed/>
              </p:oleObj>
            </a:graphicData>
          </a:graphic>
        </p:graphicFrame>
      </p:grpSp>
      <p:sp>
        <p:nvSpPr>
          <p:cNvPr id="473230" name="Text Box 142"/>
          <p:cNvSpPr txBox="1">
            <a:spLocks noChangeArrowheads="1"/>
          </p:cNvSpPr>
          <p:nvPr/>
        </p:nvSpPr>
        <p:spPr bwMode="auto">
          <a:xfrm>
            <a:off x="304800" y="762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kumimoji="1" lang="en-US" altLang="zh-CN" sz="2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3231" name="Text Box 143"/>
          <p:cNvSpPr txBox="1">
            <a:spLocks noChangeArrowheads="1"/>
          </p:cNvSpPr>
          <p:nvPr/>
        </p:nvSpPr>
        <p:spPr bwMode="auto">
          <a:xfrm>
            <a:off x="1524000" y="571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kumimoji="1" lang="en-US" altLang="zh-CN" sz="2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3232" name="Text Box 144"/>
          <p:cNvSpPr txBox="1">
            <a:spLocks noChangeArrowheads="1"/>
          </p:cNvSpPr>
          <p:nvPr/>
        </p:nvSpPr>
        <p:spPr bwMode="auto">
          <a:xfrm>
            <a:off x="2743200" y="571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3</a:t>
            </a:r>
            <a:endParaRPr kumimoji="1" lang="en-US" altLang="zh-CN" sz="2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3233" name="Text Box 145"/>
          <p:cNvSpPr txBox="1">
            <a:spLocks noChangeArrowheads="1"/>
          </p:cNvSpPr>
          <p:nvPr/>
        </p:nvSpPr>
        <p:spPr bwMode="auto">
          <a:xfrm>
            <a:off x="2133600" y="1143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4</a:t>
            </a:r>
            <a:endParaRPr kumimoji="1" lang="en-US" altLang="zh-CN" sz="2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3234" name="Text Box 146"/>
          <p:cNvSpPr txBox="1">
            <a:spLocks noChangeArrowheads="1"/>
          </p:cNvSpPr>
          <p:nvPr/>
        </p:nvSpPr>
        <p:spPr bwMode="auto">
          <a:xfrm>
            <a:off x="3397250" y="1143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5</a:t>
            </a:r>
            <a:endParaRPr kumimoji="1" lang="en-US" altLang="zh-CN" sz="2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3235" name="Text Box 147"/>
          <p:cNvSpPr txBox="1">
            <a:spLocks noChangeArrowheads="1"/>
          </p:cNvSpPr>
          <p:nvPr/>
        </p:nvSpPr>
        <p:spPr bwMode="auto">
          <a:xfrm>
            <a:off x="1905000" y="15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6</a:t>
            </a:r>
            <a:endParaRPr kumimoji="1" lang="en-US" altLang="zh-CN" sz="2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7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7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7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7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0" grpId="0" build="p" autoUpdateAnimBg="0"/>
      <p:bldP spid="473186" grpId="0" build="p" autoUpdateAnimBg="0"/>
      <p:bldP spid="473230" grpId="0" autoUpdateAnimBg="0"/>
      <p:bldP spid="473231" grpId="0" autoUpdateAnimBg="0"/>
      <p:bldP spid="473232" grpId="0" autoUpdateAnimBg="0"/>
      <p:bldP spid="473233" grpId="0" autoUpdateAnimBg="0"/>
      <p:bldP spid="473234" grpId="0" autoUpdateAnimBg="0"/>
      <p:bldP spid="473235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ChangeArrowheads="1"/>
          </p:cNvSpPr>
          <p:nvPr>
            <p:ph type="ctrTitle"/>
          </p:nvPr>
        </p:nvSpPr>
        <p:spPr bwMode="auto">
          <a:xfrm>
            <a:off x="287338" y="333375"/>
            <a:ext cx="8316912" cy="11509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第十六章　二端口网络</a:t>
            </a:r>
          </a:p>
        </p:txBody>
      </p:sp>
      <p:sp>
        <p:nvSpPr>
          <p:cNvPr id="475142" name="Text Box 6"/>
          <p:cNvSpPr txBox="1">
            <a:spLocks noChangeArrowheads="1"/>
          </p:cNvSpPr>
          <p:nvPr/>
        </p:nvSpPr>
        <p:spPr bwMode="auto">
          <a:xfrm>
            <a:off x="611188" y="1520825"/>
            <a:ext cx="36718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要点：</a:t>
            </a:r>
          </a:p>
        </p:txBody>
      </p:sp>
      <p:sp>
        <p:nvSpPr>
          <p:cNvPr id="475144" name="Text Box 8"/>
          <p:cNvSpPr txBox="1">
            <a:spLocks noChangeArrowheads="1"/>
          </p:cNvSpPr>
          <p:nvPr/>
        </p:nvSpPr>
        <p:spPr bwMode="auto">
          <a:xfrm>
            <a:off x="755650" y="2312988"/>
            <a:ext cx="74882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熟练掌握Ｙ、Ｚ、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T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H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参数矩阵的求解；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79388" y="-207963"/>
            <a:ext cx="7772400" cy="1143001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 b="1">
                <a:solidFill>
                  <a:srgbClr val="0000CC"/>
                </a:solidFill>
                <a:ea typeface="楷体_GB2312" pitchFamily="49" charset="-122"/>
              </a:rPr>
              <a:t>二端口的方程描述</a:t>
            </a:r>
          </a:p>
        </p:txBody>
      </p:sp>
      <p:graphicFrame>
        <p:nvGraphicFramePr>
          <p:cNvPr id="505859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606425" y="4379913"/>
          <a:ext cx="3022600" cy="1495425"/>
        </p:xfrm>
        <a:graphic>
          <a:graphicData uri="http://schemas.openxmlformats.org/presentationml/2006/ole">
            <p:oleObj spid="_x0000_s38914" name="Equation" r:id="rId3" imgW="1066680" imgH="507960" progId="Equation.DSMT4">
              <p:embed/>
            </p:oleObj>
          </a:graphicData>
        </a:graphic>
      </p:graphicFrame>
      <p:graphicFrame>
        <p:nvGraphicFramePr>
          <p:cNvPr id="505860" name="Object 4"/>
          <p:cNvGraphicFramePr>
            <a:graphicFrameLocks noChangeAspect="1"/>
          </p:cNvGraphicFramePr>
          <p:nvPr/>
        </p:nvGraphicFramePr>
        <p:xfrm>
          <a:off x="827088" y="2420938"/>
          <a:ext cx="3284537" cy="1511300"/>
        </p:xfrm>
        <a:graphic>
          <a:graphicData uri="http://schemas.openxmlformats.org/presentationml/2006/ole">
            <p:oleObj spid="_x0000_s38915" name="Equation" r:id="rId4" imgW="1257120" imgH="660240" progId="Equation.DSMT4">
              <p:embed/>
            </p:oleObj>
          </a:graphicData>
        </a:graphic>
      </p:graphicFrame>
      <p:graphicFrame>
        <p:nvGraphicFramePr>
          <p:cNvPr id="505861" name="Object 5"/>
          <p:cNvGraphicFramePr>
            <a:graphicFrameLocks noChangeAspect="1"/>
          </p:cNvGraphicFramePr>
          <p:nvPr/>
        </p:nvGraphicFramePr>
        <p:xfrm>
          <a:off x="4932363" y="2492375"/>
          <a:ext cx="2994025" cy="1558925"/>
        </p:xfrm>
        <a:graphic>
          <a:graphicData uri="http://schemas.openxmlformats.org/presentationml/2006/ole">
            <p:oleObj spid="_x0000_s38916" name="Equation" r:id="rId5" imgW="1269720" imgH="660240" progId="Equation.DSMT4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31913" y="765175"/>
            <a:ext cx="6259512" cy="1651000"/>
            <a:chOff x="678" y="2586"/>
            <a:chExt cx="3943" cy="1040"/>
          </a:xfrm>
        </p:grpSpPr>
        <p:sp>
          <p:nvSpPr>
            <p:cNvPr id="505863" name="Line 7"/>
            <p:cNvSpPr>
              <a:spLocks noChangeShapeType="1"/>
            </p:cNvSpPr>
            <p:nvPr/>
          </p:nvSpPr>
          <p:spPr bwMode="auto">
            <a:xfrm>
              <a:off x="992" y="2920"/>
              <a:ext cx="31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5864" name="Line 8"/>
            <p:cNvSpPr>
              <a:spLocks noChangeShapeType="1"/>
            </p:cNvSpPr>
            <p:nvPr/>
          </p:nvSpPr>
          <p:spPr bwMode="auto">
            <a:xfrm>
              <a:off x="1032" y="3344"/>
              <a:ext cx="31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5865" name="Rectangle 9" descr="30%"/>
            <p:cNvSpPr>
              <a:spLocks noChangeArrowheads="1"/>
            </p:cNvSpPr>
            <p:nvPr/>
          </p:nvSpPr>
          <p:spPr bwMode="auto">
            <a:xfrm>
              <a:off x="1736" y="2832"/>
              <a:ext cx="1696" cy="616"/>
            </a:xfrm>
            <a:prstGeom prst="rect">
              <a:avLst/>
            </a:prstGeom>
            <a:pattFill prst="pct30">
              <a:fgClr>
                <a:srgbClr val="D5FFFF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线性</a:t>
              </a: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RLCM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r>
                <a:rPr kumimoji="1"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受控源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5866" name="Oval 10"/>
            <p:cNvSpPr>
              <a:spLocks noChangeArrowheads="1"/>
            </p:cNvSpPr>
            <p:nvPr/>
          </p:nvSpPr>
          <p:spPr bwMode="auto">
            <a:xfrm>
              <a:off x="952" y="3296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5867" name="Oval 11"/>
            <p:cNvSpPr>
              <a:spLocks noChangeArrowheads="1"/>
            </p:cNvSpPr>
            <p:nvPr/>
          </p:nvSpPr>
          <p:spPr bwMode="auto">
            <a:xfrm>
              <a:off x="920" y="2872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5868" name="Text Box 12"/>
            <p:cNvSpPr txBox="1">
              <a:spLocks noChangeArrowheads="1"/>
            </p:cNvSpPr>
            <p:nvPr/>
          </p:nvSpPr>
          <p:spPr bwMode="auto">
            <a:xfrm>
              <a:off x="1190" y="261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5869" name="Line 13"/>
            <p:cNvSpPr>
              <a:spLocks noChangeShapeType="1"/>
            </p:cNvSpPr>
            <p:nvPr/>
          </p:nvSpPr>
          <p:spPr bwMode="auto">
            <a:xfrm flipH="1">
              <a:off x="3672" y="2912"/>
              <a:ext cx="184" cy="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5870" name="Line 14"/>
            <p:cNvSpPr>
              <a:spLocks noChangeShapeType="1"/>
            </p:cNvSpPr>
            <p:nvPr/>
          </p:nvSpPr>
          <p:spPr bwMode="auto">
            <a:xfrm flipH="1">
              <a:off x="1264" y="3336"/>
              <a:ext cx="184" cy="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5871" name="Line 15"/>
            <p:cNvSpPr>
              <a:spLocks noChangeShapeType="1"/>
            </p:cNvSpPr>
            <p:nvPr/>
          </p:nvSpPr>
          <p:spPr bwMode="auto">
            <a:xfrm>
              <a:off x="1208" y="2912"/>
              <a:ext cx="184" cy="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5872" name="Line 16"/>
            <p:cNvSpPr>
              <a:spLocks noChangeShapeType="1"/>
            </p:cNvSpPr>
            <p:nvPr/>
          </p:nvSpPr>
          <p:spPr bwMode="auto">
            <a:xfrm>
              <a:off x="3632" y="3336"/>
              <a:ext cx="184" cy="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5873" name="Text Box 17"/>
            <p:cNvSpPr txBox="1">
              <a:spLocks noChangeArrowheads="1"/>
            </p:cNvSpPr>
            <p:nvPr/>
          </p:nvSpPr>
          <p:spPr bwMode="auto">
            <a:xfrm>
              <a:off x="3646" y="333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5874" name="Text Box 18"/>
            <p:cNvSpPr txBox="1">
              <a:spLocks noChangeArrowheads="1"/>
            </p:cNvSpPr>
            <p:nvPr/>
          </p:nvSpPr>
          <p:spPr bwMode="auto">
            <a:xfrm>
              <a:off x="3638" y="258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5875" name="Text Box 19"/>
            <p:cNvSpPr txBox="1">
              <a:spLocks noChangeArrowheads="1"/>
            </p:cNvSpPr>
            <p:nvPr/>
          </p:nvSpPr>
          <p:spPr bwMode="auto">
            <a:xfrm>
              <a:off x="1238" y="331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5876" name="Text Box 20"/>
            <p:cNvSpPr txBox="1">
              <a:spLocks noChangeArrowheads="1"/>
            </p:cNvSpPr>
            <p:nvPr/>
          </p:nvSpPr>
          <p:spPr bwMode="auto">
            <a:xfrm>
              <a:off x="678" y="2970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5877" name="Text Box 21"/>
            <p:cNvSpPr txBox="1">
              <a:spLocks noChangeArrowheads="1"/>
            </p:cNvSpPr>
            <p:nvPr/>
          </p:nvSpPr>
          <p:spPr bwMode="auto">
            <a:xfrm>
              <a:off x="694" y="275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+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5878" name="Text Box 22"/>
            <p:cNvSpPr txBox="1">
              <a:spLocks noChangeArrowheads="1"/>
            </p:cNvSpPr>
            <p:nvPr/>
          </p:nvSpPr>
          <p:spPr bwMode="auto">
            <a:xfrm>
              <a:off x="710" y="318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–</a:t>
              </a:r>
            </a:p>
          </p:txBody>
        </p: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4184" y="2765"/>
              <a:ext cx="437" cy="717"/>
              <a:chOff x="4184" y="2765"/>
              <a:chExt cx="437" cy="717"/>
            </a:xfrm>
          </p:grpSpPr>
          <p:sp>
            <p:nvSpPr>
              <p:cNvPr id="505880" name="Oval 24"/>
              <p:cNvSpPr>
                <a:spLocks noChangeArrowheads="1"/>
              </p:cNvSpPr>
              <p:nvPr/>
            </p:nvSpPr>
            <p:spPr bwMode="auto">
              <a:xfrm>
                <a:off x="4200" y="3304"/>
                <a:ext cx="68" cy="6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5881" name="Oval 25"/>
              <p:cNvSpPr>
                <a:spLocks noChangeArrowheads="1"/>
              </p:cNvSpPr>
              <p:nvPr/>
            </p:nvSpPr>
            <p:spPr bwMode="auto">
              <a:xfrm>
                <a:off x="4184" y="2888"/>
                <a:ext cx="68" cy="6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5882" name="Text Box 26"/>
              <p:cNvSpPr txBox="1">
                <a:spLocks noChangeArrowheads="1"/>
              </p:cNvSpPr>
              <p:nvPr/>
            </p:nvSpPr>
            <p:spPr bwMode="auto">
              <a:xfrm>
                <a:off x="4334" y="2978"/>
                <a:ext cx="28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4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u</a:t>
                </a:r>
                <a:r>
                  <a:rPr kumimoji="1" lang="en-US" altLang="zh-CN" sz="2400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2</a:t>
                </a:r>
                <a:endParaRPr kumimoji="1" lang="en-US" altLang="zh-CN" sz="24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5883" name="Text Box 27"/>
              <p:cNvSpPr txBox="1">
                <a:spLocks noChangeArrowheads="1"/>
              </p:cNvSpPr>
              <p:nvPr/>
            </p:nvSpPr>
            <p:spPr bwMode="auto">
              <a:xfrm>
                <a:off x="4286" y="2765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4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rPr>
                  <a:t>+</a:t>
                </a:r>
                <a:endParaRPr kumimoji="1" lang="en-US" altLang="zh-CN" sz="24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5884" name="Text Box 28"/>
              <p:cNvSpPr txBox="1">
                <a:spLocks noChangeArrowheads="1"/>
              </p:cNvSpPr>
              <p:nvPr/>
            </p:nvSpPr>
            <p:spPr bwMode="auto">
              <a:xfrm>
                <a:off x="4326" y="319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–</a:t>
                </a:r>
              </a:p>
            </p:txBody>
          </p:sp>
        </p:grpSp>
      </p:grpSp>
      <p:graphicFrame>
        <p:nvGraphicFramePr>
          <p:cNvPr id="505885" name="Object 29"/>
          <p:cNvGraphicFramePr>
            <a:graphicFrameLocks noChangeAspect="1"/>
          </p:cNvGraphicFramePr>
          <p:nvPr>
            <p:ph sz="half" idx="2"/>
          </p:nvPr>
        </p:nvGraphicFramePr>
        <p:xfrm>
          <a:off x="5029200" y="4322763"/>
          <a:ext cx="3279775" cy="1655762"/>
        </p:xfrm>
        <a:graphic>
          <a:graphicData uri="http://schemas.openxmlformats.org/presentationml/2006/ole">
            <p:oleObj spid="_x0000_s38917" name="Equation" r:id="rId6" imgW="1358640" imgH="660240" progId="Equation.DSMT4">
              <p:embed/>
            </p:oleObj>
          </a:graphicData>
        </a:graphic>
      </p:graphicFrame>
      <p:sp>
        <p:nvSpPr>
          <p:cNvPr id="505886" name="Rectangle 30"/>
          <p:cNvSpPr>
            <a:spLocks noChangeArrowheads="1"/>
          </p:cNvSpPr>
          <p:nvPr/>
        </p:nvSpPr>
        <p:spPr bwMode="auto">
          <a:xfrm>
            <a:off x="1781175" y="3924300"/>
            <a:ext cx="12557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Ｙ参数</a:t>
            </a:r>
          </a:p>
        </p:txBody>
      </p:sp>
      <p:sp>
        <p:nvSpPr>
          <p:cNvPr id="505887" name="Rectangle 31"/>
          <p:cNvSpPr>
            <a:spLocks noChangeArrowheads="1"/>
          </p:cNvSpPr>
          <p:nvPr/>
        </p:nvSpPr>
        <p:spPr bwMode="auto">
          <a:xfrm>
            <a:off x="5721350" y="4027488"/>
            <a:ext cx="11160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</a:rPr>
              <a:t>Z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参数</a:t>
            </a:r>
          </a:p>
        </p:txBody>
      </p:sp>
      <p:sp>
        <p:nvSpPr>
          <p:cNvPr id="505888" name="Rectangle 32"/>
          <p:cNvSpPr>
            <a:spLocks noChangeArrowheads="1"/>
          </p:cNvSpPr>
          <p:nvPr/>
        </p:nvSpPr>
        <p:spPr bwMode="auto">
          <a:xfrm>
            <a:off x="1473200" y="5899150"/>
            <a:ext cx="11160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</a:rPr>
              <a:t>T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参数</a:t>
            </a:r>
          </a:p>
        </p:txBody>
      </p:sp>
      <p:sp>
        <p:nvSpPr>
          <p:cNvPr id="505889" name="Rectangle 33"/>
          <p:cNvSpPr>
            <a:spLocks noChangeArrowheads="1"/>
          </p:cNvSpPr>
          <p:nvPr/>
        </p:nvSpPr>
        <p:spPr bwMode="auto">
          <a:xfrm>
            <a:off x="5764213" y="5899150"/>
            <a:ext cx="1174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</a:rPr>
              <a:t>H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参数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8150225" y="6400800"/>
            <a:ext cx="993775" cy="457200"/>
            <a:chOff x="5086" y="3984"/>
            <a:chExt cx="626" cy="288"/>
          </a:xfrm>
        </p:grpSpPr>
        <p:sp>
          <p:nvSpPr>
            <p:cNvPr id="505891" name="AutoShape 35" descr="水滴">
              <a:hlinkClick r:id="" action="ppaction://hlinkshowjump?jump=previousslide" highlightClick="1">
                <a:snd r:embed="rId7" name="PROJCTOR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5086" y="3984"/>
              <a:ext cx="290" cy="288"/>
            </a:xfrm>
            <a:prstGeom prst="actionButtonBackPrevious">
              <a:avLst/>
            </a:prstGeom>
            <a:blipFill dpi="0" rotWithShape="0">
              <a:blip r:embed="rId8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5892" name="AutoShape 36" descr="水滴">
              <a:hlinkClick r:id="" action="ppaction://hlinkshowjump?jump=nextslide" highlightClick="1">
                <a:snd r:embed="rId7" name="PROJCTOR.WAV"/>
              </a:hlinkClick>
            </p:cNvPr>
            <p:cNvSpPr>
              <a:spLocks noChangeArrowheads="1"/>
            </p:cNvSpPr>
            <p:nvPr/>
          </p:nvSpPr>
          <p:spPr bwMode="auto">
            <a:xfrm flipH="1">
              <a:off x="5424" y="3984"/>
              <a:ext cx="288" cy="288"/>
            </a:xfrm>
            <a:prstGeom prst="actionButtonBackPrevious">
              <a:avLst/>
            </a:prstGeom>
            <a:blipFill dpi="0" rotWithShape="0">
              <a:blip r:embed="rId8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250825" y="188913"/>
            <a:ext cx="7772400" cy="7191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</a:rPr>
              <a:t>16-1:</a:t>
            </a:r>
            <a:r>
              <a:rPr lang="zh-CN" altLang="en-US" sz="2800" b="1">
                <a:solidFill>
                  <a:schemeClr val="tx1"/>
                </a:solidFill>
                <a:ea typeface="楷体_GB2312" pitchFamily="49" charset="-122"/>
              </a:rPr>
              <a:t>求图示的二端口网络的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</a:rPr>
              <a:t>Y</a:t>
            </a:r>
            <a:r>
              <a:rPr lang="zh-CN" altLang="en-US" sz="2800" b="1">
                <a:solidFill>
                  <a:schemeClr val="tx1"/>
                </a:solidFill>
                <a:ea typeface="楷体_GB2312" pitchFamily="49" charset="-122"/>
              </a:rPr>
              <a:t>参数。</a:t>
            </a:r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250825" y="1125538"/>
            <a:ext cx="230346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解：</a:t>
            </a:r>
            <a:endParaRPr kumimoji="1"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56175" y="908050"/>
            <a:ext cx="3287713" cy="1885950"/>
            <a:chOff x="2896" y="572"/>
            <a:chExt cx="2071" cy="1188"/>
          </a:xfrm>
        </p:grpSpPr>
        <p:sp>
          <p:nvSpPr>
            <p:cNvPr id="506885" name="Rectangle 5"/>
            <p:cNvSpPr>
              <a:spLocks noChangeArrowheads="1"/>
            </p:cNvSpPr>
            <p:nvPr/>
          </p:nvSpPr>
          <p:spPr bwMode="auto">
            <a:xfrm>
              <a:off x="3773" y="910"/>
              <a:ext cx="253" cy="93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886" name="Line 6"/>
            <p:cNvSpPr>
              <a:spLocks noChangeShapeType="1"/>
            </p:cNvSpPr>
            <p:nvPr/>
          </p:nvSpPr>
          <p:spPr bwMode="auto">
            <a:xfrm>
              <a:off x="4030" y="951"/>
              <a:ext cx="789" cy="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887" name="Line 7"/>
            <p:cNvSpPr>
              <a:spLocks noChangeShapeType="1"/>
            </p:cNvSpPr>
            <p:nvPr/>
          </p:nvSpPr>
          <p:spPr bwMode="auto">
            <a:xfrm flipH="1">
              <a:off x="3024" y="951"/>
              <a:ext cx="74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888" name="Line 8"/>
            <p:cNvSpPr>
              <a:spLocks noChangeShapeType="1"/>
            </p:cNvSpPr>
            <p:nvPr/>
          </p:nvSpPr>
          <p:spPr bwMode="auto">
            <a:xfrm>
              <a:off x="3033" y="1727"/>
              <a:ext cx="179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889" name="Rectangle 9"/>
            <p:cNvSpPr>
              <a:spLocks noChangeArrowheads="1"/>
            </p:cNvSpPr>
            <p:nvPr/>
          </p:nvSpPr>
          <p:spPr bwMode="auto">
            <a:xfrm>
              <a:off x="3762" y="663"/>
              <a:ext cx="23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400" i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Y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6890" name="Line 10"/>
            <p:cNvSpPr>
              <a:spLocks noChangeShapeType="1"/>
            </p:cNvSpPr>
            <p:nvPr/>
          </p:nvSpPr>
          <p:spPr bwMode="auto">
            <a:xfrm>
              <a:off x="3083" y="871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6891" name="Text Box 11"/>
            <p:cNvSpPr txBox="1">
              <a:spLocks noChangeArrowheads="1"/>
            </p:cNvSpPr>
            <p:nvPr/>
          </p:nvSpPr>
          <p:spPr bwMode="auto">
            <a:xfrm>
              <a:off x="2911" y="960"/>
              <a:ext cx="2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506892" name="Text Box 12"/>
            <p:cNvSpPr txBox="1">
              <a:spLocks noChangeArrowheads="1"/>
            </p:cNvSpPr>
            <p:nvPr/>
          </p:nvSpPr>
          <p:spPr bwMode="auto">
            <a:xfrm>
              <a:off x="2924" y="1467"/>
              <a:ext cx="2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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6893" name="Line 13"/>
            <p:cNvSpPr>
              <a:spLocks noChangeShapeType="1"/>
            </p:cNvSpPr>
            <p:nvPr/>
          </p:nvSpPr>
          <p:spPr bwMode="auto">
            <a:xfrm flipH="1">
              <a:off x="4555" y="887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6894" name="Text Box 14"/>
            <p:cNvSpPr txBox="1">
              <a:spLocks noChangeArrowheads="1"/>
            </p:cNvSpPr>
            <p:nvPr/>
          </p:nvSpPr>
          <p:spPr bwMode="auto">
            <a:xfrm>
              <a:off x="4755" y="964"/>
              <a:ext cx="2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506895" name="Text Box 15"/>
            <p:cNvSpPr txBox="1">
              <a:spLocks noChangeArrowheads="1"/>
            </p:cNvSpPr>
            <p:nvPr/>
          </p:nvSpPr>
          <p:spPr bwMode="auto">
            <a:xfrm>
              <a:off x="4749" y="1472"/>
              <a:ext cx="2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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506896" name="Object 16"/>
            <p:cNvGraphicFramePr>
              <a:graphicFrameLocks noChangeAspect="1"/>
            </p:cNvGraphicFramePr>
            <p:nvPr/>
          </p:nvGraphicFramePr>
          <p:xfrm>
            <a:off x="2896" y="1164"/>
            <a:ext cx="213" cy="289"/>
          </p:xfrm>
          <a:graphic>
            <a:graphicData uri="http://schemas.openxmlformats.org/presentationml/2006/ole">
              <p:oleObj spid="_x0000_s39950" name="公式" r:id="rId3" imgW="215640" imgH="279360" progId="Equation.3">
                <p:embed/>
              </p:oleObj>
            </a:graphicData>
          </a:graphic>
        </p:graphicFrame>
        <p:graphicFrame>
          <p:nvGraphicFramePr>
            <p:cNvPr id="506897" name="Object 17"/>
            <p:cNvGraphicFramePr>
              <a:graphicFrameLocks noChangeAspect="1"/>
            </p:cNvGraphicFramePr>
            <p:nvPr/>
          </p:nvGraphicFramePr>
          <p:xfrm>
            <a:off x="3089" y="572"/>
            <a:ext cx="175" cy="289"/>
          </p:xfrm>
          <a:graphic>
            <a:graphicData uri="http://schemas.openxmlformats.org/presentationml/2006/ole">
              <p:oleObj spid="_x0000_s39951" name="公式" r:id="rId4" imgW="177480" imgH="279360" progId="Equation.3">
                <p:embed/>
              </p:oleObj>
            </a:graphicData>
          </a:graphic>
        </p:graphicFrame>
        <p:graphicFrame>
          <p:nvGraphicFramePr>
            <p:cNvPr id="506898" name="Object 18"/>
            <p:cNvGraphicFramePr>
              <a:graphicFrameLocks noChangeAspect="1"/>
            </p:cNvGraphicFramePr>
            <p:nvPr/>
          </p:nvGraphicFramePr>
          <p:xfrm>
            <a:off x="4580" y="592"/>
            <a:ext cx="175" cy="288"/>
          </p:xfrm>
          <a:graphic>
            <a:graphicData uri="http://schemas.openxmlformats.org/presentationml/2006/ole">
              <p:oleObj spid="_x0000_s39952" name="公式" r:id="rId5" imgW="177480" imgH="279360" progId="Equation.3">
                <p:embed/>
              </p:oleObj>
            </a:graphicData>
          </a:graphic>
        </p:graphicFrame>
        <p:graphicFrame>
          <p:nvGraphicFramePr>
            <p:cNvPr id="506899" name="Object 19"/>
            <p:cNvGraphicFramePr>
              <a:graphicFrameLocks noChangeAspect="1"/>
            </p:cNvGraphicFramePr>
            <p:nvPr/>
          </p:nvGraphicFramePr>
          <p:xfrm>
            <a:off x="4754" y="1174"/>
            <a:ext cx="213" cy="289"/>
          </p:xfrm>
          <a:graphic>
            <a:graphicData uri="http://schemas.openxmlformats.org/presentationml/2006/ole">
              <p:oleObj spid="_x0000_s39953" name="公式" r:id="rId6" imgW="215640" imgH="279360" progId="Equation.3">
                <p:embed/>
              </p:oleObj>
            </a:graphicData>
          </a:graphic>
        </p:graphicFrame>
        <p:sp>
          <p:nvSpPr>
            <p:cNvPr id="506900" name="Rectangle 20"/>
            <p:cNvSpPr>
              <a:spLocks noChangeArrowheads="1"/>
            </p:cNvSpPr>
            <p:nvPr/>
          </p:nvSpPr>
          <p:spPr bwMode="auto">
            <a:xfrm>
              <a:off x="4269" y="1212"/>
              <a:ext cx="97" cy="255"/>
            </a:xfrm>
            <a:prstGeom prst="rect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901" name="Line 21"/>
            <p:cNvSpPr>
              <a:spLocks noChangeShapeType="1"/>
            </p:cNvSpPr>
            <p:nvPr/>
          </p:nvSpPr>
          <p:spPr bwMode="auto">
            <a:xfrm>
              <a:off x="4317" y="961"/>
              <a:ext cx="1" cy="2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902" name="Line 22"/>
            <p:cNvSpPr>
              <a:spLocks noChangeShapeType="1"/>
            </p:cNvSpPr>
            <p:nvPr/>
          </p:nvSpPr>
          <p:spPr bwMode="auto">
            <a:xfrm>
              <a:off x="4317" y="1474"/>
              <a:ext cx="1" cy="2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903" name="Rectangle 23"/>
            <p:cNvSpPr>
              <a:spLocks noChangeArrowheads="1"/>
            </p:cNvSpPr>
            <p:nvPr/>
          </p:nvSpPr>
          <p:spPr bwMode="auto">
            <a:xfrm>
              <a:off x="3432" y="1207"/>
              <a:ext cx="97" cy="255"/>
            </a:xfrm>
            <a:prstGeom prst="rect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904" name="Line 24"/>
            <p:cNvSpPr>
              <a:spLocks noChangeShapeType="1"/>
            </p:cNvSpPr>
            <p:nvPr/>
          </p:nvSpPr>
          <p:spPr bwMode="auto">
            <a:xfrm>
              <a:off x="3480" y="956"/>
              <a:ext cx="1" cy="2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905" name="Line 25"/>
            <p:cNvSpPr>
              <a:spLocks noChangeShapeType="1"/>
            </p:cNvSpPr>
            <p:nvPr/>
          </p:nvSpPr>
          <p:spPr bwMode="auto">
            <a:xfrm>
              <a:off x="3480" y="1469"/>
              <a:ext cx="1" cy="2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906" name="Oval 26"/>
            <p:cNvSpPr>
              <a:spLocks noChangeArrowheads="1"/>
            </p:cNvSpPr>
            <p:nvPr/>
          </p:nvSpPr>
          <p:spPr bwMode="auto">
            <a:xfrm>
              <a:off x="2973" y="923"/>
              <a:ext cx="53" cy="5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6907" name="Oval 27"/>
            <p:cNvSpPr>
              <a:spLocks noChangeArrowheads="1"/>
            </p:cNvSpPr>
            <p:nvPr/>
          </p:nvSpPr>
          <p:spPr bwMode="auto">
            <a:xfrm>
              <a:off x="2987" y="1696"/>
              <a:ext cx="53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6908" name="Oval 28"/>
            <p:cNvSpPr>
              <a:spLocks noChangeArrowheads="1"/>
            </p:cNvSpPr>
            <p:nvPr/>
          </p:nvSpPr>
          <p:spPr bwMode="auto">
            <a:xfrm>
              <a:off x="4812" y="928"/>
              <a:ext cx="53" cy="5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6909" name="Oval 29"/>
            <p:cNvSpPr>
              <a:spLocks noChangeArrowheads="1"/>
            </p:cNvSpPr>
            <p:nvPr/>
          </p:nvSpPr>
          <p:spPr bwMode="auto">
            <a:xfrm>
              <a:off x="4821" y="1696"/>
              <a:ext cx="54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6910" name="Rectangle 30"/>
            <p:cNvSpPr>
              <a:spLocks noChangeArrowheads="1"/>
            </p:cNvSpPr>
            <p:nvPr/>
          </p:nvSpPr>
          <p:spPr bwMode="auto">
            <a:xfrm>
              <a:off x="3537" y="1243"/>
              <a:ext cx="23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en-US" altLang="zh-CN" sz="2400" i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Y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6911" name="Rectangle 31"/>
            <p:cNvSpPr>
              <a:spLocks noChangeArrowheads="1"/>
            </p:cNvSpPr>
            <p:nvPr/>
          </p:nvSpPr>
          <p:spPr bwMode="auto">
            <a:xfrm>
              <a:off x="4021" y="1243"/>
              <a:ext cx="23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en-US" altLang="zh-CN" sz="2400" i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Y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aphicFrame>
        <p:nvGraphicFramePr>
          <p:cNvPr id="506912" name="Object 32"/>
          <p:cNvGraphicFramePr>
            <a:graphicFrameLocks noChangeAspect="1"/>
          </p:cNvGraphicFramePr>
          <p:nvPr/>
        </p:nvGraphicFramePr>
        <p:xfrm>
          <a:off x="8143875" y="3587750"/>
          <a:ext cx="758825" cy="449263"/>
        </p:xfrm>
        <a:graphic>
          <a:graphicData uri="http://schemas.openxmlformats.org/presentationml/2006/ole">
            <p:oleObj spid="_x0000_s39938" name="公式" r:id="rId7" imgW="469800" imgH="279360" progId="Equation.3">
              <p:embed/>
            </p:oleObj>
          </a:graphicData>
        </a:graphic>
      </p:graphicFrame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4932363" y="2708275"/>
            <a:ext cx="3205162" cy="1849438"/>
            <a:chOff x="346" y="1368"/>
            <a:chExt cx="2019" cy="1165"/>
          </a:xfrm>
        </p:grpSpPr>
        <p:sp>
          <p:nvSpPr>
            <p:cNvPr id="506914" name="Rectangle 34"/>
            <p:cNvSpPr>
              <a:spLocks noChangeArrowheads="1"/>
            </p:cNvSpPr>
            <p:nvPr/>
          </p:nvSpPr>
          <p:spPr bwMode="auto">
            <a:xfrm>
              <a:off x="1241" y="1699"/>
              <a:ext cx="257" cy="91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915" name="Line 35"/>
            <p:cNvSpPr>
              <a:spLocks noChangeShapeType="1"/>
            </p:cNvSpPr>
            <p:nvPr/>
          </p:nvSpPr>
          <p:spPr bwMode="auto">
            <a:xfrm>
              <a:off x="1503" y="1740"/>
              <a:ext cx="805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916" name="Line 36"/>
            <p:cNvSpPr>
              <a:spLocks noChangeShapeType="1"/>
            </p:cNvSpPr>
            <p:nvPr/>
          </p:nvSpPr>
          <p:spPr bwMode="auto">
            <a:xfrm flipH="1">
              <a:off x="476" y="1740"/>
              <a:ext cx="7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917" name="Line 37"/>
            <p:cNvSpPr>
              <a:spLocks noChangeShapeType="1"/>
            </p:cNvSpPr>
            <p:nvPr/>
          </p:nvSpPr>
          <p:spPr bwMode="auto">
            <a:xfrm>
              <a:off x="486" y="2500"/>
              <a:ext cx="182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918" name="Rectangle 38"/>
            <p:cNvSpPr>
              <a:spLocks noChangeArrowheads="1"/>
            </p:cNvSpPr>
            <p:nvPr/>
          </p:nvSpPr>
          <p:spPr bwMode="auto">
            <a:xfrm>
              <a:off x="1254" y="1414"/>
              <a:ext cx="23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400" i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Y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6919" name="Line 39"/>
            <p:cNvSpPr>
              <a:spLocks noChangeShapeType="1"/>
            </p:cNvSpPr>
            <p:nvPr/>
          </p:nvSpPr>
          <p:spPr bwMode="auto">
            <a:xfrm>
              <a:off x="536" y="1661"/>
              <a:ext cx="2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6920" name="Text Box 40"/>
            <p:cNvSpPr txBox="1">
              <a:spLocks noChangeArrowheads="1"/>
            </p:cNvSpPr>
            <p:nvPr/>
          </p:nvSpPr>
          <p:spPr bwMode="auto">
            <a:xfrm>
              <a:off x="361" y="1748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506921" name="Text Box 41"/>
            <p:cNvSpPr txBox="1">
              <a:spLocks noChangeArrowheads="1"/>
            </p:cNvSpPr>
            <p:nvPr/>
          </p:nvSpPr>
          <p:spPr bwMode="auto">
            <a:xfrm>
              <a:off x="375" y="2245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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6922" name="Line 42"/>
            <p:cNvSpPr>
              <a:spLocks noChangeShapeType="1"/>
            </p:cNvSpPr>
            <p:nvPr/>
          </p:nvSpPr>
          <p:spPr bwMode="auto">
            <a:xfrm flipH="1">
              <a:off x="2038" y="1676"/>
              <a:ext cx="2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6923" name="Object 43"/>
            <p:cNvGraphicFramePr>
              <a:graphicFrameLocks noChangeAspect="1"/>
            </p:cNvGraphicFramePr>
            <p:nvPr/>
          </p:nvGraphicFramePr>
          <p:xfrm>
            <a:off x="346" y="1960"/>
            <a:ext cx="218" cy="283"/>
          </p:xfrm>
          <a:graphic>
            <a:graphicData uri="http://schemas.openxmlformats.org/presentationml/2006/ole">
              <p:oleObj spid="_x0000_s39947" name="公式" r:id="rId8" imgW="215640" imgH="279360" progId="Equation.3">
                <p:embed/>
              </p:oleObj>
            </a:graphicData>
          </a:graphic>
        </p:graphicFrame>
        <p:graphicFrame>
          <p:nvGraphicFramePr>
            <p:cNvPr id="506924" name="Object 44"/>
            <p:cNvGraphicFramePr>
              <a:graphicFrameLocks noChangeAspect="1"/>
            </p:cNvGraphicFramePr>
            <p:nvPr/>
          </p:nvGraphicFramePr>
          <p:xfrm>
            <a:off x="543" y="1368"/>
            <a:ext cx="179" cy="283"/>
          </p:xfrm>
          <a:graphic>
            <a:graphicData uri="http://schemas.openxmlformats.org/presentationml/2006/ole">
              <p:oleObj spid="_x0000_s39948" name="公式" r:id="rId9" imgW="177480" imgH="279360" progId="Equation.3">
                <p:embed/>
              </p:oleObj>
            </a:graphicData>
          </a:graphic>
        </p:graphicFrame>
        <p:graphicFrame>
          <p:nvGraphicFramePr>
            <p:cNvPr id="506925" name="Object 45"/>
            <p:cNvGraphicFramePr>
              <a:graphicFrameLocks noChangeAspect="1"/>
            </p:cNvGraphicFramePr>
            <p:nvPr/>
          </p:nvGraphicFramePr>
          <p:xfrm>
            <a:off x="2064" y="1387"/>
            <a:ext cx="179" cy="283"/>
          </p:xfrm>
          <a:graphic>
            <a:graphicData uri="http://schemas.openxmlformats.org/presentationml/2006/ole">
              <p:oleObj spid="_x0000_s39949" name="公式" r:id="rId10" imgW="177480" imgH="279360" progId="Equation.3">
                <p:embed/>
              </p:oleObj>
            </a:graphicData>
          </a:graphic>
        </p:graphicFrame>
        <p:sp>
          <p:nvSpPr>
            <p:cNvPr id="506926" name="Rectangle 46"/>
            <p:cNvSpPr>
              <a:spLocks noChangeArrowheads="1"/>
            </p:cNvSpPr>
            <p:nvPr/>
          </p:nvSpPr>
          <p:spPr bwMode="auto">
            <a:xfrm>
              <a:off x="1747" y="1995"/>
              <a:ext cx="99" cy="250"/>
            </a:xfrm>
            <a:prstGeom prst="rect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927" name="Line 47"/>
            <p:cNvSpPr>
              <a:spLocks noChangeShapeType="1"/>
            </p:cNvSpPr>
            <p:nvPr/>
          </p:nvSpPr>
          <p:spPr bwMode="auto">
            <a:xfrm>
              <a:off x="1796" y="1749"/>
              <a:ext cx="1" cy="2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928" name="Line 48"/>
            <p:cNvSpPr>
              <a:spLocks noChangeShapeType="1"/>
            </p:cNvSpPr>
            <p:nvPr/>
          </p:nvSpPr>
          <p:spPr bwMode="auto">
            <a:xfrm>
              <a:off x="1796" y="2251"/>
              <a:ext cx="1" cy="2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929" name="Rectangle 49"/>
            <p:cNvSpPr>
              <a:spLocks noChangeArrowheads="1"/>
            </p:cNvSpPr>
            <p:nvPr/>
          </p:nvSpPr>
          <p:spPr bwMode="auto">
            <a:xfrm>
              <a:off x="893" y="1990"/>
              <a:ext cx="98" cy="250"/>
            </a:xfrm>
            <a:prstGeom prst="rect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930" name="Line 50"/>
            <p:cNvSpPr>
              <a:spLocks noChangeShapeType="1"/>
            </p:cNvSpPr>
            <p:nvPr/>
          </p:nvSpPr>
          <p:spPr bwMode="auto">
            <a:xfrm>
              <a:off x="942" y="1744"/>
              <a:ext cx="1" cy="2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931" name="Line 51"/>
            <p:cNvSpPr>
              <a:spLocks noChangeShapeType="1"/>
            </p:cNvSpPr>
            <p:nvPr/>
          </p:nvSpPr>
          <p:spPr bwMode="auto">
            <a:xfrm>
              <a:off x="942" y="2246"/>
              <a:ext cx="1" cy="2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932" name="Oval 52"/>
            <p:cNvSpPr>
              <a:spLocks noChangeArrowheads="1"/>
            </p:cNvSpPr>
            <p:nvPr/>
          </p:nvSpPr>
          <p:spPr bwMode="auto">
            <a:xfrm>
              <a:off x="424" y="1712"/>
              <a:ext cx="55" cy="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6933" name="Oval 53"/>
            <p:cNvSpPr>
              <a:spLocks noChangeArrowheads="1"/>
            </p:cNvSpPr>
            <p:nvPr/>
          </p:nvSpPr>
          <p:spPr bwMode="auto">
            <a:xfrm>
              <a:off x="439" y="2469"/>
              <a:ext cx="54" cy="5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6934" name="Oval 54"/>
            <p:cNvSpPr>
              <a:spLocks noChangeArrowheads="1"/>
            </p:cNvSpPr>
            <p:nvPr/>
          </p:nvSpPr>
          <p:spPr bwMode="auto">
            <a:xfrm>
              <a:off x="2301" y="1716"/>
              <a:ext cx="54" cy="5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6935" name="Oval 55"/>
            <p:cNvSpPr>
              <a:spLocks noChangeArrowheads="1"/>
            </p:cNvSpPr>
            <p:nvPr/>
          </p:nvSpPr>
          <p:spPr bwMode="auto">
            <a:xfrm>
              <a:off x="2310" y="2469"/>
              <a:ext cx="55" cy="5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6936" name="Rectangle 56"/>
            <p:cNvSpPr>
              <a:spLocks noChangeArrowheads="1"/>
            </p:cNvSpPr>
            <p:nvPr/>
          </p:nvSpPr>
          <p:spPr bwMode="auto">
            <a:xfrm>
              <a:off x="981" y="2019"/>
              <a:ext cx="23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en-US" altLang="zh-CN" sz="2400" i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Y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6937" name="Rectangle 57"/>
            <p:cNvSpPr>
              <a:spLocks noChangeArrowheads="1"/>
            </p:cNvSpPr>
            <p:nvPr/>
          </p:nvSpPr>
          <p:spPr bwMode="auto">
            <a:xfrm>
              <a:off x="1482" y="2007"/>
              <a:ext cx="23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en-US" altLang="zh-CN" sz="2400" i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Y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06938" name="Line 58"/>
          <p:cNvSpPr>
            <a:spLocks noChangeShapeType="1"/>
          </p:cNvSpPr>
          <p:nvPr/>
        </p:nvSpPr>
        <p:spPr bwMode="auto">
          <a:xfrm>
            <a:off x="8078788" y="3336925"/>
            <a:ext cx="0" cy="11239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6939" name="Object 59"/>
          <p:cNvGraphicFramePr>
            <a:graphicFrameLocks noChangeAspect="1"/>
          </p:cNvGraphicFramePr>
          <p:nvPr/>
        </p:nvGraphicFramePr>
        <p:xfrm>
          <a:off x="1474788" y="1400175"/>
          <a:ext cx="2860675" cy="912813"/>
        </p:xfrm>
        <a:graphic>
          <a:graphicData uri="http://schemas.openxmlformats.org/presentationml/2006/ole">
            <p:oleObj spid="_x0000_s39939" name="公式" r:id="rId11" imgW="1434960" imgH="457200" progId="Equation.3">
              <p:embed/>
            </p:oleObj>
          </a:graphicData>
        </a:graphic>
      </p:graphicFrame>
      <p:graphicFrame>
        <p:nvGraphicFramePr>
          <p:cNvPr id="506940" name="Object 60"/>
          <p:cNvGraphicFramePr>
            <a:graphicFrameLocks noChangeAspect="1"/>
          </p:cNvGraphicFramePr>
          <p:nvPr/>
        </p:nvGraphicFramePr>
        <p:xfrm>
          <a:off x="1403350" y="2205038"/>
          <a:ext cx="2252663" cy="914400"/>
        </p:xfrm>
        <a:graphic>
          <a:graphicData uri="http://schemas.openxmlformats.org/presentationml/2006/ole">
            <p:oleObj spid="_x0000_s39940" name="公式" r:id="rId12" imgW="1244520" imgH="457200" progId="Equation.3">
              <p:embed/>
            </p:oleObj>
          </a:graphicData>
        </a:graphic>
      </p:graphicFrame>
      <p:graphicFrame>
        <p:nvGraphicFramePr>
          <p:cNvPr id="506941" name="Object 61"/>
          <p:cNvGraphicFramePr>
            <a:graphicFrameLocks noChangeAspect="1"/>
          </p:cNvGraphicFramePr>
          <p:nvPr/>
        </p:nvGraphicFramePr>
        <p:xfrm>
          <a:off x="4760913" y="5445125"/>
          <a:ext cx="739775" cy="449263"/>
        </p:xfrm>
        <a:graphic>
          <a:graphicData uri="http://schemas.openxmlformats.org/presentationml/2006/ole">
            <p:oleObj spid="_x0000_s39941" name="公式" r:id="rId13" imgW="457200" imgH="279360" progId="Equation.3">
              <p:embed/>
            </p:oleObj>
          </a:graphicData>
        </a:graphic>
      </p:graphicFrame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5443538" y="4508500"/>
            <a:ext cx="3232150" cy="1835150"/>
            <a:chOff x="412" y="2892"/>
            <a:chExt cx="2036" cy="1156"/>
          </a:xfrm>
        </p:grpSpPr>
        <p:sp>
          <p:nvSpPr>
            <p:cNvPr id="506943" name="Rectangle 63"/>
            <p:cNvSpPr>
              <a:spLocks noChangeArrowheads="1"/>
            </p:cNvSpPr>
            <p:nvPr/>
          </p:nvSpPr>
          <p:spPr bwMode="auto">
            <a:xfrm>
              <a:off x="1229" y="3223"/>
              <a:ext cx="257" cy="91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944" name="Line 64"/>
            <p:cNvSpPr>
              <a:spLocks noChangeShapeType="1"/>
            </p:cNvSpPr>
            <p:nvPr/>
          </p:nvSpPr>
          <p:spPr bwMode="auto">
            <a:xfrm>
              <a:off x="1491" y="3264"/>
              <a:ext cx="805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945" name="Line 65"/>
            <p:cNvSpPr>
              <a:spLocks noChangeShapeType="1"/>
            </p:cNvSpPr>
            <p:nvPr/>
          </p:nvSpPr>
          <p:spPr bwMode="auto">
            <a:xfrm flipH="1">
              <a:off x="464" y="3264"/>
              <a:ext cx="7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946" name="Line 66"/>
            <p:cNvSpPr>
              <a:spLocks noChangeShapeType="1"/>
            </p:cNvSpPr>
            <p:nvPr/>
          </p:nvSpPr>
          <p:spPr bwMode="auto">
            <a:xfrm>
              <a:off x="474" y="4024"/>
              <a:ext cx="182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947" name="Rectangle 67"/>
            <p:cNvSpPr>
              <a:spLocks noChangeArrowheads="1"/>
            </p:cNvSpPr>
            <p:nvPr/>
          </p:nvSpPr>
          <p:spPr bwMode="auto">
            <a:xfrm>
              <a:off x="1242" y="2938"/>
              <a:ext cx="23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400" i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Y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6948" name="Line 68"/>
            <p:cNvSpPr>
              <a:spLocks noChangeShapeType="1"/>
            </p:cNvSpPr>
            <p:nvPr/>
          </p:nvSpPr>
          <p:spPr bwMode="auto">
            <a:xfrm>
              <a:off x="524" y="3185"/>
              <a:ext cx="2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6949" name="Text Box 69"/>
            <p:cNvSpPr txBox="1">
              <a:spLocks noChangeArrowheads="1"/>
            </p:cNvSpPr>
            <p:nvPr/>
          </p:nvSpPr>
          <p:spPr bwMode="auto">
            <a:xfrm>
              <a:off x="2203" y="3266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506950" name="Text Box 70"/>
            <p:cNvSpPr txBox="1">
              <a:spLocks noChangeArrowheads="1"/>
            </p:cNvSpPr>
            <p:nvPr/>
          </p:nvSpPr>
          <p:spPr bwMode="auto">
            <a:xfrm>
              <a:off x="2217" y="3751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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6951" name="Line 71"/>
            <p:cNvSpPr>
              <a:spLocks noChangeShapeType="1"/>
            </p:cNvSpPr>
            <p:nvPr/>
          </p:nvSpPr>
          <p:spPr bwMode="auto">
            <a:xfrm flipH="1">
              <a:off x="2026" y="3200"/>
              <a:ext cx="2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6952" name="Object 72"/>
            <p:cNvGraphicFramePr>
              <a:graphicFrameLocks noChangeAspect="1"/>
            </p:cNvGraphicFramePr>
            <p:nvPr/>
          </p:nvGraphicFramePr>
          <p:xfrm>
            <a:off x="2230" y="3502"/>
            <a:ext cx="218" cy="283"/>
          </p:xfrm>
          <a:graphic>
            <a:graphicData uri="http://schemas.openxmlformats.org/presentationml/2006/ole">
              <p:oleObj spid="_x0000_s39944" name="公式" r:id="rId14" imgW="215640" imgH="279360" progId="Equation.3">
                <p:embed/>
              </p:oleObj>
            </a:graphicData>
          </a:graphic>
        </p:graphicFrame>
        <p:graphicFrame>
          <p:nvGraphicFramePr>
            <p:cNvPr id="506953" name="Object 73"/>
            <p:cNvGraphicFramePr>
              <a:graphicFrameLocks noChangeAspect="1"/>
            </p:cNvGraphicFramePr>
            <p:nvPr/>
          </p:nvGraphicFramePr>
          <p:xfrm>
            <a:off x="531" y="2892"/>
            <a:ext cx="179" cy="283"/>
          </p:xfrm>
          <a:graphic>
            <a:graphicData uri="http://schemas.openxmlformats.org/presentationml/2006/ole">
              <p:oleObj spid="_x0000_s39945" name="公式" r:id="rId15" imgW="177480" imgH="279360" progId="Equation.3">
                <p:embed/>
              </p:oleObj>
            </a:graphicData>
          </a:graphic>
        </p:graphicFrame>
        <p:graphicFrame>
          <p:nvGraphicFramePr>
            <p:cNvPr id="506954" name="Object 74"/>
            <p:cNvGraphicFramePr>
              <a:graphicFrameLocks noChangeAspect="1"/>
            </p:cNvGraphicFramePr>
            <p:nvPr/>
          </p:nvGraphicFramePr>
          <p:xfrm>
            <a:off x="2052" y="2911"/>
            <a:ext cx="179" cy="283"/>
          </p:xfrm>
          <a:graphic>
            <a:graphicData uri="http://schemas.openxmlformats.org/presentationml/2006/ole">
              <p:oleObj spid="_x0000_s39946" name="公式" r:id="rId16" imgW="177480" imgH="279360" progId="Equation.3">
                <p:embed/>
              </p:oleObj>
            </a:graphicData>
          </a:graphic>
        </p:graphicFrame>
        <p:sp>
          <p:nvSpPr>
            <p:cNvPr id="506955" name="Rectangle 75"/>
            <p:cNvSpPr>
              <a:spLocks noChangeArrowheads="1"/>
            </p:cNvSpPr>
            <p:nvPr/>
          </p:nvSpPr>
          <p:spPr bwMode="auto">
            <a:xfrm>
              <a:off x="1735" y="3519"/>
              <a:ext cx="99" cy="250"/>
            </a:xfrm>
            <a:prstGeom prst="rect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956" name="Line 76"/>
            <p:cNvSpPr>
              <a:spLocks noChangeShapeType="1"/>
            </p:cNvSpPr>
            <p:nvPr/>
          </p:nvSpPr>
          <p:spPr bwMode="auto">
            <a:xfrm>
              <a:off x="1784" y="3273"/>
              <a:ext cx="1" cy="2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957" name="Line 77"/>
            <p:cNvSpPr>
              <a:spLocks noChangeShapeType="1"/>
            </p:cNvSpPr>
            <p:nvPr/>
          </p:nvSpPr>
          <p:spPr bwMode="auto">
            <a:xfrm>
              <a:off x="1784" y="3775"/>
              <a:ext cx="1" cy="2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958" name="Rectangle 78"/>
            <p:cNvSpPr>
              <a:spLocks noChangeArrowheads="1"/>
            </p:cNvSpPr>
            <p:nvPr/>
          </p:nvSpPr>
          <p:spPr bwMode="auto">
            <a:xfrm>
              <a:off x="881" y="3514"/>
              <a:ext cx="98" cy="250"/>
            </a:xfrm>
            <a:prstGeom prst="rect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959" name="Line 79"/>
            <p:cNvSpPr>
              <a:spLocks noChangeShapeType="1"/>
            </p:cNvSpPr>
            <p:nvPr/>
          </p:nvSpPr>
          <p:spPr bwMode="auto">
            <a:xfrm>
              <a:off x="930" y="3268"/>
              <a:ext cx="1" cy="2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960" name="Line 80"/>
            <p:cNvSpPr>
              <a:spLocks noChangeShapeType="1"/>
            </p:cNvSpPr>
            <p:nvPr/>
          </p:nvSpPr>
          <p:spPr bwMode="auto">
            <a:xfrm>
              <a:off x="930" y="3770"/>
              <a:ext cx="1" cy="2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961" name="Oval 81"/>
            <p:cNvSpPr>
              <a:spLocks noChangeArrowheads="1"/>
            </p:cNvSpPr>
            <p:nvPr/>
          </p:nvSpPr>
          <p:spPr bwMode="auto">
            <a:xfrm>
              <a:off x="412" y="3236"/>
              <a:ext cx="55" cy="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6962" name="Oval 82"/>
            <p:cNvSpPr>
              <a:spLocks noChangeArrowheads="1"/>
            </p:cNvSpPr>
            <p:nvPr/>
          </p:nvSpPr>
          <p:spPr bwMode="auto">
            <a:xfrm>
              <a:off x="427" y="3993"/>
              <a:ext cx="54" cy="5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6963" name="Oval 83"/>
            <p:cNvSpPr>
              <a:spLocks noChangeArrowheads="1"/>
            </p:cNvSpPr>
            <p:nvPr/>
          </p:nvSpPr>
          <p:spPr bwMode="auto">
            <a:xfrm>
              <a:off x="2289" y="3240"/>
              <a:ext cx="54" cy="5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6964" name="Oval 84"/>
            <p:cNvSpPr>
              <a:spLocks noChangeArrowheads="1"/>
            </p:cNvSpPr>
            <p:nvPr/>
          </p:nvSpPr>
          <p:spPr bwMode="auto">
            <a:xfrm>
              <a:off x="2298" y="3993"/>
              <a:ext cx="55" cy="5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6965" name="Rectangle 85"/>
            <p:cNvSpPr>
              <a:spLocks noChangeArrowheads="1"/>
            </p:cNvSpPr>
            <p:nvPr/>
          </p:nvSpPr>
          <p:spPr bwMode="auto">
            <a:xfrm>
              <a:off x="969" y="3543"/>
              <a:ext cx="23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en-US" altLang="zh-CN" sz="2400" i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Y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6966" name="Rectangle 86"/>
            <p:cNvSpPr>
              <a:spLocks noChangeArrowheads="1"/>
            </p:cNvSpPr>
            <p:nvPr/>
          </p:nvSpPr>
          <p:spPr bwMode="auto">
            <a:xfrm>
              <a:off x="1470" y="3531"/>
              <a:ext cx="23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en-US" altLang="zh-CN" sz="2400" i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Y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06967" name="Line 87"/>
          <p:cNvSpPr>
            <a:spLocks noChangeShapeType="1"/>
          </p:cNvSpPr>
          <p:nvPr/>
        </p:nvSpPr>
        <p:spPr bwMode="auto">
          <a:xfrm>
            <a:off x="5494338" y="5137150"/>
            <a:ext cx="0" cy="11239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6968" name="Object 88"/>
          <p:cNvGraphicFramePr>
            <a:graphicFrameLocks noChangeAspect="1"/>
          </p:cNvGraphicFramePr>
          <p:nvPr/>
        </p:nvGraphicFramePr>
        <p:xfrm>
          <a:off x="1331913" y="3213100"/>
          <a:ext cx="2865437" cy="1827213"/>
        </p:xfrm>
        <a:graphic>
          <a:graphicData uri="http://schemas.openxmlformats.org/presentationml/2006/ole">
            <p:oleObj spid="_x0000_s39942" name="公式" r:id="rId17" imgW="1434960" imgH="914400" progId="Equation.3">
              <p:embed/>
            </p:oleObj>
          </a:graphicData>
        </a:graphic>
      </p:graphicFrame>
      <p:graphicFrame>
        <p:nvGraphicFramePr>
          <p:cNvPr id="506969" name="Object 89"/>
          <p:cNvGraphicFramePr>
            <a:graphicFrameLocks noChangeAspect="1"/>
          </p:cNvGraphicFramePr>
          <p:nvPr/>
        </p:nvGraphicFramePr>
        <p:xfrm>
          <a:off x="1979613" y="5445125"/>
          <a:ext cx="1892300" cy="454025"/>
        </p:xfrm>
        <a:graphic>
          <a:graphicData uri="http://schemas.openxmlformats.org/presentationml/2006/ole">
            <p:oleObj spid="_x0000_s39943" name="公式" r:id="rId18" imgW="952200" imgH="228600" progId="Equation.3">
              <p:embed/>
            </p:oleObj>
          </a:graphicData>
        </a:graphic>
      </p:graphicFrame>
      <p:grpSp>
        <p:nvGrpSpPr>
          <p:cNvPr id="5" name="Group 90"/>
          <p:cNvGrpSpPr>
            <a:grpSpLocks/>
          </p:cNvGrpSpPr>
          <p:nvPr/>
        </p:nvGrpSpPr>
        <p:grpSpPr bwMode="auto">
          <a:xfrm>
            <a:off x="8150225" y="6400800"/>
            <a:ext cx="993775" cy="457200"/>
            <a:chOff x="5086" y="3984"/>
            <a:chExt cx="626" cy="288"/>
          </a:xfrm>
        </p:grpSpPr>
        <p:sp>
          <p:nvSpPr>
            <p:cNvPr id="506971" name="AutoShape 91" descr="水滴">
              <a:hlinkClick r:id="" action="ppaction://hlinkshowjump?jump=previousslide" highlightClick="1">
                <a:snd r:embed="rId19" name="PROJCTOR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5086" y="3984"/>
              <a:ext cx="290" cy="288"/>
            </a:xfrm>
            <a:prstGeom prst="actionButtonBackPrevious">
              <a:avLst/>
            </a:prstGeom>
            <a:blipFill dpi="0" rotWithShape="0">
              <a:blip r:embed="rId20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6972" name="AutoShape 92" descr="水滴">
              <a:hlinkClick r:id="" action="ppaction://hlinkshowjump?jump=nextslide" highlightClick="1">
                <a:snd r:embed="rId19" name="PROJCTOR.WAV"/>
              </a:hlinkClick>
            </p:cNvPr>
            <p:cNvSpPr>
              <a:spLocks noChangeArrowheads="1"/>
            </p:cNvSpPr>
            <p:nvPr/>
          </p:nvSpPr>
          <p:spPr bwMode="auto">
            <a:xfrm flipH="1">
              <a:off x="5424" y="3984"/>
              <a:ext cx="288" cy="288"/>
            </a:xfrm>
            <a:prstGeom prst="actionButtonBackPrevious">
              <a:avLst/>
            </a:prstGeom>
            <a:blipFill dpi="0" rotWithShape="0">
              <a:blip r:embed="rId20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0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06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0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6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0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0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/>
      <p:bldP spid="506938" grpId="0" animBg="1"/>
      <p:bldP spid="5069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8210" name="Object 2"/>
          <p:cNvGraphicFramePr>
            <a:graphicFrameLocks noChangeAspect="1"/>
          </p:cNvGraphicFramePr>
          <p:nvPr/>
        </p:nvGraphicFramePr>
        <p:xfrm>
          <a:off x="5667375" y="765175"/>
          <a:ext cx="3181350" cy="2616200"/>
        </p:xfrm>
        <a:graphic>
          <a:graphicData uri="http://schemas.openxmlformats.org/presentationml/2006/ole">
            <p:oleObj spid="_x0000_s1026" name="公式" r:id="rId3" imgW="1295280" imgH="1333440" progId="Equation.3">
              <p:embed/>
            </p:oleObj>
          </a:graphicData>
        </a:graphic>
      </p:graphicFrame>
      <p:sp>
        <p:nvSpPr>
          <p:cNvPr id="478211" name="Text Box 3"/>
          <p:cNvSpPr txBox="1">
            <a:spLocks noChangeArrowheads="1"/>
          </p:cNvSpPr>
          <p:nvPr/>
        </p:nvSpPr>
        <p:spPr bwMode="auto">
          <a:xfrm>
            <a:off x="5524500" y="307975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由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 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Y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:</a:t>
            </a:r>
          </a:p>
        </p:txBody>
      </p:sp>
      <p:graphicFrame>
        <p:nvGraphicFramePr>
          <p:cNvPr id="478212" name="Object 4"/>
          <p:cNvGraphicFramePr>
            <a:graphicFrameLocks noChangeAspect="1"/>
          </p:cNvGraphicFramePr>
          <p:nvPr/>
        </p:nvGraphicFramePr>
        <p:xfrm>
          <a:off x="296863" y="896938"/>
          <a:ext cx="4949825" cy="2673350"/>
        </p:xfrm>
        <a:graphic>
          <a:graphicData uri="http://schemas.openxmlformats.org/presentationml/2006/ole">
            <p:oleObj spid="_x0000_s1027" name="公式" r:id="rId4" imgW="3517560" imgH="2577960" progId="Equation.3">
              <p:embed/>
            </p:oleObj>
          </a:graphicData>
        </a:graphic>
      </p:graphicFrame>
      <p:sp>
        <p:nvSpPr>
          <p:cNvPr id="478213" name="Text Box 5"/>
          <p:cNvSpPr txBox="1">
            <a:spLocks noChangeArrowheads="1"/>
          </p:cNvSpPr>
          <p:nvPr/>
        </p:nvSpPr>
        <p:spPr bwMode="auto">
          <a:xfrm>
            <a:off x="246063" y="149225"/>
            <a:ext cx="208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由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Y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 :</a:t>
            </a:r>
            <a:endParaRPr kumimoji="1" lang="en-US" altLang="zh-CN" sz="2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4025" y="6324600"/>
            <a:ext cx="993775" cy="457200"/>
            <a:chOff x="5086" y="3984"/>
            <a:chExt cx="626" cy="288"/>
          </a:xfrm>
        </p:grpSpPr>
        <p:sp>
          <p:nvSpPr>
            <p:cNvPr id="478215" name="AutoShape 7" descr="水滴">
              <a:hlinkClick r:id="" action="ppaction://hlinkshowjump?jump=previousslide" highlightClick="1">
                <a:snd r:embed="rId5" name="PROJCTOR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5086" y="3984"/>
              <a:ext cx="290" cy="288"/>
            </a:xfrm>
            <a:prstGeom prst="actionButtonBackPrevious">
              <a:avLst/>
            </a:prstGeom>
            <a:blipFill dpi="0" rotWithShape="0">
              <a:blip r:embed="rId6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8216" name="AutoShape 8" descr="水滴">
              <a:hlinkClick r:id="" action="ppaction://hlinkshowjump?jump=nextslide" highlightClick="1">
                <a:snd r:embed="rId5" name="PROJCTOR.WAV"/>
              </a:hlinkClick>
            </p:cNvPr>
            <p:cNvSpPr>
              <a:spLocks noChangeArrowheads="1"/>
            </p:cNvSpPr>
            <p:nvPr/>
          </p:nvSpPr>
          <p:spPr bwMode="auto">
            <a:xfrm flipH="1">
              <a:off x="5424" y="3984"/>
              <a:ext cx="288" cy="288"/>
            </a:xfrm>
            <a:prstGeom prst="actionButtonBackPrevious">
              <a:avLst/>
            </a:prstGeom>
            <a:blipFill dpi="0" rotWithShape="0">
              <a:blip r:embed="rId6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286125" y="5443538"/>
            <a:ext cx="5130800" cy="919162"/>
            <a:chOff x="480" y="2130"/>
            <a:chExt cx="3232" cy="579"/>
          </a:xfrm>
        </p:grpSpPr>
        <p:sp>
          <p:nvSpPr>
            <p:cNvPr id="478218" name="Text Box 10"/>
            <p:cNvSpPr txBox="1">
              <a:spLocks noChangeArrowheads="1"/>
            </p:cNvSpPr>
            <p:nvPr/>
          </p:nvSpPr>
          <p:spPr bwMode="auto">
            <a:xfrm>
              <a:off x="480" y="2277"/>
              <a:ext cx="1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Y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形电阻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=</a:t>
              </a:r>
            </a:p>
          </p:txBody>
        </p:sp>
        <p:sp>
          <p:nvSpPr>
            <p:cNvPr id="478219" name="Text Box 11"/>
            <p:cNvSpPr txBox="1">
              <a:spLocks noChangeArrowheads="1"/>
            </p:cNvSpPr>
            <p:nvPr/>
          </p:nvSpPr>
          <p:spPr bwMode="auto">
            <a:xfrm>
              <a:off x="1664" y="2130"/>
              <a:ext cx="20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△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形相邻电阻的乘积</a:t>
              </a:r>
            </a:p>
          </p:txBody>
        </p:sp>
        <p:sp>
          <p:nvSpPr>
            <p:cNvPr id="478220" name="Text Box 12"/>
            <p:cNvSpPr txBox="1">
              <a:spLocks noChangeArrowheads="1"/>
            </p:cNvSpPr>
            <p:nvPr/>
          </p:nvSpPr>
          <p:spPr bwMode="auto">
            <a:xfrm>
              <a:off x="1664" y="2421"/>
              <a:ext cx="20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△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形电阻之和</a:t>
              </a:r>
            </a:p>
          </p:txBody>
        </p:sp>
        <p:sp>
          <p:nvSpPr>
            <p:cNvPr id="478221" name="Line 13"/>
            <p:cNvSpPr>
              <a:spLocks noChangeShapeType="1"/>
            </p:cNvSpPr>
            <p:nvPr/>
          </p:nvSpPr>
          <p:spPr bwMode="auto">
            <a:xfrm>
              <a:off x="1664" y="2421"/>
              <a:ext cx="20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286125" y="3973513"/>
            <a:ext cx="5130800" cy="919162"/>
            <a:chOff x="480" y="2130"/>
            <a:chExt cx="3232" cy="579"/>
          </a:xfrm>
        </p:grpSpPr>
        <p:sp>
          <p:nvSpPr>
            <p:cNvPr id="478223" name="Text Box 15"/>
            <p:cNvSpPr txBox="1">
              <a:spLocks noChangeArrowheads="1"/>
            </p:cNvSpPr>
            <p:nvPr/>
          </p:nvSpPr>
          <p:spPr bwMode="auto">
            <a:xfrm>
              <a:off x="480" y="2277"/>
              <a:ext cx="1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△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形电阻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=</a:t>
              </a:r>
            </a:p>
          </p:txBody>
        </p:sp>
        <p:sp>
          <p:nvSpPr>
            <p:cNvPr id="478224" name="Text Box 16"/>
            <p:cNvSpPr txBox="1">
              <a:spLocks noChangeArrowheads="1"/>
            </p:cNvSpPr>
            <p:nvPr/>
          </p:nvSpPr>
          <p:spPr bwMode="auto">
            <a:xfrm>
              <a:off x="1664" y="2130"/>
              <a:ext cx="20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Y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形电阻两两乘积之和</a:t>
              </a:r>
            </a:p>
          </p:txBody>
        </p:sp>
        <p:sp>
          <p:nvSpPr>
            <p:cNvPr id="478225" name="Text Box 17"/>
            <p:cNvSpPr txBox="1">
              <a:spLocks noChangeArrowheads="1"/>
            </p:cNvSpPr>
            <p:nvPr/>
          </p:nvSpPr>
          <p:spPr bwMode="auto">
            <a:xfrm>
              <a:off x="1664" y="2421"/>
              <a:ext cx="20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Y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形不相邻电阻</a:t>
              </a:r>
            </a:p>
          </p:txBody>
        </p:sp>
        <p:sp>
          <p:nvSpPr>
            <p:cNvPr id="478226" name="Line 18"/>
            <p:cNvSpPr>
              <a:spLocks noChangeShapeType="1"/>
            </p:cNvSpPr>
            <p:nvPr/>
          </p:nvSpPr>
          <p:spPr bwMode="auto">
            <a:xfrm>
              <a:off x="1664" y="2421"/>
              <a:ext cx="20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57213" y="3824288"/>
            <a:ext cx="2076450" cy="2095500"/>
            <a:chOff x="3971" y="1488"/>
            <a:chExt cx="1308" cy="1320"/>
          </a:xfrm>
        </p:grpSpPr>
        <p:sp>
          <p:nvSpPr>
            <p:cNvPr id="478228" name="Line 20"/>
            <p:cNvSpPr>
              <a:spLocks noChangeShapeType="1"/>
            </p:cNvSpPr>
            <p:nvPr/>
          </p:nvSpPr>
          <p:spPr bwMode="auto">
            <a:xfrm flipH="1">
              <a:off x="3971" y="1488"/>
              <a:ext cx="661" cy="104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8229" name="Line 21"/>
            <p:cNvSpPr>
              <a:spLocks noChangeShapeType="1"/>
            </p:cNvSpPr>
            <p:nvPr/>
          </p:nvSpPr>
          <p:spPr bwMode="auto">
            <a:xfrm>
              <a:off x="3971" y="2535"/>
              <a:ext cx="124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8230" name="Line 22"/>
            <p:cNvSpPr>
              <a:spLocks noChangeShapeType="1"/>
            </p:cNvSpPr>
            <p:nvPr/>
          </p:nvSpPr>
          <p:spPr bwMode="auto">
            <a:xfrm>
              <a:off x="4632" y="1488"/>
              <a:ext cx="587" cy="104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8231" name="Line 23"/>
            <p:cNvSpPr>
              <a:spLocks noChangeShapeType="1"/>
            </p:cNvSpPr>
            <p:nvPr/>
          </p:nvSpPr>
          <p:spPr bwMode="auto">
            <a:xfrm>
              <a:off x="4632" y="1488"/>
              <a:ext cx="0" cy="6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8232" name="Line 24"/>
            <p:cNvSpPr>
              <a:spLocks noChangeShapeType="1"/>
            </p:cNvSpPr>
            <p:nvPr/>
          </p:nvSpPr>
          <p:spPr bwMode="auto">
            <a:xfrm flipH="1">
              <a:off x="3971" y="2161"/>
              <a:ext cx="661" cy="3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8233" name="Line 25"/>
            <p:cNvSpPr>
              <a:spLocks noChangeShapeType="1"/>
            </p:cNvSpPr>
            <p:nvPr/>
          </p:nvSpPr>
          <p:spPr bwMode="auto">
            <a:xfrm>
              <a:off x="4632" y="2161"/>
              <a:ext cx="587" cy="3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8234" name="Text Box 26"/>
            <p:cNvSpPr txBox="1">
              <a:spLocks noChangeArrowheads="1"/>
            </p:cNvSpPr>
            <p:nvPr/>
          </p:nvSpPr>
          <p:spPr bwMode="auto">
            <a:xfrm>
              <a:off x="4923" y="1788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31</a:t>
              </a:r>
              <a:endPara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8235" name="Text Box 27"/>
            <p:cNvSpPr txBox="1">
              <a:spLocks noChangeArrowheads="1"/>
            </p:cNvSpPr>
            <p:nvPr/>
          </p:nvSpPr>
          <p:spPr bwMode="auto">
            <a:xfrm>
              <a:off x="4444" y="2520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23</a:t>
              </a:r>
              <a:endPara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8236" name="Text Box 28"/>
            <p:cNvSpPr txBox="1">
              <a:spLocks noChangeArrowheads="1"/>
            </p:cNvSpPr>
            <p:nvPr/>
          </p:nvSpPr>
          <p:spPr bwMode="auto">
            <a:xfrm>
              <a:off x="3971" y="1749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12</a:t>
              </a:r>
              <a:endPara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8237" name="Text Box 29"/>
            <p:cNvSpPr txBox="1">
              <a:spLocks noChangeArrowheads="1"/>
            </p:cNvSpPr>
            <p:nvPr/>
          </p:nvSpPr>
          <p:spPr bwMode="auto">
            <a:xfrm>
              <a:off x="4754" y="2037"/>
              <a:ext cx="3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endPara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8238" name="Text Box 30"/>
            <p:cNvSpPr txBox="1">
              <a:spLocks noChangeArrowheads="1"/>
            </p:cNvSpPr>
            <p:nvPr/>
          </p:nvSpPr>
          <p:spPr bwMode="auto">
            <a:xfrm>
              <a:off x="4339" y="2220"/>
              <a:ext cx="3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8239" name="Text Box 31"/>
            <p:cNvSpPr txBox="1">
              <a:spLocks noChangeArrowheads="1"/>
            </p:cNvSpPr>
            <p:nvPr/>
          </p:nvSpPr>
          <p:spPr bwMode="auto">
            <a:xfrm>
              <a:off x="4380" y="1749"/>
              <a:ext cx="3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autoUpdateAnimBg="0"/>
      <p:bldP spid="47821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8" name="Object 4"/>
          <p:cNvGraphicFramePr>
            <a:graphicFrameLocks noChangeAspect="1"/>
          </p:cNvGraphicFramePr>
          <p:nvPr/>
        </p:nvGraphicFramePr>
        <p:xfrm>
          <a:off x="1631950" y="307975"/>
          <a:ext cx="3629025" cy="1208088"/>
        </p:xfrm>
        <a:graphic>
          <a:graphicData uri="http://schemas.openxmlformats.org/presentationml/2006/ole">
            <p:oleObj spid="_x0000_s40962" name="公式" r:id="rId3" imgW="1447560" imgH="482400" progId="Equation.3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150225" y="6400800"/>
            <a:ext cx="993775" cy="457200"/>
            <a:chOff x="5086" y="3984"/>
            <a:chExt cx="626" cy="288"/>
          </a:xfrm>
        </p:grpSpPr>
        <p:sp>
          <p:nvSpPr>
            <p:cNvPr id="507912" name="AutoShape 8" descr="水滴">
              <a:hlinkClick r:id="" action="ppaction://hlinkshowjump?jump=previousslide" highlightClick="1">
                <a:snd r:embed="rId4" name="PROJCTOR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5086" y="3984"/>
              <a:ext cx="290" cy="288"/>
            </a:xfrm>
            <a:prstGeom prst="actionButtonBackPrevious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7913" name="AutoShape 9" descr="水滴">
              <a:hlinkClick r:id="" action="ppaction://hlinkshowjump?jump=nextslide" highlightClick="1">
                <a:snd r:embed="rId4" name="PROJCTOR.WAV"/>
              </a:hlinkClick>
            </p:cNvPr>
            <p:cNvSpPr>
              <a:spLocks noChangeArrowheads="1"/>
            </p:cNvSpPr>
            <p:nvPr/>
          </p:nvSpPr>
          <p:spPr bwMode="auto">
            <a:xfrm flipH="1">
              <a:off x="5424" y="3984"/>
              <a:ext cx="288" cy="288"/>
            </a:xfrm>
            <a:prstGeom prst="actionButtonBackPrevious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7914" name="Text Box 10"/>
          <p:cNvSpPr txBox="1">
            <a:spLocks noChangeArrowheads="1"/>
          </p:cNvSpPr>
          <p:nvPr/>
        </p:nvSpPr>
        <p:spPr bwMode="auto">
          <a:xfrm>
            <a:off x="1871663" y="4473575"/>
            <a:ext cx="3636962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作业：</a:t>
            </a:r>
            <a:r>
              <a:rPr lang="en-US" altLang="zh-CN"/>
              <a:t>16-8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8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Text Box 2"/>
          <p:cNvSpPr txBox="1">
            <a:spLocks noChangeArrowheads="1"/>
          </p:cNvSpPr>
          <p:nvPr/>
        </p:nvSpPr>
        <p:spPr bwMode="auto">
          <a:xfrm>
            <a:off x="638175" y="882650"/>
            <a:ext cx="52387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特例：若三个电阻相等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对称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，则有</a:t>
            </a:r>
          </a:p>
        </p:txBody>
      </p:sp>
      <p:sp>
        <p:nvSpPr>
          <p:cNvPr id="479235" name="Text Box 3"/>
          <p:cNvSpPr txBox="1">
            <a:spLocks noChangeArrowheads="1"/>
          </p:cNvSpPr>
          <p:nvPr/>
        </p:nvSpPr>
        <p:spPr bwMode="auto">
          <a:xfrm>
            <a:off x="3324225" y="1689100"/>
            <a:ext cx="1676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kumimoji="1" lang="en-US" altLang="zh-CN" sz="2400" i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2400" baseline="-250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</a:t>
            </a:r>
            <a:r>
              <a:rPr kumimoji="1" lang="en-US" altLang="zh-CN" sz="2400" i="1" baseline="-250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</a:t>
            </a:r>
            <a:r>
              <a:rPr kumimoji="1" lang="en-US" altLang="zh-CN" sz="24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 = 3</a:t>
            </a:r>
            <a:r>
              <a:rPr kumimoji="1" lang="en-US" altLang="zh-CN" sz="2400" i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2400" i="1" baseline="-250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Y</a:t>
            </a:r>
            <a:endParaRPr kumimoji="1" lang="en-US" altLang="zh-CN" sz="2400" baseline="-25000">
              <a:solidFill>
                <a:srgbClr val="FF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9236" name="Text Box 4"/>
          <p:cNvSpPr txBox="1">
            <a:spLocks noChangeArrowheads="1"/>
          </p:cNvSpPr>
          <p:nvPr/>
        </p:nvSpPr>
        <p:spPr bwMode="auto">
          <a:xfrm>
            <a:off x="3324225" y="2449513"/>
            <a:ext cx="1828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( </a:t>
            </a:r>
            <a:r>
              <a:rPr kumimoji="1" lang="zh-CN" altLang="en-US" sz="24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外大内小 </a:t>
            </a:r>
            <a:r>
              <a:rPr kumimoji="1" lang="en-US" altLang="zh-CN" sz="24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876925" y="1841500"/>
            <a:ext cx="1295400" cy="1066800"/>
            <a:chOff x="2544" y="1824"/>
            <a:chExt cx="816" cy="672"/>
          </a:xfrm>
        </p:grpSpPr>
        <p:sp>
          <p:nvSpPr>
            <p:cNvPr id="479238" name="Line 6"/>
            <p:cNvSpPr>
              <a:spLocks noChangeShapeType="1"/>
            </p:cNvSpPr>
            <p:nvPr/>
          </p:nvSpPr>
          <p:spPr bwMode="auto">
            <a:xfrm flipH="1">
              <a:off x="2544" y="1824"/>
              <a:ext cx="432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239" name="Line 7"/>
            <p:cNvSpPr>
              <a:spLocks noChangeShapeType="1"/>
            </p:cNvSpPr>
            <p:nvPr/>
          </p:nvSpPr>
          <p:spPr bwMode="auto">
            <a:xfrm>
              <a:off x="2544" y="2496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240" name="Line 8"/>
            <p:cNvSpPr>
              <a:spLocks noChangeShapeType="1"/>
            </p:cNvSpPr>
            <p:nvPr/>
          </p:nvSpPr>
          <p:spPr bwMode="auto">
            <a:xfrm>
              <a:off x="2976" y="1824"/>
              <a:ext cx="38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241" name="Line 9"/>
            <p:cNvSpPr>
              <a:spLocks noChangeShapeType="1"/>
            </p:cNvSpPr>
            <p:nvPr/>
          </p:nvSpPr>
          <p:spPr bwMode="auto">
            <a:xfrm>
              <a:off x="2976" y="182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242" name="Line 10"/>
            <p:cNvSpPr>
              <a:spLocks noChangeShapeType="1"/>
            </p:cNvSpPr>
            <p:nvPr/>
          </p:nvSpPr>
          <p:spPr bwMode="auto">
            <a:xfrm flipH="1">
              <a:off x="2544" y="2256"/>
              <a:ext cx="43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243" name="Line 11"/>
            <p:cNvSpPr>
              <a:spLocks noChangeShapeType="1"/>
            </p:cNvSpPr>
            <p:nvPr/>
          </p:nvSpPr>
          <p:spPr bwMode="auto">
            <a:xfrm>
              <a:off x="2976" y="2256"/>
              <a:ext cx="38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244" name="Text Box 12"/>
            <p:cNvSpPr txBox="1">
              <a:spLocks noChangeArrowheads="1"/>
            </p:cNvSpPr>
            <p:nvPr/>
          </p:nvSpPr>
          <p:spPr bwMode="auto">
            <a:xfrm>
              <a:off x="2928" y="2007"/>
              <a:ext cx="17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79245" name="Text Box 13"/>
            <p:cNvSpPr txBox="1">
              <a:spLocks noChangeArrowheads="1"/>
            </p:cNvSpPr>
            <p:nvPr/>
          </p:nvSpPr>
          <p:spPr bwMode="auto">
            <a:xfrm>
              <a:off x="3120" y="1920"/>
              <a:ext cx="22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858838" y="1401763"/>
            <a:ext cx="2051050" cy="2095500"/>
            <a:chOff x="3971" y="1488"/>
            <a:chExt cx="1292" cy="1320"/>
          </a:xfrm>
        </p:grpSpPr>
        <p:sp>
          <p:nvSpPr>
            <p:cNvPr id="479247" name="Line 15"/>
            <p:cNvSpPr>
              <a:spLocks noChangeShapeType="1"/>
            </p:cNvSpPr>
            <p:nvPr/>
          </p:nvSpPr>
          <p:spPr bwMode="auto">
            <a:xfrm flipH="1">
              <a:off x="3971" y="1488"/>
              <a:ext cx="661" cy="10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248" name="Line 16"/>
            <p:cNvSpPr>
              <a:spLocks noChangeShapeType="1"/>
            </p:cNvSpPr>
            <p:nvPr/>
          </p:nvSpPr>
          <p:spPr bwMode="auto">
            <a:xfrm>
              <a:off x="3971" y="2535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249" name="Line 17"/>
            <p:cNvSpPr>
              <a:spLocks noChangeShapeType="1"/>
            </p:cNvSpPr>
            <p:nvPr/>
          </p:nvSpPr>
          <p:spPr bwMode="auto">
            <a:xfrm>
              <a:off x="4632" y="1488"/>
              <a:ext cx="587" cy="10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250" name="Line 18"/>
            <p:cNvSpPr>
              <a:spLocks noChangeShapeType="1"/>
            </p:cNvSpPr>
            <p:nvPr/>
          </p:nvSpPr>
          <p:spPr bwMode="auto">
            <a:xfrm>
              <a:off x="4632" y="1488"/>
              <a:ext cx="0" cy="6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251" name="Line 19"/>
            <p:cNvSpPr>
              <a:spLocks noChangeShapeType="1"/>
            </p:cNvSpPr>
            <p:nvPr/>
          </p:nvSpPr>
          <p:spPr bwMode="auto">
            <a:xfrm flipH="1">
              <a:off x="3971" y="2161"/>
              <a:ext cx="661" cy="3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252" name="Line 20"/>
            <p:cNvSpPr>
              <a:spLocks noChangeShapeType="1"/>
            </p:cNvSpPr>
            <p:nvPr/>
          </p:nvSpPr>
          <p:spPr bwMode="auto">
            <a:xfrm>
              <a:off x="4632" y="2161"/>
              <a:ext cx="587" cy="3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253" name="Text Box 21"/>
            <p:cNvSpPr txBox="1">
              <a:spLocks noChangeArrowheads="1"/>
            </p:cNvSpPr>
            <p:nvPr/>
          </p:nvSpPr>
          <p:spPr bwMode="auto">
            <a:xfrm>
              <a:off x="4923" y="1788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</a:p>
          </p:txBody>
        </p:sp>
        <p:sp>
          <p:nvSpPr>
            <p:cNvPr id="479254" name="Text Box 22"/>
            <p:cNvSpPr txBox="1">
              <a:spLocks noChangeArrowheads="1"/>
            </p:cNvSpPr>
            <p:nvPr/>
          </p:nvSpPr>
          <p:spPr bwMode="auto">
            <a:xfrm>
              <a:off x="4444" y="252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</a:p>
          </p:txBody>
        </p:sp>
        <p:sp>
          <p:nvSpPr>
            <p:cNvPr id="479255" name="Text Box 23"/>
            <p:cNvSpPr txBox="1">
              <a:spLocks noChangeArrowheads="1"/>
            </p:cNvSpPr>
            <p:nvPr/>
          </p:nvSpPr>
          <p:spPr bwMode="auto">
            <a:xfrm>
              <a:off x="3971" y="1749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</a:p>
          </p:txBody>
        </p:sp>
        <p:sp>
          <p:nvSpPr>
            <p:cNvPr id="479256" name="Text Box 24"/>
            <p:cNvSpPr txBox="1">
              <a:spLocks noChangeArrowheads="1"/>
            </p:cNvSpPr>
            <p:nvPr/>
          </p:nvSpPr>
          <p:spPr bwMode="auto">
            <a:xfrm>
              <a:off x="4754" y="2037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</a:p>
          </p:txBody>
        </p:sp>
        <p:sp>
          <p:nvSpPr>
            <p:cNvPr id="479257" name="Text Box 25"/>
            <p:cNvSpPr txBox="1">
              <a:spLocks noChangeArrowheads="1"/>
            </p:cNvSpPr>
            <p:nvPr/>
          </p:nvSpPr>
          <p:spPr bwMode="auto">
            <a:xfrm>
              <a:off x="4339" y="2220"/>
              <a:ext cx="3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</a:p>
          </p:txBody>
        </p:sp>
        <p:sp>
          <p:nvSpPr>
            <p:cNvPr id="479258" name="Text Box 26"/>
            <p:cNvSpPr txBox="1">
              <a:spLocks noChangeArrowheads="1"/>
            </p:cNvSpPr>
            <p:nvPr/>
          </p:nvSpPr>
          <p:spPr bwMode="auto">
            <a:xfrm>
              <a:off x="4380" y="1749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8074025" y="6324600"/>
            <a:ext cx="993775" cy="457200"/>
            <a:chOff x="5086" y="3984"/>
            <a:chExt cx="626" cy="288"/>
          </a:xfrm>
        </p:grpSpPr>
        <p:sp>
          <p:nvSpPr>
            <p:cNvPr id="479260" name="AutoShape 28" descr="水滴">
              <a:hlinkClick r:id="" action="ppaction://hlinkshowjump?jump=previousslide" highlightClick="1">
                <a:snd r:embed="rId2" name="PROJCTOR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5086" y="3984"/>
              <a:ext cx="290" cy="288"/>
            </a:xfrm>
            <a:prstGeom prst="actionButtonBackPrevious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261" name="AutoShape 29" descr="水滴">
              <a:hlinkClick r:id="" action="ppaction://hlinkshowjump?jump=nextslide" highlightClick="1">
                <a:snd r:embed="rId2" name="PROJCTOR.WAV"/>
              </a:hlinkClick>
            </p:cNvPr>
            <p:cNvSpPr>
              <a:spLocks noChangeArrowheads="1"/>
            </p:cNvSpPr>
            <p:nvPr/>
          </p:nvSpPr>
          <p:spPr bwMode="auto">
            <a:xfrm flipH="1">
              <a:off x="5424" y="3984"/>
              <a:ext cx="288" cy="288"/>
            </a:xfrm>
            <a:prstGeom prst="actionButtonBackPrevious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5" grpId="0" autoUpdateAnimBg="0"/>
      <p:bldP spid="47923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Oval 2"/>
          <p:cNvSpPr>
            <a:spLocks noChangeArrowheads="1"/>
          </p:cNvSpPr>
          <p:nvPr/>
        </p:nvSpPr>
        <p:spPr bwMode="auto">
          <a:xfrm>
            <a:off x="914400" y="1598613"/>
            <a:ext cx="2362200" cy="1600200"/>
          </a:xfrm>
          <a:prstGeom prst="ellips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0259" name="Oval 3"/>
          <p:cNvSpPr>
            <a:spLocks noChangeArrowheads="1"/>
          </p:cNvSpPr>
          <p:nvPr/>
        </p:nvSpPr>
        <p:spPr bwMode="auto">
          <a:xfrm>
            <a:off x="1295400" y="2132013"/>
            <a:ext cx="1752600" cy="1752600"/>
          </a:xfrm>
          <a:prstGeom prst="ellipse">
            <a:avLst/>
          </a:prstGeom>
          <a:noFill/>
          <a:ln w="38100" cap="rnd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0260" name="Text Box 4"/>
          <p:cNvSpPr txBox="1">
            <a:spLocks noChangeArrowheads="1"/>
          </p:cNvSpPr>
          <p:nvPr/>
        </p:nvSpPr>
        <p:spPr bwMode="auto">
          <a:xfrm>
            <a:off x="495300" y="457200"/>
            <a:ext cx="2362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应用举例：</a:t>
            </a:r>
            <a:endParaRPr kumimoji="1" lang="zh-CN" altLang="en-US" sz="2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" y="1522413"/>
            <a:ext cx="3429000" cy="2592387"/>
            <a:chOff x="240" y="1728"/>
            <a:chExt cx="2160" cy="163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90" y="2880"/>
              <a:ext cx="261" cy="59"/>
              <a:chOff x="4671" y="2533"/>
              <a:chExt cx="261" cy="59"/>
            </a:xfrm>
          </p:grpSpPr>
          <p:sp>
            <p:nvSpPr>
              <p:cNvPr id="480263" name="Line 7"/>
              <p:cNvSpPr>
                <a:spLocks noChangeShapeType="1"/>
              </p:cNvSpPr>
              <p:nvPr/>
            </p:nvSpPr>
            <p:spPr bwMode="auto">
              <a:xfrm>
                <a:off x="4671" y="2533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0264" name="Line 8"/>
              <p:cNvSpPr>
                <a:spLocks noChangeShapeType="1"/>
              </p:cNvSpPr>
              <p:nvPr/>
            </p:nvSpPr>
            <p:spPr bwMode="auto">
              <a:xfrm>
                <a:off x="4729" y="2592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80265" name="Line 9"/>
            <p:cNvSpPr>
              <a:spLocks noChangeShapeType="1"/>
            </p:cNvSpPr>
            <p:nvPr/>
          </p:nvSpPr>
          <p:spPr bwMode="auto">
            <a:xfrm>
              <a:off x="624" y="2952"/>
              <a:ext cx="0" cy="4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0266" name="Line 10"/>
            <p:cNvSpPr>
              <a:spLocks noChangeShapeType="1"/>
            </p:cNvSpPr>
            <p:nvPr/>
          </p:nvSpPr>
          <p:spPr bwMode="auto">
            <a:xfrm flipV="1">
              <a:off x="624" y="249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0267" name="Line 11"/>
            <p:cNvSpPr>
              <a:spLocks noChangeShapeType="1"/>
            </p:cNvSpPr>
            <p:nvPr/>
          </p:nvSpPr>
          <p:spPr bwMode="auto">
            <a:xfrm>
              <a:off x="624" y="2496"/>
              <a:ext cx="1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0268" name="Line 12"/>
            <p:cNvSpPr>
              <a:spLocks noChangeShapeType="1"/>
            </p:cNvSpPr>
            <p:nvPr/>
          </p:nvSpPr>
          <p:spPr bwMode="auto">
            <a:xfrm>
              <a:off x="624" y="3360"/>
              <a:ext cx="1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0269" name="Line 13"/>
            <p:cNvSpPr>
              <a:spLocks noChangeShapeType="1"/>
            </p:cNvSpPr>
            <p:nvPr/>
          </p:nvSpPr>
          <p:spPr bwMode="auto">
            <a:xfrm>
              <a:off x="1380" y="2484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0270" name="Rectangle 14"/>
            <p:cNvSpPr>
              <a:spLocks noChangeArrowheads="1"/>
            </p:cNvSpPr>
            <p:nvPr/>
          </p:nvSpPr>
          <p:spPr bwMode="auto">
            <a:xfrm>
              <a:off x="1332" y="2832"/>
              <a:ext cx="120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0271" name="Rectangle 15"/>
            <p:cNvSpPr>
              <a:spLocks noChangeArrowheads="1"/>
            </p:cNvSpPr>
            <p:nvPr/>
          </p:nvSpPr>
          <p:spPr bwMode="auto">
            <a:xfrm rot="-5400000">
              <a:off x="1644" y="2352"/>
              <a:ext cx="120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0272" name="Rectangle 16"/>
            <p:cNvSpPr>
              <a:spLocks noChangeArrowheads="1"/>
            </p:cNvSpPr>
            <p:nvPr/>
          </p:nvSpPr>
          <p:spPr bwMode="auto">
            <a:xfrm rot="-5400000">
              <a:off x="1020" y="2364"/>
              <a:ext cx="120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0273" name="Line 17"/>
            <p:cNvSpPr>
              <a:spLocks noChangeShapeType="1"/>
            </p:cNvSpPr>
            <p:nvPr/>
          </p:nvSpPr>
          <p:spPr bwMode="auto">
            <a:xfrm>
              <a:off x="2136" y="2496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0274" name="Line 18"/>
            <p:cNvSpPr>
              <a:spLocks noChangeShapeType="1"/>
            </p:cNvSpPr>
            <p:nvPr/>
          </p:nvSpPr>
          <p:spPr bwMode="auto">
            <a:xfrm flipV="1">
              <a:off x="763" y="206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0275" name="Line 19"/>
            <p:cNvSpPr>
              <a:spLocks noChangeShapeType="1"/>
            </p:cNvSpPr>
            <p:nvPr/>
          </p:nvSpPr>
          <p:spPr bwMode="auto">
            <a:xfrm>
              <a:off x="763" y="2064"/>
              <a:ext cx="12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0276" name="Line 20"/>
            <p:cNvSpPr>
              <a:spLocks noChangeShapeType="1"/>
            </p:cNvSpPr>
            <p:nvPr/>
          </p:nvSpPr>
          <p:spPr bwMode="auto">
            <a:xfrm flipV="1">
              <a:off x="1980" y="206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0277" name="Rectangle 21"/>
            <p:cNvSpPr>
              <a:spLocks noChangeArrowheads="1"/>
            </p:cNvSpPr>
            <p:nvPr/>
          </p:nvSpPr>
          <p:spPr bwMode="auto">
            <a:xfrm>
              <a:off x="2076" y="2832"/>
              <a:ext cx="120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0278" name="Rectangle 22"/>
            <p:cNvSpPr>
              <a:spLocks noChangeArrowheads="1"/>
            </p:cNvSpPr>
            <p:nvPr/>
          </p:nvSpPr>
          <p:spPr bwMode="auto">
            <a:xfrm rot="-5400000">
              <a:off x="1356" y="1920"/>
              <a:ext cx="120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0279" name="Text Box 23"/>
            <p:cNvSpPr txBox="1">
              <a:spLocks noChangeArrowheads="1"/>
            </p:cNvSpPr>
            <p:nvPr/>
          </p:nvSpPr>
          <p:spPr bwMode="auto">
            <a:xfrm>
              <a:off x="1152" y="1728"/>
              <a:ext cx="57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1k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0280" name="Text Box 24"/>
            <p:cNvSpPr txBox="1">
              <a:spLocks noChangeArrowheads="1"/>
            </p:cNvSpPr>
            <p:nvPr/>
          </p:nvSpPr>
          <p:spPr bwMode="auto">
            <a:xfrm>
              <a:off x="852" y="2220"/>
              <a:ext cx="57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1k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0281" name="Text Box 25"/>
            <p:cNvSpPr txBox="1">
              <a:spLocks noChangeArrowheads="1"/>
            </p:cNvSpPr>
            <p:nvPr/>
          </p:nvSpPr>
          <p:spPr bwMode="auto">
            <a:xfrm>
              <a:off x="1488" y="2208"/>
              <a:ext cx="57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1k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0282" name="Text Box 26"/>
            <p:cNvSpPr txBox="1">
              <a:spLocks noChangeArrowheads="1"/>
            </p:cNvSpPr>
            <p:nvPr/>
          </p:nvSpPr>
          <p:spPr bwMode="auto">
            <a:xfrm>
              <a:off x="1452" y="2832"/>
              <a:ext cx="57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1k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0283" name="Text Box 27"/>
            <p:cNvSpPr txBox="1">
              <a:spLocks noChangeArrowheads="1"/>
            </p:cNvSpPr>
            <p:nvPr/>
          </p:nvSpPr>
          <p:spPr bwMode="auto">
            <a:xfrm>
              <a:off x="2196" y="2832"/>
              <a:ext cx="20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endPara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480284" name="Text Box 28"/>
            <p:cNvSpPr txBox="1">
              <a:spLocks noChangeArrowheads="1"/>
            </p:cNvSpPr>
            <p:nvPr/>
          </p:nvSpPr>
          <p:spPr bwMode="auto">
            <a:xfrm>
              <a:off x="240" y="2724"/>
              <a:ext cx="25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105400" y="836613"/>
            <a:ext cx="3429000" cy="2363787"/>
            <a:chOff x="3216" y="768"/>
            <a:chExt cx="2160" cy="1489"/>
          </a:xfrm>
        </p:grpSpPr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3466" y="1776"/>
              <a:ext cx="261" cy="59"/>
              <a:chOff x="4671" y="2533"/>
              <a:chExt cx="261" cy="59"/>
            </a:xfrm>
          </p:grpSpPr>
          <p:sp>
            <p:nvSpPr>
              <p:cNvPr id="480287" name="Line 31"/>
              <p:cNvSpPr>
                <a:spLocks noChangeShapeType="1"/>
              </p:cNvSpPr>
              <p:nvPr/>
            </p:nvSpPr>
            <p:spPr bwMode="auto">
              <a:xfrm>
                <a:off x="4671" y="2533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0288" name="Line 32"/>
              <p:cNvSpPr>
                <a:spLocks noChangeShapeType="1"/>
              </p:cNvSpPr>
              <p:nvPr/>
            </p:nvSpPr>
            <p:spPr bwMode="auto">
              <a:xfrm>
                <a:off x="4729" y="2592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80289" name="Line 33"/>
            <p:cNvSpPr>
              <a:spLocks noChangeShapeType="1"/>
            </p:cNvSpPr>
            <p:nvPr/>
          </p:nvSpPr>
          <p:spPr bwMode="auto">
            <a:xfrm>
              <a:off x="3600" y="1848"/>
              <a:ext cx="0" cy="4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0290" name="Line 34"/>
            <p:cNvSpPr>
              <a:spLocks noChangeShapeType="1"/>
            </p:cNvSpPr>
            <p:nvPr/>
          </p:nvSpPr>
          <p:spPr bwMode="auto">
            <a:xfrm flipV="1">
              <a:off x="3600" y="1056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0291" name="Line 35"/>
            <p:cNvSpPr>
              <a:spLocks noChangeShapeType="1"/>
            </p:cNvSpPr>
            <p:nvPr/>
          </p:nvSpPr>
          <p:spPr bwMode="auto">
            <a:xfrm>
              <a:off x="3600" y="1056"/>
              <a:ext cx="1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0292" name="Line 36"/>
            <p:cNvSpPr>
              <a:spLocks noChangeShapeType="1"/>
            </p:cNvSpPr>
            <p:nvPr/>
          </p:nvSpPr>
          <p:spPr bwMode="auto">
            <a:xfrm>
              <a:off x="3600" y="2256"/>
              <a:ext cx="1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0293" name="Line 37"/>
            <p:cNvSpPr>
              <a:spLocks noChangeShapeType="1"/>
            </p:cNvSpPr>
            <p:nvPr/>
          </p:nvSpPr>
          <p:spPr bwMode="auto">
            <a:xfrm>
              <a:off x="4356" y="1044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0294" name="Rectangle 38"/>
            <p:cNvSpPr>
              <a:spLocks noChangeArrowheads="1"/>
            </p:cNvSpPr>
            <p:nvPr/>
          </p:nvSpPr>
          <p:spPr bwMode="auto">
            <a:xfrm>
              <a:off x="4308" y="1776"/>
              <a:ext cx="120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0295" name="Rectangle 39"/>
            <p:cNvSpPr>
              <a:spLocks noChangeArrowheads="1"/>
            </p:cNvSpPr>
            <p:nvPr/>
          </p:nvSpPr>
          <p:spPr bwMode="auto">
            <a:xfrm rot="-5400000">
              <a:off x="4620" y="912"/>
              <a:ext cx="120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0296" name="Rectangle 40"/>
            <p:cNvSpPr>
              <a:spLocks noChangeArrowheads="1"/>
            </p:cNvSpPr>
            <p:nvPr/>
          </p:nvSpPr>
          <p:spPr bwMode="auto">
            <a:xfrm rot="-5400000">
              <a:off x="3996" y="924"/>
              <a:ext cx="120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0297" name="Line 41"/>
            <p:cNvSpPr>
              <a:spLocks noChangeShapeType="1"/>
            </p:cNvSpPr>
            <p:nvPr/>
          </p:nvSpPr>
          <p:spPr bwMode="auto">
            <a:xfrm>
              <a:off x="5112" y="1056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0298" name="Rectangle 42"/>
            <p:cNvSpPr>
              <a:spLocks noChangeArrowheads="1"/>
            </p:cNvSpPr>
            <p:nvPr/>
          </p:nvSpPr>
          <p:spPr bwMode="auto">
            <a:xfrm>
              <a:off x="5052" y="1488"/>
              <a:ext cx="120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0299" name="Text Box 43"/>
            <p:cNvSpPr txBox="1">
              <a:spLocks noChangeArrowheads="1"/>
            </p:cNvSpPr>
            <p:nvPr/>
          </p:nvSpPr>
          <p:spPr bwMode="auto">
            <a:xfrm>
              <a:off x="3727" y="780"/>
              <a:ext cx="64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1/3k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0300" name="Text Box 44"/>
            <p:cNvSpPr txBox="1">
              <a:spLocks noChangeArrowheads="1"/>
            </p:cNvSpPr>
            <p:nvPr/>
          </p:nvSpPr>
          <p:spPr bwMode="auto">
            <a:xfrm>
              <a:off x="4464" y="768"/>
              <a:ext cx="64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1/3k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0301" name="Text Box 45"/>
            <p:cNvSpPr txBox="1">
              <a:spLocks noChangeArrowheads="1"/>
            </p:cNvSpPr>
            <p:nvPr/>
          </p:nvSpPr>
          <p:spPr bwMode="auto">
            <a:xfrm>
              <a:off x="4368" y="1728"/>
              <a:ext cx="50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1k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0302" name="Text Box 46"/>
            <p:cNvSpPr txBox="1">
              <a:spLocks noChangeArrowheads="1"/>
            </p:cNvSpPr>
            <p:nvPr/>
          </p:nvSpPr>
          <p:spPr bwMode="auto">
            <a:xfrm>
              <a:off x="5172" y="1728"/>
              <a:ext cx="20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endPara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480303" name="Text Box 47"/>
            <p:cNvSpPr txBox="1">
              <a:spLocks noChangeArrowheads="1"/>
            </p:cNvSpPr>
            <p:nvPr/>
          </p:nvSpPr>
          <p:spPr bwMode="auto">
            <a:xfrm>
              <a:off x="3216" y="1620"/>
              <a:ext cx="25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0304" name="Rectangle 48"/>
            <p:cNvSpPr>
              <a:spLocks noChangeArrowheads="1"/>
            </p:cNvSpPr>
            <p:nvPr/>
          </p:nvSpPr>
          <p:spPr bwMode="auto">
            <a:xfrm>
              <a:off x="4308" y="1248"/>
              <a:ext cx="120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0305" name="Text Box 49"/>
            <p:cNvSpPr txBox="1">
              <a:spLocks noChangeArrowheads="1"/>
            </p:cNvSpPr>
            <p:nvPr/>
          </p:nvSpPr>
          <p:spPr bwMode="auto">
            <a:xfrm>
              <a:off x="4428" y="1248"/>
              <a:ext cx="6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1/3k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5105400" y="3656013"/>
            <a:ext cx="3352800" cy="2363787"/>
            <a:chOff x="3276" y="2544"/>
            <a:chExt cx="2112" cy="1489"/>
          </a:xfrm>
        </p:grpSpPr>
        <p:grpSp>
          <p:nvGrpSpPr>
            <p:cNvPr id="7" name="Group 51"/>
            <p:cNvGrpSpPr>
              <a:grpSpLocks/>
            </p:cNvGrpSpPr>
            <p:nvPr/>
          </p:nvGrpSpPr>
          <p:grpSpPr bwMode="auto">
            <a:xfrm>
              <a:off x="3526" y="3552"/>
              <a:ext cx="261" cy="59"/>
              <a:chOff x="4671" y="2533"/>
              <a:chExt cx="261" cy="59"/>
            </a:xfrm>
          </p:grpSpPr>
          <p:sp>
            <p:nvSpPr>
              <p:cNvPr id="480308" name="Line 52"/>
              <p:cNvSpPr>
                <a:spLocks noChangeShapeType="1"/>
              </p:cNvSpPr>
              <p:nvPr/>
            </p:nvSpPr>
            <p:spPr bwMode="auto">
              <a:xfrm>
                <a:off x="4671" y="2533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0309" name="Line 53"/>
              <p:cNvSpPr>
                <a:spLocks noChangeShapeType="1"/>
              </p:cNvSpPr>
              <p:nvPr/>
            </p:nvSpPr>
            <p:spPr bwMode="auto">
              <a:xfrm>
                <a:off x="4729" y="2592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80310" name="Line 54"/>
            <p:cNvSpPr>
              <a:spLocks noChangeShapeType="1"/>
            </p:cNvSpPr>
            <p:nvPr/>
          </p:nvSpPr>
          <p:spPr bwMode="auto">
            <a:xfrm>
              <a:off x="3660" y="3624"/>
              <a:ext cx="0" cy="4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0311" name="Line 55"/>
            <p:cNvSpPr>
              <a:spLocks noChangeShapeType="1"/>
            </p:cNvSpPr>
            <p:nvPr/>
          </p:nvSpPr>
          <p:spPr bwMode="auto">
            <a:xfrm flipV="1">
              <a:off x="3660" y="2832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0312" name="Line 56"/>
            <p:cNvSpPr>
              <a:spLocks noChangeShapeType="1"/>
            </p:cNvSpPr>
            <p:nvPr/>
          </p:nvSpPr>
          <p:spPr bwMode="auto">
            <a:xfrm>
              <a:off x="3660" y="2832"/>
              <a:ext cx="1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0313" name="Line 57"/>
            <p:cNvSpPr>
              <a:spLocks noChangeShapeType="1"/>
            </p:cNvSpPr>
            <p:nvPr/>
          </p:nvSpPr>
          <p:spPr bwMode="auto">
            <a:xfrm>
              <a:off x="3660" y="4032"/>
              <a:ext cx="1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0314" name="Line 58"/>
            <p:cNvSpPr>
              <a:spLocks noChangeShapeType="1"/>
            </p:cNvSpPr>
            <p:nvPr/>
          </p:nvSpPr>
          <p:spPr bwMode="auto">
            <a:xfrm>
              <a:off x="4032" y="2820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0315" name="Rectangle 59"/>
            <p:cNvSpPr>
              <a:spLocks noChangeArrowheads="1"/>
            </p:cNvSpPr>
            <p:nvPr/>
          </p:nvSpPr>
          <p:spPr bwMode="auto">
            <a:xfrm rot="-5400000">
              <a:off x="4332" y="2688"/>
              <a:ext cx="120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0316" name="Line 60"/>
            <p:cNvSpPr>
              <a:spLocks noChangeShapeType="1"/>
            </p:cNvSpPr>
            <p:nvPr/>
          </p:nvSpPr>
          <p:spPr bwMode="auto">
            <a:xfrm>
              <a:off x="5172" y="2832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0317" name="Rectangle 61"/>
            <p:cNvSpPr>
              <a:spLocks noChangeArrowheads="1"/>
            </p:cNvSpPr>
            <p:nvPr/>
          </p:nvSpPr>
          <p:spPr bwMode="auto">
            <a:xfrm>
              <a:off x="5112" y="3264"/>
              <a:ext cx="120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0318" name="Text Box 62"/>
            <p:cNvSpPr txBox="1">
              <a:spLocks noChangeArrowheads="1"/>
            </p:cNvSpPr>
            <p:nvPr/>
          </p:nvSpPr>
          <p:spPr bwMode="auto">
            <a:xfrm>
              <a:off x="4176" y="2544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1k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0319" name="Text Box 63"/>
            <p:cNvSpPr txBox="1">
              <a:spLocks noChangeArrowheads="1"/>
            </p:cNvSpPr>
            <p:nvPr/>
          </p:nvSpPr>
          <p:spPr bwMode="auto">
            <a:xfrm>
              <a:off x="5184" y="3264"/>
              <a:ext cx="20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endPara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480320" name="Text Box 64"/>
            <p:cNvSpPr txBox="1">
              <a:spLocks noChangeArrowheads="1"/>
            </p:cNvSpPr>
            <p:nvPr/>
          </p:nvSpPr>
          <p:spPr bwMode="auto">
            <a:xfrm>
              <a:off x="3276" y="3396"/>
              <a:ext cx="25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</a:t>
              </a:r>
              <a:endPara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0321" name="Rectangle 65"/>
            <p:cNvSpPr>
              <a:spLocks noChangeArrowheads="1"/>
            </p:cNvSpPr>
            <p:nvPr/>
          </p:nvSpPr>
          <p:spPr bwMode="auto">
            <a:xfrm>
              <a:off x="3984" y="3600"/>
              <a:ext cx="120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0322" name="Text Box 66"/>
            <p:cNvSpPr txBox="1">
              <a:spLocks noChangeArrowheads="1"/>
            </p:cNvSpPr>
            <p:nvPr/>
          </p:nvSpPr>
          <p:spPr bwMode="auto">
            <a:xfrm>
              <a:off x="4104" y="3624"/>
              <a:ext cx="55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3k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0323" name="Line 67"/>
            <p:cNvSpPr>
              <a:spLocks noChangeShapeType="1"/>
            </p:cNvSpPr>
            <p:nvPr/>
          </p:nvSpPr>
          <p:spPr bwMode="auto">
            <a:xfrm>
              <a:off x="4752" y="2832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0324" name="Rectangle 68"/>
            <p:cNvSpPr>
              <a:spLocks noChangeArrowheads="1"/>
            </p:cNvSpPr>
            <p:nvPr/>
          </p:nvSpPr>
          <p:spPr bwMode="auto">
            <a:xfrm>
              <a:off x="4704" y="3624"/>
              <a:ext cx="120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0325" name="Text Box 69"/>
            <p:cNvSpPr txBox="1">
              <a:spLocks noChangeArrowheads="1"/>
            </p:cNvSpPr>
            <p:nvPr/>
          </p:nvSpPr>
          <p:spPr bwMode="auto">
            <a:xfrm>
              <a:off x="4776" y="3624"/>
              <a:ext cx="55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3k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80326" name="Line 70"/>
            <p:cNvSpPr>
              <a:spLocks noChangeShapeType="1"/>
            </p:cNvSpPr>
            <p:nvPr/>
          </p:nvSpPr>
          <p:spPr bwMode="auto">
            <a:xfrm>
              <a:off x="4032" y="3252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0327" name="Rectangle 71"/>
            <p:cNvSpPr>
              <a:spLocks noChangeArrowheads="1"/>
            </p:cNvSpPr>
            <p:nvPr/>
          </p:nvSpPr>
          <p:spPr bwMode="auto">
            <a:xfrm rot="-5400000">
              <a:off x="4332" y="3120"/>
              <a:ext cx="120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0328" name="Text Box 72"/>
            <p:cNvSpPr txBox="1">
              <a:spLocks noChangeArrowheads="1"/>
            </p:cNvSpPr>
            <p:nvPr/>
          </p:nvSpPr>
          <p:spPr bwMode="auto">
            <a:xfrm>
              <a:off x="4188" y="2976"/>
              <a:ext cx="55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3k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</a:t>
              </a:r>
            </a:p>
          </p:txBody>
        </p:sp>
      </p:grpSp>
      <p:sp>
        <p:nvSpPr>
          <p:cNvPr id="480329" name="AutoShape 73"/>
          <p:cNvSpPr>
            <a:spLocks noChangeArrowheads="1"/>
          </p:cNvSpPr>
          <p:nvPr/>
        </p:nvSpPr>
        <p:spPr bwMode="auto">
          <a:xfrm rot="-2361237">
            <a:off x="4094163" y="2151063"/>
            <a:ext cx="1065212" cy="277812"/>
          </a:xfrm>
          <a:prstGeom prst="rightArrow">
            <a:avLst>
              <a:gd name="adj1" fmla="val 50000"/>
              <a:gd name="adj2" fmla="val 958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0330" name="AutoShape 74"/>
          <p:cNvSpPr>
            <a:spLocks noChangeArrowheads="1"/>
          </p:cNvSpPr>
          <p:nvPr/>
        </p:nvSpPr>
        <p:spPr bwMode="auto">
          <a:xfrm rot="2427374">
            <a:off x="4162425" y="4046538"/>
            <a:ext cx="1001713" cy="295275"/>
          </a:xfrm>
          <a:prstGeom prst="rightArrow">
            <a:avLst>
              <a:gd name="adj1" fmla="val 50000"/>
              <a:gd name="adj2" fmla="val 8481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8074025" y="6324600"/>
            <a:ext cx="993775" cy="457200"/>
            <a:chOff x="5086" y="3984"/>
            <a:chExt cx="626" cy="288"/>
          </a:xfrm>
        </p:grpSpPr>
        <p:sp>
          <p:nvSpPr>
            <p:cNvPr id="480332" name="AutoShape 76" descr="水滴">
              <a:hlinkClick r:id="" action="ppaction://hlinkshowjump?jump=previousslide" highlightClick="1">
                <a:snd r:embed="rId3" name="PROJCTOR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5086" y="3984"/>
              <a:ext cx="290" cy="288"/>
            </a:xfrm>
            <a:prstGeom prst="actionButtonBackPrevious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0333" name="AutoShape 77" descr="水滴">
              <a:hlinkClick r:id="" action="ppaction://hlinkshowjump?jump=nextslide" highlightClick="1">
                <a:snd r:embed="rId3" name="PROJCTOR.WAV"/>
              </a:hlinkClick>
            </p:cNvPr>
            <p:cNvSpPr>
              <a:spLocks noChangeArrowheads="1"/>
            </p:cNvSpPr>
            <p:nvPr/>
          </p:nvSpPr>
          <p:spPr bwMode="auto">
            <a:xfrm flipH="1">
              <a:off x="5424" y="3984"/>
              <a:ext cx="288" cy="288"/>
            </a:xfrm>
            <a:prstGeom prst="actionButtonBackPrevious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 cap="sq">
              <a:noFill/>
              <a:miter lim="800000"/>
              <a:headEnd/>
              <a:tailEnd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80334" name="Object 78"/>
          <p:cNvGraphicFramePr>
            <a:graphicFrameLocks noChangeAspect="1"/>
          </p:cNvGraphicFramePr>
          <p:nvPr/>
        </p:nvGraphicFramePr>
        <p:xfrm>
          <a:off x="1428750" y="5103813"/>
          <a:ext cx="2305050" cy="1042987"/>
        </p:xfrm>
        <a:graphic>
          <a:graphicData uri="http://schemas.openxmlformats.org/presentationml/2006/ole">
            <p:oleObj spid="_x0000_s2050" name="公式" r:id="rId5" imgW="1600200" imgH="723600" progId="Equation.3">
              <p:embed/>
            </p:oleObj>
          </a:graphicData>
        </a:graphic>
      </p:graphicFrame>
      <p:sp>
        <p:nvSpPr>
          <p:cNvPr id="480335" name="Text Box 79"/>
          <p:cNvSpPr txBox="1">
            <a:spLocks noChangeArrowheads="1"/>
          </p:cNvSpPr>
          <p:nvPr/>
        </p:nvSpPr>
        <p:spPr bwMode="auto">
          <a:xfrm>
            <a:off x="1727200" y="6416675"/>
            <a:ext cx="21240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作业：</a:t>
            </a:r>
            <a:r>
              <a:rPr lang="en-US" altLang="zh-CN"/>
              <a:t>2-5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8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58" grpId="0" animBg="1"/>
      <p:bldP spid="480259" grpId="0" animBg="1"/>
      <p:bldP spid="480329" grpId="0" animBg="1"/>
      <p:bldP spid="48033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3078</Words>
  <Application>Microsoft Office PowerPoint</Application>
  <PresentationFormat>全屏显示(4:3)</PresentationFormat>
  <Paragraphs>1216</Paragraphs>
  <Slides>75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75</vt:i4>
      </vt:variant>
    </vt:vector>
  </HeadingPairs>
  <TitlesOfParts>
    <vt:vector size="82" baseType="lpstr">
      <vt:lpstr>Office 主题</vt:lpstr>
      <vt:lpstr>Microsoft Equation 3.0</vt:lpstr>
      <vt:lpstr>Microsoft 公式 3.0</vt:lpstr>
      <vt:lpstr>MathType 6.0 Equation</vt:lpstr>
      <vt:lpstr>Visio.Drawing.11</vt:lpstr>
      <vt:lpstr>Adobe Photoshop Image</vt:lpstr>
      <vt:lpstr>BMP 图象</vt:lpstr>
      <vt:lpstr>电路复习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举例：</vt:lpstr>
      <vt:lpstr>幻灯片 14</vt:lpstr>
      <vt:lpstr>作业讲解：</vt:lpstr>
      <vt:lpstr>幻灯片 16</vt:lpstr>
      <vt:lpstr>第四章 电路定理 </vt:lpstr>
      <vt:lpstr>幻灯片 18</vt:lpstr>
      <vt:lpstr>幻灯片 19</vt:lpstr>
      <vt:lpstr>幻灯片 20</vt:lpstr>
      <vt:lpstr>2、戴维南（诺顿）定理 　例4-3-1</vt:lpstr>
      <vt:lpstr>第六章　储能元件</vt:lpstr>
      <vt:lpstr>第七章　一阶电路的时域分析</vt:lpstr>
      <vt:lpstr>三要素法</vt:lpstr>
      <vt:lpstr>幻灯片 25</vt:lpstr>
      <vt:lpstr>例2：</vt:lpstr>
      <vt:lpstr>幻灯片 27</vt:lpstr>
      <vt:lpstr>幻灯片 28</vt:lpstr>
      <vt:lpstr>幻灯片 29</vt:lpstr>
      <vt:lpstr>幻灯片 30</vt:lpstr>
      <vt:lpstr>第九章　正弦稳态电路的分析</vt:lpstr>
      <vt:lpstr>幻灯片 32</vt:lpstr>
      <vt:lpstr>举例：</vt:lpstr>
      <vt:lpstr>幻灯片 34</vt:lpstr>
      <vt:lpstr>幻灯片 35</vt:lpstr>
      <vt:lpstr>幻灯片 36</vt:lpstr>
      <vt:lpstr>幻灯片 37</vt:lpstr>
      <vt:lpstr>第十章　含有耦合电感的电路</vt:lpstr>
      <vt:lpstr>1、同名端</vt:lpstr>
      <vt:lpstr>幻灯片 40</vt:lpstr>
      <vt:lpstr>2、耦合电感的串联</vt:lpstr>
      <vt:lpstr>(2)  同向串联</vt:lpstr>
      <vt:lpstr>4、耦合电感的并联</vt:lpstr>
      <vt:lpstr>互感线圈的并联的去耦电路</vt:lpstr>
      <vt:lpstr>幻灯片 45</vt:lpstr>
      <vt:lpstr>幻灯片 46</vt:lpstr>
      <vt:lpstr>第十二章　三相电路</vt:lpstr>
      <vt:lpstr>2、对称三相电路的计算</vt:lpstr>
      <vt:lpstr>举例1：Ｐ312 12-1</vt:lpstr>
      <vt:lpstr>举例1：Ｐ312 12-1</vt:lpstr>
      <vt:lpstr>幻灯片 51</vt:lpstr>
      <vt:lpstr>举例2：Ｐ312 12-2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第十五章　电路方程的矩阵形式</vt:lpstr>
      <vt:lpstr>举例1：Ｐ414 １５－５</vt:lpstr>
      <vt:lpstr>幻灯片 65</vt:lpstr>
      <vt:lpstr>幻灯片 66</vt:lpstr>
      <vt:lpstr>第十六章　二端口网络</vt:lpstr>
      <vt:lpstr>二端口的方程描述</vt:lpstr>
      <vt:lpstr>例16-1:求图示的二端口网络的Y参数。</vt:lpstr>
      <vt:lpstr>幻灯片 70</vt:lpstr>
      <vt:lpstr>幻灯片 71</vt:lpstr>
      <vt:lpstr>幻灯片 72</vt:lpstr>
      <vt:lpstr>幻灯片 73</vt:lpstr>
      <vt:lpstr>幻灯片 74</vt:lpstr>
      <vt:lpstr>幻灯片 75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zeng</dc:creator>
  <cp:lastModifiedBy>zen</cp:lastModifiedBy>
  <cp:revision>9</cp:revision>
  <dcterms:created xsi:type="dcterms:W3CDTF">2014-12-16T00:46:38Z</dcterms:created>
  <dcterms:modified xsi:type="dcterms:W3CDTF">2014-12-16T01:00:30Z</dcterms:modified>
</cp:coreProperties>
</file>