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55"/>
  </p:notesMasterIdLst>
  <p:sldIdLst>
    <p:sldId id="275" r:id="rId4"/>
    <p:sldId id="278" r:id="rId5"/>
    <p:sldId id="425" r:id="rId6"/>
    <p:sldId id="424" r:id="rId7"/>
    <p:sldId id="311" r:id="rId8"/>
    <p:sldId id="381" r:id="rId9"/>
    <p:sldId id="257" r:id="rId10"/>
    <p:sldId id="405" r:id="rId11"/>
    <p:sldId id="426" r:id="rId12"/>
    <p:sldId id="399" r:id="rId13"/>
    <p:sldId id="400" r:id="rId14"/>
    <p:sldId id="401" r:id="rId15"/>
    <p:sldId id="402" r:id="rId16"/>
    <p:sldId id="403" r:id="rId17"/>
    <p:sldId id="404" r:id="rId18"/>
    <p:sldId id="312" r:id="rId19"/>
    <p:sldId id="289" r:id="rId20"/>
    <p:sldId id="415" r:id="rId21"/>
    <p:sldId id="422" r:id="rId22"/>
    <p:sldId id="421" r:id="rId23"/>
    <p:sldId id="416" r:id="rId24"/>
    <p:sldId id="417" r:id="rId25"/>
    <p:sldId id="418" r:id="rId26"/>
    <p:sldId id="419" r:id="rId27"/>
    <p:sldId id="420" r:id="rId28"/>
    <p:sldId id="290" r:id="rId29"/>
    <p:sldId id="263" r:id="rId30"/>
    <p:sldId id="301" r:id="rId31"/>
    <p:sldId id="398" r:id="rId32"/>
    <p:sldId id="314" r:id="rId33"/>
    <p:sldId id="265" r:id="rId34"/>
    <p:sldId id="331" r:id="rId35"/>
    <p:sldId id="318" r:id="rId36"/>
    <p:sldId id="317" r:id="rId37"/>
    <p:sldId id="306" r:id="rId38"/>
    <p:sldId id="372" r:id="rId39"/>
    <p:sldId id="319" r:id="rId40"/>
    <p:sldId id="322" r:id="rId41"/>
    <p:sldId id="340" r:id="rId42"/>
    <p:sldId id="386" r:id="rId43"/>
    <p:sldId id="387" r:id="rId44"/>
    <p:sldId id="389" r:id="rId45"/>
    <p:sldId id="390" r:id="rId46"/>
    <p:sldId id="392" r:id="rId47"/>
    <p:sldId id="393" r:id="rId48"/>
    <p:sldId id="407" r:id="rId49"/>
    <p:sldId id="408" r:id="rId50"/>
    <p:sldId id="409" r:id="rId51"/>
    <p:sldId id="410" r:id="rId52"/>
    <p:sldId id="414" r:id="rId53"/>
    <p:sldId id="273"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FECA72"/>
    <a:srgbClr val="32C8B4"/>
    <a:srgbClr val="34D0B6"/>
    <a:srgbClr val="284660"/>
    <a:srgbClr val="206CA0"/>
    <a:srgbClr val="6294B5"/>
    <a:srgbClr val="7EBDAD"/>
    <a:srgbClr val="4E56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24" autoAdjust="0"/>
  </p:normalViewPr>
  <p:slideViewPr>
    <p:cSldViewPr>
      <p:cViewPr>
        <p:scale>
          <a:sx n="90" d="100"/>
          <a:sy n="90" d="100"/>
        </p:scale>
        <p:origin x="-828" y="186"/>
      </p:cViewPr>
      <p:guideLst>
        <p:guide orient="horz" pos="2160"/>
        <p:guide pos="2880"/>
      </p:guideLst>
    </p:cSldViewPr>
  </p:slideViewPr>
  <p:notesTextViewPr>
    <p:cViewPr>
      <p:scale>
        <a:sx n="1" d="1"/>
        <a:sy n="1" d="1"/>
      </p:scale>
      <p:origin x="0" y="0"/>
    </p:cViewPr>
  </p:notesTextViewPr>
  <p:sorterViewPr>
    <p:cViewPr>
      <p:scale>
        <a:sx n="100" d="100"/>
        <a:sy n="100" d="100"/>
      </p:scale>
      <p:origin x="0" y="46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33CD1C-3BD9-48B9-A36A-3C4ABA66CC47}"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1C444B-8342-46A0-BE2A-9411EF58CE5A}" type="slidenum">
              <a:rPr lang="zh-CN" altLang="en-US" smtClean="0"/>
              <a:t>‹#›</a:t>
            </a:fld>
            <a:endParaRPr lang="zh-CN" altLang="en-US"/>
          </a:p>
        </p:txBody>
      </p:sp>
    </p:spTree>
    <p:extLst>
      <p:ext uri="{BB962C8B-B14F-4D97-AF65-F5344CB8AC3E}">
        <p14:creationId xmlns:p14="http://schemas.microsoft.com/office/powerpoint/2010/main" val="263357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1C444B-8342-46A0-BE2A-9411EF58CE5A}" type="slidenum">
              <a:rPr lang="zh-CN" altLang="en-US" smtClean="0"/>
              <a:t>44</a:t>
            </a:fld>
            <a:endParaRPr lang="zh-CN" altLang="en-US"/>
          </a:p>
        </p:txBody>
      </p:sp>
    </p:spTree>
    <p:extLst>
      <p:ext uri="{BB962C8B-B14F-4D97-AF65-F5344CB8AC3E}">
        <p14:creationId xmlns:p14="http://schemas.microsoft.com/office/powerpoint/2010/main" val="349254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BF81CB-CEC0-40F1-9021-006160669194}" type="slidenum">
              <a:rPr lang="zh-CN" altLang="en-US" smtClean="0"/>
              <a:t>‹#›</a:t>
            </a:fld>
            <a:endParaRPr lang="zh-CN" alt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4886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428795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400518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8AE1DA-4CA2-4458-AB6E-359CE1B75E13}"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05FC54A-E422-40AB-903F-759CF872956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5458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6765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15279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93879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6047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055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2007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993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华文新魏" pitchFamily="2" charset="-122"/>
                <a:ea typeface="华文新魏"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28595563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3336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377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0444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F0661288-7075-8848-A8EB-635B2C2FFE0D}" type="datetimeFigureOut">
              <a:rPr lang="en-US" smtClean="0">
                <a:solidFill>
                  <a:prstClr val="black">
                    <a:tint val="75000"/>
                  </a:prstClr>
                </a:solidFill>
              </a:rPr>
              <a:pPr/>
              <a:t>11/13/2017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134CF2-9866-AF46-8F89-5530A5FD4D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5660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5" name="标题 1"/>
          <p:cNvSpPr txBox="1">
            <a:spLocks/>
          </p:cNvSpPr>
          <p:nvPr userDrawn="1"/>
        </p:nvSpPr>
        <p:spPr>
          <a:xfrm>
            <a:off x="755579" y="320520"/>
            <a:ext cx="7859216" cy="1164264"/>
          </a:xfrm>
          <a:prstGeom prst="rect">
            <a:avLst/>
          </a:prstGeom>
        </p:spPr>
        <p:txBody>
          <a:bodyPr/>
          <a:lstStyle/>
          <a:p>
            <a:pPr>
              <a:spcBef>
                <a:spcPct val="0"/>
              </a:spcBef>
              <a:defRPr/>
            </a:pPr>
            <a:endParaRPr lang="zh-CN" altLang="en-US" b="1" dirty="0">
              <a:solidFill>
                <a:srgbClr val="1F497D"/>
              </a:solidFill>
              <a:latin typeface="微软雅黑" pitchFamily="34" charset="-122"/>
              <a:ea typeface="微软雅黑" pitchFamily="34" charset="-122"/>
            </a:endParaRPr>
          </a:p>
        </p:txBody>
      </p:sp>
      <p:sp>
        <p:nvSpPr>
          <p:cNvPr id="9" name="标题占位符 1"/>
          <p:cNvSpPr>
            <a:spLocks noGrp="1"/>
          </p:cNvSpPr>
          <p:nvPr>
            <p:ph type="title"/>
          </p:nvPr>
        </p:nvSpPr>
        <p:spPr>
          <a:xfrm>
            <a:off x="755579" y="431669"/>
            <a:ext cx="7859216" cy="1164264"/>
          </a:xfrm>
          <a:prstGeom prst="rect">
            <a:avLst/>
          </a:prstGeom>
        </p:spPr>
        <p:txBody>
          <a:bodyPr vert="horz" lIns="91440" tIns="45720" rIns="91440" bIns="45720" rtlCol="0" anchor="t">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3585919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1386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044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59699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84070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434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8418474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2622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9015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765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8784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55447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698557-AC98-4C5A-A7E7-6B056BE5B3D9}" type="datetimeFigureOut">
              <a:rPr lang="zh-CN" altLang="en-US">
                <a:solidFill>
                  <a:prstClr val="black">
                    <a:tint val="75000"/>
                  </a:prstClr>
                </a:solidFill>
              </a:rPr>
              <a:pPr/>
              <a:t>2017/11/13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76D244C-F12A-43F1-84FB-4BFC30902AD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270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168087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96006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82937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8203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185832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710ABA-24BD-41D8-B47D-481CC8668852}" type="datetimeFigureOut">
              <a:rPr lang="zh-CN" altLang="en-US" smtClean="0"/>
              <a:t>2017/11/13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150084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1"/>
            <a:ext cx="9143999" cy="686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占位符 1"/>
          <p:cNvSpPr>
            <a:spLocks noGrp="1"/>
          </p:cNvSpPr>
          <p:nvPr>
            <p:ph type="title"/>
          </p:nvPr>
        </p:nvSpPr>
        <p:spPr>
          <a:xfrm>
            <a:off x="2113384" y="274638"/>
            <a:ext cx="6779096"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113384" y="1844824"/>
            <a:ext cx="6779096" cy="439248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10ABA-24BD-41D8-B47D-481CC8668852}" type="datetimeFigureOut">
              <a:rPr lang="zh-CN" altLang="en-US" smtClean="0"/>
              <a:t>2017/11/13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F81CB-CEC0-40F1-9021-006160669194}" type="slidenum">
              <a:rPr lang="zh-CN" altLang="en-US" smtClean="0"/>
              <a:t>‹#›</a:t>
            </a:fld>
            <a:endParaRPr lang="zh-CN" altLang="en-US"/>
          </a:p>
        </p:txBody>
      </p:sp>
    </p:spTree>
    <p:extLst>
      <p:ext uri="{BB962C8B-B14F-4D97-AF65-F5344CB8AC3E}">
        <p14:creationId xmlns:p14="http://schemas.microsoft.com/office/powerpoint/2010/main" val="216469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0689" y="465710"/>
            <a:ext cx="6960356"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78925" y="2497540"/>
            <a:ext cx="6919415" cy="398514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F0661288-7075-8848-A8EB-635B2C2FFE0D}" type="datetimeFigureOut">
              <a:rPr lang="en-US" smtClean="0">
                <a:solidFill>
                  <a:prstClr val="black">
                    <a:tint val="75000"/>
                  </a:prstClr>
                </a:solidFill>
              </a:rPr>
              <a:pPr defTabSz="457200"/>
              <a:t>11/13/2017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0134CF2-9866-AF46-8F89-5530A5FD4DEB}"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13790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457200" rtl="0" eaLnBrk="1" latinLnBrk="0" hangingPunct="1">
        <a:spcBef>
          <a:spcPct val="0"/>
        </a:spcBef>
        <a:buNone/>
        <a:defRPr sz="3200" kern="1200">
          <a:solidFill>
            <a:schemeClr val="tx1"/>
          </a:solidFill>
          <a:latin typeface="微软雅黑" pitchFamily="34" charset="-122"/>
          <a:ea typeface="微软雅黑" pitchFamily="34" charset="-122"/>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楷体" pitchFamily="49" charset="-122"/>
          <a:ea typeface="楷体" pitchFamily="49" charset="-122"/>
          <a:cs typeface="+mn-cs"/>
        </a:defRPr>
      </a:lvl1pPr>
      <a:lvl2pPr marL="742950" indent="-285750" algn="l" defTabSz="457200" rtl="0" eaLnBrk="1" latinLnBrk="0" hangingPunct="1">
        <a:spcBef>
          <a:spcPct val="20000"/>
        </a:spcBef>
        <a:buFont typeface="Arial"/>
        <a:buChar char="–"/>
        <a:defRPr sz="2800" kern="1200">
          <a:solidFill>
            <a:schemeClr val="tx1"/>
          </a:solidFill>
          <a:latin typeface="楷体" pitchFamily="49" charset="-122"/>
          <a:ea typeface="楷体" pitchFamily="49" charset="-122"/>
          <a:cs typeface="+mn-cs"/>
        </a:defRPr>
      </a:lvl2pPr>
      <a:lvl3pPr marL="1143000" indent="-228600" algn="l" defTabSz="457200" rtl="0" eaLnBrk="1" latinLnBrk="0" hangingPunct="1">
        <a:spcBef>
          <a:spcPct val="20000"/>
        </a:spcBef>
        <a:buFont typeface="Arial"/>
        <a:buChar char="•"/>
        <a:defRPr sz="2400" kern="1200">
          <a:solidFill>
            <a:schemeClr val="tx1"/>
          </a:solidFill>
          <a:latin typeface="楷体" pitchFamily="49" charset="-122"/>
          <a:ea typeface="楷体" pitchFamily="49" charset="-122"/>
          <a:cs typeface="+mn-cs"/>
        </a:defRPr>
      </a:lvl3pPr>
      <a:lvl4pPr marL="1600200" indent="-228600" algn="l" defTabSz="457200" rtl="0" eaLnBrk="1" latinLnBrk="0" hangingPunct="1">
        <a:spcBef>
          <a:spcPct val="20000"/>
        </a:spcBef>
        <a:buFont typeface="Arial"/>
        <a:buChar char="–"/>
        <a:defRPr sz="2000" kern="1200">
          <a:solidFill>
            <a:schemeClr val="tx1"/>
          </a:solidFill>
          <a:latin typeface="楷体" pitchFamily="49" charset="-122"/>
          <a:ea typeface="楷体" pitchFamily="49" charset="-122"/>
          <a:cs typeface="+mn-cs"/>
        </a:defRPr>
      </a:lvl4pPr>
      <a:lvl5pPr marL="2057400" indent="-228600" algn="l" defTabSz="457200" rtl="0" eaLnBrk="1" latinLnBrk="0" hangingPunct="1">
        <a:spcBef>
          <a:spcPct val="20000"/>
        </a:spcBef>
        <a:buFont typeface="Arial"/>
        <a:buChar char="»"/>
        <a:defRPr sz="2000" kern="1200">
          <a:solidFill>
            <a:schemeClr val="tx1"/>
          </a:solidFill>
          <a:latin typeface="楷体" pitchFamily="49" charset="-122"/>
          <a:ea typeface="楷体"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98557-AC98-4C5A-A7E7-6B056BE5B3D9}" type="datetimeFigureOut">
              <a:rPr lang="zh-CN" altLang="en-US" smtClean="0">
                <a:solidFill>
                  <a:prstClr val="black">
                    <a:tint val="75000"/>
                  </a:prstClr>
                </a:solidFill>
              </a:rPr>
              <a:pPr/>
              <a:t>2017/11/13</a:t>
            </a:fld>
            <a:endParaRPr lang="zh-CN" altLang="en-US" smtClean="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smtClean="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244C-F12A-43F1-84FB-4BFC30902AD9}" type="slidenum">
              <a:rPr lang="zh-CN" altLang="en-US" smtClean="0">
                <a:solidFill>
                  <a:prstClr val="black">
                    <a:tint val="75000"/>
                  </a:prstClr>
                </a:solidFill>
              </a:rPr>
              <a:pPr/>
              <a:t>‹#›</a:t>
            </a:fld>
            <a:endParaRPr lang="zh-CN" altLang="en-US" smtClean="0">
              <a:solidFill>
                <a:prstClr val="black">
                  <a:tint val="75000"/>
                </a:prstClr>
              </a:solidFill>
            </a:endParaRPr>
          </a:p>
        </p:txBody>
      </p:sp>
    </p:spTree>
    <p:extLst>
      <p:ext uri="{BB962C8B-B14F-4D97-AF65-F5344CB8AC3E}">
        <p14:creationId xmlns:p14="http://schemas.microsoft.com/office/powerpoint/2010/main" val="36951082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package" Target="../embeddings/Microsoft_Word___1.docx"/><Relationship Id="rId7" Type="http://schemas.openxmlformats.org/officeDocument/2006/relationships/package" Target="../embeddings/Microsoft_PowerPoint_____3.ppt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package" Target="../embeddings/Microsoft_Excel____2.xlsx"/><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 y="0"/>
            <a:ext cx="9141391" cy="686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46950" y="1008545"/>
            <a:ext cx="4801314" cy="1200329"/>
          </a:xfrm>
          <a:prstGeom prst="rect">
            <a:avLst/>
          </a:prstGeom>
          <a:noFill/>
        </p:spPr>
        <p:txBody>
          <a:bodyPr wrap="none" rtlCol="0">
            <a:spAutoFit/>
          </a:bodyPr>
          <a:lstStyle/>
          <a:p>
            <a:pPr algn="ctr"/>
            <a:r>
              <a:rPr lang="zh-CN" altLang="en-US" sz="3600" dirty="0" smtClean="0">
                <a:latin typeface="华文行楷" pitchFamily="2" charset="-122"/>
                <a:ea typeface="华文行楷" pitchFamily="2" charset="-122"/>
              </a:rPr>
              <a:t>创新</a:t>
            </a:r>
            <a:r>
              <a:rPr lang="zh-CN" altLang="en-US" sz="3600" dirty="0">
                <a:latin typeface="华文行楷" pitchFamily="2" charset="-122"/>
                <a:ea typeface="华文行楷" pitchFamily="2" charset="-122"/>
              </a:rPr>
              <a:t>中心</a:t>
            </a:r>
            <a:r>
              <a:rPr lang="zh-CN" altLang="en-US" sz="3600" dirty="0" smtClean="0">
                <a:latin typeface="华文行楷" pitchFamily="2" charset="-122"/>
                <a:ea typeface="华文行楷" pitchFamily="2" charset="-122"/>
              </a:rPr>
              <a:t>技术</a:t>
            </a:r>
            <a:endParaRPr lang="en-US" altLang="zh-CN" sz="3600" dirty="0" smtClean="0">
              <a:latin typeface="华文行楷" pitchFamily="2" charset="-122"/>
              <a:ea typeface="华文行楷" pitchFamily="2" charset="-122"/>
            </a:endParaRPr>
          </a:p>
          <a:p>
            <a:pPr algn="ctr"/>
            <a:r>
              <a:rPr lang="zh-CN" altLang="en-US" sz="3600" dirty="0" smtClean="0">
                <a:latin typeface="华文行楷" pitchFamily="2" charset="-122"/>
                <a:ea typeface="华文行楷" pitchFamily="2" charset="-122"/>
              </a:rPr>
              <a:t>任职资格管理制度培训</a:t>
            </a:r>
            <a:endParaRPr lang="zh-CN" altLang="en-US" sz="3600" dirty="0">
              <a:latin typeface="华文行楷" pitchFamily="2" charset="-122"/>
              <a:ea typeface="华文行楷" pitchFamily="2" charset="-122"/>
            </a:endParaRPr>
          </a:p>
        </p:txBody>
      </p:sp>
      <p:sp>
        <p:nvSpPr>
          <p:cNvPr id="6" name="TextBox 5"/>
          <p:cNvSpPr txBox="1"/>
          <p:nvPr/>
        </p:nvSpPr>
        <p:spPr>
          <a:xfrm>
            <a:off x="4390673" y="4230913"/>
            <a:ext cx="697627" cy="246221"/>
          </a:xfrm>
          <a:prstGeom prst="rect">
            <a:avLst/>
          </a:prstGeom>
          <a:noFill/>
        </p:spPr>
        <p:txBody>
          <a:bodyPr wrap="none" rtlCol="0">
            <a:spAutoFit/>
          </a:bodyPr>
          <a:lstStyle/>
          <a:p>
            <a:r>
              <a:rPr lang="zh-CN" altLang="en-US" sz="1000">
                <a:solidFill>
                  <a:prstClr val="black"/>
                </a:solidFill>
                <a:latin typeface="华文细黑" pitchFamily="2" charset="-122"/>
                <a:ea typeface="华文细黑" pitchFamily="2" charset="-122"/>
              </a:rPr>
              <a:t>资格认证</a:t>
            </a:r>
          </a:p>
        </p:txBody>
      </p:sp>
      <p:sp>
        <p:nvSpPr>
          <p:cNvPr id="7" name="TextBox 6"/>
          <p:cNvSpPr txBox="1"/>
          <p:nvPr/>
        </p:nvSpPr>
        <p:spPr>
          <a:xfrm>
            <a:off x="6892658" y="4820197"/>
            <a:ext cx="697627" cy="246221"/>
          </a:xfrm>
          <a:prstGeom prst="rect">
            <a:avLst/>
          </a:prstGeom>
          <a:noFill/>
        </p:spPr>
        <p:txBody>
          <a:bodyPr wrap="none" rtlCol="0">
            <a:spAutoFit/>
          </a:bodyPr>
          <a:lstStyle/>
          <a:p>
            <a:r>
              <a:rPr lang="zh-CN" altLang="en-US" sz="1000">
                <a:solidFill>
                  <a:prstClr val="white"/>
                </a:solidFill>
                <a:latin typeface="华文细黑" pitchFamily="2" charset="-122"/>
                <a:ea typeface="华文细黑" pitchFamily="2" charset="-122"/>
              </a:rPr>
              <a:t>职业发展</a:t>
            </a:r>
          </a:p>
        </p:txBody>
      </p:sp>
      <p:sp>
        <p:nvSpPr>
          <p:cNvPr id="4" name="TextBox 3"/>
          <p:cNvSpPr txBox="1"/>
          <p:nvPr/>
        </p:nvSpPr>
        <p:spPr>
          <a:xfrm>
            <a:off x="3995936" y="3140968"/>
            <a:ext cx="4464496" cy="523220"/>
          </a:xfrm>
          <a:prstGeom prst="rect">
            <a:avLst/>
          </a:prstGeom>
          <a:noFill/>
        </p:spPr>
        <p:txBody>
          <a:bodyPr wrap="square" rtlCol="0">
            <a:spAutoFit/>
          </a:bodyPr>
          <a:lstStyle/>
          <a:p>
            <a:r>
              <a:rPr lang="zh-CN" altLang="en-US" sz="2800" dirty="0">
                <a:latin typeface="华文行楷" pitchFamily="2" charset="-122"/>
                <a:ea typeface="华文行楷" pitchFamily="2" charset="-122"/>
              </a:rPr>
              <a:t>联系人：莫文婷</a:t>
            </a:r>
            <a:r>
              <a:rPr lang="en-US" altLang="zh-CN" sz="2800" dirty="0">
                <a:latin typeface="华文行楷" pitchFamily="2" charset="-122"/>
                <a:ea typeface="华文行楷" pitchFamily="2" charset="-122"/>
              </a:rPr>
              <a:t>——7258</a:t>
            </a:r>
            <a:endParaRPr lang="zh-CN" altLang="en-US" sz="2800" dirty="0">
              <a:latin typeface="华文行楷" pitchFamily="2" charset="-122"/>
              <a:ea typeface="华文行楷" pitchFamily="2" charset="-122"/>
            </a:endParaRPr>
          </a:p>
        </p:txBody>
      </p:sp>
    </p:spTree>
    <p:extLst>
      <p:ext uri="{BB962C8B-B14F-4D97-AF65-F5344CB8AC3E}">
        <p14:creationId xmlns:p14="http://schemas.microsoft.com/office/powerpoint/2010/main" val="794556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tx1"/>
                </a:solidFill>
                <a:latin typeface="楷体" panose="02010609060101010101" pitchFamily="49" charset="-122"/>
                <a:ea typeface="楷体" panose="02010609060101010101" pitchFamily="49" charset="-122"/>
              </a:rPr>
              <a:t>层级定位</a:t>
            </a:r>
            <a:r>
              <a:rPr lang="en-US" altLang="zh-CN" sz="3600" b="1" dirty="0">
                <a:solidFill>
                  <a:schemeClr val="tx1"/>
                </a:solidFill>
                <a:latin typeface="楷体" panose="02010609060101010101" pitchFamily="49" charset="-122"/>
                <a:ea typeface="楷体" panose="02010609060101010101" pitchFamily="49" charset="-122"/>
              </a:rPr>
              <a:t>——</a:t>
            </a:r>
            <a:r>
              <a:rPr lang="en-US" altLang="zh-CN" sz="3600" b="1" dirty="0" err="1" smtClean="0">
                <a:solidFill>
                  <a:schemeClr val="tx1"/>
                </a:solidFill>
                <a:latin typeface="楷体" panose="02010609060101010101" pitchFamily="49" charset="-122"/>
                <a:ea typeface="楷体" panose="02010609060101010101" pitchFamily="49" charset="-122"/>
              </a:rPr>
              <a:t>T1</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zh-CN" b="1" dirty="0" smtClean="0">
                <a:solidFill>
                  <a:schemeClr val="bg1"/>
                </a:solidFill>
              </a:rPr>
              <a:t>通过</a:t>
            </a:r>
            <a:r>
              <a:rPr lang="zh-CN" altLang="zh-CN" b="1" dirty="0">
                <a:solidFill>
                  <a:schemeClr val="bg1"/>
                </a:solidFill>
              </a:rPr>
              <a:t>在自身岗位上的个人努力支持目标的完成，工作受到</a:t>
            </a:r>
            <a:r>
              <a:rPr lang="zh-CN" altLang="zh-CN" b="1" dirty="0">
                <a:solidFill>
                  <a:srgbClr val="FF0000"/>
                </a:solidFill>
              </a:rPr>
              <a:t>直接指导和定期检查</a:t>
            </a:r>
            <a:r>
              <a:rPr lang="zh-CN" altLang="zh-CN" b="1" dirty="0">
                <a:solidFill>
                  <a:schemeClr val="bg1"/>
                </a:solidFill>
              </a:rPr>
              <a:t>。任务、活动清晰、简单，基本上每天都是一样的，</a:t>
            </a:r>
            <a:r>
              <a:rPr lang="zh-CN" altLang="zh-CN" b="1" dirty="0">
                <a:solidFill>
                  <a:srgbClr val="FF0000"/>
                </a:solidFill>
              </a:rPr>
              <a:t>很少有选择余地。无须创造改进</a:t>
            </a:r>
            <a:r>
              <a:rPr lang="zh-CN" altLang="zh-CN" b="1" dirty="0">
                <a:solidFill>
                  <a:schemeClr val="bg1"/>
                </a:solidFill>
              </a:rPr>
              <a:t>，一切已有明确规定。</a:t>
            </a:r>
          </a:p>
          <a:p>
            <a:r>
              <a:rPr lang="en-US" altLang="zh-CN" b="1" dirty="0">
                <a:solidFill>
                  <a:schemeClr val="bg1"/>
                </a:solidFill>
              </a:rPr>
              <a:t>1</a:t>
            </a:r>
            <a:r>
              <a:rPr lang="zh-CN" altLang="zh-CN" b="1" dirty="0">
                <a:solidFill>
                  <a:schemeClr val="bg1"/>
                </a:solidFill>
              </a:rPr>
              <a:t>、按流程、规范完成所承担工作任务；</a:t>
            </a:r>
          </a:p>
          <a:p>
            <a:r>
              <a:rPr lang="en-US" altLang="zh-CN" b="1" dirty="0">
                <a:solidFill>
                  <a:schemeClr val="bg1"/>
                </a:solidFill>
              </a:rPr>
              <a:t>2</a:t>
            </a:r>
            <a:r>
              <a:rPr lang="zh-CN" altLang="zh-CN" b="1" dirty="0">
                <a:solidFill>
                  <a:schemeClr val="bg1"/>
                </a:solidFill>
              </a:rPr>
              <a:t>、协助验证项目问题解决方案；</a:t>
            </a:r>
          </a:p>
          <a:p>
            <a:r>
              <a:rPr lang="en-US" altLang="zh-CN" b="1" dirty="0">
                <a:solidFill>
                  <a:schemeClr val="bg1"/>
                </a:solidFill>
              </a:rPr>
              <a:t>3</a:t>
            </a:r>
            <a:r>
              <a:rPr lang="zh-CN" altLang="zh-CN" b="1" dirty="0">
                <a:solidFill>
                  <a:schemeClr val="bg1"/>
                </a:solidFill>
              </a:rPr>
              <a:t>、完成所承担工作的文档；</a:t>
            </a:r>
          </a:p>
          <a:p>
            <a:r>
              <a:rPr lang="en-US" altLang="zh-CN" b="1" dirty="0">
                <a:solidFill>
                  <a:schemeClr val="bg1"/>
                </a:solidFill>
              </a:rPr>
              <a:t>4</a:t>
            </a:r>
            <a:r>
              <a:rPr lang="zh-CN" altLang="zh-CN" b="1" dirty="0">
                <a:solidFill>
                  <a:schemeClr val="bg1"/>
                </a:solidFill>
              </a:rPr>
              <a:t>、完成直接主管分配的其他工作。</a:t>
            </a:r>
          </a:p>
          <a:p>
            <a:endParaRPr lang="zh-CN" altLang="en-US" b="1" dirty="0">
              <a:solidFill>
                <a:schemeClr val="bg1"/>
              </a:solidFill>
            </a:endParaRPr>
          </a:p>
        </p:txBody>
      </p:sp>
    </p:spTree>
    <p:extLst>
      <p:ext uri="{BB962C8B-B14F-4D97-AF65-F5344CB8AC3E}">
        <p14:creationId xmlns:p14="http://schemas.microsoft.com/office/powerpoint/2010/main" val="145501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层级定位</a:t>
            </a:r>
            <a:r>
              <a:rPr lang="en-US" altLang="zh-CN" sz="3600" b="1" dirty="0">
                <a:solidFill>
                  <a:schemeClr val="tx1"/>
                </a:solidFill>
                <a:latin typeface="楷体" panose="02010609060101010101" pitchFamily="49" charset="-122"/>
                <a:ea typeface="楷体" panose="02010609060101010101" pitchFamily="49" charset="-122"/>
              </a:rPr>
              <a:t>——</a:t>
            </a:r>
            <a:r>
              <a:rPr lang="en-US" altLang="zh-CN" sz="3600" b="1" dirty="0" err="1">
                <a:solidFill>
                  <a:schemeClr val="tx1"/>
                </a:solidFill>
                <a:latin typeface="楷体" panose="02010609060101010101" pitchFamily="49" charset="-122"/>
                <a:ea typeface="楷体" panose="02010609060101010101" pitchFamily="49" charset="-122"/>
              </a:rPr>
              <a:t>T2</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zh-CN" b="1" dirty="0" smtClean="0">
                <a:solidFill>
                  <a:schemeClr val="bg1"/>
                </a:solidFill>
              </a:rPr>
              <a:t>能够</a:t>
            </a:r>
            <a:r>
              <a:rPr lang="zh-CN" altLang="zh-CN" b="1" dirty="0">
                <a:solidFill>
                  <a:schemeClr val="bg1"/>
                </a:solidFill>
              </a:rPr>
              <a:t>规划自身的工作，评估并调整工作进程达到工作目标，</a:t>
            </a:r>
            <a:r>
              <a:rPr lang="zh-CN" altLang="zh-CN" b="1" dirty="0">
                <a:solidFill>
                  <a:srgbClr val="FF0000"/>
                </a:solidFill>
              </a:rPr>
              <a:t>工作可以独立完成</a:t>
            </a:r>
            <a:r>
              <a:rPr lang="zh-CN" altLang="zh-CN" b="1" dirty="0">
                <a:solidFill>
                  <a:schemeClr val="bg1"/>
                </a:solidFill>
              </a:rPr>
              <a:t>；任务由几个相互联系的步骤、程序和方法构成；完成任务需要</a:t>
            </a:r>
            <a:r>
              <a:rPr lang="zh-CN" altLang="zh-CN" b="1" dirty="0">
                <a:solidFill>
                  <a:srgbClr val="FF0000"/>
                </a:solidFill>
              </a:rPr>
              <a:t>基于知识和经验做出一点分析</a:t>
            </a:r>
            <a:r>
              <a:rPr lang="zh-CN" altLang="zh-CN" b="1" dirty="0">
                <a:solidFill>
                  <a:schemeClr val="bg1"/>
                </a:solidFill>
              </a:rPr>
              <a:t>。基于现行办法的</a:t>
            </a:r>
            <a:r>
              <a:rPr lang="zh-CN" altLang="zh-CN" b="1" dirty="0">
                <a:solidFill>
                  <a:srgbClr val="FF0000"/>
                </a:solidFill>
              </a:rPr>
              <a:t>一般性更新</a:t>
            </a:r>
            <a:r>
              <a:rPr lang="zh-CN" altLang="zh-CN" b="1" dirty="0">
                <a:solidFill>
                  <a:schemeClr val="bg1"/>
                </a:solidFill>
              </a:rPr>
              <a:t>。</a:t>
            </a:r>
          </a:p>
          <a:p>
            <a:r>
              <a:rPr lang="en-US" altLang="zh-CN" b="1" dirty="0">
                <a:solidFill>
                  <a:schemeClr val="bg1"/>
                </a:solidFill>
              </a:rPr>
              <a:t>1</a:t>
            </a:r>
            <a:r>
              <a:rPr lang="zh-CN" altLang="zh-CN" b="1" dirty="0">
                <a:solidFill>
                  <a:schemeClr val="bg1"/>
                </a:solidFill>
              </a:rPr>
              <a:t>、按流程、规范完成所承担任务的分析、设计等工作；</a:t>
            </a:r>
          </a:p>
          <a:p>
            <a:r>
              <a:rPr lang="en-US" altLang="zh-CN" b="1" dirty="0">
                <a:solidFill>
                  <a:schemeClr val="bg1"/>
                </a:solidFill>
              </a:rPr>
              <a:t>2</a:t>
            </a:r>
            <a:r>
              <a:rPr lang="zh-CN" altLang="zh-CN" b="1" dirty="0">
                <a:solidFill>
                  <a:schemeClr val="bg1"/>
                </a:solidFill>
              </a:rPr>
              <a:t>、确定并验证所承担任务的具体解决方案；</a:t>
            </a:r>
          </a:p>
          <a:p>
            <a:r>
              <a:rPr lang="en-US" altLang="zh-CN" b="1" dirty="0">
                <a:solidFill>
                  <a:schemeClr val="bg1"/>
                </a:solidFill>
              </a:rPr>
              <a:t>3</a:t>
            </a:r>
            <a:r>
              <a:rPr lang="zh-CN" altLang="zh-CN" b="1" dirty="0">
                <a:solidFill>
                  <a:schemeClr val="bg1"/>
                </a:solidFill>
              </a:rPr>
              <a:t>、参与项目计划的制订；</a:t>
            </a:r>
          </a:p>
          <a:p>
            <a:r>
              <a:rPr lang="en-US" altLang="zh-CN" b="1" dirty="0">
                <a:solidFill>
                  <a:schemeClr val="bg1"/>
                </a:solidFill>
              </a:rPr>
              <a:t>4</a:t>
            </a:r>
            <a:r>
              <a:rPr lang="zh-CN" altLang="zh-CN" b="1" dirty="0">
                <a:solidFill>
                  <a:schemeClr val="bg1"/>
                </a:solidFill>
              </a:rPr>
              <a:t>、完成直接主管分配的其他工作。</a:t>
            </a:r>
          </a:p>
          <a:p>
            <a:endParaRPr lang="zh-CN" altLang="en-US" b="1" dirty="0">
              <a:solidFill>
                <a:schemeClr val="bg1"/>
              </a:solidFill>
            </a:endParaRPr>
          </a:p>
        </p:txBody>
      </p:sp>
    </p:spTree>
    <p:extLst>
      <p:ext uri="{BB962C8B-B14F-4D97-AF65-F5344CB8AC3E}">
        <p14:creationId xmlns:p14="http://schemas.microsoft.com/office/powerpoint/2010/main" val="178955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层级定位</a:t>
            </a:r>
            <a:r>
              <a:rPr lang="en-US" altLang="zh-CN" sz="3600" b="1" dirty="0">
                <a:solidFill>
                  <a:schemeClr val="tx1"/>
                </a:solidFill>
                <a:latin typeface="楷体" panose="02010609060101010101" pitchFamily="49" charset="-122"/>
                <a:ea typeface="楷体" panose="02010609060101010101" pitchFamily="49" charset="-122"/>
              </a:rPr>
              <a:t>——</a:t>
            </a:r>
            <a:r>
              <a:rPr lang="en-US" altLang="zh-CN" sz="3600" b="1" dirty="0" err="1">
                <a:solidFill>
                  <a:schemeClr val="tx1"/>
                </a:solidFill>
                <a:latin typeface="楷体" panose="02010609060101010101" pitchFamily="49" charset="-122"/>
                <a:ea typeface="楷体" panose="02010609060101010101" pitchFamily="49" charset="-122"/>
              </a:rPr>
              <a:t>T3</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zh-CN" b="1" dirty="0" smtClean="0">
                <a:solidFill>
                  <a:schemeClr val="bg1"/>
                </a:solidFill>
              </a:rPr>
              <a:t>通过</a:t>
            </a:r>
            <a:r>
              <a:rPr lang="zh-CN" altLang="zh-CN" b="1" dirty="0">
                <a:solidFill>
                  <a:schemeClr val="bg1"/>
                </a:solidFill>
              </a:rPr>
              <a:t>自身努力和</a:t>
            </a:r>
            <a:r>
              <a:rPr lang="zh-CN" altLang="zh-CN" b="1" dirty="0">
                <a:solidFill>
                  <a:srgbClr val="FF0000"/>
                </a:solidFill>
              </a:rPr>
              <a:t>对其他人的工作指引</a:t>
            </a:r>
            <a:r>
              <a:rPr lang="zh-CN" altLang="zh-CN" b="1" dirty="0">
                <a:solidFill>
                  <a:schemeClr val="bg1"/>
                </a:solidFill>
              </a:rPr>
              <a:t>对目标的完成作出贡献，影响限于短期或中期目标的实现。面临的问题以及解决方法和行动同以往的场合相似，</a:t>
            </a:r>
            <a:r>
              <a:rPr lang="zh-CN" altLang="zh-CN" b="1" dirty="0">
                <a:solidFill>
                  <a:srgbClr val="FF0000"/>
                </a:solidFill>
              </a:rPr>
              <a:t>需要一些分析，在几个方法中选择</a:t>
            </a:r>
            <a:r>
              <a:rPr lang="zh-CN" altLang="zh-CN" b="1" dirty="0">
                <a:solidFill>
                  <a:schemeClr val="bg1"/>
                </a:solidFill>
              </a:rPr>
              <a:t>。从先前内部的业务经验中获得帮助，</a:t>
            </a:r>
            <a:r>
              <a:rPr lang="zh-CN" altLang="zh-CN" b="1" dirty="0">
                <a:solidFill>
                  <a:srgbClr val="FF0000"/>
                </a:solidFill>
              </a:rPr>
              <a:t>改进现有方法和技术</a:t>
            </a:r>
            <a:r>
              <a:rPr lang="zh-CN" altLang="zh-CN" b="1" dirty="0">
                <a:solidFill>
                  <a:schemeClr val="bg1"/>
                </a:solidFill>
              </a:rPr>
              <a:t>。</a:t>
            </a:r>
          </a:p>
          <a:p>
            <a:r>
              <a:rPr lang="en-US" altLang="zh-CN" b="1" dirty="0">
                <a:solidFill>
                  <a:schemeClr val="bg1"/>
                </a:solidFill>
              </a:rPr>
              <a:t>1</a:t>
            </a:r>
            <a:r>
              <a:rPr lang="zh-CN" altLang="zh-CN" b="1" dirty="0">
                <a:solidFill>
                  <a:schemeClr val="bg1"/>
                </a:solidFill>
              </a:rPr>
              <a:t>、设计模块详细的方案；</a:t>
            </a:r>
          </a:p>
          <a:p>
            <a:r>
              <a:rPr lang="en-US" altLang="zh-CN" b="1" dirty="0">
                <a:solidFill>
                  <a:schemeClr val="bg1"/>
                </a:solidFill>
              </a:rPr>
              <a:t>2</a:t>
            </a:r>
            <a:r>
              <a:rPr lang="zh-CN" altLang="zh-CN" b="1" dirty="0">
                <a:solidFill>
                  <a:schemeClr val="bg1"/>
                </a:solidFill>
              </a:rPr>
              <a:t>、解决本专业领域中较复杂的模块问题；</a:t>
            </a:r>
          </a:p>
          <a:p>
            <a:r>
              <a:rPr lang="en-US" altLang="zh-CN" b="1" dirty="0">
                <a:solidFill>
                  <a:schemeClr val="bg1"/>
                </a:solidFill>
              </a:rPr>
              <a:t>3</a:t>
            </a:r>
            <a:r>
              <a:rPr lang="zh-CN" altLang="zh-CN" b="1" dirty="0">
                <a:solidFill>
                  <a:schemeClr val="bg1"/>
                </a:solidFill>
              </a:rPr>
              <a:t>、参与中型或较小项目的计划和实施；</a:t>
            </a:r>
          </a:p>
          <a:p>
            <a:r>
              <a:rPr lang="en-US" altLang="zh-CN" b="1" dirty="0">
                <a:solidFill>
                  <a:schemeClr val="bg1"/>
                </a:solidFill>
              </a:rPr>
              <a:t>4</a:t>
            </a:r>
            <a:r>
              <a:rPr lang="zh-CN" altLang="zh-CN" b="1" dirty="0">
                <a:solidFill>
                  <a:schemeClr val="bg1"/>
                </a:solidFill>
              </a:rPr>
              <a:t>、完成直接主管分配的其他工作。</a:t>
            </a:r>
          </a:p>
          <a:p>
            <a:endParaRPr lang="zh-CN" altLang="en-US" b="1" dirty="0">
              <a:solidFill>
                <a:schemeClr val="bg1"/>
              </a:solidFill>
            </a:endParaRPr>
          </a:p>
        </p:txBody>
      </p:sp>
    </p:spTree>
    <p:extLst>
      <p:ext uri="{BB962C8B-B14F-4D97-AF65-F5344CB8AC3E}">
        <p14:creationId xmlns:p14="http://schemas.microsoft.com/office/powerpoint/2010/main" val="4247982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层级定位</a:t>
            </a:r>
            <a:r>
              <a:rPr lang="en-US" altLang="zh-CN" sz="3600" b="1" dirty="0">
                <a:solidFill>
                  <a:schemeClr val="tx1"/>
                </a:solidFill>
                <a:latin typeface="楷体" panose="02010609060101010101" pitchFamily="49" charset="-122"/>
                <a:ea typeface="楷体" panose="02010609060101010101" pitchFamily="49" charset="-122"/>
              </a:rPr>
              <a:t>——</a:t>
            </a:r>
            <a:r>
              <a:rPr lang="en-US" altLang="zh-CN" sz="3600" b="1" dirty="0" err="1">
                <a:solidFill>
                  <a:schemeClr val="tx1"/>
                </a:solidFill>
                <a:latin typeface="楷体" panose="02010609060101010101" pitchFamily="49" charset="-122"/>
                <a:ea typeface="楷体" panose="02010609060101010101" pitchFamily="49" charset="-122"/>
              </a:rPr>
              <a:t>T4</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zh-CN" b="1" dirty="0" smtClean="0">
                <a:solidFill>
                  <a:schemeClr val="bg1"/>
                </a:solidFill>
              </a:rPr>
              <a:t>为</a:t>
            </a:r>
            <a:r>
              <a:rPr lang="zh-CN" altLang="zh-CN" b="1" dirty="0">
                <a:solidFill>
                  <a:schemeClr val="bg1"/>
                </a:solidFill>
              </a:rPr>
              <a:t>实现运营和战略计划，制定并实施操作计划，影响限于中期目标的实现。面临的问题和情境总在变化，需要分析推理以获得解决方法，可以参考现有的解决方法，</a:t>
            </a:r>
            <a:r>
              <a:rPr lang="zh-CN" altLang="zh-CN" b="1" dirty="0">
                <a:solidFill>
                  <a:srgbClr val="FF0000"/>
                </a:solidFill>
              </a:rPr>
              <a:t>但无法直接利用现成的做法</a:t>
            </a:r>
            <a:r>
              <a:rPr lang="zh-CN" altLang="zh-CN" b="1" dirty="0">
                <a:solidFill>
                  <a:schemeClr val="bg1"/>
                </a:solidFill>
              </a:rPr>
              <a:t>。从先前内部的企业经验中获得帮助，</a:t>
            </a:r>
            <a:r>
              <a:rPr lang="zh-CN" altLang="zh-CN" b="1" dirty="0">
                <a:solidFill>
                  <a:srgbClr val="FF0000"/>
                </a:solidFill>
              </a:rPr>
              <a:t>创立新的方法和技术</a:t>
            </a:r>
            <a:r>
              <a:rPr lang="zh-CN" altLang="zh-CN" b="1" dirty="0">
                <a:solidFill>
                  <a:schemeClr val="bg1"/>
                </a:solidFill>
              </a:rPr>
              <a:t>。</a:t>
            </a:r>
          </a:p>
          <a:p>
            <a:r>
              <a:rPr lang="en-US" altLang="zh-CN" b="1" dirty="0">
                <a:solidFill>
                  <a:schemeClr val="bg1"/>
                </a:solidFill>
              </a:rPr>
              <a:t>1</a:t>
            </a:r>
            <a:r>
              <a:rPr lang="zh-CN" altLang="zh-CN" b="1" dirty="0">
                <a:solidFill>
                  <a:schemeClr val="bg1"/>
                </a:solidFill>
              </a:rPr>
              <a:t>、主持项目的方案、设计和实现工作以满足内部或外部客户的需求；</a:t>
            </a:r>
          </a:p>
          <a:p>
            <a:r>
              <a:rPr lang="en-US" altLang="zh-CN" b="1" dirty="0">
                <a:solidFill>
                  <a:schemeClr val="bg1"/>
                </a:solidFill>
              </a:rPr>
              <a:t>2</a:t>
            </a:r>
            <a:r>
              <a:rPr lang="zh-CN" altLang="zh-CN" b="1" dirty="0">
                <a:solidFill>
                  <a:schemeClr val="bg1"/>
                </a:solidFill>
              </a:rPr>
              <a:t>、有效解决本专业领域内中等复杂的项目问题；</a:t>
            </a:r>
          </a:p>
          <a:p>
            <a:r>
              <a:rPr lang="en-US" altLang="zh-CN" b="1" dirty="0">
                <a:solidFill>
                  <a:schemeClr val="bg1"/>
                </a:solidFill>
              </a:rPr>
              <a:t>3</a:t>
            </a:r>
            <a:r>
              <a:rPr lang="zh-CN" altLang="zh-CN" b="1" dirty="0">
                <a:solidFill>
                  <a:schemeClr val="bg1"/>
                </a:solidFill>
              </a:rPr>
              <a:t>、参与大型或中型项目的计划和实施；</a:t>
            </a:r>
          </a:p>
          <a:p>
            <a:r>
              <a:rPr lang="en-US" altLang="zh-CN" b="1" dirty="0">
                <a:solidFill>
                  <a:schemeClr val="bg1"/>
                </a:solidFill>
              </a:rPr>
              <a:t>4</a:t>
            </a:r>
            <a:r>
              <a:rPr lang="zh-CN" altLang="zh-CN" b="1" dirty="0">
                <a:solidFill>
                  <a:schemeClr val="bg1"/>
                </a:solidFill>
              </a:rPr>
              <a:t>、完成所承担工作的文档并确保及时知会相关所有人员。</a:t>
            </a:r>
          </a:p>
          <a:p>
            <a:endParaRPr lang="zh-CN" altLang="en-US" b="1" dirty="0">
              <a:solidFill>
                <a:schemeClr val="bg1"/>
              </a:solidFill>
            </a:endParaRPr>
          </a:p>
        </p:txBody>
      </p:sp>
    </p:spTree>
    <p:extLst>
      <p:ext uri="{BB962C8B-B14F-4D97-AF65-F5344CB8AC3E}">
        <p14:creationId xmlns:p14="http://schemas.microsoft.com/office/powerpoint/2010/main" val="1819068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层级定位</a:t>
            </a:r>
            <a:r>
              <a:rPr lang="en-US" altLang="zh-CN" sz="3600" b="1" dirty="0">
                <a:solidFill>
                  <a:schemeClr val="tx1"/>
                </a:solidFill>
                <a:latin typeface="楷体" panose="02010609060101010101" pitchFamily="49" charset="-122"/>
                <a:ea typeface="楷体" panose="02010609060101010101" pitchFamily="49" charset="-122"/>
              </a:rPr>
              <a:t>——</a:t>
            </a:r>
            <a:r>
              <a:rPr lang="en-US" altLang="zh-CN" sz="3600" b="1" dirty="0" err="1">
                <a:solidFill>
                  <a:schemeClr val="tx1"/>
                </a:solidFill>
                <a:latin typeface="楷体" panose="02010609060101010101" pitchFamily="49" charset="-122"/>
                <a:ea typeface="楷体" panose="02010609060101010101" pitchFamily="49" charset="-122"/>
              </a:rPr>
              <a:t>T5</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zh-CN" b="1" dirty="0" smtClean="0">
                <a:solidFill>
                  <a:schemeClr val="bg1"/>
                </a:solidFill>
              </a:rPr>
              <a:t>将</a:t>
            </a:r>
            <a:r>
              <a:rPr lang="zh-CN" altLang="zh-CN" b="1" dirty="0">
                <a:solidFill>
                  <a:schemeClr val="bg1"/>
                </a:solidFill>
              </a:rPr>
              <a:t>战略转化为运营计划并指导其执行，对公司的前景具有广泛持久的影响，影响中期目标的实现。解决的问题未被定义，或缺乏足够的信息，需要决定编辑和分析的数据模型，以及在对现有公司政策和流程理解的基础上，通过抽象性思维</a:t>
            </a:r>
            <a:r>
              <a:rPr lang="zh-CN" altLang="zh-CN" b="1" dirty="0">
                <a:solidFill>
                  <a:srgbClr val="FF0000"/>
                </a:solidFill>
              </a:rPr>
              <a:t>理解复杂的问题及影响</a:t>
            </a:r>
            <a:r>
              <a:rPr lang="zh-CN" altLang="zh-CN" b="1" dirty="0">
                <a:solidFill>
                  <a:schemeClr val="bg1"/>
                </a:solidFill>
              </a:rPr>
              <a:t>。从外部的企业经验中获得帮助，</a:t>
            </a:r>
            <a:r>
              <a:rPr lang="zh-CN" altLang="zh-CN" b="1" dirty="0">
                <a:solidFill>
                  <a:srgbClr val="FF0000"/>
                </a:solidFill>
              </a:rPr>
              <a:t>创立新的复杂方法和技术</a:t>
            </a:r>
            <a:r>
              <a:rPr lang="zh-CN" altLang="zh-CN" b="1" dirty="0">
                <a:solidFill>
                  <a:schemeClr val="bg1"/>
                </a:solidFill>
              </a:rPr>
              <a:t>。</a:t>
            </a:r>
          </a:p>
          <a:p>
            <a:r>
              <a:rPr lang="en-US" altLang="zh-CN" b="1" dirty="0">
                <a:solidFill>
                  <a:schemeClr val="bg1"/>
                </a:solidFill>
              </a:rPr>
              <a:t>1</a:t>
            </a:r>
            <a:r>
              <a:rPr lang="zh-CN" altLang="zh-CN" b="1" dirty="0">
                <a:solidFill>
                  <a:schemeClr val="bg1"/>
                </a:solidFill>
              </a:rPr>
              <a:t>、提出符合公司本领域战略的广泛的建议；</a:t>
            </a:r>
          </a:p>
          <a:p>
            <a:r>
              <a:rPr lang="en-US" altLang="zh-CN" b="1" dirty="0">
                <a:solidFill>
                  <a:schemeClr val="bg1"/>
                </a:solidFill>
              </a:rPr>
              <a:t>2</a:t>
            </a:r>
            <a:r>
              <a:rPr lang="zh-CN" altLang="zh-CN" b="1" dirty="0">
                <a:solidFill>
                  <a:schemeClr val="bg1"/>
                </a:solidFill>
              </a:rPr>
              <a:t>、解决公司本领域内非常复杂的问题；</a:t>
            </a:r>
          </a:p>
          <a:p>
            <a:r>
              <a:rPr lang="en-US" altLang="zh-CN" b="1" dirty="0">
                <a:solidFill>
                  <a:schemeClr val="bg1"/>
                </a:solidFill>
              </a:rPr>
              <a:t>3</a:t>
            </a:r>
            <a:r>
              <a:rPr lang="zh-CN" altLang="zh-CN" b="1" dirty="0">
                <a:solidFill>
                  <a:schemeClr val="bg1"/>
                </a:solidFill>
              </a:rPr>
              <a:t>、参与大型、重要项目的计划和实施；</a:t>
            </a:r>
          </a:p>
          <a:p>
            <a:r>
              <a:rPr lang="en-US" altLang="zh-CN" b="1" dirty="0">
                <a:solidFill>
                  <a:schemeClr val="bg1"/>
                </a:solidFill>
              </a:rPr>
              <a:t>4</a:t>
            </a:r>
            <a:r>
              <a:rPr lang="zh-CN" altLang="zh-CN" b="1" dirty="0">
                <a:solidFill>
                  <a:schemeClr val="bg1"/>
                </a:solidFill>
              </a:rPr>
              <a:t>、负责包括过程、规格需求或体系等所有文档的完整性。</a:t>
            </a:r>
          </a:p>
          <a:p>
            <a:endParaRPr lang="zh-CN" altLang="en-US" b="1" dirty="0">
              <a:solidFill>
                <a:schemeClr val="bg1"/>
              </a:solidFill>
            </a:endParaRPr>
          </a:p>
        </p:txBody>
      </p:sp>
    </p:spTree>
    <p:extLst>
      <p:ext uri="{BB962C8B-B14F-4D97-AF65-F5344CB8AC3E}">
        <p14:creationId xmlns:p14="http://schemas.microsoft.com/office/powerpoint/2010/main" val="2568258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层级定位</a:t>
            </a:r>
            <a:r>
              <a:rPr lang="en-US" altLang="zh-CN" sz="3600" b="1" dirty="0">
                <a:solidFill>
                  <a:schemeClr val="tx1"/>
                </a:solidFill>
                <a:latin typeface="楷体" panose="02010609060101010101" pitchFamily="49" charset="-122"/>
                <a:ea typeface="楷体" panose="02010609060101010101" pitchFamily="49" charset="-122"/>
              </a:rPr>
              <a:t>——</a:t>
            </a:r>
            <a:r>
              <a:rPr lang="en-US" altLang="zh-CN" sz="3600" b="1" dirty="0" err="1">
                <a:solidFill>
                  <a:schemeClr val="tx1"/>
                </a:solidFill>
                <a:latin typeface="楷体" panose="02010609060101010101" pitchFamily="49" charset="-122"/>
                <a:ea typeface="楷体" panose="02010609060101010101" pitchFamily="49" charset="-122"/>
              </a:rPr>
              <a:t>T6</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fontScale="92500" lnSpcReduction="10000"/>
          </a:bodyPr>
          <a:lstStyle/>
          <a:p>
            <a:r>
              <a:rPr lang="zh-CN" altLang="zh-CN" b="1" dirty="0" smtClean="0">
                <a:solidFill>
                  <a:schemeClr val="bg1"/>
                </a:solidFill>
              </a:rPr>
              <a:t>将</a:t>
            </a:r>
            <a:r>
              <a:rPr lang="zh-CN" altLang="zh-CN" b="1" dirty="0">
                <a:solidFill>
                  <a:schemeClr val="bg1"/>
                </a:solidFill>
              </a:rPr>
              <a:t>愿景转化为战略计划并指导其执行，为战略整体制定未来的行动方案，影响中长期目标的实现。问题具有相当大的挑战性，需要彻底广泛的分析以了解相互之间的关系，制定解决方案时，往往需要用到公司外部的资源，如数据、建议等。进行前所未有的新发明，无任何先前的经验或应用。</a:t>
            </a:r>
          </a:p>
          <a:p>
            <a:r>
              <a:rPr lang="en-US" altLang="zh-CN" b="1" dirty="0">
                <a:solidFill>
                  <a:schemeClr val="bg1"/>
                </a:solidFill>
              </a:rPr>
              <a:t>1</a:t>
            </a:r>
            <a:r>
              <a:rPr lang="zh-CN" altLang="zh-CN" b="1" dirty="0">
                <a:solidFill>
                  <a:schemeClr val="bg1"/>
                </a:solidFill>
              </a:rPr>
              <a:t>、领导下属进行创新，以确保公司的技术和产品效益处于领先地位；</a:t>
            </a:r>
          </a:p>
          <a:p>
            <a:r>
              <a:rPr lang="en-US" altLang="zh-CN" b="1" dirty="0">
                <a:solidFill>
                  <a:schemeClr val="bg1"/>
                </a:solidFill>
              </a:rPr>
              <a:t>2</a:t>
            </a:r>
            <a:r>
              <a:rPr lang="zh-CN" altLang="zh-CN" b="1" dirty="0">
                <a:solidFill>
                  <a:schemeClr val="bg1"/>
                </a:solidFill>
              </a:rPr>
              <a:t>、解决公司内本专业领域内复杂程度最高的问题；</a:t>
            </a:r>
          </a:p>
          <a:p>
            <a:r>
              <a:rPr lang="en-US" altLang="zh-CN" b="1" dirty="0">
                <a:solidFill>
                  <a:schemeClr val="bg1"/>
                </a:solidFill>
              </a:rPr>
              <a:t>3</a:t>
            </a:r>
            <a:r>
              <a:rPr lang="zh-CN" altLang="zh-CN" b="1" dirty="0">
                <a:solidFill>
                  <a:schemeClr val="bg1"/>
                </a:solidFill>
              </a:rPr>
              <a:t>、参与复杂的、重要的、战略的项目计划和实施。在发展战略中起关健作用；</a:t>
            </a:r>
          </a:p>
          <a:p>
            <a:r>
              <a:rPr lang="en-US" altLang="zh-CN" b="1" dirty="0">
                <a:solidFill>
                  <a:schemeClr val="bg1"/>
                </a:solidFill>
              </a:rPr>
              <a:t>4</a:t>
            </a:r>
            <a:r>
              <a:rPr lang="zh-CN" altLang="zh-CN" b="1" dirty="0">
                <a:solidFill>
                  <a:schemeClr val="bg1"/>
                </a:solidFill>
              </a:rPr>
              <a:t>、负责包括过程、规格需求和或体系等所有文档的完整性。对关键结果提供技术报告；</a:t>
            </a:r>
          </a:p>
          <a:p>
            <a:r>
              <a:rPr lang="en-US" altLang="zh-CN" b="1" dirty="0">
                <a:solidFill>
                  <a:schemeClr val="bg1"/>
                </a:solidFill>
              </a:rPr>
              <a:t>5</a:t>
            </a:r>
            <a:r>
              <a:rPr lang="zh-CN" altLang="zh-CN" b="1" dirty="0">
                <a:solidFill>
                  <a:schemeClr val="bg1"/>
                </a:solidFill>
              </a:rPr>
              <a:t>、通过技术推广协助市场营销；</a:t>
            </a:r>
          </a:p>
          <a:p>
            <a:r>
              <a:rPr lang="en-US" altLang="zh-CN" b="1" dirty="0">
                <a:solidFill>
                  <a:schemeClr val="bg1"/>
                </a:solidFill>
              </a:rPr>
              <a:t>6</a:t>
            </a:r>
            <a:r>
              <a:rPr lang="zh-CN" altLang="zh-CN" b="1" dirty="0">
                <a:solidFill>
                  <a:schemeClr val="bg1"/>
                </a:solidFill>
              </a:rPr>
              <a:t>、代表公司出席行业内重要（标准讨论、制定）会议</a:t>
            </a:r>
            <a:r>
              <a:rPr lang="zh-CN" altLang="zh-CN" b="1" dirty="0" smtClean="0">
                <a:solidFill>
                  <a:schemeClr val="bg1"/>
                </a:solidFill>
              </a:rPr>
              <a:t>。</a:t>
            </a:r>
            <a:endParaRPr lang="zh-CN" altLang="zh-CN" b="1" dirty="0">
              <a:solidFill>
                <a:schemeClr val="bg1"/>
              </a:solidFill>
            </a:endParaRPr>
          </a:p>
        </p:txBody>
      </p:sp>
    </p:spTree>
    <p:extLst>
      <p:ext uri="{BB962C8B-B14F-4D97-AF65-F5344CB8AC3E}">
        <p14:creationId xmlns:p14="http://schemas.microsoft.com/office/powerpoint/2010/main" val="1862162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991" y="2769064"/>
            <a:ext cx="3672514" cy="217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038481" y="4725144"/>
            <a:ext cx="5004048" cy="1143000"/>
          </a:xfrm>
        </p:spPr>
        <p:txBody>
          <a:bodyPr/>
          <a:lstStyle/>
          <a:p>
            <a:pPr algn="r"/>
            <a:r>
              <a:rPr lang="zh-CN" altLang="en-US" b="1" dirty="0">
                <a:solidFill>
                  <a:schemeClr val="tx1"/>
                </a:solidFill>
                <a:latin typeface="楷体" pitchFamily="49" charset="-122"/>
                <a:ea typeface="楷体" pitchFamily="49" charset="-122"/>
              </a:rPr>
              <a:t>依据</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任职标准（任职资格）</a:t>
            </a:r>
            <a:endParaRPr lang="zh-CN" altLang="en-US" dirty="0">
              <a:solidFill>
                <a:schemeClr val="tx1"/>
              </a:solidFill>
            </a:endParaRPr>
          </a:p>
        </p:txBody>
      </p:sp>
      <p:cxnSp>
        <p:nvCxnSpPr>
          <p:cNvPr id="5" name="直接连接符 4"/>
          <p:cNvCxnSpPr/>
          <p:nvPr/>
        </p:nvCxnSpPr>
        <p:spPr>
          <a:xfrm>
            <a:off x="3930505" y="4797152"/>
            <a:ext cx="5220000" cy="0"/>
          </a:xfrm>
          <a:prstGeom prst="line">
            <a:avLst/>
          </a:prstGeom>
          <a:ln w="69850" cmpd="thickThi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30505" y="5733256"/>
            <a:ext cx="5220000" cy="0"/>
          </a:xfrm>
          <a:prstGeom prst="line">
            <a:avLst/>
          </a:prstGeom>
          <a:ln w="69850" cmpd="thinThick">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896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274638"/>
            <a:ext cx="6779096" cy="1143000"/>
          </a:xfrm>
        </p:spPr>
        <p:txBody>
          <a:bodyPr>
            <a:normAutofit/>
          </a:bodyPr>
          <a:lstStyle/>
          <a:p>
            <a:r>
              <a:rPr lang="zh-CN" altLang="en-US" sz="3600" b="1" dirty="0" smtClean="0">
                <a:solidFill>
                  <a:schemeClr val="tx1"/>
                </a:solidFill>
                <a:latin typeface="楷体" panose="02010609060101010101" pitchFamily="49" charset="-122"/>
                <a:ea typeface="楷体" panose="02010609060101010101" pitchFamily="49" charset="-122"/>
              </a:rPr>
              <a:t>什么是标准？</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任职资格维度</a:t>
            </a:r>
            <a:endParaRPr lang="zh-CN" altLang="en-US" sz="3600" b="1" dirty="0">
              <a:solidFill>
                <a:schemeClr val="tx1"/>
              </a:solidFill>
              <a:latin typeface="楷体" panose="02010609060101010101" pitchFamily="49" charset="-122"/>
              <a:ea typeface="楷体" panose="02010609060101010101" pitchFamily="49" charset="-122"/>
            </a:endParaRPr>
          </a:p>
        </p:txBody>
      </p:sp>
      <p:grpSp>
        <p:nvGrpSpPr>
          <p:cNvPr id="2048" name="组合 2047"/>
          <p:cNvGrpSpPr/>
          <p:nvPr/>
        </p:nvGrpSpPr>
        <p:grpSpPr>
          <a:xfrm>
            <a:off x="4275115" y="2376110"/>
            <a:ext cx="1701332" cy="612000"/>
            <a:chOff x="4605737" y="2856550"/>
            <a:chExt cx="1701332" cy="612000"/>
          </a:xfrm>
        </p:grpSpPr>
        <p:grpSp>
          <p:nvGrpSpPr>
            <p:cNvPr id="2054" name="组合 2053"/>
            <p:cNvGrpSpPr/>
            <p:nvPr/>
          </p:nvGrpSpPr>
          <p:grpSpPr>
            <a:xfrm>
              <a:off x="4605737" y="2856550"/>
              <a:ext cx="612000" cy="612000"/>
              <a:chOff x="6382430" y="4048212"/>
              <a:chExt cx="612000" cy="612000"/>
            </a:xfrm>
          </p:grpSpPr>
          <p:sp>
            <p:nvSpPr>
              <p:cNvPr id="72" name="Oval 1292"/>
              <p:cNvSpPr>
                <a:spLocks noChangeArrowheads="1"/>
              </p:cNvSpPr>
              <p:nvPr/>
            </p:nvSpPr>
            <p:spPr bwMode="auto">
              <a:xfrm>
                <a:off x="6382430" y="4048212"/>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90" name="Freeform 1394"/>
              <p:cNvSpPr>
                <a:spLocks noEditPoints="1"/>
              </p:cNvSpPr>
              <p:nvPr/>
            </p:nvSpPr>
            <p:spPr bwMode="auto">
              <a:xfrm>
                <a:off x="6562430" y="4228212"/>
                <a:ext cx="252000" cy="252000"/>
              </a:xfrm>
              <a:custGeom>
                <a:avLst/>
                <a:gdLst>
                  <a:gd name="T0" fmla="*/ 270 w 275"/>
                  <a:gd name="T1" fmla="*/ 19 h 196"/>
                  <a:gd name="T2" fmla="*/ 264 w 275"/>
                  <a:gd name="T3" fmla="*/ 19 h 196"/>
                  <a:gd name="T4" fmla="*/ 264 w 275"/>
                  <a:gd name="T5" fmla="*/ 13 h 196"/>
                  <a:gd name="T6" fmla="*/ 260 w 275"/>
                  <a:gd name="T7" fmla="*/ 8 h 196"/>
                  <a:gd name="T8" fmla="*/ 193 w 275"/>
                  <a:gd name="T9" fmla="*/ 0 h 196"/>
                  <a:gd name="T10" fmla="*/ 137 w 275"/>
                  <a:gd name="T11" fmla="*/ 14 h 196"/>
                  <a:gd name="T12" fmla="*/ 81 w 275"/>
                  <a:gd name="T13" fmla="*/ 0 h 196"/>
                  <a:gd name="T14" fmla="*/ 14 w 275"/>
                  <a:gd name="T15" fmla="*/ 8 h 196"/>
                  <a:gd name="T16" fmla="*/ 11 w 275"/>
                  <a:gd name="T17" fmla="*/ 13 h 196"/>
                  <a:gd name="T18" fmla="*/ 11 w 275"/>
                  <a:gd name="T19" fmla="*/ 19 h 196"/>
                  <a:gd name="T20" fmla="*/ 4 w 275"/>
                  <a:gd name="T21" fmla="*/ 19 h 196"/>
                  <a:gd name="T22" fmla="*/ 0 w 275"/>
                  <a:gd name="T23" fmla="*/ 24 h 196"/>
                  <a:gd name="T24" fmla="*/ 0 w 275"/>
                  <a:gd name="T25" fmla="*/ 181 h 196"/>
                  <a:gd name="T26" fmla="*/ 4 w 275"/>
                  <a:gd name="T27" fmla="*/ 186 h 196"/>
                  <a:gd name="T28" fmla="*/ 116 w 275"/>
                  <a:gd name="T29" fmla="*/ 186 h 196"/>
                  <a:gd name="T30" fmla="*/ 137 w 275"/>
                  <a:gd name="T31" fmla="*/ 196 h 196"/>
                  <a:gd name="T32" fmla="*/ 158 w 275"/>
                  <a:gd name="T33" fmla="*/ 186 h 196"/>
                  <a:gd name="T34" fmla="*/ 270 w 275"/>
                  <a:gd name="T35" fmla="*/ 186 h 196"/>
                  <a:gd name="T36" fmla="*/ 275 w 275"/>
                  <a:gd name="T37" fmla="*/ 181 h 196"/>
                  <a:gd name="T38" fmla="*/ 275 w 275"/>
                  <a:gd name="T39" fmla="*/ 24 h 196"/>
                  <a:gd name="T40" fmla="*/ 270 w 275"/>
                  <a:gd name="T41" fmla="*/ 19 h 196"/>
                  <a:gd name="T42" fmla="*/ 254 w 275"/>
                  <a:gd name="T43" fmla="*/ 17 h 196"/>
                  <a:gd name="T44" fmla="*/ 254 w 275"/>
                  <a:gd name="T45" fmla="*/ 163 h 196"/>
                  <a:gd name="T46" fmla="*/ 193 w 275"/>
                  <a:gd name="T47" fmla="*/ 156 h 196"/>
                  <a:gd name="T48" fmla="*/ 142 w 275"/>
                  <a:gd name="T49" fmla="*/ 167 h 196"/>
                  <a:gd name="T50" fmla="*/ 142 w 275"/>
                  <a:gd name="T51" fmla="*/ 23 h 196"/>
                  <a:gd name="T52" fmla="*/ 193 w 275"/>
                  <a:gd name="T53" fmla="*/ 10 h 196"/>
                  <a:gd name="T54" fmla="*/ 254 w 275"/>
                  <a:gd name="T55" fmla="*/ 17 h 196"/>
                  <a:gd name="T56" fmla="*/ 20 w 275"/>
                  <a:gd name="T57" fmla="*/ 17 h 196"/>
                  <a:gd name="T58" fmla="*/ 81 w 275"/>
                  <a:gd name="T59" fmla="*/ 10 h 196"/>
                  <a:gd name="T60" fmla="*/ 132 w 275"/>
                  <a:gd name="T61" fmla="*/ 23 h 196"/>
                  <a:gd name="T62" fmla="*/ 132 w 275"/>
                  <a:gd name="T63" fmla="*/ 167 h 196"/>
                  <a:gd name="T64" fmla="*/ 81 w 275"/>
                  <a:gd name="T65" fmla="*/ 156 h 196"/>
                  <a:gd name="T66" fmla="*/ 20 w 275"/>
                  <a:gd name="T67" fmla="*/ 163 h 196"/>
                  <a:gd name="T68" fmla="*/ 20 w 275"/>
                  <a:gd name="T69" fmla="*/ 1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196">
                    <a:moveTo>
                      <a:pt x="270" y="19"/>
                    </a:moveTo>
                    <a:cubicBezTo>
                      <a:pt x="264" y="19"/>
                      <a:pt x="264" y="19"/>
                      <a:pt x="264" y="19"/>
                    </a:cubicBezTo>
                    <a:cubicBezTo>
                      <a:pt x="264" y="13"/>
                      <a:pt x="264" y="13"/>
                      <a:pt x="264" y="13"/>
                    </a:cubicBezTo>
                    <a:cubicBezTo>
                      <a:pt x="264" y="11"/>
                      <a:pt x="262" y="9"/>
                      <a:pt x="260" y="8"/>
                    </a:cubicBezTo>
                    <a:cubicBezTo>
                      <a:pt x="259" y="8"/>
                      <a:pt x="226" y="0"/>
                      <a:pt x="193" y="0"/>
                    </a:cubicBezTo>
                    <a:cubicBezTo>
                      <a:pt x="167" y="0"/>
                      <a:pt x="149" y="5"/>
                      <a:pt x="137" y="14"/>
                    </a:cubicBezTo>
                    <a:cubicBezTo>
                      <a:pt x="126" y="5"/>
                      <a:pt x="107" y="0"/>
                      <a:pt x="81" y="0"/>
                    </a:cubicBezTo>
                    <a:cubicBezTo>
                      <a:pt x="48" y="0"/>
                      <a:pt x="16" y="8"/>
                      <a:pt x="14" y="8"/>
                    </a:cubicBezTo>
                    <a:cubicBezTo>
                      <a:pt x="12" y="9"/>
                      <a:pt x="11" y="11"/>
                      <a:pt x="11" y="13"/>
                    </a:cubicBezTo>
                    <a:cubicBezTo>
                      <a:pt x="11" y="19"/>
                      <a:pt x="11" y="19"/>
                      <a:pt x="11" y="19"/>
                    </a:cubicBezTo>
                    <a:cubicBezTo>
                      <a:pt x="4" y="19"/>
                      <a:pt x="4" y="19"/>
                      <a:pt x="4" y="19"/>
                    </a:cubicBezTo>
                    <a:cubicBezTo>
                      <a:pt x="2" y="19"/>
                      <a:pt x="0" y="22"/>
                      <a:pt x="0" y="24"/>
                    </a:cubicBezTo>
                    <a:cubicBezTo>
                      <a:pt x="0" y="181"/>
                      <a:pt x="0" y="181"/>
                      <a:pt x="0" y="181"/>
                    </a:cubicBezTo>
                    <a:cubicBezTo>
                      <a:pt x="0" y="183"/>
                      <a:pt x="2" y="186"/>
                      <a:pt x="4" y="186"/>
                    </a:cubicBezTo>
                    <a:cubicBezTo>
                      <a:pt x="116" y="186"/>
                      <a:pt x="116" y="186"/>
                      <a:pt x="116" y="186"/>
                    </a:cubicBezTo>
                    <a:cubicBezTo>
                      <a:pt x="118" y="195"/>
                      <a:pt x="127" y="196"/>
                      <a:pt x="137" y="196"/>
                    </a:cubicBezTo>
                    <a:cubicBezTo>
                      <a:pt x="148" y="196"/>
                      <a:pt x="156" y="195"/>
                      <a:pt x="158" y="186"/>
                    </a:cubicBezTo>
                    <a:cubicBezTo>
                      <a:pt x="270" y="186"/>
                      <a:pt x="270" y="186"/>
                      <a:pt x="270" y="186"/>
                    </a:cubicBezTo>
                    <a:cubicBezTo>
                      <a:pt x="273" y="186"/>
                      <a:pt x="275" y="183"/>
                      <a:pt x="275" y="181"/>
                    </a:cubicBezTo>
                    <a:cubicBezTo>
                      <a:pt x="275" y="24"/>
                      <a:pt x="275" y="24"/>
                      <a:pt x="275" y="24"/>
                    </a:cubicBezTo>
                    <a:cubicBezTo>
                      <a:pt x="275" y="22"/>
                      <a:pt x="273" y="19"/>
                      <a:pt x="270" y="19"/>
                    </a:cubicBezTo>
                    <a:close/>
                    <a:moveTo>
                      <a:pt x="254" y="17"/>
                    </a:moveTo>
                    <a:cubicBezTo>
                      <a:pt x="254" y="163"/>
                      <a:pt x="254" y="163"/>
                      <a:pt x="254" y="163"/>
                    </a:cubicBezTo>
                    <a:cubicBezTo>
                      <a:pt x="243" y="161"/>
                      <a:pt x="218" y="156"/>
                      <a:pt x="193" y="156"/>
                    </a:cubicBezTo>
                    <a:cubicBezTo>
                      <a:pt x="171" y="156"/>
                      <a:pt x="154" y="160"/>
                      <a:pt x="142" y="167"/>
                    </a:cubicBezTo>
                    <a:cubicBezTo>
                      <a:pt x="142" y="23"/>
                      <a:pt x="142" y="23"/>
                      <a:pt x="142" y="23"/>
                    </a:cubicBezTo>
                    <a:cubicBezTo>
                      <a:pt x="152" y="15"/>
                      <a:pt x="169" y="10"/>
                      <a:pt x="193" y="10"/>
                    </a:cubicBezTo>
                    <a:cubicBezTo>
                      <a:pt x="219" y="10"/>
                      <a:pt x="244" y="15"/>
                      <a:pt x="254" y="17"/>
                    </a:cubicBezTo>
                    <a:close/>
                    <a:moveTo>
                      <a:pt x="20" y="17"/>
                    </a:moveTo>
                    <a:cubicBezTo>
                      <a:pt x="30" y="15"/>
                      <a:pt x="56" y="10"/>
                      <a:pt x="81" y="10"/>
                    </a:cubicBezTo>
                    <a:cubicBezTo>
                      <a:pt x="105" y="10"/>
                      <a:pt x="123" y="15"/>
                      <a:pt x="132" y="23"/>
                    </a:cubicBezTo>
                    <a:cubicBezTo>
                      <a:pt x="132" y="167"/>
                      <a:pt x="132" y="167"/>
                      <a:pt x="132" y="167"/>
                    </a:cubicBezTo>
                    <a:cubicBezTo>
                      <a:pt x="121" y="160"/>
                      <a:pt x="104" y="156"/>
                      <a:pt x="81" y="156"/>
                    </a:cubicBezTo>
                    <a:cubicBezTo>
                      <a:pt x="56" y="156"/>
                      <a:pt x="32" y="161"/>
                      <a:pt x="20" y="163"/>
                    </a:cubicBezTo>
                    <a:lnTo>
                      <a:pt x="20"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sp>
          <p:nvSpPr>
            <p:cNvPr id="2056" name="TextBox 2055"/>
            <p:cNvSpPr txBox="1"/>
            <p:nvPr/>
          </p:nvSpPr>
          <p:spPr>
            <a:xfrm>
              <a:off x="5199073" y="2977884"/>
              <a:ext cx="1107996" cy="369332"/>
            </a:xfrm>
            <a:prstGeom prst="rect">
              <a:avLst/>
            </a:prstGeom>
            <a:noFill/>
          </p:spPr>
          <p:txBody>
            <a:bodyPr wrap="none" rtlCol="0">
              <a:spAutoFit/>
            </a:bodyPr>
            <a:lstStyle/>
            <a:p>
              <a:r>
                <a:rPr lang="zh-CN" altLang="en-US" b="1" smtClean="0">
                  <a:latin typeface="楷体" panose="02010609060101010101" pitchFamily="49" charset="-122"/>
                  <a:ea typeface="楷体" panose="02010609060101010101" pitchFamily="49" charset="-122"/>
                </a:rPr>
                <a:t>知识技能</a:t>
              </a:r>
              <a:endParaRPr lang="zh-CN" altLang="en-US" b="1">
                <a:latin typeface="楷体" pitchFamily="49" charset="-122"/>
                <a:ea typeface="楷体" pitchFamily="49" charset="-122"/>
              </a:endParaRPr>
            </a:p>
          </p:txBody>
        </p:sp>
      </p:grpSp>
      <p:grpSp>
        <p:nvGrpSpPr>
          <p:cNvPr id="63" name="组合 62"/>
          <p:cNvGrpSpPr/>
          <p:nvPr/>
        </p:nvGrpSpPr>
        <p:grpSpPr>
          <a:xfrm>
            <a:off x="2123728" y="4437248"/>
            <a:ext cx="1719996" cy="612000"/>
            <a:chOff x="4576702" y="3629399"/>
            <a:chExt cx="1719996" cy="612000"/>
          </a:xfrm>
        </p:grpSpPr>
        <p:grpSp>
          <p:nvGrpSpPr>
            <p:cNvPr id="2053" name="组合 2052"/>
            <p:cNvGrpSpPr/>
            <p:nvPr/>
          </p:nvGrpSpPr>
          <p:grpSpPr>
            <a:xfrm>
              <a:off x="4576702" y="3629399"/>
              <a:ext cx="612000" cy="612000"/>
              <a:chOff x="6567143" y="2825483"/>
              <a:chExt cx="612000" cy="612000"/>
            </a:xfrm>
          </p:grpSpPr>
          <p:sp>
            <p:nvSpPr>
              <p:cNvPr id="67" name="Oval 1207"/>
              <p:cNvSpPr>
                <a:spLocks noChangeArrowheads="1"/>
              </p:cNvSpPr>
              <p:nvPr/>
            </p:nvSpPr>
            <p:spPr bwMode="auto">
              <a:xfrm>
                <a:off x="6567143" y="2825483"/>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2049" name="组合 2048"/>
              <p:cNvGrpSpPr/>
              <p:nvPr/>
            </p:nvGrpSpPr>
            <p:grpSpPr>
              <a:xfrm>
                <a:off x="6747143" y="3005483"/>
                <a:ext cx="252000" cy="252000"/>
                <a:chOff x="6781598" y="3137602"/>
                <a:chExt cx="166666" cy="219390"/>
              </a:xfrm>
            </p:grpSpPr>
            <p:sp>
              <p:nvSpPr>
                <p:cNvPr id="84" name="Freeform 1388"/>
                <p:cNvSpPr>
                  <a:spLocks noEditPoints="1"/>
                </p:cNvSpPr>
                <p:nvPr/>
              </p:nvSpPr>
              <p:spPr bwMode="auto">
                <a:xfrm>
                  <a:off x="6781598" y="3137602"/>
                  <a:ext cx="166666" cy="144373"/>
                </a:xfrm>
                <a:custGeom>
                  <a:avLst/>
                  <a:gdLst>
                    <a:gd name="T0" fmla="*/ 133 w 185"/>
                    <a:gd name="T1" fmla="*/ 32 h 121"/>
                    <a:gd name="T2" fmla="*/ 93 w 185"/>
                    <a:gd name="T3" fmla="*/ 0 h 121"/>
                    <a:gd name="T4" fmla="*/ 53 w 185"/>
                    <a:gd name="T5" fmla="*/ 32 h 121"/>
                    <a:gd name="T6" fmla="*/ 0 w 185"/>
                    <a:gd name="T7" fmla="*/ 32 h 121"/>
                    <a:gd name="T8" fmla="*/ 0 w 185"/>
                    <a:gd name="T9" fmla="*/ 108 h 121"/>
                    <a:gd name="T10" fmla="*/ 74 w 185"/>
                    <a:gd name="T11" fmla="*/ 108 h 121"/>
                    <a:gd name="T12" fmla="*/ 74 w 185"/>
                    <a:gd name="T13" fmla="*/ 121 h 121"/>
                    <a:gd name="T14" fmla="*/ 112 w 185"/>
                    <a:gd name="T15" fmla="*/ 121 h 121"/>
                    <a:gd name="T16" fmla="*/ 112 w 185"/>
                    <a:gd name="T17" fmla="*/ 108 h 121"/>
                    <a:gd name="T18" fmla="*/ 185 w 185"/>
                    <a:gd name="T19" fmla="*/ 108 h 121"/>
                    <a:gd name="T20" fmla="*/ 185 w 185"/>
                    <a:gd name="T21" fmla="*/ 32 h 121"/>
                    <a:gd name="T22" fmla="*/ 133 w 185"/>
                    <a:gd name="T23" fmla="*/ 32 h 121"/>
                    <a:gd name="T24" fmla="*/ 93 w 185"/>
                    <a:gd name="T25" fmla="*/ 11 h 121"/>
                    <a:gd name="T26" fmla="*/ 120 w 185"/>
                    <a:gd name="T27" fmla="*/ 32 h 121"/>
                    <a:gd name="T28" fmla="*/ 65 w 185"/>
                    <a:gd name="T29" fmla="*/ 32 h 121"/>
                    <a:gd name="T30" fmla="*/ 93 w 185"/>
                    <a:gd name="T31" fmla="*/ 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121">
                      <a:moveTo>
                        <a:pt x="133" y="32"/>
                      </a:moveTo>
                      <a:cubicBezTo>
                        <a:pt x="129" y="14"/>
                        <a:pt x="112" y="0"/>
                        <a:pt x="93" y="0"/>
                      </a:cubicBezTo>
                      <a:cubicBezTo>
                        <a:pt x="73" y="0"/>
                        <a:pt x="57" y="14"/>
                        <a:pt x="53" y="32"/>
                      </a:cubicBezTo>
                      <a:cubicBezTo>
                        <a:pt x="0" y="32"/>
                        <a:pt x="0" y="32"/>
                        <a:pt x="0" y="32"/>
                      </a:cubicBezTo>
                      <a:cubicBezTo>
                        <a:pt x="0" y="108"/>
                        <a:pt x="0" y="108"/>
                        <a:pt x="0" y="108"/>
                      </a:cubicBezTo>
                      <a:cubicBezTo>
                        <a:pt x="74" y="108"/>
                        <a:pt x="74" y="108"/>
                        <a:pt x="74" y="108"/>
                      </a:cubicBezTo>
                      <a:cubicBezTo>
                        <a:pt x="74" y="121"/>
                        <a:pt x="74" y="121"/>
                        <a:pt x="74" y="121"/>
                      </a:cubicBezTo>
                      <a:cubicBezTo>
                        <a:pt x="112" y="121"/>
                        <a:pt x="112" y="121"/>
                        <a:pt x="112" y="121"/>
                      </a:cubicBezTo>
                      <a:cubicBezTo>
                        <a:pt x="112" y="108"/>
                        <a:pt x="112" y="108"/>
                        <a:pt x="112" y="108"/>
                      </a:cubicBezTo>
                      <a:cubicBezTo>
                        <a:pt x="185" y="108"/>
                        <a:pt x="185" y="108"/>
                        <a:pt x="185" y="108"/>
                      </a:cubicBezTo>
                      <a:cubicBezTo>
                        <a:pt x="185" y="32"/>
                        <a:pt x="185" y="32"/>
                        <a:pt x="185" y="32"/>
                      </a:cubicBezTo>
                      <a:lnTo>
                        <a:pt x="133" y="32"/>
                      </a:lnTo>
                      <a:close/>
                      <a:moveTo>
                        <a:pt x="93" y="11"/>
                      </a:moveTo>
                      <a:cubicBezTo>
                        <a:pt x="106" y="11"/>
                        <a:pt x="117" y="20"/>
                        <a:pt x="120" y="32"/>
                      </a:cubicBezTo>
                      <a:cubicBezTo>
                        <a:pt x="65" y="32"/>
                        <a:pt x="65" y="32"/>
                        <a:pt x="65" y="32"/>
                      </a:cubicBezTo>
                      <a:cubicBezTo>
                        <a:pt x="69" y="20"/>
                        <a:pt x="80" y="11"/>
                        <a:pt x="93"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85" name="Freeform 1389"/>
                <p:cNvSpPr>
                  <a:spLocks/>
                </p:cNvSpPr>
                <p:nvPr/>
              </p:nvSpPr>
              <p:spPr bwMode="auto">
                <a:xfrm>
                  <a:off x="6781598" y="3281975"/>
                  <a:ext cx="166666" cy="75017"/>
                </a:xfrm>
                <a:custGeom>
                  <a:avLst/>
                  <a:gdLst>
                    <a:gd name="T0" fmla="*/ 124 w 185"/>
                    <a:gd name="T1" fmla="*/ 2 h 62"/>
                    <a:gd name="T2" fmla="*/ 112 w 185"/>
                    <a:gd name="T3" fmla="*/ 13 h 62"/>
                    <a:gd name="T4" fmla="*/ 73 w 185"/>
                    <a:gd name="T5" fmla="*/ 13 h 62"/>
                    <a:gd name="T6" fmla="*/ 62 w 185"/>
                    <a:gd name="T7" fmla="*/ 2 h 62"/>
                    <a:gd name="T8" fmla="*/ 62 w 185"/>
                    <a:gd name="T9" fmla="*/ 0 h 62"/>
                    <a:gd name="T10" fmla="*/ 0 w 185"/>
                    <a:gd name="T11" fmla="*/ 0 h 62"/>
                    <a:gd name="T12" fmla="*/ 0 w 185"/>
                    <a:gd name="T13" fmla="*/ 62 h 62"/>
                    <a:gd name="T14" fmla="*/ 185 w 185"/>
                    <a:gd name="T15" fmla="*/ 62 h 62"/>
                    <a:gd name="T16" fmla="*/ 185 w 185"/>
                    <a:gd name="T17" fmla="*/ 0 h 62"/>
                    <a:gd name="T18" fmla="*/ 124 w 185"/>
                    <a:gd name="T19" fmla="*/ 0 h 62"/>
                    <a:gd name="T20" fmla="*/ 124 w 185"/>
                    <a:gd name="T21"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62">
                      <a:moveTo>
                        <a:pt x="124" y="2"/>
                      </a:moveTo>
                      <a:cubicBezTo>
                        <a:pt x="124" y="8"/>
                        <a:pt x="119" y="13"/>
                        <a:pt x="112" y="13"/>
                      </a:cubicBezTo>
                      <a:cubicBezTo>
                        <a:pt x="73" y="13"/>
                        <a:pt x="73" y="13"/>
                        <a:pt x="73" y="13"/>
                      </a:cubicBezTo>
                      <a:cubicBezTo>
                        <a:pt x="67" y="13"/>
                        <a:pt x="62" y="8"/>
                        <a:pt x="62" y="2"/>
                      </a:cubicBezTo>
                      <a:cubicBezTo>
                        <a:pt x="62" y="0"/>
                        <a:pt x="62" y="0"/>
                        <a:pt x="62" y="0"/>
                      </a:cubicBezTo>
                      <a:cubicBezTo>
                        <a:pt x="0" y="0"/>
                        <a:pt x="0" y="0"/>
                        <a:pt x="0" y="0"/>
                      </a:cubicBezTo>
                      <a:cubicBezTo>
                        <a:pt x="0" y="62"/>
                        <a:pt x="0" y="62"/>
                        <a:pt x="0" y="62"/>
                      </a:cubicBezTo>
                      <a:cubicBezTo>
                        <a:pt x="185" y="62"/>
                        <a:pt x="185" y="62"/>
                        <a:pt x="185" y="62"/>
                      </a:cubicBezTo>
                      <a:cubicBezTo>
                        <a:pt x="185" y="0"/>
                        <a:pt x="185" y="0"/>
                        <a:pt x="185" y="0"/>
                      </a:cubicBezTo>
                      <a:cubicBezTo>
                        <a:pt x="124" y="0"/>
                        <a:pt x="124" y="0"/>
                        <a:pt x="124" y="0"/>
                      </a:cubicBezTo>
                      <a:lnTo>
                        <a:pt x="12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103" name="TextBox 102"/>
            <p:cNvSpPr txBox="1"/>
            <p:nvPr/>
          </p:nvSpPr>
          <p:spPr>
            <a:xfrm>
              <a:off x="5188702" y="3750733"/>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过往绩效</a:t>
              </a:r>
            </a:p>
          </p:txBody>
        </p:sp>
      </p:grpSp>
      <p:grpSp>
        <p:nvGrpSpPr>
          <p:cNvPr id="35" name="组合 34"/>
          <p:cNvGrpSpPr/>
          <p:nvPr/>
        </p:nvGrpSpPr>
        <p:grpSpPr>
          <a:xfrm>
            <a:off x="6413926" y="2376110"/>
            <a:ext cx="1690542" cy="612000"/>
            <a:chOff x="4606156" y="4431258"/>
            <a:chExt cx="1690542" cy="612000"/>
          </a:xfrm>
        </p:grpSpPr>
        <p:grpSp>
          <p:nvGrpSpPr>
            <p:cNvPr id="2055" name="组合 2054"/>
            <p:cNvGrpSpPr/>
            <p:nvPr/>
          </p:nvGrpSpPr>
          <p:grpSpPr>
            <a:xfrm>
              <a:off x="4606156" y="4431258"/>
              <a:ext cx="612000" cy="612000"/>
              <a:chOff x="4937902" y="4431258"/>
              <a:chExt cx="612000" cy="612000"/>
            </a:xfrm>
          </p:grpSpPr>
          <p:sp>
            <p:nvSpPr>
              <p:cNvPr id="91" name="Freeform 1305"/>
              <p:cNvSpPr>
                <a:spLocks/>
              </p:cNvSpPr>
              <p:nvPr/>
            </p:nvSpPr>
            <p:spPr bwMode="auto">
              <a:xfrm>
                <a:off x="4937902" y="4431258"/>
                <a:ext cx="612000" cy="612000"/>
              </a:xfrm>
              <a:custGeom>
                <a:avLst/>
                <a:gdLst>
                  <a:gd name="T0" fmla="*/ 877 w 951"/>
                  <a:gd name="T1" fmla="*/ 342 h 953"/>
                  <a:gd name="T2" fmla="*/ 609 w 951"/>
                  <a:gd name="T3" fmla="*/ 879 h 953"/>
                  <a:gd name="T4" fmla="*/ 74 w 951"/>
                  <a:gd name="T5" fmla="*/ 611 h 953"/>
                  <a:gd name="T6" fmla="*/ 341 w 951"/>
                  <a:gd name="T7" fmla="*/ 74 h 953"/>
                  <a:gd name="T8" fmla="*/ 877 w 951"/>
                  <a:gd name="T9" fmla="*/ 342 h 953"/>
                </a:gdLst>
                <a:ahLst/>
                <a:cxnLst>
                  <a:cxn ang="0">
                    <a:pos x="T0" y="T1"/>
                  </a:cxn>
                  <a:cxn ang="0">
                    <a:pos x="T2" y="T3"/>
                  </a:cxn>
                  <a:cxn ang="0">
                    <a:pos x="T4" y="T5"/>
                  </a:cxn>
                  <a:cxn ang="0">
                    <a:pos x="T6" y="T7"/>
                  </a:cxn>
                  <a:cxn ang="0">
                    <a:pos x="T8" y="T9"/>
                  </a:cxn>
                </a:cxnLst>
                <a:rect l="0" t="0" r="r" b="b"/>
                <a:pathLst>
                  <a:path w="951" h="953">
                    <a:moveTo>
                      <a:pt x="877" y="342"/>
                    </a:moveTo>
                    <a:cubicBezTo>
                      <a:pt x="951" y="564"/>
                      <a:pt x="831" y="805"/>
                      <a:pt x="609" y="879"/>
                    </a:cubicBezTo>
                    <a:cubicBezTo>
                      <a:pt x="388" y="953"/>
                      <a:pt x="148" y="833"/>
                      <a:pt x="74" y="611"/>
                    </a:cubicBezTo>
                    <a:cubicBezTo>
                      <a:pt x="0" y="388"/>
                      <a:pt x="120" y="148"/>
                      <a:pt x="341" y="74"/>
                    </a:cubicBezTo>
                    <a:cubicBezTo>
                      <a:pt x="563" y="0"/>
                      <a:pt x="803" y="120"/>
                      <a:pt x="877" y="34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2052" name="组合 2051"/>
              <p:cNvGrpSpPr/>
              <p:nvPr/>
            </p:nvGrpSpPr>
            <p:grpSpPr>
              <a:xfrm>
                <a:off x="5117902" y="4611258"/>
                <a:ext cx="252000" cy="252000"/>
                <a:chOff x="5207010" y="4757207"/>
                <a:chExt cx="318471" cy="409058"/>
              </a:xfrm>
            </p:grpSpPr>
            <p:sp>
              <p:nvSpPr>
                <p:cNvPr id="92" name="Freeform 1378"/>
                <p:cNvSpPr>
                  <a:spLocks noEditPoints="1"/>
                </p:cNvSpPr>
                <p:nvPr/>
              </p:nvSpPr>
              <p:spPr bwMode="auto">
                <a:xfrm>
                  <a:off x="5236735" y="4757207"/>
                  <a:ext cx="257961" cy="242037"/>
                </a:xfrm>
                <a:custGeom>
                  <a:avLst/>
                  <a:gdLst>
                    <a:gd name="T0" fmla="*/ 17 w 286"/>
                    <a:gd name="T1" fmla="*/ 201 h 201"/>
                    <a:gd name="T2" fmla="*/ 268 w 286"/>
                    <a:gd name="T3" fmla="*/ 201 h 201"/>
                    <a:gd name="T4" fmla="*/ 286 w 286"/>
                    <a:gd name="T5" fmla="*/ 184 h 201"/>
                    <a:gd name="T6" fmla="*/ 286 w 286"/>
                    <a:gd name="T7" fmla="*/ 17 h 201"/>
                    <a:gd name="T8" fmla="*/ 268 w 286"/>
                    <a:gd name="T9" fmla="*/ 0 h 201"/>
                    <a:gd name="T10" fmla="*/ 17 w 286"/>
                    <a:gd name="T11" fmla="*/ 0 h 201"/>
                    <a:gd name="T12" fmla="*/ 0 w 286"/>
                    <a:gd name="T13" fmla="*/ 17 h 201"/>
                    <a:gd name="T14" fmla="*/ 0 w 286"/>
                    <a:gd name="T15" fmla="*/ 184 h 201"/>
                    <a:gd name="T16" fmla="*/ 17 w 286"/>
                    <a:gd name="T17" fmla="*/ 201 h 201"/>
                    <a:gd name="T18" fmla="*/ 24 w 286"/>
                    <a:gd name="T19" fmla="*/ 22 h 201"/>
                    <a:gd name="T20" fmla="*/ 262 w 286"/>
                    <a:gd name="T21" fmla="*/ 22 h 201"/>
                    <a:gd name="T22" fmla="*/ 262 w 286"/>
                    <a:gd name="T23" fmla="*/ 178 h 201"/>
                    <a:gd name="T24" fmla="*/ 24 w 286"/>
                    <a:gd name="T25" fmla="*/ 178 h 201"/>
                    <a:gd name="T26" fmla="*/ 24 w 286"/>
                    <a:gd name="T27" fmla="*/ 2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01">
                      <a:moveTo>
                        <a:pt x="17" y="201"/>
                      </a:moveTo>
                      <a:cubicBezTo>
                        <a:pt x="268" y="201"/>
                        <a:pt x="268" y="201"/>
                        <a:pt x="268" y="201"/>
                      </a:cubicBezTo>
                      <a:cubicBezTo>
                        <a:pt x="278" y="201"/>
                        <a:pt x="286" y="193"/>
                        <a:pt x="286" y="184"/>
                      </a:cubicBezTo>
                      <a:cubicBezTo>
                        <a:pt x="286" y="17"/>
                        <a:pt x="286" y="17"/>
                        <a:pt x="286" y="17"/>
                      </a:cubicBezTo>
                      <a:cubicBezTo>
                        <a:pt x="286" y="8"/>
                        <a:pt x="278" y="0"/>
                        <a:pt x="268" y="0"/>
                      </a:cubicBezTo>
                      <a:cubicBezTo>
                        <a:pt x="17" y="0"/>
                        <a:pt x="17" y="0"/>
                        <a:pt x="17" y="0"/>
                      </a:cubicBezTo>
                      <a:cubicBezTo>
                        <a:pt x="8" y="0"/>
                        <a:pt x="0" y="8"/>
                        <a:pt x="0" y="17"/>
                      </a:cubicBezTo>
                      <a:cubicBezTo>
                        <a:pt x="0" y="184"/>
                        <a:pt x="0" y="184"/>
                        <a:pt x="0" y="184"/>
                      </a:cubicBezTo>
                      <a:cubicBezTo>
                        <a:pt x="0" y="193"/>
                        <a:pt x="8" y="201"/>
                        <a:pt x="17" y="201"/>
                      </a:cubicBezTo>
                      <a:close/>
                      <a:moveTo>
                        <a:pt x="24" y="22"/>
                      </a:moveTo>
                      <a:cubicBezTo>
                        <a:pt x="262" y="22"/>
                        <a:pt x="262" y="22"/>
                        <a:pt x="262" y="22"/>
                      </a:cubicBezTo>
                      <a:cubicBezTo>
                        <a:pt x="262" y="178"/>
                        <a:pt x="262" y="178"/>
                        <a:pt x="262" y="178"/>
                      </a:cubicBezTo>
                      <a:cubicBezTo>
                        <a:pt x="24" y="178"/>
                        <a:pt x="24" y="178"/>
                        <a:pt x="24" y="17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93" name="Freeform 1379"/>
                <p:cNvSpPr>
                  <a:spLocks noEditPoints="1"/>
                </p:cNvSpPr>
                <p:nvPr/>
              </p:nvSpPr>
              <p:spPr bwMode="auto">
                <a:xfrm>
                  <a:off x="5207010" y="5006322"/>
                  <a:ext cx="318471" cy="159943"/>
                </a:xfrm>
                <a:custGeom>
                  <a:avLst/>
                  <a:gdLst>
                    <a:gd name="T0" fmla="*/ 350 w 354"/>
                    <a:gd name="T1" fmla="*/ 102 h 134"/>
                    <a:gd name="T2" fmla="*/ 319 w 354"/>
                    <a:gd name="T3" fmla="*/ 9 h 134"/>
                    <a:gd name="T4" fmla="*/ 302 w 354"/>
                    <a:gd name="T5" fmla="*/ 0 h 134"/>
                    <a:gd name="T6" fmla="*/ 51 w 354"/>
                    <a:gd name="T7" fmla="*/ 0 h 134"/>
                    <a:gd name="T8" fmla="*/ 34 w 354"/>
                    <a:gd name="T9" fmla="*/ 9 h 134"/>
                    <a:gd name="T10" fmla="*/ 2 w 354"/>
                    <a:gd name="T11" fmla="*/ 105 h 134"/>
                    <a:gd name="T12" fmla="*/ 1 w 354"/>
                    <a:gd name="T13" fmla="*/ 109 h 134"/>
                    <a:gd name="T14" fmla="*/ 0 w 354"/>
                    <a:gd name="T15" fmla="*/ 112 h 134"/>
                    <a:gd name="T16" fmla="*/ 0 w 354"/>
                    <a:gd name="T17" fmla="*/ 114 h 134"/>
                    <a:gd name="T18" fmla="*/ 0 w 354"/>
                    <a:gd name="T19" fmla="*/ 114 h 134"/>
                    <a:gd name="T20" fmla="*/ 17 w 354"/>
                    <a:gd name="T21" fmla="*/ 134 h 134"/>
                    <a:gd name="T22" fmla="*/ 337 w 354"/>
                    <a:gd name="T23" fmla="*/ 134 h 134"/>
                    <a:gd name="T24" fmla="*/ 354 w 354"/>
                    <a:gd name="T25" fmla="*/ 114 h 134"/>
                    <a:gd name="T26" fmla="*/ 350 w 354"/>
                    <a:gd name="T27" fmla="*/ 102 h 134"/>
                    <a:gd name="T28" fmla="*/ 235 w 354"/>
                    <a:gd name="T29" fmla="*/ 91 h 134"/>
                    <a:gd name="T30" fmla="*/ 118 w 354"/>
                    <a:gd name="T31" fmla="*/ 91 h 134"/>
                    <a:gd name="T32" fmla="*/ 112 w 354"/>
                    <a:gd name="T33" fmla="*/ 88 h 134"/>
                    <a:gd name="T34" fmla="*/ 116 w 354"/>
                    <a:gd name="T35" fmla="*/ 50 h 134"/>
                    <a:gd name="T36" fmla="*/ 122 w 354"/>
                    <a:gd name="T37" fmla="*/ 47 h 134"/>
                    <a:gd name="T38" fmla="*/ 231 w 354"/>
                    <a:gd name="T39" fmla="*/ 47 h 134"/>
                    <a:gd name="T40" fmla="*/ 237 w 354"/>
                    <a:gd name="T41" fmla="*/ 50 h 134"/>
                    <a:gd name="T42" fmla="*/ 241 w 354"/>
                    <a:gd name="T43" fmla="*/ 88 h 134"/>
                    <a:gd name="T44" fmla="*/ 235 w 354"/>
                    <a:gd name="T45"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34">
                      <a:moveTo>
                        <a:pt x="350" y="102"/>
                      </a:moveTo>
                      <a:cubicBezTo>
                        <a:pt x="319" y="9"/>
                        <a:pt x="319" y="9"/>
                        <a:pt x="319" y="9"/>
                      </a:cubicBezTo>
                      <a:cubicBezTo>
                        <a:pt x="319" y="4"/>
                        <a:pt x="312" y="0"/>
                        <a:pt x="302" y="0"/>
                      </a:cubicBezTo>
                      <a:cubicBezTo>
                        <a:pt x="51" y="0"/>
                        <a:pt x="51" y="0"/>
                        <a:pt x="51" y="0"/>
                      </a:cubicBezTo>
                      <a:cubicBezTo>
                        <a:pt x="41" y="0"/>
                        <a:pt x="34" y="4"/>
                        <a:pt x="34" y="9"/>
                      </a:cubicBezTo>
                      <a:cubicBezTo>
                        <a:pt x="2" y="105"/>
                        <a:pt x="2" y="105"/>
                        <a:pt x="2" y="105"/>
                      </a:cubicBezTo>
                      <a:cubicBezTo>
                        <a:pt x="1" y="106"/>
                        <a:pt x="1" y="107"/>
                        <a:pt x="1" y="109"/>
                      </a:cubicBezTo>
                      <a:cubicBezTo>
                        <a:pt x="0" y="112"/>
                        <a:pt x="0" y="112"/>
                        <a:pt x="0" y="112"/>
                      </a:cubicBezTo>
                      <a:cubicBezTo>
                        <a:pt x="0" y="112"/>
                        <a:pt x="0" y="113"/>
                        <a:pt x="0" y="114"/>
                      </a:cubicBezTo>
                      <a:cubicBezTo>
                        <a:pt x="0" y="114"/>
                        <a:pt x="0" y="114"/>
                        <a:pt x="0" y="114"/>
                      </a:cubicBezTo>
                      <a:cubicBezTo>
                        <a:pt x="0" y="125"/>
                        <a:pt x="8" y="134"/>
                        <a:pt x="17" y="134"/>
                      </a:cubicBezTo>
                      <a:cubicBezTo>
                        <a:pt x="337" y="134"/>
                        <a:pt x="337" y="134"/>
                        <a:pt x="337" y="134"/>
                      </a:cubicBezTo>
                      <a:cubicBezTo>
                        <a:pt x="346" y="134"/>
                        <a:pt x="354" y="125"/>
                        <a:pt x="354" y="114"/>
                      </a:cubicBezTo>
                      <a:cubicBezTo>
                        <a:pt x="354" y="109"/>
                        <a:pt x="352" y="105"/>
                        <a:pt x="350" y="102"/>
                      </a:cubicBezTo>
                      <a:close/>
                      <a:moveTo>
                        <a:pt x="235" y="91"/>
                      </a:moveTo>
                      <a:cubicBezTo>
                        <a:pt x="118" y="91"/>
                        <a:pt x="118" y="91"/>
                        <a:pt x="118" y="91"/>
                      </a:cubicBezTo>
                      <a:cubicBezTo>
                        <a:pt x="115" y="91"/>
                        <a:pt x="112" y="89"/>
                        <a:pt x="112" y="88"/>
                      </a:cubicBezTo>
                      <a:cubicBezTo>
                        <a:pt x="116" y="50"/>
                        <a:pt x="116" y="50"/>
                        <a:pt x="116" y="50"/>
                      </a:cubicBezTo>
                      <a:cubicBezTo>
                        <a:pt x="116" y="48"/>
                        <a:pt x="119" y="47"/>
                        <a:pt x="122" y="47"/>
                      </a:cubicBezTo>
                      <a:cubicBezTo>
                        <a:pt x="231" y="47"/>
                        <a:pt x="231" y="47"/>
                        <a:pt x="231" y="47"/>
                      </a:cubicBezTo>
                      <a:cubicBezTo>
                        <a:pt x="234" y="47"/>
                        <a:pt x="237" y="48"/>
                        <a:pt x="237" y="50"/>
                      </a:cubicBezTo>
                      <a:cubicBezTo>
                        <a:pt x="241" y="88"/>
                        <a:pt x="241" y="88"/>
                        <a:pt x="241" y="88"/>
                      </a:cubicBezTo>
                      <a:cubicBezTo>
                        <a:pt x="241" y="89"/>
                        <a:pt x="238" y="91"/>
                        <a:pt x="235"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104" name="TextBox 103"/>
            <p:cNvSpPr txBox="1"/>
            <p:nvPr/>
          </p:nvSpPr>
          <p:spPr>
            <a:xfrm>
              <a:off x="5188702" y="4552592"/>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工作行为</a:t>
              </a:r>
            </a:p>
          </p:txBody>
        </p:sp>
      </p:grpSp>
      <p:grpSp>
        <p:nvGrpSpPr>
          <p:cNvPr id="14" name="组合 13"/>
          <p:cNvGrpSpPr/>
          <p:nvPr/>
        </p:nvGrpSpPr>
        <p:grpSpPr>
          <a:xfrm>
            <a:off x="2123728" y="2376110"/>
            <a:ext cx="1638234" cy="612000"/>
            <a:chOff x="4658464" y="5361498"/>
            <a:chExt cx="1638234" cy="612000"/>
          </a:xfrm>
        </p:grpSpPr>
        <p:grpSp>
          <p:nvGrpSpPr>
            <p:cNvPr id="17" name="组合 16"/>
            <p:cNvGrpSpPr/>
            <p:nvPr/>
          </p:nvGrpSpPr>
          <p:grpSpPr>
            <a:xfrm>
              <a:off x="4658464" y="5361498"/>
              <a:ext cx="612000" cy="612000"/>
              <a:chOff x="6659422" y="6070625"/>
              <a:chExt cx="612000" cy="612000"/>
            </a:xfrm>
          </p:grpSpPr>
          <p:sp>
            <p:nvSpPr>
              <p:cNvPr id="111"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2057" name="组合 2056"/>
              <p:cNvGrpSpPr/>
              <p:nvPr/>
            </p:nvGrpSpPr>
            <p:grpSpPr>
              <a:xfrm rot="21211901">
                <a:off x="6805380" y="6194982"/>
                <a:ext cx="320084" cy="363286"/>
                <a:chOff x="7499279" y="3782763"/>
                <a:chExt cx="241073" cy="303212"/>
              </a:xfrm>
              <a:solidFill>
                <a:schemeClr val="bg1"/>
              </a:solidFill>
            </p:grpSpPr>
            <p:sp>
              <p:nvSpPr>
                <p:cNvPr id="105"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6"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7"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8"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9"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113" name="TextBox 112"/>
            <p:cNvSpPr txBox="1"/>
            <p:nvPr/>
          </p:nvSpPr>
          <p:spPr>
            <a:xfrm>
              <a:off x="5188702" y="5482832"/>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dirty="0">
                  <a:solidFill>
                    <a:schemeClr val="tx1"/>
                  </a:solidFill>
                </a:rPr>
                <a:t>资历经验</a:t>
              </a:r>
            </a:p>
          </p:txBody>
        </p:sp>
      </p:grpSp>
      <p:grpSp>
        <p:nvGrpSpPr>
          <p:cNvPr id="88" name="组合 87"/>
          <p:cNvGrpSpPr/>
          <p:nvPr/>
        </p:nvGrpSpPr>
        <p:grpSpPr>
          <a:xfrm>
            <a:off x="4275115" y="4437248"/>
            <a:ext cx="1707421" cy="612000"/>
            <a:chOff x="6773613" y="4110080"/>
            <a:chExt cx="1707421" cy="612000"/>
          </a:xfrm>
        </p:grpSpPr>
        <p:grpSp>
          <p:nvGrpSpPr>
            <p:cNvPr id="89" name="组合 88"/>
            <p:cNvGrpSpPr/>
            <p:nvPr/>
          </p:nvGrpSpPr>
          <p:grpSpPr>
            <a:xfrm>
              <a:off x="6773613" y="4110080"/>
              <a:ext cx="612000" cy="612000"/>
              <a:chOff x="8218152" y="3917368"/>
              <a:chExt cx="612000" cy="612000"/>
            </a:xfrm>
          </p:grpSpPr>
          <p:sp>
            <p:nvSpPr>
              <p:cNvPr id="95" name="Oval 1292"/>
              <p:cNvSpPr>
                <a:spLocks noChangeArrowheads="1"/>
              </p:cNvSpPr>
              <p:nvPr/>
            </p:nvSpPr>
            <p:spPr bwMode="auto">
              <a:xfrm>
                <a:off x="8218152" y="3917368"/>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96" name="组合 95"/>
              <p:cNvGrpSpPr/>
              <p:nvPr/>
            </p:nvGrpSpPr>
            <p:grpSpPr>
              <a:xfrm rot="306343">
                <a:off x="8362152" y="4079368"/>
                <a:ext cx="324000" cy="288000"/>
                <a:chOff x="7343138" y="3103313"/>
                <a:chExt cx="325206" cy="295276"/>
              </a:xfrm>
              <a:solidFill>
                <a:schemeClr val="bg1"/>
              </a:solidFill>
            </p:grpSpPr>
            <p:sp>
              <p:nvSpPr>
                <p:cNvPr id="97" name="Freeform 28"/>
                <p:cNvSpPr>
                  <a:spLocks/>
                </p:cNvSpPr>
                <p:nvPr/>
              </p:nvSpPr>
              <p:spPr bwMode="auto">
                <a:xfrm>
                  <a:off x="7433743" y="3247776"/>
                  <a:ext cx="56628" cy="76200"/>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98" name="Freeform 29"/>
                <p:cNvSpPr>
                  <a:spLocks/>
                </p:cNvSpPr>
                <p:nvPr/>
              </p:nvSpPr>
              <p:spPr bwMode="auto">
                <a:xfrm>
                  <a:off x="7501696" y="3196976"/>
                  <a:ext cx="61482" cy="115888"/>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99" name="Freeform 30"/>
                <p:cNvSpPr>
                  <a:spLocks/>
                </p:cNvSpPr>
                <p:nvPr/>
              </p:nvSpPr>
              <p:spPr bwMode="auto">
                <a:xfrm>
                  <a:off x="7563178" y="3150938"/>
                  <a:ext cx="71190" cy="155575"/>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0" name="Freeform 31"/>
                <p:cNvSpPr>
                  <a:spLocks/>
                </p:cNvSpPr>
                <p:nvPr/>
              </p:nvSpPr>
              <p:spPr bwMode="auto">
                <a:xfrm>
                  <a:off x="7424035" y="3103313"/>
                  <a:ext cx="150468" cy="130175"/>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1" name="Freeform 32"/>
                <p:cNvSpPr>
                  <a:spLocks noEditPoints="1"/>
                </p:cNvSpPr>
                <p:nvPr/>
              </p:nvSpPr>
              <p:spPr bwMode="auto">
                <a:xfrm>
                  <a:off x="7343138" y="3120776"/>
                  <a:ext cx="325206" cy="277813"/>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94" name="TextBox 124"/>
            <p:cNvSpPr txBox="1"/>
            <p:nvPr/>
          </p:nvSpPr>
          <p:spPr>
            <a:xfrm>
              <a:off x="7373038" y="4231414"/>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项目贡献</a:t>
              </a:r>
            </a:p>
          </p:txBody>
        </p:sp>
      </p:grpSp>
      <p:grpSp>
        <p:nvGrpSpPr>
          <p:cNvPr id="102" name="组合 101"/>
          <p:cNvGrpSpPr/>
          <p:nvPr/>
        </p:nvGrpSpPr>
        <p:grpSpPr>
          <a:xfrm>
            <a:off x="6413926" y="4437248"/>
            <a:ext cx="1689124" cy="612000"/>
            <a:chOff x="6887201" y="5218496"/>
            <a:chExt cx="1689124" cy="612000"/>
          </a:xfrm>
        </p:grpSpPr>
        <p:grpSp>
          <p:nvGrpSpPr>
            <p:cNvPr id="110" name="组合 109"/>
            <p:cNvGrpSpPr/>
            <p:nvPr/>
          </p:nvGrpSpPr>
          <p:grpSpPr>
            <a:xfrm>
              <a:off x="6887201" y="5218496"/>
              <a:ext cx="612000" cy="612000"/>
              <a:chOff x="6887201" y="5218496"/>
              <a:chExt cx="612000" cy="612000"/>
            </a:xfrm>
          </p:grpSpPr>
          <p:sp>
            <p:nvSpPr>
              <p:cNvPr id="114" name="Oval 1292"/>
              <p:cNvSpPr>
                <a:spLocks noChangeArrowheads="1"/>
              </p:cNvSpPr>
              <p:nvPr/>
            </p:nvSpPr>
            <p:spPr bwMode="auto">
              <a:xfrm>
                <a:off x="6887201" y="5218496"/>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115" name="组合 114"/>
              <p:cNvGrpSpPr/>
              <p:nvPr/>
            </p:nvGrpSpPr>
            <p:grpSpPr>
              <a:xfrm>
                <a:off x="7079613" y="5383661"/>
                <a:ext cx="227176" cy="281670"/>
                <a:chOff x="7441168" y="5336059"/>
                <a:chExt cx="227176" cy="281670"/>
              </a:xfrm>
            </p:grpSpPr>
            <p:sp>
              <p:nvSpPr>
                <p:cNvPr id="116" name="Oval 1335"/>
                <p:cNvSpPr>
                  <a:spLocks noChangeArrowheads="1"/>
                </p:cNvSpPr>
                <p:nvPr/>
              </p:nvSpPr>
              <p:spPr bwMode="auto">
                <a:xfrm>
                  <a:off x="7510170" y="5336059"/>
                  <a:ext cx="88110" cy="1259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17" name="Freeform 1336"/>
                <p:cNvSpPr>
                  <a:spLocks noEditPoints="1"/>
                </p:cNvSpPr>
                <p:nvPr/>
              </p:nvSpPr>
              <p:spPr bwMode="auto">
                <a:xfrm>
                  <a:off x="7441168" y="5464863"/>
                  <a:ext cx="227176" cy="152866"/>
                </a:xfrm>
                <a:custGeom>
                  <a:avLst/>
                  <a:gdLst>
                    <a:gd name="T0" fmla="*/ 246 w 252"/>
                    <a:gd name="T1" fmla="*/ 64 h 127"/>
                    <a:gd name="T2" fmla="*/ 246 w 252"/>
                    <a:gd name="T3" fmla="*/ 63 h 127"/>
                    <a:gd name="T4" fmla="*/ 192 w 252"/>
                    <a:gd name="T5" fmla="*/ 5 h 127"/>
                    <a:gd name="T6" fmla="*/ 191 w 252"/>
                    <a:gd name="T7" fmla="*/ 5 h 127"/>
                    <a:gd name="T8" fmla="*/ 183 w 252"/>
                    <a:gd name="T9" fmla="*/ 1 h 127"/>
                    <a:gd name="T10" fmla="*/ 181 w 252"/>
                    <a:gd name="T11" fmla="*/ 0 h 127"/>
                    <a:gd name="T12" fmla="*/ 72 w 252"/>
                    <a:gd name="T13" fmla="*/ 0 h 127"/>
                    <a:gd name="T14" fmla="*/ 71 w 252"/>
                    <a:gd name="T15" fmla="*/ 0 h 127"/>
                    <a:gd name="T16" fmla="*/ 61 w 252"/>
                    <a:gd name="T17" fmla="*/ 5 h 127"/>
                    <a:gd name="T18" fmla="*/ 60 w 252"/>
                    <a:gd name="T19" fmla="*/ 5 h 127"/>
                    <a:gd name="T20" fmla="*/ 6 w 252"/>
                    <a:gd name="T21" fmla="*/ 63 h 127"/>
                    <a:gd name="T22" fmla="*/ 5 w 252"/>
                    <a:gd name="T23" fmla="*/ 64 h 127"/>
                    <a:gd name="T24" fmla="*/ 4 w 252"/>
                    <a:gd name="T25" fmla="*/ 87 h 127"/>
                    <a:gd name="T26" fmla="*/ 21 w 252"/>
                    <a:gd name="T27" fmla="*/ 99 h 127"/>
                    <a:gd name="T28" fmla="*/ 23 w 252"/>
                    <a:gd name="T29" fmla="*/ 99 h 127"/>
                    <a:gd name="T30" fmla="*/ 24 w 252"/>
                    <a:gd name="T31" fmla="*/ 99 h 127"/>
                    <a:gd name="T32" fmla="*/ 66 w 252"/>
                    <a:gd name="T33" fmla="*/ 89 h 127"/>
                    <a:gd name="T34" fmla="*/ 66 w 252"/>
                    <a:gd name="T35" fmla="*/ 121 h 127"/>
                    <a:gd name="T36" fmla="*/ 72 w 252"/>
                    <a:gd name="T37" fmla="*/ 127 h 127"/>
                    <a:gd name="T38" fmla="*/ 181 w 252"/>
                    <a:gd name="T39" fmla="*/ 127 h 127"/>
                    <a:gd name="T40" fmla="*/ 187 w 252"/>
                    <a:gd name="T41" fmla="*/ 121 h 127"/>
                    <a:gd name="T42" fmla="*/ 187 w 252"/>
                    <a:gd name="T43" fmla="*/ 89 h 127"/>
                    <a:gd name="T44" fmla="*/ 227 w 252"/>
                    <a:gd name="T45" fmla="*/ 99 h 127"/>
                    <a:gd name="T46" fmla="*/ 229 w 252"/>
                    <a:gd name="T47" fmla="*/ 99 h 127"/>
                    <a:gd name="T48" fmla="*/ 231 w 252"/>
                    <a:gd name="T49" fmla="*/ 99 h 127"/>
                    <a:gd name="T50" fmla="*/ 246 w 252"/>
                    <a:gd name="T51" fmla="*/ 90 h 127"/>
                    <a:gd name="T52" fmla="*/ 246 w 252"/>
                    <a:gd name="T53" fmla="*/ 64 h 127"/>
                    <a:gd name="T54" fmla="*/ 177 w 252"/>
                    <a:gd name="T55" fmla="*/ 43 h 127"/>
                    <a:gd name="T56" fmla="*/ 168 w 252"/>
                    <a:gd name="T57" fmla="*/ 40 h 127"/>
                    <a:gd name="T58" fmla="*/ 166 w 252"/>
                    <a:gd name="T59" fmla="*/ 40 h 127"/>
                    <a:gd name="T60" fmla="*/ 145 w 252"/>
                    <a:gd name="T61" fmla="*/ 57 h 127"/>
                    <a:gd name="T62" fmla="*/ 157 w 252"/>
                    <a:gd name="T63" fmla="*/ 81 h 127"/>
                    <a:gd name="T64" fmla="*/ 158 w 252"/>
                    <a:gd name="T65" fmla="*/ 82 h 127"/>
                    <a:gd name="T66" fmla="*/ 177 w 252"/>
                    <a:gd name="T67" fmla="*/ 86 h 127"/>
                    <a:gd name="T68" fmla="*/ 177 w 252"/>
                    <a:gd name="T69" fmla="*/ 94 h 127"/>
                    <a:gd name="T70" fmla="*/ 172 w 252"/>
                    <a:gd name="T71" fmla="*/ 100 h 127"/>
                    <a:gd name="T72" fmla="*/ 128 w 252"/>
                    <a:gd name="T73" fmla="*/ 113 h 127"/>
                    <a:gd name="T74" fmla="*/ 127 w 252"/>
                    <a:gd name="T75" fmla="*/ 113 h 127"/>
                    <a:gd name="T76" fmla="*/ 124 w 252"/>
                    <a:gd name="T77" fmla="*/ 112 h 127"/>
                    <a:gd name="T78" fmla="*/ 124 w 252"/>
                    <a:gd name="T79" fmla="*/ 112 h 127"/>
                    <a:gd name="T80" fmla="*/ 80 w 252"/>
                    <a:gd name="T81" fmla="*/ 100 h 127"/>
                    <a:gd name="T82" fmla="*/ 75 w 252"/>
                    <a:gd name="T83" fmla="*/ 94 h 127"/>
                    <a:gd name="T84" fmla="*/ 75 w 252"/>
                    <a:gd name="T85" fmla="*/ 86 h 127"/>
                    <a:gd name="T86" fmla="*/ 93 w 252"/>
                    <a:gd name="T87" fmla="*/ 82 h 127"/>
                    <a:gd name="T88" fmla="*/ 94 w 252"/>
                    <a:gd name="T89" fmla="*/ 81 h 127"/>
                    <a:gd name="T90" fmla="*/ 106 w 252"/>
                    <a:gd name="T91" fmla="*/ 57 h 127"/>
                    <a:gd name="T92" fmla="*/ 85 w 252"/>
                    <a:gd name="T93" fmla="*/ 40 h 127"/>
                    <a:gd name="T94" fmla="*/ 84 w 252"/>
                    <a:gd name="T95" fmla="*/ 40 h 127"/>
                    <a:gd name="T96" fmla="*/ 75 w 252"/>
                    <a:gd name="T97" fmla="*/ 43 h 127"/>
                    <a:gd name="T98" fmla="*/ 75 w 252"/>
                    <a:gd name="T99" fmla="*/ 22 h 127"/>
                    <a:gd name="T100" fmla="*/ 77 w 252"/>
                    <a:gd name="T101" fmla="*/ 17 h 127"/>
                    <a:gd name="T102" fmla="*/ 83 w 252"/>
                    <a:gd name="T103" fmla="*/ 16 h 127"/>
                    <a:gd name="T104" fmla="*/ 127 w 252"/>
                    <a:gd name="T105" fmla="*/ 28 h 127"/>
                    <a:gd name="T106" fmla="*/ 169 w 252"/>
                    <a:gd name="T107" fmla="*/ 16 h 127"/>
                    <a:gd name="T108" fmla="*/ 174 w 252"/>
                    <a:gd name="T109" fmla="*/ 17 h 127"/>
                    <a:gd name="T110" fmla="*/ 177 w 252"/>
                    <a:gd name="T111" fmla="*/ 22 h 127"/>
                    <a:gd name="T112" fmla="*/ 177 w 252"/>
                    <a:gd name="T113" fmla="*/ 4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 h="127">
                      <a:moveTo>
                        <a:pt x="246" y="64"/>
                      </a:moveTo>
                      <a:cubicBezTo>
                        <a:pt x="246" y="64"/>
                        <a:pt x="246" y="63"/>
                        <a:pt x="246" y="63"/>
                      </a:cubicBezTo>
                      <a:cubicBezTo>
                        <a:pt x="192" y="5"/>
                        <a:pt x="192" y="5"/>
                        <a:pt x="192" y="5"/>
                      </a:cubicBezTo>
                      <a:cubicBezTo>
                        <a:pt x="192" y="5"/>
                        <a:pt x="192" y="5"/>
                        <a:pt x="191" y="5"/>
                      </a:cubicBezTo>
                      <a:cubicBezTo>
                        <a:pt x="189" y="3"/>
                        <a:pt x="186" y="1"/>
                        <a:pt x="183" y="1"/>
                      </a:cubicBezTo>
                      <a:cubicBezTo>
                        <a:pt x="183" y="0"/>
                        <a:pt x="182" y="0"/>
                        <a:pt x="181" y="0"/>
                      </a:cubicBezTo>
                      <a:cubicBezTo>
                        <a:pt x="72" y="0"/>
                        <a:pt x="72" y="0"/>
                        <a:pt x="72" y="0"/>
                      </a:cubicBezTo>
                      <a:cubicBezTo>
                        <a:pt x="71" y="0"/>
                        <a:pt x="71" y="0"/>
                        <a:pt x="71" y="0"/>
                      </a:cubicBezTo>
                      <a:cubicBezTo>
                        <a:pt x="67" y="0"/>
                        <a:pt x="63" y="2"/>
                        <a:pt x="61" y="5"/>
                      </a:cubicBezTo>
                      <a:cubicBezTo>
                        <a:pt x="60" y="5"/>
                        <a:pt x="60" y="5"/>
                        <a:pt x="60" y="5"/>
                      </a:cubicBezTo>
                      <a:cubicBezTo>
                        <a:pt x="6" y="63"/>
                        <a:pt x="6" y="63"/>
                        <a:pt x="6" y="63"/>
                      </a:cubicBezTo>
                      <a:cubicBezTo>
                        <a:pt x="6" y="63"/>
                        <a:pt x="6" y="64"/>
                        <a:pt x="5" y="64"/>
                      </a:cubicBezTo>
                      <a:cubicBezTo>
                        <a:pt x="0" y="70"/>
                        <a:pt x="0" y="79"/>
                        <a:pt x="4" y="87"/>
                      </a:cubicBezTo>
                      <a:cubicBezTo>
                        <a:pt x="7" y="94"/>
                        <a:pt x="13" y="99"/>
                        <a:pt x="21" y="99"/>
                      </a:cubicBezTo>
                      <a:cubicBezTo>
                        <a:pt x="22" y="99"/>
                        <a:pt x="22" y="99"/>
                        <a:pt x="23" y="99"/>
                      </a:cubicBezTo>
                      <a:cubicBezTo>
                        <a:pt x="23" y="99"/>
                        <a:pt x="24" y="99"/>
                        <a:pt x="24" y="99"/>
                      </a:cubicBezTo>
                      <a:cubicBezTo>
                        <a:pt x="66" y="89"/>
                        <a:pt x="66" y="89"/>
                        <a:pt x="66" y="89"/>
                      </a:cubicBezTo>
                      <a:cubicBezTo>
                        <a:pt x="66" y="121"/>
                        <a:pt x="66" y="121"/>
                        <a:pt x="66" y="121"/>
                      </a:cubicBezTo>
                      <a:cubicBezTo>
                        <a:pt x="66" y="124"/>
                        <a:pt x="68" y="127"/>
                        <a:pt x="72" y="127"/>
                      </a:cubicBezTo>
                      <a:cubicBezTo>
                        <a:pt x="181" y="127"/>
                        <a:pt x="181" y="127"/>
                        <a:pt x="181" y="127"/>
                      </a:cubicBezTo>
                      <a:cubicBezTo>
                        <a:pt x="184" y="127"/>
                        <a:pt x="187" y="124"/>
                        <a:pt x="187" y="121"/>
                      </a:cubicBezTo>
                      <a:cubicBezTo>
                        <a:pt x="187" y="89"/>
                        <a:pt x="187" y="89"/>
                        <a:pt x="187" y="89"/>
                      </a:cubicBezTo>
                      <a:cubicBezTo>
                        <a:pt x="227" y="99"/>
                        <a:pt x="227" y="99"/>
                        <a:pt x="227" y="99"/>
                      </a:cubicBezTo>
                      <a:cubicBezTo>
                        <a:pt x="228" y="99"/>
                        <a:pt x="228" y="99"/>
                        <a:pt x="229" y="99"/>
                      </a:cubicBezTo>
                      <a:cubicBezTo>
                        <a:pt x="229" y="99"/>
                        <a:pt x="230" y="99"/>
                        <a:pt x="231" y="99"/>
                      </a:cubicBezTo>
                      <a:cubicBezTo>
                        <a:pt x="237" y="99"/>
                        <a:pt x="243" y="95"/>
                        <a:pt x="246" y="90"/>
                      </a:cubicBezTo>
                      <a:cubicBezTo>
                        <a:pt x="252" y="82"/>
                        <a:pt x="252" y="71"/>
                        <a:pt x="246" y="64"/>
                      </a:cubicBezTo>
                      <a:close/>
                      <a:moveTo>
                        <a:pt x="177" y="43"/>
                      </a:moveTo>
                      <a:cubicBezTo>
                        <a:pt x="168" y="40"/>
                        <a:pt x="168" y="40"/>
                        <a:pt x="168" y="40"/>
                      </a:cubicBezTo>
                      <a:cubicBezTo>
                        <a:pt x="167" y="40"/>
                        <a:pt x="167" y="40"/>
                        <a:pt x="166" y="40"/>
                      </a:cubicBezTo>
                      <a:cubicBezTo>
                        <a:pt x="157" y="39"/>
                        <a:pt x="148" y="46"/>
                        <a:pt x="145" y="57"/>
                      </a:cubicBezTo>
                      <a:cubicBezTo>
                        <a:pt x="143" y="68"/>
                        <a:pt x="148" y="78"/>
                        <a:pt x="157" y="81"/>
                      </a:cubicBezTo>
                      <a:cubicBezTo>
                        <a:pt x="158" y="82"/>
                        <a:pt x="158" y="82"/>
                        <a:pt x="158" y="82"/>
                      </a:cubicBezTo>
                      <a:cubicBezTo>
                        <a:pt x="177" y="86"/>
                        <a:pt x="177" y="86"/>
                        <a:pt x="177" y="86"/>
                      </a:cubicBezTo>
                      <a:cubicBezTo>
                        <a:pt x="177" y="94"/>
                        <a:pt x="177" y="94"/>
                        <a:pt x="177" y="94"/>
                      </a:cubicBezTo>
                      <a:cubicBezTo>
                        <a:pt x="177" y="97"/>
                        <a:pt x="175" y="100"/>
                        <a:pt x="172" y="100"/>
                      </a:cubicBezTo>
                      <a:cubicBezTo>
                        <a:pt x="128" y="113"/>
                        <a:pt x="128" y="113"/>
                        <a:pt x="128" y="113"/>
                      </a:cubicBezTo>
                      <a:cubicBezTo>
                        <a:pt x="128" y="113"/>
                        <a:pt x="127" y="113"/>
                        <a:pt x="127" y="113"/>
                      </a:cubicBezTo>
                      <a:cubicBezTo>
                        <a:pt x="126" y="113"/>
                        <a:pt x="125" y="113"/>
                        <a:pt x="124" y="112"/>
                      </a:cubicBezTo>
                      <a:cubicBezTo>
                        <a:pt x="124" y="112"/>
                        <a:pt x="124" y="112"/>
                        <a:pt x="124" y="112"/>
                      </a:cubicBezTo>
                      <a:cubicBezTo>
                        <a:pt x="80" y="100"/>
                        <a:pt x="80" y="100"/>
                        <a:pt x="80" y="100"/>
                      </a:cubicBezTo>
                      <a:cubicBezTo>
                        <a:pt x="77" y="99"/>
                        <a:pt x="75" y="97"/>
                        <a:pt x="75" y="94"/>
                      </a:cubicBezTo>
                      <a:cubicBezTo>
                        <a:pt x="75" y="86"/>
                        <a:pt x="75" y="86"/>
                        <a:pt x="75" y="86"/>
                      </a:cubicBezTo>
                      <a:cubicBezTo>
                        <a:pt x="93" y="82"/>
                        <a:pt x="93" y="82"/>
                        <a:pt x="93" y="82"/>
                      </a:cubicBezTo>
                      <a:cubicBezTo>
                        <a:pt x="94" y="82"/>
                        <a:pt x="94" y="82"/>
                        <a:pt x="94" y="81"/>
                      </a:cubicBezTo>
                      <a:cubicBezTo>
                        <a:pt x="103" y="78"/>
                        <a:pt x="108" y="68"/>
                        <a:pt x="106" y="57"/>
                      </a:cubicBezTo>
                      <a:cubicBezTo>
                        <a:pt x="104" y="46"/>
                        <a:pt x="95" y="39"/>
                        <a:pt x="85" y="40"/>
                      </a:cubicBezTo>
                      <a:cubicBezTo>
                        <a:pt x="85" y="40"/>
                        <a:pt x="84" y="40"/>
                        <a:pt x="84" y="40"/>
                      </a:cubicBezTo>
                      <a:cubicBezTo>
                        <a:pt x="75" y="43"/>
                        <a:pt x="75" y="43"/>
                        <a:pt x="75" y="43"/>
                      </a:cubicBezTo>
                      <a:cubicBezTo>
                        <a:pt x="75" y="22"/>
                        <a:pt x="75" y="22"/>
                        <a:pt x="75" y="22"/>
                      </a:cubicBezTo>
                      <a:cubicBezTo>
                        <a:pt x="75" y="20"/>
                        <a:pt x="76" y="18"/>
                        <a:pt x="77" y="17"/>
                      </a:cubicBezTo>
                      <a:cubicBezTo>
                        <a:pt x="79" y="16"/>
                        <a:pt x="81" y="15"/>
                        <a:pt x="83" y="16"/>
                      </a:cubicBezTo>
                      <a:cubicBezTo>
                        <a:pt x="127" y="28"/>
                        <a:pt x="127" y="28"/>
                        <a:pt x="127" y="28"/>
                      </a:cubicBezTo>
                      <a:cubicBezTo>
                        <a:pt x="169" y="16"/>
                        <a:pt x="169" y="16"/>
                        <a:pt x="169" y="16"/>
                      </a:cubicBezTo>
                      <a:cubicBezTo>
                        <a:pt x="171" y="16"/>
                        <a:pt x="173" y="16"/>
                        <a:pt x="174" y="17"/>
                      </a:cubicBezTo>
                      <a:cubicBezTo>
                        <a:pt x="176" y="18"/>
                        <a:pt x="177" y="20"/>
                        <a:pt x="177" y="22"/>
                      </a:cubicBezTo>
                      <a:lnTo>
                        <a:pt x="17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112" name="TextBox 125"/>
            <p:cNvSpPr txBox="1"/>
            <p:nvPr/>
          </p:nvSpPr>
          <p:spPr>
            <a:xfrm>
              <a:off x="7468329" y="5339830"/>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能力素质</a:t>
              </a:r>
            </a:p>
          </p:txBody>
        </p:sp>
      </p:grpSp>
      <p:sp>
        <p:nvSpPr>
          <p:cNvPr id="3" name="文本框 2"/>
          <p:cNvSpPr txBox="1"/>
          <p:nvPr/>
        </p:nvSpPr>
        <p:spPr>
          <a:xfrm>
            <a:off x="2636355" y="3041665"/>
            <a:ext cx="1293944" cy="800219"/>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学历</a:t>
            </a:r>
            <a:endParaRPr lang="en-US" altLang="zh-CN" sz="16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工作年限</a:t>
            </a:r>
            <a:endParaRPr lang="en-US" altLang="zh-CN" sz="1600" dirty="0" smtClean="0">
              <a:latin typeface="楷体" panose="02010609060101010101" pitchFamily="49" charset="-122"/>
              <a:ea typeface="楷体" panose="02010609060101010101" pitchFamily="49" charset="-122"/>
            </a:endParaRPr>
          </a:p>
          <a:p>
            <a:r>
              <a:rPr lang="zh-CN" altLang="en-US" sz="1400" dirty="0" smtClean="0">
                <a:latin typeface="楷体" panose="02010609060101010101" pitchFamily="49" charset="-122"/>
                <a:ea typeface="楷体" panose="02010609060101010101" pitchFamily="49" charset="-122"/>
              </a:rPr>
              <a:t>      </a:t>
            </a:r>
            <a:endParaRPr lang="en-US" altLang="zh-CN" sz="1400" dirty="0" smtClean="0">
              <a:latin typeface="楷体" panose="02010609060101010101" pitchFamily="49" charset="-122"/>
              <a:ea typeface="楷体" panose="02010609060101010101" pitchFamily="49" charset="-122"/>
            </a:endParaRPr>
          </a:p>
        </p:txBody>
      </p:sp>
      <p:sp>
        <p:nvSpPr>
          <p:cNvPr id="119" name="文本框 118"/>
          <p:cNvSpPr txBox="1"/>
          <p:nvPr/>
        </p:nvSpPr>
        <p:spPr>
          <a:xfrm>
            <a:off x="4864890" y="3041665"/>
            <a:ext cx="1293944" cy="1323439"/>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公司知识</a:t>
            </a:r>
            <a:endParaRPr lang="en-US" altLang="zh-CN" sz="1600"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产品知识</a:t>
            </a:r>
            <a:endParaRPr lang="en-US" altLang="zh-CN" sz="1600"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行业知识</a:t>
            </a:r>
            <a:endParaRPr lang="en-US" altLang="zh-CN" sz="1600"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a:latin typeface="楷体" panose="02010609060101010101" pitchFamily="49" charset="-122"/>
                <a:ea typeface="楷体" panose="02010609060101010101" pitchFamily="49" charset="-122"/>
              </a:rPr>
              <a:t>专业知识</a:t>
            </a:r>
            <a:endParaRPr lang="en-US" altLang="zh-CN" sz="1600"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1400" dirty="0" smtClean="0">
              <a:latin typeface="楷体" panose="02010609060101010101" pitchFamily="49" charset="-122"/>
              <a:ea typeface="楷体" panose="02010609060101010101" pitchFamily="49" charset="-122"/>
            </a:endParaRPr>
          </a:p>
        </p:txBody>
      </p:sp>
      <p:sp>
        <p:nvSpPr>
          <p:cNvPr id="120" name="文本框 119"/>
          <p:cNvSpPr txBox="1"/>
          <p:nvPr/>
        </p:nvSpPr>
        <p:spPr>
          <a:xfrm>
            <a:off x="7025130" y="3041665"/>
            <a:ext cx="1293944" cy="830997"/>
          </a:xfrm>
          <a:prstGeom prst="rect">
            <a:avLst/>
          </a:prstGeom>
          <a:noFill/>
        </p:spPr>
        <p:txBody>
          <a:bodyPr wrap="none" rtlCol="0">
            <a:spAutoFit/>
          </a:bodyPr>
          <a:lstStyle>
            <a:defPPr>
              <a:defRPr lang="zh-CN"/>
            </a:defPPr>
            <a:lvl1pPr marL="285750" indent="-285750">
              <a:buFont typeface="Wingdings" panose="05000000000000000000" pitchFamily="2" charset="2"/>
              <a:buChar char="Ø"/>
              <a:defRPr sz="1600">
                <a:solidFill>
                  <a:schemeClr val="bg1"/>
                </a:solidFill>
                <a:latin typeface="华文楷体" panose="02010600040101010101" pitchFamily="2" charset="-122"/>
                <a:ea typeface="华文楷体" panose="02010600040101010101" pitchFamily="2" charset="-122"/>
              </a:defRPr>
            </a:lvl1pPr>
          </a:lstStyle>
          <a:p>
            <a:r>
              <a:rPr lang="zh-CN" altLang="en-US" dirty="0">
                <a:solidFill>
                  <a:schemeClr val="tx1"/>
                </a:solidFill>
                <a:latin typeface="楷体" panose="02010609060101010101" pitchFamily="49" charset="-122"/>
                <a:ea typeface="楷体" panose="02010609060101010101" pitchFamily="49" charset="-122"/>
              </a:rPr>
              <a:t>关键职能</a:t>
            </a:r>
            <a:endParaRPr lang="en-US" altLang="zh-CN" dirty="0">
              <a:solidFill>
                <a:schemeClr val="tx1"/>
              </a:solidFill>
              <a:latin typeface="楷体" panose="02010609060101010101" pitchFamily="49" charset="-122"/>
              <a:ea typeface="楷体" panose="02010609060101010101" pitchFamily="49" charset="-122"/>
            </a:endParaRPr>
          </a:p>
          <a:p>
            <a:r>
              <a:rPr lang="zh-CN" altLang="en-US" dirty="0">
                <a:solidFill>
                  <a:schemeClr val="tx1"/>
                </a:solidFill>
                <a:latin typeface="楷体" panose="02010609060101010101" pitchFamily="49" charset="-122"/>
                <a:ea typeface="楷体" panose="02010609060101010101" pitchFamily="49" charset="-122"/>
              </a:rPr>
              <a:t>业务流程</a:t>
            </a:r>
            <a:endParaRPr lang="en-US" altLang="zh-CN" dirty="0">
              <a:solidFill>
                <a:schemeClr val="tx1"/>
              </a:solidFill>
              <a:latin typeface="楷体" panose="02010609060101010101" pitchFamily="49" charset="-122"/>
              <a:ea typeface="楷体" panose="02010609060101010101" pitchFamily="49" charset="-122"/>
            </a:endParaRPr>
          </a:p>
          <a:p>
            <a:r>
              <a:rPr lang="zh-CN" altLang="en-US" dirty="0">
                <a:solidFill>
                  <a:schemeClr val="tx1"/>
                </a:solidFill>
                <a:latin typeface="楷体" panose="02010609060101010101" pitchFamily="49" charset="-122"/>
                <a:ea typeface="楷体" panose="02010609060101010101" pitchFamily="49" charset="-122"/>
              </a:rPr>
              <a:t>认证成果</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21" name="文本框 120"/>
          <p:cNvSpPr txBox="1"/>
          <p:nvPr/>
        </p:nvSpPr>
        <p:spPr>
          <a:xfrm>
            <a:off x="2709087" y="5157192"/>
            <a:ext cx="1505531" cy="1323439"/>
          </a:xfrm>
          <a:prstGeom prst="rect">
            <a:avLst/>
          </a:prstGeom>
          <a:noFill/>
        </p:spPr>
        <p:txBody>
          <a:bodyPr wrap="square" rtlCol="0">
            <a:spAutoFit/>
          </a:bodyPr>
          <a:lstStyle>
            <a:defPPr>
              <a:defRPr lang="zh-CN"/>
            </a:defPPr>
            <a:lvl1pPr marL="285750" indent="-285750">
              <a:buFont typeface="Wingdings" panose="05000000000000000000" pitchFamily="2" charset="2"/>
              <a:buChar char="Ø"/>
              <a:defRPr sz="1600">
                <a:solidFill>
                  <a:schemeClr val="bg1"/>
                </a:solidFill>
                <a:latin typeface="华文楷体" panose="02010600040101010101" pitchFamily="2" charset="-122"/>
                <a:ea typeface="华文楷体" panose="02010600040101010101" pitchFamily="2" charset="-122"/>
              </a:defRPr>
            </a:lvl1pPr>
          </a:lstStyle>
          <a:p>
            <a:r>
              <a:rPr lang="zh-CN" altLang="en-US" dirty="0" smtClean="0">
                <a:solidFill>
                  <a:schemeClr val="tx1"/>
                </a:solidFill>
                <a:latin typeface="楷体" panose="02010609060101010101" pitchFamily="49" charset="-122"/>
                <a:ea typeface="楷体" panose="02010609060101010101" pitchFamily="49" charset="-122"/>
              </a:rPr>
              <a:t>上一年</a:t>
            </a:r>
            <a:r>
              <a:rPr lang="en-US" altLang="zh-CN" dirty="0" smtClean="0">
                <a:solidFill>
                  <a:schemeClr val="tx1"/>
                </a:solidFill>
                <a:latin typeface="楷体" panose="02010609060101010101" pitchFamily="49" charset="-122"/>
                <a:ea typeface="楷体" panose="02010609060101010101" pitchFamily="49" charset="-122"/>
              </a:rPr>
              <a:t>and</a:t>
            </a:r>
            <a:r>
              <a:rPr lang="zh-CN" altLang="en-US" dirty="0" smtClean="0">
                <a:solidFill>
                  <a:schemeClr val="tx1"/>
                </a:solidFill>
                <a:latin typeface="楷体" panose="02010609060101010101" pitchFamily="49" charset="-122"/>
                <a:ea typeface="楷体" panose="02010609060101010101" pitchFamily="49" charset="-122"/>
              </a:rPr>
              <a:t>本年四个季度平均绩效</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上一年</a:t>
            </a:r>
            <a:r>
              <a:rPr lang="en-US" altLang="zh-CN" dirty="0" smtClean="0">
                <a:solidFill>
                  <a:schemeClr val="tx1"/>
                </a:solidFill>
                <a:latin typeface="楷体" panose="02010609060101010101" pitchFamily="49" charset="-122"/>
                <a:ea typeface="楷体" panose="02010609060101010101" pitchFamily="49" charset="-122"/>
              </a:rPr>
              <a:t>and</a:t>
            </a:r>
            <a:r>
              <a:rPr lang="zh-CN" altLang="en-US" dirty="0" smtClean="0">
                <a:solidFill>
                  <a:schemeClr val="tx1"/>
                </a:solidFill>
                <a:latin typeface="楷体" panose="02010609060101010101" pitchFamily="49" charset="-122"/>
                <a:ea typeface="楷体" panose="02010609060101010101" pitchFamily="49" charset="-122"/>
              </a:rPr>
              <a:t>本年度绩效</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22" name="文本框 121"/>
          <p:cNvSpPr txBox="1"/>
          <p:nvPr/>
        </p:nvSpPr>
        <p:spPr>
          <a:xfrm>
            <a:off x="4861185" y="5157192"/>
            <a:ext cx="1441665" cy="132343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smtClean="0">
                <a:latin typeface="楷体" panose="02010609060101010101" pitchFamily="49" charset="-122"/>
                <a:ea typeface="楷体" panose="02010609060101010101" pitchFamily="49" charset="-122"/>
              </a:rPr>
              <a:t>参与项目投入实耗人工时</a:t>
            </a:r>
            <a:endParaRPr lang="en-US" altLang="zh-CN" sz="160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smtClean="0">
                <a:latin typeface="楷体" panose="02010609060101010101" pitchFamily="49" charset="-122"/>
                <a:ea typeface="楷体" panose="02010609060101010101" pitchFamily="49" charset="-122"/>
              </a:rPr>
              <a:t>参与项目难度</a:t>
            </a:r>
            <a:endParaRPr lang="en-US" altLang="zh-CN" sz="1600" smtClean="0">
              <a:latin typeface="楷体" panose="02010609060101010101" pitchFamily="49" charset="-122"/>
              <a:ea typeface="楷体" panose="02010609060101010101" pitchFamily="49" charset="-122"/>
            </a:endParaRPr>
          </a:p>
        </p:txBody>
      </p:sp>
      <p:sp>
        <p:nvSpPr>
          <p:cNvPr id="123" name="文本框 122"/>
          <p:cNvSpPr txBox="1"/>
          <p:nvPr/>
        </p:nvSpPr>
        <p:spPr>
          <a:xfrm>
            <a:off x="7011414" y="5157192"/>
            <a:ext cx="1441665" cy="1077218"/>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责任心</a:t>
            </a:r>
            <a:endParaRPr lang="en-US" altLang="zh-CN" sz="16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高效执行</a:t>
            </a:r>
            <a:endParaRPr lang="en-US" altLang="zh-CN" sz="16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团队协作</a:t>
            </a:r>
            <a:endParaRPr lang="en-US" altLang="zh-CN" sz="16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客户导向</a:t>
            </a:r>
            <a:endParaRPr lang="en-US" altLang="zh-CN" sz="1600" dirty="0" smtClean="0">
              <a:latin typeface="楷体" panose="02010609060101010101" pitchFamily="49" charset="-122"/>
              <a:ea typeface="楷体" panose="02010609060101010101" pitchFamily="49" charset="-122"/>
            </a:endParaRPr>
          </a:p>
        </p:txBody>
      </p:sp>
      <p:sp>
        <p:nvSpPr>
          <p:cNvPr id="6" name="文本框 5"/>
          <p:cNvSpPr txBox="1"/>
          <p:nvPr/>
        </p:nvSpPr>
        <p:spPr>
          <a:xfrm>
            <a:off x="1907704" y="1838064"/>
            <a:ext cx="5383205" cy="369332"/>
          </a:xfrm>
          <a:prstGeom prst="rect">
            <a:avLst/>
          </a:prstGeom>
          <a:noFill/>
        </p:spPr>
        <p:txBody>
          <a:bodyPr wrap="none" rtlCol="0">
            <a:spAutoFit/>
          </a:bodyPr>
          <a:lstStyle/>
          <a:p>
            <a:r>
              <a:rPr lang="zh-CN" altLang="en-US" b="1" dirty="0" smtClean="0">
                <a:latin typeface="楷体" panose="02010609060101010101" pitchFamily="49" charset="-122"/>
                <a:ea typeface="楷体" panose="02010609060101010101" pitchFamily="49" charset="-122"/>
              </a:rPr>
              <a:t>以下六项总积分为基础分。基础分额定值为</a:t>
            </a:r>
            <a:r>
              <a:rPr lang="en-US" altLang="zh-CN" b="1" dirty="0" smtClean="0">
                <a:latin typeface="楷体" panose="02010609060101010101" pitchFamily="49" charset="-122"/>
                <a:ea typeface="楷体" panose="02010609060101010101" pitchFamily="49" charset="-122"/>
              </a:rPr>
              <a:t>100</a:t>
            </a:r>
            <a:r>
              <a:rPr lang="zh-CN" altLang="en-US" b="1" dirty="0" smtClean="0">
                <a:latin typeface="楷体" panose="02010609060101010101" pitchFamily="49" charset="-122"/>
                <a:ea typeface="楷体" panose="02010609060101010101" pitchFamily="49" charset="-122"/>
              </a:rPr>
              <a:t>分。</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01041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267744" y="476672"/>
            <a:ext cx="5782263" cy="718339"/>
            <a:chOff x="4658464" y="5361498"/>
            <a:chExt cx="5782263" cy="718339"/>
          </a:xfrm>
        </p:grpSpPr>
        <p:grpSp>
          <p:nvGrpSpPr>
            <p:cNvPr id="17" name="组合 16"/>
            <p:cNvGrpSpPr/>
            <p:nvPr/>
          </p:nvGrpSpPr>
          <p:grpSpPr>
            <a:xfrm>
              <a:off x="4658464" y="5361498"/>
              <a:ext cx="612000" cy="612000"/>
              <a:chOff x="6659422" y="6070625"/>
              <a:chExt cx="612000" cy="612000"/>
            </a:xfrm>
          </p:grpSpPr>
          <p:sp>
            <p:nvSpPr>
              <p:cNvPr id="111"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057" name="组合 2056"/>
              <p:cNvGrpSpPr/>
              <p:nvPr/>
            </p:nvGrpSpPr>
            <p:grpSpPr>
              <a:xfrm rot="21211901">
                <a:off x="6805380" y="6194982"/>
                <a:ext cx="320084" cy="363286"/>
                <a:chOff x="7499279" y="3782763"/>
                <a:chExt cx="241073" cy="303212"/>
              </a:xfrm>
              <a:solidFill>
                <a:schemeClr val="bg1"/>
              </a:solidFill>
            </p:grpSpPr>
            <p:sp>
              <p:nvSpPr>
                <p:cNvPr id="105"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13" name="TextBox 112"/>
            <p:cNvSpPr txBox="1"/>
            <p:nvPr/>
          </p:nvSpPr>
          <p:spPr>
            <a:xfrm>
              <a:off x="5623383" y="5433506"/>
              <a:ext cx="4817344"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a:solidFill>
                    <a:schemeClr val="tx1"/>
                  </a:solidFill>
                </a:rPr>
                <a:t>资历</a:t>
              </a:r>
              <a:r>
                <a:rPr lang="zh-CN" altLang="en-US" sz="3600" b="1" dirty="0" smtClean="0">
                  <a:solidFill>
                    <a:schemeClr val="tx1"/>
                  </a:solidFill>
                </a:rPr>
                <a:t>经验</a:t>
              </a:r>
              <a:r>
                <a:rPr lang="en-US" altLang="zh-CN" sz="3600" b="1" dirty="0" smtClean="0">
                  <a:solidFill>
                    <a:schemeClr val="tx1"/>
                  </a:solidFill>
                </a:rPr>
                <a:t>——</a:t>
              </a:r>
              <a:r>
                <a:rPr lang="zh-CN" altLang="en-US" sz="3600" b="1" dirty="0" smtClean="0">
                  <a:solidFill>
                    <a:schemeClr val="tx1"/>
                  </a:solidFill>
                </a:rPr>
                <a:t>门槛条件</a:t>
              </a:r>
              <a:endParaRPr lang="zh-CN" altLang="en-US" sz="3600" b="1" dirty="0">
                <a:solidFill>
                  <a:schemeClr val="tx1"/>
                </a:solidFill>
              </a:endParaRPr>
            </a:p>
          </p:txBody>
        </p:sp>
      </p:grpSp>
      <p:sp>
        <p:nvSpPr>
          <p:cNvPr id="3" name="文本框 2"/>
          <p:cNvSpPr txBox="1"/>
          <p:nvPr/>
        </p:nvSpPr>
        <p:spPr>
          <a:xfrm>
            <a:off x="980171" y="1844824"/>
            <a:ext cx="5089855" cy="1046440"/>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dirty="0" smtClean="0">
                <a:latin typeface="楷体" panose="02010609060101010101" pitchFamily="49" charset="-122"/>
                <a:ea typeface="楷体" panose="02010609060101010101" pitchFamily="49" charset="-122"/>
              </a:rPr>
              <a:t>学历</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与</a:t>
            </a:r>
            <a:r>
              <a:rPr lang="en-US" altLang="zh-CN" sz="2400" dirty="0" smtClean="0">
                <a:latin typeface="楷体" panose="02010609060101010101" pitchFamily="49" charset="-122"/>
                <a:ea typeface="楷体" panose="02010609060101010101" pitchFamily="49" charset="-122"/>
              </a:rPr>
              <a:t>EHR</a:t>
            </a:r>
            <a:r>
              <a:rPr lang="zh-CN" altLang="en-US" sz="2400" dirty="0" smtClean="0">
                <a:latin typeface="楷体" panose="02010609060101010101" pitchFamily="49" charset="-122"/>
                <a:ea typeface="楷体" panose="02010609060101010101" pitchFamily="49" charset="-122"/>
              </a:rPr>
              <a:t>信息同步</a:t>
            </a:r>
            <a:endParaRPr lang="en-US" altLang="zh-CN" sz="2400"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dirty="0" smtClean="0">
                <a:latin typeface="楷体" panose="02010609060101010101" pitchFamily="49" charset="-122"/>
                <a:ea typeface="楷体" panose="02010609060101010101" pitchFamily="49" charset="-122"/>
              </a:rPr>
              <a:t>工作年限</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认证时员工统一修改</a:t>
            </a:r>
            <a:endParaRPr lang="en-US" altLang="zh-CN" sz="2400" dirty="0" smtClean="0">
              <a:latin typeface="楷体" panose="02010609060101010101" pitchFamily="49" charset="-122"/>
              <a:ea typeface="楷体" panose="02010609060101010101" pitchFamily="49" charset="-122"/>
            </a:endParaRPr>
          </a:p>
          <a:p>
            <a:r>
              <a:rPr lang="zh-CN" altLang="en-US" sz="1400" dirty="0" smtClean="0">
                <a:solidFill>
                  <a:schemeClr val="bg1"/>
                </a:solidFill>
                <a:latin typeface="华文楷体" panose="02010600040101010101" pitchFamily="2" charset="-122"/>
                <a:ea typeface="华文楷体" panose="02010600040101010101" pitchFamily="2" charset="-122"/>
              </a:rPr>
              <a:t>      </a:t>
            </a:r>
            <a:endParaRPr lang="en-US" altLang="zh-CN" sz="1400" dirty="0" smtClean="0">
              <a:solidFill>
                <a:schemeClr val="bg1"/>
              </a:solidFill>
              <a:latin typeface="华文楷体" panose="02010600040101010101" pitchFamily="2" charset="-122"/>
              <a:ea typeface="华文楷体" panose="02010600040101010101" pitchFamily="2" charset="-122"/>
            </a:endParaRPr>
          </a:p>
        </p:txBody>
      </p:sp>
      <p:pic>
        <p:nvPicPr>
          <p:cNvPr id="1027" name="Picture 3" descr="C:\Users\Administrator\Desktop\1_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7200800"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779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835696" y="1844824"/>
            <a:ext cx="6995120" cy="1296144"/>
          </a:xfrm>
        </p:spPr>
        <p:txBody>
          <a:bodyPr>
            <a:noAutofit/>
          </a:bodyPr>
          <a:lstStyle/>
          <a:p>
            <a:pPr marL="0" indent="0">
              <a:buNone/>
            </a:pPr>
            <a:r>
              <a:rPr lang="zh-CN" altLang="en-US" b="1" dirty="0" smtClean="0"/>
              <a:t>小王进入社会已工作满</a:t>
            </a:r>
            <a:r>
              <a:rPr lang="en-US" altLang="zh-CN" b="1" dirty="0"/>
              <a:t>7</a:t>
            </a:r>
            <a:r>
              <a:rPr lang="zh-CN" altLang="en-US" b="1" dirty="0" smtClean="0"/>
              <a:t>年，其中文员类工作</a:t>
            </a:r>
            <a:r>
              <a:rPr lang="en-US" altLang="zh-CN" b="1" dirty="0"/>
              <a:t>2</a:t>
            </a:r>
            <a:r>
              <a:rPr lang="zh-CN" altLang="en-US" b="1" dirty="0" smtClean="0"/>
              <a:t>年，后自学</a:t>
            </a:r>
            <a:r>
              <a:rPr lang="en-US" altLang="zh-CN" b="1" dirty="0" smtClean="0"/>
              <a:t>JAVA</a:t>
            </a:r>
            <a:r>
              <a:rPr lang="zh-CN" altLang="en-US" b="1" dirty="0" smtClean="0"/>
              <a:t>，相关工作满</a:t>
            </a:r>
            <a:r>
              <a:rPr lang="en-US" altLang="zh-CN" b="1" dirty="0" smtClean="0"/>
              <a:t>5</a:t>
            </a:r>
            <a:r>
              <a:rPr lang="zh-CN" altLang="en-US" b="1" dirty="0" smtClean="0"/>
              <a:t>年，现岗位为</a:t>
            </a:r>
            <a:r>
              <a:rPr lang="en-US" altLang="zh-CN" b="1" dirty="0" smtClean="0"/>
              <a:t>JAVA</a:t>
            </a:r>
            <a:r>
              <a:rPr lang="zh-CN" altLang="en-US" b="1" dirty="0" smtClean="0"/>
              <a:t>开发工程师，层级为</a:t>
            </a:r>
            <a:r>
              <a:rPr lang="en-US" altLang="zh-CN" b="1" dirty="0" smtClean="0"/>
              <a:t>T2</a:t>
            </a:r>
            <a:r>
              <a:rPr lang="zh-CN" altLang="en-US" b="1" dirty="0" smtClean="0"/>
              <a:t>，小王认为自己工作年限已满</a:t>
            </a:r>
            <a:r>
              <a:rPr lang="en-US" altLang="zh-CN" b="1" dirty="0" smtClean="0"/>
              <a:t>7</a:t>
            </a:r>
            <a:r>
              <a:rPr lang="zh-CN" altLang="en-US" b="1" dirty="0" smtClean="0"/>
              <a:t>年，应该自动套入</a:t>
            </a:r>
            <a:r>
              <a:rPr lang="en-US" altLang="zh-CN" b="1" dirty="0" smtClean="0"/>
              <a:t>T4</a:t>
            </a:r>
            <a:r>
              <a:rPr lang="zh-CN" altLang="en-US" b="1" dirty="0" smtClean="0"/>
              <a:t>（资深工程师），你认为小王的要求合理么</a:t>
            </a:r>
            <a:endParaRPr lang="en-US" altLang="zh-CN" b="1" dirty="0" smtClean="0"/>
          </a:p>
        </p:txBody>
      </p:sp>
      <p:graphicFrame>
        <p:nvGraphicFramePr>
          <p:cNvPr id="7" name="表格 6"/>
          <p:cNvGraphicFramePr>
            <a:graphicFrameLocks noGrp="1"/>
          </p:cNvGraphicFramePr>
          <p:nvPr>
            <p:extLst>
              <p:ext uri="{D42A27DB-BD31-4B8C-83A1-F6EECF244321}">
                <p14:modId xmlns:p14="http://schemas.microsoft.com/office/powerpoint/2010/main" val="3986909097"/>
              </p:ext>
            </p:extLst>
          </p:nvPr>
        </p:nvGraphicFramePr>
        <p:xfrm>
          <a:off x="1835696" y="3212976"/>
          <a:ext cx="6480720" cy="2852220"/>
        </p:xfrm>
        <a:graphic>
          <a:graphicData uri="http://schemas.openxmlformats.org/drawingml/2006/table">
            <a:tbl>
              <a:tblPr/>
              <a:tblGrid>
                <a:gridCol w="2304256"/>
                <a:gridCol w="2016224"/>
                <a:gridCol w="2160240"/>
              </a:tblGrid>
              <a:tr h="360040">
                <a:tc>
                  <a:txBody>
                    <a:bodyPr/>
                    <a:lstStyle/>
                    <a:p>
                      <a:pPr algn="ctr" fontAlgn="ctr"/>
                      <a:r>
                        <a:rPr lang="zh-CN" altLang="en-US" sz="1400" b="1" i="0" u="none" strike="noStrike" dirty="0" smtClean="0">
                          <a:solidFill>
                            <a:srgbClr val="000000"/>
                          </a:solidFill>
                          <a:effectLst/>
                          <a:latin typeface="华文楷体" pitchFamily="2" charset="-122"/>
                          <a:ea typeface="华文楷体" pitchFamily="2" charset="-122"/>
                        </a:rPr>
                        <a:t>技术通道层级名称</a:t>
                      </a:r>
                      <a:endParaRPr lang="zh-CN" altLang="en-US" sz="1400" b="1" i="0" u="none" strike="noStrike" dirty="0">
                        <a:solidFill>
                          <a:srgbClr val="00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1400" b="1" i="0" u="none" strike="noStrike" dirty="0" smtClean="0">
                          <a:solidFill>
                            <a:srgbClr val="000000"/>
                          </a:solidFill>
                          <a:effectLst/>
                          <a:latin typeface="华文楷体" pitchFamily="2" charset="-122"/>
                          <a:ea typeface="华文楷体" pitchFamily="2" charset="-122"/>
                        </a:rPr>
                        <a:t>技术</a:t>
                      </a:r>
                      <a:r>
                        <a:rPr lang="zh-CN" altLang="en-US" sz="1400" b="1" i="0" u="none" strike="noStrike" dirty="0">
                          <a:solidFill>
                            <a:srgbClr val="000000"/>
                          </a:solidFill>
                          <a:effectLst/>
                          <a:latin typeface="华文楷体" pitchFamily="2" charset="-122"/>
                          <a:ea typeface="华文楷体" pitchFamily="2" charset="-122"/>
                        </a:rPr>
                        <a:t>通道</a:t>
                      </a:r>
                      <a:r>
                        <a:rPr lang="zh-CN" altLang="en-US" sz="1400" b="1" i="0" u="none" strike="noStrike" dirty="0" smtClean="0">
                          <a:solidFill>
                            <a:srgbClr val="000000"/>
                          </a:solidFill>
                          <a:effectLst/>
                          <a:latin typeface="华文楷体" pitchFamily="2" charset="-122"/>
                          <a:ea typeface="华文楷体" pitchFamily="2" charset="-122"/>
                        </a:rPr>
                        <a:t>层级定位</a:t>
                      </a:r>
                      <a:endParaRPr lang="zh-CN" altLang="en-US" sz="1400" b="1" i="0" u="none" strike="noStrike" dirty="0">
                        <a:solidFill>
                          <a:srgbClr val="00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a:txBody>
                    <a:bodyPr/>
                    <a:lstStyle/>
                    <a:p>
                      <a:pPr algn="ctr"/>
                      <a:r>
                        <a:rPr lang="zh-CN" altLang="en-US" sz="1400" b="1" smtClean="0">
                          <a:latin typeface="华文楷体" pitchFamily="2" charset="-122"/>
                          <a:ea typeface="华文楷体" pitchFamily="2" charset="-122"/>
                        </a:rPr>
                        <a:t>工作年限</a:t>
                      </a:r>
                      <a:endParaRPr lang="zh-CN" altLang="en-US" sz="1400" b="1">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60000"/>
                        <a:lumOff val="40000"/>
                      </a:schemeClr>
                    </a:solidFill>
                  </a:tcPr>
                </a:tc>
              </a:tr>
              <a:tr h="417998">
                <a:tc>
                  <a:txBody>
                    <a:bodyPr/>
                    <a:lstStyle/>
                    <a:p>
                      <a:pPr algn="ctr" rtl="0" fontAlgn="ctr"/>
                      <a:r>
                        <a:rPr lang="en-US" sz="1400" b="0" i="0" u="none" strike="noStrike" dirty="0" err="1" smtClean="0">
                          <a:solidFill>
                            <a:srgbClr val="FF0000"/>
                          </a:solidFill>
                          <a:effectLst/>
                          <a:latin typeface="华文楷体" pitchFamily="2" charset="-122"/>
                          <a:ea typeface="华文楷体" pitchFamily="2" charset="-122"/>
                        </a:rPr>
                        <a:t>T6</a:t>
                      </a:r>
                      <a:endParaRPr lang="en-US" sz="1400" b="0" i="0" u="none" strike="noStrike" dirty="0">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资深专家</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dirty="0" smtClean="0">
                          <a:latin typeface="华文楷体" pitchFamily="2" charset="-122"/>
                          <a:ea typeface="华文楷体" pitchFamily="2" charset="-122"/>
                        </a:rPr>
                        <a:t>10</a:t>
                      </a:r>
                      <a:r>
                        <a:rPr lang="zh-CN" altLang="en-US" sz="1600" dirty="0" smtClean="0">
                          <a:latin typeface="华文楷体" pitchFamily="2" charset="-122"/>
                          <a:ea typeface="华文楷体" pitchFamily="2" charset="-122"/>
                        </a:rPr>
                        <a:t>年以上</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dirty="0" err="1" smtClean="0">
                          <a:solidFill>
                            <a:srgbClr val="FF0000"/>
                          </a:solidFill>
                          <a:effectLst/>
                          <a:latin typeface="华文楷体" pitchFamily="2" charset="-122"/>
                          <a:ea typeface="华文楷体" pitchFamily="2" charset="-122"/>
                        </a:rPr>
                        <a:t>T5</a:t>
                      </a:r>
                      <a:endParaRPr lang="en-US" sz="1400" b="0" i="0" u="none" strike="noStrike" dirty="0">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专家</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dirty="0" smtClean="0">
                          <a:latin typeface="华文楷体" pitchFamily="2" charset="-122"/>
                          <a:ea typeface="华文楷体" pitchFamily="2" charset="-122"/>
                        </a:rPr>
                        <a:t>(8</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10</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02190">
                <a:tc>
                  <a:txBody>
                    <a:bodyPr/>
                    <a:lstStyle/>
                    <a:p>
                      <a:pPr algn="ctr" rtl="0" fontAlgn="ctr"/>
                      <a:r>
                        <a:rPr lang="en-US" sz="1400" b="0" i="0" u="none" strike="noStrike" smtClean="0">
                          <a:solidFill>
                            <a:srgbClr val="FF0000"/>
                          </a:solidFill>
                          <a:effectLst/>
                          <a:latin typeface="华文楷体" pitchFamily="2" charset="-122"/>
                          <a:ea typeface="华文楷体" pitchFamily="2" charset="-122"/>
                        </a:rPr>
                        <a:t>T4</a:t>
                      </a:r>
                      <a:endParaRPr lang="en-US" sz="1400" b="0" i="0" u="none" strike="noStrike">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资深工程师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dirty="0" smtClean="0">
                          <a:latin typeface="华文楷体" pitchFamily="2" charset="-122"/>
                          <a:ea typeface="华文楷体" pitchFamily="2" charset="-122"/>
                        </a:rPr>
                        <a:t>(6</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8</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smtClean="0">
                          <a:solidFill>
                            <a:srgbClr val="FF0000"/>
                          </a:solidFill>
                          <a:effectLst/>
                          <a:latin typeface="华文楷体" pitchFamily="2" charset="-122"/>
                          <a:ea typeface="华文楷体" pitchFamily="2" charset="-122"/>
                        </a:rPr>
                        <a:t>T3</a:t>
                      </a:r>
                      <a:endParaRPr lang="en-US" sz="1400" b="0" i="0" u="none" strike="noStrike">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高级工程师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smtClean="0">
                          <a:latin typeface="华文楷体" pitchFamily="2" charset="-122"/>
                          <a:ea typeface="华文楷体" pitchFamily="2" charset="-122"/>
                        </a:rPr>
                        <a:t>(4</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6</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a:t>
                      </a:r>
                      <a:endParaRPr lang="zh-CN" altLang="en-US" sz="160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smtClean="0">
                          <a:solidFill>
                            <a:srgbClr val="FF0000"/>
                          </a:solidFill>
                          <a:effectLst/>
                          <a:latin typeface="华文楷体" pitchFamily="2" charset="-122"/>
                          <a:ea typeface="华文楷体" pitchFamily="2" charset="-122"/>
                        </a:rPr>
                        <a:t>T2</a:t>
                      </a:r>
                      <a:endParaRPr lang="en-US" sz="1400" b="0" i="0" u="none" strike="noStrike">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中级工程师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smtClean="0">
                          <a:latin typeface="华文楷体" pitchFamily="2" charset="-122"/>
                          <a:ea typeface="华文楷体" pitchFamily="2" charset="-122"/>
                        </a:rPr>
                        <a:t>(2</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4</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a:t>
                      </a:r>
                      <a:endParaRPr lang="zh-CN" altLang="en-US" sz="160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dirty="0" err="1" smtClean="0">
                          <a:solidFill>
                            <a:srgbClr val="FF0000"/>
                          </a:solidFill>
                          <a:effectLst/>
                          <a:latin typeface="华文楷体" pitchFamily="2" charset="-122"/>
                          <a:ea typeface="华文楷体" pitchFamily="2" charset="-122"/>
                        </a:rPr>
                        <a:t>T1</a:t>
                      </a:r>
                      <a:endParaRPr lang="en-US" sz="1400" b="0" i="0" u="none" strike="noStrike" dirty="0">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初级工程师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0</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sp>
        <p:nvSpPr>
          <p:cNvPr id="2" name="TextBox 1"/>
          <p:cNvSpPr txBox="1"/>
          <p:nvPr/>
        </p:nvSpPr>
        <p:spPr>
          <a:xfrm>
            <a:off x="2051720" y="6237312"/>
            <a:ext cx="6264696" cy="738664"/>
          </a:xfrm>
          <a:prstGeom prst="rect">
            <a:avLst/>
          </a:prstGeom>
          <a:noFill/>
        </p:spPr>
        <p:txBody>
          <a:bodyPr wrap="square" rtlCol="0">
            <a:spAutoFit/>
          </a:bodyPr>
          <a:lstStyle/>
          <a:p>
            <a:r>
              <a:rPr lang="zh-CN" altLang="en-US" sz="2400" b="1" dirty="0">
                <a:solidFill>
                  <a:srgbClr val="FF0000"/>
                </a:solidFill>
              </a:rPr>
              <a:t>是不是年限符合就一定能获得对应任职资格</a:t>
            </a:r>
            <a:endParaRPr lang="en-US" altLang="zh-CN" sz="2400" b="1" dirty="0">
              <a:solidFill>
                <a:srgbClr val="FF0000"/>
              </a:solidFill>
            </a:endParaRPr>
          </a:p>
          <a:p>
            <a:endParaRPr lang="zh-CN" altLang="en-US" dirty="0"/>
          </a:p>
        </p:txBody>
      </p:sp>
      <p:grpSp>
        <p:nvGrpSpPr>
          <p:cNvPr id="19" name="组合 18"/>
          <p:cNvGrpSpPr/>
          <p:nvPr/>
        </p:nvGrpSpPr>
        <p:grpSpPr>
          <a:xfrm>
            <a:off x="2267744" y="476672"/>
            <a:ext cx="5782263" cy="718339"/>
            <a:chOff x="4658464" y="5361498"/>
            <a:chExt cx="5782263" cy="718339"/>
          </a:xfrm>
        </p:grpSpPr>
        <p:grpSp>
          <p:nvGrpSpPr>
            <p:cNvPr id="20" name="组合 19"/>
            <p:cNvGrpSpPr/>
            <p:nvPr/>
          </p:nvGrpSpPr>
          <p:grpSpPr>
            <a:xfrm>
              <a:off x="4658464" y="5361498"/>
              <a:ext cx="612000" cy="612000"/>
              <a:chOff x="6659422" y="6070625"/>
              <a:chExt cx="612000" cy="612000"/>
            </a:xfrm>
          </p:grpSpPr>
          <p:sp>
            <p:nvSpPr>
              <p:cNvPr id="22"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3" name="组合 22"/>
              <p:cNvGrpSpPr/>
              <p:nvPr/>
            </p:nvGrpSpPr>
            <p:grpSpPr>
              <a:xfrm rot="21211901">
                <a:off x="6805380" y="6194982"/>
                <a:ext cx="320084" cy="363286"/>
                <a:chOff x="7499279" y="3782763"/>
                <a:chExt cx="241073" cy="303212"/>
              </a:xfrm>
              <a:solidFill>
                <a:schemeClr val="bg1"/>
              </a:solidFill>
            </p:grpSpPr>
            <p:sp>
              <p:nvSpPr>
                <p:cNvPr id="24"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21" name="TextBox 20"/>
            <p:cNvSpPr txBox="1"/>
            <p:nvPr/>
          </p:nvSpPr>
          <p:spPr>
            <a:xfrm>
              <a:off x="5623383" y="5433506"/>
              <a:ext cx="4817344"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a:solidFill>
                    <a:schemeClr val="tx1"/>
                  </a:solidFill>
                </a:rPr>
                <a:t>资历</a:t>
              </a:r>
              <a:r>
                <a:rPr lang="zh-CN" altLang="en-US" sz="3600" b="1" dirty="0" smtClean="0">
                  <a:solidFill>
                    <a:schemeClr val="tx1"/>
                  </a:solidFill>
                </a:rPr>
                <a:t>经验</a:t>
              </a:r>
              <a:r>
                <a:rPr lang="en-US" altLang="zh-CN" sz="3600" b="1" dirty="0" smtClean="0">
                  <a:solidFill>
                    <a:schemeClr val="tx1"/>
                  </a:solidFill>
                </a:rPr>
                <a:t>——</a:t>
              </a:r>
              <a:r>
                <a:rPr lang="zh-CN" altLang="en-US" sz="3600" b="1" dirty="0" smtClean="0">
                  <a:solidFill>
                    <a:schemeClr val="tx1"/>
                  </a:solidFill>
                </a:rPr>
                <a:t>门槛条件</a:t>
              </a:r>
              <a:endParaRPr lang="zh-CN" altLang="en-US" sz="3600" b="1" dirty="0">
                <a:solidFill>
                  <a:schemeClr val="tx1"/>
                </a:solidFill>
              </a:endParaRPr>
            </a:p>
          </p:txBody>
        </p:sp>
      </p:grpSp>
    </p:spTree>
    <p:extLst>
      <p:ext uri="{BB962C8B-B14F-4D97-AF65-F5344CB8AC3E}">
        <p14:creationId xmlns:p14="http://schemas.microsoft.com/office/powerpoint/2010/main" val="1215259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ppt_x"/>
                                          </p:val>
                                        </p:tav>
                                        <p:tav tm="100000">
                                          <p:val>
                                            <p:strVal val="#ppt_x"/>
                                          </p:val>
                                        </p:tav>
                                      </p:tavLst>
                                    </p:anim>
                                    <p:anim calcmode="lin" valueType="num">
                                      <p:cBhvr additive="base">
                                        <p:cTn id="1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48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06897" y="1034986"/>
            <a:ext cx="4972912" cy="707886"/>
          </a:xfrm>
          <a:prstGeom prst="rect">
            <a:avLst/>
          </a:prstGeom>
          <a:noFill/>
        </p:spPr>
        <p:txBody>
          <a:bodyPr wrap="square" rtlCol="0">
            <a:spAutoFit/>
          </a:bodyPr>
          <a:lstStyle/>
          <a:p>
            <a:pPr>
              <a:lnSpc>
                <a:spcPct val="125000"/>
              </a:lnSpc>
            </a:pPr>
            <a:r>
              <a:rPr lang="zh-CN" altLang="en-US" sz="1600" dirty="0">
                <a:solidFill>
                  <a:prstClr val="black"/>
                </a:solidFill>
                <a:latin typeface="楷体" pitchFamily="49" charset="-122"/>
                <a:ea typeface="楷体" pitchFamily="49" charset="-122"/>
              </a:rPr>
              <a:t>任职资格是指在</a:t>
            </a:r>
            <a:r>
              <a:rPr lang="zh-CN" altLang="en-US" sz="1600" b="1" u="sng" dirty="0">
                <a:solidFill>
                  <a:srgbClr val="FF0000"/>
                </a:solidFill>
                <a:latin typeface="楷体" pitchFamily="49" charset="-122"/>
                <a:ea typeface="楷体" pitchFamily="49" charset="-122"/>
              </a:rPr>
              <a:t>特定领域</a:t>
            </a:r>
            <a:r>
              <a:rPr lang="zh-CN" altLang="en-US" sz="1600" dirty="0">
                <a:solidFill>
                  <a:prstClr val="black"/>
                </a:solidFill>
                <a:latin typeface="楷体" pitchFamily="49" charset="-122"/>
                <a:ea typeface="楷体" pitchFamily="49" charset="-122"/>
              </a:rPr>
              <a:t>内，根据</a:t>
            </a:r>
            <a:r>
              <a:rPr lang="zh-CN" altLang="en-US" sz="1600" b="1" u="sng" dirty="0">
                <a:solidFill>
                  <a:srgbClr val="FF0000"/>
                </a:solidFill>
                <a:latin typeface="楷体" pitchFamily="49" charset="-122"/>
                <a:ea typeface="楷体" pitchFamily="49" charset="-122"/>
              </a:rPr>
              <a:t>任职标准</a:t>
            </a:r>
            <a:r>
              <a:rPr lang="zh-CN" altLang="en-US" sz="1600" dirty="0">
                <a:solidFill>
                  <a:prstClr val="black"/>
                </a:solidFill>
                <a:latin typeface="楷体" pitchFamily="49" charset="-122"/>
                <a:ea typeface="楷体" pitchFamily="49" charset="-122"/>
              </a:rPr>
              <a:t>，对员工从事相应工作</a:t>
            </a:r>
            <a:r>
              <a:rPr lang="zh-CN" altLang="en-US" sz="1600" b="1" u="sng" dirty="0">
                <a:solidFill>
                  <a:srgbClr val="FF0000"/>
                </a:solidFill>
                <a:latin typeface="楷体" pitchFamily="49" charset="-122"/>
                <a:ea typeface="楷体" pitchFamily="49" charset="-122"/>
              </a:rPr>
              <a:t>所需能力的证明</a:t>
            </a:r>
            <a:r>
              <a:rPr lang="zh-CN" altLang="en-US" sz="1600" dirty="0">
                <a:solidFill>
                  <a:prstClr val="black"/>
                </a:solidFill>
                <a:latin typeface="楷体" pitchFamily="49" charset="-122"/>
                <a:ea typeface="楷体" pitchFamily="49" charset="-122"/>
              </a:rPr>
              <a:t>。</a:t>
            </a:r>
            <a:endParaRPr lang="en-US" altLang="zh-CN" sz="1600" dirty="0">
              <a:solidFill>
                <a:prstClr val="black"/>
              </a:solidFill>
              <a:latin typeface="楷体" pitchFamily="49" charset="-122"/>
              <a:ea typeface="楷体" pitchFamily="49" charset="-122"/>
            </a:endParaRPr>
          </a:p>
        </p:txBody>
      </p:sp>
      <p:sp>
        <p:nvSpPr>
          <p:cNvPr id="6" name="矩形 5"/>
          <p:cNvSpPr/>
          <p:nvPr/>
        </p:nvSpPr>
        <p:spPr>
          <a:xfrm>
            <a:off x="3481901" y="2268514"/>
            <a:ext cx="4516341" cy="669414"/>
          </a:xfrm>
          <a:prstGeom prst="rect">
            <a:avLst/>
          </a:prstGeom>
        </p:spPr>
        <p:txBody>
          <a:bodyPr wrap="square">
            <a:spAutoFit/>
          </a:bodyPr>
          <a:lstStyle/>
          <a:p>
            <a:pPr>
              <a:lnSpc>
                <a:spcPct val="125000"/>
              </a:lnSpc>
            </a:pPr>
            <a:r>
              <a:rPr lang="zh-CN" altLang="en-US" sz="1400" b="1" dirty="0" smtClean="0">
                <a:latin typeface="楷体" pitchFamily="49" charset="-122"/>
                <a:ea typeface="楷体" pitchFamily="49" charset="-122"/>
              </a:rPr>
              <a:t>范围</a:t>
            </a:r>
            <a:r>
              <a:rPr lang="en-US" altLang="zh-CN" sz="1400" b="1" dirty="0" smtClean="0">
                <a:latin typeface="楷体" pitchFamily="49" charset="-122"/>
                <a:ea typeface="楷体" pitchFamily="49" charset="-122"/>
              </a:rPr>
              <a:t>——</a:t>
            </a:r>
            <a:r>
              <a:rPr lang="zh-CN" altLang="en-US" sz="1400" b="1" dirty="0" smtClean="0">
                <a:latin typeface="楷体" pitchFamily="49" charset="-122"/>
                <a:ea typeface="楷体" pitchFamily="49" charset="-122"/>
              </a:rPr>
              <a:t>特定</a:t>
            </a:r>
            <a:r>
              <a:rPr lang="zh-CN" altLang="en-US" sz="1400" b="1" dirty="0">
                <a:latin typeface="楷体" pitchFamily="49" charset="-122"/>
                <a:ea typeface="楷体" pitchFamily="49" charset="-122"/>
              </a:rPr>
              <a:t>领域</a:t>
            </a:r>
            <a:r>
              <a:rPr lang="zh-CN" altLang="en-US" sz="1400" b="1" dirty="0" smtClean="0">
                <a:latin typeface="楷体" pitchFamily="49" charset="-122"/>
                <a:ea typeface="楷体" pitchFamily="49" charset="-122"/>
              </a:rPr>
              <a:t>（族群序列）</a:t>
            </a:r>
            <a:r>
              <a:rPr lang="zh-CN" altLang="en-US" sz="1600" dirty="0">
                <a:solidFill>
                  <a:prstClr val="black"/>
                </a:solidFill>
                <a:latin typeface="楷体" pitchFamily="49" charset="-122"/>
                <a:ea typeface="楷体" pitchFamily="49" charset="-122"/>
              </a:rPr>
              <a:t>：</a:t>
            </a:r>
            <a:r>
              <a:rPr lang="zh-CN" altLang="en-US" sz="1400" dirty="0">
                <a:solidFill>
                  <a:prstClr val="black"/>
                </a:solidFill>
                <a:latin typeface="楷体" pitchFamily="49" charset="-122"/>
                <a:ea typeface="楷体" pitchFamily="49" charset="-122"/>
              </a:rPr>
              <a:t>依据工作重心确定岗位归属的职位族</a:t>
            </a:r>
            <a:r>
              <a:rPr lang="en-US" altLang="zh-CN" sz="1400" dirty="0">
                <a:solidFill>
                  <a:prstClr val="black"/>
                </a:solidFill>
                <a:latin typeface="楷体" pitchFamily="49" charset="-122"/>
                <a:ea typeface="楷体" pitchFamily="49" charset="-122"/>
              </a:rPr>
              <a:t>-</a:t>
            </a:r>
            <a:r>
              <a:rPr lang="zh-CN" altLang="en-US" sz="1400" dirty="0">
                <a:solidFill>
                  <a:prstClr val="black"/>
                </a:solidFill>
                <a:latin typeface="楷体" pitchFamily="49" charset="-122"/>
                <a:ea typeface="楷体" pitchFamily="49" charset="-122"/>
              </a:rPr>
              <a:t>序列</a:t>
            </a:r>
            <a:r>
              <a:rPr lang="en-US" altLang="zh-CN" sz="1400" dirty="0">
                <a:solidFill>
                  <a:prstClr val="black"/>
                </a:solidFill>
                <a:latin typeface="楷体" pitchFamily="49" charset="-122"/>
                <a:ea typeface="楷体" pitchFamily="49" charset="-122"/>
              </a:rPr>
              <a:t>-</a:t>
            </a:r>
            <a:r>
              <a:rPr lang="zh-CN" altLang="en-US" sz="1400" dirty="0">
                <a:solidFill>
                  <a:prstClr val="black"/>
                </a:solidFill>
                <a:latin typeface="楷体" pitchFamily="49" charset="-122"/>
                <a:ea typeface="楷体" pitchFamily="49" charset="-122"/>
              </a:rPr>
              <a:t>子序列，</a:t>
            </a:r>
            <a:r>
              <a:rPr lang="zh-CN" altLang="en-US" sz="1400" b="1" dirty="0">
                <a:solidFill>
                  <a:prstClr val="black"/>
                </a:solidFill>
                <a:effectLst>
                  <a:outerShdw blurRad="38100" dist="38100" dir="2700000" algn="tl">
                    <a:srgbClr val="000000">
                      <a:alpha val="43137"/>
                    </a:srgbClr>
                  </a:outerShdw>
                </a:effectLst>
                <a:latin typeface="楷体" pitchFamily="49" charset="-122"/>
                <a:ea typeface="楷体" pitchFamily="49" charset="-122"/>
              </a:rPr>
              <a:t>确定职业发展的方向</a:t>
            </a:r>
            <a:r>
              <a:rPr lang="zh-CN" altLang="en-US" sz="1400" dirty="0">
                <a:solidFill>
                  <a:prstClr val="black"/>
                </a:solidFill>
                <a:latin typeface="楷体" pitchFamily="49" charset="-122"/>
                <a:ea typeface="楷体" pitchFamily="49" charset="-122"/>
              </a:rPr>
              <a:t>。</a:t>
            </a:r>
            <a:endParaRPr lang="en-US" altLang="zh-CN" sz="1400" dirty="0">
              <a:solidFill>
                <a:prstClr val="black"/>
              </a:solidFill>
              <a:latin typeface="楷体" pitchFamily="49" charset="-122"/>
              <a:ea typeface="楷体" pitchFamily="49" charset="-122"/>
            </a:endParaRPr>
          </a:p>
        </p:txBody>
      </p:sp>
      <p:sp>
        <p:nvSpPr>
          <p:cNvPr id="7" name="TextBox 6"/>
          <p:cNvSpPr txBox="1"/>
          <p:nvPr/>
        </p:nvSpPr>
        <p:spPr>
          <a:xfrm>
            <a:off x="7932664" y="2334616"/>
            <a:ext cx="1103832" cy="523220"/>
          </a:xfrm>
          <a:prstGeom prst="rect">
            <a:avLst/>
          </a:prstGeom>
          <a:noFill/>
        </p:spPr>
        <p:txBody>
          <a:bodyPr wrap="square" rtlCol="0">
            <a:spAutoFit/>
          </a:bodyPr>
          <a:lstStyle/>
          <a:p>
            <a:pPr algn="ctr"/>
            <a:r>
              <a:rPr lang="zh-CN" altLang="en-US" sz="1400" b="1" dirty="0">
                <a:solidFill>
                  <a:prstClr val="black"/>
                </a:solidFill>
                <a:latin typeface="楷体" pitchFamily="49" charset="-122"/>
                <a:ea typeface="楷体" pitchFamily="49" charset="-122"/>
              </a:rPr>
              <a:t>往什么方向走？</a:t>
            </a:r>
          </a:p>
        </p:txBody>
      </p:sp>
      <p:sp>
        <p:nvSpPr>
          <p:cNvPr id="8" name="矩形 7"/>
          <p:cNvSpPr/>
          <p:nvPr/>
        </p:nvSpPr>
        <p:spPr>
          <a:xfrm>
            <a:off x="3580481" y="3789040"/>
            <a:ext cx="4429956" cy="900246"/>
          </a:xfrm>
          <a:prstGeom prst="rect">
            <a:avLst/>
          </a:prstGeom>
        </p:spPr>
        <p:txBody>
          <a:bodyPr wrap="square">
            <a:spAutoFit/>
          </a:bodyPr>
          <a:lstStyle/>
          <a:p>
            <a:pPr>
              <a:lnSpc>
                <a:spcPct val="125000"/>
              </a:lnSpc>
            </a:pPr>
            <a:r>
              <a:rPr lang="zh-CN" altLang="en-US" sz="1400" b="1" dirty="0">
                <a:latin typeface="楷体" pitchFamily="49" charset="-122"/>
                <a:ea typeface="楷体" pitchFamily="49" charset="-122"/>
              </a:rPr>
              <a:t>依据</a:t>
            </a:r>
            <a:r>
              <a:rPr lang="en-US" altLang="zh-CN" sz="1400" b="1" dirty="0">
                <a:latin typeface="楷体" pitchFamily="49" charset="-122"/>
                <a:ea typeface="楷体" pitchFamily="49" charset="-122"/>
              </a:rPr>
              <a:t>——</a:t>
            </a:r>
            <a:r>
              <a:rPr lang="zh-CN" altLang="en-US" sz="1400" b="1" dirty="0">
                <a:latin typeface="楷体" pitchFamily="49" charset="-122"/>
                <a:ea typeface="楷体" pitchFamily="49" charset="-122"/>
              </a:rPr>
              <a:t>任职标准（任职资格）</a:t>
            </a:r>
            <a:r>
              <a:rPr lang="zh-CN" altLang="en-US" sz="1400" dirty="0">
                <a:solidFill>
                  <a:prstClr val="black"/>
                </a:solidFill>
                <a:latin typeface="楷体" pitchFamily="49" charset="-122"/>
                <a:ea typeface="楷体" pitchFamily="49" charset="-122"/>
              </a:rPr>
              <a:t>：</a:t>
            </a:r>
            <a:r>
              <a:rPr lang="zh-CN" altLang="en-US" sz="1400" dirty="0" smtClean="0">
                <a:solidFill>
                  <a:prstClr val="black"/>
                </a:solidFill>
                <a:latin typeface="楷体" pitchFamily="49" charset="-122"/>
                <a:ea typeface="楷体" pitchFamily="49" charset="-122"/>
              </a:rPr>
              <a:t>依据标准要求，</a:t>
            </a:r>
            <a:r>
              <a:rPr lang="zh-CN" altLang="en-US" sz="1400" b="1" dirty="0" smtClean="0">
                <a:effectLst>
                  <a:outerShdw blurRad="38100" dist="38100" dir="2700000" algn="tl">
                    <a:srgbClr val="000000">
                      <a:alpha val="43137"/>
                    </a:srgbClr>
                  </a:outerShdw>
                </a:effectLst>
                <a:latin typeface="楷体" pitchFamily="49" charset="-122"/>
                <a:ea typeface="楷体" pitchFamily="49" charset="-122"/>
              </a:rPr>
              <a:t>考察自身</a:t>
            </a:r>
            <a:r>
              <a:rPr lang="zh-CN" altLang="en-US" sz="1400" b="1" dirty="0">
                <a:effectLst>
                  <a:outerShdw blurRad="38100" dist="38100" dir="2700000" algn="tl">
                    <a:srgbClr val="000000">
                      <a:alpha val="43137"/>
                    </a:srgbClr>
                  </a:outerShdw>
                </a:effectLst>
                <a:latin typeface="楷体" pitchFamily="49" charset="-122"/>
                <a:ea typeface="楷体" pitchFamily="49" charset="-122"/>
              </a:rPr>
              <a:t>现有</a:t>
            </a:r>
            <a:r>
              <a:rPr lang="zh-CN" altLang="en-US" sz="1400" b="1" dirty="0" smtClean="0">
                <a:effectLst>
                  <a:outerShdw blurRad="38100" dist="38100" dir="2700000" algn="tl">
                    <a:srgbClr val="000000">
                      <a:alpha val="43137"/>
                    </a:srgbClr>
                  </a:outerShdw>
                </a:effectLst>
                <a:latin typeface="楷体" pitchFamily="49" charset="-122"/>
                <a:ea typeface="楷体" pitchFamily="49" charset="-122"/>
              </a:rPr>
              <a:t>能力水平</a:t>
            </a:r>
            <a:r>
              <a:rPr lang="zh-CN" altLang="en-US" sz="1400" dirty="0" smtClean="0">
                <a:solidFill>
                  <a:prstClr val="black"/>
                </a:solidFill>
                <a:latin typeface="楷体" pitchFamily="49" charset="-122"/>
                <a:ea typeface="楷体" pitchFamily="49" charset="-122"/>
              </a:rPr>
              <a:t>确定所属职位</a:t>
            </a:r>
            <a:r>
              <a:rPr lang="zh-CN" altLang="en-US" sz="1400" dirty="0">
                <a:solidFill>
                  <a:prstClr val="black"/>
                </a:solidFill>
                <a:latin typeface="楷体" pitchFamily="49" charset="-122"/>
                <a:ea typeface="楷体" pitchFamily="49" charset="-122"/>
              </a:rPr>
              <a:t>层级，通过学习、实践相关任职标准</a:t>
            </a:r>
            <a:r>
              <a:rPr lang="zh-CN" altLang="en-US" sz="1400" dirty="0" smtClean="0">
                <a:solidFill>
                  <a:prstClr val="black"/>
                </a:solidFill>
                <a:latin typeface="楷体" pitchFamily="49" charset="-122"/>
                <a:ea typeface="楷体" pitchFamily="49" charset="-122"/>
              </a:rPr>
              <a:t>，实现</a:t>
            </a:r>
            <a:r>
              <a:rPr lang="zh-CN" altLang="en-US" sz="1400" dirty="0">
                <a:solidFill>
                  <a:prstClr val="black"/>
                </a:solidFill>
                <a:latin typeface="楷体" pitchFamily="49" charset="-122"/>
                <a:ea typeface="楷体" pitchFamily="49" charset="-122"/>
              </a:rPr>
              <a:t>自我提升，走向更高层级。</a:t>
            </a:r>
            <a:endParaRPr lang="en-US" altLang="zh-CN" sz="1400" dirty="0">
              <a:solidFill>
                <a:prstClr val="black"/>
              </a:solidFill>
              <a:latin typeface="楷体" pitchFamily="49" charset="-122"/>
              <a:ea typeface="楷体" pitchFamily="49" charset="-122"/>
            </a:endParaRPr>
          </a:p>
        </p:txBody>
      </p:sp>
      <p:sp>
        <p:nvSpPr>
          <p:cNvPr id="9" name="TextBox 8"/>
          <p:cNvSpPr txBox="1"/>
          <p:nvPr/>
        </p:nvSpPr>
        <p:spPr>
          <a:xfrm>
            <a:off x="7997743" y="3901416"/>
            <a:ext cx="1103832" cy="738664"/>
          </a:xfrm>
          <a:prstGeom prst="rect">
            <a:avLst/>
          </a:prstGeom>
          <a:noFill/>
        </p:spPr>
        <p:txBody>
          <a:bodyPr wrap="square" rtlCol="0">
            <a:spAutoFit/>
          </a:bodyPr>
          <a:lstStyle/>
          <a:p>
            <a:pPr algn="ctr"/>
            <a:r>
              <a:rPr lang="zh-CN" altLang="en-US" sz="1400" b="1" dirty="0" smtClean="0">
                <a:solidFill>
                  <a:prstClr val="black"/>
                </a:solidFill>
                <a:latin typeface="楷体" pitchFamily="49" charset="-122"/>
                <a:ea typeface="楷体" pitchFamily="49" charset="-122"/>
              </a:rPr>
              <a:t>什么是标准？</a:t>
            </a:r>
            <a:endParaRPr lang="en-US" altLang="zh-CN" sz="1400" b="1" dirty="0" smtClean="0">
              <a:solidFill>
                <a:prstClr val="black"/>
              </a:solidFill>
              <a:latin typeface="楷体" pitchFamily="49" charset="-122"/>
              <a:ea typeface="楷体" pitchFamily="49" charset="-122"/>
            </a:endParaRPr>
          </a:p>
          <a:p>
            <a:pPr algn="ctr"/>
            <a:r>
              <a:rPr lang="zh-CN" altLang="en-US" sz="1400" b="1" dirty="0" smtClean="0">
                <a:solidFill>
                  <a:prstClr val="black"/>
                </a:solidFill>
                <a:latin typeface="楷体" pitchFamily="49" charset="-122"/>
                <a:ea typeface="楷体" pitchFamily="49" charset="-122"/>
              </a:rPr>
              <a:t>现在</a:t>
            </a:r>
            <a:r>
              <a:rPr lang="zh-CN" altLang="en-US" sz="1400" b="1" dirty="0">
                <a:solidFill>
                  <a:prstClr val="black"/>
                </a:solidFill>
                <a:latin typeface="楷体" pitchFamily="49" charset="-122"/>
                <a:ea typeface="楷体" pitchFamily="49" charset="-122"/>
              </a:rPr>
              <a:t>在哪里？如何到未来？</a:t>
            </a:r>
          </a:p>
        </p:txBody>
      </p:sp>
      <p:sp>
        <p:nvSpPr>
          <p:cNvPr id="10" name="矩形 9"/>
          <p:cNvSpPr/>
          <p:nvPr/>
        </p:nvSpPr>
        <p:spPr>
          <a:xfrm>
            <a:off x="3547430" y="5408489"/>
            <a:ext cx="4241496" cy="977191"/>
          </a:xfrm>
          <a:prstGeom prst="rect">
            <a:avLst/>
          </a:prstGeom>
        </p:spPr>
        <p:txBody>
          <a:bodyPr wrap="square">
            <a:spAutoFit/>
          </a:bodyPr>
          <a:lstStyle/>
          <a:p>
            <a:pPr>
              <a:lnSpc>
                <a:spcPct val="125000"/>
              </a:lnSpc>
            </a:pPr>
            <a:r>
              <a:rPr lang="zh-CN" altLang="en-US" sz="1400" b="1" dirty="0">
                <a:latin typeface="楷体" pitchFamily="49" charset="-122"/>
                <a:ea typeface="楷体" pitchFamily="49" charset="-122"/>
              </a:rPr>
              <a:t>实施</a:t>
            </a:r>
            <a:r>
              <a:rPr lang="en-US" altLang="zh-CN" sz="1400" b="1" dirty="0">
                <a:latin typeface="楷体" pitchFamily="49" charset="-122"/>
                <a:ea typeface="楷体" pitchFamily="49" charset="-122"/>
              </a:rPr>
              <a:t>——</a:t>
            </a:r>
            <a:r>
              <a:rPr lang="zh-CN" altLang="en-US" sz="1400" b="1" dirty="0">
                <a:latin typeface="楷体" pitchFamily="49" charset="-122"/>
                <a:ea typeface="楷体" pitchFamily="49" charset="-122"/>
              </a:rPr>
              <a:t>所需能力的证明（等级认证）</a:t>
            </a:r>
            <a:r>
              <a:rPr lang="zh-CN" altLang="en-US" dirty="0">
                <a:solidFill>
                  <a:prstClr val="black"/>
                </a:solidFill>
              </a:rPr>
              <a:t>：</a:t>
            </a:r>
            <a:r>
              <a:rPr lang="zh-CN" altLang="en-US" sz="1400" dirty="0">
                <a:solidFill>
                  <a:prstClr val="black"/>
                </a:solidFill>
                <a:latin typeface="楷体" pitchFamily="49" charset="-122"/>
                <a:ea typeface="楷体" pitchFamily="49" charset="-122"/>
              </a:rPr>
              <a:t>员工任职水平需要通过公司认证评价，确保结果客观公正，</a:t>
            </a:r>
            <a:r>
              <a:rPr lang="zh-CN" altLang="en-US" sz="1400" b="1" dirty="0">
                <a:solidFill>
                  <a:prstClr val="black"/>
                </a:solidFill>
                <a:effectLst>
                  <a:outerShdw blurRad="38100" dist="38100" dir="2700000" algn="tl">
                    <a:srgbClr val="000000">
                      <a:alpha val="43137"/>
                    </a:srgbClr>
                  </a:outerShdw>
                </a:effectLst>
                <a:latin typeface="楷体" pitchFamily="49" charset="-122"/>
                <a:ea typeface="楷体" pitchFamily="49" charset="-122"/>
              </a:rPr>
              <a:t>定位员工具体能力差距</a:t>
            </a:r>
            <a:r>
              <a:rPr lang="zh-CN" altLang="en-US" sz="1400" dirty="0">
                <a:solidFill>
                  <a:prstClr val="black"/>
                </a:solidFill>
                <a:latin typeface="楷体" pitchFamily="49" charset="-122"/>
                <a:ea typeface="楷体" pitchFamily="49" charset="-122"/>
              </a:rPr>
              <a:t>，指引员工提升的方向。</a:t>
            </a:r>
          </a:p>
        </p:txBody>
      </p:sp>
      <p:sp>
        <p:nvSpPr>
          <p:cNvPr id="11" name="TextBox 10"/>
          <p:cNvSpPr txBox="1"/>
          <p:nvPr/>
        </p:nvSpPr>
        <p:spPr>
          <a:xfrm>
            <a:off x="7997743" y="5613134"/>
            <a:ext cx="1103832" cy="738664"/>
          </a:xfrm>
          <a:prstGeom prst="rect">
            <a:avLst/>
          </a:prstGeom>
          <a:noFill/>
        </p:spPr>
        <p:txBody>
          <a:bodyPr wrap="square" rtlCol="0">
            <a:spAutoFit/>
          </a:bodyPr>
          <a:lstStyle/>
          <a:p>
            <a:pPr algn="ctr"/>
            <a:r>
              <a:rPr lang="zh-CN" altLang="en-US" sz="1400" b="1" dirty="0" smtClean="0">
                <a:solidFill>
                  <a:prstClr val="black"/>
                </a:solidFill>
                <a:latin typeface="楷体" pitchFamily="49" charset="-122"/>
                <a:ea typeface="楷体" pitchFamily="49" charset="-122"/>
              </a:rPr>
              <a:t>怎样被认证？</a:t>
            </a:r>
            <a:endParaRPr lang="en-US" altLang="zh-CN" sz="1400" b="1" dirty="0" smtClean="0">
              <a:solidFill>
                <a:prstClr val="black"/>
              </a:solidFill>
              <a:latin typeface="楷体" pitchFamily="49" charset="-122"/>
              <a:ea typeface="楷体" pitchFamily="49" charset="-122"/>
            </a:endParaRPr>
          </a:p>
          <a:p>
            <a:pPr algn="ctr"/>
            <a:r>
              <a:rPr lang="zh-CN" altLang="en-US" sz="1400" b="1" dirty="0" smtClean="0">
                <a:solidFill>
                  <a:prstClr val="black"/>
                </a:solidFill>
                <a:latin typeface="楷体" pitchFamily="49" charset="-122"/>
                <a:ea typeface="楷体" pitchFamily="49" charset="-122"/>
              </a:rPr>
              <a:t>结果是什么？哪里</a:t>
            </a:r>
            <a:r>
              <a:rPr lang="zh-CN" altLang="en-US" sz="1400" b="1" dirty="0">
                <a:solidFill>
                  <a:prstClr val="black"/>
                </a:solidFill>
                <a:latin typeface="楷体" pitchFamily="49" charset="-122"/>
                <a:ea typeface="楷体" pitchFamily="49" charset="-122"/>
              </a:rPr>
              <a:t>有差距</a:t>
            </a:r>
            <a:r>
              <a:rPr lang="zh-CN" altLang="en-US" sz="1400" b="1" dirty="0" smtClean="0">
                <a:solidFill>
                  <a:prstClr val="black"/>
                </a:solidFill>
                <a:latin typeface="楷体" pitchFamily="49" charset="-122"/>
                <a:ea typeface="楷体" pitchFamily="49" charset="-122"/>
              </a:rPr>
              <a:t>？</a:t>
            </a:r>
            <a:endParaRPr lang="en-US" altLang="zh-CN" sz="1400" b="1" dirty="0">
              <a:solidFill>
                <a:prstClr val="black"/>
              </a:solidFill>
              <a:latin typeface="楷体" pitchFamily="49" charset="-122"/>
              <a:ea typeface="楷体" pitchFamily="49" charset="-122"/>
            </a:endParaRPr>
          </a:p>
        </p:txBody>
      </p:sp>
      <p:sp>
        <p:nvSpPr>
          <p:cNvPr id="12" name="TextBox 11"/>
          <p:cNvSpPr txBox="1"/>
          <p:nvPr/>
        </p:nvSpPr>
        <p:spPr>
          <a:xfrm>
            <a:off x="3635896" y="260648"/>
            <a:ext cx="3890809" cy="646331"/>
          </a:xfrm>
          <a:prstGeom prst="rect">
            <a:avLst/>
          </a:prstGeom>
          <a:noFill/>
        </p:spPr>
        <p:txBody>
          <a:bodyPr wrap="none" rtlCol="0">
            <a:spAutoFit/>
          </a:bodyPr>
          <a:lstStyle/>
          <a:p>
            <a:r>
              <a:rPr lang="zh-CN" altLang="en-US" sz="3600" b="1" dirty="0">
                <a:latin typeface="楷体" pitchFamily="49" charset="-122"/>
                <a:ea typeface="楷体" pitchFamily="49" charset="-122"/>
              </a:rPr>
              <a:t>什么是任职资格？</a:t>
            </a:r>
          </a:p>
        </p:txBody>
      </p:sp>
      <p:sp>
        <p:nvSpPr>
          <p:cNvPr id="13" name="TextBox 12"/>
          <p:cNvSpPr txBox="1"/>
          <p:nvPr/>
        </p:nvSpPr>
        <p:spPr>
          <a:xfrm>
            <a:off x="1384677" y="4230913"/>
            <a:ext cx="595035" cy="215444"/>
          </a:xfrm>
          <a:prstGeom prst="rect">
            <a:avLst/>
          </a:prstGeom>
          <a:noFill/>
        </p:spPr>
        <p:txBody>
          <a:bodyPr wrap="none" rtlCol="0">
            <a:spAutoFit/>
          </a:bodyPr>
          <a:lstStyle/>
          <a:p>
            <a:r>
              <a:rPr lang="zh-CN" altLang="en-US" sz="800" dirty="0">
                <a:solidFill>
                  <a:prstClr val="black"/>
                </a:solidFill>
                <a:latin typeface="华文细黑" pitchFamily="2" charset="-122"/>
                <a:ea typeface="华文细黑" pitchFamily="2" charset="-122"/>
              </a:rPr>
              <a:t>资格认证</a:t>
            </a:r>
          </a:p>
        </p:txBody>
      </p:sp>
    </p:spTree>
    <p:extLst>
      <p:ext uri="{BB962C8B-B14F-4D97-AF65-F5344CB8AC3E}">
        <p14:creationId xmlns:p14="http://schemas.microsoft.com/office/powerpoint/2010/main" val="30260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115616" y="1772816"/>
            <a:ext cx="7643192" cy="1440160"/>
          </a:xfrm>
        </p:spPr>
        <p:txBody>
          <a:bodyPr>
            <a:normAutofit/>
          </a:bodyPr>
          <a:lstStyle/>
          <a:p>
            <a:pPr marL="0" indent="0">
              <a:buNone/>
            </a:pPr>
            <a:r>
              <a:rPr lang="zh-CN" altLang="en-US" sz="3200" b="1" dirty="0" smtClean="0"/>
              <a:t>技术层级                              </a:t>
            </a:r>
            <a:r>
              <a:rPr lang="zh-CN" altLang="en-US" sz="3200" b="1" dirty="0" smtClean="0">
                <a:solidFill>
                  <a:srgbClr val="FF0000"/>
                </a:solidFill>
              </a:rPr>
              <a:t>相关</a:t>
            </a:r>
            <a:r>
              <a:rPr lang="zh-CN" altLang="en-US" sz="3200" b="1" dirty="0" smtClean="0"/>
              <a:t>工作年限</a:t>
            </a:r>
            <a:endParaRPr lang="en-US" altLang="zh-CN" sz="3200" b="1" dirty="0"/>
          </a:p>
          <a:p>
            <a:pPr marL="0" indent="0">
              <a:buNone/>
            </a:pPr>
            <a:r>
              <a:rPr lang="zh-CN" altLang="en-US" sz="3200" b="1" dirty="0"/>
              <a:t>技术层级                          </a:t>
            </a:r>
            <a:r>
              <a:rPr lang="zh-CN" altLang="en-US" sz="3200" b="1" dirty="0" smtClean="0"/>
              <a:t>    </a:t>
            </a:r>
            <a:r>
              <a:rPr lang="zh-CN" altLang="en-US" sz="3200" b="1" dirty="0" smtClean="0">
                <a:solidFill>
                  <a:srgbClr val="FF0000"/>
                </a:solidFill>
              </a:rPr>
              <a:t>相关</a:t>
            </a:r>
            <a:r>
              <a:rPr lang="zh-CN" altLang="en-US" sz="3200" b="1" dirty="0" smtClean="0"/>
              <a:t>工作</a:t>
            </a:r>
            <a:r>
              <a:rPr lang="zh-CN" altLang="en-US" sz="3200" b="1" dirty="0"/>
              <a:t>年限</a:t>
            </a:r>
            <a:endParaRPr lang="en-US" altLang="zh-CN" sz="3200" b="1" dirty="0"/>
          </a:p>
        </p:txBody>
      </p:sp>
      <p:sp>
        <p:nvSpPr>
          <p:cNvPr id="8" name="TextBox 7"/>
          <p:cNvSpPr txBox="1"/>
          <p:nvPr/>
        </p:nvSpPr>
        <p:spPr>
          <a:xfrm>
            <a:off x="3232663" y="620688"/>
            <a:ext cx="3890809"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a:solidFill>
                  <a:srgbClr val="FF0000"/>
                </a:solidFill>
              </a:rPr>
              <a:t>资历</a:t>
            </a:r>
            <a:r>
              <a:rPr lang="zh-CN" altLang="en-US" sz="3600" b="1" dirty="0" smtClean="0">
                <a:solidFill>
                  <a:srgbClr val="FF0000"/>
                </a:solidFill>
              </a:rPr>
              <a:t>经验维度误区</a:t>
            </a:r>
            <a:endParaRPr lang="zh-CN" altLang="en-US" sz="3600" b="1" dirty="0">
              <a:solidFill>
                <a:srgbClr val="FF0000"/>
              </a:solidFill>
            </a:endParaRPr>
          </a:p>
        </p:txBody>
      </p:sp>
      <p:sp>
        <p:nvSpPr>
          <p:cNvPr id="9" name="右箭头 8"/>
          <p:cNvSpPr/>
          <p:nvPr/>
        </p:nvSpPr>
        <p:spPr>
          <a:xfrm>
            <a:off x="3419872" y="1844824"/>
            <a:ext cx="1843393" cy="36798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左箭头 9"/>
          <p:cNvSpPr/>
          <p:nvPr/>
        </p:nvSpPr>
        <p:spPr>
          <a:xfrm>
            <a:off x="3376679" y="2492896"/>
            <a:ext cx="1843393" cy="360040"/>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乘号 10"/>
          <p:cNvSpPr/>
          <p:nvPr/>
        </p:nvSpPr>
        <p:spPr>
          <a:xfrm>
            <a:off x="4067944" y="1988840"/>
            <a:ext cx="445986" cy="144016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3863398781"/>
              </p:ext>
            </p:extLst>
          </p:nvPr>
        </p:nvGraphicFramePr>
        <p:xfrm>
          <a:off x="1403648" y="3313084"/>
          <a:ext cx="6480720" cy="2852220"/>
        </p:xfrm>
        <a:graphic>
          <a:graphicData uri="http://schemas.openxmlformats.org/drawingml/2006/table">
            <a:tbl>
              <a:tblPr/>
              <a:tblGrid>
                <a:gridCol w="2304256"/>
                <a:gridCol w="2016224"/>
                <a:gridCol w="2160240"/>
              </a:tblGrid>
              <a:tr h="360040">
                <a:tc>
                  <a:txBody>
                    <a:bodyPr/>
                    <a:lstStyle/>
                    <a:p>
                      <a:pPr algn="ctr" fontAlgn="ctr"/>
                      <a:r>
                        <a:rPr lang="zh-CN" altLang="en-US" sz="1400" b="1" i="0" u="none" strike="noStrike" dirty="0" smtClean="0">
                          <a:solidFill>
                            <a:srgbClr val="000000"/>
                          </a:solidFill>
                          <a:effectLst/>
                          <a:latin typeface="华文楷体" pitchFamily="2" charset="-122"/>
                          <a:ea typeface="华文楷体" pitchFamily="2" charset="-122"/>
                        </a:rPr>
                        <a:t>技术通道层级名称</a:t>
                      </a:r>
                      <a:endParaRPr lang="zh-CN" altLang="en-US" sz="1400" b="1" i="0" u="none" strike="noStrike" dirty="0">
                        <a:solidFill>
                          <a:srgbClr val="00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a:txBody>
                    <a:bodyPr/>
                    <a:lstStyle/>
                    <a:p>
                      <a:pPr algn="ctr" fontAlgn="ctr"/>
                      <a:r>
                        <a:rPr lang="zh-CN" altLang="en-US" sz="1400" b="1" i="0" u="none" strike="noStrike" dirty="0" smtClean="0">
                          <a:solidFill>
                            <a:srgbClr val="000000"/>
                          </a:solidFill>
                          <a:effectLst/>
                          <a:latin typeface="华文楷体" pitchFamily="2" charset="-122"/>
                          <a:ea typeface="华文楷体" pitchFamily="2" charset="-122"/>
                        </a:rPr>
                        <a:t>技术</a:t>
                      </a:r>
                      <a:r>
                        <a:rPr lang="zh-CN" altLang="en-US" sz="1400" b="1" i="0" u="none" strike="noStrike" dirty="0">
                          <a:solidFill>
                            <a:srgbClr val="000000"/>
                          </a:solidFill>
                          <a:effectLst/>
                          <a:latin typeface="华文楷体" pitchFamily="2" charset="-122"/>
                          <a:ea typeface="华文楷体" pitchFamily="2" charset="-122"/>
                        </a:rPr>
                        <a:t>通道</a:t>
                      </a:r>
                      <a:r>
                        <a:rPr lang="zh-CN" altLang="en-US" sz="1400" b="1" i="0" u="none" strike="noStrike" dirty="0" smtClean="0">
                          <a:solidFill>
                            <a:srgbClr val="000000"/>
                          </a:solidFill>
                          <a:effectLst/>
                          <a:latin typeface="华文楷体" pitchFamily="2" charset="-122"/>
                          <a:ea typeface="华文楷体" pitchFamily="2" charset="-122"/>
                        </a:rPr>
                        <a:t>层级定位</a:t>
                      </a:r>
                      <a:endParaRPr lang="zh-CN" altLang="en-US" sz="1400" b="1" i="0" u="none" strike="noStrike" dirty="0">
                        <a:solidFill>
                          <a:srgbClr val="00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c>
                  <a:txBody>
                    <a:bodyPr/>
                    <a:lstStyle/>
                    <a:p>
                      <a:pPr algn="ctr"/>
                      <a:r>
                        <a:rPr lang="zh-CN" altLang="en-US" sz="1400" b="1" smtClean="0">
                          <a:latin typeface="华文楷体" pitchFamily="2" charset="-122"/>
                          <a:ea typeface="华文楷体" pitchFamily="2" charset="-122"/>
                        </a:rPr>
                        <a:t>工作年限</a:t>
                      </a:r>
                      <a:endParaRPr lang="zh-CN" altLang="en-US" sz="1400" b="1">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60000"/>
                        <a:lumOff val="40000"/>
                      </a:schemeClr>
                    </a:solidFill>
                  </a:tcPr>
                </a:tc>
              </a:tr>
              <a:tr h="417998">
                <a:tc>
                  <a:txBody>
                    <a:bodyPr/>
                    <a:lstStyle/>
                    <a:p>
                      <a:pPr algn="ctr" rtl="0" fontAlgn="ctr"/>
                      <a:r>
                        <a:rPr lang="en-US" sz="1400" b="0" i="0" u="none" strike="noStrike" dirty="0" err="1" smtClean="0">
                          <a:solidFill>
                            <a:srgbClr val="FF0000"/>
                          </a:solidFill>
                          <a:effectLst/>
                          <a:latin typeface="华文楷体" pitchFamily="2" charset="-122"/>
                          <a:ea typeface="华文楷体" pitchFamily="2" charset="-122"/>
                        </a:rPr>
                        <a:t>T6</a:t>
                      </a:r>
                      <a:endParaRPr lang="en-US" sz="1400" b="0" i="0" u="none" strike="noStrike" dirty="0">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资深专家</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dirty="0" smtClean="0">
                          <a:latin typeface="华文楷体" pitchFamily="2" charset="-122"/>
                          <a:ea typeface="华文楷体" pitchFamily="2" charset="-122"/>
                        </a:rPr>
                        <a:t>10</a:t>
                      </a:r>
                      <a:r>
                        <a:rPr lang="zh-CN" altLang="en-US" sz="1600" dirty="0" smtClean="0">
                          <a:latin typeface="华文楷体" pitchFamily="2" charset="-122"/>
                          <a:ea typeface="华文楷体" pitchFamily="2" charset="-122"/>
                        </a:rPr>
                        <a:t>年以上</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dirty="0" err="1" smtClean="0">
                          <a:solidFill>
                            <a:srgbClr val="FF0000"/>
                          </a:solidFill>
                          <a:effectLst/>
                          <a:latin typeface="华文楷体" pitchFamily="2" charset="-122"/>
                          <a:ea typeface="华文楷体" pitchFamily="2" charset="-122"/>
                        </a:rPr>
                        <a:t>T5</a:t>
                      </a:r>
                      <a:endParaRPr lang="en-US" sz="1400" b="0" i="0" u="none" strike="noStrike" dirty="0">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专家</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dirty="0" smtClean="0">
                          <a:latin typeface="华文楷体" pitchFamily="2" charset="-122"/>
                          <a:ea typeface="华文楷体" pitchFamily="2" charset="-122"/>
                        </a:rPr>
                        <a:t>(8</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10</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02190">
                <a:tc>
                  <a:txBody>
                    <a:bodyPr/>
                    <a:lstStyle/>
                    <a:p>
                      <a:pPr algn="ctr" rtl="0" fontAlgn="ctr"/>
                      <a:r>
                        <a:rPr lang="en-US" sz="1400" b="0" i="0" u="none" strike="noStrike" smtClean="0">
                          <a:solidFill>
                            <a:srgbClr val="FF0000"/>
                          </a:solidFill>
                          <a:effectLst/>
                          <a:latin typeface="华文楷体" pitchFamily="2" charset="-122"/>
                          <a:ea typeface="华文楷体" pitchFamily="2" charset="-122"/>
                        </a:rPr>
                        <a:t>T4</a:t>
                      </a:r>
                      <a:endParaRPr lang="en-US" sz="1400" b="0" i="0" u="none" strike="noStrike">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资深工程师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dirty="0" smtClean="0">
                          <a:latin typeface="华文楷体" pitchFamily="2" charset="-122"/>
                          <a:ea typeface="华文楷体" pitchFamily="2" charset="-122"/>
                        </a:rPr>
                        <a:t>(6</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8</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smtClean="0">
                          <a:solidFill>
                            <a:srgbClr val="FF0000"/>
                          </a:solidFill>
                          <a:effectLst/>
                          <a:latin typeface="华文楷体" pitchFamily="2" charset="-122"/>
                          <a:ea typeface="华文楷体" pitchFamily="2" charset="-122"/>
                        </a:rPr>
                        <a:t>T3</a:t>
                      </a:r>
                      <a:endParaRPr lang="en-US" sz="1400" b="0" i="0" u="none" strike="noStrike">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高级工程师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smtClean="0">
                          <a:latin typeface="华文楷体" pitchFamily="2" charset="-122"/>
                          <a:ea typeface="华文楷体" pitchFamily="2" charset="-122"/>
                        </a:rPr>
                        <a:t>(4</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6</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a:t>
                      </a:r>
                      <a:endParaRPr lang="zh-CN" altLang="en-US" sz="160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smtClean="0">
                          <a:solidFill>
                            <a:srgbClr val="FF0000"/>
                          </a:solidFill>
                          <a:effectLst/>
                          <a:latin typeface="华文楷体" pitchFamily="2" charset="-122"/>
                          <a:ea typeface="华文楷体" pitchFamily="2" charset="-122"/>
                        </a:rPr>
                        <a:t>T2</a:t>
                      </a:r>
                      <a:endParaRPr lang="en-US" sz="1400" b="0" i="0" u="none" strike="noStrike">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中级工程师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600" smtClean="0">
                          <a:latin typeface="华文楷体" pitchFamily="2" charset="-122"/>
                          <a:ea typeface="华文楷体" pitchFamily="2" charset="-122"/>
                        </a:rPr>
                        <a:t>(2</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4</a:t>
                      </a:r>
                      <a:r>
                        <a:rPr lang="zh-CN" altLang="en-US" sz="1600" smtClean="0">
                          <a:latin typeface="华文楷体" pitchFamily="2" charset="-122"/>
                          <a:ea typeface="华文楷体" pitchFamily="2" charset="-122"/>
                        </a:rPr>
                        <a:t>年</a:t>
                      </a:r>
                      <a:r>
                        <a:rPr lang="en-US" altLang="zh-CN" sz="1600" smtClean="0">
                          <a:latin typeface="华文楷体" pitchFamily="2" charset="-122"/>
                          <a:ea typeface="华文楷体" pitchFamily="2" charset="-122"/>
                        </a:rPr>
                        <a:t>]</a:t>
                      </a:r>
                      <a:endParaRPr lang="zh-CN" altLang="en-US" sz="160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417998">
                <a:tc>
                  <a:txBody>
                    <a:bodyPr/>
                    <a:lstStyle/>
                    <a:p>
                      <a:pPr algn="ctr" rtl="0" fontAlgn="ctr"/>
                      <a:r>
                        <a:rPr lang="en-US" sz="1400" b="0" i="0" u="none" strike="noStrike" dirty="0" err="1" smtClean="0">
                          <a:solidFill>
                            <a:srgbClr val="FF0000"/>
                          </a:solidFill>
                          <a:effectLst/>
                          <a:latin typeface="华文楷体" pitchFamily="2" charset="-122"/>
                          <a:ea typeface="华文楷体" pitchFamily="2" charset="-122"/>
                        </a:rPr>
                        <a:t>T1</a:t>
                      </a:r>
                      <a:endParaRPr lang="en-US" sz="1400" b="0" i="0" u="none" strike="noStrike" dirty="0">
                        <a:solidFill>
                          <a:srgbClr val="FF0000"/>
                        </a:solidFill>
                        <a:effectLst/>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rtl="0" fontAlgn="ctr"/>
                      <a:r>
                        <a:rPr lang="zh-CN" altLang="en-US" sz="1400" b="0" i="0" u="none" strike="noStrike" dirty="0">
                          <a:solidFill>
                            <a:srgbClr val="000000"/>
                          </a:solidFill>
                          <a:effectLst/>
                          <a:latin typeface="华文楷体" pitchFamily="2" charset="-122"/>
                          <a:ea typeface="华文楷体" pitchFamily="2" charset="-122"/>
                        </a:rPr>
                        <a:t>初级工程师</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0</a:t>
                      </a:r>
                      <a:r>
                        <a:rPr lang="zh-CN" altLang="en-US" sz="1600" dirty="0" smtClean="0">
                          <a:latin typeface="华文楷体" pitchFamily="2" charset="-122"/>
                          <a:ea typeface="华文楷体" pitchFamily="2" charset="-122"/>
                        </a:rPr>
                        <a:t>，</a:t>
                      </a:r>
                      <a:r>
                        <a:rPr lang="en-US" altLang="zh-CN" sz="1600" dirty="0" smtClean="0">
                          <a:latin typeface="华文楷体" pitchFamily="2" charset="-122"/>
                          <a:ea typeface="华文楷体" pitchFamily="2" charset="-122"/>
                        </a:rPr>
                        <a:t>2</a:t>
                      </a:r>
                      <a:r>
                        <a:rPr lang="zh-CN" altLang="en-US" sz="1600" dirty="0" smtClean="0">
                          <a:latin typeface="华文楷体" pitchFamily="2" charset="-122"/>
                          <a:ea typeface="华文楷体" pitchFamily="2" charset="-122"/>
                        </a:rPr>
                        <a:t>年</a:t>
                      </a:r>
                      <a:r>
                        <a:rPr lang="en-US" altLang="zh-CN" sz="1600" dirty="0" smtClean="0">
                          <a:latin typeface="华文楷体" pitchFamily="2" charset="-122"/>
                          <a:ea typeface="华文楷体" pitchFamily="2" charset="-122"/>
                        </a:rPr>
                        <a:t>]</a:t>
                      </a:r>
                      <a:endParaRPr lang="zh-CN" altLang="en-US" sz="1600" dirty="0">
                        <a:latin typeface="华文楷体" pitchFamily="2" charset="-122"/>
                        <a:ea typeface="华文楷体" pitchFamily="2"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sp>
        <p:nvSpPr>
          <p:cNvPr id="14" name="TextBox 13"/>
          <p:cNvSpPr txBox="1"/>
          <p:nvPr/>
        </p:nvSpPr>
        <p:spPr>
          <a:xfrm>
            <a:off x="284039" y="1772816"/>
            <a:ext cx="615553" cy="3672408"/>
          </a:xfrm>
          <a:prstGeom prst="rect">
            <a:avLst/>
          </a:prstGeom>
          <a:noFill/>
        </p:spPr>
        <p:txBody>
          <a:bodyPr vert="eaVert" wrap="square" rtlCol="0">
            <a:spAutoFit/>
          </a:bodyPr>
          <a:lstStyle/>
          <a:p>
            <a:r>
              <a:rPr lang="zh-CN" altLang="en-US" sz="2800" dirty="0" smtClean="0">
                <a:solidFill>
                  <a:srgbClr val="FFFF99"/>
                </a:solidFill>
                <a:latin typeface="华文行楷" panose="02010800040101010101" pitchFamily="2" charset="-122"/>
                <a:ea typeface="华文行楷" panose="02010800040101010101" pitchFamily="2" charset="-122"/>
              </a:rPr>
              <a:t>一般情况 非破格晋升</a:t>
            </a:r>
            <a:endParaRPr lang="en-US" altLang="zh-CN" sz="2800" dirty="0" smtClean="0">
              <a:solidFill>
                <a:srgbClr val="FFFF99"/>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457178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246121" y="476672"/>
            <a:ext cx="5782263" cy="718339"/>
            <a:chOff x="4658464" y="5361498"/>
            <a:chExt cx="5782263" cy="718339"/>
          </a:xfrm>
        </p:grpSpPr>
        <p:grpSp>
          <p:nvGrpSpPr>
            <p:cNvPr id="17" name="组合 16"/>
            <p:cNvGrpSpPr/>
            <p:nvPr/>
          </p:nvGrpSpPr>
          <p:grpSpPr>
            <a:xfrm>
              <a:off x="4658464" y="5361498"/>
              <a:ext cx="612000" cy="612000"/>
              <a:chOff x="6659422" y="6070625"/>
              <a:chExt cx="612000" cy="612000"/>
            </a:xfrm>
          </p:grpSpPr>
          <p:sp>
            <p:nvSpPr>
              <p:cNvPr id="111"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057" name="组合 2056"/>
              <p:cNvGrpSpPr/>
              <p:nvPr/>
            </p:nvGrpSpPr>
            <p:grpSpPr>
              <a:xfrm rot="21211901">
                <a:off x="6805380" y="6194982"/>
                <a:ext cx="320084" cy="363286"/>
                <a:chOff x="7499279" y="3782763"/>
                <a:chExt cx="241073" cy="303212"/>
              </a:xfrm>
              <a:solidFill>
                <a:schemeClr val="bg1"/>
              </a:solidFill>
            </p:grpSpPr>
            <p:sp>
              <p:nvSpPr>
                <p:cNvPr id="105"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13" name="TextBox 112"/>
            <p:cNvSpPr txBox="1"/>
            <p:nvPr/>
          </p:nvSpPr>
          <p:spPr>
            <a:xfrm>
              <a:off x="5623383" y="5433506"/>
              <a:ext cx="4817344"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smtClean="0">
                  <a:solidFill>
                    <a:schemeClr val="tx1"/>
                  </a:solidFill>
                </a:rPr>
                <a:t>知识技能</a:t>
              </a:r>
              <a:r>
                <a:rPr lang="en-US" altLang="zh-CN" sz="3600" b="1" dirty="0" smtClean="0">
                  <a:solidFill>
                    <a:schemeClr val="tx1"/>
                  </a:solidFill>
                </a:rPr>
                <a:t>——</a:t>
              </a:r>
              <a:r>
                <a:rPr lang="zh-CN" altLang="en-US" sz="3600" b="1" dirty="0" smtClean="0">
                  <a:solidFill>
                    <a:schemeClr val="tx1"/>
                  </a:solidFill>
                </a:rPr>
                <a:t>门槛条件</a:t>
              </a:r>
              <a:endParaRPr lang="zh-CN" altLang="en-US" sz="3600" b="1" dirty="0">
                <a:solidFill>
                  <a:schemeClr val="tx1"/>
                </a:solidFill>
              </a:endParaRPr>
            </a:p>
          </p:txBody>
        </p:sp>
      </p:grpSp>
      <p:sp>
        <p:nvSpPr>
          <p:cNvPr id="3" name="文本框 2"/>
          <p:cNvSpPr txBox="1"/>
          <p:nvPr/>
        </p:nvSpPr>
        <p:spPr>
          <a:xfrm>
            <a:off x="1082196" y="2906941"/>
            <a:ext cx="7175362" cy="2246769"/>
          </a:xfrm>
          <a:prstGeom prst="rect">
            <a:avLst/>
          </a:prstGeom>
          <a:noFill/>
        </p:spPr>
        <p:txBody>
          <a:bodyPr wrap="none" rtlCol="0">
            <a:spAutoFit/>
          </a:bodyPr>
          <a:lstStyle/>
          <a:p>
            <a:pPr marL="285750" indent="-285750">
              <a:buFont typeface="Wingdings" panose="05000000000000000000" pitchFamily="2" charset="2"/>
              <a:buChar char="Ø"/>
            </a:pPr>
            <a:r>
              <a:rPr lang="zh-CN" altLang="en-US" sz="2800" dirty="0" smtClean="0">
                <a:latin typeface="华文楷体" panose="02010600040101010101" pitchFamily="2" charset="-122"/>
                <a:ea typeface="华文楷体" panose="02010600040101010101" pitchFamily="2" charset="-122"/>
              </a:rPr>
              <a:t>知识技能培训考核（采取授课</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考核形式）</a:t>
            </a:r>
            <a:endParaRPr lang="en-US" altLang="zh-CN" sz="2800" dirty="0" smtClean="0">
              <a:latin typeface="华文楷体" panose="02010600040101010101" pitchFamily="2" charset="-122"/>
              <a:ea typeface="华文楷体" panose="02010600040101010101" pitchFamily="2" charset="-122"/>
            </a:endParaRPr>
          </a:p>
          <a:p>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活动开始将按照参与序列统一通知</a:t>
            </a:r>
            <a:endParaRPr lang="en-US" altLang="zh-CN" sz="2800" dirty="0" smtClean="0">
              <a:latin typeface="华文楷体" panose="02010600040101010101" pitchFamily="2" charset="-122"/>
              <a:ea typeface="华文楷体" panose="02010600040101010101" pitchFamily="2" charset="-122"/>
            </a:endParaRPr>
          </a:p>
          <a:p>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部门领导评分  </a:t>
            </a:r>
            <a:r>
              <a:rPr lang="zh-CN" altLang="en-US" sz="2800" dirty="0" smtClean="0">
                <a:latin typeface="华文楷体" panose="02010600040101010101" pitchFamily="2" charset="-122"/>
                <a:ea typeface="华文楷体" panose="02010600040101010101" pitchFamily="2" charset="-122"/>
              </a:rPr>
              <a:t>（试用期</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认证）</a:t>
            </a:r>
            <a:endParaRPr lang="en-US" altLang="zh-CN" sz="2800"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    </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7785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2202928" y="620688"/>
            <a:ext cx="6329512" cy="646331"/>
          </a:xfrm>
          <a:prstGeom prst="rect">
            <a:avLst/>
          </a:prstGeom>
          <a:noFill/>
        </p:spPr>
        <p:txBody>
          <a:bodyPr wrap="squar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smtClean="0">
                <a:solidFill>
                  <a:schemeClr val="tx1"/>
                </a:solidFill>
              </a:rPr>
              <a:t>试用期知识技能打分表</a:t>
            </a:r>
            <a:endParaRPr lang="zh-CN" altLang="en-US" sz="3600" b="1" dirty="0">
              <a:solidFill>
                <a:schemeClr val="tx1"/>
              </a:solidFill>
            </a:endParaRPr>
          </a:p>
        </p:txBody>
      </p:sp>
      <p:sp>
        <p:nvSpPr>
          <p:cNvPr id="3" name="文本框 2"/>
          <p:cNvSpPr txBox="1"/>
          <p:nvPr/>
        </p:nvSpPr>
        <p:spPr>
          <a:xfrm>
            <a:off x="1082196" y="2906941"/>
            <a:ext cx="543739" cy="523220"/>
          </a:xfrm>
          <a:prstGeom prst="rect">
            <a:avLst/>
          </a:prstGeom>
          <a:noFill/>
        </p:spPr>
        <p:txBody>
          <a:bodyPr wrap="none" rtlCol="0">
            <a:spAutoFit/>
          </a:bodyPr>
          <a:lstStyle/>
          <a:p>
            <a:r>
              <a:rPr lang="zh-CN" altLang="en-US" sz="2800" dirty="0" smtClean="0">
                <a:latin typeface="华文楷体" panose="02010600040101010101" pitchFamily="2" charset="-122"/>
                <a:ea typeface="华文楷体" panose="02010600040101010101" pitchFamily="2" charset="-122"/>
              </a:rPr>
              <a:t>    </a:t>
            </a:r>
            <a:endParaRPr lang="en-US" altLang="zh-CN" sz="2800" dirty="0">
              <a:latin typeface="华文楷体" panose="02010600040101010101" pitchFamily="2" charset="-122"/>
              <a:ea typeface="华文楷体" panose="02010600040101010101" pitchFamily="2" charset="-122"/>
            </a:endParaRPr>
          </a:p>
        </p:txBody>
      </p:sp>
      <p:pic>
        <p:nvPicPr>
          <p:cNvPr id="3073" name="Picture 1" descr="C:\Users\Public\Documents\TrueLink\Users\mowenting@kedacom.com\KDCPic\3d4565aa-4999-4ed4-9a08-8505c82d5499_22462c07-b6a8-4ade-9e8d-a42e43282ff6@kedacom.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1916832"/>
            <a:ext cx="896448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597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174113" y="476672"/>
            <a:ext cx="5782263" cy="718339"/>
            <a:chOff x="4658464" y="5361498"/>
            <a:chExt cx="5782263" cy="718339"/>
          </a:xfrm>
        </p:grpSpPr>
        <p:grpSp>
          <p:nvGrpSpPr>
            <p:cNvPr id="17" name="组合 16"/>
            <p:cNvGrpSpPr/>
            <p:nvPr/>
          </p:nvGrpSpPr>
          <p:grpSpPr>
            <a:xfrm>
              <a:off x="4658464" y="5361498"/>
              <a:ext cx="612000" cy="612000"/>
              <a:chOff x="6659422" y="6070625"/>
              <a:chExt cx="612000" cy="612000"/>
            </a:xfrm>
          </p:grpSpPr>
          <p:sp>
            <p:nvSpPr>
              <p:cNvPr id="111"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057" name="组合 2056"/>
              <p:cNvGrpSpPr/>
              <p:nvPr/>
            </p:nvGrpSpPr>
            <p:grpSpPr>
              <a:xfrm rot="21211901">
                <a:off x="6805380" y="6194982"/>
                <a:ext cx="320084" cy="363286"/>
                <a:chOff x="7499279" y="3782763"/>
                <a:chExt cx="241073" cy="303212"/>
              </a:xfrm>
              <a:solidFill>
                <a:schemeClr val="bg1"/>
              </a:solidFill>
            </p:grpSpPr>
            <p:sp>
              <p:nvSpPr>
                <p:cNvPr id="105"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13" name="TextBox 112"/>
            <p:cNvSpPr txBox="1"/>
            <p:nvPr/>
          </p:nvSpPr>
          <p:spPr>
            <a:xfrm>
              <a:off x="5623383" y="5433506"/>
              <a:ext cx="4817344"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smtClean="0">
                  <a:solidFill>
                    <a:schemeClr val="tx1"/>
                  </a:solidFill>
                </a:rPr>
                <a:t>工作行为</a:t>
              </a:r>
              <a:r>
                <a:rPr lang="en-US" altLang="zh-CN" sz="3600" b="1" dirty="0">
                  <a:solidFill>
                    <a:schemeClr val="tx1"/>
                  </a:solidFill>
                </a:rPr>
                <a:t>——</a:t>
              </a:r>
              <a:r>
                <a:rPr lang="zh-CN" altLang="en-US" sz="3600" b="1" dirty="0" smtClean="0">
                  <a:solidFill>
                    <a:schemeClr val="tx1"/>
                  </a:solidFill>
                </a:rPr>
                <a:t>门槛条件</a:t>
              </a:r>
              <a:endParaRPr lang="zh-CN" altLang="en-US" sz="3600" b="1" dirty="0">
                <a:solidFill>
                  <a:schemeClr val="tx1"/>
                </a:solidFill>
              </a:endParaRPr>
            </a:p>
          </p:txBody>
        </p:sp>
      </p:grpSp>
      <p:sp>
        <p:nvSpPr>
          <p:cNvPr id="3" name="文本框 2"/>
          <p:cNvSpPr txBox="1"/>
          <p:nvPr/>
        </p:nvSpPr>
        <p:spPr>
          <a:xfrm>
            <a:off x="1082196" y="2276872"/>
            <a:ext cx="7162212" cy="2246769"/>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试用期考核：</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填写考核表</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系统上传</a:t>
            </a:r>
            <a:r>
              <a:rPr lang="zh-CN" altLang="en-US" sz="2800" dirty="0" smtClean="0">
                <a:latin typeface="华文楷体" panose="02010600040101010101" pitchFamily="2" charset="-122"/>
                <a:ea typeface="华文楷体" panose="02010600040101010101" pitchFamily="2" charset="-122"/>
              </a:rPr>
              <a:t>附件</a:t>
            </a:r>
            <a:r>
              <a:rPr lang="en-US" altLang="zh-CN" sz="2800" dirty="0" smtClean="0">
                <a:latin typeface="华文楷体" panose="02010600040101010101" pitchFamily="2" charset="-122"/>
                <a:ea typeface="华文楷体" panose="02010600040101010101" pitchFamily="2" charset="-122"/>
              </a:rPr>
              <a:t> </a:t>
            </a:r>
          </a:p>
          <a:p>
            <a:pPr marL="285750" indent="-285750">
              <a:buFont typeface="Wingdings" panose="05000000000000000000" pitchFamily="2" charset="2"/>
              <a:buChar char="Ø"/>
            </a:pPr>
            <a:r>
              <a:rPr lang="zh-CN" altLang="en-US" sz="2800" dirty="0" smtClean="0">
                <a:latin typeface="华文楷体" panose="02010600040101010101" pitchFamily="2" charset="-122"/>
                <a:ea typeface="华文楷体" panose="02010600040101010101" pitchFamily="2" charset="-122"/>
              </a:rPr>
              <a:t>部门二级经理评分</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sz="2800"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sz="2800" dirty="0" smtClean="0">
              <a:latin typeface="华文楷体" panose="02010600040101010101" pitchFamily="2" charset="-122"/>
              <a:ea typeface="华文楷体" panose="02010600040101010101" pitchFamily="2" charset="-122"/>
            </a:endParaRPr>
          </a:p>
        </p:txBody>
      </p:sp>
      <p:graphicFrame>
        <p:nvGraphicFramePr>
          <p:cNvPr id="4" name="对象 3">
            <a:hlinkClick r:id="" action="ppaction://ole?verb=1"/>
          </p:cNvPr>
          <p:cNvGraphicFramePr>
            <a:graphicFrameLocks noChangeAspect="1"/>
          </p:cNvGraphicFramePr>
          <p:nvPr>
            <p:extLst>
              <p:ext uri="{D42A27DB-BD31-4B8C-83A1-F6EECF244321}">
                <p14:modId xmlns:p14="http://schemas.microsoft.com/office/powerpoint/2010/main" val="957754878"/>
              </p:ext>
            </p:extLst>
          </p:nvPr>
        </p:nvGraphicFramePr>
        <p:xfrm>
          <a:off x="5724128" y="4653136"/>
          <a:ext cx="2376264" cy="1460907"/>
        </p:xfrm>
        <a:graphic>
          <a:graphicData uri="http://schemas.openxmlformats.org/presentationml/2006/ole">
            <mc:AlternateContent xmlns:mc="http://schemas.openxmlformats.org/markup-compatibility/2006">
              <mc:Choice xmlns:v="urn:schemas-microsoft-com:vml" Requires="v">
                <p:oleObj spid="_x0000_s2084" name="文档" showAsIcon="1" r:id="rId3" imgW="914400" imgH="828720" progId="Word.Document.12">
                  <p:embed/>
                </p:oleObj>
              </mc:Choice>
              <mc:Fallback>
                <p:oleObj name="文档" showAsIcon="1" r:id="rId3" imgW="914400" imgH="828720" progId="Word.Document.12">
                  <p:embed/>
                  <p:pic>
                    <p:nvPicPr>
                      <p:cNvPr id="0" name=""/>
                      <p:cNvPicPr/>
                      <p:nvPr/>
                    </p:nvPicPr>
                    <p:blipFill>
                      <a:blip r:embed="rId4"/>
                      <a:stretch>
                        <a:fillRect/>
                      </a:stretch>
                    </p:blipFill>
                    <p:spPr>
                      <a:xfrm>
                        <a:off x="5724128" y="4653136"/>
                        <a:ext cx="2376264" cy="1460907"/>
                      </a:xfrm>
                      <a:prstGeom prst="rect">
                        <a:avLst/>
                      </a:prstGeom>
                    </p:spPr>
                  </p:pic>
                </p:oleObj>
              </mc:Fallback>
            </mc:AlternateContent>
          </a:graphicData>
        </a:graphic>
      </p:graphicFrame>
      <p:graphicFrame>
        <p:nvGraphicFramePr>
          <p:cNvPr id="5" name="对象 4">
            <a:hlinkClick r:id="" action="ppaction://ole?verb=1"/>
          </p:cNvPr>
          <p:cNvGraphicFramePr>
            <a:graphicFrameLocks noChangeAspect="1"/>
          </p:cNvGraphicFramePr>
          <p:nvPr>
            <p:extLst>
              <p:ext uri="{D42A27DB-BD31-4B8C-83A1-F6EECF244321}">
                <p14:modId xmlns:p14="http://schemas.microsoft.com/office/powerpoint/2010/main" val="3045658653"/>
              </p:ext>
            </p:extLst>
          </p:nvPr>
        </p:nvGraphicFramePr>
        <p:xfrm>
          <a:off x="3563888" y="4739372"/>
          <a:ext cx="2088232" cy="1641955"/>
        </p:xfrm>
        <a:graphic>
          <a:graphicData uri="http://schemas.openxmlformats.org/presentationml/2006/ole">
            <mc:AlternateContent xmlns:mc="http://schemas.openxmlformats.org/markup-compatibility/2006">
              <mc:Choice xmlns:v="urn:schemas-microsoft-com:vml" Requires="v">
                <p:oleObj spid="_x0000_s2085" name="工作表" showAsIcon="1" r:id="rId5" imgW="914400" imgH="828720" progId="Excel.Sheet.12">
                  <p:embed/>
                </p:oleObj>
              </mc:Choice>
              <mc:Fallback>
                <p:oleObj name="工作表" showAsIcon="1" r:id="rId5" imgW="914400" imgH="828720" progId="Excel.Sheet.12">
                  <p:embed/>
                  <p:pic>
                    <p:nvPicPr>
                      <p:cNvPr id="0" name=""/>
                      <p:cNvPicPr/>
                      <p:nvPr/>
                    </p:nvPicPr>
                    <p:blipFill>
                      <a:blip r:embed="rId6"/>
                      <a:stretch>
                        <a:fillRect/>
                      </a:stretch>
                    </p:blipFill>
                    <p:spPr>
                      <a:xfrm>
                        <a:off x="3563888" y="4739372"/>
                        <a:ext cx="2088232" cy="1641955"/>
                      </a:xfrm>
                      <a:prstGeom prst="rect">
                        <a:avLst/>
                      </a:prstGeom>
                    </p:spPr>
                  </p:pic>
                </p:oleObj>
              </mc:Fallback>
            </mc:AlternateContent>
          </a:graphicData>
        </a:graphic>
      </p:graphicFrame>
      <p:graphicFrame>
        <p:nvGraphicFramePr>
          <p:cNvPr id="2" name="对象 1">
            <a:hlinkClick r:id="" action="ppaction://ole?verb=2"/>
          </p:cNvPr>
          <p:cNvGraphicFramePr>
            <a:graphicFrameLocks noChangeAspect="1"/>
          </p:cNvGraphicFramePr>
          <p:nvPr>
            <p:extLst>
              <p:ext uri="{D42A27DB-BD31-4B8C-83A1-F6EECF244321}">
                <p14:modId xmlns:p14="http://schemas.microsoft.com/office/powerpoint/2010/main" val="1198303661"/>
              </p:ext>
            </p:extLst>
          </p:nvPr>
        </p:nvGraphicFramePr>
        <p:xfrm>
          <a:off x="1574952" y="4653136"/>
          <a:ext cx="1772912" cy="1606702"/>
        </p:xfrm>
        <a:graphic>
          <a:graphicData uri="http://schemas.openxmlformats.org/presentationml/2006/ole">
            <mc:AlternateContent xmlns:mc="http://schemas.openxmlformats.org/markup-compatibility/2006">
              <mc:Choice xmlns:v="urn:schemas-microsoft-com:vml" Requires="v">
                <p:oleObj spid="_x0000_s2086" name="演示文稿" showAsIcon="1" r:id="rId7" imgW="914400" imgH="828720" progId="PowerPoint.Show.12">
                  <p:embed/>
                </p:oleObj>
              </mc:Choice>
              <mc:Fallback>
                <p:oleObj name="演示文稿" showAsIcon="1" r:id="rId7" imgW="914400" imgH="828720" progId="PowerPoint.Show.12">
                  <p:embed/>
                  <p:pic>
                    <p:nvPicPr>
                      <p:cNvPr id="0" name=""/>
                      <p:cNvPicPr/>
                      <p:nvPr/>
                    </p:nvPicPr>
                    <p:blipFill>
                      <a:blip r:embed="rId8"/>
                      <a:stretch>
                        <a:fillRect/>
                      </a:stretch>
                    </p:blipFill>
                    <p:spPr>
                      <a:xfrm>
                        <a:off x="1574952" y="4653136"/>
                        <a:ext cx="1772912" cy="1606702"/>
                      </a:xfrm>
                      <a:prstGeom prst="rect">
                        <a:avLst/>
                      </a:prstGeom>
                    </p:spPr>
                  </p:pic>
                </p:oleObj>
              </mc:Fallback>
            </mc:AlternateContent>
          </a:graphicData>
        </a:graphic>
      </p:graphicFrame>
    </p:spTree>
    <p:extLst>
      <p:ext uri="{BB962C8B-B14F-4D97-AF65-F5344CB8AC3E}">
        <p14:creationId xmlns:p14="http://schemas.microsoft.com/office/powerpoint/2010/main" val="2946873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267744" y="476672"/>
            <a:ext cx="5782263" cy="718339"/>
            <a:chOff x="4658464" y="5361498"/>
            <a:chExt cx="5782263" cy="718339"/>
          </a:xfrm>
        </p:grpSpPr>
        <p:grpSp>
          <p:nvGrpSpPr>
            <p:cNvPr id="17" name="组合 16"/>
            <p:cNvGrpSpPr/>
            <p:nvPr/>
          </p:nvGrpSpPr>
          <p:grpSpPr>
            <a:xfrm>
              <a:off x="4658464" y="5361498"/>
              <a:ext cx="612000" cy="612000"/>
              <a:chOff x="6659422" y="6070625"/>
              <a:chExt cx="612000" cy="612000"/>
            </a:xfrm>
          </p:grpSpPr>
          <p:sp>
            <p:nvSpPr>
              <p:cNvPr id="111"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057" name="组合 2056"/>
              <p:cNvGrpSpPr/>
              <p:nvPr/>
            </p:nvGrpSpPr>
            <p:grpSpPr>
              <a:xfrm rot="21211901">
                <a:off x="6805380" y="6194982"/>
                <a:ext cx="320084" cy="363286"/>
                <a:chOff x="7499279" y="3782763"/>
                <a:chExt cx="241073" cy="303212"/>
              </a:xfrm>
              <a:solidFill>
                <a:schemeClr val="bg1"/>
              </a:solidFill>
            </p:grpSpPr>
            <p:sp>
              <p:nvSpPr>
                <p:cNvPr id="105"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13" name="TextBox 112"/>
            <p:cNvSpPr txBox="1"/>
            <p:nvPr/>
          </p:nvSpPr>
          <p:spPr>
            <a:xfrm>
              <a:off x="5623383" y="5433506"/>
              <a:ext cx="4817344"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smtClean="0">
                  <a:solidFill>
                    <a:schemeClr val="tx1"/>
                  </a:solidFill>
                </a:rPr>
                <a:t>过往绩效</a:t>
              </a:r>
              <a:r>
                <a:rPr lang="en-US" altLang="zh-CN" sz="3600" b="1" dirty="0" smtClean="0">
                  <a:solidFill>
                    <a:schemeClr val="tx1"/>
                  </a:solidFill>
                </a:rPr>
                <a:t>——</a:t>
              </a:r>
              <a:r>
                <a:rPr lang="zh-CN" altLang="en-US" sz="3600" b="1" dirty="0" smtClean="0">
                  <a:solidFill>
                    <a:schemeClr val="tx1"/>
                  </a:solidFill>
                </a:rPr>
                <a:t>门槛条件</a:t>
              </a:r>
              <a:endParaRPr lang="zh-CN" altLang="en-US" sz="3600" b="1" dirty="0">
                <a:solidFill>
                  <a:schemeClr val="tx1"/>
                </a:solidFill>
              </a:endParaRPr>
            </a:p>
          </p:txBody>
        </p:sp>
      </p:grpSp>
      <p:sp>
        <p:nvSpPr>
          <p:cNvPr id="7" name="TextBox 6"/>
          <p:cNvSpPr txBox="1"/>
          <p:nvPr/>
        </p:nvSpPr>
        <p:spPr>
          <a:xfrm>
            <a:off x="2195736" y="3212976"/>
            <a:ext cx="4968552" cy="646331"/>
          </a:xfrm>
          <a:prstGeom prst="rect">
            <a:avLst/>
          </a:prstGeom>
          <a:noFill/>
        </p:spPr>
        <p:txBody>
          <a:bodyPr wrap="square" rtlCol="0">
            <a:spAutoFit/>
          </a:bodyPr>
          <a:lstStyle/>
          <a:p>
            <a:r>
              <a:rPr lang="zh-CN" altLang="en-US" sz="2800" dirty="0" smtClean="0"/>
              <a:t>季度及年度绩效不能出现  </a:t>
            </a:r>
            <a:r>
              <a:rPr lang="en-US" altLang="zh-CN" sz="3600" dirty="0" smtClean="0">
                <a:solidFill>
                  <a:srgbClr val="FF0000"/>
                </a:solidFill>
              </a:rPr>
              <a:t>D</a:t>
            </a:r>
            <a:endParaRPr lang="zh-CN" altLang="en-US" sz="3600" dirty="0">
              <a:solidFill>
                <a:srgbClr val="FF0000"/>
              </a:solidFill>
            </a:endParaRPr>
          </a:p>
        </p:txBody>
      </p:sp>
    </p:spTree>
    <p:extLst>
      <p:ext uri="{BB962C8B-B14F-4D97-AF65-F5344CB8AC3E}">
        <p14:creationId xmlns:p14="http://schemas.microsoft.com/office/powerpoint/2010/main" val="3703491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979712" y="548680"/>
            <a:ext cx="6336829" cy="646331"/>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sz="3600" b="1" dirty="0" smtClean="0">
                <a:solidFill>
                  <a:schemeClr val="tx1"/>
                </a:solidFill>
              </a:rPr>
              <a:t>项目贡献及能力素质</a:t>
            </a:r>
            <a:r>
              <a:rPr lang="en-US" altLang="zh-CN" sz="3600" b="1" dirty="0" smtClean="0">
                <a:solidFill>
                  <a:schemeClr val="tx1"/>
                </a:solidFill>
              </a:rPr>
              <a:t>——</a:t>
            </a:r>
            <a:r>
              <a:rPr lang="zh-CN" altLang="en-US" sz="3600" b="1" dirty="0" smtClean="0">
                <a:solidFill>
                  <a:schemeClr val="tx1"/>
                </a:solidFill>
              </a:rPr>
              <a:t>积分项</a:t>
            </a:r>
            <a:endParaRPr lang="zh-CN" altLang="en-US" sz="3600" b="1" dirty="0">
              <a:solidFill>
                <a:schemeClr val="tx1"/>
              </a:solidFill>
            </a:endParaRPr>
          </a:p>
        </p:txBody>
      </p:sp>
      <p:sp>
        <p:nvSpPr>
          <p:cNvPr id="15" name="文本框 2"/>
          <p:cNvSpPr txBox="1"/>
          <p:nvPr/>
        </p:nvSpPr>
        <p:spPr>
          <a:xfrm>
            <a:off x="971600" y="1916832"/>
            <a:ext cx="7162212" cy="4832092"/>
          </a:xfrm>
          <a:prstGeom prst="rect">
            <a:avLst/>
          </a:prstGeom>
          <a:noFill/>
        </p:spPr>
        <p:txBody>
          <a:bodyPr wrap="square" rtlCol="0">
            <a:spAutoFit/>
          </a:bodyPr>
          <a:lstStyle/>
          <a:p>
            <a:r>
              <a:rPr lang="zh-CN" altLang="en-US" sz="2800" dirty="0" smtClean="0">
                <a:latin typeface="华文楷体" panose="02010600040101010101" pitchFamily="2" charset="-122"/>
                <a:ea typeface="华文楷体" panose="02010600040101010101" pitchFamily="2" charset="-122"/>
              </a:rPr>
              <a:t>注意积累体现四种特质的案例</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sz="2800" dirty="0" smtClean="0">
                <a:latin typeface="华文楷体" panose="02010600040101010101" pitchFamily="2" charset="-122"/>
                <a:ea typeface="华文楷体" panose="02010600040101010101" pitchFamily="2" charset="-122"/>
              </a:rPr>
              <a:t>责任心</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高效</a:t>
            </a:r>
            <a:r>
              <a:rPr lang="zh-CN" altLang="en-US" sz="2800" dirty="0" smtClean="0">
                <a:latin typeface="华文楷体" panose="02010600040101010101" pitchFamily="2" charset="-122"/>
                <a:ea typeface="华文楷体" panose="02010600040101010101" pitchFamily="2" charset="-122"/>
              </a:rPr>
              <a:t>执行</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客户</a:t>
            </a:r>
            <a:r>
              <a:rPr lang="zh-CN" altLang="en-US" sz="2800" dirty="0" smtClean="0">
                <a:latin typeface="华文楷体" panose="02010600040101010101" pitchFamily="2" charset="-122"/>
                <a:ea typeface="华文楷体" panose="02010600040101010101" pitchFamily="2" charset="-122"/>
              </a:rPr>
              <a:t>导向</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团队</a:t>
            </a:r>
            <a:r>
              <a:rPr lang="zh-CN" altLang="en-US" sz="2800" dirty="0" smtClean="0">
                <a:latin typeface="华文楷体" panose="02010600040101010101" pitchFamily="2" charset="-122"/>
                <a:ea typeface="华文楷体" panose="02010600040101010101" pitchFamily="2" charset="-122"/>
              </a:rPr>
              <a:t>协作</a:t>
            </a:r>
            <a:endParaRPr lang="en-US" altLang="zh-CN" sz="2800" dirty="0" smtClean="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sz="2800"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注意使用</a:t>
            </a:r>
            <a:r>
              <a:rPr lang="en-US" altLang="zh-CN" sz="2800" dirty="0" smtClean="0">
                <a:latin typeface="华文楷体" panose="02010600040101010101" pitchFamily="2" charset="-122"/>
                <a:ea typeface="华文楷体" panose="02010600040101010101" pitchFamily="2" charset="-122"/>
              </a:rPr>
              <a:t>STAR</a:t>
            </a:r>
            <a:r>
              <a:rPr lang="zh-CN" altLang="en-US" sz="2800" dirty="0" smtClean="0">
                <a:latin typeface="华文楷体" panose="02010600040101010101" pitchFamily="2" charset="-122"/>
                <a:ea typeface="华文楷体" panose="02010600040101010101" pitchFamily="2" charset="-122"/>
              </a:rPr>
              <a:t>原则</a:t>
            </a:r>
            <a:endParaRPr lang="en-US" altLang="zh-CN" sz="2800" dirty="0" smtClean="0">
              <a:latin typeface="华文楷体" panose="02010600040101010101" pitchFamily="2" charset="-122"/>
              <a:ea typeface="华文楷体" panose="02010600040101010101" pitchFamily="2" charset="-122"/>
            </a:endParaRPr>
          </a:p>
          <a:p>
            <a:r>
              <a:rPr lang="zh-CN" altLang="en-US" sz="2800" dirty="0" smtClean="0">
                <a:latin typeface="华文楷体" panose="02010600040101010101" pitchFamily="2" charset="-122"/>
                <a:ea typeface="华文楷体" panose="02010600040101010101" pitchFamily="2" charset="-122"/>
              </a:rPr>
              <a:t>情景、任务、行动、结果</a:t>
            </a:r>
            <a:endParaRPr lang="en-US" altLang="zh-CN" sz="2800" dirty="0" smtClean="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endParaRPr lang="en-US" altLang="zh-CN" sz="2800"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sz="28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2751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879853" y="4645421"/>
            <a:ext cx="2156643" cy="2212579"/>
            <a:chOff x="6879853" y="4645421"/>
            <a:chExt cx="2156643" cy="2212579"/>
          </a:xfrm>
        </p:grpSpPr>
        <p:pic>
          <p:nvPicPr>
            <p:cNvPr id="7" name="图片 6"/>
            <p:cNvPicPr>
              <a:picLocks noChangeAspect="1"/>
            </p:cNvPicPr>
            <p:nvPr/>
          </p:nvPicPr>
          <p:blipFill>
            <a:blip r:embed="rId2"/>
            <a:stretch>
              <a:fillRect/>
            </a:stretch>
          </p:blipFill>
          <p:spPr>
            <a:xfrm>
              <a:off x="6879853" y="4645421"/>
              <a:ext cx="2156643" cy="2212579"/>
            </a:xfrm>
            <a:prstGeom prst="rect">
              <a:avLst/>
            </a:prstGeom>
          </p:spPr>
        </p:pic>
        <p:sp>
          <p:nvSpPr>
            <p:cNvPr id="10" name="文本框 9"/>
            <p:cNvSpPr txBox="1"/>
            <p:nvPr/>
          </p:nvSpPr>
          <p:spPr>
            <a:xfrm>
              <a:off x="8100392" y="5065439"/>
              <a:ext cx="543739" cy="307777"/>
            </a:xfrm>
            <a:prstGeom prst="rect">
              <a:avLst/>
            </a:prstGeom>
            <a:noFill/>
          </p:spPr>
          <p:txBody>
            <a:bodyPr wrap="none" rtlCol="0">
              <a:spAutoFit/>
            </a:bodyPr>
            <a:lstStyle/>
            <a:p>
              <a:pPr algn="ctr"/>
              <a:r>
                <a:rPr lang="zh-CN" altLang="en-US" sz="1400" b="1" smtClean="0">
                  <a:solidFill>
                    <a:schemeClr val="bg1">
                      <a:lumMod val="50000"/>
                    </a:schemeClr>
                  </a:solidFill>
                  <a:latin typeface="华文楷体" panose="02010600040101010101" pitchFamily="2" charset="-122"/>
                  <a:ea typeface="华文楷体" panose="02010600040101010101" pitchFamily="2" charset="-122"/>
                </a:rPr>
                <a:t>证书</a:t>
              </a:r>
              <a:endParaRPr lang="zh-CN" altLang="en-US" sz="1400" b="1">
                <a:solidFill>
                  <a:schemeClr val="bg1">
                    <a:lumMod val="50000"/>
                  </a:schemeClr>
                </a:solidFill>
                <a:latin typeface="华文楷体" panose="02010600040101010101" pitchFamily="2" charset="-122"/>
                <a:ea typeface="华文楷体" panose="02010600040101010101" pitchFamily="2" charset="-122"/>
              </a:endParaRPr>
            </a:p>
          </p:txBody>
        </p:sp>
      </p:grpSp>
      <p:sp>
        <p:nvSpPr>
          <p:cNvPr id="2" name="标题 1"/>
          <p:cNvSpPr>
            <a:spLocks noGrp="1"/>
          </p:cNvSpPr>
          <p:nvPr>
            <p:ph type="title"/>
          </p:nvPr>
        </p:nvSpPr>
        <p:spPr>
          <a:xfrm>
            <a:off x="1727684" y="274638"/>
            <a:ext cx="7524836" cy="1143000"/>
          </a:xfrm>
        </p:spPr>
        <p:txBody>
          <a:bodyPr>
            <a:noAutofit/>
          </a:bodyPr>
          <a:lstStyle/>
          <a:p>
            <a:r>
              <a:rPr lang="zh-CN" altLang="en-US" sz="3600" b="1" dirty="0">
                <a:solidFill>
                  <a:schemeClr val="tx1"/>
                </a:solidFill>
                <a:latin typeface="楷体" panose="02010609060101010101" pitchFamily="49" charset="-122"/>
                <a:ea typeface="楷体" panose="02010609060101010101" pitchFamily="49" charset="-122"/>
              </a:rPr>
              <a:t>什么是标准？</a:t>
            </a:r>
            <a:r>
              <a:rPr lang="en-US" altLang="zh-CN" sz="3600" b="1" dirty="0">
                <a:solidFill>
                  <a:schemeClr val="tx1"/>
                </a:solidFill>
                <a:latin typeface="楷体" panose="02010609060101010101" pitchFamily="49" charset="-122"/>
                <a:ea typeface="楷体" panose="02010609060101010101" pitchFamily="49" charset="-122"/>
              </a:rPr>
              <a:t>——</a:t>
            </a:r>
            <a:r>
              <a:rPr lang="zh-CN" altLang="en-US" sz="3600" b="1" dirty="0">
                <a:solidFill>
                  <a:schemeClr val="tx1"/>
                </a:solidFill>
                <a:latin typeface="楷体" panose="02010609060101010101" pitchFamily="49" charset="-122"/>
                <a:ea typeface="楷体" panose="02010609060101010101" pitchFamily="49" charset="-122"/>
              </a:rPr>
              <a:t>任职</a:t>
            </a:r>
            <a:r>
              <a:rPr lang="zh-CN" altLang="en-US" sz="3600" b="1" dirty="0" smtClean="0">
                <a:solidFill>
                  <a:schemeClr val="tx1"/>
                </a:solidFill>
                <a:latin typeface="楷体" panose="02010609060101010101" pitchFamily="49" charset="-122"/>
                <a:ea typeface="楷体" panose="02010609060101010101" pitchFamily="49" charset="-122"/>
              </a:rPr>
              <a:t>资格加分情况</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4788024" y="2235584"/>
            <a:ext cx="2376264" cy="1027955"/>
          </a:xfrm>
        </p:spPr>
        <p:txBody>
          <a:bodyPr>
            <a:normAutofit fontScale="92500"/>
          </a:bodyPr>
          <a:lstStyle/>
          <a:p>
            <a:pPr marL="0" indent="0">
              <a:buNone/>
            </a:pPr>
            <a:r>
              <a:rPr lang="zh-CN" altLang="en-US" sz="1900" b="1" dirty="0" smtClean="0"/>
              <a:t>授课分享</a:t>
            </a:r>
            <a:endParaRPr lang="en-US" altLang="zh-CN" sz="1900" b="1" dirty="0" smtClean="0"/>
          </a:p>
          <a:p>
            <a:pPr marL="0" indent="0">
              <a:buNone/>
            </a:pPr>
            <a:r>
              <a:rPr lang="zh-CN" altLang="en-US" sz="1600" b="1" dirty="0" smtClean="0"/>
              <a:t>作为知识技能的培训讲师，对同级</a:t>
            </a:r>
            <a:r>
              <a:rPr lang="en-US" altLang="zh-CN" sz="1600" b="1" dirty="0" smtClean="0"/>
              <a:t>/</a:t>
            </a:r>
            <a:r>
              <a:rPr lang="zh-CN" altLang="en-US" sz="1600" b="1" dirty="0" smtClean="0"/>
              <a:t>下级员工进行授课</a:t>
            </a:r>
            <a:endParaRPr lang="zh-CN" altLang="en-US" sz="1600" b="1" dirty="0"/>
          </a:p>
        </p:txBody>
      </p:sp>
      <p:pic>
        <p:nvPicPr>
          <p:cNvPr id="5" name="图片 4"/>
          <p:cNvPicPr>
            <a:picLocks noChangeAspect="1"/>
          </p:cNvPicPr>
          <p:nvPr/>
        </p:nvPicPr>
        <p:blipFill>
          <a:blip r:embed="rId3"/>
          <a:stretch>
            <a:fillRect/>
          </a:stretch>
        </p:blipFill>
        <p:spPr>
          <a:xfrm>
            <a:off x="3920331" y="3464482"/>
            <a:ext cx="2739901" cy="3393518"/>
          </a:xfrm>
          <a:prstGeom prst="rect">
            <a:avLst/>
          </a:prstGeom>
        </p:spPr>
      </p:pic>
      <p:pic>
        <p:nvPicPr>
          <p:cNvPr id="4" name="图片 3"/>
          <p:cNvPicPr>
            <a:picLocks noChangeAspect="1"/>
          </p:cNvPicPr>
          <p:nvPr/>
        </p:nvPicPr>
        <p:blipFill>
          <a:blip r:embed="rId4"/>
          <a:stretch>
            <a:fillRect/>
          </a:stretch>
        </p:blipFill>
        <p:spPr>
          <a:xfrm>
            <a:off x="1861864" y="1811920"/>
            <a:ext cx="2782144" cy="2076227"/>
          </a:xfrm>
          <a:prstGeom prst="rect">
            <a:avLst/>
          </a:prstGeom>
        </p:spPr>
      </p:pic>
      <p:sp>
        <p:nvSpPr>
          <p:cNvPr id="8" name="内容占位符 2"/>
          <p:cNvSpPr txBox="1">
            <a:spLocks/>
          </p:cNvSpPr>
          <p:nvPr/>
        </p:nvSpPr>
        <p:spPr>
          <a:xfrm>
            <a:off x="1727684" y="5540709"/>
            <a:ext cx="2192648" cy="13172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b="1" dirty="0">
                <a:solidFill>
                  <a:srgbClr val="FFFF99"/>
                </a:solidFill>
              </a:rPr>
              <a:t>带教他人</a:t>
            </a:r>
            <a:endParaRPr lang="en-US" altLang="zh-CN" sz="1800" b="1" dirty="0">
              <a:solidFill>
                <a:srgbClr val="FFFF99"/>
              </a:solidFill>
            </a:endParaRPr>
          </a:p>
          <a:p>
            <a:pPr marL="0" indent="0">
              <a:buNone/>
            </a:pPr>
            <a:r>
              <a:rPr lang="zh-CN" altLang="en-US" sz="1500" b="1" dirty="0" smtClean="0">
                <a:solidFill>
                  <a:schemeClr val="bg1"/>
                </a:solidFill>
              </a:rPr>
              <a:t>作为</a:t>
            </a:r>
            <a:r>
              <a:rPr lang="zh-CN" altLang="en-US" sz="1500" b="1" dirty="0">
                <a:solidFill>
                  <a:schemeClr val="bg1"/>
                </a:solidFill>
              </a:rPr>
              <a:t>入职</a:t>
            </a:r>
            <a:r>
              <a:rPr lang="en-US" altLang="zh-CN" sz="1500" b="1" dirty="0">
                <a:solidFill>
                  <a:schemeClr val="bg1"/>
                </a:solidFill>
              </a:rPr>
              <a:t>/</a:t>
            </a:r>
            <a:r>
              <a:rPr lang="zh-CN" altLang="en-US" sz="1500" b="1" dirty="0">
                <a:solidFill>
                  <a:schemeClr val="bg1"/>
                </a:solidFill>
              </a:rPr>
              <a:t>轮岗新人的带教导师，指引员工尽快熟悉岗位工作</a:t>
            </a:r>
          </a:p>
        </p:txBody>
      </p:sp>
      <p:sp>
        <p:nvSpPr>
          <p:cNvPr id="9" name="内容占位符 2"/>
          <p:cNvSpPr txBox="1">
            <a:spLocks/>
          </p:cNvSpPr>
          <p:nvPr/>
        </p:nvSpPr>
        <p:spPr>
          <a:xfrm>
            <a:off x="6660231" y="3349277"/>
            <a:ext cx="2473649" cy="159189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b="1" dirty="0" smtClean="0"/>
              <a:t>获取证书</a:t>
            </a:r>
            <a:endParaRPr lang="en-US" altLang="zh-CN" sz="1800" b="1" dirty="0" smtClean="0"/>
          </a:p>
          <a:p>
            <a:pPr marL="0" indent="0">
              <a:buNone/>
            </a:pPr>
            <a:r>
              <a:rPr lang="zh-CN" altLang="en-US" sz="1600" b="1" dirty="0" smtClean="0"/>
              <a:t>考取公司推荐的行业</a:t>
            </a:r>
            <a:r>
              <a:rPr lang="en-US" altLang="zh-CN" sz="1600" b="1" dirty="0" smtClean="0"/>
              <a:t>/</a:t>
            </a:r>
            <a:r>
              <a:rPr lang="zh-CN" altLang="en-US" sz="1600" b="1" dirty="0" smtClean="0"/>
              <a:t>专业资质证书，认证期结束时公司将依据需求盘点，决定员工考取证书是否纳入当期积分</a:t>
            </a:r>
            <a:endParaRPr lang="zh-CN" altLang="en-US" sz="1600" b="1" dirty="0"/>
          </a:p>
        </p:txBody>
      </p:sp>
      <p:sp>
        <p:nvSpPr>
          <p:cNvPr id="11" name="等腰三角形 10"/>
          <p:cNvSpPr/>
          <p:nvPr/>
        </p:nvSpPr>
        <p:spPr>
          <a:xfrm rot="16200000">
            <a:off x="4608024" y="2348881"/>
            <a:ext cx="180000" cy="180000"/>
          </a:xfrm>
          <a:prstGeom prs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3851971" y="5625213"/>
            <a:ext cx="180000" cy="180101"/>
          </a:xfrm>
          <a:prstGeom prs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0800000">
            <a:off x="6872597" y="4812849"/>
            <a:ext cx="180000" cy="180000"/>
          </a:xfrm>
          <a:prstGeom prst="triangl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921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274638"/>
            <a:ext cx="6779096" cy="1143000"/>
          </a:xfrm>
        </p:spPr>
        <p:txBody>
          <a:bodyPr>
            <a:normAutofit/>
          </a:bodyPr>
          <a:lstStyle/>
          <a:p>
            <a:r>
              <a:rPr lang="zh-CN" altLang="en-US" sz="3600" b="1" dirty="0" smtClean="0">
                <a:solidFill>
                  <a:schemeClr val="tx1"/>
                </a:solidFill>
                <a:latin typeface="楷体" panose="02010609060101010101" pitchFamily="49" charset="-122"/>
                <a:ea typeface="楷体" panose="02010609060101010101" pitchFamily="49" charset="-122"/>
              </a:rPr>
              <a:t>所有维度</a:t>
            </a:r>
            <a:endParaRPr lang="zh-CN" altLang="en-US" sz="3600" b="1" dirty="0">
              <a:solidFill>
                <a:schemeClr val="tx1"/>
              </a:solidFill>
              <a:latin typeface="楷体" panose="02010609060101010101" pitchFamily="49" charset="-122"/>
              <a:ea typeface="楷体" panose="02010609060101010101" pitchFamily="49" charset="-122"/>
            </a:endParaRPr>
          </a:p>
        </p:txBody>
      </p:sp>
      <p:grpSp>
        <p:nvGrpSpPr>
          <p:cNvPr id="110" name="组合 109"/>
          <p:cNvGrpSpPr/>
          <p:nvPr/>
        </p:nvGrpSpPr>
        <p:grpSpPr>
          <a:xfrm>
            <a:off x="2063731" y="3456620"/>
            <a:ext cx="1701332" cy="612000"/>
            <a:chOff x="4605737" y="2856550"/>
            <a:chExt cx="1701332" cy="612000"/>
          </a:xfrm>
        </p:grpSpPr>
        <p:grpSp>
          <p:nvGrpSpPr>
            <p:cNvPr id="112" name="组合 111"/>
            <p:cNvGrpSpPr/>
            <p:nvPr/>
          </p:nvGrpSpPr>
          <p:grpSpPr>
            <a:xfrm>
              <a:off x="4605737" y="2856550"/>
              <a:ext cx="612000" cy="612000"/>
              <a:chOff x="6382430" y="4048212"/>
              <a:chExt cx="612000" cy="612000"/>
            </a:xfrm>
          </p:grpSpPr>
          <p:sp>
            <p:nvSpPr>
              <p:cNvPr id="123" name="Oval 1292"/>
              <p:cNvSpPr>
                <a:spLocks noChangeArrowheads="1"/>
              </p:cNvSpPr>
              <p:nvPr/>
            </p:nvSpPr>
            <p:spPr bwMode="auto">
              <a:xfrm>
                <a:off x="6382430" y="4048212"/>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7" name="Freeform 1394"/>
              <p:cNvSpPr>
                <a:spLocks noEditPoints="1"/>
              </p:cNvSpPr>
              <p:nvPr/>
            </p:nvSpPr>
            <p:spPr bwMode="auto">
              <a:xfrm>
                <a:off x="6562430" y="4228212"/>
                <a:ext cx="252000" cy="252000"/>
              </a:xfrm>
              <a:custGeom>
                <a:avLst/>
                <a:gdLst>
                  <a:gd name="T0" fmla="*/ 270 w 275"/>
                  <a:gd name="T1" fmla="*/ 19 h 196"/>
                  <a:gd name="T2" fmla="*/ 264 w 275"/>
                  <a:gd name="T3" fmla="*/ 19 h 196"/>
                  <a:gd name="T4" fmla="*/ 264 w 275"/>
                  <a:gd name="T5" fmla="*/ 13 h 196"/>
                  <a:gd name="T6" fmla="*/ 260 w 275"/>
                  <a:gd name="T7" fmla="*/ 8 h 196"/>
                  <a:gd name="T8" fmla="*/ 193 w 275"/>
                  <a:gd name="T9" fmla="*/ 0 h 196"/>
                  <a:gd name="T10" fmla="*/ 137 w 275"/>
                  <a:gd name="T11" fmla="*/ 14 h 196"/>
                  <a:gd name="T12" fmla="*/ 81 w 275"/>
                  <a:gd name="T13" fmla="*/ 0 h 196"/>
                  <a:gd name="T14" fmla="*/ 14 w 275"/>
                  <a:gd name="T15" fmla="*/ 8 h 196"/>
                  <a:gd name="T16" fmla="*/ 11 w 275"/>
                  <a:gd name="T17" fmla="*/ 13 h 196"/>
                  <a:gd name="T18" fmla="*/ 11 w 275"/>
                  <a:gd name="T19" fmla="*/ 19 h 196"/>
                  <a:gd name="T20" fmla="*/ 4 w 275"/>
                  <a:gd name="T21" fmla="*/ 19 h 196"/>
                  <a:gd name="T22" fmla="*/ 0 w 275"/>
                  <a:gd name="T23" fmla="*/ 24 h 196"/>
                  <a:gd name="T24" fmla="*/ 0 w 275"/>
                  <a:gd name="T25" fmla="*/ 181 h 196"/>
                  <a:gd name="T26" fmla="*/ 4 w 275"/>
                  <a:gd name="T27" fmla="*/ 186 h 196"/>
                  <a:gd name="T28" fmla="*/ 116 w 275"/>
                  <a:gd name="T29" fmla="*/ 186 h 196"/>
                  <a:gd name="T30" fmla="*/ 137 w 275"/>
                  <a:gd name="T31" fmla="*/ 196 h 196"/>
                  <a:gd name="T32" fmla="*/ 158 w 275"/>
                  <a:gd name="T33" fmla="*/ 186 h 196"/>
                  <a:gd name="T34" fmla="*/ 270 w 275"/>
                  <a:gd name="T35" fmla="*/ 186 h 196"/>
                  <a:gd name="T36" fmla="*/ 275 w 275"/>
                  <a:gd name="T37" fmla="*/ 181 h 196"/>
                  <a:gd name="T38" fmla="*/ 275 w 275"/>
                  <a:gd name="T39" fmla="*/ 24 h 196"/>
                  <a:gd name="T40" fmla="*/ 270 w 275"/>
                  <a:gd name="T41" fmla="*/ 19 h 196"/>
                  <a:gd name="T42" fmla="*/ 254 w 275"/>
                  <a:gd name="T43" fmla="*/ 17 h 196"/>
                  <a:gd name="T44" fmla="*/ 254 w 275"/>
                  <a:gd name="T45" fmla="*/ 163 h 196"/>
                  <a:gd name="T46" fmla="*/ 193 w 275"/>
                  <a:gd name="T47" fmla="*/ 156 h 196"/>
                  <a:gd name="T48" fmla="*/ 142 w 275"/>
                  <a:gd name="T49" fmla="*/ 167 h 196"/>
                  <a:gd name="T50" fmla="*/ 142 w 275"/>
                  <a:gd name="T51" fmla="*/ 23 h 196"/>
                  <a:gd name="T52" fmla="*/ 193 w 275"/>
                  <a:gd name="T53" fmla="*/ 10 h 196"/>
                  <a:gd name="T54" fmla="*/ 254 w 275"/>
                  <a:gd name="T55" fmla="*/ 17 h 196"/>
                  <a:gd name="T56" fmla="*/ 20 w 275"/>
                  <a:gd name="T57" fmla="*/ 17 h 196"/>
                  <a:gd name="T58" fmla="*/ 81 w 275"/>
                  <a:gd name="T59" fmla="*/ 10 h 196"/>
                  <a:gd name="T60" fmla="*/ 132 w 275"/>
                  <a:gd name="T61" fmla="*/ 23 h 196"/>
                  <a:gd name="T62" fmla="*/ 132 w 275"/>
                  <a:gd name="T63" fmla="*/ 167 h 196"/>
                  <a:gd name="T64" fmla="*/ 81 w 275"/>
                  <a:gd name="T65" fmla="*/ 156 h 196"/>
                  <a:gd name="T66" fmla="*/ 20 w 275"/>
                  <a:gd name="T67" fmla="*/ 163 h 196"/>
                  <a:gd name="T68" fmla="*/ 20 w 275"/>
                  <a:gd name="T69" fmla="*/ 1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196">
                    <a:moveTo>
                      <a:pt x="270" y="19"/>
                    </a:moveTo>
                    <a:cubicBezTo>
                      <a:pt x="264" y="19"/>
                      <a:pt x="264" y="19"/>
                      <a:pt x="264" y="19"/>
                    </a:cubicBezTo>
                    <a:cubicBezTo>
                      <a:pt x="264" y="13"/>
                      <a:pt x="264" y="13"/>
                      <a:pt x="264" y="13"/>
                    </a:cubicBezTo>
                    <a:cubicBezTo>
                      <a:pt x="264" y="11"/>
                      <a:pt x="262" y="9"/>
                      <a:pt x="260" y="8"/>
                    </a:cubicBezTo>
                    <a:cubicBezTo>
                      <a:pt x="259" y="8"/>
                      <a:pt x="226" y="0"/>
                      <a:pt x="193" y="0"/>
                    </a:cubicBezTo>
                    <a:cubicBezTo>
                      <a:pt x="167" y="0"/>
                      <a:pt x="149" y="5"/>
                      <a:pt x="137" y="14"/>
                    </a:cubicBezTo>
                    <a:cubicBezTo>
                      <a:pt x="126" y="5"/>
                      <a:pt x="107" y="0"/>
                      <a:pt x="81" y="0"/>
                    </a:cubicBezTo>
                    <a:cubicBezTo>
                      <a:pt x="48" y="0"/>
                      <a:pt x="16" y="8"/>
                      <a:pt x="14" y="8"/>
                    </a:cubicBezTo>
                    <a:cubicBezTo>
                      <a:pt x="12" y="9"/>
                      <a:pt x="11" y="11"/>
                      <a:pt x="11" y="13"/>
                    </a:cubicBezTo>
                    <a:cubicBezTo>
                      <a:pt x="11" y="19"/>
                      <a:pt x="11" y="19"/>
                      <a:pt x="11" y="19"/>
                    </a:cubicBezTo>
                    <a:cubicBezTo>
                      <a:pt x="4" y="19"/>
                      <a:pt x="4" y="19"/>
                      <a:pt x="4" y="19"/>
                    </a:cubicBezTo>
                    <a:cubicBezTo>
                      <a:pt x="2" y="19"/>
                      <a:pt x="0" y="22"/>
                      <a:pt x="0" y="24"/>
                    </a:cubicBezTo>
                    <a:cubicBezTo>
                      <a:pt x="0" y="181"/>
                      <a:pt x="0" y="181"/>
                      <a:pt x="0" y="181"/>
                    </a:cubicBezTo>
                    <a:cubicBezTo>
                      <a:pt x="0" y="183"/>
                      <a:pt x="2" y="186"/>
                      <a:pt x="4" y="186"/>
                    </a:cubicBezTo>
                    <a:cubicBezTo>
                      <a:pt x="116" y="186"/>
                      <a:pt x="116" y="186"/>
                      <a:pt x="116" y="186"/>
                    </a:cubicBezTo>
                    <a:cubicBezTo>
                      <a:pt x="118" y="195"/>
                      <a:pt x="127" y="196"/>
                      <a:pt x="137" y="196"/>
                    </a:cubicBezTo>
                    <a:cubicBezTo>
                      <a:pt x="148" y="196"/>
                      <a:pt x="156" y="195"/>
                      <a:pt x="158" y="186"/>
                    </a:cubicBezTo>
                    <a:cubicBezTo>
                      <a:pt x="270" y="186"/>
                      <a:pt x="270" y="186"/>
                      <a:pt x="270" y="186"/>
                    </a:cubicBezTo>
                    <a:cubicBezTo>
                      <a:pt x="273" y="186"/>
                      <a:pt x="275" y="183"/>
                      <a:pt x="275" y="181"/>
                    </a:cubicBezTo>
                    <a:cubicBezTo>
                      <a:pt x="275" y="24"/>
                      <a:pt x="275" y="24"/>
                      <a:pt x="275" y="24"/>
                    </a:cubicBezTo>
                    <a:cubicBezTo>
                      <a:pt x="275" y="22"/>
                      <a:pt x="273" y="19"/>
                      <a:pt x="270" y="19"/>
                    </a:cubicBezTo>
                    <a:close/>
                    <a:moveTo>
                      <a:pt x="254" y="17"/>
                    </a:moveTo>
                    <a:cubicBezTo>
                      <a:pt x="254" y="163"/>
                      <a:pt x="254" y="163"/>
                      <a:pt x="254" y="163"/>
                    </a:cubicBezTo>
                    <a:cubicBezTo>
                      <a:pt x="243" y="161"/>
                      <a:pt x="218" y="156"/>
                      <a:pt x="193" y="156"/>
                    </a:cubicBezTo>
                    <a:cubicBezTo>
                      <a:pt x="171" y="156"/>
                      <a:pt x="154" y="160"/>
                      <a:pt x="142" y="167"/>
                    </a:cubicBezTo>
                    <a:cubicBezTo>
                      <a:pt x="142" y="23"/>
                      <a:pt x="142" y="23"/>
                      <a:pt x="142" y="23"/>
                    </a:cubicBezTo>
                    <a:cubicBezTo>
                      <a:pt x="152" y="15"/>
                      <a:pt x="169" y="10"/>
                      <a:pt x="193" y="10"/>
                    </a:cubicBezTo>
                    <a:cubicBezTo>
                      <a:pt x="219" y="10"/>
                      <a:pt x="244" y="15"/>
                      <a:pt x="254" y="17"/>
                    </a:cubicBezTo>
                    <a:close/>
                    <a:moveTo>
                      <a:pt x="20" y="17"/>
                    </a:moveTo>
                    <a:cubicBezTo>
                      <a:pt x="30" y="15"/>
                      <a:pt x="56" y="10"/>
                      <a:pt x="81" y="10"/>
                    </a:cubicBezTo>
                    <a:cubicBezTo>
                      <a:pt x="105" y="10"/>
                      <a:pt x="123" y="15"/>
                      <a:pt x="132" y="23"/>
                    </a:cubicBezTo>
                    <a:cubicBezTo>
                      <a:pt x="132" y="167"/>
                      <a:pt x="132" y="167"/>
                      <a:pt x="132" y="167"/>
                    </a:cubicBezTo>
                    <a:cubicBezTo>
                      <a:pt x="121" y="160"/>
                      <a:pt x="104" y="156"/>
                      <a:pt x="81" y="156"/>
                    </a:cubicBezTo>
                    <a:cubicBezTo>
                      <a:pt x="56" y="156"/>
                      <a:pt x="32" y="161"/>
                      <a:pt x="20" y="163"/>
                    </a:cubicBezTo>
                    <a:lnTo>
                      <a:pt x="20"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0" name="TextBox 2055"/>
            <p:cNvSpPr txBox="1"/>
            <p:nvPr/>
          </p:nvSpPr>
          <p:spPr>
            <a:xfrm>
              <a:off x="5199073" y="2977884"/>
              <a:ext cx="1107996" cy="369332"/>
            </a:xfrm>
            <a:prstGeom prst="rect">
              <a:avLst/>
            </a:prstGeom>
            <a:noFill/>
          </p:spPr>
          <p:txBody>
            <a:bodyPr wrap="none" rtlCol="0">
              <a:spAutoFit/>
            </a:bodyPr>
            <a:lstStyle/>
            <a:p>
              <a:r>
                <a:rPr lang="zh-CN" altLang="en-US" b="1" dirty="0" smtClean="0">
                  <a:solidFill>
                    <a:srgbClr val="FFFF99"/>
                  </a:solidFill>
                  <a:latin typeface="楷体" pitchFamily="49" charset="-122"/>
                  <a:ea typeface="楷体" pitchFamily="49" charset="-122"/>
                </a:rPr>
                <a:t>知识技能</a:t>
              </a:r>
              <a:endParaRPr lang="zh-CN" altLang="en-US" b="1" dirty="0">
                <a:solidFill>
                  <a:srgbClr val="FFFF99"/>
                </a:solidFill>
                <a:latin typeface="楷体" pitchFamily="49" charset="-122"/>
                <a:ea typeface="楷体" pitchFamily="49" charset="-122"/>
              </a:endParaRPr>
            </a:p>
          </p:txBody>
        </p:sp>
      </p:grpSp>
      <p:grpSp>
        <p:nvGrpSpPr>
          <p:cNvPr id="128" name="组合 127"/>
          <p:cNvGrpSpPr/>
          <p:nvPr/>
        </p:nvGrpSpPr>
        <p:grpSpPr>
          <a:xfrm>
            <a:off x="2063731" y="5592804"/>
            <a:ext cx="1719996" cy="612000"/>
            <a:chOff x="4576702" y="3629399"/>
            <a:chExt cx="1719996" cy="612000"/>
          </a:xfrm>
        </p:grpSpPr>
        <p:grpSp>
          <p:nvGrpSpPr>
            <p:cNvPr id="129" name="组合 128"/>
            <p:cNvGrpSpPr/>
            <p:nvPr/>
          </p:nvGrpSpPr>
          <p:grpSpPr>
            <a:xfrm>
              <a:off x="4576702" y="3629399"/>
              <a:ext cx="612000" cy="612000"/>
              <a:chOff x="6567143" y="2825483"/>
              <a:chExt cx="612000" cy="612000"/>
            </a:xfrm>
          </p:grpSpPr>
          <p:sp>
            <p:nvSpPr>
              <p:cNvPr id="131" name="Oval 1207"/>
              <p:cNvSpPr>
                <a:spLocks noChangeArrowheads="1"/>
              </p:cNvSpPr>
              <p:nvPr/>
            </p:nvSpPr>
            <p:spPr bwMode="auto">
              <a:xfrm>
                <a:off x="6567143" y="2825483"/>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32" name="组合 131"/>
              <p:cNvGrpSpPr/>
              <p:nvPr/>
            </p:nvGrpSpPr>
            <p:grpSpPr>
              <a:xfrm>
                <a:off x="6747143" y="3005483"/>
                <a:ext cx="252000" cy="252000"/>
                <a:chOff x="6781598" y="3137602"/>
                <a:chExt cx="166666" cy="219390"/>
              </a:xfrm>
            </p:grpSpPr>
            <p:sp>
              <p:nvSpPr>
                <p:cNvPr id="133" name="Freeform 1388"/>
                <p:cNvSpPr>
                  <a:spLocks noEditPoints="1"/>
                </p:cNvSpPr>
                <p:nvPr/>
              </p:nvSpPr>
              <p:spPr bwMode="auto">
                <a:xfrm>
                  <a:off x="6781598" y="3137602"/>
                  <a:ext cx="166666" cy="144373"/>
                </a:xfrm>
                <a:custGeom>
                  <a:avLst/>
                  <a:gdLst>
                    <a:gd name="T0" fmla="*/ 133 w 185"/>
                    <a:gd name="T1" fmla="*/ 32 h 121"/>
                    <a:gd name="T2" fmla="*/ 93 w 185"/>
                    <a:gd name="T3" fmla="*/ 0 h 121"/>
                    <a:gd name="T4" fmla="*/ 53 w 185"/>
                    <a:gd name="T5" fmla="*/ 32 h 121"/>
                    <a:gd name="T6" fmla="*/ 0 w 185"/>
                    <a:gd name="T7" fmla="*/ 32 h 121"/>
                    <a:gd name="T8" fmla="*/ 0 w 185"/>
                    <a:gd name="T9" fmla="*/ 108 h 121"/>
                    <a:gd name="T10" fmla="*/ 74 w 185"/>
                    <a:gd name="T11" fmla="*/ 108 h 121"/>
                    <a:gd name="T12" fmla="*/ 74 w 185"/>
                    <a:gd name="T13" fmla="*/ 121 h 121"/>
                    <a:gd name="T14" fmla="*/ 112 w 185"/>
                    <a:gd name="T15" fmla="*/ 121 h 121"/>
                    <a:gd name="T16" fmla="*/ 112 w 185"/>
                    <a:gd name="T17" fmla="*/ 108 h 121"/>
                    <a:gd name="T18" fmla="*/ 185 w 185"/>
                    <a:gd name="T19" fmla="*/ 108 h 121"/>
                    <a:gd name="T20" fmla="*/ 185 w 185"/>
                    <a:gd name="T21" fmla="*/ 32 h 121"/>
                    <a:gd name="T22" fmla="*/ 133 w 185"/>
                    <a:gd name="T23" fmla="*/ 32 h 121"/>
                    <a:gd name="T24" fmla="*/ 93 w 185"/>
                    <a:gd name="T25" fmla="*/ 11 h 121"/>
                    <a:gd name="T26" fmla="*/ 120 w 185"/>
                    <a:gd name="T27" fmla="*/ 32 h 121"/>
                    <a:gd name="T28" fmla="*/ 65 w 185"/>
                    <a:gd name="T29" fmla="*/ 32 h 121"/>
                    <a:gd name="T30" fmla="*/ 93 w 185"/>
                    <a:gd name="T31" fmla="*/ 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121">
                      <a:moveTo>
                        <a:pt x="133" y="32"/>
                      </a:moveTo>
                      <a:cubicBezTo>
                        <a:pt x="129" y="14"/>
                        <a:pt x="112" y="0"/>
                        <a:pt x="93" y="0"/>
                      </a:cubicBezTo>
                      <a:cubicBezTo>
                        <a:pt x="73" y="0"/>
                        <a:pt x="57" y="14"/>
                        <a:pt x="53" y="32"/>
                      </a:cubicBezTo>
                      <a:cubicBezTo>
                        <a:pt x="0" y="32"/>
                        <a:pt x="0" y="32"/>
                        <a:pt x="0" y="32"/>
                      </a:cubicBezTo>
                      <a:cubicBezTo>
                        <a:pt x="0" y="108"/>
                        <a:pt x="0" y="108"/>
                        <a:pt x="0" y="108"/>
                      </a:cubicBezTo>
                      <a:cubicBezTo>
                        <a:pt x="74" y="108"/>
                        <a:pt x="74" y="108"/>
                        <a:pt x="74" y="108"/>
                      </a:cubicBezTo>
                      <a:cubicBezTo>
                        <a:pt x="74" y="121"/>
                        <a:pt x="74" y="121"/>
                        <a:pt x="74" y="121"/>
                      </a:cubicBezTo>
                      <a:cubicBezTo>
                        <a:pt x="112" y="121"/>
                        <a:pt x="112" y="121"/>
                        <a:pt x="112" y="121"/>
                      </a:cubicBezTo>
                      <a:cubicBezTo>
                        <a:pt x="112" y="108"/>
                        <a:pt x="112" y="108"/>
                        <a:pt x="112" y="108"/>
                      </a:cubicBezTo>
                      <a:cubicBezTo>
                        <a:pt x="185" y="108"/>
                        <a:pt x="185" y="108"/>
                        <a:pt x="185" y="108"/>
                      </a:cubicBezTo>
                      <a:cubicBezTo>
                        <a:pt x="185" y="32"/>
                        <a:pt x="185" y="32"/>
                        <a:pt x="185" y="32"/>
                      </a:cubicBezTo>
                      <a:lnTo>
                        <a:pt x="133" y="32"/>
                      </a:lnTo>
                      <a:close/>
                      <a:moveTo>
                        <a:pt x="93" y="11"/>
                      </a:moveTo>
                      <a:cubicBezTo>
                        <a:pt x="106" y="11"/>
                        <a:pt x="117" y="20"/>
                        <a:pt x="120" y="32"/>
                      </a:cubicBezTo>
                      <a:cubicBezTo>
                        <a:pt x="65" y="32"/>
                        <a:pt x="65" y="32"/>
                        <a:pt x="65" y="32"/>
                      </a:cubicBezTo>
                      <a:cubicBezTo>
                        <a:pt x="69" y="20"/>
                        <a:pt x="80" y="11"/>
                        <a:pt x="93"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4" name="Freeform 1389"/>
                <p:cNvSpPr>
                  <a:spLocks/>
                </p:cNvSpPr>
                <p:nvPr/>
              </p:nvSpPr>
              <p:spPr bwMode="auto">
                <a:xfrm>
                  <a:off x="6781598" y="3281975"/>
                  <a:ext cx="166666" cy="75017"/>
                </a:xfrm>
                <a:custGeom>
                  <a:avLst/>
                  <a:gdLst>
                    <a:gd name="T0" fmla="*/ 124 w 185"/>
                    <a:gd name="T1" fmla="*/ 2 h 62"/>
                    <a:gd name="T2" fmla="*/ 112 w 185"/>
                    <a:gd name="T3" fmla="*/ 13 h 62"/>
                    <a:gd name="T4" fmla="*/ 73 w 185"/>
                    <a:gd name="T5" fmla="*/ 13 h 62"/>
                    <a:gd name="T6" fmla="*/ 62 w 185"/>
                    <a:gd name="T7" fmla="*/ 2 h 62"/>
                    <a:gd name="T8" fmla="*/ 62 w 185"/>
                    <a:gd name="T9" fmla="*/ 0 h 62"/>
                    <a:gd name="T10" fmla="*/ 0 w 185"/>
                    <a:gd name="T11" fmla="*/ 0 h 62"/>
                    <a:gd name="T12" fmla="*/ 0 w 185"/>
                    <a:gd name="T13" fmla="*/ 62 h 62"/>
                    <a:gd name="T14" fmla="*/ 185 w 185"/>
                    <a:gd name="T15" fmla="*/ 62 h 62"/>
                    <a:gd name="T16" fmla="*/ 185 w 185"/>
                    <a:gd name="T17" fmla="*/ 0 h 62"/>
                    <a:gd name="T18" fmla="*/ 124 w 185"/>
                    <a:gd name="T19" fmla="*/ 0 h 62"/>
                    <a:gd name="T20" fmla="*/ 124 w 185"/>
                    <a:gd name="T21"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62">
                      <a:moveTo>
                        <a:pt x="124" y="2"/>
                      </a:moveTo>
                      <a:cubicBezTo>
                        <a:pt x="124" y="8"/>
                        <a:pt x="119" y="13"/>
                        <a:pt x="112" y="13"/>
                      </a:cubicBezTo>
                      <a:cubicBezTo>
                        <a:pt x="73" y="13"/>
                        <a:pt x="73" y="13"/>
                        <a:pt x="73" y="13"/>
                      </a:cubicBezTo>
                      <a:cubicBezTo>
                        <a:pt x="67" y="13"/>
                        <a:pt x="62" y="8"/>
                        <a:pt x="62" y="2"/>
                      </a:cubicBezTo>
                      <a:cubicBezTo>
                        <a:pt x="62" y="0"/>
                        <a:pt x="62" y="0"/>
                        <a:pt x="62" y="0"/>
                      </a:cubicBezTo>
                      <a:cubicBezTo>
                        <a:pt x="0" y="0"/>
                        <a:pt x="0" y="0"/>
                        <a:pt x="0" y="0"/>
                      </a:cubicBezTo>
                      <a:cubicBezTo>
                        <a:pt x="0" y="62"/>
                        <a:pt x="0" y="62"/>
                        <a:pt x="0" y="62"/>
                      </a:cubicBezTo>
                      <a:cubicBezTo>
                        <a:pt x="185" y="62"/>
                        <a:pt x="185" y="62"/>
                        <a:pt x="185" y="62"/>
                      </a:cubicBezTo>
                      <a:cubicBezTo>
                        <a:pt x="185" y="0"/>
                        <a:pt x="185" y="0"/>
                        <a:pt x="185" y="0"/>
                      </a:cubicBezTo>
                      <a:cubicBezTo>
                        <a:pt x="124" y="0"/>
                        <a:pt x="124" y="0"/>
                        <a:pt x="124" y="0"/>
                      </a:cubicBezTo>
                      <a:lnTo>
                        <a:pt x="12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30" name="TextBox 102"/>
            <p:cNvSpPr txBox="1"/>
            <p:nvPr/>
          </p:nvSpPr>
          <p:spPr>
            <a:xfrm>
              <a:off x="5188702" y="3750733"/>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dirty="0">
                  <a:solidFill>
                    <a:srgbClr val="FFFF99"/>
                  </a:solidFill>
                </a:rPr>
                <a:t>过往绩效</a:t>
              </a:r>
            </a:p>
          </p:txBody>
        </p:sp>
      </p:grpSp>
      <p:grpSp>
        <p:nvGrpSpPr>
          <p:cNvPr id="135" name="组合 134"/>
          <p:cNvGrpSpPr/>
          <p:nvPr/>
        </p:nvGrpSpPr>
        <p:grpSpPr>
          <a:xfrm>
            <a:off x="2063731" y="4524712"/>
            <a:ext cx="1690542" cy="612000"/>
            <a:chOff x="4606156" y="4431258"/>
            <a:chExt cx="1690542" cy="612000"/>
          </a:xfrm>
        </p:grpSpPr>
        <p:grpSp>
          <p:nvGrpSpPr>
            <p:cNvPr id="136" name="组合 135"/>
            <p:cNvGrpSpPr/>
            <p:nvPr/>
          </p:nvGrpSpPr>
          <p:grpSpPr>
            <a:xfrm>
              <a:off x="4606156" y="4431258"/>
              <a:ext cx="612000" cy="612000"/>
              <a:chOff x="4937902" y="4431258"/>
              <a:chExt cx="612000" cy="612000"/>
            </a:xfrm>
          </p:grpSpPr>
          <p:sp>
            <p:nvSpPr>
              <p:cNvPr id="138" name="Freeform 1305"/>
              <p:cNvSpPr>
                <a:spLocks/>
              </p:cNvSpPr>
              <p:nvPr/>
            </p:nvSpPr>
            <p:spPr bwMode="auto">
              <a:xfrm>
                <a:off x="4937902" y="4431258"/>
                <a:ext cx="612000" cy="612000"/>
              </a:xfrm>
              <a:custGeom>
                <a:avLst/>
                <a:gdLst>
                  <a:gd name="T0" fmla="*/ 877 w 951"/>
                  <a:gd name="T1" fmla="*/ 342 h 953"/>
                  <a:gd name="T2" fmla="*/ 609 w 951"/>
                  <a:gd name="T3" fmla="*/ 879 h 953"/>
                  <a:gd name="T4" fmla="*/ 74 w 951"/>
                  <a:gd name="T5" fmla="*/ 611 h 953"/>
                  <a:gd name="T6" fmla="*/ 341 w 951"/>
                  <a:gd name="T7" fmla="*/ 74 h 953"/>
                  <a:gd name="T8" fmla="*/ 877 w 951"/>
                  <a:gd name="T9" fmla="*/ 342 h 953"/>
                </a:gdLst>
                <a:ahLst/>
                <a:cxnLst>
                  <a:cxn ang="0">
                    <a:pos x="T0" y="T1"/>
                  </a:cxn>
                  <a:cxn ang="0">
                    <a:pos x="T2" y="T3"/>
                  </a:cxn>
                  <a:cxn ang="0">
                    <a:pos x="T4" y="T5"/>
                  </a:cxn>
                  <a:cxn ang="0">
                    <a:pos x="T6" y="T7"/>
                  </a:cxn>
                  <a:cxn ang="0">
                    <a:pos x="T8" y="T9"/>
                  </a:cxn>
                </a:cxnLst>
                <a:rect l="0" t="0" r="r" b="b"/>
                <a:pathLst>
                  <a:path w="951" h="953">
                    <a:moveTo>
                      <a:pt x="877" y="342"/>
                    </a:moveTo>
                    <a:cubicBezTo>
                      <a:pt x="951" y="564"/>
                      <a:pt x="831" y="805"/>
                      <a:pt x="609" y="879"/>
                    </a:cubicBezTo>
                    <a:cubicBezTo>
                      <a:pt x="388" y="953"/>
                      <a:pt x="148" y="833"/>
                      <a:pt x="74" y="611"/>
                    </a:cubicBezTo>
                    <a:cubicBezTo>
                      <a:pt x="0" y="388"/>
                      <a:pt x="120" y="148"/>
                      <a:pt x="341" y="74"/>
                    </a:cubicBezTo>
                    <a:cubicBezTo>
                      <a:pt x="563" y="0"/>
                      <a:pt x="803" y="120"/>
                      <a:pt x="877" y="34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39" name="组合 138"/>
              <p:cNvGrpSpPr/>
              <p:nvPr/>
            </p:nvGrpSpPr>
            <p:grpSpPr>
              <a:xfrm>
                <a:off x="5117902" y="4611258"/>
                <a:ext cx="252000" cy="252000"/>
                <a:chOff x="5207010" y="4757207"/>
                <a:chExt cx="318471" cy="409058"/>
              </a:xfrm>
            </p:grpSpPr>
            <p:sp>
              <p:nvSpPr>
                <p:cNvPr id="140" name="Freeform 1378"/>
                <p:cNvSpPr>
                  <a:spLocks noEditPoints="1"/>
                </p:cNvSpPr>
                <p:nvPr/>
              </p:nvSpPr>
              <p:spPr bwMode="auto">
                <a:xfrm>
                  <a:off x="5236735" y="4757207"/>
                  <a:ext cx="257961" cy="242037"/>
                </a:xfrm>
                <a:custGeom>
                  <a:avLst/>
                  <a:gdLst>
                    <a:gd name="T0" fmla="*/ 17 w 286"/>
                    <a:gd name="T1" fmla="*/ 201 h 201"/>
                    <a:gd name="T2" fmla="*/ 268 w 286"/>
                    <a:gd name="T3" fmla="*/ 201 h 201"/>
                    <a:gd name="T4" fmla="*/ 286 w 286"/>
                    <a:gd name="T5" fmla="*/ 184 h 201"/>
                    <a:gd name="T6" fmla="*/ 286 w 286"/>
                    <a:gd name="T7" fmla="*/ 17 h 201"/>
                    <a:gd name="T8" fmla="*/ 268 w 286"/>
                    <a:gd name="T9" fmla="*/ 0 h 201"/>
                    <a:gd name="T10" fmla="*/ 17 w 286"/>
                    <a:gd name="T11" fmla="*/ 0 h 201"/>
                    <a:gd name="T12" fmla="*/ 0 w 286"/>
                    <a:gd name="T13" fmla="*/ 17 h 201"/>
                    <a:gd name="T14" fmla="*/ 0 w 286"/>
                    <a:gd name="T15" fmla="*/ 184 h 201"/>
                    <a:gd name="T16" fmla="*/ 17 w 286"/>
                    <a:gd name="T17" fmla="*/ 201 h 201"/>
                    <a:gd name="T18" fmla="*/ 24 w 286"/>
                    <a:gd name="T19" fmla="*/ 22 h 201"/>
                    <a:gd name="T20" fmla="*/ 262 w 286"/>
                    <a:gd name="T21" fmla="*/ 22 h 201"/>
                    <a:gd name="T22" fmla="*/ 262 w 286"/>
                    <a:gd name="T23" fmla="*/ 178 h 201"/>
                    <a:gd name="T24" fmla="*/ 24 w 286"/>
                    <a:gd name="T25" fmla="*/ 178 h 201"/>
                    <a:gd name="T26" fmla="*/ 24 w 286"/>
                    <a:gd name="T27" fmla="*/ 2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01">
                      <a:moveTo>
                        <a:pt x="17" y="201"/>
                      </a:moveTo>
                      <a:cubicBezTo>
                        <a:pt x="268" y="201"/>
                        <a:pt x="268" y="201"/>
                        <a:pt x="268" y="201"/>
                      </a:cubicBezTo>
                      <a:cubicBezTo>
                        <a:pt x="278" y="201"/>
                        <a:pt x="286" y="193"/>
                        <a:pt x="286" y="184"/>
                      </a:cubicBezTo>
                      <a:cubicBezTo>
                        <a:pt x="286" y="17"/>
                        <a:pt x="286" y="17"/>
                        <a:pt x="286" y="17"/>
                      </a:cubicBezTo>
                      <a:cubicBezTo>
                        <a:pt x="286" y="8"/>
                        <a:pt x="278" y="0"/>
                        <a:pt x="268" y="0"/>
                      </a:cubicBezTo>
                      <a:cubicBezTo>
                        <a:pt x="17" y="0"/>
                        <a:pt x="17" y="0"/>
                        <a:pt x="17" y="0"/>
                      </a:cubicBezTo>
                      <a:cubicBezTo>
                        <a:pt x="8" y="0"/>
                        <a:pt x="0" y="8"/>
                        <a:pt x="0" y="17"/>
                      </a:cubicBezTo>
                      <a:cubicBezTo>
                        <a:pt x="0" y="184"/>
                        <a:pt x="0" y="184"/>
                        <a:pt x="0" y="184"/>
                      </a:cubicBezTo>
                      <a:cubicBezTo>
                        <a:pt x="0" y="193"/>
                        <a:pt x="8" y="201"/>
                        <a:pt x="17" y="201"/>
                      </a:cubicBezTo>
                      <a:close/>
                      <a:moveTo>
                        <a:pt x="24" y="22"/>
                      </a:moveTo>
                      <a:cubicBezTo>
                        <a:pt x="262" y="22"/>
                        <a:pt x="262" y="22"/>
                        <a:pt x="262" y="22"/>
                      </a:cubicBezTo>
                      <a:cubicBezTo>
                        <a:pt x="262" y="178"/>
                        <a:pt x="262" y="178"/>
                        <a:pt x="262" y="178"/>
                      </a:cubicBezTo>
                      <a:cubicBezTo>
                        <a:pt x="24" y="178"/>
                        <a:pt x="24" y="178"/>
                        <a:pt x="24" y="17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1" name="Freeform 1379"/>
                <p:cNvSpPr>
                  <a:spLocks noEditPoints="1"/>
                </p:cNvSpPr>
                <p:nvPr/>
              </p:nvSpPr>
              <p:spPr bwMode="auto">
                <a:xfrm>
                  <a:off x="5207010" y="5006322"/>
                  <a:ext cx="318471" cy="159943"/>
                </a:xfrm>
                <a:custGeom>
                  <a:avLst/>
                  <a:gdLst>
                    <a:gd name="T0" fmla="*/ 350 w 354"/>
                    <a:gd name="T1" fmla="*/ 102 h 134"/>
                    <a:gd name="T2" fmla="*/ 319 w 354"/>
                    <a:gd name="T3" fmla="*/ 9 h 134"/>
                    <a:gd name="T4" fmla="*/ 302 w 354"/>
                    <a:gd name="T5" fmla="*/ 0 h 134"/>
                    <a:gd name="T6" fmla="*/ 51 w 354"/>
                    <a:gd name="T7" fmla="*/ 0 h 134"/>
                    <a:gd name="T8" fmla="*/ 34 w 354"/>
                    <a:gd name="T9" fmla="*/ 9 h 134"/>
                    <a:gd name="T10" fmla="*/ 2 w 354"/>
                    <a:gd name="T11" fmla="*/ 105 h 134"/>
                    <a:gd name="T12" fmla="*/ 1 w 354"/>
                    <a:gd name="T13" fmla="*/ 109 h 134"/>
                    <a:gd name="T14" fmla="*/ 0 w 354"/>
                    <a:gd name="T15" fmla="*/ 112 h 134"/>
                    <a:gd name="T16" fmla="*/ 0 w 354"/>
                    <a:gd name="T17" fmla="*/ 114 h 134"/>
                    <a:gd name="T18" fmla="*/ 0 w 354"/>
                    <a:gd name="T19" fmla="*/ 114 h 134"/>
                    <a:gd name="T20" fmla="*/ 17 w 354"/>
                    <a:gd name="T21" fmla="*/ 134 h 134"/>
                    <a:gd name="T22" fmla="*/ 337 w 354"/>
                    <a:gd name="T23" fmla="*/ 134 h 134"/>
                    <a:gd name="T24" fmla="*/ 354 w 354"/>
                    <a:gd name="T25" fmla="*/ 114 h 134"/>
                    <a:gd name="T26" fmla="*/ 350 w 354"/>
                    <a:gd name="T27" fmla="*/ 102 h 134"/>
                    <a:gd name="T28" fmla="*/ 235 w 354"/>
                    <a:gd name="T29" fmla="*/ 91 h 134"/>
                    <a:gd name="T30" fmla="*/ 118 w 354"/>
                    <a:gd name="T31" fmla="*/ 91 h 134"/>
                    <a:gd name="T32" fmla="*/ 112 w 354"/>
                    <a:gd name="T33" fmla="*/ 88 h 134"/>
                    <a:gd name="T34" fmla="*/ 116 w 354"/>
                    <a:gd name="T35" fmla="*/ 50 h 134"/>
                    <a:gd name="T36" fmla="*/ 122 w 354"/>
                    <a:gd name="T37" fmla="*/ 47 h 134"/>
                    <a:gd name="T38" fmla="*/ 231 w 354"/>
                    <a:gd name="T39" fmla="*/ 47 h 134"/>
                    <a:gd name="T40" fmla="*/ 237 w 354"/>
                    <a:gd name="T41" fmla="*/ 50 h 134"/>
                    <a:gd name="T42" fmla="*/ 241 w 354"/>
                    <a:gd name="T43" fmla="*/ 88 h 134"/>
                    <a:gd name="T44" fmla="*/ 235 w 354"/>
                    <a:gd name="T45"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34">
                      <a:moveTo>
                        <a:pt x="350" y="102"/>
                      </a:moveTo>
                      <a:cubicBezTo>
                        <a:pt x="319" y="9"/>
                        <a:pt x="319" y="9"/>
                        <a:pt x="319" y="9"/>
                      </a:cubicBezTo>
                      <a:cubicBezTo>
                        <a:pt x="319" y="4"/>
                        <a:pt x="312" y="0"/>
                        <a:pt x="302" y="0"/>
                      </a:cubicBezTo>
                      <a:cubicBezTo>
                        <a:pt x="51" y="0"/>
                        <a:pt x="51" y="0"/>
                        <a:pt x="51" y="0"/>
                      </a:cubicBezTo>
                      <a:cubicBezTo>
                        <a:pt x="41" y="0"/>
                        <a:pt x="34" y="4"/>
                        <a:pt x="34" y="9"/>
                      </a:cubicBezTo>
                      <a:cubicBezTo>
                        <a:pt x="2" y="105"/>
                        <a:pt x="2" y="105"/>
                        <a:pt x="2" y="105"/>
                      </a:cubicBezTo>
                      <a:cubicBezTo>
                        <a:pt x="1" y="106"/>
                        <a:pt x="1" y="107"/>
                        <a:pt x="1" y="109"/>
                      </a:cubicBezTo>
                      <a:cubicBezTo>
                        <a:pt x="0" y="112"/>
                        <a:pt x="0" y="112"/>
                        <a:pt x="0" y="112"/>
                      </a:cubicBezTo>
                      <a:cubicBezTo>
                        <a:pt x="0" y="112"/>
                        <a:pt x="0" y="113"/>
                        <a:pt x="0" y="114"/>
                      </a:cubicBezTo>
                      <a:cubicBezTo>
                        <a:pt x="0" y="114"/>
                        <a:pt x="0" y="114"/>
                        <a:pt x="0" y="114"/>
                      </a:cubicBezTo>
                      <a:cubicBezTo>
                        <a:pt x="0" y="125"/>
                        <a:pt x="8" y="134"/>
                        <a:pt x="17" y="134"/>
                      </a:cubicBezTo>
                      <a:cubicBezTo>
                        <a:pt x="337" y="134"/>
                        <a:pt x="337" y="134"/>
                        <a:pt x="337" y="134"/>
                      </a:cubicBezTo>
                      <a:cubicBezTo>
                        <a:pt x="346" y="134"/>
                        <a:pt x="354" y="125"/>
                        <a:pt x="354" y="114"/>
                      </a:cubicBezTo>
                      <a:cubicBezTo>
                        <a:pt x="354" y="109"/>
                        <a:pt x="352" y="105"/>
                        <a:pt x="350" y="102"/>
                      </a:cubicBezTo>
                      <a:close/>
                      <a:moveTo>
                        <a:pt x="235" y="91"/>
                      </a:moveTo>
                      <a:cubicBezTo>
                        <a:pt x="118" y="91"/>
                        <a:pt x="118" y="91"/>
                        <a:pt x="118" y="91"/>
                      </a:cubicBezTo>
                      <a:cubicBezTo>
                        <a:pt x="115" y="91"/>
                        <a:pt x="112" y="89"/>
                        <a:pt x="112" y="88"/>
                      </a:cubicBezTo>
                      <a:cubicBezTo>
                        <a:pt x="116" y="50"/>
                        <a:pt x="116" y="50"/>
                        <a:pt x="116" y="50"/>
                      </a:cubicBezTo>
                      <a:cubicBezTo>
                        <a:pt x="116" y="48"/>
                        <a:pt x="119" y="47"/>
                        <a:pt x="122" y="47"/>
                      </a:cubicBezTo>
                      <a:cubicBezTo>
                        <a:pt x="231" y="47"/>
                        <a:pt x="231" y="47"/>
                        <a:pt x="231" y="47"/>
                      </a:cubicBezTo>
                      <a:cubicBezTo>
                        <a:pt x="234" y="47"/>
                        <a:pt x="237" y="48"/>
                        <a:pt x="237" y="50"/>
                      </a:cubicBezTo>
                      <a:cubicBezTo>
                        <a:pt x="241" y="88"/>
                        <a:pt x="241" y="88"/>
                        <a:pt x="241" y="88"/>
                      </a:cubicBezTo>
                      <a:cubicBezTo>
                        <a:pt x="241" y="89"/>
                        <a:pt x="238" y="91"/>
                        <a:pt x="235"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37" name="TextBox 103"/>
            <p:cNvSpPr txBox="1"/>
            <p:nvPr/>
          </p:nvSpPr>
          <p:spPr>
            <a:xfrm>
              <a:off x="5188702" y="4552592"/>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dirty="0">
                  <a:solidFill>
                    <a:srgbClr val="FFFF99"/>
                  </a:solidFill>
                </a:rPr>
                <a:t>工作行为</a:t>
              </a:r>
            </a:p>
          </p:txBody>
        </p:sp>
      </p:grpSp>
      <p:grpSp>
        <p:nvGrpSpPr>
          <p:cNvPr id="142" name="组合 141"/>
          <p:cNvGrpSpPr/>
          <p:nvPr/>
        </p:nvGrpSpPr>
        <p:grpSpPr>
          <a:xfrm>
            <a:off x="2063731" y="2388528"/>
            <a:ext cx="1638234" cy="612000"/>
            <a:chOff x="4658464" y="5361498"/>
            <a:chExt cx="1638234" cy="612000"/>
          </a:xfrm>
        </p:grpSpPr>
        <p:grpSp>
          <p:nvGrpSpPr>
            <p:cNvPr id="143" name="组合 142"/>
            <p:cNvGrpSpPr/>
            <p:nvPr/>
          </p:nvGrpSpPr>
          <p:grpSpPr>
            <a:xfrm>
              <a:off x="4658464" y="5361498"/>
              <a:ext cx="612000" cy="612000"/>
              <a:chOff x="6659422" y="6070625"/>
              <a:chExt cx="612000" cy="612000"/>
            </a:xfrm>
          </p:grpSpPr>
          <p:sp>
            <p:nvSpPr>
              <p:cNvPr id="145"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46" name="组合 145"/>
              <p:cNvGrpSpPr/>
              <p:nvPr/>
            </p:nvGrpSpPr>
            <p:grpSpPr>
              <a:xfrm rot="21211901">
                <a:off x="6805380" y="6194982"/>
                <a:ext cx="320084" cy="363286"/>
                <a:chOff x="7499279" y="3782763"/>
                <a:chExt cx="241073" cy="303212"/>
              </a:xfrm>
              <a:solidFill>
                <a:schemeClr val="bg1"/>
              </a:solidFill>
            </p:grpSpPr>
            <p:sp>
              <p:nvSpPr>
                <p:cNvPr id="147"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9"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0"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1"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44" name="TextBox 112"/>
            <p:cNvSpPr txBox="1"/>
            <p:nvPr/>
          </p:nvSpPr>
          <p:spPr>
            <a:xfrm>
              <a:off x="5188702" y="5482832"/>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dirty="0">
                  <a:solidFill>
                    <a:srgbClr val="FFFF99"/>
                  </a:solidFill>
                </a:rPr>
                <a:t>资历经验</a:t>
              </a:r>
            </a:p>
          </p:txBody>
        </p:sp>
      </p:grpSp>
      <p:grpSp>
        <p:nvGrpSpPr>
          <p:cNvPr id="152" name="组合 151"/>
          <p:cNvGrpSpPr/>
          <p:nvPr/>
        </p:nvGrpSpPr>
        <p:grpSpPr>
          <a:xfrm>
            <a:off x="4139952" y="3515400"/>
            <a:ext cx="1707421" cy="612000"/>
            <a:chOff x="6773613" y="4110080"/>
            <a:chExt cx="1707421" cy="612000"/>
          </a:xfrm>
        </p:grpSpPr>
        <p:grpSp>
          <p:nvGrpSpPr>
            <p:cNvPr id="153" name="组合 152"/>
            <p:cNvGrpSpPr/>
            <p:nvPr/>
          </p:nvGrpSpPr>
          <p:grpSpPr>
            <a:xfrm>
              <a:off x="6773613" y="4110080"/>
              <a:ext cx="612000" cy="612000"/>
              <a:chOff x="8218152" y="3917368"/>
              <a:chExt cx="612000" cy="612000"/>
            </a:xfrm>
          </p:grpSpPr>
          <p:sp>
            <p:nvSpPr>
              <p:cNvPr id="155" name="Oval 1292"/>
              <p:cNvSpPr>
                <a:spLocks noChangeArrowheads="1"/>
              </p:cNvSpPr>
              <p:nvPr/>
            </p:nvSpPr>
            <p:spPr bwMode="auto">
              <a:xfrm>
                <a:off x="8218152" y="3917368"/>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56" name="组合 155"/>
              <p:cNvGrpSpPr/>
              <p:nvPr/>
            </p:nvGrpSpPr>
            <p:grpSpPr>
              <a:xfrm rot="306343">
                <a:off x="8362152" y="4079368"/>
                <a:ext cx="324000" cy="288000"/>
                <a:chOff x="7343138" y="3103313"/>
                <a:chExt cx="325206" cy="295276"/>
              </a:xfrm>
              <a:solidFill>
                <a:schemeClr val="bg1"/>
              </a:solidFill>
            </p:grpSpPr>
            <p:sp>
              <p:nvSpPr>
                <p:cNvPr id="157" name="Freeform 28"/>
                <p:cNvSpPr>
                  <a:spLocks/>
                </p:cNvSpPr>
                <p:nvPr/>
              </p:nvSpPr>
              <p:spPr bwMode="auto">
                <a:xfrm>
                  <a:off x="7433743" y="3247776"/>
                  <a:ext cx="56628" cy="76200"/>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8" name="Freeform 29"/>
                <p:cNvSpPr>
                  <a:spLocks/>
                </p:cNvSpPr>
                <p:nvPr/>
              </p:nvSpPr>
              <p:spPr bwMode="auto">
                <a:xfrm>
                  <a:off x="7501696" y="3196976"/>
                  <a:ext cx="61482" cy="115888"/>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9" name="Freeform 30"/>
                <p:cNvSpPr>
                  <a:spLocks/>
                </p:cNvSpPr>
                <p:nvPr/>
              </p:nvSpPr>
              <p:spPr bwMode="auto">
                <a:xfrm>
                  <a:off x="7563178" y="3150938"/>
                  <a:ext cx="71190" cy="155575"/>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0" name="Freeform 31"/>
                <p:cNvSpPr>
                  <a:spLocks/>
                </p:cNvSpPr>
                <p:nvPr/>
              </p:nvSpPr>
              <p:spPr bwMode="auto">
                <a:xfrm>
                  <a:off x="7424035" y="3103313"/>
                  <a:ext cx="150468" cy="130175"/>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1" name="Freeform 32"/>
                <p:cNvSpPr>
                  <a:spLocks noEditPoints="1"/>
                </p:cNvSpPr>
                <p:nvPr/>
              </p:nvSpPr>
              <p:spPr bwMode="auto">
                <a:xfrm>
                  <a:off x="7343138" y="3120776"/>
                  <a:ext cx="325206" cy="277813"/>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54" name="TextBox 124"/>
            <p:cNvSpPr txBox="1"/>
            <p:nvPr/>
          </p:nvSpPr>
          <p:spPr>
            <a:xfrm>
              <a:off x="7373038" y="4231414"/>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dirty="0">
                  <a:solidFill>
                    <a:srgbClr val="FFFF99"/>
                  </a:solidFill>
                </a:rPr>
                <a:t>项目贡献</a:t>
              </a:r>
            </a:p>
          </p:txBody>
        </p:sp>
      </p:grpSp>
      <p:grpSp>
        <p:nvGrpSpPr>
          <p:cNvPr id="162" name="组合 161"/>
          <p:cNvGrpSpPr/>
          <p:nvPr/>
        </p:nvGrpSpPr>
        <p:grpSpPr>
          <a:xfrm>
            <a:off x="4139952" y="4583492"/>
            <a:ext cx="1689124" cy="612000"/>
            <a:chOff x="6887201" y="5218496"/>
            <a:chExt cx="1689124" cy="612000"/>
          </a:xfrm>
        </p:grpSpPr>
        <p:grpSp>
          <p:nvGrpSpPr>
            <p:cNvPr id="163" name="组合 162"/>
            <p:cNvGrpSpPr/>
            <p:nvPr/>
          </p:nvGrpSpPr>
          <p:grpSpPr>
            <a:xfrm>
              <a:off x="6887201" y="5218496"/>
              <a:ext cx="612000" cy="612000"/>
              <a:chOff x="6887201" y="5218496"/>
              <a:chExt cx="612000" cy="612000"/>
            </a:xfrm>
          </p:grpSpPr>
          <p:sp>
            <p:nvSpPr>
              <p:cNvPr id="165" name="Oval 1292"/>
              <p:cNvSpPr>
                <a:spLocks noChangeArrowheads="1"/>
              </p:cNvSpPr>
              <p:nvPr/>
            </p:nvSpPr>
            <p:spPr bwMode="auto">
              <a:xfrm>
                <a:off x="6887201" y="5218496"/>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66" name="组合 165"/>
              <p:cNvGrpSpPr/>
              <p:nvPr/>
            </p:nvGrpSpPr>
            <p:grpSpPr>
              <a:xfrm>
                <a:off x="7079613" y="5383661"/>
                <a:ext cx="227176" cy="281670"/>
                <a:chOff x="7441168" y="5336059"/>
                <a:chExt cx="227176" cy="281670"/>
              </a:xfrm>
            </p:grpSpPr>
            <p:sp>
              <p:nvSpPr>
                <p:cNvPr id="167" name="Oval 1335"/>
                <p:cNvSpPr>
                  <a:spLocks noChangeArrowheads="1"/>
                </p:cNvSpPr>
                <p:nvPr/>
              </p:nvSpPr>
              <p:spPr bwMode="auto">
                <a:xfrm>
                  <a:off x="7510170" y="5336059"/>
                  <a:ext cx="88110" cy="1259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8" name="Freeform 1336"/>
                <p:cNvSpPr>
                  <a:spLocks noEditPoints="1"/>
                </p:cNvSpPr>
                <p:nvPr/>
              </p:nvSpPr>
              <p:spPr bwMode="auto">
                <a:xfrm>
                  <a:off x="7441168" y="5464863"/>
                  <a:ext cx="227176" cy="152866"/>
                </a:xfrm>
                <a:custGeom>
                  <a:avLst/>
                  <a:gdLst>
                    <a:gd name="T0" fmla="*/ 246 w 252"/>
                    <a:gd name="T1" fmla="*/ 64 h 127"/>
                    <a:gd name="T2" fmla="*/ 246 w 252"/>
                    <a:gd name="T3" fmla="*/ 63 h 127"/>
                    <a:gd name="T4" fmla="*/ 192 w 252"/>
                    <a:gd name="T5" fmla="*/ 5 h 127"/>
                    <a:gd name="T6" fmla="*/ 191 w 252"/>
                    <a:gd name="T7" fmla="*/ 5 h 127"/>
                    <a:gd name="T8" fmla="*/ 183 w 252"/>
                    <a:gd name="T9" fmla="*/ 1 h 127"/>
                    <a:gd name="T10" fmla="*/ 181 w 252"/>
                    <a:gd name="T11" fmla="*/ 0 h 127"/>
                    <a:gd name="T12" fmla="*/ 72 w 252"/>
                    <a:gd name="T13" fmla="*/ 0 h 127"/>
                    <a:gd name="T14" fmla="*/ 71 w 252"/>
                    <a:gd name="T15" fmla="*/ 0 h 127"/>
                    <a:gd name="T16" fmla="*/ 61 w 252"/>
                    <a:gd name="T17" fmla="*/ 5 h 127"/>
                    <a:gd name="T18" fmla="*/ 60 w 252"/>
                    <a:gd name="T19" fmla="*/ 5 h 127"/>
                    <a:gd name="T20" fmla="*/ 6 w 252"/>
                    <a:gd name="T21" fmla="*/ 63 h 127"/>
                    <a:gd name="T22" fmla="*/ 5 w 252"/>
                    <a:gd name="T23" fmla="*/ 64 h 127"/>
                    <a:gd name="T24" fmla="*/ 4 w 252"/>
                    <a:gd name="T25" fmla="*/ 87 h 127"/>
                    <a:gd name="T26" fmla="*/ 21 w 252"/>
                    <a:gd name="T27" fmla="*/ 99 h 127"/>
                    <a:gd name="T28" fmla="*/ 23 w 252"/>
                    <a:gd name="T29" fmla="*/ 99 h 127"/>
                    <a:gd name="T30" fmla="*/ 24 w 252"/>
                    <a:gd name="T31" fmla="*/ 99 h 127"/>
                    <a:gd name="T32" fmla="*/ 66 w 252"/>
                    <a:gd name="T33" fmla="*/ 89 h 127"/>
                    <a:gd name="T34" fmla="*/ 66 w 252"/>
                    <a:gd name="T35" fmla="*/ 121 h 127"/>
                    <a:gd name="T36" fmla="*/ 72 w 252"/>
                    <a:gd name="T37" fmla="*/ 127 h 127"/>
                    <a:gd name="T38" fmla="*/ 181 w 252"/>
                    <a:gd name="T39" fmla="*/ 127 h 127"/>
                    <a:gd name="T40" fmla="*/ 187 w 252"/>
                    <a:gd name="T41" fmla="*/ 121 h 127"/>
                    <a:gd name="T42" fmla="*/ 187 w 252"/>
                    <a:gd name="T43" fmla="*/ 89 h 127"/>
                    <a:gd name="T44" fmla="*/ 227 w 252"/>
                    <a:gd name="T45" fmla="*/ 99 h 127"/>
                    <a:gd name="T46" fmla="*/ 229 w 252"/>
                    <a:gd name="T47" fmla="*/ 99 h 127"/>
                    <a:gd name="T48" fmla="*/ 231 w 252"/>
                    <a:gd name="T49" fmla="*/ 99 h 127"/>
                    <a:gd name="T50" fmla="*/ 246 w 252"/>
                    <a:gd name="T51" fmla="*/ 90 h 127"/>
                    <a:gd name="T52" fmla="*/ 246 w 252"/>
                    <a:gd name="T53" fmla="*/ 64 h 127"/>
                    <a:gd name="T54" fmla="*/ 177 w 252"/>
                    <a:gd name="T55" fmla="*/ 43 h 127"/>
                    <a:gd name="T56" fmla="*/ 168 w 252"/>
                    <a:gd name="T57" fmla="*/ 40 h 127"/>
                    <a:gd name="T58" fmla="*/ 166 w 252"/>
                    <a:gd name="T59" fmla="*/ 40 h 127"/>
                    <a:gd name="T60" fmla="*/ 145 w 252"/>
                    <a:gd name="T61" fmla="*/ 57 h 127"/>
                    <a:gd name="T62" fmla="*/ 157 w 252"/>
                    <a:gd name="T63" fmla="*/ 81 h 127"/>
                    <a:gd name="T64" fmla="*/ 158 w 252"/>
                    <a:gd name="T65" fmla="*/ 82 h 127"/>
                    <a:gd name="T66" fmla="*/ 177 w 252"/>
                    <a:gd name="T67" fmla="*/ 86 h 127"/>
                    <a:gd name="T68" fmla="*/ 177 w 252"/>
                    <a:gd name="T69" fmla="*/ 94 h 127"/>
                    <a:gd name="T70" fmla="*/ 172 w 252"/>
                    <a:gd name="T71" fmla="*/ 100 h 127"/>
                    <a:gd name="T72" fmla="*/ 128 w 252"/>
                    <a:gd name="T73" fmla="*/ 113 h 127"/>
                    <a:gd name="T74" fmla="*/ 127 w 252"/>
                    <a:gd name="T75" fmla="*/ 113 h 127"/>
                    <a:gd name="T76" fmla="*/ 124 w 252"/>
                    <a:gd name="T77" fmla="*/ 112 h 127"/>
                    <a:gd name="T78" fmla="*/ 124 w 252"/>
                    <a:gd name="T79" fmla="*/ 112 h 127"/>
                    <a:gd name="T80" fmla="*/ 80 w 252"/>
                    <a:gd name="T81" fmla="*/ 100 h 127"/>
                    <a:gd name="T82" fmla="*/ 75 w 252"/>
                    <a:gd name="T83" fmla="*/ 94 h 127"/>
                    <a:gd name="T84" fmla="*/ 75 w 252"/>
                    <a:gd name="T85" fmla="*/ 86 h 127"/>
                    <a:gd name="T86" fmla="*/ 93 w 252"/>
                    <a:gd name="T87" fmla="*/ 82 h 127"/>
                    <a:gd name="T88" fmla="*/ 94 w 252"/>
                    <a:gd name="T89" fmla="*/ 81 h 127"/>
                    <a:gd name="T90" fmla="*/ 106 w 252"/>
                    <a:gd name="T91" fmla="*/ 57 h 127"/>
                    <a:gd name="T92" fmla="*/ 85 w 252"/>
                    <a:gd name="T93" fmla="*/ 40 h 127"/>
                    <a:gd name="T94" fmla="*/ 84 w 252"/>
                    <a:gd name="T95" fmla="*/ 40 h 127"/>
                    <a:gd name="T96" fmla="*/ 75 w 252"/>
                    <a:gd name="T97" fmla="*/ 43 h 127"/>
                    <a:gd name="T98" fmla="*/ 75 w 252"/>
                    <a:gd name="T99" fmla="*/ 22 h 127"/>
                    <a:gd name="T100" fmla="*/ 77 w 252"/>
                    <a:gd name="T101" fmla="*/ 17 h 127"/>
                    <a:gd name="T102" fmla="*/ 83 w 252"/>
                    <a:gd name="T103" fmla="*/ 16 h 127"/>
                    <a:gd name="T104" fmla="*/ 127 w 252"/>
                    <a:gd name="T105" fmla="*/ 28 h 127"/>
                    <a:gd name="T106" fmla="*/ 169 w 252"/>
                    <a:gd name="T107" fmla="*/ 16 h 127"/>
                    <a:gd name="T108" fmla="*/ 174 w 252"/>
                    <a:gd name="T109" fmla="*/ 17 h 127"/>
                    <a:gd name="T110" fmla="*/ 177 w 252"/>
                    <a:gd name="T111" fmla="*/ 22 h 127"/>
                    <a:gd name="T112" fmla="*/ 177 w 252"/>
                    <a:gd name="T113" fmla="*/ 4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 h="127">
                      <a:moveTo>
                        <a:pt x="246" y="64"/>
                      </a:moveTo>
                      <a:cubicBezTo>
                        <a:pt x="246" y="64"/>
                        <a:pt x="246" y="63"/>
                        <a:pt x="246" y="63"/>
                      </a:cubicBezTo>
                      <a:cubicBezTo>
                        <a:pt x="192" y="5"/>
                        <a:pt x="192" y="5"/>
                        <a:pt x="192" y="5"/>
                      </a:cubicBezTo>
                      <a:cubicBezTo>
                        <a:pt x="192" y="5"/>
                        <a:pt x="192" y="5"/>
                        <a:pt x="191" y="5"/>
                      </a:cubicBezTo>
                      <a:cubicBezTo>
                        <a:pt x="189" y="3"/>
                        <a:pt x="186" y="1"/>
                        <a:pt x="183" y="1"/>
                      </a:cubicBezTo>
                      <a:cubicBezTo>
                        <a:pt x="183" y="0"/>
                        <a:pt x="182" y="0"/>
                        <a:pt x="181" y="0"/>
                      </a:cubicBezTo>
                      <a:cubicBezTo>
                        <a:pt x="72" y="0"/>
                        <a:pt x="72" y="0"/>
                        <a:pt x="72" y="0"/>
                      </a:cubicBezTo>
                      <a:cubicBezTo>
                        <a:pt x="71" y="0"/>
                        <a:pt x="71" y="0"/>
                        <a:pt x="71" y="0"/>
                      </a:cubicBezTo>
                      <a:cubicBezTo>
                        <a:pt x="67" y="0"/>
                        <a:pt x="63" y="2"/>
                        <a:pt x="61" y="5"/>
                      </a:cubicBezTo>
                      <a:cubicBezTo>
                        <a:pt x="60" y="5"/>
                        <a:pt x="60" y="5"/>
                        <a:pt x="60" y="5"/>
                      </a:cubicBezTo>
                      <a:cubicBezTo>
                        <a:pt x="6" y="63"/>
                        <a:pt x="6" y="63"/>
                        <a:pt x="6" y="63"/>
                      </a:cubicBezTo>
                      <a:cubicBezTo>
                        <a:pt x="6" y="63"/>
                        <a:pt x="6" y="64"/>
                        <a:pt x="5" y="64"/>
                      </a:cubicBezTo>
                      <a:cubicBezTo>
                        <a:pt x="0" y="70"/>
                        <a:pt x="0" y="79"/>
                        <a:pt x="4" y="87"/>
                      </a:cubicBezTo>
                      <a:cubicBezTo>
                        <a:pt x="7" y="94"/>
                        <a:pt x="13" y="99"/>
                        <a:pt x="21" y="99"/>
                      </a:cubicBezTo>
                      <a:cubicBezTo>
                        <a:pt x="22" y="99"/>
                        <a:pt x="22" y="99"/>
                        <a:pt x="23" y="99"/>
                      </a:cubicBezTo>
                      <a:cubicBezTo>
                        <a:pt x="23" y="99"/>
                        <a:pt x="24" y="99"/>
                        <a:pt x="24" y="99"/>
                      </a:cubicBezTo>
                      <a:cubicBezTo>
                        <a:pt x="66" y="89"/>
                        <a:pt x="66" y="89"/>
                        <a:pt x="66" y="89"/>
                      </a:cubicBezTo>
                      <a:cubicBezTo>
                        <a:pt x="66" y="121"/>
                        <a:pt x="66" y="121"/>
                        <a:pt x="66" y="121"/>
                      </a:cubicBezTo>
                      <a:cubicBezTo>
                        <a:pt x="66" y="124"/>
                        <a:pt x="68" y="127"/>
                        <a:pt x="72" y="127"/>
                      </a:cubicBezTo>
                      <a:cubicBezTo>
                        <a:pt x="181" y="127"/>
                        <a:pt x="181" y="127"/>
                        <a:pt x="181" y="127"/>
                      </a:cubicBezTo>
                      <a:cubicBezTo>
                        <a:pt x="184" y="127"/>
                        <a:pt x="187" y="124"/>
                        <a:pt x="187" y="121"/>
                      </a:cubicBezTo>
                      <a:cubicBezTo>
                        <a:pt x="187" y="89"/>
                        <a:pt x="187" y="89"/>
                        <a:pt x="187" y="89"/>
                      </a:cubicBezTo>
                      <a:cubicBezTo>
                        <a:pt x="227" y="99"/>
                        <a:pt x="227" y="99"/>
                        <a:pt x="227" y="99"/>
                      </a:cubicBezTo>
                      <a:cubicBezTo>
                        <a:pt x="228" y="99"/>
                        <a:pt x="228" y="99"/>
                        <a:pt x="229" y="99"/>
                      </a:cubicBezTo>
                      <a:cubicBezTo>
                        <a:pt x="229" y="99"/>
                        <a:pt x="230" y="99"/>
                        <a:pt x="231" y="99"/>
                      </a:cubicBezTo>
                      <a:cubicBezTo>
                        <a:pt x="237" y="99"/>
                        <a:pt x="243" y="95"/>
                        <a:pt x="246" y="90"/>
                      </a:cubicBezTo>
                      <a:cubicBezTo>
                        <a:pt x="252" y="82"/>
                        <a:pt x="252" y="71"/>
                        <a:pt x="246" y="64"/>
                      </a:cubicBezTo>
                      <a:close/>
                      <a:moveTo>
                        <a:pt x="177" y="43"/>
                      </a:moveTo>
                      <a:cubicBezTo>
                        <a:pt x="168" y="40"/>
                        <a:pt x="168" y="40"/>
                        <a:pt x="168" y="40"/>
                      </a:cubicBezTo>
                      <a:cubicBezTo>
                        <a:pt x="167" y="40"/>
                        <a:pt x="167" y="40"/>
                        <a:pt x="166" y="40"/>
                      </a:cubicBezTo>
                      <a:cubicBezTo>
                        <a:pt x="157" y="39"/>
                        <a:pt x="148" y="46"/>
                        <a:pt x="145" y="57"/>
                      </a:cubicBezTo>
                      <a:cubicBezTo>
                        <a:pt x="143" y="68"/>
                        <a:pt x="148" y="78"/>
                        <a:pt x="157" y="81"/>
                      </a:cubicBezTo>
                      <a:cubicBezTo>
                        <a:pt x="158" y="82"/>
                        <a:pt x="158" y="82"/>
                        <a:pt x="158" y="82"/>
                      </a:cubicBezTo>
                      <a:cubicBezTo>
                        <a:pt x="177" y="86"/>
                        <a:pt x="177" y="86"/>
                        <a:pt x="177" y="86"/>
                      </a:cubicBezTo>
                      <a:cubicBezTo>
                        <a:pt x="177" y="94"/>
                        <a:pt x="177" y="94"/>
                        <a:pt x="177" y="94"/>
                      </a:cubicBezTo>
                      <a:cubicBezTo>
                        <a:pt x="177" y="97"/>
                        <a:pt x="175" y="100"/>
                        <a:pt x="172" y="100"/>
                      </a:cubicBezTo>
                      <a:cubicBezTo>
                        <a:pt x="128" y="113"/>
                        <a:pt x="128" y="113"/>
                        <a:pt x="128" y="113"/>
                      </a:cubicBezTo>
                      <a:cubicBezTo>
                        <a:pt x="128" y="113"/>
                        <a:pt x="127" y="113"/>
                        <a:pt x="127" y="113"/>
                      </a:cubicBezTo>
                      <a:cubicBezTo>
                        <a:pt x="126" y="113"/>
                        <a:pt x="125" y="113"/>
                        <a:pt x="124" y="112"/>
                      </a:cubicBezTo>
                      <a:cubicBezTo>
                        <a:pt x="124" y="112"/>
                        <a:pt x="124" y="112"/>
                        <a:pt x="124" y="112"/>
                      </a:cubicBezTo>
                      <a:cubicBezTo>
                        <a:pt x="80" y="100"/>
                        <a:pt x="80" y="100"/>
                        <a:pt x="80" y="100"/>
                      </a:cubicBezTo>
                      <a:cubicBezTo>
                        <a:pt x="77" y="99"/>
                        <a:pt x="75" y="97"/>
                        <a:pt x="75" y="94"/>
                      </a:cubicBezTo>
                      <a:cubicBezTo>
                        <a:pt x="75" y="86"/>
                        <a:pt x="75" y="86"/>
                        <a:pt x="75" y="86"/>
                      </a:cubicBezTo>
                      <a:cubicBezTo>
                        <a:pt x="93" y="82"/>
                        <a:pt x="93" y="82"/>
                        <a:pt x="93" y="82"/>
                      </a:cubicBezTo>
                      <a:cubicBezTo>
                        <a:pt x="94" y="82"/>
                        <a:pt x="94" y="82"/>
                        <a:pt x="94" y="81"/>
                      </a:cubicBezTo>
                      <a:cubicBezTo>
                        <a:pt x="103" y="78"/>
                        <a:pt x="108" y="68"/>
                        <a:pt x="106" y="57"/>
                      </a:cubicBezTo>
                      <a:cubicBezTo>
                        <a:pt x="104" y="46"/>
                        <a:pt x="95" y="39"/>
                        <a:pt x="85" y="40"/>
                      </a:cubicBezTo>
                      <a:cubicBezTo>
                        <a:pt x="85" y="40"/>
                        <a:pt x="84" y="40"/>
                        <a:pt x="84" y="40"/>
                      </a:cubicBezTo>
                      <a:cubicBezTo>
                        <a:pt x="75" y="43"/>
                        <a:pt x="75" y="43"/>
                        <a:pt x="75" y="43"/>
                      </a:cubicBezTo>
                      <a:cubicBezTo>
                        <a:pt x="75" y="22"/>
                        <a:pt x="75" y="22"/>
                        <a:pt x="75" y="22"/>
                      </a:cubicBezTo>
                      <a:cubicBezTo>
                        <a:pt x="75" y="20"/>
                        <a:pt x="76" y="18"/>
                        <a:pt x="77" y="17"/>
                      </a:cubicBezTo>
                      <a:cubicBezTo>
                        <a:pt x="79" y="16"/>
                        <a:pt x="81" y="15"/>
                        <a:pt x="83" y="16"/>
                      </a:cubicBezTo>
                      <a:cubicBezTo>
                        <a:pt x="127" y="28"/>
                        <a:pt x="127" y="28"/>
                        <a:pt x="127" y="28"/>
                      </a:cubicBezTo>
                      <a:cubicBezTo>
                        <a:pt x="169" y="16"/>
                        <a:pt x="169" y="16"/>
                        <a:pt x="169" y="16"/>
                      </a:cubicBezTo>
                      <a:cubicBezTo>
                        <a:pt x="171" y="16"/>
                        <a:pt x="173" y="16"/>
                        <a:pt x="174" y="17"/>
                      </a:cubicBezTo>
                      <a:cubicBezTo>
                        <a:pt x="176" y="18"/>
                        <a:pt x="177" y="20"/>
                        <a:pt x="177" y="22"/>
                      </a:cubicBezTo>
                      <a:lnTo>
                        <a:pt x="17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64" name="TextBox 125"/>
            <p:cNvSpPr txBox="1"/>
            <p:nvPr/>
          </p:nvSpPr>
          <p:spPr>
            <a:xfrm>
              <a:off x="7468329" y="5339830"/>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dirty="0">
                  <a:solidFill>
                    <a:srgbClr val="FFFF99"/>
                  </a:solidFill>
                </a:rPr>
                <a:t>能力素质</a:t>
              </a:r>
            </a:p>
          </p:txBody>
        </p:sp>
      </p:grpSp>
      <p:grpSp>
        <p:nvGrpSpPr>
          <p:cNvPr id="2058" name="组合 2057"/>
          <p:cNvGrpSpPr/>
          <p:nvPr/>
        </p:nvGrpSpPr>
        <p:grpSpPr>
          <a:xfrm>
            <a:off x="6681074" y="3356992"/>
            <a:ext cx="1224000" cy="1828162"/>
            <a:chOff x="7187348" y="3410330"/>
            <a:chExt cx="1224000" cy="1828162"/>
          </a:xfrm>
        </p:grpSpPr>
        <p:pic>
          <p:nvPicPr>
            <p:cNvPr id="170" name="图片 169"/>
            <p:cNvPicPr>
              <a:picLocks noChangeAspect="1"/>
            </p:cNvPicPr>
            <p:nvPr/>
          </p:nvPicPr>
          <p:blipFill>
            <a:blip r:embed="rId2"/>
            <a:stretch>
              <a:fillRect/>
            </a:stretch>
          </p:blipFill>
          <p:spPr>
            <a:xfrm>
              <a:off x="7187348" y="3410330"/>
              <a:ext cx="1224000" cy="1515991"/>
            </a:xfrm>
            <a:prstGeom prst="rect">
              <a:avLst/>
            </a:prstGeom>
          </p:spPr>
        </p:pic>
        <p:sp>
          <p:nvSpPr>
            <p:cNvPr id="174" name="文本框 173"/>
            <p:cNvSpPr txBox="1"/>
            <p:nvPr/>
          </p:nvSpPr>
          <p:spPr>
            <a:xfrm>
              <a:off x="7245350" y="4869160"/>
              <a:ext cx="1107996" cy="369332"/>
            </a:xfrm>
            <a:prstGeom prst="rect">
              <a:avLst/>
            </a:prstGeom>
            <a:noFill/>
          </p:spPr>
          <p:txBody>
            <a:bodyPr wrap="none" rtlCol="0">
              <a:spAutoFit/>
            </a:bodyPr>
            <a:lstStyle/>
            <a:p>
              <a:r>
                <a:rPr lang="zh-CN" altLang="en-US" b="1" dirty="0">
                  <a:solidFill>
                    <a:srgbClr val="FFFF99"/>
                  </a:solidFill>
                  <a:latin typeface="楷体" pitchFamily="49" charset="-122"/>
                  <a:ea typeface="楷体" pitchFamily="49" charset="-122"/>
                </a:rPr>
                <a:t>带教他人</a:t>
              </a:r>
            </a:p>
          </p:txBody>
        </p:sp>
      </p:grpSp>
      <p:grpSp>
        <p:nvGrpSpPr>
          <p:cNvPr id="2061" name="组合 2060"/>
          <p:cNvGrpSpPr/>
          <p:nvPr/>
        </p:nvGrpSpPr>
        <p:grpSpPr>
          <a:xfrm>
            <a:off x="6681074" y="5101188"/>
            <a:ext cx="1224000" cy="1568172"/>
            <a:chOff x="7187348" y="5254496"/>
            <a:chExt cx="1224000" cy="1568172"/>
          </a:xfrm>
        </p:grpSpPr>
        <p:grpSp>
          <p:nvGrpSpPr>
            <p:cNvPr id="171" name="组合 170"/>
            <p:cNvGrpSpPr/>
            <p:nvPr/>
          </p:nvGrpSpPr>
          <p:grpSpPr>
            <a:xfrm>
              <a:off x="7187348" y="5254496"/>
              <a:ext cx="1224000" cy="1342856"/>
              <a:chOff x="6879853" y="4645421"/>
              <a:chExt cx="2156643" cy="2212579"/>
            </a:xfrm>
          </p:grpSpPr>
          <p:pic>
            <p:nvPicPr>
              <p:cNvPr id="172" name="图片 171"/>
              <p:cNvPicPr>
                <a:picLocks noChangeAspect="1"/>
              </p:cNvPicPr>
              <p:nvPr/>
            </p:nvPicPr>
            <p:blipFill>
              <a:blip r:embed="rId3"/>
              <a:stretch>
                <a:fillRect/>
              </a:stretch>
            </p:blipFill>
            <p:spPr>
              <a:xfrm>
                <a:off x="6879853" y="4645421"/>
                <a:ext cx="2156643" cy="2212579"/>
              </a:xfrm>
              <a:prstGeom prst="rect">
                <a:avLst/>
              </a:prstGeom>
            </p:spPr>
          </p:pic>
          <p:sp>
            <p:nvSpPr>
              <p:cNvPr id="173" name="文本框 172"/>
              <p:cNvSpPr txBox="1"/>
              <p:nvPr/>
            </p:nvSpPr>
            <p:spPr>
              <a:xfrm>
                <a:off x="8026110" y="5016675"/>
                <a:ext cx="656645" cy="389409"/>
              </a:xfrm>
              <a:prstGeom prst="rect">
                <a:avLst/>
              </a:prstGeom>
              <a:noFill/>
            </p:spPr>
            <p:txBody>
              <a:bodyPr wrap="none" rtlCol="0">
                <a:spAutoFit/>
              </a:bodyPr>
              <a:lstStyle/>
              <a:p>
                <a:r>
                  <a:rPr lang="zh-CN" altLang="en-US" sz="700" b="1" smtClean="0">
                    <a:solidFill>
                      <a:schemeClr val="bg1">
                        <a:lumMod val="50000"/>
                      </a:schemeClr>
                    </a:solidFill>
                    <a:latin typeface="华文楷体" panose="02010600040101010101" pitchFamily="2" charset="-122"/>
                    <a:ea typeface="华文楷体" panose="02010600040101010101" pitchFamily="2" charset="-122"/>
                  </a:rPr>
                  <a:t>证书</a:t>
                </a:r>
                <a:endParaRPr lang="zh-CN" altLang="en-US" sz="1400" b="1">
                  <a:solidFill>
                    <a:schemeClr val="bg1">
                      <a:lumMod val="50000"/>
                    </a:schemeClr>
                  </a:solidFill>
                  <a:latin typeface="华文楷体" panose="02010600040101010101" pitchFamily="2" charset="-122"/>
                  <a:ea typeface="华文楷体" panose="02010600040101010101" pitchFamily="2" charset="-122"/>
                </a:endParaRPr>
              </a:p>
            </p:txBody>
          </p:sp>
        </p:grpSp>
        <p:sp>
          <p:nvSpPr>
            <p:cNvPr id="175" name="文本框 174"/>
            <p:cNvSpPr txBox="1"/>
            <p:nvPr/>
          </p:nvSpPr>
          <p:spPr>
            <a:xfrm>
              <a:off x="7245350" y="6453336"/>
              <a:ext cx="1107996" cy="369332"/>
            </a:xfrm>
            <a:prstGeom prst="rect">
              <a:avLst/>
            </a:prstGeom>
            <a:noFill/>
          </p:spPr>
          <p:txBody>
            <a:bodyPr wrap="none" rtlCol="0">
              <a:spAutoFit/>
            </a:bodyPr>
            <a:lstStyle/>
            <a:p>
              <a:r>
                <a:rPr lang="zh-CN" altLang="en-US" b="1" dirty="0">
                  <a:solidFill>
                    <a:srgbClr val="FFFF99"/>
                  </a:solidFill>
                  <a:latin typeface="楷体" pitchFamily="49" charset="-122"/>
                  <a:ea typeface="楷体" pitchFamily="49" charset="-122"/>
                </a:rPr>
                <a:t>获取证书</a:t>
              </a:r>
            </a:p>
          </p:txBody>
        </p:sp>
      </p:grpSp>
      <p:grpSp>
        <p:nvGrpSpPr>
          <p:cNvPr id="2063" name="组合 2062"/>
          <p:cNvGrpSpPr/>
          <p:nvPr/>
        </p:nvGrpSpPr>
        <p:grpSpPr>
          <a:xfrm>
            <a:off x="6588224" y="1974342"/>
            <a:ext cx="1409700" cy="1391942"/>
            <a:chOff x="7071582" y="1830326"/>
            <a:chExt cx="1409700" cy="1391942"/>
          </a:xfrm>
        </p:grpSpPr>
        <p:sp>
          <p:nvSpPr>
            <p:cNvPr id="2050" name="文本框 2049"/>
            <p:cNvSpPr txBox="1"/>
            <p:nvPr/>
          </p:nvSpPr>
          <p:spPr>
            <a:xfrm>
              <a:off x="7222434" y="2852936"/>
              <a:ext cx="1107996" cy="369332"/>
            </a:xfrm>
            <a:prstGeom prst="rect">
              <a:avLst/>
            </a:prstGeom>
            <a:noFill/>
          </p:spPr>
          <p:txBody>
            <a:bodyPr wrap="none" rtlCol="0">
              <a:spAutoFit/>
            </a:bodyPr>
            <a:lstStyle/>
            <a:p>
              <a:r>
                <a:rPr lang="zh-CN" altLang="en-US" b="1" dirty="0">
                  <a:solidFill>
                    <a:srgbClr val="FFFF99"/>
                  </a:solidFill>
                  <a:latin typeface="楷体" pitchFamily="49" charset="-122"/>
                  <a:ea typeface="楷体" pitchFamily="49" charset="-122"/>
                </a:rPr>
                <a:t>授课分享</a:t>
              </a:r>
            </a:p>
          </p:txBody>
        </p:sp>
        <p:pic>
          <p:nvPicPr>
            <p:cNvPr id="2062" name="图片 2061"/>
            <p:cNvPicPr>
              <a:picLocks noChangeAspect="1"/>
            </p:cNvPicPr>
            <p:nvPr/>
          </p:nvPicPr>
          <p:blipFill>
            <a:blip r:embed="rId4"/>
            <a:stretch>
              <a:fillRect/>
            </a:stretch>
          </p:blipFill>
          <p:spPr>
            <a:xfrm>
              <a:off x="7071582" y="1830326"/>
              <a:ext cx="1409700" cy="1076325"/>
            </a:xfrm>
            <a:prstGeom prst="rect">
              <a:avLst/>
            </a:prstGeom>
          </p:spPr>
        </p:pic>
      </p:grpSp>
      <p:sp>
        <p:nvSpPr>
          <p:cNvPr id="2064" name="矩形 2063"/>
          <p:cNvSpPr/>
          <p:nvPr/>
        </p:nvSpPr>
        <p:spPr>
          <a:xfrm>
            <a:off x="1912111" y="2172504"/>
            <a:ext cx="2147294" cy="4248471"/>
          </a:xfrm>
          <a:prstGeom prst="rect">
            <a:avLst/>
          </a:prstGeom>
          <a:no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503938" y="1974343"/>
            <a:ext cx="2172518" cy="4695016"/>
          </a:xfrm>
          <a:prstGeom prst="rect">
            <a:avLst/>
          </a:prstGeom>
          <a:no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178"/>
          <p:cNvSpPr txBox="1"/>
          <p:nvPr/>
        </p:nvSpPr>
        <p:spPr>
          <a:xfrm>
            <a:off x="8172400" y="2572112"/>
            <a:ext cx="461665" cy="3593192"/>
          </a:xfrm>
          <a:prstGeom prst="rect">
            <a:avLst/>
          </a:prstGeom>
          <a:noFill/>
        </p:spPr>
        <p:txBody>
          <a:bodyPr vert="eaVert" wrap="square" rtlCol="0">
            <a:spAutoFit/>
          </a:bodyPr>
          <a:lstStyle/>
          <a:p>
            <a:pPr algn="ctr"/>
            <a:r>
              <a:rPr lang="zh-CN" altLang="en-US" b="1" dirty="0" smtClean="0">
                <a:solidFill>
                  <a:schemeClr val="accent2"/>
                </a:solidFill>
                <a:latin typeface="华文楷体" panose="02010600040101010101" pitchFamily="2" charset="-122"/>
                <a:ea typeface="华文楷体" panose="02010600040101010101" pitchFamily="2" charset="-122"/>
              </a:rPr>
              <a:t>加分项</a:t>
            </a:r>
            <a:endParaRPr lang="zh-CN" altLang="en-US" b="1" dirty="0">
              <a:solidFill>
                <a:schemeClr val="accent2"/>
              </a:solidFill>
              <a:latin typeface="华文楷体" panose="02010600040101010101" pitchFamily="2" charset="-122"/>
              <a:ea typeface="华文楷体" panose="02010600040101010101" pitchFamily="2" charset="-122"/>
            </a:endParaRPr>
          </a:p>
        </p:txBody>
      </p:sp>
      <p:sp>
        <p:nvSpPr>
          <p:cNvPr id="64" name="文本框 63"/>
          <p:cNvSpPr txBox="1"/>
          <p:nvPr/>
        </p:nvSpPr>
        <p:spPr>
          <a:xfrm>
            <a:off x="3635896" y="2539752"/>
            <a:ext cx="461665" cy="3593192"/>
          </a:xfrm>
          <a:prstGeom prst="rect">
            <a:avLst/>
          </a:prstGeom>
          <a:noFill/>
        </p:spPr>
        <p:txBody>
          <a:bodyPr vert="eaVert" wrap="square" rtlCol="0" anchor="ctr">
            <a:spAutoFit/>
          </a:bodyPr>
          <a:lstStyle/>
          <a:p>
            <a:pPr algn="ctr"/>
            <a:r>
              <a:rPr lang="zh-CN" altLang="en-US" b="1" dirty="0" smtClean="0">
                <a:solidFill>
                  <a:schemeClr val="accent2"/>
                </a:solidFill>
                <a:latin typeface="华文楷体" panose="02010600040101010101" pitchFamily="2" charset="-122"/>
                <a:ea typeface="华文楷体" panose="02010600040101010101" pitchFamily="2" charset="-122"/>
              </a:rPr>
              <a:t>门槛项</a:t>
            </a:r>
            <a:endParaRPr lang="zh-CN" altLang="en-US" b="1" dirty="0">
              <a:solidFill>
                <a:schemeClr val="accent2"/>
              </a:solidFill>
              <a:latin typeface="华文楷体" panose="02010600040101010101" pitchFamily="2" charset="-122"/>
              <a:ea typeface="华文楷体" panose="02010600040101010101" pitchFamily="2" charset="-122"/>
            </a:endParaRPr>
          </a:p>
        </p:txBody>
      </p:sp>
      <p:sp>
        <p:nvSpPr>
          <p:cNvPr id="65" name="矩形 64"/>
          <p:cNvSpPr/>
          <p:nvPr/>
        </p:nvSpPr>
        <p:spPr>
          <a:xfrm>
            <a:off x="1907704" y="1988840"/>
            <a:ext cx="4421758" cy="4695016"/>
          </a:xfrm>
          <a:prstGeom prst="rect">
            <a:avLst/>
          </a:prstGeom>
          <a:noFill/>
          <a:ln w="3175">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5838527" y="2572112"/>
            <a:ext cx="461665" cy="3593192"/>
          </a:xfrm>
          <a:prstGeom prst="rect">
            <a:avLst/>
          </a:prstGeom>
          <a:noFill/>
        </p:spPr>
        <p:txBody>
          <a:bodyPr vert="eaVert" wrap="square" rtlCol="0" anchor="ctr">
            <a:spAutoFit/>
          </a:bodyPr>
          <a:lstStyle/>
          <a:p>
            <a:pPr algn="ctr"/>
            <a:r>
              <a:rPr lang="zh-CN" altLang="en-US" b="1" dirty="0" smtClean="0">
                <a:solidFill>
                  <a:schemeClr val="accent2"/>
                </a:solidFill>
                <a:latin typeface="华文楷体" panose="02010600040101010101" pitchFamily="2" charset="-122"/>
                <a:ea typeface="华文楷体" panose="02010600040101010101" pitchFamily="2" charset="-122"/>
              </a:rPr>
              <a:t>积分项</a:t>
            </a:r>
            <a:endParaRPr lang="zh-CN" altLang="en-US" b="1" dirty="0">
              <a:solidFill>
                <a:schemeClr val="accent2"/>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75111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五边形 77"/>
          <p:cNvSpPr/>
          <p:nvPr/>
        </p:nvSpPr>
        <p:spPr>
          <a:xfrm>
            <a:off x="2724750" y="4900289"/>
            <a:ext cx="3240000" cy="108000"/>
          </a:xfrm>
          <a:prstGeom prst="homePlat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2724750" y="2672928"/>
            <a:ext cx="5580000" cy="1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normAutofit/>
          </a:bodyPr>
          <a:lstStyle/>
          <a:p>
            <a:r>
              <a:rPr lang="zh-CN" altLang="en-US" sz="3600" b="1" dirty="0" smtClean="0">
                <a:solidFill>
                  <a:schemeClr val="tx1"/>
                </a:solidFill>
                <a:latin typeface="楷体" panose="02010609060101010101" pitchFamily="49" charset="-122"/>
                <a:ea typeface="楷体" panose="02010609060101010101" pitchFamily="49" charset="-122"/>
              </a:rPr>
              <a:t>各维度认证时间</a:t>
            </a:r>
            <a:endParaRPr lang="zh-CN" altLang="en-US" sz="3600" b="1" dirty="0">
              <a:solidFill>
                <a:schemeClr val="tx1"/>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260" y="5021416"/>
            <a:ext cx="3560916" cy="179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3897007" y="2010711"/>
            <a:ext cx="1107996" cy="1058249"/>
            <a:chOff x="4342763" y="2410301"/>
            <a:chExt cx="1107996" cy="1058249"/>
          </a:xfrm>
        </p:grpSpPr>
        <p:grpSp>
          <p:nvGrpSpPr>
            <p:cNvPr id="7" name="组合 6"/>
            <p:cNvGrpSpPr/>
            <p:nvPr/>
          </p:nvGrpSpPr>
          <p:grpSpPr>
            <a:xfrm>
              <a:off x="4605737" y="2856550"/>
              <a:ext cx="612000" cy="612000"/>
              <a:chOff x="6382430" y="4048212"/>
              <a:chExt cx="612000" cy="612000"/>
            </a:xfrm>
          </p:grpSpPr>
          <p:sp>
            <p:nvSpPr>
              <p:cNvPr id="9" name="Oval 1292"/>
              <p:cNvSpPr>
                <a:spLocks noChangeArrowheads="1"/>
              </p:cNvSpPr>
              <p:nvPr/>
            </p:nvSpPr>
            <p:spPr bwMode="auto">
              <a:xfrm>
                <a:off x="6382430" y="4048212"/>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0" name="Freeform 1394"/>
              <p:cNvSpPr>
                <a:spLocks noEditPoints="1"/>
              </p:cNvSpPr>
              <p:nvPr/>
            </p:nvSpPr>
            <p:spPr bwMode="auto">
              <a:xfrm>
                <a:off x="6562430" y="4228212"/>
                <a:ext cx="252000" cy="252000"/>
              </a:xfrm>
              <a:custGeom>
                <a:avLst/>
                <a:gdLst>
                  <a:gd name="T0" fmla="*/ 270 w 275"/>
                  <a:gd name="T1" fmla="*/ 19 h 196"/>
                  <a:gd name="T2" fmla="*/ 264 w 275"/>
                  <a:gd name="T3" fmla="*/ 19 h 196"/>
                  <a:gd name="T4" fmla="*/ 264 w 275"/>
                  <a:gd name="T5" fmla="*/ 13 h 196"/>
                  <a:gd name="T6" fmla="*/ 260 w 275"/>
                  <a:gd name="T7" fmla="*/ 8 h 196"/>
                  <a:gd name="T8" fmla="*/ 193 w 275"/>
                  <a:gd name="T9" fmla="*/ 0 h 196"/>
                  <a:gd name="T10" fmla="*/ 137 w 275"/>
                  <a:gd name="T11" fmla="*/ 14 h 196"/>
                  <a:gd name="T12" fmla="*/ 81 w 275"/>
                  <a:gd name="T13" fmla="*/ 0 h 196"/>
                  <a:gd name="T14" fmla="*/ 14 w 275"/>
                  <a:gd name="T15" fmla="*/ 8 h 196"/>
                  <a:gd name="T16" fmla="*/ 11 w 275"/>
                  <a:gd name="T17" fmla="*/ 13 h 196"/>
                  <a:gd name="T18" fmla="*/ 11 w 275"/>
                  <a:gd name="T19" fmla="*/ 19 h 196"/>
                  <a:gd name="T20" fmla="*/ 4 w 275"/>
                  <a:gd name="T21" fmla="*/ 19 h 196"/>
                  <a:gd name="T22" fmla="*/ 0 w 275"/>
                  <a:gd name="T23" fmla="*/ 24 h 196"/>
                  <a:gd name="T24" fmla="*/ 0 w 275"/>
                  <a:gd name="T25" fmla="*/ 181 h 196"/>
                  <a:gd name="T26" fmla="*/ 4 w 275"/>
                  <a:gd name="T27" fmla="*/ 186 h 196"/>
                  <a:gd name="T28" fmla="*/ 116 w 275"/>
                  <a:gd name="T29" fmla="*/ 186 h 196"/>
                  <a:gd name="T30" fmla="*/ 137 w 275"/>
                  <a:gd name="T31" fmla="*/ 196 h 196"/>
                  <a:gd name="T32" fmla="*/ 158 w 275"/>
                  <a:gd name="T33" fmla="*/ 186 h 196"/>
                  <a:gd name="T34" fmla="*/ 270 w 275"/>
                  <a:gd name="T35" fmla="*/ 186 h 196"/>
                  <a:gd name="T36" fmla="*/ 275 w 275"/>
                  <a:gd name="T37" fmla="*/ 181 h 196"/>
                  <a:gd name="T38" fmla="*/ 275 w 275"/>
                  <a:gd name="T39" fmla="*/ 24 h 196"/>
                  <a:gd name="T40" fmla="*/ 270 w 275"/>
                  <a:gd name="T41" fmla="*/ 19 h 196"/>
                  <a:gd name="T42" fmla="*/ 254 w 275"/>
                  <a:gd name="T43" fmla="*/ 17 h 196"/>
                  <a:gd name="T44" fmla="*/ 254 w 275"/>
                  <a:gd name="T45" fmla="*/ 163 h 196"/>
                  <a:gd name="T46" fmla="*/ 193 w 275"/>
                  <a:gd name="T47" fmla="*/ 156 h 196"/>
                  <a:gd name="T48" fmla="*/ 142 w 275"/>
                  <a:gd name="T49" fmla="*/ 167 h 196"/>
                  <a:gd name="T50" fmla="*/ 142 w 275"/>
                  <a:gd name="T51" fmla="*/ 23 h 196"/>
                  <a:gd name="T52" fmla="*/ 193 w 275"/>
                  <a:gd name="T53" fmla="*/ 10 h 196"/>
                  <a:gd name="T54" fmla="*/ 254 w 275"/>
                  <a:gd name="T55" fmla="*/ 17 h 196"/>
                  <a:gd name="T56" fmla="*/ 20 w 275"/>
                  <a:gd name="T57" fmla="*/ 17 h 196"/>
                  <a:gd name="T58" fmla="*/ 81 w 275"/>
                  <a:gd name="T59" fmla="*/ 10 h 196"/>
                  <a:gd name="T60" fmla="*/ 132 w 275"/>
                  <a:gd name="T61" fmla="*/ 23 h 196"/>
                  <a:gd name="T62" fmla="*/ 132 w 275"/>
                  <a:gd name="T63" fmla="*/ 167 h 196"/>
                  <a:gd name="T64" fmla="*/ 81 w 275"/>
                  <a:gd name="T65" fmla="*/ 156 h 196"/>
                  <a:gd name="T66" fmla="*/ 20 w 275"/>
                  <a:gd name="T67" fmla="*/ 163 h 196"/>
                  <a:gd name="T68" fmla="*/ 20 w 275"/>
                  <a:gd name="T69" fmla="*/ 1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196">
                    <a:moveTo>
                      <a:pt x="270" y="19"/>
                    </a:moveTo>
                    <a:cubicBezTo>
                      <a:pt x="264" y="19"/>
                      <a:pt x="264" y="19"/>
                      <a:pt x="264" y="19"/>
                    </a:cubicBezTo>
                    <a:cubicBezTo>
                      <a:pt x="264" y="13"/>
                      <a:pt x="264" y="13"/>
                      <a:pt x="264" y="13"/>
                    </a:cubicBezTo>
                    <a:cubicBezTo>
                      <a:pt x="264" y="11"/>
                      <a:pt x="262" y="9"/>
                      <a:pt x="260" y="8"/>
                    </a:cubicBezTo>
                    <a:cubicBezTo>
                      <a:pt x="259" y="8"/>
                      <a:pt x="226" y="0"/>
                      <a:pt x="193" y="0"/>
                    </a:cubicBezTo>
                    <a:cubicBezTo>
                      <a:pt x="167" y="0"/>
                      <a:pt x="149" y="5"/>
                      <a:pt x="137" y="14"/>
                    </a:cubicBezTo>
                    <a:cubicBezTo>
                      <a:pt x="126" y="5"/>
                      <a:pt x="107" y="0"/>
                      <a:pt x="81" y="0"/>
                    </a:cubicBezTo>
                    <a:cubicBezTo>
                      <a:pt x="48" y="0"/>
                      <a:pt x="16" y="8"/>
                      <a:pt x="14" y="8"/>
                    </a:cubicBezTo>
                    <a:cubicBezTo>
                      <a:pt x="12" y="9"/>
                      <a:pt x="11" y="11"/>
                      <a:pt x="11" y="13"/>
                    </a:cubicBezTo>
                    <a:cubicBezTo>
                      <a:pt x="11" y="19"/>
                      <a:pt x="11" y="19"/>
                      <a:pt x="11" y="19"/>
                    </a:cubicBezTo>
                    <a:cubicBezTo>
                      <a:pt x="4" y="19"/>
                      <a:pt x="4" y="19"/>
                      <a:pt x="4" y="19"/>
                    </a:cubicBezTo>
                    <a:cubicBezTo>
                      <a:pt x="2" y="19"/>
                      <a:pt x="0" y="22"/>
                      <a:pt x="0" y="24"/>
                    </a:cubicBezTo>
                    <a:cubicBezTo>
                      <a:pt x="0" y="181"/>
                      <a:pt x="0" y="181"/>
                      <a:pt x="0" y="181"/>
                    </a:cubicBezTo>
                    <a:cubicBezTo>
                      <a:pt x="0" y="183"/>
                      <a:pt x="2" y="186"/>
                      <a:pt x="4" y="186"/>
                    </a:cubicBezTo>
                    <a:cubicBezTo>
                      <a:pt x="116" y="186"/>
                      <a:pt x="116" y="186"/>
                      <a:pt x="116" y="186"/>
                    </a:cubicBezTo>
                    <a:cubicBezTo>
                      <a:pt x="118" y="195"/>
                      <a:pt x="127" y="196"/>
                      <a:pt x="137" y="196"/>
                    </a:cubicBezTo>
                    <a:cubicBezTo>
                      <a:pt x="148" y="196"/>
                      <a:pt x="156" y="195"/>
                      <a:pt x="158" y="186"/>
                    </a:cubicBezTo>
                    <a:cubicBezTo>
                      <a:pt x="270" y="186"/>
                      <a:pt x="270" y="186"/>
                      <a:pt x="270" y="186"/>
                    </a:cubicBezTo>
                    <a:cubicBezTo>
                      <a:pt x="273" y="186"/>
                      <a:pt x="275" y="183"/>
                      <a:pt x="275" y="181"/>
                    </a:cubicBezTo>
                    <a:cubicBezTo>
                      <a:pt x="275" y="24"/>
                      <a:pt x="275" y="24"/>
                      <a:pt x="275" y="24"/>
                    </a:cubicBezTo>
                    <a:cubicBezTo>
                      <a:pt x="275" y="22"/>
                      <a:pt x="273" y="19"/>
                      <a:pt x="270" y="19"/>
                    </a:cubicBezTo>
                    <a:close/>
                    <a:moveTo>
                      <a:pt x="254" y="17"/>
                    </a:moveTo>
                    <a:cubicBezTo>
                      <a:pt x="254" y="163"/>
                      <a:pt x="254" y="163"/>
                      <a:pt x="254" y="163"/>
                    </a:cubicBezTo>
                    <a:cubicBezTo>
                      <a:pt x="243" y="161"/>
                      <a:pt x="218" y="156"/>
                      <a:pt x="193" y="156"/>
                    </a:cubicBezTo>
                    <a:cubicBezTo>
                      <a:pt x="171" y="156"/>
                      <a:pt x="154" y="160"/>
                      <a:pt x="142" y="167"/>
                    </a:cubicBezTo>
                    <a:cubicBezTo>
                      <a:pt x="142" y="23"/>
                      <a:pt x="142" y="23"/>
                      <a:pt x="142" y="23"/>
                    </a:cubicBezTo>
                    <a:cubicBezTo>
                      <a:pt x="152" y="15"/>
                      <a:pt x="169" y="10"/>
                      <a:pt x="193" y="10"/>
                    </a:cubicBezTo>
                    <a:cubicBezTo>
                      <a:pt x="219" y="10"/>
                      <a:pt x="244" y="15"/>
                      <a:pt x="254" y="17"/>
                    </a:cubicBezTo>
                    <a:close/>
                    <a:moveTo>
                      <a:pt x="20" y="17"/>
                    </a:moveTo>
                    <a:cubicBezTo>
                      <a:pt x="30" y="15"/>
                      <a:pt x="56" y="10"/>
                      <a:pt x="81" y="10"/>
                    </a:cubicBezTo>
                    <a:cubicBezTo>
                      <a:pt x="105" y="10"/>
                      <a:pt x="123" y="15"/>
                      <a:pt x="132" y="23"/>
                    </a:cubicBezTo>
                    <a:cubicBezTo>
                      <a:pt x="132" y="167"/>
                      <a:pt x="132" y="167"/>
                      <a:pt x="132" y="167"/>
                    </a:cubicBezTo>
                    <a:cubicBezTo>
                      <a:pt x="121" y="160"/>
                      <a:pt x="104" y="156"/>
                      <a:pt x="81" y="156"/>
                    </a:cubicBezTo>
                    <a:cubicBezTo>
                      <a:pt x="56" y="156"/>
                      <a:pt x="32" y="161"/>
                      <a:pt x="20" y="163"/>
                    </a:cubicBezTo>
                    <a:lnTo>
                      <a:pt x="20"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sp>
          <p:nvSpPr>
            <p:cNvPr id="8" name="TextBox 2055"/>
            <p:cNvSpPr txBox="1"/>
            <p:nvPr/>
          </p:nvSpPr>
          <p:spPr>
            <a:xfrm>
              <a:off x="4342763" y="2410301"/>
              <a:ext cx="1107996" cy="369332"/>
            </a:xfrm>
            <a:prstGeom prst="rect">
              <a:avLst/>
            </a:prstGeom>
            <a:noFill/>
          </p:spPr>
          <p:txBody>
            <a:bodyPr wrap="none" rtlCol="0">
              <a:spAutoFit/>
            </a:bodyPr>
            <a:lstStyle/>
            <a:p>
              <a:r>
                <a:rPr lang="zh-CN" altLang="en-US" b="1" smtClean="0">
                  <a:latin typeface="楷体" panose="02010609060101010101" pitchFamily="49" charset="-122"/>
                  <a:ea typeface="楷体" panose="02010609060101010101" pitchFamily="49" charset="-122"/>
                </a:rPr>
                <a:t>知识技能</a:t>
              </a:r>
              <a:endParaRPr lang="zh-CN" altLang="en-US" b="1">
                <a:latin typeface="楷体" pitchFamily="49" charset="-122"/>
                <a:ea typeface="楷体" pitchFamily="49" charset="-122"/>
              </a:endParaRPr>
            </a:p>
          </p:txBody>
        </p:sp>
      </p:grpSp>
      <p:grpSp>
        <p:nvGrpSpPr>
          <p:cNvPr id="81" name="组合 80"/>
          <p:cNvGrpSpPr/>
          <p:nvPr/>
        </p:nvGrpSpPr>
        <p:grpSpPr>
          <a:xfrm>
            <a:off x="1904786" y="2010711"/>
            <a:ext cx="1107996" cy="1058249"/>
            <a:chOff x="2091270" y="2010711"/>
            <a:chExt cx="1107996" cy="1058249"/>
          </a:xfrm>
        </p:grpSpPr>
        <p:grpSp>
          <p:nvGrpSpPr>
            <p:cNvPr id="19" name="组合 18"/>
            <p:cNvGrpSpPr/>
            <p:nvPr/>
          </p:nvGrpSpPr>
          <p:grpSpPr>
            <a:xfrm>
              <a:off x="2384279" y="2456960"/>
              <a:ext cx="612000" cy="612000"/>
              <a:chOff x="6659422" y="6070625"/>
              <a:chExt cx="612000" cy="612000"/>
            </a:xfrm>
          </p:grpSpPr>
          <p:sp>
            <p:nvSpPr>
              <p:cNvPr id="21" name="Oval 1292"/>
              <p:cNvSpPr>
                <a:spLocks noChangeArrowheads="1"/>
              </p:cNvSpPr>
              <p:nvPr/>
            </p:nvSpPr>
            <p:spPr bwMode="auto">
              <a:xfrm>
                <a:off x="6659422" y="6070625"/>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22" name="组合 21"/>
              <p:cNvGrpSpPr/>
              <p:nvPr/>
            </p:nvGrpSpPr>
            <p:grpSpPr>
              <a:xfrm rot="21211901">
                <a:off x="6805380" y="6194982"/>
                <a:ext cx="320084" cy="363286"/>
                <a:chOff x="7499279" y="3782763"/>
                <a:chExt cx="241073" cy="303212"/>
              </a:xfrm>
              <a:solidFill>
                <a:schemeClr val="bg1"/>
              </a:solidFill>
            </p:grpSpPr>
            <p:sp>
              <p:nvSpPr>
                <p:cNvPr id="23" name="Freeform 235"/>
                <p:cNvSpPr>
                  <a:spLocks noEditPoints="1"/>
                </p:cNvSpPr>
                <p:nvPr/>
              </p:nvSpPr>
              <p:spPr bwMode="auto">
                <a:xfrm>
                  <a:off x="7499279" y="3847850"/>
                  <a:ext cx="241073" cy="238125"/>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24" name="Freeform 236"/>
                <p:cNvSpPr>
                  <a:spLocks/>
                </p:cNvSpPr>
                <p:nvPr/>
              </p:nvSpPr>
              <p:spPr bwMode="auto">
                <a:xfrm>
                  <a:off x="7601209" y="3900238"/>
                  <a:ext cx="35595" cy="82550"/>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25" name="Freeform 237"/>
                <p:cNvSpPr>
                  <a:spLocks/>
                </p:cNvSpPr>
                <p:nvPr/>
              </p:nvSpPr>
              <p:spPr bwMode="auto">
                <a:xfrm>
                  <a:off x="7601209" y="3985963"/>
                  <a:ext cx="24269" cy="41275"/>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26" name="Freeform 238"/>
                <p:cNvSpPr>
                  <a:spLocks/>
                </p:cNvSpPr>
                <p:nvPr/>
              </p:nvSpPr>
              <p:spPr bwMode="auto">
                <a:xfrm>
                  <a:off x="7625479" y="3820863"/>
                  <a:ext cx="24269" cy="44450"/>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27" name="Freeform 239"/>
                <p:cNvSpPr>
                  <a:spLocks noEditPoints="1"/>
                </p:cNvSpPr>
                <p:nvPr/>
              </p:nvSpPr>
              <p:spPr bwMode="auto">
                <a:xfrm>
                  <a:off x="7601209" y="3782763"/>
                  <a:ext cx="84133" cy="73025"/>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20" name="TextBox 112"/>
            <p:cNvSpPr txBox="1"/>
            <p:nvPr/>
          </p:nvSpPr>
          <p:spPr>
            <a:xfrm>
              <a:off x="2091270" y="2010711"/>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资历经验</a:t>
              </a:r>
            </a:p>
          </p:txBody>
        </p:sp>
      </p:grpSp>
      <p:grpSp>
        <p:nvGrpSpPr>
          <p:cNvPr id="28" name="组合 27"/>
          <p:cNvGrpSpPr/>
          <p:nvPr/>
        </p:nvGrpSpPr>
        <p:grpSpPr>
          <a:xfrm>
            <a:off x="5889228" y="2010711"/>
            <a:ext cx="1107996" cy="1026487"/>
            <a:chOff x="4328704" y="3214912"/>
            <a:chExt cx="1107996" cy="1026487"/>
          </a:xfrm>
        </p:grpSpPr>
        <p:grpSp>
          <p:nvGrpSpPr>
            <p:cNvPr id="29" name="组合 28"/>
            <p:cNvGrpSpPr/>
            <p:nvPr/>
          </p:nvGrpSpPr>
          <p:grpSpPr>
            <a:xfrm>
              <a:off x="4576702" y="3629399"/>
              <a:ext cx="612000" cy="612000"/>
              <a:chOff x="6567143" y="2825483"/>
              <a:chExt cx="612000" cy="612000"/>
            </a:xfrm>
          </p:grpSpPr>
          <p:sp>
            <p:nvSpPr>
              <p:cNvPr id="31" name="Oval 1207"/>
              <p:cNvSpPr>
                <a:spLocks noChangeArrowheads="1"/>
              </p:cNvSpPr>
              <p:nvPr/>
            </p:nvSpPr>
            <p:spPr bwMode="auto">
              <a:xfrm>
                <a:off x="6567143" y="2825483"/>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32" name="组合 31"/>
              <p:cNvGrpSpPr/>
              <p:nvPr/>
            </p:nvGrpSpPr>
            <p:grpSpPr>
              <a:xfrm>
                <a:off x="6747143" y="3005483"/>
                <a:ext cx="252000" cy="252000"/>
                <a:chOff x="6781598" y="3137602"/>
                <a:chExt cx="166666" cy="219390"/>
              </a:xfrm>
            </p:grpSpPr>
            <p:sp>
              <p:nvSpPr>
                <p:cNvPr id="33" name="Freeform 1388"/>
                <p:cNvSpPr>
                  <a:spLocks noEditPoints="1"/>
                </p:cNvSpPr>
                <p:nvPr/>
              </p:nvSpPr>
              <p:spPr bwMode="auto">
                <a:xfrm>
                  <a:off x="6781598" y="3137602"/>
                  <a:ext cx="166666" cy="144373"/>
                </a:xfrm>
                <a:custGeom>
                  <a:avLst/>
                  <a:gdLst>
                    <a:gd name="T0" fmla="*/ 133 w 185"/>
                    <a:gd name="T1" fmla="*/ 32 h 121"/>
                    <a:gd name="T2" fmla="*/ 93 w 185"/>
                    <a:gd name="T3" fmla="*/ 0 h 121"/>
                    <a:gd name="T4" fmla="*/ 53 w 185"/>
                    <a:gd name="T5" fmla="*/ 32 h 121"/>
                    <a:gd name="T6" fmla="*/ 0 w 185"/>
                    <a:gd name="T7" fmla="*/ 32 h 121"/>
                    <a:gd name="T8" fmla="*/ 0 w 185"/>
                    <a:gd name="T9" fmla="*/ 108 h 121"/>
                    <a:gd name="T10" fmla="*/ 74 w 185"/>
                    <a:gd name="T11" fmla="*/ 108 h 121"/>
                    <a:gd name="T12" fmla="*/ 74 w 185"/>
                    <a:gd name="T13" fmla="*/ 121 h 121"/>
                    <a:gd name="T14" fmla="*/ 112 w 185"/>
                    <a:gd name="T15" fmla="*/ 121 h 121"/>
                    <a:gd name="T16" fmla="*/ 112 w 185"/>
                    <a:gd name="T17" fmla="*/ 108 h 121"/>
                    <a:gd name="T18" fmla="*/ 185 w 185"/>
                    <a:gd name="T19" fmla="*/ 108 h 121"/>
                    <a:gd name="T20" fmla="*/ 185 w 185"/>
                    <a:gd name="T21" fmla="*/ 32 h 121"/>
                    <a:gd name="T22" fmla="*/ 133 w 185"/>
                    <a:gd name="T23" fmla="*/ 32 h 121"/>
                    <a:gd name="T24" fmla="*/ 93 w 185"/>
                    <a:gd name="T25" fmla="*/ 11 h 121"/>
                    <a:gd name="T26" fmla="*/ 120 w 185"/>
                    <a:gd name="T27" fmla="*/ 32 h 121"/>
                    <a:gd name="T28" fmla="*/ 65 w 185"/>
                    <a:gd name="T29" fmla="*/ 32 h 121"/>
                    <a:gd name="T30" fmla="*/ 93 w 185"/>
                    <a:gd name="T31" fmla="*/ 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121">
                      <a:moveTo>
                        <a:pt x="133" y="32"/>
                      </a:moveTo>
                      <a:cubicBezTo>
                        <a:pt x="129" y="14"/>
                        <a:pt x="112" y="0"/>
                        <a:pt x="93" y="0"/>
                      </a:cubicBezTo>
                      <a:cubicBezTo>
                        <a:pt x="73" y="0"/>
                        <a:pt x="57" y="14"/>
                        <a:pt x="53" y="32"/>
                      </a:cubicBezTo>
                      <a:cubicBezTo>
                        <a:pt x="0" y="32"/>
                        <a:pt x="0" y="32"/>
                        <a:pt x="0" y="32"/>
                      </a:cubicBezTo>
                      <a:cubicBezTo>
                        <a:pt x="0" y="108"/>
                        <a:pt x="0" y="108"/>
                        <a:pt x="0" y="108"/>
                      </a:cubicBezTo>
                      <a:cubicBezTo>
                        <a:pt x="74" y="108"/>
                        <a:pt x="74" y="108"/>
                        <a:pt x="74" y="108"/>
                      </a:cubicBezTo>
                      <a:cubicBezTo>
                        <a:pt x="74" y="121"/>
                        <a:pt x="74" y="121"/>
                        <a:pt x="74" y="121"/>
                      </a:cubicBezTo>
                      <a:cubicBezTo>
                        <a:pt x="112" y="121"/>
                        <a:pt x="112" y="121"/>
                        <a:pt x="112" y="121"/>
                      </a:cubicBezTo>
                      <a:cubicBezTo>
                        <a:pt x="112" y="108"/>
                        <a:pt x="112" y="108"/>
                        <a:pt x="112" y="108"/>
                      </a:cubicBezTo>
                      <a:cubicBezTo>
                        <a:pt x="185" y="108"/>
                        <a:pt x="185" y="108"/>
                        <a:pt x="185" y="108"/>
                      </a:cubicBezTo>
                      <a:cubicBezTo>
                        <a:pt x="185" y="32"/>
                        <a:pt x="185" y="32"/>
                        <a:pt x="185" y="32"/>
                      </a:cubicBezTo>
                      <a:lnTo>
                        <a:pt x="133" y="32"/>
                      </a:lnTo>
                      <a:close/>
                      <a:moveTo>
                        <a:pt x="93" y="11"/>
                      </a:moveTo>
                      <a:cubicBezTo>
                        <a:pt x="106" y="11"/>
                        <a:pt x="117" y="20"/>
                        <a:pt x="120" y="32"/>
                      </a:cubicBezTo>
                      <a:cubicBezTo>
                        <a:pt x="65" y="32"/>
                        <a:pt x="65" y="32"/>
                        <a:pt x="65" y="32"/>
                      </a:cubicBezTo>
                      <a:cubicBezTo>
                        <a:pt x="69" y="20"/>
                        <a:pt x="80" y="11"/>
                        <a:pt x="93"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34" name="Freeform 1389"/>
                <p:cNvSpPr>
                  <a:spLocks/>
                </p:cNvSpPr>
                <p:nvPr/>
              </p:nvSpPr>
              <p:spPr bwMode="auto">
                <a:xfrm>
                  <a:off x="6781598" y="3281975"/>
                  <a:ext cx="166666" cy="75017"/>
                </a:xfrm>
                <a:custGeom>
                  <a:avLst/>
                  <a:gdLst>
                    <a:gd name="T0" fmla="*/ 124 w 185"/>
                    <a:gd name="T1" fmla="*/ 2 h 62"/>
                    <a:gd name="T2" fmla="*/ 112 w 185"/>
                    <a:gd name="T3" fmla="*/ 13 h 62"/>
                    <a:gd name="T4" fmla="*/ 73 w 185"/>
                    <a:gd name="T5" fmla="*/ 13 h 62"/>
                    <a:gd name="T6" fmla="*/ 62 w 185"/>
                    <a:gd name="T7" fmla="*/ 2 h 62"/>
                    <a:gd name="T8" fmla="*/ 62 w 185"/>
                    <a:gd name="T9" fmla="*/ 0 h 62"/>
                    <a:gd name="T10" fmla="*/ 0 w 185"/>
                    <a:gd name="T11" fmla="*/ 0 h 62"/>
                    <a:gd name="T12" fmla="*/ 0 w 185"/>
                    <a:gd name="T13" fmla="*/ 62 h 62"/>
                    <a:gd name="T14" fmla="*/ 185 w 185"/>
                    <a:gd name="T15" fmla="*/ 62 h 62"/>
                    <a:gd name="T16" fmla="*/ 185 w 185"/>
                    <a:gd name="T17" fmla="*/ 0 h 62"/>
                    <a:gd name="T18" fmla="*/ 124 w 185"/>
                    <a:gd name="T19" fmla="*/ 0 h 62"/>
                    <a:gd name="T20" fmla="*/ 124 w 185"/>
                    <a:gd name="T21"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62">
                      <a:moveTo>
                        <a:pt x="124" y="2"/>
                      </a:moveTo>
                      <a:cubicBezTo>
                        <a:pt x="124" y="8"/>
                        <a:pt x="119" y="13"/>
                        <a:pt x="112" y="13"/>
                      </a:cubicBezTo>
                      <a:cubicBezTo>
                        <a:pt x="73" y="13"/>
                        <a:pt x="73" y="13"/>
                        <a:pt x="73" y="13"/>
                      </a:cubicBezTo>
                      <a:cubicBezTo>
                        <a:pt x="67" y="13"/>
                        <a:pt x="62" y="8"/>
                        <a:pt x="62" y="2"/>
                      </a:cubicBezTo>
                      <a:cubicBezTo>
                        <a:pt x="62" y="0"/>
                        <a:pt x="62" y="0"/>
                        <a:pt x="62" y="0"/>
                      </a:cubicBezTo>
                      <a:cubicBezTo>
                        <a:pt x="0" y="0"/>
                        <a:pt x="0" y="0"/>
                        <a:pt x="0" y="0"/>
                      </a:cubicBezTo>
                      <a:cubicBezTo>
                        <a:pt x="0" y="62"/>
                        <a:pt x="0" y="62"/>
                        <a:pt x="0" y="62"/>
                      </a:cubicBezTo>
                      <a:cubicBezTo>
                        <a:pt x="185" y="62"/>
                        <a:pt x="185" y="62"/>
                        <a:pt x="185" y="62"/>
                      </a:cubicBezTo>
                      <a:cubicBezTo>
                        <a:pt x="185" y="0"/>
                        <a:pt x="185" y="0"/>
                        <a:pt x="185" y="0"/>
                      </a:cubicBezTo>
                      <a:cubicBezTo>
                        <a:pt x="124" y="0"/>
                        <a:pt x="124" y="0"/>
                        <a:pt x="124" y="0"/>
                      </a:cubicBezTo>
                      <a:lnTo>
                        <a:pt x="12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30" name="TextBox 102"/>
            <p:cNvSpPr txBox="1"/>
            <p:nvPr/>
          </p:nvSpPr>
          <p:spPr>
            <a:xfrm>
              <a:off x="4328704" y="3214912"/>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过往绩效</a:t>
              </a:r>
            </a:p>
          </p:txBody>
        </p:sp>
      </p:grpSp>
      <p:grpSp>
        <p:nvGrpSpPr>
          <p:cNvPr id="35" name="组合 34"/>
          <p:cNvGrpSpPr/>
          <p:nvPr/>
        </p:nvGrpSpPr>
        <p:grpSpPr>
          <a:xfrm>
            <a:off x="7881450" y="2010711"/>
            <a:ext cx="1107996" cy="1041999"/>
            <a:chOff x="6524857" y="3680081"/>
            <a:chExt cx="1107996" cy="1041999"/>
          </a:xfrm>
        </p:grpSpPr>
        <p:grpSp>
          <p:nvGrpSpPr>
            <p:cNvPr id="36" name="组合 35"/>
            <p:cNvGrpSpPr/>
            <p:nvPr/>
          </p:nvGrpSpPr>
          <p:grpSpPr>
            <a:xfrm>
              <a:off x="6773613" y="4110080"/>
              <a:ext cx="612000" cy="612000"/>
              <a:chOff x="8218152" y="3917368"/>
              <a:chExt cx="612000" cy="612000"/>
            </a:xfrm>
          </p:grpSpPr>
          <p:sp>
            <p:nvSpPr>
              <p:cNvPr id="38" name="Oval 1292"/>
              <p:cNvSpPr>
                <a:spLocks noChangeArrowheads="1"/>
              </p:cNvSpPr>
              <p:nvPr/>
            </p:nvSpPr>
            <p:spPr bwMode="auto">
              <a:xfrm>
                <a:off x="8218152" y="3917368"/>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39" name="组合 38"/>
              <p:cNvGrpSpPr/>
              <p:nvPr/>
            </p:nvGrpSpPr>
            <p:grpSpPr>
              <a:xfrm rot="306343">
                <a:off x="8362152" y="4079368"/>
                <a:ext cx="324000" cy="288000"/>
                <a:chOff x="7343138" y="3103313"/>
                <a:chExt cx="325206" cy="295276"/>
              </a:xfrm>
              <a:solidFill>
                <a:schemeClr val="bg1"/>
              </a:solidFill>
            </p:grpSpPr>
            <p:sp>
              <p:nvSpPr>
                <p:cNvPr id="40" name="Freeform 28"/>
                <p:cNvSpPr>
                  <a:spLocks/>
                </p:cNvSpPr>
                <p:nvPr/>
              </p:nvSpPr>
              <p:spPr bwMode="auto">
                <a:xfrm>
                  <a:off x="7433743" y="3247776"/>
                  <a:ext cx="56628" cy="76200"/>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41" name="Freeform 29"/>
                <p:cNvSpPr>
                  <a:spLocks/>
                </p:cNvSpPr>
                <p:nvPr/>
              </p:nvSpPr>
              <p:spPr bwMode="auto">
                <a:xfrm>
                  <a:off x="7501696" y="3196976"/>
                  <a:ext cx="61482" cy="115888"/>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42" name="Freeform 30"/>
                <p:cNvSpPr>
                  <a:spLocks/>
                </p:cNvSpPr>
                <p:nvPr/>
              </p:nvSpPr>
              <p:spPr bwMode="auto">
                <a:xfrm>
                  <a:off x="7563178" y="3150938"/>
                  <a:ext cx="71190" cy="155575"/>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43" name="Freeform 31"/>
                <p:cNvSpPr>
                  <a:spLocks/>
                </p:cNvSpPr>
                <p:nvPr/>
              </p:nvSpPr>
              <p:spPr bwMode="auto">
                <a:xfrm>
                  <a:off x="7424035" y="3103313"/>
                  <a:ext cx="150468" cy="130175"/>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44" name="Freeform 32"/>
                <p:cNvSpPr>
                  <a:spLocks noEditPoints="1"/>
                </p:cNvSpPr>
                <p:nvPr/>
              </p:nvSpPr>
              <p:spPr bwMode="auto">
                <a:xfrm>
                  <a:off x="7343138" y="3120776"/>
                  <a:ext cx="325206" cy="277813"/>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37" name="TextBox 124"/>
            <p:cNvSpPr txBox="1"/>
            <p:nvPr/>
          </p:nvSpPr>
          <p:spPr>
            <a:xfrm>
              <a:off x="6524857" y="3680081"/>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项目贡献</a:t>
              </a:r>
            </a:p>
          </p:txBody>
        </p:sp>
      </p:grpSp>
      <p:grpSp>
        <p:nvGrpSpPr>
          <p:cNvPr id="11" name="组合 10"/>
          <p:cNvGrpSpPr/>
          <p:nvPr/>
        </p:nvGrpSpPr>
        <p:grpSpPr>
          <a:xfrm>
            <a:off x="1904786" y="4214325"/>
            <a:ext cx="1107996" cy="1043475"/>
            <a:chOff x="4357739" y="3999783"/>
            <a:chExt cx="1107996" cy="1043475"/>
          </a:xfrm>
        </p:grpSpPr>
        <p:grpSp>
          <p:nvGrpSpPr>
            <p:cNvPr id="12" name="组合 11"/>
            <p:cNvGrpSpPr/>
            <p:nvPr/>
          </p:nvGrpSpPr>
          <p:grpSpPr>
            <a:xfrm>
              <a:off x="4606156" y="4431258"/>
              <a:ext cx="612000" cy="612000"/>
              <a:chOff x="4937902" y="4431258"/>
              <a:chExt cx="612000" cy="612000"/>
            </a:xfrm>
          </p:grpSpPr>
          <p:sp>
            <p:nvSpPr>
              <p:cNvPr id="14" name="Freeform 1305"/>
              <p:cNvSpPr>
                <a:spLocks/>
              </p:cNvSpPr>
              <p:nvPr/>
            </p:nvSpPr>
            <p:spPr bwMode="auto">
              <a:xfrm>
                <a:off x="4937902" y="4431258"/>
                <a:ext cx="612000" cy="612000"/>
              </a:xfrm>
              <a:custGeom>
                <a:avLst/>
                <a:gdLst>
                  <a:gd name="T0" fmla="*/ 877 w 951"/>
                  <a:gd name="T1" fmla="*/ 342 h 953"/>
                  <a:gd name="T2" fmla="*/ 609 w 951"/>
                  <a:gd name="T3" fmla="*/ 879 h 953"/>
                  <a:gd name="T4" fmla="*/ 74 w 951"/>
                  <a:gd name="T5" fmla="*/ 611 h 953"/>
                  <a:gd name="T6" fmla="*/ 341 w 951"/>
                  <a:gd name="T7" fmla="*/ 74 h 953"/>
                  <a:gd name="T8" fmla="*/ 877 w 951"/>
                  <a:gd name="T9" fmla="*/ 342 h 953"/>
                </a:gdLst>
                <a:ahLst/>
                <a:cxnLst>
                  <a:cxn ang="0">
                    <a:pos x="T0" y="T1"/>
                  </a:cxn>
                  <a:cxn ang="0">
                    <a:pos x="T2" y="T3"/>
                  </a:cxn>
                  <a:cxn ang="0">
                    <a:pos x="T4" y="T5"/>
                  </a:cxn>
                  <a:cxn ang="0">
                    <a:pos x="T6" y="T7"/>
                  </a:cxn>
                  <a:cxn ang="0">
                    <a:pos x="T8" y="T9"/>
                  </a:cxn>
                </a:cxnLst>
                <a:rect l="0" t="0" r="r" b="b"/>
                <a:pathLst>
                  <a:path w="951" h="953">
                    <a:moveTo>
                      <a:pt x="877" y="342"/>
                    </a:moveTo>
                    <a:cubicBezTo>
                      <a:pt x="951" y="564"/>
                      <a:pt x="831" y="805"/>
                      <a:pt x="609" y="879"/>
                    </a:cubicBezTo>
                    <a:cubicBezTo>
                      <a:pt x="388" y="953"/>
                      <a:pt x="148" y="833"/>
                      <a:pt x="74" y="611"/>
                    </a:cubicBezTo>
                    <a:cubicBezTo>
                      <a:pt x="0" y="388"/>
                      <a:pt x="120" y="148"/>
                      <a:pt x="341" y="74"/>
                    </a:cubicBezTo>
                    <a:cubicBezTo>
                      <a:pt x="563" y="0"/>
                      <a:pt x="803" y="120"/>
                      <a:pt x="877" y="34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15" name="组合 14"/>
              <p:cNvGrpSpPr/>
              <p:nvPr/>
            </p:nvGrpSpPr>
            <p:grpSpPr>
              <a:xfrm>
                <a:off x="5117902" y="4611258"/>
                <a:ext cx="252000" cy="252000"/>
                <a:chOff x="5207010" y="4757207"/>
                <a:chExt cx="318471" cy="409058"/>
              </a:xfrm>
            </p:grpSpPr>
            <p:sp>
              <p:nvSpPr>
                <p:cNvPr id="16" name="Freeform 1378"/>
                <p:cNvSpPr>
                  <a:spLocks noEditPoints="1"/>
                </p:cNvSpPr>
                <p:nvPr/>
              </p:nvSpPr>
              <p:spPr bwMode="auto">
                <a:xfrm>
                  <a:off x="5236735" y="4757207"/>
                  <a:ext cx="257961" cy="242037"/>
                </a:xfrm>
                <a:custGeom>
                  <a:avLst/>
                  <a:gdLst>
                    <a:gd name="T0" fmla="*/ 17 w 286"/>
                    <a:gd name="T1" fmla="*/ 201 h 201"/>
                    <a:gd name="T2" fmla="*/ 268 w 286"/>
                    <a:gd name="T3" fmla="*/ 201 h 201"/>
                    <a:gd name="T4" fmla="*/ 286 w 286"/>
                    <a:gd name="T5" fmla="*/ 184 h 201"/>
                    <a:gd name="T6" fmla="*/ 286 w 286"/>
                    <a:gd name="T7" fmla="*/ 17 h 201"/>
                    <a:gd name="T8" fmla="*/ 268 w 286"/>
                    <a:gd name="T9" fmla="*/ 0 h 201"/>
                    <a:gd name="T10" fmla="*/ 17 w 286"/>
                    <a:gd name="T11" fmla="*/ 0 h 201"/>
                    <a:gd name="T12" fmla="*/ 0 w 286"/>
                    <a:gd name="T13" fmla="*/ 17 h 201"/>
                    <a:gd name="T14" fmla="*/ 0 w 286"/>
                    <a:gd name="T15" fmla="*/ 184 h 201"/>
                    <a:gd name="T16" fmla="*/ 17 w 286"/>
                    <a:gd name="T17" fmla="*/ 201 h 201"/>
                    <a:gd name="T18" fmla="*/ 24 w 286"/>
                    <a:gd name="T19" fmla="*/ 22 h 201"/>
                    <a:gd name="T20" fmla="*/ 262 w 286"/>
                    <a:gd name="T21" fmla="*/ 22 h 201"/>
                    <a:gd name="T22" fmla="*/ 262 w 286"/>
                    <a:gd name="T23" fmla="*/ 178 h 201"/>
                    <a:gd name="T24" fmla="*/ 24 w 286"/>
                    <a:gd name="T25" fmla="*/ 178 h 201"/>
                    <a:gd name="T26" fmla="*/ 24 w 286"/>
                    <a:gd name="T27" fmla="*/ 2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01">
                      <a:moveTo>
                        <a:pt x="17" y="201"/>
                      </a:moveTo>
                      <a:cubicBezTo>
                        <a:pt x="268" y="201"/>
                        <a:pt x="268" y="201"/>
                        <a:pt x="268" y="201"/>
                      </a:cubicBezTo>
                      <a:cubicBezTo>
                        <a:pt x="278" y="201"/>
                        <a:pt x="286" y="193"/>
                        <a:pt x="286" y="184"/>
                      </a:cubicBezTo>
                      <a:cubicBezTo>
                        <a:pt x="286" y="17"/>
                        <a:pt x="286" y="17"/>
                        <a:pt x="286" y="17"/>
                      </a:cubicBezTo>
                      <a:cubicBezTo>
                        <a:pt x="286" y="8"/>
                        <a:pt x="278" y="0"/>
                        <a:pt x="268" y="0"/>
                      </a:cubicBezTo>
                      <a:cubicBezTo>
                        <a:pt x="17" y="0"/>
                        <a:pt x="17" y="0"/>
                        <a:pt x="17" y="0"/>
                      </a:cubicBezTo>
                      <a:cubicBezTo>
                        <a:pt x="8" y="0"/>
                        <a:pt x="0" y="8"/>
                        <a:pt x="0" y="17"/>
                      </a:cubicBezTo>
                      <a:cubicBezTo>
                        <a:pt x="0" y="184"/>
                        <a:pt x="0" y="184"/>
                        <a:pt x="0" y="184"/>
                      </a:cubicBezTo>
                      <a:cubicBezTo>
                        <a:pt x="0" y="193"/>
                        <a:pt x="8" y="201"/>
                        <a:pt x="17" y="201"/>
                      </a:cubicBezTo>
                      <a:close/>
                      <a:moveTo>
                        <a:pt x="24" y="22"/>
                      </a:moveTo>
                      <a:cubicBezTo>
                        <a:pt x="262" y="22"/>
                        <a:pt x="262" y="22"/>
                        <a:pt x="262" y="22"/>
                      </a:cubicBezTo>
                      <a:cubicBezTo>
                        <a:pt x="262" y="178"/>
                        <a:pt x="262" y="178"/>
                        <a:pt x="262" y="178"/>
                      </a:cubicBezTo>
                      <a:cubicBezTo>
                        <a:pt x="24" y="178"/>
                        <a:pt x="24" y="178"/>
                        <a:pt x="24" y="17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17" name="Freeform 1379"/>
                <p:cNvSpPr>
                  <a:spLocks noEditPoints="1"/>
                </p:cNvSpPr>
                <p:nvPr/>
              </p:nvSpPr>
              <p:spPr bwMode="auto">
                <a:xfrm>
                  <a:off x="5207010" y="5006322"/>
                  <a:ext cx="318471" cy="159943"/>
                </a:xfrm>
                <a:custGeom>
                  <a:avLst/>
                  <a:gdLst>
                    <a:gd name="T0" fmla="*/ 350 w 354"/>
                    <a:gd name="T1" fmla="*/ 102 h 134"/>
                    <a:gd name="T2" fmla="*/ 319 w 354"/>
                    <a:gd name="T3" fmla="*/ 9 h 134"/>
                    <a:gd name="T4" fmla="*/ 302 w 354"/>
                    <a:gd name="T5" fmla="*/ 0 h 134"/>
                    <a:gd name="T6" fmla="*/ 51 w 354"/>
                    <a:gd name="T7" fmla="*/ 0 h 134"/>
                    <a:gd name="T8" fmla="*/ 34 w 354"/>
                    <a:gd name="T9" fmla="*/ 9 h 134"/>
                    <a:gd name="T10" fmla="*/ 2 w 354"/>
                    <a:gd name="T11" fmla="*/ 105 h 134"/>
                    <a:gd name="T12" fmla="*/ 1 w 354"/>
                    <a:gd name="T13" fmla="*/ 109 h 134"/>
                    <a:gd name="T14" fmla="*/ 0 w 354"/>
                    <a:gd name="T15" fmla="*/ 112 h 134"/>
                    <a:gd name="T16" fmla="*/ 0 w 354"/>
                    <a:gd name="T17" fmla="*/ 114 h 134"/>
                    <a:gd name="T18" fmla="*/ 0 w 354"/>
                    <a:gd name="T19" fmla="*/ 114 h 134"/>
                    <a:gd name="T20" fmla="*/ 17 w 354"/>
                    <a:gd name="T21" fmla="*/ 134 h 134"/>
                    <a:gd name="T22" fmla="*/ 337 w 354"/>
                    <a:gd name="T23" fmla="*/ 134 h 134"/>
                    <a:gd name="T24" fmla="*/ 354 w 354"/>
                    <a:gd name="T25" fmla="*/ 114 h 134"/>
                    <a:gd name="T26" fmla="*/ 350 w 354"/>
                    <a:gd name="T27" fmla="*/ 102 h 134"/>
                    <a:gd name="T28" fmla="*/ 235 w 354"/>
                    <a:gd name="T29" fmla="*/ 91 h 134"/>
                    <a:gd name="T30" fmla="*/ 118 w 354"/>
                    <a:gd name="T31" fmla="*/ 91 h 134"/>
                    <a:gd name="T32" fmla="*/ 112 w 354"/>
                    <a:gd name="T33" fmla="*/ 88 h 134"/>
                    <a:gd name="T34" fmla="*/ 116 w 354"/>
                    <a:gd name="T35" fmla="*/ 50 h 134"/>
                    <a:gd name="T36" fmla="*/ 122 w 354"/>
                    <a:gd name="T37" fmla="*/ 47 h 134"/>
                    <a:gd name="T38" fmla="*/ 231 w 354"/>
                    <a:gd name="T39" fmla="*/ 47 h 134"/>
                    <a:gd name="T40" fmla="*/ 237 w 354"/>
                    <a:gd name="T41" fmla="*/ 50 h 134"/>
                    <a:gd name="T42" fmla="*/ 241 w 354"/>
                    <a:gd name="T43" fmla="*/ 88 h 134"/>
                    <a:gd name="T44" fmla="*/ 235 w 354"/>
                    <a:gd name="T45"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 h="134">
                      <a:moveTo>
                        <a:pt x="350" y="102"/>
                      </a:moveTo>
                      <a:cubicBezTo>
                        <a:pt x="319" y="9"/>
                        <a:pt x="319" y="9"/>
                        <a:pt x="319" y="9"/>
                      </a:cubicBezTo>
                      <a:cubicBezTo>
                        <a:pt x="319" y="4"/>
                        <a:pt x="312" y="0"/>
                        <a:pt x="302" y="0"/>
                      </a:cubicBezTo>
                      <a:cubicBezTo>
                        <a:pt x="51" y="0"/>
                        <a:pt x="51" y="0"/>
                        <a:pt x="51" y="0"/>
                      </a:cubicBezTo>
                      <a:cubicBezTo>
                        <a:pt x="41" y="0"/>
                        <a:pt x="34" y="4"/>
                        <a:pt x="34" y="9"/>
                      </a:cubicBezTo>
                      <a:cubicBezTo>
                        <a:pt x="2" y="105"/>
                        <a:pt x="2" y="105"/>
                        <a:pt x="2" y="105"/>
                      </a:cubicBezTo>
                      <a:cubicBezTo>
                        <a:pt x="1" y="106"/>
                        <a:pt x="1" y="107"/>
                        <a:pt x="1" y="109"/>
                      </a:cubicBezTo>
                      <a:cubicBezTo>
                        <a:pt x="0" y="112"/>
                        <a:pt x="0" y="112"/>
                        <a:pt x="0" y="112"/>
                      </a:cubicBezTo>
                      <a:cubicBezTo>
                        <a:pt x="0" y="112"/>
                        <a:pt x="0" y="113"/>
                        <a:pt x="0" y="114"/>
                      </a:cubicBezTo>
                      <a:cubicBezTo>
                        <a:pt x="0" y="114"/>
                        <a:pt x="0" y="114"/>
                        <a:pt x="0" y="114"/>
                      </a:cubicBezTo>
                      <a:cubicBezTo>
                        <a:pt x="0" y="125"/>
                        <a:pt x="8" y="134"/>
                        <a:pt x="17" y="134"/>
                      </a:cubicBezTo>
                      <a:cubicBezTo>
                        <a:pt x="337" y="134"/>
                        <a:pt x="337" y="134"/>
                        <a:pt x="337" y="134"/>
                      </a:cubicBezTo>
                      <a:cubicBezTo>
                        <a:pt x="346" y="134"/>
                        <a:pt x="354" y="125"/>
                        <a:pt x="354" y="114"/>
                      </a:cubicBezTo>
                      <a:cubicBezTo>
                        <a:pt x="354" y="109"/>
                        <a:pt x="352" y="105"/>
                        <a:pt x="350" y="102"/>
                      </a:cubicBezTo>
                      <a:close/>
                      <a:moveTo>
                        <a:pt x="235" y="91"/>
                      </a:moveTo>
                      <a:cubicBezTo>
                        <a:pt x="118" y="91"/>
                        <a:pt x="118" y="91"/>
                        <a:pt x="118" y="91"/>
                      </a:cubicBezTo>
                      <a:cubicBezTo>
                        <a:pt x="115" y="91"/>
                        <a:pt x="112" y="89"/>
                        <a:pt x="112" y="88"/>
                      </a:cubicBezTo>
                      <a:cubicBezTo>
                        <a:pt x="116" y="50"/>
                        <a:pt x="116" y="50"/>
                        <a:pt x="116" y="50"/>
                      </a:cubicBezTo>
                      <a:cubicBezTo>
                        <a:pt x="116" y="48"/>
                        <a:pt x="119" y="47"/>
                        <a:pt x="122" y="47"/>
                      </a:cubicBezTo>
                      <a:cubicBezTo>
                        <a:pt x="231" y="47"/>
                        <a:pt x="231" y="47"/>
                        <a:pt x="231" y="47"/>
                      </a:cubicBezTo>
                      <a:cubicBezTo>
                        <a:pt x="234" y="47"/>
                        <a:pt x="237" y="48"/>
                        <a:pt x="237" y="50"/>
                      </a:cubicBezTo>
                      <a:cubicBezTo>
                        <a:pt x="241" y="88"/>
                        <a:pt x="241" y="88"/>
                        <a:pt x="241" y="88"/>
                      </a:cubicBezTo>
                      <a:cubicBezTo>
                        <a:pt x="241" y="89"/>
                        <a:pt x="238" y="91"/>
                        <a:pt x="235"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13" name="TextBox 103"/>
            <p:cNvSpPr txBox="1"/>
            <p:nvPr/>
          </p:nvSpPr>
          <p:spPr>
            <a:xfrm>
              <a:off x="4357739" y="3999783"/>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工作行为</a:t>
              </a:r>
            </a:p>
          </p:txBody>
        </p:sp>
      </p:grpSp>
      <p:grpSp>
        <p:nvGrpSpPr>
          <p:cNvPr id="45" name="组合 44"/>
          <p:cNvGrpSpPr/>
          <p:nvPr/>
        </p:nvGrpSpPr>
        <p:grpSpPr>
          <a:xfrm>
            <a:off x="3965961" y="4196415"/>
            <a:ext cx="1107996" cy="1063914"/>
            <a:chOff x="6638672" y="4766582"/>
            <a:chExt cx="1107996" cy="1063914"/>
          </a:xfrm>
        </p:grpSpPr>
        <p:grpSp>
          <p:nvGrpSpPr>
            <p:cNvPr id="46" name="组合 45"/>
            <p:cNvGrpSpPr/>
            <p:nvPr/>
          </p:nvGrpSpPr>
          <p:grpSpPr>
            <a:xfrm>
              <a:off x="6887201" y="5218496"/>
              <a:ext cx="612000" cy="612000"/>
              <a:chOff x="6887201" y="5218496"/>
              <a:chExt cx="612000" cy="612000"/>
            </a:xfrm>
          </p:grpSpPr>
          <p:sp>
            <p:nvSpPr>
              <p:cNvPr id="48" name="Oval 1292"/>
              <p:cNvSpPr>
                <a:spLocks noChangeArrowheads="1"/>
              </p:cNvSpPr>
              <p:nvPr/>
            </p:nvSpPr>
            <p:spPr bwMode="auto">
              <a:xfrm>
                <a:off x="6887201" y="5218496"/>
                <a:ext cx="612000" cy="6120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nvGrpSpPr>
              <p:cNvPr id="49" name="组合 48"/>
              <p:cNvGrpSpPr/>
              <p:nvPr/>
            </p:nvGrpSpPr>
            <p:grpSpPr>
              <a:xfrm>
                <a:off x="7079613" y="5383661"/>
                <a:ext cx="227176" cy="281670"/>
                <a:chOff x="7441168" y="5336059"/>
                <a:chExt cx="227176" cy="281670"/>
              </a:xfrm>
            </p:grpSpPr>
            <p:sp>
              <p:nvSpPr>
                <p:cNvPr id="50" name="Oval 1335"/>
                <p:cNvSpPr>
                  <a:spLocks noChangeArrowheads="1"/>
                </p:cNvSpPr>
                <p:nvPr/>
              </p:nvSpPr>
              <p:spPr bwMode="auto">
                <a:xfrm>
                  <a:off x="7510170" y="5336059"/>
                  <a:ext cx="88110" cy="12597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sp>
              <p:nvSpPr>
                <p:cNvPr id="51" name="Freeform 1336"/>
                <p:cNvSpPr>
                  <a:spLocks noEditPoints="1"/>
                </p:cNvSpPr>
                <p:nvPr/>
              </p:nvSpPr>
              <p:spPr bwMode="auto">
                <a:xfrm>
                  <a:off x="7441168" y="5464863"/>
                  <a:ext cx="227176" cy="152866"/>
                </a:xfrm>
                <a:custGeom>
                  <a:avLst/>
                  <a:gdLst>
                    <a:gd name="T0" fmla="*/ 246 w 252"/>
                    <a:gd name="T1" fmla="*/ 64 h 127"/>
                    <a:gd name="T2" fmla="*/ 246 w 252"/>
                    <a:gd name="T3" fmla="*/ 63 h 127"/>
                    <a:gd name="T4" fmla="*/ 192 w 252"/>
                    <a:gd name="T5" fmla="*/ 5 h 127"/>
                    <a:gd name="T6" fmla="*/ 191 w 252"/>
                    <a:gd name="T7" fmla="*/ 5 h 127"/>
                    <a:gd name="T8" fmla="*/ 183 w 252"/>
                    <a:gd name="T9" fmla="*/ 1 h 127"/>
                    <a:gd name="T10" fmla="*/ 181 w 252"/>
                    <a:gd name="T11" fmla="*/ 0 h 127"/>
                    <a:gd name="T12" fmla="*/ 72 w 252"/>
                    <a:gd name="T13" fmla="*/ 0 h 127"/>
                    <a:gd name="T14" fmla="*/ 71 w 252"/>
                    <a:gd name="T15" fmla="*/ 0 h 127"/>
                    <a:gd name="T16" fmla="*/ 61 w 252"/>
                    <a:gd name="T17" fmla="*/ 5 h 127"/>
                    <a:gd name="T18" fmla="*/ 60 w 252"/>
                    <a:gd name="T19" fmla="*/ 5 h 127"/>
                    <a:gd name="T20" fmla="*/ 6 w 252"/>
                    <a:gd name="T21" fmla="*/ 63 h 127"/>
                    <a:gd name="T22" fmla="*/ 5 w 252"/>
                    <a:gd name="T23" fmla="*/ 64 h 127"/>
                    <a:gd name="T24" fmla="*/ 4 w 252"/>
                    <a:gd name="T25" fmla="*/ 87 h 127"/>
                    <a:gd name="T26" fmla="*/ 21 w 252"/>
                    <a:gd name="T27" fmla="*/ 99 h 127"/>
                    <a:gd name="T28" fmla="*/ 23 w 252"/>
                    <a:gd name="T29" fmla="*/ 99 h 127"/>
                    <a:gd name="T30" fmla="*/ 24 w 252"/>
                    <a:gd name="T31" fmla="*/ 99 h 127"/>
                    <a:gd name="T32" fmla="*/ 66 w 252"/>
                    <a:gd name="T33" fmla="*/ 89 h 127"/>
                    <a:gd name="T34" fmla="*/ 66 w 252"/>
                    <a:gd name="T35" fmla="*/ 121 h 127"/>
                    <a:gd name="T36" fmla="*/ 72 w 252"/>
                    <a:gd name="T37" fmla="*/ 127 h 127"/>
                    <a:gd name="T38" fmla="*/ 181 w 252"/>
                    <a:gd name="T39" fmla="*/ 127 h 127"/>
                    <a:gd name="T40" fmla="*/ 187 w 252"/>
                    <a:gd name="T41" fmla="*/ 121 h 127"/>
                    <a:gd name="T42" fmla="*/ 187 w 252"/>
                    <a:gd name="T43" fmla="*/ 89 h 127"/>
                    <a:gd name="T44" fmla="*/ 227 w 252"/>
                    <a:gd name="T45" fmla="*/ 99 h 127"/>
                    <a:gd name="T46" fmla="*/ 229 w 252"/>
                    <a:gd name="T47" fmla="*/ 99 h 127"/>
                    <a:gd name="T48" fmla="*/ 231 w 252"/>
                    <a:gd name="T49" fmla="*/ 99 h 127"/>
                    <a:gd name="T50" fmla="*/ 246 w 252"/>
                    <a:gd name="T51" fmla="*/ 90 h 127"/>
                    <a:gd name="T52" fmla="*/ 246 w 252"/>
                    <a:gd name="T53" fmla="*/ 64 h 127"/>
                    <a:gd name="T54" fmla="*/ 177 w 252"/>
                    <a:gd name="T55" fmla="*/ 43 h 127"/>
                    <a:gd name="T56" fmla="*/ 168 w 252"/>
                    <a:gd name="T57" fmla="*/ 40 h 127"/>
                    <a:gd name="T58" fmla="*/ 166 w 252"/>
                    <a:gd name="T59" fmla="*/ 40 h 127"/>
                    <a:gd name="T60" fmla="*/ 145 w 252"/>
                    <a:gd name="T61" fmla="*/ 57 h 127"/>
                    <a:gd name="T62" fmla="*/ 157 w 252"/>
                    <a:gd name="T63" fmla="*/ 81 h 127"/>
                    <a:gd name="T64" fmla="*/ 158 w 252"/>
                    <a:gd name="T65" fmla="*/ 82 h 127"/>
                    <a:gd name="T66" fmla="*/ 177 w 252"/>
                    <a:gd name="T67" fmla="*/ 86 h 127"/>
                    <a:gd name="T68" fmla="*/ 177 w 252"/>
                    <a:gd name="T69" fmla="*/ 94 h 127"/>
                    <a:gd name="T70" fmla="*/ 172 w 252"/>
                    <a:gd name="T71" fmla="*/ 100 h 127"/>
                    <a:gd name="T72" fmla="*/ 128 w 252"/>
                    <a:gd name="T73" fmla="*/ 113 h 127"/>
                    <a:gd name="T74" fmla="*/ 127 w 252"/>
                    <a:gd name="T75" fmla="*/ 113 h 127"/>
                    <a:gd name="T76" fmla="*/ 124 w 252"/>
                    <a:gd name="T77" fmla="*/ 112 h 127"/>
                    <a:gd name="T78" fmla="*/ 124 w 252"/>
                    <a:gd name="T79" fmla="*/ 112 h 127"/>
                    <a:gd name="T80" fmla="*/ 80 w 252"/>
                    <a:gd name="T81" fmla="*/ 100 h 127"/>
                    <a:gd name="T82" fmla="*/ 75 w 252"/>
                    <a:gd name="T83" fmla="*/ 94 h 127"/>
                    <a:gd name="T84" fmla="*/ 75 w 252"/>
                    <a:gd name="T85" fmla="*/ 86 h 127"/>
                    <a:gd name="T86" fmla="*/ 93 w 252"/>
                    <a:gd name="T87" fmla="*/ 82 h 127"/>
                    <a:gd name="T88" fmla="*/ 94 w 252"/>
                    <a:gd name="T89" fmla="*/ 81 h 127"/>
                    <a:gd name="T90" fmla="*/ 106 w 252"/>
                    <a:gd name="T91" fmla="*/ 57 h 127"/>
                    <a:gd name="T92" fmla="*/ 85 w 252"/>
                    <a:gd name="T93" fmla="*/ 40 h 127"/>
                    <a:gd name="T94" fmla="*/ 84 w 252"/>
                    <a:gd name="T95" fmla="*/ 40 h 127"/>
                    <a:gd name="T96" fmla="*/ 75 w 252"/>
                    <a:gd name="T97" fmla="*/ 43 h 127"/>
                    <a:gd name="T98" fmla="*/ 75 w 252"/>
                    <a:gd name="T99" fmla="*/ 22 h 127"/>
                    <a:gd name="T100" fmla="*/ 77 w 252"/>
                    <a:gd name="T101" fmla="*/ 17 h 127"/>
                    <a:gd name="T102" fmla="*/ 83 w 252"/>
                    <a:gd name="T103" fmla="*/ 16 h 127"/>
                    <a:gd name="T104" fmla="*/ 127 w 252"/>
                    <a:gd name="T105" fmla="*/ 28 h 127"/>
                    <a:gd name="T106" fmla="*/ 169 w 252"/>
                    <a:gd name="T107" fmla="*/ 16 h 127"/>
                    <a:gd name="T108" fmla="*/ 174 w 252"/>
                    <a:gd name="T109" fmla="*/ 17 h 127"/>
                    <a:gd name="T110" fmla="*/ 177 w 252"/>
                    <a:gd name="T111" fmla="*/ 22 h 127"/>
                    <a:gd name="T112" fmla="*/ 177 w 252"/>
                    <a:gd name="T113" fmla="*/ 4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 h="127">
                      <a:moveTo>
                        <a:pt x="246" y="64"/>
                      </a:moveTo>
                      <a:cubicBezTo>
                        <a:pt x="246" y="64"/>
                        <a:pt x="246" y="63"/>
                        <a:pt x="246" y="63"/>
                      </a:cubicBezTo>
                      <a:cubicBezTo>
                        <a:pt x="192" y="5"/>
                        <a:pt x="192" y="5"/>
                        <a:pt x="192" y="5"/>
                      </a:cubicBezTo>
                      <a:cubicBezTo>
                        <a:pt x="192" y="5"/>
                        <a:pt x="192" y="5"/>
                        <a:pt x="191" y="5"/>
                      </a:cubicBezTo>
                      <a:cubicBezTo>
                        <a:pt x="189" y="3"/>
                        <a:pt x="186" y="1"/>
                        <a:pt x="183" y="1"/>
                      </a:cubicBezTo>
                      <a:cubicBezTo>
                        <a:pt x="183" y="0"/>
                        <a:pt x="182" y="0"/>
                        <a:pt x="181" y="0"/>
                      </a:cubicBezTo>
                      <a:cubicBezTo>
                        <a:pt x="72" y="0"/>
                        <a:pt x="72" y="0"/>
                        <a:pt x="72" y="0"/>
                      </a:cubicBezTo>
                      <a:cubicBezTo>
                        <a:pt x="71" y="0"/>
                        <a:pt x="71" y="0"/>
                        <a:pt x="71" y="0"/>
                      </a:cubicBezTo>
                      <a:cubicBezTo>
                        <a:pt x="67" y="0"/>
                        <a:pt x="63" y="2"/>
                        <a:pt x="61" y="5"/>
                      </a:cubicBezTo>
                      <a:cubicBezTo>
                        <a:pt x="60" y="5"/>
                        <a:pt x="60" y="5"/>
                        <a:pt x="60" y="5"/>
                      </a:cubicBezTo>
                      <a:cubicBezTo>
                        <a:pt x="6" y="63"/>
                        <a:pt x="6" y="63"/>
                        <a:pt x="6" y="63"/>
                      </a:cubicBezTo>
                      <a:cubicBezTo>
                        <a:pt x="6" y="63"/>
                        <a:pt x="6" y="64"/>
                        <a:pt x="5" y="64"/>
                      </a:cubicBezTo>
                      <a:cubicBezTo>
                        <a:pt x="0" y="70"/>
                        <a:pt x="0" y="79"/>
                        <a:pt x="4" y="87"/>
                      </a:cubicBezTo>
                      <a:cubicBezTo>
                        <a:pt x="7" y="94"/>
                        <a:pt x="13" y="99"/>
                        <a:pt x="21" y="99"/>
                      </a:cubicBezTo>
                      <a:cubicBezTo>
                        <a:pt x="22" y="99"/>
                        <a:pt x="22" y="99"/>
                        <a:pt x="23" y="99"/>
                      </a:cubicBezTo>
                      <a:cubicBezTo>
                        <a:pt x="23" y="99"/>
                        <a:pt x="24" y="99"/>
                        <a:pt x="24" y="99"/>
                      </a:cubicBezTo>
                      <a:cubicBezTo>
                        <a:pt x="66" y="89"/>
                        <a:pt x="66" y="89"/>
                        <a:pt x="66" y="89"/>
                      </a:cubicBezTo>
                      <a:cubicBezTo>
                        <a:pt x="66" y="121"/>
                        <a:pt x="66" y="121"/>
                        <a:pt x="66" y="121"/>
                      </a:cubicBezTo>
                      <a:cubicBezTo>
                        <a:pt x="66" y="124"/>
                        <a:pt x="68" y="127"/>
                        <a:pt x="72" y="127"/>
                      </a:cubicBezTo>
                      <a:cubicBezTo>
                        <a:pt x="181" y="127"/>
                        <a:pt x="181" y="127"/>
                        <a:pt x="181" y="127"/>
                      </a:cubicBezTo>
                      <a:cubicBezTo>
                        <a:pt x="184" y="127"/>
                        <a:pt x="187" y="124"/>
                        <a:pt x="187" y="121"/>
                      </a:cubicBezTo>
                      <a:cubicBezTo>
                        <a:pt x="187" y="89"/>
                        <a:pt x="187" y="89"/>
                        <a:pt x="187" y="89"/>
                      </a:cubicBezTo>
                      <a:cubicBezTo>
                        <a:pt x="227" y="99"/>
                        <a:pt x="227" y="99"/>
                        <a:pt x="227" y="99"/>
                      </a:cubicBezTo>
                      <a:cubicBezTo>
                        <a:pt x="228" y="99"/>
                        <a:pt x="228" y="99"/>
                        <a:pt x="229" y="99"/>
                      </a:cubicBezTo>
                      <a:cubicBezTo>
                        <a:pt x="229" y="99"/>
                        <a:pt x="230" y="99"/>
                        <a:pt x="231" y="99"/>
                      </a:cubicBezTo>
                      <a:cubicBezTo>
                        <a:pt x="237" y="99"/>
                        <a:pt x="243" y="95"/>
                        <a:pt x="246" y="90"/>
                      </a:cubicBezTo>
                      <a:cubicBezTo>
                        <a:pt x="252" y="82"/>
                        <a:pt x="252" y="71"/>
                        <a:pt x="246" y="64"/>
                      </a:cubicBezTo>
                      <a:close/>
                      <a:moveTo>
                        <a:pt x="177" y="43"/>
                      </a:moveTo>
                      <a:cubicBezTo>
                        <a:pt x="168" y="40"/>
                        <a:pt x="168" y="40"/>
                        <a:pt x="168" y="40"/>
                      </a:cubicBezTo>
                      <a:cubicBezTo>
                        <a:pt x="167" y="40"/>
                        <a:pt x="167" y="40"/>
                        <a:pt x="166" y="40"/>
                      </a:cubicBezTo>
                      <a:cubicBezTo>
                        <a:pt x="157" y="39"/>
                        <a:pt x="148" y="46"/>
                        <a:pt x="145" y="57"/>
                      </a:cubicBezTo>
                      <a:cubicBezTo>
                        <a:pt x="143" y="68"/>
                        <a:pt x="148" y="78"/>
                        <a:pt x="157" y="81"/>
                      </a:cubicBezTo>
                      <a:cubicBezTo>
                        <a:pt x="158" y="82"/>
                        <a:pt x="158" y="82"/>
                        <a:pt x="158" y="82"/>
                      </a:cubicBezTo>
                      <a:cubicBezTo>
                        <a:pt x="177" y="86"/>
                        <a:pt x="177" y="86"/>
                        <a:pt x="177" y="86"/>
                      </a:cubicBezTo>
                      <a:cubicBezTo>
                        <a:pt x="177" y="94"/>
                        <a:pt x="177" y="94"/>
                        <a:pt x="177" y="94"/>
                      </a:cubicBezTo>
                      <a:cubicBezTo>
                        <a:pt x="177" y="97"/>
                        <a:pt x="175" y="100"/>
                        <a:pt x="172" y="100"/>
                      </a:cubicBezTo>
                      <a:cubicBezTo>
                        <a:pt x="128" y="113"/>
                        <a:pt x="128" y="113"/>
                        <a:pt x="128" y="113"/>
                      </a:cubicBezTo>
                      <a:cubicBezTo>
                        <a:pt x="128" y="113"/>
                        <a:pt x="127" y="113"/>
                        <a:pt x="127" y="113"/>
                      </a:cubicBezTo>
                      <a:cubicBezTo>
                        <a:pt x="126" y="113"/>
                        <a:pt x="125" y="113"/>
                        <a:pt x="124" y="112"/>
                      </a:cubicBezTo>
                      <a:cubicBezTo>
                        <a:pt x="124" y="112"/>
                        <a:pt x="124" y="112"/>
                        <a:pt x="124" y="112"/>
                      </a:cubicBezTo>
                      <a:cubicBezTo>
                        <a:pt x="80" y="100"/>
                        <a:pt x="80" y="100"/>
                        <a:pt x="80" y="100"/>
                      </a:cubicBezTo>
                      <a:cubicBezTo>
                        <a:pt x="77" y="99"/>
                        <a:pt x="75" y="97"/>
                        <a:pt x="75" y="94"/>
                      </a:cubicBezTo>
                      <a:cubicBezTo>
                        <a:pt x="75" y="86"/>
                        <a:pt x="75" y="86"/>
                        <a:pt x="75" y="86"/>
                      </a:cubicBezTo>
                      <a:cubicBezTo>
                        <a:pt x="93" y="82"/>
                        <a:pt x="93" y="82"/>
                        <a:pt x="93" y="82"/>
                      </a:cubicBezTo>
                      <a:cubicBezTo>
                        <a:pt x="94" y="82"/>
                        <a:pt x="94" y="82"/>
                        <a:pt x="94" y="81"/>
                      </a:cubicBezTo>
                      <a:cubicBezTo>
                        <a:pt x="103" y="78"/>
                        <a:pt x="108" y="68"/>
                        <a:pt x="106" y="57"/>
                      </a:cubicBezTo>
                      <a:cubicBezTo>
                        <a:pt x="104" y="46"/>
                        <a:pt x="95" y="39"/>
                        <a:pt x="85" y="40"/>
                      </a:cubicBezTo>
                      <a:cubicBezTo>
                        <a:pt x="85" y="40"/>
                        <a:pt x="84" y="40"/>
                        <a:pt x="84" y="40"/>
                      </a:cubicBezTo>
                      <a:cubicBezTo>
                        <a:pt x="75" y="43"/>
                        <a:pt x="75" y="43"/>
                        <a:pt x="75" y="43"/>
                      </a:cubicBezTo>
                      <a:cubicBezTo>
                        <a:pt x="75" y="22"/>
                        <a:pt x="75" y="22"/>
                        <a:pt x="75" y="22"/>
                      </a:cubicBezTo>
                      <a:cubicBezTo>
                        <a:pt x="75" y="20"/>
                        <a:pt x="76" y="18"/>
                        <a:pt x="77" y="17"/>
                      </a:cubicBezTo>
                      <a:cubicBezTo>
                        <a:pt x="79" y="16"/>
                        <a:pt x="81" y="15"/>
                        <a:pt x="83" y="16"/>
                      </a:cubicBezTo>
                      <a:cubicBezTo>
                        <a:pt x="127" y="28"/>
                        <a:pt x="127" y="28"/>
                        <a:pt x="127" y="28"/>
                      </a:cubicBezTo>
                      <a:cubicBezTo>
                        <a:pt x="169" y="16"/>
                        <a:pt x="169" y="16"/>
                        <a:pt x="169" y="16"/>
                      </a:cubicBezTo>
                      <a:cubicBezTo>
                        <a:pt x="171" y="16"/>
                        <a:pt x="173" y="16"/>
                        <a:pt x="174" y="17"/>
                      </a:cubicBezTo>
                      <a:cubicBezTo>
                        <a:pt x="176" y="18"/>
                        <a:pt x="177" y="20"/>
                        <a:pt x="177" y="22"/>
                      </a:cubicBezTo>
                      <a:lnTo>
                        <a:pt x="17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楷体" panose="02010609060101010101" pitchFamily="49" charset="-122"/>
                    <a:ea typeface="楷体" panose="02010609060101010101" pitchFamily="49" charset="-122"/>
                  </a:endParaRPr>
                </a:p>
              </p:txBody>
            </p:sp>
          </p:grpSp>
        </p:grpSp>
        <p:sp>
          <p:nvSpPr>
            <p:cNvPr id="47" name="TextBox 125"/>
            <p:cNvSpPr txBox="1"/>
            <p:nvPr/>
          </p:nvSpPr>
          <p:spPr>
            <a:xfrm>
              <a:off x="6638672" y="4766582"/>
              <a:ext cx="1107996" cy="369332"/>
            </a:xfrm>
            <a:prstGeom prst="rect">
              <a:avLst/>
            </a:prstGeom>
            <a:noFill/>
          </p:spPr>
          <p:txBody>
            <a:bodyPr wrap="none" rtlCol="0">
              <a:spAutoFit/>
            </a:bodyPr>
            <a:lstStyle>
              <a:defPPr>
                <a:defRPr lang="zh-CN"/>
              </a:defPPr>
              <a:lvl1pPr>
                <a:defRPr>
                  <a:solidFill>
                    <a:schemeClr val="bg1"/>
                  </a:solidFill>
                  <a:latin typeface="楷体" pitchFamily="49" charset="-122"/>
                  <a:ea typeface="楷体" pitchFamily="49" charset="-122"/>
                </a:defRPr>
              </a:lvl1pPr>
            </a:lstStyle>
            <a:p>
              <a:r>
                <a:rPr lang="zh-CN" altLang="en-US" b="1">
                  <a:solidFill>
                    <a:schemeClr val="tx1"/>
                  </a:solidFill>
                </a:rPr>
                <a:t>能力素质</a:t>
              </a:r>
            </a:p>
          </p:txBody>
        </p:sp>
      </p:grpSp>
      <p:sp>
        <p:nvSpPr>
          <p:cNvPr id="80" name="文本框 79"/>
          <p:cNvSpPr txBox="1"/>
          <p:nvPr/>
        </p:nvSpPr>
        <p:spPr>
          <a:xfrm>
            <a:off x="1978451" y="3092055"/>
            <a:ext cx="1261884" cy="523220"/>
          </a:xfrm>
          <a:prstGeom prst="rect">
            <a:avLst/>
          </a:prstGeom>
          <a:noFill/>
        </p:spPr>
        <p:txBody>
          <a:bodyPr wrap="none" rtlCol="0">
            <a:spAutoFit/>
          </a:bodyPr>
          <a:lstStyle/>
          <a:p>
            <a:pPr algn="ctr"/>
            <a:r>
              <a:rPr lang="zh-CN" altLang="en-US" sz="1400" dirty="0" smtClean="0">
                <a:latin typeface="楷体" panose="02010609060101010101" pitchFamily="49" charset="-122"/>
                <a:ea typeface="楷体" panose="02010609060101010101" pitchFamily="49" charset="-122"/>
              </a:rPr>
              <a:t>客观存在</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a:latin typeface="楷体" panose="02010609060101010101" pitchFamily="49" charset="-122"/>
                <a:ea typeface="楷体" panose="02010609060101010101" pitchFamily="49" charset="-122"/>
              </a:rPr>
              <a:t>认证</a:t>
            </a:r>
            <a:r>
              <a:rPr lang="zh-CN" altLang="en-US" sz="1400" dirty="0" smtClean="0">
                <a:latin typeface="楷体" panose="02010609060101010101" pitchFamily="49" charset="-122"/>
                <a:ea typeface="楷体" panose="02010609060101010101" pitchFamily="49" charset="-122"/>
              </a:rPr>
              <a:t>期时审核</a:t>
            </a:r>
            <a:endParaRPr lang="zh-CN" altLang="en-US" sz="1400" dirty="0">
              <a:latin typeface="楷体" panose="02010609060101010101" pitchFamily="49" charset="-122"/>
              <a:ea typeface="楷体" panose="02010609060101010101" pitchFamily="49" charset="-122"/>
            </a:endParaRPr>
          </a:p>
        </p:txBody>
      </p:sp>
      <p:sp>
        <p:nvSpPr>
          <p:cNvPr id="82" name="文本框 81"/>
          <p:cNvSpPr txBox="1"/>
          <p:nvPr/>
        </p:nvSpPr>
        <p:spPr>
          <a:xfrm>
            <a:off x="3456013" y="3068960"/>
            <a:ext cx="1800493" cy="738664"/>
          </a:xfrm>
          <a:prstGeom prst="rect">
            <a:avLst/>
          </a:prstGeom>
          <a:noFill/>
        </p:spPr>
        <p:txBody>
          <a:bodyPr wrap="none" rtlCol="0">
            <a:spAutoFit/>
          </a:bodyPr>
          <a:lstStyle/>
          <a:p>
            <a:pPr algn="ctr"/>
            <a:r>
              <a:rPr lang="zh-CN" altLang="en-US" sz="1400" dirty="0" smtClean="0">
                <a:latin typeface="楷体" panose="02010609060101010101" pitchFamily="49" charset="-122"/>
                <a:ea typeface="楷体" panose="02010609060101010101" pitchFamily="49" charset="-122"/>
              </a:rPr>
              <a:t>参与各科培训</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smtClean="0">
                <a:latin typeface="楷体" panose="02010609060101010101" pitchFamily="49" charset="-122"/>
                <a:ea typeface="楷体" panose="02010609060101010101" pitchFamily="49" charset="-122"/>
              </a:rPr>
              <a:t>各科培训结束时测评</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a:latin typeface="楷体" panose="02010609060101010101" pitchFamily="49" charset="-122"/>
                <a:ea typeface="楷体" panose="02010609060101010101" pitchFamily="49" charset="-122"/>
              </a:rPr>
              <a:t>培训发展</a:t>
            </a:r>
            <a:r>
              <a:rPr lang="zh-CN" altLang="en-US" sz="1400" dirty="0" smtClean="0">
                <a:latin typeface="楷体" panose="02010609060101010101" pitchFamily="49" charset="-122"/>
                <a:ea typeface="楷体" panose="02010609060101010101" pitchFamily="49" charset="-122"/>
              </a:rPr>
              <a:t>部统一通知</a:t>
            </a:r>
            <a:endParaRPr lang="zh-CN" altLang="en-US" sz="1400" dirty="0">
              <a:latin typeface="楷体" panose="02010609060101010101" pitchFamily="49" charset="-122"/>
              <a:ea typeface="楷体" panose="02010609060101010101" pitchFamily="49" charset="-122"/>
            </a:endParaRPr>
          </a:p>
        </p:txBody>
      </p:sp>
      <p:sp>
        <p:nvSpPr>
          <p:cNvPr id="83" name="文本框 82"/>
          <p:cNvSpPr txBox="1"/>
          <p:nvPr/>
        </p:nvSpPr>
        <p:spPr>
          <a:xfrm>
            <a:off x="5504462" y="3099508"/>
            <a:ext cx="1800493" cy="523220"/>
          </a:xfrm>
          <a:prstGeom prst="rect">
            <a:avLst/>
          </a:prstGeom>
          <a:noFill/>
        </p:spPr>
        <p:txBody>
          <a:bodyPr wrap="none" rtlCol="0">
            <a:spAutoFit/>
          </a:bodyPr>
          <a:lstStyle/>
          <a:p>
            <a:pPr algn="ctr"/>
            <a:r>
              <a:rPr lang="zh-CN" altLang="en-US" sz="1400" dirty="0" smtClean="0">
                <a:latin typeface="楷体" panose="02010609060101010101" pitchFamily="49" charset="-122"/>
                <a:ea typeface="楷体" panose="02010609060101010101" pitchFamily="49" charset="-122"/>
              </a:rPr>
              <a:t>参与季度</a:t>
            </a:r>
            <a:r>
              <a:rPr lang="en-US" altLang="zh-CN" sz="1400" dirty="0" smtClean="0">
                <a:latin typeface="楷体" panose="02010609060101010101" pitchFamily="49" charset="-122"/>
                <a:ea typeface="楷体" panose="02010609060101010101" pitchFamily="49" charset="-122"/>
              </a:rPr>
              <a:t>/</a:t>
            </a:r>
            <a:r>
              <a:rPr lang="zh-CN" altLang="en-US" sz="1400" dirty="0" smtClean="0">
                <a:latin typeface="楷体" panose="02010609060101010101" pitchFamily="49" charset="-122"/>
                <a:ea typeface="楷体" panose="02010609060101010101" pitchFamily="49" charset="-122"/>
              </a:rPr>
              <a:t>年度考核</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smtClean="0">
                <a:latin typeface="楷体" panose="02010609060101010101" pitchFamily="49" charset="-122"/>
                <a:ea typeface="楷体" panose="02010609060101010101" pitchFamily="49" charset="-122"/>
              </a:rPr>
              <a:t>各考核期结束时评价</a:t>
            </a:r>
            <a:endParaRPr lang="zh-CN" altLang="en-US" sz="1400" dirty="0">
              <a:latin typeface="楷体" panose="02010609060101010101" pitchFamily="49" charset="-122"/>
              <a:ea typeface="楷体" panose="02010609060101010101" pitchFamily="49" charset="-122"/>
            </a:endParaRPr>
          </a:p>
        </p:txBody>
      </p:sp>
      <p:sp>
        <p:nvSpPr>
          <p:cNvPr id="85" name="文本框 84"/>
          <p:cNvSpPr txBox="1"/>
          <p:nvPr/>
        </p:nvSpPr>
        <p:spPr>
          <a:xfrm>
            <a:off x="7204222" y="3113782"/>
            <a:ext cx="1985922" cy="954107"/>
          </a:xfrm>
          <a:prstGeom prst="rect">
            <a:avLst/>
          </a:prstGeom>
          <a:noFill/>
        </p:spPr>
        <p:txBody>
          <a:bodyPr wrap="square" rtlCol="0">
            <a:spAutoFit/>
          </a:bodyPr>
          <a:lstStyle/>
          <a:p>
            <a:pPr algn="ctr"/>
            <a:r>
              <a:rPr lang="zh-CN" altLang="en-US" sz="1400" dirty="0" smtClean="0">
                <a:latin typeface="楷体" panose="02010609060101010101" pitchFamily="49" charset="-122"/>
                <a:ea typeface="楷体" panose="02010609060101010101" pitchFamily="49" charset="-122"/>
              </a:rPr>
              <a:t>（员工）填报日志系统</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smtClean="0">
                <a:latin typeface="楷体" panose="02010609060101010101" pitchFamily="49" charset="-122"/>
                <a:ea typeface="楷体" panose="02010609060101010101" pitchFamily="49" charset="-122"/>
              </a:rPr>
              <a:t>（项目经理）填写项目难度评估</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smtClean="0">
                <a:latin typeface="楷体" panose="02010609060101010101" pitchFamily="49" charset="-122"/>
                <a:ea typeface="楷体" panose="02010609060101010101" pitchFamily="49" charset="-122"/>
              </a:rPr>
              <a:t>认证期统计</a:t>
            </a:r>
            <a:endParaRPr lang="zh-CN" altLang="en-US" sz="1400" dirty="0">
              <a:latin typeface="楷体" panose="02010609060101010101" pitchFamily="49" charset="-122"/>
              <a:ea typeface="楷体" panose="02010609060101010101" pitchFamily="49" charset="-122"/>
            </a:endParaRPr>
          </a:p>
        </p:txBody>
      </p:sp>
      <p:sp>
        <p:nvSpPr>
          <p:cNvPr id="86" name="文本框 85"/>
          <p:cNvSpPr txBox="1"/>
          <p:nvPr/>
        </p:nvSpPr>
        <p:spPr>
          <a:xfrm>
            <a:off x="2288209" y="5282044"/>
            <a:ext cx="2428871" cy="523220"/>
          </a:xfrm>
          <a:prstGeom prst="rect">
            <a:avLst/>
          </a:prstGeom>
          <a:noFill/>
        </p:spPr>
        <p:txBody>
          <a:bodyPr wrap="none" rtlCol="0">
            <a:spAutoFit/>
          </a:bodyPr>
          <a:lstStyle/>
          <a:p>
            <a:pPr algn="ctr"/>
            <a:r>
              <a:rPr lang="zh-CN" altLang="en-US" sz="1400" dirty="0" smtClean="0">
                <a:latin typeface="楷体" panose="02010609060101010101" pitchFamily="49" charset="-122"/>
                <a:ea typeface="楷体" panose="02010609060101010101" pitchFamily="49" charset="-122"/>
              </a:rPr>
              <a:t>各年日常工作存证</a:t>
            </a:r>
            <a:endParaRPr lang="en-US" altLang="zh-CN" sz="1400" dirty="0" smtClean="0">
              <a:latin typeface="楷体" panose="02010609060101010101" pitchFamily="49" charset="-122"/>
              <a:ea typeface="楷体" panose="02010609060101010101" pitchFamily="49" charset="-122"/>
            </a:endParaRPr>
          </a:p>
          <a:p>
            <a:pPr algn="ctr"/>
            <a:r>
              <a:rPr lang="zh-CN" altLang="en-US" sz="1400" dirty="0" smtClean="0">
                <a:latin typeface="楷体" panose="02010609060101010101" pitchFamily="49" charset="-122"/>
                <a:ea typeface="楷体" panose="02010609060101010101" pitchFamily="49" charset="-122"/>
              </a:rPr>
              <a:t>认证期时组织行为</a:t>
            </a:r>
            <a:r>
              <a:rPr lang="en-US" altLang="zh-CN" sz="1400" dirty="0" smtClean="0">
                <a:latin typeface="楷体" panose="02010609060101010101" pitchFamily="49" charset="-122"/>
                <a:ea typeface="楷体" panose="02010609060101010101" pitchFamily="49" charset="-122"/>
              </a:rPr>
              <a:t>/</a:t>
            </a:r>
            <a:r>
              <a:rPr lang="zh-CN" altLang="en-US" sz="1400" dirty="0" smtClean="0">
                <a:latin typeface="楷体" panose="02010609060101010101" pitchFamily="49" charset="-122"/>
                <a:ea typeface="楷体" panose="02010609060101010101" pitchFamily="49" charset="-122"/>
              </a:rPr>
              <a:t>能力认证</a:t>
            </a:r>
            <a:endParaRPr lang="zh-CN" altLang="en-US" sz="1400" dirty="0">
              <a:latin typeface="楷体" panose="02010609060101010101" pitchFamily="49" charset="-122"/>
              <a:ea typeface="楷体" panose="02010609060101010101" pitchFamily="49" charset="-122"/>
            </a:endParaRPr>
          </a:p>
        </p:txBody>
      </p:sp>
      <p:sp>
        <p:nvSpPr>
          <p:cNvPr id="84" name="燕尾形 83"/>
          <p:cNvSpPr/>
          <p:nvPr/>
        </p:nvSpPr>
        <p:spPr>
          <a:xfrm>
            <a:off x="6047226" y="4900289"/>
            <a:ext cx="108000" cy="108000"/>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89" name="燕尾形 88"/>
          <p:cNvSpPr/>
          <p:nvPr/>
        </p:nvSpPr>
        <p:spPr>
          <a:xfrm>
            <a:off x="6199626" y="4900289"/>
            <a:ext cx="108000" cy="108000"/>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90" name="燕尾形 89"/>
          <p:cNvSpPr/>
          <p:nvPr/>
        </p:nvSpPr>
        <p:spPr>
          <a:xfrm>
            <a:off x="6352026" y="4900289"/>
            <a:ext cx="108000" cy="108000"/>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grpSp>
        <p:nvGrpSpPr>
          <p:cNvPr id="60" name="组合 59"/>
          <p:cNvGrpSpPr/>
          <p:nvPr/>
        </p:nvGrpSpPr>
        <p:grpSpPr>
          <a:xfrm>
            <a:off x="121852" y="3777679"/>
            <a:ext cx="1169662" cy="1548023"/>
            <a:chOff x="7187348" y="3410330"/>
            <a:chExt cx="1227846" cy="1915939"/>
          </a:xfrm>
        </p:grpSpPr>
        <p:pic>
          <p:nvPicPr>
            <p:cNvPr id="61" name="图片 60"/>
            <p:cNvPicPr>
              <a:picLocks noChangeAspect="1"/>
            </p:cNvPicPr>
            <p:nvPr/>
          </p:nvPicPr>
          <p:blipFill>
            <a:blip r:embed="rId3"/>
            <a:stretch>
              <a:fillRect/>
            </a:stretch>
          </p:blipFill>
          <p:spPr>
            <a:xfrm>
              <a:off x="7187348" y="3410330"/>
              <a:ext cx="1224000" cy="1515991"/>
            </a:xfrm>
            <a:prstGeom prst="rect">
              <a:avLst/>
            </a:prstGeom>
          </p:spPr>
        </p:pic>
        <p:sp>
          <p:nvSpPr>
            <p:cNvPr id="62" name="文本框 173"/>
            <p:cNvSpPr txBox="1"/>
            <p:nvPr/>
          </p:nvSpPr>
          <p:spPr>
            <a:xfrm>
              <a:off x="7245350" y="4869159"/>
              <a:ext cx="1169844" cy="457110"/>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带教他人</a:t>
              </a:r>
            </a:p>
          </p:txBody>
        </p:sp>
      </p:grpSp>
      <p:grpSp>
        <p:nvGrpSpPr>
          <p:cNvPr id="63" name="组合 62"/>
          <p:cNvGrpSpPr/>
          <p:nvPr/>
        </p:nvGrpSpPr>
        <p:grpSpPr>
          <a:xfrm>
            <a:off x="231725" y="5459445"/>
            <a:ext cx="1159248" cy="1406485"/>
            <a:chOff x="7187348" y="5254496"/>
            <a:chExt cx="1499517" cy="1625748"/>
          </a:xfrm>
        </p:grpSpPr>
        <p:grpSp>
          <p:nvGrpSpPr>
            <p:cNvPr id="64" name="组合 63"/>
            <p:cNvGrpSpPr/>
            <p:nvPr/>
          </p:nvGrpSpPr>
          <p:grpSpPr>
            <a:xfrm>
              <a:off x="7187348" y="5254496"/>
              <a:ext cx="1224000" cy="1342856"/>
              <a:chOff x="6879853" y="4645421"/>
              <a:chExt cx="2156643" cy="2212579"/>
            </a:xfrm>
          </p:grpSpPr>
          <p:pic>
            <p:nvPicPr>
              <p:cNvPr id="66" name="图片 65"/>
              <p:cNvPicPr>
                <a:picLocks noChangeAspect="1"/>
              </p:cNvPicPr>
              <p:nvPr/>
            </p:nvPicPr>
            <p:blipFill>
              <a:blip r:embed="rId4"/>
              <a:stretch>
                <a:fillRect/>
              </a:stretch>
            </p:blipFill>
            <p:spPr>
              <a:xfrm>
                <a:off x="6879853" y="4645421"/>
                <a:ext cx="2156643" cy="2212579"/>
              </a:xfrm>
              <a:prstGeom prst="rect">
                <a:avLst/>
              </a:prstGeom>
            </p:spPr>
          </p:pic>
          <p:sp>
            <p:nvSpPr>
              <p:cNvPr id="67" name="文本框 172"/>
              <p:cNvSpPr txBox="1"/>
              <p:nvPr/>
            </p:nvSpPr>
            <p:spPr>
              <a:xfrm>
                <a:off x="8026110" y="5016675"/>
                <a:ext cx="830069" cy="381011"/>
              </a:xfrm>
              <a:prstGeom prst="rect">
                <a:avLst/>
              </a:prstGeom>
              <a:noFill/>
            </p:spPr>
            <p:txBody>
              <a:bodyPr wrap="none" rtlCol="0">
                <a:spAutoFit/>
              </a:bodyPr>
              <a:lstStyle/>
              <a:p>
                <a:r>
                  <a:rPr lang="zh-CN" altLang="en-US" sz="700" b="1" smtClean="0">
                    <a:latin typeface="楷体" panose="02010609060101010101" pitchFamily="49" charset="-122"/>
                    <a:ea typeface="楷体" panose="02010609060101010101" pitchFamily="49" charset="-122"/>
                  </a:rPr>
                  <a:t>证书</a:t>
                </a:r>
                <a:endParaRPr lang="zh-CN" altLang="en-US" sz="1400" b="1">
                  <a:latin typeface="楷体" panose="02010609060101010101" pitchFamily="49" charset="-122"/>
                  <a:ea typeface="楷体" panose="02010609060101010101" pitchFamily="49" charset="-122"/>
                </a:endParaRPr>
              </a:p>
            </p:txBody>
          </p:sp>
        </p:grpSp>
        <p:sp>
          <p:nvSpPr>
            <p:cNvPr id="65" name="文本框 174"/>
            <p:cNvSpPr txBox="1"/>
            <p:nvPr/>
          </p:nvSpPr>
          <p:spPr>
            <a:xfrm>
              <a:off x="7245350" y="6453335"/>
              <a:ext cx="1441515" cy="426909"/>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获取证书</a:t>
              </a:r>
            </a:p>
          </p:txBody>
        </p:sp>
      </p:grpSp>
      <p:grpSp>
        <p:nvGrpSpPr>
          <p:cNvPr id="68" name="组合 67"/>
          <p:cNvGrpSpPr/>
          <p:nvPr/>
        </p:nvGrpSpPr>
        <p:grpSpPr>
          <a:xfrm>
            <a:off x="0" y="2181074"/>
            <a:ext cx="1409700" cy="1391942"/>
            <a:chOff x="7071582" y="1830326"/>
            <a:chExt cx="1409700" cy="1391942"/>
          </a:xfrm>
        </p:grpSpPr>
        <p:sp>
          <p:nvSpPr>
            <p:cNvPr id="69" name="文本框 2049"/>
            <p:cNvSpPr txBox="1"/>
            <p:nvPr/>
          </p:nvSpPr>
          <p:spPr>
            <a:xfrm>
              <a:off x="7222434" y="2852936"/>
              <a:ext cx="1107996" cy="369332"/>
            </a:xfrm>
            <a:prstGeom prst="rect">
              <a:avLst/>
            </a:prstGeom>
            <a:noFill/>
          </p:spPr>
          <p:txBody>
            <a:bodyPr wrap="none" rtlCol="0">
              <a:spAutoFit/>
            </a:bodyPr>
            <a:lstStyle/>
            <a:p>
              <a:r>
                <a:rPr lang="zh-CN" altLang="en-US" b="1">
                  <a:latin typeface="楷体" panose="02010609060101010101" pitchFamily="49" charset="-122"/>
                  <a:ea typeface="楷体" panose="02010609060101010101" pitchFamily="49" charset="-122"/>
                </a:rPr>
                <a:t>授课分享</a:t>
              </a:r>
            </a:p>
          </p:txBody>
        </p:sp>
        <p:pic>
          <p:nvPicPr>
            <p:cNvPr id="70" name="图片 69"/>
            <p:cNvPicPr>
              <a:picLocks noChangeAspect="1"/>
            </p:cNvPicPr>
            <p:nvPr/>
          </p:nvPicPr>
          <p:blipFill>
            <a:blip r:embed="rId5"/>
            <a:stretch>
              <a:fillRect/>
            </a:stretch>
          </p:blipFill>
          <p:spPr>
            <a:xfrm>
              <a:off x="7071582" y="1830326"/>
              <a:ext cx="1409700" cy="1076325"/>
            </a:xfrm>
            <a:prstGeom prst="rect">
              <a:avLst/>
            </a:prstGeom>
          </p:spPr>
        </p:pic>
      </p:grpSp>
      <p:sp>
        <p:nvSpPr>
          <p:cNvPr id="4" name="TextBox 3"/>
          <p:cNvSpPr txBox="1"/>
          <p:nvPr/>
        </p:nvSpPr>
        <p:spPr>
          <a:xfrm>
            <a:off x="1325745" y="1906001"/>
            <a:ext cx="353988" cy="2677656"/>
          </a:xfrm>
          <a:prstGeom prst="rect">
            <a:avLst/>
          </a:prstGeom>
          <a:noFill/>
        </p:spPr>
        <p:txBody>
          <a:bodyPr wrap="square" rtlCol="0">
            <a:spAutoFit/>
          </a:bodyPr>
          <a:lstStyle/>
          <a:p>
            <a:r>
              <a:rPr lang="zh-CN" altLang="en-US" sz="1400" b="1" dirty="0" smtClean="0">
                <a:latin typeface="楷体" panose="02010609060101010101" pitchFamily="49" charset="-122"/>
                <a:ea typeface="楷体" panose="02010609060101010101" pitchFamily="49" charset="-122"/>
              </a:rPr>
              <a:t>由管委会指派，培训组确认</a:t>
            </a:r>
            <a:endParaRPr lang="zh-CN" altLang="en-US" sz="1400" b="1" dirty="0">
              <a:latin typeface="楷体" panose="02010609060101010101" pitchFamily="49" charset="-122"/>
              <a:ea typeface="楷体" panose="02010609060101010101" pitchFamily="49" charset="-122"/>
            </a:endParaRPr>
          </a:p>
        </p:txBody>
      </p:sp>
      <p:cxnSp>
        <p:nvCxnSpPr>
          <p:cNvPr id="18" name="直接连接符 17"/>
          <p:cNvCxnSpPr/>
          <p:nvPr/>
        </p:nvCxnSpPr>
        <p:spPr>
          <a:xfrm>
            <a:off x="1835696" y="1927383"/>
            <a:ext cx="0" cy="48887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8829" y="1773494"/>
            <a:ext cx="902811" cy="307777"/>
          </a:xfrm>
          <a:prstGeom prst="rect">
            <a:avLst/>
          </a:prstGeom>
        </p:spPr>
        <p:txBody>
          <a:bodyPr wrap="none">
            <a:spAutoFit/>
          </a:bodyPr>
          <a:lstStyle/>
          <a:p>
            <a:r>
              <a:rPr lang="zh-CN" altLang="en-US" sz="1400" b="1">
                <a:latin typeface="楷体" panose="02010609060101010101" pitchFamily="49" charset="-122"/>
                <a:ea typeface="楷体" panose="02010609060101010101" pitchFamily="49" charset="-122"/>
              </a:rPr>
              <a:t>认证期内</a:t>
            </a:r>
            <a:endParaRPr lang="zh-CN" altLang="en-US">
              <a:latin typeface="楷体" panose="02010609060101010101" pitchFamily="49" charset="-122"/>
              <a:ea typeface="楷体" panose="02010609060101010101" pitchFamily="49" charset="-122"/>
            </a:endParaRPr>
          </a:p>
        </p:txBody>
      </p:sp>
      <p:sp>
        <p:nvSpPr>
          <p:cNvPr id="74" name="TextBox 73"/>
          <p:cNvSpPr txBox="1"/>
          <p:nvPr/>
        </p:nvSpPr>
        <p:spPr>
          <a:xfrm>
            <a:off x="1351614" y="4784793"/>
            <a:ext cx="353988" cy="2031325"/>
          </a:xfrm>
          <a:prstGeom prst="rect">
            <a:avLst/>
          </a:prstGeom>
          <a:noFill/>
        </p:spPr>
        <p:txBody>
          <a:bodyPr wrap="square" rtlCol="0">
            <a:spAutoFit/>
          </a:bodyPr>
          <a:lstStyle/>
          <a:p>
            <a:r>
              <a:rPr lang="zh-CN" altLang="en-US" sz="1400" b="1" dirty="0" smtClean="0">
                <a:latin typeface="楷体" panose="02010609060101010101" pitchFamily="49" charset="-122"/>
                <a:ea typeface="楷体" panose="02010609060101010101" pitchFamily="49" charset="-122"/>
              </a:rPr>
              <a:t>自己考取，公司确认</a:t>
            </a:r>
            <a:endParaRPr lang="zh-CN" altLang="en-US" sz="1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89478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275040" cy="1143000"/>
          </a:xfrm>
        </p:spPr>
        <p:txBody>
          <a:bodyPr/>
          <a:lstStyle/>
          <a:p>
            <a:r>
              <a:rPr lang="zh-CN" altLang="en-US" dirty="0" smtClean="0">
                <a:solidFill>
                  <a:schemeClr val="tx1"/>
                </a:solidFill>
              </a:rPr>
              <a:t>积分值计算</a:t>
            </a:r>
            <a:endParaRPr lang="zh-CN" altLang="en-US" dirty="0">
              <a:solidFill>
                <a:schemeClr val="tx1"/>
              </a:solidFill>
            </a:endParaRPr>
          </a:p>
        </p:txBody>
      </p:sp>
      <p:pic>
        <p:nvPicPr>
          <p:cNvPr id="4" name="图片 3"/>
          <p:cNvPicPr>
            <a:picLocks noChangeAspect="1"/>
          </p:cNvPicPr>
          <p:nvPr/>
        </p:nvPicPr>
        <p:blipFill>
          <a:blip r:embed="rId2"/>
          <a:stretch>
            <a:fillRect/>
          </a:stretch>
        </p:blipFill>
        <p:spPr>
          <a:xfrm>
            <a:off x="4791075" y="4457700"/>
            <a:ext cx="4352925" cy="2400300"/>
          </a:xfrm>
          <a:prstGeom prst="rect">
            <a:avLst/>
          </a:prstGeom>
        </p:spPr>
      </p:pic>
      <p:sp>
        <p:nvSpPr>
          <p:cNvPr id="13" name="矩形 12"/>
          <p:cNvSpPr/>
          <p:nvPr/>
        </p:nvSpPr>
        <p:spPr>
          <a:xfrm rot="16200000">
            <a:off x="1174172" y="4895054"/>
            <a:ext cx="2043128" cy="576063"/>
          </a:xfrm>
          <a:prstGeom prst="rect">
            <a:avLst/>
          </a:prstGeom>
          <a:noFill/>
          <a:ln w="3175">
            <a:noFill/>
          </a:ln>
        </p:spPr>
        <p:style>
          <a:lnRef idx="2">
            <a:schemeClr val="lt1">
              <a:hueOff val="0"/>
              <a:satOff val="0"/>
              <a:lumOff val="0"/>
              <a:alphaOff val="0"/>
            </a:schemeClr>
          </a:lnRef>
          <a:fillRef idx="1">
            <a:schemeClr val="accent5">
              <a:shade val="80000"/>
              <a:hueOff val="0"/>
              <a:satOff val="0"/>
              <a:lumOff val="0"/>
              <a:alphaOff val="0"/>
            </a:schemeClr>
          </a:fillRef>
          <a:effectRef idx="0">
            <a:schemeClr val="accent5">
              <a:shade val="80000"/>
              <a:hueOff val="0"/>
              <a:satOff val="0"/>
              <a:lumOff val="0"/>
              <a:alphaOff val="0"/>
            </a:schemeClr>
          </a:effectRef>
          <a:fontRef idx="minor">
            <a:schemeClr val="lt1"/>
          </a:fontRef>
        </p:style>
        <p:txBody>
          <a:bodyPr spcFirstLastPara="0" vert="vert" wrap="square" lIns="8889" tIns="8889" rIns="8890" bIns="8890" numCol="1" spcCol="1270" anchor="ctr" anchorCtr="0">
            <a:noAutofit/>
          </a:bodyPr>
          <a:lstStyle/>
          <a:p>
            <a:pPr lvl="0" algn="ctr" defTabSz="622300">
              <a:lnSpc>
                <a:spcPct val="90000"/>
              </a:lnSpc>
              <a:spcBef>
                <a:spcPct val="0"/>
              </a:spcBef>
              <a:spcAft>
                <a:spcPct val="35000"/>
              </a:spcAft>
            </a:pPr>
            <a:r>
              <a:rPr lang="zh-CN" altLang="en-US" b="1" kern="1200" smtClean="0">
                <a:solidFill>
                  <a:schemeClr val="tx1"/>
                </a:solidFill>
                <a:latin typeface="楷体" pitchFamily="49" charset="-122"/>
                <a:ea typeface="楷体" pitchFamily="49" charset="-122"/>
              </a:rPr>
              <a:t>评价档位及</a:t>
            </a:r>
            <a:r>
              <a:rPr lang="zh-CN" altLang="en-US" b="1" smtClean="0">
                <a:solidFill>
                  <a:schemeClr val="tx1"/>
                </a:solidFill>
                <a:latin typeface="楷体" pitchFamily="49" charset="-122"/>
                <a:ea typeface="楷体" pitchFamily="49" charset="-122"/>
              </a:rPr>
              <a:t> </a:t>
            </a:r>
            <a:r>
              <a:rPr lang="zh-CN" altLang="en-US" b="1" kern="1200" smtClean="0">
                <a:solidFill>
                  <a:schemeClr val="tx1"/>
                </a:solidFill>
                <a:latin typeface="楷体" pitchFamily="49" charset="-122"/>
                <a:ea typeface="楷体" pitchFamily="49" charset="-122"/>
              </a:rPr>
              <a:t>对应系数</a:t>
            </a:r>
            <a:endParaRPr lang="zh-CN" altLang="en-US" b="1" kern="1200">
              <a:solidFill>
                <a:schemeClr val="tx1"/>
              </a:solidFill>
              <a:latin typeface="楷体" pitchFamily="49" charset="-122"/>
              <a:ea typeface="楷体" pitchFamily="49" charset="-122"/>
            </a:endParaRPr>
          </a:p>
        </p:txBody>
      </p:sp>
      <p:sp>
        <p:nvSpPr>
          <p:cNvPr id="14" name="矩形 13"/>
          <p:cNvSpPr/>
          <p:nvPr/>
        </p:nvSpPr>
        <p:spPr>
          <a:xfrm>
            <a:off x="3300573" y="3813922"/>
            <a:ext cx="1991507" cy="347599"/>
          </a:xfrm>
          <a:prstGeom prst="rect">
            <a:avLst/>
          </a:prstGeom>
          <a:noFill/>
          <a:ln w="3175"/>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b="1" kern="1200" dirty="0" smtClean="0">
                <a:solidFill>
                  <a:schemeClr val="tx1"/>
                </a:solidFill>
                <a:latin typeface="楷体" pitchFamily="49" charset="-122"/>
                <a:ea typeface="楷体" pitchFamily="49" charset="-122"/>
              </a:rPr>
              <a:t>不合格</a:t>
            </a:r>
            <a:endParaRPr lang="zh-CN" altLang="en-US" b="1" kern="1200" dirty="0">
              <a:solidFill>
                <a:schemeClr val="tx1"/>
              </a:solidFill>
              <a:latin typeface="楷体" pitchFamily="49" charset="-122"/>
              <a:ea typeface="楷体" pitchFamily="49" charset="-122"/>
            </a:endParaRPr>
          </a:p>
        </p:txBody>
      </p:sp>
      <p:sp>
        <p:nvSpPr>
          <p:cNvPr id="15" name="矩形 14"/>
          <p:cNvSpPr/>
          <p:nvPr/>
        </p:nvSpPr>
        <p:spPr>
          <a:xfrm>
            <a:off x="3300573" y="4422880"/>
            <a:ext cx="1991507" cy="347599"/>
          </a:xfrm>
          <a:prstGeom prst="rect">
            <a:avLst/>
          </a:prstGeom>
          <a:noFill/>
          <a:ln w="3175"/>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b="1" kern="1200" dirty="0" smtClean="0">
                <a:solidFill>
                  <a:schemeClr val="tx1"/>
                </a:solidFill>
                <a:latin typeface="楷体" pitchFamily="49" charset="-122"/>
                <a:ea typeface="楷体" pitchFamily="49" charset="-122"/>
              </a:rPr>
              <a:t>基本合格</a:t>
            </a:r>
            <a:endParaRPr lang="zh-CN" altLang="en-US" b="1" kern="1200" dirty="0">
              <a:solidFill>
                <a:schemeClr val="tx1"/>
              </a:solidFill>
              <a:latin typeface="楷体" pitchFamily="49" charset="-122"/>
              <a:ea typeface="楷体" pitchFamily="49" charset="-122"/>
            </a:endParaRPr>
          </a:p>
        </p:txBody>
      </p:sp>
      <p:sp>
        <p:nvSpPr>
          <p:cNvPr id="16" name="矩形 15"/>
          <p:cNvSpPr/>
          <p:nvPr/>
        </p:nvSpPr>
        <p:spPr>
          <a:xfrm>
            <a:off x="3300573" y="5031838"/>
            <a:ext cx="1991507" cy="347599"/>
          </a:xfrm>
          <a:prstGeom prst="rect">
            <a:avLst/>
          </a:prstGeom>
          <a:noFill/>
          <a:ln w="3175"/>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b="1" kern="1200" dirty="0" smtClean="0">
                <a:solidFill>
                  <a:schemeClr val="tx1"/>
                </a:solidFill>
                <a:latin typeface="楷体" pitchFamily="49" charset="-122"/>
                <a:ea typeface="楷体" pitchFamily="49" charset="-122"/>
              </a:rPr>
              <a:t>合格</a:t>
            </a:r>
            <a:endParaRPr lang="zh-CN" altLang="en-US" b="1" kern="1200" dirty="0">
              <a:solidFill>
                <a:schemeClr val="tx1"/>
              </a:solidFill>
              <a:latin typeface="楷体" pitchFamily="49" charset="-122"/>
              <a:ea typeface="楷体" pitchFamily="49" charset="-122"/>
            </a:endParaRPr>
          </a:p>
        </p:txBody>
      </p:sp>
      <p:sp>
        <p:nvSpPr>
          <p:cNvPr id="17" name="矩形 16"/>
          <p:cNvSpPr/>
          <p:nvPr/>
        </p:nvSpPr>
        <p:spPr>
          <a:xfrm>
            <a:off x="3300573" y="5640796"/>
            <a:ext cx="1991507" cy="347599"/>
          </a:xfrm>
          <a:prstGeom prst="rect">
            <a:avLst/>
          </a:prstGeom>
          <a:noFill/>
          <a:ln w="3175"/>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b="1" kern="1200" dirty="0" smtClean="0">
                <a:solidFill>
                  <a:schemeClr val="tx1"/>
                </a:solidFill>
                <a:latin typeface="楷体" pitchFamily="49" charset="-122"/>
                <a:ea typeface="楷体" pitchFamily="49" charset="-122"/>
              </a:rPr>
              <a:t>良好</a:t>
            </a:r>
            <a:endParaRPr lang="zh-CN" altLang="en-US" b="1" kern="1200" dirty="0">
              <a:solidFill>
                <a:schemeClr val="tx1"/>
              </a:solidFill>
              <a:latin typeface="楷体" pitchFamily="49" charset="-122"/>
              <a:ea typeface="楷体" pitchFamily="49" charset="-122"/>
            </a:endParaRPr>
          </a:p>
        </p:txBody>
      </p:sp>
      <p:sp>
        <p:nvSpPr>
          <p:cNvPr id="18" name="矩形 17"/>
          <p:cNvSpPr/>
          <p:nvPr/>
        </p:nvSpPr>
        <p:spPr>
          <a:xfrm>
            <a:off x="3300573" y="6249753"/>
            <a:ext cx="1991507" cy="347599"/>
          </a:xfrm>
          <a:prstGeom prst="rect">
            <a:avLst/>
          </a:prstGeom>
          <a:noFill/>
          <a:ln w="3175"/>
        </p:spPr>
        <p:style>
          <a:lnRef idx="2">
            <a:schemeClr val="lt1">
              <a:hueOff val="0"/>
              <a:satOff val="0"/>
              <a:lumOff val="0"/>
              <a:alphaOff val="0"/>
            </a:schemeClr>
          </a:lnRef>
          <a:fillRef idx="1">
            <a:schemeClr val="accent5">
              <a:tint val="99000"/>
              <a:hueOff val="0"/>
              <a:satOff val="0"/>
              <a:lumOff val="0"/>
              <a:alphaOff val="0"/>
            </a:schemeClr>
          </a:fillRef>
          <a:effectRef idx="0">
            <a:schemeClr val="accent5">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b="1" kern="1200" dirty="0" smtClean="0">
                <a:solidFill>
                  <a:schemeClr val="tx1"/>
                </a:solidFill>
                <a:latin typeface="楷体" pitchFamily="49" charset="-122"/>
                <a:ea typeface="楷体" pitchFamily="49" charset="-122"/>
              </a:rPr>
              <a:t>优秀</a:t>
            </a:r>
            <a:endParaRPr lang="zh-CN" altLang="en-US" b="1" kern="1200" dirty="0">
              <a:solidFill>
                <a:schemeClr val="tx1"/>
              </a:solidFill>
              <a:latin typeface="楷体" pitchFamily="49" charset="-122"/>
              <a:ea typeface="楷体" pitchFamily="49" charset="-122"/>
            </a:endParaRPr>
          </a:p>
        </p:txBody>
      </p:sp>
      <p:cxnSp>
        <p:nvCxnSpPr>
          <p:cNvPr id="19" name="肘形连接符 18"/>
          <p:cNvCxnSpPr>
            <a:stCxn id="13" idx="2"/>
            <a:endCxn id="14" idx="1"/>
          </p:cNvCxnSpPr>
          <p:nvPr/>
        </p:nvCxnSpPr>
        <p:spPr>
          <a:xfrm flipV="1">
            <a:off x="2483768" y="3987722"/>
            <a:ext cx="816805" cy="119536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2"/>
            <a:endCxn id="15" idx="1"/>
          </p:cNvCxnSpPr>
          <p:nvPr/>
        </p:nvCxnSpPr>
        <p:spPr>
          <a:xfrm flipV="1">
            <a:off x="2483768" y="4596680"/>
            <a:ext cx="816805" cy="586406"/>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2"/>
            <a:endCxn id="17" idx="1"/>
          </p:cNvCxnSpPr>
          <p:nvPr/>
        </p:nvCxnSpPr>
        <p:spPr>
          <a:xfrm>
            <a:off x="2483768" y="5183086"/>
            <a:ext cx="816805" cy="631510"/>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3" idx="2"/>
            <a:endCxn id="18" idx="1"/>
          </p:cNvCxnSpPr>
          <p:nvPr/>
        </p:nvCxnSpPr>
        <p:spPr>
          <a:xfrm>
            <a:off x="2483768" y="5183086"/>
            <a:ext cx="816805" cy="1240467"/>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2"/>
            <a:endCxn id="16" idx="1"/>
          </p:cNvCxnSpPr>
          <p:nvPr/>
        </p:nvCxnSpPr>
        <p:spPr>
          <a:xfrm>
            <a:off x="2483768" y="5183086"/>
            <a:ext cx="816805" cy="225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907704" y="2339588"/>
            <a:ext cx="7139137" cy="377141"/>
            <a:chOff x="2228759" y="2483604"/>
            <a:chExt cx="6402796" cy="377141"/>
          </a:xfrm>
        </p:grpSpPr>
        <p:sp>
          <p:nvSpPr>
            <p:cNvPr id="57" name="矩形 56"/>
            <p:cNvSpPr/>
            <p:nvPr/>
          </p:nvSpPr>
          <p:spPr>
            <a:xfrm>
              <a:off x="4627534" y="2483604"/>
              <a:ext cx="4004021" cy="369332"/>
            </a:xfrm>
            <a:prstGeom prst="rect">
              <a:avLst/>
            </a:prstGeom>
          </p:spPr>
          <p:txBody>
            <a:bodyPr wrap="square">
              <a:spAutoFit/>
            </a:bodyPr>
            <a:lstStyle/>
            <a:p>
              <a:r>
                <a:rPr lang="zh-CN" altLang="en-US" b="1" dirty="0">
                  <a:latin typeface="楷体" pitchFamily="49" charset="-122"/>
                  <a:ea typeface="楷体" pitchFamily="49" charset="-122"/>
                </a:rPr>
                <a:t>∑（各维度基准积分∗各维度评价档位系数）</a:t>
              </a:r>
            </a:p>
          </p:txBody>
        </p:sp>
        <p:sp>
          <p:nvSpPr>
            <p:cNvPr id="62" name="矩形 61"/>
            <p:cNvSpPr/>
            <p:nvPr/>
          </p:nvSpPr>
          <p:spPr>
            <a:xfrm>
              <a:off x="2228759" y="2491413"/>
              <a:ext cx="2376994" cy="369332"/>
            </a:xfrm>
            <a:prstGeom prst="rect">
              <a:avLst/>
            </a:prstGeom>
            <a:solidFill>
              <a:schemeClr val="accent6"/>
            </a:solidFill>
            <a:ln w="3175">
              <a:solidFill>
                <a:schemeClr val="bg1"/>
              </a:solidFill>
            </a:ln>
          </p:spPr>
          <p:txBody>
            <a:bodyPr wrap="square">
              <a:spAutoFit/>
            </a:bodyPr>
            <a:lstStyle/>
            <a:p>
              <a:r>
                <a:rPr lang="zh-CN" altLang="en-US" b="1" dirty="0" smtClean="0">
                  <a:latin typeface="楷体" pitchFamily="49" charset="-122"/>
                  <a:ea typeface="楷体" pitchFamily="49" charset="-122"/>
                </a:rPr>
                <a:t>员工各维度实际积分值</a:t>
              </a:r>
              <a:r>
                <a:rPr lang="en-US" altLang="zh-CN" b="1" dirty="0" smtClean="0">
                  <a:latin typeface="楷体" pitchFamily="49" charset="-122"/>
                  <a:ea typeface="楷体" pitchFamily="49" charset="-122"/>
                </a:rPr>
                <a:t>=</a:t>
              </a:r>
              <a:endParaRPr lang="zh-CN" altLang="en-US" b="1" dirty="0"/>
            </a:p>
          </p:txBody>
        </p:sp>
      </p:grpSp>
      <p:sp>
        <p:nvSpPr>
          <p:cNvPr id="66" name="TextBox 65"/>
          <p:cNvSpPr txBox="1"/>
          <p:nvPr/>
        </p:nvSpPr>
        <p:spPr>
          <a:xfrm>
            <a:off x="1918120" y="3021208"/>
            <a:ext cx="7225880" cy="646331"/>
          </a:xfrm>
          <a:prstGeom prst="rect">
            <a:avLst/>
          </a:prstGeom>
          <a:noFill/>
        </p:spPr>
        <p:txBody>
          <a:bodyPr wrap="square" rtlCol="0">
            <a:spAutoFit/>
          </a:bodyPr>
          <a:lstStyle/>
          <a:p>
            <a:r>
              <a:rPr lang="zh-CN" altLang="en-US" b="1" dirty="0" smtClean="0">
                <a:latin typeface="楷体" pitchFamily="49" charset="-122"/>
                <a:ea typeface="楷体" pitchFamily="49" charset="-122"/>
              </a:rPr>
              <a:t>评价档位一般分为五档，各档都有具体的评分细则，内容较多，此处不另行展开。</a:t>
            </a:r>
            <a:endParaRPr lang="zh-CN" altLang="en-US" b="1" dirty="0">
              <a:latin typeface="楷体" pitchFamily="49" charset="-122"/>
              <a:ea typeface="楷体" pitchFamily="49" charset="-122"/>
            </a:endParaRPr>
          </a:p>
        </p:txBody>
      </p:sp>
    </p:spTree>
    <p:extLst>
      <p:ext uri="{BB962C8B-B14F-4D97-AF65-F5344CB8AC3E}">
        <p14:creationId xmlns:p14="http://schemas.microsoft.com/office/powerpoint/2010/main" val="96225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35696" y="1628800"/>
            <a:ext cx="6768752" cy="3877985"/>
          </a:xfrm>
          <a:prstGeom prst="rect">
            <a:avLst/>
          </a:prstGeom>
        </p:spPr>
        <p:txBody>
          <a:bodyPr wrap="square">
            <a:spAutoFit/>
          </a:bodyPr>
          <a:lstStyle/>
          <a:p>
            <a:endParaRPr lang="en-US" altLang="zh-CN" sz="2400" b="1"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了解科达任职资格构成</a:t>
            </a:r>
            <a:endParaRPr lang="en-US" altLang="zh-CN" sz="2400" b="1" dirty="0" smtClean="0">
              <a:latin typeface="楷体" panose="02010609060101010101" pitchFamily="49" charset="-122"/>
              <a:ea typeface="楷体" panose="02010609060101010101" pitchFamily="49" charset="-122"/>
            </a:endParaRPr>
          </a:p>
          <a:p>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熟悉</a:t>
            </a:r>
            <a:r>
              <a:rPr lang="zh-CN" altLang="en-US" sz="2400" b="1" dirty="0">
                <a:latin typeface="楷体" panose="02010609060101010101" pitchFamily="49" charset="-122"/>
                <a:ea typeface="楷体" panose="02010609060101010101" pitchFamily="49" charset="-122"/>
              </a:rPr>
              <a:t>任职资格认证维度及考核</a:t>
            </a:r>
            <a:r>
              <a:rPr lang="zh-CN" altLang="en-US" sz="2400" b="1" dirty="0" smtClean="0">
                <a:latin typeface="楷体" panose="02010609060101010101" pitchFamily="49" charset="-122"/>
                <a:ea typeface="楷体" panose="02010609060101010101" pitchFamily="49" charset="-122"/>
              </a:rPr>
              <a:t>方式</a:t>
            </a:r>
            <a:endParaRPr lang="en-US" altLang="zh-CN" sz="2400" b="1" dirty="0" smtClean="0">
              <a:latin typeface="楷体" panose="02010609060101010101" pitchFamily="49" charset="-122"/>
              <a:ea typeface="楷体" panose="02010609060101010101" pitchFamily="49" charset="-122"/>
            </a:endParaRPr>
          </a:p>
          <a:p>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熟悉任职</a:t>
            </a:r>
            <a:r>
              <a:rPr lang="zh-CN" altLang="en-US" sz="2400" b="1" dirty="0">
                <a:latin typeface="楷体" panose="02010609060101010101" pitchFamily="49" charset="-122"/>
                <a:ea typeface="楷体" panose="02010609060101010101" pitchFamily="49" charset="-122"/>
              </a:rPr>
              <a:t>资格认证</a:t>
            </a:r>
            <a:r>
              <a:rPr lang="zh-CN" altLang="en-US" sz="2400" b="1" dirty="0" smtClean="0">
                <a:latin typeface="楷体" panose="02010609060101010101" pitchFamily="49" charset="-122"/>
                <a:ea typeface="楷体" panose="02010609060101010101" pitchFamily="49" charset="-122"/>
              </a:rPr>
              <a:t>流程</a:t>
            </a:r>
            <a:endParaRPr lang="en-US" altLang="zh-CN" sz="2400" b="1" dirty="0" smtClean="0">
              <a:latin typeface="楷体" panose="02010609060101010101" pitchFamily="49" charset="-122"/>
              <a:ea typeface="楷体" panose="02010609060101010101" pitchFamily="49" charset="-122"/>
            </a:endParaRPr>
          </a:p>
          <a:p>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了解任职资格认证结果</a:t>
            </a:r>
            <a:r>
              <a:rPr lang="zh-CN" altLang="en-US" sz="2400" b="1" dirty="0" smtClean="0">
                <a:latin typeface="楷体" panose="02010609060101010101" pitchFamily="49" charset="-122"/>
                <a:ea typeface="楷体" panose="02010609060101010101" pitchFamily="49" charset="-122"/>
              </a:rPr>
              <a:t>运用</a:t>
            </a:r>
            <a:endParaRPr lang="zh-CN" altLang="en-US" sz="2400" b="1"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zh-CN" altLang="en-US" b="1" dirty="0"/>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smtClean="0">
              <a:latin typeface="华文楷体" panose="02010600040101010101" pitchFamily="2" charset="-122"/>
              <a:ea typeface="华文楷体" panose="02010600040101010101" pitchFamily="2" charset="-122"/>
            </a:endParaRPr>
          </a:p>
        </p:txBody>
      </p:sp>
      <p:sp>
        <p:nvSpPr>
          <p:cNvPr id="4" name="TextBox 3"/>
          <p:cNvSpPr txBox="1"/>
          <p:nvPr/>
        </p:nvSpPr>
        <p:spPr>
          <a:xfrm>
            <a:off x="2771800" y="764704"/>
            <a:ext cx="5256584" cy="646331"/>
          </a:xfrm>
          <a:prstGeom prst="rect">
            <a:avLst/>
          </a:prstGeom>
          <a:noFill/>
        </p:spPr>
        <p:txBody>
          <a:bodyPr wrap="square" rtlCol="0">
            <a:spAutoFit/>
          </a:bodyPr>
          <a:lstStyle/>
          <a:p>
            <a:r>
              <a:rPr lang="zh-CN" altLang="en-US" sz="3600" b="1" dirty="0" smtClean="0"/>
              <a:t>学习目标</a:t>
            </a:r>
            <a:endParaRPr lang="zh-CN" altLang="en-US" sz="3600" b="1" dirty="0"/>
          </a:p>
        </p:txBody>
      </p:sp>
    </p:spTree>
    <p:extLst>
      <p:ext uri="{BB962C8B-B14F-4D97-AF65-F5344CB8AC3E}">
        <p14:creationId xmlns:p14="http://schemas.microsoft.com/office/powerpoint/2010/main" val="1119662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991" y="2769064"/>
            <a:ext cx="3672514" cy="217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038481" y="4725144"/>
            <a:ext cx="5004048" cy="1143000"/>
          </a:xfrm>
        </p:spPr>
        <p:txBody>
          <a:bodyPr/>
          <a:lstStyle/>
          <a:p>
            <a:pPr algn="r"/>
            <a:r>
              <a:rPr lang="zh-CN" altLang="en-US" b="1" dirty="0">
                <a:solidFill>
                  <a:schemeClr val="tx1"/>
                </a:solidFill>
                <a:latin typeface="楷体" pitchFamily="49" charset="-122"/>
                <a:ea typeface="楷体" pitchFamily="49" charset="-122"/>
              </a:rPr>
              <a:t>实施</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所需能力的</a:t>
            </a:r>
            <a:r>
              <a:rPr lang="zh-CN" altLang="en-US" b="1" dirty="0" smtClean="0">
                <a:solidFill>
                  <a:schemeClr val="tx1"/>
                </a:solidFill>
                <a:latin typeface="楷体" pitchFamily="49" charset="-122"/>
                <a:ea typeface="楷体" pitchFamily="49" charset="-122"/>
              </a:rPr>
              <a:t>证明</a:t>
            </a:r>
            <a:r>
              <a:rPr lang="en-US" altLang="zh-CN" b="1" dirty="0" smtClean="0">
                <a:solidFill>
                  <a:schemeClr val="tx1"/>
                </a:solidFill>
                <a:latin typeface="楷体" pitchFamily="49" charset="-122"/>
                <a:ea typeface="楷体" pitchFamily="49" charset="-122"/>
              </a:rPr>
              <a:t/>
            </a:r>
            <a:br>
              <a:rPr lang="en-US" altLang="zh-CN" b="1" dirty="0" smtClean="0">
                <a:solidFill>
                  <a:schemeClr val="tx1"/>
                </a:solidFill>
                <a:latin typeface="楷体" pitchFamily="49" charset="-122"/>
                <a:ea typeface="楷体" pitchFamily="49" charset="-122"/>
              </a:rPr>
            </a:br>
            <a:r>
              <a:rPr lang="zh-CN" altLang="en-US" b="1" dirty="0" smtClean="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等级认证）</a:t>
            </a:r>
            <a:endParaRPr lang="zh-CN" altLang="en-US" dirty="0">
              <a:solidFill>
                <a:schemeClr val="tx1"/>
              </a:solidFill>
            </a:endParaRPr>
          </a:p>
        </p:txBody>
      </p:sp>
      <p:cxnSp>
        <p:nvCxnSpPr>
          <p:cNvPr id="5" name="直接连接符 4"/>
          <p:cNvCxnSpPr/>
          <p:nvPr/>
        </p:nvCxnSpPr>
        <p:spPr>
          <a:xfrm>
            <a:off x="3930505" y="4797152"/>
            <a:ext cx="5220000" cy="0"/>
          </a:xfrm>
          <a:prstGeom prst="line">
            <a:avLst/>
          </a:prstGeom>
          <a:ln w="69850" cmpd="thickThi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30505" y="5733256"/>
            <a:ext cx="5220000" cy="0"/>
          </a:xfrm>
          <a:prstGeom prst="line">
            <a:avLst/>
          </a:prstGeom>
          <a:ln w="69850" cmpd="thinThick">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448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tx1"/>
                </a:solidFill>
                <a:latin typeface="楷体" panose="02010609060101010101" pitchFamily="49" charset="-122"/>
                <a:ea typeface="楷体" panose="02010609060101010101" pitchFamily="49" charset="-122"/>
              </a:rPr>
              <a:t>怎样被认证？</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认证流程</a:t>
            </a:r>
            <a:endParaRPr lang="zh-CN" altLang="en-US" sz="3600" b="1" dirty="0">
              <a:solidFill>
                <a:schemeClr val="tx1"/>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674" y="2549752"/>
            <a:ext cx="2195736" cy="2247400"/>
          </a:xfrm>
          <a:prstGeom prst="rect">
            <a:avLst/>
          </a:prstGeom>
        </p:spPr>
      </p:pic>
      <p:sp>
        <p:nvSpPr>
          <p:cNvPr id="4" name="TextBox 3"/>
          <p:cNvSpPr txBox="1"/>
          <p:nvPr/>
        </p:nvSpPr>
        <p:spPr>
          <a:xfrm>
            <a:off x="2510975" y="5157408"/>
            <a:ext cx="3242846" cy="1477328"/>
          </a:xfrm>
          <a:prstGeom prst="rect">
            <a:avLst/>
          </a:prstGeom>
          <a:noFill/>
        </p:spPr>
        <p:txBody>
          <a:bodyPr wrap="square" rtlCol="0">
            <a:spAutoFit/>
          </a:bodyPr>
          <a:lstStyle/>
          <a:p>
            <a:r>
              <a:rPr lang="zh-CN" altLang="en-US" b="1" dirty="0" smtClean="0">
                <a:solidFill>
                  <a:schemeClr val="bg1"/>
                </a:solidFill>
                <a:latin typeface="楷体" pitchFamily="49" charset="-122"/>
                <a:ea typeface="楷体" pitchFamily="49" charset="-122"/>
              </a:rPr>
              <a:t>认证领域专家和申请者直属上级共同形成</a:t>
            </a:r>
            <a:r>
              <a:rPr lang="zh-CN" altLang="en-US" b="1" dirty="0" smtClean="0">
                <a:solidFill>
                  <a:srgbClr val="FFFF00"/>
                </a:solidFill>
                <a:latin typeface="楷体" pitchFamily="49" charset="-122"/>
                <a:ea typeface="楷体" pitchFamily="49" charset="-122"/>
              </a:rPr>
              <a:t>认证小组</a:t>
            </a:r>
            <a:r>
              <a:rPr lang="zh-CN" altLang="en-US" b="1" dirty="0" smtClean="0">
                <a:solidFill>
                  <a:schemeClr val="bg1"/>
                </a:solidFill>
                <a:latin typeface="楷体" pitchFamily="49" charset="-122"/>
                <a:ea typeface="楷体" pitchFamily="49" charset="-122"/>
              </a:rPr>
              <a:t>，采用具体评价指标和赋分标准，对员工的</a:t>
            </a:r>
            <a:r>
              <a:rPr lang="zh-CN" altLang="en-US" b="1" dirty="0" smtClean="0">
                <a:solidFill>
                  <a:srgbClr val="C00000"/>
                </a:solidFill>
                <a:latin typeface="楷体" pitchFamily="49" charset="-122"/>
                <a:ea typeface="楷体" pitchFamily="49" charset="-122"/>
              </a:rPr>
              <a:t>工作行为</a:t>
            </a:r>
            <a:r>
              <a:rPr lang="zh-CN" altLang="en-US" b="1" dirty="0" smtClean="0">
                <a:solidFill>
                  <a:schemeClr val="bg1"/>
                </a:solidFill>
                <a:latin typeface="楷体" pitchFamily="49" charset="-122"/>
                <a:ea typeface="楷体" pitchFamily="49" charset="-122"/>
              </a:rPr>
              <a:t>和</a:t>
            </a:r>
            <a:r>
              <a:rPr lang="zh-CN" altLang="en-US" b="1" dirty="0" smtClean="0">
                <a:solidFill>
                  <a:srgbClr val="C00000"/>
                </a:solidFill>
                <a:latin typeface="楷体" pitchFamily="49" charset="-122"/>
                <a:ea typeface="楷体" pitchFamily="49" charset="-122"/>
              </a:rPr>
              <a:t>能力素质</a:t>
            </a:r>
            <a:r>
              <a:rPr lang="zh-CN" altLang="en-US" b="1" dirty="0" smtClean="0">
                <a:solidFill>
                  <a:schemeClr val="bg1"/>
                </a:solidFill>
                <a:latin typeface="楷体" pitchFamily="49" charset="-122"/>
                <a:ea typeface="楷体" pitchFamily="49" charset="-122"/>
              </a:rPr>
              <a:t>进行评价。</a:t>
            </a:r>
            <a:endParaRPr lang="en-US" altLang="zh-CN" b="1" dirty="0" smtClean="0">
              <a:solidFill>
                <a:schemeClr val="bg1"/>
              </a:solidFill>
              <a:latin typeface="楷体" pitchFamily="49" charset="-122"/>
              <a:ea typeface="楷体" pitchFamily="49" charset="-122"/>
            </a:endParaRPr>
          </a:p>
        </p:txBody>
      </p:sp>
      <p:pic>
        <p:nvPicPr>
          <p:cNvPr id="14" name="图片 13"/>
          <p:cNvPicPr>
            <a:picLocks noChangeAspect="1"/>
          </p:cNvPicPr>
          <p:nvPr/>
        </p:nvPicPr>
        <p:blipFill>
          <a:blip r:embed="rId3"/>
          <a:stretch>
            <a:fillRect/>
          </a:stretch>
        </p:blipFill>
        <p:spPr>
          <a:xfrm>
            <a:off x="5753821" y="2945417"/>
            <a:ext cx="3185946" cy="1456071"/>
          </a:xfrm>
          <a:prstGeom prst="rect">
            <a:avLst/>
          </a:prstGeom>
        </p:spPr>
      </p:pic>
      <p:grpSp>
        <p:nvGrpSpPr>
          <p:cNvPr id="16" name="组合 15"/>
          <p:cNvGrpSpPr/>
          <p:nvPr/>
        </p:nvGrpSpPr>
        <p:grpSpPr>
          <a:xfrm>
            <a:off x="106900" y="2827079"/>
            <a:ext cx="2195736" cy="1692746"/>
            <a:chOff x="2085975" y="1295400"/>
            <a:chExt cx="4972050" cy="4267200"/>
          </a:xfrm>
        </p:grpSpPr>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295400"/>
              <a:ext cx="49720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5776" y="1844824"/>
              <a:ext cx="384215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5608" y="4915034"/>
            <a:ext cx="2398321" cy="1754326"/>
          </a:xfrm>
          <a:prstGeom prst="rect">
            <a:avLst/>
          </a:prstGeom>
          <a:noFill/>
        </p:spPr>
        <p:txBody>
          <a:bodyPr wrap="square" rtlCol="0">
            <a:spAutoFit/>
          </a:bodyPr>
          <a:lstStyle/>
          <a:p>
            <a:r>
              <a:rPr lang="zh-CN" altLang="en-US" b="1" dirty="0" smtClean="0">
                <a:solidFill>
                  <a:srgbClr val="C00000"/>
                </a:solidFill>
                <a:latin typeface="楷体" pitchFamily="49" charset="-122"/>
                <a:ea typeface="楷体" pitchFamily="49" charset="-122"/>
              </a:rPr>
              <a:t>资历经验</a:t>
            </a:r>
            <a:r>
              <a:rPr lang="zh-CN" altLang="en-US" b="1" dirty="0" smtClean="0">
                <a:solidFill>
                  <a:schemeClr val="bg1"/>
                </a:solidFill>
                <a:latin typeface="楷体" pitchFamily="49" charset="-122"/>
                <a:ea typeface="楷体" pitchFamily="49" charset="-122"/>
              </a:rPr>
              <a:t>客观获取；</a:t>
            </a:r>
            <a:r>
              <a:rPr lang="zh-CN" altLang="en-US" b="1" dirty="0">
                <a:solidFill>
                  <a:srgbClr val="C00000"/>
                </a:solidFill>
                <a:latin typeface="楷体" pitchFamily="49" charset="-122"/>
                <a:ea typeface="楷体" pitchFamily="49" charset="-122"/>
              </a:rPr>
              <a:t>知识技能</a:t>
            </a:r>
            <a:r>
              <a:rPr lang="zh-CN" altLang="en-US" b="1" dirty="0">
                <a:solidFill>
                  <a:schemeClr val="bg1"/>
                </a:solidFill>
                <a:latin typeface="楷体" pitchFamily="49" charset="-122"/>
                <a:ea typeface="楷体" pitchFamily="49" charset="-122"/>
              </a:rPr>
              <a:t>由培训后考察获取；</a:t>
            </a:r>
            <a:r>
              <a:rPr lang="zh-CN" altLang="en-US" b="1" dirty="0">
                <a:solidFill>
                  <a:srgbClr val="C00000"/>
                </a:solidFill>
                <a:latin typeface="楷体" pitchFamily="49" charset="-122"/>
                <a:ea typeface="楷体" pitchFamily="49" charset="-122"/>
              </a:rPr>
              <a:t>过往绩效</a:t>
            </a:r>
            <a:r>
              <a:rPr lang="zh-CN" altLang="en-US" b="1" dirty="0">
                <a:solidFill>
                  <a:schemeClr val="bg1"/>
                </a:solidFill>
                <a:latin typeface="楷体" pitchFamily="49" charset="-122"/>
                <a:ea typeface="楷体" pitchFamily="49" charset="-122"/>
              </a:rPr>
              <a:t>结果由绩效考核获取；</a:t>
            </a:r>
            <a:r>
              <a:rPr lang="zh-CN" altLang="en-US" b="1" dirty="0">
                <a:solidFill>
                  <a:srgbClr val="C00000"/>
                </a:solidFill>
                <a:latin typeface="楷体" pitchFamily="49" charset="-122"/>
                <a:ea typeface="楷体" pitchFamily="49" charset="-122"/>
              </a:rPr>
              <a:t>项目贡献</a:t>
            </a:r>
            <a:r>
              <a:rPr lang="zh-CN" altLang="en-US" b="1" dirty="0">
                <a:solidFill>
                  <a:schemeClr val="bg1"/>
                </a:solidFill>
                <a:latin typeface="楷体" pitchFamily="49" charset="-122"/>
                <a:ea typeface="楷体" pitchFamily="49" charset="-122"/>
              </a:rPr>
              <a:t>由日常项目数据记录获取。</a:t>
            </a:r>
            <a:endParaRPr lang="en-US" altLang="zh-CN" b="1" dirty="0">
              <a:solidFill>
                <a:schemeClr val="bg1"/>
              </a:solidFill>
              <a:latin typeface="楷体" pitchFamily="49" charset="-122"/>
              <a:ea typeface="楷体" pitchFamily="49" charset="-122"/>
            </a:endParaRPr>
          </a:p>
        </p:txBody>
      </p:sp>
      <p:sp>
        <p:nvSpPr>
          <p:cNvPr id="7" name="TextBox 6"/>
          <p:cNvSpPr txBox="1"/>
          <p:nvPr/>
        </p:nvSpPr>
        <p:spPr>
          <a:xfrm>
            <a:off x="650770" y="1988840"/>
            <a:ext cx="1107996" cy="369332"/>
          </a:xfrm>
          <a:prstGeom prst="rect">
            <a:avLst/>
          </a:prstGeom>
          <a:noFill/>
        </p:spPr>
        <p:txBody>
          <a:bodyPr wrap="none" rtlCol="0">
            <a:spAutoFit/>
          </a:bodyPr>
          <a:lstStyle/>
          <a:p>
            <a:r>
              <a:rPr lang="zh-CN" altLang="en-US" b="1" smtClean="0">
                <a:solidFill>
                  <a:srgbClr val="FFFF00"/>
                </a:solidFill>
                <a:latin typeface="楷体" pitchFamily="49" charset="-122"/>
                <a:ea typeface="楷体" pitchFamily="49" charset="-122"/>
              </a:rPr>
              <a:t>日常累积</a:t>
            </a:r>
            <a:endParaRPr lang="zh-CN" altLang="en-US" b="1">
              <a:solidFill>
                <a:srgbClr val="FFFF00"/>
              </a:solidFill>
              <a:latin typeface="楷体" pitchFamily="49" charset="-122"/>
              <a:ea typeface="楷体" pitchFamily="49" charset="-122"/>
            </a:endParaRPr>
          </a:p>
        </p:txBody>
      </p:sp>
      <p:sp>
        <p:nvSpPr>
          <p:cNvPr id="21" name="TextBox 20"/>
          <p:cNvSpPr txBox="1"/>
          <p:nvPr/>
        </p:nvSpPr>
        <p:spPr>
          <a:xfrm>
            <a:off x="3549950" y="1996307"/>
            <a:ext cx="1107996" cy="369332"/>
          </a:xfrm>
          <a:prstGeom prst="rect">
            <a:avLst/>
          </a:prstGeom>
          <a:noFill/>
        </p:spPr>
        <p:txBody>
          <a:bodyPr wrap="none" rtlCol="0">
            <a:spAutoFit/>
          </a:bodyPr>
          <a:lstStyle/>
          <a:p>
            <a:r>
              <a:rPr lang="zh-CN" altLang="en-US" b="1" smtClean="0">
                <a:solidFill>
                  <a:srgbClr val="FFFF00"/>
                </a:solidFill>
                <a:latin typeface="楷体" pitchFamily="49" charset="-122"/>
                <a:ea typeface="楷体" pitchFamily="49" charset="-122"/>
              </a:rPr>
              <a:t>定期评价</a:t>
            </a:r>
            <a:endParaRPr lang="zh-CN" altLang="en-US" b="1">
              <a:solidFill>
                <a:srgbClr val="FFFF00"/>
              </a:solidFill>
              <a:latin typeface="楷体" pitchFamily="49" charset="-122"/>
              <a:ea typeface="楷体" pitchFamily="49" charset="-122"/>
            </a:endParaRPr>
          </a:p>
        </p:txBody>
      </p:sp>
      <p:sp>
        <p:nvSpPr>
          <p:cNvPr id="22" name="TextBox 21"/>
          <p:cNvSpPr txBox="1"/>
          <p:nvPr/>
        </p:nvSpPr>
        <p:spPr>
          <a:xfrm>
            <a:off x="6792796" y="1996307"/>
            <a:ext cx="1107996" cy="369332"/>
          </a:xfrm>
          <a:prstGeom prst="rect">
            <a:avLst/>
          </a:prstGeom>
          <a:noFill/>
        </p:spPr>
        <p:txBody>
          <a:bodyPr wrap="none" rtlCol="0">
            <a:spAutoFit/>
          </a:bodyPr>
          <a:lstStyle/>
          <a:p>
            <a:r>
              <a:rPr lang="zh-CN" altLang="en-US" b="1" smtClean="0">
                <a:solidFill>
                  <a:srgbClr val="FFFF00"/>
                </a:solidFill>
                <a:latin typeface="楷体" pitchFamily="49" charset="-122"/>
                <a:ea typeface="楷体" pitchFamily="49" charset="-122"/>
              </a:rPr>
              <a:t>综合复验</a:t>
            </a:r>
            <a:endParaRPr lang="zh-CN" altLang="en-US" b="1">
              <a:solidFill>
                <a:srgbClr val="FFFF00"/>
              </a:solidFill>
              <a:latin typeface="楷体" pitchFamily="49" charset="-122"/>
              <a:ea typeface="楷体" pitchFamily="49" charset="-122"/>
            </a:endParaRPr>
          </a:p>
        </p:txBody>
      </p:sp>
      <p:sp>
        <p:nvSpPr>
          <p:cNvPr id="32" name="TextBox 31"/>
          <p:cNvSpPr txBox="1"/>
          <p:nvPr/>
        </p:nvSpPr>
        <p:spPr>
          <a:xfrm>
            <a:off x="5940152" y="5321023"/>
            <a:ext cx="2952328" cy="923330"/>
          </a:xfrm>
          <a:prstGeom prst="rect">
            <a:avLst/>
          </a:prstGeom>
          <a:noFill/>
        </p:spPr>
        <p:txBody>
          <a:bodyPr wrap="square" rtlCol="0">
            <a:spAutoFit/>
          </a:bodyPr>
          <a:lstStyle/>
          <a:p>
            <a:r>
              <a:rPr lang="zh-CN" altLang="en-US" b="1" dirty="0" smtClean="0">
                <a:solidFill>
                  <a:schemeClr val="bg1"/>
                </a:solidFill>
                <a:latin typeface="楷体" pitchFamily="49" charset="-122"/>
                <a:ea typeface="楷体" pitchFamily="49" charset="-122"/>
              </a:rPr>
              <a:t>层级所属的</a:t>
            </a:r>
            <a:r>
              <a:rPr lang="zh-CN" altLang="en-US" b="1" dirty="0" smtClean="0">
                <a:solidFill>
                  <a:srgbClr val="FFFF00"/>
                </a:solidFill>
                <a:latin typeface="楷体" pitchFamily="49" charset="-122"/>
                <a:ea typeface="楷体" pitchFamily="49" charset="-122"/>
              </a:rPr>
              <a:t>任职资格管委会</a:t>
            </a:r>
            <a:r>
              <a:rPr lang="zh-CN" altLang="en-US" b="1" dirty="0" smtClean="0">
                <a:solidFill>
                  <a:schemeClr val="bg1"/>
                </a:solidFill>
                <a:latin typeface="楷体" pitchFamily="49" charset="-122"/>
                <a:ea typeface="楷体" pitchFamily="49" charset="-122"/>
              </a:rPr>
              <a:t>进行综合复验，决定最终职等划分和晋级人员。</a:t>
            </a:r>
            <a:endParaRPr lang="zh-CN" altLang="en-US" b="1" dirty="0">
              <a:solidFill>
                <a:schemeClr val="bg1"/>
              </a:solidFill>
              <a:latin typeface="楷体" pitchFamily="49" charset="-122"/>
              <a:ea typeface="楷体" pitchFamily="49" charset="-122"/>
            </a:endParaRPr>
          </a:p>
        </p:txBody>
      </p:sp>
    </p:spTree>
    <p:extLst>
      <p:ext uri="{BB962C8B-B14F-4D97-AF65-F5344CB8AC3E}">
        <p14:creationId xmlns:p14="http://schemas.microsoft.com/office/powerpoint/2010/main" val="45834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a:solidFill>
                  <a:schemeClr val="tx1"/>
                </a:solidFill>
                <a:latin typeface="楷体" panose="02010609060101010101" pitchFamily="49" charset="-122"/>
                <a:ea typeface="楷体" panose="02010609060101010101" pitchFamily="49" charset="-122"/>
              </a:rPr>
              <a:t>怎样被认证？</a:t>
            </a:r>
            <a:r>
              <a:rPr lang="en-US" altLang="zh-CN" sz="3200" b="1" dirty="0">
                <a:solidFill>
                  <a:schemeClr val="tx1"/>
                </a:solidFill>
                <a:latin typeface="楷体" panose="02010609060101010101" pitchFamily="49" charset="-122"/>
                <a:ea typeface="楷体" panose="02010609060101010101" pitchFamily="49" charset="-122"/>
              </a:rPr>
              <a:t>——</a:t>
            </a:r>
            <a:r>
              <a:rPr lang="zh-CN" altLang="en-US" sz="3200" b="1" dirty="0" smtClean="0">
                <a:solidFill>
                  <a:schemeClr val="tx1"/>
                </a:solidFill>
                <a:latin typeface="楷体" panose="02010609060101010101" pitchFamily="49" charset="-122"/>
                <a:ea typeface="楷体" panose="02010609060101010101" pitchFamily="49" charset="-122"/>
              </a:rPr>
              <a:t>行为</a:t>
            </a:r>
            <a:r>
              <a:rPr lang="zh-CN" altLang="en-US" sz="3200" b="1" dirty="0">
                <a:solidFill>
                  <a:schemeClr val="tx1"/>
                </a:solidFill>
                <a:latin typeface="楷体" panose="02010609060101010101" pitchFamily="49" charset="-122"/>
                <a:ea typeface="楷体" panose="02010609060101010101" pitchFamily="49" charset="-122"/>
              </a:rPr>
              <a:t>及能力认证</a:t>
            </a:r>
            <a:r>
              <a:rPr lang="zh-CN" altLang="en-US" sz="3200" b="1" dirty="0" smtClean="0">
                <a:solidFill>
                  <a:schemeClr val="tx1"/>
                </a:solidFill>
                <a:latin typeface="楷体" panose="02010609060101010101" pitchFamily="49" charset="-122"/>
                <a:ea typeface="楷体" panose="02010609060101010101" pitchFamily="49" charset="-122"/>
              </a:rPr>
              <a:t>流程及</a:t>
            </a:r>
            <a:r>
              <a:rPr lang="zh-CN" altLang="en-US" sz="3200" b="1" dirty="0">
                <a:solidFill>
                  <a:schemeClr val="tx1"/>
                </a:solidFill>
                <a:latin typeface="楷体" panose="02010609060101010101" pitchFamily="49" charset="-122"/>
                <a:ea typeface="楷体" panose="02010609060101010101" pitchFamily="49" charset="-122"/>
              </a:rPr>
              <a:t>相关责任人</a:t>
            </a:r>
          </a:p>
        </p:txBody>
      </p:sp>
      <p:sp>
        <p:nvSpPr>
          <p:cNvPr id="4" name="TextBox 3"/>
          <p:cNvSpPr txBox="1"/>
          <p:nvPr/>
        </p:nvSpPr>
        <p:spPr>
          <a:xfrm>
            <a:off x="4303350" y="3120181"/>
            <a:ext cx="2157461" cy="707886"/>
          </a:xfrm>
          <a:prstGeom prst="rect">
            <a:avLst/>
          </a:prstGeom>
          <a:noFill/>
        </p:spPr>
        <p:txBody>
          <a:bodyPr wrap="square" rtlCol="0">
            <a:spAutoFit/>
          </a:bodyPr>
          <a:lstStyle/>
          <a:p>
            <a:pPr algn="ctr"/>
            <a:r>
              <a:rPr lang="zh-CN" altLang="en-US" sz="2000" b="1" dirty="0" smtClean="0">
                <a:solidFill>
                  <a:schemeClr val="accent2">
                    <a:lumMod val="75000"/>
                  </a:schemeClr>
                </a:solidFill>
                <a:latin typeface="华文楷体" pitchFamily="2" charset="-122"/>
                <a:ea typeface="华文楷体" pitchFamily="2" charset="-122"/>
              </a:rPr>
              <a:t>申请者（提交认证资料）</a:t>
            </a:r>
            <a:endParaRPr lang="zh-CN" altLang="en-US" sz="2000" b="1" dirty="0">
              <a:solidFill>
                <a:schemeClr val="accent2">
                  <a:lumMod val="75000"/>
                </a:schemeClr>
              </a:solidFill>
              <a:latin typeface="华文楷体" pitchFamily="2" charset="-122"/>
              <a:ea typeface="华文楷体" pitchFamily="2" charset="-122"/>
            </a:endParaRPr>
          </a:p>
        </p:txBody>
      </p:sp>
      <p:sp>
        <p:nvSpPr>
          <p:cNvPr id="5" name="TextBox 4"/>
          <p:cNvSpPr txBox="1"/>
          <p:nvPr/>
        </p:nvSpPr>
        <p:spPr>
          <a:xfrm>
            <a:off x="6443916" y="2996952"/>
            <a:ext cx="2492990" cy="707886"/>
          </a:xfrm>
          <a:prstGeom prst="rect">
            <a:avLst/>
          </a:prstGeom>
          <a:noFill/>
        </p:spPr>
        <p:txBody>
          <a:bodyPr wrap="none" rtlCol="0">
            <a:spAutoFit/>
          </a:bodyPr>
          <a:lstStyle/>
          <a:p>
            <a:pPr algn="ctr"/>
            <a:r>
              <a:rPr lang="zh-CN" altLang="en-US" sz="2000" b="1" dirty="0" smtClean="0">
                <a:solidFill>
                  <a:schemeClr val="accent2">
                    <a:lumMod val="75000"/>
                  </a:schemeClr>
                </a:solidFill>
                <a:latin typeface="华文楷体" pitchFamily="2" charset="-122"/>
                <a:ea typeface="华文楷体" pitchFamily="2" charset="-122"/>
              </a:rPr>
              <a:t>申请者（确认计划）</a:t>
            </a:r>
            <a:endParaRPr lang="en-US" altLang="zh-CN" sz="2000" b="1" dirty="0" smtClean="0">
              <a:solidFill>
                <a:schemeClr val="accent2">
                  <a:lumMod val="75000"/>
                </a:schemeClr>
              </a:solidFill>
              <a:latin typeface="华文楷体" pitchFamily="2" charset="-122"/>
              <a:ea typeface="华文楷体" pitchFamily="2" charset="-122"/>
            </a:endParaRPr>
          </a:p>
          <a:p>
            <a:pPr algn="ctr"/>
            <a:r>
              <a:rPr lang="zh-CN" altLang="en-US" sz="2000" b="1" dirty="0" smtClean="0">
                <a:latin typeface="华文楷体" pitchFamily="2" charset="-122"/>
                <a:ea typeface="华文楷体" pitchFamily="2" charset="-122"/>
              </a:rPr>
              <a:t>认证小组</a:t>
            </a:r>
            <a:endParaRPr lang="zh-CN" altLang="en-US" sz="2000" b="1" dirty="0">
              <a:latin typeface="华文楷体" pitchFamily="2" charset="-122"/>
              <a:ea typeface="华文楷体" pitchFamily="2" charset="-122"/>
            </a:endParaRPr>
          </a:p>
        </p:txBody>
      </p:sp>
      <p:sp>
        <p:nvSpPr>
          <p:cNvPr id="6" name="TextBox 5"/>
          <p:cNvSpPr txBox="1"/>
          <p:nvPr/>
        </p:nvSpPr>
        <p:spPr>
          <a:xfrm>
            <a:off x="4572002" y="5511715"/>
            <a:ext cx="1728190" cy="707886"/>
          </a:xfrm>
          <a:prstGeom prst="rect">
            <a:avLst/>
          </a:prstGeom>
          <a:noFill/>
        </p:spPr>
        <p:txBody>
          <a:bodyPr wrap="square" rtlCol="0">
            <a:spAutoFit/>
          </a:bodyPr>
          <a:lstStyle/>
          <a:p>
            <a:pPr algn="ctr"/>
            <a:r>
              <a:rPr lang="zh-CN" altLang="en-US" sz="2000" b="1" dirty="0" smtClean="0">
                <a:latin typeface="华文楷体" pitchFamily="2" charset="-122"/>
                <a:ea typeface="华文楷体" pitchFamily="2" charset="-122"/>
              </a:rPr>
              <a:t>各级任职资格管委会（复核）</a:t>
            </a:r>
            <a:endParaRPr lang="zh-CN" altLang="en-US" sz="2000" b="1" dirty="0">
              <a:latin typeface="华文楷体" pitchFamily="2" charset="-122"/>
              <a:ea typeface="华文楷体" pitchFamily="2" charset="-122"/>
            </a:endParaRPr>
          </a:p>
        </p:txBody>
      </p:sp>
      <p:sp>
        <p:nvSpPr>
          <p:cNvPr id="7" name="TextBox 6"/>
          <p:cNvSpPr txBox="1"/>
          <p:nvPr/>
        </p:nvSpPr>
        <p:spPr>
          <a:xfrm>
            <a:off x="6489008" y="5650215"/>
            <a:ext cx="2236510" cy="707886"/>
          </a:xfrm>
          <a:prstGeom prst="rect">
            <a:avLst/>
          </a:prstGeom>
          <a:noFill/>
        </p:spPr>
        <p:txBody>
          <a:bodyPr wrap="none" rtlCol="0">
            <a:spAutoFit/>
          </a:bodyPr>
          <a:lstStyle/>
          <a:p>
            <a:pPr algn="ctr"/>
            <a:r>
              <a:rPr lang="zh-CN" altLang="en-US" sz="2000" b="1" dirty="0" smtClean="0">
                <a:solidFill>
                  <a:schemeClr val="accent2">
                    <a:lumMod val="75000"/>
                  </a:schemeClr>
                </a:solidFill>
                <a:latin typeface="华文楷体" pitchFamily="2" charset="-122"/>
                <a:ea typeface="华文楷体" pitchFamily="2" charset="-122"/>
              </a:rPr>
              <a:t>申请者（答辩）</a:t>
            </a:r>
            <a:endParaRPr lang="en-US" altLang="zh-CN" sz="2000" b="1" dirty="0" smtClean="0">
              <a:solidFill>
                <a:schemeClr val="accent2">
                  <a:lumMod val="75000"/>
                </a:schemeClr>
              </a:solidFill>
              <a:latin typeface="华文楷体" pitchFamily="2" charset="-122"/>
              <a:ea typeface="华文楷体" pitchFamily="2" charset="-122"/>
            </a:endParaRPr>
          </a:p>
          <a:p>
            <a:pPr algn="ctr"/>
            <a:r>
              <a:rPr lang="zh-CN" altLang="en-US" sz="2000" b="1" dirty="0" smtClean="0">
                <a:latin typeface="华文楷体" pitchFamily="2" charset="-122"/>
                <a:ea typeface="华文楷体" pitchFamily="2" charset="-122"/>
              </a:rPr>
              <a:t>认证小组（评审）</a:t>
            </a:r>
            <a:endParaRPr lang="en-US" altLang="zh-CN" sz="2000" b="1" dirty="0" smtClean="0">
              <a:latin typeface="华文楷体" pitchFamily="2" charset="-122"/>
              <a:ea typeface="华文楷体" pitchFamily="2" charset="-122"/>
            </a:endParaRPr>
          </a:p>
        </p:txBody>
      </p:sp>
      <p:sp>
        <p:nvSpPr>
          <p:cNvPr id="8" name="TextBox 7"/>
          <p:cNvSpPr txBox="1"/>
          <p:nvPr/>
        </p:nvSpPr>
        <p:spPr>
          <a:xfrm>
            <a:off x="1533823" y="2999777"/>
            <a:ext cx="2749471" cy="707886"/>
          </a:xfrm>
          <a:prstGeom prst="rect">
            <a:avLst/>
          </a:prstGeom>
          <a:noFill/>
        </p:spPr>
        <p:txBody>
          <a:bodyPr wrap="none" rtlCol="0">
            <a:spAutoFit/>
          </a:bodyPr>
          <a:lstStyle/>
          <a:p>
            <a:pPr algn="ctr"/>
            <a:r>
              <a:rPr lang="zh-CN" altLang="en-US" sz="2000" b="1" dirty="0" smtClean="0">
                <a:solidFill>
                  <a:schemeClr val="accent2">
                    <a:lumMod val="75000"/>
                  </a:schemeClr>
                </a:solidFill>
                <a:latin typeface="华文楷体" pitchFamily="2" charset="-122"/>
                <a:ea typeface="华文楷体" pitchFamily="2" charset="-122"/>
              </a:rPr>
              <a:t>申请者（报名）</a:t>
            </a:r>
            <a:endParaRPr lang="en-US" altLang="zh-CN" sz="2000" b="1" dirty="0" smtClean="0">
              <a:solidFill>
                <a:schemeClr val="accent2">
                  <a:lumMod val="75000"/>
                </a:schemeClr>
              </a:solidFill>
              <a:latin typeface="华文楷体" pitchFamily="2" charset="-122"/>
              <a:ea typeface="华文楷体" pitchFamily="2" charset="-122"/>
            </a:endParaRPr>
          </a:p>
          <a:p>
            <a:pPr algn="ctr"/>
            <a:r>
              <a:rPr lang="zh-CN" altLang="en-US" sz="2000" b="1" dirty="0" smtClean="0">
                <a:latin typeface="华文楷体" pitchFamily="2" charset="-122"/>
                <a:ea typeface="华文楷体" pitchFamily="2" charset="-122"/>
              </a:rPr>
              <a:t>二级部门经理（审批）</a:t>
            </a:r>
            <a:endParaRPr lang="zh-CN" altLang="en-US" sz="2000" b="1" dirty="0">
              <a:latin typeface="华文楷体" pitchFamily="2" charset="-122"/>
              <a:ea typeface="华文楷体" pitchFamily="2" charset="-122"/>
            </a:endParaRPr>
          </a:p>
        </p:txBody>
      </p:sp>
      <p:sp>
        <p:nvSpPr>
          <p:cNvPr id="9" name="任意多边形 8"/>
          <p:cNvSpPr/>
          <p:nvPr/>
        </p:nvSpPr>
        <p:spPr>
          <a:xfrm>
            <a:off x="2123728" y="2132856"/>
            <a:ext cx="1517767" cy="829875"/>
          </a:xfrm>
          <a:custGeom>
            <a:avLst/>
            <a:gdLst>
              <a:gd name="connsiteX0" fmla="*/ 0 w 941703"/>
              <a:gd name="connsiteY0" fmla="*/ 82988 h 829875"/>
              <a:gd name="connsiteX1" fmla="*/ 82988 w 941703"/>
              <a:gd name="connsiteY1" fmla="*/ 0 h 829875"/>
              <a:gd name="connsiteX2" fmla="*/ 858716 w 941703"/>
              <a:gd name="connsiteY2" fmla="*/ 0 h 829875"/>
              <a:gd name="connsiteX3" fmla="*/ 941704 w 941703"/>
              <a:gd name="connsiteY3" fmla="*/ 82988 h 829875"/>
              <a:gd name="connsiteX4" fmla="*/ 941703 w 941703"/>
              <a:gd name="connsiteY4" fmla="*/ 746888 h 829875"/>
              <a:gd name="connsiteX5" fmla="*/ 858715 w 941703"/>
              <a:gd name="connsiteY5" fmla="*/ 829876 h 829875"/>
              <a:gd name="connsiteX6" fmla="*/ 82988 w 941703"/>
              <a:gd name="connsiteY6" fmla="*/ 829875 h 829875"/>
              <a:gd name="connsiteX7" fmla="*/ 0 w 941703"/>
              <a:gd name="connsiteY7" fmla="*/ 746887 h 829875"/>
              <a:gd name="connsiteX8" fmla="*/ 0 w 941703"/>
              <a:gd name="connsiteY8" fmla="*/ 82988 h 8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03" h="829875">
                <a:moveTo>
                  <a:pt x="0" y="82988"/>
                </a:moveTo>
                <a:cubicBezTo>
                  <a:pt x="0" y="37155"/>
                  <a:pt x="37155" y="0"/>
                  <a:pt x="82988" y="0"/>
                </a:cubicBezTo>
                <a:lnTo>
                  <a:pt x="858716" y="0"/>
                </a:lnTo>
                <a:cubicBezTo>
                  <a:pt x="904549" y="0"/>
                  <a:pt x="941704" y="37155"/>
                  <a:pt x="941704" y="82988"/>
                </a:cubicBezTo>
                <a:cubicBezTo>
                  <a:pt x="941704" y="304288"/>
                  <a:pt x="941703" y="525588"/>
                  <a:pt x="941703" y="746888"/>
                </a:cubicBezTo>
                <a:cubicBezTo>
                  <a:pt x="941703" y="792721"/>
                  <a:pt x="904548" y="829876"/>
                  <a:pt x="858715" y="829876"/>
                </a:cubicBezTo>
                <a:lnTo>
                  <a:pt x="82988" y="829875"/>
                </a:lnTo>
                <a:cubicBezTo>
                  <a:pt x="37155" y="829875"/>
                  <a:pt x="0" y="792720"/>
                  <a:pt x="0" y="746887"/>
                </a:cubicBezTo>
                <a:lnTo>
                  <a:pt x="0" y="82988"/>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92886" tIns="92886" rIns="92886" bIns="92886" numCol="1" spcCol="1270" anchor="ctr" anchorCtr="0">
            <a:noAutofit/>
          </a:bodyPr>
          <a:lstStyle/>
          <a:p>
            <a:pPr lvl="0" algn="ctr" defTabSz="800100">
              <a:lnSpc>
                <a:spcPct val="90000"/>
              </a:lnSpc>
              <a:spcBef>
                <a:spcPct val="0"/>
              </a:spcBef>
              <a:spcAft>
                <a:spcPct val="35000"/>
              </a:spcAft>
            </a:pPr>
            <a:r>
              <a:rPr lang="zh-CN" altLang="en-US" sz="2400" b="1" kern="1200" dirty="0" smtClean="0">
                <a:solidFill>
                  <a:schemeClr val="tx1"/>
                </a:solidFill>
                <a:latin typeface="楷体" pitchFamily="49" charset="-122"/>
                <a:ea typeface="楷体" pitchFamily="49" charset="-122"/>
              </a:rPr>
              <a:t>申请认证</a:t>
            </a:r>
            <a:endParaRPr lang="zh-CN" altLang="en-US" sz="2400" b="1" kern="1200" dirty="0">
              <a:solidFill>
                <a:schemeClr val="tx1"/>
              </a:solidFill>
              <a:latin typeface="楷体" pitchFamily="49" charset="-122"/>
              <a:ea typeface="楷体" pitchFamily="49" charset="-122"/>
            </a:endParaRPr>
          </a:p>
        </p:txBody>
      </p:sp>
      <p:sp>
        <p:nvSpPr>
          <p:cNvPr id="10" name="任意多边形 9"/>
          <p:cNvSpPr/>
          <p:nvPr/>
        </p:nvSpPr>
        <p:spPr>
          <a:xfrm>
            <a:off x="3943350" y="2431022"/>
            <a:ext cx="360000" cy="233542"/>
          </a:xfrm>
          <a:custGeom>
            <a:avLst/>
            <a:gdLst>
              <a:gd name="connsiteX0" fmla="*/ 0 w 199641"/>
              <a:gd name="connsiteY0" fmla="*/ 46708 h 233542"/>
              <a:gd name="connsiteX1" fmla="*/ 99821 w 199641"/>
              <a:gd name="connsiteY1" fmla="*/ 46708 h 233542"/>
              <a:gd name="connsiteX2" fmla="*/ 99821 w 199641"/>
              <a:gd name="connsiteY2" fmla="*/ 0 h 233542"/>
              <a:gd name="connsiteX3" fmla="*/ 199641 w 199641"/>
              <a:gd name="connsiteY3" fmla="*/ 116771 h 233542"/>
              <a:gd name="connsiteX4" fmla="*/ 99821 w 199641"/>
              <a:gd name="connsiteY4" fmla="*/ 233542 h 233542"/>
              <a:gd name="connsiteX5" fmla="*/ 99821 w 199641"/>
              <a:gd name="connsiteY5" fmla="*/ 186834 h 233542"/>
              <a:gd name="connsiteX6" fmla="*/ 0 w 199641"/>
              <a:gd name="connsiteY6" fmla="*/ 186834 h 233542"/>
              <a:gd name="connsiteX7" fmla="*/ 0 w 199641"/>
              <a:gd name="connsiteY7" fmla="*/ 46708 h 2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641" h="233542">
                <a:moveTo>
                  <a:pt x="0" y="46708"/>
                </a:moveTo>
                <a:lnTo>
                  <a:pt x="99821" y="46708"/>
                </a:lnTo>
                <a:lnTo>
                  <a:pt x="99821" y="0"/>
                </a:lnTo>
                <a:lnTo>
                  <a:pt x="199641" y="116771"/>
                </a:lnTo>
                <a:lnTo>
                  <a:pt x="99821" y="233542"/>
                </a:lnTo>
                <a:lnTo>
                  <a:pt x="99821" y="186834"/>
                </a:lnTo>
                <a:lnTo>
                  <a:pt x="0" y="186834"/>
                </a:lnTo>
                <a:lnTo>
                  <a:pt x="0" y="46708"/>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0" tIns="46708" rIns="59892" bIns="46708" numCol="1" spcCol="1270" anchor="ctr" anchorCtr="0">
            <a:noAutofit/>
          </a:bodyPr>
          <a:lstStyle/>
          <a:p>
            <a:pPr lvl="0" algn="ctr" defTabSz="400050">
              <a:lnSpc>
                <a:spcPct val="90000"/>
              </a:lnSpc>
              <a:spcBef>
                <a:spcPct val="0"/>
              </a:spcBef>
              <a:spcAft>
                <a:spcPct val="35000"/>
              </a:spcAft>
            </a:pPr>
            <a:endParaRPr lang="zh-CN" altLang="en-US" sz="900" kern="1200">
              <a:latin typeface="楷体" pitchFamily="49" charset="-122"/>
              <a:ea typeface="楷体" pitchFamily="49" charset="-122"/>
            </a:endParaRPr>
          </a:p>
        </p:txBody>
      </p:sp>
      <p:sp>
        <p:nvSpPr>
          <p:cNvPr id="11" name="任意多边形 10"/>
          <p:cNvSpPr/>
          <p:nvPr/>
        </p:nvSpPr>
        <p:spPr>
          <a:xfrm>
            <a:off x="4427984" y="2132856"/>
            <a:ext cx="1550972" cy="829875"/>
          </a:xfrm>
          <a:custGeom>
            <a:avLst/>
            <a:gdLst>
              <a:gd name="connsiteX0" fmla="*/ 0 w 941703"/>
              <a:gd name="connsiteY0" fmla="*/ 82988 h 829875"/>
              <a:gd name="connsiteX1" fmla="*/ 82988 w 941703"/>
              <a:gd name="connsiteY1" fmla="*/ 0 h 829875"/>
              <a:gd name="connsiteX2" fmla="*/ 858716 w 941703"/>
              <a:gd name="connsiteY2" fmla="*/ 0 h 829875"/>
              <a:gd name="connsiteX3" fmla="*/ 941704 w 941703"/>
              <a:gd name="connsiteY3" fmla="*/ 82988 h 829875"/>
              <a:gd name="connsiteX4" fmla="*/ 941703 w 941703"/>
              <a:gd name="connsiteY4" fmla="*/ 746888 h 829875"/>
              <a:gd name="connsiteX5" fmla="*/ 858715 w 941703"/>
              <a:gd name="connsiteY5" fmla="*/ 829876 h 829875"/>
              <a:gd name="connsiteX6" fmla="*/ 82988 w 941703"/>
              <a:gd name="connsiteY6" fmla="*/ 829875 h 829875"/>
              <a:gd name="connsiteX7" fmla="*/ 0 w 941703"/>
              <a:gd name="connsiteY7" fmla="*/ 746887 h 829875"/>
              <a:gd name="connsiteX8" fmla="*/ 0 w 941703"/>
              <a:gd name="connsiteY8" fmla="*/ 82988 h 8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03" h="829875">
                <a:moveTo>
                  <a:pt x="0" y="82988"/>
                </a:moveTo>
                <a:cubicBezTo>
                  <a:pt x="0" y="37155"/>
                  <a:pt x="37155" y="0"/>
                  <a:pt x="82988" y="0"/>
                </a:cubicBezTo>
                <a:lnTo>
                  <a:pt x="858716" y="0"/>
                </a:lnTo>
                <a:cubicBezTo>
                  <a:pt x="904549" y="0"/>
                  <a:pt x="941704" y="37155"/>
                  <a:pt x="941704" y="82988"/>
                </a:cubicBezTo>
                <a:cubicBezTo>
                  <a:pt x="941704" y="304288"/>
                  <a:pt x="941703" y="525588"/>
                  <a:pt x="941703" y="746888"/>
                </a:cubicBezTo>
                <a:cubicBezTo>
                  <a:pt x="941703" y="792721"/>
                  <a:pt x="904548" y="829876"/>
                  <a:pt x="858715" y="829876"/>
                </a:cubicBezTo>
                <a:lnTo>
                  <a:pt x="82988" y="829875"/>
                </a:lnTo>
                <a:cubicBezTo>
                  <a:pt x="37155" y="829875"/>
                  <a:pt x="0" y="792720"/>
                  <a:pt x="0" y="746887"/>
                </a:cubicBezTo>
                <a:lnTo>
                  <a:pt x="0" y="82988"/>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92886" tIns="92886" rIns="92886" bIns="92886" numCol="1" spcCol="1270" anchor="ctr" anchorCtr="0">
            <a:noAutofit/>
          </a:bodyPr>
          <a:lstStyle/>
          <a:p>
            <a:pPr lvl="0" algn="ctr" defTabSz="800100">
              <a:lnSpc>
                <a:spcPct val="90000"/>
              </a:lnSpc>
              <a:spcBef>
                <a:spcPct val="0"/>
              </a:spcBef>
              <a:spcAft>
                <a:spcPct val="35000"/>
              </a:spcAft>
            </a:pPr>
            <a:r>
              <a:rPr lang="zh-CN" altLang="en-US" sz="2400" b="1" kern="1200" dirty="0" smtClean="0">
                <a:solidFill>
                  <a:schemeClr val="tx1"/>
                </a:solidFill>
                <a:latin typeface="楷体" pitchFamily="49" charset="-122"/>
                <a:ea typeface="楷体" pitchFamily="49" charset="-122"/>
              </a:rPr>
              <a:t>过程存证</a:t>
            </a:r>
            <a:endParaRPr lang="zh-CN" altLang="en-US" sz="2400" b="1" kern="1200" dirty="0">
              <a:solidFill>
                <a:schemeClr val="tx1"/>
              </a:solidFill>
              <a:latin typeface="楷体" pitchFamily="49" charset="-122"/>
              <a:ea typeface="楷体" pitchFamily="49" charset="-122"/>
            </a:endParaRPr>
          </a:p>
        </p:txBody>
      </p:sp>
      <p:sp>
        <p:nvSpPr>
          <p:cNvPr id="12" name="任意多边形 11"/>
          <p:cNvSpPr/>
          <p:nvPr/>
        </p:nvSpPr>
        <p:spPr>
          <a:xfrm>
            <a:off x="6280811" y="2431022"/>
            <a:ext cx="360000" cy="233542"/>
          </a:xfrm>
          <a:custGeom>
            <a:avLst/>
            <a:gdLst>
              <a:gd name="connsiteX0" fmla="*/ 0 w 199641"/>
              <a:gd name="connsiteY0" fmla="*/ 46708 h 233542"/>
              <a:gd name="connsiteX1" fmla="*/ 99821 w 199641"/>
              <a:gd name="connsiteY1" fmla="*/ 46708 h 233542"/>
              <a:gd name="connsiteX2" fmla="*/ 99821 w 199641"/>
              <a:gd name="connsiteY2" fmla="*/ 0 h 233542"/>
              <a:gd name="connsiteX3" fmla="*/ 199641 w 199641"/>
              <a:gd name="connsiteY3" fmla="*/ 116771 h 233542"/>
              <a:gd name="connsiteX4" fmla="*/ 99821 w 199641"/>
              <a:gd name="connsiteY4" fmla="*/ 233542 h 233542"/>
              <a:gd name="connsiteX5" fmla="*/ 99821 w 199641"/>
              <a:gd name="connsiteY5" fmla="*/ 186834 h 233542"/>
              <a:gd name="connsiteX6" fmla="*/ 0 w 199641"/>
              <a:gd name="connsiteY6" fmla="*/ 186834 h 233542"/>
              <a:gd name="connsiteX7" fmla="*/ 0 w 199641"/>
              <a:gd name="connsiteY7" fmla="*/ 46708 h 2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641" h="233542">
                <a:moveTo>
                  <a:pt x="0" y="46708"/>
                </a:moveTo>
                <a:lnTo>
                  <a:pt x="99821" y="46708"/>
                </a:lnTo>
                <a:lnTo>
                  <a:pt x="99821" y="0"/>
                </a:lnTo>
                <a:lnTo>
                  <a:pt x="199641" y="116771"/>
                </a:lnTo>
                <a:lnTo>
                  <a:pt x="99821" y="233542"/>
                </a:lnTo>
                <a:lnTo>
                  <a:pt x="99821" y="186834"/>
                </a:lnTo>
                <a:lnTo>
                  <a:pt x="0" y="186834"/>
                </a:lnTo>
                <a:lnTo>
                  <a:pt x="0" y="46708"/>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0" tIns="46708" rIns="59892" bIns="46708" numCol="1" spcCol="1270" anchor="ctr" anchorCtr="0">
            <a:noAutofit/>
          </a:bodyPr>
          <a:lstStyle/>
          <a:p>
            <a:pPr lvl="0" algn="ctr" defTabSz="400050">
              <a:lnSpc>
                <a:spcPct val="90000"/>
              </a:lnSpc>
              <a:spcBef>
                <a:spcPct val="0"/>
              </a:spcBef>
              <a:spcAft>
                <a:spcPct val="35000"/>
              </a:spcAft>
            </a:pPr>
            <a:endParaRPr lang="zh-CN" altLang="en-US" sz="900" kern="1200">
              <a:latin typeface="楷体" pitchFamily="49" charset="-122"/>
              <a:ea typeface="楷体" pitchFamily="49" charset="-122"/>
            </a:endParaRPr>
          </a:p>
        </p:txBody>
      </p:sp>
      <p:sp>
        <p:nvSpPr>
          <p:cNvPr id="13" name="任意多边形 12"/>
          <p:cNvSpPr/>
          <p:nvPr/>
        </p:nvSpPr>
        <p:spPr>
          <a:xfrm>
            <a:off x="6876256" y="2132856"/>
            <a:ext cx="1656184" cy="829875"/>
          </a:xfrm>
          <a:custGeom>
            <a:avLst/>
            <a:gdLst>
              <a:gd name="connsiteX0" fmla="*/ 0 w 941703"/>
              <a:gd name="connsiteY0" fmla="*/ 82988 h 829875"/>
              <a:gd name="connsiteX1" fmla="*/ 82988 w 941703"/>
              <a:gd name="connsiteY1" fmla="*/ 0 h 829875"/>
              <a:gd name="connsiteX2" fmla="*/ 858716 w 941703"/>
              <a:gd name="connsiteY2" fmla="*/ 0 h 829875"/>
              <a:gd name="connsiteX3" fmla="*/ 941704 w 941703"/>
              <a:gd name="connsiteY3" fmla="*/ 82988 h 829875"/>
              <a:gd name="connsiteX4" fmla="*/ 941703 w 941703"/>
              <a:gd name="connsiteY4" fmla="*/ 746888 h 829875"/>
              <a:gd name="connsiteX5" fmla="*/ 858715 w 941703"/>
              <a:gd name="connsiteY5" fmla="*/ 829876 h 829875"/>
              <a:gd name="connsiteX6" fmla="*/ 82988 w 941703"/>
              <a:gd name="connsiteY6" fmla="*/ 829875 h 829875"/>
              <a:gd name="connsiteX7" fmla="*/ 0 w 941703"/>
              <a:gd name="connsiteY7" fmla="*/ 746887 h 829875"/>
              <a:gd name="connsiteX8" fmla="*/ 0 w 941703"/>
              <a:gd name="connsiteY8" fmla="*/ 82988 h 8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03" h="829875">
                <a:moveTo>
                  <a:pt x="0" y="82988"/>
                </a:moveTo>
                <a:cubicBezTo>
                  <a:pt x="0" y="37155"/>
                  <a:pt x="37155" y="0"/>
                  <a:pt x="82988" y="0"/>
                </a:cubicBezTo>
                <a:lnTo>
                  <a:pt x="858716" y="0"/>
                </a:lnTo>
                <a:cubicBezTo>
                  <a:pt x="904549" y="0"/>
                  <a:pt x="941704" y="37155"/>
                  <a:pt x="941704" y="82988"/>
                </a:cubicBezTo>
                <a:cubicBezTo>
                  <a:pt x="941704" y="304288"/>
                  <a:pt x="941703" y="525588"/>
                  <a:pt x="941703" y="746888"/>
                </a:cubicBezTo>
                <a:cubicBezTo>
                  <a:pt x="941703" y="792721"/>
                  <a:pt x="904548" y="829876"/>
                  <a:pt x="858715" y="829876"/>
                </a:cubicBezTo>
                <a:lnTo>
                  <a:pt x="82988" y="829875"/>
                </a:lnTo>
                <a:cubicBezTo>
                  <a:pt x="37155" y="829875"/>
                  <a:pt x="0" y="792720"/>
                  <a:pt x="0" y="746887"/>
                </a:cubicBezTo>
                <a:lnTo>
                  <a:pt x="0" y="82988"/>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92886" tIns="92886" rIns="92886" bIns="92886" numCol="1" spcCol="1270" anchor="ctr" anchorCtr="0">
            <a:noAutofit/>
          </a:bodyPr>
          <a:lstStyle/>
          <a:p>
            <a:pPr lvl="0" algn="ctr" defTabSz="800100">
              <a:lnSpc>
                <a:spcPct val="90000"/>
              </a:lnSpc>
              <a:spcBef>
                <a:spcPct val="0"/>
              </a:spcBef>
              <a:spcAft>
                <a:spcPct val="35000"/>
              </a:spcAft>
            </a:pPr>
            <a:r>
              <a:rPr lang="zh-CN" altLang="en-US" sz="2400" b="1" kern="1200" dirty="0" smtClean="0">
                <a:solidFill>
                  <a:schemeClr val="tx1"/>
                </a:solidFill>
                <a:latin typeface="楷体" pitchFamily="49" charset="-122"/>
                <a:ea typeface="楷体" pitchFamily="49" charset="-122"/>
              </a:rPr>
              <a:t>确定认证计划</a:t>
            </a:r>
            <a:endParaRPr lang="zh-CN" altLang="en-US" sz="2400" b="1" kern="1200" dirty="0">
              <a:solidFill>
                <a:schemeClr val="tx1"/>
              </a:solidFill>
              <a:latin typeface="楷体" pitchFamily="49" charset="-122"/>
              <a:ea typeface="楷体" pitchFamily="49" charset="-122"/>
            </a:endParaRPr>
          </a:p>
        </p:txBody>
      </p:sp>
      <p:sp>
        <p:nvSpPr>
          <p:cNvPr id="14" name="任意多边形 13"/>
          <p:cNvSpPr/>
          <p:nvPr/>
        </p:nvSpPr>
        <p:spPr>
          <a:xfrm rot="5400000">
            <a:off x="7457234" y="3924277"/>
            <a:ext cx="360000" cy="233542"/>
          </a:xfrm>
          <a:custGeom>
            <a:avLst/>
            <a:gdLst>
              <a:gd name="connsiteX0" fmla="*/ 0 w 199641"/>
              <a:gd name="connsiteY0" fmla="*/ 46708 h 233542"/>
              <a:gd name="connsiteX1" fmla="*/ 99821 w 199641"/>
              <a:gd name="connsiteY1" fmla="*/ 46708 h 233542"/>
              <a:gd name="connsiteX2" fmla="*/ 99821 w 199641"/>
              <a:gd name="connsiteY2" fmla="*/ 0 h 233542"/>
              <a:gd name="connsiteX3" fmla="*/ 199641 w 199641"/>
              <a:gd name="connsiteY3" fmla="*/ 116771 h 233542"/>
              <a:gd name="connsiteX4" fmla="*/ 99821 w 199641"/>
              <a:gd name="connsiteY4" fmla="*/ 233542 h 233542"/>
              <a:gd name="connsiteX5" fmla="*/ 99821 w 199641"/>
              <a:gd name="connsiteY5" fmla="*/ 186834 h 233542"/>
              <a:gd name="connsiteX6" fmla="*/ 0 w 199641"/>
              <a:gd name="connsiteY6" fmla="*/ 186834 h 233542"/>
              <a:gd name="connsiteX7" fmla="*/ 0 w 199641"/>
              <a:gd name="connsiteY7" fmla="*/ 46708 h 2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641" h="233542">
                <a:moveTo>
                  <a:pt x="0" y="46708"/>
                </a:moveTo>
                <a:lnTo>
                  <a:pt x="99821" y="46708"/>
                </a:lnTo>
                <a:lnTo>
                  <a:pt x="99821" y="0"/>
                </a:lnTo>
                <a:lnTo>
                  <a:pt x="199641" y="116771"/>
                </a:lnTo>
                <a:lnTo>
                  <a:pt x="99821" y="233542"/>
                </a:lnTo>
                <a:lnTo>
                  <a:pt x="99821" y="186834"/>
                </a:lnTo>
                <a:lnTo>
                  <a:pt x="0" y="186834"/>
                </a:lnTo>
                <a:lnTo>
                  <a:pt x="0" y="46708"/>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0" tIns="46708" rIns="59892" bIns="46708" numCol="1" spcCol="1270" anchor="ctr" anchorCtr="0">
            <a:noAutofit/>
          </a:bodyPr>
          <a:lstStyle/>
          <a:p>
            <a:pPr lvl="0" algn="ctr" defTabSz="400050">
              <a:lnSpc>
                <a:spcPct val="90000"/>
              </a:lnSpc>
              <a:spcBef>
                <a:spcPct val="0"/>
              </a:spcBef>
              <a:spcAft>
                <a:spcPct val="35000"/>
              </a:spcAft>
            </a:pPr>
            <a:endParaRPr lang="zh-CN" altLang="en-US" sz="900" kern="1200">
              <a:latin typeface="楷体" pitchFamily="49" charset="-122"/>
              <a:ea typeface="楷体" pitchFamily="49" charset="-122"/>
            </a:endParaRPr>
          </a:p>
        </p:txBody>
      </p:sp>
      <p:sp>
        <p:nvSpPr>
          <p:cNvPr id="15" name="任意多边形 14"/>
          <p:cNvSpPr/>
          <p:nvPr/>
        </p:nvSpPr>
        <p:spPr>
          <a:xfrm>
            <a:off x="6998138" y="4469889"/>
            <a:ext cx="1534302" cy="829875"/>
          </a:xfrm>
          <a:custGeom>
            <a:avLst/>
            <a:gdLst>
              <a:gd name="connsiteX0" fmla="*/ 0 w 941703"/>
              <a:gd name="connsiteY0" fmla="*/ 82988 h 829875"/>
              <a:gd name="connsiteX1" fmla="*/ 82988 w 941703"/>
              <a:gd name="connsiteY1" fmla="*/ 0 h 829875"/>
              <a:gd name="connsiteX2" fmla="*/ 858716 w 941703"/>
              <a:gd name="connsiteY2" fmla="*/ 0 h 829875"/>
              <a:gd name="connsiteX3" fmla="*/ 941704 w 941703"/>
              <a:gd name="connsiteY3" fmla="*/ 82988 h 829875"/>
              <a:gd name="connsiteX4" fmla="*/ 941703 w 941703"/>
              <a:gd name="connsiteY4" fmla="*/ 746888 h 829875"/>
              <a:gd name="connsiteX5" fmla="*/ 858715 w 941703"/>
              <a:gd name="connsiteY5" fmla="*/ 829876 h 829875"/>
              <a:gd name="connsiteX6" fmla="*/ 82988 w 941703"/>
              <a:gd name="connsiteY6" fmla="*/ 829875 h 829875"/>
              <a:gd name="connsiteX7" fmla="*/ 0 w 941703"/>
              <a:gd name="connsiteY7" fmla="*/ 746887 h 829875"/>
              <a:gd name="connsiteX8" fmla="*/ 0 w 941703"/>
              <a:gd name="connsiteY8" fmla="*/ 82988 h 8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03" h="829875">
                <a:moveTo>
                  <a:pt x="0" y="82988"/>
                </a:moveTo>
                <a:cubicBezTo>
                  <a:pt x="0" y="37155"/>
                  <a:pt x="37155" y="0"/>
                  <a:pt x="82988" y="0"/>
                </a:cubicBezTo>
                <a:lnTo>
                  <a:pt x="858716" y="0"/>
                </a:lnTo>
                <a:cubicBezTo>
                  <a:pt x="904549" y="0"/>
                  <a:pt x="941704" y="37155"/>
                  <a:pt x="941704" y="82988"/>
                </a:cubicBezTo>
                <a:cubicBezTo>
                  <a:pt x="941704" y="304288"/>
                  <a:pt x="941703" y="525588"/>
                  <a:pt x="941703" y="746888"/>
                </a:cubicBezTo>
                <a:cubicBezTo>
                  <a:pt x="941703" y="792721"/>
                  <a:pt x="904548" y="829876"/>
                  <a:pt x="858715" y="829876"/>
                </a:cubicBezTo>
                <a:lnTo>
                  <a:pt x="82988" y="829875"/>
                </a:lnTo>
                <a:cubicBezTo>
                  <a:pt x="37155" y="829875"/>
                  <a:pt x="0" y="792720"/>
                  <a:pt x="0" y="746887"/>
                </a:cubicBezTo>
                <a:lnTo>
                  <a:pt x="0" y="82988"/>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92886" tIns="92886" rIns="92886" bIns="92886" numCol="1" spcCol="1270" anchor="ctr" anchorCtr="0">
            <a:noAutofit/>
          </a:bodyPr>
          <a:lstStyle/>
          <a:p>
            <a:pPr lvl="0" algn="ctr" defTabSz="800100">
              <a:lnSpc>
                <a:spcPct val="90000"/>
              </a:lnSpc>
              <a:spcBef>
                <a:spcPct val="0"/>
              </a:spcBef>
              <a:spcAft>
                <a:spcPct val="35000"/>
              </a:spcAft>
            </a:pPr>
            <a:r>
              <a:rPr lang="zh-CN" altLang="en-US" sz="2400" b="1" kern="1200" dirty="0" smtClean="0">
                <a:solidFill>
                  <a:schemeClr val="tx1"/>
                </a:solidFill>
                <a:latin typeface="楷体" pitchFamily="49" charset="-122"/>
                <a:ea typeface="楷体" pitchFamily="49" charset="-122"/>
              </a:rPr>
              <a:t>行为</a:t>
            </a:r>
            <a:r>
              <a:rPr lang="zh-CN" altLang="en-US" sz="2400" b="1" dirty="0" smtClean="0">
                <a:solidFill>
                  <a:schemeClr val="tx1"/>
                </a:solidFill>
                <a:latin typeface="楷体" pitchFamily="49" charset="-122"/>
                <a:ea typeface="楷体" pitchFamily="49" charset="-122"/>
              </a:rPr>
              <a:t>能力评价   </a:t>
            </a:r>
            <a:endParaRPr lang="en-US" altLang="zh-CN" sz="2400" b="1" kern="1200" dirty="0" smtClean="0">
              <a:solidFill>
                <a:schemeClr val="tx1"/>
              </a:solidFill>
              <a:latin typeface="楷体" pitchFamily="49" charset="-122"/>
              <a:ea typeface="楷体" pitchFamily="49" charset="-122"/>
            </a:endParaRPr>
          </a:p>
        </p:txBody>
      </p:sp>
      <p:sp>
        <p:nvSpPr>
          <p:cNvPr id="16" name="任意多边形 15"/>
          <p:cNvSpPr/>
          <p:nvPr/>
        </p:nvSpPr>
        <p:spPr>
          <a:xfrm rot="10800000">
            <a:off x="6264459" y="4767940"/>
            <a:ext cx="360000" cy="233771"/>
          </a:xfrm>
          <a:custGeom>
            <a:avLst/>
            <a:gdLst>
              <a:gd name="connsiteX0" fmla="*/ 0 w 199641"/>
              <a:gd name="connsiteY0" fmla="*/ 46708 h 233542"/>
              <a:gd name="connsiteX1" fmla="*/ 99821 w 199641"/>
              <a:gd name="connsiteY1" fmla="*/ 46708 h 233542"/>
              <a:gd name="connsiteX2" fmla="*/ 99821 w 199641"/>
              <a:gd name="connsiteY2" fmla="*/ 0 h 233542"/>
              <a:gd name="connsiteX3" fmla="*/ 199641 w 199641"/>
              <a:gd name="connsiteY3" fmla="*/ 116771 h 233542"/>
              <a:gd name="connsiteX4" fmla="*/ 99821 w 199641"/>
              <a:gd name="connsiteY4" fmla="*/ 233542 h 233542"/>
              <a:gd name="connsiteX5" fmla="*/ 99821 w 199641"/>
              <a:gd name="connsiteY5" fmla="*/ 186834 h 233542"/>
              <a:gd name="connsiteX6" fmla="*/ 0 w 199641"/>
              <a:gd name="connsiteY6" fmla="*/ 186834 h 233542"/>
              <a:gd name="connsiteX7" fmla="*/ 0 w 199641"/>
              <a:gd name="connsiteY7" fmla="*/ 46708 h 2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641" h="233542">
                <a:moveTo>
                  <a:pt x="0" y="46708"/>
                </a:moveTo>
                <a:lnTo>
                  <a:pt x="99821" y="46708"/>
                </a:lnTo>
                <a:lnTo>
                  <a:pt x="99821" y="0"/>
                </a:lnTo>
                <a:lnTo>
                  <a:pt x="199641" y="116771"/>
                </a:lnTo>
                <a:lnTo>
                  <a:pt x="99821" y="233542"/>
                </a:lnTo>
                <a:lnTo>
                  <a:pt x="99821" y="186834"/>
                </a:lnTo>
                <a:lnTo>
                  <a:pt x="0" y="186834"/>
                </a:lnTo>
                <a:lnTo>
                  <a:pt x="0" y="46708"/>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0" tIns="46708" rIns="59892" bIns="46708" numCol="1" spcCol="1270" anchor="ctr" anchorCtr="0">
            <a:noAutofit/>
          </a:bodyPr>
          <a:lstStyle/>
          <a:p>
            <a:pPr lvl="0" algn="ctr" defTabSz="400050">
              <a:lnSpc>
                <a:spcPct val="90000"/>
              </a:lnSpc>
              <a:spcBef>
                <a:spcPct val="0"/>
              </a:spcBef>
              <a:spcAft>
                <a:spcPct val="35000"/>
              </a:spcAft>
            </a:pPr>
            <a:endParaRPr lang="zh-CN" altLang="en-US" sz="900" kern="1200">
              <a:latin typeface="楷体" pitchFamily="49" charset="-122"/>
              <a:ea typeface="楷体" pitchFamily="49" charset="-122"/>
            </a:endParaRPr>
          </a:p>
        </p:txBody>
      </p:sp>
      <p:sp>
        <p:nvSpPr>
          <p:cNvPr id="17" name="任意多边形 16"/>
          <p:cNvSpPr/>
          <p:nvPr/>
        </p:nvSpPr>
        <p:spPr>
          <a:xfrm>
            <a:off x="4672532" y="4469889"/>
            <a:ext cx="1483643" cy="829875"/>
          </a:xfrm>
          <a:custGeom>
            <a:avLst/>
            <a:gdLst>
              <a:gd name="connsiteX0" fmla="*/ 0 w 941703"/>
              <a:gd name="connsiteY0" fmla="*/ 82988 h 829875"/>
              <a:gd name="connsiteX1" fmla="*/ 82988 w 941703"/>
              <a:gd name="connsiteY1" fmla="*/ 0 h 829875"/>
              <a:gd name="connsiteX2" fmla="*/ 858716 w 941703"/>
              <a:gd name="connsiteY2" fmla="*/ 0 h 829875"/>
              <a:gd name="connsiteX3" fmla="*/ 941704 w 941703"/>
              <a:gd name="connsiteY3" fmla="*/ 82988 h 829875"/>
              <a:gd name="connsiteX4" fmla="*/ 941703 w 941703"/>
              <a:gd name="connsiteY4" fmla="*/ 746888 h 829875"/>
              <a:gd name="connsiteX5" fmla="*/ 858715 w 941703"/>
              <a:gd name="connsiteY5" fmla="*/ 829876 h 829875"/>
              <a:gd name="connsiteX6" fmla="*/ 82988 w 941703"/>
              <a:gd name="connsiteY6" fmla="*/ 829875 h 829875"/>
              <a:gd name="connsiteX7" fmla="*/ 0 w 941703"/>
              <a:gd name="connsiteY7" fmla="*/ 746887 h 829875"/>
              <a:gd name="connsiteX8" fmla="*/ 0 w 941703"/>
              <a:gd name="connsiteY8" fmla="*/ 82988 h 8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03" h="829875">
                <a:moveTo>
                  <a:pt x="0" y="82988"/>
                </a:moveTo>
                <a:cubicBezTo>
                  <a:pt x="0" y="37155"/>
                  <a:pt x="37155" y="0"/>
                  <a:pt x="82988" y="0"/>
                </a:cubicBezTo>
                <a:lnTo>
                  <a:pt x="858716" y="0"/>
                </a:lnTo>
                <a:cubicBezTo>
                  <a:pt x="904549" y="0"/>
                  <a:pt x="941704" y="37155"/>
                  <a:pt x="941704" y="82988"/>
                </a:cubicBezTo>
                <a:cubicBezTo>
                  <a:pt x="941704" y="304288"/>
                  <a:pt x="941703" y="525588"/>
                  <a:pt x="941703" y="746888"/>
                </a:cubicBezTo>
                <a:cubicBezTo>
                  <a:pt x="941703" y="792721"/>
                  <a:pt x="904548" y="829876"/>
                  <a:pt x="858715" y="829876"/>
                </a:cubicBezTo>
                <a:lnTo>
                  <a:pt x="82988" y="829875"/>
                </a:lnTo>
                <a:cubicBezTo>
                  <a:pt x="37155" y="829875"/>
                  <a:pt x="0" y="792720"/>
                  <a:pt x="0" y="746887"/>
                </a:cubicBezTo>
                <a:lnTo>
                  <a:pt x="0" y="8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92886" tIns="92886" rIns="92886" bIns="92886" numCol="1" spcCol="1270" anchor="ctr" anchorCtr="0">
            <a:noAutofit/>
          </a:bodyPr>
          <a:lstStyle/>
          <a:p>
            <a:pPr lvl="0" algn="ctr" defTabSz="800100">
              <a:lnSpc>
                <a:spcPct val="90000"/>
              </a:lnSpc>
              <a:spcBef>
                <a:spcPct val="0"/>
              </a:spcBef>
              <a:spcAft>
                <a:spcPct val="35000"/>
              </a:spcAft>
            </a:pPr>
            <a:r>
              <a:rPr lang="zh-CN" altLang="en-US" sz="2400" b="1" kern="1200" dirty="0" smtClean="0">
                <a:solidFill>
                  <a:schemeClr val="tx1"/>
                </a:solidFill>
                <a:latin typeface="楷体" pitchFamily="49" charset="-122"/>
                <a:ea typeface="楷体" pitchFamily="49" charset="-122"/>
              </a:rPr>
              <a:t>复审结果</a:t>
            </a:r>
            <a:endParaRPr lang="zh-CN" altLang="en-US" sz="2400" b="1" kern="1200" dirty="0">
              <a:solidFill>
                <a:schemeClr val="tx1"/>
              </a:solidFill>
              <a:latin typeface="楷体" pitchFamily="49" charset="-122"/>
              <a:ea typeface="楷体" pitchFamily="49" charset="-122"/>
            </a:endParaRPr>
          </a:p>
        </p:txBody>
      </p:sp>
      <p:sp>
        <p:nvSpPr>
          <p:cNvPr id="18" name="任意多边形 17"/>
          <p:cNvSpPr/>
          <p:nvPr/>
        </p:nvSpPr>
        <p:spPr>
          <a:xfrm rot="10800000">
            <a:off x="3938856" y="4767826"/>
            <a:ext cx="360000" cy="234000"/>
          </a:xfrm>
          <a:custGeom>
            <a:avLst/>
            <a:gdLst>
              <a:gd name="connsiteX0" fmla="*/ 0 w 199641"/>
              <a:gd name="connsiteY0" fmla="*/ 46708 h 233542"/>
              <a:gd name="connsiteX1" fmla="*/ 99821 w 199641"/>
              <a:gd name="connsiteY1" fmla="*/ 46708 h 233542"/>
              <a:gd name="connsiteX2" fmla="*/ 99821 w 199641"/>
              <a:gd name="connsiteY2" fmla="*/ 0 h 233542"/>
              <a:gd name="connsiteX3" fmla="*/ 199641 w 199641"/>
              <a:gd name="connsiteY3" fmla="*/ 116771 h 233542"/>
              <a:gd name="connsiteX4" fmla="*/ 99821 w 199641"/>
              <a:gd name="connsiteY4" fmla="*/ 233542 h 233542"/>
              <a:gd name="connsiteX5" fmla="*/ 99821 w 199641"/>
              <a:gd name="connsiteY5" fmla="*/ 186834 h 233542"/>
              <a:gd name="connsiteX6" fmla="*/ 0 w 199641"/>
              <a:gd name="connsiteY6" fmla="*/ 186834 h 233542"/>
              <a:gd name="connsiteX7" fmla="*/ 0 w 199641"/>
              <a:gd name="connsiteY7" fmla="*/ 46708 h 23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641" h="233542">
                <a:moveTo>
                  <a:pt x="0" y="46708"/>
                </a:moveTo>
                <a:lnTo>
                  <a:pt x="99821" y="46708"/>
                </a:lnTo>
                <a:lnTo>
                  <a:pt x="99821" y="0"/>
                </a:lnTo>
                <a:lnTo>
                  <a:pt x="199641" y="116771"/>
                </a:lnTo>
                <a:lnTo>
                  <a:pt x="99821" y="233542"/>
                </a:lnTo>
                <a:lnTo>
                  <a:pt x="99821" y="186834"/>
                </a:lnTo>
                <a:lnTo>
                  <a:pt x="0" y="186834"/>
                </a:lnTo>
                <a:lnTo>
                  <a:pt x="0" y="46708"/>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0" tIns="46708" rIns="59892" bIns="46708" numCol="1" spcCol="1270" anchor="ctr" anchorCtr="0">
            <a:noAutofit/>
          </a:bodyPr>
          <a:lstStyle/>
          <a:p>
            <a:pPr lvl="0" algn="ctr" defTabSz="400050">
              <a:lnSpc>
                <a:spcPct val="90000"/>
              </a:lnSpc>
              <a:spcBef>
                <a:spcPct val="0"/>
              </a:spcBef>
              <a:spcAft>
                <a:spcPct val="35000"/>
              </a:spcAft>
            </a:pPr>
            <a:endParaRPr lang="zh-CN" altLang="en-US" sz="900" kern="1200">
              <a:latin typeface="楷体" pitchFamily="49" charset="-122"/>
              <a:ea typeface="楷体" pitchFamily="49" charset="-122"/>
            </a:endParaRPr>
          </a:p>
        </p:txBody>
      </p:sp>
      <p:sp>
        <p:nvSpPr>
          <p:cNvPr id="19" name="任意多边形 18"/>
          <p:cNvSpPr/>
          <p:nvPr/>
        </p:nvSpPr>
        <p:spPr>
          <a:xfrm>
            <a:off x="2123728" y="4469889"/>
            <a:ext cx="1519202" cy="829875"/>
          </a:xfrm>
          <a:custGeom>
            <a:avLst/>
            <a:gdLst>
              <a:gd name="connsiteX0" fmla="*/ 0 w 941703"/>
              <a:gd name="connsiteY0" fmla="*/ 82988 h 829875"/>
              <a:gd name="connsiteX1" fmla="*/ 82988 w 941703"/>
              <a:gd name="connsiteY1" fmla="*/ 0 h 829875"/>
              <a:gd name="connsiteX2" fmla="*/ 858716 w 941703"/>
              <a:gd name="connsiteY2" fmla="*/ 0 h 829875"/>
              <a:gd name="connsiteX3" fmla="*/ 941704 w 941703"/>
              <a:gd name="connsiteY3" fmla="*/ 82988 h 829875"/>
              <a:gd name="connsiteX4" fmla="*/ 941703 w 941703"/>
              <a:gd name="connsiteY4" fmla="*/ 746888 h 829875"/>
              <a:gd name="connsiteX5" fmla="*/ 858715 w 941703"/>
              <a:gd name="connsiteY5" fmla="*/ 829876 h 829875"/>
              <a:gd name="connsiteX6" fmla="*/ 82988 w 941703"/>
              <a:gd name="connsiteY6" fmla="*/ 829875 h 829875"/>
              <a:gd name="connsiteX7" fmla="*/ 0 w 941703"/>
              <a:gd name="connsiteY7" fmla="*/ 746887 h 829875"/>
              <a:gd name="connsiteX8" fmla="*/ 0 w 941703"/>
              <a:gd name="connsiteY8" fmla="*/ 82988 h 8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03" h="829875">
                <a:moveTo>
                  <a:pt x="0" y="82988"/>
                </a:moveTo>
                <a:cubicBezTo>
                  <a:pt x="0" y="37155"/>
                  <a:pt x="37155" y="0"/>
                  <a:pt x="82988" y="0"/>
                </a:cubicBezTo>
                <a:lnTo>
                  <a:pt x="858716" y="0"/>
                </a:lnTo>
                <a:cubicBezTo>
                  <a:pt x="904549" y="0"/>
                  <a:pt x="941704" y="37155"/>
                  <a:pt x="941704" y="82988"/>
                </a:cubicBezTo>
                <a:cubicBezTo>
                  <a:pt x="941704" y="304288"/>
                  <a:pt x="941703" y="525588"/>
                  <a:pt x="941703" y="746888"/>
                </a:cubicBezTo>
                <a:cubicBezTo>
                  <a:pt x="941703" y="792721"/>
                  <a:pt x="904548" y="829876"/>
                  <a:pt x="858715" y="829876"/>
                </a:cubicBezTo>
                <a:lnTo>
                  <a:pt x="82988" y="829875"/>
                </a:lnTo>
                <a:cubicBezTo>
                  <a:pt x="37155" y="829875"/>
                  <a:pt x="0" y="792720"/>
                  <a:pt x="0" y="746887"/>
                </a:cubicBezTo>
                <a:lnTo>
                  <a:pt x="0" y="829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92886" tIns="92886" rIns="92886" bIns="92886" numCol="1" spcCol="1270" anchor="ctr" anchorCtr="0">
            <a:noAutofit/>
          </a:bodyPr>
          <a:lstStyle/>
          <a:p>
            <a:pPr lvl="0" algn="ctr" defTabSz="800100">
              <a:lnSpc>
                <a:spcPct val="90000"/>
              </a:lnSpc>
              <a:spcBef>
                <a:spcPct val="0"/>
              </a:spcBef>
              <a:spcAft>
                <a:spcPct val="35000"/>
              </a:spcAft>
            </a:pPr>
            <a:r>
              <a:rPr lang="zh-CN" altLang="en-US" sz="2400" b="1" kern="1200" dirty="0" smtClean="0">
                <a:solidFill>
                  <a:schemeClr val="tx1"/>
                </a:solidFill>
                <a:latin typeface="楷体" pitchFamily="49" charset="-122"/>
                <a:ea typeface="楷体" pitchFamily="49" charset="-122"/>
              </a:rPr>
              <a:t>案例分享</a:t>
            </a:r>
            <a:endParaRPr lang="zh-CN" altLang="en-US" sz="2400" b="1" kern="1200" dirty="0">
              <a:solidFill>
                <a:schemeClr val="tx1"/>
              </a:solidFill>
              <a:latin typeface="楷体" pitchFamily="49" charset="-122"/>
              <a:ea typeface="楷体" pitchFamily="49" charset="-122"/>
            </a:endParaRPr>
          </a:p>
        </p:txBody>
      </p:sp>
      <p:sp>
        <p:nvSpPr>
          <p:cNvPr id="20" name="TextBox 19"/>
          <p:cNvSpPr txBox="1"/>
          <p:nvPr/>
        </p:nvSpPr>
        <p:spPr>
          <a:xfrm>
            <a:off x="1763688" y="5517232"/>
            <a:ext cx="2519606" cy="707886"/>
          </a:xfrm>
          <a:prstGeom prst="rect">
            <a:avLst/>
          </a:prstGeom>
          <a:noFill/>
        </p:spPr>
        <p:txBody>
          <a:bodyPr wrap="square" rtlCol="0">
            <a:spAutoFit/>
          </a:bodyPr>
          <a:lstStyle/>
          <a:p>
            <a:pPr algn="ctr"/>
            <a:r>
              <a:rPr lang="zh-CN" altLang="en-US" sz="2000" b="1" dirty="0" smtClean="0">
                <a:latin typeface="华文楷体" pitchFamily="2" charset="-122"/>
                <a:ea typeface="华文楷体" pitchFamily="2" charset="-122"/>
              </a:rPr>
              <a:t>各行为要项</a:t>
            </a:r>
            <a:endParaRPr lang="en-US" altLang="zh-CN" sz="2000" b="1" dirty="0" smtClean="0">
              <a:latin typeface="华文楷体" pitchFamily="2" charset="-122"/>
              <a:ea typeface="华文楷体" pitchFamily="2" charset="-122"/>
            </a:endParaRPr>
          </a:p>
          <a:p>
            <a:pPr algn="ctr"/>
            <a:r>
              <a:rPr lang="zh-CN" altLang="en-US" sz="2000" b="1" dirty="0" smtClean="0">
                <a:latin typeface="华文楷体" pitchFamily="2" charset="-122"/>
                <a:ea typeface="华文楷体" pitchFamily="2" charset="-122"/>
              </a:rPr>
              <a:t>得分最高的申请者</a:t>
            </a:r>
            <a:endParaRPr lang="en-US" altLang="zh-CN" sz="20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936818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怎样被认证？</a:t>
            </a:r>
            <a:r>
              <a:rPr lang="en-US" altLang="zh-CN" sz="3600" b="1" dirty="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认证小组</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1309158" y="4913788"/>
            <a:ext cx="2038905" cy="576064"/>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楷体" pitchFamily="2" charset="-122"/>
                <a:ea typeface="华文楷体" pitchFamily="2" charset="-122"/>
              </a:rPr>
              <a:t>上一级认证领域</a:t>
            </a:r>
            <a:endParaRPr lang="en-US" altLang="zh-CN" b="1" dirty="0" smtClean="0">
              <a:solidFill>
                <a:schemeClr val="tx1"/>
              </a:solidFill>
              <a:latin typeface="华文楷体" pitchFamily="2" charset="-122"/>
              <a:ea typeface="华文楷体" pitchFamily="2" charset="-122"/>
            </a:endParaRPr>
          </a:p>
          <a:p>
            <a:pPr algn="ctr"/>
            <a:r>
              <a:rPr lang="zh-CN" altLang="en-US" b="1" dirty="0" smtClean="0">
                <a:solidFill>
                  <a:schemeClr val="tx1"/>
                </a:solidFill>
                <a:latin typeface="华文楷体" pitchFamily="2" charset="-122"/>
                <a:ea typeface="华文楷体" pitchFamily="2" charset="-122"/>
              </a:rPr>
              <a:t>专家</a:t>
            </a:r>
            <a:endParaRPr lang="en-US" altLang="zh-CN" b="1" dirty="0" smtClean="0">
              <a:solidFill>
                <a:schemeClr val="tx1"/>
              </a:solidFill>
              <a:latin typeface="华文楷体" pitchFamily="2" charset="-122"/>
              <a:ea typeface="华文楷体" pitchFamily="2" charset="-122"/>
            </a:endParaRPr>
          </a:p>
        </p:txBody>
      </p:sp>
      <p:sp>
        <p:nvSpPr>
          <p:cNvPr id="5" name="矩形 4"/>
          <p:cNvSpPr/>
          <p:nvPr/>
        </p:nvSpPr>
        <p:spPr>
          <a:xfrm>
            <a:off x="3343555" y="4740155"/>
            <a:ext cx="2142067" cy="923330"/>
          </a:xfrm>
          <a:prstGeom prst="rect">
            <a:avLst/>
          </a:prstGeom>
        </p:spPr>
        <p:txBody>
          <a:bodyPr wrap="square">
            <a:spAutoFit/>
          </a:bodyPr>
          <a:lstStyle/>
          <a:p>
            <a:pPr lvl="0" algn="ctr"/>
            <a:r>
              <a:rPr lang="zh-CN" altLang="en-US" dirty="0">
                <a:latin typeface="华文楷体" pitchFamily="2" charset="-122"/>
                <a:ea typeface="华文楷体" pitchFamily="2" charset="-122"/>
              </a:rPr>
              <a:t>（</a:t>
            </a:r>
            <a:r>
              <a:rPr lang="zh-CN" altLang="en-US" b="1" dirty="0">
                <a:latin typeface="华文楷体" pitchFamily="2" charset="-122"/>
                <a:ea typeface="华文楷体" pitchFamily="2" charset="-122"/>
              </a:rPr>
              <a:t>序列涉及</a:t>
            </a:r>
            <a:r>
              <a:rPr lang="zh-CN" altLang="en-US" b="1" dirty="0" smtClean="0">
                <a:latin typeface="华文楷体" pitchFamily="2" charset="-122"/>
                <a:ea typeface="华文楷体" pitchFamily="2" charset="-122"/>
              </a:rPr>
              <a:t>的研发、监控、视讯领域各出</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人</a:t>
            </a:r>
            <a:r>
              <a:rPr lang="zh-CN" altLang="en-US" dirty="0" smtClean="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p:sp>
        <p:nvSpPr>
          <p:cNvPr id="6" name="矩形 5"/>
          <p:cNvSpPr/>
          <p:nvPr/>
        </p:nvSpPr>
        <p:spPr>
          <a:xfrm>
            <a:off x="5868542" y="4913788"/>
            <a:ext cx="2038905" cy="576064"/>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楷体" pitchFamily="2" charset="-122"/>
                <a:ea typeface="华文楷体" pitchFamily="2" charset="-122"/>
              </a:rPr>
              <a:t>对应上级管理者</a:t>
            </a:r>
            <a:endParaRPr lang="en-US" altLang="zh-CN" b="1" dirty="0" smtClean="0">
              <a:solidFill>
                <a:schemeClr val="tx1"/>
              </a:solidFill>
              <a:latin typeface="华文楷体" pitchFamily="2" charset="-122"/>
              <a:ea typeface="华文楷体" pitchFamily="2" charset="-122"/>
            </a:endParaRPr>
          </a:p>
        </p:txBody>
      </p:sp>
      <p:sp>
        <p:nvSpPr>
          <p:cNvPr id="7" name="矩形 6"/>
          <p:cNvSpPr/>
          <p:nvPr/>
        </p:nvSpPr>
        <p:spPr>
          <a:xfrm>
            <a:off x="3829637" y="3434719"/>
            <a:ext cx="2038905" cy="57606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楷体" pitchFamily="2" charset="-122"/>
                <a:ea typeface="华文楷体" pitchFamily="2" charset="-122"/>
              </a:rPr>
              <a:t>被认证申请者</a:t>
            </a:r>
            <a:endParaRPr lang="en-US" altLang="zh-CN" dirty="0" smtClean="0">
              <a:solidFill>
                <a:schemeClr val="tx1"/>
              </a:solidFill>
              <a:latin typeface="华文楷体" pitchFamily="2" charset="-122"/>
              <a:ea typeface="华文楷体" pitchFamily="2" charset="-122"/>
            </a:endParaRPr>
          </a:p>
        </p:txBody>
      </p:sp>
      <p:sp>
        <p:nvSpPr>
          <p:cNvPr id="8" name="矩形 7"/>
          <p:cNvSpPr/>
          <p:nvPr/>
        </p:nvSpPr>
        <p:spPr>
          <a:xfrm>
            <a:off x="7933894" y="5017154"/>
            <a:ext cx="1008112" cy="369332"/>
          </a:xfrm>
          <a:prstGeom prst="rect">
            <a:avLst/>
          </a:prstGeom>
        </p:spPr>
        <p:txBody>
          <a:bodyPr wrap="square">
            <a:spAutoFit/>
          </a:bodyPr>
          <a:lstStyle/>
          <a:p>
            <a:pPr lvl="0"/>
            <a:r>
              <a:rPr lang="zh-CN" altLang="en-US" b="1" dirty="0" smtClean="0">
                <a:latin typeface="华文楷体" pitchFamily="2" charset="-122"/>
                <a:ea typeface="华文楷体" pitchFamily="2" charset="-122"/>
              </a:rPr>
              <a:t>（</a:t>
            </a:r>
            <a:r>
              <a:rPr lang="en-US" altLang="zh-CN" b="1" dirty="0" smtClean="0">
                <a:latin typeface="华文楷体" pitchFamily="2" charset="-122"/>
                <a:ea typeface="华文楷体" pitchFamily="2" charset="-122"/>
              </a:rPr>
              <a:t>1</a:t>
            </a:r>
            <a:r>
              <a:rPr lang="zh-CN" altLang="en-US" b="1" dirty="0" smtClean="0">
                <a:latin typeface="华文楷体" pitchFamily="2" charset="-122"/>
                <a:ea typeface="华文楷体" pitchFamily="2" charset="-122"/>
              </a:rPr>
              <a:t>人）</a:t>
            </a:r>
            <a:endParaRPr lang="zh-CN" altLang="en-US" b="1" dirty="0">
              <a:latin typeface="华文楷体" pitchFamily="2" charset="-122"/>
              <a:ea typeface="华文楷体" pitchFamily="2" charset="-122"/>
            </a:endParaRPr>
          </a:p>
        </p:txBody>
      </p:sp>
      <p:sp>
        <p:nvSpPr>
          <p:cNvPr id="9" name="下箭头 8"/>
          <p:cNvSpPr/>
          <p:nvPr/>
        </p:nvSpPr>
        <p:spPr>
          <a:xfrm rot="14430769">
            <a:off x="3050791" y="3502791"/>
            <a:ext cx="484632" cy="978408"/>
          </a:xfrm>
          <a:prstGeom prst="downArrow">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7252590">
            <a:off x="6194969" y="3484925"/>
            <a:ext cx="484632" cy="978408"/>
          </a:xfrm>
          <a:prstGeom prst="downArrow">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958971" y="4400440"/>
            <a:ext cx="646331" cy="369332"/>
          </a:xfrm>
          <a:prstGeom prst="rect">
            <a:avLst/>
          </a:prstGeom>
          <a:noFill/>
        </p:spPr>
        <p:txBody>
          <a:bodyPr wrap="none" rtlCol="0">
            <a:spAutoFit/>
          </a:bodyPr>
          <a:lstStyle/>
          <a:p>
            <a:r>
              <a:rPr lang="zh-CN" altLang="en-US" b="1" dirty="0" smtClean="0">
                <a:latin typeface="华文楷体" pitchFamily="2" charset="-122"/>
                <a:ea typeface="华文楷体" pitchFamily="2" charset="-122"/>
              </a:rPr>
              <a:t>评价</a:t>
            </a:r>
            <a:endParaRPr lang="zh-CN" altLang="en-US" b="1" dirty="0">
              <a:latin typeface="华文楷体" pitchFamily="2" charset="-122"/>
              <a:ea typeface="华文楷体" pitchFamily="2" charset="-122"/>
            </a:endParaRPr>
          </a:p>
        </p:txBody>
      </p:sp>
      <p:sp>
        <p:nvSpPr>
          <p:cNvPr id="12" name="TextBox 11"/>
          <p:cNvSpPr txBox="1"/>
          <p:nvPr/>
        </p:nvSpPr>
        <p:spPr>
          <a:xfrm>
            <a:off x="5820688" y="4400440"/>
            <a:ext cx="2185214" cy="369332"/>
          </a:xfrm>
          <a:prstGeom prst="rect">
            <a:avLst/>
          </a:prstGeom>
          <a:noFill/>
        </p:spPr>
        <p:txBody>
          <a:bodyPr wrap="none" rtlCol="0">
            <a:spAutoFit/>
          </a:bodyPr>
          <a:lstStyle/>
          <a:p>
            <a:r>
              <a:rPr lang="zh-CN" altLang="en-US" b="1" dirty="0" smtClean="0">
                <a:latin typeface="华文楷体" pitchFamily="2" charset="-122"/>
                <a:ea typeface="华文楷体" pitchFamily="2" charset="-122"/>
              </a:rPr>
              <a:t>评价</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协助举证说明</a:t>
            </a:r>
            <a:endParaRPr lang="zh-CN" altLang="en-US" b="1" dirty="0">
              <a:latin typeface="华文楷体" pitchFamily="2" charset="-122"/>
              <a:ea typeface="华文楷体" pitchFamily="2" charset="-122"/>
            </a:endParaRPr>
          </a:p>
        </p:txBody>
      </p:sp>
      <p:sp>
        <p:nvSpPr>
          <p:cNvPr id="13" name="矩形 12"/>
          <p:cNvSpPr/>
          <p:nvPr/>
        </p:nvSpPr>
        <p:spPr>
          <a:xfrm>
            <a:off x="991349" y="5882991"/>
            <a:ext cx="7715477" cy="923330"/>
          </a:xfrm>
          <a:prstGeom prst="rect">
            <a:avLst/>
          </a:prstGeom>
        </p:spPr>
        <p:txBody>
          <a:bodyPr wrap="square">
            <a:spAutoFit/>
          </a:bodyPr>
          <a:lstStyle/>
          <a:p>
            <a:pPr algn="just">
              <a:lnSpc>
                <a:spcPct val="150000"/>
              </a:lnSpc>
            </a:pPr>
            <a:r>
              <a:rPr lang="zh-CN" altLang="en-US" b="1" dirty="0" smtClean="0">
                <a:latin typeface="楷体" pitchFamily="49" charset="-122"/>
                <a:ea typeface="楷体" pitchFamily="49" charset="-122"/>
              </a:rPr>
              <a:t>正式</a:t>
            </a:r>
            <a:r>
              <a:rPr lang="zh-CN" altLang="en-US" b="1" dirty="0">
                <a:latin typeface="楷体" pitchFamily="49" charset="-122"/>
                <a:ea typeface="楷体" pitchFamily="49" charset="-122"/>
              </a:rPr>
              <a:t>认证时，评价小组将进行</a:t>
            </a:r>
            <a:r>
              <a:rPr lang="zh-CN" altLang="en-US" b="1" dirty="0">
                <a:solidFill>
                  <a:srgbClr val="FF0000"/>
                </a:solidFill>
                <a:latin typeface="楷体" pitchFamily="49" charset="-122"/>
                <a:ea typeface="楷体" pitchFamily="49" charset="-122"/>
              </a:rPr>
              <a:t>随机抽查</a:t>
            </a:r>
            <a:r>
              <a:rPr lang="zh-CN" altLang="en-US" b="1" dirty="0">
                <a:latin typeface="楷体" pitchFamily="49" charset="-122"/>
                <a:ea typeface="楷体" pitchFamily="49" charset="-122"/>
              </a:rPr>
              <a:t>，申请者针对抽查的认证材料进行认证。</a:t>
            </a:r>
          </a:p>
        </p:txBody>
      </p:sp>
      <p:sp>
        <p:nvSpPr>
          <p:cNvPr id="14" name="矩形 13"/>
          <p:cNvSpPr/>
          <p:nvPr/>
        </p:nvSpPr>
        <p:spPr>
          <a:xfrm>
            <a:off x="991350" y="1844824"/>
            <a:ext cx="7950656" cy="1338828"/>
          </a:xfrm>
          <a:prstGeom prst="rect">
            <a:avLst/>
          </a:prstGeom>
        </p:spPr>
        <p:txBody>
          <a:bodyPr wrap="square">
            <a:spAutoFit/>
          </a:bodyPr>
          <a:lstStyle/>
          <a:p>
            <a:pPr lvl="0">
              <a:lnSpc>
                <a:spcPct val="150000"/>
              </a:lnSpc>
            </a:pPr>
            <a:r>
              <a:rPr lang="zh-CN" altLang="en-US" b="1" dirty="0">
                <a:latin typeface="楷体" pitchFamily="49" charset="-122"/>
                <a:ea typeface="楷体" pitchFamily="49" charset="-122"/>
              </a:rPr>
              <a:t>申请者在日常工作中，需要依据</a:t>
            </a:r>
            <a:r>
              <a:rPr lang="zh-CN" altLang="en-US" b="1" dirty="0">
                <a:solidFill>
                  <a:srgbClr val="FF0000"/>
                </a:solidFill>
                <a:latin typeface="楷体" pitchFamily="49" charset="-122"/>
                <a:ea typeface="楷体" pitchFamily="49" charset="-122"/>
              </a:rPr>
              <a:t>行为及能力认证</a:t>
            </a:r>
            <a:r>
              <a:rPr lang="zh-CN" altLang="en-US" b="1" dirty="0">
                <a:latin typeface="楷体" pitchFamily="49" charset="-122"/>
                <a:ea typeface="楷体" pitchFamily="49" charset="-122"/>
              </a:rPr>
              <a:t>标准要求及对应认证材料正确积累有关案例、文档等认证证据，并及时过程存档。证据要具备三性：</a:t>
            </a:r>
            <a:r>
              <a:rPr lang="zh-CN" altLang="en-US" b="1" dirty="0">
                <a:solidFill>
                  <a:srgbClr val="FF0000"/>
                </a:solidFill>
                <a:latin typeface="楷体" pitchFamily="49" charset="-122"/>
                <a:ea typeface="楷体" pitchFamily="49" charset="-122"/>
              </a:rPr>
              <a:t>真实性、有效性、充分性</a:t>
            </a:r>
            <a:r>
              <a:rPr lang="zh-CN" altLang="en-US" b="1" dirty="0" smtClean="0">
                <a:latin typeface="楷体" pitchFamily="49" charset="-122"/>
                <a:ea typeface="楷体" pitchFamily="49" charset="-122"/>
              </a:rPr>
              <a:t>。</a:t>
            </a:r>
            <a:endParaRPr lang="zh-CN" altLang="en-US" b="1" dirty="0">
              <a:latin typeface="楷体" pitchFamily="49" charset="-122"/>
              <a:ea typeface="楷体" pitchFamily="49" charset="-122"/>
            </a:endParaRPr>
          </a:p>
        </p:txBody>
      </p:sp>
      <p:sp>
        <p:nvSpPr>
          <p:cNvPr id="15" name="矩形 14"/>
          <p:cNvSpPr/>
          <p:nvPr/>
        </p:nvSpPr>
        <p:spPr>
          <a:xfrm>
            <a:off x="611560" y="4400440"/>
            <a:ext cx="8208912" cy="126304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6756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274638"/>
            <a:ext cx="7200800" cy="1143000"/>
          </a:xfrm>
        </p:spPr>
        <p:txBody>
          <a:bodyPr>
            <a:noAutofit/>
          </a:bodyPr>
          <a:lstStyle/>
          <a:p>
            <a:r>
              <a:rPr lang="zh-CN" altLang="en-US" sz="3600" b="1" dirty="0">
                <a:solidFill>
                  <a:schemeClr val="tx1"/>
                </a:solidFill>
                <a:latin typeface="楷体" panose="02010609060101010101" pitchFamily="49" charset="-122"/>
                <a:ea typeface="楷体" panose="02010609060101010101" pitchFamily="49" charset="-122"/>
              </a:rPr>
              <a:t>怎样被认证？</a:t>
            </a:r>
            <a:r>
              <a:rPr lang="en-US" altLang="zh-CN" sz="3600" b="1" dirty="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任职资格管委会</a:t>
            </a:r>
            <a:endParaRPr lang="zh-CN" altLang="en-US" sz="3600" b="1" dirty="0">
              <a:solidFill>
                <a:schemeClr val="tx1"/>
              </a:solidFill>
              <a:latin typeface="楷体" panose="02010609060101010101" pitchFamily="49" charset="-122"/>
              <a:ea typeface="楷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24595452"/>
              </p:ext>
            </p:extLst>
          </p:nvPr>
        </p:nvGraphicFramePr>
        <p:xfrm>
          <a:off x="251520" y="2060848"/>
          <a:ext cx="6120680" cy="4423498"/>
        </p:xfrm>
        <a:graphic>
          <a:graphicData uri="http://schemas.openxmlformats.org/drawingml/2006/table">
            <a:tbl>
              <a:tblPr/>
              <a:tblGrid>
                <a:gridCol w="792365"/>
                <a:gridCol w="1367875"/>
                <a:gridCol w="1368152"/>
                <a:gridCol w="1296144"/>
                <a:gridCol w="1296144"/>
              </a:tblGrid>
              <a:tr h="432048">
                <a:tc rowSpan="2">
                  <a:txBody>
                    <a:bodyPr/>
                    <a:lstStyle/>
                    <a:p>
                      <a:pPr marL="0" algn="ctr" defTabSz="914400" rtl="0" eaLnBrk="1" fontAlgn="ctr" latinLnBrk="0" hangingPunct="1"/>
                      <a:r>
                        <a:rPr lang="zh-CN" altLang="en-US" sz="1600" b="1" i="0" u="sng" strike="noStrike" kern="1200" cap="none" spc="0" dirty="0" smtClean="0">
                          <a:ln>
                            <a:noFill/>
                          </a:ln>
                          <a:solidFill>
                            <a:schemeClr val="bg1"/>
                          </a:solidFill>
                          <a:effectLst/>
                          <a:latin typeface="楷体" pitchFamily="49" charset="-122"/>
                          <a:ea typeface="楷体" pitchFamily="49" charset="-122"/>
                          <a:cs typeface="+mn-cs"/>
                        </a:rPr>
                        <a:t>任职</a:t>
                      </a:r>
                      <a:endParaRPr lang="en-US" altLang="zh-CN" sz="1600" b="1" i="0" u="sng" strike="noStrike" kern="1200" cap="none" spc="0" dirty="0" smtClean="0">
                        <a:ln>
                          <a:noFill/>
                        </a:ln>
                        <a:solidFill>
                          <a:schemeClr val="bg1"/>
                        </a:solidFill>
                        <a:effectLst/>
                        <a:latin typeface="楷体" pitchFamily="49" charset="-122"/>
                        <a:ea typeface="楷体" pitchFamily="49" charset="-122"/>
                        <a:cs typeface="+mn-cs"/>
                      </a:endParaRPr>
                    </a:p>
                    <a:p>
                      <a:pPr marL="0" algn="ctr" defTabSz="914400" rtl="0" eaLnBrk="1" fontAlgn="ctr" latinLnBrk="0" hangingPunct="1"/>
                      <a:r>
                        <a:rPr lang="zh-CN" altLang="en-US" sz="1600" b="1" i="0" u="sng" strike="noStrike" kern="1200" cap="none" spc="0" dirty="0" smtClean="0">
                          <a:ln>
                            <a:noFill/>
                          </a:ln>
                          <a:solidFill>
                            <a:schemeClr val="bg1"/>
                          </a:solidFill>
                          <a:effectLst/>
                          <a:latin typeface="楷体" pitchFamily="49" charset="-122"/>
                          <a:ea typeface="楷体" pitchFamily="49" charset="-122"/>
                          <a:cs typeface="+mn-cs"/>
                        </a:rPr>
                        <a:t>资格</a:t>
                      </a:r>
                      <a:endParaRPr lang="en-US" altLang="zh-CN" sz="1600" b="1" i="0" u="sng" strike="noStrike" kern="1200" cap="none" spc="0" dirty="0" smtClean="0">
                        <a:ln>
                          <a:noFill/>
                        </a:ln>
                        <a:solidFill>
                          <a:schemeClr val="bg1"/>
                        </a:solidFill>
                        <a:effectLst/>
                        <a:latin typeface="楷体" pitchFamily="49" charset="-122"/>
                        <a:ea typeface="楷体" pitchFamily="49" charset="-122"/>
                        <a:cs typeface="+mn-cs"/>
                      </a:endParaRPr>
                    </a:p>
                    <a:p>
                      <a:pPr marL="0" algn="ctr" defTabSz="914400" rtl="0" eaLnBrk="1" fontAlgn="ctr" latinLnBrk="0" hangingPunct="1"/>
                      <a:r>
                        <a:rPr lang="zh-CN" altLang="en-US" sz="1600" b="1" i="0" u="sng" strike="noStrike" kern="1200" cap="none" spc="0" dirty="0" smtClean="0">
                          <a:ln>
                            <a:noFill/>
                          </a:ln>
                          <a:solidFill>
                            <a:schemeClr val="bg1"/>
                          </a:solidFill>
                          <a:effectLst/>
                          <a:latin typeface="楷体" pitchFamily="49" charset="-122"/>
                          <a:ea typeface="楷体" pitchFamily="49" charset="-122"/>
                          <a:cs typeface="+mn-cs"/>
                        </a:rPr>
                        <a:t>管理</a:t>
                      </a:r>
                      <a:endParaRPr lang="en-US" altLang="zh-CN" sz="1600" b="1" i="0" u="sng" strike="noStrike" kern="1200" cap="none" spc="0" dirty="0" smtClean="0">
                        <a:ln>
                          <a:noFill/>
                        </a:ln>
                        <a:solidFill>
                          <a:schemeClr val="bg1"/>
                        </a:solidFill>
                        <a:effectLst/>
                        <a:latin typeface="楷体" pitchFamily="49" charset="-122"/>
                        <a:ea typeface="楷体" pitchFamily="49" charset="-122"/>
                        <a:cs typeface="+mn-cs"/>
                      </a:endParaRPr>
                    </a:p>
                    <a:p>
                      <a:pPr marL="0" algn="ctr" defTabSz="914400" rtl="0" eaLnBrk="1" fontAlgn="ctr" latinLnBrk="0" hangingPunct="1"/>
                      <a:r>
                        <a:rPr lang="zh-CN" altLang="en-US" sz="1600" b="1" i="0" u="sng" strike="noStrike" kern="1200" cap="none" spc="0" dirty="0" smtClean="0">
                          <a:ln>
                            <a:noFill/>
                          </a:ln>
                          <a:solidFill>
                            <a:schemeClr val="bg1"/>
                          </a:solidFill>
                          <a:effectLst/>
                          <a:latin typeface="楷体" pitchFamily="49" charset="-122"/>
                          <a:ea typeface="楷体" pitchFamily="49" charset="-122"/>
                          <a:cs typeface="+mn-cs"/>
                        </a:rPr>
                        <a:t>机构</a:t>
                      </a:r>
                      <a:endParaRPr lang="zh-CN" altLang="en-US" sz="1600" b="1" i="0" u="sng" strike="noStrike" kern="1200" cap="none" spc="0" dirty="0">
                        <a:ln>
                          <a:noFill/>
                        </a:ln>
                        <a:solidFill>
                          <a:schemeClr val="bg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gridSpan="4">
                  <a:txBody>
                    <a:bodyPr/>
                    <a:lstStyle/>
                    <a:p>
                      <a:pPr algn="ctr" fontAlgn="ctr"/>
                      <a:r>
                        <a:rPr lang="zh-CN" altLang="en-US" sz="1600" b="1" i="0" u="sng" strike="noStrike" cap="none" spc="0" smtClean="0">
                          <a:ln>
                            <a:noFill/>
                          </a:ln>
                          <a:solidFill>
                            <a:schemeClr val="bg1"/>
                          </a:solidFill>
                          <a:effectLst/>
                          <a:latin typeface="楷体" pitchFamily="49" charset="-122"/>
                          <a:ea typeface="楷体" pitchFamily="49" charset="-122"/>
                        </a:rPr>
                        <a:t>关键职责管控对象</a:t>
                      </a:r>
                      <a:endParaRPr lang="zh-CN" altLang="en-US" sz="1600" b="1" i="0" u="sng" strike="noStrike" cap="none" spc="0" dirty="0">
                        <a:ln>
                          <a:noFill/>
                        </a:ln>
                        <a:solidFill>
                          <a:schemeClr val="bg1"/>
                        </a:solidFill>
                        <a:effectLst/>
                        <a:latin typeface="楷体" pitchFamily="49" charset="-122"/>
                        <a:ea typeface="楷体" pitchFamily="49" charset="-122"/>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pPr algn="ctr" fontAlgn="ctr"/>
                      <a:endParaRPr lang="zh-CN" altLang="en-US" sz="1600" b="1" i="0" u="sng" strike="noStrike" cap="none" spc="0" dirty="0">
                        <a:ln>
                          <a:noFill/>
                        </a:ln>
                        <a:solidFill>
                          <a:schemeClr val="accent4"/>
                        </a:solidFill>
                        <a:effectLst/>
                        <a:latin typeface="楷体" pitchFamily="49" charset="-122"/>
                        <a:ea typeface="楷体" pitchFamily="49"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pPr algn="ctr" fontAlgn="ctr"/>
                      <a:endParaRPr lang="zh-CN" altLang="en-US" sz="1600" b="1" i="0" u="sng" strike="noStrike" cap="none" spc="0" dirty="0">
                        <a:ln>
                          <a:noFill/>
                        </a:ln>
                        <a:solidFill>
                          <a:schemeClr val="accent4"/>
                        </a:solidFill>
                        <a:effectLst/>
                        <a:latin typeface="楷体" pitchFamily="49" charset="-122"/>
                        <a:ea typeface="楷体" pitchFamily="49"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endParaRPr lang="zh-CN" altLang="en-US"/>
                    </a:p>
                  </a:txBody>
                  <a:tcPr/>
                </a:tc>
              </a:tr>
              <a:tr h="577690">
                <a:tc vMerge="1">
                  <a:txBody>
                    <a:bodyPr/>
                    <a:lstStyle/>
                    <a:p>
                      <a:pPr marL="0" algn="ctr" defTabSz="914400" rtl="0" eaLnBrk="1" fontAlgn="ctr" latinLnBrk="0" hangingPunct="1"/>
                      <a:endParaRPr lang="zh-CN" altLang="en-US" sz="1600" b="1" i="0" u="sng" strike="noStrike" kern="1200" cap="none" spc="0" dirty="0">
                        <a:ln>
                          <a:noFill/>
                        </a:ln>
                        <a:solidFill>
                          <a:schemeClr val="tx2"/>
                        </a:solidFill>
                        <a:effectLst/>
                        <a:latin typeface="楷体" pitchFamily="49" charset="-122"/>
                        <a:ea typeface="楷体" pitchFamily="49" charset="-122"/>
                        <a:cs typeface="+mn-cs"/>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zh-CN" altLang="en-US" sz="1600" b="1" i="0" u="sng" strike="noStrike" cap="none" spc="0" smtClean="0">
                          <a:ln>
                            <a:noFill/>
                          </a:ln>
                          <a:solidFill>
                            <a:schemeClr val="bg1"/>
                          </a:solidFill>
                          <a:effectLst/>
                          <a:latin typeface="楷体" pitchFamily="49" charset="-122"/>
                          <a:ea typeface="楷体" pitchFamily="49" charset="-122"/>
                        </a:rPr>
                        <a:t>标准更新对象</a:t>
                      </a:r>
                      <a:endParaRPr lang="zh-CN" altLang="en-US" sz="1600" b="1" i="0" u="sng" strike="noStrike" cap="none" spc="0" dirty="0">
                        <a:ln>
                          <a:noFill/>
                        </a:ln>
                        <a:solidFill>
                          <a:schemeClr val="bg1"/>
                        </a:solidFill>
                        <a:effectLst/>
                        <a:latin typeface="楷体" pitchFamily="49" charset="-122"/>
                        <a:ea typeface="楷体" pitchFamily="49" charset="-122"/>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lang="zh-CN" altLang="en-US" sz="1600" b="1" i="0" u="sng" strike="noStrike" cap="none" spc="0" smtClean="0">
                          <a:ln>
                            <a:noFill/>
                          </a:ln>
                          <a:solidFill>
                            <a:schemeClr val="bg1"/>
                          </a:solidFill>
                          <a:effectLst/>
                          <a:latin typeface="楷体" pitchFamily="49" charset="-122"/>
                          <a:ea typeface="楷体" pitchFamily="49" charset="-122"/>
                        </a:rPr>
                        <a:t>复核评审对象</a:t>
                      </a:r>
                      <a:endParaRPr lang="zh-CN" altLang="en-US" sz="1600" b="1" i="0" u="sng" strike="noStrike" cap="none" spc="0" dirty="0">
                        <a:ln>
                          <a:noFill/>
                        </a:ln>
                        <a:solidFill>
                          <a:schemeClr val="bg1"/>
                        </a:solidFill>
                        <a:effectLst/>
                        <a:latin typeface="楷体" pitchFamily="49" charset="-122"/>
                        <a:ea typeface="楷体" pitchFamily="49" charset="-122"/>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gridSpan="2">
                  <a:txBody>
                    <a:bodyPr/>
                    <a:lstStyle/>
                    <a:p>
                      <a:pPr algn="ctr" fontAlgn="ctr"/>
                      <a:r>
                        <a:rPr lang="zh-CN" altLang="en-US" sz="1600" b="1" i="0" u="sng" strike="noStrike" cap="none" spc="0" smtClean="0">
                          <a:ln>
                            <a:noFill/>
                          </a:ln>
                          <a:solidFill>
                            <a:schemeClr val="bg1"/>
                          </a:solidFill>
                          <a:effectLst/>
                          <a:latin typeface="楷体" pitchFamily="49" charset="-122"/>
                          <a:ea typeface="楷体" pitchFamily="49" charset="-122"/>
                        </a:rPr>
                        <a:t>申述处理对象</a:t>
                      </a:r>
                      <a:endParaRPr lang="zh-CN" altLang="en-US" sz="1600" b="1" i="0" u="sng" strike="noStrike" cap="none" spc="0" dirty="0">
                        <a:ln>
                          <a:noFill/>
                        </a:ln>
                        <a:solidFill>
                          <a:schemeClr val="bg1"/>
                        </a:solidFill>
                        <a:effectLst/>
                        <a:latin typeface="楷体" pitchFamily="49" charset="-122"/>
                        <a:ea typeface="楷体" pitchFamily="49" charset="-122"/>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pPr algn="ctr" fontAlgn="ctr"/>
                      <a:endParaRPr lang="zh-CN" altLang="en-US" sz="1600" b="1" i="0" u="sng" strike="noStrike" cap="none" spc="0" dirty="0">
                        <a:ln>
                          <a:noFill/>
                        </a:ln>
                        <a:solidFill>
                          <a:schemeClr val="accent3">
                            <a:lumMod val="50000"/>
                          </a:schemeClr>
                        </a:solidFill>
                        <a:effectLst/>
                        <a:latin typeface="楷体" pitchFamily="49" charset="-122"/>
                        <a:ea typeface="楷体" pitchFamily="49" charset="-122"/>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4493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dirty="0" smtClean="0">
                          <a:solidFill>
                            <a:schemeClr val="bg1"/>
                          </a:solidFill>
                          <a:latin typeface="华文楷体" pitchFamily="2" charset="-122"/>
                          <a:ea typeface="华文楷体" pitchFamily="2" charset="-122"/>
                        </a:rPr>
                        <a:t>公司</a:t>
                      </a:r>
                      <a:endParaRPr lang="en-US" altLang="zh-CN" sz="1400" b="1" dirty="0" smtClean="0">
                        <a:solidFill>
                          <a:schemeClr val="bg1"/>
                        </a:solidFill>
                        <a:latin typeface="华文楷体" pitchFamily="2" charset="-122"/>
                        <a:ea typeface="华文楷体" pitchFamily="2"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dirty="0" smtClean="0">
                          <a:solidFill>
                            <a:schemeClr val="bg1"/>
                          </a:solidFill>
                          <a:latin typeface="华文楷体" pitchFamily="2" charset="-122"/>
                          <a:ea typeface="华文楷体" pitchFamily="2" charset="-122"/>
                        </a:rPr>
                        <a:t>高层</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400" rtl="0" eaLnBrk="1" fontAlgn="ctr" latinLnBrk="0" hangingPunct="1"/>
                      <a:r>
                        <a:rPr lang="zh-CN" altLang="en-US" sz="1400" b="1" i="0" u="none" strike="noStrike" kern="1200" cap="none" spc="0" smtClean="0">
                          <a:ln>
                            <a:noFill/>
                          </a:ln>
                          <a:solidFill>
                            <a:schemeClr val="tx1"/>
                          </a:solidFill>
                          <a:effectLst/>
                          <a:latin typeface="楷体" pitchFamily="49" charset="-122"/>
                          <a:ea typeface="楷体" pitchFamily="49" charset="-122"/>
                          <a:cs typeface="+mn-cs"/>
                        </a:rPr>
                        <a:t>所有级别标准</a:t>
                      </a:r>
                      <a:endParaRPr lang="en-US" altLang="zh-CN" sz="1400" b="1" i="0" u="none" strike="noStrike" kern="1200" cap="none" spc="0" smtClean="0">
                        <a:ln>
                          <a:noFill/>
                        </a:ln>
                        <a:solidFill>
                          <a:schemeClr val="tx1"/>
                        </a:solidFill>
                        <a:effectLst/>
                        <a:latin typeface="楷体" pitchFamily="49" charset="-122"/>
                        <a:ea typeface="楷体" pitchFamily="49" charset="-122"/>
                        <a:cs typeface="+mn-cs"/>
                      </a:endParaRPr>
                    </a:p>
                    <a:p>
                      <a:pPr marL="0" algn="ctr" defTabSz="914400" rtl="0" eaLnBrk="1" fontAlgn="ctr" latinLnBrk="0" hangingPunct="1"/>
                      <a:r>
                        <a:rPr lang="zh-CN" altLang="en-US" sz="1400" b="1" i="0" u="none" strike="noStrike" kern="1200" cap="none" spc="0" smtClean="0">
                          <a:ln>
                            <a:noFill/>
                          </a:ln>
                          <a:solidFill>
                            <a:schemeClr val="tx1"/>
                          </a:solidFill>
                          <a:effectLst/>
                          <a:latin typeface="楷体" pitchFamily="49" charset="-122"/>
                          <a:ea typeface="楷体" pitchFamily="49" charset="-122"/>
                          <a:cs typeface="+mn-cs"/>
                        </a:rPr>
                        <a:t>（抽检）</a:t>
                      </a:r>
                      <a:endParaRPr lang="en-US" altLang="zh-CN" sz="1400" b="1" i="0" u="none" strike="noStrike" kern="1200" cap="none" spc="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smtClean="0">
                          <a:ln>
                            <a:noFill/>
                          </a:ln>
                          <a:solidFill>
                            <a:schemeClr val="tx1"/>
                          </a:solidFill>
                          <a:effectLst/>
                          <a:latin typeface="楷体" pitchFamily="49" charset="-122"/>
                          <a:ea typeface="楷体" pitchFamily="49" charset="-122"/>
                          <a:cs typeface="+mn-cs"/>
                        </a:rPr>
                        <a:t>所有申请者</a:t>
                      </a:r>
                      <a:endParaRPr lang="en-US" altLang="zh-CN" sz="1400" b="1" i="0" u="none" strike="noStrike" kern="1200" cap="none" spc="0" smtClean="0">
                        <a:ln>
                          <a:noFill/>
                        </a:ln>
                        <a:solidFill>
                          <a:schemeClr val="tx1"/>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smtClean="0">
                          <a:ln>
                            <a:noFill/>
                          </a:ln>
                          <a:solidFill>
                            <a:schemeClr val="tx1"/>
                          </a:solidFill>
                          <a:effectLst/>
                          <a:latin typeface="楷体" pitchFamily="49" charset="-122"/>
                          <a:ea typeface="楷体" pitchFamily="49" charset="-122"/>
                          <a:cs typeface="+mn-cs"/>
                        </a:rPr>
                        <a:t>（抽检）</a:t>
                      </a:r>
                      <a:endParaRPr lang="en-US" altLang="zh-CN" sz="1400" b="1" i="0" u="none" strike="noStrike" kern="1200" cap="none" spc="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r>
                        <a:rPr lang="en-US" altLang="zh-CN" sz="1400" b="1" i="0" u="none" strike="noStrike" kern="1200" cap="none" spc="0" smtClean="0">
                          <a:ln>
                            <a:noFill/>
                          </a:ln>
                          <a:solidFill>
                            <a:schemeClr val="tx1"/>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T6</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T5</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T4</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申请者</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（最终受理）</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93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任职资格管理委员</a:t>
                      </a:r>
                      <a:endParaRPr lang="en-US" altLang="zh-CN" sz="1400" b="1" smtClean="0">
                        <a:solidFill>
                          <a:schemeClr val="bg1"/>
                        </a:solidFill>
                        <a:latin typeface="华文楷体" pitchFamily="2" charset="-122"/>
                        <a:ea typeface="华文楷体" pitchFamily="2"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总会</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400" rtl="0" eaLnBrk="1" fontAlgn="ctr" latinLnBrk="0" hangingPunct="1"/>
                      <a:r>
                        <a:rPr lang="zh-CN" altLang="en-US" sz="1400" b="1" i="0" u="none" strike="noStrike" kern="1200" cap="none" spc="0" smtClean="0">
                          <a:ln>
                            <a:noFill/>
                          </a:ln>
                          <a:solidFill>
                            <a:schemeClr val="tx1"/>
                          </a:solidFill>
                          <a:effectLst/>
                          <a:latin typeface="楷体" pitchFamily="49" charset="-122"/>
                          <a:ea typeface="楷体" pitchFamily="49" charset="-122"/>
                          <a:cs typeface="+mn-cs"/>
                        </a:rPr>
                        <a:t>所有级别标准</a:t>
                      </a:r>
                      <a:endParaRPr lang="en-US" altLang="zh-CN" sz="1400" b="1" i="0" u="none" strike="noStrike" kern="1200" cap="none" spc="0" smtClean="0">
                        <a:ln>
                          <a:noFill/>
                        </a:ln>
                        <a:solidFill>
                          <a:schemeClr val="tx1"/>
                        </a:solidFill>
                        <a:effectLst/>
                        <a:latin typeface="楷体" pitchFamily="49" charset="-122"/>
                        <a:ea typeface="楷体" pitchFamily="49" charset="-122"/>
                        <a:cs typeface="+mn-cs"/>
                      </a:endParaRPr>
                    </a:p>
                    <a:p>
                      <a:pPr marL="0" algn="ctr" defTabSz="914400" rtl="0" eaLnBrk="1" fontAlgn="ctr" latinLnBrk="0" hangingPunct="1"/>
                      <a:r>
                        <a:rPr lang="zh-CN" altLang="en-US" sz="1400" b="1" i="0" u="none" strike="noStrike" kern="1200" cap="none" spc="0" smtClean="0">
                          <a:ln>
                            <a:noFill/>
                          </a:ln>
                          <a:solidFill>
                            <a:schemeClr val="tx1"/>
                          </a:solidFill>
                          <a:effectLst/>
                          <a:latin typeface="楷体" pitchFamily="49" charset="-122"/>
                          <a:ea typeface="楷体" pitchFamily="49" charset="-122"/>
                          <a:cs typeface="+mn-cs"/>
                        </a:rPr>
                        <a:t>（审定）</a:t>
                      </a:r>
                      <a:endParaRPr lang="en-US" altLang="zh-CN" sz="1400" b="1" i="0" u="none" strike="noStrike" kern="1200" cap="none" spc="0" dirty="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r>
                        <a:rPr lang="zh-CN" altLang="en-US" sz="1400" b="1" i="0" u="none" strike="noStrike" kern="1200" cap="none" spc="0" smtClean="0">
                          <a:ln>
                            <a:noFill/>
                          </a:ln>
                          <a:solidFill>
                            <a:schemeClr val="tx1"/>
                          </a:solidFill>
                          <a:effectLst/>
                          <a:latin typeface="楷体" pitchFamily="49" charset="-122"/>
                          <a:ea typeface="楷体" pitchFamily="49" charset="-122"/>
                          <a:cs typeface="+mn-cs"/>
                        </a:rPr>
                        <a:t>所有申请者</a:t>
                      </a:r>
                      <a:endParaRPr lang="en-US" altLang="zh-CN" sz="1400" b="1" i="0" u="none" strike="noStrike" kern="1200" cap="none" spc="0" smtClean="0">
                        <a:ln>
                          <a:noFill/>
                        </a:ln>
                        <a:solidFill>
                          <a:schemeClr val="tx1"/>
                        </a:solidFill>
                        <a:effectLst/>
                        <a:latin typeface="楷体" pitchFamily="49" charset="-122"/>
                        <a:ea typeface="楷体" pitchFamily="49" charset="-122"/>
                        <a:cs typeface="+mn-cs"/>
                      </a:endParaRPr>
                    </a:p>
                    <a:p>
                      <a:pPr marL="0" algn="ctr" defTabSz="914400" rtl="0" eaLnBrk="1" fontAlgn="ctr" latinLnBrk="0" hangingPunct="1"/>
                      <a:r>
                        <a:rPr lang="zh-CN" altLang="en-US" sz="1400" b="1" i="0" u="none" strike="noStrike" kern="1200" cap="none" spc="0" smtClean="0">
                          <a:ln>
                            <a:noFill/>
                          </a:ln>
                          <a:solidFill>
                            <a:schemeClr val="tx1"/>
                          </a:solidFill>
                          <a:effectLst/>
                          <a:latin typeface="楷体" pitchFamily="49" charset="-122"/>
                          <a:ea typeface="楷体" pitchFamily="49" charset="-122"/>
                          <a:cs typeface="+mn-cs"/>
                        </a:rPr>
                        <a:t>（审定）</a:t>
                      </a:r>
                      <a:endParaRPr lang="en-US" altLang="zh-CN" sz="1400" b="1" i="0" u="none" strike="noStrike" kern="1200" cap="none" spc="0" dirty="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T6</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T5</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T4</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申请者</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（初次受理）</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T3</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T2</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T1</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申请者</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（最终受理）</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93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任职资格管理委员</a:t>
                      </a:r>
                      <a:endParaRPr lang="en-US" altLang="zh-CN" sz="1400" b="1" smtClean="0">
                        <a:solidFill>
                          <a:schemeClr val="bg1"/>
                        </a:solidFill>
                        <a:latin typeface="华文楷体" pitchFamily="2" charset="-122"/>
                        <a:ea typeface="华文楷体" pitchFamily="2"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分会</a:t>
                      </a:r>
                      <a:endParaRPr lang="en-US" altLang="zh-CN" sz="1400" b="1" smtClean="0">
                        <a:solidFill>
                          <a:schemeClr val="bg1"/>
                        </a:solidFill>
                        <a:latin typeface="华文楷体" pitchFamily="2" charset="-122"/>
                        <a:ea typeface="华文楷体" pitchFamily="2"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a:t>
                      </a:r>
                      <a:r>
                        <a:rPr lang="en-US" altLang="zh-CN" sz="1400" b="1" smtClean="0">
                          <a:solidFill>
                            <a:schemeClr val="bg1"/>
                          </a:solidFill>
                          <a:latin typeface="华文楷体" pitchFamily="2" charset="-122"/>
                          <a:ea typeface="华文楷体" pitchFamily="2" charset="-122"/>
                        </a:rPr>
                        <a:t>A</a:t>
                      </a:r>
                      <a:r>
                        <a:rPr lang="zh-CN" altLang="en-US" sz="1400" b="1" smtClean="0">
                          <a:solidFill>
                            <a:schemeClr val="bg1"/>
                          </a:solidFill>
                          <a:latin typeface="华文楷体" pitchFamily="2" charset="-122"/>
                          <a:ea typeface="华文楷体" pitchFamily="2" charset="-122"/>
                        </a:rPr>
                        <a:t>级）</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T6</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T5</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T4</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级别标准</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（更新）</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T6</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T5</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5"/>
                          </a:solidFill>
                          <a:effectLst/>
                          <a:latin typeface="楷体" pitchFamily="49" charset="-122"/>
                          <a:ea typeface="楷体" pitchFamily="49" charset="-122"/>
                          <a:cs typeface="+mn-cs"/>
                        </a:rPr>
                        <a:t>T4</a:t>
                      </a:r>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申请者</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p>
                      <a:pPr marL="0" algn="ctr" defTabSz="914400" rtl="0" eaLnBrk="1" fontAlgn="ctr" latinLnBrk="0" hangingPunct="1"/>
                      <a:r>
                        <a:rPr lang="zh-CN" altLang="en-US" sz="1400" b="1" i="0" u="none" strike="noStrike" kern="1200" cap="none" spc="0" dirty="0" smtClean="0">
                          <a:ln>
                            <a:noFill/>
                          </a:ln>
                          <a:solidFill>
                            <a:schemeClr val="accent5"/>
                          </a:solidFill>
                          <a:effectLst/>
                          <a:latin typeface="楷体" pitchFamily="49" charset="-122"/>
                          <a:ea typeface="楷体" pitchFamily="49" charset="-122"/>
                          <a:cs typeface="+mn-cs"/>
                        </a:rPr>
                        <a:t>（初审）</a:t>
                      </a:r>
                      <a:endParaRPr lang="en-US" altLang="zh-CN" sz="1400" b="1" i="0" u="none" strike="noStrike" kern="1200" cap="none" spc="0" dirty="0" smtClean="0">
                        <a:ln>
                          <a:noFill/>
                        </a:ln>
                        <a:solidFill>
                          <a:schemeClr val="accent5"/>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T3</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T2</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T1</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申请者</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（初次受理）</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endParaRPr lang="zh-CN" altLang="en-US" sz="1400" b="1" i="0" u="none" strike="noStrike" kern="1200" cap="none" spc="0" dirty="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493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任职资格管理委员</a:t>
                      </a:r>
                      <a:endParaRPr lang="en-US" altLang="zh-CN" sz="1400" b="1" smtClean="0">
                        <a:solidFill>
                          <a:schemeClr val="bg1"/>
                        </a:solidFill>
                        <a:latin typeface="华文楷体" pitchFamily="2" charset="-122"/>
                        <a:ea typeface="华文楷体" pitchFamily="2"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分会</a:t>
                      </a:r>
                      <a:endParaRPr lang="en-US" altLang="zh-CN" sz="1400" b="1" smtClean="0">
                        <a:solidFill>
                          <a:schemeClr val="bg1"/>
                        </a:solidFill>
                        <a:latin typeface="华文楷体" pitchFamily="2" charset="-122"/>
                        <a:ea typeface="华文楷体" pitchFamily="2"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smtClean="0">
                          <a:solidFill>
                            <a:schemeClr val="bg1"/>
                          </a:solidFill>
                          <a:latin typeface="华文楷体" pitchFamily="2" charset="-122"/>
                          <a:ea typeface="华文楷体" pitchFamily="2" charset="-122"/>
                        </a:rPr>
                        <a:t>（</a:t>
                      </a:r>
                      <a:r>
                        <a:rPr lang="en-US" altLang="zh-CN" sz="1400" b="1" smtClean="0">
                          <a:solidFill>
                            <a:schemeClr val="bg1"/>
                          </a:solidFill>
                          <a:latin typeface="华文楷体" pitchFamily="2" charset="-122"/>
                          <a:ea typeface="华文楷体" pitchFamily="2" charset="-122"/>
                        </a:rPr>
                        <a:t>B</a:t>
                      </a:r>
                      <a:r>
                        <a:rPr lang="zh-CN" altLang="en-US" sz="1400" b="1" smtClean="0">
                          <a:solidFill>
                            <a:schemeClr val="bg1"/>
                          </a:solidFill>
                          <a:latin typeface="华文楷体" pitchFamily="2" charset="-122"/>
                          <a:ea typeface="华文楷体" pitchFamily="2" charset="-122"/>
                        </a:rPr>
                        <a:t>级）</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T3</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T2</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T1</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级别标准</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（更新）</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T3</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T2</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algn="ctr" defTabSz="914400" rtl="0" eaLnBrk="1" fontAlgn="ctr" latinLnBrk="0" hangingPunct="1"/>
                      <a:r>
                        <a:rPr lang="en-US" altLang="zh-CN" sz="1400" b="1" i="0" u="none" strike="noStrike" kern="1200" cap="none" spc="0" dirty="0" err="1" smtClean="0">
                          <a:ln>
                            <a:noFill/>
                          </a:ln>
                          <a:solidFill>
                            <a:schemeClr val="accent3"/>
                          </a:solidFill>
                          <a:effectLst/>
                          <a:latin typeface="楷体" pitchFamily="49" charset="-122"/>
                          <a:ea typeface="楷体" pitchFamily="49" charset="-122"/>
                          <a:cs typeface="+mn-cs"/>
                        </a:rPr>
                        <a:t>T1</a:t>
                      </a: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申请者</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kern="1200" cap="none" spc="0" dirty="0" smtClean="0">
                          <a:ln>
                            <a:noFill/>
                          </a:ln>
                          <a:solidFill>
                            <a:schemeClr val="accent3"/>
                          </a:solidFill>
                          <a:effectLst/>
                          <a:latin typeface="楷体" pitchFamily="49" charset="-122"/>
                          <a:ea typeface="楷体" pitchFamily="49" charset="-122"/>
                          <a:cs typeface="+mn-cs"/>
                        </a:rPr>
                        <a:t>（初审）</a:t>
                      </a:r>
                      <a:endParaRPr lang="en-US" altLang="zh-CN" sz="1400" b="1" i="0" u="none" strike="noStrike" kern="1200" cap="none" spc="0" dirty="0" smtClean="0">
                        <a:ln>
                          <a:noFill/>
                        </a:ln>
                        <a:solidFill>
                          <a:schemeClr val="accent3"/>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endParaRPr lang="zh-CN" altLang="en-US" sz="1400" b="1" i="0" u="none" strike="noStrike" kern="1200" cap="none" spc="0" dirty="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ctr" latinLnBrk="0" hangingPunct="1"/>
                      <a:endParaRPr lang="zh-CN" altLang="en-US" sz="1400" b="1" i="0" u="none" strike="noStrike" kern="1200" cap="none" spc="0" dirty="0" smtClean="0">
                        <a:ln>
                          <a:noFill/>
                        </a:ln>
                        <a:solidFill>
                          <a:schemeClr val="tx1"/>
                        </a:solidFill>
                        <a:effectLst/>
                        <a:latin typeface="楷体" pitchFamily="49" charset="-122"/>
                        <a:ea typeface="楷体" pitchFamily="49" charset="-122"/>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cxnSp>
        <p:nvCxnSpPr>
          <p:cNvPr id="6" name="直接箭头连接符 5"/>
          <p:cNvCxnSpPr/>
          <p:nvPr/>
        </p:nvCxnSpPr>
        <p:spPr>
          <a:xfrm flipV="1">
            <a:off x="3520934" y="5289975"/>
            <a:ext cx="432048" cy="648072"/>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4788024" y="4505219"/>
            <a:ext cx="432048" cy="648072"/>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520934" y="4505219"/>
            <a:ext cx="432048" cy="648072"/>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788024" y="3656746"/>
            <a:ext cx="432048" cy="648072"/>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16216" y="2074110"/>
            <a:ext cx="2635624" cy="4555093"/>
          </a:xfrm>
          <a:prstGeom prst="rect">
            <a:avLst/>
          </a:prstGeom>
          <a:noFill/>
        </p:spPr>
        <p:txBody>
          <a:bodyPr wrap="square" rtlCol="0">
            <a:spAutoFit/>
          </a:bodyPr>
          <a:lstStyle/>
          <a:p>
            <a:r>
              <a:rPr lang="zh-CN" altLang="en-US" b="1" dirty="0" smtClean="0">
                <a:solidFill>
                  <a:srgbClr val="FFFF00"/>
                </a:solidFill>
                <a:latin typeface="楷体" pitchFamily="49" charset="-122"/>
                <a:ea typeface="楷体" pitchFamily="49" charset="-122"/>
              </a:rPr>
              <a:t>员工</a:t>
            </a:r>
            <a:r>
              <a:rPr lang="zh-CN" altLang="en-US" b="1" dirty="0">
                <a:solidFill>
                  <a:srgbClr val="FFFF00"/>
                </a:solidFill>
                <a:latin typeface="楷体" pitchFamily="49" charset="-122"/>
                <a:ea typeface="楷体" pitchFamily="49" charset="-122"/>
              </a:rPr>
              <a:t>申诉</a:t>
            </a:r>
            <a:r>
              <a:rPr lang="zh-CN" altLang="en-US" b="1" dirty="0" smtClean="0">
                <a:solidFill>
                  <a:srgbClr val="FFFF00"/>
                </a:solidFill>
                <a:latin typeface="楷体" pitchFamily="49" charset="-122"/>
                <a:ea typeface="楷体" pitchFamily="49" charset="-122"/>
              </a:rPr>
              <a:t>流程：</a:t>
            </a:r>
            <a:endParaRPr lang="en-US" altLang="zh-CN" b="1" dirty="0" smtClean="0">
              <a:solidFill>
                <a:srgbClr val="FFFF00"/>
              </a:solidFill>
              <a:latin typeface="楷体" pitchFamily="49" charset="-122"/>
              <a:ea typeface="楷体" pitchFamily="49" charset="-122"/>
            </a:endParaRPr>
          </a:p>
          <a:p>
            <a:pPr lvl="0">
              <a:defRPr/>
            </a:pPr>
            <a:r>
              <a:rPr lang="zh-CN" altLang="en-US" sz="1600" b="1" dirty="0" smtClean="0">
                <a:latin typeface="楷体" pitchFamily="49" charset="-122"/>
                <a:ea typeface="楷体" pitchFamily="49" charset="-122"/>
              </a:rPr>
              <a:t>员工在接到认证结果后，若对认证结果存在质疑，可在接到结果后</a:t>
            </a:r>
            <a:r>
              <a:rPr lang="en-US" altLang="zh-CN" sz="1600" b="1" dirty="0" smtClean="0">
                <a:solidFill>
                  <a:srgbClr val="FF0000"/>
                </a:solidFill>
                <a:latin typeface="楷体" pitchFamily="49" charset="-122"/>
                <a:ea typeface="楷体" pitchFamily="49" charset="-122"/>
              </a:rPr>
              <a:t>5</a:t>
            </a:r>
            <a:r>
              <a:rPr lang="zh-CN" altLang="en-US" sz="1600" b="1" dirty="0" smtClean="0">
                <a:solidFill>
                  <a:srgbClr val="FF0000"/>
                </a:solidFill>
                <a:latin typeface="楷体" pitchFamily="49" charset="-122"/>
                <a:ea typeface="楷体" pitchFamily="49" charset="-122"/>
              </a:rPr>
              <a:t>个工作日内</a:t>
            </a:r>
            <a:r>
              <a:rPr lang="zh-CN" altLang="en-US" sz="1600" b="1" dirty="0" smtClean="0">
                <a:latin typeface="楷体" pitchFamily="49" charset="-122"/>
                <a:ea typeface="楷体" pitchFamily="49" charset="-122"/>
              </a:rPr>
              <a:t>向</a:t>
            </a:r>
            <a:r>
              <a:rPr lang="zh-CN" altLang="en-US" sz="1600" b="1" dirty="0" smtClean="0">
                <a:solidFill>
                  <a:srgbClr val="FF0000"/>
                </a:solidFill>
                <a:latin typeface="楷体" pitchFamily="49" charset="-122"/>
                <a:ea typeface="楷体" pitchFamily="49" charset="-122"/>
              </a:rPr>
              <a:t>任职资格组</a:t>
            </a:r>
            <a:r>
              <a:rPr lang="zh-CN" altLang="en-US" sz="1600" b="1" kern="0" dirty="0" smtClean="0">
                <a:latin typeface="楷体" pitchFamily="49" charset="-122"/>
                <a:ea typeface="楷体" pitchFamily="49" charset="-122"/>
              </a:rPr>
              <a:t>提出初次申诉，任职资格组将联系员工认证层级的上一级别管委会进行初次受理并反馈初次申诉处理结果；</a:t>
            </a:r>
            <a:endParaRPr lang="en-US" altLang="zh-CN" sz="1600" b="1" kern="0" dirty="0" smtClean="0">
              <a:latin typeface="楷体" pitchFamily="49" charset="-122"/>
              <a:ea typeface="楷体" pitchFamily="49" charset="-122"/>
            </a:endParaRPr>
          </a:p>
          <a:p>
            <a:pPr lvl="0">
              <a:defRPr/>
            </a:pPr>
            <a:r>
              <a:rPr lang="zh-CN" altLang="en-US" sz="1600" b="1" kern="0" dirty="0" smtClean="0">
                <a:latin typeface="楷体" pitchFamily="49" charset="-122"/>
                <a:ea typeface="楷体" pitchFamily="49" charset="-122"/>
              </a:rPr>
              <a:t>若员工对初次申诉处理结果不满意，可于获得结果后</a:t>
            </a:r>
            <a:r>
              <a:rPr lang="en-US" altLang="zh-CN" sz="1600" b="1" kern="0" dirty="0" smtClean="0">
                <a:solidFill>
                  <a:srgbClr val="FF0000"/>
                </a:solidFill>
                <a:latin typeface="楷体" pitchFamily="49" charset="-122"/>
                <a:ea typeface="楷体" pitchFamily="49" charset="-122"/>
              </a:rPr>
              <a:t>5</a:t>
            </a:r>
            <a:r>
              <a:rPr lang="zh-CN" altLang="en-US" sz="1600" b="1" kern="0" dirty="0" smtClean="0">
                <a:solidFill>
                  <a:srgbClr val="FF0000"/>
                </a:solidFill>
                <a:latin typeface="楷体" pitchFamily="49" charset="-122"/>
                <a:ea typeface="楷体" pitchFamily="49" charset="-122"/>
              </a:rPr>
              <a:t>个工作日内</a:t>
            </a:r>
            <a:r>
              <a:rPr lang="zh-CN" altLang="en-US" sz="1600" b="1" kern="0" dirty="0" smtClean="0">
                <a:latin typeface="楷体" pitchFamily="49" charset="-122"/>
                <a:ea typeface="楷体" pitchFamily="49" charset="-122"/>
              </a:rPr>
              <a:t>向</a:t>
            </a:r>
            <a:r>
              <a:rPr lang="zh-CN" altLang="en-US" sz="1600" b="1" kern="0" dirty="0" smtClean="0">
                <a:solidFill>
                  <a:srgbClr val="FF0000"/>
                </a:solidFill>
                <a:latin typeface="楷体" pitchFamily="49" charset="-122"/>
                <a:ea typeface="楷体" pitchFamily="49" charset="-122"/>
              </a:rPr>
              <a:t>任职资格组</a:t>
            </a:r>
            <a:r>
              <a:rPr lang="zh-CN" altLang="en-US" sz="1600" b="1" kern="0" dirty="0" smtClean="0">
                <a:latin typeface="楷体" pitchFamily="49" charset="-122"/>
                <a:ea typeface="楷体" pitchFamily="49" charset="-122"/>
              </a:rPr>
              <a:t>提出再次申诉，任职资格组将联系更高一级的管委会进行再次受理并反馈再次申诉处理结果，本次处理结果为最终结果，员工不得再度申诉。</a:t>
            </a:r>
            <a:endParaRPr lang="en-US" altLang="zh-CN" sz="1600" b="1" dirty="0" smtClean="0">
              <a:latin typeface="楷体" pitchFamily="49" charset="-122"/>
              <a:ea typeface="楷体" pitchFamily="49" charset="-122"/>
            </a:endParaRPr>
          </a:p>
        </p:txBody>
      </p:sp>
    </p:spTree>
    <p:extLst>
      <p:ext uri="{BB962C8B-B14F-4D97-AF65-F5344CB8AC3E}">
        <p14:creationId xmlns:p14="http://schemas.microsoft.com/office/powerpoint/2010/main" val="790800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275040" cy="1143000"/>
          </a:xfrm>
        </p:spPr>
        <p:txBody>
          <a:bodyPr>
            <a:normAutofit/>
          </a:bodyPr>
          <a:lstStyle/>
          <a:p>
            <a:r>
              <a:rPr lang="zh-CN" altLang="en-US" sz="3600" b="1" dirty="0" smtClean="0">
                <a:solidFill>
                  <a:schemeClr val="tx1"/>
                </a:solidFill>
              </a:rPr>
              <a:t>结果是什么？</a:t>
            </a:r>
            <a:r>
              <a:rPr lang="en-US" altLang="zh-CN" sz="3600" b="1" dirty="0" smtClean="0">
                <a:solidFill>
                  <a:schemeClr val="tx1"/>
                </a:solidFill>
              </a:rPr>
              <a:t>——</a:t>
            </a:r>
            <a:r>
              <a:rPr lang="zh-CN" altLang="en-US" sz="3600" b="1" dirty="0" smtClean="0">
                <a:solidFill>
                  <a:schemeClr val="tx1"/>
                </a:solidFill>
              </a:rPr>
              <a:t>最终匹配度</a:t>
            </a:r>
            <a:endParaRPr lang="zh-CN" altLang="en-US" sz="3600" b="1" dirty="0">
              <a:solidFill>
                <a:schemeClr val="tx1"/>
              </a:solidFill>
            </a:endParaRPr>
          </a:p>
        </p:txBody>
      </p:sp>
      <p:grpSp>
        <p:nvGrpSpPr>
          <p:cNvPr id="63" name="组合 62"/>
          <p:cNvGrpSpPr/>
          <p:nvPr/>
        </p:nvGrpSpPr>
        <p:grpSpPr>
          <a:xfrm>
            <a:off x="2113384" y="2540648"/>
            <a:ext cx="6624736" cy="847122"/>
            <a:chOff x="1331640" y="2204864"/>
            <a:chExt cx="6624736" cy="847122"/>
          </a:xfrm>
        </p:grpSpPr>
        <p:sp>
          <p:nvSpPr>
            <p:cNvPr id="57" name="矩形 56"/>
            <p:cNvSpPr/>
            <p:nvPr/>
          </p:nvSpPr>
          <p:spPr>
            <a:xfrm>
              <a:off x="3555214" y="2204864"/>
              <a:ext cx="4253087" cy="369332"/>
            </a:xfrm>
            <a:prstGeom prst="rect">
              <a:avLst/>
            </a:prstGeom>
          </p:spPr>
          <p:txBody>
            <a:bodyPr wrap="none">
              <a:spAutoFit/>
            </a:bodyPr>
            <a:lstStyle/>
            <a:p>
              <a:r>
                <a:rPr lang="zh-CN" altLang="en-US" b="1" dirty="0" smtClean="0">
                  <a:latin typeface="华文楷体" pitchFamily="2" charset="-122"/>
                  <a:ea typeface="华文楷体" pitchFamily="2" charset="-122"/>
                </a:rPr>
                <a:t>各积分维度实际得分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加分维度实际得分</a:t>
              </a:r>
              <a:endParaRPr lang="zh-CN" altLang="en-US" b="1" dirty="0">
                <a:latin typeface="华文楷体" pitchFamily="2" charset="-122"/>
                <a:ea typeface="华文楷体" pitchFamily="2" charset="-122"/>
              </a:endParaRPr>
            </a:p>
          </p:txBody>
        </p:sp>
        <p:cxnSp>
          <p:nvCxnSpPr>
            <p:cNvPr id="59" name="直接连接符 58"/>
            <p:cNvCxnSpPr/>
            <p:nvPr/>
          </p:nvCxnSpPr>
          <p:spPr>
            <a:xfrm flipV="1">
              <a:off x="3555214" y="2622118"/>
              <a:ext cx="4401162" cy="14795"/>
            </a:xfrm>
            <a:prstGeom prst="line">
              <a:avLst/>
            </a:prstGeom>
            <a:ln/>
            <a:effectLst/>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5685085" y="2682654"/>
              <a:ext cx="511679" cy="369332"/>
            </a:xfrm>
            <a:prstGeom prst="rect">
              <a:avLst/>
            </a:prstGeom>
            <a:noFill/>
          </p:spPr>
          <p:txBody>
            <a:bodyPr wrap="none" rtlCol="0">
              <a:spAutoFit/>
            </a:bodyPr>
            <a:lstStyle/>
            <a:p>
              <a:r>
                <a:rPr lang="en-US" altLang="zh-CN" b="1" dirty="0" smtClean="0">
                  <a:latin typeface="华文楷体" pitchFamily="2" charset="-122"/>
                  <a:ea typeface="华文楷体" pitchFamily="2" charset="-122"/>
                </a:rPr>
                <a:t>100</a:t>
              </a:r>
              <a:endParaRPr lang="zh-CN" altLang="en-US" b="1" dirty="0">
                <a:latin typeface="华文楷体" pitchFamily="2" charset="-122"/>
                <a:ea typeface="华文楷体" pitchFamily="2" charset="-122"/>
              </a:endParaRPr>
            </a:p>
          </p:txBody>
        </p:sp>
        <p:sp>
          <p:nvSpPr>
            <p:cNvPr id="62" name="矩形 61"/>
            <p:cNvSpPr/>
            <p:nvPr/>
          </p:nvSpPr>
          <p:spPr>
            <a:xfrm>
              <a:off x="1331640" y="2457647"/>
              <a:ext cx="2185214" cy="369332"/>
            </a:xfrm>
            <a:prstGeom prst="rect">
              <a:avLst/>
            </a:prstGeom>
            <a:solidFill>
              <a:schemeClr val="accent6"/>
            </a:solidFill>
            <a:ln w="3175">
              <a:solidFill>
                <a:schemeClr val="bg1"/>
              </a:solidFill>
            </a:ln>
          </p:spPr>
          <p:txBody>
            <a:bodyPr wrap="none">
              <a:spAutoFit/>
            </a:bodyPr>
            <a:lstStyle/>
            <a:p>
              <a:r>
                <a:rPr lang="zh-CN" altLang="en-US" b="1" dirty="0">
                  <a:latin typeface="华文楷体" pitchFamily="2" charset="-122"/>
                  <a:ea typeface="华文楷体" pitchFamily="2" charset="-122"/>
                </a:rPr>
                <a:t>申请者最终匹配</a:t>
              </a:r>
              <a:r>
                <a:rPr lang="zh-CN" altLang="en-US" b="1" dirty="0" smtClean="0">
                  <a:latin typeface="华文楷体" pitchFamily="2" charset="-122"/>
                  <a:ea typeface="华文楷体" pitchFamily="2" charset="-122"/>
                </a:rPr>
                <a:t>度</a:t>
              </a:r>
              <a:r>
                <a:rPr lang="en-US" altLang="zh-CN" b="1" dirty="0" smtClean="0">
                  <a:latin typeface="华文楷体" pitchFamily="2" charset="-122"/>
                  <a:ea typeface="华文楷体" pitchFamily="2" charset="-122"/>
                </a:rPr>
                <a:t>=</a:t>
              </a:r>
              <a:endParaRPr lang="zh-CN" altLang="en-US" b="1" dirty="0">
                <a:latin typeface="华文楷体" pitchFamily="2" charset="-122"/>
                <a:ea typeface="华文楷体" pitchFamily="2" charset="-122"/>
              </a:endParaRPr>
            </a:p>
          </p:txBody>
        </p:sp>
      </p:grpSp>
      <p:pic>
        <p:nvPicPr>
          <p:cNvPr id="23" name="图片 22"/>
          <p:cNvPicPr>
            <a:picLocks noChangeAspect="1"/>
          </p:cNvPicPr>
          <p:nvPr/>
        </p:nvPicPr>
        <p:blipFill>
          <a:blip r:embed="rId2"/>
          <a:stretch>
            <a:fillRect/>
          </a:stretch>
        </p:blipFill>
        <p:spPr>
          <a:xfrm>
            <a:off x="4791075" y="4457700"/>
            <a:ext cx="4352925" cy="2400300"/>
          </a:xfrm>
          <a:prstGeom prst="rect">
            <a:avLst/>
          </a:prstGeom>
        </p:spPr>
      </p:pic>
    </p:spTree>
    <p:extLst>
      <p:ext uri="{BB962C8B-B14F-4D97-AF65-F5344CB8AC3E}">
        <p14:creationId xmlns:p14="http://schemas.microsoft.com/office/powerpoint/2010/main" val="4140672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419056" cy="1143000"/>
          </a:xfrm>
          <a:noFill/>
        </p:spPr>
        <p:txBody>
          <a:bodyPr>
            <a:normAutofit/>
          </a:bodyPr>
          <a:lstStyle/>
          <a:p>
            <a:r>
              <a:rPr lang="zh-CN" altLang="en-US" sz="3600" b="1" dirty="0">
                <a:solidFill>
                  <a:schemeClr val="tx1"/>
                </a:solidFill>
                <a:latin typeface="楷体" panose="02010609060101010101" pitchFamily="49" charset="-122"/>
                <a:ea typeface="楷体" panose="02010609060101010101" pitchFamily="49" charset="-122"/>
              </a:rPr>
              <a:t>结果是什么？</a:t>
            </a:r>
            <a:r>
              <a:rPr lang="en-US" altLang="zh-CN" sz="3600" b="1" dirty="0">
                <a:solidFill>
                  <a:schemeClr val="tx1"/>
                </a:solidFill>
                <a:latin typeface="楷体" panose="02010609060101010101" pitchFamily="49" charset="-122"/>
                <a:ea typeface="楷体" panose="02010609060101010101" pitchFamily="49" charset="-122"/>
              </a:rPr>
              <a:t>——</a:t>
            </a:r>
            <a:r>
              <a:rPr lang="zh-CN" altLang="en-US" sz="3600" b="1" dirty="0">
                <a:solidFill>
                  <a:schemeClr val="tx1"/>
                </a:solidFill>
                <a:latin typeface="楷体" panose="02010609060101010101" pitchFamily="49" charset="-122"/>
                <a:ea typeface="楷体" panose="02010609060101010101" pitchFamily="49" charset="-122"/>
              </a:rPr>
              <a:t>归属职</a:t>
            </a:r>
            <a:r>
              <a:rPr lang="zh-CN" altLang="en-US" sz="3600" b="1" dirty="0" smtClean="0">
                <a:solidFill>
                  <a:schemeClr val="tx1"/>
                </a:solidFill>
                <a:latin typeface="楷体" panose="02010609060101010101" pitchFamily="49" charset="-122"/>
                <a:ea typeface="楷体" panose="02010609060101010101" pitchFamily="49" charset="-122"/>
              </a:rPr>
              <a:t>等</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4" name="内容占位符 2"/>
          <p:cNvSpPr>
            <a:spLocks noGrp="1"/>
          </p:cNvSpPr>
          <p:nvPr>
            <p:ph idx="1"/>
          </p:nvPr>
        </p:nvSpPr>
        <p:spPr>
          <a:xfrm>
            <a:off x="683568" y="1844824"/>
            <a:ext cx="8442686" cy="1008400"/>
          </a:xfrm>
        </p:spPr>
        <p:txBody>
          <a:bodyPr>
            <a:noAutofit/>
          </a:bodyPr>
          <a:lstStyle/>
          <a:p>
            <a:pPr marL="0" indent="0">
              <a:buNone/>
            </a:pPr>
            <a:r>
              <a:rPr lang="zh-CN" altLang="en-US" sz="1800" b="1" dirty="0" smtClean="0"/>
              <a:t>存在</a:t>
            </a:r>
            <a:r>
              <a:rPr lang="zh-CN" altLang="en-US" sz="1800" b="1" dirty="0"/>
              <a:t>知识技能、工作行为、过往绩效单项认证未通过的人员直接被定为基础等。</a:t>
            </a:r>
            <a:endParaRPr lang="en-US" altLang="zh-CN" sz="1800" b="1" dirty="0"/>
          </a:p>
          <a:p>
            <a:pPr marL="0" indent="0">
              <a:buNone/>
            </a:pPr>
            <a:r>
              <a:rPr lang="zh-CN" altLang="en-US" sz="1800" b="1" dirty="0" smtClean="0"/>
              <a:t>为</a:t>
            </a:r>
            <a:r>
              <a:rPr lang="zh-CN" altLang="en-US" sz="1800" b="1" dirty="0"/>
              <a:t>保证各一级部门机会均等，序列内部职等划分按各一级部门为最终单位进行统计，即研发中心</a:t>
            </a:r>
            <a:r>
              <a:rPr lang="en-US" altLang="zh-CN" sz="1800" b="1" dirty="0"/>
              <a:t>/</a:t>
            </a:r>
            <a:r>
              <a:rPr lang="zh-CN" altLang="en-US" sz="1800" b="1" dirty="0"/>
              <a:t>监控产品线</a:t>
            </a:r>
            <a:r>
              <a:rPr lang="en-US" altLang="zh-CN" sz="1800" b="1" dirty="0"/>
              <a:t>/</a:t>
            </a:r>
            <a:r>
              <a:rPr lang="zh-CN" altLang="en-US" sz="1800" b="1" dirty="0"/>
              <a:t>视讯产品线人员各自强制分布确定职等。</a:t>
            </a:r>
          </a:p>
          <a:p>
            <a:endParaRPr lang="zh-CN" altLang="en-US" sz="1800" b="1" dirty="0"/>
          </a:p>
        </p:txBody>
      </p:sp>
      <p:grpSp>
        <p:nvGrpSpPr>
          <p:cNvPr id="5" name="组合 4"/>
          <p:cNvGrpSpPr/>
          <p:nvPr/>
        </p:nvGrpSpPr>
        <p:grpSpPr>
          <a:xfrm>
            <a:off x="6037789" y="3140968"/>
            <a:ext cx="1980000" cy="2592000"/>
            <a:chOff x="2051720" y="2780928"/>
            <a:chExt cx="1980000" cy="2592000"/>
          </a:xfrm>
        </p:grpSpPr>
        <p:sp>
          <p:nvSpPr>
            <p:cNvPr id="6" name="矩形 5"/>
            <p:cNvSpPr/>
            <p:nvPr/>
          </p:nvSpPr>
          <p:spPr>
            <a:xfrm>
              <a:off x="2051720" y="2780928"/>
              <a:ext cx="1980000" cy="2592000"/>
            </a:xfrm>
            <a:prstGeom prst="rect">
              <a:avLst/>
            </a:prstGeom>
            <a:solidFill>
              <a:srgbClr val="629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 name="图片 6"/>
            <p:cNvPicPr>
              <a:picLocks noChangeAspect="1"/>
            </p:cNvPicPr>
            <p:nvPr/>
          </p:nvPicPr>
          <p:blipFill>
            <a:blip r:embed="rId2"/>
            <a:stretch>
              <a:fillRect/>
            </a:stretch>
          </p:blipFill>
          <p:spPr>
            <a:xfrm>
              <a:off x="2489270" y="3176816"/>
              <a:ext cx="1104900" cy="1800225"/>
            </a:xfrm>
            <a:prstGeom prst="rect">
              <a:avLst/>
            </a:prstGeom>
          </p:spPr>
        </p:pic>
      </p:grpSp>
      <p:grpSp>
        <p:nvGrpSpPr>
          <p:cNvPr id="8" name="组合 7"/>
          <p:cNvGrpSpPr/>
          <p:nvPr/>
        </p:nvGrpSpPr>
        <p:grpSpPr>
          <a:xfrm>
            <a:off x="3635896" y="3140968"/>
            <a:ext cx="1980000" cy="2592000"/>
            <a:chOff x="4512932" y="2793826"/>
            <a:chExt cx="1980000" cy="2592000"/>
          </a:xfrm>
        </p:grpSpPr>
        <p:sp>
          <p:nvSpPr>
            <p:cNvPr id="9" name="矩形 8"/>
            <p:cNvSpPr/>
            <p:nvPr/>
          </p:nvSpPr>
          <p:spPr>
            <a:xfrm>
              <a:off x="4512932" y="2793826"/>
              <a:ext cx="1980000" cy="2592000"/>
            </a:xfrm>
            <a:prstGeom prst="rect">
              <a:avLst/>
            </a:prstGeom>
            <a:solidFill>
              <a:srgbClr val="206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3"/>
            <a:stretch>
              <a:fillRect/>
            </a:stretch>
          </p:blipFill>
          <p:spPr>
            <a:xfrm>
              <a:off x="4945720" y="3189713"/>
              <a:ext cx="1114425" cy="1800226"/>
            </a:xfrm>
            <a:prstGeom prst="rect">
              <a:avLst/>
            </a:prstGeom>
          </p:spPr>
        </p:pic>
      </p:grpSp>
      <p:grpSp>
        <p:nvGrpSpPr>
          <p:cNvPr id="11" name="组合 10"/>
          <p:cNvGrpSpPr/>
          <p:nvPr/>
        </p:nvGrpSpPr>
        <p:grpSpPr>
          <a:xfrm>
            <a:off x="1259632" y="3140968"/>
            <a:ext cx="1980000" cy="2592000"/>
            <a:chOff x="6912480" y="2916272"/>
            <a:chExt cx="1980000" cy="2592000"/>
          </a:xfrm>
        </p:grpSpPr>
        <p:sp>
          <p:nvSpPr>
            <p:cNvPr id="12" name="矩形 11"/>
            <p:cNvSpPr/>
            <p:nvPr/>
          </p:nvSpPr>
          <p:spPr>
            <a:xfrm>
              <a:off x="6912480" y="2916272"/>
              <a:ext cx="1980000" cy="2592000"/>
            </a:xfrm>
            <a:prstGeom prst="rect">
              <a:avLst/>
            </a:prstGeom>
            <a:solidFill>
              <a:srgbClr val="28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3" name="图片 12"/>
            <p:cNvPicPr>
              <a:picLocks noChangeAspect="1"/>
            </p:cNvPicPr>
            <p:nvPr/>
          </p:nvPicPr>
          <p:blipFill>
            <a:blip r:embed="rId4"/>
            <a:stretch>
              <a:fillRect/>
            </a:stretch>
          </p:blipFill>
          <p:spPr>
            <a:xfrm>
              <a:off x="7407180" y="3364547"/>
              <a:ext cx="990600" cy="1695450"/>
            </a:xfrm>
            <a:prstGeom prst="rect">
              <a:avLst/>
            </a:prstGeom>
          </p:spPr>
        </p:pic>
      </p:grpSp>
      <p:sp>
        <p:nvSpPr>
          <p:cNvPr id="14" name="文本框 20"/>
          <p:cNvSpPr txBox="1"/>
          <p:nvPr/>
        </p:nvSpPr>
        <p:spPr>
          <a:xfrm>
            <a:off x="6589207" y="5337081"/>
            <a:ext cx="877163" cy="369332"/>
          </a:xfrm>
          <a:prstGeom prst="rect">
            <a:avLst/>
          </a:prstGeom>
          <a:noFill/>
        </p:spPr>
        <p:txBody>
          <a:bodyPr wrap="none" rtlCol="0">
            <a:spAutoFit/>
          </a:bodyPr>
          <a:lstStyle/>
          <a:p>
            <a:r>
              <a:rPr lang="zh-CN" altLang="en-US" b="1" dirty="0" smtClean="0">
                <a:latin typeface="华文楷体" panose="02010600040101010101" pitchFamily="2" charset="-122"/>
                <a:ea typeface="华文楷体" panose="02010600040101010101" pitchFamily="2" charset="-122"/>
              </a:rPr>
              <a:t>基础等</a:t>
            </a:r>
            <a:endParaRPr lang="zh-CN" altLang="en-US" b="1" dirty="0">
              <a:latin typeface="华文楷体" panose="02010600040101010101" pitchFamily="2" charset="-122"/>
              <a:ea typeface="华文楷体" panose="02010600040101010101" pitchFamily="2" charset="-122"/>
            </a:endParaRPr>
          </a:p>
        </p:txBody>
      </p:sp>
      <p:sp>
        <p:nvSpPr>
          <p:cNvPr id="15" name="文本框 21"/>
          <p:cNvSpPr txBox="1"/>
          <p:nvPr/>
        </p:nvSpPr>
        <p:spPr>
          <a:xfrm>
            <a:off x="1779965" y="5337081"/>
            <a:ext cx="877163" cy="369332"/>
          </a:xfrm>
          <a:prstGeom prst="rect">
            <a:avLst/>
          </a:prstGeom>
          <a:noFill/>
        </p:spPr>
        <p:txBody>
          <a:bodyPr wrap="none" rtlCol="0">
            <a:spAutoFit/>
          </a:bodyPr>
          <a:lstStyle/>
          <a:p>
            <a:r>
              <a:rPr lang="zh-CN" altLang="en-US" b="1" dirty="0" smtClean="0">
                <a:latin typeface="华文楷体" panose="02010600040101010101" pitchFamily="2" charset="-122"/>
                <a:ea typeface="华文楷体" panose="02010600040101010101" pitchFamily="2" charset="-122"/>
              </a:rPr>
              <a:t>职业等</a:t>
            </a:r>
            <a:endParaRPr lang="zh-CN" altLang="en-US" b="1" dirty="0">
              <a:latin typeface="华文楷体" panose="02010600040101010101" pitchFamily="2" charset="-122"/>
              <a:ea typeface="华文楷体" panose="02010600040101010101" pitchFamily="2" charset="-122"/>
            </a:endParaRPr>
          </a:p>
        </p:txBody>
      </p:sp>
      <p:sp>
        <p:nvSpPr>
          <p:cNvPr id="16" name="文本框 22"/>
          <p:cNvSpPr txBox="1"/>
          <p:nvPr/>
        </p:nvSpPr>
        <p:spPr>
          <a:xfrm>
            <a:off x="4187313" y="5337081"/>
            <a:ext cx="877163" cy="369332"/>
          </a:xfrm>
          <a:prstGeom prst="rect">
            <a:avLst/>
          </a:prstGeom>
          <a:noFill/>
        </p:spPr>
        <p:txBody>
          <a:bodyPr wrap="none" rtlCol="0">
            <a:spAutoFit/>
          </a:bodyPr>
          <a:lstStyle/>
          <a:p>
            <a:r>
              <a:rPr lang="zh-CN" altLang="en-US" b="1" dirty="0" smtClean="0">
                <a:latin typeface="华文楷体" panose="02010600040101010101" pitchFamily="2" charset="-122"/>
                <a:ea typeface="华文楷体" panose="02010600040101010101" pitchFamily="2" charset="-122"/>
              </a:rPr>
              <a:t>合格等</a:t>
            </a:r>
            <a:endParaRPr lang="zh-CN" altLang="en-US" b="1" dirty="0">
              <a:latin typeface="华文楷体" panose="02010600040101010101" pitchFamily="2" charset="-122"/>
              <a:ea typeface="华文楷体" panose="02010600040101010101" pitchFamily="2" charset="-122"/>
            </a:endParaRPr>
          </a:p>
        </p:txBody>
      </p:sp>
      <p:sp>
        <p:nvSpPr>
          <p:cNvPr id="18" name="矩形 17"/>
          <p:cNvSpPr/>
          <p:nvPr/>
        </p:nvSpPr>
        <p:spPr>
          <a:xfrm>
            <a:off x="1284596" y="5806717"/>
            <a:ext cx="2006974" cy="646331"/>
          </a:xfrm>
          <a:prstGeom prst="rect">
            <a:avLst/>
          </a:prstGeom>
        </p:spPr>
        <p:txBody>
          <a:bodyPr wrap="square">
            <a:spAutoFit/>
          </a:bodyPr>
          <a:lstStyle/>
          <a:p>
            <a:r>
              <a:rPr lang="zh-CN" altLang="en-US" b="1" dirty="0">
                <a:latin typeface="楷体" pitchFamily="49" charset="-122"/>
                <a:ea typeface="楷体" pitchFamily="49" charset="-122"/>
              </a:rPr>
              <a:t>保级，拥有申报晋级资格。</a:t>
            </a:r>
          </a:p>
        </p:txBody>
      </p:sp>
      <p:sp>
        <p:nvSpPr>
          <p:cNvPr id="19" name="矩形 18"/>
          <p:cNvSpPr/>
          <p:nvPr/>
        </p:nvSpPr>
        <p:spPr>
          <a:xfrm>
            <a:off x="3671380" y="5806717"/>
            <a:ext cx="2006974" cy="646331"/>
          </a:xfrm>
          <a:prstGeom prst="rect">
            <a:avLst/>
          </a:prstGeom>
        </p:spPr>
        <p:txBody>
          <a:bodyPr wrap="square">
            <a:spAutoFit/>
          </a:bodyPr>
          <a:lstStyle/>
          <a:p>
            <a:r>
              <a:rPr lang="zh-CN" altLang="en-US" b="1" dirty="0">
                <a:latin typeface="楷体" pitchFamily="49" charset="-122"/>
                <a:ea typeface="楷体" pitchFamily="49" charset="-122"/>
              </a:rPr>
              <a:t>保级，拥有申报晋级资格。</a:t>
            </a:r>
          </a:p>
        </p:txBody>
      </p:sp>
      <p:sp>
        <p:nvSpPr>
          <p:cNvPr id="20" name="矩形 19"/>
          <p:cNvSpPr/>
          <p:nvPr/>
        </p:nvSpPr>
        <p:spPr>
          <a:xfrm>
            <a:off x="6037789" y="5806717"/>
            <a:ext cx="2006974" cy="646331"/>
          </a:xfrm>
          <a:prstGeom prst="rect">
            <a:avLst/>
          </a:prstGeom>
        </p:spPr>
        <p:txBody>
          <a:bodyPr wrap="square">
            <a:spAutoFit/>
          </a:bodyPr>
          <a:lstStyle/>
          <a:p>
            <a:r>
              <a:rPr lang="zh-CN" altLang="en-US" b="1" dirty="0">
                <a:latin typeface="楷体" pitchFamily="49" charset="-122"/>
                <a:ea typeface="楷体" pitchFamily="49" charset="-122"/>
              </a:rPr>
              <a:t>保级，不做级别变动调整。</a:t>
            </a:r>
          </a:p>
        </p:txBody>
      </p:sp>
      <p:sp>
        <p:nvSpPr>
          <p:cNvPr id="21" name="文本框 19"/>
          <p:cNvSpPr txBox="1"/>
          <p:nvPr/>
        </p:nvSpPr>
        <p:spPr>
          <a:xfrm>
            <a:off x="3113381" y="6503908"/>
            <a:ext cx="3709670" cy="369332"/>
          </a:xfrm>
          <a:prstGeom prst="rect">
            <a:avLst/>
          </a:prstGeom>
          <a:noFill/>
        </p:spPr>
        <p:txBody>
          <a:bodyPr wrap="none" rtlCol="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降级</a:t>
            </a:r>
            <a:r>
              <a:rPr lang="en-US" altLang="zh-CN" b="1" dirty="0" smtClean="0">
                <a:solidFill>
                  <a:srgbClr val="FF0000"/>
                </a:solidFill>
                <a:latin typeface="华文楷体" panose="02010600040101010101" pitchFamily="2" charset="-122"/>
                <a:ea typeface="华文楷体" panose="02010600040101010101" pitchFamily="2" charset="-122"/>
              </a:rPr>
              <a:t>/</a:t>
            </a:r>
            <a:r>
              <a:rPr lang="zh-CN" altLang="en-US" b="1" dirty="0" smtClean="0">
                <a:solidFill>
                  <a:srgbClr val="FF0000"/>
                </a:solidFill>
                <a:latin typeface="华文楷体" panose="02010600040101010101" pitchFamily="2" charset="-122"/>
                <a:ea typeface="华文楷体" panose="02010600040101010101" pitchFamily="2" charset="-122"/>
              </a:rPr>
              <a:t>辞退：匹配度低于</a:t>
            </a:r>
            <a:r>
              <a:rPr lang="en-US" altLang="zh-CN" b="1" dirty="0" smtClean="0">
                <a:solidFill>
                  <a:srgbClr val="FF0000"/>
                </a:solidFill>
                <a:latin typeface="华文楷体" panose="02010600040101010101" pitchFamily="2" charset="-122"/>
                <a:ea typeface="华文楷体" panose="02010600040101010101" pitchFamily="2" charset="-122"/>
              </a:rPr>
              <a:t>80%</a:t>
            </a:r>
            <a:r>
              <a:rPr lang="zh-CN" altLang="en-US" b="1" dirty="0" smtClean="0">
                <a:solidFill>
                  <a:srgbClr val="FF0000"/>
                </a:solidFill>
                <a:latin typeface="华文楷体" panose="02010600040101010101" pitchFamily="2" charset="-122"/>
                <a:ea typeface="华文楷体" panose="02010600040101010101" pitchFamily="2" charset="-122"/>
              </a:rPr>
              <a:t>的人员</a:t>
            </a:r>
            <a:endParaRPr lang="zh-CN" altLang="en-US"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38651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zh-CN" altLang="en-US" sz="3600" b="1" dirty="0">
                <a:solidFill>
                  <a:schemeClr val="tx1">
                    <a:lumMod val="95000"/>
                    <a:lumOff val="5000"/>
                  </a:schemeClr>
                </a:solidFill>
                <a:latin typeface="楷体" panose="02010609060101010101" pitchFamily="49" charset="-122"/>
                <a:ea typeface="楷体" panose="02010609060101010101" pitchFamily="49" charset="-122"/>
              </a:rPr>
              <a:t>结果是什么？</a:t>
            </a:r>
            <a:r>
              <a:rPr lang="en-US" altLang="zh-CN" sz="3600" b="1" dirty="0" smtClean="0">
                <a:solidFill>
                  <a:schemeClr val="tx1">
                    <a:lumMod val="95000"/>
                    <a:lumOff val="5000"/>
                  </a:schemeClr>
                </a:solidFill>
                <a:latin typeface="楷体" panose="02010609060101010101" pitchFamily="49" charset="-122"/>
                <a:ea typeface="楷体" panose="02010609060101010101" pitchFamily="49" charset="-122"/>
              </a:rPr>
              <a:t>——</a:t>
            </a:r>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晋级调整</a:t>
            </a:r>
            <a:endParaRPr lang="zh-CN" altLang="en-US" sz="36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pPr marL="285750" indent="-285750" algn="just">
              <a:lnSpc>
                <a:spcPct val="150000"/>
              </a:lnSpc>
              <a:buFont typeface="Wingdings" pitchFamily="2" charset="2"/>
              <a:buChar char="Ø"/>
            </a:pPr>
            <a:r>
              <a:rPr lang="zh-CN" altLang="en-US" b="1" dirty="0" smtClean="0">
                <a:solidFill>
                  <a:schemeClr val="tx1">
                    <a:lumMod val="95000"/>
                    <a:lumOff val="5000"/>
                  </a:schemeClr>
                </a:solidFill>
              </a:rPr>
              <a:t>员工</a:t>
            </a:r>
            <a:r>
              <a:rPr lang="zh-CN" altLang="en-US" b="1" dirty="0">
                <a:solidFill>
                  <a:schemeClr val="tx1">
                    <a:lumMod val="95000"/>
                    <a:lumOff val="5000"/>
                  </a:schemeClr>
                </a:solidFill>
              </a:rPr>
              <a:t>晋级后，升为上一级的基础等，有半年的考察期。半年结束时，其两个季度绩效都在</a:t>
            </a:r>
            <a:r>
              <a:rPr lang="en-US" altLang="zh-CN" b="1" dirty="0">
                <a:solidFill>
                  <a:schemeClr val="tx1">
                    <a:lumMod val="95000"/>
                    <a:lumOff val="5000"/>
                  </a:schemeClr>
                </a:solidFill>
              </a:rPr>
              <a:t>B</a:t>
            </a:r>
            <a:r>
              <a:rPr lang="zh-CN" altLang="en-US" b="1" dirty="0">
                <a:solidFill>
                  <a:schemeClr val="tx1">
                    <a:lumMod val="95000"/>
                    <a:lumOff val="5000"/>
                  </a:schemeClr>
                </a:solidFill>
              </a:rPr>
              <a:t>及以上者，等级调整并稳定为上</a:t>
            </a:r>
            <a:r>
              <a:rPr lang="zh-CN" altLang="en-US" b="1" dirty="0" smtClean="0">
                <a:solidFill>
                  <a:schemeClr val="tx1">
                    <a:lumMod val="95000"/>
                    <a:lumOff val="5000"/>
                  </a:schemeClr>
                </a:solidFill>
              </a:rPr>
              <a:t>一级；</a:t>
            </a:r>
            <a:endParaRPr lang="en-US" altLang="zh-CN" b="1" dirty="0">
              <a:solidFill>
                <a:schemeClr val="tx1">
                  <a:lumMod val="95000"/>
                  <a:lumOff val="5000"/>
                </a:schemeClr>
              </a:solidFill>
            </a:endParaRPr>
          </a:p>
          <a:p>
            <a:pPr marL="285750" indent="-285750" algn="just">
              <a:lnSpc>
                <a:spcPct val="150000"/>
              </a:lnSpc>
              <a:buFont typeface="Wingdings" pitchFamily="2" charset="2"/>
              <a:buChar char="Ø"/>
            </a:pPr>
            <a:r>
              <a:rPr lang="zh-CN" altLang="en-US" b="1" dirty="0">
                <a:solidFill>
                  <a:schemeClr val="tx1">
                    <a:lumMod val="95000"/>
                    <a:lumOff val="5000"/>
                  </a:schemeClr>
                </a:solidFill>
              </a:rPr>
              <a:t>若两个季度绩效中出现</a:t>
            </a:r>
            <a:r>
              <a:rPr lang="en-US" altLang="zh-CN" b="1" dirty="0">
                <a:solidFill>
                  <a:schemeClr val="tx1">
                    <a:lumMod val="95000"/>
                    <a:lumOff val="5000"/>
                  </a:schemeClr>
                </a:solidFill>
              </a:rPr>
              <a:t>C</a:t>
            </a:r>
            <a:r>
              <a:rPr lang="zh-CN" altLang="en-US" b="1" dirty="0">
                <a:solidFill>
                  <a:schemeClr val="tx1">
                    <a:lumMod val="95000"/>
                    <a:lumOff val="5000"/>
                  </a:schemeClr>
                </a:solidFill>
              </a:rPr>
              <a:t>及以下者，则退回至原级别原职等，等待下一次认证</a:t>
            </a:r>
            <a:r>
              <a:rPr lang="zh-CN" altLang="en-US" b="1" dirty="0" smtClean="0">
                <a:solidFill>
                  <a:schemeClr val="tx1">
                    <a:lumMod val="95000"/>
                    <a:lumOff val="5000"/>
                  </a:schemeClr>
                </a:solidFill>
              </a:rPr>
              <a:t>。</a:t>
            </a:r>
            <a:endParaRPr lang="en-US" altLang="zh-CN" b="1" dirty="0">
              <a:solidFill>
                <a:schemeClr val="tx1">
                  <a:lumMod val="95000"/>
                  <a:lumOff val="5000"/>
                </a:schemeClr>
              </a:solidFill>
            </a:endParaRPr>
          </a:p>
        </p:txBody>
      </p:sp>
    </p:spTree>
    <p:extLst>
      <p:ext uri="{BB962C8B-B14F-4D97-AF65-F5344CB8AC3E}">
        <p14:creationId xmlns:p14="http://schemas.microsoft.com/office/powerpoint/2010/main" val="3071106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74638"/>
            <a:ext cx="7272808" cy="1143000"/>
          </a:xfrm>
        </p:spPr>
        <p:txBody>
          <a:bodyPr>
            <a:noAutofit/>
          </a:bodyPr>
          <a:lstStyle/>
          <a:p>
            <a:r>
              <a:rPr lang="zh-CN" altLang="en-US" sz="3600" b="1" dirty="0">
                <a:solidFill>
                  <a:schemeClr val="tx1">
                    <a:lumMod val="95000"/>
                    <a:lumOff val="5000"/>
                  </a:schemeClr>
                </a:solidFill>
                <a:latin typeface="楷体" panose="02010609060101010101" pitchFamily="49" charset="-122"/>
                <a:ea typeface="楷体" panose="02010609060101010101" pitchFamily="49" charset="-122"/>
              </a:rPr>
              <a:t>结果是什么</a:t>
            </a:r>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a:t>
            </a:r>
            <a:r>
              <a:rPr lang="en-US" altLang="zh-CN" sz="3600" b="1" dirty="0" smtClean="0">
                <a:solidFill>
                  <a:schemeClr val="tx1">
                    <a:lumMod val="95000"/>
                    <a:lumOff val="5000"/>
                  </a:schemeClr>
                </a:solidFill>
                <a:latin typeface="楷体" panose="02010609060101010101" pitchFamily="49" charset="-122"/>
                <a:ea typeface="楷体" panose="02010609060101010101" pitchFamily="49" charset="-122"/>
              </a:rPr>
              <a:t>——</a:t>
            </a:r>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任职</a:t>
            </a:r>
            <a:r>
              <a:rPr lang="zh-CN" altLang="en-US" sz="3600" b="1" dirty="0">
                <a:solidFill>
                  <a:schemeClr val="tx1">
                    <a:lumMod val="95000"/>
                    <a:lumOff val="5000"/>
                  </a:schemeClr>
                </a:solidFill>
                <a:latin typeface="楷体" panose="02010609060101010101" pitchFamily="49" charset="-122"/>
                <a:ea typeface="楷体" panose="02010609060101010101" pitchFamily="49" charset="-122"/>
              </a:rPr>
              <a:t>资格</a:t>
            </a:r>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有效期</a:t>
            </a:r>
            <a:endParaRPr lang="zh-CN" altLang="en-US" sz="3600" b="1" dirty="0">
              <a:solidFill>
                <a:schemeClr val="tx1">
                  <a:lumMod val="95000"/>
                  <a:lumOff val="5000"/>
                </a:schemeClr>
              </a:solidFill>
              <a:latin typeface="楷体" panose="02010609060101010101" pitchFamily="49" charset="-122"/>
              <a:ea typeface="楷体" panose="02010609060101010101" pitchFamily="49" charset="-122"/>
            </a:endParaRPr>
          </a:p>
        </p:txBody>
      </p:sp>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221" y="1844824"/>
            <a:ext cx="7368584" cy="4981545"/>
          </a:xfrm>
          <a:prstGeom prst="rect">
            <a:avLst/>
          </a:prstGeom>
        </p:spPr>
      </p:pic>
      <p:sp>
        <p:nvSpPr>
          <p:cNvPr id="5" name="矩形 4"/>
          <p:cNvSpPr/>
          <p:nvPr/>
        </p:nvSpPr>
        <p:spPr>
          <a:xfrm>
            <a:off x="2411760" y="2708920"/>
            <a:ext cx="5256584" cy="2169825"/>
          </a:xfrm>
          <a:prstGeom prst="rect">
            <a:avLst/>
          </a:prstGeom>
        </p:spPr>
        <p:txBody>
          <a:bodyPr wrap="square">
            <a:spAutoFit/>
          </a:bodyPr>
          <a:lstStyle/>
          <a:p>
            <a:pPr marL="285750" indent="-285750">
              <a:lnSpc>
                <a:spcPct val="150000"/>
              </a:lnSpc>
              <a:buFont typeface="Wingdings" pitchFamily="2" charset="2"/>
              <a:buChar char="Ø"/>
            </a:pPr>
            <a:r>
              <a:rPr lang="en-US" altLang="zh-CN" b="1" dirty="0" err="1" smtClean="0">
                <a:latin typeface="楷体" pitchFamily="49" charset="-122"/>
                <a:ea typeface="楷体" pitchFamily="49" charset="-122"/>
              </a:rPr>
              <a:t>T1</a:t>
            </a:r>
            <a:r>
              <a:rPr lang="zh-CN" altLang="en-US" b="1" dirty="0" smtClean="0">
                <a:latin typeface="楷体" pitchFamily="49" charset="-122"/>
                <a:ea typeface="楷体" pitchFamily="49" charset="-122"/>
              </a:rPr>
              <a:t>、</a:t>
            </a:r>
            <a:r>
              <a:rPr lang="en-US" altLang="zh-CN" b="1" dirty="0" err="1" smtClean="0">
                <a:latin typeface="楷体" pitchFamily="49" charset="-122"/>
                <a:ea typeface="楷体" pitchFamily="49" charset="-122"/>
              </a:rPr>
              <a:t>T2</a:t>
            </a:r>
            <a:r>
              <a:rPr lang="zh-CN" altLang="en-US" b="1" dirty="0" smtClean="0">
                <a:latin typeface="楷体" pitchFamily="49" charset="-122"/>
                <a:ea typeface="楷体" pitchFamily="49" charset="-122"/>
              </a:rPr>
              <a:t>、</a:t>
            </a:r>
            <a:r>
              <a:rPr lang="en-US" altLang="zh-CN" b="1" dirty="0" err="1" smtClean="0">
                <a:latin typeface="楷体" pitchFamily="49" charset="-122"/>
                <a:ea typeface="楷体" pitchFamily="49" charset="-122"/>
              </a:rPr>
              <a:t>T3</a:t>
            </a:r>
            <a:r>
              <a:rPr lang="zh-CN" altLang="en-US" dirty="0" smtClean="0">
                <a:latin typeface="楷体" pitchFamily="49" charset="-122"/>
                <a:ea typeface="楷体" pitchFamily="49" charset="-122"/>
              </a:rPr>
              <a:t>的</a:t>
            </a:r>
            <a:r>
              <a:rPr lang="zh-CN" altLang="zh-CN" dirty="0">
                <a:latin typeface="楷体" pitchFamily="49" charset="-122"/>
                <a:ea typeface="楷体" pitchFamily="49" charset="-122"/>
              </a:rPr>
              <a:t>资格</a:t>
            </a:r>
            <a:r>
              <a:rPr lang="zh-CN" altLang="en-US" dirty="0">
                <a:latin typeface="楷体" pitchFamily="49" charset="-122"/>
                <a:ea typeface="楷体" pitchFamily="49" charset="-122"/>
              </a:rPr>
              <a:t>有效期</a:t>
            </a:r>
            <a:r>
              <a:rPr lang="zh-CN" altLang="zh-CN" dirty="0">
                <a:latin typeface="楷体" pitchFamily="49" charset="-122"/>
                <a:ea typeface="楷体" pitchFamily="49" charset="-122"/>
              </a:rPr>
              <a:t>为</a:t>
            </a:r>
            <a:r>
              <a:rPr lang="en-US" altLang="zh-CN" b="1" dirty="0">
                <a:latin typeface="楷体" pitchFamily="49" charset="-122"/>
                <a:ea typeface="楷体" pitchFamily="49" charset="-122"/>
              </a:rPr>
              <a:t>2</a:t>
            </a:r>
            <a:r>
              <a:rPr lang="zh-CN" altLang="zh-CN" b="1" dirty="0">
                <a:latin typeface="楷体" pitchFamily="49" charset="-122"/>
                <a:ea typeface="楷体" pitchFamily="49" charset="-122"/>
              </a:rPr>
              <a:t>年；</a:t>
            </a:r>
            <a:endParaRPr lang="en-US" altLang="zh-CN" b="1" dirty="0">
              <a:latin typeface="楷体" pitchFamily="49" charset="-122"/>
              <a:ea typeface="楷体" pitchFamily="49" charset="-122"/>
            </a:endParaRPr>
          </a:p>
          <a:p>
            <a:pPr marL="285750" indent="-285750">
              <a:lnSpc>
                <a:spcPct val="150000"/>
              </a:lnSpc>
              <a:buFont typeface="Wingdings" pitchFamily="2" charset="2"/>
              <a:buChar char="Ø"/>
            </a:pPr>
            <a:r>
              <a:rPr lang="en-US" altLang="zh-CN" b="1" dirty="0" err="1" smtClean="0">
                <a:latin typeface="楷体" pitchFamily="49" charset="-122"/>
                <a:ea typeface="楷体" pitchFamily="49" charset="-122"/>
              </a:rPr>
              <a:t>T4</a:t>
            </a:r>
            <a:r>
              <a:rPr lang="zh-CN" altLang="en-US" b="1" dirty="0" smtClean="0">
                <a:latin typeface="楷体" pitchFamily="49" charset="-122"/>
                <a:ea typeface="楷体" pitchFamily="49" charset="-122"/>
              </a:rPr>
              <a:t>、</a:t>
            </a:r>
            <a:r>
              <a:rPr lang="en-US" altLang="zh-CN" b="1" dirty="0" err="1" smtClean="0">
                <a:latin typeface="楷体" pitchFamily="49" charset="-122"/>
                <a:ea typeface="楷体" pitchFamily="49" charset="-122"/>
              </a:rPr>
              <a:t>T5</a:t>
            </a:r>
            <a:r>
              <a:rPr lang="zh-CN" altLang="en-US" dirty="0" smtClean="0">
                <a:latin typeface="楷体" pitchFamily="49" charset="-122"/>
                <a:ea typeface="楷体" pitchFamily="49" charset="-122"/>
              </a:rPr>
              <a:t>资格</a:t>
            </a:r>
            <a:r>
              <a:rPr lang="zh-CN" altLang="en-US" dirty="0">
                <a:latin typeface="楷体" pitchFamily="49" charset="-122"/>
                <a:ea typeface="楷体" pitchFamily="49" charset="-122"/>
              </a:rPr>
              <a:t>有效期</a:t>
            </a:r>
            <a:r>
              <a:rPr lang="en-US" altLang="zh-CN" b="1" dirty="0">
                <a:latin typeface="楷体" pitchFamily="49" charset="-122"/>
                <a:ea typeface="楷体" pitchFamily="49" charset="-122"/>
              </a:rPr>
              <a:t>4</a:t>
            </a:r>
            <a:r>
              <a:rPr lang="zh-CN" altLang="en-US" b="1" dirty="0">
                <a:latin typeface="楷体" pitchFamily="49" charset="-122"/>
                <a:ea typeface="楷体" pitchFamily="49" charset="-122"/>
              </a:rPr>
              <a:t>年；</a:t>
            </a:r>
            <a:endParaRPr lang="en-US" altLang="zh-CN" b="1" dirty="0">
              <a:latin typeface="楷体" pitchFamily="49" charset="-122"/>
              <a:ea typeface="楷体" pitchFamily="49" charset="-122"/>
            </a:endParaRPr>
          </a:p>
          <a:p>
            <a:pPr marL="285750" indent="-285750">
              <a:lnSpc>
                <a:spcPct val="150000"/>
              </a:lnSpc>
              <a:buFont typeface="Wingdings" pitchFamily="2" charset="2"/>
              <a:buChar char="Ø"/>
            </a:pPr>
            <a:r>
              <a:rPr lang="en-US" altLang="zh-CN" b="1" dirty="0" err="1" smtClean="0">
                <a:latin typeface="楷体" pitchFamily="49" charset="-122"/>
                <a:ea typeface="楷体" pitchFamily="49" charset="-122"/>
              </a:rPr>
              <a:t>T6</a:t>
            </a:r>
            <a:r>
              <a:rPr lang="zh-CN" altLang="en-US" dirty="0" smtClean="0">
                <a:latin typeface="楷体" pitchFamily="49" charset="-122"/>
                <a:ea typeface="楷体" pitchFamily="49" charset="-122"/>
              </a:rPr>
              <a:t>的</a:t>
            </a:r>
            <a:r>
              <a:rPr lang="zh-CN" altLang="zh-CN" dirty="0">
                <a:latin typeface="楷体" pitchFamily="49" charset="-122"/>
                <a:ea typeface="楷体" pitchFamily="49" charset="-122"/>
              </a:rPr>
              <a:t>资格</a:t>
            </a:r>
            <a:r>
              <a:rPr lang="zh-CN" altLang="en-US" dirty="0">
                <a:latin typeface="楷体" pitchFamily="49" charset="-122"/>
                <a:ea typeface="楷体" pitchFamily="49" charset="-122"/>
              </a:rPr>
              <a:t>有效期</a:t>
            </a:r>
            <a:r>
              <a:rPr lang="zh-CN" altLang="zh-CN" dirty="0">
                <a:latin typeface="楷体" pitchFamily="49" charset="-122"/>
                <a:ea typeface="楷体" pitchFamily="49" charset="-122"/>
              </a:rPr>
              <a:t>为</a:t>
            </a:r>
            <a:r>
              <a:rPr lang="en-US" altLang="zh-CN" b="1" dirty="0">
                <a:latin typeface="楷体" pitchFamily="49" charset="-122"/>
                <a:ea typeface="楷体" pitchFamily="49" charset="-122"/>
              </a:rPr>
              <a:t>5</a:t>
            </a:r>
            <a:r>
              <a:rPr lang="zh-CN" altLang="zh-CN" b="1" dirty="0">
                <a:latin typeface="楷体" pitchFamily="49" charset="-122"/>
                <a:ea typeface="楷体" pitchFamily="49" charset="-122"/>
              </a:rPr>
              <a:t>年</a:t>
            </a:r>
            <a:r>
              <a:rPr lang="zh-CN" altLang="en-US" b="1" dirty="0">
                <a:latin typeface="楷体" pitchFamily="49" charset="-122"/>
                <a:ea typeface="楷体" pitchFamily="49" charset="-122"/>
              </a:rPr>
              <a:t>。</a:t>
            </a:r>
            <a:endParaRPr lang="en-US" altLang="zh-CN" b="1" dirty="0">
              <a:latin typeface="楷体" pitchFamily="49" charset="-122"/>
              <a:ea typeface="楷体" pitchFamily="49" charset="-122"/>
            </a:endParaRPr>
          </a:p>
          <a:p>
            <a:pPr>
              <a:lnSpc>
                <a:spcPct val="150000"/>
              </a:lnSpc>
            </a:pPr>
            <a:r>
              <a:rPr lang="zh-CN" altLang="zh-CN" b="1" dirty="0">
                <a:latin typeface="楷体" pitchFamily="49" charset="-122"/>
                <a:ea typeface="楷体" pitchFamily="49" charset="-122"/>
              </a:rPr>
              <a:t>有效期自认证生效之日起算</a:t>
            </a:r>
            <a:r>
              <a:rPr lang="zh-CN" altLang="zh-CN"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50000"/>
              </a:lnSpc>
            </a:pPr>
            <a:r>
              <a:rPr lang="zh-CN" altLang="zh-CN" b="1" dirty="0" smtClean="0">
                <a:latin typeface="楷体" pitchFamily="49" charset="-122"/>
                <a:ea typeface="楷体" pitchFamily="49" charset="-122"/>
              </a:rPr>
              <a:t>到期</a:t>
            </a:r>
            <a:r>
              <a:rPr lang="zh-CN" altLang="zh-CN" b="1" dirty="0">
                <a:latin typeface="楷体" pitchFamily="49" charset="-122"/>
                <a:ea typeface="楷体" pitchFamily="49" charset="-122"/>
              </a:rPr>
              <a:t>需重新申请复审</a:t>
            </a:r>
            <a:r>
              <a:rPr lang="zh-CN" altLang="en-US" b="1" dirty="0">
                <a:latin typeface="楷体" pitchFamily="49" charset="-122"/>
                <a:ea typeface="楷体" pitchFamily="49" charset="-122"/>
              </a:rPr>
              <a:t>。</a:t>
            </a:r>
            <a:endParaRPr lang="zh-CN" altLang="zh-CN" b="1" dirty="0">
              <a:latin typeface="楷体" pitchFamily="49" charset="-122"/>
              <a:ea typeface="楷体" pitchFamily="49" charset="-122"/>
            </a:endParaRPr>
          </a:p>
        </p:txBody>
      </p:sp>
    </p:spTree>
    <p:extLst>
      <p:ext uri="{BB962C8B-B14F-4D97-AF65-F5344CB8AC3E}">
        <p14:creationId xmlns:p14="http://schemas.microsoft.com/office/powerpoint/2010/main" val="3573220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991" y="2769064"/>
            <a:ext cx="3672514" cy="217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038481" y="4725144"/>
            <a:ext cx="5004048" cy="1143000"/>
          </a:xfrm>
        </p:spPr>
        <p:txBody>
          <a:bodyPr>
            <a:normAutofit fontScale="90000"/>
          </a:bodyPr>
          <a:lstStyle/>
          <a:p>
            <a:r>
              <a:rPr lang="zh-CN" altLang="en-US" b="1" dirty="0" smtClean="0">
                <a:solidFill>
                  <a:schemeClr val="tx1">
                    <a:lumMod val="95000"/>
                    <a:lumOff val="5000"/>
                  </a:schemeClr>
                </a:solidFill>
              </a:rPr>
              <a:t>员工入职、离职、转岗、调动、特批情况下任职资格确定及调整</a:t>
            </a:r>
            <a:endParaRPr lang="zh-CN" altLang="en-US" b="1" dirty="0">
              <a:solidFill>
                <a:schemeClr val="tx1">
                  <a:lumMod val="95000"/>
                  <a:lumOff val="5000"/>
                </a:schemeClr>
              </a:solidFill>
            </a:endParaRPr>
          </a:p>
        </p:txBody>
      </p:sp>
      <p:cxnSp>
        <p:nvCxnSpPr>
          <p:cNvPr id="5" name="直接连接符 4"/>
          <p:cNvCxnSpPr/>
          <p:nvPr/>
        </p:nvCxnSpPr>
        <p:spPr>
          <a:xfrm>
            <a:off x="3930505" y="4797152"/>
            <a:ext cx="5220000" cy="0"/>
          </a:xfrm>
          <a:prstGeom prst="line">
            <a:avLst/>
          </a:prstGeom>
          <a:ln w="69850" cmpd="thickThi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30505" y="5733256"/>
            <a:ext cx="5220000" cy="0"/>
          </a:xfrm>
          <a:prstGeom prst="line">
            <a:avLst/>
          </a:prstGeom>
          <a:ln w="69850" cmpd="thinThick">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709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55576" y="1412776"/>
            <a:ext cx="7848872" cy="6463308"/>
          </a:xfrm>
          <a:prstGeom prst="rect">
            <a:avLst/>
          </a:prstGeom>
        </p:spPr>
        <p:txBody>
          <a:bodyPr wrap="square">
            <a:spAutoFit/>
          </a:bodyPr>
          <a:lstStyle/>
          <a:p>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itchFamily="49" charset="-122"/>
                <a:ea typeface="楷体" pitchFamily="49" charset="-122"/>
              </a:rPr>
              <a:t>范围</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特定领域（族群序列</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marL="285750" indent="-285750">
              <a:buFont typeface="Wingdings" panose="05000000000000000000" pitchFamily="2" charset="2"/>
              <a:buChar char="Ø"/>
            </a:pPr>
            <a:r>
              <a:rPr lang="zh-CN" altLang="en-US" sz="2400" b="1" dirty="0" smtClean="0">
                <a:latin typeface="楷体" pitchFamily="49" charset="-122"/>
                <a:ea typeface="楷体" pitchFamily="49" charset="-122"/>
              </a:rPr>
              <a:t>公司发展通道</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双通道</a:t>
            </a:r>
            <a:endParaRPr lang="en-US" altLang="zh-CN" sz="2400" b="1" dirty="0" smtClean="0">
              <a:latin typeface="楷体" pitchFamily="49" charset="-122"/>
              <a:ea typeface="楷体" pitchFamily="49" charset="-122"/>
            </a:endParaRPr>
          </a:p>
          <a:p>
            <a:pPr marL="285750" indent="-285750">
              <a:buFont typeface="Wingdings" panose="05000000000000000000" pitchFamily="2" charset="2"/>
              <a:buChar char="Ø"/>
            </a:pPr>
            <a:r>
              <a:rPr lang="zh-CN" altLang="en-US" sz="2400" b="1" dirty="0" smtClean="0">
                <a:latin typeface="楷体" pitchFamily="49" charset="-122"/>
                <a:ea typeface="楷体" pitchFamily="49" charset="-122"/>
              </a:rPr>
              <a:t>公司任职资格构成（族群</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序列</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子序列</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层级</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职等）</a:t>
            </a:r>
            <a:endParaRPr lang="en-US" altLang="zh-CN" sz="2400" b="1" dirty="0" smtClean="0">
              <a:latin typeface="楷体" pitchFamily="49" charset="-122"/>
              <a:ea typeface="楷体" pitchFamily="49" charset="-122"/>
            </a:endParaRPr>
          </a:p>
          <a:p>
            <a:pPr marL="285750" indent="-285750">
              <a:buFont typeface="Wingdings" panose="05000000000000000000" pitchFamily="2" charset="2"/>
              <a:buChar char="Ø"/>
            </a:pPr>
            <a:r>
              <a:rPr lang="zh-CN" altLang="en-US" sz="2400" b="1" dirty="0" smtClean="0">
                <a:latin typeface="楷体" pitchFamily="49" charset="-122"/>
                <a:ea typeface="楷体" pitchFamily="49" charset="-122"/>
              </a:rPr>
              <a:t>各层级层级定位</a:t>
            </a:r>
            <a:endParaRPr lang="en-US" altLang="zh-CN" sz="2400" b="1" dirty="0" smtClean="0">
              <a:latin typeface="楷体" pitchFamily="49" charset="-122"/>
              <a:ea typeface="楷体" pitchFamily="49" charset="-122"/>
            </a:endParaRPr>
          </a:p>
          <a:p>
            <a:pPr marL="285750" indent="-285750">
              <a:buFont typeface="Wingdings" panose="05000000000000000000" pitchFamily="2" charset="2"/>
              <a:buChar char="Ø"/>
            </a:pPr>
            <a:endParaRPr lang="en-US" altLang="zh-CN" sz="2400" b="1" dirty="0" smtClean="0">
              <a:latin typeface="楷体" pitchFamily="49" charset="-122"/>
              <a:ea typeface="楷体" pitchFamily="49" charset="-122"/>
            </a:endParaRPr>
          </a:p>
          <a:p>
            <a:r>
              <a:rPr lang="zh-CN" altLang="en-US" sz="2400" b="1" dirty="0" smtClean="0">
                <a:latin typeface="楷体" pitchFamily="49" charset="-122"/>
                <a:ea typeface="楷体" pitchFamily="49" charset="-122"/>
              </a:rPr>
              <a:t>依据</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任职标准（任职资格）</a:t>
            </a:r>
            <a:endParaRPr lang="en-US" altLang="zh-CN" sz="2400" b="1" dirty="0" smtClean="0">
              <a:latin typeface="楷体" pitchFamily="49" charset="-122"/>
              <a:ea typeface="楷体" pitchFamily="49" charset="-122"/>
            </a:endParaRPr>
          </a:p>
          <a:p>
            <a:pPr marL="285750" indent="-28575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任职</a:t>
            </a:r>
            <a:r>
              <a:rPr lang="zh-CN" altLang="en-US" sz="2400" b="1" dirty="0">
                <a:latin typeface="楷体" panose="02010609060101010101" pitchFamily="49" charset="-122"/>
                <a:ea typeface="楷体" panose="02010609060101010101" pitchFamily="49" charset="-122"/>
              </a:rPr>
              <a:t>资格认证维度及考核</a:t>
            </a:r>
            <a:r>
              <a:rPr lang="zh-CN" altLang="en-US" sz="2400" b="1" dirty="0" smtClean="0">
                <a:latin typeface="楷体" panose="02010609060101010101" pitchFamily="49" charset="-122"/>
                <a:ea typeface="楷体" panose="02010609060101010101" pitchFamily="49" charset="-122"/>
              </a:rPr>
              <a:t>方式（六大基础维度</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附加项）</a:t>
            </a:r>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en-US" altLang="zh-CN" sz="2400" b="1" dirty="0" smtClean="0">
              <a:latin typeface="楷体" panose="02010609060101010101" pitchFamily="49" charset="-122"/>
              <a:ea typeface="楷体" panose="02010609060101010101" pitchFamily="49" charset="-122"/>
            </a:endParaRPr>
          </a:p>
          <a:p>
            <a:r>
              <a:rPr lang="zh-CN" altLang="en-US" sz="2400" b="1" dirty="0">
                <a:latin typeface="楷体" pitchFamily="49" charset="-122"/>
                <a:ea typeface="楷体" pitchFamily="49" charset="-122"/>
              </a:rPr>
              <a:t>实施</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所需能力的</a:t>
            </a:r>
            <a:r>
              <a:rPr lang="zh-CN" altLang="en-US" sz="2400" b="1" dirty="0" smtClean="0">
                <a:latin typeface="楷体" pitchFamily="49" charset="-122"/>
                <a:ea typeface="楷体" pitchFamily="49" charset="-122"/>
              </a:rPr>
              <a:t>证明（</a:t>
            </a:r>
            <a:r>
              <a:rPr lang="zh-CN" altLang="en-US" sz="2400" b="1" dirty="0">
                <a:latin typeface="楷体" pitchFamily="49" charset="-122"/>
                <a:ea typeface="楷体" pitchFamily="49" charset="-122"/>
              </a:rPr>
              <a:t>等级认证）</a:t>
            </a:r>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任职</a:t>
            </a:r>
            <a:r>
              <a:rPr lang="zh-CN" altLang="en-US" sz="2400" b="1" dirty="0">
                <a:latin typeface="楷体" panose="02010609060101010101" pitchFamily="49" charset="-122"/>
                <a:ea typeface="楷体" panose="02010609060101010101" pitchFamily="49" charset="-122"/>
              </a:rPr>
              <a:t>资格认证</a:t>
            </a:r>
            <a:r>
              <a:rPr lang="zh-CN" altLang="en-US" sz="2400" b="1" dirty="0" smtClean="0">
                <a:latin typeface="楷体" panose="02010609060101010101" pitchFamily="49" charset="-122"/>
                <a:ea typeface="楷体" panose="02010609060101010101" pitchFamily="49" charset="-122"/>
              </a:rPr>
              <a:t>流程及申诉流程</a:t>
            </a:r>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了解任职资格认证结果</a:t>
            </a:r>
            <a:r>
              <a:rPr lang="zh-CN" altLang="en-US" sz="2400" b="1" dirty="0" smtClean="0">
                <a:latin typeface="楷体" panose="02010609060101010101" pitchFamily="49" charset="-122"/>
                <a:ea typeface="楷体" panose="02010609060101010101" pitchFamily="49" charset="-122"/>
              </a:rPr>
              <a:t>运用（晋升、降级、解聘）</a:t>
            </a:r>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入离</a:t>
            </a:r>
            <a:r>
              <a:rPr lang="zh-CN" altLang="en-US" sz="2400" b="1" dirty="0" smtClean="0">
                <a:latin typeface="楷体" panose="02010609060101010101" pitchFamily="49" charset="-122"/>
                <a:ea typeface="楷体" panose="02010609060101010101" pitchFamily="49" charset="-122"/>
              </a:rPr>
              <a:t>转调下任职资格调整</a:t>
            </a:r>
            <a:endParaRPr lang="en-US" altLang="zh-CN" sz="2400" b="1" dirty="0" smtClean="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常见问题</a:t>
            </a:r>
            <a:endParaRPr lang="en-US" altLang="zh-CN" sz="2400" b="1" dirty="0" smtClean="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endParaRPr lang="zh-CN" altLang="en-US" b="1" dirty="0"/>
          </a:p>
          <a:p>
            <a:pPr marL="285750" indent="-285750">
              <a:buFont typeface="Wingdings" panose="05000000000000000000" pitchFamily="2" charset="2"/>
              <a:buChar char="Ø"/>
            </a:pPr>
            <a:endParaRPr lang="en-US" altLang="zh-CN"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dirty="0" smtClean="0">
              <a:latin typeface="华文楷体" panose="02010600040101010101" pitchFamily="2" charset="-122"/>
              <a:ea typeface="华文楷体" panose="02010600040101010101" pitchFamily="2" charset="-122"/>
            </a:endParaRPr>
          </a:p>
        </p:txBody>
      </p:sp>
      <p:sp>
        <p:nvSpPr>
          <p:cNvPr id="59" name="TextBox 58"/>
          <p:cNvSpPr txBox="1"/>
          <p:nvPr/>
        </p:nvSpPr>
        <p:spPr>
          <a:xfrm>
            <a:off x="3131840" y="692696"/>
            <a:ext cx="5256584" cy="646331"/>
          </a:xfrm>
          <a:prstGeom prst="rect">
            <a:avLst/>
          </a:prstGeom>
          <a:noFill/>
        </p:spPr>
        <p:txBody>
          <a:bodyPr wrap="square" rtlCol="0">
            <a:spAutoFit/>
          </a:bodyPr>
          <a:lstStyle/>
          <a:p>
            <a:r>
              <a:rPr lang="zh-CN" altLang="en-US" sz="3600" b="1" dirty="0" smtClean="0"/>
              <a:t>目录</a:t>
            </a:r>
            <a:endParaRPr lang="zh-CN" altLang="en-US" sz="3600" b="1" dirty="0"/>
          </a:p>
        </p:txBody>
      </p:sp>
    </p:spTree>
    <p:extLst>
      <p:ext uri="{BB962C8B-B14F-4D97-AF65-F5344CB8AC3E}">
        <p14:creationId xmlns:p14="http://schemas.microsoft.com/office/powerpoint/2010/main" val="42039399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chemeClr val="tx1">
                    <a:lumMod val="95000"/>
                    <a:lumOff val="5000"/>
                  </a:schemeClr>
                </a:solidFill>
                <a:latin typeface="楷体" panose="02010609060101010101" pitchFamily="49" charset="-122"/>
                <a:ea typeface="楷体" panose="02010609060101010101" pitchFamily="49" charset="-122"/>
              </a:rPr>
              <a:t>员工入</a:t>
            </a:r>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职任职资格确定</a:t>
            </a:r>
            <a:endParaRPr lang="zh-CN" altLang="en-US" sz="36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113384" y="1956987"/>
            <a:ext cx="6779096" cy="4064301"/>
          </a:xfrm>
        </p:spPr>
        <p:txBody>
          <a:bodyPr>
            <a:normAutofit/>
          </a:bodyPr>
          <a:lstStyle/>
          <a:p>
            <a:pPr marL="0" indent="0">
              <a:buNone/>
            </a:pP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一、校园招聘</a:t>
            </a:r>
            <a:endParaRPr lang="en-US" altLang="zh-CN" b="1" dirty="0" smtClean="0">
              <a:solidFill>
                <a:schemeClr val="tx1">
                  <a:lumMod val="95000"/>
                  <a:lumOff val="5000"/>
                </a:schemeClr>
              </a:solidFill>
              <a:latin typeface="楷体" panose="02010609060101010101" pitchFamily="49" charset="-122"/>
              <a:ea typeface="楷体" panose="02010609060101010101" pitchFamily="49" charset="-122"/>
            </a:endParaRPr>
          </a:p>
          <a:p>
            <a:pPr marL="0" indent="0">
              <a:buNone/>
            </a:pP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应届生层级直接套入</a:t>
            </a:r>
            <a:r>
              <a:rPr lang="en-US" altLang="zh-CN" b="1" dirty="0" err="1" smtClean="0">
                <a:solidFill>
                  <a:schemeClr val="tx1">
                    <a:lumMod val="95000"/>
                    <a:lumOff val="5000"/>
                  </a:schemeClr>
                </a:solidFill>
                <a:latin typeface="楷体" panose="02010609060101010101" pitchFamily="49" charset="-122"/>
                <a:ea typeface="楷体" panose="02010609060101010101" pitchFamily="49" charset="-122"/>
              </a:rPr>
              <a:t>T1</a:t>
            </a: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，具体职等结合员工在校经验和能力确定</a:t>
            </a:r>
            <a:endParaRPr lang="en-US" altLang="zh-CN" b="1" dirty="0" smtClean="0">
              <a:solidFill>
                <a:schemeClr val="tx1">
                  <a:lumMod val="95000"/>
                  <a:lumOff val="5000"/>
                </a:schemeClr>
              </a:solidFill>
              <a:latin typeface="楷体" panose="02010609060101010101" pitchFamily="49" charset="-122"/>
              <a:ea typeface="楷体" panose="02010609060101010101" pitchFamily="49" charset="-122"/>
            </a:endParaRPr>
          </a:p>
          <a:p>
            <a:pPr marL="0" indent="0">
              <a:buNone/>
            </a:pPr>
            <a:endParaRPr lang="en-US" altLang="zh-CN" b="1" dirty="0">
              <a:solidFill>
                <a:schemeClr val="tx1">
                  <a:lumMod val="95000"/>
                  <a:lumOff val="5000"/>
                </a:schemeClr>
              </a:solidFill>
              <a:latin typeface="楷体" panose="02010609060101010101" pitchFamily="49" charset="-122"/>
              <a:ea typeface="楷体" panose="02010609060101010101" pitchFamily="49" charset="-122"/>
            </a:endParaRPr>
          </a:p>
          <a:p>
            <a:pPr marL="0" indent="0">
              <a:buNone/>
            </a:pP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二、社会招聘</a:t>
            </a:r>
            <a:endParaRPr lang="en-US" altLang="zh-CN" b="1" dirty="0" smtClean="0">
              <a:solidFill>
                <a:schemeClr val="tx1">
                  <a:lumMod val="95000"/>
                  <a:lumOff val="5000"/>
                </a:schemeClr>
              </a:solidFill>
              <a:latin typeface="楷体" panose="02010609060101010101" pitchFamily="49" charset="-122"/>
              <a:ea typeface="楷体" panose="02010609060101010101" pitchFamily="49" charset="-122"/>
            </a:endParaRPr>
          </a:p>
          <a:p>
            <a:pPr marL="0" indent="0">
              <a:buNone/>
            </a:pP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员工</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入职前，部门经理在招聘需求中提出相关的序列层级要求，员工入职后先进入相关的序列层级，并进入试用期任职资格考核</a:t>
            </a: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流程</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a:t>
            </a:r>
            <a:endParaRPr lang="en-US" altLang="zh-CN" b="1" dirty="0" smtClean="0">
              <a:solidFill>
                <a:schemeClr val="tx1">
                  <a:lumMod val="95000"/>
                  <a:lumOff val="5000"/>
                </a:schemeClr>
              </a:solidFill>
              <a:latin typeface="楷体" panose="02010609060101010101" pitchFamily="49" charset="-122"/>
              <a:ea typeface="楷体" panose="02010609060101010101" pitchFamily="49" charset="-122"/>
            </a:endParaRPr>
          </a:p>
          <a:p>
            <a:endParaRPr lang="zh-CN" altLang="en-US" sz="900" b="1" dirty="0">
              <a:solidFill>
                <a:schemeClr val="tx1">
                  <a:lumMod val="95000"/>
                  <a:lumOff val="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63934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员工离职</a:t>
            </a:r>
            <a:r>
              <a:rPr lang="zh-CN" altLang="en-US" sz="3600" b="1" dirty="0">
                <a:solidFill>
                  <a:schemeClr val="tx1">
                    <a:lumMod val="95000"/>
                    <a:lumOff val="5000"/>
                  </a:schemeClr>
                </a:solidFill>
                <a:latin typeface="楷体" panose="02010609060101010101" pitchFamily="49" charset="-122"/>
                <a:ea typeface="楷体" panose="02010609060101010101" pitchFamily="49" charset="-122"/>
              </a:rPr>
              <a:t>任职</a:t>
            </a:r>
            <a:r>
              <a:rPr lang="zh-CN" altLang="en-US" sz="3600" b="1" dirty="0" smtClean="0">
                <a:solidFill>
                  <a:schemeClr val="tx1">
                    <a:lumMod val="95000"/>
                    <a:lumOff val="5000"/>
                  </a:schemeClr>
                </a:solidFill>
                <a:latin typeface="楷体" panose="02010609060101010101" pitchFamily="49" charset="-122"/>
                <a:ea typeface="楷体" panose="02010609060101010101" pitchFamily="49" charset="-122"/>
              </a:rPr>
              <a:t>资格调整</a:t>
            </a:r>
            <a:endParaRPr lang="zh-CN" altLang="en-US" sz="36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113384" y="1844824"/>
            <a:ext cx="6779096" cy="2088232"/>
          </a:xfrm>
        </p:spPr>
        <p:txBody>
          <a:bodyPr/>
          <a:lstStyle/>
          <a:p>
            <a:pPr>
              <a:lnSpc>
                <a:spcPct val="200000"/>
              </a:lnSpc>
            </a:pPr>
            <a:r>
              <a:rPr lang="zh-CN" altLang="en-US" b="1" dirty="0" smtClean="0">
                <a:solidFill>
                  <a:schemeClr val="tx1">
                    <a:lumMod val="95000"/>
                    <a:lumOff val="5000"/>
                  </a:schemeClr>
                </a:solidFill>
              </a:rPr>
              <a:t>员工离职</a:t>
            </a:r>
            <a:r>
              <a:rPr lang="zh-CN" altLang="en-US" b="1" dirty="0">
                <a:solidFill>
                  <a:schemeClr val="tx1">
                    <a:lumMod val="95000"/>
                    <a:lumOff val="5000"/>
                  </a:schemeClr>
                </a:solidFill>
              </a:rPr>
              <a:t>流程完成后，任职</a:t>
            </a:r>
            <a:r>
              <a:rPr lang="zh-CN" altLang="en-US" b="1" dirty="0" smtClean="0">
                <a:solidFill>
                  <a:schemeClr val="tx1">
                    <a:lumMod val="95000"/>
                    <a:lumOff val="5000"/>
                  </a:schemeClr>
                </a:solidFill>
              </a:rPr>
              <a:t>资格组在月报表</a:t>
            </a:r>
            <a:r>
              <a:rPr lang="zh-CN" altLang="en-US" b="1" dirty="0">
                <a:solidFill>
                  <a:schemeClr val="tx1">
                    <a:lumMod val="95000"/>
                    <a:lumOff val="5000"/>
                  </a:schemeClr>
                </a:solidFill>
              </a:rPr>
              <a:t>中删除离职员工的序列和层级归属</a:t>
            </a:r>
            <a:r>
              <a:rPr lang="zh-CN" altLang="en-US" b="1" dirty="0" smtClean="0">
                <a:solidFill>
                  <a:schemeClr val="tx1">
                    <a:lumMod val="95000"/>
                    <a:lumOff val="5000"/>
                  </a:schemeClr>
                </a:solidFill>
              </a:rPr>
              <a:t>结果，在后备库中保存相应信息。</a:t>
            </a:r>
            <a:endParaRPr lang="zh-CN" altLang="en-US" b="1" dirty="0">
              <a:solidFill>
                <a:schemeClr val="tx1">
                  <a:lumMod val="95000"/>
                  <a:lumOff val="5000"/>
                </a:schemeClr>
              </a:solidFill>
            </a:endParaRPr>
          </a:p>
          <a:p>
            <a:endParaRPr lang="zh-CN" altLang="en-US" dirty="0">
              <a:solidFill>
                <a:schemeClr val="tx1">
                  <a:lumMod val="95000"/>
                  <a:lumOff val="5000"/>
                </a:schemeClr>
              </a:solidFill>
            </a:endParaRPr>
          </a:p>
        </p:txBody>
      </p:sp>
      <p:pic>
        <p:nvPicPr>
          <p:cNvPr id="7" name="图片 6"/>
          <p:cNvPicPr>
            <a:picLocks noChangeAspect="1"/>
          </p:cNvPicPr>
          <p:nvPr/>
        </p:nvPicPr>
        <p:blipFill>
          <a:blip r:embed="rId2"/>
          <a:stretch>
            <a:fillRect/>
          </a:stretch>
        </p:blipFill>
        <p:spPr>
          <a:xfrm>
            <a:off x="4689770" y="4077072"/>
            <a:ext cx="4202710" cy="2438686"/>
          </a:xfrm>
          <a:prstGeom prst="rect">
            <a:avLst/>
          </a:prstGeom>
        </p:spPr>
      </p:pic>
    </p:spTree>
    <p:extLst>
      <p:ext uri="{BB962C8B-B14F-4D97-AF65-F5344CB8AC3E}">
        <p14:creationId xmlns:p14="http://schemas.microsoft.com/office/powerpoint/2010/main" val="1263456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491064" cy="1143000"/>
          </a:xfrm>
        </p:spPr>
        <p:txBody>
          <a:bodyPr>
            <a:normAutofit/>
          </a:bodyPr>
          <a:lstStyle/>
          <a:p>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员工转岗任职</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资格</a:t>
            </a: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调整</a:t>
            </a:r>
            <a:r>
              <a:rPr lang="en-US" altLang="zh-CN" b="1" dirty="0" smtClean="0">
                <a:solidFill>
                  <a:schemeClr val="tx1">
                    <a:lumMod val="95000"/>
                    <a:lumOff val="5000"/>
                  </a:schemeClr>
                </a:solidFill>
                <a:latin typeface="楷体" panose="02010609060101010101" pitchFamily="49" charset="-122"/>
                <a:ea typeface="楷体" panose="02010609060101010101" pitchFamily="49" charset="-122"/>
              </a:rPr>
              <a:t>——</a:t>
            </a:r>
            <a:r>
              <a:rPr lang="zh-CN" altLang="zh-CN" b="1" dirty="0">
                <a:solidFill>
                  <a:schemeClr val="tx1">
                    <a:lumMod val="95000"/>
                    <a:lumOff val="5000"/>
                  </a:schemeClr>
                </a:solidFill>
                <a:latin typeface="楷体" panose="02010609060101010101" pitchFamily="49" charset="-122"/>
                <a:ea typeface="楷体" panose="02010609060101010101" pitchFamily="49" charset="-122"/>
              </a:rPr>
              <a:t>针对在创新体系技术范围内发生转岗的</a:t>
            </a:r>
            <a:r>
              <a:rPr lang="zh-CN" altLang="zh-CN" b="1" dirty="0" smtClean="0">
                <a:solidFill>
                  <a:schemeClr val="tx1">
                    <a:lumMod val="95000"/>
                    <a:lumOff val="5000"/>
                  </a:schemeClr>
                </a:solidFill>
                <a:latin typeface="楷体" panose="02010609060101010101" pitchFamily="49" charset="-122"/>
                <a:ea typeface="楷体" panose="02010609060101010101" pitchFamily="49" charset="-122"/>
              </a:rPr>
              <a:t>员工</a:t>
            </a:r>
            <a:endParaRPr lang="zh-CN" altLang="en-US" b="1" dirty="0">
              <a:solidFill>
                <a:schemeClr val="tx1">
                  <a:lumMod val="95000"/>
                  <a:lumOff val="5000"/>
                </a:schemeClr>
              </a:solidFill>
              <a:latin typeface="楷体" panose="02010609060101010101" pitchFamily="49" charset="-122"/>
              <a:ea typeface="楷体" panose="02010609060101010101" pitchFamily="49"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445214249"/>
              </p:ext>
            </p:extLst>
          </p:nvPr>
        </p:nvGraphicFramePr>
        <p:xfrm>
          <a:off x="1979712" y="1645880"/>
          <a:ext cx="6912768" cy="4680520"/>
        </p:xfrm>
        <a:graphic>
          <a:graphicData uri="http://schemas.openxmlformats.org/drawingml/2006/table">
            <a:tbl>
              <a:tblPr firstRow="1" bandRow="1">
                <a:tableStyleId>{5C22544A-7EE6-4342-B048-85BDC9FD1C3A}</a:tableStyleId>
              </a:tblPr>
              <a:tblGrid>
                <a:gridCol w="4032448"/>
                <a:gridCol w="288032"/>
                <a:gridCol w="2592288"/>
              </a:tblGrid>
              <a:tr h="432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700" b="1" dirty="0" smtClean="0">
                          <a:solidFill>
                            <a:prstClr val="white"/>
                          </a:solidFill>
                          <a:latin typeface="华文楷体" pitchFamily="2" charset="-122"/>
                          <a:ea typeface="华文楷体" pitchFamily="2" charset="-122"/>
                        </a:rPr>
                        <a:t>因公司发展需要转岗</a:t>
                      </a:r>
                    </a:p>
                  </a:txBody>
                  <a:tcPr>
                    <a:lnR w="12700" cmpd="sng">
                      <a:noFill/>
                    </a:lnR>
                  </a:tcPr>
                </a:tc>
                <a:tc>
                  <a:txBody>
                    <a:bodyPr/>
                    <a:lstStyle/>
                    <a:p>
                      <a:endParaRPr lang="zh-CN" altLang="en-US" sz="1700" dirty="0">
                        <a:latin typeface="华文楷体" pitchFamily="2" charset="-122"/>
                        <a:ea typeface="华文楷体" pitchFamily="2"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700" b="1" dirty="0" smtClean="0">
                          <a:solidFill>
                            <a:prstClr val="white"/>
                          </a:solidFill>
                          <a:latin typeface="华文楷体" pitchFamily="2" charset="-122"/>
                          <a:ea typeface="华文楷体" pitchFamily="2" charset="-122"/>
                        </a:rPr>
                        <a:t>因个人原因转岗</a:t>
                      </a:r>
                    </a:p>
                  </a:txBody>
                  <a:tcPr>
                    <a:lnL w="12700" cmpd="sng">
                      <a:noFill/>
                    </a:ln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solidFill>
                            <a:prstClr val="black"/>
                          </a:solidFill>
                          <a:latin typeface="华文楷体" pitchFamily="2" charset="-122"/>
                          <a:ea typeface="华文楷体" pitchFamily="2" charset="-122"/>
                        </a:rPr>
                        <a:t>定义：</a:t>
                      </a:r>
                      <a:r>
                        <a:rPr lang="zh-CN" altLang="en-US" sz="1700" dirty="0" smtClean="0">
                          <a:solidFill>
                            <a:prstClr val="black"/>
                          </a:solidFill>
                          <a:latin typeface="华文楷体" pitchFamily="2" charset="-122"/>
                          <a:ea typeface="华文楷体" pitchFamily="2" charset="-122"/>
                        </a:rPr>
                        <a:t>由于公司发展对人才需要，对核心人员进行培养而发生的异动</a:t>
                      </a:r>
                      <a:endParaRPr lang="en-US" altLang="zh-CN" sz="1700" dirty="0" smtClean="0">
                        <a:solidFill>
                          <a:prstClr val="black"/>
                        </a:solidFill>
                        <a:latin typeface="华文楷体" pitchFamily="2" charset="-122"/>
                        <a:ea typeface="华文楷体" pitchFamily="2" charset="-122"/>
                      </a:endParaRPr>
                    </a:p>
                  </a:txBody>
                  <a:tcPr>
                    <a:lnR w="12700" cmpd="sng">
                      <a:noFill/>
                    </a:lnR>
                  </a:tcPr>
                </a:tc>
                <a:tc>
                  <a:txBody>
                    <a:bodyPr/>
                    <a:lstStyle/>
                    <a:p>
                      <a:endParaRPr lang="zh-CN" altLang="en-US" sz="1700" dirty="0">
                        <a:latin typeface="华文楷体" pitchFamily="2" charset="-122"/>
                        <a:ea typeface="华文楷体" pitchFamily="2"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solidFill>
                            <a:prstClr val="black"/>
                          </a:solidFill>
                          <a:latin typeface="华文楷体" pitchFamily="2" charset="-122"/>
                          <a:ea typeface="华文楷体" pitchFamily="2" charset="-122"/>
                        </a:rPr>
                        <a:t>定义：</a:t>
                      </a:r>
                      <a:r>
                        <a:rPr lang="zh-CN" altLang="en-US" sz="1700" dirty="0" smtClean="0">
                          <a:solidFill>
                            <a:prstClr val="black"/>
                          </a:solidFill>
                          <a:latin typeface="华文楷体" pitchFamily="2" charset="-122"/>
                          <a:ea typeface="华文楷体" pitchFamily="2" charset="-122"/>
                        </a:rPr>
                        <a:t>因个人兴趣喜好或对本岗位工作厌烦而发生的异动</a:t>
                      </a:r>
                      <a:endParaRPr lang="en-US" altLang="zh-CN" sz="1700" dirty="0" smtClean="0">
                        <a:solidFill>
                          <a:prstClr val="black"/>
                        </a:solidFill>
                        <a:latin typeface="华文楷体" pitchFamily="2" charset="-122"/>
                        <a:ea typeface="华文楷体" pitchFamily="2" charset="-122"/>
                      </a:endParaRPr>
                    </a:p>
                  </a:txBody>
                  <a:tcPr>
                    <a:lnL w="12700" cmpd="sng">
                      <a:noFill/>
                    </a:lnL>
                  </a:tcPr>
                </a:tc>
              </a:tr>
              <a:tr h="3379792">
                <a:tc>
                  <a:txBody>
                    <a:bodyPr/>
                    <a:lstStyle/>
                    <a:p>
                      <a:pPr fontAlgn="base">
                        <a:lnSpc>
                          <a:spcPct val="150000"/>
                        </a:lnSpc>
                        <a:spcBef>
                          <a:spcPct val="0"/>
                        </a:spcBef>
                        <a:spcAft>
                          <a:spcPct val="0"/>
                        </a:spcAft>
                      </a:pPr>
                      <a:r>
                        <a:rPr lang="en-US" altLang="zh-CN" sz="1700" b="1" dirty="0" smtClean="0">
                          <a:solidFill>
                            <a:prstClr val="black"/>
                          </a:solidFill>
                          <a:latin typeface="华文楷体" pitchFamily="2" charset="-122"/>
                          <a:ea typeface="华文楷体" pitchFamily="2" charset="-122"/>
                        </a:rPr>
                        <a:t>1</a:t>
                      </a:r>
                      <a:r>
                        <a:rPr lang="zh-CN" altLang="zh-CN" sz="1700" b="1" dirty="0" smtClean="0">
                          <a:solidFill>
                            <a:prstClr val="black"/>
                          </a:solidFill>
                          <a:latin typeface="华文楷体" pitchFamily="2" charset="-122"/>
                          <a:ea typeface="华文楷体" pitchFamily="2" charset="-122"/>
                        </a:rPr>
                        <a:t>、</a:t>
                      </a:r>
                      <a:r>
                        <a:rPr lang="zh-CN" altLang="en-US" sz="1700" b="1" dirty="0" smtClean="0">
                          <a:solidFill>
                            <a:prstClr val="black"/>
                          </a:solidFill>
                          <a:latin typeface="华文楷体" pitchFamily="2" charset="-122"/>
                          <a:ea typeface="华文楷体" pitchFamily="2" charset="-122"/>
                        </a:rPr>
                        <a:t>序列内岗位异动：</a:t>
                      </a:r>
                      <a:endParaRPr lang="en-US" altLang="zh-CN" sz="1700" b="1" dirty="0" smtClean="0">
                        <a:solidFill>
                          <a:prstClr val="black"/>
                        </a:solidFill>
                        <a:latin typeface="华文楷体" pitchFamily="2" charset="-122"/>
                        <a:ea typeface="华文楷体" pitchFamily="2" charset="-122"/>
                      </a:endParaRPr>
                    </a:p>
                    <a:p>
                      <a:pPr fontAlgn="base">
                        <a:lnSpc>
                          <a:spcPct val="150000"/>
                        </a:lnSpc>
                        <a:spcBef>
                          <a:spcPct val="0"/>
                        </a:spcBef>
                        <a:spcAft>
                          <a:spcPct val="0"/>
                        </a:spcAft>
                      </a:pPr>
                      <a:r>
                        <a:rPr lang="zh-CN" altLang="en-US" sz="1700" dirty="0" smtClean="0">
                          <a:solidFill>
                            <a:prstClr val="black"/>
                          </a:solidFill>
                          <a:latin typeface="华文楷体" pitchFamily="2" charset="-122"/>
                          <a:ea typeface="华文楷体" pitchFamily="2" charset="-122"/>
                        </a:rPr>
                        <a:t>在序列内部门间转岗，保持现有任职资格。</a:t>
                      </a:r>
                      <a:endParaRPr lang="en-US" altLang="zh-CN" sz="1700" dirty="0" smtClean="0">
                        <a:solidFill>
                          <a:prstClr val="black"/>
                        </a:solidFill>
                        <a:latin typeface="华文楷体" pitchFamily="2" charset="-122"/>
                        <a:ea typeface="华文楷体" pitchFamily="2" charset="-122"/>
                      </a:endParaRPr>
                    </a:p>
                    <a:p>
                      <a:pPr fontAlgn="base">
                        <a:lnSpc>
                          <a:spcPct val="150000"/>
                        </a:lnSpc>
                        <a:spcBef>
                          <a:spcPct val="0"/>
                        </a:spcBef>
                        <a:spcAft>
                          <a:spcPct val="0"/>
                        </a:spcAft>
                      </a:pPr>
                      <a:r>
                        <a:rPr lang="en-US" altLang="zh-CN" sz="1700" b="1" dirty="0" smtClean="0">
                          <a:solidFill>
                            <a:prstClr val="black"/>
                          </a:solidFill>
                          <a:latin typeface="华文楷体" pitchFamily="2" charset="-122"/>
                          <a:ea typeface="华文楷体" pitchFamily="2" charset="-122"/>
                        </a:rPr>
                        <a:t>2</a:t>
                      </a:r>
                      <a:r>
                        <a:rPr lang="zh-CN" altLang="en-US" sz="1700" b="1" dirty="0" smtClean="0">
                          <a:solidFill>
                            <a:prstClr val="black"/>
                          </a:solidFill>
                          <a:latin typeface="华文楷体" pitchFamily="2" charset="-122"/>
                          <a:ea typeface="华文楷体" pitchFamily="2" charset="-122"/>
                        </a:rPr>
                        <a:t>、序列间岗位异动：</a:t>
                      </a:r>
                      <a:endParaRPr lang="en-US" altLang="zh-CN" sz="1700" b="1" dirty="0" smtClean="0">
                        <a:solidFill>
                          <a:prstClr val="black"/>
                        </a:solidFill>
                        <a:latin typeface="华文楷体" pitchFamily="2" charset="-122"/>
                        <a:ea typeface="华文楷体" pitchFamily="2" charset="-122"/>
                      </a:endParaRPr>
                    </a:p>
                    <a:p>
                      <a:pPr marL="0" algn="l" defTabSz="914400" rtl="0" eaLnBrk="1" fontAlgn="base" latinLnBrk="0" hangingPunct="1">
                        <a:lnSpc>
                          <a:spcPct val="150000"/>
                        </a:lnSpc>
                        <a:spcBef>
                          <a:spcPct val="0"/>
                        </a:spcBef>
                        <a:spcAft>
                          <a:spcPct val="0"/>
                        </a:spcAft>
                      </a:pPr>
                      <a:r>
                        <a:rPr lang="zh-CN" altLang="en-US" sz="1700" kern="1200" dirty="0" smtClean="0">
                          <a:solidFill>
                            <a:prstClr val="black"/>
                          </a:solidFill>
                          <a:latin typeface="华文楷体" pitchFamily="2" charset="-122"/>
                          <a:ea typeface="华文楷体" pitchFamily="2" charset="-122"/>
                          <a:cs typeface="+mn-cs"/>
                        </a:rPr>
                        <a:t>将员工现有的任职资格冻结，参加新序列</a:t>
                      </a:r>
                      <a:r>
                        <a:rPr lang="en-US" altLang="zh-CN" sz="1700" kern="1200" dirty="0" smtClean="0">
                          <a:solidFill>
                            <a:prstClr val="black"/>
                          </a:solidFill>
                          <a:latin typeface="华文楷体" pitchFamily="2" charset="-122"/>
                          <a:ea typeface="华文楷体" pitchFamily="2" charset="-122"/>
                          <a:cs typeface="+mn-cs"/>
                        </a:rPr>
                        <a:t>4</a:t>
                      </a:r>
                      <a:r>
                        <a:rPr lang="zh-CN" altLang="en-US" sz="1700" kern="1200" dirty="0" smtClean="0">
                          <a:solidFill>
                            <a:prstClr val="black"/>
                          </a:solidFill>
                          <a:latin typeface="华文楷体" pitchFamily="2" charset="-122"/>
                          <a:ea typeface="华文楷体" pitchFamily="2" charset="-122"/>
                          <a:cs typeface="+mn-cs"/>
                        </a:rPr>
                        <a:t>个月的储备知识培训和行为关键项考核。</a:t>
                      </a:r>
                      <a:endParaRPr lang="en-US" altLang="zh-CN" sz="1700" kern="1200" dirty="0" smtClean="0">
                        <a:solidFill>
                          <a:prstClr val="black"/>
                        </a:solidFill>
                        <a:latin typeface="华文楷体" pitchFamily="2" charset="-122"/>
                        <a:ea typeface="华文楷体" pitchFamily="2" charset="-122"/>
                        <a:cs typeface="+mn-cs"/>
                      </a:endParaRPr>
                    </a:p>
                  </a:txBody>
                  <a:tcPr>
                    <a:lnR w="12700" cmpd="sng">
                      <a:noFill/>
                    </a:lnR>
                  </a:tcPr>
                </a:tc>
                <a:tc>
                  <a:txBody>
                    <a:bodyPr/>
                    <a:lstStyle/>
                    <a:p>
                      <a:endParaRPr lang="zh-CN" altLang="en-US" sz="1700" dirty="0">
                        <a:latin typeface="华文楷体" pitchFamily="2" charset="-122"/>
                        <a:ea typeface="华文楷体" pitchFamily="2"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fontAlgn="base">
                        <a:lnSpc>
                          <a:spcPct val="150000"/>
                        </a:lnSpc>
                        <a:spcBef>
                          <a:spcPct val="0"/>
                        </a:spcBef>
                        <a:spcAft>
                          <a:spcPct val="0"/>
                        </a:spcAft>
                      </a:pPr>
                      <a:r>
                        <a:rPr lang="en-US" altLang="zh-CN" sz="1700" b="1" dirty="0" smtClean="0">
                          <a:solidFill>
                            <a:prstClr val="black"/>
                          </a:solidFill>
                          <a:latin typeface="华文楷体" pitchFamily="2" charset="-122"/>
                          <a:ea typeface="华文楷体" pitchFamily="2" charset="-122"/>
                        </a:rPr>
                        <a:t>1</a:t>
                      </a:r>
                      <a:r>
                        <a:rPr lang="zh-CN" altLang="zh-CN" sz="1700" b="1" dirty="0" smtClean="0">
                          <a:solidFill>
                            <a:prstClr val="black"/>
                          </a:solidFill>
                          <a:latin typeface="华文楷体" pitchFamily="2" charset="-122"/>
                          <a:ea typeface="华文楷体" pitchFamily="2" charset="-122"/>
                        </a:rPr>
                        <a:t>、</a:t>
                      </a:r>
                      <a:r>
                        <a:rPr lang="zh-CN" altLang="en-US" sz="1700" b="1" dirty="0" smtClean="0">
                          <a:solidFill>
                            <a:prstClr val="black"/>
                          </a:solidFill>
                          <a:latin typeface="华文楷体" pitchFamily="2" charset="-122"/>
                          <a:ea typeface="华文楷体" pitchFamily="2" charset="-122"/>
                        </a:rPr>
                        <a:t>序列内岗位异动：</a:t>
                      </a:r>
                      <a:endParaRPr lang="en-US" altLang="zh-CN" sz="1700" b="1" dirty="0" smtClean="0">
                        <a:solidFill>
                          <a:prstClr val="black"/>
                        </a:solidFill>
                        <a:latin typeface="华文楷体" pitchFamily="2" charset="-122"/>
                        <a:ea typeface="华文楷体" pitchFamily="2" charset="-122"/>
                      </a:endParaRPr>
                    </a:p>
                    <a:p>
                      <a:pPr fontAlgn="base">
                        <a:lnSpc>
                          <a:spcPct val="150000"/>
                        </a:lnSpc>
                        <a:spcBef>
                          <a:spcPct val="0"/>
                        </a:spcBef>
                        <a:spcAft>
                          <a:spcPct val="0"/>
                        </a:spcAft>
                      </a:pPr>
                      <a:r>
                        <a:rPr lang="zh-CN" altLang="en-US" sz="1700" dirty="0" smtClean="0">
                          <a:solidFill>
                            <a:prstClr val="black"/>
                          </a:solidFill>
                          <a:latin typeface="华文楷体" pitchFamily="2" charset="-122"/>
                          <a:ea typeface="华文楷体" pitchFamily="2" charset="-122"/>
                        </a:rPr>
                        <a:t>在序列内部门间转岗，保持现有任职资格。</a:t>
                      </a:r>
                      <a:endParaRPr lang="en-US" altLang="zh-CN" sz="1700" dirty="0" smtClean="0">
                        <a:solidFill>
                          <a:prstClr val="black"/>
                        </a:solidFill>
                        <a:latin typeface="华文楷体" pitchFamily="2" charset="-122"/>
                        <a:ea typeface="华文楷体" pitchFamily="2" charset="-122"/>
                      </a:endParaRPr>
                    </a:p>
                    <a:p>
                      <a:pPr fontAlgn="base">
                        <a:lnSpc>
                          <a:spcPct val="150000"/>
                        </a:lnSpc>
                        <a:spcBef>
                          <a:spcPct val="0"/>
                        </a:spcBef>
                        <a:spcAft>
                          <a:spcPct val="0"/>
                        </a:spcAft>
                      </a:pPr>
                      <a:r>
                        <a:rPr lang="en-US" altLang="zh-CN" sz="1700" b="1" dirty="0" smtClean="0">
                          <a:solidFill>
                            <a:prstClr val="black"/>
                          </a:solidFill>
                          <a:latin typeface="华文楷体" pitchFamily="2" charset="-122"/>
                          <a:ea typeface="华文楷体" pitchFamily="2" charset="-122"/>
                        </a:rPr>
                        <a:t>2</a:t>
                      </a:r>
                      <a:r>
                        <a:rPr lang="zh-CN" altLang="en-US" sz="1700" b="1" dirty="0" smtClean="0">
                          <a:solidFill>
                            <a:prstClr val="black"/>
                          </a:solidFill>
                          <a:latin typeface="华文楷体" pitchFamily="2" charset="-122"/>
                          <a:ea typeface="华文楷体" pitchFamily="2" charset="-122"/>
                        </a:rPr>
                        <a:t>、序列间岗位异动：</a:t>
                      </a:r>
                      <a:endParaRPr lang="en-US" altLang="zh-CN" sz="1700" b="1" dirty="0" smtClean="0">
                        <a:solidFill>
                          <a:prstClr val="black"/>
                        </a:solidFill>
                        <a:latin typeface="华文楷体" pitchFamily="2" charset="-122"/>
                        <a:ea typeface="华文楷体" pitchFamily="2" charset="-122"/>
                      </a:endParaRPr>
                    </a:p>
                    <a:p>
                      <a:pPr fontAlgn="base">
                        <a:lnSpc>
                          <a:spcPct val="150000"/>
                        </a:lnSpc>
                        <a:spcBef>
                          <a:spcPct val="0"/>
                        </a:spcBef>
                        <a:spcAft>
                          <a:spcPct val="0"/>
                        </a:spcAft>
                      </a:pPr>
                      <a:r>
                        <a:rPr lang="zh-CN" altLang="en-US" sz="1700" dirty="0" smtClean="0">
                          <a:solidFill>
                            <a:prstClr val="black"/>
                          </a:solidFill>
                          <a:latin typeface="华文楷体" pitchFamily="2" charset="-122"/>
                          <a:ea typeface="华文楷体" pitchFamily="2" charset="-122"/>
                        </a:rPr>
                        <a:t>任职资格下调一级（下一级的基础等）。员工在转入后进行常态累积认证。</a:t>
                      </a:r>
                      <a:endParaRPr lang="en-US" altLang="zh-CN" sz="1700" dirty="0" smtClean="0">
                        <a:solidFill>
                          <a:prstClr val="black"/>
                        </a:solidFill>
                        <a:latin typeface="华文楷体" pitchFamily="2" charset="-122"/>
                        <a:ea typeface="华文楷体" pitchFamily="2" charset="-122"/>
                      </a:endParaRPr>
                    </a:p>
                    <a:p>
                      <a:endParaRPr lang="zh-CN" altLang="en-US" sz="1700" dirty="0">
                        <a:latin typeface="华文楷体" pitchFamily="2" charset="-122"/>
                        <a:ea typeface="华文楷体" pitchFamily="2" charset="-122"/>
                      </a:endParaRPr>
                    </a:p>
                  </a:txBody>
                  <a:tcPr>
                    <a:lnL w="12700" cmpd="sng">
                      <a:noFill/>
                    </a:lnL>
                  </a:tcPr>
                </a:tc>
              </a:tr>
            </a:tbl>
          </a:graphicData>
        </a:graphic>
      </p:graphicFrame>
    </p:spTree>
    <p:extLst>
      <p:ext uri="{BB962C8B-B14F-4D97-AF65-F5344CB8AC3E}">
        <p14:creationId xmlns:p14="http://schemas.microsoft.com/office/powerpoint/2010/main" val="320867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347048" cy="1143000"/>
          </a:xfrm>
        </p:spPr>
        <p:txBody>
          <a:bodyPr>
            <a:normAutofit fontScale="90000"/>
          </a:bodyPr>
          <a:lstStyle/>
          <a:p>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员工调动任职资格调整</a:t>
            </a:r>
            <a:r>
              <a:rPr lang="en-US" altLang="zh-CN" b="1" dirty="0" smtClean="0">
                <a:solidFill>
                  <a:schemeClr val="tx1">
                    <a:lumMod val="95000"/>
                    <a:lumOff val="5000"/>
                  </a:schemeClr>
                </a:solidFill>
                <a:latin typeface="楷体" panose="02010609060101010101" pitchFamily="49" charset="-122"/>
                <a:ea typeface="楷体" panose="02010609060101010101" pitchFamily="49" charset="-122"/>
              </a:rPr>
              <a:t>——</a:t>
            </a:r>
            <a:r>
              <a:rPr lang="zh-CN" altLang="zh-CN" b="1" dirty="0">
                <a:solidFill>
                  <a:schemeClr val="tx1">
                    <a:lumMod val="95000"/>
                    <a:lumOff val="5000"/>
                  </a:schemeClr>
                </a:solidFill>
                <a:latin typeface="楷体" panose="02010609060101010101" pitchFamily="49" charset="-122"/>
                <a:ea typeface="楷体" panose="02010609060101010101" pitchFamily="49" charset="-122"/>
              </a:rPr>
              <a:t>针对在创新体系技术范围内和其他体系之间发生调动的</a:t>
            </a:r>
            <a:r>
              <a:rPr lang="zh-CN" altLang="zh-CN" b="1" dirty="0" smtClean="0">
                <a:solidFill>
                  <a:schemeClr val="tx1">
                    <a:lumMod val="95000"/>
                    <a:lumOff val="5000"/>
                  </a:schemeClr>
                </a:solidFill>
                <a:latin typeface="楷体" panose="02010609060101010101" pitchFamily="49" charset="-122"/>
                <a:ea typeface="楷体" panose="02010609060101010101" pitchFamily="49" charset="-122"/>
              </a:rPr>
              <a:t>员工</a:t>
            </a:r>
            <a:endParaRPr lang="zh-CN" altLang="en-US" b="1" dirty="0">
              <a:solidFill>
                <a:schemeClr val="tx1">
                  <a:lumMod val="95000"/>
                  <a:lumOff val="5000"/>
                </a:schemeClr>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52600224"/>
              </p:ext>
            </p:extLst>
          </p:nvPr>
        </p:nvGraphicFramePr>
        <p:xfrm>
          <a:off x="2091680" y="1988840"/>
          <a:ext cx="6853443" cy="3723888"/>
        </p:xfrm>
        <a:graphic>
          <a:graphicData uri="http://schemas.openxmlformats.org/drawingml/2006/table">
            <a:tbl>
              <a:tblPr firstRow="1" bandRow="1">
                <a:tableStyleId>{F5AB1C69-6EDB-4FF4-983F-18BD219EF322}</a:tableStyleId>
              </a:tblPr>
              <a:tblGrid>
                <a:gridCol w="4192148"/>
                <a:gridCol w="288032"/>
                <a:gridCol w="2373263"/>
              </a:tblGrid>
              <a:tr h="432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200" dirty="0" smtClean="0">
                          <a:solidFill>
                            <a:schemeClr val="tx1">
                              <a:lumMod val="95000"/>
                              <a:lumOff val="5000"/>
                            </a:schemeClr>
                          </a:solidFill>
                          <a:latin typeface="华文楷体" panose="02010600040101010101" pitchFamily="2" charset="-122"/>
                          <a:ea typeface="华文楷体" panose="02010600040101010101" pitchFamily="2" charset="-122"/>
                          <a:cs typeface="+mn-cs"/>
                        </a:rPr>
                        <a:t>调入</a:t>
                      </a:r>
                      <a:endParaRPr lang="zh-CN" altLang="en-US" sz="1700" b="1" kern="1200" dirty="0" smtClean="0">
                        <a:solidFill>
                          <a:schemeClr val="tx1">
                            <a:lumMod val="95000"/>
                            <a:lumOff val="5000"/>
                          </a:schemeClr>
                        </a:solidFill>
                        <a:latin typeface="华文楷体" panose="02010600040101010101" pitchFamily="2" charset="-122"/>
                        <a:ea typeface="华文楷体" panose="02010600040101010101" pitchFamily="2" charset="-122"/>
                        <a:cs typeface="+mn-cs"/>
                      </a:endParaRPr>
                    </a:p>
                  </a:txBody>
                  <a:tcPr>
                    <a:lnR w="12700" cmpd="sng">
                      <a:noFill/>
                    </a:lnR>
                  </a:tcPr>
                </a:tc>
                <a:tc>
                  <a:txBody>
                    <a:bodyPr/>
                    <a:lstStyle/>
                    <a:p>
                      <a:endParaRPr lang="zh-CN" altLang="en-US" sz="1700" dirty="0">
                        <a:latin typeface="华文楷体" panose="02010600040101010101" pitchFamily="2" charset="-122"/>
                        <a:ea typeface="华文楷体" panose="02010600040101010101" pitchFamily="2"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700" b="1" dirty="0" smtClean="0">
                          <a:solidFill>
                            <a:schemeClr val="tx1">
                              <a:lumMod val="95000"/>
                              <a:lumOff val="5000"/>
                            </a:schemeClr>
                          </a:solidFill>
                          <a:latin typeface="华文楷体" panose="02010600040101010101" pitchFamily="2" charset="-122"/>
                          <a:ea typeface="华文楷体" panose="02010600040101010101" pitchFamily="2" charset="-122"/>
                        </a:rPr>
                        <a:t>调出</a:t>
                      </a:r>
                    </a:p>
                  </a:txBody>
                  <a:tcPr>
                    <a:lnL w="12700" cmpd="sng">
                      <a:noFill/>
                    </a:ln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latin typeface="华文楷体" pitchFamily="2" charset="-122"/>
                          <a:ea typeface="华文楷体" pitchFamily="2" charset="-122"/>
                        </a:rPr>
                        <a:t>定义：员工从其他体系调入创新体系技术范围内</a:t>
                      </a:r>
                    </a:p>
                  </a:txBody>
                  <a:tcPr>
                    <a:lnR w="12700" cmpd="sng">
                      <a:noFill/>
                    </a:lnR>
                  </a:tcPr>
                </a:tc>
                <a:tc>
                  <a:txBody>
                    <a:bodyPr/>
                    <a:lstStyle/>
                    <a:p>
                      <a:endParaRPr lang="zh-CN" altLang="en-US" sz="1700" dirty="0">
                        <a:latin typeface="华文楷体" panose="02010600040101010101" pitchFamily="2" charset="-122"/>
                        <a:ea typeface="华文楷体" panose="02010600040101010101" pitchFamily="2"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latin typeface="华文楷体" pitchFamily="2" charset="-122"/>
                          <a:ea typeface="华文楷体" pitchFamily="2" charset="-122"/>
                        </a:rPr>
                        <a:t>定义：员工从创新体系技术范围之内调出到其他体系</a:t>
                      </a:r>
                      <a:endParaRPr lang="en-US" altLang="zh-CN" sz="1700" dirty="0" smtClean="0">
                        <a:solidFill>
                          <a:prstClr val="black"/>
                        </a:solidFill>
                        <a:latin typeface="华文楷体" pitchFamily="2" charset="-122"/>
                        <a:ea typeface="华文楷体" pitchFamily="2" charset="-122"/>
                      </a:endParaRPr>
                    </a:p>
                  </a:txBody>
                  <a:tcPr>
                    <a:lnL w="12700" cmpd="sng">
                      <a:noFill/>
                    </a:lnL>
                  </a:tcPr>
                </a:tc>
              </a:tr>
              <a:tr h="370840">
                <a:tc>
                  <a:txBody>
                    <a:bodyPr/>
                    <a:lstStyle/>
                    <a:p>
                      <a:pPr fontAlgn="base">
                        <a:lnSpc>
                          <a:spcPct val="150000"/>
                        </a:lnSpc>
                        <a:spcBef>
                          <a:spcPct val="0"/>
                        </a:spcBef>
                        <a:spcAft>
                          <a:spcPct val="0"/>
                        </a:spcAft>
                      </a:pPr>
                      <a:r>
                        <a:rPr lang="zh-CN" altLang="en-US" sz="1700" dirty="0" smtClean="0">
                          <a:latin typeface="华文楷体" pitchFamily="2" charset="-122"/>
                          <a:ea typeface="华文楷体" pitchFamily="2" charset="-122"/>
                        </a:rPr>
                        <a:t>由于员工发生了跨体系调入，需要进行调入考核，具体操作为：参加新序列</a:t>
                      </a:r>
                      <a:r>
                        <a:rPr lang="en-US" altLang="zh-CN" sz="1700" dirty="0" smtClean="0">
                          <a:latin typeface="华文楷体" pitchFamily="2" charset="-122"/>
                          <a:ea typeface="华文楷体" pitchFamily="2" charset="-122"/>
                        </a:rPr>
                        <a:t>6</a:t>
                      </a:r>
                      <a:r>
                        <a:rPr lang="zh-CN" altLang="en-US" sz="1700" dirty="0" smtClean="0">
                          <a:latin typeface="华文楷体" pitchFamily="2" charset="-122"/>
                          <a:ea typeface="华文楷体" pitchFamily="2" charset="-122"/>
                        </a:rPr>
                        <a:t>个月的储备培训和关键行为项考核</a:t>
                      </a:r>
                      <a:r>
                        <a:rPr lang="zh-CN" altLang="en-US" sz="1700" dirty="0" smtClean="0">
                          <a:solidFill>
                            <a:prstClr val="black"/>
                          </a:solidFill>
                          <a:latin typeface="华文楷体" pitchFamily="2" charset="-122"/>
                          <a:ea typeface="华文楷体" pitchFamily="2" charset="-122"/>
                        </a:rPr>
                        <a:t>。</a:t>
                      </a:r>
                    </a:p>
                  </a:txBody>
                  <a:tcPr>
                    <a:lnR w="12700" cmpd="sng">
                      <a:noFill/>
                    </a:lnR>
                  </a:tcPr>
                </a:tc>
                <a:tc>
                  <a:txBody>
                    <a:bodyPr/>
                    <a:lstStyle/>
                    <a:p>
                      <a:endParaRPr lang="zh-CN" altLang="en-US" sz="1700" dirty="0">
                        <a:latin typeface="华文楷体" panose="02010600040101010101" pitchFamily="2" charset="-122"/>
                        <a:ea typeface="华文楷体" panose="02010600040101010101" pitchFamily="2"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fontAlgn="base">
                        <a:lnSpc>
                          <a:spcPct val="150000"/>
                        </a:lnSpc>
                        <a:spcBef>
                          <a:spcPct val="0"/>
                        </a:spcBef>
                        <a:spcAft>
                          <a:spcPct val="0"/>
                        </a:spcAft>
                      </a:pPr>
                      <a:r>
                        <a:rPr lang="zh-CN" altLang="en-US" sz="1700" dirty="0" smtClean="0">
                          <a:latin typeface="华文楷体" pitchFamily="2" charset="-122"/>
                          <a:ea typeface="华文楷体" pitchFamily="2" charset="-122"/>
                        </a:rPr>
                        <a:t>由于员工发生跨体系调出，即不再属于创新体系技术范围，调出后需要进行其他体系的相关考核，进入其他体系考核流程。</a:t>
                      </a:r>
                      <a:endParaRPr lang="zh-CN" altLang="en-US" sz="1700" dirty="0">
                        <a:latin typeface="华文楷体" pitchFamily="2" charset="-122"/>
                        <a:ea typeface="华文楷体" pitchFamily="2" charset="-122"/>
                      </a:endParaRPr>
                    </a:p>
                  </a:txBody>
                  <a:tcPr>
                    <a:lnL w="12700" cmpd="sng">
                      <a:noFill/>
                    </a:lnL>
                  </a:tcPr>
                </a:tc>
              </a:tr>
            </a:tbl>
          </a:graphicData>
        </a:graphic>
      </p:graphicFrame>
    </p:spTree>
    <p:extLst>
      <p:ext uri="{BB962C8B-B14F-4D97-AF65-F5344CB8AC3E}">
        <p14:creationId xmlns:p14="http://schemas.microsoft.com/office/powerpoint/2010/main" val="18569580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274638"/>
            <a:ext cx="7056784" cy="1143000"/>
          </a:xfrm>
        </p:spPr>
        <p:txBody>
          <a:bodyPr>
            <a:noAutofit/>
          </a:bodyPr>
          <a:lstStyle/>
          <a:p>
            <a:r>
              <a:rPr lang="zh-CN" altLang="en-US" sz="3200" b="1" dirty="0" smtClean="0">
                <a:solidFill>
                  <a:schemeClr val="tx1">
                    <a:lumMod val="95000"/>
                    <a:lumOff val="5000"/>
                  </a:schemeClr>
                </a:solidFill>
                <a:latin typeface="楷体" panose="02010609060101010101" pitchFamily="49" charset="-122"/>
                <a:ea typeface="楷体" panose="02010609060101010101" pitchFamily="49" charset="-122"/>
              </a:rPr>
              <a:t>员工特批任职资格调整</a:t>
            </a:r>
            <a:r>
              <a:rPr lang="en-US" altLang="zh-CN" sz="3200" b="1" dirty="0" smtClean="0">
                <a:solidFill>
                  <a:schemeClr val="tx1">
                    <a:lumMod val="95000"/>
                    <a:lumOff val="5000"/>
                  </a:schemeClr>
                </a:solidFill>
                <a:latin typeface="楷体" panose="02010609060101010101" pitchFamily="49" charset="-122"/>
                <a:ea typeface="楷体" panose="02010609060101010101" pitchFamily="49" charset="-122"/>
              </a:rPr>
              <a:t>——</a:t>
            </a:r>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破格晋升</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20603"/>
            <a:ext cx="1882715" cy="1449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5"/>
          <p:cNvSpPr>
            <a:spLocks noGrp="1"/>
          </p:cNvSpPr>
          <p:nvPr>
            <p:ph idx="1"/>
          </p:nvPr>
        </p:nvSpPr>
        <p:spPr>
          <a:xfrm>
            <a:off x="1907704" y="1844824"/>
            <a:ext cx="6984776" cy="4392488"/>
          </a:xfrm>
        </p:spPr>
        <p:txBody>
          <a:bodyPr/>
          <a:lstStyle/>
          <a:p>
            <a:pPr marL="342900" lvl="1" indent="-342900">
              <a:buFont typeface="Arial" pitchFamily="34" charset="0"/>
              <a:buChar char="•"/>
            </a:pPr>
            <a:r>
              <a:rPr lang="zh-CN" altLang="en-US" b="1" dirty="0">
                <a:solidFill>
                  <a:schemeClr val="tx1">
                    <a:lumMod val="95000"/>
                    <a:lumOff val="5000"/>
                  </a:schemeClr>
                </a:solidFill>
                <a:latin typeface="楷体" pitchFamily="49" charset="-122"/>
                <a:ea typeface="楷体" pitchFamily="49" charset="-122"/>
              </a:rPr>
              <a:t>以下两类人员满足突破工作年限的限制，</a:t>
            </a:r>
            <a:r>
              <a:rPr lang="zh-CN" altLang="en-US" b="1" dirty="0" smtClean="0">
                <a:solidFill>
                  <a:schemeClr val="tx1">
                    <a:lumMod val="95000"/>
                    <a:lumOff val="5000"/>
                  </a:schemeClr>
                </a:solidFill>
                <a:latin typeface="楷体" pitchFamily="49" charset="-122"/>
                <a:ea typeface="楷体" pitchFamily="49" charset="-122"/>
              </a:rPr>
              <a:t>由二级部门经理向</a:t>
            </a:r>
            <a:r>
              <a:rPr lang="zh-CN" altLang="en-US" b="1" dirty="0">
                <a:solidFill>
                  <a:schemeClr val="tx1">
                    <a:lumMod val="95000"/>
                    <a:lumOff val="5000"/>
                  </a:schemeClr>
                </a:solidFill>
                <a:latin typeface="楷体" pitchFamily="49" charset="-122"/>
                <a:ea typeface="楷体" pitchFamily="49" charset="-122"/>
              </a:rPr>
              <a:t>任职资格管委会为其提出破格提升申请，任职资格管理委员总会及总经理特批。但是，</a:t>
            </a:r>
            <a:r>
              <a:rPr lang="zh-CN" altLang="zh-CN" b="1" dirty="0">
                <a:solidFill>
                  <a:schemeClr val="tx1">
                    <a:lumMod val="95000"/>
                    <a:lumOff val="5000"/>
                  </a:schemeClr>
                </a:solidFill>
                <a:latin typeface="楷体" pitchFamily="49" charset="-122"/>
                <a:ea typeface="楷体" pitchFamily="49" charset="-122"/>
              </a:rPr>
              <a:t>所申报等级不能跳跃，应与原有资格等级连续</a:t>
            </a:r>
            <a:r>
              <a:rPr lang="zh-CN" altLang="en-US" b="1" dirty="0">
                <a:solidFill>
                  <a:schemeClr val="tx1">
                    <a:lumMod val="95000"/>
                    <a:lumOff val="5000"/>
                  </a:schemeClr>
                </a:solidFill>
                <a:latin typeface="楷体" pitchFamily="49" charset="-122"/>
                <a:ea typeface="楷体" pitchFamily="49" charset="-122"/>
              </a:rPr>
              <a:t>。如原有等级</a:t>
            </a:r>
            <a:r>
              <a:rPr lang="zh-CN" altLang="en-US" b="1" dirty="0" smtClean="0">
                <a:solidFill>
                  <a:schemeClr val="tx1">
                    <a:lumMod val="95000"/>
                    <a:lumOff val="5000"/>
                  </a:schemeClr>
                </a:solidFill>
                <a:latin typeface="楷体" pitchFamily="49" charset="-122"/>
                <a:ea typeface="楷体" pitchFamily="49" charset="-122"/>
              </a:rPr>
              <a:t>为</a:t>
            </a:r>
            <a:r>
              <a:rPr lang="en-US" altLang="zh-CN" b="1" dirty="0" err="1" smtClean="0">
                <a:solidFill>
                  <a:schemeClr val="tx1">
                    <a:lumMod val="95000"/>
                    <a:lumOff val="5000"/>
                  </a:schemeClr>
                </a:solidFill>
                <a:latin typeface="楷体" pitchFamily="49" charset="-122"/>
                <a:ea typeface="楷体" pitchFamily="49" charset="-122"/>
              </a:rPr>
              <a:t>T2</a:t>
            </a:r>
            <a:r>
              <a:rPr lang="zh-CN" altLang="en-US" b="1" dirty="0" smtClean="0">
                <a:solidFill>
                  <a:schemeClr val="tx1">
                    <a:lumMod val="95000"/>
                    <a:lumOff val="5000"/>
                  </a:schemeClr>
                </a:solidFill>
                <a:latin typeface="楷体" pitchFamily="49" charset="-122"/>
                <a:ea typeface="楷体" pitchFamily="49" charset="-122"/>
              </a:rPr>
              <a:t>（</a:t>
            </a:r>
            <a:r>
              <a:rPr lang="zh-CN" altLang="en-US" b="1" dirty="0">
                <a:solidFill>
                  <a:schemeClr val="tx1">
                    <a:lumMod val="95000"/>
                    <a:lumOff val="5000"/>
                  </a:schemeClr>
                </a:solidFill>
                <a:latin typeface="楷体" pitchFamily="49" charset="-122"/>
                <a:ea typeface="楷体" pitchFamily="49" charset="-122"/>
              </a:rPr>
              <a:t>职业等</a:t>
            </a:r>
            <a:r>
              <a:rPr lang="en-US" altLang="zh-CN" b="1" dirty="0">
                <a:solidFill>
                  <a:schemeClr val="tx1">
                    <a:lumMod val="95000"/>
                    <a:lumOff val="5000"/>
                  </a:schemeClr>
                </a:solidFill>
                <a:latin typeface="楷体" pitchFamily="49" charset="-122"/>
                <a:ea typeface="楷体" pitchFamily="49" charset="-122"/>
              </a:rPr>
              <a:t>/</a:t>
            </a:r>
            <a:r>
              <a:rPr lang="zh-CN" altLang="en-US" b="1" dirty="0">
                <a:solidFill>
                  <a:schemeClr val="tx1">
                    <a:lumMod val="95000"/>
                    <a:lumOff val="5000"/>
                  </a:schemeClr>
                </a:solidFill>
                <a:latin typeface="楷体" pitchFamily="49" charset="-122"/>
                <a:ea typeface="楷体" pitchFamily="49" charset="-122"/>
              </a:rPr>
              <a:t>普通等</a:t>
            </a:r>
            <a:r>
              <a:rPr lang="en-US" altLang="zh-CN" b="1" dirty="0">
                <a:solidFill>
                  <a:schemeClr val="tx1">
                    <a:lumMod val="95000"/>
                    <a:lumOff val="5000"/>
                  </a:schemeClr>
                </a:solidFill>
                <a:latin typeface="楷体" pitchFamily="49" charset="-122"/>
                <a:ea typeface="楷体" pitchFamily="49" charset="-122"/>
              </a:rPr>
              <a:t>/</a:t>
            </a:r>
            <a:r>
              <a:rPr lang="zh-CN" altLang="en-US" b="1" dirty="0">
                <a:solidFill>
                  <a:schemeClr val="tx1">
                    <a:lumMod val="95000"/>
                    <a:lumOff val="5000"/>
                  </a:schemeClr>
                </a:solidFill>
                <a:latin typeface="楷体" pitchFamily="49" charset="-122"/>
                <a:ea typeface="楷体" pitchFamily="49" charset="-122"/>
              </a:rPr>
              <a:t>基础等），即不用通过认证项目积分晋级</a:t>
            </a:r>
            <a:r>
              <a:rPr lang="zh-CN" altLang="en-US" b="1" dirty="0" smtClean="0">
                <a:solidFill>
                  <a:schemeClr val="tx1">
                    <a:lumMod val="95000"/>
                    <a:lumOff val="5000"/>
                  </a:schemeClr>
                </a:solidFill>
                <a:latin typeface="楷体" pitchFamily="49" charset="-122"/>
                <a:ea typeface="楷体" pitchFamily="49" charset="-122"/>
              </a:rPr>
              <a:t>至</a:t>
            </a:r>
            <a:r>
              <a:rPr lang="en-US" altLang="zh-CN" b="1" dirty="0" err="1" smtClean="0">
                <a:solidFill>
                  <a:schemeClr val="tx1">
                    <a:lumMod val="95000"/>
                    <a:lumOff val="5000"/>
                  </a:schemeClr>
                </a:solidFill>
                <a:latin typeface="楷体" pitchFamily="49" charset="-122"/>
                <a:ea typeface="楷体" pitchFamily="49" charset="-122"/>
              </a:rPr>
              <a:t>T3</a:t>
            </a:r>
            <a:r>
              <a:rPr lang="zh-CN" altLang="en-US" b="1" dirty="0" smtClean="0">
                <a:solidFill>
                  <a:schemeClr val="tx1">
                    <a:lumMod val="95000"/>
                    <a:lumOff val="5000"/>
                  </a:schemeClr>
                </a:solidFill>
                <a:latin typeface="楷体" pitchFamily="49" charset="-122"/>
                <a:ea typeface="楷体" pitchFamily="49" charset="-122"/>
              </a:rPr>
              <a:t>（</a:t>
            </a:r>
            <a:r>
              <a:rPr lang="zh-CN" altLang="en-US" b="1" dirty="0">
                <a:solidFill>
                  <a:schemeClr val="tx1">
                    <a:lumMod val="95000"/>
                    <a:lumOff val="5000"/>
                  </a:schemeClr>
                </a:solidFill>
                <a:latin typeface="楷体" pitchFamily="49" charset="-122"/>
                <a:ea typeface="楷体" pitchFamily="49" charset="-122"/>
              </a:rPr>
              <a:t>基础等），之后按规定进行半</a:t>
            </a:r>
            <a:r>
              <a:rPr lang="zh-CN" altLang="en-US" b="1" dirty="0" smtClean="0">
                <a:solidFill>
                  <a:schemeClr val="tx1">
                    <a:lumMod val="95000"/>
                    <a:lumOff val="5000"/>
                  </a:schemeClr>
                </a:solidFill>
                <a:latin typeface="楷体" pitchFamily="49" charset="-122"/>
                <a:ea typeface="楷体" pitchFamily="49" charset="-122"/>
              </a:rPr>
              <a:t>年绩效考察</a:t>
            </a:r>
            <a:r>
              <a:rPr lang="zh-CN" altLang="en-US" b="1" dirty="0">
                <a:solidFill>
                  <a:schemeClr val="tx1">
                    <a:lumMod val="95000"/>
                    <a:lumOff val="5000"/>
                  </a:schemeClr>
                </a:solidFill>
                <a:latin typeface="楷体" pitchFamily="49" charset="-122"/>
                <a:ea typeface="楷体" pitchFamily="49" charset="-122"/>
              </a:rPr>
              <a:t>及稳定级别。</a:t>
            </a:r>
          </a:p>
          <a:p>
            <a:endParaRPr lang="zh-CN" altLang="en-US" dirty="0"/>
          </a:p>
        </p:txBody>
      </p:sp>
      <p:grpSp>
        <p:nvGrpSpPr>
          <p:cNvPr id="13" name="组合 12"/>
          <p:cNvGrpSpPr/>
          <p:nvPr/>
        </p:nvGrpSpPr>
        <p:grpSpPr>
          <a:xfrm>
            <a:off x="2594207" y="3861048"/>
            <a:ext cx="6095940" cy="2801962"/>
            <a:chOff x="-2052707" y="4443462"/>
            <a:chExt cx="6095940" cy="2801962"/>
          </a:xfrm>
        </p:grpSpPr>
        <p:sp>
          <p:nvSpPr>
            <p:cNvPr id="14" name="任意多边形 13"/>
            <p:cNvSpPr/>
            <p:nvPr/>
          </p:nvSpPr>
          <p:spPr>
            <a:xfrm>
              <a:off x="-2052707" y="4443462"/>
              <a:ext cx="2848570" cy="425698"/>
            </a:xfrm>
            <a:custGeom>
              <a:avLst/>
              <a:gdLst>
                <a:gd name="connsiteX0" fmla="*/ 0 w 2848570"/>
                <a:gd name="connsiteY0" fmla="*/ 0 h 1139428"/>
                <a:gd name="connsiteX1" fmla="*/ 2848570 w 2848570"/>
                <a:gd name="connsiteY1" fmla="*/ 0 h 1139428"/>
                <a:gd name="connsiteX2" fmla="*/ 2848570 w 2848570"/>
                <a:gd name="connsiteY2" fmla="*/ 1139428 h 1139428"/>
                <a:gd name="connsiteX3" fmla="*/ 0 w 2848570"/>
                <a:gd name="connsiteY3" fmla="*/ 1139428 h 1139428"/>
                <a:gd name="connsiteX4" fmla="*/ 0 w 2848570"/>
                <a:gd name="connsiteY4" fmla="*/ 0 h 113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1139428">
                  <a:moveTo>
                    <a:pt x="0" y="0"/>
                  </a:moveTo>
                  <a:lnTo>
                    <a:pt x="2848570" y="0"/>
                  </a:lnTo>
                  <a:lnTo>
                    <a:pt x="2848570" y="1139428"/>
                  </a:lnTo>
                  <a:lnTo>
                    <a:pt x="0" y="1139428"/>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lumMod val="95000"/>
                      <a:lumOff val="5000"/>
                    </a:schemeClr>
                  </a:solidFill>
                  <a:latin typeface="楷体" pitchFamily="49" charset="-122"/>
                  <a:ea typeface="楷体" pitchFamily="49" charset="-122"/>
                </a:rPr>
                <a:t>绩效特别优异者</a:t>
              </a:r>
              <a:endParaRPr lang="zh-CN" altLang="en-US" sz="2000" kern="1200" dirty="0">
                <a:solidFill>
                  <a:schemeClr val="tx1">
                    <a:lumMod val="95000"/>
                    <a:lumOff val="5000"/>
                  </a:schemeClr>
                </a:solidFill>
              </a:endParaRPr>
            </a:p>
          </p:txBody>
        </p:sp>
        <p:sp>
          <p:nvSpPr>
            <p:cNvPr id="15" name="任意多边形 14"/>
            <p:cNvSpPr/>
            <p:nvPr/>
          </p:nvSpPr>
          <p:spPr>
            <a:xfrm>
              <a:off x="-2052707" y="4913499"/>
              <a:ext cx="2848570" cy="2331925"/>
            </a:xfrm>
            <a:custGeom>
              <a:avLst/>
              <a:gdLst>
                <a:gd name="connsiteX0" fmla="*/ 0 w 2848570"/>
                <a:gd name="connsiteY0" fmla="*/ 0 h 2854800"/>
                <a:gd name="connsiteX1" fmla="*/ 2848570 w 2848570"/>
                <a:gd name="connsiteY1" fmla="*/ 0 h 2854800"/>
                <a:gd name="connsiteX2" fmla="*/ 2848570 w 2848570"/>
                <a:gd name="connsiteY2" fmla="*/ 2854800 h 2854800"/>
                <a:gd name="connsiteX3" fmla="*/ 0 w 2848570"/>
                <a:gd name="connsiteY3" fmla="*/ 2854800 h 2854800"/>
                <a:gd name="connsiteX4" fmla="*/ 0 w 2848570"/>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2854800">
                  <a:moveTo>
                    <a:pt x="0" y="0"/>
                  </a:moveTo>
                  <a:lnTo>
                    <a:pt x="2848570" y="0"/>
                  </a:lnTo>
                  <a:lnTo>
                    <a:pt x="2848570" y="2854800"/>
                  </a:lnTo>
                  <a:lnTo>
                    <a:pt x="0" y="2854800"/>
                  </a:lnTo>
                  <a:lnTo>
                    <a:pt x="0" y="0"/>
                  </a:ln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zh-CN" sz="2000" kern="1200" dirty="0" smtClean="0">
                  <a:latin typeface="楷体" pitchFamily="49" charset="-122"/>
                  <a:ea typeface="楷体" pitchFamily="49" charset="-122"/>
                </a:rPr>
                <a:t>最近四个季度绩效特别优秀的人员</a:t>
              </a:r>
              <a:r>
                <a:rPr lang="zh-CN" altLang="en-US" sz="2000" kern="1200" dirty="0" smtClean="0">
                  <a:latin typeface="楷体" pitchFamily="49" charset="-122"/>
                  <a:ea typeface="楷体" pitchFamily="49" charset="-122"/>
                </a:rPr>
                <a:t>，</a:t>
              </a:r>
              <a:r>
                <a:rPr lang="zh-CN" altLang="zh-CN" sz="2000" kern="1200" dirty="0" smtClean="0">
                  <a:latin typeface="楷体" pitchFamily="49" charset="-122"/>
                  <a:ea typeface="楷体" pitchFamily="49" charset="-122"/>
                </a:rPr>
                <a:t>业绩特别优秀指近</a:t>
              </a:r>
              <a:r>
                <a:rPr lang="zh-CN" altLang="zh-CN" sz="2000" b="1" kern="1200" dirty="0" smtClean="0">
                  <a:latin typeface="楷体" pitchFamily="49" charset="-122"/>
                  <a:ea typeface="楷体" pitchFamily="49" charset="-122"/>
                </a:rPr>
                <a:t>四个季度绩效考核有三个</a:t>
              </a:r>
              <a:r>
                <a:rPr lang="en-US" altLang="zh-CN" sz="2000" b="1" kern="1200" dirty="0" smtClean="0">
                  <a:latin typeface="楷体" pitchFamily="49" charset="-122"/>
                  <a:ea typeface="楷体" pitchFamily="49" charset="-122"/>
                </a:rPr>
                <a:t>A</a:t>
              </a:r>
              <a:r>
                <a:rPr lang="zh-CN" altLang="zh-CN" sz="2000" b="1" kern="1200" dirty="0" smtClean="0">
                  <a:latin typeface="楷体" pitchFamily="49" charset="-122"/>
                  <a:ea typeface="楷体" pitchFamily="49" charset="-122"/>
                </a:rPr>
                <a:t>或两个</a:t>
              </a:r>
              <a:r>
                <a:rPr lang="en-US" altLang="zh-CN" sz="2000" b="1" kern="1200" dirty="0" smtClean="0">
                  <a:latin typeface="楷体" pitchFamily="49" charset="-122"/>
                  <a:ea typeface="楷体" pitchFamily="49" charset="-122"/>
                </a:rPr>
                <a:t>A+</a:t>
              </a:r>
              <a:r>
                <a:rPr lang="zh-CN" altLang="en-US" sz="2000" b="1" kern="1200" dirty="0" smtClean="0">
                  <a:latin typeface="楷体" pitchFamily="49" charset="-122"/>
                  <a:ea typeface="楷体" pitchFamily="49" charset="-122"/>
                </a:rPr>
                <a:t>。</a:t>
              </a:r>
              <a:endParaRPr lang="zh-CN" altLang="en-US" sz="2000" b="1" kern="1200" dirty="0"/>
            </a:p>
          </p:txBody>
        </p:sp>
        <p:sp>
          <p:nvSpPr>
            <p:cNvPr id="16" name="任意多边形 15"/>
            <p:cNvSpPr/>
            <p:nvPr/>
          </p:nvSpPr>
          <p:spPr>
            <a:xfrm>
              <a:off x="1194663" y="4443462"/>
              <a:ext cx="2848570" cy="425698"/>
            </a:xfrm>
            <a:custGeom>
              <a:avLst/>
              <a:gdLst>
                <a:gd name="connsiteX0" fmla="*/ 0 w 2848570"/>
                <a:gd name="connsiteY0" fmla="*/ 0 h 1139428"/>
                <a:gd name="connsiteX1" fmla="*/ 2848570 w 2848570"/>
                <a:gd name="connsiteY1" fmla="*/ 0 h 1139428"/>
                <a:gd name="connsiteX2" fmla="*/ 2848570 w 2848570"/>
                <a:gd name="connsiteY2" fmla="*/ 1139428 h 1139428"/>
                <a:gd name="connsiteX3" fmla="*/ 0 w 2848570"/>
                <a:gd name="connsiteY3" fmla="*/ 1139428 h 1139428"/>
                <a:gd name="connsiteX4" fmla="*/ 0 w 2848570"/>
                <a:gd name="connsiteY4" fmla="*/ 0 h 113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1139428">
                  <a:moveTo>
                    <a:pt x="0" y="0"/>
                  </a:moveTo>
                  <a:lnTo>
                    <a:pt x="2848570" y="0"/>
                  </a:lnTo>
                  <a:lnTo>
                    <a:pt x="2848570" y="1139428"/>
                  </a:lnTo>
                  <a:lnTo>
                    <a:pt x="0" y="1139428"/>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lumMod val="95000"/>
                      <a:lumOff val="5000"/>
                    </a:schemeClr>
                  </a:solidFill>
                  <a:latin typeface="楷体" pitchFamily="49" charset="-122"/>
                  <a:ea typeface="楷体" pitchFamily="49" charset="-122"/>
                </a:rPr>
                <a:t>突出贡献特批者</a:t>
              </a:r>
              <a:endParaRPr lang="zh-CN" altLang="en-US" sz="2000" kern="1200" dirty="0">
                <a:solidFill>
                  <a:schemeClr val="tx1">
                    <a:lumMod val="95000"/>
                    <a:lumOff val="5000"/>
                  </a:schemeClr>
                </a:solidFill>
              </a:endParaRPr>
            </a:p>
          </p:txBody>
        </p:sp>
        <p:sp>
          <p:nvSpPr>
            <p:cNvPr id="17" name="任意多边形 16"/>
            <p:cNvSpPr/>
            <p:nvPr/>
          </p:nvSpPr>
          <p:spPr>
            <a:xfrm>
              <a:off x="1194663" y="4913499"/>
              <a:ext cx="2848570" cy="2331925"/>
            </a:xfrm>
            <a:custGeom>
              <a:avLst/>
              <a:gdLst>
                <a:gd name="connsiteX0" fmla="*/ 0 w 2848570"/>
                <a:gd name="connsiteY0" fmla="*/ 0 h 2854800"/>
                <a:gd name="connsiteX1" fmla="*/ 2848570 w 2848570"/>
                <a:gd name="connsiteY1" fmla="*/ 0 h 2854800"/>
                <a:gd name="connsiteX2" fmla="*/ 2848570 w 2848570"/>
                <a:gd name="connsiteY2" fmla="*/ 2854800 h 2854800"/>
                <a:gd name="connsiteX3" fmla="*/ 0 w 2848570"/>
                <a:gd name="connsiteY3" fmla="*/ 2854800 h 2854800"/>
                <a:gd name="connsiteX4" fmla="*/ 0 w 2848570"/>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2854800">
                  <a:moveTo>
                    <a:pt x="0" y="0"/>
                  </a:moveTo>
                  <a:lnTo>
                    <a:pt x="2848570" y="0"/>
                  </a:lnTo>
                  <a:lnTo>
                    <a:pt x="2848570" y="2854800"/>
                  </a:lnTo>
                  <a:lnTo>
                    <a:pt x="0" y="2854800"/>
                  </a:lnTo>
                  <a:lnTo>
                    <a:pt x="0" y="0"/>
                  </a:ln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楷体" pitchFamily="49" charset="-122"/>
                  <a:ea typeface="楷体" pitchFamily="49" charset="-122"/>
                </a:rPr>
                <a:t>在专业领域取得重大创新成果，为公司带来显著性经济效益；或者个人取得重大荣誉，作为团队的骨干成员，为公司品牌及知名度带来重大提升者。</a:t>
              </a:r>
              <a:endParaRPr lang="zh-CN" altLang="en-US" sz="2000" kern="1200" dirty="0"/>
            </a:p>
          </p:txBody>
        </p:sp>
      </p:grpSp>
    </p:spTree>
    <p:extLst>
      <p:ext uri="{BB962C8B-B14F-4D97-AF65-F5344CB8AC3E}">
        <p14:creationId xmlns:p14="http://schemas.microsoft.com/office/powerpoint/2010/main" val="3244007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员工特批任职资格调整</a:t>
            </a:r>
            <a:r>
              <a:rPr lang="en-US" altLang="zh-CN" sz="3200" b="1" dirty="0" smtClean="0">
                <a:solidFill>
                  <a:schemeClr val="tx1">
                    <a:lumMod val="95000"/>
                    <a:lumOff val="5000"/>
                  </a:schemeClr>
                </a:solidFill>
                <a:latin typeface="楷体" panose="02010609060101010101" pitchFamily="49" charset="-122"/>
                <a:ea typeface="楷体" panose="02010609060101010101" pitchFamily="49" charset="-122"/>
              </a:rPr>
              <a:t>——</a:t>
            </a:r>
            <a:r>
              <a:rPr lang="zh-CN" altLang="en-US" sz="3200" b="1" dirty="0" smtClean="0">
                <a:solidFill>
                  <a:schemeClr val="tx1">
                    <a:lumMod val="95000"/>
                    <a:lumOff val="5000"/>
                  </a:schemeClr>
                </a:solidFill>
                <a:latin typeface="楷体" panose="02010609060101010101" pitchFamily="49" charset="-122"/>
                <a:ea typeface="楷体" panose="02010609060101010101" pitchFamily="49" charset="-122"/>
              </a:rPr>
              <a:t>破格降级</a:t>
            </a:r>
            <a:endParaRPr lang="zh-CN" altLang="en-US" sz="32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123728" y="1986423"/>
            <a:ext cx="6779096" cy="1097840"/>
          </a:xfrm>
        </p:spPr>
        <p:txBody>
          <a:bodyPr/>
          <a:lstStyle/>
          <a:p>
            <a:pPr marL="0" lvl="0" indent="0">
              <a:buNone/>
            </a:pPr>
            <a:r>
              <a:rPr lang="zh-CN" altLang="en-US" b="1" dirty="0">
                <a:solidFill>
                  <a:schemeClr val="tx1">
                    <a:lumMod val="95000"/>
                    <a:lumOff val="5000"/>
                  </a:schemeClr>
                </a:solidFill>
                <a:latin typeface="楷体" pitchFamily="49" charset="-122"/>
                <a:ea typeface="楷体" pitchFamily="49" charset="-122"/>
              </a:rPr>
              <a:t>员工在工作期间，出现以下情况之一，</a:t>
            </a:r>
            <a:r>
              <a:rPr lang="zh-CN" altLang="en-US" b="1" dirty="0" smtClean="0">
                <a:solidFill>
                  <a:schemeClr val="tx1">
                    <a:lumMod val="95000"/>
                    <a:lumOff val="5000"/>
                  </a:schemeClr>
                </a:solidFill>
                <a:latin typeface="楷体" pitchFamily="49" charset="-122"/>
                <a:ea typeface="楷体" pitchFamily="49" charset="-122"/>
              </a:rPr>
              <a:t>由二级部门经理向</a:t>
            </a:r>
            <a:r>
              <a:rPr lang="zh-CN" altLang="en-US" b="1" dirty="0">
                <a:solidFill>
                  <a:schemeClr val="tx1">
                    <a:lumMod val="95000"/>
                    <a:lumOff val="5000"/>
                  </a:schemeClr>
                </a:solidFill>
                <a:latin typeface="楷体" pitchFamily="49" charset="-122"/>
                <a:ea typeface="楷体" pitchFamily="49" charset="-122"/>
              </a:rPr>
              <a:t>公司任职资格管委会提出职级下调申请，任职资格管理委员总会及总经理特批。 </a:t>
            </a:r>
          </a:p>
          <a:p>
            <a:endParaRPr lang="zh-CN" altLang="en-US" dirty="0"/>
          </a:p>
        </p:txBody>
      </p:sp>
      <p:grpSp>
        <p:nvGrpSpPr>
          <p:cNvPr id="16" name="组合 15"/>
          <p:cNvGrpSpPr/>
          <p:nvPr/>
        </p:nvGrpSpPr>
        <p:grpSpPr>
          <a:xfrm>
            <a:off x="936858" y="1988840"/>
            <a:ext cx="797095" cy="1008496"/>
            <a:chOff x="2547074" y="5839071"/>
            <a:chExt cx="1267191" cy="1574457"/>
          </a:xfrm>
        </p:grpSpPr>
        <p:sp>
          <p:nvSpPr>
            <p:cNvPr id="12" name="Freeform 3"/>
            <p:cNvSpPr/>
            <p:nvPr/>
          </p:nvSpPr>
          <p:spPr>
            <a:xfrm>
              <a:off x="2547074" y="5883867"/>
              <a:ext cx="1267191" cy="1529661"/>
            </a:xfrm>
            <a:custGeom>
              <a:avLst/>
              <a:gdLst>
                <a:gd name="connsiteX0" fmla="*/ 1081635 w 1267191"/>
                <a:gd name="connsiteY0" fmla="*/ 185594 h 1529661"/>
                <a:gd name="connsiteX1" fmla="*/ 185561 w 1267191"/>
                <a:gd name="connsiteY1" fmla="*/ 185594 h 1529661"/>
                <a:gd name="connsiteX2" fmla="*/ 185561 w 1267191"/>
                <a:gd name="connsiteY2" fmla="*/ 1081630 h 1529661"/>
                <a:gd name="connsiteX3" fmla="*/ 633604 w 1267191"/>
                <a:gd name="connsiteY3" fmla="*/ 1529660 h 1529661"/>
                <a:gd name="connsiteX4" fmla="*/ 1081635 w 1267191"/>
                <a:gd name="connsiteY4" fmla="*/ 1081630 h 1529661"/>
                <a:gd name="connsiteX5" fmla="*/ 1081635 w 1267191"/>
                <a:gd name="connsiteY5" fmla="*/ 185594 h 152966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267191" h="1529661">
                  <a:moveTo>
                    <a:pt x="1081635" y="185594"/>
                  </a:moveTo>
                  <a:cubicBezTo>
                    <a:pt x="834213" y="-61864"/>
                    <a:pt x="433020" y="-61864"/>
                    <a:pt x="185561" y="185594"/>
                  </a:cubicBezTo>
                  <a:cubicBezTo>
                    <a:pt x="-61847" y="433015"/>
                    <a:pt x="-61859" y="834183"/>
                    <a:pt x="185561" y="1081630"/>
                  </a:cubicBezTo>
                  <a:lnTo>
                    <a:pt x="633604" y="1529660"/>
                  </a:lnTo>
                  <a:lnTo>
                    <a:pt x="1081635" y="1081630"/>
                  </a:lnTo>
                  <a:cubicBezTo>
                    <a:pt x="1329044" y="834183"/>
                    <a:pt x="1329044" y="433015"/>
                    <a:pt x="1081635" y="185594"/>
                  </a:cubicBezTo>
                </a:path>
              </a:pathLst>
            </a:custGeom>
            <a:solidFill>
              <a:srgbClr val="FFFFFF">
                <a:alpha val="100000"/>
              </a:srgbClr>
            </a:solidFill>
            <a:ln w="12700" cap="flat" cmpd="sng" algn="ctr">
              <a:solidFill>
                <a:srgbClr val="000000">
                  <a:alpha val="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 name="Freeform 3"/>
            <p:cNvSpPr/>
            <p:nvPr/>
          </p:nvSpPr>
          <p:spPr>
            <a:xfrm>
              <a:off x="2603672" y="5940476"/>
              <a:ext cx="1154014" cy="1393387"/>
            </a:xfrm>
            <a:custGeom>
              <a:avLst/>
              <a:gdLst>
                <a:gd name="connsiteX0" fmla="*/ 576995 w 1154014"/>
                <a:gd name="connsiteY0" fmla="*/ 1393387 h 1393387"/>
                <a:gd name="connsiteX1" fmla="*/ 168830 w 1154014"/>
                <a:gd name="connsiteY1" fmla="*/ 985183 h 1393387"/>
                <a:gd name="connsiteX2" fmla="*/ 168830 w 1154014"/>
                <a:gd name="connsiteY2" fmla="*/ 168802 h 1393387"/>
                <a:gd name="connsiteX3" fmla="*/ 985211 w 1154014"/>
                <a:gd name="connsiteY3" fmla="*/ 168802 h 1393387"/>
                <a:gd name="connsiteX4" fmla="*/ 985211 w 1154014"/>
                <a:gd name="connsiteY4" fmla="*/ 985183 h 1393387"/>
                <a:gd name="connsiteX5" fmla="*/ 576995 w 1154014"/>
                <a:gd name="connsiteY5" fmla="*/ 1393387 h 13933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1154014" h="1393387">
                  <a:moveTo>
                    <a:pt x="576995" y="1393387"/>
                  </a:moveTo>
                  <a:lnTo>
                    <a:pt x="168830" y="985183"/>
                  </a:lnTo>
                  <a:cubicBezTo>
                    <a:pt x="-56276" y="760101"/>
                    <a:pt x="-56276" y="393896"/>
                    <a:pt x="168830" y="168802"/>
                  </a:cubicBezTo>
                  <a:cubicBezTo>
                    <a:pt x="393899" y="-56267"/>
                    <a:pt x="760129" y="-56267"/>
                    <a:pt x="985211" y="168802"/>
                  </a:cubicBezTo>
                  <a:cubicBezTo>
                    <a:pt x="1210281" y="393896"/>
                    <a:pt x="1210281" y="760101"/>
                    <a:pt x="985211" y="985183"/>
                  </a:cubicBezTo>
                  <a:lnTo>
                    <a:pt x="576995" y="1393387"/>
                  </a:lnTo>
                </a:path>
              </a:pathLst>
            </a:custGeom>
            <a:solidFill>
              <a:srgbClr val="D32011">
                <a:alpha val="100000"/>
              </a:srgbClr>
            </a:solidFill>
            <a:ln w="12700" cap="flat" cmpd="sng" algn="ctr">
              <a:solidFill>
                <a:srgbClr val="000000">
                  <a:alpha val="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Freeform 3"/>
            <p:cNvSpPr/>
            <p:nvPr/>
          </p:nvSpPr>
          <p:spPr>
            <a:xfrm>
              <a:off x="3110824" y="5839071"/>
              <a:ext cx="279400" cy="987907"/>
            </a:xfrm>
            <a:custGeom>
              <a:avLst/>
              <a:gdLst>
                <a:gd name="connsiteX0" fmla="*/ 69850 w 279400"/>
                <a:gd name="connsiteY0" fmla="*/ 69850 h 987907"/>
                <a:gd name="connsiteX1" fmla="*/ 69850 w 279400"/>
                <a:gd name="connsiteY1" fmla="*/ 918057 h 987907"/>
              </a:gdLst>
              <a:ahLst/>
              <a:cxnLst>
                <a:cxn ang="0">
                  <a:pos x="connsiteX0" y="connsiteY0"/>
                </a:cxn>
                <a:cxn ang="1">
                  <a:pos x="connsiteX1" y="connsiteY1"/>
                </a:cxn>
              </a:cxnLst>
              <a:rect l="l" t="t" r="r" b="b"/>
              <a:pathLst>
                <a:path w="279400" h="987907">
                  <a:moveTo>
                    <a:pt x="69850" y="69850"/>
                  </a:moveTo>
                  <a:lnTo>
                    <a:pt x="69850" y="918057"/>
                  </a:lnTo>
                </a:path>
              </a:pathLst>
            </a:custGeom>
            <a:noFill/>
            <a:ln w="139700" cap="flat" cmpd="sng" algn="ctr">
              <a:solidFill>
                <a:srgbClr val="FFFFFF">
                  <a:alpha val="10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5" name="Freeform 3"/>
            <p:cNvSpPr/>
            <p:nvPr/>
          </p:nvSpPr>
          <p:spPr>
            <a:xfrm>
              <a:off x="2900093" y="6640455"/>
              <a:ext cx="561162" cy="301777"/>
            </a:xfrm>
            <a:custGeom>
              <a:avLst/>
              <a:gdLst>
                <a:gd name="connsiteX0" fmla="*/ 280580 w 561162"/>
                <a:gd name="connsiteY0" fmla="*/ 301777 h 301777"/>
                <a:gd name="connsiteX1" fmla="*/ 561162 w 561162"/>
                <a:gd name="connsiteY1" fmla="*/ 0 h 301777"/>
                <a:gd name="connsiteX2" fmla="*/ 0 w 561162"/>
                <a:gd name="connsiteY2" fmla="*/ 0 h 301777"/>
                <a:gd name="connsiteX3" fmla="*/ 280580 w 561162"/>
                <a:gd name="connsiteY3" fmla="*/ 301777 h 301777"/>
              </a:gdLst>
              <a:ahLst/>
              <a:cxnLst>
                <a:cxn ang="0">
                  <a:pos x="connsiteX0" y="connsiteY0"/>
                </a:cxn>
                <a:cxn ang="1">
                  <a:pos x="connsiteX1" y="connsiteY1"/>
                </a:cxn>
                <a:cxn ang="2">
                  <a:pos x="connsiteX2" y="connsiteY2"/>
                </a:cxn>
                <a:cxn ang="3">
                  <a:pos x="connsiteX3" y="connsiteY3"/>
                </a:cxn>
              </a:cxnLst>
              <a:rect l="l" t="t" r="r" b="b"/>
              <a:pathLst>
                <a:path w="561162" h="301777">
                  <a:moveTo>
                    <a:pt x="280580" y="301777"/>
                  </a:moveTo>
                  <a:lnTo>
                    <a:pt x="561162" y="0"/>
                  </a:lnTo>
                  <a:lnTo>
                    <a:pt x="0" y="0"/>
                  </a:lnTo>
                  <a:lnTo>
                    <a:pt x="280580" y="301777"/>
                  </a:lnTo>
                </a:path>
              </a:pathLst>
            </a:custGeom>
            <a:solidFill>
              <a:srgbClr val="FFFFFF">
                <a:alpha val="100000"/>
              </a:srgbClr>
            </a:solidFill>
            <a:ln w="12700" cap="flat" cmpd="sng" algn="ctr">
              <a:solidFill>
                <a:srgbClr val="000000">
                  <a:alpha val="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7" name="组合 16"/>
          <p:cNvGrpSpPr/>
          <p:nvPr/>
        </p:nvGrpSpPr>
        <p:grpSpPr>
          <a:xfrm>
            <a:off x="2594207" y="3212976"/>
            <a:ext cx="6095940" cy="3450034"/>
            <a:chOff x="-2052707" y="4443462"/>
            <a:chExt cx="6095940" cy="2801962"/>
          </a:xfrm>
        </p:grpSpPr>
        <p:sp>
          <p:nvSpPr>
            <p:cNvPr id="18" name="任意多边形 17"/>
            <p:cNvSpPr/>
            <p:nvPr/>
          </p:nvSpPr>
          <p:spPr>
            <a:xfrm>
              <a:off x="-2052707" y="4443462"/>
              <a:ext cx="2848570" cy="425698"/>
            </a:xfrm>
            <a:custGeom>
              <a:avLst/>
              <a:gdLst>
                <a:gd name="connsiteX0" fmla="*/ 0 w 2848570"/>
                <a:gd name="connsiteY0" fmla="*/ 0 h 1139428"/>
                <a:gd name="connsiteX1" fmla="*/ 2848570 w 2848570"/>
                <a:gd name="connsiteY1" fmla="*/ 0 h 1139428"/>
                <a:gd name="connsiteX2" fmla="*/ 2848570 w 2848570"/>
                <a:gd name="connsiteY2" fmla="*/ 1139428 h 1139428"/>
                <a:gd name="connsiteX3" fmla="*/ 0 w 2848570"/>
                <a:gd name="connsiteY3" fmla="*/ 1139428 h 1139428"/>
                <a:gd name="connsiteX4" fmla="*/ 0 w 2848570"/>
                <a:gd name="connsiteY4" fmla="*/ 0 h 113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1139428">
                  <a:moveTo>
                    <a:pt x="0" y="0"/>
                  </a:moveTo>
                  <a:lnTo>
                    <a:pt x="2848570" y="0"/>
                  </a:lnTo>
                  <a:lnTo>
                    <a:pt x="2848570" y="1139428"/>
                  </a:lnTo>
                  <a:lnTo>
                    <a:pt x="0" y="1139428"/>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lumMod val="95000"/>
                      <a:lumOff val="5000"/>
                    </a:schemeClr>
                  </a:solidFill>
                  <a:latin typeface="楷体" pitchFamily="49" charset="-122"/>
                  <a:ea typeface="楷体" pitchFamily="49" charset="-122"/>
                </a:rPr>
                <a:t>绩效</a:t>
              </a:r>
              <a:r>
                <a:rPr lang="zh-CN" altLang="en-US" sz="2000" dirty="0">
                  <a:solidFill>
                    <a:schemeClr val="tx1">
                      <a:lumMod val="95000"/>
                      <a:lumOff val="5000"/>
                    </a:schemeClr>
                  </a:solidFill>
                  <a:latin typeface="楷体" pitchFamily="49" charset="-122"/>
                  <a:ea typeface="楷体" pitchFamily="49" charset="-122"/>
                </a:rPr>
                <a:t>过差</a:t>
              </a:r>
              <a:r>
                <a:rPr lang="zh-CN" altLang="en-US" sz="2000" kern="1200" dirty="0" smtClean="0">
                  <a:solidFill>
                    <a:schemeClr val="tx1">
                      <a:lumMod val="95000"/>
                      <a:lumOff val="5000"/>
                    </a:schemeClr>
                  </a:solidFill>
                  <a:latin typeface="楷体" pitchFamily="49" charset="-122"/>
                  <a:ea typeface="楷体" pitchFamily="49" charset="-122"/>
                </a:rPr>
                <a:t>者</a:t>
              </a:r>
              <a:endParaRPr lang="zh-CN" altLang="en-US" sz="2000" kern="1200" dirty="0">
                <a:solidFill>
                  <a:schemeClr val="tx1">
                    <a:lumMod val="95000"/>
                    <a:lumOff val="5000"/>
                  </a:schemeClr>
                </a:solidFill>
              </a:endParaRPr>
            </a:p>
          </p:txBody>
        </p:sp>
        <p:sp>
          <p:nvSpPr>
            <p:cNvPr id="19" name="任意多边形 18"/>
            <p:cNvSpPr/>
            <p:nvPr/>
          </p:nvSpPr>
          <p:spPr>
            <a:xfrm>
              <a:off x="-2052707" y="4913499"/>
              <a:ext cx="2848570" cy="2331925"/>
            </a:xfrm>
            <a:custGeom>
              <a:avLst/>
              <a:gdLst>
                <a:gd name="connsiteX0" fmla="*/ 0 w 2848570"/>
                <a:gd name="connsiteY0" fmla="*/ 0 h 2854800"/>
                <a:gd name="connsiteX1" fmla="*/ 2848570 w 2848570"/>
                <a:gd name="connsiteY1" fmla="*/ 0 h 2854800"/>
                <a:gd name="connsiteX2" fmla="*/ 2848570 w 2848570"/>
                <a:gd name="connsiteY2" fmla="*/ 2854800 h 2854800"/>
                <a:gd name="connsiteX3" fmla="*/ 0 w 2848570"/>
                <a:gd name="connsiteY3" fmla="*/ 2854800 h 2854800"/>
                <a:gd name="connsiteX4" fmla="*/ 0 w 2848570"/>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2854800">
                  <a:moveTo>
                    <a:pt x="0" y="0"/>
                  </a:moveTo>
                  <a:lnTo>
                    <a:pt x="2848570" y="0"/>
                  </a:lnTo>
                  <a:lnTo>
                    <a:pt x="2848570" y="2854800"/>
                  </a:lnTo>
                  <a:lnTo>
                    <a:pt x="0" y="2854800"/>
                  </a:lnTo>
                  <a:lnTo>
                    <a:pt x="0" y="0"/>
                  </a:ln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defTabSz="889000">
                <a:lnSpc>
                  <a:spcPct val="90000"/>
                </a:lnSpc>
                <a:spcBef>
                  <a:spcPct val="0"/>
                </a:spcBef>
                <a:spcAft>
                  <a:spcPct val="15000"/>
                </a:spcAft>
                <a:buChar char="••"/>
              </a:pPr>
              <a:r>
                <a:rPr lang="zh-CN" altLang="en-US" sz="2000" dirty="0">
                  <a:latin typeface="楷体" pitchFamily="49" charset="-122"/>
                  <a:ea typeface="楷体" pitchFamily="49" charset="-122"/>
                </a:rPr>
                <a:t>连续两年年终绩效考核等级为“</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的或至少出现一次”</a:t>
              </a:r>
              <a:r>
                <a:rPr lang="en-US" altLang="zh-CN" sz="2000" dirty="0">
                  <a:latin typeface="楷体" pitchFamily="49" charset="-122"/>
                  <a:ea typeface="楷体" pitchFamily="49" charset="-122"/>
                </a:rPr>
                <a:t>D”</a:t>
              </a:r>
              <a:r>
                <a:rPr lang="zh-CN" altLang="en-US" sz="2000" dirty="0">
                  <a:latin typeface="楷体" pitchFamily="49" charset="-122"/>
                  <a:ea typeface="楷体" pitchFamily="49" charset="-122"/>
                </a:rPr>
                <a:t>的，自动下调一级。</a:t>
              </a:r>
            </a:p>
          </p:txBody>
        </p:sp>
        <p:sp>
          <p:nvSpPr>
            <p:cNvPr id="20" name="任意多边形 19"/>
            <p:cNvSpPr/>
            <p:nvPr/>
          </p:nvSpPr>
          <p:spPr>
            <a:xfrm>
              <a:off x="1194663" y="4443462"/>
              <a:ext cx="2848570" cy="425698"/>
            </a:xfrm>
            <a:custGeom>
              <a:avLst/>
              <a:gdLst>
                <a:gd name="connsiteX0" fmla="*/ 0 w 2848570"/>
                <a:gd name="connsiteY0" fmla="*/ 0 h 1139428"/>
                <a:gd name="connsiteX1" fmla="*/ 2848570 w 2848570"/>
                <a:gd name="connsiteY1" fmla="*/ 0 h 1139428"/>
                <a:gd name="connsiteX2" fmla="*/ 2848570 w 2848570"/>
                <a:gd name="connsiteY2" fmla="*/ 1139428 h 1139428"/>
                <a:gd name="connsiteX3" fmla="*/ 0 w 2848570"/>
                <a:gd name="connsiteY3" fmla="*/ 1139428 h 1139428"/>
                <a:gd name="connsiteX4" fmla="*/ 0 w 2848570"/>
                <a:gd name="connsiteY4" fmla="*/ 0 h 113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1139428">
                  <a:moveTo>
                    <a:pt x="0" y="0"/>
                  </a:moveTo>
                  <a:lnTo>
                    <a:pt x="2848570" y="0"/>
                  </a:lnTo>
                  <a:lnTo>
                    <a:pt x="2848570" y="1139428"/>
                  </a:lnTo>
                  <a:lnTo>
                    <a:pt x="0" y="1139428"/>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tx1">
                      <a:lumMod val="95000"/>
                      <a:lumOff val="5000"/>
                    </a:schemeClr>
                  </a:solidFill>
                  <a:latin typeface="楷体" pitchFamily="49" charset="-122"/>
                  <a:ea typeface="楷体" pitchFamily="49" charset="-122"/>
                </a:rPr>
                <a:t>造成突出损失者</a:t>
              </a:r>
              <a:endParaRPr lang="zh-CN" altLang="en-US" sz="2000" kern="1200" dirty="0">
                <a:solidFill>
                  <a:schemeClr val="tx1">
                    <a:lumMod val="95000"/>
                    <a:lumOff val="5000"/>
                  </a:schemeClr>
                </a:solidFill>
              </a:endParaRPr>
            </a:p>
          </p:txBody>
        </p:sp>
        <p:sp>
          <p:nvSpPr>
            <p:cNvPr id="21" name="任意多边形 20"/>
            <p:cNvSpPr/>
            <p:nvPr/>
          </p:nvSpPr>
          <p:spPr>
            <a:xfrm>
              <a:off x="1194663" y="4913499"/>
              <a:ext cx="2848570" cy="2331925"/>
            </a:xfrm>
            <a:custGeom>
              <a:avLst/>
              <a:gdLst>
                <a:gd name="connsiteX0" fmla="*/ 0 w 2848570"/>
                <a:gd name="connsiteY0" fmla="*/ 0 h 2854800"/>
                <a:gd name="connsiteX1" fmla="*/ 2848570 w 2848570"/>
                <a:gd name="connsiteY1" fmla="*/ 0 h 2854800"/>
                <a:gd name="connsiteX2" fmla="*/ 2848570 w 2848570"/>
                <a:gd name="connsiteY2" fmla="*/ 2854800 h 2854800"/>
                <a:gd name="connsiteX3" fmla="*/ 0 w 2848570"/>
                <a:gd name="connsiteY3" fmla="*/ 2854800 h 2854800"/>
                <a:gd name="connsiteX4" fmla="*/ 0 w 2848570"/>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2854800">
                  <a:moveTo>
                    <a:pt x="0" y="0"/>
                  </a:moveTo>
                  <a:lnTo>
                    <a:pt x="2848570" y="0"/>
                  </a:lnTo>
                  <a:lnTo>
                    <a:pt x="2848570" y="2854800"/>
                  </a:lnTo>
                  <a:lnTo>
                    <a:pt x="0" y="2854800"/>
                  </a:lnTo>
                  <a:lnTo>
                    <a:pt x="0" y="0"/>
                  </a:ln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defTabSz="889000">
                <a:lnSpc>
                  <a:spcPct val="90000"/>
                </a:lnSpc>
                <a:spcBef>
                  <a:spcPct val="0"/>
                </a:spcBef>
                <a:spcAft>
                  <a:spcPct val="15000"/>
                </a:spcAft>
                <a:buChar char="••"/>
              </a:pPr>
              <a:r>
                <a:rPr lang="zh-CN" altLang="en-US" sz="2000">
                  <a:latin typeface="楷体" pitchFamily="49" charset="-122"/>
                  <a:ea typeface="楷体" pitchFamily="49" charset="-122"/>
                </a:rPr>
                <a:t>出现严重违纪违规并造成重大不良影响，或由于个人失职，使得企业遭受重大经济损失者。</a:t>
              </a:r>
            </a:p>
          </p:txBody>
        </p:sp>
      </p:grpSp>
    </p:spTree>
    <p:extLst>
      <p:ext uri="{BB962C8B-B14F-4D97-AF65-F5344CB8AC3E}">
        <p14:creationId xmlns:p14="http://schemas.microsoft.com/office/powerpoint/2010/main" val="29965126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991" y="2769064"/>
            <a:ext cx="3672514" cy="217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038481" y="4725144"/>
            <a:ext cx="5004048" cy="1143000"/>
          </a:xfrm>
        </p:spPr>
        <p:txBody>
          <a:bodyPr>
            <a:normAutofit/>
          </a:bodyPr>
          <a:lstStyle/>
          <a:p>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员工有关任职资格认证的常见问题</a:t>
            </a:r>
            <a:endParaRPr lang="zh-CN" altLang="en-US" b="1" dirty="0">
              <a:solidFill>
                <a:schemeClr val="tx1">
                  <a:lumMod val="95000"/>
                  <a:lumOff val="5000"/>
                </a:schemeClr>
              </a:solidFill>
              <a:latin typeface="楷体" panose="02010609060101010101" pitchFamily="49" charset="-122"/>
              <a:ea typeface="楷体" panose="02010609060101010101" pitchFamily="49" charset="-122"/>
            </a:endParaRPr>
          </a:p>
        </p:txBody>
      </p:sp>
      <p:cxnSp>
        <p:nvCxnSpPr>
          <p:cNvPr id="5" name="直接连接符 4"/>
          <p:cNvCxnSpPr/>
          <p:nvPr/>
        </p:nvCxnSpPr>
        <p:spPr>
          <a:xfrm>
            <a:off x="3930505" y="4797152"/>
            <a:ext cx="5220000" cy="0"/>
          </a:xfrm>
          <a:prstGeom prst="line">
            <a:avLst/>
          </a:prstGeom>
          <a:ln w="69850" cmpd="thickThi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30505" y="5733256"/>
            <a:ext cx="5220000" cy="0"/>
          </a:xfrm>
          <a:prstGeom prst="line">
            <a:avLst/>
          </a:prstGeom>
          <a:ln w="69850" cmpd="thinThick">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3490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491064" cy="1143000"/>
          </a:xfrm>
        </p:spPr>
        <p:txBody>
          <a:bodyPr>
            <a:normAutofit/>
          </a:bodyPr>
          <a:lstStyle/>
          <a:p>
            <a:r>
              <a:rPr lang="zh-CN" altLang="en-US" b="1" dirty="0">
                <a:solidFill>
                  <a:schemeClr val="tx1">
                    <a:lumMod val="95000"/>
                    <a:lumOff val="5000"/>
                  </a:schemeClr>
                </a:solidFill>
                <a:latin typeface="楷体" panose="02010609060101010101" pitchFamily="49" charset="-122"/>
                <a:ea typeface="楷体" panose="02010609060101010101" pitchFamily="49" charset="-122"/>
              </a:rPr>
              <a:t>员工问题一：我的潜力很好，只是公司</a:t>
            </a: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没给</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我表现能力的机会，这对我公平吗？</a:t>
            </a:r>
          </a:p>
        </p:txBody>
      </p:sp>
      <p:sp>
        <p:nvSpPr>
          <p:cNvPr id="3" name="内容占位符 2"/>
          <p:cNvSpPr>
            <a:spLocks noGrp="1"/>
          </p:cNvSpPr>
          <p:nvPr>
            <p:ph idx="1"/>
          </p:nvPr>
        </p:nvSpPr>
        <p:spPr>
          <a:xfrm>
            <a:off x="2051720" y="2060848"/>
            <a:ext cx="6779096" cy="4392488"/>
          </a:xfrm>
        </p:spPr>
        <p:txBody>
          <a:bodyPr/>
          <a:lstStyle/>
          <a:p>
            <a:pPr>
              <a:lnSpc>
                <a:spcPct val="125000"/>
              </a:lnSpc>
            </a:pPr>
            <a:r>
              <a:rPr lang="zh-CN" altLang="en-US" b="1" dirty="0">
                <a:solidFill>
                  <a:schemeClr val="tx1">
                    <a:lumMod val="95000"/>
                    <a:lumOff val="5000"/>
                  </a:schemeClr>
                </a:solidFill>
                <a:latin typeface="楷体" panose="02010609060101010101" pitchFamily="49" charset="-122"/>
                <a:ea typeface="楷体" panose="02010609060101010101" pitchFamily="49" charset="-122"/>
              </a:rPr>
              <a:t>任职资格行为标准本身就要求管理者针对每个行为标准至少有一个任务安排，员工在任务项目方面获得的机会是平等的；但是，有可能遇到的被分配的项目</a:t>
            </a:r>
            <a:r>
              <a:rPr lang="en-US" altLang="zh-CN" b="1" dirty="0">
                <a:solidFill>
                  <a:schemeClr val="tx1">
                    <a:lumMod val="95000"/>
                    <a:lumOff val="5000"/>
                  </a:schemeClr>
                </a:solidFill>
                <a:latin typeface="楷体" panose="02010609060101010101" pitchFamily="49" charset="-122"/>
                <a:ea typeface="楷体" panose="02010609060101010101" pitchFamily="49" charset="-122"/>
              </a:rPr>
              <a:t>/</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任务难度和深度要求不一致，所以，若员工确实能较好完成分配给自己的项目</a:t>
            </a:r>
            <a:r>
              <a:rPr lang="en-US" altLang="zh-CN" b="1" dirty="0">
                <a:solidFill>
                  <a:schemeClr val="tx1">
                    <a:lumMod val="95000"/>
                    <a:lumOff val="5000"/>
                  </a:schemeClr>
                </a:solidFill>
                <a:latin typeface="楷体" panose="02010609060101010101" pitchFamily="49" charset="-122"/>
                <a:ea typeface="楷体" panose="02010609060101010101" pitchFamily="49" charset="-122"/>
              </a:rPr>
              <a:t>/</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任务，且绩效较好，在不影响进度的情况下，可以向公司提出调整工作内容及范围的要求</a:t>
            </a: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b="1" dirty="0">
              <a:solidFill>
                <a:schemeClr val="tx1">
                  <a:lumMod val="95000"/>
                  <a:lumOff val="5000"/>
                </a:schemeClr>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687947"/>
            <a:ext cx="2261858" cy="214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371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419056" cy="1143000"/>
          </a:xfrm>
        </p:spPr>
        <p:txBody>
          <a:bodyPr>
            <a:normAutofit/>
          </a:bodyPr>
          <a:lstStyle/>
          <a:p>
            <a:pPr algn="l"/>
            <a:r>
              <a:rPr lang="zh-CN" altLang="en-US" sz="3200" b="1" dirty="0">
                <a:solidFill>
                  <a:schemeClr val="tx1">
                    <a:lumMod val="95000"/>
                    <a:lumOff val="5000"/>
                  </a:schemeClr>
                </a:solidFill>
                <a:latin typeface="楷体" panose="02010609060101010101" pitchFamily="49" charset="-122"/>
                <a:ea typeface="楷体" panose="02010609060101010101" pitchFamily="49" charset="-122"/>
              </a:rPr>
              <a:t>员工问题二：我的表达能力不行，采取认证答辩的方式是否就会吃亏？</a:t>
            </a:r>
          </a:p>
        </p:txBody>
      </p:sp>
      <p:sp>
        <p:nvSpPr>
          <p:cNvPr id="3" name="内容占位符 2"/>
          <p:cNvSpPr>
            <a:spLocks noGrp="1"/>
          </p:cNvSpPr>
          <p:nvPr>
            <p:ph idx="1"/>
          </p:nvPr>
        </p:nvSpPr>
        <p:spPr>
          <a:xfrm>
            <a:off x="2113384" y="1988840"/>
            <a:ext cx="6779096" cy="4392488"/>
          </a:xfrm>
        </p:spPr>
        <p:txBody>
          <a:bodyPr/>
          <a:lstStyle/>
          <a:p>
            <a:pPr>
              <a:lnSpc>
                <a:spcPct val="125000"/>
              </a:lnSpc>
              <a:spcBef>
                <a:spcPts val="0"/>
              </a:spcBef>
            </a:pPr>
            <a:r>
              <a:rPr lang="zh-CN" altLang="en-US" b="1" dirty="0">
                <a:solidFill>
                  <a:schemeClr val="tx1">
                    <a:lumMod val="95000"/>
                    <a:lumOff val="5000"/>
                  </a:schemeClr>
                </a:solidFill>
              </a:rPr>
              <a:t>认证过程明确要求是按照你实际做的情况，而不是口头表达水平进行评价。</a:t>
            </a:r>
            <a:endParaRPr lang="en-US" altLang="zh-CN" b="1" dirty="0">
              <a:solidFill>
                <a:schemeClr val="tx1">
                  <a:lumMod val="95000"/>
                  <a:lumOff val="5000"/>
                </a:schemeClr>
              </a:solidFill>
            </a:endParaRPr>
          </a:p>
          <a:p>
            <a:pPr>
              <a:lnSpc>
                <a:spcPct val="125000"/>
              </a:lnSpc>
              <a:spcBef>
                <a:spcPts val="0"/>
              </a:spcBef>
            </a:pPr>
            <a:r>
              <a:rPr lang="zh-CN" altLang="en-US" b="1" dirty="0">
                <a:solidFill>
                  <a:schemeClr val="tx1">
                    <a:lumMod val="95000"/>
                    <a:lumOff val="5000"/>
                  </a:schemeClr>
                </a:solidFill>
              </a:rPr>
              <a:t>如果认证评价的标准中没有表达</a:t>
            </a:r>
            <a:r>
              <a:rPr lang="zh-CN" altLang="en-US" b="1" dirty="0" smtClean="0">
                <a:solidFill>
                  <a:schemeClr val="tx1">
                    <a:lumMod val="95000"/>
                    <a:lumOff val="5000"/>
                  </a:schemeClr>
                </a:solidFill>
              </a:rPr>
              <a:t>能力这一项，</a:t>
            </a:r>
            <a:r>
              <a:rPr lang="zh-CN" altLang="en-US" b="1" dirty="0">
                <a:solidFill>
                  <a:schemeClr val="tx1">
                    <a:lumMod val="95000"/>
                    <a:lumOff val="5000"/>
                  </a:schemeClr>
                </a:solidFill>
              </a:rPr>
              <a:t>则不会评判表达能力；如果认证评价的标准中包括了表达能力要项，那么答辩过程本身也就是对员工的表达能力进行评价的过程，但这也仅仅影响员工表达能力要项一项的成绩。</a:t>
            </a:r>
            <a:endParaRPr lang="en-US" altLang="zh-CN" b="1" dirty="0">
              <a:solidFill>
                <a:schemeClr val="tx1">
                  <a:lumMod val="95000"/>
                  <a:lumOff val="5000"/>
                </a:schemeClr>
              </a:solidFill>
            </a:endParaRPr>
          </a:p>
          <a:p>
            <a:endParaRPr lang="zh-CN" altLang="en-US"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687947"/>
            <a:ext cx="2261858" cy="214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217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3384" y="274638"/>
            <a:ext cx="6491064" cy="1143000"/>
          </a:xfrm>
        </p:spPr>
        <p:txBody>
          <a:bodyPr/>
          <a:lstStyle/>
          <a:p>
            <a:pPr algn="l"/>
            <a:r>
              <a:rPr lang="zh-CN" altLang="en-US" b="1" dirty="0">
                <a:solidFill>
                  <a:schemeClr val="tx1">
                    <a:lumMod val="95000"/>
                    <a:lumOff val="5000"/>
                  </a:schemeClr>
                </a:solidFill>
                <a:latin typeface="楷体" panose="02010609060101010101" pitchFamily="49" charset="-122"/>
                <a:ea typeface="楷体" panose="02010609060101010101" pitchFamily="49" charset="-122"/>
              </a:rPr>
              <a:t>员工问题三：在认证评价时，评委不了解我的实际工作情况怎么办？</a:t>
            </a:r>
          </a:p>
        </p:txBody>
      </p:sp>
      <p:sp>
        <p:nvSpPr>
          <p:cNvPr id="3" name="内容占位符 2"/>
          <p:cNvSpPr>
            <a:spLocks noGrp="1"/>
          </p:cNvSpPr>
          <p:nvPr>
            <p:ph idx="1"/>
          </p:nvPr>
        </p:nvSpPr>
        <p:spPr/>
        <p:txBody>
          <a:bodyPr/>
          <a:lstStyle/>
          <a:p>
            <a:pPr>
              <a:lnSpc>
                <a:spcPct val="120000"/>
              </a:lnSpc>
              <a:spcBef>
                <a:spcPts val="0"/>
              </a:spcBef>
            </a:pPr>
            <a:r>
              <a:rPr lang="zh-CN" altLang="en-US" b="1" dirty="0">
                <a:solidFill>
                  <a:schemeClr val="tx1">
                    <a:lumMod val="95000"/>
                    <a:lumOff val="5000"/>
                  </a:schemeClr>
                </a:solidFill>
                <a:latin typeface="楷体" panose="02010609060101010101" pitchFamily="49" charset="-122"/>
                <a:ea typeface="楷体" panose="02010609060101010101" pitchFamily="49" charset="-122"/>
              </a:rPr>
              <a:t>对于不了解员工日常表现的评委，他们在认证过程中会依据你提供的认证材料进行评价，并采用科学的“</a:t>
            </a:r>
            <a:r>
              <a:rPr lang="en-US" altLang="zh-CN" b="1" dirty="0">
                <a:solidFill>
                  <a:schemeClr val="tx1">
                    <a:lumMod val="95000"/>
                    <a:lumOff val="5000"/>
                  </a:schemeClr>
                </a:solidFill>
                <a:latin typeface="楷体" panose="02010609060101010101" pitchFamily="49" charset="-122"/>
                <a:ea typeface="楷体" panose="02010609060101010101" pitchFamily="49" charset="-122"/>
              </a:rPr>
              <a:t>STAR</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的方法进行提问。这个过程就类似一次内部招聘过程，评委可以通过有效的提问和员工陈述或呈现的事实来鉴别员工的能力水平。正如法官不一定认识被告，但如果他掌握了司法标准和程序和详实的评审材料，并具备庭审能力，就可以根据事实依据做出恰当的判断</a:t>
            </a:r>
            <a:r>
              <a:rPr lang="zh-CN" altLang="en-US" b="1" dirty="0" smtClean="0">
                <a:solidFill>
                  <a:schemeClr val="tx1">
                    <a:lumMod val="95000"/>
                    <a:lumOff val="5000"/>
                  </a:schemeClr>
                </a:solidFill>
                <a:latin typeface="楷体" panose="02010609060101010101" pitchFamily="49" charset="-122"/>
                <a:ea typeface="楷体" panose="02010609060101010101" pitchFamily="49" charset="-122"/>
              </a:rPr>
              <a:t>。</a:t>
            </a:r>
            <a:endParaRPr lang="en-US" altLang="zh-CN" b="1" dirty="0">
              <a:solidFill>
                <a:schemeClr val="tx1">
                  <a:lumMod val="95000"/>
                  <a:lumOff val="5000"/>
                </a:schemeClr>
              </a:solidFill>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687947"/>
            <a:ext cx="2261858" cy="214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86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991" y="2769064"/>
            <a:ext cx="3672514" cy="217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038481" y="4725144"/>
            <a:ext cx="5004048" cy="1143000"/>
          </a:xfrm>
        </p:spPr>
        <p:txBody>
          <a:bodyPr/>
          <a:lstStyle/>
          <a:p>
            <a:pPr algn="r"/>
            <a:r>
              <a:rPr lang="zh-CN" altLang="en-US" b="1" dirty="0">
                <a:solidFill>
                  <a:schemeClr val="tx1"/>
                </a:solidFill>
                <a:latin typeface="楷体" pitchFamily="49" charset="-122"/>
                <a:ea typeface="楷体" pitchFamily="49" charset="-122"/>
              </a:rPr>
              <a:t>范围</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特定领域（族群序列）</a:t>
            </a:r>
            <a:endParaRPr lang="zh-CN" altLang="en-US" dirty="0">
              <a:solidFill>
                <a:schemeClr val="tx1"/>
              </a:solidFill>
            </a:endParaRPr>
          </a:p>
        </p:txBody>
      </p:sp>
      <p:cxnSp>
        <p:nvCxnSpPr>
          <p:cNvPr id="5" name="直接连接符 4"/>
          <p:cNvCxnSpPr/>
          <p:nvPr/>
        </p:nvCxnSpPr>
        <p:spPr>
          <a:xfrm>
            <a:off x="3930505" y="4797152"/>
            <a:ext cx="5220000" cy="0"/>
          </a:xfrm>
          <a:prstGeom prst="line">
            <a:avLst/>
          </a:prstGeom>
          <a:ln w="69850" cmpd="thickThi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30505" y="5733256"/>
            <a:ext cx="5220000" cy="0"/>
          </a:xfrm>
          <a:prstGeom prst="line">
            <a:avLst/>
          </a:prstGeom>
          <a:ln w="69850" cmpd="thinThick">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8681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tx1">
                    <a:lumMod val="95000"/>
                    <a:lumOff val="5000"/>
                  </a:schemeClr>
                </a:solidFill>
              </a:rPr>
              <a:t>考试重点</a:t>
            </a:r>
            <a:endParaRPr lang="zh-CN" altLang="en-US" sz="3600" b="1" dirty="0">
              <a:solidFill>
                <a:schemeClr val="tx1">
                  <a:lumMod val="95000"/>
                  <a:lumOff val="5000"/>
                </a:schemeClr>
              </a:solidFill>
            </a:endParaRPr>
          </a:p>
        </p:txBody>
      </p:sp>
      <p:sp>
        <p:nvSpPr>
          <p:cNvPr id="3" name="内容占位符 2"/>
          <p:cNvSpPr>
            <a:spLocks noGrp="1"/>
          </p:cNvSpPr>
          <p:nvPr>
            <p:ph idx="1"/>
          </p:nvPr>
        </p:nvSpPr>
        <p:spPr/>
        <p:txBody>
          <a:bodyPr/>
          <a:lstStyle/>
          <a:p>
            <a:pPr marL="0" indent="0" algn="just">
              <a:lnSpc>
                <a:spcPct val="150000"/>
              </a:lnSpc>
              <a:buNone/>
            </a:pPr>
            <a:r>
              <a:rPr lang="en-US" altLang="zh-CN" b="1" dirty="0" smtClean="0"/>
              <a:t>1</a:t>
            </a:r>
            <a:r>
              <a:rPr lang="zh-CN" altLang="en-US" b="1" dirty="0" smtClean="0"/>
              <a:t>、掌握岗位、子序列、序列、族群的归属关系</a:t>
            </a:r>
            <a:endParaRPr lang="en-US" altLang="zh-CN" b="1" dirty="0" smtClean="0"/>
          </a:p>
          <a:p>
            <a:pPr marL="0" indent="0" algn="just">
              <a:lnSpc>
                <a:spcPct val="150000"/>
              </a:lnSpc>
              <a:buNone/>
            </a:pPr>
            <a:r>
              <a:rPr lang="en-US" altLang="zh-CN" b="1" dirty="0" smtClean="0"/>
              <a:t>2</a:t>
            </a:r>
            <a:r>
              <a:rPr lang="zh-CN" altLang="en-US" b="1" dirty="0" smtClean="0"/>
              <a:t>、了解各技术层级的定位</a:t>
            </a:r>
            <a:endParaRPr lang="en-US" altLang="zh-CN" b="1" dirty="0" smtClean="0"/>
          </a:p>
          <a:p>
            <a:pPr marL="0" indent="0" algn="just">
              <a:lnSpc>
                <a:spcPct val="150000"/>
              </a:lnSpc>
              <a:buNone/>
            </a:pPr>
            <a:r>
              <a:rPr lang="en-US" altLang="zh-CN" b="1" dirty="0" smtClean="0"/>
              <a:t>3</a:t>
            </a:r>
            <a:r>
              <a:rPr lang="zh-CN" altLang="en-US" b="1" dirty="0" smtClean="0"/>
              <a:t>、掌握任职资格各积分维度以及积分的方式</a:t>
            </a:r>
            <a:endParaRPr lang="en-US" altLang="zh-CN" b="1" dirty="0" smtClean="0"/>
          </a:p>
          <a:p>
            <a:pPr marL="0" indent="0" algn="just">
              <a:lnSpc>
                <a:spcPct val="150000"/>
              </a:lnSpc>
              <a:buNone/>
            </a:pPr>
            <a:r>
              <a:rPr lang="en-US" altLang="zh-CN" b="1" dirty="0" smtClean="0"/>
              <a:t>4</a:t>
            </a:r>
            <a:r>
              <a:rPr lang="zh-CN" altLang="en-US" b="1" dirty="0" smtClean="0"/>
              <a:t>、理解资历经验维度的门槛要求</a:t>
            </a:r>
            <a:endParaRPr lang="en-US" altLang="zh-CN" b="1" dirty="0" smtClean="0"/>
          </a:p>
        </p:txBody>
      </p:sp>
      <p:pic>
        <p:nvPicPr>
          <p:cNvPr id="4" name="图片 3"/>
          <p:cNvPicPr>
            <a:picLocks noChangeAspect="1"/>
          </p:cNvPicPr>
          <p:nvPr/>
        </p:nvPicPr>
        <p:blipFill>
          <a:blip r:embed="rId2"/>
          <a:stretch>
            <a:fillRect/>
          </a:stretch>
        </p:blipFill>
        <p:spPr>
          <a:xfrm>
            <a:off x="4791075" y="4457700"/>
            <a:ext cx="4352925" cy="2400300"/>
          </a:xfrm>
          <a:prstGeom prst="rect">
            <a:avLst/>
          </a:prstGeom>
        </p:spPr>
      </p:pic>
    </p:spTree>
    <p:extLst>
      <p:ext uri="{BB962C8B-B14F-4D97-AF65-F5344CB8AC3E}">
        <p14:creationId xmlns:p14="http://schemas.microsoft.com/office/powerpoint/2010/main" val="25837183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5962605" y="3140968"/>
            <a:ext cx="697627" cy="246221"/>
          </a:xfrm>
          <a:prstGeom prst="rect">
            <a:avLst/>
          </a:prstGeom>
          <a:noFill/>
        </p:spPr>
        <p:txBody>
          <a:bodyPr wrap="none" rtlCol="0">
            <a:spAutoFit/>
          </a:bodyPr>
          <a:lstStyle/>
          <a:p>
            <a:r>
              <a:rPr lang="zh-CN" altLang="en-US" sz="1000">
                <a:solidFill>
                  <a:prstClr val="black"/>
                </a:solidFill>
                <a:latin typeface="华文细黑" pitchFamily="2" charset="-122"/>
                <a:ea typeface="华文细黑" pitchFamily="2" charset="-122"/>
              </a:rPr>
              <a:t>资格认证</a:t>
            </a:r>
          </a:p>
        </p:txBody>
      </p:sp>
      <p:sp>
        <p:nvSpPr>
          <p:cNvPr id="6" name="TextBox 5"/>
          <p:cNvSpPr txBox="1"/>
          <p:nvPr/>
        </p:nvSpPr>
        <p:spPr>
          <a:xfrm>
            <a:off x="2766776" y="1305651"/>
            <a:ext cx="4809330" cy="1200329"/>
          </a:xfrm>
          <a:prstGeom prst="rect">
            <a:avLst/>
          </a:prstGeom>
          <a:noFill/>
        </p:spPr>
        <p:txBody>
          <a:bodyPr wrap="none" rtlCol="0">
            <a:spAutoFit/>
          </a:bodyPr>
          <a:lstStyle/>
          <a:p>
            <a:pPr algn="ctr"/>
            <a:r>
              <a:rPr lang="zh-CN" altLang="en-US" sz="7200" b="1" dirty="0" smtClean="0">
                <a:latin typeface="华文楷体" pitchFamily="2" charset="-122"/>
                <a:ea typeface="华文楷体" pitchFamily="2" charset="-122"/>
              </a:rPr>
              <a:t>谢谢大家！</a:t>
            </a:r>
            <a:endParaRPr lang="en-US" altLang="zh-CN" sz="72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1733786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8157" y="274638"/>
            <a:ext cx="7117556" cy="1143000"/>
          </a:xfrm>
        </p:spPr>
        <p:txBody>
          <a:bodyPr>
            <a:noAutofit/>
          </a:bodyPr>
          <a:lstStyle/>
          <a:p>
            <a:r>
              <a:rPr lang="zh-CN" altLang="en-US" sz="3600" b="1" dirty="0" smtClean="0">
                <a:solidFill>
                  <a:schemeClr val="tx1"/>
                </a:solidFill>
                <a:latin typeface="楷体" panose="02010609060101010101" pitchFamily="49" charset="-122"/>
                <a:ea typeface="楷体" panose="02010609060101010101" pitchFamily="49" charset="-122"/>
              </a:rPr>
              <a:t>往什么地方走？</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发展方向介绍</a:t>
            </a:r>
            <a:endParaRPr lang="zh-CN" altLang="en-US" sz="3600" b="1" dirty="0">
              <a:solidFill>
                <a:schemeClr val="tx1"/>
              </a:solidFill>
              <a:latin typeface="楷体" panose="02010609060101010101" pitchFamily="49" charset="-122"/>
              <a:ea typeface="楷体" panose="02010609060101010101" pitchFamily="49" charset="-122"/>
            </a:endParaRPr>
          </a:p>
        </p:txBody>
      </p:sp>
      <p:grpSp>
        <p:nvGrpSpPr>
          <p:cNvPr id="4" name="组合 68"/>
          <p:cNvGrpSpPr>
            <a:grpSpLocks/>
          </p:cNvGrpSpPr>
          <p:nvPr/>
        </p:nvGrpSpPr>
        <p:grpSpPr bwMode="auto">
          <a:xfrm>
            <a:off x="323850" y="1628775"/>
            <a:ext cx="1971719" cy="4041772"/>
            <a:chOff x="1331640" y="1412776"/>
            <a:chExt cx="3098803" cy="4041737"/>
          </a:xfrm>
        </p:grpSpPr>
        <p:cxnSp>
          <p:nvCxnSpPr>
            <p:cNvPr id="5" name="直接连接符 4"/>
            <p:cNvCxnSpPr/>
            <p:nvPr/>
          </p:nvCxnSpPr>
          <p:spPr>
            <a:xfrm>
              <a:off x="1331640" y="3212985"/>
              <a:ext cx="3096239"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rot="5400000">
              <a:off x="1619799" y="2276370"/>
              <a:ext cx="1584311"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rot="5400000">
              <a:off x="1368184" y="4401219"/>
              <a:ext cx="2087544"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rot="5400000" flipH="1" flipV="1">
              <a:off x="-307" y="3537627"/>
              <a:ext cx="3671856" cy="0"/>
            </a:xfrm>
            <a:prstGeom prst="straightConnector1">
              <a:avLst/>
            </a:prstGeom>
            <a:ln w="19050">
              <a:prstDash val="sysDot"/>
              <a:tailEnd type="arrow"/>
            </a:ln>
          </p:spPr>
          <p:style>
            <a:lnRef idx="2">
              <a:schemeClr val="dk1"/>
            </a:lnRef>
            <a:fillRef idx="0">
              <a:schemeClr val="dk1"/>
            </a:fillRef>
            <a:effectRef idx="1">
              <a:schemeClr val="dk1"/>
            </a:effectRef>
            <a:fontRef idx="minor">
              <a:schemeClr val="tx1"/>
            </a:fontRef>
          </p:style>
        </p:cxnSp>
        <p:sp>
          <p:nvSpPr>
            <p:cNvPr id="9" name="TextBox 40"/>
            <p:cNvSpPr txBox="1">
              <a:spLocks noChangeArrowheads="1"/>
            </p:cNvSpPr>
            <p:nvPr/>
          </p:nvSpPr>
          <p:spPr bwMode="auto">
            <a:xfrm>
              <a:off x="2627784" y="5085184"/>
              <a:ext cx="474137" cy="369329"/>
            </a:xfrm>
            <a:prstGeom prst="rect">
              <a:avLst/>
            </a:prstGeom>
            <a:noFill/>
            <a:ln w="9525">
              <a:noFill/>
              <a:miter lim="800000"/>
              <a:headEnd/>
              <a:tailEnd/>
            </a:ln>
          </p:spPr>
          <p:txBody>
            <a:bodyPr wrap="none">
              <a:spAutoFit/>
            </a:bodyPr>
            <a:lstStyle/>
            <a:p>
              <a:r>
                <a:rPr lang="en-US" altLang="zh-CN">
                  <a:latin typeface="Calibri" pitchFamily="34" charset="0"/>
                </a:rPr>
                <a:t>1</a:t>
              </a:r>
              <a:endParaRPr lang="zh-CN" altLang="en-US">
                <a:latin typeface="Calibri" pitchFamily="34" charset="0"/>
              </a:endParaRPr>
            </a:p>
          </p:txBody>
        </p:sp>
        <p:sp>
          <p:nvSpPr>
            <p:cNvPr id="10" name="TextBox 41"/>
            <p:cNvSpPr txBox="1">
              <a:spLocks noChangeArrowheads="1"/>
            </p:cNvSpPr>
            <p:nvPr/>
          </p:nvSpPr>
          <p:spPr bwMode="auto">
            <a:xfrm>
              <a:off x="2627784" y="4293096"/>
              <a:ext cx="474137" cy="369329"/>
            </a:xfrm>
            <a:prstGeom prst="rect">
              <a:avLst/>
            </a:prstGeom>
            <a:noFill/>
            <a:ln w="9525">
              <a:noFill/>
              <a:miter lim="800000"/>
              <a:headEnd/>
              <a:tailEnd/>
            </a:ln>
          </p:spPr>
          <p:txBody>
            <a:bodyPr wrap="none">
              <a:spAutoFit/>
            </a:bodyPr>
            <a:lstStyle/>
            <a:p>
              <a:r>
                <a:rPr lang="en-US" altLang="zh-CN">
                  <a:latin typeface="Calibri" pitchFamily="34" charset="0"/>
                </a:rPr>
                <a:t>2</a:t>
              </a:r>
              <a:endParaRPr lang="zh-CN" altLang="en-US">
                <a:latin typeface="Calibri" pitchFamily="34" charset="0"/>
              </a:endParaRPr>
            </a:p>
          </p:txBody>
        </p:sp>
        <p:sp>
          <p:nvSpPr>
            <p:cNvPr id="11" name="TextBox 42"/>
            <p:cNvSpPr txBox="1">
              <a:spLocks noChangeArrowheads="1"/>
            </p:cNvSpPr>
            <p:nvPr/>
          </p:nvSpPr>
          <p:spPr bwMode="auto">
            <a:xfrm>
              <a:off x="2627784" y="3429000"/>
              <a:ext cx="474137" cy="369329"/>
            </a:xfrm>
            <a:prstGeom prst="rect">
              <a:avLst/>
            </a:prstGeom>
            <a:noFill/>
            <a:ln w="9525">
              <a:noFill/>
              <a:miter lim="800000"/>
              <a:headEnd/>
              <a:tailEnd/>
            </a:ln>
          </p:spPr>
          <p:txBody>
            <a:bodyPr wrap="none">
              <a:spAutoFit/>
            </a:bodyPr>
            <a:lstStyle/>
            <a:p>
              <a:r>
                <a:rPr lang="en-US" altLang="zh-CN">
                  <a:latin typeface="Calibri" pitchFamily="34" charset="0"/>
                </a:rPr>
                <a:t>3</a:t>
              </a:r>
              <a:endParaRPr lang="zh-CN" altLang="en-US">
                <a:latin typeface="Calibri" pitchFamily="34" charset="0"/>
              </a:endParaRPr>
            </a:p>
          </p:txBody>
        </p:sp>
        <p:sp>
          <p:nvSpPr>
            <p:cNvPr id="12" name="TextBox 45"/>
            <p:cNvSpPr txBox="1">
              <a:spLocks noChangeArrowheads="1"/>
            </p:cNvSpPr>
            <p:nvPr/>
          </p:nvSpPr>
          <p:spPr bwMode="auto">
            <a:xfrm>
              <a:off x="2627784" y="2276872"/>
              <a:ext cx="474137" cy="369329"/>
            </a:xfrm>
            <a:prstGeom prst="rect">
              <a:avLst/>
            </a:prstGeom>
            <a:noFill/>
            <a:ln w="9525">
              <a:noFill/>
              <a:miter lim="800000"/>
              <a:headEnd/>
              <a:tailEnd/>
            </a:ln>
          </p:spPr>
          <p:txBody>
            <a:bodyPr wrap="none">
              <a:spAutoFit/>
            </a:bodyPr>
            <a:lstStyle/>
            <a:p>
              <a:r>
                <a:rPr lang="en-US" altLang="zh-CN">
                  <a:latin typeface="Calibri" pitchFamily="34" charset="0"/>
                </a:rPr>
                <a:t>4</a:t>
              </a:r>
              <a:endParaRPr lang="zh-CN" altLang="en-US">
                <a:latin typeface="Calibri" pitchFamily="34" charset="0"/>
              </a:endParaRPr>
            </a:p>
          </p:txBody>
        </p:sp>
        <p:sp>
          <p:nvSpPr>
            <p:cNvPr id="13" name="TextBox 47"/>
            <p:cNvSpPr txBox="1">
              <a:spLocks noChangeArrowheads="1"/>
            </p:cNvSpPr>
            <p:nvPr/>
          </p:nvSpPr>
          <p:spPr bwMode="auto">
            <a:xfrm>
              <a:off x="2627784" y="1412776"/>
              <a:ext cx="474137" cy="369329"/>
            </a:xfrm>
            <a:prstGeom prst="rect">
              <a:avLst/>
            </a:prstGeom>
            <a:noFill/>
            <a:ln w="9525">
              <a:noFill/>
              <a:miter lim="800000"/>
              <a:headEnd/>
              <a:tailEnd/>
            </a:ln>
          </p:spPr>
          <p:txBody>
            <a:bodyPr wrap="none">
              <a:spAutoFit/>
            </a:bodyPr>
            <a:lstStyle/>
            <a:p>
              <a:r>
                <a:rPr lang="en-US" altLang="zh-CN">
                  <a:latin typeface="Calibri" pitchFamily="34" charset="0"/>
                </a:rPr>
                <a:t>5</a:t>
              </a:r>
              <a:endParaRPr lang="zh-CN" altLang="en-US">
                <a:latin typeface="Calibri" pitchFamily="34" charset="0"/>
              </a:endParaRPr>
            </a:p>
          </p:txBody>
        </p:sp>
        <p:sp>
          <p:nvSpPr>
            <p:cNvPr id="14" name="TextBox 49"/>
            <p:cNvSpPr txBox="1">
              <a:spLocks noChangeArrowheads="1"/>
            </p:cNvSpPr>
            <p:nvPr/>
          </p:nvSpPr>
          <p:spPr bwMode="auto">
            <a:xfrm>
              <a:off x="2902055" y="2860920"/>
              <a:ext cx="564832" cy="369329"/>
            </a:xfrm>
            <a:prstGeom prst="rect">
              <a:avLst/>
            </a:prstGeom>
            <a:noFill/>
            <a:ln w="9525">
              <a:noFill/>
              <a:miter lim="800000"/>
              <a:headEnd/>
              <a:tailEnd/>
            </a:ln>
          </p:spPr>
          <p:txBody>
            <a:bodyPr wrap="none">
              <a:spAutoFit/>
            </a:bodyPr>
            <a:lstStyle/>
            <a:p>
              <a:r>
                <a:rPr lang="en-US" altLang="zh-CN">
                  <a:latin typeface="Calibri" pitchFamily="34" charset="0"/>
                </a:rPr>
                <a:t>4’</a:t>
              </a:r>
            </a:p>
          </p:txBody>
        </p:sp>
        <p:sp>
          <p:nvSpPr>
            <p:cNvPr id="15" name="TextBox 64"/>
            <p:cNvSpPr txBox="1">
              <a:spLocks noChangeArrowheads="1"/>
            </p:cNvSpPr>
            <p:nvPr/>
          </p:nvSpPr>
          <p:spPr bwMode="auto">
            <a:xfrm>
              <a:off x="3865611" y="2864352"/>
              <a:ext cx="564832" cy="369329"/>
            </a:xfrm>
            <a:prstGeom prst="rect">
              <a:avLst/>
            </a:prstGeom>
            <a:noFill/>
            <a:ln w="9525">
              <a:noFill/>
              <a:miter lim="800000"/>
              <a:headEnd/>
              <a:tailEnd/>
            </a:ln>
          </p:spPr>
          <p:txBody>
            <a:bodyPr wrap="none">
              <a:spAutoFit/>
            </a:bodyPr>
            <a:lstStyle/>
            <a:p>
              <a:r>
                <a:rPr lang="en-US" altLang="zh-CN">
                  <a:latin typeface="Calibri" pitchFamily="34" charset="0"/>
                </a:rPr>
                <a:t>5’</a:t>
              </a:r>
              <a:endParaRPr lang="zh-CN" altLang="en-US">
                <a:latin typeface="Calibri" pitchFamily="34" charset="0"/>
              </a:endParaRPr>
            </a:p>
          </p:txBody>
        </p:sp>
        <p:cxnSp>
          <p:nvCxnSpPr>
            <p:cNvPr id="16" name="直接箭头连接符 15"/>
            <p:cNvCxnSpPr/>
            <p:nvPr/>
          </p:nvCxnSpPr>
          <p:spPr>
            <a:xfrm>
              <a:off x="2681411" y="2709753"/>
              <a:ext cx="1729002" cy="1587"/>
            </a:xfrm>
            <a:prstGeom prst="straightConnector1">
              <a:avLst/>
            </a:prstGeom>
            <a:ln w="19050">
              <a:prstDash val="sysDot"/>
              <a:tailEnd type="arrow"/>
            </a:ln>
          </p:spPr>
          <p:style>
            <a:lnRef idx="2">
              <a:schemeClr val="dk1"/>
            </a:lnRef>
            <a:fillRef idx="0">
              <a:schemeClr val="dk1"/>
            </a:fillRef>
            <a:effectRef idx="1">
              <a:schemeClr val="dk1"/>
            </a:effectRef>
            <a:fontRef idx="minor">
              <a:schemeClr val="tx1"/>
            </a:fontRef>
          </p:style>
        </p:cxnSp>
      </p:grpSp>
      <p:sp>
        <p:nvSpPr>
          <p:cNvPr id="17" name="TextBox 15"/>
          <p:cNvSpPr txBox="1"/>
          <p:nvPr/>
        </p:nvSpPr>
        <p:spPr>
          <a:xfrm>
            <a:off x="212725" y="1497014"/>
            <a:ext cx="800219" cy="461665"/>
          </a:xfrm>
          <a:prstGeom prst="rect">
            <a:avLst/>
          </a:prstGeom>
          <a:noFill/>
        </p:spPr>
        <p:txBody>
          <a:bodyPr wrap="none">
            <a:spAutoFit/>
          </a:bodyPr>
          <a:lstStyle/>
          <a:p>
            <a:pPr defTabSz="913916" fontAlgn="auto">
              <a:spcBef>
                <a:spcPts val="0"/>
              </a:spcBef>
              <a:spcAft>
                <a:spcPts val="0"/>
              </a:spcAft>
              <a:defRPr/>
            </a:pPr>
            <a:r>
              <a:rPr lang="zh-CN" altLang="en-US" sz="1200" b="1" dirty="0">
                <a:solidFill>
                  <a:schemeClr val="accent3">
                    <a:lumMod val="75000"/>
                  </a:schemeClr>
                </a:solidFill>
                <a:latin typeface="+mn-lt"/>
                <a:ea typeface="+mn-ea"/>
              </a:rPr>
              <a:t>专业技能</a:t>
            </a:r>
            <a:endParaRPr lang="en-US" altLang="zh-CN" sz="1200" b="1" dirty="0">
              <a:solidFill>
                <a:schemeClr val="accent3">
                  <a:lumMod val="75000"/>
                </a:schemeClr>
              </a:solidFill>
              <a:latin typeface="+mn-lt"/>
              <a:ea typeface="+mn-ea"/>
            </a:endParaRPr>
          </a:p>
          <a:p>
            <a:pPr defTabSz="913916" fontAlgn="auto">
              <a:spcBef>
                <a:spcPts val="0"/>
              </a:spcBef>
              <a:spcAft>
                <a:spcPts val="0"/>
              </a:spcAft>
              <a:defRPr/>
            </a:pPr>
            <a:r>
              <a:rPr lang="zh-CN" altLang="en-US" sz="1200" b="1" dirty="0">
                <a:solidFill>
                  <a:schemeClr val="accent2"/>
                </a:solidFill>
                <a:latin typeface="+mn-lt"/>
                <a:ea typeface="+mn-ea"/>
              </a:rPr>
              <a:t>深度</a:t>
            </a:r>
            <a:r>
              <a:rPr lang="zh-CN" altLang="en-US" sz="1200" dirty="0">
                <a:latin typeface="+mn-lt"/>
                <a:ea typeface="+mn-ea"/>
              </a:rPr>
              <a:t>发展</a:t>
            </a:r>
          </a:p>
        </p:txBody>
      </p:sp>
      <p:sp>
        <p:nvSpPr>
          <p:cNvPr id="18" name="矩形 17"/>
          <p:cNvSpPr/>
          <p:nvPr/>
        </p:nvSpPr>
        <p:spPr>
          <a:xfrm rot="2690359">
            <a:off x="574676" y="5440363"/>
            <a:ext cx="142875" cy="14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916" fontAlgn="auto">
              <a:spcBef>
                <a:spcPts val="0"/>
              </a:spcBef>
              <a:spcAft>
                <a:spcPts val="0"/>
              </a:spcAft>
              <a:defRPr/>
            </a:pPr>
            <a:endParaRPr lang="zh-CN" altLang="en-US"/>
          </a:p>
        </p:txBody>
      </p:sp>
      <p:sp>
        <p:nvSpPr>
          <p:cNvPr id="19" name="TextBox 81"/>
          <p:cNvSpPr txBox="1">
            <a:spLocks noChangeArrowheads="1"/>
          </p:cNvSpPr>
          <p:nvPr/>
        </p:nvSpPr>
        <p:spPr bwMode="auto">
          <a:xfrm>
            <a:off x="384176" y="5716590"/>
            <a:ext cx="492443" cy="276999"/>
          </a:xfrm>
          <a:prstGeom prst="rect">
            <a:avLst/>
          </a:prstGeom>
          <a:noFill/>
          <a:ln w="9525">
            <a:noFill/>
            <a:miter lim="800000"/>
            <a:headEnd/>
            <a:tailEnd/>
          </a:ln>
        </p:spPr>
        <p:txBody>
          <a:bodyPr wrap="none">
            <a:spAutoFit/>
          </a:bodyPr>
          <a:lstStyle/>
          <a:p>
            <a:r>
              <a:rPr lang="zh-CN" altLang="en-US" sz="1200">
                <a:latin typeface="Calibri" pitchFamily="34" charset="0"/>
              </a:rPr>
              <a:t>起点</a:t>
            </a:r>
          </a:p>
        </p:txBody>
      </p:sp>
      <p:sp>
        <p:nvSpPr>
          <p:cNvPr id="20" name="TextBox 18"/>
          <p:cNvSpPr txBox="1"/>
          <p:nvPr/>
        </p:nvSpPr>
        <p:spPr>
          <a:xfrm>
            <a:off x="1511301" y="2391271"/>
            <a:ext cx="973137" cy="461665"/>
          </a:xfrm>
          <a:prstGeom prst="rect">
            <a:avLst/>
          </a:prstGeom>
          <a:noFill/>
        </p:spPr>
        <p:txBody>
          <a:bodyPr wrap="square">
            <a:spAutoFit/>
          </a:bodyPr>
          <a:lstStyle/>
          <a:p>
            <a:pPr defTabSz="913916" fontAlgn="auto">
              <a:spcBef>
                <a:spcPts val="0"/>
              </a:spcBef>
              <a:spcAft>
                <a:spcPts val="0"/>
              </a:spcAft>
              <a:defRPr/>
            </a:pPr>
            <a:r>
              <a:rPr lang="zh-CN" altLang="en-US" sz="1200" b="1" dirty="0">
                <a:solidFill>
                  <a:schemeClr val="accent3">
                    <a:lumMod val="75000"/>
                  </a:schemeClr>
                </a:solidFill>
                <a:latin typeface="+mn-lt"/>
                <a:ea typeface="+mn-ea"/>
              </a:rPr>
              <a:t>专业技能</a:t>
            </a:r>
            <a:endParaRPr lang="en-US" altLang="zh-CN" sz="1200" b="1" dirty="0">
              <a:solidFill>
                <a:schemeClr val="accent3">
                  <a:lumMod val="75000"/>
                </a:schemeClr>
              </a:solidFill>
              <a:latin typeface="+mn-lt"/>
              <a:ea typeface="+mn-ea"/>
            </a:endParaRPr>
          </a:p>
          <a:p>
            <a:pPr defTabSz="913916" fontAlgn="auto">
              <a:spcBef>
                <a:spcPts val="0"/>
              </a:spcBef>
              <a:spcAft>
                <a:spcPts val="0"/>
              </a:spcAft>
              <a:defRPr/>
            </a:pPr>
            <a:r>
              <a:rPr lang="zh-CN" altLang="en-US" sz="1200" b="1" dirty="0">
                <a:solidFill>
                  <a:schemeClr val="accent2"/>
                </a:solidFill>
                <a:latin typeface="+mn-lt"/>
                <a:ea typeface="+mn-ea"/>
              </a:rPr>
              <a:t>广度</a:t>
            </a:r>
            <a:r>
              <a:rPr lang="zh-CN" altLang="en-US" sz="1200" dirty="0" smtClean="0">
                <a:latin typeface="+mn-lt"/>
                <a:ea typeface="+mn-ea"/>
              </a:rPr>
              <a:t>发展</a:t>
            </a:r>
            <a:endParaRPr lang="en-US" altLang="zh-CN" sz="1200" dirty="0" smtClean="0">
              <a:latin typeface="+mn-lt"/>
              <a:ea typeface="+mn-ea"/>
            </a:endParaRPr>
          </a:p>
        </p:txBody>
      </p:sp>
      <p:sp>
        <p:nvSpPr>
          <p:cNvPr id="21" name="TextBox 84"/>
          <p:cNvSpPr txBox="1">
            <a:spLocks noChangeArrowheads="1"/>
          </p:cNvSpPr>
          <p:nvPr/>
        </p:nvSpPr>
        <p:spPr bwMode="auto">
          <a:xfrm>
            <a:off x="1908116" y="4868864"/>
            <a:ext cx="800220" cy="461665"/>
          </a:xfrm>
          <a:prstGeom prst="rect">
            <a:avLst/>
          </a:prstGeom>
          <a:noFill/>
          <a:ln w="9525">
            <a:noFill/>
            <a:miter lim="800000"/>
            <a:headEnd/>
            <a:tailEnd/>
          </a:ln>
        </p:spPr>
        <p:txBody>
          <a:bodyPr wrap="none">
            <a:spAutoFit/>
          </a:bodyPr>
          <a:lstStyle/>
          <a:p>
            <a:pPr algn="ctr"/>
            <a:r>
              <a:rPr lang="zh-CN" altLang="en-US" sz="1200" b="1" dirty="0">
                <a:solidFill>
                  <a:schemeClr val="accent1"/>
                </a:solidFill>
                <a:latin typeface="Calibri" pitchFamily="34" charset="0"/>
              </a:rPr>
              <a:t>管理技能</a:t>
            </a:r>
            <a:endParaRPr lang="en-US" altLang="zh-CN" sz="1200" b="1" dirty="0">
              <a:solidFill>
                <a:schemeClr val="accent1"/>
              </a:solidFill>
              <a:latin typeface="Calibri" pitchFamily="34" charset="0"/>
            </a:endParaRPr>
          </a:p>
          <a:p>
            <a:pPr algn="ctr"/>
            <a:r>
              <a:rPr lang="zh-CN" altLang="en-US" sz="1200" dirty="0">
                <a:latin typeface="Calibri" pitchFamily="34" charset="0"/>
              </a:rPr>
              <a:t>发展</a:t>
            </a:r>
          </a:p>
        </p:txBody>
      </p:sp>
      <p:sp>
        <p:nvSpPr>
          <p:cNvPr id="22" name="TextBox 20"/>
          <p:cNvSpPr txBox="1"/>
          <p:nvPr/>
        </p:nvSpPr>
        <p:spPr>
          <a:xfrm>
            <a:off x="1619250" y="5949950"/>
            <a:ext cx="7235825" cy="738188"/>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defTabSz="913916" fontAlgn="auto">
              <a:spcBef>
                <a:spcPts val="0"/>
              </a:spcBef>
              <a:spcAft>
                <a:spcPts val="0"/>
              </a:spcAft>
              <a:defRPr/>
            </a:pPr>
            <a:r>
              <a:rPr lang="en-US" altLang="zh-CN" sz="1400" dirty="0" smtClean="0">
                <a:solidFill>
                  <a:schemeClr val="tx1"/>
                </a:solidFill>
                <a:latin typeface="微软雅黑" pitchFamily="34" charset="-122"/>
                <a:ea typeface="微软雅黑" pitchFamily="34" charset="-122"/>
              </a:rPr>
              <a:t> </a:t>
            </a:r>
            <a:r>
              <a:rPr lang="en-US" altLang="zh-CN" sz="1400" b="1" dirty="0" smtClean="0">
                <a:solidFill>
                  <a:schemeClr val="bg1"/>
                </a:solidFill>
                <a:latin typeface="微软雅黑" pitchFamily="34" charset="-122"/>
                <a:ea typeface="微软雅黑" pitchFamily="34" charset="-122"/>
              </a:rPr>
              <a:t>I</a:t>
            </a:r>
            <a:r>
              <a:rPr lang="zh-CN" altLang="en-US" sz="1400" b="1" dirty="0">
                <a:solidFill>
                  <a:schemeClr val="bg1"/>
                </a:solidFill>
                <a:latin typeface="微软雅黑" pitchFamily="34" charset="-122"/>
                <a:ea typeface="微软雅黑" pitchFamily="34" charset="-122"/>
              </a:rPr>
              <a:t>型人才</a:t>
            </a:r>
            <a:r>
              <a:rPr lang="en-US" altLang="zh-CN" sz="1400" b="1" dirty="0">
                <a:solidFill>
                  <a:schemeClr val="bg1"/>
                </a:solidFill>
                <a:latin typeface="微软雅黑" pitchFamily="34" charset="-122"/>
                <a:ea typeface="微软雅黑" pitchFamily="34" charset="-122"/>
              </a:rPr>
              <a:t>——</a:t>
            </a:r>
            <a:r>
              <a:rPr lang="zh-CN" altLang="en-US" sz="1400" b="1" dirty="0">
                <a:solidFill>
                  <a:schemeClr val="bg1"/>
                </a:solidFill>
                <a:latin typeface="微软雅黑" pitchFamily="34" charset="-122"/>
                <a:ea typeface="微软雅黑" pitchFamily="34" charset="-122"/>
              </a:rPr>
              <a:t>技术专家：专业能力非常精深，能力范围相对比较狭窄；</a:t>
            </a:r>
            <a:endParaRPr lang="en-US" altLang="zh-CN" sz="1400" b="1" dirty="0">
              <a:solidFill>
                <a:schemeClr val="bg1"/>
              </a:solidFill>
              <a:latin typeface="微软雅黑" pitchFamily="34" charset="-122"/>
              <a:ea typeface="微软雅黑" pitchFamily="34" charset="-122"/>
            </a:endParaRPr>
          </a:p>
          <a:p>
            <a:pPr defTabSz="913916" fontAlgn="auto">
              <a:spcBef>
                <a:spcPts val="0"/>
              </a:spcBef>
              <a:spcAft>
                <a:spcPts val="0"/>
              </a:spcAft>
              <a:defRPr/>
            </a:pPr>
            <a:r>
              <a:rPr lang="en-US" altLang="zh-CN" sz="1400" b="1" dirty="0">
                <a:solidFill>
                  <a:schemeClr val="bg1"/>
                </a:solidFill>
                <a:latin typeface="微软雅黑" pitchFamily="34" charset="-122"/>
                <a:ea typeface="微软雅黑" pitchFamily="34" charset="-122"/>
              </a:rPr>
              <a:t>T</a:t>
            </a:r>
            <a:r>
              <a:rPr lang="zh-CN" altLang="en-US" sz="1400" b="1" dirty="0">
                <a:solidFill>
                  <a:schemeClr val="bg1"/>
                </a:solidFill>
                <a:latin typeface="微软雅黑" pitchFamily="34" charset="-122"/>
                <a:ea typeface="微软雅黑" pitchFamily="34" charset="-122"/>
              </a:rPr>
              <a:t>型人才</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业务专家：</a:t>
            </a:r>
            <a:r>
              <a:rPr lang="zh-CN" altLang="en-US" sz="1400" b="1" dirty="0">
                <a:solidFill>
                  <a:schemeClr val="bg1"/>
                </a:solidFill>
                <a:latin typeface="微软雅黑" pitchFamily="34" charset="-122"/>
                <a:ea typeface="微软雅黑" pitchFamily="34" charset="-122"/>
              </a:rPr>
              <a:t>能力具有一定的广度和深度，但</a:t>
            </a:r>
            <a:r>
              <a:rPr lang="zh-CN" altLang="en-US" sz="1400" b="1" dirty="0" smtClean="0">
                <a:solidFill>
                  <a:schemeClr val="bg1"/>
                </a:solidFill>
                <a:latin typeface="微软雅黑" pitchFamily="34" charset="-122"/>
                <a:ea typeface="微软雅黑" pitchFamily="34" charset="-122"/>
              </a:rPr>
              <a:t>不一定非常精深</a:t>
            </a:r>
            <a:r>
              <a:rPr lang="zh-CN" altLang="en-US" sz="1400" b="1" dirty="0">
                <a:solidFill>
                  <a:schemeClr val="bg1"/>
                </a:solidFill>
                <a:latin typeface="微软雅黑" pitchFamily="34" charset="-122"/>
                <a:ea typeface="微软雅黑" pitchFamily="34" charset="-122"/>
              </a:rPr>
              <a:t>；</a:t>
            </a:r>
            <a:endParaRPr lang="en-US" altLang="zh-CN" sz="1400" b="1" dirty="0">
              <a:solidFill>
                <a:schemeClr val="bg1"/>
              </a:solidFill>
              <a:latin typeface="微软雅黑" pitchFamily="34" charset="-122"/>
              <a:ea typeface="微软雅黑" pitchFamily="34" charset="-122"/>
            </a:endParaRPr>
          </a:p>
          <a:p>
            <a:pPr defTabSz="913916" fontAlgn="auto">
              <a:spcBef>
                <a:spcPts val="0"/>
              </a:spcBef>
              <a:spcAft>
                <a:spcPts val="0"/>
              </a:spcAft>
              <a:defRPr/>
            </a:pPr>
            <a:r>
              <a:rPr lang="en-US" altLang="ko-KR" sz="1400" b="1" dirty="0">
                <a:solidFill>
                  <a:schemeClr val="bg1"/>
                </a:solidFill>
                <a:latin typeface="微软雅黑" pitchFamily="34" charset="-122"/>
                <a:ea typeface="微软雅黑" pitchFamily="34" charset="-122"/>
              </a:rPr>
              <a:t>ￗ</a:t>
            </a:r>
            <a:r>
              <a:rPr lang="zh-CN" altLang="en-US" sz="1400" b="1" dirty="0">
                <a:solidFill>
                  <a:schemeClr val="bg1"/>
                </a:solidFill>
                <a:latin typeface="微软雅黑" pitchFamily="34" charset="-122"/>
                <a:ea typeface="微软雅黑" pitchFamily="34" charset="-122"/>
              </a:rPr>
              <a:t>型人才</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管理专家：</a:t>
            </a:r>
            <a:r>
              <a:rPr lang="zh-CN" altLang="en-US" sz="1400" b="1" dirty="0">
                <a:solidFill>
                  <a:schemeClr val="bg1"/>
                </a:solidFill>
                <a:latin typeface="微软雅黑" pitchFamily="34" charset="-122"/>
                <a:ea typeface="微软雅黑" pitchFamily="34" charset="-122"/>
              </a:rPr>
              <a:t>能力既有一定的广度和深度，又具有一定的管理技能。</a:t>
            </a:r>
          </a:p>
        </p:txBody>
      </p:sp>
      <p:sp>
        <p:nvSpPr>
          <p:cNvPr id="23" name="TextBox 21"/>
          <p:cNvSpPr txBox="1"/>
          <p:nvPr/>
        </p:nvSpPr>
        <p:spPr>
          <a:xfrm>
            <a:off x="2484439" y="2852738"/>
            <a:ext cx="935037" cy="1446212"/>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1</a:t>
            </a:r>
          </a:p>
          <a:p>
            <a:pPr algn="ctr" defTabSz="913916" fontAlgn="auto">
              <a:spcBef>
                <a:spcPts val="0"/>
              </a:spcBef>
              <a:spcAft>
                <a:spcPts val="0"/>
              </a:spcAft>
              <a:defRPr/>
            </a:pPr>
            <a:r>
              <a:rPr lang="zh-CN" altLang="en-US" sz="1100" dirty="0">
                <a:latin typeface="微软雅黑" pitchFamily="34" charset="-122"/>
                <a:ea typeface="微软雅黑" pitchFamily="34" charset="-122"/>
              </a:rPr>
              <a:t>知识、专业经技能和经验不足，需</a:t>
            </a:r>
            <a:endParaRPr lang="en-US" altLang="zh-CN" sz="1100" dirty="0">
              <a:latin typeface="微软雅黑" pitchFamily="34" charset="-122"/>
              <a:ea typeface="微软雅黑" pitchFamily="34" charset="-122"/>
            </a:endParaRPr>
          </a:p>
          <a:p>
            <a:pPr algn="ctr" defTabSz="913916" fontAlgn="auto">
              <a:spcBef>
                <a:spcPts val="0"/>
              </a:spcBef>
              <a:spcAft>
                <a:spcPts val="0"/>
              </a:spcAft>
              <a:defRPr/>
            </a:pPr>
            <a:r>
              <a:rPr lang="zh-CN" altLang="en-US" sz="1100" dirty="0">
                <a:latin typeface="微软雅黑" pitchFamily="34" charset="-122"/>
                <a:ea typeface="微软雅黑" pitchFamily="34" charset="-122"/>
              </a:rPr>
              <a:t>在他人指导下，承担简单、辅助类的工作；</a:t>
            </a:r>
            <a:endParaRPr lang="en-US" altLang="zh-CN" sz="1100" dirty="0">
              <a:latin typeface="微软雅黑" pitchFamily="34" charset="-122"/>
              <a:ea typeface="微软雅黑" pitchFamily="34" charset="-122"/>
            </a:endParaRPr>
          </a:p>
        </p:txBody>
      </p:sp>
      <p:sp>
        <p:nvSpPr>
          <p:cNvPr id="24" name="TextBox 22"/>
          <p:cNvSpPr txBox="1"/>
          <p:nvPr/>
        </p:nvSpPr>
        <p:spPr>
          <a:xfrm>
            <a:off x="3529014" y="2871788"/>
            <a:ext cx="935037" cy="1447800"/>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2</a:t>
            </a:r>
          </a:p>
          <a:p>
            <a:pPr algn="ctr" defTabSz="913916" fontAlgn="auto">
              <a:spcBef>
                <a:spcPts val="0"/>
              </a:spcBef>
              <a:spcAft>
                <a:spcPts val="0"/>
              </a:spcAft>
              <a:defRPr/>
            </a:pPr>
            <a:r>
              <a:rPr lang="zh-CN" altLang="en-US" sz="1100" dirty="0">
                <a:latin typeface="微软雅黑" pitchFamily="34" charset="-122"/>
                <a:ea typeface="微软雅黑" pitchFamily="34" charset="-122"/>
              </a:rPr>
              <a:t>随知识的学习、技能的提高和经验的积累，可独立承担简单的、例行化的工作；</a:t>
            </a:r>
          </a:p>
        </p:txBody>
      </p:sp>
      <p:sp>
        <p:nvSpPr>
          <p:cNvPr id="25" name="TextBox 23"/>
          <p:cNvSpPr txBox="1"/>
          <p:nvPr/>
        </p:nvSpPr>
        <p:spPr>
          <a:xfrm>
            <a:off x="4570414" y="2863851"/>
            <a:ext cx="936625" cy="1447200"/>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3</a:t>
            </a:r>
          </a:p>
          <a:p>
            <a:pPr algn="ctr" defTabSz="913916" fontAlgn="auto">
              <a:spcBef>
                <a:spcPts val="0"/>
              </a:spcBef>
              <a:spcAft>
                <a:spcPts val="0"/>
              </a:spcAft>
              <a:defRPr/>
            </a:pPr>
            <a:r>
              <a:rPr lang="zh-CN" altLang="en-US" sz="1100" dirty="0">
                <a:latin typeface="微软雅黑" pitchFamily="34" charset="-122"/>
                <a:ea typeface="微软雅黑" pitchFamily="34" charset="-122"/>
              </a:rPr>
              <a:t>成长为本专业领域的骨干，具有本专业技术专长，可以指导他人工作；</a:t>
            </a:r>
            <a:endParaRPr lang="en-US" altLang="zh-CN" sz="1100" dirty="0">
              <a:latin typeface="微软雅黑" pitchFamily="34" charset="-122"/>
              <a:ea typeface="微软雅黑" pitchFamily="34" charset="-122"/>
            </a:endParaRPr>
          </a:p>
          <a:p>
            <a:pPr algn="ctr" defTabSz="913916" fontAlgn="auto">
              <a:spcBef>
                <a:spcPts val="0"/>
              </a:spcBef>
              <a:spcAft>
                <a:spcPts val="0"/>
              </a:spcAft>
              <a:defRPr/>
            </a:pPr>
            <a:endParaRPr lang="zh-CN" altLang="en-US" sz="1100" dirty="0">
              <a:latin typeface="微软雅黑" pitchFamily="34" charset="-122"/>
              <a:ea typeface="微软雅黑" pitchFamily="34" charset="-122"/>
            </a:endParaRPr>
          </a:p>
        </p:txBody>
      </p:sp>
      <p:sp>
        <p:nvSpPr>
          <p:cNvPr id="26" name="TextBox 24"/>
          <p:cNvSpPr txBox="1"/>
          <p:nvPr/>
        </p:nvSpPr>
        <p:spPr>
          <a:xfrm>
            <a:off x="6791326" y="1454151"/>
            <a:ext cx="936625" cy="1108075"/>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4</a:t>
            </a:r>
          </a:p>
          <a:p>
            <a:pPr algn="ctr" defTabSz="913916" fontAlgn="auto">
              <a:spcBef>
                <a:spcPts val="0"/>
              </a:spcBef>
              <a:spcAft>
                <a:spcPts val="0"/>
              </a:spcAft>
              <a:defRPr/>
            </a:pPr>
            <a:r>
              <a:rPr lang="zh-CN" altLang="en-US" sz="1100" dirty="0">
                <a:latin typeface="微软雅黑" pitchFamily="34" charset="-122"/>
                <a:ea typeface="微软雅黑" pitchFamily="34" charset="-122"/>
              </a:rPr>
              <a:t>成长为本专业领域的专家，从事专业技术的进一步研发</a:t>
            </a:r>
          </a:p>
        </p:txBody>
      </p:sp>
      <p:sp>
        <p:nvSpPr>
          <p:cNvPr id="27" name="TextBox 25"/>
          <p:cNvSpPr txBox="1"/>
          <p:nvPr/>
        </p:nvSpPr>
        <p:spPr>
          <a:xfrm>
            <a:off x="7905751" y="1465265"/>
            <a:ext cx="936625" cy="1108075"/>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5</a:t>
            </a:r>
          </a:p>
          <a:p>
            <a:pPr algn="ctr" defTabSz="913916" fontAlgn="auto">
              <a:spcBef>
                <a:spcPts val="0"/>
              </a:spcBef>
              <a:spcAft>
                <a:spcPts val="0"/>
              </a:spcAft>
              <a:defRPr/>
            </a:pPr>
            <a:r>
              <a:rPr lang="zh-CN" altLang="en-US" sz="1100" dirty="0">
                <a:latin typeface="微软雅黑" pitchFamily="34" charset="-122"/>
                <a:ea typeface="微软雅黑" pitchFamily="34" charset="-122"/>
              </a:rPr>
              <a:t>成长为本专业领域的资深专家，提出前瞻性研究成果 </a:t>
            </a:r>
            <a:endParaRPr lang="en-US" altLang="zh-CN" sz="1100" dirty="0">
              <a:latin typeface="微软雅黑" pitchFamily="34" charset="-122"/>
              <a:ea typeface="微软雅黑" pitchFamily="34" charset="-122"/>
            </a:endParaRPr>
          </a:p>
        </p:txBody>
      </p:sp>
      <p:cxnSp>
        <p:nvCxnSpPr>
          <p:cNvPr id="28" name="肘形连接符 27"/>
          <p:cNvCxnSpPr>
            <a:stCxn id="25" idx="3"/>
            <a:endCxn id="29" idx="1"/>
          </p:cNvCxnSpPr>
          <p:nvPr/>
        </p:nvCxnSpPr>
        <p:spPr>
          <a:xfrm flipV="1">
            <a:off x="5507039" y="2006600"/>
            <a:ext cx="271462" cy="1580851"/>
          </a:xfrm>
          <a:prstGeom prst="bentConnector3">
            <a:avLst>
              <a:gd name="adj1" fmla="val 50000"/>
            </a:avLst>
          </a:prstGeom>
          <a:ln w="28575">
            <a:headEnd type="none" w="med" len="med"/>
            <a:tailEnd type="triangle" w="med" len="med"/>
          </a:ln>
          <a:effectLst/>
        </p:spPr>
        <p:style>
          <a:lnRef idx="2">
            <a:schemeClr val="accent3"/>
          </a:lnRef>
          <a:fillRef idx="0">
            <a:schemeClr val="accent3"/>
          </a:fillRef>
          <a:effectRef idx="1">
            <a:schemeClr val="accent3"/>
          </a:effectRef>
          <a:fontRef idx="minor">
            <a:schemeClr val="tx1"/>
          </a:fontRef>
        </p:style>
      </p:cxnSp>
      <p:sp>
        <p:nvSpPr>
          <p:cNvPr id="29" name="TextBox 27"/>
          <p:cNvSpPr txBox="1"/>
          <p:nvPr/>
        </p:nvSpPr>
        <p:spPr>
          <a:xfrm>
            <a:off x="5778501" y="1406525"/>
            <a:ext cx="865188" cy="1200150"/>
          </a:xfrm>
          <a:prstGeom prst="rect">
            <a:avLst/>
          </a:prstGeom>
          <a:solidFill>
            <a:srgbClr val="FFFFCC"/>
          </a:solidFill>
        </p:spPr>
        <p:style>
          <a:lnRef idx="2">
            <a:schemeClr val="accent3"/>
          </a:lnRef>
          <a:fillRef idx="1">
            <a:schemeClr val="lt1"/>
          </a:fillRef>
          <a:effectRef idx="0">
            <a:schemeClr val="accent3"/>
          </a:effectRef>
          <a:fontRef idx="minor">
            <a:schemeClr val="dk1"/>
          </a:fontRef>
        </p:style>
        <p:txBody>
          <a:bodyPr>
            <a:spAutoFit/>
          </a:bodyPr>
          <a:lstStyle/>
          <a:p>
            <a:pPr defTabSz="913916" fontAlgn="auto">
              <a:spcBef>
                <a:spcPts val="0"/>
              </a:spcBef>
              <a:spcAft>
                <a:spcPts val="0"/>
              </a:spcAft>
              <a:defRPr/>
            </a:pPr>
            <a:r>
              <a:rPr lang="zh-CN" altLang="en-US" sz="1200" dirty="0">
                <a:latin typeface="微软雅黑" pitchFamily="34" charset="-122"/>
                <a:ea typeface="微软雅黑" pitchFamily="34" charset="-122"/>
              </a:rPr>
              <a:t>专业技能深度发展</a:t>
            </a:r>
            <a:endParaRPr lang="en-US" altLang="zh-CN" sz="1200" dirty="0">
              <a:latin typeface="微软雅黑" pitchFamily="34" charset="-122"/>
              <a:ea typeface="微软雅黑" pitchFamily="34" charset="-122"/>
            </a:endParaRPr>
          </a:p>
          <a:p>
            <a:pPr defTabSz="913916" fontAlgn="auto">
              <a:spcBef>
                <a:spcPts val="0"/>
              </a:spcBef>
              <a:spcAft>
                <a:spcPts val="0"/>
              </a:spcAft>
              <a:defRPr/>
            </a:pPr>
            <a:r>
              <a:rPr lang="zh-CN" altLang="en-US" sz="1200" dirty="0">
                <a:latin typeface="微软雅黑" pitchFamily="34" charset="-122"/>
                <a:ea typeface="微软雅黑" pitchFamily="34" charset="-122"/>
              </a:rPr>
              <a:t>（</a:t>
            </a:r>
            <a:r>
              <a:rPr lang="zh-CN" altLang="en-US" sz="1050" dirty="0">
                <a:latin typeface="微软雅黑" pitchFamily="34" charset="-122"/>
                <a:ea typeface="微软雅黑" pitchFamily="34" charset="-122"/>
              </a:rPr>
              <a:t>技术</a:t>
            </a:r>
            <a:endParaRPr lang="en-US" altLang="zh-CN" sz="1050" dirty="0">
              <a:latin typeface="微软雅黑" pitchFamily="34" charset="-122"/>
              <a:ea typeface="微软雅黑" pitchFamily="34" charset="-122"/>
            </a:endParaRPr>
          </a:p>
          <a:p>
            <a:pPr defTabSz="913916" fontAlgn="auto">
              <a:spcBef>
                <a:spcPts val="0"/>
              </a:spcBef>
              <a:spcAft>
                <a:spcPts val="0"/>
              </a:spcAft>
              <a:defRPr/>
            </a:pPr>
            <a:r>
              <a:rPr lang="zh-CN" altLang="en-US" sz="1050" dirty="0" smtClean="0">
                <a:latin typeface="微软雅黑" pitchFamily="34" charset="-122"/>
                <a:ea typeface="微软雅黑" pitchFamily="34" charset="-122"/>
              </a:rPr>
              <a:t>研发方向</a:t>
            </a:r>
            <a:r>
              <a:rPr lang="zh-CN" altLang="en-US" sz="1050" dirty="0">
                <a:latin typeface="微软雅黑" pitchFamily="34" charset="-122"/>
                <a:ea typeface="微软雅黑" pitchFamily="34" charset="-122"/>
              </a:rPr>
              <a:t>）</a:t>
            </a:r>
            <a:endParaRPr lang="en-US" altLang="zh-CN" sz="1050" dirty="0">
              <a:latin typeface="微软雅黑" pitchFamily="34" charset="-122"/>
              <a:ea typeface="微软雅黑" pitchFamily="34" charset="-122"/>
            </a:endParaRPr>
          </a:p>
          <a:p>
            <a:pPr defTabSz="913916" fontAlgn="auto">
              <a:spcBef>
                <a:spcPts val="0"/>
              </a:spcBef>
              <a:spcAft>
                <a:spcPts val="0"/>
              </a:spcAft>
              <a:defRPr/>
            </a:pPr>
            <a:r>
              <a:rPr lang="en-US" altLang="zh-CN" sz="1200" dirty="0">
                <a:latin typeface="微软雅黑" pitchFamily="34" charset="-122"/>
                <a:ea typeface="微软雅黑" pitchFamily="34" charset="-122"/>
              </a:rPr>
              <a:t>——</a:t>
            </a:r>
          </a:p>
          <a:p>
            <a:pPr defTabSz="913916" fontAlgn="auto">
              <a:spcBef>
                <a:spcPts val="0"/>
              </a:spcBef>
              <a:spcAft>
                <a:spcPts val="0"/>
              </a:spcAft>
              <a:defRPr/>
            </a:pPr>
            <a:r>
              <a:rPr lang="zh-CN" altLang="en-US" sz="1200" b="1" dirty="0">
                <a:solidFill>
                  <a:srgbClr val="C00000"/>
                </a:solidFill>
                <a:latin typeface="微软雅黑" pitchFamily="34" charset="-122"/>
                <a:ea typeface="微软雅黑" pitchFamily="34" charset="-122"/>
              </a:rPr>
              <a:t>技术专家</a:t>
            </a:r>
            <a:endParaRPr lang="en-US" altLang="zh-CN" sz="1200" b="1" dirty="0">
              <a:solidFill>
                <a:srgbClr val="C00000"/>
              </a:solidFill>
              <a:latin typeface="微软雅黑" pitchFamily="34" charset="-122"/>
              <a:ea typeface="微软雅黑" pitchFamily="34" charset="-122"/>
            </a:endParaRPr>
          </a:p>
        </p:txBody>
      </p:sp>
      <p:cxnSp>
        <p:nvCxnSpPr>
          <p:cNvPr id="30" name="直接箭头连接符 29"/>
          <p:cNvCxnSpPr>
            <a:stCxn id="29" idx="3"/>
            <a:endCxn id="26" idx="1"/>
          </p:cNvCxnSpPr>
          <p:nvPr/>
        </p:nvCxnSpPr>
        <p:spPr>
          <a:xfrm>
            <a:off x="6643688" y="2006600"/>
            <a:ext cx="147637" cy="1588"/>
          </a:xfrm>
          <a:prstGeom prst="straightConnector1">
            <a:avLst/>
          </a:prstGeom>
          <a:ln w="28575">
            <a:headEnd type="none" w="med" len="med"/>
            <a:tailEnd type="triangle" w="med" len="med"/>
          </a:ln>
          <a:effectLst/>
        </p:spPr>
        <p:style>
          <a:lnRef idx="2">
            <a:schemeClr val="accent3"/>
          </a:lnRef>
          <a:fillRef idx="0">
            <a:schemeClr val="accent3"/>
          </a:fillRef>
          <a:effectRef idx="1">
            <a:schemeClr val="accent3"/>
          </a:effectRef>
          <a:fontRef idx="minor">
            <a:schemeClr val="tx1"/>
          </a:fontRef>
        </p:style>
      </p:cxnSp>
      <p:sp>
        <p:nvSpPr>
          <p:cNvPr id="31" name="TextBox 29"/>
          <p:cNvSpPr txBox="1"/>
          <p:nvPr/>
        </p:nvSpPr>
        <p:spPr>
          <a:xfrm>
            <a:off x="6799264" y="2962275"/>
            <a:ext cx="935037" cy="1277938"/>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4’</a:t>
            </a:r>
          </a:p>
          <a:p>
            <a:pPr algn="ctr" defTabSz="913916" fontAlgn="auto">
              <a:spcBef>
                <a:spcPts val="0"/>
              </a:spcBef>
              <a:spcAft>
                <a:spcPts val="0"/>
              </a:spcAft>
              <a:defRPr/>
            </a:pPr>
            <a:r>
              <a:rPr lang="zh-CN" altLang="en-US" sz="1100" dirty="0">
                <a:latin typeface="微软雅黑" pitchFamily="34" charset="-122"/>
                <a:ea typeface="微软雅黑" pitchFamily="34" charset="-122"/>
              </a:rPr>
              <a:t>对本专业其它相关领域有相当程度的了解，可指导</a:t>
            </a:r>
            <a:r>
              <a:rPr lang="zh-CN" altLang="en-US" sz="1100" dirty="0" smtClean="0">
                <a:latin typeface="微软雅黑" pitchFamily="34" charset="-122"/>
                <a:ea typeface="微软雅黑" pitchFamily="34" charset="-122"/>
              </a:rPr>
              <a:t>某个业务有效</a:t>
            </a:r>
            <a:r>
              <a:rPr lang="zh-CN" altLang="en-US" sz="1100" dirty="0">
                <a:latin typeface="微软雅黑" pitchFamily="34" charset="-122"/>
                <a:ea typeface="微软雅黑" pitchFamily="34" charset="-122"/>
              </a:rPr>
              <a:t>运行</a:t>
            </a:r>
          </a:p>
        </p:txBody>
      </p:sp>
      <p:sp>
        <p:nvSpPr>
          <p:cNvPr id="32" name="TextBox 30"/>
          <p:cNvSpPr txBox="1"/>
          <p:nvPr/>
        </p:nvSpPr>
        <p:spPr>
          <a:xfrm>
            <a:off x="7940675" y="2952750"/>
            <a:ext cx="935038" cy="1277938"/>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5’</a:t>
            </a:r>
          </a:p>
          <a:p>
            <a:pPr algn="ctr" defTabSz="913916" fontAlgn="auto">
              <a:spcBef>
                <a:spcPts val="0"/>
              </a:spcBef>
              <a:spcAft>
                <a:spcPts val="0"/>
              </a:spcAft>
              <a:defRPr/>
            </a:pPr>
            <a:r>
              <a:rPr lang="zh-CN" altLang="en-US" sz="1100" dirty="0">
                <a:latin typeface="微软雅黑" pitchFamily="34" charset="-122"/>
                <a:ea typeface="微软雅黑" pitchFamily="34" charset="-122"/>
              </a:rPr>
              <a:t>对本专业其它相关领域有较为精深的了解，可</a:t>
            </a:r>
            <a:endParaRPr lang="en-US" altLang="zh-CN" sz="1100" dirty="0">
              <a:latin typeface="微软雅黑" pitchFamily="34" charset="-122"/>
              <a:ea typeface="微软雅黑" pitchFamily="34" charset="-122"/>
            </a:endParaRPr>
          </a:p>
          <a:p>
            <a:pPr algn="ctr" defTabSz="913916" fontAlgn="auto">
              <a:spcBef>
                <a:spcPts val="0"/>
              </a:spcBef>
              <a:spcAft>
                <a:spcPts val="0"/>
              </a:spcAft>
              <a:defRPr/>
            </a:pPr>
            <a:r>
              <a:rPr lang="zh-CN" altLang="en-US" sz="1100" dirty="0">
                <a:latin typeface="微软雅黑" pitchFamily="34" charset="-122"/>
                <a:ea typeface="微软雅黑" pitchFamily="34" charset="-122"/>
              </a:rPr>
              <a:t>指导某个体系有效运作</a:t>
            </a:r>
            <a:endParaRPr lang="en-US" altLang="zh-CN" sz="1100" dirty="0">
              <a:latin typeface="微软雅黑" pitchFamily="34" charset="-122"/>
              <a:ea typeface="微软雅黑" pitchFamily="34" charset="-122"/>
            </a:endParaRPr>
          </a:p>
        </p:txBody>
      </p:sp>
      <p:sp>
        <p:nvSpPr>
          <p:cNvPr id="33" name="TextBox 31"/>
          <p:cNvSpPr txBox="1"/>
          <p:nvPr/>
        </p:nvSpPr>
        <p:spPr>
          <a:xfrm>
            <a:off x="5818656" y="3018418"/>
            <a:ext cx="863600" cy="1154162"/>
          </a:xfrm>
          <a:prstGeom prst="rect">
            <a:avLst/>
          </a:prstGeom>
          <a:solidFill>
            <a:srgbClr val="FFFFCC"/>
          </a:solidFill>
        </p:spPr>
        <p:style>
          <a:lnRef idx="2">
            <a:schemeClr val="accent3"/>
          </a:lnRef>
          <a:fillRef idx="1">
            <a:schemeClr val="lt1"/>
          </a:fillRef>
          <a:effectRef idx="0">
            <a:schemeClr val="accent3"/>
          </a:effectRef>
          <a:fontRef idx="minor">
            <a:schemeClr val="dk1"/>
          </a:fontRef>
        </p:style>
        <p:txBody>
          <a:bodyPr>
            <a:spAutoFit/>
          </a:bodyPr>
          <a:lstStyle/>
          <a:p>
            <a:pPr defTabSz="913916" fontAlgn="auto">
              <a:spcBef>
                <a:spcPts val="0"/>
              </a:spcBef>
              <a:spcAft>
                <a:spcPts val="0"/>
              </a:spcAft>
              <a:defRPr/>
            </a:pPr>
            <a:r>
              <a:rPr lang="zh-CN" altLang="en-US" sz="1200" dirty="0">
                <a:latin typeface="微软雅黑" pitchFamily="34" charset="-122"/>
                <a:ea typeface="微软雅黑" pitchFamily="34" charset="-122"/>
              </a:rPr>
              <a:t>专业技能广度发展</a:t>
            </a:r>
            <a:endParaRPr lang="en-US" altLang="zh-CN" sz="1200" dirty="0">
              <a:latin typeface="微软雅黑" pitchFamily="34" charset="-122"/>
              <a:ea typeface="微软雅黑" pitchFamily="34" charset="-122"/>
            </a:endParaRPr>
          </a:p>
          <a:p>
            <a:pPr defTabSz="913916" fontAlgn="auto">
              <a:spcBef>
                <a:spcPts val="0"/>
              </a:spcBef>
              <a:spcAft>
                <a:spcPts val="0"/>
              </a:spcAft>
              <a:defRPr/>
            </a:pPr>
            <a:r>
              <a:rPr lang="zh-CN" altLang="en-US" sz="1050" dirty="0">
                <a:latin typeface="微软雅黑" pitchFamily="34" charset="-122"/>
                <a:ea typeface="微软雅黑" pitchFamily="34" charset="-122"/>
              </a:rPr>
              <a:t>（应用</a:t>
            </a:r>
            <a:endParaRPr lang="en-US" altLang="zh-CN" sz="1050" dirty="0">
              <a:latin typeface="微软雅黑" pitchFamily="34" charset="-122"/>
              <a:ea typeface="微软雅黑" pitchFamily="34" charset="-122"/>
            </a:endParaRPr>
          </a:p>
          <a:p>
            <a:pPr defTabSz="913916" fontAlgn="auto">
              <a:spcBef>
                <a:spcPts val="0"/>
              </a:spcBef>
              <a:spcAft>
                <a:spcPts val="0"/>
              </a:spcAft>
              <a:defRPr/>
            </a:pPr>
            <a:r>
              <a:rPr lang="zh-CN" altLang="en-US" sz="1050" dirty="0" smtClean="0">
                <a:latin typeface="微软雅黑" pitchFamily="34" charset="-122"/>
                <a:ea typeface="微软雅黑" pitchFamily="34" charset="-122"/>
              </a:rPr>
              <a:t>层面开发</a:t>
            </a:r>
            <a:r>
              <a:rPr lang="zh-CN" altLang="en-US" sz="1050" dirty="0">
                <a:latin typeface="微软雅黑" pitchFamily="34" charset="-122"/>
                <a:ea typeface="微软雅黑" pitchFamily="34" charset="-122"/>
              </a:rPr>
              <a:t>）</a:t>
            </a:r>
            <a:endParaRPr lang="en-US" altLang="zh-CN" sz="1050" dirty="0">
              <a:latin typeface="微软雅黑" pitchFamily="34" charset="-122"/>
              <a:ea typeface="微软雅黑" pitchFamily="34" charset="-122"/>
            </a:endParaRPr>
          </a:p>
          <a:p>
            <a:pPr defTabSz="913916" fontAlgn="auto">
              <a:spcBef>
                <a:spcPts val="0"/>
              </a:spcBef>
              <a:spcAft>
                <a:spcPts val="0"/>
              </a:spcAft>
              <a:defRPr/>
            </a:pPr>
            <a:r>
              <a:rPr lang="en-US" altLang="zh-CN" sz="1200" dirty="0">
                <a:latin typeface="微软雅黑" pitchFamily="34" charset="-122"/>
                <a:ea typeface="微软雅黑" pitchFamily="34" charset="-122"/>
              </a:rPr>
              <a:t>——</a:t>
            </a:r>
          </a:p>
          <a:p>
            <a:pPr defTabSz="913916" fontAlgn="auto">
              <a:spcBef>
                <a:spcPts val="0"/>
              </a:spcBef>
              <a:spcAft>
                <a:spcPts val="0"/>
              </a:spcAft>
              <a:defRPr/>
            </a:pPr>
            <a:r>
              <a:rPr lang="zh-CN" altLang="en-US" sz="1200" b="1" dirty="0" smtClean="0">
                <a:solidFill>
                  <a:srgbClr val="C00000"/>
                </a:solidFill>
                <a:latin typeface="微软雅黑" pitchFamily="34" charset="-122"/>
                <a:ea typeface="微软雅黑" pitchFamily="34" charset="-122"/>
              </a:rPr>
              <a:t>业务专家</a:t>
            </a:r>
            <a:endParaRPr lang="zh-CN" altLang="en-US" sz="1200" b="1" dirty="0">
              <a:solidFill>
                <a:srgbClr val="C00000"/>
              </a:solidFill>
              <a:latin typeface="微软雅黑" pitchFamily="34" charset="-122"/>
              <a:ea typeface="微软雅黑" pitchFamily="34" charset="-122"/>
            </a:endParaRPr>
          </a:p>
        </p:txBody>
      </p:sp>
      <p:cxnSp>
        <p:nvCxnSpPr>
          <p:cNvPr id="34" name="直接箭头连接符 33"/>
          <p:cNvCxnSpPr/>
          <p:nvPr/>
        </p:nvCxnSpPr>
        <p:spPr>
          <a:xfrm>
            <a:off x="5508104" y="3649282"/>
            <a:ext cx="310805" cy="8318"/>
          </a:xfrm>
          <a:prstGeom prst="straightConnector1">
            <a:avLst/>
          </a:prstGeom>
          <a:ln w="19050">
            <a:solidFill>
              <a:schemeClr val="accent3"/>
            </a:solidFill>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5" name="直接箭头连接符 34"/>
          <p:cNvCxnSpPr>
            <a:stCxn id="33" idx="3"/>
            <a:endCxn id="31" idx="1"/>
          </p:cNvCxnSpPr>
          <p:nvPr/>
        </p:nvCxnSpPr>
        <p:spPr>
          <a:xfrm>
            <a:off x="6682255" y="3595501"/>
            <a:ext cx="117008" cy="5745"/>
          </a:xfrm>
          <a:prstGeom prst="straightConnector1">
            <a:avLst/>
          </a:prstGeom>
          <a:ln w="28575">
            <a:headEnd type="none" w="med" len="med"/>
            <a:tailEnd type="triangle" w="med" len="med"/>
          </a:ln>
          <a:effectLst/>
        </p:spPr>
        <p:style>
          <a:lnRef idx="2">
            <a:schemeClr val="accent3"/>
          </a:lnRef>
          <a:fillRef idx="0">
            <a:schemeClr val="accent3"/>
          </a:fillRef>
          <a:effectRef idx="1">
            <a:schemeClr val="accent3"/>
          </a:effectRef>
          <a:fontRef idx="minor">
            <a:schemeClr val="tx1"/>
          </a:fontRef>
        </p:style>
      </p:cxnSp>
      <p:cxnSp>
        <p:nvCxnSpPr>
          <p:cNvPr id="36" name="肘形连接符 35"/>
          <p:cNvCxnSpPr>
            <a:stCxn id="25" idx="3"/>
            <a:endCxn id="37" idx="1"/>
          </p:cNvCxnSpPr>
          <p:nvPr/>
        </p:nvCxnSpPr>
        <p:spPr>
          <a:xfrm>
            <a:off x="5507039" y="3587451"/>
            <a:ext cx="300037" cy="1457027"/>
          </a:xfrm>
          <a:prstGeom prst="bentConnector3">
            <a:avLst>
              <a:gd name="adj1" fmla="val 50000"/>
            </a:avLst>
          </a:prstGeom>
          <a:ln w="28575">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5"/>
          <p:cNvSpPr txBox="1"/>
          <p:nvPr/>
        </p:nvSpPr>
        <p:spPr>
          <a:xfrm>
            <a:off x="5807076" y="4548188"/>
            <a:ext cx="863600" cy="992579"/>
          </a:xfrm>
          <a:prstGeom prst="rect">
            <a:avLst/>
          </a:prstGeom>
          <a:solidFill>
            <a:srgbClr val="FFFFCC"/>
          </a:solidFill>
        </p:spPr>
        <p:style>
          <a:lnRef idx="2">
            <a:schemeClr val="accent3"/>
          </a:lnRef>
          <a:fillRef idx="1">
            <a:schemeClr val="lt1"/>
          </a:fillRef>
          <a:effectRef idx="0">
            <a:schemeClr val="accent3"/>
          </a:effectRef>
          <a:fontRef idx="minor">
            <a:schemeClr val="dk1"/>
          </a:fontRef>
        </p:style>
        <p:txBody>
          <a:bodyPr>
            <a:spAutoFit/>
          </a:bodyPr>
          <a:lstStyle/>
          <a:p>
            <a:pPr algn="ctr" defTabSz="913916" fontAlgn="auto">
              <a:spcBef>
                <a:spcPts val="0"/>
              </a:spcBef>
              <a:spcAft>
                <a:spcPts val="0"/>
              </a:spcAft>
              <a:defRPr/>
            </a:pPr>
            <a:r>
              <a:rPr lang="zh-CN" altLang="en-US" sz="1200" dirty="0" smtClean="0">
                <a:latin typeface="微软雅黑" pitchFamily="34" charset="-122"/>
                <a:ea typeface="微软雅黑" pitchFamily="34" charset="-122"/>
              </a:rPr>
              <a:t>管理技能发展</a:t>
            </a:r>
            <a:endParaRPr lang="en-US" altLang="zh-CN" sz="1200" dirty="0">
              <a:latin typeface="微软雅黑" pitchFamily="34" charset="-122"/>
              <a:ea typeface="微软雅黑" pitchFamily="34" charset="-122"/>
            </a:endParaRPr>
          </a:p>
          <a:p>
            <a:pPr defTabSz="913916" fontAlgn="auto">
              <a:spcBef>
                <a:spcPts val="0"/>
              </a:spcBef>
              <a:spcAft>
                <a:spcPts val="0"/>
              </a:spcAft>
              <a:defRPr/>
            </a:pPr>
            <a:r>
              <a:rPr lang="zh-CN" altLang="en-US" sz="1050" dirty="0" smtClean="0">
                <a:latin typeface="微软雅黑" pitchFamily="34" charset="-122"/>
                <a:ea typeface="微软雅黑" pitchFamily="34" charset="-122"/>
              </a:rPr>
              <a:t>（管理</a:t>
            </a:r>
            <a:r>
              <a:rPr lang="zh-CN" altLang="en-US" sz="1050" dirty="0">
                <a:latin typeface="微软雅黑" pitchFamily="34" charset="-122"/>
                <a:ea typeface="微软雅黑" pitchFamily="34" charset="-122"/>
              </a:rPr>
              <a:t>方向）</a:t>
            </a:r>
            <a:endParaRPr lang="en-US" altLang="zh-CN" sz="1050" dirty="0">
              <a:latin typeface="微软雅黑" pitchFamily="34" charset="-122"/>
              <a:ea typeface="微软雅黑" pitchFamily="34" charset="-122"/>
            </a:endParaRPr>
          </a:p>
          <a:p>
            <a:pPr defTabSz="913916" fontAlgn="auto">
              <a:spcBef>
                <a:spcPts val="0"/>
              </a:spcBef>
              <a:spcAft>
                <a:spcPts val="0"/>
              </a:spcAft>
              <a:defRPr/>
            </a:pPr>
            <a:r>
              <a:rPr lang="en-US" altLang="zh-CN" sz="1200" dirty="0">
                <a:latin typeface="微软雅黑" pitchFamily="34" charset="-122"/>
                <a:ea typeface="微软雅黑" pitchFamily="34" charset="-122"/>
              </a:rPr>
              <a:t>——</a:t>
            </a:r>
          </a:p>
          <a:p>
            <a:pPr defTabSz="913916" fontAlgn="auto">
              <a:spcBef>
                <a:spcPts val="0"/>
              </a:spcBef>
              <a:spcAft>
                <a:spcPts val="0"/>
              </a:spcAft>
              <a:defRPr/>
            </a:pPr>
            <a:r>
              <a:rPr lang="zh-CN" altLang="en-US" sz="1200" b="1" dirty="0" smtClean="0">
                <a:solidFill>
                  <a:srgbClr val="C00000"/>
                </a:solidFill>
                <a:latin typeface="微软雅黑" pitchFamily="34" charset="-122"/>
                <a:ea typeface="微软雅黑" pitchFamily="34" charset="-122"/>
              </a:rPr>
              <a:t>管理专家</a:t>
            </a:r>
            <a:endParaRPr lang="zh-CN" altLang="en-US" sz="1200" b="1" dirty="0">
              <a:solidFill>
                <a:srgbClr val="C00000"/>
              </a:solidFill>
              <a:latin typeface="微软雅黑" pitchFamily="34" charset="-122"/>
              <a:ea typeface="微软雅黑" pitchFamily="34" charset="-122"/>
            </a:endParaRPr>
          </a:p>
        </p:txBody>
      </p:sp>
      <p:sp>
        <p:nvSpPr>
          <p:cNvPr id="38" name="TextBox 36"/>
          <p:cNvSpPr txBox="1"/>
          <p:nvPr/>
        </p:nvSpPr>
        <p:spPr>
          <a:xfrm>
            <a:off x="6819900" y="4538665"/>
            <a:ext cx="935038" cy="1277937"/>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4’’</a:t>
            </a:r>
          </a:p>
          <a:p>
            <a:pPr algn="ctr" defTabSz="913916" fontAlgn="auto">
              <a:spcBef>
                <a:spcPts val="0"/>
              </a:spcBef>
              <a:spcAft>
                <a:spcPts val="0"/>
              </a:spcAft>
              <a:defRPr/>
            </a:pPr>
            <a:r>
              <a:rPr lang="zh-CN" altLang="en-US" sz="1100" dirty="0">
                <a:latin typeface="微软雅黑" pitchFamily="34" charset="-122"/>
                <a:ea typeface="微软雅黑" pitchFamily="34" charset="-122"/>
              </a:rPr>
              <a:t>改革现有流程、方法，培育人才，解决业务上重大难题。</a:t>
            </a:r>
            <a:endParaRPr lang="en-US" altLang="zh-CN" sz="1100" dirty="0">
              <a:latin typeface="微软雅黑" pitchFamily="34" charset="-122"/>
              <a:ea typeface="微软雅黑" pitchFamily="34" charset="-122"/>
            </a:endParaRPr>
          </a:p>
          <a:p>
            <a:pPr algn="ctr" defTabSz="913916" fontAlgn="auto">
              <a:spcBef>
                <a:spcPts val="0"/>
              </a:spcBef>
              <a:spcAft>
                <a:spcPts val="0"/>
              </a:spcAft>
              <a:defRPr/>
            </a:pPr>
            <a:endParaRPr lang="zh-CN" altLang="en-US" sz="1100" dirty="0">
              <a:latin typeface="微软雅黑" pitchFamily="34" charset="-122"/>
              <a:ea typeface="微软雅黑" pitchFamily="34" charset="-122"/>
            </a:endParaRPr>
          </a:p>
        </p:txBody>
      </p:sp>
      <p:sp>
        <p:nvSpPr>
          <p:cNvPr id="39" name="TextBox 37"/>
          <p:cNvSpPr txBox="1"/>
          <p:nvPr/>
        </p:nvSpPr>
        <p:spPr>
          <a:xfrm>
            <a:off x="7934325" y="4529140"/>
            <a:ext cx="935038" cy="1277937"/>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a:spAutoFit/>
          </a:bodyPr>
          <a:lstStyle/>
          <a:p>
            <a:pPr algn="ctr" defTabSz="913916" fontAlgn="auto">
              <a:spcBef>
                <a:spcPts val="0"/>
              </a:spcBef>
              <a:spcAft>
                <a:spcPts val="0"/>
              </a:spcAft>
              <a:defRPr/>
            </a:pPr>
            <a:r>
              <a:rPr lang="zh-CN" altLang="en-US" sz="1100" b="1" dirty="0">
                <a:latin typeface="微软雅黑" pitchFamily="34" charset="-122"/>
                <a:ea typeface="微软雅黑" pitchFamily="34" charset="-122"/>
              </a:rPr>
              <a:t>阶段</a:t>
            </a:r>
            <a:r>
              <a:rPr lang="en-US" altLang="zh-CN" sz="1100" b="1" dirty="0">
                <a:latin typeface="微软雅黑" pitchFamily="34" charset="-122"/>
                <a:ea typeface="微软雅黑" pitchFamily="34" charset="-122"/>
              </a:rPr>
              <a:t>5’’</a:t>
            </a:r>
          </a:p>
          <a:p>
            <a:pPr algn="ctr" defTabSz="913916" fontAlgn="auto">
              <a:spcBef>
                <a:spcPts val="0"/>
              </a:spcBef>
              <a:spcAft>
                <a:spcPts val="0"/>
              </a:spcAft>
              <a:defRPr/>
            </a:pPr>
            <a:r>
              <a:rPr lang="zh-CN" altLang="en-US" sz="1100" dirty="0">
                <a:latin typeface="微软雅黑" pitchFamily="34" charset="-122"/>
                <a:ea typeface="微软雅黑" pitchFamily="34" charset="-122"/>
              </a:rPr>
              <a:t>根据专业判断制定战略，解决未来的发展方向。</a:t>
            </a:r>
            <a:endParaRPr lang="en-US" altLang="zh-CN" sz="1100" dirty="0">
              <a:latin typeface="微软雅黑" pitchFamily="34" charset="-122"/>
              <a:ea typeface="微软雅黑" pitchFamily="34" charset="-122"/>
            </a:endParaRPr>
          </a:p>
          <a:p>
            <a:pPr algn="ctr" defTabSz="913916" fontAlgn="auto">
              <a:spcBef>
                <a:spcPts val="0"/>
              </a:spcBef>
              <a:spcAft>
                <a:spcPts val="0"/>
              </a:spcAft>
              <a:defRPr/>
            </a:pPr>
            <a:endParaRPr lang="en-US" altLang="zh-CN" sz="1100" dirty="0">
              <a:latin typeface="微软雅黑" pitchFamily="34" charset="-122"/>
              <a:ea typeface="微软雅黑" pitchFamily="34" charset="-122"/>
            </a:endParaRPr>
          </a:p>
          <a:p>
            <a:pPr algn="ctr" defTabSz="913916" fontAlgn="auto">
              <a:spcBef>
                <a:spcPts val="0"/>
              </a:spcBef>
              <a:spcAft>
                <a:spcPts val="0"/>
              </a:spcAft>
              <a:defRPr/>
            </a:pPr>
            <a:endParaRPr lang="en-US" altLang="zh-CN" sz="1100" dirty="0">
              <a:latin typeface="微软雅黑" pitchFamily="34" charset="-122"/>
              <a:ea typeface="微软雅黑" pitchFamily="34" charset="-122"/>
            </a:endParaRPr>
          </a:p>
        </p:txBody>
      </p:sp>
      <p:cxnSp>
        <p:nvCxnSpPr>
          <p:cNvPr id="40" name="直接箭头连接符 39"/>
          <p:cNvCxnSpPr>
            <a:endCxn id="38" idx="1"/>
          </p:cNvCxnSpPr>
          <p:nvPr/>
        </p:nvCxnSpPr>
        <p:spPr>
          <a:xfrm>
            <a:off x="6678614" y="5175252"/>
            <a:ext cx="141287" cy="3175"/>
          </a:xfrm>
          <a:prstGeom prst="straightConnector1">
            <a:avLst/>
          </a:prstGeom>
          <a:ln w="28575">
            <a:headEnd type="none" w="med" len="med"/>
            <a:tailEnd type="triangle" w="med" len="med"/>
          </a:ln>
          <a:effectLst/>
        </p:spPr>
        <p:style>
          <a:lnRef idx="2">
            <a:schemeClr val="accent3"/>
          </a:lnRef>
          <a:fillRef idx="0">
            <a:schemeClr val="accent3"/>
          </a:fillRef>
          <a:effectRef idx="1">
            <a:schemeClr val="accent3"/>
          </a:effectRef>
          <a:fontRef idx="minor">
            <a:schemeClr val="tx1"/>
          </a:fontRef>
        </p:style>
      </p:cxnSp>
      <p:sp>
        <p:nvSpPr>
          <p:cNvPr id="41" name="任意多边形 40"/>
          <p:cNvSpPr/>
          <p:nvPr/>
        </p:nvSpPr>
        <p:spPr>
          <a:xfrm>
            <a:off x="1403351" y="3573463"/>
            <a:ext cx="709613" cy="1955800"/>
          </a:xfrm>
          <a:custGeom>
            <a:avLst/>
            <a:gdLst>
              <a:gd name="connsiteX0" fmla="*/ 0 w 649224"/>
              <a:gd name="connsiteY0" fmla="*/ 0 h 1770888"/>
              <a:gd name="connsiteX1" fmla="*/ 265176 w 649224"/>
              <a:gd name="connsiteY1" fmla="*/ 1700784 h 1770888"/>
              <a:gd name="connsiteX2" fmla="*/ 649224 w 649224"/>
              <a:gd name="connsiteY2" fmla="*/ 420624 h 1770888"/>
              <a:gd name="connsiteX3" fmla="*/ 649224 w 649224"/>
              <a:gd name="connsiteY3" fmla="*/ 420624 h 1770888"/>
            </a:gdLst>
            <a:ahLst/>
            <a:cxnLst>
              <a:cxn ang="0">
                <a:pos x="connsiteX0" y="connsiteY0"/>
              </a:cxn>
              <a:cxn ang="0">
                <a:pos x="connsiteX1" y="connsiteY1"/>
              </a:cxn>
              <a:cxn ang="0">
                <a:pos x="connsiteX2" y="connsiteY2"/>
              </a:cxn>
              <a:cxn ang="0">
                <a:pos x="connsiteX3" y="connsiteY3"/>
              </a:cxn>
            </a:cxnLst>
            <a:rect l="l" t="t" r="r" b="b"/>
            <a:pathLst>
              <a:path w="649224" h="1770888">
                <a:moveTo>
                  <a:pt x="0" y="0"/>
                </a:moveTo>
                <a:cubicBezTo>
                  <a:pt x="78486" y="815340"/>
                  <a:pt x="156972" y="1630680"/>
                  <a:pt x="265176" y="1700784"/>
                </a:cubicBezTo>
                <a:cubicBezTo>
                  <a:pt x="373380" y="1770888"/>
                  <a:pt x="649224" y="420624"/>
                  <a:pt x="649224" y="420624"/>
                </a:cubicBezTo>
                <a:lnTo>
                  <a:pt x="649224" y="420624"/>
                </a:lnTo>
              </a:path>
            </a:pathLst>
          </a:custGeom>
        </p:spPr>
        <p:style>
          <a:lnRef idx="3">
            <a:schemeClr val="dk1"/>
          </a:lnRef>
          <a:fillRef idx="0">
            <a:schemeClr val="dk1"/>
          </a:fillRef>
          <a:effectRef idx="2">
            <a:schemeClr val="dk1"/>
          </a:effectRef>
          <a:fontRef idx="minor">
            <a:schemeClr val="tx1"/>
          </a:fontRef>
        </p:style>
        <p:txBody>
          <a:bodyPr anchor="ctr"/>
          <a:lstStyle/>
          <a:p>
            <a:pPr algn="ctr" defTabSz="913916" fontAlgn="auto">
              <a:spcBef>
                <a:spcPts val="0"/>
              </a:spcBef>
              <a:spcAft>
                <a:spcPts val="0"/>
              </a:spcAft>
              <a:defRPr/>
            </a:pPr>
            <a:endParaRPr lang="zh-CN" altLang="en-US"/>
          </a:p>
        </p:txBody>
      </p:sp>
      <p:sp>
        <p:nvSpPr>
          <p:cNvPr id="42" name="TextBox 161"/>
          <p:cNvSpPr txBox="1">
            <a:spLocks noChangeArrowheads="1"/>
          </p:cNvSpPr>
          <p:nvPr/>
        </p:nvSpPr>
        <p:spPr bwMode="auto">
          <a:xfrm>
            <a:off x="1692276" y="4076700"/>
            <a:ext cx="417102" cy="369332"/>
          </a:xfrm>
          <a:prstGeom prst="rect">
            <a:avLst/>
          </a:prstGeom>
          <a:noFill/>
          <a:ln w="9525">
            <a:noFill/>
            <a:miter lim="800000"/>
            <a:headEnd/>
            <a:tailEnd/>
          </a:ln>
        </p:spPr>
        <p:txBody>
          <a:bodyPr wrap="none">
            <a:spAutoFit/>
          </a:bodyPr>
          <a:lstStyle/>
          <a:p>
            <a:r>
              <a:rPr lang="en-US" altLang="zh-CN">
                <a:latin typeface="Calibri" pitchFamily="34" charset="0"/>
              </a:rPr>
              <a:t>4’’</a:t>
            </a:r>
          </a:p>
        </p:txBody>
      </p:sp>
      <p:sp>
        <p:nvSpPr>
          <p:cNvPr id="43" name="TextBox 162"/>
          <p:cNvSpPr txBox="1">
            <a:spLocks noChangeArrowheads="1"/>
          </p:cNvSpPr>
          <p:nvPr/>
        </p:nvSpPr>
        <p:spPr bwMode="auto">
          <a:xfrm>
            <a:off x="1908176" y="3716339"/>
            <a:ext cx="417102" cy="369332"/>
          </a:xfrm>
          <a:prstGeom prst="rect">
            <a:avLst/>
          </a:prstGeom>
          <a:noFill/>
          <a:ln w="9525">
            <a:noFill/>
            <a:miter lim="800000"/>
            <a:headEnd/>
            <a:tailEnd/>
          </a:ln>
        </p:spPr>
        <p:txBody>
          <a:bodyPr wrap="none">
            <a:spAutoFit/>
          </a:bodyPr>
          <a:lstStyle/>
          <a:p>
            <a:r>
              <a:rPr lang="en-US" altLang="zh-CN">
                <a:latin typeface="Calibri" pitchFamily="34" charset="0"/>
              </a:rPr>
              <a:t>5’’</a:t>
            </a:r>
            <a:endParaRPr lang="zh-CN" altLang="en-US">
              <a:latin typeface="Calibri" pitchFamily="34" charset="0"/>
            </a:endParaRPr>
          </a:p>
        </p:txBody>
      </p:sp>
      <p:sp>
        <p:nvSpPr>
          <p:cNvPr id="44" name="右箭头 43"/>
          <p:cNvSpPr/>
          <p:nvPr/>
        </p:nvSpPr>
        <p:spPr>
          <a:xfrm>
            <a:off x="3419475" y="3357564"/>
            <a:ext cx="114300" cy="484187"/>
          </a:xfrm>
          <a:prstGeom prst="rightArrow">
            <a:avLst>
              <a:gd name="adj1" fmla="val 69735"/>
              <a:gd name="adj2" fmla="val 50000"/>
            </a:avLst>
          </a:prstGeom>
        </p:spPr>
        <p:style>
          <a:lnRef idx="1">
            <a:schemeClr val="accent4"/>
          </a:lnRef>
          <a:fillRef idx="3">
            <a:schemeClr val="accent4"/>
          </a:fillRef>
          <a:effectRef idx="2">
            <a:schemeClr val="accent4"/>
          </a:effectRef>
          <a:fontRef idx="minor">
            <a:schemeClr val="lt1"/>
          </a:fontRef>
        </p:style>
        <p:txBody>
          <a:bodyPr anchor="ctr"/>
          <a:lstStyle/>
          <a:p>
            <a:pPr algn="ctr" defTabSz="913916" fontAlgn="auto">
              <a:spcBef>
                <a:spcPts val="0"/>
              </a:spcBef>
              <a:spcAft>
                <a:spcPts val="0"/>
              </a:spcAft>
              <a:defRPr/>
            </a:pPr>
            <a:endParaRPr lang="zh-CN" altLang="en-US"/>
          </a:p>
        </p:txBody>
      </p:sp>
      <p:sp>
        <p:nvSpPr>
          <p:cNvPr id="45" name="右箭头 44"/>
          <p:cNvSpPr/>
          <p:nvPr/>
        </p:nvSpPr>
        <p:spPr>
          <a:xfrm>
            <a:off x="4460876" y="3351215"/>
            <a:ext cx="114300" cy="484187"/>
          </a:xfrm>
          <a:prstGeom prst="rightArrow">
            <a:avLst>
              <a:gd name="adj1" fmla="val 69735"/>
              <a:gd name="adj2" fmla="val 50000"/>
            </a:avLst>
          </a:prstGeom>
        </p:spPr>
        <p:style>
          <a:lnRef idx="1">
            <a:schemeClr val="accent4"/>
          </a:lnRef>
          <a:fillRef idx="3">
            <a:schemeClr val="accent4"/>
          </a:fillRef>
          <a:effectRef idx="2">
            <a:schemeClr val="accent4"/>
          </a:effectRef>
          <a:fontRef idx="minor">
            <a:schemeClr val="lt1"/>
          </a:fontRef>
        </p:style>
        <p:txBody>
          <a:bodyPr anchor="ctr"/>
          <a:lstStyle/>
          <a:p>
            <a:pPr algn="ctr" defTabSz="913916" fontAlgn="auto">
              <a:spcBef>
                <a:spcPts val="0"/>
              </a:spcBef>
              <a:spcAft>
                <a:spcPts val="0"/>
              </a:spcAft>
              <a:defRPr/>
            </a:pPr>
            <a:endParaRPr lang="zh-CN" altLang="en-US"/>
          </a:p>
        </p:txBody>
      </p:sp>
      <p:sp>
        <p:nvSpPr>
          <p:cNvPr id="46" name="右箭头 45"/>
          <p:cNvSpPr/>
          <p:nvPr/>
        </p:nvSpPr>
        <p:spPr>
          <a:xfrm>
            <a:off x="7726363" y="1778000"/>
            <a:ext cx="182562" cy="484188"/>
          </a:xfrm>
          <a:prstGeom prst="rightArrow">
            <a:avLst>
              <a:gd name="adj1" fmla="val 69735"/>
              <a:gd name="adj2" fmla="val 50000"/>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3916" fontAlgn="auto">
              <a:spcBef>
                <a:spcPts val="0"/>
              </a:spcBef>
              <a:spcAft>
                <a:spcPts val="0"/>
              </a:spcAft>
              <a:defRPr/>
            </a:pPr>
            <a:endParaRPr lang="zh-CN" altLang="en-US"/>
          </a:p>
        </p:txBody>
      </p:sp>
      <p:sp>
        <p:nvSpPr>
          <p:cNvPr id="47" name="右箭头 46"/>
          <p:cNvSpPr/>
          <p:nvPr/>
        </p:nvSpPr>
        <p:spPr>
          <a:xfrm>
            <a:off x="7750176" y="4892675"/>
            <a:ext cx="182563" cy="484188"/>
          </a:xfrm>
          <a:prstGeom prst="rightArrow">
            <a:avLst>
              <a:gd name="adj1" fmla="val 69735"/>
              <a:gd name="adj2" fmla="val 50000"/>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3916" fontAlgn="auto">
              <a:spcBef>
                <a:spcPts val="0"/>
              </a:spcBef>
              <a:spcAft>
                <a:spcPts val="0"/>
              </a:spcAft>
              <a:defRPr/>
            </a:pPr>
            <a:endParaRPr lang="zh-CN" altLang="en-US"/>
          </a:p>
        </p:txBody>
      </p:sp>
      <p:sp>
        <p:nvSpPr>
          <p:cNvPr id="48" name="右箭头 47"/>
          <p:cNvSpPr/>
          <p:nvPr/>
        </p:nvSpPr>
        <p:spPr>
          <a:xfrm>
            <a:off x="7740651" y="3357564"/>
            <a:ext cx="182563" cy="484187"/>
          </a:xfrm>
          <a:prstGeom prst="rightArrow">
            <a:avLst>
              <a:gd name="adj1" fmla="val 69735"/>
              <a:gd name="adj2" fmla="val 50000"/>
            </a:avLst>
          </a:prstGeom>
        </p:spPr>
        <p:style>
          <a:lnRef idx="1">
            <a:schemeClr val="accent5"/>
          </a:lnRef>
          <a:fillRef idx="3">
            <a:schemeClr val="accent5"/>
          </a:fillRef>
          <a:effectRef idx="2">
            <a:schemeClr val="accent5"/>
          </a:effectRef>
          <a:fontRef idx="minor">
            <a:schemeClr val="lt1"/>
          </a:fontRef>
        </p:style>
        <p:txBody>
          <a:bodyPr anchor="ctr"/>
          <a:lstStyle/>
          <a:p>
            <a:pPr algn="ctr" defTabSz="913916" fontAlgn="auto">
              <a:spcBef>
                <a:spcPts val="0"/>
              </a:spcBef>
              <a:spcAft>
                <a:spcPts val="0"/>
              </a:spcAft>
              <a:defRPr/>
            </a:pPr>
            <a:endParaRPr lang="zh-CN" altLang="en-US"/>
          </a:p>
        </p:txBody>
      </p:sp>
      <p:sp>
        <p:nvSpPr>
          <p:cNvPr id="49" name="TextBox 62"/>
          <p:cNvSpPr txBox="1">
            <a:spLocks noChangeArrowheads="1"/>
          </p:cNvSpPr>
          <p:nvPr/>
        </p:nvSpPr>
        <p:spPr bwMode="auto">
          <a:xfrm>
            <a:off x="2434207" y="2002548"/>
            <a:ext cx="2879725" cy="523220"/>
          </a:xfrm>
          <a:prstGeom prst="rect">
            <a:avLst/>
          </a:prstGeom>
          <a:noFill/>
          <a:ln w="9525">
            <a:noFill/>
            <a:miter lim="800000"/>
            <a:headEnd/>
            <a:tailEnd/>
          </a:ln>
        </p:spPr>
        <p:txBody>
          <a:bodyPr>
            <a:spAutoFit/>
          </a:bodyPr>
          <a:lstStyle/>
          <a:p>
            <a:r>
              <a:rPr lang="zh-CN" altLang="en-US" sz="1400" dirty="0" smtClean="0">
                <a:latin typeface="微软雅黑" pitchFamily="34" charset="-122"/>
                <a:ea typeface="微软雅黑" pitchFamily="34" charset="-122"/>
              </a:rPr>
              <a:t>职业通道为</a:t>
            </a:r>
            <a:r>
              <a:rPr lang="zh-CN" altLang="en-US" sz="1400" dirty="0">
                <a:latin typeface="微软雅黑" pitchFamily="34" charset="-122"/>
                <a:ea typeface="微软雅黑" pitchFamily="34" charset="-122"/>
              </a:rPr>
              <a:t>公司培养了不同类型的人才，每种人才的发展路径如下：</a:t>
            </a:r>
          </a:p>
        </p:txBody>
      </p:sp>
    </p:spTree>
    <p:extLst>
      <p:ext uri="{BB962C8B-B14F-4D97-AF65-F5344CB8AC3E}">
        <p14:creationId xmlns:p14="http://schemas.microsoft.com/office/powerpoint/2010/main" val="278157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74638"/>
            <a:ext cx="7511943" cy="1143000"/>
          </a:xfrm>
        </p:spPr>
        <p:txBody>
          <a:bodyPr>
            <a:noAutofit/>
          </a:bodyPr>
          <a:lstStyle/>
          <a:p>
            <a:r>
              <a:rPr lang="zh-CN" altLang="en-US" sz="3600" b="1" dirty="0">
                <a:solidFill>
                  <a:schemeClr val="tx1"/>
                </a:solidFill>
                <a:latin typeface="楷体" panose="02010609060101010101" pitchFamily="49" charset="-122"/>
                <a:ea typeface="楷体" panose="02010609060101010101" pitchFamily="49" charset="-122"/>
              </a:rPr>
              <a:t>科达</a:t>
            </a:r>
            <a:r>
              <a:rPr lang="zh-CN" altLang="en-US" sz="3600" b="1" dirty="0" smtClean="0">
                <a:solidFill>
                  <a:schemeClr val="tx1"/>
                </a:solidFill>
                <a:latin typeface="楷体" panose="02010609060101010101" pitchFamily="49" charset="-122"/>
                <a:ea typeface="楷体" panose="02010609060101010101" pitchFamily="49" charset="-122"/>
              </a:rPr>
              <a:t>任职资格介绍</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发展双通道</a:t>
            </a:r>
            <a:endParaRPr lang="zh-CN" altLang="en-US" sz="3600" b="1" dirty="0">
              <a:solidFill>
                <a:schemeClr val="tx1"/>
              </a:solidFill>
              <a:latin typeface="楷体" panose="02010609060101010101" pitchFamily="49" charset="-122"/>
              <a:ea typeface="楷体" panose="02010609060101010101" pitchFamily="49"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357" y="3841576"/>
            <a:ext cx="15144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2228034"/>
            <a:ext cx="1306361" cy="4653136"/>
          </a:xfrm>
          <a:prstGeom prst="rect">
            <a:avLst/>
          </a:prstGeom>
        </p:spPr>
      </p:pic>
      <p:graphicFrame>
        <p:nvGraphicFramePr>
          <p:cNvPr id="8" name="内容占位符 4"/>
          <p:cNvGraphicFramePr>
            <a:graphicFrameLocks/>
          </p:cNvGraphicFramePr>
          <p:nvPr>
            <p:extLst>
              <p:ext uri="{D42A27DB-BD31-4B8C-83A1-F6EECF244321}">
                <p14:modId xmlns:p14="http://schemas.microsoft.com/office/powerpoint/2010/main" val="2055603119"/>
              </p:ext>
            </p:extLst>
          </p:nvPr>
        </p:nvGraphicFramePr>
        <p:xfrm>
          <a:off x="5220072" y="1823676"/>
          <a:ext cx="2088232" cy="2901468"/>
        </p:xfrm>
        <a:graphic>
          <a:graphicData uri="http://schemas.openxmlformats.org/drawingml/2006/table">
            <a:tbl>
              <a:tblPr firstRow="1" bandRow="1">
                <a:tableStyleId>{5C22544A-7EE6-4342-B048-85BDC9FD1C3A}</a:tableStyleId>
              </a:tblPr>
              <a:tblGrid>
                <a:gridCol w="2088232"/>
              </a:tblGrid>
              <a:tr h="424529">
                <a:tc>
                  <a:txBody>
                    <a:bodyPr/>
                    <a:lstStyle/>
                    <a:p>
                      <a:pPr algn="l"/>
                      <a:r>
                        <a:rPr lang="zh-CN" altLang="en-US" dirty="0" smtClean="0">
                          <a:solidFill>
                            <a:schemeClr val="tx1"/>
                          </a:solidFill>
                          <a:latin typeface="楷体" pitchFamily="49" charset="-122"/>
                          <a:ea typeface="楷体" pitchFamily="49" charset="-122"/>
                        </a:rPr>
                        <a:t>技术通道</a:t>
                      </a:r>
                      <a:endParaRPr lang="zh-CN" altLang="en-US" dirty="0">
                        <a:solidFill>
                          <a:schemeClr val="tx1"/>
                        </a:solidFill>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424529">
                <a:tc>
                  <a:txBody>
                    <a:bodyPr/>
                    <a:lstStyle/>
                    <a:p>
                      <a:pPr algn="ctr"/>
                      <a:r>
                        <a:rPr lang="en-US" altLang="zh-CN" dirty="0" smtClean="0">
                          <a:latin typeface="楷体" pitchFamily="49" charset="-122"/>
                          <a:ea typeface="楷体" pitchFamily="49" charset="-122"/>
                        </a:rPr>
                        <a:t>T6</a:t>
                      </a:r>
                      <a:r>
                        <a:rPr lang="zh-CN" altLang="en-US" dirty="0" smtClean="0">
                          <a:latin typeface="楷体" pitchFamily="49" charset="-122"/>
                          <a:ea typeface="楷体" pitchFamily="49" charset="-122"/>
                        </a:rPr>
                        <a:t>（资深专家）</a:t>
                      </a:r>
                      <a:endParaRPr lang="zh-CN" altLang="en-US"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410482">
                <a:tc>
                  <a:txBody>
                    <a:bodyPr/>
                    <a:lstStyle/>
                    <a:p>
                      <a:pPr algn="ctr"/>
                      <a:r>
                        <a:rPr lang="en-US" altLang="zh-CN" dirty="0" smtClean="0">
                          <a:latin typeface="楷体" pitchFamily="49" charset="-122"/>
                          <a:ea typeface="楷体" pitchFamily="49" charset="-122"/>
                        </a:rPr>
                        <a:t>T5</a:t>
                      </a:r>
                      <a:r>
                        <a:rPr lang="zh-CN" altLang="en-US" dirty="0" smtClean="0">
                          <a:latin typeface="楷体" pitchFamily="49" charset="-122"/>
                          <a:ea typeface="楷体" pitchFamily="49" charset="-122"/>
                        </a:rPr>
                        <a:t>（专家）</a:t>
                      </a:r>
                      <a:endParaRPr lang="zh-CN" altLang="en-US"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410482">
                <a:tc>
                  <a:txBody>
                    <a:bodyPr/>
                    <a:lstStyle/>
                    <a:p>
                      <a:pPr algn="ctr"/>
                      <a:r>
                        <a:rPr lang="en-US" altLang="zh-CN" dirty="0" smtClean="0">
                          <a:latin typeface="楷体" pitchFamily="49" charset="-122"/>
                          <a:ea typeface="楷体" pitchFamily="49" charset="-122"/>
                        </a:rPr>
                        <a:t>T4</a:t>
                      </a:r>
                      <a:r>
                        <a:rPr lang="zh-CN" altLang="en-US" dirty="0" smtClean="0">
                          <a:latin typeface="楷体" pitchFamily="49" charset="-122"/>
                          <a:ea typeface="楷体" pitchFamily="49" charset="-122"/>
                        </a:rPr>
                        <a:t>（资深）</a:t>
                      </a:r>
                      <a:endParaRPr lang="zh-CN" altLang="en-US"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410482">
                <a:tc>
                  <a:txBody>
                    <a:bodyPr/>
                    <a:lstStyle/>
                    <a:p>
                      <a:pPr algn="ctr"/>
                      <a:r>
                        <a:rPr lang="en-US" altLang="zh-CN" dirty="0" smtClean="0">
                          <a:latin typeface="楷体" pitchFamily="49" charset="-122"/>
                          <a:ea typeface="楷体" pitchFamily="49" charset="-122"/>
                        </a:rPr>
                        <a:t>T3</a:t>
                      </a:r>
                      <a:r>
                        <a:rPr lang="zh-CN" altLang="en-US" dirty="0" smtClean="0">
                          <a:latin typeface="楷体" pitchFamily="49" charset="-122"/>
                          <a:ea typeface="楷体" pitchFamily="49" charset="-122"/>
                        </a:rPr>
                        <a:t>（高级）</a:t>
                      </a:r>
                      <a:endParaRPr lang="zh-CN" altLang="en-US"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410482">
                <a:tc>
                  <a:txBody>
                    <a:bodyPr/>
                    <a:lstStyle/>
                    <a:p>
                      <a:pPr algn="ctr"/>
                      <a:r>
                        <a:rPr lang="en-US" altLang="zh-CN" dirty="0" smtClean="0">
                          <a:latin typeface="楷体" pitchFamily="49" charset="-122"/>
                          <a:ea typeface="楷体" pitchFamily="49" charset="-122"/>
                        </a:rPr>
                        <a:t>T2</a:t>
                      </a:r>
                      <a:r>
                        <a:rPr lang="zh-CN" altLang="en-US" dirty="0" smtClean="0">
                          <a:latin typeface="楷体" pitchFamily="49" charset="-122"/>
                          <a:ea typeface="楷体" pitchFamily="49" charset="-122"/>
                        </a:rPr>
                        <a:t>（中级）</a:t>
                      </a:r>
                      <a:endParaRPr lang="zh-CN" altLang="en-US"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410482">
                <a:tc>
                  <a:txBody>
                    <a:bodyPr/>
                    <a:lstStyle/>
                    <a:p>
                      <a:pPr algn="ctr"/>
                      <a:r>
                        <a:rPr lang="en-US" altLang="zh-CN" dirty="0" smtClean="0">
                          <a:latin typeface="楷体" pitchFamily="49" charset="-122"/>
                          <a:ea typeface="楷体" pitchFamily="49" charset="-122"/>
                        </a:rPr>
                        <a:t>T1</a:t>
                      </a:r>
                      <a:r>
                        <a:rPr lang="zh-CN" altLang="en-US" dirty="0" smtClean="0">
                          <a:latin typeface="楷体" pitchFamily="49" charset="-122"/>
                          <a:ea typeface="楷体" pitchFamily="49" charset="-122"/>
                        </a:rPr>
                        <a:t>（初级）</a:t>
                      </a:r>
                      <a:endParaRPr lang="zh-CN" altLang="en-US" dirty="0">
                        <a:latin typeface="楷体" pitchFamily="49" charset="-122"/>
                        <a:ea typeface="楷体" pitchFamily="49"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grpSp>
        <p:nvGrpSpPr>
          <p:cNvPr id="3" name="组合 2"/>
          <p:cNvGrpSpPr/>
          <p:nvPr/>
        </p:nvGrpSpPr>
        <p:grpSpPr>
          <a:xfrm>
            <a:off x="6547263" y="1245983"/>
            <a:ext cx="1080000" cy="1080000"/>
            <a:chOff x="6620062" y="813388"/>
            <a:chExt cx="1487470" cy="1510936"/>
          </a:xfrm>
        </p:grpSpPr>
        <p:sp>
          <p:nvSpPr>
            <p:cNvPr id="6" name="七角星 5"/>
            <p:cNvSpPr/>
            <p:nvPr/>
          </p:nvSpPr>
          <p:spPr>
            <a:xfrm rot="19997373">
              <a:off x="6620062" y="813388"/>
              <a:ext cx="1487470" cy="1510936"/>
            </a:xfrm>
            <a:prstGeom prst="star7">
              <a:avLst/>
            </a:prstGeom>
            <a:solidFill>
              <a:srgbClr val="FDF0A0"/>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椭圆 6"/>
            <p:cNvSpPr/>
            <p:nvPr/>
          </p:nvSpPr>
          <p:spPr>
            <a:xfrm>
              <a:off x="6920245" y="1125304"/>
              <a:ext cx="914400" cy="914400"/>
            </a:xfrm>
            <a:prstGeom prst="ellipse">
              <a:avLst/>
            </a:prstGeom>
            <a:solidFill>
              <a:srgbClr val="F8D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7288" y="1472606"/>
              <a:ext cx="618413" cy="36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0" name="内容占位符 4"/>
          <p:cNvGraphicFramePr>
            <a:graphicFrameLocks/>
          </p:cNvGraphicFramePr>
          <p:nvPr>
            <p:extLst>
              <p:ext uri="{D42A27DB-BD31-4B8C-83A1-F6EECF244321}">
                <p14:modId xmlns:p14="http://schemas.microsoft.com/office/powerpoint/2010/main" val="137755040"/>
              </p:ext>
            </p:extLst>
          </p:nvPr>
        </p:nvGraphicFramePr>
        <p:xfrm>
          <a:off x="2555776" y="1844824"/>
          <a:ext cx="1944216" cy="2448272"/>
        </p:xfrm>
        <a:graphic>
          <a:graphicData uri="http://schemas.openxmlformats.org/drawingml/2006/table">
            <a:tbl>
              <a:tblPr firstRow="1" bandRow="1">
                <a:tableStyleId>{5C22544A-7EE6-4342-B048-85BDC9FD1C3A}</a:tableStyleId>
              </a:tblPr>
              <a:tblGrid>
                <a:gridCol w="1944216"/>
              </a:tblGrid>
              <a:tr h="360040">
                <a:tc>
                  <a:txBody>
                    <a:bodyPr/>
                    <a:lstStyle/>
                    <a:p>
                      <a:pPr algn="l"/>
                      <a:r>
                        <a:rPr lang="zh-CN" altLang="en-US" dirty="0" smtClean="0">
                          <a:solidFill>
                            <a:schemeClr val="tx1"/>
                          </a:solidFill>
                          <a:latin typeface="楷体" pitchFamily="49" charset="-122"/>
                          <a:ea typeface="楷体" pitchFamily="49" charset="-122"/>
                        </a:rPr>
                        <a:t>管理通道</a:t>
                      </a:r>
                      <a:endParaRPr lang="zh-CN" altLang="en-US" dirty="0">
                        <a:solidFill>
                          <a:schemeClr val="tx1"/>
                        </a:solidFill>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082512">
                <a:tc>
                  <a:txBody>
                    <a:bodyPr/>
                    <a:lstStyle/>
                    <a:p>
                      <a:pPr algn="ctr">
                        <a:lnSpc>
                          <a:spcPct val="150000"/>
                        </a:lnSpc>
                      </a:pPr>
                      <a:r>
                        <a:rPr lang="zh-CN" altLang="en-US" dirty="0" smtClean="0">
                          <a:latin typeface="楷体" pitchFamily="49" charset="-122"/>
                          <a:ea typeface="楷体" pitchFamily="49" charset="-122"/>
                        </a:rPr>
                        <a:t>高层管理者</a:t>
                      </a:r>
                      <a:endParaRPr lang="en-US" altLang="zh-CN" dirty="0" smtClean="0">
                        <a:latin typeface="楷体" pitchFamily="49" charset="-122"/>
                        <a:ea typeface="楷体" pitchFamily="49" charset="-122"/>
                      </a:endParaRPr>
                    </a:p>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dirty="0" smtClean="0">
                          <a:latin typeface="楷体" pitchFamily="49" charset="-122"/>
                          <a:ea typeface="楷体" pitchFamily="49" charset="-122"/>
                        </a:rPr>
                        <a:t>中层管理者</a:t>
                      </a:r>
                    </a:p>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dirty="0" smtClean="0">
                          <a:latin typeface="楷体" pitchFamily="49" charset="-122"/>
                          <a:ea typeface="楷体" pitchFamily="49" charset="-122"/>
                        </a:rPr>
                        <a:t>基层管理者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11" name="组合 10"/>
          <p:cNvGrpSpPr/>
          <p:nvPr/>
        </p:nvGrpSpPr>
        <p:grpSpPr>
          <a:xfrm>
            <a:off x="1545357" y="1398383"/>
            <a:ext cx="1080000" cy="1080000"/>
            <a:chOff x="6620062" y="813388"/>
            <a:chExt cx="1487470" cy="1510936"/>
          </a:xfrm>
        </p:grpSpPr>
        <p:sp>
          <p:nvSpPr>
            <p:cNvPr id="12" name="七角星 11"/>
            <p:cNvSpPr/>
            <p:nvPr/>
          </p:nvSpPr>
          <p:spPr>
            <a:xfrm rot="19997373">
              <a:off x="6620062" y="813388"/>
              <a:ext cx="1487470" cy="1510936"/>
            </a:xfrm>
            <a:prstGeom prst="star7">
              <a:avLst/>
            </a:prstGeom>
            <a:solidFill>
              <a:srgbClr val="FDF0A0"/>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椭圆 12"/>
            <p:cNvSpPr/>
            <p:nvPr/>
          </p:nvSpPr>
          <p:spPr>
            <a:xfrm>
              <a:off x="6920245" y="1125304"/>
              <a:ext cx="914400" cy="914400"/>
            </a:xfrm>
            <a:prstGeom prst="ellipse">
              <a:avLst/>
            </a:prstGeom>
            <a:solidFill>
              <a:srgbClr val="F8D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7288" y="1472606"/>
              <a:ext cx="618413" cy="36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43914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74638"/>
            <a:ext cx="8064896" cy="1143000"/>
          </a:xfrm>
        </p:spPr>
        <p:txBody>
          <a:bodyPr>
            <a:noAutofit/>
          </a:bodyPr>
          <a:lstStyle/>
          <a:p>
            <a:r>
              <a:rPr lang="zh-CN" altLang="en-US" sz="3200" b="1" dirty="0" smtClean="0">
                <a:solidFill>
                  <a:schemeClr val="tx1"/>
                </a:solidFill>
                <a:latin typeface="楷体" panose="02010609060101010101" pitchFamily="49" charset="-122"/>
                <a:ea typeface="楷体" panose="02010609060101010101" pitchFamily="49" charset="-122"/>
              </a:rPr>
              <a:t>科达任职资格介绍</a:t>
            </a:r>
            <a:r>
              <a:rPr lang="en-US" altLang="zh-CN" sz="3200" b="1" dirty="0" smtClean="0">
                <a:solidFill>
                  <a:schemeClr val="tx1"/>
                </a:solidFill>
                <a:latin typeface="楷体" panose="02010609060101010101" pitchFamily="49" charset="-122"/>
                <a:ea typeface="楷体" panose="02010609060101010101" pitchFamily="49" charset="-122"/>
              </a:rPr>
              <a:t>——</a:t>
            </a:r>
            <a:r>
              <a:rPr lang="zh-CN" altLang="en-US" sz="3200" b="1" dirty="0" smtClean="0">
                <a:solidFill>
                  <a:schemeClr val="tx1"/>
                </a:solidFill>
                <a:latin typeface="楷体" panose="02010609060101010101" pitchFamily="49" charset="-122"/>
                <a:ea typeface="楷体" panose="02010609060101010101" pitchFamily="49" charset="-122"/>
              </a:rPr>
              <a:t>族群、序列、子序列</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4" name="椭圆 3"/>
          <p:cNvSpPr/>
          <p:nvPr/>
        </p:nvSpPr>
        <p:spPr>
          <a:xfrm>
            <a:off x="1650695" y="5157192"/>
            <a:ext cx="6048672" cy="1512168"/>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674598" y="5316368"/>
            <a:ext cx="4851962" cy="1193817"/>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50695" y="5455646"/>
            <a:ext cx="3363697" cy="91526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814592" y="5798869"/>
            <a:ext cx="1584176" cy="228815"/>
          </a:xfrm>
          <a:ln w="3175">
            <a:noFill/>
          </a:ln>
        </p:spPr>
        <p:txBody>
          <a:bodyPr>
            <a:noAutofit/>
          </a:bodyPr>
          <a:lstStyle/>
          <a:p>
            <a:pPr marL="0" indent="0">
              <a:buNone/>
            </a:pPr>
            <a:r>
              <a:rPr lang="zh-CN" altLang="en-US" sz="1800" b="1" dirty="0" smtClean="0"/>
              <a:t>族群</a:t>
            </a:r>
            <a:endParaRPr lang="zh-CN" altLang="en-US" sz="1800" b="1" dirty="0"/>
          </a:p>
        </p:txBody>
      </p:sp>
      <p:sp>
        <p:nvSpPr>
          <p:cNvPr id="7" name="内容占位符 2"/>
          <p:cNvSpPr txBox="1">
            <a:spLocks/>
          </p:cNvSpPr>
          <p:nvPr/>
        </p:nvSpPr>
        <p:spPr>
          <a:xfrm>
            <a:off x="5446440" y="5798869"/>
            <a:ext cx="1584176" cy="228815"/>
          </a:xfrm>
          <a:prstGeom prst="rect">
            <a:avLst/>
          </a:prstGeom>
          <a:ln w="3175">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1800" b="1" dirty="0" smtClean="0"/>
              <a:t>序列</a:t>
            </a:r>
            <a:endParaRPr lang="zh-CN" altLang="en-US" sz="1800" b="1" dirty="0"/>
          </a:p>
        </p:txBody>
      </p:sp>
      <p:sp>
        <p:nvSpPr>
          <p:cNvPr id="9" name="矩形 8"/>
          <p:cNvSpPr/>
          <p:nvPr/>
        </p:nvSpPr>
        <p:spPr>
          <a:xfrm>
            <a:off x="605973" y="2462708"/>
            <a:ext cx="288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0" name="矩形 9"/>
          <p:cNvSpPr/>
          <p:nvPr/>
        </p:nvSpPr>
        <p:spPr>
          <a:xfrm>
            <a:off x="1017948" y="2462708"/>
            <a:ext cx="7992888" cy="338554"/>
          </a:xfrm>
          <a:prstGeom prst="rect">
            <a:avLst/>
          </a:prstGeom>
        </p:spPr>
        <p:txBody>
          <a:bodyPr wrap="square">
            <a:spAutoFit/>
          </a:bodyPr>
          <a:lstStyle/>
          <a:p>
            <a:r>
              <a:rPr lang="zh-CN" altLang="en-US" sz="1600" b="1" dirty="0" smtClean="0">
                <a:solidFill>
                  <a:schemeClr val="bg1"/>
                </a:solidFill>
                <a:latin typeface="楷体" pitchFamily="49" charset="-122"/>
                <a:ea typeface="楷体" pitchFamily="49" charset="-122"/>
              </a:rPr>
              <a:t>根据</a:t>
            </a:r>
            <a:r>
              <a:rPr lang="zh-CN" altLang="en-US" sz="1600" b="1" dirty="0">
                <a:solidFill>
                  <a:schemeClr val="bg1"/>
                </a:solidFill>
                <a:latin typeface="楷体" pitchFamily="49" charset="-122"/>
                <a:ea typeface="楷体" pitchFamily="49" charset="-122"/>
              </a:rPr>
              <a:t>企业战略，分析业务运作模式，明确业务功能</a:t>
            </a:r>
            <a:r>
              <a:rPr lang="zh-CN" altLang="en-US" sz="1600" b="1" dirty="0" smtClean="0">
                <a:solidFill>
                  <a:schemeClr val="bg1"/>
                </a:solidFill>
                <a:latin typeface="楷体" pitchFamily="49" charset="-122"/>
                <a:ea typeface="楷体" pitchFamily="49" charset="-122"/>
              </a:rPr>
              <a:t>模块形成族群定位</a:t>
            </a:r>
            <a:endParaRPr lang="zh-CN" altLang="en-US" sz="1600" b="1" dirty="0">
              <a:solidFill>
                <a:schemeClr val="bg1"/>
              </a:solidFill>
              <a:latin typeface="楷体" pitchFamily="49" charset="-122"/>
              <a:ea typeface="楷体" pitchFamily="49" charset="-122"/>
            </a:endParaRPr>
          </a:p>
        </p:txBody>
      </p:sp>
      <p:sp>
        <p:nvSpPr>
          <p:cNvPr id="11" name="矩形 10"/>
          <p:cNvSpPr/>
          <p:nvPr/>
        </p:nvSpPr>
        <p:spPr>
          <a:xfrm>
            <a:off x="1017948" y="3204271"/>
            <a:ext cx="7992888" cy="338554"/>
          </a:xfrm>
          <a:prstGeom prst="rect">
            <a:avLst/>
          </a:prstGeom>
        </p:spPr>
        <p:txBody>
          <a:bodyPr wrap="square">
            <a:spAutoFit/>
          </a:bodyPr>
          <a:lstStyle/>
          <a:p>
            <a:r>
              <a:rPr lang="zh-CN" altLang="en-US" sz="1600" b="1" dirty="0">
                <a:solidFill>
                  <a:schemeClr val="bg1"/>
                </a:solidFill>
                <a:latin typeface="楷体" pitchFamily="49" charset="-122"/>
                <a:ea typeface="楷体" pitchFamily="49" charset="-122"/>
              </a:rPr>
              <a:t>结合职位族</a:t>
            </a:r>
            <a:r>
              <a:rPr lang="zh-CN" altLang="en-US" sz="1600" b="1" dirty="0" smtClean="0">
                <a:solidFill>
                  <a:schemeClr val="bg1"/>
                </a:solidFill>
                <a:latin typeface="楷体" pitchFamily="49" charset="-122"/>
                <a:ea typeface="楷体" pitchFamily="49" charset="-122"/>
              </a:rPr>
              <a:t>，确定支撑族群业务功能的具体</a:t>
            </a:r>
            <a:r>
              <a:rPr lang="zh-CN" altLang="en-US" sz="1600" b="1" dirty="0">
                <a:solidFill>
                  <a:schemeClr val="bg1"/>
                </a:solidFill>
                <a:latin typeface="楷体" pitchFamily="49" charset="-122"/>
                <a:ea typeface="楷体" pitchFamily="49" charset="-122"/>
              </a:rPr>
              <a:t>价值</a:t>
            </a:r>
            <a:r>
              <a:rPr lang="zh-CN" altLang="en-US" sz="1600" b="1" dirty="0" smtClean="0">
                <a:solidFill>
                  <a:schemeClr val="bg1"/>
                </a:solidFill>
                <a:latin typeface="楷体" pitchFamily="49" charset="-122"/>
                <a:ea typeface="楷体" pitchFamily="49" charset="-122"/>
              </a:rPr>
              <a:t>点，分解形成序列</a:t>
            </a:r>
            <a:r>
              <a:rPr lang="en-US" altLang="zh-CN" sz="1600" b="1" dirty="0" smtClean="0">
                <a:solidFill>
                  <a:schemeClr val="bg1"/>
                </a:solidFill>
                <a:latin typeface="楷体" pitchFamily="49" charset="-122"/>
                <a:ea typeface="楷体" pitchFamily="49" charset="-122"/>
              </a:rPr>
              <a:t>/</a:t>
            </a:r>
            <a:r>
              <a:rPr lang="zh-CN" altLang="en-US" sz="1600" b="1" dirty="0" smtClean="0">
                <a:solidFill>
                  <a:schemeClr val="bg1"/>
                </a:solidFill>
                <a:latin typeface="楷体" pitchFamily="49" charset="-122"/>
                <a:ea typeface="楷体" pitchFamily="49" charset="-122"/>
              </a:rPr>
              <a:t>子序列定位</a:t>
            </a:r>
            <a:endParaRPr lang="zh-CN" altLang="en-US" sz="1600" b="1" dirty="0">
              <a:solidFill>
                <a:schemeClr val="bg1"/>
              </a:solidFill>
              <a:latin typeface="楷体" pitchFamily="49" charset="-122"/>
              <a:ea typeface="楷体" pitchFamily="49" charset="-122"/>
            </a:endParaRPr>
          </a:p>
        </p:txBody>
      </p:sp>
      <p:sp>
        <p:nvSpPr>
          <p:cNvPr id="12" name="矩形 11"/>
          <p:cNvSpPr/>
          <p:nvPr/>
        </p:nvSpPr>
        <p:spPr>
          <a:xfrm>
            <a:off x="592088" y="3220985"/>
            <a:ext cx="288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3" name="矩形 12"/>
          <p:cNvSpPr/>
          <p:nvPr/>
        </p:nvSpPr>
        <p:spPr>
          <a:xfrm>
            <a:off x="585900" y="4120661"/>
            <a:ext cx="288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4" name="矩形 13"/>
          <p:cNvSpPr/>
          <p:nvPr/>
        </p:nvSpPr>
        <p:spPr>
          <a:xfrm>
            <a:off x="1017948" y="3996353"/>
            <a:ext cx="7802925" cy="584775"/>
          </a:xfrm>
          <a:prstGeom prst="rect">
            <a:avLst/>
          </a:prstGeom>
        </p:spPr>
        <p:txBody>
          <a:bodyPr wrap="square">
            <a:spAutoFit/>
          </a:bodyPr>
          <a:lstStyle/>
          <a:p>
            <a:r>
              <a:rPr lang="zh-CN" altLang="en-US" sz="1600" b="1" dirty="0" smtClean="0">
                <a:solidFill>
                  <a:schemeClr val="bg1"/>
                </a:solidFill>
                <a:latin typeface="楷体" pitchFamily="49" charset="-122"/>
                <a:ea typeface="楷体" pitchFamily="49" charset="-122"/>
              </a:rPr>
              <a:t>分析</a:t>
            </a:r>
            <a:r>
              <a:rPr lang="zh-CN" altLang="en-US" sz="1600" b="1" dirty="0">
                <a:solidFill>
                  <a:schemeClr val="bg1"/>
                </a:solidFill>
                <a:latin typeface="楷体" pitchFamily="49" charset="-122"/>
                <a:ea typeface="楷体" pitchFamily="49" charset="-122"/>
              </a:rPr>
              <a:t>现有的职位职责，并把现有职位分别归入相应的序列</a:t>
            </a:r>
            <a:r>
              <a:rPr lang="en-US" altLang="zh-CN" sz="1600" b="1" dirty="0">
                <a:solidFill>
                  <a:schemeClr val="bg1"/>
                </a:solidFill>
                <a:latin typeface="楷体" pitchFamily="49" charset="-122"/>
                <a:ea typeface="楷体" pitchFamily="49" charset="-122"/>
              </a:rPr>
              <a:t>/</a:t>
            </a:r>
            <a:r>
              <a:rPr lang="zh-CN" altLang="en-US" sz="1600" b="1" dirty="0">
                <a:solidFill>
                  <a:schemeClr val="bg1"/>
                </a:solidFill>
                <a:latin typeface="楷体" pitchFamily="49" charset="-122"/>
                <a:ea typeface="楷体" pitchFamily="49" charset="-122"/>
              </a:rPr>
              <a:t>子序列，明确出各个序列</a:t>
            </a:r>
            <a:r>
              <a:rPr lang="en-US" altLang="zh-CN" sz="1600" b="1" dirty="0">
                <a:solidFill>
                  <a:schemeClr val="bg1"/>
                </a:solidFill>
                <a:latin typeface="楷体" pitchFamily="49" charset="-122"/>
                <a:ea typeface="楷体" pitchFamily="49" charset="-122"/>
              </a:rPr>
              <a:t>/</a:t>
            </a:r>
            <a:r>
              <a:rPr lang="zh-CN" altLang="en-US" sz="1600" b="1" dirty="0">
                <a:solidFill>
                  <a:schemeClr val="bg1"/>
                </a:solidFill>
                <a:latin typeface="楷体" pitchFamily="49" charset="-122"/>
                <a:ea typeface="楷体" pitchFamily="49" charset="-122"/>
              </a:rPr>
              <a:t>子序列与现有职位的对应关系。</a:t>
            </a:r>
          </a:p>
        </p:txBody>
      </p:sp>
      <p:sp>
        <p:nvSpPr>
          <p:cNvPr id="15" name="椭圆 14"/>
          <p:cNvSpPr/>
          <p:nvPr/>
        </p:nvSpPr>
        <p:spPr>
          <a:xfrm>
            <a:off x="1619672" y="5569382"/>
            <a:ext cx="1627121" cy="687789"/>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a:spLocks/>
          </p:cNvSpPr>
          <p:nvPr/>
        </p:nvSpPr>
        <p:spPr>
          <a:xfrm>
            <a:off x="1764858" y="5798869"/>
            <a:ext cx="1584176" cy="228815"/>
          </a:xfrm>
          <a:prstGeom prst="rect">
            <a:avLst/>
          </a:prstGeom>
          <a:ln w="3175">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1800" b="1" dirty="0" smtClean="0"/>
              <a:t>岗位</a:t>
            </a:r>
            <a:endParaRPr lang="zh-CN" altLang="en-US" sz="1800" b="1" dirty="0"/>
          </a:p>
        </p:txBody>
      </p:sp>
      <p:sp>
        <p:nvSpPr>
          <p:cNvPr id="18" name="内容占位符 2"/>
          <p:cNvSpPr txBox="1">
            <a:spLocks/>
          </p:cNvSpPr>
          <p:nvPr/>
        </p:nvSpPr>
        <p:spPr>
          <a:xfrm>
            <a:off x="3995936" y="5800710"/>
            <a:ext cx="1584176" cy="228815"/>
          </a:xfrm>
          <a:prstGeom prst="rect">
            <a:avLst/>
          </a:prstGeom>
          <a:ln w="3175">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1800" b="1" dirty="0" smtClean="0"/>
              <a:t>子序列</a:t>
            </a:r>
            <a:endParaRPr lang="zh-CN" altLang="en-US" sz="1800" b="1" dirty="0"/>
          </a:p>
        </p:txBody>
      </p:sp>
    </p:spTree>
    <p:extLst>
      <p:ext uri="{BB962C8B-B14F-4D97-AF65-F5344CB8AC3E}">
        <p14:creationId xmlns:p14="http://schemas.microsoft.com/office/powerpoint/2010/main" val="1449648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74638"/>
            <a:ext cx="8064896" cy="1143000"/>
          </a:xfrm>
        </p:spPr>
        <p:txBody>
          <a:bodyPr>
            <a:normAutofit fontScale="90000"/>
          </a:bodyPr>
          <a:lstStyle/>
          <a:p>
            <a:r>
              <a:rPr lang="zh-CN" altLang="en-US" sz="3600" b="1" dirty="0">
                <a:solidFill>
                  <a:schemeClr val="tx1"/>
                </a:solidFill>
                <a:latin typeface="楷体" panose="02010609060101010101" pitchFamily="49" charset="-122"/>
                <a:ea typeface="楷体" panose="02010609060101010101" pitchFamily="49" charset="-122"/>
              </a:rPr>
              <a:t>科达任职资格</a:t>
            </a:r>
            <a:r>
              <a:rPr lang="zh-CN" altLang="en-US" sz="3600" b="1" dirty="0" smtClean="0">
                <a:solidFill>
                  <a:schemeClr val="tx1"/>
                </a:solidFill>
                <a:latin typeface="楷体" panose="02010609060101010101" pitchFamily="49" charset="-122"/>
                <a:ea typeface="楷体" panose="02010609060101010101" pitchFamily="49" charset="-122"/>
              </a:rPr>
              <a:t>介绍</a:t>
            </a:r>
            <a:r>
              <a:rPr lang="en-US" altLang="zh-CN" sz="3600" b="1" dirty="0" smtClean="0">
                <a:solidFill>
                  <a:schemeClr val="tx1"/>
                </a:solidFill>
                <a:latin typeface="楷体" panose="02010609060101010101" pitchFamily="49" charset="-122"/>
                <a:ea typeface="楷体" panose="02010609060101010101" pitchFamily="49" charset="-122"/>
              </a:rPr>
              <a:t>——</a:t>
            </a:r>
            <a:r>
              <a:rPr lang="zh-CN" altLang="en-US" sz="3600" b="1" dirty="0" smtClean="0">
                <a:solidFill>
                  <a:schemeClr val="tx1"/>
                </a:solidFill>
                <a:latin typeface="楷体" panose="02010609060101010101" pitchFamily="49" charset="-122"/>
                <a:ea typeface="楷体" panose="02010609060101010101" pitchFamily="49" charset="-122"/>
              </a:rPr>
              <a:t>子序列、层级、职等</a:t>
            </a:r>
            <a:endParaRPr lang="zh-CN" altLang="en-US" sz="3600" b="1"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364904" y="1844824"/>
            <a:ext cx="6779096" cy="4392488"/>
          </a:xfrm>
        </p:spPr>
        <p:txBody>
          <a:bodyPr>
            <a:normAutofit/>
          </a:bodyPr>
          <a:lstStyle/>
          <a:p>
            <a:r>
              <a:rPr lang="zh-CN" altLang="en-US" sz="2800" b="1" dirty="0" smtClean="0">
                <a:latin typeface="楷体" panose="02010609060101010101" pitchFamily="49" charset="-122"/>
                <a:ea typeface="楷体" panose="02010609060101010101" pitchFamily="49" charset="-122"/>
              </a:rPr>
              <a:t>序列</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子序列</a:t>
            </a:r>
            <a:endParaRPr lang="en-US" altLang="zh-CN" sz="2800" b="1" dirty="0" smtClean="0">
              <a:latin typeface="楷体" panose="02010609060101010101" pitchFamily="49" charset="-122"/>
              <a:ea typeface="楷体" panose="02010609060101010101" pitchFamily="49" charset="-122"/>
            </a:endParaRPr>
          </a:p>
          <a:p>
            <a:pPr marL="0" indent="0">
              <a:buNone/>
            </a:pPr>
            <a:endParaRPr lang="en-US" altLang="zh-CN" sz="2800" b="1" dirty="0" smtClean="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层级（</a:t>
            </a:r>
            <a:r>
              <a:rPr lang="en-US" altLang="zh-CN" sz="2800" b="1" dirty="0" smtClean="0">
                <a:latin typeface="楷体" panose="02010609060101010101" pitchFamily="49" charset="-122"/>
                <a:ea typeface="楷体" panose="02010609060101010101" pitchFamily="49" charset="-122"/>
              </a:rPr>
              <a:t>T1/T2/T3/T4……</a:t>
            </a:r>
            <a:r>
              <a:rPr lang="zh-CN" altLang="en-US" sz="2800" b="1"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endParaRPr>
          </a:p>
          <a:p>
            <a:pPr marL="0" indent="0">
              <a:buNone/>
            </a:pP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职</a:t>
            </a:r>
            <a:r>
              <a:rPr lang="zh-CN" altLang="en-US" sz="2800" b="1" dirty="0" smtClean="0">
                <a:latin typeface="楷体" panose="02010609060101010101" pitchFamily="49" charset="-122"/>
                <a:ea typeface="楷体" panose="02010609060101010101" pitchFamily="49" charset="-122"/>
              </a:rPr>
              <a:t>等（基础等</a:t>
            </a:r>
            <a:r>
              <a:rPr lang="zh-CN" altLang="en-US" sz="2800" b="1" dirty="0" smtClean="0">
                <a:latin typeface="楷体" panose="02010609060101010101" pitchFamily="49" charset="-122"/>
                <a:ea typeface="楷体" panose="02010609060101010101" pitchFamily="49" charset="-122"/>
              </a:rPr>
              <a:t>、合格等</a:t>
            </a:r>
            <a:r>
              <a:rPr lang="zh-CN" altLang="en-US" sz="2800" b="1" dirty="0" smtClean="0">
                <a:latin typeface="楷体" panose="02010609060101010101" pitchFamily="49" charset="-122"/>
                <a:ea typeface="楷体" panose="02010609060101010101" pitchFamily="49" charset="-122"/>
              </a:rPr>
              <a:t>、职业等）</a:t>
            </a:r>
            <a:endParaRPr lang="zh-CN" altLang="en-US" sz="2800" b="1" dirty="0">
              <a:latin typeface="楷体" panose="02010609060101010101" pitchFamily="49" charset="-122"/>
              <a:ea typeface="楷体" panose="02010609060101010101" pitchFamily="49" charset="-122"/>
            </a:endParaRPr>
          </a:p>
        </p:txBody>
      </p:sp>
      <p:sp>
        <p:nvSpPr>
          <p:cNvPr id="7" name="下箭头 6"/>
          <p:cNvSpPr/>
          <p:nvPr/>
        </p:nvSpPr>
        <p:spPr>
          <a:xfrm>
            <a:off x="1691680" y="2060848"/>
            <a:ext cx="288032" cy="230425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63438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6278</TotalTime>
  <Words>4205</Words>
  <Application>Microsoft Office PowerPoint</Application>
  <PresentationFormat>全屏显示(4:3)</PresentationFormat>
  <Paragraphs>507</Paragraphs>
  <Slides>51</Slides>
  <Notes>1</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51</vt:i4>
      </vt:variant>
    </vt:vector>
  </HeadingPairs>
  <TitlesOfParts>
    <vt:vector size="57" baseType="lpstr">
      <vt:lpstr>Office 主题​​</vt:lpstr>
      <vt:lpstr>Office Theme</vt:lpstr>
      <vt:lpstr>1_Office 主题​​</vt:lpstr>
      <vt:lpstr>文档</vt:lpstr>
      <vt:lpstr>工作表</vt:lpstr>
      <vt:lpstr>演示文稿</vt:lpstr>
      <vt:lpstr>PowerPoint 演示文稿</vt:lpstr>
      <vt:lpstr>PowerPoint 演示文稿</vt:lpstr>
      <vt:lpstr>PowerPoint 演示文稿</vt:lpstr>
      <vt:lpstr>PowerPoint 演示文稿</vt:lpstr>
      <vt:lpstr>范围——特定领域（族群序列）</vt:lpstr>
      <vt:lpstr>往什么地方走？——发展方向介绍</vt:lpstr>
      <vt:lpstr>科达任职资格介绍——发展双通道</vt:lpstr>
      <vt:lpstr>科达任职资格介绍——族群、序列、子序列</vt:lpstr>
      <vt:lpstr>科达任职资格介绍——子序列、层级、职等</vt:lpstr>
      <vt:lpstr>层级定位——T1</vt:lpstr>
      <vt:lpstr>层级定位——T2</vt:lpstr>
      <vt:lpstr>层级定位——T3</vt:lpstr>
      <vt:lpstr>层级定位——T4</vt:lpstr>
      <vt:lpstr>层级定位——T5</vt:lpstr>
      <vt:lpstr>层级定位——T6</vt:lpstr>
      <vt:lpstr>依据——任职标准（任职资格）</vt:lpstr>
      <vt:lpstr>什么是标准？——任职资格维度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什么是标准？——任职资格加分情况</vt:lpstr>
      <vt:lpstr>所有维度</vt:lpstr>
      <vt:lpstr>各维度认证时间</vt:lpstr>
      <vt:lpstr>积分值计算</vt:lpstr>
      <vt:lpstr>实施——所需能力的证明 （等级认证）</vt:lpstr>
      <vt:lpstr>怎样被认证？——认证流程</vt:lpstr>
      <vt:lpstr>怎样被认证？——行为及能力认证流程及相关责任人</vt:lpstr>
      <vt:lpstr>怎样被认证？——认证小组</vt:lpstr>
      <vt:lpstr>怎样被认证？——任职资格管委会</vt:lpstr>
      <vt:lpstr>结果是什么？——最终匹配度</vt:lpstr>
      <vt:lpstr>结果是什么？——归属职等</vt:lpstr>
      <vt:lpstr>结果是什么？——晋级调整</vt:lpstr>
      <vt:lpstr>结果是什么？——任职资格有效期</vt:lpstr>
      <vt:lpstr>员工入职、离职、转岗、调动、特批情况下任职资格确定及调整</vt:lpstr>
      <vt:lpstr>员工入职任职资格确定</vt:lpstr>
      <vt:lpstr>员工离职任职资格调整</vt:lpstr>
      <vt:lpstr>员工转岗任职资格调整——针对在创新体系技术范围内发生转岗的员工</vt:lpstr>
      <vt:lpstr>员工调动任职资格调整——针对在创新体系技术范围内和其他体系之间发生调动的员工</vt:lpstr>
      <vt:lpstr>员工特批任职资格调整——破格晋升</vt:lpstr>
      <vt:lpstr>员工特批任职资格调整——破格降级</vt:lpstr>
      <vt:lpstr>员工有关任职资格认证的常见问题</vt:lpstr>
      <vt:lpstr>员工问题一：我的潜力很好，只是公司没给我表现能力的机会，这对我公平吗？</vt:lpstr>
      <vt:lpstr>员工问题二：我的表达能力不行，采取认证答辩的方式是否就会吃亏？</vt:lpstr>
      <vt:lpstr>员工问题三：在认证评价时，评委不了解我的实际工作情况怎么办？</vt:lpstr>
      <vt:lpstr>考试重点</vt:lpstr>
      <vt:lpstr>PowerPoint 演示文稿</vt:lpstr>
    </vt:vector>
  </TitlesOfParts>
  <Company>Www.SangSan.Cn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吴维</dc:creator>
  <cp:lastModifiedBy>Windows 用户</cp:lastModifiedBy>
  <cp:revision>278</cp:revision>
  <dcterms:created xsi:type="dcterms:W3CDTF">2015-07-17T08:56:36Z</dcterms:created>
  <dcterms:modified xsi:type="dcterms:W3CDTF">2017-11-13T09:02:05Z</dcterms:modified>
</cp:coreProperties>
</file>