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0" r:id="rId4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19250" y="1582740"/>
            <a:ext cx="9220200" cy="201249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9251" y="3805238"/>
            <a:ext cx="9220198" cy="100760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D34B-28E5-40EC-AC2A-BD58C81C0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9E30-EC45-443E-BB6D-FCB13E163318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76260" y="461511"/>
            <a:ext cx="11032333" cy="5953580"/>
            <a:chOff x="576260" y="461511"/>
            <a:chExt cx="11032333" cy="5953580"/>
          </a:xfrm>
          <a:solidFill>
            <a:schemeClr val="accent3"/>
          </a:solidFill>
        </p:grpSpPr>
        <p:sp>
          <p:nvSpPr>
            <p:cNvPr id="8" name="L 形 7"/>
            <p:cNvSpPr/>
            <p:nvPr/>
          </p:nvSpPr>
          <p:spPr>
            <a:xfrm rot="5400000">
              <a:off x="3076348" y="-2038577"/>
              <a:ext cx="3672342" cy="8672517"/>
            </a:xfrm>
            <a:prstGeom prst="corner">
              <a:avLst>
                <a:gd name="adj1" fmla="val 1864"/>
                <a:gd name="adj2" fmla="val 18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5400000">
              <a:off x="9761711" y="386734"/>
              <a:ext cx="67130" cy="216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10382025" y="421261"/>
              <a:ext cx="67130" cy="1476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0800000">
              <a:off x="11551218" y="568894"/>
              <a:ext cx="57375" cy="1359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10800000">
              <a:off x="11551213" y="1207634"/>
              <a:ext cx="57375" cy="5207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5400000">
              <a:off x="7982231" y="2846111"/>
              <a:ext cx="58737" cy="70792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5400000">
              <a:off x="3879340" y="6255829"/>
              <a:ext cx="58734" cy="259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48641" y="393701"/>
            <a:ext cx="11097025" cy="6102347"/>
            <a:chOff x="548641" y="393701"/>
            <a:chExt cx="11097025" cy="6102347"/>
          </a:xfrm>
        </p:grpSpPr>
        <p:sp>
          <p:nvSpPr>
            <p:cNvPr id="9" name="L 形 8"/>
            <p:cNvSpPr/>
            <p:nvPr/>
          </p:nvSpPr>
          <p:spPr>
            <a:xfrm rot="5400000">
              <a:off x="2795271" y="-1852929"/>
              <a:ext cx="5422902" cy="9916162"/>
            </a:xfrm>
            <a:prstGeom prst="corner">
              <a:avLst>
                <a:gd name="adj1" fmla="val 822"/>
                <a:gd name="adj2" fmla="val 7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10806155" y="369050"/>
              <a:ext cx="39600" cy="889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0800000">
              <a:off x="11606066" y="543682"/>
              <a:ext cx="39600" cy="1183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5400000">
              <a:off x="6712501" y="1597723"/>
              <a:ext cx="43200" cy="97439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5400000">
              <a:off x="11209376" y="326980"/>
              <a:ext cx="39600" cy="1730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0800000">
              <a:off x="11606066" y="926848"/>
              <a:ext cx="39600" cy="556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5400000" flipH="1">
              <a:off x="1612083" y="6341099"/>
              <a:ext cx="43200" cy="25717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D34B-28E5-40EC-AC2A-BD58C81C0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9E30-EC45-443E-BB6D-FCB13E163318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76302" y="661987"/>
            <a:ext cx="10439396" cy="53690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48641" y="393701"/>
            <a:ext cx="11097025" cy="6102347"/>
            <a:chOff x="548641" y="393701"/>
            <a:chExt cx="11097025" cy="6102347"/>
          </a:xfrm>
        </p:grpSpPr>
        <p:sp>
          <p:nvSpPr>
            <p:cNvPr id="8" name="L 形 7"/>
            <p:cNvSpPr/>
            <p:nvPr/>
          </p:nvSpPr>
          <p:spPr>
            <a:xfrm rot="5400000">
              <a:off x="2795271" y="-1852929"/>
              <a:ext cx="5422902" cy="9916162"/>
            </a:xfrm>
            <a:prstGeom prst="corner">
              <a:avLst>
                <a:gd name="adj1" fmla="val 822"/>
                <a:gd name="adj2" fmla="val 7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5400000">
              <a:off x="10806155" y="369050"/>
              <a:ext cx="39600" cy="889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10800000">
              <a:off x="11606066" y="543682"/>
              <a:ext cx="39600" cy="1183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6712501" y="1597723"/>
              <a:ext cx="43200" cy="97439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5400000">
              <a:off x="11209376" y="326980"/>
              <a:ext cx="39600" cy="1730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10800000">
              <a:off x="11606066" y="926848"/>
              <a:ext cx="39600" cy="556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5400000" flipH="1">
              <a:off x="1612083" y="6341099"/>
              <a:ext cx="43200" cy="25717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6490"/>
            <a:ext cx="10515600" cy="118268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4115"/>
            <a:ext cx="10515600" cy="412891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D34B-28E5-40EC-AC2A-BD58C81C0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9E30-EC45-443E-BB6D-FCB13E1633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873829" y="1901370"/>
            <a:ext cx="6435271" cy="30579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76260" y="461511"/>
            <a:ext cx="11032333" cy="5953580"/>
            <a:chOff x="576260" y="461511"/>
            <a:chExt cx="11032333" cy="5953580"/>
          </a:xfrm>
          <a:solidFill>
            <a:schemeClr val="accent3"/>
          </a:solidFill>
        </p:grpSpPr>
        <p:sp>
          <p:nvSpPr>
            <p:cNvPr id="8" name="L 形 7"/>
            <p:cNvSpPr/>
            <p:nvPr/>
          </p:nvSpPr>
          <p:spPr>
            <a:xfrm rot="5400000">
              <a:off x="3076348" y="-2038577"/>
              <a:ext cx="3672342" cy="8672517"/>
            </a:xfrm>
            <a:prstGeom prst="corner">
              <a:avLst>
                <a:gd name="adj1" fmla="val 1864"/>
                <a:gd name="adj2" fmla="val 18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5400000">
              <a:off x="9761711" y="386734"/>
              <a:ext cx="67130" cy="216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10382025" y="421261"/>
              <a:ext cx="67130" cy="1476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0800000">
              <a:off x="11551218" y="568894"/>
              <a:ext cx="57375" cy="1359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10800000">
              <a:off x="11551213" y="1207634"/>
              <a:ext cx="57375" cy="5207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5400000">
              <a:off x="7982231" y="2846111"/>
              <a:ext cx="58737" cy="70792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5400000">
              <a:off x="3879340" y="6255829"/>
              <a:ext cx="58734" cy="259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13100" y="3379559"/>
            <a:ext cx="5765800" cy="1059652"/>
          </a:xfrm>
        </p:spPr>
        <p:txBody>
          <a:bodyPr anchor="t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D34B-28E5-40EC-AC2A-BD58C81C0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9E30-EC45-443E-BB6D-FCB13E1633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48641" y="393701"/>
            <a:ext cx="11097025" cy="6102347"/>
            <a:chOff x="548641" y="393701"/>
            <a:chExt cx="11097025" cy="6102347"/>
          </a:xfrm>
        </p:grpSpPr>
        <p:sp>
          <p:nvSpPr>
            <p:cNvPr id="9" name="L 形 8"/>
            <p:cNvSpPr/>
            <p:nvPr/>
          </p:nvSpPr>
          <p:spPr>
            <a:xfrm rot="5400000">
              <a:off x="2795271" y="-1852929"/>
              <a:ext cx="5422902" cy="9916162"/>
            </a:xfrm>
            <a:prstGeom prst="corner">
              <a:avLst>
                <a:gd name="adj1" fmla="val 822"/>
                <a:gd name="adj2" fmla="val 7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10806155" y="369050"/>
              <a:ext cx="39600" cy="889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0800000">
              <a:off x="11606066" y="543682"/>
              <a:ext cx="39600" cy="1183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5400000">
              <a:off x="6712501" y="1597723"/>
              <a:ext cx="43200" cy="97439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5400000">
              <a:off x="11209376" y="326980"/>
              <a:ext cx="39600" cy="1730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0800000">
              <a:off x="11606066" y="926848"/>
              <a:ext cx="39600" cy="556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5400000" flipH="1">
              <a:off x="1612083" y="6341099"/>
              <a:ext cx="43200" cy="25717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1988"/>
            <a:ext cx="10515600" cy="121653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013007"/>
            <a:ext cx="5181600" cy="420670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2013007"/>
            <a:ext cx="5181600" cy="420670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D34B-28E5-40EC-AC2A-BD58C81C0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9E30-EC45-443E-BB6D-FCB13E1633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700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28899"/>
            <a:ext cx="5157787" cy="35607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700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28899"/>
            <a:ext cx="5183188" cy="35607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D34B-28E5-40EC-AC2A-BD58C81C0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9E30-EC45-443E-BB6D-FCB13E1633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76260" y="461511"/>
            <a:ext cx="11032333" cy="5953580"/>
            <a:chOff x="576260" y="461511"/>
            <a:chExt cx="11032333" cy="5953580"/>
          </a:xfrm>
          <a:solidFill>
            <a:schemeClr val="accent3"/>
          </a:solidFill>
        </p:grpSpPr>
        <p:sp>
          <p:nvSpPr>
            <p:cNvPr id="10" name="L 形 9"/>
            <p:cNvSpPr/>
            <p:nvPr/>
          </p:nvSpPr>
          <p:spPr>
            <a:xfrm rot="5400000">
              <a:off x="3076348" y="-2038577"/>
              <a:ext cx="3672342" cy="8672517"/>
            </a:xfrm>
            <a:prstGeom prst="corner">
              <a:avLst>
                <a:gd name="adj1" fmla="val 1864"/>
                <a:gd name="adj2" fmla="val 18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9761711" y="386734"/>
              <a:ext cx="67130" cy="216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5400000">
              <a:off x="10382025" y="421261"/>
              <a:ext cx="67130" cy="1476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10800000">
              <a:off x="11551218" y="568894"/>
              <a:ext cx="57375" cy="1359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0800000">
              <a:off x="11551213" y="1207634"/>
              <a:ext cx="57375" cy="52074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5400000">
              <a:off x="7982231" y="2846111"/>
              <a:ext cx="58737" cy="70792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5400000">
              <a:off x="3879340" y="6255829"/>
              <a:ext cx="58734" cy="259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1483796" y="3625224"/>
            <a:ext cx="921369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94509" y="4147737"/>
            <a:ext cx="921369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4509" y="2789903"/>
            <a:ext cx="9202983" cy="770967"/>
          </a:xfrm>
        </p:spPr>
        <p:txBody>
          <a:bodyPr anchor="b">
            <a:normAutofit/>
          </a:bodyPr>
          <a:lstStyle>
            <a:lvl1pPr algn="dist">
              <a:defRPr sz="3600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D34B-28E5-40EC-AC2A-BD58C81C0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9E30-EC45-443E-BB6D-FCB13E163318}" type="slidenum">
              <a:rPr lang="zh-CN" altLang="en-US" smtClean="0"/>
            </a:fld>
            <a:endParaRPr lang="zh-CN" altLang="en-US"/>
          </a:p>
        </p:txBody>
      </p:sp>
      <p:sp>
        <p:nvSpPr>
          <p:cNvPr id="18" name="内容占位符 17"/>
          <p:cNvSpPr>
            <a:spLocks noGrp="1"/>
          </p:cNvSpPr>
          <p:nvPr>
            <p:ph sz="quarter" idx="13"/>
          </p:nvPr>
        </p:nvSpPr>
        <p:spPr>
          <a:xfrm>
            <a:off x="1500187" y="3664180"/>
            <a:ext cx="9208018" cy="458158"/>
          </a:xfrm>
        </p:spPr>
        <p:txBody>
          <a:bodyPr anchor="ctr">
            <a:normAutofit/>
          </a:bodyPr>
          <a:lstStyle>
            <a:lvl1pPr marL="0" indent="0" algn="dist">
              <a:buNone/>
              <a:defRPr sz="2400">
                <a:solidFill>
                  <a:schemeClr val="bg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内容占位符 17"/>
          <p:cNvSpPr>
            <a:spLocks noGrp="1"/>
          </p:cNvSpPr>
          <p:nvPr>
            <p:ph sz="quarter" idx="14"/>
          </p:nvPr>
        </p:nvSpPr>
        <p:spPr>
          <a:xfrm>
            <a:off x="1500187" y="4207018"/>
            <a:ext cx="9208018" cy="4581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48641" y="393701"/>
            <a:ext cx="11097025" cy="6102347"/>
            <a:chOff x="548641" y="393701"/>
            <a:chExt cx="11097025" cy="6102347"/>
          </a:xfrm>
        </p:grpSpPr>
        <p:sp>
          <p:nvSpPr>
            <p:cNvPr id="7" name="L 形 6"/>
            <p:cNvSpPr/>
            <p:nvPr/>
          </p:nvSpPr>
          <p:spPr>
            <a:xfrm rot="5400000">
              <a:off x="2795271" y="-1852929"/>
              <a:ext cx="5422902" cy="9916162"/>
            </a:xfrm>
            <a:prstGeom prst="corner">
              <a:avLst>
                <a:gd name="adj1" fmla="val 822"/>
                <a:gd name="adj2" fmla="val 7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5400000">
              <a:off x="10806155" y="369050"/>
              <a:ext cx="39600" cy="889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10800000">
              <a:off x="11606066" y="543682"/>
              <a:ext cx="39600" cy="1183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5400000">
              <a:off x="6712501" y="1597723"/>
              <a:ext cx="43200" cy="97439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5400000">
              <a:off x="11209376" y="326980"/>
              <a:ext cx="39600" cy="1730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10800000">
              <a:off x="11606066" y="926848"/>
              <a:ext cx="39600" cy="556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5400000" flipH="1">
              <a:off x="1612083" y="6341099"/>
              <a:ext cx="43200" cy="25717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D34B-28E5-40EC-AC2A-BD58C81C0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9E30-EC45-443E-BB6D-FCB13E16331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D34B-28E5-40EC-AC2A-BD58C81C0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9E30-EC45-443E-BB6D-FCB13E163318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48641" y="393701"/>
            <a:ext cx="11097025" cy="6102347"/>
            <a:chOff x="548641" y="393701"/>
            <a:chExt cx="11097025" cy="6102347"/>
          </a:xfrm>
        </p:grpSpPr>
        <p:sp>
          <p:nvSpPr>
            <p:cNvPr id="9" name="L 形 8"/>
            <p:cNvSpPr/>
            <p:nvPr/>
          </p:nvSpPr>
          <p:spPr>
            <a:xfrm rot="5400000">
              <a:off x="2795271" y="-1852929"/>
              <a:ext cx="5422902" cy="9916162"/>
            </a:xfrm>
            <a:prstGeom prst="corner">
              <a:avLst>
                <a:gd name="adj1" fmla="val 822"/>
                <a:gd name="adj2" fmla="val 7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10806155" y="369050"/>
              <a:ext cx="39600" cy="889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0800000">
              <a:off x="11606066" y="543682"/>
              <a:ext cx="39600" cy="1183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5400000">
              <a:off x="6712501" y="1597723"/>
              <a:ext cx="43200" cy="97439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5400000">
              <a:off x="11209376" y="326980"/>
              <a:ext cx="39600" cy="1730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10800000">
              <a:off x="11606066" y="926848"/>
              <a:ext cx="39600" cy="556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5400000" flipH="1">
              <a:off x="1612083" y="6341099"/>
              <a:ext cx="43200" cy="25717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600" y="720270"/>
            <a:ext cx="3932237" cy="1600200"/>
          </a:xfrm>
        </p:spPr>
        <p:txBody>
          <a:bodyPr anchor="t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214257" y="72027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7600" y="232047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6200" y="365125"/>
            <a:ext cx="11176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258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D34B-28E5-40EC-AC2A-BD58C81C0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9E30-EC45-443E-BB6D-FCB13E1633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08000"/>
            <a:ext cx="10515600" cy="118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4D34B-28E5-40EC-AC2A-BD58C81C0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19E30-EC45-443E-BB6D-FCB13E163318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t>Liunx系统概述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文件和目录  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 lnSpcReduction="20000"/>
          </a:bodyPr>
          <a:p>
            <a:pPr algn="l"/>
            <a:r>
              <a:rPr lang="zh-CN" altLang="en-US">
                <a:sym typeface="+mn-ea"/>
              </a:rPr>
              <a:t>ls -a 显示隐藏文件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ls *[0-9]* 显示包含数字的文件名和目录名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tree 显示文件和目录由根目录开始的树形结构(1)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lstree 显示文件和目录由根目录开始的树形结构(2)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mkdir dir1 创建一个叫做 'dir1' 的目录'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mkdir dir1 dir2 同时创建两个目录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mkdir -p /tmp/dir1/dir2 创建一个目录树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rm -f file1 删除一个叫做 'file1' 的文件'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rmdir dir1 删除一个叫做 'dir1' 的目录'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rm -rf dir1 删除一个叫做 'dir1' 的目录并同时删除其内容 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文件和目录  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 lnSpcReduction="20000"/>
          </a:bodyPr>
          <a:p>
            <a:pPr algn="l"/>
            <a:r>
              <a:rPr lang="zh-CN" altLang="en-US">
                <a:sym typeface="+mn-ea"/>
              </a:rPr>
              <a:t>rm -rf dir1 dir2 同时删除两个目录及它们的内容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mv dir1 new_dir 重命名/移动 一个目录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cp file1 file2 复制一个文件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cp dir/* . 复制一个目录下的所有文件到当前工作目录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cp -a /tmp/dir1 . 复制一个目录到当前工作目录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cp -a dir1 dir2 复制一个目录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ln -s file1 lnk1 创建一个指向文件或目录的软链接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ln file1 lnk1 创建一个指向文件或目录的物理链接 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文件和目录  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Autofit/>
          </a:bodyPr>
          <a:p>
            <a:pPr algn="l"/>
            <a:r>
              <a:rPr lang="zh-CN" altLang="en-US">
                <a:sym typeface="+mn-ea"/>
              </a:rPr>
              <a:t>touch -t 0712250000 file1 修改一个文件或目录的时间戳 - (YYMMDDhhmm)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file file1 outputs the mime type of the file as text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iconv -l 列出已知的编码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iconv -f fromEncoding -t toEncoding inputFile &gt; outputFile creates a new from the given input file by assuming it is encoded in fromEncoding and converting it to toEncoding.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find . -maxdepth 1 -name *.jpg -print -exec convert "{}" -resize 80x60 "thumbs/{}" \; batch resize files in the current directory and send them to a thumbnails directory (requires convert from Imagemagick) 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文件搜索  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Autofit/>
          </a:bodyPr>
          <a:p>
            <a:pPr algn="l"/>
            <a:r>
              <a:rPr lang="zh-CN" altLang="en-US" sz="2000">
                <a:sym typeface="+mn-ea"/>
              </a:rPr>
              <a:t>find / -name file1 从 '/' 开始进入根文件系统搜索文件和目录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find / -user user1 搜索属于用户 'user1' 的文件和目录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find /home/user1 -name \*.bin 在目录 '/ home/user1' 中搜索带有'.bin' 结尾的文件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find /usr/bin -type f -atime +100 搜索在过去100天内未被使用过的执行文件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find /usr/bin -type f -mtime -10 搜索在10天内被创建或者修改过的文件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find / -name \*.rpm -exec chmod 755 '{}' \; 搜索以 '.rpm' 结尾的文件并定义其权限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find / -xdev -name \*.rpm 搜索以 '.rpm' 结尾的文件，忽略光驱、捷盘等可移动设备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locate \*.ps 寻找以 '.ps' 结尾的文件 - 先运行 'updatedb' 命令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whereis halt 显示一个二进制文件、源码或man的位置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which halt 显示一个二进制文件或可执行文件的完整路径 </a:t>
            </a:r>
            <a:endParaRPr lang="zh-CN" altLang="en-US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挂载一个文件系统  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Autofit/>
          </a:bodyPr>
          <a:p>
            <a:pPr algn="l"/>
            <a:r>
              <a:rPr lang="zh-CN" altLang="en-US" sz="2000">
                <a:sym typeface="+mn-ea"/>
              </a:rPr>
              <a:t>mount /dev/hda2 /mnt/hda2 挂载一个叫做hda2的盘 - 确定目录 '/ mnt/hda2' 已经存在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umount /dev/hda2 卸载一个叫做hda2的盘 - 先从挂载点 '/ mnt/hda2' 退出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fuser -km /mnt/hda2 当设备繁忙时强制卸载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umount -n /mnt/hda2 运行卸载操作而不写入 /etc/mtab 文件- 当文件为只读或当磁盘写满时非常有用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mount /dev/fd0 /mnt/floppy 挂载一个软盘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mount /dev/cdrom /mnt/cdrom 挂载一个cdrom或dvdrom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mount /dev/hdc /mnt/cdrecorder 挂载一个cdrw或dvdrom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mount /dev/hdb /mnt/cdrecorder 挂载一个cdrw或dvdrom </a:t>
            </a:r>
            <a:endParaRPr lang="zh-CN" altLang="en-US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挂载一个文件系统  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Autofit/>
          </a:bodyPr>
          <a:p>
            <a:pPr algn="l"/>
            <a:r>
              <a:rPr lang="zh-CN" altLang="en-US" sz="2000">
                <a:sym typeface="+mn-ea"/>
              </a:rPr>
              <a:t>mount -o loop file.iso /mnt/cdrom 挂载一个文件或ISO镜像文件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mount -t vfat /dev/hda5 /mnt/hda5 挂载一个Windows FAT32文件系统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mount /dev/sda1 /mnt/usbdisk 挂载一个usb 捷盘或闪存设备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mount -t smbfs -o username=user,password=pass //WinClient/share /mnt/share 挂载一个windows网络共享 </a:t>
            </a:r>
            <a:endParaRPr lang="zh-CN" altLang="en-US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磁盘空间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Autofit/>
          </a:bodyPr>
          <a:p>
            <a:pPr algn="l"/>
            <a:r>
              <a:rPr lang="zh-CN" altLang="en-US" sz="2000">
                <a:sym typeface="+mn-ea"/>
              </a:rPr>
              <a:t>df -h 显示已经挂载的分区列表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ls -lSr |more 以尺寸大小排列文件和目录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du -sh dir1 估算目录 'dir1' 已经使用的磁盘空间'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du -sk * | sort -rn 以容量大小为依据依次显示文件和目录的大小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rpm -q -a --qf '%10{SIZE}t%{NAME}n' | sort -k1,1n 以大小为依据依次显示已安装的rpm包所使用的空间 (fedora, redhat类系统)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dpkg-query -W -f='${Installed-Size;10}t${Package}n' | sort -k1,1n 以大小为依据显示已安装的deb包所使用的空间 (ubuntu, debian类系统) </a:t>
            </a:r>
            <a:endParaRPr lang="zh-CN" altLang="en-US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838200" y="696595"/>
            <a:ext cx="10515600" cy="81534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用户和群组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511300"/>
            <a:ext cx="10515600" cy="4631690"/>
          </a:xfrm>
        </p:spPr>
        <p:txBody>
          <a:bodyPr>
            <a:noAutofit/>
          </a:bodyPr>
          <a:p>
            <a:pPr algn="l"/>
            <a:r>
              <a:rPr lang="zh-CN" altLang="en-US" sz="1600">
                <a:sym typeface="+mn-ea"/>
              </a:rPr>
              <a:t>groupadd group_name 创建一个新用户组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groupdel group_name 删除一个用户组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groupmod -n new_group_name old_group_name 重命名一个用户组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useradd -c "Name Surname " -g admin -d /home/user1 -s /bin/bash user1 创建一个属于 "admin" 用户组的用户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useradd user1 创建一个新用户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userdel -r user1 删除一个用户 ( '-r' 排除主目录)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usermod -c "User FTP" -g system -d /ftp/user1 -s /bin/nologin user1 修改用户属性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passwd 修改口令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passwd user1 修改一个用户的口令 (只允许root执行)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chage -E 2005-12-31 user1 设置用户口令的失效期限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pwck 检查 '/etc/passwd' 的文件格式和语法修正以及存在的用户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grpck 检查 '/etc/passwd' 的文件格式和语法修正以及存在的群组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newgrp group_name 登陆进一个新的群组以改变新创建文件的预设群组 </a:t>
            </a:r>
            <a:endParaRPr lang="zh-CN" altLang="en-US" sz="16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838200" y="594995"/>
            <a:ext cx="10515600" cy="565150"/>
          </a:xfrm>
        </p:spPr>
        <p:txBody>
          <a:bodyPr>
            <a:normAutofit fontScale="90000"/>
          </a:bodyPr>
          <a:p>
            <a:r>
              <a:rPr lang="zh-CN" altLang="en-US" sz="3600">
                <a:sym typeface="+mn-ea"/>
              </a:rPr>
              <a:t>文件的权限 - 使用 "+" 设置权限，使用 "-" 用于取消 </a:t>
            </a:r>
            <a:endParaRPr lang="zh-CN" altLang="en-US" sz="3600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160145"/>
            <a:ext cx="10515600" cy="4982845"/>
          </a:xfrm>
        </p:spPr>
        <p:txBody>
          <a:bodyPr>
            <a:noAutofit/>
          </a:bodyPr>
          <a:p>
            <a:pPr algn="l"/>
            <a:r>
              <a:rPr lang="zh-CN" altLang="en-US" sz="1600">
                <a:sym typeface="+mn-ea"/>
              </a:rPr>
              <a:t>ls -lh 显示权限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ls /tmp | pr -T5 -W$COLUMNS 将终端划分成5栏显示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chmod ugo+rwx directory1 设置目录的所有人(u)、群组(g)以及其他人(o)以读（r ）、写(w)和执行(x)的权限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chmod go-rwx directory1 删除群组(g)与其他人(o)对目录的读写执行权限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chown user1 file1 改变一个文件的所有人属性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chown -R user1 directory1 改变一个目录的所有人属性并同时改变改目录下所有文件的属性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chgrp group1 file1 改变文件的群组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chown user1:group1 file1 改变一个文件的所有人和群组属性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find / -perm -u+s 罗列一个系统中所有使用了SUID控制的文件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chmod u+s /bin/file1 设置一个二进制文件的 SUID 位 - 运行该文件的用户也被赋予和所有者同样的权限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chmod u-s /bin/file1 禁用一个二进制文件的 SUID位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chmod g+s /home/public 设置一个目录的SGID 位 - 类似SUID ，不过这是针对目录的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chmod g-s /home/public 禁用一个目录的 SGID 位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chmod o+t /home/public 设置一个文件的 STIKY 位 - 只允许合法所有人删除文件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chmod o-t /home/public 禁用一个目录的 STIKY 位 </a:t>
            </a:r>
            <a:endParaRPr lang="zh-CN" altLang="en-US" sz="16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838200" y="594995"/>
            <a:ext cx="10515600" cy="565150"/>
          </a:xfrm>
        </p:spPr>
        <p:txBody>
          <a:bodyPr>
            <a:normAutofit fontScale="90000"/>
          </a:bodyPr>
          <a:p>
            <a:r>
              <a:rPr lang="zh-CN" altLang="en-US" sz="3600">
                <a:sym typeface="+mn-ea"/>
              </a:rPr>
              <a:t>文件的特殊属性 - 使用 "+" 设置权限，使用 "-" 用于取消  </a:t>
            </a:r>
            <a:endParaRPr lang="zh-CN" altLang="en-US" sz="3600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160145"/>
            <a:ext cx="10515600" cy="4982845"/>
          </a:xfrm>
        </p:spPr>
        <p:txBody>
          <a:bodyPr>
            <a:noAutofit/>
          </a:bodyPr>
          <a:p>
            <a:pPr algn="l"/>
            <a:r>
              <a:rPr lang="zh-CN" altLang="en-US" sz="1600">
                <a:sym typeface="+mn-ea"/>
              </a:rPr>
              <a:t>chattr +a file1 只允许以追加方式读写文件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chattr +c file1 允许这个文件能被内核自动压缩/解压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chattr +d file1 在进行文件系统备份时，dump程序将忽略这个文件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chattr +i file1 设置成不可变的文件，不能被删除、修改、重命名或者链接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chattr +s file1 允许一个文件被安全地删除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chattr +S file1 一旦应用程序对这个文件执行了写操作，使系统立刻把修改的结果写到磁盘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chattr +u file1 若文件被删除，系统会允许你在以后恢复这个被删除的文件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lsattr 显示特殊的属性 </a:t>
            </a:r>
            <a:endParaRPr lang="zh-CN" altLang="en-US" sz="16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Liunx系统概述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系统是一种类</a:t>
            </a:r>
            <a:r>
              <a:rPr lang="en-US" altLang="zh-CN"/>
              <a:t>Unix</a:t>
            </a:r>
            <a:r>
              <a:rPr lang="zh-CN" altLang="en-US"/>
              <a:t>完整的操作系统。它不仅功能请打，运行稳定，而且用户可免费使用，分析其源代码。</a:t>
            </a:r>
            <a:r>
              <a:rPr lang="en-US" altLang="zh-CN"/>
              <a:t>Linux</a:t>
            </a:r>
            <a:r>
              <a:rPr lang="zh-CN" altLang="en-US"/>
              <a:t>系统支持</a:t>
            </a:r>
            <a:r>
              <a:rPr lang="en-US" altLang="zh-CN"/>
              <a:t>X86</a:t>
            </a:r>
            <a:r>
              <a:rPr lang="zh-CN" altLang="en-US"/>
              <a:t>，</a:t>
            </a:r>
            <a:r>
              <a:rPr lang="en-US" altLang="zh-CN"/>
              <a:t>ARM</a:t>
            </a:r>
            <a:r>
              <a:rPr lang="zh-CN" altLang="en-US"/>
              <a:t>等大多数常见硬件架构和</a:t>
            </a:r>
            <a:r>
              <a:rPr lang="en-US" altLang="zh-CN"/>
              <a:t>TCP./IP</a:t>
            </a:r>
            <a:r>
              <a:rPr lang="zh-CN" altLang="en-US"/>
              <a:t>等主流网络协议，有良好的跨平台性能，应用面极其广阔。本章将介绍</a:t>
            </a:r>
            <a:r>
              <a:rPr lang="en-US" altLang="zh-CN"/>
              <a:t>Liunx</a:t>
            </a:r>
            <a:r>
              <a:rPr lang="zh-CN" altLang="en-US"/>
              <a:t>系统的基本概念。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838200" y="594995"/>
            <a:ext cx="10515600" cy="565150"/>
          </a:xfrm>
        </p:spPr>
        <p:txBody>
          <a:bodyPr>
            <a:normAutofit fontScale="90000"/>
          </a:bodyPr>
          <a:p>
            <a:r>
              <a:rPr lang="zh-CN" altLang="en-US" sz="3600">
                <a:sym typeface="+mn-ea"/>
              </a:rPr>
              <a:t>打包和压缩文件 </a:t>
            </a:r>
            <a:endParaRPr lang="zh-CN" altLang="en-US" sz="3600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160145"/>
            <a:ext cx="10515600" cy="4982845"/>
          </a:xfrm>
        </p:spPr>
        <p:txBody>
          <a:bodyPr>
            <a:noAutofit/>
          </a:bodyPr>
          <a:p>
            <a:pPr algn="l"/>
            <a:r>
              <a:rPr lang="zh-CN" altLang="en-US" sz="1600">
                <a:sym typeface="+mn-ea"/>
              </a:rPr>
              <a:t>bunzip2 file1.bz2 解压一个叫做 'file1.bz2'的文件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bzip2 file1 压缩一个叫做 'file1' 的文件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gunzip file1.gz 解压一个叫做 'file1.gz'的文件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gzip file1 压缩一个叫做 'file1'的文件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gzip -9 file1 最大程度压缩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rar a file1.rar test_file 创建一个叫做 'file1.rar' 的包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rar a file1.rar file1 file2 dir1 同时压缩 'file1', 'file2' 以及目录 'dir1'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rar x file1.rar 解压rar包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unrar x file1.rar 解压rar包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tar -cvf archive.tar file1 创建一个非压缩的 tarball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tar -cvf archive.tar file1 file2 dir1 创建一个包含了 'file1', 'file2' 以及 'dir1'的档案文件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tar -tf archive.tar 显示一个包中的内容 </a:t>
            </a:r>
            <a:endParaRPr lang="zh-CN" altLang="en-US" sz="16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838200" y="594995"/>
            <a:ext cx="10515600" cy="565150"/>
          </a:xfrm>
        </p:spPr>
        <p:txBody>
          <a:bodyPr>
            <a:normAutofit fontScale="90000"/>
          </a:bodyPr>
          <a:p>
            <a:r>
              <a:rPr lang="zh-CN" altLang="en-US" sz="3600">
                <a:sym typeface="+mn-ea"/>
              </a:rPr>
              <a:t>打包和压缩文件 </a:t>
            </a:r>
            <a:endParaRPr lang="zh-CN" altLang="en-US" sz="3600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160145"/>
            <a:ext cx="10515600" cy="4982845"/>
          </a:xfrm>
        </p:spPr>
        <p:txBody>
          <a:bodyPr>
            <a:noAutofit/>
          </a:bodyPr>
          <a:p>
            <a:pPr algn="l"/>
            <a:r>
              <a:rPr lang="zh-CN" altLang="en-US" sz="1600">
                <a:sym typeface="+mn-ea"/>
              </a:rPr>
              <a:t>tar -xvf archive.tar 释放一个包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tar -xvf archive.tar -C /tmp 将压缩包释放到 /tmp目录下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tar -cvfj archive.tar.bz2 dir1 创建一个bzip2格式的压缩包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tar -jxvf archive.tar.bz2 解压一个bzip2格式的压缩包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tar -cvfz archive.tar.gz dir1 创建一个gzip格式的压缩包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tar -zxvf archive.tar.gz 解压一个gzip格式的压缩包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zip file1.zip file1 创建一个zip格式的压缩包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zip -r file1.zip file1 file2 dir1 将几个文件和目录同时压缩成一个zip格式的压缩包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unzip file1.zip 解压一个zip格式压缩包 </a:t>
            </a:r>
            <a:endParaRPr lang="zh-CN" altLang="en-US" sz="16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838200" y="594995"/>
            <a:ext cx="10515600" cy="565150"/>
          </a:xfrm>
        </p:spPr>
        <p:txBody>
          <a:bodyPr>
            <a:normAutofit fontScale="90000"/>
          </a:bodyPr>
          <a:p>
            <a:r>
              <a:rPr lang="zh-CN" altLang="en-US" sz="3600">
                <a:sym typeface="+mn-ea"/>
              </a:rPr>
              <a:t>RPM 包 - （Fedora, Redhat及类似系统</a:t>
            </a:r>
            <a:endParaRPr lang="zh-CN" altLang="en-US" sz="3600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160145"/>
            <a:ext cx="10515600" cy="4982845"/>
          </a:xfrm>
        </p:spPr>
        <p:txBody>
          <a:bodyPr>
            <a:noAutofit/>
          </a:bodyPr>
          <a:p>
            <a:pPr algn="l"/>
            <a:r>
              <a:rPr lang="zh-CN" altLang="en-US" sz="1600">
                <a:sym typeface="+mn-ea"/>
              </a:rPr>
              <a:t>rpm -ivh package.rpm 安装一个rpm包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rpm -ivh --nodeeps package.rpm 安装一个rpm包而忽略依赖关系警告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rpm -U package.rpm 更新一个rpm包但不改变其配置文件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rpm -F package.rpm 更新一个确定已经安装的rpm包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rpm -e package_name.rpm 删除一个rpm包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rpm -qa 显示系统中所有已经安装的rpm包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rpm -qa | grep httpd 显示所有名称中包含 "httpd" 字样的rpm包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rpm -qi package_name 获取一个已安装包的特殊信息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rpm -qg "System Environment/Daemons" 显示一个组件的rpm包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rpm -ql package_name 显示一个已经安装的rpm包提供的文件列表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rpm -qc package_name 显示一个已经安装的rpm包提供的配置文件列表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rpm -q package_name --whatrequires 显示与一个rpm包存在依赖关系的列表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rpm -q package_name --whatprovides 显示一个rpm包所占的体积 </a:t>
            </a:r>
            <a:endParaRPr lang="zh-CN" altLang="en-US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rpm -q package_name --scripts 显示在安装/删除期间所执行的脚本l </a:t>
            </a:r>
            <a:endParaRPr lang="zh-CN" altLang="en-US" sz="16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838200" y="594995"/>
            <a:ext cx="10515600" cy="565150"/>
          </a:xfrm>
        </p:spPr>
        <p:txBody>
          <a:bodyPr>
            <a:normAutofit fontScale="90000"/>
          </a:bodyPr>
          <a:p>
            <a:r>
              <a:rPr lang="zh-CN" altLang="en-US" sz="3600">
                <a:sym typeface="+mn-ea"/>
              </a:rPr>
              <a:t>RPM 包 - （Fedora, Redhat及类似系统</a:t>
            </a:r>
            <a:endParaRPr lang="zh-CN" altLang="en-US" sz="3600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160145"/>
            <a:ext cx="10515600" cy="4982845"/>
          </a:xfrm>
        </p:spPr>
        <p:txBody>
          <a:bodyPr>
            <a:noAutofit/>
          </a:bodyPr>
          <a:p>
            <a:pPr algn="l"/>
            <a:r>
              <a:rPr lang="zh-CN" altLang="en-US" sz="1800">
                <a:sym typeface="+mn-ea"/>
              </a:rPr>
              <a:t>rpm -q package_name --changelog 显示一个rpm包的修改历史 </a:t>
            </a:r>
            <a:endParaRPr lang="zh-CN" altLang="en-US" sz="1800">
              <a:sym typeface="+mn-ea"/>
            </a:endParaRPr>
          </a:p>
          <a:p>
            <a:pPr algn="l"/>
            <a:r>
              <a:rPr lang="zh-CN" altLang="en-US" sz="1800">
                <a:sym typeface="+mn-ea"/>
              </a:rPr>
              <a:t>rpm -qf /etc/httpd/conf/httpd.conf 确认所给的文件由哪个rpm包所提供 </a:t>
            </a:r>
            <a:endParaRPr lang="zh-CN" altLang="en-US" sz="1800">
              <a:sym typeface="+mn-ea"/>
            </a:endParaRPr>
          </a:p>
          <a:p>
            <a:pPr algn="l"/>
            <a:r>
              <a:rPr lang="zh-CN" altLang="en-US" sz="1800">
                <a:sym typeface="+mn-ea"/>
              </a:rPr>
              <a:t>rpm -qp package.rpm -l 显示由一个尚未安装的rpm包提供的文件列表 </a:t>
            </a:r>
            <a:endParaRPr lang="zh-CN" altLang="en-US" sz="1800">
              <a:sym typeface="+mn-ea"/>
            </a:endParaRPr>
          </a:p>
          <a:p>
            <a:pPr algn="l"/>
            <a:r>
              <a:rPr lang="zh-CN" altLang="en-US" sz="1800">
                <a:sym typeface="+mn-ea"/>
              </a:rPr>
              <a:t>rpm --import /media/cdrom/RPM-GPG-KEY 导入公钥数字证书 </a:t>
            </a:r>
            <a:endParaRPr lang="zh-CN" altLang="en-US" sz="1800">
              <a:sym typeface="+mn-ea"/>
            </a:endParaRPr>
          </a:p>
          <a:p>
            <a:pPr algn="l"/>
            <a:r>
              <a:rPr lang="zh-CN" altLang="en-US" sz="1800">
                <a:sym typeface="+mn-ea"/>
              </a:rPr>
              <a:t>rpm --checksig package.rpm 确认一个rpm包的完整性 </a:t>
            </a:r>
            <a:endParaRPr lang="zh-CN" altLang="en-US" sz="1800">
              <a:sym typeface="+mn-ea"/>
            </a:endParaRPr>
          </a:p>
          <a:p>
            <a:pPr algn="l"/>
            <a:r>
              <a:rPr lang="zh-CN" altLang="en-US" sz="1800">
                <a:sym typeface="+mn-ea"/>
              </a:rPr>
              <a:t>rpm -qa gpg-pubkey 确认已安装的所有rpm包的完整性 </a:t>
            </a:r>
            <a:endParaRPr lang="zh-CN" altLang="en-US" sz="1800">
              <a:sym typeface="+mn-ea"/>
            </a:endParaRPr>
          </a:p>
          <a:p>
            <a:pPr algn="l"/>
            <a:r>
              <a:rPr lang="zh-CN" altLang="en-US" sz="1800">
                <a:sym typeface="+mn-ea"/>
              </a:rPr>
              <a:t>rpm -V package_name 检查文件尺寸、 许可、类型、所有者、群组、MD5检查以及最后修改时间 </a:t>
            </a:r>
            <a:endParaRPr lang="zh-CN" altLang="en-US" sz="1800">
              <a:sym typeface="+mn-ea"/>
            </a:endParaRPr>
          </a:p>
          <a:p>
            <a:pPr algn="l"/>
            <a:r>
              <a:rPr lang="zh-CN" altLang="en-US" sz="1800">
                <a:sym typeface="+mn-ea"/>
              </a:rPr>
              <a:t>rpm -Va 检查系统中所有已安装的rpm包- 小心使用 </a:t>
            </a:r>
            <a:endParaRPr lang="zh-CN" altLang="en-US" sz="1800">
              <a:sym typeface="+mn-ea"/>
            </a:endParaRPr>
          </a:p>
          <a:p>
            <a:pPr algn="l"/>
            <a:r>
              <a:rPr lang="zh-CN" altLang="en-US" sz="1800">
                <a:sym typeface="+mn-ea"/>
              </a:rPr>
              <a:t>rpm -Vp package.rpm 确认一个rpm包还未安装 </a:t>
            </a:r>
            <a:endParaRPr lang="zh-CN" altLang="en-US" sz="1800">
              <a:sym typeface="+mn-ea"/>
            </a:endParaRPr>
          </a:p>
          <a:p>
            <a:pPr algn="l"/>
            <a:r>
              <a:rPr lang="zh-CN" altLang="en-US" sz="1800">
                <a:sym typeface="+mn-ea"/>
              </a:rPr>
              <a:t>rpm2cpio package.rpm | cpio --extract --make-directories *bin* 从一个rpm包运行可执行文件 </a:t>
            </a:r>
            <a:endParaRPr lang="zh-CN" altLang="en-US" sz="1800">
              <a:sym typeface="+mn-ea"/>
            </a:endParaRPr>
          </a:p>
          <a:p>
            <a:pPr algn="l"/>
            <a:r>
              <a:rPr lang="zh-CN" altLang="en-US" sz="1800">
                <a:sym typeface="+mn-ea"/>
              </a:rPr>
              <a:t>rpm -ivh /usr/src/redhat/RPMS/`arch`/package.rpm 从一个rpm源码安装一个构建好的包 </a:t>
            </a:r>
            <a:endParaRPr lang="zh-CN" altLang="en-US" sz="1800">
              <a:sym typeface="+mn-ea"/>
            </a:endParaRPr>
          </a:p>
          <a:p>
            <a:pPr algn="l"/>
            <a:r>
              <a:rPr lang="zh-CN" altLang="en-US" sz="1800">
                <a:sym typeface="+mn-ea"/>
              </a:rPr>
              <a:t>rpmbuild --rebuild package_name.src.rpm 从一个rpm源码构建一个 rpm 包 </a:t>
            </a:r>
            <a:endParaRPr lang="zh-CN" altLang="en-US" sz="1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838200" y="594995"/>
            <a:ext cx="10515600" cy="565150"/>
          </a:xfrm>
        </p:spPr>
        <p:txBody>
          <a:bodyPr>
            <a:normAutofit fontScale="90000"/>
          </a:bodyPr>
          <a:p>
            <a:r>
              <a:rPr lang="zh-CN" altLang="en-US" sz="3600">
                <a:sym typeface="+mn-ea"/>
              </a:rPr>
              <a:t>YUM 软件包升级器 - （Fedora, RedHat及类似系统）</a:t>
            </a:r>
            <a:endParaRPr lang="zh-CN" altLang="en-US" sz="3600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160145"/>
            <a:ext cx="10515600" cy="4982845"/>
          </a:xfrm>
        </p:spPr>
        <p:txBody>
          <a:bodyPr>
            <a:noAutofit/>
          </a:bodyPr>
          <a:p>
            <a:pPr algn="l"/>
            <a:r>
              <a:rPr lang="zh-CN" altLang="en-US" sz="1800">
                <a:sym typeface="+mn-ea"/>
              </a:rPr>
              <a:t>yum install package_name 下载并安装一个rpm包 </a:t>
            </a:r>
            <a:endParaRPr lang="zh-CN" altLang="en-US" sz="1800">
              <a:sym typeface="+mn-ea"/>
            </a:endParaRPr>
          </a:p>
          <a:p>
            <a:pPr algn="l"/>
            <a:r>
              <a:rPr lang="zh-CN" altLang="en-US" sz="1800">
                <a:sym typeface="+mn-ea"/>
              </a:rPr>
              <a:t>yum localinstall package_name.rpm 将安装一个rpm包，使用你自己的软件仓库为你解决所有依赖关系 </a:t>
            </a:r>
            <a:endParaRPr lang="zh-CN" altLang="en-US" sz="1800">
              <a:sym typeface="+mn-ea"/>
            </a:endParaRPr>
          </a:p>
          <a:p>
            <a:pPr algn="l"/>
            <a:r>
              <a:rPr lang="zh-CN" altLang="en-US" sz="1800">
                <a:sym typeface="+mn-ea"/>
              </a:rPr>
              <a:t>yum update package_name.rpm 更新当前系统中所有安装的rpm包 </a:t>
            </a:r>
            <a:endParaRPr lang="zh-CN" altLang="en-US" sz="1800">
              <a:sym typeface="+mn-ea"/>
            </a:endParaRPr>
          </a:p>
          <a:p>
            <a:pPr algn="l"/>
            <a:r>
              <a:rPr lang="zh-CN" altLang="en-US" sz="1800">
                <a:sym typeface="+mn-ea"/>
              </a:rPr>
              <a:t>yum update package_name 更新一个rpm包 </a:t>
            </a:r>
            <a:endParaRPr lang="zh-CN" altLang="en-US" sz="1800">
              <a:sym typeface="+mn-ea"/>
            </a:endParaRPr>
          </a:p>
          <a:p>
            <a:pPr algn="l"/>
            <a:r>
              <a:rPr lang="zh-CN" altLang="en-US" sz="1800">
                <a:sym typeface="+mn-ea"/>
              </a:rPr>
              <a:t>yum remove package_name 删除一个rpm包 </a:t>
            </a:r>
            <a:endParaRPr lang="zh-CN" altLang="en-US" sz="1800">
              <a:sym typeface="+mn-ea"/>
            </a:endParaRPr>
          </a:p>
          <a:p>
            <a:pPr algn="l"/>
            <a:r>
              <a:rPr lang="zh-CN" altLang="en-US" sz="1800">
                <a:sym typeface="+mn-ea"/>
              </a:rPr>
              <a:t>yum list 列出当前系统中安装的所有包 </a:t>
            </a:r>
            <a:endParaRPr lang="zh-CN" altLang="en-US" sz="1800">
              <a:sym typeface="+mn-ea"/>
            </a:endParaRPr>
          </a:p>
          <a:p>
            <a:pPr algn="l"/>
            <a:r>
              <a:rPr lang="zh-CN" altLang="en-US" sz="1800">
                <a:sym typeface="+mn-ea"/>
              </a:rPr>
              <a:t>yum search package_name 在rpm仓库中搜寻软件包 </a:t>
            </a:r>
            <a:endParaRPr lang="zh-CN" altLang="en-US" sz="1800">
              <a:sym typeface="+mn-ea"/>
            </a:endParaRPr>
          </a:p>
          <a:p>
            <a:pPr algn="l"/>
            <a:r>
              <a:rPr lang="zh-CN" altLang="en-US" sz="1800">
                <a:sym typeface="+mn-ea"/>
              </a:rPr>
              <a:t>yum clean packages 清理rpm缓存删除下载的包 </a:t>
            </a:r>
            <a:endParaRPr lang="zh-CN" altLang="en-US" sz="1800">
              <a:sym typeface="+mn-ea"/>
            </a:endParaRPr>
          </a:p>
          <a:p>
            <a:pPr algn="l"/>
            <a:r>
              <a:rPr lang="zh-CN" altLang="en-US" sz="1800">
                <a:sym typeface="+mn-ea"/>
              </a:rPr>
              <a:t>yum clean headers 删除所有头文件 </a:t>
            </a:r>
            <a:endParaRPr lang="zh-CN" altLang="en-US" sz="1800">
              <a:sym typeface="+mn-ea"/>
            </a:endParaRPr>
          </a:p>
          <a:p>
            <a:pPr algn="l"/>
            <a:r>
              <a:rPr lang="zh-CN" altLang="en-US" sz="1800">
                <a:sym typeface="+mn-ea"/>
              </a:rPr>
              <a:t>yum clean all 删除所有缓存的包和头文件 </a:t>
            </a:r>
            <a:endParaRPr lang="zh-CN" altLang="en-US" sz="1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838200" y="594995"/>
            <a:ext cx="10515600" cy="565150"/>
          </a:xfrm>
        </p:spPr>
        <p:txBody>
          <a:bodyPr>
            <a:normAutofit fontScale="90000"/>
          </a:bodyPr>
          <a:p>
            <a:r>
              <a:rPr lang="zh-CN" altLang="en-US" sz="3600">
                <a:sym typeface="+mn-ea"/>
              </a:rPr>
              <a:t>DEB 包 (Debian, Ubuntu 以及类似系统) </a:t>
            </a:r>
            <a:endParaRPr lang="zh-CN" altLang="en-US" sz="3600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160145"/>
            <a:ext cx="10515600" cy="4982845"/>
          </a:xfrm>
        </p:spPr>
        <p:txBody>
          <a:bodyPr>
            <a:noAutofit/>
          </a:bodyPr>
          <a:p>
            <a:pPr algn="l"/>
            <a:r>
              <a:rPr lang="zh-CN" altLang="en-US">
                <a:sym typeface="+mn-ea"/>
              </a:rPr>
              <a:t>dpkg -i package.deb 安装/更新一个 deb 包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dpkg -r package_name 从系统删除一个 deb 包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dpkg -l 显示系统中所有已经安装的 deb 包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dpkg -l | grep httpd 显示所有名称中包含 "httpd" 字样的deb包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dpkg -s package_name 获得已经安装在系统中一个特殊包的信息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dpkg -L package_name 显示系统中已经安装的一个deb包所提供的文件列表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dpkg --contents package.deb 显示尚未安装的一个包所提供的文件列表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dpkg -S /bin/ping 确认所给的文件由哪个deb包提供 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838200" y="594995"/>
            <a:ext cx="10515600" cy="565150"/>
          </a:xfrm>
        </p:spPr>
        <p:txBody>
          <a:bodyPr>
            <a:normAutofit fontScale="90000"/>
          </a:bodyPr>
          <a:p>
            <a:r>
              <a:rPr lang="zh-CN" altLang="en-US" sz="3600">
                <a:sym typeface="+mn-ea"/>
              </a:rPr>
              <a:t>APT 软件工具 (Debian, Ubuntu 以及类似系统) </a:t>
            </a:r>
            <a:endParaRPr lang="zh-CN" altLang="en-US" sz="3600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160145"/>
            <a:ext cx="10515600" cy="4982845"/>
          </a:xfrm>
        </p:spPr>
        <p:txBody>
          <a:bodyPr>
            <a:noAutofit/>
          </a:bodyPr>
          <a:p>
            <a:pPr algn="l"/>
            <a:r>
              <a:rPr lang="zh-CN" altLang="en-US">
                <a:sym typeface="+mn-ea"/>
              </a:rPr>
              <a:t>apt-get install package_name 安装/更新一个 deb 包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apt-cdrom install package_name 从光盘安装/更新一个 deb 包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apt-get update 升级列表中的软件包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apt-get upgrade 升级所有已安装的软件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apt-get remove package_name 从系统删除一个deb包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apt-get check 确认依赖的软件仓库正确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apt-get clean 从下载的软件包中清理缓存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apt-cache search searched-package 返回包含所要搜索字符串的软件包名称 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838200" y="594995"/>
            <a:ext cx="10515600" cy="565150"/>
          </a:xfrm>
        </p:spPr>
        <p:txBody>
          <a:bodyPr>
            <a:normAutofit fontScale="90000"/>
          </a:bodyPr>
          <a:p>
            <a:r>
              <a:rPr lang="zh-CN" altLang="en-US" sz="3600">
                <a:sym typeface="+mn-ea"/>
              </a:rPr>
              <a:t>查看文件内容 </a:t>
            </a:r>
            <a:endParaRPr lang="zh-CN" altLang="en-US" sz="3600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160145"/>
            <a:ext cx="10515600" cy="4982845"/>
          </a:xfrm>
        </p:spPr>
        <p:txBody>
          <a:bodyPr>
            <a:noAutofit/>
          </a:bodyPr>
          <a:p>
            <a:pPr algn="l"/>
            <a:r>
              <a:rPr lang="zh-CN" altLang="en-US">
                <a:sym typeface="+mn-ea"/>
              </a:rPr>
              <a:t>cat file1 从第一个字节开始正向查看文件的内容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tac file1 从最后一行开始反向查看一个文件的内容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more file1 查看一个长文件的内容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less file1 类似于 'more' 命令，但是它允许在文件中和正向操作一样的反向操作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head -2 file1 查看一个文件的前两行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tail -2 file1 查看一个文件的最后两行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tail -f /var/log/messages 实时查看被添加到一个文件中的内容 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838200" y="594995"/>
            <a:ext cx="10515600" cy="565150"/>
          </a:xfrm>
        </p:spPr>
        <p:txBody>
          <a:bodyPr>
            <a:normAutofit fontScale="90000"/>
          </a:bodyPr>
          <a:p>
            <a:r>
              <a:rPr lang="zh-CN" altLang="en-US" sz="3600">
                <a:sym typeface="+mn-ea"/>
              </a:rPr>
              <a:t>文本处理 </a:t>
            </a:r>
            <a:endParaRPr lang="zh-CN" altLang="en-US" sz="3600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160145"/>
            <a:ext cx="10515600" cy="4982845"/>
          </a:xfrm>
        </p:spPr>
        <p:txBody>
          <a:bodyPr>
            <a:noAutofit/>
          </a:bodyPr>
          <a:p>
            <a:pPr algn="l"/>
            <a:r>
              <a:rPr lang="zh-CN" altLang="en-US" sz="1400">
                <a:sym typeface="+mn-ea"/>
              </a:rPr>
              <a:t>cat file1 file2 ... | command &lt;&gt; file1_in.txt_or_file1_out.txt general syntax for text manipulation using PIPE, STDIN and STDOUT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cat file1 | command( sed, grep, awk, grep, etc...) &gt; result.txt 合并一个文件的详细说明文本，并将简介写入一个新文件中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cat file1 | command( sed, grep, awk, grep, etc...) &gt;&gt; result.txt 合并一个文件的详细说明文本，并将简介写入一个已有的文件中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grep Aug /var/log/messages 在文件 '/var/log/messages'中查找关键词"Aug"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grep ^Aug /var/log/messages 在文件 '/var/log/messages'中查找以"Aug"开始的词汇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grep [0-9] /var/log/messages 选择 '/var/log/messages' 文件中所有包含数字的行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grep Aug -R /var/log/* 在目录 '/var/log' 及随后的目录中搜索字符串"Aug"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sed 's/stringa1/stringa2/g' example.txt 将example.txt文件中的 "string1" 替换成 "string2"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sed '/^$/d' example.txt 从example.txt文件中删除所有空白行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sed '/ *#/d; /^$/d' example.txt 从example.txt文件中删除所有注释和空白行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echo 'esempio' | tr '[:lower:]' '[:upper:]' 合并上下单元格内容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sed -e '1d' result.txt 从文件example.txt 中排除第一行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sed -n '/stringa1/p' 查看只包含词汇 "string1"的行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sed -e 's/ *$//' example.txt 删除每一行最后的空白字符 </a:t>
            </a:r>
            <a:endParaRPr lang="zh-CN" altLang="en-US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838200" y="594995"/>
            <a:ext cx="10515600" cy="565150"/>
          </a:xfrm>
        </p:spPr>
        <p:txBody>
          <a:bodyPr>
            <a:normAutofit fontScale="90000"/>
          </a:bodyPr>
          <a:p>
            <a:r>
              <a:rPr lang="zh-CN" altLang="en-US" sz="3600">
                <a:sym typeface="+mn-ea"/>
              </a:rPr>
              <a:t>文本处理 </a:t>
            </a:r>
            <a:endParaRPr lang="zh-CN" altLang="en-US" sz="3600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160145"/>
            <a:ext cx="10515600" cy="4982845"/>
          </a:xfrm>
        </p:spPr>
        <p:txBody>
          <a:bodyPr>
            <a:noAutofit/>
          </a:bodyPr>
          <a:p>
            <a:pPr algn="l"/>
            <a:r>
              <a:rPr lang="zh-CN" altLang="en-US" sz="1400">
                <a:sym typeface="+mn-ea"/>
              </a:rPr>
              <a:t>sed -e 's/stringa1//g' example.txt 从文档中只删除词汇 "string1" 并保留剩余全部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sed -n '1,5p;5q' example.txt 查看从第一行到第5行内容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sed -n '5p;5q' example.txt 查看第5行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sed -e 's/00*/0/g' example.txt 用单个零替换多个零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cat -n file1 标示文件的行数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cat example.txt | awk 'NR%2==1' 删除example.txt文件中的所有偶数行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echo a b c | awk '{print $1}' 查看一行第一栏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echo a b c | awk '{print $1,$3}' 查看一行的第一和第三栏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paste file1 file2 合并两个文件或两栏的内容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paste -d '+' file1 file2 合并两个文件或两栏的内容，中间用"+"区分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sort file1 file2 排序两个文件的内容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sort file1 file2 | uniq 取出两个文件的并集(重复的行只保留一份)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sort file1 file2 | uniq -u 删除交集，留下其他的行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sort file1 file2 | uniq -d 取出两个文件的交集(只留下同时存在于两个文件中的文件)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comm -1 file1 file2 比较两个文件的内容只删除 'file1' 所包含的内容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comm -2 file1 file2 比较两个文件的内容只删除 'file2' 所包含的内容 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>
                <a:sym typeface="+mn-ea"/>
              </a:rPr>
              <a:t>comm -3 file1 file2 比较两个文件的内容只删除两个文件共有的部分 </a:t>
            </a:r>
            <a:endParaRPr lang="zh-CN" altLang="en-US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Liunx系统命令大全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系统信息</a:t>
            </a:r>
            <a:endParaRPr>
              <a:sym typeface="+mn-ea"/>
            </a:endParaRPr>
          </a:p>
          <a:p>
            <a:r>
              <a:rPr lang="zh-CN" altLang="en-US"/>
              <a:t>关机 (系统的关机、重启以及登出 )</a:t>
            </a:r>
            <a:endParaRPr lang="zh-CN" altLang="en-US"/>
          </a:p>
          <a:p>
            <a:r>
              <a:rPr lang="zh-CN" altLang="en-US"/>
              <a:t>文件和目录</a:t>
            </a:r>
            <a:endParaRPr lang="zh-CN" altLang="en-US"/>
          </a:p>
          <a:p>
            <a:r>
              <a:rPr lang="zh-CN" altLang="en-US"/>
              <a:t>文件搜索</a:t>
            </a:r>
            <a:endParaRPr lang="zh-CN" altLang="en-US"/>
          </a:p>
          <a:p>
            <a:r>
              <a:rPr lang="zh-CN" altLang="en-US">
                <a:sym typeface="+mn-ea"/>
              </a:rPr>
              <a:t>挂载一个文件系统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磁盘空间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用户和群组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文件的权限 - 使用 "+" 设置权限，使用 "-" 用于取消</a:t>
            </a:r>
            <a:endParaRPr lang="zh-CN" altLang="en-US">
              <a:sym typeface="+mn-ea"/>
            </a:endParaRPr>
          </a:p>
          <a:p>
            <a:r>
              <a:rPr lang="zh-CN" altLang="en-US"/>
              <a:t>文件的特殊属性 - 使用 "+" 设置权限，使用 "-" 用于取消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838200" y="594995"/>
            <a:ext cx="10515600" cy="565150"/>
          </a:xfrm>
        </p:spPr>
        <p:txBody>
          <a:bodyPr>
            <a:normAutofit fontScale="90000"/>
          </a:bodyPr>
          <a:p>
            <a:r>
              <a:rPr lang="zh-CN" altLang="en-US" sz="3600">
                <a:sym typeface="+mn-ea"/>
              </a:rPr>
              <a:t>字符设置和文件格式转换 </a:t>
            </a:r>
            <a:endParaRPr lang="zh-CN" altLang="en-US" sz="3600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160145"/>
            <a:ext cx="10515600" cy="4982845"/>
          </a:xfrm>
        </p:spPr>
        <p:txBody>
          <a:bodyPr>
            <a:noAutofit/>
          </a:bodyPr>
          <a:p>
            <a:pPr algn="l"/>
            <a:r>
              <a:rPr lang="zh-CN" altLang="en-US" sz="3200">
                <a:sym typeface="+mn-ea"/>
              </a:rPr>
              <a:t>dos2unix filedos.txt fileunix.txt 将一个文本文件的格式从MSDOS转换成UNIX </a:t>
            </a:r>
            <a:endParaRPr lang="zh-CN" altLang="en-US" sz="3200">
              <a:sym typeface="+mn-ea"/>
            </a:endParaRPr>
          </a:p>
          <a:p>
            <a:pPr algn="l"/>
            <a:r>
              <a:rPr lang="zh-CN" altLang="en-US" sz="3200">
                <a:sym typeface="+mn-ea"/>
              </a:rPr>
              <a:t>unix2dos fileunix.txt filedos.txt 将一个文本文件的格式从UNIX转换成MSDOS </a:t>
            </a:r>
            <a:endParaRPr lang="zh-CN" altLang="en-US" sz="3200">
              <a:sym typeface="+mn-ea"/>
            </a:endParaRPr>
          </a:p>
          <a:p>
            <a:pPr algn="l"/>
            <a:r>
              <a:rPr lang="zh-CN" altLang="en-US" sz="3200">
                <a:sym typeface="+mn-ea"/>
              </a:rPr>
              <a:t>recode ..HTML &lt; page.txt &gt; page.html 将一个文本文件转换成html </a:t>
            </a:r>
            <a:endParaRPr lang="zh-CN" altLang="en-US" sz="3200">
              <a:sym typeface="+mn-ea"/>
            </a:endParaRPr>
          </a:p>
          <a:p>
            <a:pPr algn="l"/>
            <a:r>
              <a:rPr lang="zh-CN" altLang="en-US" sz="3200">
                <a:sym typeface="+mn-ea"/>
              </a:rPr>
              <a:t>recode -l | more 显示所有允许的转换格式 </a:t>
            </a:r>
            <a:endParaRPr lang="zh-CN" altLang="en-US" sz="32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838200" y="594995"/>
            <a:ext cx="10515600" cy="565150"/>
          </a:xfrm>
        </p:spPr>
        <p:txBody>
          <a:bodyPr>
            <a:normAutofit fontScale="90000"/>
          </a:bodyPr>
          <a:p>
            <a:r>
              <a:rPr lang="zh-CN" altLang="en-US" sz="3600">
                <a:sym typeface="+mn-ea"/>
              </a:rPr>
              <a:t>文件系统分析 </a:t>
            </a:r>
            <a:endParaRPr lang="zh-CN" altLang="en-US" sz="3600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160145"/>
            <a:ext cx="10515600" cy="4982845"/>
          </a:xfrm>
        </p:spPr>
        <p:txBody>
          <a:bodyPr>
            <a:noAutofit/>
          </a:bodyPr>
          <a:p>
            <a:pPr algn="l"/>
            <a:r>
              <a:rPr lang="zh-CN" altLang="en-US" sz="2800">
                <a:sym typeface="+mn-ea"/>
              </a:rPr>
              <a:t>badblocks -v /dev/hda1 检查磁盘hda1上的坏磁块 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fsck /dev/hda1 修复/检查hda1磁盘上linux文件系统的完整性 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fsck.ext2 /dev/hda1 修复/检查hda1磁盘上ext2文件系统的完整性 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e2fsck /dev/hda1 修复/检查hda1磁盘上ext2文件系统的完整性 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e2fsck -j /dev/hda1 修复/检查hda1磁盘上ext3文件系统的完整性 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fsck.ext3 /dev/hda1 修复/检查hda1磁盘上ext3文件系统的完整性 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fsck.vfat /dev/hda1 修复/检查hda1磁盘上fat文件系统的完整性 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fsck.msdos /dev/hda1 修复/检查hda1磁盘上dos文件系统的完整性 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dosfsck /dev/hda1 修复/检查hda1磁盘上dos文件系统的完整性</a:t>
            </a:r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838200" y="594995"/>
            <a:ext cx="10515600" cy="565150"/>
          </a:xfrm>
        </p:spPr>
        <p:txBody>
          <a:bodyPr>
            <a:normAutofit fontScale="90000"/>
          </a:bodyPr>
          <a:p>
            <a:r>
              <a:rPr lang="zh-CN" altLang="en-US" sz="3600">
                <a:sym typeface="+mn-ea"/>
              </a:rPr>
              <a:t>初始化一个文件系统 </a:t>
            </a:r>
            <a:endParaRPr lang="zh-CN" altLang="en-US" sz="3600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160145"/>
            <a:ext cx="10515600" cy="4982845"/>
          </a:xfrm>
        </p:spPr>
        <p:txBody>
          <a:bodyPr>
            <a:noAutofit/>
          </a:bodyPr>
          <a:p>
            <a:pPr algn="l"/>
            <a:r>
              <a:rPr lang="zh-CN" altLang="en-US" sz="2800">
                <a:sym typeface="+mn-ea"/>
              </a:rPr>
              <a:t>mkfs /dev/hda1 在hda1分区创建一个文件系统 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mke2fs /dev/hda1 在hda1分区创建一个linux ext2的文件系统 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mke2fs -j /dev/hda1 在hda1分区创建一个linux ext3(日志型)的文件系统 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mkfs -t vfat 32 -F /dev/hda1 创建一个 FAT32 文件系统 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fdformat -n /dev/fd0 格式化一个软盘 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mkswap /dev/hda3 创建一个swap文件系统 </a:t>
            </a:r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838200" y="594995"/>
            <a:ext cx="10515600" cy="565150"/>
          </a:xfrm>
        </p:spPr>
        <p:txBody>
          <a:bodyPr>
            <a:normAutofit fontScale="90000"/>
          </a:bodyPr>
          <a:p>
            <a:r>
              <a:rPr lang="zh-CN" altLang="en-US" sz="3600">
                <a:sym typeface="+mn-ea"/>
              </a:rPr>
              <a:t>SWAP文件系统</a:t>
            </a:r>
            <a:endParaRPr lang="zh-CN" altLang="en-US" sz="3600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160145"/>
            <a:ext cx="10515600" cy="4982845"/>
          </a:xfrm>
        </p:spPr>
        <p:txBody>
          <a:bodyPr>
            <a:noAutofit/>
          </a:bodyPr>
          <a:p>
            <a:pPr algn="l"/>
            <a:r>
              <a:rPr lang="zh-CN" altLang="en-US" sz="2800">
                <a:sym typeface="+mn-ea"/>
              </a:rPr>
              <a:t>mkswap /dev/hda3 创建一个swap文件系统 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swapon /dev/hda3 启用一个新的swap文件系统 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swapon /dev/hda2 /dev/hdb3 启用两个swap分区 </a:t>
            </a:r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838200" y="594995"/>
            <a:ext cx="10515600" cy="565150"/>
          </a:xfrm>
        </p:spPr>
        <p:txBody>
          <a:bodyPr>
            <a:normAutofit fontScale="90000"/>
          </a:bodyPr>
          <a:p>
            <a:r>
              <a:rPr lang="zh-CN" altLang="en-US" sz="3600">
                <a:sym typeface="+mn-ea"/>
              </a:rPr>
              <a:t>备份 </a:t>
            </a:r>
            <a:endParaRPr lang="zh-CN" altLang="en-US" sz="3600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160145"/>
            <a:ext cx="10515600" cy="4982845"/>
          </a:xfrm>
        </p:spPr>
        <p:txBody>
          <a:bodyPr>
            <a:noAutofit/>
          </a:bodyPr>
          <a:p>
            <a:pPr algn="l"/>
            <a:r>
              <a:rPr lang="zh-CN" altLang="en-US" sz="2000">
                <a:sym typeface="+mn-ea"/>
              </a:rPr>
              <a:t>dump -0aj -f /tmp/home0.bak /home 制作一个 '/home' 目录的完整备份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dump -1aj -f /tmp/home0.bak /home 制作一个 '/home' 目录的交互式备份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restore -if /tmp/home0.bak 还原一个交互式备份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rsync -rogpav --delete /home /tmp 同步两边的目录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rsync -rogpav -e ssh --delete /home ip_address:/tmp 通过SSH通道rsync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rsync -az -e ssh --delete ip_addr:/home/public /home/local 通过ssh和压缩将一个远程目录同步到本地目录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rsync -az -e ssh --delete /home/local ip_addr:/home/public 通过ssh和压缩将本地目录同步到远程目录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dd bs=1M if=/dev/hda | gzip | ssh user@ip_addr 'dd of=hda.gz' 通过ssh在远程主机上执行一次备份本地磁盘的操作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dd if=/dev/sda of=/tmp/file1 备份磁盘内容到一个文件 </a:t>
            </a:r>
            <a:endParaRPr lang="zh-CN" altLang="en-US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838200" y="594995"/>
            <a:ext cx="10515600" cy="565150"/>
          </a:xfrm>
        </p:spPr>
        <p:txBody>
          <a:bodyPr>
            <a:normAutofit fontScale="90000"/>
          </a:bodyPr>
          <a:p>
            <a:r>
              <a:rPr lang="zh-CN" altLang="en-US" sz="3600">
                <a:sym typeface="+mn-ea"/>
              </a:rPr>
              <a:t>备份 </a:t>
            </a:r>
            <a:endParaRPr lang="zh-CN" altLang="en-US" sz="3600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160145"/>
            <a:ext cx="10515600" cy="4982845"/>
          </a:xfrm>
        </p:spPr>
        <p:txBody>
          <a:bodyPr>
            <a:noAutofit/>
          </a:bodyPr>
          <a:p>
            <a:pPr algn="l"/>
            <a:r>
              <a:rPr lang="zh-CN" altLang="en-US" sz="2000">
                <a:sym typeface="+mn-ea"/>
              </a:rPr>
              <a:t>tar -Puf backup.tar /home/user 执行一次对 '/home/user' 目录的交互式备份操作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( cd /tmp/local/ &amp;&amp; tar c . ) | ssh -C user@ip_addr 'cd /home/share/ &amp;&amp; tar x -p' 通过ssh在远程目录中复制一个目录内容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( tar c /home ) | ssh -C user@ip_addr 'cd /home/backup-home &amp;&amp; tar x -p' 通过ssh在远程目录中复制一个本地目录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tar cf - . | (cd /tmp/backup ; tar xf - ) 本地将一个目录复制到另一个地方，保留原有权限及链接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find /home/user1 -name '*.txt' | xargs cp -av --target-directory=/home/backup/ --parents 从一个目录查找并复制所有以 '.txt' 结尾的文件到另一个目录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find /var/log -name '*.log' | tar cv --files-from=- | bzip2 &gt; log.tar.bz2 查找所有以 '.log' 结尾的文件并做成一个bzip包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dd if=/dev/hda of=/dev/fd0 bs=512 count=1 做一个将 MBR (Master Boot Record)内容复制到软盘的动作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dd if=/dev/fd0 of=/dev/hda bs=512 count=1 从已经保存到软盘的备份中恢复MBR内容 </a:t>
            </a:r>
            <a:endParaRPr lang="zh-CN" altLang="en-US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838200" y="594995"/>
            <a:ext cx="10515600" cy="565150"/>
          </a:xfrm>
        </p:spPr>
        <p:txBody>
          <a:bodyPr>
            <a:normAutofit fontScale="90000"/>
          </a:bodyPr>
          <a:p>
            <a:r>
              <a:rPr lang="zh-CN" altLang="en-US" sz="3600">
                <a:sym typeface="+mn-ea"/>
              </a:rPr>
              <a:t>光盘</a:t>
            </a:r>
            <a:endParaRPr lang="zh-CN" altLang="en-US" sz="3600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160145"/>
            <a:ext cx="10515600" cy="4982845"/>
          </a:xfrm>
        </p:spPr>
        <p:txBody>
          <a:bodyPr>
            <a:noAutofit/>
          </a:bodyPr>
          <a:p>
            <a:pPr algn="l"/>
            <a:r>
              <a:rPr lang="zh-CN" altLang="en-US" sz="2000">
                <a:sym typeface="+mn-ea"/>
              </a:rPr>
              <a:t>cdrecord -v gracetime=2 dev=/dev/cdrom -eject blank=fast -force 清空一个可复写的光盘内容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mkisofs /dev/cdrom &gt; cd.iso 在磁盘上创建一个光盘的iso镜像文件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mkisofs /dev/cdrom | gzip &gt; cd_iso.gz 在磁盘上创建一个压缩了的光盘iso镜像文件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mkisofs -J -allow-leading-dots -R -V "Label CD" -iso-level 4 -o ./cd.iso data_cd 创建一个目录的iso镜像文件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cdrecord -v dev=/dev/cdrom cd.iso 刻录一个ISO镜像文件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gzip -dc cd_iso.gz | cdrecord dev=/dev/cdrom - 刻录一个压缩了的ISO镜像文件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mount -o loop cd.iso /mnt/iso 挂载一个ISO镜像文件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cd-paranoia -B 从一个CD光盘转录音轨到 wav 文件中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cd-paranoia -- "-3" 从一个CD光盘转录音轨到 wav 文件中（参数-3）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cdrecord --scanbus 扫描总线以识别scsi通道 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dd if=/dev/hdc | md5sum 校验一个设备的md5sum编码，例如一张 CD </a:t>
            </a:r>
            <a:endParaRPr lang="zh-CN" altLang="en-US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838200" y="594995"/>
            <a:ext cx="10515600" cy="565150"/>
          </a:xfrm>
        </p:spPr>
        <p:txBody>
          <a:bodyPr>
            <a:normAutofit fontScale="90000"/>
          </a:bodyPr>
          <a:p>
            <a:r>
              <a:rPr lang="zh-CN" altLang="en-US" sz="3600">
                <a:sym typeface="+mn-ea"/>
              </a:rPr>
              <a:t>网络 - （以太网和WIFI无线）</a:t>
            </a:r>
            <a:endParaRPr lang="zh-CN" altLang="en-US" sz="3600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160145"/>
            <a:ext cx="10515600" cy="4982845"/>
          </a:xfrm>
        </p:spPr>
        <p:txBody>
          <a:bodyPr>
            <a:noAutofit/>
          </a:bodyPr>
          <a:p>
            <a:pPr algn="l"/>
            <a:r>
              <a:rPr lang="zh-CN" altLang="en-US" sz="2800">
                <a:sym typeface="+mn-ea"/>
              </a:rPr>
              <a:t>ifconfig eth0 显示一个以太网卡的配置 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ifup eth0 启用一个 'eth0' 网络设备 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ifdown eth0 禁用一个 'eth0' 网络设备 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ifconfig eth0 192.168.1.1 netmask 255.255.255.0 控制IP地址 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ifconfig eth0 promisc 设置 'eth0' 成混杂模式以嗅探数据包 (sniffing) 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dhclient eth0 以dhcp模式启用 'eth0' 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route -n show routing table 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route add -net 0/0 gw IP_Gateway configura default gateway </a:t>
            </a:r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Liunx系统命令大全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打包和压缩文件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RPM 包 - （Fedora, Redhat及类似系统）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YUM 软件包升级器 - （Fedora, RedHat及类似系统）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DEB 包 (Debian, Ubuntu 以及类似系统)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APT 软件工具 (Debian, Ubuntu 以及类似系统)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查看文件内容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文本处理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字符设置和文件格式转换 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Liunx系统命令大全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文件系统分析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初始化一个文件系统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WAP文件系统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备份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光盘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网络 - （以太网和WIFI无线） 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系统信息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arch 显示机器的处理器架构(1)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uname -m 显示机器的处理器架构(2)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uname -r 显示正在使用的内核版本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dmidecode -q 显示硬件系统部件 - (SMBIOS / DMI)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hdparm -i /dev/hda 罗列一个磁盘的架构特性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hdparm -tT /dev/sda 在磁盘上执行测试性读取操作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cat /proc/cpuinfo 显示CPU info的信息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cat /proc/interrupts 显示中断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cat /proc/meminfo 校验内存使用 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系统信息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 lnSpcReduction="20000"/>
          </a:bodyPr>
          <a:p>
            <a:pPr algn="l"/>
            <a:r>
              <a:rPr lang="zh-CN" altLang="en-US">
                <a:sym typeface="+mn-ea"/>
              </a:rPr>
              <a:t>cat /proc/swaps 显示哪些swap被使用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cat /proc/version 显示内核的版本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cat /proc/net/dev 显示网络适配器及统计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cat /proc/mounts 显示已加载的文件系统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lspci -tv 罗列 PCI 设备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lsusb -tv 显示 USB 设备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date 显示系统日期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cal 2007 显示2007年的日历表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date 041217002007.00 设置日期和时间 - 月日时分年.秒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clock -w 将时间修改保存到 BIOS 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关机 (系统的关机、重启以及登出 ) 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 lnSpcReduction="20000"/>
          </a:bodyPr>
          <a:p>
            <a:pPr algn="l"/>
            <a:r>
              <a:rPr lang="zh-CN" altLang="en-US">
                <a:sym typeface="+mn-ea"/>
              </a:rPr>
              <a:t>shutdown -h now 关闭系统(1)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init 0 关闭系统(2)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telinit 0 关闭系统(3)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shutdown -h hours:minutes &amp; 按预定时间关闭系统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shutdown -c 取消按预定时间关闭系统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shutdown -r now 重启(1)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reboot 重启(2)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logout 注销 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文件和目录  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 lnSpcReduction="20000"/>
          </a:bodyPr>
          <a:p>
            <a:pPr algn="l"/>
            <a:r>
              <a:rPr lang="zh-CN" altLang="en-US">
                <a:sym typeface="+mn-ea"/>
              </a:rPr>
              <a:t>cd /home 进入 '/ home' 目录'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cd .. 返回上一级目录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cd ../.. 返回上两级目录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cd 进入个人的主目录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cd ~user1 进入个人的主目录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cd - 返回上次所在的目录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pwd 显示工作路径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ls 查看目录中的文件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ls -F 查看目录中的文件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ls -l 显示文件和目录的详细资料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75961"/>
</p:tagLst>
</file>

<file path=ppt/tags/tag10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11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12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13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14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15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16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17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18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19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75961"/>
</p:tagLst>
</file>

<file path=ppt/tags/tag20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21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22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23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24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25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26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27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28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29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2772_1"/>
  <p:tag name="KSO_WM_TEMPLATE_CATEGORY" val="custom"/>
  <p:tag name="KSO_WM_TEMPLATE_INDEX" val="20175961"/>
  <p:tag name="KSO_WM_TEMPLATE_SUBCATEGORY" val="combine"/>
  <p:tag name="KSO_WM_TEMPLATE_THUMBS_INDEX" val="1、5、6、12、13、17、23、26、28、33"/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ags/tag30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31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32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33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34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35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36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37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38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39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4.xml><?xml version="1.0" encoding="utf-8"?>
<p:tagLst xmlns:p="http://schemas.openxmlformats.org/presentationml/2006/main">
  <p:tag name="KSO_WM_TEMPLATE_CATEGORY" val="custom"/>
  <p:tag name="KSO_WM_TEMPLATE_INDEX" val="20175961"/>
  <p:tag name="KSO_WM_TAG_VERSION" val="1.0"/>
  <p:tag name="KSO_WM_BEAUTIFY_FLAG" val="#wm#"/>
  <p:tag name="KSO_WM_UNIT_TYPE" val="a"/>
  <p:tag name="KSO_WM_UNIT_INDEX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UNIT_ID" val="custom20175961_1*a*1"/>
  <p:tag name="KSO_WM_UNIT_PRESET_TEXT" val="绿色花草小清新年终总结汇报"/>
</p:tagLst>
</file>

<file path=ppt/tags/tag40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41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5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72772_1"/>
  <p:tag name="KSO_WM_TEMPLATE_CATEGORY" val="custom"/>
  <p:tag name="KSO_WM_TEMPLATE_INDEX" val="20175961"/>
  <p:tag name="KSO_WM_SLIDE_ID" val="custom20175961_1"/>
  <p:tag name="KSO_WM_SLIDE_INDEX" val="1"/>
  <p:tag name="KSO_WM_TEMPLATE_SUBCATEGORY" val="combine"/>
  <p:tag name="KSO_WM_TEMPLATE_THUMBS_INDEX" val="1、5、6、12、13、17、23、26、28、33、"/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ags/tag6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7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8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ags/tag9.xml><?xml version="1.0" encoding="utf-8"?>
<p:tagLst xmlns:p="http://schemas.openxmlformats.org/presentationml/2006/main">
  <p:tag name="KSO_WM_SLIDE_SIZE" val="828*325"/>
  <p:tag name="KSO_WM_SLIDE_POSITION" val="66*159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72772_2"/>
  <p:tag name="KSO_WM_TEMPLATE_CATEGORY" val="custom"/>
  <p:tag name="KSO_WM_TEMPLATE_INDEX" val="20175961"/>
  <p:tag name="KSO_WM_SLIDE_ID" val="custom20175961_2"/>
  <p:tag name="KSO_WM_SLIDE_INDEX" val="2"/>
  <p:tag name="KSO_WM_TEMPLATE_SUBCATEGORY" val="combine"/>
</p:tagLst>
</file>

<file path=ppt/theme/theme1.xml><?xml version="1.0" encoding="utf-8"?>
<a:theme xmlns:a="http://schemas.openxmlformats.org/drawingml/2006/main" name="1_Office 主题​​">
  <a:themeElements>
    <a:clrScheme name="自定义 82">
      <a:dk1>
        <a:sysClr val="windowText" lastClr="000000"/>
      </a:dk1>
      <a:lt1>
        <a:sysClr val="window" lastClr="FFFFFF"/>
      </a:lt1>
      <a:dk2>
        <a:srgbClr val="44546A"/>
      </a:dk2>
      <a:lt2>
        <a:srgbClr val="1C7D61"/>
      </a:lt2>
      <a:accent1>
        <a:srgbClr val="EB2F69"/>
      </a:accent1>
      <a:accent2>
        <a:srgbClr val="FCB534"/>
      </a:accent2>
      <a:accent3>
        <a:srgbClr val="1C7D61"/>
      </a:accent3>
      <a:accent4>
        <a:srgbClr val="F07CAE"/>
      </a:accent4>
      <a:accent5>
        <a:srgbClr val="FD4090"/>
      </a:accent5>
      <a:accent6>
        <a:srgbClr val="02AF48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13562</Words>
  <Application>WPS 演示</Application>
  <PresentationFormat>宽屏</PresentationFormat>
  <Paragraphs>427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微软雅黑</vt:lpstr>
      <vt:lpstr>Arial Unicode MS</vt:lpstr>
      <vt:lpstr>黑体</vt:lpstr>
      <vt:lpstr>1_Office 主题​​</vt:lpstr>
      <vt:lpstr>Liunx系统概述</vt:lpstr>
      <vt:lpstr>Liunx系统概述</vt:lpstr>
      <vt:lpstr>Liunx系统命令大全</vt:lpstr>
      <vt:lpstr>Liunx系统命令大全</vt:lpstr>
      <vt:lpstr>Liunx系统命令大全</vt:lpstr>
      <vt:lpstr>系统信息</vt:lpstr>
      <vt:lpstr>系统信息</vt:lpstr>
      <vt:lpstr>关机 (系统的关机、重启以及登出 ) </vt:lpstr>
      <vt:lpstr>文件和目录  </vt:lpstr>
      <vt:lpstr>文件和目录  </vt:lpstr>
      <vt:lpstr>文件和目录  </vt:lpstr>
      <vt:lpstr>文件和目录  </vt:lpstr>
      <vt:lpstr>文件搜索  </vt:lpstr>
      <vt:lpstr>挂载一个文件系统  </vt:lpstr>
      <vt:lpstr>挂载一个文件系统  </vt:lpstr>
      <vt:lpstr>磁盘空间</vt:lpstr>
      <vt:lpstr>用户和群组</vt:lpstr>
      <vt:lpstr>文件的权限 - 使用 "+" 设置权限，使用 "-" 用于取消 </vt:lpstr>
      <vt:lpstr>文件的特殊属性 - 使用 "+" 设置权限，使用 "-" 用于取消  </vt:lpstr>
      <vt:lpstr>打包和压缩文件 </vt:lpstr>
      <vt:lpstr>打包和压缩文件 </vt:lpstr>
      <vt:lpstr>RPM 包 - （Fedora, Redhat及类似系统</vt:lpstr>
      <vt:lpstr>RPM 包 - （Fedora, Redhat及类似系统</vt:lpstr>
      <vt:lpstr>YUM 软件包升级器 - （Fedora, RedHat及类似系统）</vt:lpstr>
      <vt:lpstr>DEB 包 (Debian, Ubuntu 以及类似系统) </vt:lpstr>
      <vt:lpstr>APT 软件工具 (Debian, Ubuntu 以及类似系统) </vt:lpstr>
      <vt:lpstr>查看文件内容 </vt:lpstr>
      <vt:lpstr>文本处理 </vt:lpstr>
      <vt:lpstr>文本处理 </vt:lpstr>
      <vt:lpstr>字符设置和文件格式转换 </vt:lpstr>
      <vt:lpstr>文件系统分析 </vt:lpstr>
      <vt:lpstr>初始化一个文件系统 </vt:lpstr>
      <vt:lpstr>SWAP文件系统</vt:lpstr>
      <vt:lpstr>备份 </vt:lpstr>
      <vt:lpstr>备份 </vt:lpstr>
      <vt:lpstr>光盘</vt:lpstr>
      <vt:lpstr>网络 - （以太网和WIFI无线）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278</cp:revision>
  <dcterms:created xsi:type="dcterms:W3CDTF">2015-05-05T08:02:00Z</dcterms:created>
  <dcterms:modified xsi:type="dcterms:W3CDTF">2018-12-24T08:45:19Z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