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9" r:id="rId4"/>
    <p:sldId id="320" r:id="rId5"/>
    <p:sldId id="284" r:id="rId6"/>
    <p:sldId id="260" r:id="rId7"/>
    <p:sldId id="292" r:id="rId8"/>
    <p:sldId id="301" r:id="rId9"/>
    <p:sldId id="296" r:id="rId10"/>
    <p:sldId id="299" r:id="rId11"/>
    <p:sldId id="312" r:id="rId12"/>
    <p:sldId id="309" r:id="rId13"/>
    <p:sldId id="304" r:id="rId14"/>
    <p:sldId id="302" r:id="rId15"/>
    <p:sldId id="274" r:id="rId16"/>
    <p:sldId id="31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572" autoAdjust="0"/>
  </p:normalViewPr>
  <p:slideViewPr>
    <p:cSldViewPr>
      <p:cViewPr varScale="1">
        <p:scale>
          <a:sx n="107" d="100"/>
          <a:sy n="107" d="100"/>
        </p:scale>
        <p:origin x="-18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EC67-0B26-4636-839E-538374F011F1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F79-EA0A-49A4-BF64-DF91B022B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基础概念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4725144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研发部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张华兵</a:t>
            </a:r>
            <a:endParaRPr lang="en-US" altLang="zh-CN" dirty="0" smtClean="0"/>
          </a:p>
          <a:p>
            <a:r>
              <a:rPr lang="en-US" altLang="zh-CN" dirty="0" smtClean="0"/>
              <a:t>2015/04/02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5976664" cy="436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噪声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609329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噪声的频域表示</a:t>
            </a:r>
          </a:p>
        </p:txBody>
      </p:sp>
    </p:spTree>
    <p:extLst>
      <p:ext uri="{BB962C8B-B14F-4D97-AF65-F5344CB8AC3E}">
        <p14:creationId xmlns:p14="http://schemas.microsoft.com/office/powerpoint/2010/main" xmlns="" val="6978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信噪比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SNR</a:t>
            </a:r>
            <a:endParaRPr lang="zh-CN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6961905" cy="2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23488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什么是信噪比？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信噪比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SNR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所指为有用信号功率（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Power of Signal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）与噪声功率（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Power of Noise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）的比。因此为幅度（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Amplitude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）平方的比：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8" name="Picture 4" descr="C:\Users\ghost\Desktop\dcaea4c02d85970c5d1c05a588c04f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80928"/>
            <a:ext cx="3337783" cy="864096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05064"/>
            <a:ext cx="7505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增益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Gain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636912"/>
            <a:ext cx="401187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3847275" cy="9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27584" y="24928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什么是增益？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总谐波失真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THD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ghost\Desktop\Fourier_series_and_transfor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00808"/>
            <a:ext cx="3870430" cy="3096344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3707904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56886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概念：总谐波失真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total harmonic distortion, THD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）是信号的一项指标，表达为所有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谐波成分功率之和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基本频率信号功率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的比值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单位：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百分比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  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峰值储备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348880"/>
            <a:ext cx="4968552" cy="2681139"/>
          </a:xfrm>
        </p:spPr>
        <p:txBody>
          <a:bodyPr>
            <a:normAutofit/>
          </a:bodyPr>
          <a:lstStyle/>
          <a:p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动态范围（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Dynamic Range </a:t>
            </a:r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400" i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是指音响系统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最大不失真信号幅度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与静态时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系统本底噪声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大小之比的对数值</a:t>
            </a:r>
            <a:endParaRPr lang="en-US" altLang="zh-CN" sz="17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i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lowchart: Process 2065"/>
          <p:cNvSpPr/>
          <p:nvPr/>
        </p:nvSpPr>
        <p:spPr>
          <a:xfrm>
            <a:off x="6084168" y="2296833"/>
            <a:ext cx="1143000" cy="209687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lowchart: Process 2066"/>
          <p:cNvSpPr/>
          <p:nvPr/>
        </p:nvSpPr>
        <p:spPr>
          <a:xfrm>
            <a:off x="6084168" y="2564904"/>
            <a:ext cx="1143000" cy="13716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49746" y="4010639"/>
            <a:ext cx="177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Noise floor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7168" y="3033771"/>
            <a:ext cx="177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Dynamic Range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1158" y="2183903"/>
            <a:ext cx="177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 room</a:t>
            </a:r>
            <a:endParaRPr lang="zh-CN" altLang="en-US" dirty="0"/>
          </a:p>
        </p:txBody>
      </p:sp>
      <p:grpSp>
        <p:nvGrpSpPr>
          <p:cNvPr id="18" name="Group 2072"/>
          <p:cNvGrpSpPr/>
          <p:nvPr/>
        </p:nvGrpSpPr>
        <p:grpSpPr>
          <a:xfrm>
            <a:off x="7227168" y="2564903"/>
            <a:ext cx="1295400" cy="196334"/>
            <a:chOff x="2362200" y="4604266"/>
            <a:chExt cx="1295400" cy="196334"/>
          </a:xfrm>
        </p:grpSpPr>
        <p:cxnSp>
          <p:nvCxnSpPr>
            <p:cNvPr id="19" name="Straight Connector 2069"/>
            <p:cNvCxnSpPr/>
            <p:nvPr/>
          </p:nvCxnSpPr>
          <p:spPr>
            <a:xfrm>
              <a:off x="2362200" y="4604266"/>
              <a:ext cx="1295400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071"/>
            <p:cNvCxnSpPr/>
            <p:nvPr/>
          </p:nvCxnSpPr>
          <p:spPr>
            <a:xfrm flipV="1">
              <a:off x="2971800" y="4604266"/>
              <a:ext cx="0" cy="19633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38"/>
          <p:cNvGrpSpPr/>
          <p:nvPr/>
        </p:nvGrpSpPr>
        <p:grpSpPr>
          <a:xfrm flipV="1">
            <a:off x="7227168" y="3744592"/>
            <a:ext cx="1295400" cy="196334"/>
            <a:chOff x="2362200" y="4604266"/>
            <a:chExt cx="1295400" cy="196334"/>
          </a:xfrm>
        </p:grpSpPr>
        <p:cxnSp>
          <p:nvCxnSpPr>
            <p:cNvPr id="22" name="Straight Connector 139"/>
            <p:cNvCxnSpPr/>
            <p:nvPr/>
          </p:nvCxnSpPr>
          <p:spPr>
            <a:xfrm>
              <a:off x="2362200" y="4604266"/>
              <a:ext cx="1295400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40"/>
            <p:cNvCxnSpPr/>
            <p:nvPr/>
          </p:nvCxnSpPr>
          <p:spPr>
            <a:xfrm flipV="1">
              <a:off x="2971800" y="4604266"/>
              <a:ext cx="0" cy="19633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2"/>
          <p:cNvSpPr txBox="1">
            <a:spLocks/>
          </p:cNvSpPr>
          <p:nvPr/>
        </p:nvSpPr>
        <p:spPr>
          <a:xfrm>
            <a:off x="827584" y="3645024"/>
            <a:ext cx="4968552" cy="26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峰值储备（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Headroom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）：</a:t>
            </a:r>
            <a:endParaRPr kumimoji="0" lang="en-US" altLang="zh-CN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预留的一部分动态范围，作用是防止信号过大时出现截波现象，它的大小是系统的所能承受的</a:t>
            </a: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极限信号幅度</a:t>
            </a: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最大不失真信号幅度</a:t>
            </a: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大小之比的对数值</a:t>
            </a:r>
            <a:endParaRPr kumimoji="0" lang="en-US" altLang="zh-CN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/>
      <p:bldP spid="16" grpId="0"/>
      <p:bldP spid="17" grpId="0"/>
      <p:bldP spid="24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噪声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(Noise)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无处不在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需要将信号充分的放大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增益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Gain)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，使得信号传递到后级时，能得到更高的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信噪比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(SNR)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，否则信号将被噪声淹没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受到系统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动态范围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(Dynamic Range)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的限制，增益不能过大，使得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总谐波失真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THD 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不至于太大，要预留一定的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峰值储备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Headroom )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内容提要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幅度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噪声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信噪比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总谐波失真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峰值储备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3059832" y="1700808"/>
            <a:ext cx="576064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24929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信号为什么要放大？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4572000" y="4005064"/>
            <a:ext cx="50405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4149080"/>
            <a:ext cx="27494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信号放大有什么限制？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8"/>
          <p:cNvSpPr/>
          <p:nvPr/>
        </p:nvSpPr>
        <p:spPr>
          <a:xfrm>
            <a:off x="6516217" y="1844824"/>
            <a:ext cx="1296144" cy="34563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背景概况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3648" y="1844824"/>
            <a:ext cx="3024336" cy="34563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7"/>
          <p:cNvSpPr/>
          <p:nvPr/>
        </p:nvSpPr>
        <p:spPr>
          <a:xfrm rot="10800000">
            <a:off x="144016" y="1844824"/>
            <a:ext cx="1259632" cy="345638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"/>
          <p:cNvSpPr/>
          <p:nvPr/>
        </p:nvSpPr>
        <p:spPr>
          <a:xfrm>
            <a:off x="4427984" y="1844824"/>
            <a:ext cx="2088232" cy="34563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9"/>
          <p:cNvSpPr/>
          <p:nvPr/>
        </p:nvSpPr>
        <p:spPr>
          <a:xfrm>
            <a:off x="2627784" y="2420888"/>
            <a:ext cx="424847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音频矩阵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47" name="Group 11"/>
          <p:cNvGrpSpPr/>
          <p:nvPr/>
        </p:nvGrpSpPr>
        <p:grpSpPr>
          <a:xfrm rot="10800000">
            <a:off x="1115616" y="4221088"/>
            <a:ext cx="360040" cy="432048"/>
            <a:chOff x="5943600" y="2286000"/>
            <a:chExt cx="552450" cy="838200"/>
          </a:xfrm>
          <a:solidFill>
            <a:schemeClr val="bg1"/>
          </a:solidFill>
        </p:grpSpPr>
        <p:sp>
          <p:nvSpPr>
            <p:cNvPr id="48" name="Rectangle 12"/>
            <p:cNvSpPr/>
            <p:nvPr/>
          </p:nvSpPr>
          <p:spPr>
            <a:xfrm>
              <a:off x="5943600" y="2447925"/>
              <a:ext cx="228600" cy="5143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Flowchart: Manual Operation 13"/>
            <p:cNvSpPr/>
            <p:nvPr/>
          </p:nvSpPr>
          <p:spPr>
            <a:xfrm rot="5400000">
              <a:off x="5915025" y="2543175"/>
              <a:ext cx="838200" cy="323850"/>
            </a:xfrm>
            <a:prstGeom prst="flowChartManualOperati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15616" y="2996952"/>
            <a:ext cx="360040" cy="432048"/>
            <a:chOff x="827584" y="2996952"/>
            <a:chExt cx="360040" cy="432048"/>
          </a:xfrm>
          <a:solidFill>
            <a:schemeClr val="bg1"/>
          </a:solidFill>
        </p:grpSpPr>
        <p:sp>
          <p:nvSpPr>
            <p:cNvPr id="55" name="Flowchart: Connector 19"/>
            <p:cNvSpPr/>
            <p:nvPr/>
          </p:nvSpPr>
          <p:spPr>
            <a:xfrm>
              <a:off x="827584" y="3068960"/>
              <a:ext cx="289933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lowchart: Process 20"/>
            <p:cNvSpPr/>
            <p:nvPr/>
          </p:nvSpPr>
          <p:spPr>
            <a:xfrm>
              <a:off x="1115616" y="2996952"/>
              <a:ext cx="72008" cy="4320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411760" y="19168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模拟域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536" y="19168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声波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6" name="Rectangle 9"/>
          <p:cNvSpPr/>
          <p:nvPr/>
        </p:nvSpPr>
        <p:spPr>
          <a:xfrm>
            <a:off x="1835696" y="42930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功放</a:t>
            </a:r>
            <a:endParaRPr lang="zh-CN" altLang="en-US" sz="1200" dirty="0"/>
          </a:p>
        </p:txBody>
      </p:sp>
      <p:grpSp>
        <p:nvGrpSpPr>
          <p:cNvPr id="62" name="Group 26"/>
          <p:cNvGrpSpPr/>
          <p:nvPr/>
        </p:nvGrpSpPr>
        <p:grpSpPr>
          <a:xfrm>
            <a:off x="395536" y="2924944"/>
            <a:ext cx="539552" cy="720080"/>
            <a:chOff x="7366000" y="2209800"/>
            <a:chExt cx="909518" cy="987820"/>
          </a:xfrm>
        </p:grpSpPr>
        <p:sp>
          <p:nvSpPr>
            <p:cNvPr id="63" name="Arc 27"/>
            <p:cNvSpPr/>
            <p:nvPr/>
          </p:nvSpPr>
          <p:spPr>
            <a:xfrm>
              <a:off x="7391400" y="2447925"/>
              <a:ext cx="381000" cy="514350"/>
            </a:xfrm>
            <a:prstGeom prst="arc">
              <a:avLst>
                <a:gd name="adj1" fmla="val 17722323"/>
                <a:gd name="adj2" fmla="val 37328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Arc 28"/>
            <p:cNvSpPr/>
            <p:nvPr/>
          </p:nvSpPr>
          <p:spPr>
            <a:xfrm>
              <a:off x="7500056" y="2362200"/>
              <a:ext cx="500944" cy="676275"/>
            </a:xfrm>
            <a:prstGeom prst="arc">
              <a:avLst>
                <a:gd name="adj1" fmla="val 17722323"/>
                <a:gd name="adj2" fmla="val 37328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Arc 29"/>
            <p:cNvSpPr/>
            <p:nvPr/>
          </p:nvSpPr>
          <p:spPr>
            <a:xfrm>
              <a:off x="7543800" y="2209800"/>
              <a:ext cx="731718" cy="987820"/>
            </a:xfrm>
            <a:prstGeom prst="arc">
              <a:avLst>
                <a:gd name="adj1" fmla="val 17722323"/>
                <a:gd name="adj2" fmla="val 37328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Arc 30"/>
            <p:cNvSpPr/>
            <p:nvPr/>
          </p:nvSpPr>
          <p:spPr>
            <a:xfrm>
              <a:off x="7366000" y="2514600"/>
              <a:ext cx="254000" cy="342900"/>
            </a:xfrm>
            <a:prstGeom prst="arc">
              <a:avLst>
                <a:gd name="adj1" fmla="val 17722323"/>
                <a:gd name="adj2" fmla="val 373288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Group 31"/>
          <p:cNvGrpSpPr/>
          <p:nvPr/>
        </p:nvGrpSpPr>
        <p:grpSpPr>
          <a:xfrm rot="10800000">
            <a:off x="539552" y="4149080"/>
            <a:ext cx="504056" cy="576064"/>
            <a:chOff x="7366000" y="2209800"/>
            <a:chExt cx="909518" cy="987820"/>
          </a:xfrm>
        </p:grpSpPr>
        <p:sp>
          <p:nvSpPr>
            <p:cNvPr id="68" name="Arc 32"/>
            <p:cNvSpPr/>
            <p:nvPr/>
          </p:nvSpPr>
          <p:spPr>
            <a:xfrm>
              <a:off x="7391400" y="2447925"/>
              <a:ext cx="381000" cy="514350"/>
            </a:xfrm>
            <a:prstGeom prst="arc">
              <a:avLst>
                <a:gd name="adj1" fmla="val 17722323"/>
                <a:gd name="adj2" fmla="val 37328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Arc 33"/>
            <p:cNvSpPr/>
            <p:nvPr/>
          </p:nvSpPr>
          <p:spPr>
            <a:xfrm>
              <a:off x="7500056" y="2362200"/>
              <a:ext cx="500944" cy="676275"/>
            </a:xfrm>
            <a:prstGeom prst="arc">
              <a:avLst>
                <a:gd name="adj1" fmla="val 17722323"/>
                <a:gd name="adj2" fmla="val 37328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Arc 34"/>
            <p:cNvSpPr/>
            <p:nvPr/>
          </p:nvSpPr>
          <p:spPr>
            <a:xfrm>
              <a:off x="7543800" y="2209800"/>
              <a:ext cx="731718" cy="987820"/>
            </a:xfrm>
            <a:prstGeom prst="arc">
              <a:avLst>
                <a:gd name="adj1" fmla="val 17722323"/>
                <a:gd name="adj2" fmla="val 37328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Arc 35"/>
            <p:cNvSpPr/>
            <p:nvPr/>
          </p:nvSpPr>
          <p:spPr>
            <a:xfrm>
              <a:off x="7366000" y="2514600"/>
              <a:ext cx="254000" cy="342900"/>
            </a:xfrm>
            <a:prstGeom prst="arc">
              <a:avLst>
                <a:gd name="adj1" fmla="val 17722323"/>
                <a:gd name="adj2" fmla="val 373288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Rectangle 4"/>
          <p:cNvSpPr/>
          <p:nvPr/>
        </p:nvSpPr>
        <p:spPr>
          <a:xfrm>
            <a:off x="7812360" y="1844824"/>
            <a:ext cx="1187624" cy="34563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077200" y="19168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数字域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60032" y="19168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数字域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7" name="Rectangle 6"/>
          <p:cNvSpPr/>
          <p:nvPr/>
        </p:nvSpPr>
        <p:spPr>
          <a:xfrm>
            <a:off x="2771800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放大电路</a:t>
            </a:r>
            <a:endParaRPr lang="zh-CN" altLang="en-US" sz="1600" dirty="0"/>
          </a:p>
        </p:txBody>
      </p:sp>
      <p:cxnSp>
        <p:nvCxnSpPr>
          <p:cNvPr id="58" name="Straight Connector 22"/>
          <p:cNvCxnSpPr/>
          <p:nvPr/>
        </p:nvCxnSpPr>
        <p:spPr>
          <a:xfrm>
            <a:off x="7812360" y="1844824"/>
            <a:ext cx="0" cy="4608512"/>
          </a:xfrm>
          <a:prstGeom prst="line">
            <a:avLst/>
          </a:prstGeom>
          <a:ln w="31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2"/>
          <p:cNvCxnSpPr/>
          <p:nvPr/>
        </p:nvCxnSpPr>
        <p:spPr>
          <a:xfrm>
            <a:off x="1403648" y="1844824"/>
            <a:ext cx="0" cy="4680520"/>
          </a:xfrm>
          <a:prstGeom prst="line">
            <a:avLst/>
          </a:prstGeom>
          <a:ln w="31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2"/>
          <p:cNvCxnSpPr/>
          <p:nvPr/>
        </p:nvCxnSpPr>
        <p:spPr>
          <a:xfrm>
            <a:off x="4427984" y="1916832"/>
            <a:ext cx="0" cy="4752528"/>
          </a:xfrm>
          <a:prstGeom prst="line">
            <a:avLst/>
          </a:prstGeom>
          <a:ln w="31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2"/>
          <p:cNvCxnSpPr/>
          <p:nvPr/>
        </p:nvCxnSpPr>
        <p:spPr>
          <a:xfrm>
            <a:off x="6516216" y="1916832"/>
            <a:ext cx="0" cy="4680520"/>
          </a:xfrm>
          <a:prstGeom prst="line">
            <a:avLst/>
          </a:prstGeom>
          <a:ln w="31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732240" y="191683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模拟域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4" name="等腰三角形 93"/>
          <p:cNvSpPr/>
          <p:nvPr/>
        </p:nvSpPr>
        <p:spPr>
          <a:xfrm rot="5400000">
            <a:off x="4211960" y="2924944"/>
            <a:ext cx="576064" cy="57606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800" dirty="0" smtClean="0"/>
              <a:t>ADC</a:t>
            </a:r>
            <a:endParaRPr lang="zh-CN" altLang="en-US" sz="800" dirty="0" smtClean="0"/>
          </a:p>
        </p:txBody>
      </p:sp>
      <p:sp>
        <p:nvSpPr>
          <p:cNvPr id="95" name="等腰三角形 94"/>
          <p:cNvSpPr/>
          <p:nvPr/>
        </p:nvSpPr>
        <p:spPr>
          <a:xfrm rot="5400000">
            <a:off x="7596336" y="2924944"/>
            <a:ext cx="576064" cy="57606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800" dirty="0" smtClean="0"/>
              <a:t>ADC</a:t>
            </a:r>
            <a:endParaRPr lang="zh-CN" altLang="en-US" sz="800" dirty="0" smtClean="0"/>
          </a:p>
        </p:txBody>
      </p:sp>
      <p:sp>
        <p:nvSpPr>
          <p:cNvPr id="96" name="等腰三角形 95"/>
          <p:cNvSpPr/>
          <p:nvPr/>
        </p:nvSpPr>
        <p:spPr>
          <a:xfrm rot="16200000">
            <a:off x="4139952" y="4149080"/>
            <a:ext cx="576064" cy="576064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800" dirty="0" smtClean="0"/>
              <a:t>DAC</a:t>
            </a:r>
            <a:endParaRPr lang="zh-CN" altLang="en-US" sz="800" dirty="0" smtClean="0"/>
          </a:p>
        </p:txBody>
      </p:sp>
      <p:sp>
        <p:nvSpPr>
          <p:cNvPr id="97" name="等腰三角形 96"/>
          <p:cNvSpPr/>
          <p:nvPr/>
        </p:nvSpPr>
        <p:spPr>
          <a:xfrm rot="16200000">
            <a:off x="7524328" y="4149080"/>
            <a:ext cx="576064" cy="576064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800" dirty="0" smtClean="0"/>
              <a:t>DAC</a:t>
            </a:r>
            <a:endParaRPr lang="zh-CN" altLang="en-US" sz="800" dirty="0" smtClean="0"/>
          </a:p>
        </p:txBody>
      </p:sp>
      <p:sp>
        <p:nvSpPr>
          <p:cNvPr id="98" name="等腰三角形 97"/>
          <p:cNvSpPr/>
          <p:nvPr/>
        </p:nvSpPr>
        <p:spPr>
          <a:xfrm rot="16200000">
            <a:off x="6228184" y="4149080"/>
            <a:ext cx="576064" cy="57606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800" dirty="0" smtClean="0"/>
              <a:t>ADC</a:t>
            </a:r>
            <a:endParaRPr lang="zh-CN" altLang="en-US" sz="800" dirty="0" smtClean="0"/>
          </a:p>
        </p:txBody>
      </p:sp>
      <p:sp>
        <p:nvSpPr>
          <p:cNvPr id="99" name="等腰三角形 98"/>
          <p:cNvSpPr/>
          <p:nvPr/>
        </p:nvSpPr>
        <p:spPr>
          <a:xfrm rot="5400000">
            <a:off x="6300192" y="2924944"/>
            <a:ext cx="576064" cy="576064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800" dirty="0" smtClean="0"/>
              <a:t>DAC</a:t>
            </a:r>
            <a:endParaRPr lang="zh-CN" altLang="en-US" sz="600" dirty="0"/>
          </a:p>
        </p:txBody>
      </p:sp>
      <p:cxnSp>
        <p:nvCxnSpPr>
          <p:cNvPr id="106" name="直接箭头连接符 105"/>
          <p:cNvCxnSpPr>
            <a:stCxn id="56" idx="3"/>
            <a:endCxn id="87" idx="1"/>
          </p:cNvCxnSpPr>
          <p:nvPr/>
        </p:nvCxnSpPr>
        <p:spPr>
          <a:xfrm>
            <a:off x="1475656" y="3212976"/>
            <a:ext cx="12961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7" idx="3"/>
            <a:endCxn id="94" idx="3"/>
          </p:cNvCxnSpPr>
          <p:nvPr/>
        </p:nvCxnSpPr>
        <p:spPr>
          <a:xfrm>
            <a:off x="3995936" y="321297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94" idx="0"/>
            <a:endCxn id="99" idx="3"/>
          </p:cNvCxnSpPr>
          <p:nvPr/>
        </p:nvCxnSpPr>
        <p:spPr>
          <a:xfrm>
            <a:off x="4788024" y="3212976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5" idx="3"/>
          </p:cNvCxnSpPr>
          <p:nvPr/>
        </p:nvCxnSpPr>
        <p:spPr>
          <a:xfrm>
            <a:off x="6876256" y="3212976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5" idx="0"/>
          </p:cNvCxnSpPr>
          <p:nvPr/>
        </p:nvCxnSpPr>
        <p:spPr>
          <a:xfrm>
            <a:off x="8172400" y="3212976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97" idx="0"/>
            <a:endCxn id="98" idx="3"/>
          </p:cNvCxnSpPr>
          <p:nvPr/>
        </p:nvCxnSpPr>
        <p:spPr>
          <a:xfrm flipH="1">
            <a:off x="6804248" y="4437112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98" idx="0"/>
            <a:endCxn id="96" idx="3"/>
          </p:cNvCxnSpPr>
          <p:nvPr/>
        </p:nvCxnSpPr>
        <p:spPr>
          <a:xfrm flipH="1">
            <a:off x="4716016" y="4437112"/>
            <a:ext cx="1512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96" idx="0"/>
            <a:endCxn id="76" idx="3"/>
          </p:cNvCxnSpPr>
          <p:nvPr/>
        </p:nvCxnSpPr>
        <p:spPr>
          <a:xfrm flipH="1">
            <a:off x="2411760" y="4437112"/>
            <a:ext cx="17281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76" idx="1"/>
            <a:endCxn id="48" idx="1"/>
          </p:cNvCxnSpPr>
          <p:nvPr/>
        </p:nvCxnSpPr>
        <p:spPr>
          <a:xfrm flipH="1">
            <a:off x="1475656" y="443711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97" idx="3"/>
          </p:cNvCxnSpPr>
          <p:nvPr/>
        </p:nvCxnSpPr>
        <p:spPr>
          <a:xfrm flipH="1">
            <a:off x="8100392" y="443711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ghost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248"/>
            <a:ext cx="1376097" cy="648071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661248"/>
            <a:ext cx="15841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373216"/>
            <a:ext cx="1419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5301208"/>
            <a:ext cx="1419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589240"/>
            <a:ext cx="15841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" name="Rectangle 6"/>
          <p:cNvSpPr/>
          <p:nvPr/>
        </p:nvSpPr>
        <p:spPr>
          <a:xfrm>
            <a:off x="5220072" y="2852936"/>
            <a:ext cx="648072" cy="180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数字信号处理</a:t>
            </a:r>
            <a:endParaRPr lang="zh-CN" altLang="en-US" sz="1600" dirty="0"/>
          </a:p>
        </p:txBody>
      </p:sp>
      <p:sp>
        <p:nvSpPr>
          <p:cNvPr id="234" name="Rectangle 9"/>
          <p:cNvSpPr/>
          <p:nvPr/>
        </p:nvSpPr>
        <p:spPr>
          <a:xfrm>
            <a:off x="7380312" y="2420888"/>
            <a:ext cx="1592560" cy="2672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电脑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43608" y="2564904"/>
            <a:ext cx="4032448" cy="1368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Rectangle 6"/>
          <p:cNvSpPr/>
          <p:nvPr/>
        </p:nvSpPr>
        <p:spPr>
          <a:xfrm>
            <a:off x="8316416" y="2852936"/>
            <a:ext cx="648072" cy="1800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数字信号处理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animBg="1"/>
      <p:bldP spid="39" grpId="1" animBg="1"/>
      <p:bldP spid="40" grpId="2" animBg="1"/>
      <p:bldP spid="41" grpId="1" animBg="1"/>
      <p:bldP spid="59" grpId="0"/>
      <p:bldP spid="72" grpId="0"/>
      <p:bldP spid="84" grpId="1" animBg="1"/>
      <p:bldP spid="60" grpId="0"/>
      <p:bldP spid="86" grpId="0"/>
      <p:bldP spid="92" grpId="0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背景概况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8448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模拟域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>
            <a:stCxn id="23" idx="3"/>
            <a:endCxn id="25" idx="3"/>
          </p:cNvCxnSpPr>
          <p:nvPr/>
        </p:nvCxnSpPr>
        <p:spPr>
          <a:xfrm>
            <a:off x="2195736" y="3465004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0"/>
          <p:cNvGrpSpPr/>
          <p:nvPr/>
        </p:nvGrpSpPr>
        <p:grpSpPr>
          <a:xfrm>
            <a:off x="1475656" y="2996952"/>
            <a:ext cx="720080" cy="936104"/>
            <a:chOff x="827584" y="2996952"/>
            <a:chExt cx="360040" cy="432048"/>
          </a:xfrm>
          <a:solidFill>
            <a:schemeClr val="bg1"/>
          </a:solidFill>
        </p:grpSpPr>
        <p:sp>
          <p:nvSpPr>
            <p:cNvPr id="22" name="Flowchart: Connector 19"/>
            <p:cNvSpPr/>
            <p:nvPr/>
          </p:nvSpPr>
          <p:spPr>
            <a:xfrm>
              <a:off x="827584" y="3068960"/>
              <a:ext cx="289933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lowchart: Process 20"/>
            <p:cNvSpPr/>
            <p:nvPr/>
          </p:nvSpPr>
          <p:spPr>
            <a:xfrm>
              <a:off x="1115616" y="2996952"/>
              <a:ext cx="72008" cy="43204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等腰三角形 24"/>
          <p:cNvSpPr/>
          <p:nvPr/>
        </p:nvSpPr>
        <p:spPr>
          <a:xfrm rot="5400000">
            <a:off x="5364088" y="3068960"/>
            <a:ext cx="648072" cy="792088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200" dirty="0" smtClean="0"/>
              <a:t>ADC</a:t>
            </a:r>
            <a:endParaRPr lang="zh-CN" altLang="en-US" sz="1050" dirty="0" smtClean="0"/>
          </a:p>
        </p:txBody>
      </p:sp>
      <p:pic>
        <p:nvPicPr>
          <p:cNvPr id="2050" name="Picture 2" descr="C:\Users\ghost\Desktop\下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2708920"/>
            <a:ext cx="1547664" cy="1547664"/>
          </a:xfrm>
          <a:prstGeom prst="rect">
            <a:avLst/>
          </a:prstGeom>
          <a:noFill/>
        </p:spPr>
      </p:pic>
      <p:pic>
        <p:nvPicPr>
          <p:cNvPr id="3074" name="Picture 2" descr="C:\Users\ghost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25144"/>
            <a:ext cx="720080" cy="267556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725144"/>
            <a:ext cx="1008112" cy="53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:\Users\ghost\Desktop\2084.Figure 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725144"/>
            <a:ext cx="1764872" cy="1239551"/>
          </a:xfrm>
          <a:prstGeom prst="rect">
            <a:avLst/>
          </a:prstGeom>
          <a:noFill/>
        </p:spPr>
      </p:pic>
      <p:pic>
        <p:nvPicPr>
          <p:cNvPr id="3079" name="Picture 7" descr="C:\Users\ghost\Desktop\4db7b766d626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077072"/>
            <a:ext cx="560859" cy="454232"/>
          </a:xfrm>
          <a:prstGeom prst="rect">
            <a:avLst/>
          </a:prstGeom>
          <a:noFill/>
        </p:spPr>
      </p:pic>
      <p:pic>
        <p:nvPicPr>
          <p:cNvPr id="53" name="Picture 7" descr="C:\Users\ghost\Desktop\4db7b766d626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1" y="4149080"/>
            <a:ext cx="738682" cy="598248"/>
          </a:xfrm>
          <a:prstGeom prst="rect">
            <a:avLst/>
          </a:prstGeom>
          <a:noFill/>
        </p:spPr>
      </p:pic>
      <p:pic>
        <p:nvPicPr>
          <p:cNvPr id="54" name="Picture 7" descr="C:\Users\ghost\Desktop\4db7b766d626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8057220">
            <a:off x="5362212" y="4016919"/>
            <a:ext cx="671484" cy="543826"/>
          </a:xfrm>
          <a:prstGeom prst="rect">
            <a:avLst/>
          </a:prstGeom>
          <a:noFill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3212976"/>
            <a:ext cx="1095551" cy="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" descr="C:\Users\ghost\Desktop\下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504056" cy="504056"/>
          </a:xfrm>
          <a:prstGeom prst="rect">
            <a:avLst/>
          </a:prstGeom>
          <a:noFill/>
        </p:spPr>
      </p:pic>
      <p:sp>
        <p:nvSpPr>
          <p:cNvPr id="85" name="TextBox 84"/>
          <p:cNvSpPr txBox="1"/>
          <p:nvPr/>
        </p:nvSpPr>
        <p:spPr>
          <a:xfrm>
            <a:off x="5724128" y="17728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数字域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86" name="Straight Connector 22"/>
          <p:cNvCxnSpPr/>
          <p:nvPr/>
        </p:nvCxnSpPr>
        <p:spPr>
          <a:xfrm>
            <a:off x="1835696" y="1772816"/>
            <a:ext cx="0" cy="4248472"/>
          </a:xfrm>
          <a:prstGeom prst="line">
            <a:avLst/>
          </a:prstGeom>
          <a:ln w="31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2"/>
          <p:cNvCxnSpPr/>
          <p:nvPr/>
        </p:nvCxnSpPr>
        <p:spPr>
          <a:xfrm>
            <a:off x="5652120" y="1844824"/>
            <a:ext cx="0" cy="4392488"/>
          </a:xfrm>
          <a:prstGeom prst="line">
            <a:avLst/>
          </a:prstGeom>
          <a:ln w="31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7504" y="18448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声波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156176" y="34290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40725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C:\Users\ghost\Desktop\下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2420888"/>
            <a:ext cx="432048" cy="432048"/>
          </a:xfrm>
          <a:prstGeom prst="rect">
            <a:avLst/>
          </a:prstGeom>
          <a:noFill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140968"/>
            <a:ext cx="40725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C:\Users\ghost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140968"/>
            <a:ext cx="720080" cy="267556"/>
          </a:xfrm>
          <a:prstGeom prst="rect">
            <a:avLst/>
          </a:prstGeom>
          <a:noFill/>
        </p:spPr>
      </p:pic>
      <p:sp>
        <p:nvSpPr>
          <p:cNvPr id="27" name="Rectangle 6"/>
          <p:cNvSpPr/>
          <p:nvPr/>
        </p:nvSpPr>
        <p:spPr>
          <a:xfrm>
            <a:off x="3131840" y="3140968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放大电路</a:t>
            </a:r>
            <a:endParaRPr lang="zh-CN" altLang="en-US" sz="1600" dirty="0"/>
          </a:p>
        </p:txBody>
      </p:sp>
      <p:pic>
        <p:nvPicPr>
          <p:cNvPr id="30" name="Picture 2" descr="C:\Users\ghost\Desktop\下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556792"/>
            <a:ext cx="1547664" cy="1547664"/>
          </a:xfrm>
          <a:prstGeom prst="rect">
            <a:avLst/>
          </a:prstGeom>
          <a:noFill/>
        </p:spPr>
      </p:pic>
      <p:pic>
        <p:nvPicPr>
          <p:cNvPr id="33" name="Picture 2" descr="C:\Users\ghost\Desktop\下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484784"/>
            <a:ext cx="1547664" cy="1547664"/>
          </a:xfrm>
          <a:prstGeom prst="rect">
            <a:avLst/>
          </a:prstGeom>
          <a:noFill/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573016"/>
            <a:ext cx="1008112" cy="53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852936"/>
            <a:ext cx="1008112" cy="53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爆炸形 2 35"/>
          <p:cNvSpPr/>
          <p:nvPr/>
        </p:nvSpPr>
        <p:spPr>
          <a:xfrm>
            <a:off x="6156176" y="2348880"/>
            <a:ext cx="2987824" cy="2880320"/>
          </a:xfrm>
          <a:prstGeom prst="irregularSeal2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太吵了，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听不清！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怎么办？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672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幅度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Level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峰值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4941168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 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均方根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 (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root-mean-squared, RMS)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8" name="Picture 2" descr="C:\Users\ghost\Desktop\Fig8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2743200" cy="2076450"/>
          </a:xfrm>
          <a:prstGeom prst="rect">
            <a:avLst/>
          </a:prstGeom>
          <a:noFill/>
        </p:spPr>
      </p:pic>
      <p:pic>
        <p:nvPicPr>
          <p:cNvPr id="24579" name="Picture 3" descr="C:\Users\ghost\Desktop\Fig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36912"/>
            <a:ext cx="2743200" cy="207645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55576" y="1844824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幅度：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表征了信号的大小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幅度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Level</a:t>
            </a:r>
            <a:endParaRPr lang="zh-CN" alt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21431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80928"/>
            <a:ext cx="2200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276872"/>
            <a:ext cx="18383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91880" y="544522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幅度的单位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噪声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ghost\Desktop\Annoying-noise-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552728" cy="393163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79712" y="594928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一切不需要信号的都是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噪声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噪声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83768" y="4005064"/>
            <a:ext cx="20162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电噪声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851920" y="3212976"/>
          <a:ext cx="533400" cy="2087488"/>
        </p:xfrm>
        <a:graphic>
          <a:graphicData uri="http://schemas.openxmlformats.org/presentationml/2006/ole">
            <p:oleObj spid="_x0000_s1026" name="公式" r:id="rId3" imgW="190500" imgH="45720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11960" y="3140968"/>
            <a:ext cx="274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内部固有噪声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83968" y="5013176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外部干扰噪声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724128" y="2636912"/>
          <a:ext cx="366713" cy="1337320"/>
        </p:xfrm>
        <a:graphic>
          <a:graphicData uri="http://schemas.openxmlformats.org/presentationml/2006/ole">
            <p:oleObj spid="_x0000_s1027" name="公式" r:id="rId4" imgW="190500" imgH="4572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663208" y="4436368"/>
          <a:ext cx="740916" cy="1575792"/>
        </p:xfrm>
        <a:graphic>
          <a:graphicData uri="http://schemas.openxmlformats.org/presentationml/2006/ole">
            <p:oleObj spid="_x0000_s1028" name="公式" r:id="rId5" imgW="190500" imgH="457200" progId="Equation.3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156176" y="4437112"/>
            <a:ext cx="3657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电场干扰噪声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磁场干扰噪声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电磁辐射噪声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地电位差噪声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公共阻抗耦合噪声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56176" y="2708920"/>
            <a:ext cx="32830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热噪声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散弹噪声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闪烁噪声（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1/f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噪声）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爆烈噪声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979712" y="1700808"/>
          <a:ext cx="533400" cy="4835624"/>
        </p:xfrm>
        <a:graphic>
          <a:graphicData uri="http://schemas.openxmlformats.org/presentationml/2006/ole">
            <p:oleObj spid="_x0000_s1029" name="公式" r:id="rId6" imgW="190500" imgH="457200" progId="Equation.3">
              <p:embed/>
            </p:oleObj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83768" y="2060848"/>
            <a:ext cx="2016224" cy="50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声学噪声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55776" y="5661248"/>
            <a:ext cx="22322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量化噪声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9512" y="3861048"/>
            <a:ext cx="20162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噪声源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61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噪声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Noise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566377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132573" cy="40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7864" y="594928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噪声的时域表示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1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431</Words>
  <Application>Microsoft Office PowerPoint</Application>
  <PresentationFormat>全屏显示(4:3)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公式</vt:lpstr>
      <vt:lpstr>音频链路基础概念</vt:lpstr>
      <vt:lpstr>内容提要</vt:lpstr>
      <vt:lpstr>背景概况</vt:lpstr>
      <vt:lpstr>背景概况</vt:lpstr>
      <vt:lpstr>1.幅度 Level</vt:lpstr>
      <vt:lpstr>1.幅度 Level</vt:lpstr>
      <vt:lpstr>2.噪声 Noise</vt:lpstr>
      <vt:lpstr>2.噪声 Noise</vt:lpstr>
      <vt:lpstr>2.噪声 Noise</vt:lpstr>
      <vt:lpstr>2.噪声 Noise</vt:lpstr>
      <vt:lpstr>3.信噪比 SNR</vt:lpstr>
      <vt:lpstr>3.信噪比 SNR</vt:lpstr>
      <vt:lpstr>4.增益 Gain</vt:lpstr>
      <vt:lpstr>5.总谐波失真 THD </vt:lpstr>
      <vt:lpstr>6.动态范围&amp;峰值储备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ghost</dc:creator>
  <cp:lastModifiedBy>ghost</cp:lastModifiedBy>
  <cp:revision>332</cp:revision>
  <dcterms:created xsi:type="dcterms:W3CDTF">2015-03-20T07:41:40Z</dcterms:created>
  <dcterms:modified xsi:type="dcterms:W3CDTF">2015-04-09T01:58:34Z</dcterms:modified>
</cp:coreProperties>
</file>