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256" r:id="rId3"/>
    <p:sldId id="266" r:id="rId4"/>
    <p:sldId id="311" r:id="rId5"/>
    <p:sldId id="314" r:id="rId6"/>
    <p:sldId id="315" r:id="rId7"/>
    <p:sldId id="275" r:id="rId8"/>
    <p:sldId id="278" r:id="rId9"/>
    <p:sldId id="309" r:id="rId10"/>
    <p:sldId id="316" r:id="rId11"/>
    <p:sldId id="264" r:id="rId12"/>
    <p:sldId id="265" r:id="rId13"/>
    <p:sldId id="299" r:id="rId14"/>
    <p:sldId id="313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4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4001-F066-5A4B-8FD8-5427A0E88FF4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9015-7DD2-604A-9DFB-9A8390412CB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64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9015-7DD2-604A-9DFB-9A8390412CB5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756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92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88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10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ront page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BF2D-6259-43D1-8D98-D67C99A0E3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53891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F90DB0-B64F-436E-A87A-9B4D3BFAC43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6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FORTE DIGITAL"/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113488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slide mø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1126" y="943016"/>
            <a:ext cx="8806078" cy="1816200"/>
          </a:xfrm>
        </p:spPr>
        <p:txBody>
          <a:bodyPr anchor="b"/>
          <a:lstStyle>
            <a:lvl1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/>
                </a:solidFill>
                <a:latin typeface="+mj-lt"/>
              </a:defRPr>
            </a:lvl1pPr>
            <a:lvl2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0" indent="0">
              <a:spcAft>
                <a:spcPts val="0"/>
              </a:spcAft>
              <a:buNone/>
              <a:defRPr sz="4000" b="0"/>
            </a:lvl4pPr>
            <a:lvl5pPr marL="0" indent="0">
              <a:spcAft>
                <a:spcPts val="0"/>
              </a:spcAft>
              <a:buNone/>
              <a:defRPr sz="4000" b="0"/>
            </a:lvl5pPr>
          </a:lstStyle>
          <a:p>
            <a:pPr lvl="0"/>
            <a:r>
              <a:rPr lang="en-US"/>
              <a:t>Overskrift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49418" y="3284984"/>
            <a:ext cx="8787786" cy="270148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2pPr>
            <a:lvl3pPr marL="541325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5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4pPr>
            <a:lvl5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13" name="Tekstfelt 6"/>
          <p:cNvSpPr txBox="1"/>
          <p:nvPr/>
        </p:nvSpPr>
        <p:spPr bwMode="auto">
          <a:xfrm>
            <a:off x="-1970998" y="198465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Tekstslide</a:t>
            </a:r>
          </a:p>
        </p:txBody>
      </p:sp>
      <p:pic>
        <p:nvPicPr>
          <p:cNvPr id="18" name="Billede 8" descr="Skærmbillede 2015-03-18 kl. 12.21.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5044408"/>
            <a:ext cx="719667" cy="212726"/>
          </a:xfrm>
          <a:prstGeom prst="rect">
            <a:avLst/>
          </a:prstGeom>
        </p:spPr>
      </p:pic>
      <p:sp>
        <p:nvSpPr>
          <p:cNvPr id="19" name="Tekstfelt 9"/>
          <p:cNvSpPr txBox="1"/>
          <p:nvPr/>
        </p:nvSpPr>
        <p:spPr bwMode="auto">
          <a:xfrm>
            <a:off x="-2176608" y="5317924"/>
            <a:ext cx="1839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Brug ”Forøg indrykning” og ”Formindsk indrykning” til at skifte mellem niveauerne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Eller brug Enter TAB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metoden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0" name="Billede 8" descr="Skærmbillede 2015-03-18 kl. 12.21.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903113"/>
            <a:ext cx="719667" cy="212726"/>
          </a:xfrm>
          <a:prstGeom prst="rect">
            <a:avLst/>
          </a:prstGeom>
        </p:spPr>
      </p:pic>
      <p:sp>
        <p:nvSpPr>
          <p:cNvPr id="21" name="Tekstfelt 9"/>
          <p:cNvSpPr txBox="1"/>
          <p:nvPr/>
        </p:nvSpPr>
        <p:spPr bwMode="auto">
          <a:xfrm>
            <a:off x="-1970998" y="1176630"/>
            <a:ext cx="163428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Skift 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farve i overskriften: b</a:t>
            </a: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rug ”Forøg indrykning” og ”Formindsk indrykning”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Husk at lave linjeskift ellers virker det ikke.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725" y="1802829"/>
            <a:ext cx="251894" cy="217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76608" y="2941418"/>
            <a:ext cx="1871815" cy="1384814"/>
          </a:xfrm>
          <a:prstGeom prst="rect">
            <a:avLst/>
          </a:prstGeom>
        </p:spPr>
      </p:pic>
      <p:sp>
        <p:nvSpPr>
          <p:cNvPr id="24" name="Tekstfelt 9"/>
          <p:cNvSpPr txBox="1"/>
          <p:nvPr/>
        </p:nvSpPr>
        <p:spPr bwMode="auto">
          <a:xfrm>
            <a:off x="-1970998" y="2681338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Farver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til overskrift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9643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19.02.2024</a:t>
            </a:fld>
            <a:endParaRPr lang="pl-P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66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4840" y="1450876"/>
            <a:ext cx="7481888" cy="3937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 sz="4500">
                <a:latin typeface="+mj-lt"/>
              </a:defRPr>
            </a:lvl2pPr>
            <a:lvl3pPr marL="457200" indent="0">
              <a:buNone/>
              <a:defRPr sz="4500">
                <a:latin typeface="+mj-lt"/>
              </a:defRPr>
            </a:lvl3pPr>
            <a:lvl4pPr marL="685800" indent="0">
              <a:buNone/>
              <a:defRPr sz="4500">
                <a:latin typeface="+mj-lt"/>
              </a:defRPr>
            </a:lvl4pPr>
            <a:lvl5pPr marL="914400" indent="0">
              <a:buNone/>
              <a:defRPr sz="45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19.02.2024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1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176338"/>
            <a:ext cx="7896225" cy="4353376"/>
          </a:xfrm>
          <a:prstGeom prst="rect">
            <a:avLst/>
          </a:prstGeom>
        </p:spPr>
        <p:txBody>
          <a:bodyPr lIns="90000" anchor="b" anchorCtr="0"/>
          <a:lstStyle>
            <a:lvl1pPr marL="1343819" indent="-626269">
              <a:lnSpc>
                <a:spcPct val="120000"/>
              </a:lnSpc>
              <a:buFont typeface="+mj-lt"/>
              <a:buAutoNum type="arabicPeriod"/>
              <a:tabLst>
                <a:tab pos="1299600" algn="l"/>
              </a:tabLst>
              <a:defRPr sz="2250" baseline="0">
                <a:solidFill>
                  <a:schemeClr val="tx1"/>
                </a:solidFill>
              </a:defRPr>
            </a:lvl1pPr>
            <a:lvl2pPr marL="228600" indent="0">
              <a:buFont typeface="+mj-lt"/>
              <a:buNone/>
              <a:defRPr sz="2250" baseline="0"/>
            </a:lvl2pPr>
            <a:lvl3pPr marL="457200" indent="0">
              <a:buFont typeface="+mj-lt"/>
              <a:buNone/>
              <a:defRPr sz="2250" baseline="0"/>
            </a:lvl3pPr>
            <a:lvl4pPr marL="685800" indent="0">
              <a:buFont typeface="+mj-lt"/>
              <a:buNone/>
              <a:defRPr sz="2250" baseline="0"/>
            </a:lvl4pPr>
            <a:lvl5pPr marL="914400" indent="0">
              <a:buFont typeface="+mj-lt"/>
              <a:buNone/>
              <a:defRPr sz="22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19.02.2024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4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804194"/>
            <a:ext cx="7914482" cy="377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19.02.2024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95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19.02.2024</a:t>
            </a:fld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752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19.02.2024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480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33000" y="3168650"/>
            <a:ext cx="7927181" cy="24380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50"/>
            </a:lvl1pPr>
            <a:lvl2pPr marL="228600" indent="0" algn="ctr">
              <a:buNone/>
              <a:defRPr sz="1250"/>
            </a:lvl2pPr>
            <a:lvl3pPr marL="628650" indent="-171450" algn="ctr">
              <a:buFont typeface="Arial" panose="020B0604020202020204" pitchFamily="34" charset="0"/>
              <a:buChar char="•"/>
              <a:defRPr sz="1250"/>
            </a:lvl3pPr>
            <a:lvl4pPr marL="857250" indent="-171450" algn="ctr">
              <a:buFont typeface="Arial" panose="020B0604020202020204" pitchFamily="34" charset="0"/>
              <a:buChar char="•"/>
              <a:defRPr sz="1250"/>
            </a:lvl4pPr>
            <a:lvl5pPr marL="1085850" indent="-171450" algn="ctr">
              <a:buFont typeface="Arial" panose="020B0604020202020204" pitchFamily="34" charset="0"/>
              <a:buChar char="•"/>
              <a:defRPr sz="12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928951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19.02.2024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8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19.02.2024</a:t>
            </a:fld>
            <a:endParaRPr lang="pl-P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 numCol="2" spcCol="88920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90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7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2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19.02.2024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2200" y="3051208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0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95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19.02.2024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871200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3000" y="3099335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88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9600" y="1193400"/>
            <a:ext cx="9774000" cy="4467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3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19.02.2024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156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2928600"/>
          </a:xfrm>
        </p:spPr>
        <p:txBody>
          <a:bodyPr lIns="0" tIns="0" rIns="0" bIns="0" anchor="b" anchorCtr="0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2" y="4402800"/>
            <a:ext cx="4264200" cy="1548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400" y="909000"/>
            <a:ext cx="48708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19.02.2024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81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0" y="1193400"/>
            <a:ext cx="2428200" cy="2352600"/>
          </a:xfrm>
        </p:spPr>
        <p:txBody>
          <a:bodyPr lIns="0" tIns="0" rIns="0" bIns="0" anchor="b" anchorCtr="0"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3864600"/>
            <a:ext cx="2388524" cy="23832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800" y="0"/>
            <a:ext cx="91386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19.02.2024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31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000" y="909000"/>
            <a:ext cx="103572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31400" y="1735200"/>
            <a:ext cx="6748200" cy="33876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3000"/>
            </a:lvl1pPr>
            <a:lvl2pPr marL="228600" indent="0">
              <a:buNone/>
              <a:defRPr sz="3000"/>
            </a:lvl2pPr>
            <a:lvl3pPr marL="457200" indent="0">
              <a:buFont typeface="Arial" panose="020B0604020202020204" pitchFamily="34" charset="0"/>
              <a:buNone/>
              <a:defRPr sz="3000"/>
            </a:lvl3pPr>
            <a:lvl4pPr marL="685800" indent="0">
              <a:buNone/>
              <a:defRPr sz="3000"/>
            </a:lvl4pPr>
            <a:lvl5pPr marL="914400" indent="0">
              <a:buNone/>
              <a:defRPr sz="3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19.02.2024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9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0" y="2946600"/>
            <a:ext cx="2966400" cy="32508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400" y="24858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200" y="601200"/>
            <a:ext cx="38610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3400" y="2486700"/>
            <a:ext cx="38556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6200" y="4372200"/>
            <a:ext cx="3853800" cy="187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4097" y="48942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5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6375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4469400"/>
          </a:xfrm>
        </p:spPr>
        <p:txBody>
          <a:bodyPr lIns="0" tIns="0" rIns="0" bIns="0">
            <a:noAutofit/>
          </a:bodyPr>
          <a:lstStyle>
            <a:lvl1pPr>
              <a:defRPr sz="3000">
                <a:latin typeface="Nova Cut"/>
              </a:defRPr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8000" y="2241000"/>
            <a:ext cx="4863600" cy="2376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5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00" y="801000"/>
            <a:ext cx="9716400" cy="8892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3000" i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/>
        </p:nvSpPr>
        <p:spPr>
          <a:xfrm>
            <a:off x="1239506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/>
        </p:nvSpPr>
        <p:spPr>
          <a:xfrm>
            <a:off x="8192674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/>
        </p:nvSpPr>
        <p:spPr>
          <a:xfrm>
            <a:off x="4716090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54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4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12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12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788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88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1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81291" y="1609989"/>
            <a:ext cx="1143001" cy="1143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4500" y="1609989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7234" y="1609989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1766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24500" y="3877967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77234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98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1600" y="52560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34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23400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716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76434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7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/>
        </p:nvSpPr>
        <p:spPr>
          <a:xfrm flipV="1">
            <a:off x="43949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/>
        </p:nvSpPr>
        <p:spPr>
          <a:xfrm flipV="1">
            <a:off x="106799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/>
        </p:nvSpPr>
        <p:spPr>
          <a:xfrm flipV="1">
            <a:off x="16964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/>
        </p:nvSpPr>
        <p:spPr>
          <a:xfrm flipV="1">
            <a:off x="23249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/>
        </p:nvSpPr>
        <p:spPr>
          <a:xfrm flipV="1">
            <a:off x="295349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/>
        </p:nvSpPr>
        <p:spPr>
          <a:xfrm flipV="1">
            <a:off x="358199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/>
        </p:nvSpPr>
        <p:spPr>
          <a:xfrm flipV="1">
            <a:off x="4210498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/>
        </p:nvSpPr>
        <p:spPr>
          <a:xfrm flipV="1">
            <a:off x="483896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/>
        </p:nvSpPr>
        <p:spPr>
          <a:xfrm flipV="1">
            <a:off x="5467499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/>
        </p:nvSpPr>
        <p:spPr>
          <a:xfrm flipV="1">
            <a:off x="60960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/>
        </p:nvSpPr>
        <p:spPr>
          <a:xfrm flipV="1">
            <a:off x="67245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/>
        </p:nvSpPr>
        <p:spPr>
          <a:xfrm flipV="1">
            <a:off x="7353001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/>
        </p:nvSpPr>
        <p:spPr>
          <a:xfrm flipV="1">
            <a:off x="7981502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/>
        </p:nvSpPr>
        <p:spPr>
          <a:xfrm flipV="1">
            <a:off x="861000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/>
        </p:nvSpPr>
        <p:spPr>
          <a:xfrm flipV="1">
            <a:off x="92385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/>
        </p:nvSpPr>
        <p:spPr>
          <a:xfrm flipV="1">
            <a:off x="98670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/>
        </p:nvSpPr>
        <p:spPr>
          <a:xfrm flipV="1">
            <a:off x="104955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/>
        </p:nvSpPr>
        <p:spPr>
          <a:xfrm flipV="1">
            <a:off x="111240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/>
        </p:nvSpPr>
        <p:spPr>
          <a:xfrm flipV="1">
            <a:off x="1175250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00" y="2233800"/>
            <a:ext cx="7806600" cy="2557800"/>
          </a:xfrm>
        </p:spPr>
        <p:txBody>
          <a:bodyPr lIns="46800" rIns="46800">
            <a:noAutofit/>
          </a:bodyPr>
          <a:lstStyle>
            <a:lvl1pPr algn="ctr">
              <a:defRPr sz="3000" i="1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19.02.2024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/>
        </p:nvSpPr>
        <p:spPr>
          <a:xfrm>
            <a:off x="-13759" y="2623468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/>
        </p:nvSpPr>
        <p:spPr>
          <a:xfrm>
            <a:off x="-13759" y="3253623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/>
        </p:nvSpPr>
        <p:spPr>
          <a:xfrm>
            <a:off x="-13759" y="3883777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/>
        </p:nvSpPr>
        <p:spPr>
          <a:xfrm>
            <a:off x="-13759" y="4513932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/>
        </p:nvSpPr>
        <p:spPr>
          <a:xfrm>
            <a:off x="-13759" y="73300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/>
        </p:nvSpPr>
        <p:spPr>
          <a:xfrm>
            <a:off x="-13759" y="1363159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/>
        </p:nvSpPr>
        <p:spPr>
          <a:xfrm>
            <a:off x="-13759" y="5144086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/>
        </p:nvSpPr>
        <p:spPr>
          <a:xfrm>
            <a:off x="-13759" y="5774241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/>
        </p:nvSpPr>
        <p:spPr>
          <a:xfrm>
            <a:off x="-13759" y="640439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/>
        </p:nvSpPr>
        <p:spPr>
          <a:xfrm>
            <a:off x="-13759" y="102850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/>
        </p:nvSpPr>
        <p:spPr>
          <a:xfrm>
            <a:off x="-13759" y="1993314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07415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ex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F284-8B4C-435B-A705-0C4E25F2FC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176083"/>
            <a:ext cx="2141262" cy="4505837"/>
          </a:xfrm>
        </p:spPr>
        <p:txBody>
          <a:bodyPr anchor="b"/>
          <a:lstStyle>
            <a:lvl1pPr marL="0" indent="0" algn="ctr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pl-PL"/>
              <a:t>2.0</a:t>
            </a:r>
            <a:br>
              <a:rPr lang="pl-PL"/>
            </a:br>
            <a:r>
              <a:rPr lang="pl-PL"/>
              <a:t>3.0</a:t>
            </a:r>
            <a:br>
              <a:rPr lang="pl-PL"/>
            </a:br>
            <a:r>
              <a:rPr lang="pl-PL"/>
              <a:t>4.0</a:t>
            </a:r>
            <a:br>
              <a:rPr lang="pl-PL"/>
            </a:br>
            <a:r>
              <a:rPr lang="pl-PL"/>
              <a:t>5.0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9CEF4E-7FB6-4F33-9847-06C983A94D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5423" y="1176083"/>
            <a:ext cx="5768697" cy="4505837"/>
          </a:xfrm>
        </p:spPr>
        <p:txBody>
          <a:bodyPr anchor="b"/>
          <a:lstStyle>
            <a:lvl1pPr marL="0" indent="0" algn="l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/>
              <a:t>Chapter title 1 </a:t>
            </a:r>
            <a:br>
              <a:rPr lang="en-US" noProof="0"/>
            </a:br>
            <a:r>
              <a:rPr lang="en-US" noProof="0"/>
              <a:t>Chapter title 2</a:t>
            </a:r>
            <a:br>
              <a:rPr lang="en-US" noProof="0"/>
            </a:br>
            <a:r>
              <a:rPr lang="en-US" noProof="0"/>
              <a:t>Chapter title 3</a:t>
            </a:r>
            <a:br>
              <a:rPr lang="en-US" noProof="0"/>
            </a:br>
            <a:r>
              <a:rPr lang="en-US" noProof="0"/>
              <a:t>Chapter title 4</a:t>
            </a:r>
            <a:br>
              <a:rPr lang="pl-PL" noProof="0"/>
            </a:br>
            <a:r>
              <a:rPr lang="en-US" noProof="0"/>
              <a:t>Chapter title 5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8C8B351-A16B-454E-ABE2-07CC666373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8" name="FORTE DIGITAL">
            <a:extLst>
              <a:ext uri="{FF2B5EF4-FFF2-40B4-BE49-F238E27FC236}">
                <a16:creationId xmlns:a16="http://schemas.microsoft.com/office/drawing/2014/main" id="{176F2F66-9332-4F8B-BA47-F3C10E12A49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39A49AF-92ED-4309-9862-BFFF4C25F90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19.02.2024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52584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19.02.2024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0868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19.02.2024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63494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52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CFC2C63-5A60-E341-BEE3-7F26994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2045" y="6463765"/>
            <a:ext cx="127856" cy="107722"/>
          </a:xfrm>
        </p:spPr>
        <p:txBody>
          <a:bodyPr/>
          <a:lstStyle/>
          <a:p>
            <a:fld id="{0DAF675D-1243-4992-8B11-EAEE2B0B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99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19.02.2024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517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4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6986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81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290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6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22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803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17B-91BF-F94E-9072-57BADD6D61A0}" type="datetimeFigureOut">
              <a:rPr lang="en-NO" smtClean="0"/>
              <a:t>02/19/2024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999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45400" y="291600"/>
            <a:ext cx="536400" cy="100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19.02.2024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400" y="6204600"/>
            <a:ext cx="2844000" cy="369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3891" y="291600"/>
            <a:ext cx="5220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cap="all" spc="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39" y="2718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28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duktor.io/kafka/" TargetMode="External"/><Relationship Id="rId2" Type="http://schemas.openxmlformats.org/officeDocument/2006/relationships/hyperlink" Target="https://www.udemy.com/course/apache-kafk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F16-ED21-EC27-9183-6EDE3902E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 – 10</a:t>
            </a:r>
            <a:r>
              <a:rPr lang="en-US" dirty="0"/>
              <a:t>2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7A6B-6CB1-1421-E7F8-E694A9AE7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/>
              <a:t>M</a:t>
            </a:r>
            <a:r>
              <a:rPr lang="en-GB"/>
              <a:t>a</a:t>
            </a:r>
            <a:r>
              <a:rPr lang="en-NO"/>
              <a:t>de by a group that learned it recently ;)</a:t>
            </a:r>
          </a:p>
        </p:txBody>
      </p:sp>
    </p:spTree>
    <p:extLst>
      <p:ext uri="{BB962C8B-B14F-4D97-AF65-F5344CB8AC3E}">
        <p14:creationId xmlns:p14="http://schemas.microsoft.com/office/powerpoint/2010/main" val="21667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0645-22C9-A597-03B4-AE73A414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C914-164E-3750-EF68-11E92413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/>
              <a:t>Messaging service</a:t>
            </a:r>
          </a:p>
          <a:p>
            <a:r>
              <a:rPr lang="en-NO"/>
              <a:t>Acitivty Tracking</a:t>
            </a:r>
          </a:p>
          <a:p>
            <a:r>
              <a:rPr lang="en-NO"/>
              <a:t>Gathering metrics from many different localtions</a:t>
            </a:r>
          </a:p>
          <a:p>
            <a:r>
              <a:rPr lang="en-NO"/>
              <a:t>Application logs </a:t>
            </a:r>
          </a:p>
          <a:p>
            <a:r>
              <a:rPr lang="en-NO"/>
              <a:t>Stream processing (Kafka streams API)</a:t>
            </a:r>
          </a:p>
          <a:p>
            <a:r>
              <a:rPr lang="en-NO"/>
              <a:t>De-coupling of system dependencies</a:t>
            </a:r>
          </a:p>
          <a:p>
            <a:r>
              <a:rPr lang="en-NO"/>
              <a:t>Integrations with Spark, Flink, Storm, Hadoop and other Big data tech</a:t>
            </a:r>
          </a:p>
          <a:p>
            <a:r>
              <a:rPr lang="en-NO"/>
              <a:t>Mirco-services pub/sub</a:t>
            </a:r>
          </a:p>
          <a:p>
            <a:r>
              <a:rPr lang="en-GB"/>
              <a:t>Event-sourcing store</a:t>
            </a:r>
          </a:p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55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948-C53D-1018-F2D4-1E6F928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B0E4-D4C3-708A-3E42-839E509A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>
                <a:solidFill>
                  <a:srgbClr val="FF0000"/>
                </a:solidFill>
              </a:rPr>
              <a:t>Netflix</a:t>
            </a:r>
            <a:r>
              <a:rPr lang="en-NO" dirty="0"/>
              <a:t> uses kafka for recommendations in real-time while watching </a:t>
            </a:r>
          </a:p>
          <a:p>
            <a:r>
              <a:rPr lang="en-NO" b="1" dirty="0"/>
              <a:t>Uber </a:t>
            </a:r>
            <a:r>
              <a:rPr lang="en-NO" dirty="0"/>
              <a:t>uses kafka to gather user, taxi and trip data in real-time to compute and forecast demand, and compute surge pricing in real-time</a:t>
            </a:r>
          </a:p>
          <a:p>
            <a:r>
              <a:rPr lang="en-NO" dirty="0">
                <a:solidFill>
                  <a:schemeClr val="accent1"/>
                </a:solidFill>
              </a:rPr>
              <a:t>LinkedIn </a:t>
            </a:r>
            <a:r>
              <a:rPr lang="en-NO" dirty="0"/>
              <a:t>uses kafka to prevent spam, collect user interactions to make better connection recommendations in real time.</a:t>
            </a:r>
          </a:p>
          <a:p>
            <a:r>
              <a:rPr lang="en-NO" dirty="0">
                <a:solidFill>
                  <a:srgbClr val="C00000"/>
                </a:solidFill>
              </a:rPr>
              <a:t>Ruter </a:t>
            </a:r>
            <a:r>
              <a:rPr lang="en-NO" dirty="0"/>
              <a:t>uses it for something..</a:t>
            </a:r>
          </a:p>
          <a:p>
            <a:endParaRPr lang="en-NO" dirty="0"/>
          </a:p>
          <a:p>
            <a:r>
              <a:rPr lang="en-NO" dirty="0"/>
              <a:t>NB: K</a:t>
            </a:r>
            <a:r>
              <a:rPr lang="en-GB" dirty="0"/>
              <a:t>a</a:t>
            </a:r>
            <a:r>
              <a:rPr lang="en-NO" dirty="0"/>
              <a:t>fka is used as transportation mechanism of huge data flows that allow these features</a:t>
            </a:r>
          </a:p>
        </p:txBody>
      </p:sp>
    </p:spTree>
    <p:extLst>
      <p:ext uri="{BB962C8B-B14F-4D97-AF65-F5344CB8AC3E}">
        <p14:creationId xmlns:p14="http://schemas.microsoft.com/office/powerpoint/2010/main" val="320733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1B4-5168-3818-7578-7EC5EE8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Sources – since that is important now a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9D3E-C33C-BF14-E083-7AA0EB20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https://www.udemy.com/course/apache-kafka/</a:t>
            </a:r>
            <a:endParaRPr lang="en-GB"/>
          </a:p>
          <a:p>
            <a:r>
              <a:rPr lang="en-GB">
                <a:hlinkClick r:id="rId3"/>
              </a:rPr>
              <a:t>https://www.conduktor.io/kafka/</a:t>
            </a:r>
            <a:endParaRPr lang="en-GB"/>
          </a:p>
          <a:p>
            <a:pPr lvl="1"/>
            <a:r>
              <a:rPr lang="en-GB"/>
              <a:t>Most of the </a:t>
            </a:r>
            <a:r>
              <a:rPr lang="en-GB" err="1"/>
              <a:t>kafka</a:t>
            </a:r>
            <a:r>
              <a:rPr lang="en-GB"/>
              <a:t> images are from here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517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9B8-654F-702A-7CB8-98AC51D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80981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11E5-6C83-4C44-6B11-CC512227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To the tasks!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9F07-E5BB-1572-75D2-791E7423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  <a:p>
            <a:pPr lvl="1"/>
            <a:r>
              <a:rPr lang="en-NO" dirty="0"/>
              <a:t>CLI</a:t>
            </a:r>
          </a:p>
          <a:p>
            <a:pPr lvl="1"/>
            <a:r>
              <a:rPr lang="en-NO" dirty="0"/>
              <a:t>Code</a:t>
            </a:r>
          </a:p>
          <a:p>
            <a:pPr lvl="1"/>
            <a:r>
              <a:rPr lang="en-NO" dirty="0"/>
              <a:t>Forum</a:t>
            </a:r>
          </a:p>
          <a:p>
            <a:pPr lvl="1"/>
            <a:r>
              <a:rPr lang="en-NO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61914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C812-3D5E-4358-D46B-AFEE847C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Til neste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4BF0-E443-4D1C-AB91-824585E8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Schema Regsitry</a:t>
            </a:r>
          </a:p>
          <a:p>
            <a:r>
              <a:rPr lang="en-NO" dirty="0"/>
              <a:t>Kafka Streams</a:t>
            </a:r>
          </a:p>
          <a:p>
            <a:pPr lvl="1"/>
            <a:r>
              <a:rPr lang="en-NO" dirty="0"/>
              <a:t>Manipulering av Data</a:t>
            </a:r>
          </a:p>
          <a:p>
            <a:r>
              <a:rPr lang="en-NO" dirty="0"/>
              <a:t>Kafka Connect</a:t>
            </a:r>
          </a:p>
          <a:p>
            <a:pPr lvl="1"/>
            <a:r>
              <a:rPr lang="nb-NO" dirty="0"/>
              <a:t>Code by </a:t>
            </a:r>
            <a:r>
              <a:rPr lang="nb-NO" dirty="0" err="1"/>
              <a:t>others</a:t>
            </a:r>
            <a:r>
              <a:rPr lang="nb-NO" dirty="0"/>
              <a:t> for sending data to and from </a:t>
            </a:r>
            <a:r>
              <a:rPr lang="nb-NO" dirty="0" err="1"/>
              <a:t>kafka</a:t>
            </a:r>
            <a:r>
              <a:rPr lang="nb-NO" dirty="0"/>
              <a:t> </a:t>
            </a:r>
            <a:r>
              <a:rPr lang="nb-NO" dirty="0" err="1"/>
              <a:t>easier</a:t>
            </a:r>
            <a:endParaRPr lang="en-NO" dirty="0"/>
          </a:p>
          <a:p>
            <a:r>
              <a:rPr lang="en-NO" dirty="0"/>
              <a:t>Kafka ksql</a:t>
            </a:r>
          </a:p>
          <a:p>
            <a:pPr lvl="1"/>
            <a:r>
              <a:rPr lang="en-NO" dirty="0"/>
              <a:t>SQL like querying of Kafka topics</a:t>
            </a:r>
          </a:p>
        </p:txBody>
      </p:sp>
    </p:spTree>
    <p:extLst>
      <p:ext uri="{BB962C8B-B14F-4D97-AF65-F5344CB8AC3E}">
        <p14:creationId xmlns:p14="http://schemas.microsoft.com/office/powerpoint/2010/main" val="40862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1AA-B67F-3205-3293-35B1290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3954-0E41-5BF7-C161-5816E51A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workshop 1</a:t>
            </a:r>
          </a:p>
          <a:p>
            <a:pPr lvl="1"/>
            <a:r>
              <a:rPr lang="en-US" dirty="0"/>
              <a:t>Start or resume the Code task from workshop 1</a:t>
            </a:r>
          </a:p>
          <a:p>
            <a:r>
              <a:rPr lang="en-US" dirty="0"/>
              <a:t>Schema Registry</a:t>
            </a:r>
          </a:p>
          <a:p>
            <a:r>
              <a:rPr lang="en-US" dirty="0"/>
              <a:t>Kafka Streams</a:t>
            </a:r>
          </a:p>
          <a:p>
            <a:r>
              <a:rPr lang="en-US" dirty="0"/>
              <a:t>Kafka Connect</a:t>
            </a:r>
          </a:p>
          <a:p>
            <a:r>
              <a:rPr lang="en-US" dirty="0"/>
              <a:t>Workshop 2</a:t>
            </a: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5723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442-1068-96F5-011D-90D9E1F2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workshop 1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1510-6665-8FB3-194B-9581EE17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you have any questions, please reach out to us.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6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BCC9-67AF-E688-8117-7A2BFCA5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0C5-7F0C-C646-E923-86AA4A01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25908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033-CF44-474F-F682-931C8ABB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FB0-D132-C502-62C1-AB05C98C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 Registry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0F045-505F-A163-AB06-F6752195A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fortedigital</a:t>
            </a:r>
            <a:r>
              <a:rPr lang="en-GB" dirty="0"/>
              <a:t>/cg-</a:t>
            </a:r>
            <a:r>
              <a:rPr lang="en-GB" dirty="0" err="1"/>
              <a:t>kafka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890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age serialization diagram showing how Apache Kafka Producers integer and string serializers.">
            <a:extLst>
              <a:ext uri="{FF2B5EF4-FFF2-40B4-BE49-F238E27FC236}">
                <a16:creationId xmlns:a16="http://schemas.microsoft.com/office/drawing/2014/main" id="{26A91F1F-1A5D-0ED2-8DA3-CE3CD13C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6007"/>
            <a:ext cx="6142832" cy="51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55CE9-E484-7430-DA10-FDF6169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Producer – Message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F146-7CE7-AC66-698D-008A271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58054" cy="4351338"/>
          </a:xfrm>
        </p:spPr>
        <p:txBody>
          <a:bodyPr/>
          <a:lstStyle/>
          <a:p>
            <a:r>
              <a:rPr lang="en-NO"/>
              <a:t>Kafka only acceps and sends bytes as input and output</a:t>
            </a:r>
          </a:p>
          <a:p>
            <a:r>
              <a:rPr lang="en-NO"/>
              <a:t>Seralization is used for key and value</a:t>
            </a:r>
          </a:p>
          <a:p>
            <a:r>
              <a:rPr lang="en-GB"/>
              <a:t>C</a:t>
            </a:r>
            <a:r>
              <a:rPr lang="en-NO"/>
              <a:t>ommon Serializers</a:t>
            </a:r>
          </a:p>
          <a:p>
            <a:pPr lvl="1"/>
            <a:r>
              <a:rPr lang="en-NO"/>
              <a:t>String(incl. JSON)</a:t>
            </a:r>
          </a:p>
          <a:p>
            <a:pPr lvl="1"/>
            <a:r>
              <a:rPr lang="en-NO"/>
              <a:t>Int,Float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</p:txBody>
      </p:sp>
    </p:spTree>
    <p:extLst>
      <p:ext uri="{BB962C8B-B14F-4D97-AF65-F5344CB8AC3E}">
        <p14:creationId xmlns:p14="http://schemas.microsoft.com/office/powerpoint/2010/main" val="28139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Kafka Consumers must use the same format for deserialization that was used by the producer when serializing the message. This daigram shows the deserialization process.">
            <a:extLst>
              <a:ext uri="{FF2B5EF4-FFF2-40B4-BE49-F238E27FC236}">
                <a16:creationId xmlns:a16="http://schemas.microsoft.com/office/drawing/2014/main" id="{647493BA-1F48-4820-790B-99EB08EA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9" y="1027906"/>
            <a:ext cx="6149237" cy="51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8FA93-96D5-E428-4057-2443C88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Consumer Deserializer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1158-D337-0E59-7DAC-28ED4006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488" cy="4351338"/>
          </a:xfrm>
        </p:spPr>
        <p:txBody>
          <a:bodyPr/>
          <a:lstStyle/>
          <a:p>
            <a:r>
              <a:rPr lang="en-NO"/>
              <a:t>Deserializer is used for value and key</a:t>
            </a:r>
          </a:p>
          <a:p>
            <a:r>
              <a:rPr lang="en-NO"/>
              <a:t>Common Deserializer</a:t>
            </a:r>
          </a:p>
          <a:p>
            <a:pPr lvl="1"/>
            <a:r>
              <a:rPr lang="en-NO"/>
              <a:t>String (incl. JSON)</a:t>
            </a:r>
          </a:p>
          <a:p>
            <a:pPr lvl="1"/>
            <a:r>
              <a:rPr lang="en-NO"/>
              <a:t>Int, 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  <a:p>
            <a:r>
              <a:rPr lang="en-NO"/>
              <a:t>The serialization / deserialization type must not change during a topic lifecycle (Create new instead)</a:t>
            </a:r>
          </a:p>
        </p:txBody>
      </p:sp>
    </p:spTree>
    <p:extLst>
      <p:ext uri="{BB962C8B-B14F-4D97-AF65-F5344CB8AC3E}">
        <p14:creationId xmlns:p14="http://schemas.microsoft.com/office/powerpoint/2010/main" val="2568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506C-6045-539E-018A-360F1B9D7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</a:t>
            </a:r>
            <a:r>
              <a:rPr lang="en-US" dirty="0"/>
              <a:t> Streams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86B4E-01D0-C634-E142-6EBFA563A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48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48FA-432D-75BB-EE1C-C81C6510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868-1E1D-3255-B6D1-AF6230CC5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</a:t>
            </a:r>
            <a:r>
              <a:rPr lang="en-US" dirty="0"/>
              <a:t> Connect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AC29-38E9-7AD1-98EC-1A04DE34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55455078"/>
      </p:ext>
    </p:extLst>
  </p:cSld>
  <p:clrMapOvr>
    <a:masterClrMapping/>
  </p:clrMapOvr>
</p:sld>
</file>

<file path=ppt/theme/theme1.xml><?xml version="1.0" encoding="utf-8"?>
<a:theme xmlns:a="http://schemas.openxmlformats.org/drawingml/2006/main" name="Forte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teTheme" id="{2B39CEF6-BED0-D747-A1AC-3655F0EDA5C6}" vid="{3BBC7A79-8CCB-3342-BBE5-1F34BD5B87FC}"/>
    </a:ext>
  </a:extLst>
</a:theme>
</file>

<file path=ppt/theme/theme2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ForteTheme</Template>
  <TotalTime>0</TotalTime>
  <Words>348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Haas Grot Disp R 55 Roman</vt:lpstr>
      <vt:lpstr>Nova Cut</vt:lpstr>
      <vt:lpstr>Roboto</vt:lpstr>
      <vt:lpstr>Roboto Medium</vt:lpstr>
      <vt:lpstr>ForteTheme</vt:lpstr>
      <vt:lpstr>Header footer Black</vt:lpstr>
      <vt:lpstr>Kafka – 102</vt:lpstr>
      <vt:lpstr>Agenda</vt:lpstr>
      <vt:lpstr>Resume workshop 1</vt:lpstr>
      <vt:lpstr>Short break</vt:lpstr>
      <vt:lpstr>Schema Registry</vt:lpstr>
      <vt:lpstr>Producer – Message Serializers</vt:lpstr>
      <vt:lpstr>Consumer Deserializer</vt:lpstr>
      <vt:lpstr>Kafka Streams</vt:lpstr>
      <vt:lpstr>Kafka Connect</vt:lpstr>
      <vt:lpstr>Use cases</vt:lpstr>
      <vt:lpstr>Examples</vt:lpstr>
      <vt:lpstr>Sources – since that is important now a days</vt:lpstr>
      <vt:lpstr>Short break</vt:lpstr>
      <vt:lpstr>To the tasks!</vt:lpstr>
      <vt:lpstr>Til neste gang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101</dc:title>
  <dc:creator>Mohamed, Daud</dc:creator>
  <cp:lastModifiedBy>Thomas Eliassen</cp:lastModifiedBy>
  <cp:revision>5</cp:revision>
  <dcterms:created xsi:type="dcterms:W3CDTF">2024-01-24T09:17:43Z</dcterms:created>
  <dcterms:modified xsi:type="dcterms:W3CDTF">2024-02-26T14:42:39Z</dcterms:modified>
</cp:coreProperties>
</file>