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97" r:id="rId6"/>
    <p:sldId id="261" r:id="rId7"/>
    <p:sldId id="262" r:id="rId8"/>
    <p:sldId id="306" r:id="rId9"/>
    <p:sldId id="263" r:id="rId10"/>
    <p:sldId id="258" r:id="rId11"/>
    <p:sldId id="282" r:id="rId12"/>
    <p:sldId id="283" r:id="rId13"/>
    <p:sldId id="264" r:id="rId14"/>
    <p:sldId id="286" r:id="rId15"/>
    <p:sldId id="285" r:id="rId16"/>
    <p:sldId id="284" r:id="rId17"/>
    <p:sldId id="287" r:id="rId18"/>
    <p:sldId id="288" r:id="rId19"/>
    <p:sldId id="266" r:id="rId20"/>
    <p:sldId id="298" r:id="rId21"/>
    <p:sldId id="302" r:id="rId22"/>
    <p:sldId id="289" r:id="rId23"/>
    <p:sldId id="299" r:id="rId24"/>
    <p:sldId id="294" r:id="rId25"/>
    <p:sldId id="300" r:id="rId26"/>
    <p:sldId id="291" r:id="rId27"/>
    <p:sldId id="267" r:id="rId28"/>
    <p:sldId id="281" r:id="rId29"/>
    <p:sldId id="269" r:id="rId30"/>
    <p:sldId id="270" r:id="rId31"/>
    <p:sldId id="280" r:id="rId32"/>
    <p:sldId id="272" r:id="rId33"/>
    <p:sldId id="273" r:id="rId34"/>
    <p:sldId id="274" r:id="rId35"/>
    <p:sldId id="279" r:id="rId36"/>
    <p:sldId id="277" r:id="rId37"/>
    <p:sldId id="278" r:id="rId38"/>
    <p:sldId id="292" r:id="rId39"/>
    <p:sldId id="293" r:id="rId40"/>
    <p:sldId id="295" r:id="rId41"/>
    <p:sldId id="296" r:id="rId42"/>
    <p:sldId id="301" r:id="rId43"/>
    <p:sldId id="304" r:id="rId44"/>
    <p:sldId id="305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-1400" y="-104"/>
      </p:cViewPr>
      <p:guideLst>
        <p:guide orient="horz" pos="2373"/>
        <p:guide pos="50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92919-9AA1-C44D-92AA-4E9171F2A79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14B1F-2651-7444-8B08-D83CC6A7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0E61-328B-004C-895F-863BE19FADF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Cryptocurrency Engineering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MAS.S62</a:t>
            </a:r>
          </a:p>
          <a:p>
            <a:r>
              <a:rPr lang="en-US" dirty="0" smtClean="0"/>
              <a:t>2/</a:t>
            </a:r>
            <a:r>
              <a:rPr lang="en-US" dirty="0" smtClean="0"/>
              <a:t>19/</a:t>
            </a:r>
            <a:r>
              <a:rPr lang="en-US" dirty="0" smtClean="0"/>
              <a:t>2018 Lecture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Neha Narula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based model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8"/>
            <a:ext cx="1882885" cy="30226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$10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$0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95105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based model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8"/>
            <a:ext cx="1882885" cy="30226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$10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$0</a:t>
            </a:r>
            <a:endParaRPr lang="en-US" sz="2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222805" y="1804282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2806" y="180428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459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based model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8"/>
            <a:ext cx="1882885" cy="30226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Alice: $10</a:t>
            </a:r>
            <a:endParaRPr lang="en-US" sz="2800" strike="sngStrike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Bob: $0</a:t>
            </a:r>
            <a:endParaRPr lang="en-US" sz="2800" strike="sngStrike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222805" y="1804282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2806" y="180428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018" y="246502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</a:t>
            </a:r>
            <a:r>
              <a:rPr lang="en-US" sz="2800" dirty="0" smtClean="0"/>
              <a:t>$</a:t>
            </a:r>
            <a:r>
              <a:rPr lang="en-US" sz="2800" dirty="0"/>
              <a:t>5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018" y="2990801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</a:t>
            </a:r>
            <a:r>
              <a:rPr lang="en-US" sz="2800" dirty="0" smtClean="0"/>
              <a:t>$5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70126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list of accounts and balances</a:t>
            </a:r>
            <a:endParaRPr lang="en-US" dirty="0"/>
          </a:p>
          <a:p>
            <a:r>
              <a:rPr lang="en-US" dirty="0" smtClean="0"/>
              <a:t>A transaction is valid if there is enough balance in the account</a:t>
            </a:r>
          </a:p>
          <a:p>
            <a:r>
              <a:rPr lang="en-US" dirty="0" smtClean="0"/>
              <a:t>Sender debited, receiver credited</a:t>
            </a:r>
          </a:p>
        </p:txBody>
      </p:sp>
    </p:spTree>
    <p:extLst>
      <p:ext uri="{BB962C8B-B14F-4D97-AF65-F5344CB8AC3E}">
        <p14:creationId xmlns:p14="http://schemas.microsoft.com/office/powerpoint/2010/main" val="23044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7"/>
            <a:ext cx="1882885" cy="316234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Alice: $10</a:t>
            </a:r>
            <a:endParaRPr lang="en-US" sz="2800" strike="sngStrike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Bob: $0</a:t>
            </a:r>
            <a:endParaRPr lang="en-US" sz="2800" strike="sngStrike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222805" y="1804282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2806" y="180428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018" y="246502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</a:t>
            </a:r>
            <a:r>
              <a:rPr lang="en-US" sz="2800" dirty="0" smtClean="0"/>
              <a:t>$</a:t>
            </a:r>
            <a:r>
              <a:rPr lang="en-US" sz="2800" dirty="0"/>
              <a:t>5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018" y="2990801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</a:t>
            </a:r>
            <a:r>
              <a:rPr lang="en-US" sz="2800" dirty="0" smtClean="0"/>
              <a:t>$5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11881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7"/>
            <a:ext cx="1882885" cy="316234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Alice: $10</a:t>
            </a:r>
            <a:endParaRPr lang="en-US" sz="2800" strike="sngStrike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Bob: $0</a:t>
            </a:r>
            <a:endParaRPr lang="en-US" sz="2800" strike="sngStrike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222805" y="1804282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2806" y="180428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018" y="246502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</a:t>
            </a:r>
            <a:r>
              <a:rPr lang="en-US" sz="2800" dirty="0" smtClean="0"/>
              <a:t>$</a:t>
            </a:r>
            <a:r>
              <a:rPr lang="en-US" sz="2800" dirty="0"/>
              <a:t>5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018" y="2990801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</a:t>
            </a:r>
            <a:r>
              <a:rPr lang="en-US" sz="2800" dirty="0" smtClean="0"/>
              <a:t>$5</a:t>
            </a:r>
            <a:endParaRPr lang="en-US" sz="2800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56" y="1232758"/>
            <a:ext cx="690111" cy="9595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24867" y="2282910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4868" y="2282910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229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1432018" y="1413387"/>
            <a:ext cx="1882885" cy="316234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2018" y="1416025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Alice: $10</a:t>
            </a:r>
            <a:endParaRPr lang="en-US" sz="2800" strike="sngStrike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432018" y="194180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Bob: $0</a:t>
            </a:r>
            <a:endParaRPr lang="en-US" sz="2800" strike="sngStrike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222805" y="1804282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2806" y="180428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018" y="2465023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Alice: </a:t>
            </a:r>
            <a:r>
              <a:rPr lang="en-US" sz="2800" strike="sngStrike" dirty="0" smtClean="0"/>
              <a:t>$</a:t>
            </a:r>
            <a:r>
              <a:rPr lang="en-US" sz="2800" strike="sngStrike" dirty="0"/>
              <a:t>5</a:t>
            </a:r>
            <a:endParaRPr lang="en-US" sz="2800" strike="sngStrike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018" y="2990801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Bob: </a:t>
            </a:r>
            <a:r>
              <a:rPr lang="en-US" sz="2800" strike="sngStrike" dirty="0" smtClean="0"/>
              <a:t>$5</a:t>
            </a:r>
            <a:endParaRPr lang="en-US" sz="2800" strike="sngStrike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56" y="1232758"/>
            <a:ext cx="690111" cy="9595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24867" y="2282910"/>
            <a:ext cx="3125151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4868" y="2282910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018" y="3519919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Alice: </a:t>
            </a:r>
            <a:r>
              <a:rPr lang="en-US" sz="2800" dirty="0" smtClean="0"/>
              <a:t>$0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2018" y="4045697"/>
            <a:ext cx="1882077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Bob: </a:t>
            </a:r>
            <a:r>
              <a:rPr lang="en-US" sz="2800" dirty="0" smtClean="0"/>
              <a:t>$10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96090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Unspent Transaction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coins are not the same</a:t>
            </a:r>
          </a:p>
          <a:p>
            <a:r>
              <a:rPr lang="en-US" dirty="0" smtClean="0"/>
              <a:t>Refer to specific coins when spending</a:t>
            </a:r>
          </a:p>
          <a:p>
            <a:r>
              <a:rPr lang="en-US" dirty="0" smtClean="0"/>
              <a:t>Coins are consumed; create new ones</a:t>
            </a:r>
          </a:p>
          <a:p>
            <a:r>
              <a:rPr lang="en-US" dirty="0" smtClean="0"/>
              <a:t>A coin can only be spent once</a:t>
            </a:r>
          </a:p>
        </p:txBody>
      </p:sp>
    </p:spTree>
    <p:extLst>
      <p:ext uri="{BB962C8B-B14F-4D97-AF65-F5344CB8AC3E}">
        <p14:creationId xmlns:p14="http://schemas.microsoft.com/office/powerpoint/2010/main" val="408916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Helvetica Neue"/>
                <a:cs typeface="Helvetica Neue"/>
              </a:rPr>
              <a:t>Output</a:t>
            </a:r>
          </a:p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scriptPubKey</a:t>
            </a:r>
            <a:endParaRPr lang="en-US" sz="3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None/>
            </a:pPr>
            <a:r>
              <a:rPr lang="en-US" dirty="0" smtClean="0"/>
              <a:t>Index</a:t>
            </a:r>
          </a:p>
          <a:p>
            <a:pPr marL="0" indent="0" algn="ctr"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911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Helvetica Neue"/>
                <a:cs typeface="Helvetica Neue"/>
              </a:rPr>
              <a:t>Output</a:t>
            </a:r>
          </a:p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scriptPubKey</a:t>
            </a:r>
            <a:endParaRPr lang="en-US" sz="3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None/>
            </a:pPr>
            <a:r>
              <a:rPr lang="en-US" dirty="0" smtClean="0"/>
              <a:t>Index</a:t>
            </a:r>
          </a:p>
          <a:p>
            <a:pPr marL="0" indent="0" algn="ctr"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1862883" y="1979886"/>
            <a:ext cx="214768" cy="1158046"/>
          </a:xfrm>
          <a:prstGeom prst="leftBracket">
            <a:avLst/>
          </a:prstGeom>
          <a:ln w="635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745" y="1979886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  <a:cs typeface="Helvetica Neue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niquely identifies an output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lock_time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094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RSA, ECDSA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83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Helvetica Neue"/>
                <a:cs typeface="Helvetica Neue"/>
              </a:rPr>
              <a:t>Output</a:t>
            </a:r>
          </a:p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scriptPubKey</a:t>
            </a:r>
            <a:endParaRPr lang="en-US" sz="3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None/>
            </a:pPr>
            <a:r>
              <a:rPr lang="en-US" dirty="0" smtClean="0"/>
              <a:t>Index</a:t>
            </a:r>
          </a:p>
          <a:p>
            <a:pPr marL="0" indent="0" algn="ctr"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1862883" y="1979886"/>
            <a:ext cx="214768" cy="1158046"/>
          </a:xfrm>
          <a:prstGeom prst="leftBracket">
            <a:avLst/>
          </a:prstGeom>
          <a:ln w="635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745" y="1979886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  <a:cs typeface="Helvetica Neue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niquely identifies an output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lock_time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6352" y="3491391"/>
            <a:ext cx="1322962" cy="841944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 “coin”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09314" y="2063937"/>
            <a:ext cx="1478708" cy="85919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10</a:t>
            </a:r>
            <a:r>
              <a:rPr lang="en-US" baseline="30000" dirty="0" smtClean="0">
                <a:solidFill>
                  <a:schemeClr val="bg1"/>
                </a:solidFill>
                <a:latin typeface="Helvetica Neue"/>
                <a:cs typeface="Helvetica Neue"/>
              </a:rPr>
              <a:t>8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satoshis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 = 1 bitcoin</a:t>
            </a:r>
          </a:p>
        </p:txBody>
      </p:sp>
    </p:spTree>
    <p:extLst>
      <p:ext uri="{BB962C8B-B14F-4D97-AF65-F5344CB8AC3E}">
        <p14:creationId xmlns:p14="http://schemas.microsoft.com/office/powerpoint/2010/main" val="367862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ScriptSigs</a:t>
            </a:r>
            <a:r>
              <a:rPr lang="en-US" dirty="0" smtClean="0"/>
              <a:t> and </a:t>
            </a:r>
            <a:r>
              <a:rPr lang="en-US" dirty="0" err="1" smtClean="0"/>
              <a:t>scriptPubkeys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ScriptPubkeys</a:t>
            </a:r>
            <a:r>
              <a:rPr lang="en-US" dirty="0" smtClean="0"/>
              <a:t> are predicates</a:t>
            </a:r>
          </a:p>
          <a:p>
            <a:r>
              <a:rPr lang="en-US" dirty="0" err="1" smtClean="0"/>
              <a:t>ScriptSigs</a:t>
            </a:r>
            <a:r>
              <a:rPr lang="en-US" dirty="0" smtClean="0"/>
              <a:t> help satisfy the predicates</a:t>
            </a:r>
          </a:p>
          <a:p>
            <a:r>
              <a:rPr lang="en-US" dirty="0" smtClean="0"/>
              <a:t>When can you spend a coin? You know how to produce a satisfying </a:t>
            </a:r>
            <a:r>
              <a:rPr lang="en-US" dirty="0" err="1"/>
              <a:t>s</a:t>
            </a:r>
            <a:r>
              <a:rPr lang="en-US" dirty="0" err="1" smtClean="0"/>
              <a:t>criptSig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outputs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1596985"/>
          </a:xfrm>
          <a:ln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200" u="sng" dirty="0" smtClean="0"/>
              <a:t>Input</a:t>
            </a:r>
          </a:p>
          <a:p>
            <a:pPr marL="0" indent="0" algn="ctr">
              <a:buNone/>
            </a:pPr>
            <a:r>
              <a:rPr lang="en-US" sz="2200" dirty="0" err="1" smtClean="0"/>
              <a:t>Prev</a:t>
            </a:r>
            <a:r>
              <a:rPr lang="en-US" sz="2200" dirty="0" smtClean="0"/>
              <a:t> </a:t>
            </a:r>
            <a:r>
              <a:rPr lang="en-US" sz="2200" dirty="0" err="1" smtClean="0"/>
              <a:t>txn</a:t>
            </a:r>
            <a:r>
              <a:rPr lang="en-US" sz="2200" dirty="0" smtClean="0"/>
              <a:t> ID</a:t>
            </a:r>
          </a:p>
          <a:p>
            <a:pPr marL="0" indent="0" algn="ctr">
              <a:buNone/>
            </a:pPr>
            <a:r>
              <a:rPr lang="en-US" sz="2200" dirty="0" smtClean="0"/>
              <a:t>Index</a:t>
            </a:r>
          </a:p>
          <a:p>
            <a:pPr marL="0" indent="0" algn="ctr">
              <a:buNone/>
            </a:pPr>
            <a:r>
              <a:rPr lang="en-US" sz="2200" dirty="0" err="1" smtClean="0"/>
              <a:t>scriptSig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4258" y="2951150"/>
            <a:ext cx="3367932" cy="1512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Font typeface="Arial"/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Font typeface="Arial"/>
              <a:buNone/>
            </a:pPr>
            <a:r>
              <a:rPr lang="en-US" dirty="0" smtClean="0"/>
              <a:t>Index</a:t>
            </a:r>
          </a:p>
          <a:p>
            <a:pPr marL="0" indent="0" algn="ctr">
              <a:buFont typeface="Arial"/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22190" y="1357140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2190" y="2442790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2190" y="3543726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837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Inputs and outputs are independent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1596985"/>
          </a:xfrm>
          <a:ln>
            <a:solidFill>
              <a:srgbClr val="000000"/>
            </a:solidFill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200" u="sng" dirty="0" smtClean="0"/>
              <a:t>Input</a:t>
            </a:r>
          </a:p>
          <a:p>
            <a:pPr marL="0" indent="0" algn="ctr">
              <a:buNone/>
            </a:pPr>
            <a:r>
              <a:rPr lang="en-US" sz="2200" dirty="0" err="1" smtClean="0"/>
              <a:t>Prev</a:t>
            </a:r>
            <a:r>
              <a:rPr lang="en-US" sz="2200" dirty="0" smtClean="0"/>
              <a:t> </a:t>
            </a:r>
            <a:r>
              <a:rPr lang="en-US" sz="2200" dirty="0" err="1" smtClean="0"/>
              <a:t>txn</a:t>
            </a:r>
            <a:r>
              <a:rPr lang="en-US" sz="2200" dirty="0" smtClean="0"/>
              <a:t> ID</a:t>
            </a:r>
          </a:p>
          <a:p>
            <a:pPr marL="0" indent="0" algn="ctr">
              <a:buNone/>
            </a:pPr>
            <a:r>
              <a:rPr lang="en-US" sz="2200" dirty="0" smtClean="0"/>
              <a:t>Index</a:t>
            </a:r>
          </a:p>
          <a:p>
            <a:pPr marL="0" indent="0" algn="ctr">
              <a:buNone/>
            </a:pPr>
            <a:r>
              <a:rPr lang="en-US" sz="2200" dirty="0" err="1" smtClean="0"/>
              <a:t>scriptSig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4258" y="2951150"/>
            <a:ext cx="3367932" cy="1512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Font typeface="Arial"/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Font typeface="Arial"/>
              <a:buNone/>
            </a:pPr>
            <a:r>
              <a:rPr lang="en-US" dirty="0" smtClean="0"/>
              <a:t>Index</a:t>
            </a:r>
          </a:p>
          <a:p>
            <a:pPr marL="0" indent="0" algn="ctr">
              <a:buFont typeface="Arial"/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22190" y="1357140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2190" y="2442790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2190" y="3543726"/>
            <a:ext cx="3333579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Helvetica Neue"/>
                <a:cs typeface="Helvetica Neue"/>
              </a:rPr>
              <a:t>Output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 Neue"/>
                <a:cs typeface="Helvetica Neue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9143" y="1653018"/>
            <a:ext cx="1095513" cy="105531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Alice’s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output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9143" y="3159585"/>
            <a:ext cx="1095513" cy="10553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Carol’s output</a:t>
            </a:r>
          </a:p>
        </p:txBody>
      </p:sp>
    </p:spTree>
    <p:extLst>
      <p:ext uri="{BB962C8B-B14F-4D97-AF65-F5344CB8AC3E}">
        <p14:creationId xmlns:p14="http://schemas.microsoft.com/office/powerpoint/2010/main" val="413482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264" y="1288792"/>
            <a:ext cx="1967269" cy="14008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4590" y="3280991"/>
            <a:ext cx="1967269" cy="14008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7988" y="2253690"/>
            <a:ext cx="2935400" cy="19892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264" y="1291765"/>
            <a:ext cx="1052168" cy="7067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264" y="1989223"/>
            <a:ext cx="1052168" cy="7067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7986" y="2253146"/>
            <a:ext cx="1469373" cy="10278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Txid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: 0548df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Idx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: 1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scriptSig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7987" y="3286175"/>
            <a:ext cx="1469372" cy="9537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Txid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1c2ef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scriptSig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9" idx="1"/>
            <a:endCxn id="4" idx="3"/>
          </p:cNvCxnSpPr>
          <p:nvPr/>
        </p:nvCxnSpPr>
        <p:spPr>
          <a:xfrm flipH="1" flipV="1">
            <a:off x="2530533" y="1989224"/>
            <a:ext cx="3087453" cy="777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2" idx="3"/>
          </p:cNvCxnSpPr>
          <p:nvPr/>
        </p:nvCxnSpPr>
        <p:spPr>
          <a:xfrm flipH="1">
            <a:off x="3921860" y="3767138"/>
            <a:ext cx="1696126" cy="399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15431" y="1291765"/>
            <a:ext cx="915101" cy="4359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5431" y="1727730"/>
            <a:ext cx="915101" cy="5259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15432" y="2253691"/>
            <a:ext cx="915101" cy="4359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1396" y="3280992"/>
            <a:ext cx="980464" cy="3642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41396" y="3645218"/>
            <a:ext cx="980464" cy="3642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1396" y="4009444"/>
            <a:ext cx="980464" cy="3141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1396" y="4323578"/>
            <a:ext cx="980464" cy="3642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4590" y="3280992"/>
            <a:ext cx="986804" cy="4359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54590" y="3716957"/>
            <a:ext cx="986804" cy="5259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54591" y="4242918"/>
            <a:ext cx="986804" cy="4359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7359" y="3280991"/>
            <a:ext cx="1466028" cy="967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Value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scriptPubkey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263" y="2689656"/>
            <a:ext cx="1967269" cy="326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Txid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: 0548df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54590" y="4678883"/>
            <a:ext cx="1967269" cy="326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Txid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: 1c2ef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87359" y="2253146"/>
            <a:ext cx="1466028" cy="10151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Value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scriptPubkey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994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8" y="158765"/>
            <a:ext cx="8814844" cy="494037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_tradnl" sz="1000" dirty="0" smtClean="0">
                <a:latin typeface="Courier"/>
                <a:cs typeface="Courier"/>
              </a:rPr>
              <a:t>    </a:t>
            </a:r>
            <a:r>
              <a:rPr lang="es-ES_tradnl" sz="1000" dirty="0">
                <a:latin typeface="Courier"/>
                <a:cs typeface="Courier"/>
              </a:rPr>
              <a:t>"</a:t>
            </a:r>
            <a:r>
              <a:rPr lang="es-ES_tradnl" sz="1000" dirty="0" err="1">
                <a:latin typeface="Courier"/>
                <a:cs typeface="Courier"/>
              </a:rPr>
              <a:t>txid</a:t>
            </a:r>
            <a:r>
              <a:rPr lang="es-ES_tradnl" sz="1000" dirty="0">
                <a:latin typeface="Courier"/>
                <a:cs typeface="Courier"/>
              </a:rPr>
              <a:t>" : "</a:t>
            </a:r>
            <a:r>
              <a:rPr lang="es-ES_tradnl" sz="1000" dirty="0" smtClean="0">
                <a:latin typeface="Courier"/>
                <a:cs typeface="Courier"/>
              </a:rPr>
              <a:t>c80b343d2ce2b5d829c2de9854c7c8d423c0e33bda264c4013</a:t>
            </a:r>
            <a:r>
              <a:rPr lang="de-DE" sz="1000" dirty="0" smtClean="0">
                <a:latin typeface="Courier"/>
                <a:cs typeface="Courier"/>
              </a:rPr>
              <a:t>8d834aab4c0638</a:t>
            </a:r>
            <a:r>
              <a:rPr lang="de-DE" sz="1000" dirty="0">
                <a:latin typeface="Courier"/>
                <a:cs typeface="Courier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"</a:t>
            </a:r>
            <a:r>
              <a:rPr lang="de-DE" sz="1000" dirty="0" err="1">
                <a:latin typeface="Courier"/>
                <a:cs typeface="Courier"/>
              </a:rPr>
              <a:t>hash</a:t>
            </a:r>
            <a:r>
              <a:rPr lang="de-DE" sz="1000" dirty="0">
                <a:latin typeface="Courier"/>
                <a:cs typeface="Courier"/>
              </a:rPr>
              <a:t>" : "c80b343d2ce2b5d829c2de9854c7c8d423c0e33bda264c40138d834aab4c0638",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1000" dirty="0">
                <a:latin typeface="Courier"/>
                <a:cs typeface="Courier"/>
              </a:rPr>
              <a:t>    "size" : 85,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1000" dirty="0">
                <a:latin typeface="Courier"/>
                <a:cs typeface="Courier"/>
              </a:rPr>
              <a:t>    "</a:t>
            </a:r>
            <a:r>
              <a:rPr lang="tr-TR" sz="1000" dirty="0" err="1">
                <a:latin typeface="Courier"/>
                <a:cs typeface="Courier"/>
              </a:rPr>
              <a:t>vsize</a:t>
            </a:r>
            <a:r>
              <a:rPr lang="tr-TR" sz="1000" dirty="0">
                <a:latin typeface="Courier"/>
                <a:cs typeface="Courier"/>
              </a:rPr>
              <a:t>" : 85,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"</a:t>
            </a:r>
            <a:r>
              <a:rPr lang="de-DE" sz="1000" dirty="0" err="1">
                <a:latin typeface="Courier"/>
                <a:cs typeface="Courier"/>
              </a:rPr>
              <a:t>version</a:t>
            </a:r>
            <a:r>
              <a:rPr lang="de-DE" sz="1000" dirty="0">
                <a:latin typeface="Courier"/>
                <a:cs typeface="Courier"/>
              </a:rPr>
              <a:t>" : 1,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"</a:t>
            </a:r>
            <a:r>
              <a:rPr lang="de-DE" sz="1000" dirty="0" err="1">
                <a:latin typeface="Courier"/>
                <a:cs typeface="Courier"/>
              </a:rPr>
              <a:t>locktime</a:t>
            </a:r>
            <a:r>
              <a:rPr lang="de-DE" sz="1000" dirty="0">
                <a:latin typeface="Courier"/>
                <a:cs typeface="Courier"/>
              </a:rPr>
              <a:t>" : 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00" dirty="0">
                <a:latin typeface="Courier"/>
                <a:cs typeface="Courier"/>
              </a:rPr>
              <a:t>    "vin" : [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"</a:t>
            </a:r>
            <a:r>
              <a:rPr lang="de-DE" sz="1000" dirty="0" err="1">
                <a:latin typeface="Courier"/>
                <a:cs typeface="Courier"/>
              </a:rPr>
              <a:t>txid</a:t>
            </a:r>
            <a:r>
              <a:rPr lang="de-DE" sz="1000" dirty="0">
                <a:latin typeface="Courier"/>
                <a:cs typeface="Courier"/>
              </a:rPr>
              <a:t>" : "</a:t>
            </a:r>
            <a:r>
              <a:rPr lang="de-DE" sz="1000" dirty="0" smtClean="0">
                <a:latin typeface="Courier"/>
                <a:cs typeface="Courier"/>
              </a:rPr>
              <a:t>3f4fa19803dec4d6a84fae3821da7ac7577080ef75451294e71f9b20e0ab1e7b</a:t>
            </a:r>
            <a:r>
              <a:rPr lang="de-DE" sz="1000" dirty="0">
                <a:latin typeface="Courier"/>
                <a:cs typeface="Courier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"</a:t>
            </a:r>
            <a:r>
              <a:rPr lang="de-DE" sz="1000" dirty="0" err="1">
                <a:latin typeface="Courier"/>
                <a:cs typeface="Courier"/>
              </a:rPr>
              <a:t>vout</a:t>
            </a:r>
            <a:r>
              <a:rPr lang="de-DE" sz="1000" dirty="0">
                <a:latin typeface="Courier"/>
                <a:cs typeface="Courier"/>
              </a:rPr>
              <a:t>" : 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1000" dirty="0">
                <a:latin typeface="Courier"/>
                <a:cs typeface="Courier"/>
              </a:rPr>
              <a:t>            "scriptSig" :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1000" dirty="0">
                <a:latin typeface="Courier"/>
                <a:cs typeface="Courier"/>
              </a:rPr>
              <a:t>                "asm" : "",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    "hex" : ""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"</a:t>
            </a:r>
            <a:r>
              <a:rPr lang="de-DE" sz="1000" dirty="0" err="1">
                <a:latin typeface="Courier"/>
                <a:cs typeface="Courier"/>
              </a:rPr>
              <a:t>sequence</a:t>
            </a:r>
            <a:r>
              <a:rPr lang="de-DE" sz="1000" dirty="0">
                <a:latin typeface="Courier"/>
                <a:cs typeface="Courier"/>
              </a:rPr>
              <a:t>" : 4294967295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00" dirty="0">
                <a:latin typeface="Courier"/>
                <a:cs typeface="Courier"/>
              </a:rPr>
              <a:t>    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00" dirty="0">
                <a:latin typeface="Courier"/>
                <a:cs typeface="Courier"/>
              </a:rPr>
              <a:t>    "</a:t>
            </a:r>
            <a:r>
              <a:rPr lang="en-US" sz="1000" dirty="0" err="1">
                <a:latin typeface="Courier"/>
                <a:cs typeface="Courier"/>
              </a:rPr>
              <a:t>vout</a:t>
            </a:r>
            <a:r>
              <a:rPr lang="en-US" sz="1000" dirty="0">
                <a:latin typeface="Courier"/>
                <a:cs typeface="Courier"/>
              </a:rPr>
              <a:t>" : [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"</a:t>
            </a:r>
            <a:r>
              <a:rPr lang="de-DE" sz="1000" dirty="0" err="1">
                <a:latin typeface="Courier"/>
                <a:cs typeface="Courier"/>
              </a:rPr>
              <a:t>value</a:t>
            </a:r>
            <a:r>
              <a:rPr lang="de-DE" sz="1000" dirty="0">
                <a:latin typeface="Courier"/>
                <a:cs typeface="Courier"/>
              </a:rPr>
              <a:t>" : 49.99990000,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"</a:t>
            </a:r>
            <a:r>
              <a:rPr lang="de-DE" sz="1000" dirty="0" err="1">
                <a:latin typeface="Courier"/>
                <a:cs typeface="Courier"/>
              </a:rPr>
              <a:t>n</a:t>
            </a:r>
            <a:r>
              <a:rPr lang="de-DE" sz="1000" dirty="0">
                <a:latin typeface="Courier"/>
                <a:cs typeface="Courier"/>
              </a:rPr>
              <a:t>" : 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1000" dirty="0">
                <a:latin typeface="Courier"/>
                <a:cs typeface="Courier"/>
              </a:rPr>
              <a:t>            "scriptPubKey" :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1000" dirty="0">
                <a:latin typeface="Courier"/>
                <a:cs typeface="Courier"/>
              </a:rPr>
              <a:t>                "asm" : "OP_DUP OP_HASH160 </a:t>
            </a:r>
            <a:r>
              <a:rPr lang="ro-RO" sz="1000" dirty="0" smtClean="0">
                <a:latin typeface="Courier"/>
                <a:cs typeface="Courier"/>
              </a:rPr>
              <a:t>cbc20a7664f2f69e5355a</a:t>
            </a:r>
            <a:r>
              <a:rPr lang="de-DE" sz="1000" dirty="0" smtClean="0">
                <a:latin typeface="Courier"/>
                <a:cs typeface="Courier"/>
              </a:rPr>
              <a:t>a427045bc15e7c6c772 OP_EQUALVERIFY OP_CHECKSIG</a:t>
            </a:r>
            <a:r>
              <a:rPr lang="de-DE" sz="1000" dirty="0">
                <a:latin typeface="Courier"/>
                <a:cs typeface="Courier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    "hex" : "</a:t>
            </a:r>
            <a:r>
              <a:rPr lang="de-DE" sz="1000" dirty="0" smtClean="0">
                <a:latin typeface="Courier"/>
                <a:cs typeface="Courier"/>
              </a:rPr>
              <a:t>76a914cbc20a7664f2f69e5355aa427045bc15e7c6c77288ac</a:t>
            </a:r>
            <a:r>
              <a:rPr lang="de-DE" sz="1000" dirty="0">
                <a:latin typeface="Courier"/>
                <a:cs typeface="Courier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    "</a:t>
            </a:r>
            <a:r>
              <a:rPr lang="de-DE" sz="1000" dirty="0" err="1">
                <a:latin typeface="Courier"/>
                <a:cs typeface="Courier"/>
              </a:rPr>
              <a:t>reqSigs</a:t>
            </a:r>
            <a:r>
              <a:rPr lang="de-DE" sz="1000" dirty="0">
                <a:latin typeface="Courier"/>
                <a:cs typeface="Courier"/>
              </a:rPr>
              <a:t>" : 1,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    "type" : "</a:t>
            </a:r>
            <a:r>
              <a:rPr lang="de-DE" sz="1000" dirty="0" err="1">
                <a:latin typeface="Courier"/>
                <a:cs typeface="Courier"/>
              </a:rPr>
              <a:t>pubkeyhash</a:t>
            </a:r>
            <a:r>
              <a:rPr lang="de-DE" sz="1000" dirty="0">
                <a:latin typeface="Courier"/>
                <a:cs typeface="Courier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00" dirty="0">
                <a:latin typeface="Courier"/>
                <a:cs typeface="Courier"/>
              </a:rPr>
              <a:t>                "addresses" : </a:t>
            </a:r>
            <a:r>
              <a:rPr lang="en-US" sz="1000" dirty="0" smtClean="0">
                <a:latin typeface="Courier"/>
                <a:cs typeface="Courier"/>
              </a:rPr>
              <a:t>[ "mz6KvC4aoUeo6wSxtiVQTo7FDwPnkp6URG”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de-DE" sz="1000" dirty="0" smtClean="0">
                <a:latin typeface="Courier"/>
                <a:cs typeface="Courier"/>
              </a:rPr>
              <a:t>]</a:t>
            </a:r>
            <a:endParaRPr lang="de-DE" sz="1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000" dirty="0">
                <a:latin typeface="Courier"/>
                <a:cs typeface="Courier"/>
              </a:rPr>
              <a:t>    </a:t>
            </a:r>
            <a:r>
              <a:rPr lang="de-DE" sz="1000" dirty="0" smtClean="0">
                <a:latin typeface="Courier"/>
                <a:cs typeface="Courier"/>
              </a:rPr>
              <a:t>]</a:t>
            </a:r>
            <a:endParaRPr lang="de-DE" sz="1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04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Sum(inputs) &lt;= Sum(outputs)</a:t>
            </a:r>
          </a:p>
          <a:p>
            <a:pPr lvl="1"/>
            <a:r>
              <a:rPr lang="en-US" dirty="0" smtClean="0"/>
              <a:t>One exception: </a:t>
            </a:r>
            <a:r>
              <a:rPr lang="en-US" dirty="0" err="1" smtClean="0"/>
              <a:t>coinbase</a:t>
            </a:r>
            <a:r>
              <a:rPr lang="en-US" dirty="0" smtClean="0"/>
              <a:t> transactions</a:t>
            </a:r>
          </a:p>
          <a:p>
            <a:pPr lvl="1"/>
            <a:r>
              <a:rPr lang="en-US" dirty="0" smtClean="0"/>
              <a:t>Why not equal? Fees!</a:t>
            </a:r>
          </a:p>
          <a:p>
            <a:r>
              <a:rPr lang="en-US" dirty="0" smtClean="0"/>
              <a:t>For every input, </a:t>
            </a:r>
            <a:r>
              <a:rPr lang="en-US" dirty="0" err="1" smtClean="0"/>
              <a:t>Eval</a:t>
            </a:r>
            <a:r>
              <a:rPr lang="en-US" dirty="0" smtClean="0"/>
              <a:t>(</a:t>
            </a:r>
            <a:r>
              <a:rPr lang="en-US" dirty="0" err="1" smtClean="0"/>
              <a:t>scriptSig+scriptPubKey</a:t>
            </a:r>
            <a:r>
              <a:rPr lang="en-US" dirty="0" smtClean="0"/>
              <a:t>) == true</a:t>
            </a:r>
          </a:p>
          <a:p>
            <a:r>
              <a:rPr lang="en-US" dirty="0" smtClean="0"/>
              <a:t>Output has not already been spent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ock_time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26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Idea: Send money to a </a:t>
            </a:r>
            <a:r>
              <a:rPr lang="en-US" dirty="0" err="1" smtClean="0"/>
              <a:t>pubkey</a:t>
            </a:r>
            <a:endParaRPr lang="en-US" dirty="0" smtClean="0"/>
          </a:p>
          <a:p>
            <a:r>
              <a:rPr lang="en-US" dirty="0" err="1" smtClean="0"/>
              <a:t>Pubkeys</a:t>
            </a:r>
            <a:r>
              <a:rPr lang="en-US" dirty="0" smtClean="0"/>
              <a:t> are big, a hash of a </a:t>
            </a:r>
            <a:r>
              <a:rPr lang="en-US" dirty="0" err="1" smtClean="0"/>
              <a:t>pubkey</a:t>
            </a:r>
            <a:r>
              <a:rPr lang="en-US" dirty="0" smtClean="0"/>
              <a:t> is only 32 bytes (+1 byte for prefix)</a:t>
            </a:r>
          </a:p>
          <a:p>
            <a:r>
              <a:rPr lang="en-US" dirty="0" err="1" smtClean="0"/>
              <a:t>scriptPubkey</a:t>
            </a:r>
            <a:r>
              <a:rPr lang="en-US" dirty="0" smtClean="0"/>
              <a:t>: instructions on how to verify a signature of a </a:t>
            </a:r>
            <a:r>
              <a:rPr lang="en-US" dirty="0" err="1" smtClean="0"/>
              <a:t>pubkey</a:t>
            </a:r>
            <a:r>
              <a:rPr lang="en-US" dirty="0" smtClean="0"/>
              <a:t> that is hashed</a:t>
            </a:r>
          </a:p>
          <a:p>
            <a:r>
              <a:rPr lang="en-US" dirty="0" err="1" smtClean="0"/>
              <a:t>scriptSig</a:t>
            </a:r>
            <a:r>
              <a:rPr lang="en-US" dirty="0" smtClean="0"/>
              <a:t>: signature, </a:t>
            </a:r>
            <a:r>
              <a:rPr lang="en-US" dirty="0" err="1" smtClean="0"/>
              <a:t>pubkey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40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296"/>
            <a:ext cx="3660751" cy="28063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OP_DUP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OP_HASH160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2547954"/>
            <a:ext cx="3701254" cy="121918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2662" y="1790630"/>
            <a:ext cx="11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Neue"/>
                <a:cs typeface="Helvetica Neue"/>
              </a:rPr>
              <a:t>ScriptSig</a:t>
            </a:r>
            <a:r>
              <a:rPr lang="en-US" dirty="0" smtClean="0">
                <a:latin typeface="Helvetica Neue"/>
                <a:cs typeface="Helvetica Neue"/>
              </a:rPr>
              <a:t>: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12460"/>
            <a:ext cx="163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 Neue"/>
                <a:cs typeface="Helvetica Neue"/>
              </a:rPr>
              <a:t>ScriptPubkey</a:t>
            </a:r>
            <a:r>
              <a:rPr lang="en-US" dirty="0" smtClean="0">
                <a:latin typeface="Helvetica Neue"/>
                <a:cs typeface="Helvetica Neue"/>
              </a:rPr>
              <a:t>: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5049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OP_DUP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OP_HASH160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7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365" y="2476818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hi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0219" y="1675206"/>
            <a:ext cx="949455" cy="782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219" y="2468501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hmmm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6365" y="1693884"/>
            <a:ext cx="949455" cy="782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cxnSp>
        <p:nvCxnSpPr>
          <p:cNvPr id="11" name="Elbow Connector 10"/>
          <p:cNvCxnSpPr>
            <a:stCxn id="4" idx="1"/>
            <a:endCxn id="7" idx="3"/>
          </p:cNvCxnSpPr>
          <p:nvPr/>
        </p:nvCxnSpPr>
        <p:spPr>
          <a:xfrm rot="10800000">
            <a:off x="2119675" y="2066673"/>
            <a:ext cx="1456691" cy="1012516"/>
          </a:xfrm>
          <a:prstGeom prst="bentConnector3">
            <a:avLst>
              <a:gd name="adj1" fmla="val 2371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82510" y="2476818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hola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d62c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2510" y="1693884"/>
            <a:ext cx="949455" cy="782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cxnSp>
        <p:nvCxnSpPr>
          <p:cNvPr id="15" name="Elbow Connector 14"/>
          <p:cNvCxnSpPr>
            <a:stCxn id="13" idx="1"/>
          </p:cNvCxnSpPr>
          <p:nvPr/>
        </p:nvCxnSpPr>
        <p:spPr>
          <a:xfrm rot="10800000">
            <a:off x="4525820" y="2066673"/>
            <a:ext cx="1456691" cy="1012516"/>
          </a:xfrm>
          <a:prstGeom prst="bentConnector3">
            <a:avLst>
              <a:gd name="adj1" fmla="val 2371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3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OP_DUP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OP_HASH160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01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OP_DUP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OP_HASH160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538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OP_HASH160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142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H(&lt;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&gt;)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725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&lt;H(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)&gt;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H(&lt;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&gt;)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198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OP_EQUAL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VERIFY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&lt;H(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pubkey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)&gt;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H(&lt;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&gt;)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981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smtClean="0">
                <a:latin typeface="Courier"/>
                <a:cs typeface="Courier"/>
              </a:rPr>
              <a:t>OP_CHECKSIG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</a:t>
            </a:r>
            <a:r>
              <a:rPr lang="en-US" sz="2800" dirty="0" err="1" smtClean="0">
                <a:latin typeface="Courier"/>
                <a:cs typeface="Courier"/>
              </a:rPr>
              <a:t>pubkey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&lt;sig&gt;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04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to </a:t>
            </a:r>
            <a:r>
              <a:rPr lang="en-US" dirty="0" err="1" smtClean="0"/>
              <a:t>Pubkey</a:t>
            </a:r>
            <a:r>
              <a:rPr lang="en-US" dirty="0" smtClean="0"/>
              <a:t> Hash (P2PKH)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true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3323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Unspendable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OP_RETURN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&lt;whatever&gt;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790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can spend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931"/>
            <a:ext cx="3660751" cy="2661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&lt;empty&gt;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68660"/>
            <a:ext cx="3660751" cy="1066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latin typeface="Courier"/>
                <a:cs typeface="Courier"/>
              </a:rPr>
              <a:t>OP_TRUE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5499" y="1271795"/>
            <a:ext cx="3660751" cy="3724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895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365" y="2476818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bye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0219" y="1675206"/>
            <a:ext cx="949455" cy="782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0219" y="2468501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hmmm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6365" y="1693884"/>
            <a:ext cx="949455" cy="78293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cxnSp>
        <p:nvCxnSpPr>
          <p:cNvPr id="11" name="Elbow Connector 10"/>
          <p:cNvCxnSpPr>
            <a:stCxn id="4" idx="1"/>
            <a:endCxn id="7" idx="3"/>
          </p:cNvCxnSpPr>
          <p:nvPr/>
        </p:nvCxnSpPr>
        <p:spPr>
          <a:xfrm rot="10800000">
            <a:off x="2119675" y="2066673"/>
            <a:ext cx="1456691" cy="1012516"/>
          </a:xfrm>
          <a:prstGeom prst="bentConnector3">
            <a:avLst>
              <a:gd name="adj1" fmla="val 2371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82510" y="2476818"/>
            <a:ext cx="1746161" cy="120474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0092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hola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d62c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2510" y="1693884"/>
            <a:ext cx="949455" cy="78293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cxnSp>
        <p:nvCxnSpPr>
          <p:cNvPr id="15" name="Elbow Connector 14"/>
          <p:cNvCxnSpPr>
            <a:stCxn id="13" idx="1"/>
          </p:cNvCxnSpPr>
          <p:nvPr/>
        </p:nvCxnSpPr>
        <p:spPr>
          <a:xfrm rot="10800000">
            <a:off x="4525820" y="2066673"/>
            <a:ext cx="1456691" cy="1012516"/>
          </a:xfrm>
          <a:prstGeom prst="bentConnector3">
            <a:avLst>
              <a:gd name="adj1" fmla="val 23718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6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UTXOs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with replay attacks:</a:t>
            </a:r>
          </a:p>
          <a:p>
            <a:pPr lvl="1"/>
            <a:r>
              <a:rPr lang="en-US" dirty="0" smtClean="0"/>
              <a:t>State order the number of unspent coins, not all accounts</a:t>
            </a:r>
          </a:p>
          <a:p>
            <a:r>
              <a:rPr lang="en-US" dirty="0" smtClean="0"/>
              <a:t>Privacy (can generate new </a:t>
            </a:r>
            <a:r>
              <a:rPr lang="en-US" dirty="0" err="1" smtClean="0"/>
              <a:t>pubkeys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429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of UTXOs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</a:p>
          <a:p>
            <a:r>
              <a:rPr lang="en-US" dirty="0" err="1" smtClean="0"/>
              <a:t>Fungibility</a:t>
            </a:r>
            <a:r>
              <a:rPr lang="en-US" dirty="0" smtClean="0"/>
              <a:t>: blacklisting 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UTXO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Bitcoin node computes this from the blockchain</a:t>
            </a:r>
          </a:p>
          <a:p>
            <a:r>
              <a:rPr lang="en-US" dirty="0" smtClean="0"/>
              <a:t>Represents valid set of coins</a:t>
            </a:r>
          </a:p>
          <a:p>
            <a:r>
              <a:rPr lang="en-US" dirty="0" smtClean="0"/>
              <a:t>~60M UTXOs</a:t>
            </a:r>
          </a:p>
          <a:p>
            <a:r>
              <a:rPr lang="en-US" dirty="0" smtClean="0"/>
              <a:t>~3GB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Coinbase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Value: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1254363542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scriptPubKey</a:t>
            </a:r>
            <a:endParaRPr lang="en-US" sz="32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txid</a:t>
            </a:r>
            <a:r>
              <a:rPr lang="en-US" dirty="0" smtClean="0">
                <a:latin typeface="Courier"/>
                <a:cs typeface="Courier"/>
              </a:rPr>
              <a:t>: 000</a:t>
            </a:r>
            <a:r>
              <a:rPr lang="is-IS" dirty="0" smtClean="0">
                <a:latin typeface="Courier"/>
                <a:cs typeface="Courier"/>
              </a:rPr>
              <a:t>…000</a:t>
            </a:r>
            <a:endParaRPr lang="en-US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Index:0xFFFFFFFF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scriptSig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ock_time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095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Coinbase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Value: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1254363542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scriptPubKey</a:t>
            </a:r>
            <a:endParaRPr lang="en-US" sz="32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txid</a:t>
            </a:r>
            <a:r>
              <a:rPr lang="en-US" dirty="0" smtClean="0">
                <a:latin typeface="Courier"/>
                <a:cs typeface="Courier"/>
              </a:rPr>
              <a:t>: 000</a:t>
            </a:r>
            <a:r>
              <a:rPr lang="is-IS" dirty="0" smtClean="0">
                <a:latin typeface="Courier"/>
                <a:cs typeface="Courier"/>
              </a:rPr>
              <a:t>…000</a:t>
            </a:r>
            <a:endParaRPr lang="en-US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Index:0xFFFFFFFF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scriptSig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lock_time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2265" y="1572453"/>
            <a:ext cx="1478708" cy="85919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12.5 BTC + fees</a:t>
            </a:r>
          </a:p>
        </p:txBody>
      </p:sp>
    </p:spTree>
    <p:extLst>
      <p:ext uri="{BB962C8B-B14F-4D97-AF65-F5344CB8AC3E}">
        <p14:creationId xmlns:p14="http://schemas.microsoft.com/office/powerpoint/2010/main" val="35445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in a transaction?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3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in a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</a:t>
            </a:r>
          </a:p>
          <a:p>
            <a:r>
              <a:rPr lang="en-US" dirty="0" smtClean="0"/>
              <a:t>User, authorization</a:t>
            </a:r>
          </a:p>
          <a:p>
            <a:r>
              <a:rPr lang="en-US" dirty="0" smtClean="0"/>
              <a:t>Who you’re paying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210" y="1340158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(??)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105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2209" y="1340157"/>
            <a:ext cx="3125151" cy="13249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in a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</a:t>
            </a:r>
          </a:p>
          <a:p>
            <a:r>
              <a:rPr lang="en-US" dirty="0" smtClean="0"/>
              <a:t>User, authorization</a:t>
            </a:r>
          </a:p>
          <a:p>
            <a:r>
              <a:rPr lang="en-US" dirty="0" smtClean="0"/>
              <a:t>Who you’re paying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210" y="134364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27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2209" y="1340158"/>
            <a:ext cx="3125151" cy="9639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in a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</a:t>
            </a:r>
          </a:p>
          <a:p>
            <a:r>
              <a:rPr lang="en-US" dirty="0" smtClean="0"/>
              <a:t>User, authorization</a:t>
            </a:r>
          </a:p>
          <a:p>
            <a:r>
              <a:rPr lang="en-US" dirty="0" smtClean="0"/>
              <a:t>Who you’re paying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2210" y="1343642"/>
            <a:ext cx="3125150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(TXN-sig)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095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2209" y="1340158"/>
            <a:ext cx="3558099" cy="95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in a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</a:t>
            </a:r>
          </a:p>
          <a:p>
            <a:r>
              <a:rPr lang="en-US" dirty="0" smtClean="0"/>
              <a:t>User, authorization</a:t>
            </a:r>
          </a:p>
          <a:p>
            <a:r>
              <a:rPr lang="en-US" dirty="0" smtClean="0"/>
              <a:t>Who you’re paying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2210" y="1340158"/>
            <a:ext cx="3558098" cy="1321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Who: Alice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Amount: $5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Payee: Bob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Auth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Sig</a:t>
            </a:r>
            <a:r>
              <a:rPr lang="en-US" baseline="-25000" dirty="0" err="1" smtClean="0">
                <a:solidFill>
                  <a:schemeClr val="tx1"/>
                </a:solidFill>
                <a:latin typeface="Courier"/>
                <a:cs typeface="Courier"/>
              </a:rPr>
              <a:t>Alice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(H(TXN-sig))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653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5072</TotalTime>
  <Words>1143</Words>
  <Application>Microsoft Macintosh PowerPoint</Application>
  <PresentationFormat>On-screen Show (16:9)</PresentationFormat>
  <Paragraphs>444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Theme</vt:lpstr>
      <vt:lpstr>Cryptocurrency Engineering and Design</vt:lpstr>
      <vt:lpstr>Recap</vt:lpstr>
      <vt:lpstr>Blockchain</vt:lpstr>
      <vt:lpstr>Blockchain</vt:lpstr>
      <vt:lpstr>What do we need in a transaction?</vt:lpstr>
      <vt:lpstr>What do we need in a transaction?</vt:lpstr>
      <vt:lpstr>What do we need in a transaction?</vt:lpstr>
      <vt:lpstr>What do we need in a transaction?</vt:lpstr>
      <vt:lpstr>What do we need in a transaction?</vt:lpstr>
      <vt:lpstr>Account based model</vt:lpstr>
      <vt:lpstr>Account based model</vt:lpstr>
      <vt:lpstr>Account based model</vt:lpstr>
      <vt:lpstr>Account based model</vt:lpstr>
      <vt:lpstr>Replay attacks</vt:lpstr>
      <vt:lpstr>Replay attacks</vt:lpstr>
      <vt:lpstr>Replay attacks</vt:lpstr>
      <vt:lpstr>Unspent Transaction Outputs</vt:lpstr>
      <vt:lpstr>Transaction format</vt:lpstr>
      <vt:lpstr>Transaction format</vt:lpstr>
      <vt:lpstr>Transaction format</vt:lpstr>
      <vt:lpstr>ScriptSigs and scriptPubkeys</vt:lpstr>
      <vt:lpstr>Multiple inputs and outputs</vt:lpstr>
      <vt:lpstr>Inputs and outputs are independent</vt:lpstr>
      <vt:lpstr>Transactions</vt:lpstr>
      <vt:lpstr>PowerPoint Presentation</vt:lpstr>
      <vt:lpstr>Consensus rules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Pay to Pubkey Hash (P2PKH)</vt:lpstr>
      <vt:lpstr>Unspendable output</vt:lpstr>
      <vt:lpstr>Anyone can spend output</vt:lpstr>
      <vt:lpstr>Benefits of UTXOs</vt:lpstr>
      <vt:lpstr>Downsides of UTXOs</vt:lpstr>
      <vt:lpstr>UTXO set</vt:lpstr>
      <vt:lpstr>Coinbase transaction</vt:lpstr>
      <vt:lpstr>Coinbase transaction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Engineering and Design</dc:title>
  <dc:creator>Neha Narula</dc:creator>
  <cp:lastModifiedBy>Neha Narula</cp:lastModifiedBy>
  <cp:revision>162</cp:revision>
  <dcterms:created xsi:type="dcterms:W3CDTF">2018-02-09T19:54:31Z</dcterms:created>
  <dcterms:modified xsi:type="dcterms:W3CDTF">2018-02-20T17:29:50Z</dcterms:modified>
</cp:coreProperties>
</file>