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0" r:id="rId5"/>
    <p:sldId id="257" r:id="rId6"/>
    <p:sldId id="262" r:id="rId7"/>
    <p:sldId id="263" r:id="rId8"/>
    <p:sldId id="266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2" r:id="rId2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DE6"/>
    <a:srgbClr val="19C1CE"/>
    <a:srgbClr val="FF5B35"/>
    <a:srgbClr val="786FB1"/>
    <a:srgbClr val="15C246"/>
    <a:srgbClr val="0093FF"/>
    <a:srgbClr val="004FE5"/>
    <a:srgbClr val="EA3338"/>
    <a:srgbClr val="5E5E63"/>
    <a:srgbClr val="00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8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85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4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03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8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911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051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23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6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5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4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73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9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7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86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64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06/06/2022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ybest-brazil.com.br/20773" TargetMode="External"/><Relationship Id="rId3" Type="http://schemas.openxmlformats.org/officeDocument/2006/relationships/hyperlink" Target="https://blog.b2bstack.com.br/melhores-erps-gratuitos/" TargetMode="External"/><Relationship Id="rId7" Type="http://schemas.openxmlformats.org/officeDocument/2006/relationships/hyperlink" Target="https://www.jivochat.com.br/blog/vendas/melhores-ferramentas-de-cr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vochat.com.br/blog/ferramentas/crm-gratuito.html" TargetMode="External"/><Relationship Id="rId5" Type="http://schemas.openxmlformats.org/officeDocument/2006/relationships/hyperlink" Target="https://www.techedgegroup.com/pt/blog/sistema-erp-saiba-como-funciona-e-suas-vantagens#:~:text=Abrevia%C3%A7%C3%A3o%20de%20Enterprise%20Resource%20Planning,e%20a%20organiza%C3%A7%C3%A3o%20da%20companhia" TargetMode="External"/><Relationship Id="rId4" Type="http://schemas.openxmlformats.org/officeDocument/2006/relationships/hyperlink" Target="https://nfe.io/blog/gestao-empresarial/melhores-sistemas-erps-mercado/" TargetMode="External"/><Relationship Id="rId9" Type="http://schemas.openxmlformats.org/officeDocument/2006/relationships/hyperlink" Target="https://www.zendesk.com.br/blog/como-funciona-o-crm/#:~:text=Lembre%2Dse%20que%20o%20CRM,e%20com%20o%20cliente%20otimizad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pt-BR" sz="6200" dirty="0"/>
              <a:t>Sistema ERP e CRM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Sistemas de Informação</a:t>
            </a:r>
            <a:br>
              <a:rPr lang="pt-BR" dirty="0"/>
            </a:br>
            <a:r>
              <a:rPr lang="pt-BR" dirty="0"/>
              <a:t>Luiz Fortes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4BBB7A22-E88D-AF1E-8D25-CBBCB175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57" y="937070"/>
            <a:ext cx="5082035" cy="4983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42" y="174025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Sistema CRM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82" y="1929006"/>
            <a:ext cx="7243603" cy="2719193"/>
          </a:xfrm>
        </p:spPr>
        <p:txBody>
          <a:bodyPr rtlCol="0" anchor="t">
            <a:noAutofit/>
          </a:bodyPr>
          <a:lstStyle/>
          <a:p>
            <a:pPr rtl="0"/>
            <a:r>
              <a:rPr lang="pt-BR" sz="1400" dirty="0"/>
              <a:t>CRM (customer relationship management, ou, em português, gestão de relacionamento com o cliente) é um sistema que permite registrar e organizar todos pontos de um contato que um consumidor tem com o vendedor de uma empresa.</a:t>
            </a:r>
          </a:p>
          <a:p>
            <a:pPr rtl="0"/>
            <a:endParaRPr lang="pt-BR" sz="1400" dirty="0"/>
          </a:p>
          <a:p>
            <a:pPr rtl="0"/>
            <a:r>
              <a:rPr lang="pt-BR" sz="1400" dirty="0"/>
              <a:t>Assim, quando o profissional de vendas entra em contato com um possível cliente, consegue armazenar na ferramenta dados como nome, endereço, telefone, visitas ao site e descrição de cada uma das interações. Dessa forma, dados de clientes, Leads e oportunidades ficam reunidos no mesmo lugar.</a:t>
            </a:r>
          </a:p>
          <a:p>
            <a:pPr rtl="0"/>
            <a:endParaRPr lang="pt-BR" sz="1400" dirty="0"/>
          </a:p>
          <a:p>
            <a:pPr rtl="0"/>
            <a:r>
              <a:rPr lang="pt-BR" sz="1400" dirty="0"/>
              <a:t>Vai muito além de uma lista de contatos: o CRM permite que sua empresa construa um relacionamento duradouro com clientes e ofereça a melhor experiência aos consumidores durante todo o processo de venda.</a:t>
            </a:r>
          </a:p>
          <a:p>
            <a:pPr rtl="0"/>
            <a:endParaRPr lang="pt-BR" sz="1400" dirty="0"/>
          </a:p>
          <a:p>
            <a:pPr rtl="0"/>
            <a:r>
              <a:rPr lang="pt-BR" sz="1400" dirty="0"/>
              <a:t>o CRM permite que sua empresa construa um relacionamento duradouro com clientes e ofereça a melhor experiência aos consumidores durante todo o processo de venda.</a:t>
            </a:r>
          </a:p>
        </p:txBody>
      </p:sp>
    </p:spTree>
    <p:extLst>
      <p:ext uri="{BB962C8B-B14F-4D97-AF65-F5344CB8AC3E}">
        <p14:creationId xmlns:p14="http://schemas.microsoft.com/office/powerpoint/2010/main" val="324243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00" y="587374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Exemplos de CRMs gratuitos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746" y="2388892"/>
            <a:ext cx="7243603" cy="2719193"/>
          </a:xfrm>
        </p:spPr>
        <p:txBody>
          <a:bodyPr rtlCol="0" anchor="t">
            <a:normAutofit fontScale="85000" lnSpcReduction="1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 err="1">
                <a:solidFill>
                  <a:srgbClr val="0093FF"/>
                </a:solidFill>
              </a:rPr>
              <a:t>SendinBlue</a:t>
            </a:r>
            <a:r>
              <a:rPr lang="pt-BR" sz="1800" dirty="0"/>
              <a:t> oferece um dos melhores CRM</a:t>
            </a:r>
          </a:p>
          <a:p>
            <a:pPr marL="0" indent="0" rtl="0">
              <a:buNone/>
            </a:pPr>
            <a:r>
              <a:rPr lang="pt-BR" sz="1800" dirty="0"/>
              <a:t>gratuitos do mercado.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Possui ferramentas como gerenciamento</a:t>
            </a:r>
          </a:p>
          <a:p>
            <a:pPr marL="0" indent="0" rtl="0">
              <a:buNone/>
            </a:pPr>
            <a:r>
              <a:rPr lang="pt-BR" sz="1800" dirty="0"/>
              <a:t>de contatos ilimitados, segmentação</a:t>
            </a:r>
          </a:p>
          <a:p>
            <a:pPr marL="0" indent="0" rtl="0">
              <a:buNone/>
            </a:pPr>
            <a:r>
              <a:rPr lang="pt-BR" sz="1800" dirty="0"/>
              <a:t>avançada de leads, formulários</a:t>
            </a:r>
          </a:p>
          <a:p>
            <a:pPr marL="0" indent="0" rtl="0">
              <a:buNone/>
            </a:pPr>
            <a:r>
              <a:rPr lang="pt-BR" sz="1800" dirty="0"/>
              <a:t>de inscrição personalizáveis</a:t>
            </a:r>
          </a:p>
          <a:p>
            <a:pPr marL="0" indent="0" rtl="0">
              <a:buNone/>
            </a:pPr>
            <a:r>
              <a:rPr lang="pt-BR" sz="1800" dirty="0"/>
              <a:t> e CRM de vendas.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B648AC40-B84B-2A37-882F-31A2651F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8" y="2469402"/>
            <a:ext cx="3340111" cy="25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549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746" y="1823627"/>
            <a:ext cx="7243603" cy="2719193"/>
          </a:xfrm>
        </p:spPr>
        <p:txBody>
          <a:bodyPr rtlCol="0" anchor="t">
            <a:normAutofit fontScale="85000" lnSpcReduction="1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15C246"/>
                </a:solidFill>
              </a:rPr>
              <a:t>Pipedrive</a:t>
            </a:r>
            <a:r>
              <a:rPr lang="pt-BR" sz="1800" dirty="0"/>
              <a:t> oferece um período de teste grátis de 30 dias para </a:t>
            </a:r>
          </a:p>
          <a:p>
            <a:pPr marL="0" indent="0" rtl="0">
              <a:buNone/>
            </a:pPr>
            <a:r>
              <a:rPr lang="pt-BR" sz="1800" dirty="0"/>
              <a:t>novos usuários e se destaca como um dos melhores sistemas </a:t>
            </a:r>
          </a:p>
          <a:p>
            <a:pPr marL="0" indent="0" rtl="0">
              <a:buNone/>
            </a:pPr>
            <a:r>
              <a:rPr lang="pt-BR" sz="1800" dirty="0"/>
              <a:t>CRM no mundo.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Ele é possui mais de 150 aplicativos integrados, </a:t>
            </a:r>
          </a:p>
          <a:p>
            <a:pPr marL="0" indent="0">
              <a:buNone/>
            </a:pPr>
            <a:r>
              <a:rPr lang="pt-BR" sz="1800" dirty="0"/>
              <a:t>funis personalizáveis e com campos de contatos </a:t>
            </a:r>
          </a:p>
          <a:p>
            <a:pPr marL="0" indent="0">
              <a:buNone/>
            </a:pPr>
            <a:r>
              <a:rPr lang="pt-BR" sz="1800" dirty="0"/>
              <a:t>personalizados, caixa de entrada de e-mail </a:t>
            </a:r>
          </a:p>
          <a:p>
            <a:pPr marL="0" indent="0">
              <a:buNone/>
            </a:pPr>
            <a:r>
              <a:rPr lang="pt-BR" sz="1800" dirty="0"/>
              <a:t>já disponível no plano Essencial.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8" name="Imagem 7" descr="Uma imagem contendo edifício, placa, verde, rua&#10;&#10;Descrição gerada automaticamente">
            <a:extLst>
              <a:ext uri="{FF2B5EF4-FFF2-40B4-BE49-F238E27FC236}">
                <a16:creationId xmlns:a16="http://schemas.microsoft.com/office/drawing/2014/main" id="{6087B7B5-B10D-D0F5-8B9D-230C9561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4" y="1823627"/>
            <a:ext cx="3648103" cy="2523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5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93655"/>
            <a:ext cx="7243603" cy="2719193"/>
          </a:xfrm>
        </p:spPr>
        <p:txBody>
          <a:bodyPr rtlCol="0" anchor="t">
            <a:normAutofit fontScale="77500" lnSpcReduction="2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786FB1"/>
                </a:solidFill>
              </a:rPr>
              <a:t>Ploomes</a:t>
            </a:r>
            <a:r>
              <a:rPr lang="pt-BR" sz="1800" dirty="0"/>
              <a:t>  é especializado no processo comercial completo,</a:t>
            </a:r>
          </a:p>
          <a:p>
            <a:pPr marL="0" indent="0" rtl="0">
              <a:buNone/>
            </a:pPr>
            <a:r>
              <a:rPr lang="pt-BR" sz="1800" dirty="0"/>
              <a:t>Ele possui possibilidade de definir um workflow operacional</a:t>
            </a:r>
          </a:p>
          <a:p>
            <a:pPr marL="0" indent="0" rtl="0">
              <a:buNone/>
            </a:pPr>
            <a:r>
              <a:rPr lang="pt-BR" sz="1800" dirty="0"/>
              <a:t>De vendas B2B, automação de documentos, gestão de base de clientes</a:t>
            </a:r>
          </a:p>
          <a:p>
            <a:pPr marL="0" indent="0" rtl="0">
              <a:buNone/>
            </a:pPr>
            <a:r>
              <a:rPr lang="pt-BR" sz="1800" dirty="0"/>
              <a:t>Com uso de funil e outros.</a:t>
            </a:r>
          </a:p>
          <a:p>
            <a:pPr marL="0" indent="0" rtl="0">
              <a:buNone/>
            </a:pP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Tem ferramentas de centralização de toda</a:t>
            </a:r>
          </a:p>
          <a:p>
            <a:pPr marL="0" indent="0">
              <a:buNone/>
            </a:pPr>
            <a:r>
              <a:rPr lang="pt-BR" sz="1800" dirty="0"/>
              <a:t>sua operação comercial e integração com base</a:t>
            </a:r>
          </a:p>
          <a:p>
            <a:pPr marL="0" indent="0">
              <a:buNone/>
            </a:pPr>
            <a:r>
              <a:rPr lang="pt-BR" sz="1800" dirty="0"/>
              <a:t>de dados ERP.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DDC4DE22-7E67-1F4A-6347-3179B7D0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6" y="1563685"/>
            <a:ext cx="2979135" cy="2979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12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7" y="208873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Exemplos de CRMs pago</a:t>
            </a:r>
            <a:r>
              <a:rPr lang="pt-BR" dirty="0">
                <a:solidFill>
                  <a:schemeClr val="accent2"/>
                </a:solidFill>
              </a:rPr>
              <a:t>$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721" y="2123396"/>
            <a:ext cx="7243603" cy="4275138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FF5B35"/>
                </a:solidFill>
              </a:rPr>
              <a:t>HubSpot</a:t>
            </a:r>
            <a:r>
              <a:rPr lang="pt-BR" sz="1800" dirty="0"/>
              <a:t> é uma empresa que se tornou referência mundial</a:t>
            </a:r>
          </a:p>
          <a:p>
            <a:pPr marL="0" indent="0" rtl="0">
              <a:buNone/>
            </a:pPr>
            <a:r>
              <a:rPr lang="pt-BR" sz="1800" dirty="0"/>
              <a:t>Em resoluções de problemas de marketing e vendas.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Ele facilita a organização e o controle do seu</a:t>
            </a:r>
          </a:p>
          <a:p>
            <a:pPr marL="0" indent="0">
              <a:buNone/>
            </a:pPr>
            <a:r>
              <a:rPr lang="pt-BR" sz="1800" dirty="0"/>
              <a:t>pipeline de vendas. 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Ele é autoexplicativo e simples </a:t>
            </a:r>
          </a:p>
          <a:p>
            <a:pPr marL="0" indent="0">
              <a:buNone/>
            </a:pPr>
            <a:r>
              <a:rPr lang="pt-BR" sz="1800" dirty="0"/>
              <a:t>de personalizar.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B0CB305-2673-290B-EB56-8020AD4E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1" y="2123396"/>
            <a:ext cx="3040545" cy="3040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5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93655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19C1CE"/>
                </a:solidFill>
              </a:rPr>
              <a:t>RD Station</a:t>
            </a:r>
            <a:r>
              <a:rPr lang="pt-BR" sz="1800" dirty="0"/>
              <a:t> é uma ferramenta CRM lançada pela maior</a:t>
            </a:r>
          </a:p>
          <a:p>
            <a:pPr marL="0" indent="0" rtl="0">
              <a:buNone/>
            </a:pPr>
            <a:r>
              <a:rPr lang="pt-BR" sz="1800" dirty="0"/>
              <a:t>Empresa de automação de marketing da América Latina,</a:t>
            </a:r>
          </a:p>
          <a:p>
            <a:pPr marL="0" indent="0" rtl="0">
              <a:buNone/>
            </a:pPr>
            <a:r>
              <a:rPr lang="pt-BR" sz="1800" dirty="0"/>
              <a:t>A Resultados Digitas.</a:t>
            </a:r>
          </a:p>
          <a:p>
            <a:pPr marL="0" indent="0" rtl="0">
              <a:buNone/>
            </a:pPr>
            <a:endParaRPr lang="pt-BR" sz="1800" dirty="0"/>
          </a:p>
          <a:p>
            <a:pPr rtl="0"/>
            <a:r>
              <a:rPr lang="pt-BR" sz="1800" dirty="0"/>
              <a:t>O software é muito simples de gerenciar.</a:t>
            </a:r>
          </a:p>
          <a:p>
            <a:pPr rtl="0"/>
            <a:r>
              <a:rPr lang="pt-BR" sz="1800" dirty="0"/>
              <a:t>Ele permite personalizar campanhas de e-mail </a:t>
            </a:r>
          </a:p>
          <a:p>
            <a:pPr marL="0" indent="0" rtl="0">
              <a:buNone/>
            </a:pPr>
            <a:r>
              <a:rPr lang="pt-BR" sz="1800" dirty="0"/>
              <a:t>com base nas vendas concluídas.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1365EF7-963B-5017-3B7B-18088704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3" y="1445419"/>
            <a:ext cx="3332162" cy="3174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00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93655"/>
            <a:ext cx="7243603" cy="2719193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332DE6"/>
                </a:solidFill>
              </a:rPr>
              <a:t>Agendor</a:t>
            </a:r>
            <a:r>
              <a:rPr lang="pt-BR" sz="1800" dirty="0"/>
              <a:t> é o melhor CRM de vendas com plano gratuito</a:t>
            </a:r>
          </a:p>
          <a:p>
            <a:pPr marL="0" indent="0" rtl="0">
              <a:buNone/>
            </a:pPr>
            <a:r>
              <a:rPr lang="pt-BR" sz="1800" dirty="0"/>
              <a:t>e pago.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Uma plataforma de gestão comercial brasileira indicada para </a:t>
            </a:r>
          </a:p>
          <a:p>
            <a:pPr marL="0" indent="0">
              <a:buNone/>
            </a:pPr>
            <a:r>
              <a:rPr lang="pt-BR" sz="1800" dirty="0"/>
              <a:t>empresas com vendas B2B.</a:t>
            </a:r>
          </a:p>
          <a:p>
            <a:pPr rtl="0"/>
            <a:endParaRPr lang="pt-BR" sz="1800" dirty="0"/>
          </a:p>
          <a:p>
            <a:pPr rtl="0"/>
            <a:r>
              <a:rPr lang="pt-BR" sz="1800" dirty="0"/>
              <a:t>Em seu plano Pro, inclui 4 usuários e oferece múltiplos</a:t>
            </a:r>
          </a:p>
          <a:p>
            <a:pPr marL="0" indent="0" rtl="0">
              <a:buNone/>
            </a:pPr>
            <a:r>
              <a:rPr lang="pt-BR" sz="1800" dirty="0"/>
              <a:t>funis de venda, não possui limites de</a:t>
            </a:r>
          </a:p>
          <a:p>
            <a:pPr marL="0" indent="0" rtl="0">
              <a:buNone/>
            </a:pPr>
            <a:r>
              <a:rPr lang="pt-BR" sz="1800" dirty="0"/>
              <a:t>armazenamento ou limites de cadastro.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789D782-C2E5-9E07-F21D-A10191A2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7" y="1525485"/>
            <a:ext cx="3055533" cy="2887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61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23" y="1905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Como funcionam os CRMs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1" y="1771649"/>
            <a:ext cx="7243603" cy="4200527"/>
          </a:xfrm>
        </p:spPr>
        <p:txBody>
          <a:bodyPr rtlCol="0" anchor="t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Com um software de CRM é possível coletar, armazenar e gerenciar os dados sobre prospects, leads e clientes. Esse tipo de plataforma busca otimizar as estratégias de marketing e de vendas no intuito de gerar novas oportunidades de negócio.</a:t>
            </a:r>
          </a:p>
          <a:p>
            <a:pPr algn="l">
              <a:buFont typeface="+mj-lt"/>
              <a:buAutoNum type="arabicPeriod"/>
            </a:pPr>
            <a:endParaRPr lang="pt-BR" sz="1400" b="0" i="0" dirty="0">
              <a:effectLst/>
              <a:latin typeface="Exo 2"/>
            </a:endParaRP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Nesse sentido, um CRM permite que as empresas conheçam melhor seus clientes, identifiquem com mais agilidade novas oportunidades de negócios, otimiza a rotina de trabalho dos agentes e aumenta a produtividade, eleva o número de conversões e melhora o relacionamento entre marca e consumidor, dentre tantas outras vantagens.</a:t>
            </a:r>
          </a:p>
          <a:p>
            <a:pPr algn="l">
              <a:buFont typeface="+mj-lt"/>
              <a:buAutoNum type="arabicPeriod"/>
            </a:pPr>
            <a:endParaRPr lang="pt-BR" sz="1400" b="0" i="0" dirty="0">
              <a:effectLst/>
              <a:latin typeface="Exo 2"/>
            </a:endParaRP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Para que ele opere corretamente e atenda ao que sua empresa precisa, o ideal é que ele permita a personalização de configurações e que possa ser integrado aos sistemas que seu negócio já utiliza. </a:t>
            </a:r>
          </a:p>
          <a:p>
            <a:pPr algn="l">
              <a:buFont typeface="+mj-lt"/>
              <a:buAutoNum type="arabicPeriod"/>
            </a:pPr>
            <a:endParaRPr lang="pt-BR" sz="1400" b="0" i="0" dirty="0">
              <a:effectLst/>
              <a:latin typeface="Exo 2"/>
            </a:endParaRP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Dessa maneira, as informações poderão ser puxadas diretamente da sua base, sem que haja a necessidade de fazer todos os cadastros manualmente — o que para grandes empresas é incogitável, além de ser contraprodutivo.</a:t>
            </a:r>
          </a:p>
          <a:p>
            <a:pPr algn="l">
              <a:buFont typeface="+mj-lt"/>
              <a:buAutoNum type="arabicPeriod"/>
            </a:pPr>
            <a:endParaRPr lang="pt-BR" sz="1400" b="0" i="0" dirty="0">
              <a:effectLst/>
              <a:latin typeface="Exo 2"/>
            </a:endParaRP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E mais: um bom CRM também deve armazenar os dados na nuvem para garantir a segurança das informações e facilitar o compartilhamento de dados entre os colaboradores da empresa.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3423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9" name="Imagem 8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217877C3-0A82-43CE-D28D-0C242BCC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92" y="1038225"/>
            <a:ext cx="4438650" cy="443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48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fontScale="70000" lnSpcReduction="20000"/>
          </a:bodyPr>
          <a:lstStyle/>
          <a:p>
            <a:pPr rtl="0"/>
            <a:r>
              <a:rPr lang="pt-BR" sz="1800" dirty="0"/>
              <a:t>‍A sigla ERP significa Enterprise </a:t>
            </a:r>
            <a:r>
              <a:rPr lang="pt-BR" sz="1800" dirty="0" err="1"/>
              <a:t>Resource</a:t>
            </a:r>
            <a:r>
              <a:rPr lang="pt-BR" sz="1800" dirty="0"/>
              <a:t> Planning, ou em português, Sistema de Gestão Empresarial. Um ERP é um software que permite ao empresário gerenciar todas as áreas da sua empresa de forma integrada e em uma única plataforma.</a:t>
            </a:r>
          </a:p>
          <a:p>
            <a:pPr rtl="0"/>
            <a:endParaRPr lang="pt-BR" sz="1800" dirty="0"/>
          </a:p>
          <a:p>
            <a:pPr rtl="0"/>
            <a:r>
              <a:rPr lang="pt-BR" sz="1800" dirty="0"/>
              <a:t>Um dos objetivos principais dessa ferramenta é a automatização de processos de cada área e o trabalho de forma sincronizada das informações em tempo real. Com um sistema de gestão integrado, o retrabalho, a duplicidade de tarefas e a dificuldade em encontrar informações relevantes são praticamente descartados da rotina empresarial, aumentando a produtividade e o compartilhamento de dados. </a:t>
            </a:r>
          </a:p>
          <a:p>
            <a:pPr rtl="0"/>
            <a:endParaRPr lang="pt-BR" sz="1800" dirty="0"/>
          </a:p>
          <a:p>
            <a:pPr rtl="0"/>
            <a:r>
              <a:rPr lang="pt-BR" sz="1800" dirty="0"/>
              <a:t>Tudo isso permite que as tomadas de decisão da empresa tornem-se muito mais coerentes, seja a curto ou a longo prazo, pois todas as informações ficam concentradas em um só lugar, de forma organizada e segura em uma base de dados confiável.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23" y="1905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97" y="1657349"/>
            <a:ext cx="7181246" cy="4448176"/>
          </a:xfrm>
        </p:spPr>
        <p:txBody>
          <a:bodyPr rtlCol="0" anchor="t"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sz="1800" dirty="0">
                <a:hlinkClick r:id="rId3"/>
              </a:rPr>
              <a:t>https://blog.b2bstack.com.br/melhores-erps-gratuitos/</a:t>
            </a:r>
            <a:endParaRPr lang="pt-BR" sz="1800" dirty="0"/>
          </a:p>
          <a:p>
            <a:pPr marL="0" indent="0" algn="l">
              <a:buNone/>
            </a:pPr>
            <a:r>
              <a:rPr lang="pt-BR" sz="1800" dirty="0">
                <a:hlinkClick r:id="rId4"/>
              </a:rPr>
              <a:t>https://nfe.io/blog/gestao-empresarial/melhores-sistemas-erps-mercado/</a:t>
            </a:r>
            <a:endParaRPr lang="pt-BR" sz="1800" dirty="0"/>
          </a:p>
          <a:p>
            <a:pPr marL="0" indent="0" algn="l">
              <a:buNone/>
            </a:pPr>
            <a:r>
              <a:rPr lang="pt-BR" sz="1800" dirty="0">
                <a:hlinkClick r:id="rId5"/>
              </a:rPr>
              <a:t>https://www.techedgegroup.com/</a:t>
            </a:r>
            <a:r>
              <a:rPr lang="pt-BR" sz="1800" dirty="0" err="1">
                <a:hlinkClick r:id="rId5"/>
              </a:rPr>
              <a:t>pt</a:t>
            </a:r>
            <a:r>
              <a:rPr lang="pt-BR" sz="1800" dirty="0">
                <a:hlinkClick r:id="rId5"/>
              </a:rPr>
              <a:t>/blog/sistema-</a:t>
            </a:r>
            <a:r>
              <a:rPr lang="pt-BR" sz="1800" dirty="0" err="1">
                <a:hlinkClick r:id="rId5"/>
              </a:rPr>
              <a:t>erp</a:t>
            </a:r>
            <a:r>
              <a:rPr lang="pt-BR" sz="1800" dirty="0">
                <a:hlinkClick r:id="rId5"/>
              </a:rPr>
              <a:t>-saiba-como-funciona-e-suas-vantagens#:~:</a:t>
            </a:r>
            <a:r>
              <a:rPr lang="pt-BR" sz="1800" dirty="0" err="1">
                <a:hlinkClick r:id="rId5"/>
              </a:rPr>
              <a:t>text</a:t>
            </a:r>
            <a:r>
              <a:rPr lang="pt-BR" sz="1800" dirty="0">
                <a:hlinkClick r:id="rId5"/>
              </a:rPr>
              <a:t>=Abrevia%C3%A7%C3%A3o%20de%20Enterprise%20Resource%20Planning,e%20a%20organiza%C3%A7%C3%A3o%20da%20companhia</a:t>
            </a:r>
            <a:r>
              <a:rPr lang="pt-BR" sz="1800" dirty="0"/>
              <a:t>.</a:t>
            </a:r>
          </a:p>
          <a:p>
            <a:pPr marL="0" indent="0" algn="l">
              <a:buNone/>
            </a:pPr>
            <a:r>
              <a:rPr lang="pt-BR" sz="1800" dirty="0">
                <a:hlinkClick r:id="rId6"/>
              </a:rPr>
              <a:t>https://www.jivochat.com.br/blog/ferramentas/crm-gratuito.html</a:t>
            </a:r>
            <a:endParaRPr lang="pt-BR" sz="1800" dirty="0"/>
          </a:p>
          <a:p>
            <a:pPr marL="0" indent="0" algn="l">
              <a:buNone/>
            </a:pPr>
            <a:r>
              <a:rPr lang="pt-BR" sz="1800" dirty="0">
                <a:hlinkClick r:id="rId7"/>
              </a:rPr>
              <a:t>https://www.jivochat.com.br/blog/vendas/melhores-ferramentas-de-crm.html</a:t>
            </a:r>
            <a:endParaRPr lang="pt-BR" sz="1800" dirty="0"/>
          </a:p>
          <a:p>
            <a:pPr marL="0" indent="0" algn="l">
              <a:buNone/>
            </a:pPr>
            <a:r>
              <a:rPr lang="pt-BR" sz="1800" dirty="0">
                <a:hlinkClick r:id="rId8"/>
              </a:rPr>
              <a:t>https://mybest-brazil.com.br/20773</a:t>
            </a:r>
            <a:endParaRPr lang="pt-BR" sz="1800" dirty="0"/>
          </a:p>
          <a:p>
            <a:pPr marL="0" indent="0" algn="l">
              <a:buNone/>
            </a:pPr>
            <a:r>
              <a:rPr lang="pt-BR" sz="1800" dirty="0">
                <a:hlinkClick r:id="rId9"/>
              </a:rPr>
              <a:t>https://www.zendesk.com.br/blog/como-funciona-o-</a:t>
            </a:r>
            <a:r>
              <a:rPr lang="pt-BR" sz="1800" dirty="0" err="1">
                <a:hlinkClick r:id="rId9"/>
              </a:rPr>
              <a:t>crm</a:t>
            </a:r>
            <a:r>
              <a:rPr lang="pt-BR" sz="1800" dirty="0">
                <a:hlinkClick r:id="rId9"/>
              </a:rPr>
              <a:t>/#:~:text=Lembre%2Dse%20que%20o%20CRM,e%20com%20o%20cliente%20otimizada</a:t>
            </a:r>
            <a:r>
              <a:rPr lang="pt-BR" sz="1800" dirty="0"/>
              <a:t>.</a:t>
            </a:r>
          </a:p>
          <a:p>
            <a:pPr marL="0" indent="0" algn="l">
              <a:buNone/>
            </a:pPr>
            <a:r>
              <a:rPr lang="pt-BR" sz="1800" dirty="0">
                <a:hlinkClick r:id="rId9"/>
              </a:rPr>
              <a:t>https://www.zendesk.com.br/blog/como-funciona-o-</a:t>
            </a:r>
            <a:r>
              <a:rPr lang="pt-BR" sz="1800" dirty="0" err="1">
                <a:hlinkClick r:id="rId9"/>
              </a:rPr>
              <a:t>crm</a:t>
            </a:r>
            <a:r>
              <a:rPr lang="pt-BR" sz="1800" dirty="0">
                <a:hlinkClick r:id="rId9"/>
              </a:rPr>
              <a:t>/#:~:text=Lembre%2Dse%20que%20o%20CRM,e%20com%20o%20cliente%20otimizada</a:t>
            </a:r>
            <a:r>
              <a:rPr lang="pt-BR" sz="1800" dirty="0"/>
              <a:t>.</a:t>
            </a:r>
          </a:p>
          <a:p>
            <a:pPr marL="0" indent="0" algn="l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5434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00" y="587374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Exemplos de ERPS gratuitos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435" y="2527154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01E2F4"/>
                </a:solidFill>
              </a:rPr>
              <a:t>Omie.FIT </a:t>
            </a:r>
            <a:r>
              <a:rPr lang="pt-BR" sz="1800" dirty="0"/>
              <a:t>é voltado para pequenas empresas,</a:t>
            </a:r>
          </a:p>
          <a:p>
            <a:pPr marL="0" indent="0" rtl="0">
              <a:buNone/>
            </a:pPr>
            <a:r>
              <a:rPr lang="pt-BR" sz="1800" dirty="0"/>
              <a:t>Ele permite integração total com o contador.</a:t>
            </a:r>
          </a:p>
          <a:p>
            <a:pPr marL="0" indent="0" rtl="0">
              <a:buNone/>
            </a:pPr>
            <a:r>
              <a:rPr lang="pt-BR" sz="1800" dirty="0"/>
              <a:t>Também possui suporte ilimitado por chat e</a:t>
            </a:r>
          </a:p>
          <a:p>
            <a:pPr marL="0" indent="0" rtl="0">
              <a:buNone/>
            </a:pPr>
            <a:r>
              <a:rPr lang="pt-BR" sz="1800" dirty="0"/>
              <a:t>e-mail. A versão gratuita só é disponível</a:t>
            </a:r>
          </a:p>
          <a:p>
            <a:pPr marL="0" indent="0" rtl="0">
              <a:buNone/>
            </a:pPr>
            <a:r>
              <a:rPr lang="pt-BR" sz="1800" dirty="0"/>
              <a:t>Para quem é MEI. Acima desse valor</a:t>
            </a:r>
          </a:p>
          <a:p>
            <a:pPr marL="0" indent="0" rtl="0">
              <a:buNone/>
            </a:pPr>
            <a:r>
              <a:rPr lang="pt-BR" sz="1800" dirty="0"/>
              <a:t>É preciso contratar planos pagos.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5" name="Imagem 4" descr="Desenho de pessoa com 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0ECA1D8F-F9CA-2176-BE98-DA74BA58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00" y="2527154"/>
            <a:ext cx="3115213" cy="2444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9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31418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pt-BR" sz="1800" dirty="0"/>
              <a:t>A </a:t>
            </a:r>
            <a:r>
              <a:rPr lang="pt-BR" sz="1800" dirty="0">
                <a:solidFill>
                  <a:srgbClr val="92C83F"/>
                </a:solidFill>
              </a:rPr>
              <a:t>MarketUp </a:t>
            </a:r>
            <a:r>
              <a:rPr lang="pt-BR" sz="1800" dirty="0"/>
              <a:t>contém funcionalidades específicas para </a:t>
            </a:r>
          </a:p>
          <a:p>
            <a:pPr marL="0" indent="0" rtl="0">
              <a:buNone/>
            </a:pPr>
            <a:r>
              <a:rPr lang="pt-BR" sz="1800" dirty="0"/>
              <a:t>atender diversos segmentos de negócios, como:</a:t>
            </a:r>
          </a:p>
          <a:p>
            <a:pPr marL="0" indent="0" rtl="0">
              <a:buNone/>
            </a:pPr>
            <a:r>
              <a:rPr lang="pt-BR" sz="1800" dirty="0"/>
              <a:t>bares, oficias mecânicas, salão de beleza, informática,</a:t>
            </a:r>
          </a:p>
          <a:p>
            <a:pPr marL="0" indent="0" rtl="0">
              <a:buNone/>
            </a:pPr>
            <a:r>
              <a:rPr lang="pt-BR" sz="1800" dirty="0"/>
              <a:t>perfumarias, entre muitos outros.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Ele oferece loja virtual, PVD integrado, entre outras</a:t>
            </a:r>
          </a:p>
          <a:p>
            <a:pPr marL="0" indent="0" rtl="0">
              <a:buNone/>
            </a:pPr>
            <a:r>
              <a:rPr lang="pt-BR" sz="1800" dirty="0"/>
              <a:t>várias funções muito necessárias.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1D4A6D4-036F-D26B-9115-6149FAE6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391444"/>
            <a:ext cx="3199142" cy="319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8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31418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F48A23"/>
                </a:solidFill>
              </a:rPr>
              <a:t>FoxManager</a:t>
            </a:r>
            <a:r>
              <a:rPr lang="pt-BR" sz="1800" dirty="0"/>
              <a:t> possui um grande número de módulos, </a:t>
            </a:r>
          </a:p>
          <a:p>
            <a:pPr marL="0" indent="0" rtl="0">
              <a:buNone/>
            </a:pPr>
            <a:r>
              <a:rPr lang="pt-BR" sz="1800" dirty="0"/>
              <a:t>flexível e customizável. A versão gratuita é limitada a </a:t>
            </a:r>
          </a:p>
          <a:p>
            <a:pPr marL="0" indent="0" rtl="0">
              <a:buNone/>
            </a:pPr>
            <a:r>
              <a:rPr lang="pt-BR" sz="1800" dirty="0"/>
              <a:t>apenas até dois usuários.</a:t>
            </a:r>
          </a:p>
          <a:p>
            <a:pPr marL="0" indent="0" rtl="0">
              <a:buNone/>
            </a:pPr>
            <a:endParaRPr lang="pt-BR" sz="1800" dirty="0"/>
          </a:p>
          <a:p>
            <a:pPr rtl="0"/>
            <a:r>
              <a:rPr lang="pt-BR" sz="1800" dirty="0"/>
              <a:t>Tem uma interface gráfica bastante atraente e</a:t>
            </a:r>
          </a:p>
          <a:p>
            <a:pPr marL="0" indent="0" rtl="0">
              <a:buNone/>
            </a:pPr>
            <a:r>
              <a:rPr lang="pt-BR" sz="1800" dirty="0"/>
              <a:t>intuitiva. Conta com módulos financeiros, fiscal,</a:t>
            </a:r>
          </a:p>
          <a:p>
            <a:pPr marL="0" indent="0" rtl="0">
              <a:buNone/>
            </a:pPr>
            <a:r>
              <a:rPr lang="pt-BR" sz="1800" dirty="0"/>
              <a:t>loja, entre outros.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F805F59-7491-3CEC-A401-04A67690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" y="1744936"/>
            <a:ext cx="3437516" cy="260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13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00" y="587374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Exemplos de ERPs pago</a:t>
            </a:r>
            <a:r>
              <a:rPr lang="pt-BR" dirty="0">
                <a:solidFill>
                  <a:schemeClr val="accent2"/>
                </a:solidFill>
              </a:rPr>
              <a:t>$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2444748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 err="1">
                <a:solidFill>
                  <a:srgbClr val="93C01F"/>
                </a:solidFill>
              </a:rPr>
              <a:t>Bling</a:t>
            </a:r>
            <a:r>
              <a:rPr lang="pt-BR" sz="1800" dirty="0"/>
              <a:t> é um sistema de gestão empresarial em uma</a:t>
            </a:r>
          </a:p>
          <a:p>
            <a:pPr marL="0" indent="0" rtl="0">
              <a:buNone/>
            </a:pPr>
            <a:r>
              <a:rPr lang="pt-BR" sz="1800" dirty="0"/>
              <a:t>plataforma 100% online para micro e pequenas</a:t>
            </a:r>
          </a:p>
          <a:p>
            <a:pPr marL="0" indent="0" rtl="0">
              <a:buNone/>
            </a:pPr>
            <a:r>
              <a:rPr lang="pt-BR" sz="1800" dirty="0"/>
              <a:t>empresas.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Conta com ferramentas de vendas, finanças,</a:t>
            </a:r>
          </a:p>
          <a:p>
            <a:pPr marL="0" indent="0">
              <a:buNone/>
            </a:pPr>
            <a:r>
              <a:rPr lang="pt-BR" sz="1800" dirty="0"/>
              <a:t>comissões de vendedores, entre várias</a:t>
            </a:r>
          </a:p>
          <a:p>
            <a:pPr marL="0" indent="0">
              <a:buNone/>
            </a:pPr>
            <a:r>
              <a:rPr lang="pt-BR" sz="1800" dirty="0"/>
              <a:t>opções exclusivas.</a:t>
            </a:r>
          </a:p>
          <a:p>
            <a:pPr marL="0" indent="0" rtl="0">
              <a:buNone/>
            </a:pPr>
            <a:endParaRPr lang="pt-BR" sz="1800" dirty="0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EB4A710-5662-0779-B00A-E847408D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7" y="2339973"/>
            <a:ext cx="3065664" cy="3065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64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608" y="2101250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1800" dirty="0"/>
              <a:t>A </a:t>
            </a:r>
            <a:r>
              <a:rPr lang="pt-BR" sz="1800" dirty="0" err="1">
                <a:solidFill>
                  <a:srgbClr val="008BF3"/>
                </a:solidFill>
              </a:rPr>
              <a:t>ContaAzul</a:t>
            </a:r>
            <a:r>
              <a:rPr lang="pt-BR" sz="1800" dirty="0"/>
              <a:t> é uma das melhores ERPs do mercado,</a:t>
            </a:r>
          </a:p>
          <a:p>
            <a:pPr rtl="0"/>
            <a:endParaRPr lang="pt-BR" sz="1800" dirty="0"/>
          </a:p>
          <a:p>
            <a:pPr rtl="0"/>
            <a:r>
              <a:rPr lang="pt-BR" sz="1800" dirty="0"/>
              <a:t>Oferece serviços como contas a pagar e a receber,</a:t>
            </a:r>
          </a:p>
          <a:p>
            <a:pPr marL="0" indent="0" rtl="0">
              <a:buNone/>
            </a:pPr>
            <a:r>
              <a:rPr lang="pt-BR" sz="1800" dirty="0"/>
              <a:t>DRE gerencial, integração bancária, aplicativo Vendas</a:t>
            </a:r>
          </a:p>
          <a:p>
            <a:pPr marL="0" indent="0" rtl="0">
              <a:buNone/>
            </a:pPr>
            <a:r>
              <a:rPr lang="pt-BR" sz="1800" dirty="0"/>
              <a:t>Para Iphone e Android, entre várias outras funções.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8C9F0DD4-948E-B03E-7BC7-10FA9AF1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3" y="1336675"/>
            <a:ext cx="3332162" cy="3332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87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47" y="1631418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1800" dirty="0"/>
              <a:t>O </a:t>
            </a:r>
            <a:r>
              <a:rPr lang="pt-BR" sz="1800" dirty="0">
                <a:solidFill>
                  <a:srgbClr val="EA3338"/>
                </a:solidFill>
              </a:rPr>
              <a:t>eGestor</a:t>
            </a:r>
            <a:r>
              <a:rPr lang="pt-BR" sz="1800" dirty="0"/>
              <a:t> é também um dos melhores sistemas </a:t>
            </a:r>
          </a:p>
          <a:p>
            <a:pPr marL="0" indent="0" rtl="0">
              <a:buNone/>
            </a:pPr>
            <a:r>
              <a:rPr lang="pt-BR" sz="1800" dirty="0"/>
              <a:t>do mercado, proporcionando uma gestão empresarial</a:t>
            </a:r>
          </a:p>
          <a:p>
            <a:pPr marL="0" indent="0" rtl="0">
              <a:buNone/>
            </a:pPr>
            <a:r>
              <a:rPr lang="pt-BR" sz="1800" dirty="0"/>
              <a:t>online bastante intuitiva</a:t>
            </a:r>
          </a:p>
          <a:p>
            <a:pPr marL="0" indent="0" rtl="0">
              <a:buNone/>
            </a:pPr>
            <a:endParaRPr lang="pt-BR" sz="1800" dirty="0"/>
          </a:p>
          <a:p>
            <a:r>
              <a:rPr lang="pt-BR" sz="1800" dirty="0"/>
              <a:t>Contém recursos como fluxo de caixa, emissão</a:t>
            </a:r>
          </a:p>
          <a:p>
            <a:pPr marL="0" indent="0" rtl="0">
              <a:buNone/>
            </a:pPr>
            <a:r>
              <a:rPr lang="pt-BR" sz="1800" dirty="0"/>
              <a:t> de boletos com registro, entre outras funções.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FF55B34-5EAC-F111-4A7F-7FB9CF4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43" y="1778344"/>
            <a:ext cx="3317527" cy="2009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76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Como funcionam os ERPs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Após o pedido do cliente, o vendedor registra a encomenda no sistema;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O setor de produção é avisado de que precisa produzis o móvel encomendado;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O setor de gestão de suprimentos também recebe o aviso para que faça o controle do estoque dos materiais necessários para a produção;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Se for preciso realizar reposição de estoque, o setor de suprimentos cuidará desta atividade. E a área financeira será informada sobre o gasto com a aquisição da matéria-prima;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O setor financeiro também receberá um alerta de que precisa fazer a cobrança do item vendido;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Em seguida, a contabilidade receberá as informações sobre os custos e faturamento;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effectLst/>
                <a:latin typeface="Exo 2"/>
              </a:rPr>
              <a:t>Os responsáveis pela logística serão informados sobre o pedido para que possam programar a entrega, considerando o tempo necessário para a fabricação.</a:t>
            </a:r>
          </a:p>
          <a:p>
            <a:pPr rtl="0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5246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1427</Words>
  <Application>Microsoft Office PowerPoint</Application>
  <PresentationFormat>Widescreen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Exo 2</vt:lpstr>
      <vt:lpstr>Paralaxe</vt:lpstr>
      <vt:lpstr>Sistema ERP e CRM</vt:lpstr>
      <vt:lpstr>Sistema ERP</vt:lpstr>
      <vt:lpstr>Exemplos de ERPS gratuitos</vt:lpstr>
      <vt:lpstr>Apresentação do PowerPoint</vt:lpstr>
      <vt:lpstr>Apresentação do PowerPoint</vt:lpstr>
      <vt:lpstr>Exemplos de ERPs pago$</vt:lpstr>
      <vt:lpstr>Apresentação do PowerPoint</vt:lpstr>
      <vt:lpstr>Apresentação do PowerPoint</vt:lpstr>
      <vt:lpstr>Como funcionam os ERPs</vt:lpstr>
      <vt:lpstr>Apresentação do PowerPoint</vt:lpstr>
      <vt:lpstr>Sistema CRM</vt:lpstr>
      <vt:lpstr>Exemplos de CRMs gratuitos</vt:lpstr>
      <vt:lpstr>Apresentação do PowerPoint</vt:lpstr>
      <vt:lpstr>Apresentação do PowerPoint</vt:lpstr>
      <vt:lpstr>Exemplos de CRMs pago$</vt:lpstr>
      <vt:lpstr>Apresentação do PowerPoint</vt:lpstr>
      <vt:lpstr>Apresentação do PowerPoint</vt:lpstr>
      <vt:lpstr>Como funcionam os CRMs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ERP e CRM</dc:title>
  <dc:creator>Luiz Henrique de Souza Fortes</dc:creator>
  <cp:lastModifiedBy>Luiz Henrique de Souza Fortes</cp:lastModifiedBy>
  <cp:revision>1</cp:revision>
  <dcterms:created xsi:type="dcterms:W3CDTF">2022-05-27T20:22:05Z</dcterms:created>
  <dcterms:modified xsi:type="dcterms:W3CDTF">2022-06-07T01:44:43Z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