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11.jpg" ContentType="image/png"/>
  <Override PartName="/ppt/media/image12.jpg" ContentType="image/png"/>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15.jpg" ContentType="image/png"/>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25"/>
  </p:notesMasterIdLst>
  <p:sldIdLst>
    <p:sldId id="256" r:id="rId2"/>
    <p:sldId id="292" r:id="rId3"/>
    <p:sldId id="293" r:id="rId4"/>
    <p:sldId id="299" r:id="rId5"/>
    <p:sldId id="287" r:id="rId6"/>
    <p:sldId id="300" r:id="rId7"/>
    <p:sldId id="295" r:id="rId8"/>
    <p:sldId id="303" r:id="rId9"/>
    <p:sldId id="304" r:id="rId10"/>
    <p:sldId id="276" r:id="rId11"/>
    <p:sldId id="277" r:id="rId12"/>
    <p:sldId id="282" r:id="rId13"/>
    <p:sldId id="263" r:id="rId14"/>
    <p:sldId id="262" r:id="rId15"/>
    <p:sldId id="279" r:id="rId16"/>
    <p:sldId id="259" r:id="rId17"/>
    <p:sldId id="285" r:id="rId18"/>
    <p:sldId id="286" r:id="rId19"/>
    <p:sldId id="297" r:id="rId20"/>
    <p:sldId id="257" r:id="rId21"/>
    <p:sldId id="280" r:id="rId22"/>
    <p:sldId id="281" r:id="rId23"/>
    <p:sldId id="305"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FF0000"/>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60" autoAdjust="0"/>
  </p:normalViewPr>
  <p:slideViewPr>
    <p:cSldViewPr snapToGrid="0" showGuides="1">
      <p:cViewPr varScale="1">
        <p:scale>
          <a:sx n="69" d="100"/>
          <a:sy n="69" d="100"/>
        </p:scale>
        <p:origin x="192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3E81DB-0B07-4DE7-871D-80BE5599C199}" type="datetimeFigureOut">
              <a:rPr lang="zh-CN" altLang="en-US" smtClean="0"/>
              <a:t>2015/3/31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D57E84-1D34-4415-87CC-660BDE71A9BE}" type="slidenum">
              <a:rPr lang="zh-CN" altLang="en-US" smtClean="0"/>
              <a:t>‹#›</a:t>
            </a:fld>
            <a:endParaRPr lang="zh-CN" altLang="en-US"/>
          </a:p>
        </p:txBody>
      </p:sp>
    </p:spTree>
    <p:extLst>
      <p:ext uri="{BB962C8B-B14F-4D97-AF65-F5344CB8AC3E}">
        <p14:creationId xmlns:p14="http://schemas.microsoft.com/office/powerpoint/2010/main" val="772183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First-class_functions" TargetMode="External"/><Relationship Id="rId7" Type="http://schemas.openxmlformats.org/officeDocument/2006/relationships/hyperlink" Target="https://en.wikipedia.org/wiki/Prototype-based"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couchdb.apache.org/" TargetMode="External"/><Relationship Id="rId5" Type="http://schemas.openxmlformats.org/officeDocument/2006/relationships/hyperlink" Target="http://nodejs.org/" TargetMode="External"/><Relationship Id="rId4" Type="http://schemas.openxmlformats.org/officeDocument/2006/relationships/hyperlink" Target="http://en.wikipedia.org/wiki/JavaScript#Uses_outside_web_page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baike.baidu.com/view/10110.ht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ED57E84-1D34-4415-87CC-660BDE71A9BE}" type="slidenum">
              <a:rPr lang="zh-CN" altLang="en-US" smtClean="0"/>
              <a:t>1</a:t>
            </a:fld>
            <a:endParaRPr lang="zh-CN" altLang="en-US"/>
          </a:p>
        </p:txBody>
      </p:sp>
    </p:spTree>
    <p:extLst>
      <p:ext uri="{BB962C8B-B14F-4D97-AF65-F5344CB8AC3E}">
        <p14:creationId xmlns:p14="http://schemas.microsoft.com/office/powerpoint/2010/main" val="152331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胖客户端、</a:t>
            </a:r>
            <a:endParaRPr lang="en-US" altLang="zh-CN" dirty="0" smtClean="0"/>
          </a:p>
          <a:p>
            <a:endParaRPr lang="en-US" altLang="zh-CN" dirty="0" smtClean="0"/>
          </a:p>
          <a:p>
            <a:r>
              <a:rPr lang="zh-CN" altLang="en-US" dirty="0" smtClean="0"/>
              <a:t>瘦客户端</a:t>
            </a:r>
            <a:endParaRPr lang="en-US" altLang="zh-CN" dirty="0" smtClean="0"/>
          </a:p>
          <a:p>
            <a:r>
              <a:rPr lang="zh-CN" altLang="en-US" dirty="0" smtClean="0"/>
              <a:t>跨平台</a:t>
            </a:r>
            <a:endParaRPr lang="en-US" altLang="zh-CN" dirty="0" smtClean="0"/>
          </a:p>
          <a:p>
            <a:r>
              <a:rPr lang="zh-CN" altLang="en-US" dirty="0" smtClean="0"/>
              <a:t>容易部署</a:t>
            </a:r>
            <a:endParaRPr lang="en-US" altLang="zh-CN" dirty="0" smtClean="0"/>
          </a:p>
          <a:p>
            <a:endParaRPr lang="en-US" altLang="zh-CN" dirty="0" smtClean="0"/>
          </a:p>
          <a:p>
            <a:r>
              <a:rPr lang="en-US" altLang="zh-CN" dirty="0" smtClean="0"/>
              <a:t>B/S</a:t>
            </a:r>
            <a:r>
              <a:rPr lang="zh-CN" altLang="en-US" dirty="0" smtClean="0"/>
              <a:t>有优势</a:t>
            </a:r>
            <a:endParaRPr lang="en-US" altLang="zh-CN" dirty="0" smtClean="0"/>
          </a:p>
          <a:p>
            <a:endParaRPr lang="en-US" altLang="zh-CN" dirty="0" smtClean="0"/>
          </a:p>
          <a:p>
            <a:r>
              <a:rPr lang="zh-CN" altLang="en-US" dirty="0" smtClean="0"/>
              <a:t>问题：服务器压力变大，所以期初只能有简单应用</a:t>
            </a:r>
            <a:r>
              <a:rPr lang="en-US" altLang="zh-CN" dirty="0" smtClean="0"/>
              <a:t>——HTML</a:t>
            </a:r>
            <a:r>
              <a:rPr lang="zh-CN" altLang="en-US" dirty="0" smtClean="0"/>
              <a:t>时代（翻页）</a:t>
            </a:r>
            <a:endParaRPr lang="zh-CN" altLang="en-US" dirty="0"/>
          </a:p>
        </p:txBody>
      </p:sp>
      <p:sp>
        <p:nvSpPr>
          <p:cNvPr id="4" name="灯片编号占位符 3"/>
          <p:cNvSpPr>
            <a:spLocks noGrp="1"/>
          </p:cNvSpPr>
          <p:nvPr>
            <p:ph type="sldNum" sz="quarter" idx="10"/>
          </p:nvPr>
        </p:nvSpPr>
        <p:spPr/>
        <p:txBody>
          <a:bodyPr/>
          <a:lstStyle/>
          <a:p>
            <a:fld id="{8ED57E84-1D34-4415-87CC-660BDE71A9BE}" type="slidenum">
              <a:rPr lang="zh-CN" altLang="en-US" smtClean="0"/>
              <a:t>11</a:t>
            </a:fld>
            <a:endParaRPr lang="zh-CN" altLang="en-US"/>
          </a:p>
        </p:txBody>
      </p:sp>
    </p:spTree>
    <p:extLst>
      <p:ext uri="{BB962C8B-B14F-4D97-AF65-F5344CB8AC3E}">
        <p14:creationId xmlns:p14="http://schemas.microsoft.com/office/powerpoint/2010/main" val="3108684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信息的载体是文件</a:t>
            </a:r>
            <a:endParaRPr lang="en-US" altLang="zh-CN" dirty="0" smtClean="0"/>
          </a:p>
          <a:p>
            <a:endParaRPr lang="en-US" altLang="zh-CN" dirty="0" smtClean="0"/>
          </a:p>
          <a:p>
            <a:r>
              <a:rPr lang="zh-CN" altLang="en-US" dirty="0" smtClean="0"/>
              <a:t>文件需要浏览器解释</a:t>
            </a:r>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200" b="0" i="0" u="none" strike="noStrike" cap="none" normalizeH="0" baseline="0" dirty="0" smtClean="0">
                <a:ln>
                  <a:noFill/>
                </a:ln>
                <a:solidFill>
                  <a:srgbClr val="272A30"/>
                </a:solidFill>
                <a:effectLst/>
                <a:latin typeface="Arial" panose="020B0604020202020204" pitchFamily="34" charset="0"/>
                <a:ea typeface="Microsoft Yahei" panose="020B0503020204020204" pitchFamily="34" charset="-122"/>
              </a:rPr>
              <a:t>在技术采用方面，我观察到了另一个值得关注的趋势，IT部门日益发现HTML5极具吸引力，这是因为人们会在工作中使用各种不同设备。在如今的业务环境下，所涉及的智能手机、平板电脑和便捷式电脑达数百种之多。HTML5是唯一的可以让IT的应用跑在所有的设备上的方案。另外，公司也无力针对每种设备类型开发相关应用并提供支持。现在，基于HTML5的响应式设计模式不断出现，这种设计模式能够使内容适应设备的显示屏尺寸。这些全都是HTML的重要组成部分，因为利用CSS和JavaScript您能动态地适应不同的设备。</a:t>
            </a:r>
            <a:endParaRPr kumimoji="0" lang="zh-CN" altLang="zh-CN" sz="700" b="0" i="0" u="none" strike="noStrike" cap="none" normalizeH="0" baseline="0" dirty="0" smtClean="0">
              <a:ln>
                <a:noFill/>
              </a:ln>
              <a:solidFill>
                <a:schemeClr val="tx1"/>
              </a:solidFill>
              <a:effectLst/>
              <a:latin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8ED57E84-1D34-4415-87CC-660BDE71A9BE}" type="slidenum">
              <a:rPr lang="zh-CN" altLang="en-US" smtClean="0"/>
              <a:t>12</a:t>
            </a:fld>
            <a:endParaRPr lang="zh-CN" altLang="en-US"/>
          </a:p>
        </p:txBody>
      </p:sp>
    </p:spTree>
    <p:extLst>
      <p:ext uri="{BB962C8B-B14F-4D97-AF65-F5344CB8AC3E}">
        <p14:creationId xmlns:p14="http://schemas.microsoft.com/office/powerpoint/2010/main" val="195749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1991-1999</a:t>
            </a:r>
            <a:r>
              <a:rPr lang="zh-CN" altLang="en-US" dirty="0" smtClean="0"/>
              <a:t>：</a:t>
            </a:r>
            <a:r>
              <a:rPr lang="en-US" altLang="zh-CN" dirty="0" smtClean="0"/>
              <a:t>HTML</a:t>
            </a:r>
            <a:r>
              <a:rPr lang="zh-CN" altLang="en-US" dirty="0" smtClean="0"/>
              <a:t>时代</a:t>
            </a:r>
            <a:endParaRPr lang="en-US" altLang="zh-CN" dirty="0" smtClean="0"/>
          </a:p>
          <a:p>
            <a:r>
              <a:rPr lang="en-US" altLang="zh-CN" dirty="0" smtClean="0"/>
              <a:t>	</a:t>
            </a:r>
            <a:r>
              <a:rPr lang="zh-CN" altLang="en-US" dirty="0" smtClean="0"/>
              <a:t>文档</a:t>
            </a:r>
            <a:endParaRPr lang="en-US" altLang="zh-CN" dirty="0" smtClean="0"/>
          </a:p>
          <a:p>
            <a:r>
              <a:rPr lang="zh-CN" altLang="en-US" dirty="0" smtClean="0"/>
              <a:t>服务器：文件传送者</a:t>
            </a:r>
          </a:p>
          <a:p>
            <a:endParaRPr lang="en-US" altLang="zh-CN" dirty="0" smtClean="0"/>
          </a:p>
          <a:p>
            <a:endParaRPr lang="en-US" altLang="zh-CN" dirty="0" smtClean="0"/>
          </a:p>
          <a:p>
            <a:endParaRPr lang="en-US" altLang="zh-CN" dirty="0" smtClean="0"/>
          </a:p>
          <a:p>
            <a:r>
              <a:rPr lang="zh-CN" altLang="en-US" dirty="0" smtClean="0"/>
              <a:t>怎么解决</a:t>
            </a:r>
            <a:r>
              <a:rPr lang="en-US" altLang="zh-CN" dirty="0" smtClean="0"/>
              <a:t>B/S</a:t>
            </a:r>
            <a:r>
              <a:rPr lang="zh-CN" altLang="en-US" dirty="0" smtClean="0"/>
              <a:t>的服务器压力大问题？</a:t>
            </a:r>
            <a:endParaRPr lang="en-US" altLang="zh-CN" dirty="0" smtClean="0"/>
          </a:p>
          <a:p>
            <a:r>
              <a:rPr lang="en-US" altLang="zh-CN" dirty="0" smtClean="0"/>
              <a:t>	——</a:t>
            </a:r>
            <a:r>
              <a:rPr lang="zh-CN" altLang="en-US" dirty="0" smtClean="0"/>
              <a:t>浏览器可执行脚本</a:t>
            </a:r>
            <a:r>
              <a:rPr lang="en-US" altLang="zh-CN" dirty="0" smtClean="0"/>
              <a:t>JavaScript</a:t>
            </a:r>
            <a:r>
              <a:rPr lang="zh-CN" altLang="en-US" dirty="0" smtClean="0"/>
              <a:t>应运而生</a:t>
            </a:r>
          </a:p>
          <a:p>
            <a:endParaRPr lang="zh-CN" altLang="en-US" dirty="0"/>
          </a:p>
        </p:txBody>
      </p:sp>
      <p:sp>
        <p:nvSpPr>
          <p:cNvPr id="4" name="灯片编号占位符 3"/>
          <p:cNvSpPr>
            <a:spLocks noGrp="1"/>
          </p:cNvSpPr>
          <p:nvPr>
            <p:ph type="sldNum" sz="quarter" idx="10"/>
          </p:nvPr>
        </p:nvSpPr>
        <p:spPr/>
        <p:txBody>
          <a:bodyPr/>
          <a:lstStyle/>
          <a:p>
            <a:fld id="{8ED57E84-1D34-4415-87CC-660BDE71A9BE}" type="slidenum">
              <a:rPr lang="zh-CN" altLang="en-US" smtClean="0"/>
              <a:t>13</a:t>
            </a:fld>
            <a:endParaRPr lang="zh-CN" altLang="en-US"/>
          </a:p>
        </p:txBody>
      </p:sp>
    </p:spTree>
    <p:extLst>
      <p:ext uri="{BB962C8B-B14F-4D97-AF65-F5344CB8AC3E}">
        <p14:creationId xmlns:p14="http://schemas.microsoft.com/office/powerpoint/2010/main" val="3753062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2000-2009</a:t>
            </a:r>
            <a:r>
              <a:rPr lang="zh-CN" altLang="en-US" dirty="0" smtClean="0"/>
              <a:t>：</a:t>
            </a:r>
            <a:r>
              <a:rPr lang="en-US" altLang="zh-CN" dirty="0" smtClean="0"/>
              <a:t>LAMP</a:t>
            </a:r>
            <a:r>
              <a:rPr lang="zh-CN" altLang="en-US" dirty="0" smtClean="0"/>
              <a:t>时代（</a:t>
            </a:r>
            <a:r>
              <a:rPr lang="en-US" altLang="zh-CN" dirty="0" err="1" smtClean="0"/>
              <a:t>linux+apache+mysql+php</a:t>
            </a:r>
            <a:r>
              <a:rPr lang="en-US" altLang="zh-CN" dirty="0" smtClean="0"/>
              <a:t>/Python</a:t>
            </a:r>
            <a:r>
              <a:rPr lang="zh-CN" altLang="en-US" dirty="0" smtClean="0"/>
              <a:t>）</a:t>
            </a:r>
            <a:endParaRPr lang="en-US" altLang="zh-CN" dirty="0" smtClean="0"/>
          </a:p>
          <a:p>
            <a:r>
              <a:rPr lang="en-US" altLang="zh-CN" dirty="0" smtClean="0"/>
              <a:t>	</a:t>
            </a:r>
            <a:r>
              <a:rPr lang="zh-CN" altLang="en-US" dirty="0" smtClean="0"/>
              <a:t>数据库</a:t>
            </a:r>
            <a:endParaRPr lang="en-US" altLang="zh-CN" dirty="0" smtClean="0"/>
          </a:p>
          <a:p>
            <a:endParaRPr lang="en-US" altLang="zh-CN" dirty="0" smtClean="0"/>
          </a:p>
          <a:p>
            <a:r>
              <a:rPr lang="zh-CN" altLang="en-US" sz="1600" b="1" dirty="0" smtClean="0"/>
              <a:t>服务器：模板渲染器</a:t>
            </a:r>
            <a:endParaRPr lang="en-US" altLang="zh-CN" b="1" dirty="0" smtClean="0"/>
          </a:p>
          <a:p>
            <a:endParaRPr lang="en-US" altLang="zh-CN" b="1" dirty="0" smtClean="0"/>
          </a:p>
          <a:p>
            <a:r>
              <a:rPr lang="en-US" altLang="zh-CN" b="1" dirty="0" smtClean="0"/>
              <a:t>JavaScript</a:t>
            </a:r>
            <a:r>
              <a:rPr lang="zh-CN" altLang="en-US" b="1" dirty="0" smtClean="0"/>
              <a:t>诞生的最初目的，就是为了减轻服务器压力。</a:t>
            </a:r>
            <a:r>
              <a:rPr lang="zh-CN" altLang="en-US" dirty="0" smtClean="0"/>
              <a:t>（</a:t>
            </a:r>
            <a:r>
              <a:rPr lang="zh-CN" altLang="en-US" b="1" dirty="0" smtClean="0">
                <a:solidFill>
                  <a:srgbClr val="FF0000"/>
                </a:solidFill>
              </a:rPr>
              <a:t>例子：邮箱登陆的正则判断</a:t>
            </a:r>
            <a:r>
              <a:rPr lang="zh-CN" altLang="en-US" dirty="0" smtClean="0"/>
              <a:t>、验证码是否输入等）</a:t>
            </a:r>
            <a:endParaRPr lang="en-US" altLang="zh-CN" dirty="0" smtClean="0"/>
          </a:p>
          <a:p>
            <a:endParaRPr lang="en-US" altLang="zh-CN" dirty="0" smtClean="0"/>
          </a:p>
          <a:p>
            <a:r>
              <a:rPr lang="zh-CN" altLang="en-US" dirty="0" smtClean="0"/>
              <a:t>这个时期各种各样的编程语言都在开发</a:t>
            </a:r>
            <a:r>
              <a:rPr lang="en-US" altLang="zh-CN" dirty="0" smtClean="0"/>
              <a:t>JavaScript</a:t>
            </a:r>
            <a:r>
              <a:rPr lang="zh-CN" altLang="en-US" dirty="0" smtClean="0"/>
              <a:t>的接口</a:t>
            </a:r>
            <a:endParaRPr lang="en-US" altLang="zh-CN" dirty="0" smtClean="0"/>
          </a:p>
          <a:p>
            <a:r>
              <a:rPr lang="en-US" altLang="zh-CN" dirty="0" smtClean="0"/>
              <a:t>JavaScript</a:t>
            </a:r>
            <a:r>
              <a:rPr lang="zh-CN" altLang="en-US" dirty="0" smtClean="0"/>
              <a:t>出现后的格局</a:t>
            </a:r>
            <a:endParaRPr lang="en-US" altLang="zh-CN" dirty="0" smtClean="0"/>
          </a:p>
          <a:p>
            <a:endParaRPr lang="en-US" altLang="zh-CN" dirty="0" smtClean="0"/>
          </a:p>
          <a:p>
            <a:endParaRPr lang="zh-CN" altLang="en-US" dirty="0" smtClean="0"/>
          </a:p>
          <a:p>
            <a:r>
              <a:rPr lang="zh-CN" altLang="en-US" dirty="0" smtClean="0"/>
              <a:t>服务器操作系统：</a:t>
            </a:r>
            <a:r>
              <a:rPr lang="en-US" altLang="zh-CN" dirty="0" smtClean="0"/>
              <a:t>Linux/Unix         Windows server</a:t>
            </a:r>
          </a:p>
          <a:p>
            <a:r>
              <a:rPr lang="en-US" altLang="zh-CN" dirty="0" smtClean="0"/>
              <a:t>web</a:t>
            </a:r>
            <a:r>
              <a:rPr lang="zh-CN" altLang="en-US" dirty="0" smtClean="0"/>
              <a:t>服务器和应用服务器</a:t>
            </a:r>
            <a:r>
              <a:rPr lang="en-US" altLang="zh-CN" dirty="0" smtClean="0"/>
              <a:t>		Apache</a:t>
            </a:r>
            <a:r>
              <a:rPr lang="zh-CN" altLang="en-US" dirty="0" smtClean="0"/>
              <a:t>等、</a:t>
            </a:r>
            <a:r>
              <a:rPr lang="en-US" altLang="zh-CN" dirty="0" err="1" smtClean="0"/>
              <a:t>nginx</a:t>
            </a:r>
            <a:r>
              <a:rPr lang="zh-CN" altLang="en-US" dirty="0" smtClean="0"/>
              <a:t>、</a:t>
            </a:r>
            <a:r>
              <a:rPr lang="en-US" altLang="zh-CN" dirty="0" err="1" smtClean="0"/>
              <a:t>iis</a:t>
            </a:r>
            <a:r>
              <a:rPr lang="zh-CN" altLang="en-US" dirty="0" smtClean="0"/>
              <a:t>、</a:t>
            </a:r>
            <a:r>
              <a:rPr lang="en-US" altLang="zh-CN" dirty="0" smtClean="0"/>
              <a:t> </a:t>
            </a:r>
            <a:r>
              <a:rPr lang="en-US" altLang="zh-CN" dirty="0" err="1" smtClean="0"/>
              <a:t>wampserve</a:t>
            </a:r>
            <a:r>
              <a:rPr lang="zh-CN" altLang="en-US" dirty="0" smtClean="0"/>
              <a:t>、</a:t>
            </a:r>
            <a:r>
              <a:rPr lang="en-US" altLang="zh-CN" dirty="0" smtClean="0"/>
              <a:t>tomcat</a:t>
            </a:r>
          </a:p>
          <a:p>
            <a:r>
              <a:rPr lang="zh-CN" altLang="en-US" dirty="0" smtClean="0"/>
              <a:t>后台语言：</a:t>
            </a:r>
            <a:r>
              <a:rPr lang="en-US" altLang="zh-CN" dirty="0" smtClean="0"/>
              <a:t>			ASP.NET </a:t>
            </a:r>
            <a:r>
              <a:rPr lang="zh-CN" altLang="en-US" dirty="0" smtClean="0"/>
              <a:t>、</a:t>
            </a:r>
            <a:r>
              <a:rPr lang="en-US" altLang="zh-CN" dirty="0" smtClean="0"/>
              <a:t>PHP</a:t>
            </a:r>
            <a:r>
              <a:rPr lang="zh-CN" altLang="en-US" dirty="0" smtClean="0"/>
              <a:t>、</a:t>
            </a:r>
            <a:r>
              <a:rPr lang="en-US" altLang="zh-CN" dirty="0" smtClean="0"/>
              <a:t>Java</a:t>
            </a:r>
            <a:r>
              <a:rPr lang="zh-CN" altLang="en-US" dirty="0" smtClean="0"/>
              <a:t>（工业级）</a:t>
            </a:r>
            <a:endParaRPr lang="en-US" altLang="zh-CN" dirty="0" smtClean="0"/>
          </a:p>
          <a:p>
            <a:r>
              <a:rPr lang="zh-CN" altLang="en-US" dirty="0" smtClean="0"/>
              <a:t>前台语言：</a:t>
            </a:r>
            <a:r>
              <a:rPr lang="en-US" altLang="zh-CN" dirty="0" smtClean="0"/>
              <a:t>			HTML</a:t>
            </a:r>
            <a:r>
              <a:rPr lang="zh-CN" altLang="en-US" dirty="0" smtClean="0"/>
              <a:t>、</a:t>
            </a:r>
            <a:r>
              <a:rPr lang="en-US" altLang="zh-CN" dirty="0" smtClean="0"/>
              <a:t>CSS</a:t>
            </a:r>
            <a:r>
              <a:rPr lang="zh-CN" altLang="en-US" dirty="0" smtClean="0"/>
              <a:t>、</a:t>
            </a:r>
            <a:r>
              <a:rPr lang="en-US" altLang="zh-CN" dirty="0" smtClean="0"/>
              <a:t>JavaScript</a:t>
            </a:r>
            <a:r>
              <a:rPr lang="zh-CN" altLang="en-US" dirty="0" smtClean="0"/>
              <a:t>、</a:t>
            </a:r>
            <a:r>
              <a:rPr lang="en-US" altLang="zh-CN" dirty="0" smtClean="0"/>
              <a:t>XML</a:t>
            </a:r>
            <a:r>
              <a:rPr lang="zh-CN" altLang="en-US" dirty="0" smtClean="0"/>
              <a:t>（以及各类语言开发工具包）</a:t>
            </a:r>
            <a:endParaRPr lang="en-US" altLang="zh-CN" dirty="0" smtClean="0"/>
          </a:p>
          <a:p>
            <a:endParaRPr lang="en-US" altLang="zh-CN" dirty="0" smtClean="0"/>
          </a:p>
          <a:p>
            <a:r>
              <a:rPr lang="zh-CN" altLang="en-US" dirty="0" smtClean="0"/>
              <a:t>这样分工明确、各司其职的工作模式看起来很不错了是吗？但是又隐藏着什么问题呢？</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ED57E84-1D34-4415-87CC-660BDE71A9BE}" type="slidenum">
              <a:rPr lang="zh-CN" altLang="en-US" smtClean="0"/>
              <a:t>14</a:t>
            </a:fld>
            <a:endParaRPr lang="zh-CN" altLang="en-US"/>
          </a:p>
        </p:txBody>
      </p:sp>
    </p:spTree>
    <p:extLst>
      <p:ext uri="{BB962C8B-B14F-4D97-AF65-F5344CB8AC3E}">
        <p14:creationId xmlns:p14="http://schemas.microsoft.com/office/powerpoint/2010/main" val="2874491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例子：（美工）大图片切换</a:t>
            </a:r>
            <a:endParaRPr lang="en-US" altLang="zh-CN" dirty="0" smtClean="0"/>
          </a:p>
          <a:p>
            <a:endParaRPr lang="en-US" altLang="zh-CN" dirty="0" smtClean="0"/>
          </a:p>
          <a:p>
            <a:r>
              <a:rPr lang="zh-CN" altLang="en-US" dirty="0" smtClean="0"/>
              <a:t>例子：（美工）与</a:t>
            </a:r>
            <a:r>
              <a:rPr lang="en-US" altLang="zh-CN" dirty="0" smtClean="0"/>
              <a:t>Flash</a:t>
            </a:r>
            <a:r>
              <a:rPr lang="zh-CN" altLang="en-US" dirty="0" smtClean="0"/>
              <a:t>的比较  </a:t>
            </a:r>
            <a:r>
              <a:rPr lang="en-US" altLang="zh-CN" dirty="0" smtClean="0"/>
              <a:t>iPhone</a:t>
            </a:r>
            <a:r>
              <a:rPr lang="zh-CN" altLang="en-US" dirty="0" smtClean="0"/>
              <a:t>不支持</a:t>
            </a:r>
            <a:r>
              <a:rPr lang="en-US" altLang="zh-CN" dirty="0" smtClean="0"/>
              <a:t>Flash  chrome://plugins/</a:t>
            </a:r>
          </a:p>
          <a:p>
            <a:endParaRPr lang="en-US" altLang="zh-CN" dirty="0" smtClean="0"/>
          </a:p>
          <a:p>
            <a:r>
              <a:rPr lang="zh-CN" altLang="en-US" dirty="0" smtClean="0"/>
              <a:t>例子：（美工和交互）</a:t>
            </a:r>
            <a:r>
              <a:rPr lang="en-US" altLang="zh-CN" dirty="0" err="1" smtClean="0"/>
              <a:t>floatImg</a:t>
            </a:r>
            <a:r>
              <a:rPr lang="zh-CN" altLang="en-US" dirty="0" smtClean="0"/>
              <a:t>（</a:t>
            </a:r>
            <a:r>
              <a:rPr lang="en-US" altLang="zh-CN" dirty="0" err="1" smtClean="0"/>
              <a:t>bom</a:t>
            </a:r>
            <a:r>
              <a:rPr lang="zh-CN" altLang="en-US" dirty="0" smtClean="0"/>
              <a:t>、</a:t>
            </a:r>
            <a:r>
              <a:rPr lang="en-US" altLang="zh-CN" dirty="0" err="1" smtClean="0"/>
              <a:t>dom</a:t>
            </a:r>
            <a:r>
              <a:rPr lang="zh-CN" altLang="en-US" dirty="0" smtClean="0"/>
              <a:t>、</a:t>
            </a:r>
            <a:r>
              <a:rPr lang="en-US" altLang="zh-CN" dirty="0" err="1" smtClean="0"/>
              <a:t>dom</a:t>
            </a:r>
            <a:r>
              <a:rPr lang="zh-CN" altLang="en-US" dirty="0" smtClean="0"/>
              <a:t>和美工动画）、顺便讲讲</a:t>
            </a:r>
            <a:r>
              <a:rPr lang="en-US" altLang="zh-CN" dirty="0" err="1" smtClean="0"/>
              <a:t>js</a:t>
            </a:r>
            <a:r>
              <a:rPr lang="zh-CN" altLang="en-US" dirty="0" smtClean="0"/>
              <a:t>动态执行特性</a:t>
            </a:r>
            <a:r>
              <a:rPr lang="en-US" altLang="zh-CN" dirty="0" smtClean="0"/>
              <a:t>wnm.jpg</a:t>
            </a:r>
          </a:p>
          <a:p>
            <a:endParaRPr lang="en-US" altLang="zh-CN" dirty="0" smtClean="0"/>
          </a:p>
          <a:p>
            <a:r>
              <a:rPr lang="zh-CN" altLang="en-US" dirty="0" smtClean="0"/>
              <a:t>例子：</a:t>
            </a:r>
            <a:r>
              <a:rPr lang="en-US" altLang="zh-CN" dirty="0" smtClean="0"/>
              <a:t>2048</a:t>
            </a:r>
            <a:r>
              <a:rPr lang="zh-CN" altLang="en-US" dirty="0" smtClean="0"/>
              <a:t>（怎么赢  改源码）</a:t>
            </a:r>
            <a:endParaRPr lang="en-US" altLang="zh-CN" dirty="0" smtClean="0"/>
          </a:p>
          <a:p>
            <a:endParaRPr lang="en-US" altLang="zh-CN" dirty="0" smtClean="0"/>
          </a:p>
          <a:p>
            <a:r>
              <a:rPr lang="zh-CN" altLang="en-US" dirty="0" smtClean="0"/>
              <a:t>到目前为止，我们可以认识到的</a:t>
            </a:r>
            <a:r>
              <a:rPr lang="en-US" altLang="zh-CN" dirty="0" smtClean="0"/>
              <a:t>JavaScript</a:t>
            </a:r>
            <a:r>
              <a:rPr lang="zh-CN" altLang="en-US" dirty="0" smtClean="0"/>
              <a:t>是一个前端语言</a:t>
            </a:r>
            <a:endParaRPr lang="en-US" altLang="zh-CN" dirty="0" smtClean="0"/>
          </a:p>
          <a:p>
            <a:r>
              <a:rPr lang="zh-CN" altLang="en-US" dirty="0" smtClean="0"/>
              <a:t>在前台做少量的样式和</a:t>
            </a:r>
            <a:r>
              <a:rPr lang="en-US" altLang="zh-CN" dirty="0" err="1" smtClean="0"/>
              <a:t>dom</a:t>
            </a:r>
            <a:r>
              <a:rPr lang="zh-CN" altLang="en-US" dirty="0" smtClean="0"/>
              <a:t>控制，把用户的一些交互动作、表单填写等信息传给后台就完事大吉了</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这样分工明确、各司其职的工作模式看起来很不错了是吗？但是又隐藏着什么问题呢？</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ED57E84-1D34-4415-87CC-660BDE71A9BE}" type="slidenum">
              <a:rPr lang="zh-CN" altLang="en-US" smtClean="0"/>
              <a:t>15</a:t>
            </a:fld>
            <a:endParaRPr lang="zh-CN" altLang="en-US"/>
          </a:p>
        </p:txBody>
      </p:sp>
    </p:spTree>
    <p:extLst>
      <p:ext uri="{BB962C8B-B14F-4D97-AF65-F5344CB8AC3E}">
        <p14:creationId xmlns:p14="http://schemas.microsoft.com/office/powerpoint/2010/main" val="1953556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latin typeface="黑体" panose="02010609060101010101" pitchFamily="49" charset="-122"/>
                <a:ea typeface="黑体" panose="02010609060101010101" pitchFamily="49" charset="-122"/>
              </a:rPr>
              <a:t>问题：异构的客户机性能差异大，不能很明确的区分哪些工作应该前台做，哪些应该后台做？难以找到服务器与客户端负载的平衡点。</a:t>
            </a:r>
            <a:endParaRPr lang="en-US" altLang="zh-CN" dirty="0" smtClean="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r>
              <a:rPr lang="en-US" altLang="zh-CN" dirty="0" smtClean="0">
                <a:latin typeface="黑体" panose="02010609060101010101" pitchFamily="49" charset="-122"/>
                <a:ea typeface="黑体" panose="02010609060101010101" pitchFamily="49" charset="-122"/>
              </a:rPr>
              <a:t>Gmail/2048</a:t>
            </a:r>
          </a:p>
          <a:p>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站在架构师的角度，为了让应用稳定提供服务，他们能做的就是尽可能的把工作逻辑放到</a:t>
            </a:r>
            <a:r>
              <a:rPr lang="en-US" altLang="zh-CN" dirty="0" smtClean="0">
                <a:latin typeface="黑体" panose="02010609060101010101" pitchFamily="49" charset="-122"/>
                <a:ea typeface="黑体" panose="02010609060101010101" pitchFamily="49" charset="-122"/>
              </a:rPr>
              <a:t>JavaScript</a:t>
            </a:r>
            <a:r>
              <a:rPr lang="zh-CN" altLang="en-US" dirty="0" smtClean="0">
                <a:latin typeface="黑体" panose="02010609060101010101" pitchFamily="49" charset="-122"/>
                <a:ea typeface="黑体" panose="02010609060101010101" pitchFamily="49" charset="-122"/>
              </a:rPr>
              <a:t>里让客户机去处理，以减轻服务器压力。然后客户机实在做不了的再让服务器去做。而代价就是，实施项目的程序员要把实现同样的功能的程序在前台和后台两个地方用不同的语言都实现一遍。这不仅要求前端工程师和后端工程师对业务逻辑理解的高度一致，而且不可避免的增加了项目实施难度和代码冗余。</a:t>
            </a:r>
            <a:endParaRPr lang="en-US" altLang="zh-CN" dirty="0" smtClean="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瘦客户端</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对服务器过度依赖，</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导致服务器压力过大。</a:t>
            </a:r>
            <a:endParaRPr lang="en-US" altLang="zh-CN" dirty="0" smtClean="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胖客户端</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浏览器对</a:t>
            </a:r>
            <a:r>
              <a:rPr lang="en-US" altLang="zh-CN" dirty="0" smtClean="0">
                <a:latin typeface="黑体" panose="02010609060101010101" pitchFamily="49" charset="-122"/>
                <a:ea typeface="黑体" panose="02010609060101010101" pitchFamily="49" charset="-122"/>
              </a:rPr>
              <a:t>JavaScript</a:t>
            </a:r>
            <a:r>
              <a:rPr lang="zh-CN" altLang="en-US" dirty="0" smtClean="0">
                <a:latin typeface="黑体" panose="02010609060101010101" pitchFamily="49" charset="-122"/>
                <a:ea typeface="黑体" panose="02010609060101010101" pitchFamily="49" charset="-122"/>
              </a:rPr>
              <a:t>过度依赖，</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导致浏览器压力过大；</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若浏览器禁用</a:t>
            </a:r>
            <a:r>
              <a:rPr lang="en-US" altLang="zh-CN" dirty="0" smtClean="0">
                <a:latin typeface="黑体" panose="02010609060101010101" pitchFamily="49" charset="-122"/>
                <a:ea typeface="黑体" panose="02010609060101010101" pitchFamily="49" charset="-122"/>
              </a:rPr>
              <a:t>JavaScript</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则需服务器重新实现全部业务逻辑。增加了开发难度</a:t>
            </a:r>
          </a:p>
          <a:p>
            <a:endParaRPr lang="zh-CN" altLang="en-US" dirty="0" smtClean="0">
              <a:latin typeface="黑体" panose="02010609060101010101" pitchFamily="49" charset="-122"/>
              <a:ea typeface="黑体" panose="02010609060101010101" pitchFamily="49" charset="-122"/>
            </a:endParaRPr>
          </a:p>
          <a:p>
            <a:r>
              <a:rPr lang="en-US" altLang="zh-CN" dirty="0" err="1" smtClean="0">
                <a:latin typeface="黑体" panose="02010609060101010101" pitchFamily="49" charset="-122"/>
                <a:ea typeface="黑体" panose="02010609060101010101" pitchFamily="49" charset="-122"/>
              </a:rPr>
              <a:t>Nodejs</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服务器客户端程序均由</a:t>
            </a:r>
            <a:r>
              <a:rPr lang="en-US" altLang="zh-CN" dirty="0" smtClean="0">
                <a:latin typeface="黑体" panose="02010609060101010101" pitchFamily="49" charset="-122"/>
                <a:ea typeface="黑体" panose="02010609060101010101" pitchFamily="49" charset="-122"/>
              </a:rPr>
              <a:t>JavaScript</a:t>
            </a:r>
            <a:r>
              <a:rPr lang="zh-CN" altLang="en-US" dirty="0" smtClean="0">
                <a:latin typeface="黑体" panose="02010609060101010101" pitchFamily="49" charset="-122"/>
                <a:ea typeface="黑体" panose="02010609060101010101" pitchFamily="49" charset="-122"/>
              </a:rPr>
              <a:t>开发，故可以很方便的依照实际情况决定程序在服务器或者客户端执行，方便于跨平台、跨浏览器应用部署。</a:t>
            </a:r>
            <a:endParaRPr lang="en-US" altLang="zh-CN" dirty="0" smtClean="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r>
              <a:rPr lang="en-US" altLang="zh-CN" dirty="0" smtClean="0"/>
              <a:t>2010-</a:t>
            </a:r>
            <a:r>
              <a:rPr lang="zh-CN" altLang="en-US" dirty="0" smtClean="0"/>
              <a:t>？：</a:t>
            </a:r>
            <a:r>
              <a:rPr lang="en-US" altLang="zh-CN" dirty="0" smtClean="0"/>
              <a:t>JavaScript</a:t>
            </a:r>
            <a:r>
              <a:rPr lang="zh-CN" altLang="en-US" dirty="0" smtClean="0"/>
              <a:t>时代</a:t>
            </a:r>
            <a:endParaRPr lang="en-US" altLang="zh-CN" dirty="0" smtClean="0"/>
          </a:p>
          <a:p>
            <a:r>
              <a:rPr lang="en-US" altLang="zh-CN" dirty="0" smtClean="0"/>
              <a:t>	</a:t>
            </a:r>
            <a:r>
              <a:rPr lang="zh-CN" altLang="en-US" dirty="0" smtClean="0"/>
              <a:t>事件流</a:t>
            </a:r>
            <a:endParaRPr lang="en-US" altLang="zh-CN" dirty="0" smtClean="0"/>
          </a:p>
          <a:p>
            <a:r>
              <a:rPr lang="zh-CN" altLang="en-US" b="1" dirty="0" smtClean="0"/>
              <a:t>服务器</a:t>
            </a:r>
            <a:r>
              <a:rPr lang="zh-CN" altLang="en-US" dirty="0" smtClean="0"/>
              <a:t>：功能提供者</a:t>
            </a:r>
            <a:r>
              <a:rPr lang="en-US" altLang="zh-CN" dirty="0" smtClean="0"/>
              <a:t>——</a:t>
            </a:r>
            <a:r>
              <a:rPr lang="zh-CN" altLang="en-US" dirty="0" smtClean="0"/>
              <a:t>传送应用到客户端（</a:t>
            </a:r>
            <a:r>
              <a:rPr lang="en-US" altLang="zh-CN" dirty="0" smtClean="0"/>
              <a:t>JavaScript</a:t>
            </a:r>
            <a:r>
              <a:rPr lang="zh-CN" altLang="en-US" dirty="0" smtClean="0"/>
              <a:t>），同时携带数据（</a:t>
            </a:r>
            <a:r>
              <a:rPr lang="en-US" altLang="zh-CN" dirty="0" smtClean="0"/>
              <a:t>JSON</a:t>
            </a:r>
            <a:r>
              <a:rPr lang="zh-CN" altLang="en-US" dirty="0" smtClean="0"/>
              <a:t>），并让客户端组织成一个（</a:t>
            </a:r>
            <a:r>
              <a:rPr lang="en-US" altLang="zh-CN" dirty="0" smtClean="0"/>
              <a:t>DOM</a:t>
            </a:r>
            <a:r>
              <a:rPr lang="zh-CN" altLang="en-US" dirty="0" smtClean="0"/>
              <a:t>）</a:t>
            </a:r>
          </a:p>
          <a:p>
            <a:endParaRPr lang="zh-CN" altLang="en-US" dirty="0" smtClean="0">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fld id="{8ED57E84-1D34-4415-87CC-660BDE71A9BE}" type="slidenum">
              <a:rPr lang="zh-CN" altLang="en-US" smtClean="0"/>
              <a:t>16</a:t>
            </a:fld>
            <a:endParaRPr lang="zh-CN" altLang="en-US"/>
          </a:p>
        </p:txBody>
      </p:sp>
    </p:spTree>
    <p:extLst>
      <p:ext uri="{BB962C8B-B14F-4D97-AF65-F5344CB8AC3E}">
        <p14:creationId xmlns:p14="http://schemas.microsoft.com/office/powerpoint/2010/main" val="4161898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Node.js</a:t>
            </a:r>
            <a:r>
              <a:rPr lang="zh-CN" altLang="en-US" dirty="0" smtClean="0"/>
              <a:t>是一个可以让</a:t>
            </a:r>
            <a:r>
              <a:rPr lang="en-US" altLang="zh-CN" dirty="0" smtClean="0"/>
              <a:t>JavaScript</a:t>
            </a:r>
            <a:r>
              <a:rPr lang="zh-CN" altLang="en-US" dirty="0" smtClean="0"/>
              <a:t>执行在伺服器端的平台。它可以让</a:t>
            </a:r>
            <a:r>
              <a:rPr lang="en-US" altLang="zh-CN" dirty="0" smtClean="0"/>
              <a:t>JavaScript</a:t>
            </a:r>
            <a:r>
              <a:rPr lang="zh-CN" altLang="en-US" dirty="0" smtClean="0"/>
              <a:t>脱离浏览器的束缚执行在一般的伺服器环境下，就像执行</a:t>
            </a:r>
            <a:r>
              <a:rPr lang="en-US" altLang="zh-CN" dirty="0" smtClean="0"/>
              <a:t>Python</a:t>
            </a:r>
            <a:r>
              <a:rPr lang="zh-CN" altLang="en-US" dirty="0" smtClean="0"/>
              <a:t>、</a:t>
            </a:r>
            <a:r>
              <a:rPr lang="en-US" altLang="zh-CN" dirty="0" smtClean="0"/>
              <a:t>Perl</a:t>
            </a:r>
            <a:r>
              <a:rPr lang="zh-CN" altLang="en-US" dirty="0" smtClean="0"/>
              <a:t>、</a:t>
            </a:r>
            <a:r>
              <a:rPr lang="en-US" altLang="zh-CN" dirty="0" smtClean="0"/>
              <a:t>PHP</a:t>
            </a:r>
            <a:r>
              <a:rPr lang="zh-CN" altLang="en-US" dirty="0" smtClean="0"/>
              <a:t>、</a:t>
            </a:r>
            <a:r>
              <a:rPr lang="en-US" altLang="zh-CN" dirty="0" smtClean="0"/>
              <a:t>Ruby</a:t>
            </a:r>
            <a:r>
              <a:rPr lang="zh-CN" altLang="en-US" dirty="0" smtClean="0"/>
              <a:t>程式一样。你可以用</a:t>
            </a:r>
            <a:r>
              <a:rPr lang="en-US" altLang="zh-CN" dirty="0" smtClean="0"/>
              <a:t>Node.js</a:t>
            </a:r>
            <a:r>
              <a:rPr lang="zh-CN" altLang="en-US" dirty="0" smtClean="0"/>
              <a:t>轻松地进行伺服器端应用开发，</a:t>
            </a:r>
            <a:r>
              <a:rPr lang="en-US" altLang="zh-CN" dirty="0" smtClean="0"/>
              <a:t>Python</a:t>
            </a:r>
            <a:r>
              <a:rPr lang="zh-CN" altLang="en-US" dirty="0" smtClean="0"/>
              <a:t>、</a:t>
            </a:r>
            <a:r>
              <a:rPr lang="en-US" altLang="zh-CN" dirty="0" smtClean="0"/>
              <a:t>Perl</a:t>
            </a:r>
            <a:r>
              <a:rPr lang="zh-CN" altLang="en-US" dirty="0" smtClean="0"/>
              <a:t>、</a:t>
            </a:r>
            <a:r>
              <a:rPr lang="en-US" altLang="zh-CN" dirty="0" smtClean="0"/>
              <a:t>PHP</a:t>
            </a:r>
            <a:r>
              <a:rPr lang="zh-CN" altLang="en-US" dirty="0" smtClean="0"/>
              <a:t>、</a:t>
            </a:r>
            <a:r>
              <a:rPr lang="en-US" altLang="zh-CN" dirty="0" smtClean="0"/>
              <a:t>Ruby</a:t>
            </a:r>
            <a:r>
              <a:rPr lang="zh-CN" altLang="en-US" dirty="0" smtClean="0"/>
              <a:t>能做的事情</a:t>
            </a:r>
            <a:r>
              <a:rPr lang="en-US" altLang="zh-CN" dirty="0" smtClean="0"/>
              <a:t>Node.js</a:t>
            </a:r>
            <a:r>
              <a:rPr lang="zh-CN" altLang="en-US" dirty="0" smtClean="0"/>
              <a:t>几乎都能做，而且可以做得更好。</a:t>
            </a:r>
          </a:p>
          <a:p>
            <a:endParaRPr lang="en-US" altLang="zh-CN" dirty="0" smtClean="0"/>
          </a:p>
          <a:p>
            <a:endParaRPr lang="en-US" altLang="zh-CN" dirty="0" smtClean="0"/>
          </a:p>
          <a:p>
            <a:r>
              <a:rPr lang="en-US" altLang="zh-CN" dirty="0" smtClean="0"/>
              <a:t>V8   JIT   just-in</a:t>
            </a:r>
            <a:r>
              <a:rPr lang="en-US" altLang="zh-CN" baseline="0" dirty="0" smtClean="0"/>
              <a:t>-time</a:t>
            </a:r>
            <a:r>
              <a:rPr lang="zh-CN" altLang="en-US" baseline="0" dirty="0" smtClean="0"/>
              <a:t>编译</a:t>
            </a:r>
            <a:endParaRPr lang="zh-CN" altLang="en-US" dirty="0"/>
          </a:p>
        </p:txBody>
      </p:sp>
      <p:sp>
        <p:nvSpPr>
          <p:cNvPr id="4" name="灯片编号占位符 3"/>
          <p:cNvSpPr>
            <a:spLocks noGrp="1"/>
          </p:cNvSpPr>
          <p:nvPr>
            <p:ph type="sldNum" sz="quarter" idx="10"/>
          </p:nvPr>
        </p:nvSpPr>
        <p:spPr/>
        <p:txBody>
          <a:bodyPr/>
          <a:lstStyle/>
          <a:p>
            <a:fld id="{8ED57E84-1D34-4415-87CC-660BDE71A9BE}" type="slidenum">
              <a:rPr lang="zh-CN" altLang="en-US" smtClean="0"/>
              <a:t>17</a:t>
            </a:fld>
            <a:endParaRPr lang="zh-CN" altLang="en-US"/>
          </a:p>
        </p:txBody>
      </p:sp>
    </p:spTree>
    <p:extLst>
      <p:ext uri="{BB962C8B-B14F-4D97-AF65-F5344CB8AC3E}">
        <p14:creationId xmlns:p14="http://schemas.microsoft.com/office/powerpoint/2010/main" val="8199427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NodeJS</a:t>
            </a:r>
            <a:r>
              <a:rPr lang="zh-CN" altLang="en-US" sz="1200" b="0" i="0" kern="1200" dirty="0" smtClean="0">
                <a:solidFill>
                  <a:schemeClr val="tx1"/>
                </a:solidFill>
                <a:effectLst/>
                <a:latin typeface="+mn-lt"/>
                <a:ea typeface="+mn-ea"/>
                <a:cs typeface="+mn-cs"/>
              </a:rPr>
              <a:t>的出现极大的增强了</a:t>
            </a:r>
            <a:r>
              <a:rPr lang="en-US" altLang="zh-CN" sz="1200" b="0" i="0" kern="1200" dirty="0" err="1"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的伸缩性，同时也极大的增加了业务系统部署的伸缩性。部署伸缩性比较好理解，但</a:t>
            </a:r>
            <a:r>
              <a:rPr lang="en-US" altLang="zh-CN" sz="1200" b="0" i="0" kern="1200" dirty="0" err="1"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的伸缩性可能就不容易理解的，但这恰恰是</a:t>
            </a:r>
            <a:r>
              <a:rPr lang="en-US" altLang="zh-CN" sz="1200" b="0" i="0" kern="1200" dirty="0" smtClean="0">
                <a:solidFill>
                  <a:schemeClr val="tx1"/>
                </a:solidFill>
                <a:effectLst/>
                <a:latin typeface="+mn-lt"/>
                <a:ea typeface="+mn-ea"/>
                <a:cs typeface="+mn-cs"/>
              </a:rPr>
              <a:t>Node</a:t>
            </a:r>
            <a:r>
              <a:rPr lang="zh-CN" altLang="en-US" sz="1200" b="0" i="0" kern="1200" dirty="0" smtClean="0">
                <a:solidFill>
                  <a:schemeClr val="tx1"/>
                </a:solidFill>
                <a:effectLst/>
                <a:latin typeface="+mn-lt"/>
                <a:ea typeface="+mn-ea"/>
                <a:cs typeface="+mn-cs"/>
              </a:rPr>
              <a:t>的强处。其实也很简单，就是根据终端的情况可以把一些逻辑处理有选择性的放在</a:t>
            </a:r>
            <a:r>
              <a:rPr lang="en-US" altLang="zh-CN" sz="1200" b="0" i="0" kern="1200" dirty="0" smtClean="0">
                <a:solidFill>
                  <a:schemeClr val="tx1"/>
                </a:solidFill>
                <a:effectLst/>
                <a:latin typeface="+mn-lt"/>
                <a:ea typeface="+mn-ea"/>
                <a:cs typeface="+mn-cs"/>
              </a:rPr>
              <a:t>client</a:t>
            </a:r>
            <a:r>
              <a:rPr lang="zh-CN" altLang="en-US" sz="1200" b="0" i="0" kern="1200" dirty="0" smtClean="0">
                <a:solidFill>
                  <a:schemeClr val="tx1"/>
                </a:solidFill>
                <a:effectLst/>
                <a:latin typeface="+mn-lt"/>
                <a:ea typeface="+mn-ea"/>
                <a:cs typeface="+mn-cs"/>
              </a:rPr>
              <a:t>端或者</a:t>
            </a:r>
            <a:r>
              <a:rPr lang="en-US" altLang="zh-CN" sz="1200" b="0" i="0" kern="1200" dirty="0" smtClean="0">
                <a:solidFill>
                  <a:schemeClr val="tx1"/>
                </a:solidFill>
                <a:effectLst/>
                <a:latin typeface="+mn-lt"/>
                <a:ea typeface="+mn-ea"/>
                <a:cs typeface="+mn-cs"/>
              </a:rPr>
              <a:t>server</a:t>
            </a:r>
            <a:r>
              <a:rPr lang="zh-CN" altLang="en-US" sz="1200" b="0" i="0" kern="1200" dirty="0" smtClean="0">
                <a:solidFill>
                  <a:schemeClr val="tx1"/>
                </a:solidFill>
                <a:effectLst/>
                <a:latin typeface="+mn-lt"/>
                <a:ea typeface="+mn-ea"/>
                <a:cs typeface="+mn-cs"/>
              </a:rPr>
              <a:t>端。由于前后台都是</a:t>
            </a:r>
            <a:r>
              <a:rPr lang="en-US" altLang="zh-CN" sz="1200" b="0" i="0" kern="1200" dirty="0" smtClean="0">
                <a:solidFill>
                  <a:schemeClr val="tx1"/>
                </a:solidFill>
                <a:effectLst/>
                <a:latin typeface="+mn-lt"/>
                <a:ea typeface="+mn-ea"/>
                <a:cs typeface="+mn-cs"/>
              </a:rPr>
              <a:t>JS</a:t>
            </a:r>
            <a:r>
              <a:rPr lang="zh-CN" altLang="en-US" sz="1200" b="0" i="0" kern="1200" dirty="0" smtClean="0">
                <a:solidFill>
                  <a:schemeClr val="tx1"/>
                </a:solidFill>
                <a:effectLst/>
                <a:latin typeface="+mn-lt"/>
                <a:ea typeface="+mn-ea"/>
                <a:cs typeface="+mn-cs"/>
              </a:rPr>
              <a:t>的程序，所以这种切换很容易通过一些配置或者程序实现。</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举个例子：比如我们有一个</a:t>
            </a:r>
            <a:r>
              <a:rPr lang="en-US" altLang="zh-CN" sz="1200" b="0" i="0" kern="1200" dirty="0" smtClean="0">
                <a:solidFill>
                  <a:schemeClr val="tx1"/>
                </a:solidFill>
                <a:effectLst/>
                <a:latin typeface="+mn-lt"/>
                <a:ea typeface="+mn-ea"/>
                <a:cs typeface="+mn-cs"/>
              </a:rPr>
              <a:t>GIS</a:t>
            </a:r>
            <a:r>
              <a:rPr lang="zh-CN" altLang="en-US" sz="1200" b="0" i="0" kern="1200" dirty="0" smtClean="0">
                <a:solidFill>
                  <a:schemeClr val="tx1"/>
                </a:solidFill>
                <a:effectLst/>
                <a:latin typeface="+mn-lt"/>
                <a:ea typeface="+mn-ea"/>
                <a:cs typeface="+mn-cs"/>
              </a:rPr>
              <a:t>的应用，同时支持多种终端。在用户使用电脑系统的时候，很多的数据处理或者逻辑处理都可以在浏览器中运行，这是没有问题的。但是当用户使用手机或者其他手持设备的时候，由于手持设备资源较少，这个时候大量的数据处理或者逻辑运算就可以通过配置迁移到服务端运行，注意由于前端后端都是</a:t>
            </a:r>
            <a:r>
              <a:rPr lang="en-US" altLang="zh-CN" sz="1200" b="0" i="0" kern="1200" dirty="0" smtClean="0">
                <a:solidFill>
                  <a:schemeClr val="tx1"/>
                </a:solidFill>
                <a:effectLst/>
                <a:latin typeface="+mn-lt"/>
                <a:ea typeface="+mn-ea"/>
                <a:cs typeface="+mn-cs"/>
              </a:rPr>
              <a:t>JS</a:t>
            </a:r>
            <a:r>
              <a:rPr lang="zh-CN" altLang="en-US" sz="1200" b="0" i="0" kern="1200" dirty="0" smtClean="0">
                <a:solidFill>
                  <a:schemeClr val="tx1"/>
                </a:solidFill>
                <a:effectLst/>
                <a:latin typeface="+mn-lt"/>
                <a:ea typeface="+mn-ea"/>
                <a:cs typeface="+mn-cs"/>
              </a:rPr>
              <a:t>实现的，这种迁移实际上没有太多的开发工作量，顶多就是设计上有些麻烦而已。</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这种功能对于复杂的前端的性能来说也有着很重要的意义，特别是一些复杂的</a:t>
            </a:r>
            <a:r>
              <a:rPr lang="en-US" altLang="zh-CN" sz="1200" b="0" i="0" kern="1200" dirty="0" smtClean="0">
                <a:solidFill>
                  <a:schemeClr val="tx1"/>
                </a:solidFill>
                <a:effectLst/>
                <a:latin typeface="+mn-lt"/>
                <a:ea typeface="+mn-ea"/>
                <a:cs typeface="+mn-cs"/>
              </a:rPr>
              <a:t>GIS</a:t>
            </a:r>
            <a:r>
              <a:rPr lang="zh-CN" altLang="en-US" sz="1200" b="0" i="0" kern="1200" dirty="0" smtClean="0">
                <a:solidFill>
                  <a:schemeClr val="tx1"/>
                </a:solidFill>
                <a:effectLst/>
                <a:latin typeface="+mn-lt"/>
                <a:ea typeface="+mn-ea"/>
                <a:cs typeface="+mn-cs"/>
              </a:rPr>
              <a:t>系统。因为</a:t>
            </a:r>
            <a:r>
              <a:rPr lang="en-US" altLang="zh-CN" sz="1200" b="0" i="0" kern="1200" dirty="0" smtClean="0">
                <a:solidFill>
                  <a:schemeClr val="tx1"/>
                </a:solidFill>
                <a:effectLst/>
                <a:latin typeface="+mn-lt"/>
                <a:ea typeface="+mn-ea"/>
                <a:cs typeface="+mn-cs"/>
              </a:rPr>
              <a:t>GIS</a:t>
            </a:r>
            <a:r>
              <a:rPr lang="zh-CN" altLang="en-US" sz="1200" b="0" i="0" kern="1200" dirty="0" smtClean="0">
                <a:solidFill>
                  <a:schemeClr val="tx1"/>
                </a:solidFill>
                <a:effectLst/>
                <a:latin typeface="+mn-lt"/>
                <a:ea typeface="+mn-ea"/>
                <a:cs typeface="+mn-cs"/>
              </a:rPr>
              <a:t>功能本身就以及有很大的计算和处理工作了，那么额外的运算和对于逻辑的处理可能会极大的加重浏览器的负担，导致程序运行缓慢甚至崩溃，但是使用</a:t>
            </a:r>
            <a:r>
              <a:rPr lang="en-US" altLang="zh-CN" sz="1200" b="0" i="0" kern="1200" dirty="0" err="1" smtClean="0">
                <a:solidFill>
                  <a:schemeClr val="tx1"/>
                </a:solidFill>
                <a:effectLst/>
                <a:latin typeface="+mn-lt"/>
                <a:ea typeface="+mn-ea"/>
                <a:cs typeface="+mn-cs"/>
              </a:rPr>
              <a:t>NodeJS</a:t>
            </a:r>
            <a:r>
              <a:rPr lang="zh-CN" altLang="en-US" sz="1200" b="0" i="0" kern="1200" dirty="0" smtClean="0">
                <a:solidFill>
                  <a:schemeClr val="tx1"/>
                </a:solidFill>
                <a:effectLst/>
                <a:latin typeface="+mn-lt"/>
                <a:ea typeface="+mn-ea"/>
                <a:cs typeface="+mn-cs"/>
              </a:rPr>
              <a:t>技术，我们就可以很容易的把大量的运算迁移到后台去，极大的减轻浏览器的负担，提升应用的性能。</a:t>
            </a:r>
            <a:endParaRPr lang="zh-CN" altLang="en-US" dirty="0"/>
          </a:p>
        </p:txBody>
      </p:sp>
      <p:sp>
        <p:nvSpPr>
          <p:cNvPr id="4" name="灯片编号占位符 3"/>
          <p:cNvSpPr>
            <a:spLocks noGrp="1"/>
          </p:cNvSpPr>
          <p:nvPr>
            <p:ph type="sldNum" sz="quarter" idx="10"/>
          </p:nvPr>
        </p:nvSpPr>
        <p:spPr/>
        <p:txBody>
          <a:bodyPr/>
          <a:lstStyle/>
          <a:p>
            <a:fld id="{8ED57E84-1D34-4415-87CC-660BDE71A9BE}" type="slidenum">
              <a:rPr lang="zh-CN" altLang="en-US" smtClean="0"/>
              <a:t>20</a:t>
            </a:fld>
            <a:endParaRPr lang="zh-CN" altLang="en-US"/>
          </a:p>
        </p:txBody>
      </p:sp>
    </p:spTree>
    <p:extLst>
      <p:ext uri="{BB962C8B-B14F-4D97-AF65-F5344CB8AC3E}">
        <p14:creationId xmlns:p14="http://schemas.microsoft.com/office/powerpoint/2010/main" val="4287617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ECMAScript</a:t>
            </a:r>
            <a:r>
              <a:rPr lang="zh-CN" altLang="en-US" dirty="0" smtClean="0"/>
              <a:t>标准    </a:t>
            </a:r>
            <a:r>
              <a:rPr lang="en-US" altLang="zh-CN" dirty="0" smtClean="0"/>
              <a:t>JavaScript</a:t>
            </a:r>
            <a:r>
              <a:rPr lang="zh-CN" altLang="en-US" dirty="0" smtClean="0"/>
              <a:t>在浏览器中</a:t>
            </a:r>
            <a:endParaRPr lang="zh-CN" altLang="en-US" dirty="0"/>
          </a:p>
        </p:txBody>
      </p:sp>
      <p:sp>
        <p:nvSpPr>
          <p:cNvPr id="4" name="灯片编号占位符 3"/>
          <p:cNvSpPr>
            <a:spLocks noGrp="1"/>
          </p:cNvSpPr>
          <p:nvPr>
            <p:ph type="sldNum" sz="quarter" idx="10"/>
          </p:nvPr>
        </p:nvSpPr>
        <p:spPr/>
        <p:txBody>
          <a:bodyPr/>
          <a:lstStyle/>
          <a:p>
            <a:fld id="{8ED57E84-1D34-4415-87CC-660BDE71A9BE}" type="slidenum">
              <a:rPr lang="zh-CN" altLang="en-US" smtClean="0"/>
              <a:t>3</a:t>
            </a:fld>
            <a:endParaRPr lang="zh-CN" altLang="en-US"/>
          </a:p>
        </p:txBody>
      </p:sp>
    </p:spTree>
    <p:extLst>
      <p:ext uri="{BB962C8B-B14F-4D97-AF65-F5344CB8AC3E}">
        <p14:creationId xmlns:p14="http://schemas.microsoft.com/office/powerpoint/2010/main" val="2223344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JavaScript</a:t>
            </a:r>
            <a:r>
              <a:rPr lang="zh-CN" altLang="en-US" dirty="0" smtClean="0"/>
              <a:t>在浏览器中 </a:t>
            </a:r>
            <a:endParaRPr lang="en-US" altLang="zh-CN" dirty="0" smtClean="0"/>
          </a:p>
        </p:txBody>
      </p:sp>
      <p:sp>
        <p:nvSpPr>
          <p:cNvPr id="4" name="灯片编号占位符 3"/>
          <p:cNvSpPr>
            <a:spLocks noGrp="1"/>
          </p:cNvSpPr>
          <p:nvPr>
            <p:ph type="sldNum" sz="quarter" idx="10"/>
          </p:nvPr>
        </p:nvSpPr>
        <p:spPr/>
        <p:txBody>
          <a:bodyPr/>
          <a:lstStyle/>
          <a:p>
            <a:fld id="{8ED57E84-1D34-4415-87CC-660BDE71A9BE}" type="slidenum">
              <a:rPr lang="zh-CN" altLang="en-US" smtClean="0"/>
              <a:t>4</a:t>
            </a:fld>
            <a:endParaRPr lang="zh-CN" altLang="en-US"/>
          </a:p>
        </p:txBody>
      </p:sp>
    </p:spTree>
    <p:extLst>
      <p:ext uri="{BB962C8B-B14F-4D97-AF65-F5344CB8AC3E}">
        <p14:creationId xmlns:p14="http://schemas.microsoft.com/office/powerpoint/2010/main" val="2651198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JavaScript</a:t>
            </a:r>
            <a:r>
              <a:rPr lang="en-US" altLang="zh-CN" sz="1200" b="1" i="0" kern="1200" baseline="300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 (often shortened to JS) is a lightweight, interpreted, object-oriented language with </a:t>
            </a:r>
            <a:r>
              <a:rPr lang="en-US" altLang="zh-CN" sz="1200" b="1" i="0" u="none" strike="noStrike" kern="1200" dirty="0" smtClean="0">
                <a:solidFill>
                  <a:schemeClr val="tx1"/>
                </a:solidFill>
                <a:effectLst/>
                <a:latin typeface="+mn-lt"/>
                <a:ea typeface="+mn-ea"/>
                <a:cs typeface="+mn-cs"/>
                <a:hlinkClick r:id="rId3" tooltip="https://en.wikipedia.org/wiki/First-class_functions"/>
              </a:rPr>
              <a:t>first-class functions</a:t>
            </a:r>
            <a:r>
              <a:rPr lang="en-US" altLang="zh-CN" sz="1200" b="1" i="0" kern="1200" dirty="0" smtClean="0">
                <a:solidFill>
                  <a:schemeClr val="tx1"/>
                </a:solidFill>
                <a:effectLst/>
                <a:latin typeface="+mn-lt"/>
                <a:ea typeface="+mn-ea"/>
                <a:cs typeface="+mn-cs"/>
              </a:rPr>
              <a:t>, most known as the scripting language for Web pages, but </a:t>
            </a:r>
            <a:r>
              <a:rPr lang="en-US" altLang="zh-CN" sz="1200" b="1" i="0" u="none" strike="noStrike" kern="1200" dirty="0" smtClean="0">
                <a:solidFill>
                  <a:schemeClr val="tx1"/>
                </a:solidFill>
                <a:effectLst/>
                <a:latin typeface="+mn-lt"/>
                <a:ea typeface="+mn-ea"/>
                <a:cs typeface="+mn-cs"/>
                <a:hlinkClick r:id="rId4"/>
              </a:rPr>
              <a:t>used in many non-browser environments</a:t>
            </a:r>
            <a:r>
              <a:rPr lang="en-US" altLang="zh-CN" sz="1200" b="1" i="0" kern="1200" dirty="0" smtClean="0">
                <a:solidFill>
                  <a:schemeClr val="tx1"/>
                </a:solidFill>
                <a:effectLst/>
                <a:latin typeface="+mn-lt"/>
                <a:ea typeface="+mn-ea"/>
                <a:cs typeface="+mn-cs"/>
              </a:rPr>
              <a:t> as well such as </a:t>
            </a:r>
            <a:r>
              <a:rPr lang="en-US" altLang="zh-CN" sz="1200" b="1" i="0" u="none" strike="noStrike" kern="1200" dirty="0" smtClean="0">
                <a:solidFill>
                  <a:schemeClr val="tx1"/>
                </a:solidFill>
                <a:effectLst/>
                <a:latin typeface="+mn-lt"/>
                <a:ea typeface="+mn-ea"/>
                <a:cs typeface="+mn-cs"/>
                <a:hlinkClick r:id="rId5"/>
              </a:rPr>
              <a:t>node.js</a:t>
            </a:r>
            <a:r>
              <a:rPr lang="en-US" altLang="zh-CN" sz="1200" b="1" i="0" kern="1200" dirty="0" smtClean="0">
                <a:solidFill>
                  <a:schemeClr val="tx1"/>
                </a:solidFill>
                <a:effectLst/>
                <a:latin typeface="+mn-lt"/>
                <a:ea typeface="+mn-ea"/>
                <a:cs typeface="+mn-cs"/>
              </a:rPr>
              <a:t> or </a:t>
            </a:r>
            <a:r>
              <a:rPr lang="en-US" altLang="zh-CN" sz="1200" b="1" i="0" u="none" strike="noStrike" kern="1200" dirty="0" smtClean="0">
                <a:solidFill>
                  <a:schemeClr val="tx1"/>
                </a:solidFill>
                <a:effectLst/>
                <a:latin typeface="+mn-lt"/>
                <a:ea typeface="+mn-ea"/>
                <a:cs typeface="+mn-cs"/>
                <a:hlinkClick r:id="rId6"/>
              </a:rPr>
              <a:t>Apache </a:t>
            </a:r>
            <a:r>
              <a:rPr lang="en-US" altLang="zh-CN" sz="1200" b="1" i="0" u="none" strike="noStrike" kern="1200" dirty="0" err="1" smtClean="0">
                <a:solidFill>
                  <a:schemeClr val="tx1"/>
                </a:solidFill>
                <a:effectLst/>
                <a:latin typeface="+mn-lt"/>
                <a:ea typeface="+mn-ea"/>
                <a:cs typeface="+mn-cs"/>
                <a:hlinkClick r:id="rId6"/>
              </a:rPr>
              <a:t>CouchDB</a:t>
            </a:r>
            <a:r>
              <a:rPr lang="en-US" altLang="zh-CN" sz="1200" b="1" i="0" kern="1200" dirty="0" smtClean="0">
                <a:solidFill>
                  <a:schemeClr val="tx1"/>
                </a:solidFill>
                <a:effectLst/>
                <a:latin typeface="+mn-lt"/>
                <a:ea typeface="+mn-ea"/>
                <a:cs typeface="+mn-cs"/>
              </a:rPr>
              <a:t>. It is a </a:t>
            </a:r>
            <a:r>
              <a:rPr lang="en-US" altLang="zh-CN" sz="1200" b="1" i="0" u="none" strike="noStrike" kern="1200" dirty="0" smtClean="0">
                <a:solidFill>
                  <a:schemeClr val="tx1"/>
                </a:solidFill>
                <a:effectLst/>
                <a:latin typeface="+mn-lt"/>
                <a:ea typeface="+mn-ea"/>
                <a:cs typeface="+mn-cs"/>
                <a:hlinkClick r:id="rId7" tooltip="Prototype-based"/>
              </a:rPr>
              <a:t>prototype-based</a:t>
            </a:r>
            <a:r>
              <a:rPr lang="en-US" altLang="zh-CN" sz="1200" b="1" i="0" kern="1200" dirty="0" smtClean="0">
                <a:solidFill>
                  <a:schemeClr val="tx1"/>
                </a:solidFill>
                <a:effectLst/>
                <a:latin typeface="+mn-lt"/>
                <a:ea typeface="+mn-ea"/>
                <a:cs typeface="+mn-cs"/>
              </a:rPr>
              <a:t>, multi-paradigm scripting language that is dynamic, and supports object-oriented, imperative, and functional programming styles</a:t>
            </a:r>
            <a:r>
              <a:rPr lang="en-US" altLang="zh-CN" sz="2400" b="1" i="0" kern="1200" dirty="0" smtClean="0">
                <a:solidFill>
                  <a:schemeClr val="tx1"/>
                </a:solidFill>
                <a:effectLst/>
                <a:latin typeface="+mn-lt"/>
                <a:ea typeface="+mn-ea"/>
                <a:cs typeface="+mn-cs"/>
              </a:rPr>
              <a:t>. </a:t>
            </a:r>
          </a:p>
          <a:p>
            <a:r>
              <a:rPr lang="zh-CN" altLang="en-US" dirty="0" smtClean="0"/>
              <a:t>类型，定义了一个取值的集合，以及可作用的操作的集合。如</a:t>
            </a:r>
            <a:r>
              <a:rPr lang="en-US" altLang="zh-CN" dirty="0" smtClean="0"/>
              <a:t>C</a:t>
            </a:r>
            <a:r>
              <a:rPr lang="zh-CN" altLang="en-US" dirty="0" smtClean="0"/>
              <a:t>语言的</a:t>
            </a:r>
            <a:r>
              <a:rPr lang="en-US" altLang="zh-CN" dirty="0" err="1" smtClean="0"/>
              <a:t>int</a:t>
            </a:r>
            <a:r>
              <a:rPr lang="zh-CN" altLang="en-US" dirty="0" smtClean="0"/>
              <a:t>类型有一个上下界，可进行加减乘除等操作。变量可能有 </a:t>
            </a:r>
            <a:r>
              <a:rPr lang="en-US" altLang="zh-CN" dirty="0" err="1" smtClean="0"/>
              <a:t>int</a:t>
            </a:r>
            <a:r>
              <a:rPr lang="zh-CN" altLang="en-US" dirty="0" smtClean="0"/>
              <a:t>，</a:t>
            </a:r>
            <a:r>
              <a:rPr lang="en-US" altLang="zh-CN" dirty="0" smtClean="0"/>
              <a:t>float</a:t>
            </a:r>
            <a:r>
              <a:rPr lang="zh-CN" altLang="en-US" dirty="0" smtClean="0"/>
              <a:t>，</a:t>
            </a:r>
            <a:r>
              <a:rPr lang="en-US" altLang="zh-CN" dirty="0" smtClean="0"/>
              <a:t>string</a:t>
            </a:r>
            <a:r>
              <a:rPr lang="zh-CN" altLang="en-US" dirty="0" smtClean="0"/>
              <a:t>。。等类型，函数、对象等也有类型。</a:t>
            </a:r>
            <a:br>
              <a:rPr lang="zh-CN" altLang="en-US" dirty="0" smtClean="0"/>
            </a:br>
            <a:r>
              <a:rPr lang="zh-CN" altLang="en-US" dirty="0" smtClean="0"/>
              <a:t/>
            </a:r>
            <a:br>
              <a:rPr lang="zh-CN" altLang="en-US" dirty="0" smtClean="0"/>
            </a:br>
            <a:r>
              <a:rPr lang="zh-CN" altLang="en-US" dirty="0" smtClean="0"/>
              <a:t>进一步，我们把类型分为三类：</a:t>
            </a:r>
            <a:br>
              <a:rPr lang="zh-CN" altLang="en-US" dirty="0" smtClean="0"/>
            </a:br>
            <a:r>
              <a:rPr lang="en-US" altLang="zh-CN" dirty="0" smtClean="0"/>
              <a:t>First Class</a:t>
            </a:r>
            <a:r>
              <a:rPr lang="zh-CN" altLang="en-US" dirty="0" smtClean="0"/>
              <a:t>。该类型的值可以作为函数的参数和返回值，也可以赋给变量。</a:t>
            </a:r>
            <a:br>
              <a:rPr lang="zh-CN" altLang="en-US" dirty="0" smtClean="0"/>
            </a:br>
            <a:r>
              <a:rPr lang="en-US" altLang="zh-CN" dirty="0" smtClean="0"/>
              <a:t>Second Class</a:t>
            </a:r>
            <a:r>
              <a:rPr lang="zh-CN" altLang="en-US" dirty="0" smtClean="0"/>
              <a:t>。该类型的值可以作为函数的参数，但不能从函数返回，也不能赋给变量。</a:t>
            </a:r>
            <a:br>
              <a:rPr lang="zh-CN" altLang="en-US" dirty="0" smtClean="0"/>
            </a:br>
            <a:r>
              <a:rPr lang="en-US" altLang="zh-CN" dirty="0" smtClean="0"/>
              <a:t>Third Class</a:t>
            </a:r>
            <a:r>
              <a:rPr lang="zh-CN" altLang="en-US" dirty="0" smtClean="0"/>
              <a:t>。该类型的值作为函数参数也不行</a:t>
            </a:r>
            <a:br>
              <a:rPr lang="zh-CN" altLang="en-US" dirty="0" smtClean="0"/>
            </a:br>
            <a:r>
              <a:rPr lang="zh-CN" altLang="en-US" dirty="0" smtClean="0"/>
              <a:t/>
            </a:r>
            <a:br>
              <a:rPr lang="zh-CN" altLang="en-US" dirty="0" smtClean="0"/>
            </a:br>
            <a:r>
              <a:rPr lang="zh-CN" altLang="en-US" dirty="0" smtClean="0"/>
              <a:t>多数程序语言中的整型、字符类型都是</a:t>
            </a:r>
            <a:r>
              <a:rPr lang="en-US" altLang="zh-CN" dirty="0" smtClean="0"/>
              <a:t>First Class</a:t>
            </a:r>
            <a:r>
              <a:rPr lang="zh-CN" altLang="en-US" dirty="0" smtClean="0"/>
              <a:t>的。在函数式语言（或支持函数式的语言）中，函数也是</a:t>
            </a:r>
            <a:r>
              <a:rPr lang="en-US" altLang="zh-CN" dirty="0" smtClean="0"/>
              <a:t>First Class</a:t>
            </a:r>
            <a:r>
              <a:rPr lang="zh-CN" altLang="en-US" dirty="0" smtClean="0"/>
              <a:t>的，或者说函数是“一等公民”。以函数为参数或返回值的函数称为“高阶函数”。</a:t>
            </a:r>
            <a:br>
              <a:rPr lang="zh-CN" altLang="en-US" dirty="0" smtClean="0"/>
            </a:br>
            <a:r>
              <a:rPr lang="en-US" altLang="zh-CN" dirty="0" smtClean="0"/>
              <a:t>Scheme</a:t>
            </a:r>
            <a:r>
              <a:rPr lang="zh-CN" altLang="en-US" dirty="0" smtClean="0"/>
              <a:t>的</a:t>
            </a:r>
            <a:r>
              <a:rPr lang="en-US" altLang="zh-CN" dirty="0" smtClean="0"/>
              <a:t>Continuation</a:t>
            </a:r>
            <a:r>
              <a:rPr lang="zh-CN" altLang="en-US" dirty="0" smtClean="0"/>
              <a:t>也是</a:t>
            </a:r>
            <a:r>
              <a:rPr lang="en-US" altLang="zh-CN" dirty="0" smtClean="0"/>
              <a:t>First Class</a:t>
            </a:r>
            <a:r>
              <a:rPr lang="zh-CN" altLang="en-US" dirty="0" smtClean="0"/>
              <a:t>的</a:t>
            </a:r>
            <a:br>
              <a:rPr lang="zh-CN" altLang="en-US" dirty="0" smtClean="0"/>
            </a:br>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8ED57E84-1D34-4415-87CC-660BDE71A9BE}" type="slidenum">
              <a:rPr lang="zh-CN" altLang="en-US" smtClean="0"/>
              <a:t>5</a:t>
            </a:fld>
            <a:endParaRPr lang="zh-CN" altLang="en-US"/>
          </a:p>
        </p:txBody>
      </p:sp>
    </p:spTree>
    <p:extLst>
      <p:ext uri="{BB962C8B-B14F-4D97-AF65-F5344CB8AC3E}">
        <p14:creationId xmlns:p14="http://schemas.microsoft.com/office/powerpoint/2010/main" val="147512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以</a:t>
            </a:r>
            <a:r>
              <a:rPr lang="en-US" altLang="zh-CN" dirty="0" smtClean="0"/>
              <a:t>Gmail</a:t>
            </a:r>
            <a:r>
              <a:rPr lang="zh-CN" altLang="en-US" dirty="0" smtClean="0"/>
              <a:t>为例：</a:t>
            </a:r>
            <a:r>
              <a:rPr lang="en-US" altLang="zh-CN" dirty="0" smtClean="0"/>
              <a:t>Gmail</a:t>
            </a:r>
            <a:r>
              <a:rPr lang="zh-CN" altLang="en-US" dirty="0" smtClean="0"/>
              <a:t>的</a:t>
            </a:r>
            <a:r>
              <a:rPr lang="en-US" altLang="zh-CN" dirty="0" smtClean="0"/>
              <a:t>JavaScript</a:t>
            </a:r>
            <a:r>
              <a:rPr lang="zh-CN" altLang="en-US" dirty="0" smtClean="0"/>
              <a:t>代码从</a:t>
            </a:r>
            <a:r>
              <a:rPr lang="en-US" altLang="zh-CN" dirty="0" smtClean="0"/>
              <a:t>2004</a:t>
            </a:r>
            <a:r>
              <a:rPr lang="zh-CN" altLang="en-US" dirty="0" smtClean="0"/>
              <a:t>年的近万行增加到</a:t>
            </a:r>
            <a:r>
              <a:rPr lang="en-US" altLang="zh-CN" dirty="0" smtClean="0"/>
              <a:t>2010</a:t>
            </a:r>
            <a:r>
              <a:rPr lang="zh-CN" altLang="en-US" dirty="0" smtClean="0"/>
              <a:t>年的近</a:t>
            </a:r>
            <a:r>
              <a:rPr lang="en-US" altLang="zh-CN" dirty="0" smtClean="0"/>
              <a:t>50</a:t>
            </a:r>
            <a:r>
              <a:rPr lang="zh-CN" altLang="en-US" dirty="0" smtClean="0"/>
              <a:t>万行，仅在六年间就增长了</a:t>
            </a:r>
            <a:r>
              <a:rPr lang="en-US" altLang="zh-CN" dirty="0" smtClean="0"/>
              <a:t>50</a:t>
            </a:r>
            <a:r>
              <a:rPr lang="zh-CN" altLang="en-US" dirty="0" smtClean="0"/>
              <a:t>倍。随着</a:t>
            </a:r>
            <a:r>
              <a:rPr lang="en-US" altLang="zh-CN" dirty="0" smtClean="0"/>
              <a:t>Web</a:t>
            </a:r>
            <a:r>
              <a:rPr lang="zh-CN" altLang="en-US" dirty="0" smtClean="0"/>
              <a:t>在全球的迅猛增长，已有数百万网页使用</a:t>
            </a:r>
            <a:r>
              <a:rPr lang="en-US" altLang="zh-CN" dirty="0" smtClean="0"/>
              <a:t>JavaScript</a:t>
            </a:r>
            <a:r>
              <a:rPr lang="zh-CN" altLang="en-US" dirty="0" smtClean="0"/>
              <a:t>，因此就已安装的代码库而言，</a:t>
            </a:r>
            <a:r>
              <a:rPr lang="en-US" altLang="zh-CN" dirty="0" smtClean="0"/>
              <a:t>JavaScript</a:t>
            </a:r>
            <a:r>
              <a:rPr lang="zh-CN" altLang="en-US" dirty="0" smtClean="0"/>
              <a:t>目前是影响力最大的语言。</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这些应用表现出的速度不仅受到服务器、网络、渲染引擎以及其他诸多因素的影响，同时也受到</a:t>
            </a:r>
            <a:r>
              <a:rPr lang="en-US" altLang="zh-CN" dirty="0" smtClean="0"/>
              <a:t>JavaScript</a:t>
            </a:r>
            <a:r>
              <a:rPr lang="zh-CN" altLang="en-US" dirty="0" smtClean="0"/>
              <a:t>本身执行速度的影响。然而既有的</a:t>
            </a:r>
            <a:r>
              <a:rPr lang="en-US" altLang="zh-CN" dirty="0" smtClean="0"/>
              <a:t>JavaScript</a:t>
            </a:r>
            <a:r>
              <a:rPr lang="zh-CN" altLang="en-US" dirty="0" smtClean="0"/>
              <a:t>引擎无法满足新的需求，而性能不佳一直是网络应用开发者最关心的。</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ED57E84-1D34-4415-87CC-660BDE71A9BE}" type="slidenum">
              <a:rPr lang="zh-CN" altLang="en-US" smtClean="0"/>
              <a:t>6</a:t>
            </a:fld>
            <a:endParaRPr lang="zh-CN" altLang="en-US"/>
          </a:p>
        </p:txBody>
      </p:sp>
    </p:spTree>
    <p:extLst>
      <p:ext uri="{BB962C8B-B14F-4D97-AF65-F5344CB8AC3E}">
        <p14:creationId xmlns:p14="http://schemas.microsoft.com/office/powerpoint/2010/main" val="2021006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随着网络和互联网的发展，</a:t>
            </a:r>
            <a:r>
              <a:rPr lang="en-US" altLang="zh-CN" dirty="0" smtClean="0"/>
              <a:t>JavaScript</a:t>
            </a:r>
            <a:r>
              <a:rPr lang="zh-CN" altLang="en-US" dirty="0" smtClean="0"/>
              <a:t>的性能迫切需要提升，各家公司也开始了以提高</a:t>
            </a:r>
            <a:r>
              <a:rPr lang="en-US" altLang="zh-CN" dirty="0" smtClean="0"/>
              <a:t>JavaScript</a:t>
            </a:r>
            <a:r>
              <a:rPr lang="zh-CN" altLang="en-US" dirty="0" smtClean="0"/>
              <a:t>执行速度、性能优化为目的引擎开发竞赛，其中</a:t>
            </a:r>
            <a:r>
              <a:rPr lang="en-US" altLang="zh-CN" dirty="0" smtClean="0"/>
              <a:t>Google</a:t>
            </a:r>
            <a:r>
              <a:rPr lang="zh-CN" altLang="en-US" dirty="0" smtClean="0"/>
              <a:t>的</a:t>
            </a:r>
            <a:r>
              <a:rPr lang="en-US" altLang="zh-CN" dirty="0" smtClean="0"/>
              <a:t>V8</a:t>
            </a:r>
            <a:r>
              <a:rPr lang="zh-CN" altLang="en-US" dirty="0" smtClean="0"/>
              <a:t>引擎，是现在</a:t>
            </a:r>
            <a:r>
              <a:rPr lang="en-US" altLang="zh-CN" dirty="0" smtClean="0"/>
              <a:t>JavaScript</a:t>
            </a:r>
            <a:r>
              <a:rPr lang="zh-CN" altLang="en-US" dirty="0" smtClean="0"/>
              <a:t>引擎中的佼佼者。</a:t>
            </a:r>
            <a:endParaRPr lang="zh-CN" altLang="en-US" dirty="0"/>
          </a:p>
        </p:txBody>
      </p:sp>
      <p:sp>
        <p:nvSpPr>
          <p:cNvPr id="4" name="灯片编号占位符 3"/>
          <p:cNvSpPr>
            <a:spLocks noGrp="1"/>
          </p:cNvSpPr>
          <p:nvPr>
            <p:ph type="sldNum" sz="quarter" idx="10"/>
          </p:nvPr>
        </p:nvSpPr>
        <p:spPr/>
        <p:txBody>
          <a:bodyPr/>
          <a:lstStyle/>
          <a:p>
            <a:fld id="{8ED57E84-1D34-4415-87CC-660BDE71A9BE}" type="slidenum">
              <a:rPr lang="zh-CN" altLang="en-US" smtClean="0"/>
              <a:t>7</a:t>
            </a:fld>
            <a:endParaRPr lang="zh-CN" altLang="en-US"/>
          </a:p>
        </p:txBody>
      </p:sp>
    </p:spTree>
    <p:extLst>
      <p:ext uri="{BB962C8B-B14F-4D97-AF65-F5344CB8AC3E}">
        <p14:creationId xmlns:p14="http://schemas.microsoft.com/office/powerpoint/2010/main" val="3953653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dirty="0" smtClean="0">
                <a:solidFill>
                  <a:srgbClr val="272A30"/>
                </a:solidFill>
                <a:latin typeface="Arial" panose="020B0604020202020204" pitchFamily="34" charset="0"/>
                <a:ea typeface="Microsoft Yahei" panose="020B0503020204020204" pitchFamily="34" charset="-122"/>
              </a:rPr>
              <a:t>这在很大程度上得益于JavaScript JIT的出现。</a:t>
            </a:r>
            <a:endParaRPr lang="zh-CN" altLang="en-US" dirty="0"/>
          </a:p>
        </p:txBody>
      </p:sp>
      <p:sp>
        <p:nvSpPr>
          <p:cNvPr id="4" name="灯片编号占位符 3"/>
          <p:cNvSpPr>
            <a:spLocks noGrp="1"/>
          </p:cNvSpPr>
          <p:nvPr>
            <p:ph type="sldNum" sz="quarter" idx="10"/>
          </p:nvPr>
        </p:nvSpPr>
        <p:spPr/>
        <p:txBody>
          <a:bodyPr/>
          <a:lstStyle/>
          <a:p>
            <a:fld id="{8ED57E84-1D34-4415-87CC-660BDE71A9BE}" type="slidenum">
              <a:rPr lang="zh-CN" altLang="en-US" smtClean="0"/>
              <a:t>8</a:t>
            </a:fld>
            <a:endParaRPr lang="zh-CN" altLang="en-US"/>
          </a:p>
        </p:txBody>
      </p:sp>
    </p:spTree>
    <p:extLst>
      <p:ext uri="{BB962C8B-B14F-4D97-AF65-F5344CB8AC3E}">
        <p14:creationId xmlns:p14="http://schemas.microsoft.com/office/powerpoint/2010/main" val="1343596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smtClean="0">
                <a:solidFill>
                  <a:srgbClr val="272A30"/>
                </a:solidFill>
                <a:latin typeface="Arial" panose="020B0604020202020204" pitchFamily="34" charset="0"/>
                <a:ea typeface="Microsoft Yahei" panose="020B0503020204020204" pitchFamily="34" charset="-122"/>
              </a:rPr>
              <a:t>Microsoft</a:t>
            </a:r>
            <a:r>
              <a:rPr lang="zh-CN" altLang="en-US" dirty="0" smtClean="0">
                <a:solidFill>
                  <a:srgbClr val="272A30"/>
                </a:solidFill>
                <a:latin typeface="Arial" panose="020B0604020202020204" pitchFamily="34" charset="0"/>
                <a:ea typeface="Microsoft Yahei" panose="020B0503020204020204" pitchFamily="34" charset="-122"/>
              </a:rPr>
              <a:t>的</a:t>
            </a:r>
            <a:r>
              <a:rPr lang="zh-CN" altLang="zh-CN" dirty="0" smtClean="0">
                <a:solidFill>
                  <a:srgbClr val="272A30"/>
                </a:solidFill>
                <a:latin typeface="Arial" panose="020B0604020202020204" pitchFamily="34" charset="0"/>
                <a:ea typeface="Microsoft Yahei" panose="020B0503020204020204" pitchFamily="34" charset="-122"/>
              </a:rPr>
              <a:t>TypeScript语言，是JavaScript的超集</a:t>
            </a:r>
            <a:r>
              <a:rPr lang="en-US" altLang="zh-CN" dirty="0" smtClean="0">
                <a:solidFill>
                  <a:srgbClr val="272A30"/>
                </a:solidFill>
                <a:latin typeface="Arial" panose="020B0604020202020204" pitchFamily="34" charset="0"/>
                <a:ea typeface="Microsoft Yahei" panose="020B0503020204020204" pitchFamily="34" charset="-122"/>
              </a:rPr>
              <a:t>;</a:t>
            </a:r>
            <a:r>
              <a:rPr lang="zh-CN" altLang="en-US" sz="1200" b="0" i="0" kern="1200" dirty="0" smtClean="0">
                <a:solidFill>
                  <a:schemeClr val="tx1"/>
                </a:solidFill>
                <a:effectLst/>
                <a:latin typeface="+mn-lt"/>
                <a:ea typeface="+mn-ea"/>
                <a:cs typeface="+mn-cs"/>
              </a:rPr>
              <a:t>向这个语言添加了可选的静态类型和基于类的</a:t>
            </a:r>
            <a:r>
              <a:rPr lang="zh-CN" altLang="en-US" sz="1200" b="0" i="0" u="none" strike="noStrike" kern="1200" dirty="0" smtClean="0">
                <a:solidFill>
                  <a:schemeClr val="tx1"/>
                </a:solidFill>
                <a:effectLst/>
                <a:latin typeface="+mn-lt"/>
                <a:ea typeface="+mn-ea"/>
                <a:cs typeface="+mn-cs"/>
                <a:hlinkClick r:id="rId3"/>
              </a:rPr>
              <a:t>面向对象编程</a:t>
            </a:r>
            <a:endParaRPr lang="en-US" altLang="zh-CN" dirty="0" smtClean="0"/>
          </a:p>
          <a:p>
            <a:endParaRPr lang="en-US" altLang="zh-CN" dirty="0" smtClean="0"/>
          </a:p>
          <a:p>
            <a:endParaRPr lang="en-US" altLang="zh-CN" dirty="0" smtClean="0"/>
          </a:p>
          <a:p>
            <a:r>
              <a:rPr lang="zh-CN" altLang="en-US" dirty="0" smtClean="0"/>
              <a:t>具体</a:t>
            </a:r>
            <a:r>
              <a:rPr lang="zh-CN" altLang="en-US" dirty="0" smtClean="0"/>
              <a:t>的例子和</a:t>
            </a:r>
            <a:r>
              <a:rPr lang="en-US" altLang="zh-CN" dirty="0" smtClean="0"/>
              <a:t>JavaScript</a:t>
            </a:r>
            <a:r>
              <a:rPr lang="zh-CN" altLang="en-US" dirty="0" smtClean="0"/>
              <a:t>后来的发展    换人</a:t>
            </a:r>
            <a:endParaRPr lang="zh-CN" altLang="en-US" dirty="0"/>
          </a:p>
        </p:txBody>
      </p:sp>
      <p:sp>
        <p:nvSpPr>
          <p:cNvPr id="4" name="灯片编号占位符 3"/>
          <p:cNvSpPr>
            <a:spLocks noGrp="1"/>
          </p:cNvSpPr>
          <p:nvPr>
            <p:ph type="sldNum" sz="quarter" idx="10"/>
          </p:nvPr>
        </p:nvSpPr>
        <p:spPr/>
        <p:txBody>
          <a:bodyPr/>
          <a:lstStyle/>
          <a:p>
            <a:fld id="{8ED57E84-1D34-4415-87CC-660BDE71A9BE}" type="slidenum">
              <a:rPr lang="zh-CN" altLang="en-US" smtClean="0"/>
              <a:t>9</a:t>
            </a:fld>
            <a:endParaRPr lang="zh-CN" altLang="en-US"/>
          </a:p>
        </p:txBody>
      </p:sp>
    </p:spTree>
    <p:extLst>
      <p:ext uri="{BB962C8B-B14F-4D97-AF65-F5344CB8AC3E}">
        <p14:creationId xmlns:p14="http://schemas.microsoft.com/office/powerpoint/2010/main" val="1138165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要彻底讲明白</a:t>
            </a:r>
            <a:r>
              <a:rPr lang="en-US" altLang="zh-CN" dirty="0" smtClean="0"/>
              <a:t>JavaScript</a:t>
            </a:r>
            <a:r>
              <a:rPr lang="zh-CN" altLang="en-US" dirty="0" smtClean="0"/>
              <a:t>，这还要从人和宇宙的关系开始说起。</a:t>
            </a:r>
            <a:endParaRPr lang="en-US" altLang="zh-CN" dirty="0" smtClean="0"/>
          </a:p>
          <a:p>
            <a:r>
              <a:rPr lang="zh-CN" altLang="en-US" dirty="0" smtClean="0"/>
              <a:t>限于时间关系，今天就从互联网软件系统体系结构讲起</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ED57E84-1D34-4415-87CC-660BDE71A9BE}" type="slidenum">
              <a:rPr lang="zh-CN" altLang="en-US" smtClean="0"/>
              <a:t>10</a:t>
            </a:fld>
            <a:endParaRPr lang="zh-CN" altLang="en-US"/>
          </a:p>
        </p:txBody>
      </p:sp>
    </p:spTree>
    <p:extLst>
      <p:ext uri="{BB962C8B-B14F-4D97-AF65-F5344CB8AC3E}">
        <p14:creationId xmlns:p14="http://schemas.microsoft.com/office/powerpoint/2010/main" val="315863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FC770DA-5A6A-43B7-AA3D-51BAED417DCF}" type="datetimeFigureOut">
              <a:rPr lang="zh-CN" altLang="en-US" smtClean="0"/>
              <a:t>2015/3/31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17A50D-5D41-40F0-A296-8CDA09B0F428}" type="slidenum">
              <a:rPr lang="zh-CN" altLang="en-US" smtClean="0"/>
              <a:t>‹#›</a:t>
            </a:fld>
            <a:endParaRPr lang="zh-CN" altLang="en-US"/>
          </a:p>
        </p:txBody>
      </p:sp>
    </p:spTree>
    <p:extLst>
      <p:ext uri="{BB962C8B-B14F-4D97-AF65-F5344CB8AC3E}">
        <p14:creationId xmlns:p14="http://schemas.microsoft.com/office/powerpoint/2010/main" val="456400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FC770DA-5A6A-43B7-AA3D-51BAED417DCF}" type="datetimeFigureOut">
              <a:rPr lang="zh-CN" altLang="en-US" smtClean="0"/>
              <a:t>2015/3/31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17A50D-5D41-40F0-A296-8CDA09B0F428}" type="slidenum">
              <a:rPr lang="zh-CN" altLang="en-US" smtClean="0"/>
              <a:t>‹#›</a:t>
            </a:fld>
            <a:endParaRPr lang="zh-CN" altLang="en-US"/>
          </a:p>
        </p:txBody>
      </p:sp>
    </p:spTree>
    <p:extLst>
      <p:ext uri="{BB962C8B-B14F-4D97-AF65-F5344CB8AC3E}">
        <p14:creationId xmlns:p14="http://schemas.microsoft.com/office/powerpoint/2010/main" val="2205669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FC770DA-5A6A-43B7-AA3D-51BAED417DCF}" type="datetimeFigureOut">
              <a:rPr lang="zh-CN" altLang="en-US" smtClean="0"/>
              <a:t>2015/3/31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17A50D-5D41-40F0-A296-8CDA09B0F428}" type="slidenum">
              <a:rPr lang="zh-CN" altLang="en-US" smtClean="0"/>
              <a:t>‹#›</a:t>
            </a:fld>
            <a:endParaRPr lang="zh-CN" altLang="en-US"/>
          </a:p>
        </p:txBody>
      </p:sp>
    </p:spTree>
    <p:extLst>
      <p:ext uri="{BB962C8B-B14F-4D97-AF65-F5344CB8AC3E}">
        <p14:creationId xmlns:p14="http://schemas.microsoft.com/office/powerpoint/2010/main" val="2260854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FC770DA-5A6A-43B7-AA3D-51BAED417DCF}" type="datetimeFigureOut">
              <a:rPr lang="zh-CN" altLang="en-US" smtClean="0"/>
              <a:t>2015/3/31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17A50D-5D41-40F0-A296-8CDA09B0F428}" type="slidenum">
              <a:rPr lang="zh-CN" altLang="en-US" smtClean="0"/>
              <a:t>‹#›</a:t>
            </a:fld>
            <a:endParaRPr lang="zh-CN" altLang="en-US"/>
          </a:p>
        </p:txBody>
      </p:sp>
    </p:spTree>
    <p:extLst>
      <p:ext uri="{BB962C8B-B14F-4D97-AF65-F5344CB8AC3E}">
        <p14:creationId xmlns:p14="http://schemas.microsoft.com/office/powerpoint/2010/main" val="874730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FC770DA-5A6A-43B7-AA3D-51BAED417DCF}" type="datetimeFigureOut">
              <a:rPr lang="zh-CN" altLang="en-US" smtClean="0"/>
              <a:t>2015/3/31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17A50D-5D41-40F0-A296-8CDA09B0F428}" type="slidenum">
              <a:rPr lang="zh-CN" altLang="en-US" smtClean="0"/>
              <a:t>‹#›</a:t>
            </a:fld>
            <a:endParaRPr lang="zh-CN" altLang="en-US"/>
          </a:p>
        </p:txBody>
      </p:sp>
    </p:spTree>
    <p:extLst>
      <p:ext uri="{BB962C8B-B14F-4D97-AF65-F5344CB8AC3E}">
        <p14:creationId xmlns:p14="http://schemas.microsoft.com/office/powerpoint/2010/main" val="416624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FC770DA-5A6A-43B7-AA3D-51BAED417DCF}" type="datetimeFigureOut">
              <a:rPr lang="zh-CN" altLang="en-US" smtClean="0"/>
              <a:t>2015/3/31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17A50D-5D41-40F0-A296-8CDA09B0F428}" type="slidenum">
              <a:rPr lang="zh-CN" altLang="en-US" smtClean="0"/>
              <a:t>‹#›</a:t>
            </a:fld>
            <a:endParaRPr lang="zh-CN" altLang="en-US"/>
          </a:p>
        </p:txBody>
      </p:sp>
    </p:spTree>
    <p:extLst>
      <p:ext uri="{BB962C8B-B14F-4D97-AF65-F5344CB8AC3E}">
        <p14:creationId xmlns:p14="http://schemas.microsoft.com/office/powerpoint/2010/main" val="315278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FC770DA-5A6A-43B7-AA3D-51BAED417DCF}" type="datetimeFigureOut">
              <a:rPr lang="zh-CN" altLang="en-US" smtClean="0"/>
              <a:t>2015/3/31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517A50D-5D41-40F0-A296-8CDA09B0F428}" type="slidenum">
              <a:rPr lang="zh-CN" altLang="en-US" smtClean="0"/>
              <a:t>‹#›</a:t>
            </a:fld>
            <a:endParaRPr lang="zh-CN" altLang="en-US"/>
          </a:p>
        </p:txBody>
      </p:sp>
    </p:spTree>
    <p:extLst>
      <p:ext uri="{BB962C8B-B14F-4D97-AF65-F5344CB8AC3E}">
        <p14:creationId xmlns:p14="http://schemas.microsoft.com/office/powerpoint/2010/main" val="322552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FC770DA-5A6A-43B7-AA3D-51BAED417DCF}" type="datetimeFigureOut">
              <a:rPr lang="zh-CN" altLang="en-US" smtClean="0"/>
              <a:t>2015/3/31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517A50D-5D41-40F0-A296-8CDA09B0F428}" type="slidenum">
              <a:rPr lang="zh-CN" altLang="en-US" smtClean="0"/>
              <a:t>‹#›</a:t>
            </a:fld>
            <a:endParaRPr lang="zh-CN" altLang="en-US"/>
          </a:p>
        </p:txBody>
      </p:sp>
    </p:spTree>
    <p:extLst>
      <p:ext uri="{BB962C8B-B14F-4D97-AF65-F5344CB8AC3E}">
        <p14:creationId xmlns:p14="http://schemas.microsoft.com/office/powerpoint/2010/main" val="2816250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C770DA-5A6A-43B7-AA3D-51BAED417DCF}" type="datetimeFigureOut">
              <a:rPr lang="zh-CN" altLang="en-US" smtClean="0"/>
              <a:t>2015/3/31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517A50D-5D41-40F0-A296-8CDA09B0F428}" type="slidenum">
              <a:rPr lang="zh-CN" altLang="en-US" smtClean="0"/>
              <a:t>‹#›</a:t>
            </a:fld>
            <a:endParaRPr lang="zh-CN" altLang="en-US"/>
          </a:p>
        </p:txBody>
      </p:sp>
    </p:spTree>
    <p:extLst>
      <p:ext uri="{BB962C8B-B14F-4D97-AF65-F5344CB8AC3E}">
        <p14:creationId xmlns:p14="http://schemas.microsoft.com/office/powerpoint/2010/main" val="601117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FC770DA-5A6A-43B7-AA3D-51BAED417DCF}" type="datetimeFigureOut">
              <a:rPr lang="zh-CN" altLang="en-US" smtClean="0"/>
              <a:t>2015/3/31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17A50D-5D41-40F0-A296-8CDA09B0F428}" type="slidenum">
              <a:rPr lang="zh-CN" altLang="en-US" smtClean="0"/>
              <a:t>‹#›</a:t>
            </a:fld>
            <a:endParaRPr lang="zh-CN" altLang="en-US"/>
          </a:p>
        </p:txBody>
      </p:sp>
    </p:spTree>
    <p:extLst>
      <p:ext uri="{BB962C8B-B14F-4D97-AF65-F5344CB8AC3E}">
        <p14:creationId xmlns:p14="http://schemas.microsoft.com/office/powerpoint/2010/main" val="2770535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FC770DA-5A6A-43B7-AA3D-51BAED417DCF}" type="datetimeFigureOut">
              <a:rPr lang="zh-CN" altLang="en-US" smtClean="0"/>
              <a:t>2015/3/31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17A50D-5D41-40F0-A296-8CDA09B0F428}" type="slidenum">
              <a:rPr lang="zh-CN" altLang="en-US" smtClean="0"/>
              <a:t>‹#›</a:t>
            </a:fld>
            <a:endParaRPr lang="zh-CN" altLang="en-US"/>
          </a:p>
        </p:txBody>
      </p:sp>
    </p:spTree>
    <p:extLst>
      <p:ext uri="{BB962C8B-B14F-4D97-AF65-F5344CB8AC3E}">
        <p14:creationId xmlns:p14="http://schemas.microsoft.com/office/powerpoint/2010/main" val="3933944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C770DA-5A6A-43B7-AA3D-51BAED417DCF}" type="datetimeFigureOut">
              <a:rPr lang="zh-CN" altLang="en-US" smtClean="0"/>
              <a:t>2015/3/31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17A50D-5D41-40F0-A296-8CDA09B0F428}" type="slidenum">
              <a:rPr lang="zh-CN" altLang="en-US" smtClean="0"/>
              <a:t>‹#›</a:t>
            </a:fld>
            <a:endParaRPr lang="zh-CN" altLang="en-US"/>
          </a:p>
        </p:txBody>
      </p:sp>
    </p:spTree>
    <p:extLst>
      <p:ext uri="{BB962C8B-B14F-4D97-AF65-F5344CB8AC3E}">
        <p14:creationId xmlns:p14="http://schemas.microsoft.com/office/powerpoint/2010/main" val="15361460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blog.csdn.net/dotphoenix/article/details/34815867"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gif"/><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hyperlink" Target="http://www.ibm.com/developerworks/cn/opensource/os-nodej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hyperlink" Target="http://www.w3school.com.cn/js/js_intro.as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mozilla.org/en-US/docs/Web/JavaScrip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www.asad.pw/blog/2014/11/04/github-language-popularity-statistic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19319"/>
          <a:stretch/>
        </p:blipFill>
        <p:spPr>
          <a:xfrm>
            <a:off x="0" y="0"/>
            <a:ext cx="9144000" cy="6858000"/>
          </a:xfrm>
          <a:prstGeom prst="rect">
            <a:avLst/>
          </a:prstGeom>
        </p:spPr>
      </p:pic>
      <p:sp>
        <p:nvSpPr>
          <p:cNvPr id="2" name="标题 1"/>
          <p:cNvSpPr>
            <a:spLocks noGrp="1"/>
          </p:cNvSpPr>
          <p:nvPr>
            <p:ph type="ctrTitle"/>
          </p:nvPr>
        </p:nvSpPr>
        <p:spPr>
          <a:xfrm>
            <a:off x="685800" y="1214438"/>
            <a:ext cx="7772400" cy="2387600"/>
          </a:xfrm>
        </p:spPr>
        <p:txBody>
          <a:bodyPr>
            <a:norm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从台前走向幕后的</a:t>
            </a:r>
            <a:r>
              <a:rPr lang="en-US" altLang="zh-CN" b="1" dirty="0" smtClean="0">
                <a:solidFill>
                  <a:schemeClr val="bg1"/>
                </a:solidFill>
                <a:latin typeface="微软雅黑" panose="020B0503020204020204" pitchFamily="34" charset="-122"/>
                <a:ea typeface="微软雅黑" panose="020B0503020204020204" pitchFamily="34" charset="-122"/>
              </a:rPr>
              <a:t>JavaScript</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xfrm>
            <a:off x="1143000" y="3793768"/>
            <a:ext cx="6858000" cy="1655762"/>
          </a:xfrm>
        </p:spPr>
        <p:txBody>
          <a:bodyPr/>
          <a:lstStyle/>
          <a:p>
            <a:r>
              <a:rPr lang="zh-CN" altLang="en-US" b="1" dirty="0" smtClean="0">
                <a:solidFill>
                  <a:schemeClr val="bg1"/>
                </a:solidFill>
              </a:rPr>
              <a:t>小组：棉花糖（王胜凯、周小涵）</a:t>
            </a:r>
            <a:endParaRPr lang="en-US" altLang="zh-CN" b="1" dirty="0" smtClean="0">
              <a:solidFill>
                <a:schemeClr val="bg1"/>
              </a:solidFill>
            </a:endParaRPr>
          </a:p>
          <a:p>
            <a:r>
              <a:rPr lang="zh-CN" altLang="en-US" b="1" dirty="0">
                <a:solidFill>
                  <a:schemeClr val="bg1"/>
                </a:solidFill>
              </a:rPr>
              <a:t>指导</a:t>
            </a:r>
            <a:r>
              <a:rPr lang="zh-CN" altLang="en-US" b="1" dirty="0" smtClean="0">
                <a:solidFill>
                  <a:schemeClr val="bg1"/>
                </a:solidFill>
              </a:rPr>
              <a:t>老师：郑志宏</a:t>
            </a:r>
            <a:endParaRPr lang="en-US" altLang="zh-CN" b="1" dirty="0" smtClean="0">
              <a:solidFill>
                <a:schemeClr val="bg1"/>
              </a:solidFill>
            </a:endParaRPr>
          </a:p>
        </p:txBody>
      </p:sp>
    </p:spTree>
    <p:extLst>
      <p:ext uri="{BB962C8B-B14F-4D97-AF65-F5344CB8AC3E}">
        <p14:creationId xmlns:p14="http://schemas.microsoft.com/office/powerpoint/2010/main" val="782716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JavaScript</a:t>
            </a:r>
            <a:r>
              <a:rPr lang="zh-CN" altLang="en-US" dirty="0" smtClean="0"/>
              <a:t>发展史：商业、标准、技术</a:t>
            </a:r>
            <a:endParaRPr lang="en-US" altLang="zh-CN" dirty="0" smtClean="0"/>
          </a:p>
          <a:p>
            <a:pPr marL="457200" lvl="1" indent="0">
              <a:buNone/>
            </a:pPr>
            <a:r>
              <a:rPr lang="en-US" altLang="zh-CN" dirty="0" smtClean="0"/>
              <a:t>1.C/S</a:t>
            </a:r>
            <a:r>
              <a:rPr lang="zh-CN" altLang="en-US" dirty="0"/>
              <a:t>与</a:t>
            </a:r>
            <a:r>
              <a:rPr lang="en-US" altLang="zh-CN" dirty="0"/>
              <a:t>B/S</a:t>
            </a:r>
            <a:r>
              <a:rPr lang="zh-CN" altLang="en-US" dirty="0"/>
              <a:t>、</a:t>
            </a:r>
            <a:r>
              <a:rPr lang="en-US" altLang="zh-CN" dirty="0"/>
              <a:t> </a:t>
            </a:r>
          </a:p>
          <a:p>
            <a:pPr marL="457200" lvl="1" indent="0">
              <a:buNone/>
            </a:pPr>
            <a:endParaRPr lang="en-US" altLang="zh-CN" dirty="0" smtClean="0"/>
          </a:p>
          <a:p>
            <a:pPr marL="457200" lvl="1" indent="0">
              <a:buNone/>
            </a:pPr>
            <a:r>
              <a:rPr lang="en-US" altLang="zh-CN" dirty="0" smtClean="0"/>
              <a:t>2.</a:t>
            </a:r>
            <a:r>
              <a:rPr lang="zh-CN" altLang="en-US" dirty="0" smtClean="0"/>
              <a:t>为什么需要</a:t>
            </a:r>
            <a:r>
              <a:rPr lang="en-US" altLang="zh-CN" dirty="0" smtClean="0"/>
              <a:t>JavaScript</a:t>
            </a:r>
            <a:r>
              <a:rPr lang="zh-CN" altLang="en-US" dirty="0" smtClean="0"/>
              <a:t>？它解决了什么问题？</a:t>
            </a:r>
            <a:endParaRPr lang="en-US" altLang="zh-CN" dirty="0" smtClean="0"/>
          </a:p>
          <a:p>
            <a:pPr marL="457200" lvl="1" indent="0">
              <a:buNone/>
            </a:pPr>
            <a:endParaRPr lang="en-US" altLang="zh-CN" dirty="0" smtClean="0"/>
          </a:p>
          <a:p>
            <a:pPr marL="457200" lvl="1" indent="0">
              <a:buNone/>
            </a:pPr>
            <a:r>
              <a:rPr lang="en-US" altLang="zh-CN" dirty="0" smtClean="0"/>
              <a:t>	Web</a:t>
            </a:r>
            <a:r>
              <a:rPr lang="zh-CN" altLang="en-US" dirty="0"/>
              <a:t>应用</a:t>
            </a:r>
            <a:r>
              <a:rPr lang="zh-CN" altLang="en-US" dirty="0" smtClean="0"/>
              <a:t>模型</a:t>
            </a:r>
            <a:endParaRPr lang="en-US" altLang="zh-CN" dirty="0"/>
          </a:p>
          <a:p>
            <a:pPr marL="457200" lvl="1" indent="0">
              <a:buNone/>
            </a:pPr>
            <a:endParaRPr lang="en-US" altLang="zh-CN" dirty="0" smtClean="0"/>
          </a:p>
          <a:p>
            <a:pPr marL="457200" lvl="1" indent="0">
              <a:buNone/>
            </a:pPr>
            <a:r>
              <a:rPr lang="en-US" altLang="zh-CN" dirty="0"/>
              <a:t>3</a:t>
            </a:r>
            <a:r>
              <a:rPr lang="zh-CN" altLang="en-US" dirty="0" smtClean="0"/>
              <a:t>从胖到瘦再到胖再到均衡的“客户端”</a:t>
            </a:r>
            <a:endParaRPr lang="en-US" altLang="zh-CN" dirty="0" smtClean="0"/>
          </a:p>
          <a:p>
            <a:pPr lvl="1"/>
            <a:endParaRPr lang="en-US" altLang="zh-CN" dirty="0"/>
          </a:p>
        </p:txBody>
      </p:sp>
    </p:spTree>
    <p:extLst>
      <p:ext uri="{BB962C8B-B14F-4D97-AF65-F5344CB8AC3E}">
        <p14:creationId xmlns:p14="http://schemas.microsoft.com/office/powerpoint/2010/main" val="15970347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柱形 4"/>
          <p:cNvSpPr/>
          <p:nvPr/>
        </p:nvSpPr>
        <p:spPr>
          <a:xfrm>
            <a:off x="641984" y="1108710"/>
            <a:ext cx="508635" cy="78867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 name="圆柱形 16"/>
          <p:cNvSpPr/>
          <p:nvPr/>
        </p:nvSpPr>
        <p:spPr>
          <a:xfrm>
            <a:off x="3436620" y="1108710"/>
            <a:ext cx="508635" cy="78867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nvGrpSpPr>
          <p:cNvPr id="20" name="组合 19"/>
          <p:cNvGrpSpPr/>
          <p:nvPr/>
        </p:nvGrpSpPr>
        <p:grpSpPr>
          <a:xfrm>
            <a:off x="348615" y="3977640"/>
            <a:ext cx="1832610" cy="1520190"/>
            <a:chOff x="245745" y="5212080"/>
            <a:chExt cx="1554480" cy="1360170"/>
          </a:xfrm>
        </p:grpSpPr>
        <p:grpSp>
          <p:nvGrpSpPr>
            <p:cNvPr id="9" name="组合 8"/>
            <p:cNvGrpSpPr/>
            <p:nvPr/>
          </p:nvGrpSpPr>
          <p:grpSpPr>
            <a:xfrm>
              <a:off x="245745" y="5212080"/>
              <a:ext cx="1554480" cy="1360170"/>
              <a:chOff x="388620" y="3726180"/>
              <a:chExt cx="1554480" cy="1360170"/>
            </a:xfrm>
          </p:grpSpPr>
          <p:sp>
            <p:nvSpPr>
              <p:cNvPr id="7" name="圆角矩形 6"/>
              <p:cNvSpPr/>
              <p:nvPr/>
            </p:nvSpPr>
            <p:spPr>
              <a:xfrm>
                <a:off x="388620" y="3726180"/>
                <a:ext cx="1554480" cy="11087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8" name="梯形 7"/>
              <p:cNvSpPr/>
              <p:nvPr/>
            </p:nvSpPr>
            <p:spPr>
              <a:xfrm>
                <a:off x="708660" y="4834890"/>
                <a:ext cx="914400" cy="251460"/>
              </a:xfrm>
              <a:prstGeom prst="trapezoid">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sp>
          <p:nvSpPr>
            <p:cNvPr id="14" name="折角形 13"/>
            <p:cNvSpPr/>
            <p:nvPr/>
          </p:nvSpPr>
          <p:spPr>
            <a:xfrm>
              <a:off x="531697" y="5629378"/>
              <a:ext cx="218264" cy="251460"/>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5" name="折角形 14"/>
            <p:cNvSpPr/>
            <p:nvPr/>
          </p:nvSpPr>
          <p:spPr>
            <a:xfrm>
              <a:off x="926031" y="5629378"/>
              <a:ext cx="228600" cy="25146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8" name="折角形 17"/>
            <p:cNvSpPr/>
            <p:nvPr/>
          </p:nvSpPr>
          <p:spPr>
            <a:xfrm>
              <a:off x="1314652" y="5629378"/>
              <a:ext cx="228600" cy="251460"/>
            </a:xfrm>
            <a:prstGeom prst="folded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sp>
        <p:nvSpPr>
          <p:cNvPr id="19" name="圆柱形 18"/>
          <p:cNvSpPr/>
          <p:nvPr/>
        </p:nvSpPr>
        <p:spPr>
          <a:xfrm>
            <a:off x="2039302" y="1108710"/>
            <a:ext cx="508635" cy="788670"/>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21" name="组合 20"/>
          <p:cNvGrpSpPr/>
          <p:nvPr/>
        </p:nvGrpSpPr>
        <p:grpSpPr>
          <a:xfrm>
            <a:off x="2362200" y="3977640"/>
            <a:ext cx="1832610" cy="1520190"/>
            <a:chOff x="245745" y="5212080"/>
            <a:chExt cx="1554480" cy="1360170"/>
          </a:xfrm>
        </p:grpSpPr>
        <p:grpSp>
          <p:nvGrpSpPr>
            <p:cNvPr id="22" name="组合 21"/>
            <p:cNvGrpSpPr/>
            <p:nvPr/>
          </p:nvGrpSpPr>
          <p:grpSpPr>
            <a:xfrm>
              <a:off x="245745" y="5212080"/>
              <a:ext cx="1554480" cy="1360170"/>
              <a:chOff x="388620" y="3726180"/>
              <a:chExt cx="1554480" cy="1360170"/>
            </a:xfrm>
          </p:grpSpPr>
          <p:sp>
            <p:nvSpPr>
              <p:cNvPr id="26" name="圆角矩形 25"/>
              <p:cNvSpPr/>
              <p:nvPr/>
            </p:nvSpPr>
            <p:spPr>
              <a:xfrm>
                <a:off x="388620" y="3726180"/>
                <a:ext cx="1554480" cy="11087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7" name="梯形 26"/>
              <p:cNvSpPr/>
              <p:nvPr/>
            </p:nvSpPr>
            <p:spPr>
              <a:xfrm>
                <a:off x="708660" y="4834890"/>
                <a:ext cx="914400" cy="251460"/>
              </a:xfrm>
              <a:prstGeom prst="trapezoid">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sp>
          <p:nvSpPr>
            <p:cNvPr id="23" name="折角形 22"/>
            <p:cNvSpPr/>
            <p:nvPr/>
          </p:nvSpPr>
          <p:spPr>
            <a:xfrm>
              <a:off x="525366" y="5629378"/>
              <a:ext cx="228600" cy="251460"/>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4" name="折角形 23"/>
            <p:cNvSpPr/>
            <p:nvPr/>
          </p:nvSpPr>
          <p:spPr>
            <a:xfrm>
              <a:off x="928083" y="5633192"/>
              <a:ext cx="228600" cy="251460"/>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5" name="折角形 24"/>
            <p:cNvSpPr/>
            <p:nvPr/>
          </p:nvSpPr>
          <p:spPr>
            <a:xfrm>
              <a:off x="1299090" y="5635824"/>
              <a:ext cx="228600" cy="251460"/>
            </a:xfrm>
            <a:prstGeom prst="folded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cxnSp>
        <p:nvCxnSpPr>
          <p:cNvPr id="29" name="直接连接符 28"/>
          <p:cNvCxnSpPr>
            <a:stCxn id="5" idx="3"/>
            <a:endCxn id="14" idx="0"/>
          </p:cNvCxnSpPr>
          <p:nvPr/>
        </p:nvCxnSpPr>
        <p:spPr>
          <a:xfrm flipH="1">
            <a:off x="814388" y="1897380"/>
            <a:ext cx="81914" cy="2546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5" idx="3"/>
            <a:endCxn id="23" idx="0"/>
          </p:cNvCxnSpPr>
          <p:nvPr/>
        </p:nvCxnSpPr>
        <p:spPr>
          <a:xfrm>
            <a:off x="896302" y="1897380"/>
            <a:ext cx="1930300" cy="2546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9" idx="3"/>
            <a:endCxn id="15" idx="0"/>
          </p:cNvCxnSpPr>
          <p:nvPr/>
        </p:nvCxnSpPr>
        <p:spPr>
          <a:xfrm flipH="1">
            <a:off x="1285370" y="1897380"/>
            <a:ext cx="1008250" cy="2546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17" idx="3"/>
            <a:endCxn id="18" idx="0"/>
          </p:cNvCxnSpPr>
          <p:nvPr/>
        </p:nvCxnSpPr>
        <p:spPr>
          <a:xfrm flipH="1">
            <a:off x="1743524" y="1897380"/>
            <a:ext cx="1947414" cy="2546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9" idx="3"/>
            <a:endCxn id="24" idx="0"/>
          </p:cNvCxnSpPr>
          <p:nvPr/>
        </p:nvCxnSpPr>
        <p:spPr>
          <a:xfrm>
            <a:off x="2293620" y="1897380"/>
            <a:ext cx="1007754" cy="2550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7" idx="3"/>
            <a:endCxn id="25" idx="0"/>
          </p:cNvCxnSpPr>
          <p:nvPr/>
        </p:nvCxnSpPr>
        <p:spPr>
          <a:xfrm>
            <a:off x="3690938" y="1897380"/>
            <a:ext cx="47824" cy="2553856"/>
          </a:xfrm>
          <a:prstGeom prst="line">
            <a:avLst/>
          </a:prstGeom>
        </p:spPr>
        <p:style>
          <a:lnRef idx="1">
            <a:schemeClr val="accent1"/>
          </a:lnRef>
          <a:fillRef idx="0">
            <a:schemeClr val="accent1"/>
          </a:fillRef>
          <a:effectRef idx="0">
            <a:schemeClr val="accent1"/>
          </a:effectRef>
          <a:fontRef idx="minor">
            <a:schemeClr val="tx1"/>
          </a:fontRef>
        </p:style>
      </p:cxnSp>
      <p:sp>
        <p:nvSpPr>
          <p:cNvPr id="45" name="圆柱形 44"/>
          <p:cNvSpPr/>
          <p:nvPr/>
        </p:nvSpPr>
        <p:spPr>
          <a:xfrm>
            <a:off x="5252084" y="1108710"/>
            <a:ext cx="508635" cy="78867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6" name="圆柱形 45"/>
          <p:cNvSpPr/>
          <p:nvPr/>
        </p:nvSpPr>
        <p:spPr>
          <a:xfrm>
            <a:off x="8046720" y="1108710"/>
            <a:ext cx="508635" cy="78867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nvGrpSpPr>
          <p:cNvPr id="47" name="组合 46"/>
          <p:cNvGrpSpPr/>
          <p:nvPr/>
        </p:nvGrpSpPr>
        <p:grpSpPr>
          <a:xfrm>
            <a:off x="4958715" y="3977640"/>
            <a:ext cx="1832610" cy="1520190"/>
            <a:chOff x="245745" y="5212080"/>
            <a:chExt cx="1554480" cy="1360170"/>
          </a:xfrm>
        </p:grpSpPr>
        <p:grpSp>
          <p:nvGrpSpPr>
            <p:cNvPr id="48" name="组合 47"/>
            <p:cNvGrpSpPr/>
            <p:nvPr/>
          </p:nvGrpSpPr>
          <p:grpSpPr>
            <a:xfrm>
              <a:off x="245745" y="5212080"/>
              <a:ext cx="1554480" cy="1360170"/>
              <a:chOff x="388620" y="3726180"/>
              <a:chExt cx="1554480" cy="1360170"/>
            </a:xfrm>
          </p:grpSpPr>
          <p:sp>
            <p:nvSpPr>
              <p:cNvPr id="52" name="圆角矩形 51"/>
              <p:cNvSpPr/>
              <p:nvPr/>
            </p:nvSpPr>
            <p:spPr>
              <a:xfrm>
                <a:off x="388620" y="3726180"/>
                <a:ext cx="1554480" cy="11087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53" name="梯形 52"/>
              <p:cNvSpPr/>
              <p:nvPr/>
            </p:nvSpPr>
            <p:spPr>
              <a:xfrm>
                <a:off x="708660" y="4834890"/>
                <a:ext cx="914400" cy="251460"/>
              </a:xfrm>
              <a:prstGeom prst="trapezoid">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sp>
          <p:nvSpPr>
            <p:cNvPr id="50" name="折角形 49"/>
            <p:cNvSpPr/>
            <p:nvPr/>
          </p:nvSpPr>
          <p:spPr>
            <a:xfrm>
              <a:off x="905170" y="5640705"/>
              <a:ext cx="235631" cy="251460"/>
            </a:xfrm>
            <a:prstGeom prst="foldedCorne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sp>
        <p:nvSpPr>
          <p:cNvPr id="54" name="圆柱形 53"/>
          <p:cNvSpPr/>
          <p:nvPr/>
        </p:nvSpPr>
        <p:spPr>
          <a:xfrm>
            <a:off x="6649402" y="1108710"/>
            <a:ext cx="508635" cy="788670"/>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0" name="圆角矩形 59"/>
          <p:cNvSpPr/>
          <p:nvPr/>
        </p:nvSpPr>
        <p:spPr>
          <a:xfrm>
            <a:off x="7642357" y="4165771"/>
            <a:ext cx="474124" cy="78836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cxnSp>
        <p:nvCxnSpPr>
          <p:cNvPr id="62" name="直接连接符 61"/>
          <p:cNvCxnSpPr>
            <a:stCxn id="45" idx="3"/>
          </p:cNvCxnSpPr>
          <p:nvPr/>
        </p:nvCxnSpPr>
        <p:spPr>
          <a:xfrm>
            <a:off x="5506402" y="1897380"/>
            <a:ext cx="358362" cy="2550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5" idx="3"/>
            <a:endCxn id="117" idx="0"/>
          </p:cNvCxnSpPr>
          <p:nvPr/>
        </p:nvCxnSpPr>
        <p:spPr>
          <a:xfrm>
            <a:off x="5506402" y="1897380"/>
            <a:ext cx="2374753" cy="2547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4" idx="3"/>
            <a:endCxn id="50" idx="0"/>
          </p:cNvCxnSpPr>
          <p:nvPr/>
        </p:nvCxnSpPr>
        <p:spPr>
          <a:xfrm flipH="1">
            <a:off x="5875020" y="1897380"/>
            <a:ext cx="1028700" cy="2559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46" idx="3"/>
            <a:endCxn id="50" idx="0"/>
          </p:cNvCxnSpPr>
          <p:nvPr/>
        </p:nvCxnSpPr>
        <p:spPr>
          <a:xfrm flipH="1">
            <a:off x="5875020" y="1897380"/>
            <a:ext cx="2426018" cy="2559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4" idx="3"/>
            <a:endCxn id="117" idx="0"/>
          </p:cNvCxnSpPr>
          <p:nvPr/>
        </p:nvCxnSpPr>
        <p:spPr>
          <a:xfrm>
            <a:off x="6903720" y="1897380"/>
            <a:ext cx="977435" cy="2547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46" idx="3"/>
            <a:endCxn id="117" idx="0"/>
          </p:cNvCxnSpPr>
          <p:nvPr/>
        </p:nvCxnSpPr>
        <p:spPr>
          <a:xfrm flipH="1">
            <a:off x="7881155" y="1897380"/>
            <a:ext cx="419883" cy="2547360"/>
          </a:xfrm>
          <a:prstGeom prst="line">
            <a:avLst/>
          </a:prstGeom>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1724392" y="5764322"/>
            <a:ext cx="1138453" cy="923330"/>
          </a:xfrm>
          <a:prstGeom prst="rect">
            <a:avLst/>
          </a:prstGeom>
          <a:noFill/>
        </p:spPr>
        <p:txBody>
          <a:bodyPr wrap="none" rtlCol="0">
            <a:spAutoFit/>
          </a:bodyPr>
          <a:lstStyle/>
          <a:p>
            <a:r>
              <a:rPr lang="en-US" altLang="zh-CN" sz="5400" dirty="0" smtClean="0"/>
              <a:t>C/S</a:t>
            </a:r>
            <a:endParaRPr lang="zh-CN" altLang="en-US" sz="5400" dirty="0"/>
          </a:p>
        </p:txBody>
      </p:sp>
      <p:sp>
        <p:nvSpPr>
          <p:cNvPr id="77" name="文本框 76"/>
          <p:cNvSpPr txBox="1"/>
          <p:nvPr/>
        </p:nvSpPr>
        <p:spPr>
          <a:xfrm>
            <a:off x="6330485" y="5764322"/>
            <a:ext cx="1146468" cy="923330"/>
          </a:xfrm>
          <a:prstGeom prst="rect">
            <a:avLst/>
          </a:prstGeom>
          <a:noFill/>
        </p:spPr>
        <p:txBody>
          <a:bodyPr wrap="none" rtlCol="0">
            <a:spAutoFit/>
          </a:bodyPr>
          <a:lstStyle/>
          <a:p>
            <a:r>
              <a:rPr lang="en-US" altLang="zh-CN" sz="5400" dirty="0"/>
              <a:t>B/S</a:t>
            </a:r>
            <a:endParaRPr lang="zh-CN" altLang="en-US" sz="5400" dirty="0"/>
          </a:p>
        </p:txBody>
      </p:sp>
      <p:sp>
        <p:nvSpPr>
          <p:cNvPr id="117" name="折角形 116"/>
          <p:cNvSpPr/>
          <p:nvPr/>
        </p:nvSpPr>
        <p:spPr>
          <a:xfrm>
            <a:off x="7742260" y="4444740"/>
            <a:ext cx="277790" cy="281044"/>
          </a:xfrm>
          <a:prstGeom prst="foldedCorne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1" name="文本框 120"/>
          <p:cNvSpPr txBox="1"/>
          <p:nvPr/>
        </p:nvSpPr>
        <p:spPr>
          <a:xfrm>
            <a:off x="4213852" y="1318379"/>
            <a:ext cx="785664" cy="369332"/>
          </a:xfrm>
          <a:prstGeom prst="rect">
            <a:avLst/>
          </a:prstGeom>
          <a:noFill/>
        </p:spPr>
        <p:txBody>
          <a:bodyPr wrap="none" rtlCol="0">
            <a:spAutoFit/>
          </a:bodyPr>
          <a:lstStyle/>
          <a:p>
            <a:r>
              <a:rPr lang="en-US" altLang="zh-CN" dirty="0" smtClean="0"/>
              <a:t>Server</a:t>
            </a:r>
            <a:endParaRPr lang="zh-CN" altLang="en-US" dirty="0"/>
          </a:p>
        </p:txBody>
      </p:sp>
      <p:sp>
        <p:nvSpPr>
          <p:cNvPr id="137" name="文本框 136"/>
          <p:cNvSpPr txBox="1"/>
          <p:nvPr/>
        </p:nvSpPr>
        <p:spPr>
          <a:xfrm>
            <a:off x="1930634" y="5305888"/>
            <a:ext cx="725968" cy="369332"/>
          </a:xfrm>
          <a:prstGeom prst="rect">
            <a:avLst/>
          </a:prstGeom>
          <a:noFill/>
        </p:spPr>
        <p:txBody>
          <a:bodyPr wrap="none" rtlCol="0">
            <a:spAutoFit/>
          </a:bodyPr>
          <a:lstStyle/>
          <a:p>
            <a:r>
              <a:rPr lang="en-US" altLang="zh-CN" dirty="0"/>
              <a:t>Client</a:t>
            </a:r>
            <a:endParaRPr lang="zh-CN" altLang="en-US" dirty="0"/>
          </a:p>
        </p:txBody>
      </p:sp>
      <p:sp>
        <p:nvSpPr>
          <p:cNvPr id="138" name="文本框 137"/>
          <p:cNvSpPr txBox="1"/>
          <p:nvPr/>
        </p:nvSpPr>
        <p:spPr>
          <a:xfrm>
            <a:off x="6425992" y="5261744"/>
            <a:ext cx="955454" cy="369332"/>
          </a:xfrm>
          <a:prstGeom prst="rect">
            <a:avLst/>
          </a:prstGeom>
          <a:noFill/>
        </p:spPr>
        <p:txBody>
          <a:bodyPr wrap="none" rtlCol="0">
            <a:spAutoFit/>
          </a:bodyPr>
          <a:lstStyle/>
          <a:p>
            <a:r>
              <a:rPr lang="en-US" altLang="zh-CN" dirty="0" smtClean="0"/>
              <a:t>Browser</a:t>
            </a:r>
            <a:endParaRPr lang="zh-CN" altLang="en-US" dirty="0"/>
          </a:p>
        </p:txBody>
      </p:sp>
    </p:spTree>
    <p:extLst>
      <p:ext uri="{BB962C8B-B14F-4D97-AF65-F5344CB8AC3E}">
        <p14:creationId xmlns:p14="http://schemas.microsoft.com/office/powerpoint/2010/main" val="41543858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4325" y="500062"/>
            <a:ext cx="8515350" cy="1325563"/>
          </a:xfrm>
        </p:spPr>
        <p:txBody>
          <a:bodyPr/>
          <a:lstStyle/>
          <a:p>
            <a:r>
              <a:rPr lang="en-US" altLang="zh-CN" dirty="0" smtClean="0"/>
              <a:t>HTML</a:t>
            </a:r>
            <a:r>
              <a:rPr lang="zh-CN" altLang="en-US" dirty="0" smtClean="0"/>
              <a:t>、</a:t>
            </a:r>
            <a:r>
              <a:rPr lang="en-US" altLang="zh-CN" dirty="0" smtClean="0"/>
              <a:t>CSS</a:t>
            </a:r>
            <a:r>
              <a:rPr lang="zh-CN" altLang="en-US" dirty="0" smtClean="0"/>
              <a:t>、</a:t>
            </a:r>
            <a:r>
              <a:rPr lang="en-US" altLang="zh-CN" dirty="0" smtClean="0"/>
              <a:t>JavaScript</a:t>
            </a:r>
            <a:r>
              <a:rPr lang="zh-CN" altLang="en-US" dirty="0" smtClean="0"/>
              <a:t>之间的关系</a:t>
            </a:r>
            <a:endParaRPr lang="zh-CN" altLang="en-US" dirty="0"/>
          </a:p>
        </p:txBody>
      </p:sp>
      <p:sp>
        <p:nvSpPr>
          <p:cNvPr id="3" name="内容占位符 2"/>
          <p:cNvSpPr>
            <a:spLocks noGrp="1"/>
          </p:cNvSpPr>
          <p:nvPr>
            <p:ph idx="1"/>
          </p:nvPr>
        </p:nvSpPr>
        <p:spPr>
          <a:xfrm>
            <a:off x="628650" y="1825624"/>
            <a:ext cx="4837872" cy="4873349"/>
          </a:xfrm>
        </p:spPr>
        <p:txBody>
          <a:bodyPr>
            <a:normAutofit fontScale="92500" lnSpcReduction="20000"/>
          </a:bodyPr>
          <a:lstStyle/>
          <a:p>
            <a:endParaRPr lang="zh-CN" altLang="en-US" dirty="0"/>
          </a:p>
          <a:p>
            <a:r>
              <a:rPr lang="en-US" altLang="zh-CN" dirty="0"/>
              <a:t>HTML</a:t>
            </a:r>
            <a:r>
              <a:rPr lang="zh-CN" altLang="en-US" dirty="0"/>
              <a:t>是由多种骨头</a:t>
            </a:r>
            <a:r>
              <a:rPr lang="en-US" altLang="zh-CN" dirty="0"/>
              <a:t>(</a:t>
            </a:r>
            <a:r>
              <a:rPr lang="zh-CN" altLang="en-US" dirty="0"/>
              <a:t>标签</a:t>
            </a:r>
            <a:r>
              <a:rPr lang="en-US" altLang="zh-CN" dirty="0"/>
              <a:t>)</a:t>
            </a:r>
            <a:r>
              <a:rPr lang="zh-CN" altLang="en-US" dirty="0"/>
              <a:t>组成的骨架。</a:t>
            </a:r>
          </a:p>
          <a:p>
            <a:r>
              <a:rPr lang="en-US" altLang="zh-CN" dirty="0"/>
              <a:t>HTML5</a:t>
            </a:r>
            <a:r>
              <a:rPr lang="zh-CN" altLang="en-US" dirty="0"/>
              <a:t>是更多的新骨头</a:t>
            </a:r>
            <a:r>
              <a:rPr lang="en-US" altLang="zh-CN" dirty="0"/>
              <a:t>(</a:t>
            </a:r>
            <a:r>
              <a:rPr lang="zh-CN" altLang="en-US" dirty="0"/>
              <a:t>标签</a:t>
            </a:r>
            <a:r>
              <a:rPr lang="en-US" altLang="zh-CN" dirty="0"/>
              <a:t>),</a:t>
            </a:r>
            <a:r>
              <a:rPr lang="zh-CN" altLang="en-US" dirty="0"/>
              <a:t>同时去掉了以前觉得不好用的骨头</a:t>
            </a:r>
            <a:r>
              <a:rPr lang="en-US" altLang="zh-CN" dirty="0"/>
              <a:t>.</a:t>
            </a:r>
          </a:p>
          <a:p>
            <a:r>
              <a:rPr lang="en-US" altLang="zh-CN" dirty="0"/>
              <a:t>CSS</a:t>
            </a:r>
            <a:r>
              <a:rPr lang="zh-CN" altLang="en-US" dirty="0"/>
              <a:t>是皮肤。</a:t>
            </a:r>
            <a:r>
              <a:rPr lang="en-US" altLang="zh-CN" dirty="0"/>
              <a:t>CSS3</a:t>
            </a:r>
            <a:r>
              <a:rPr lang="zh-CN" altLang="en-US" dirty="0"/>
              <a:t>是更美的皮肤</a:t>
            </a:r>
          </a:p>
          <a:p>
            <a:r>
              <a:rPr lang="en-US" altLang="zh-CN" dirty="0"/>
              <a:t>JavaScript</a:t>
            </a:r>
            <a:r>
              <a:rPr lang="zh-CN" altLang="en-US" dirty="0"/>
              <a:t>控制单个动作。</a:t>
            </a:r>
            <a:r>
              <a:rPr lang="en-US" altLang="zh-CN" dirty="0"/>
              <a:t>(</a:t>
            </a:r>
            <a:r>
              <a:rPr lang="zh-CN" altLang="en-US" dirty="0"/>
              <a:t>抬手</a:t>
            </a:r>
            <a:r>
              <a:rPr lang="en-US" altLang="zh-CN" dirty="0"/>
              <a:t>,</a:t>
            </a:r>
            <a:r>
              <a:rPr lang="zh-CN" altLang="en-US" dirty="0"/>
              <a:t>张嘴</a:t>
            </a:r>
            <a:r>
              <a:rPr lang="en-US" altLang="zh-CN" dirty="0"/>
              <a:t>,</a:t>
            </a:r>
            <a:r>
              <a:rPr lang="zh-CN" altLang="en-US" dirty="0"/>
              <a:t>放下手</a:t>
            </a:r>
            <a:r>
              <a:rPr lang="en-US" altLang="zh-CN" dirty="0"/>
              <a:t>,</a:t>
            </a:r>
            <a:r>
              <a:rPr lang="zh-CN" altLang="en-US" dirty="0"/>
              <a:t>抬腿</a:t>
            </a:r>
            <a:r>
              <a:rPr lang="en-US" altLang="zh-CN" dirty="0"/>
              <a:t>,</a:t>
            </a:r>
            <a:r>
              <a:rPr lang="zh-CN" altLang="en-US" dirty="0"/>
              <a:t>转头</a:t>
            </a:r>
            <a:r>
              <a:rPr lang="en-US" altLang="zh-CN" dirty="0"/>
              <a:t>,</a:t>
            </a:r>
            <a:r>
              <a:rPr lang="zh-CN" altLang="en-US" dirty="0"/>
              <a:t>握拳等</a:t>
            </a:r>
            <a:r>
              <a:rPr lang="en-US" altLang="zh-CN" dirty="0"/>
              <a:t>)</a:t>
            </a:r>
          </a:p>
          <a:p>
            <a:r>
              <a:rPr lang="en-US" altLang="zh-CN" dirty="0"/>
              <a:t>jQuery</a:t>
            </a:r>
            <a:r>
              <a:rPr lang="zh-CN" altLang="en-US" dirty="0"/>
              <a:t>是把一组常用动作编排成了一个招式</a:t>
            </a:r>
            <a:r>
              <a:rPr lang="zh-CN" altLang="en-US" dirty="0" smtClean="0"/>
              <a:t>。</a:t>
            </a:r>
            <a:endParaRPr lang="en-US" altLang="zh-CN" dirty="0" smtClean="0"/>
          </a:p>
          <a:p>
            <a:r>
              <a:rPr lang="en-US" altLang="zh-CN" dirty="0" smtClean="0">
                <a:hlinkClick r:id="rId3"/>
              </a:rPr>
              <a:t>http</a:t>
            </a:r>
            <a:r>
              <a:rPr lang="en-US" altLang="zh-CN" dirty="0">
                <a:hlinkClick r:id="rId3"/>
              </a:rPr>
              <a:t>://</a:t>
            </a:r>
            <a:r>
              <a:rPr lang="en-US" altLang="zh-CN" dirty="0" smtClean="0">
                <a:hlinkClick r:id="rId3"/>
              </a:rPr>
              <a:t>blog.csdn.net/dotphoenix/article/details/34815867</a:t>
            </a:r>
            <a:endParaRPr lang="en-US" altLang="zh-CN" dirty="0" smtClean="0"/>
          </a:p>
          <a:p>
            <a:endParaRPr lang="zh-CN" altLang="en-US" dirty="0"/>
          </a:p>
        </p:txBody>
      </p:sp>
      <p:pic>
        <p:nvPicPr>
          <p:cNvPr id="4" name="图片 3"/>
          <p:cNvPicPr>
            <a:picLocks noChangeAspect="1"/>
          </p:cNvPicPr>
          <p:nvPr/>
        </p:nvPicPr>
        <p:blipFill rotWithShape="1">
          <a:blip r:embed="rId4">
            <a:extLst>
              <a:ext uri="{28A0092B-C50C-407E-A947-70E740481C1C}">
                <a14:useLocalDpi xmlns:a14="http://schemas.microsoft.com/office/drawing/2010/main" val="0"/>
              </a:ext>
            </a:extLst>
          </a:blip>
          <a:srcRect t="40230" b="34099"/>
          <a:stretch/>
        </p:blipFill>
        <p:spPr>
          <a:xfrm>
            <a:off x="5490748" y="5715000"/>
            <a:ext cx="3314700" cy="850900"/>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66522" y="3968449"/>
            <a:ext cx="3314700" cy="1409700"/>
          </a:xfrm>
          <a:prstGeom prst="rect">
            <a:avLst/>
          </a:prstGeom>
        </p:spPr>
      </p:pic>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90749" y="2012048"/>
            <a:ext cx="3338926" cy="1956401"/>
          </a:xfrm>
          <a:prstGeom prst="rect">
            <a:avLst/>
          </a:prstGeom>
        </p:spPr>
      </p:pic>
    </p:spTree>
    <p:extLst>
      <p:ext uri="{BB962C8B-B14F-4D97-AF65-F5344CB8AC3E}">
        <p14:creationId xmlns:p14="http://schemas.microsoft.com/office/powerpoint/2010/main" val="41874900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386705" y="11437"/>
            <a:ext cx="6155390" cy="68579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zh-CN" altLang="en-US" dirty="0" smtClean="0"/>
              <a:t>    </a:t>
            </a:r>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a:t> </a:t>
            </a:r>
            <a:r>
              <a:rPr lang="en-US" altLang="zh-CN" dirty="0" smtClean="0"/>
              <a:t>           </a:t>
            </a:r>
          </a:p>
          <a:p>
            <a:endParaRPr lang="en-US" altLang="zh-CN" sz="3200" dirty="0"/>
          </a:p>
          <a:p>
            <a:r>
              <a:rPr lang="en-US" altLang="zh-CN" sz="3200" dirty="0"/>
              <a:t>	</a:t>
            </a:r>
            <a:r>
              <a:rPr lang="zh-CN" altLang="en-US" sz="3200" dirty="0" smtClean="0"/>
              <a:t>浏览器</a:t>
            </a:r>
            <a:endParaRPr lang="zh-CN" altLang="en-US" sz="3200" dirty="0"/>
          </a:p>
        </p:txBody>
      </p:sp>
      <p:sp>
        <p:nvSpPr>
          <p:cNvPr id="18" name="圆角矩形 17"/>
          <p:cNvSpPr/>
          <p:nvPr/>
        </p:nvSpPr>
        <p:spPr>
          <a:xfrm>
            <a:off x="2106170" y="699795"/>
            <a:ext cx="1745791" cy="1607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HTML</a:t>
            </a:r>
            <a:r>
              <a:rPr lang="zh-CN" altLang="en-US" dirty="0" smtClean="0"/>
              <a:t>所携带的信息、</a:t>
            </a:r>
            <a:r>
              <a:rPr lang="en-US" altLang="zh-CN" dirty="0" smtClean="0"/>
              <a:t>CSS</a:t>
            </a:r>
            <a:r>
              <a:rPr lang="zh-CN" altLang="en-US" dirty="0" smtClean="0"/>
              <a:t>所控制的样式等通过浏览器呈现给用户</a:t>
            </a:r>
            <a:endParaRPr lang="zh-CN" altLang="en-US" dirty="0"/>
          </a:p>
        </p:txBody>
      </p:sp>
      <p:sp>
        <p:nvSpPr>
          <p:cNvPr id="19" name="笑脸 18"/>
          <p:cNvSpPr/>
          <p:nvPr/>
        </p:nvSpPr>
        <p:spPr>
          <a:xfrm>
            <a:off x="161287" y="3067160"/>
            <a:ext cx="1076445" cy="107644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用户</a:t>
            </a:r>
            <a:endParaRPr lang="zh-CN" altLang="en-US" sz="3200" dirty="0"/>
          </a:p>
        </p:txBody>
      </p:sp>
      <p:sp>
        <p:nvSpPr>
          <p:cNvPr id="20" name="圆角矩形 19"/>
          <p:cNvSpPr/>
          <p:nvPr/>
        </p:nvSpPr>
        <p:spPr>
          <a:xfrm>
            <a:off x="2106170" y="5056696"/>
            <a:ext cx="1745791" cy="1607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用户的请求和操作传递给浏览器</a:t>
            </a:r>
            <a:endParaRPr lang="zh-CN" altLang="en-US" dirty="0"/>
          </a:p>
        </p:txBody>
      </p:sp>
      <p:sp>
        <p:nvSpPr>
          <p:cNvPr id="23" name="流程图: 磁盘 22"/>
          <p:cNvSpPr/>
          <p:nvPr/>
        </p:nvSpPr>
        <p:spPr>
          <a:xfrm>
            <a:off x="7827750" y="1633860"/>
            <a:ext cx="1205998" cy="378492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cxnSp>
        <p:nvCxnSpPr>
          <p:cNvPr id="24" name="直接箭头连接符 23"/>
          <p:cNvCxnSpPr>
            <a:stCxn id="18" idx="1"/>
            <a:endCxn id="19" idx="7"/>
          </p:cNvCxnSpPr>
          <p:nvPr/>
        </p:nvCxnSpPr>
        <p:spPr>
          <a:xfrm flipH="1">
            <a:off x="1080090" y="1503581"/>
            <a:ext cx="1026080" cy="172122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9" idx="5"/>
            <a:endCxn id="20" idx="1"/>
          </p:cNvCxnSpPr>
          <p:nvPr/>
        </p:nvCxnSpPr>
        <p:spPr>
          <a:xfrm>
            <a:off x="1080090" y="3985963"/>
            <a:ext cx="1026080" cy="18745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20" idx="3"/>
            <a:endCxn id="23" idx="3"/>
          </p:cNvCxnSpPr>
          <p:nvPr/>
        </p:nvCxnSpPr>
        <p:spPr>
          <a:xfrm flipV="1">
            <a:off x="3851961" y="5418781"/>
            <a:ext cx="4578788" cy="441701"/>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23" idx="1"/>
            <a:endCxn id="31" idx="3"/>
          </p:cNvCxnSpPr>
          <p:nvPr/>
        </p:nvCxnSpPr>
        <p:spPr>
          <a:xfrm rot="16200000" flipV="1">
            <a:off x="7541232" y="744343"/>
            <a:ext cx="130278" cy="1648756"/>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4674107" y="699796"/>
            <a:ext cx="2107886" cy="1607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服务器传送文件和数据到浏览器进行解释翻译等</a:t>
            </a:r>
            <a:endParaRPr lang="zh-CN" altLang="en-US" dirty="0"/>
          </a:p>
        </p:txBody>
      </p:sp>
      <p:cxnSp>
        <p:nvCxnSpPr>
          <p:cNvPr id="33" name="肘形连接符 32"/>
          <p:cNvCxnSpPr>
            <a:stCxn id="31" idx="1"/>
            <a:endCxn id="18" idx="3"/>
          </p:cNvCxnSpPr>
          <p:nvPr/>
        </p:nvCxnSpPr>
        <p:spPr>
          <a:xfrm rot="10800000">
            <a:off x="3851961" y="1503582"/>
            <a:ext cx="822146" cy="1"/>
          </a:xfrm>
          <a:prstGeom prst="bentConnector3">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7928344" y="1905506"/>
            <a:ext cx="1120559" cy="3046988"/>
          </a:xfrm>
          <a:prstGeom prst="rect">
            <a:avLst/>
          </a:prstGeom>
          <a:noFill/>
        </p:spPr>
        <p:txBody>
          <a:bodyPr wrap="square" rtlCol="0">
            <a:spAutoFit/>
          </a:bodyPr>
          <a:lstStyle/>
          <a:p>
            <a:pPr lvl="0" algn="ctr"/>
            <a:r>
              <a:rPr lang="zh-CN" altLang="en-US" sz="3200" dirty="0">
                <a:solidFill>
                  <a:prstClr val="white"/>
                </a:solidFill>
              </a:rPr>
              <a:t>后台服务器程序、数据库等</a:t>
            </a:r>
          </a:p>
        </p:txBody>
      </p:sp>
      <p:sp>
        <p:nvSpPr>
          <p:cNvPr id="35" name="标题 1"/>
          <p:cNvSpPr>
            <a:spLocks noGrp="1"/>
          </p:cNvSpPr>
          <p:nvPr>
            <p:ph type="title"/>
          </p:nvPr>
        </p:nvSpPr>
        <p:spPr>
          <a:xfrm>
            <a:off x="1402739" y="37694"/>
            <a:ext cx="6139356" cy="674153"/>
          </a:xfrm>
          <a:ln w="76200">
            <a:noFill/>
          </a:ln>
        </p:spPr>
        <p:txBody>
          <a:bodyPr>
            <a:normAutofit fontScale="90000"/>
          </a:bodyPr>
          <a:lstStyle/>
          <a:p>
            <a:r>
              <a:rPr lang="en-US" altLang="zh-CN" dirty="0" smtClean="0">
                <a:solidFill>
                  <a:schemeClr val="bg1"/>
                </a:solidFill>
                <a:latin typeface="黑体" panose="02010609060101010101" pitchFamily="49" charset="-122"/>
                <a:ea typeface="黑体" panose="02010609060101010101" pitchFamily="49" charset="-122"/>
              </a:rPr>
              <a:t>Web</a:t>
            </a:r>
            <a:r>
              <a:rPr lang="zh-CN" altLang="en-US" dirty="0" smtClean="0">
                <a:solidFill>
                  <a:schemeClr val="bg1"/>
                </a:solidFill>
                <a:latin typeface="黑体" panose="02010609060101010101" pitchFamily="49" charset="-122"/>
                <a:ea typeface="黑体" panose="02010609060101010101" pitchFamily="49" charset="-122"/>
              </a:rPr>
              <a:t>应用模型</a:t>
            </a:r>
            <a:r>
              <a:rPr lang="en-US" altLang="zh-CN" sz="4000" dirty="0" smtClean="0">
                <a:solidFill>
                  <a:schemeClr val="bg1"/>
                </a:solidFill>
                <a:latin typeface="黑体" panose="02010609060101010101" pitchFamily="49" charset="-122"/>
                <a:ea typeface="黑体" panose="02010609060101010101" pitchFamily="49" charset="-122"/>
              </a:rPr>
              <a:t>(</a:t>
            </a:r>
            <a:r>
              <a:rPr lang="zh-CN" altLang="en-US" sz="4000" dirty="0" smtClean="0">
                <a:solidFill>
                  <a:schemeClr val="bg1"/>
                </a:solidFill>
                <a:latin typeface="黑体" panose="02010609060101010101" pitchFamily="49" charset="-122"/>
                <a:ea typeface="黑体" panose="02010609060101010101" pitchFamily="49" charset="-122"/>
              </a:rPr>
              <a:t>无</a:t>
            </a:r>
            <a:r>
              <a:rPr lang="en-US" altLang="zh-CN" sz="4000" dirty="0" smtClean="0">
                <a:solidFill>
                  <a:schemeClr val="bg1"/>
                </a:solidFill>
                <a:latin typeface="黑体" panose="02010609060101010101" pitchFamily="49" charset="-122"/>
                <a:ea typeface="黑体" panose="02010609060101010101" pitchFamily="49" charset="-122"/>
              </a:rPr>
              <a:t>JavaScript)</a:t>
            </a:r>
            <a:r>
              <a:rPr lang="zh-CN" altLang="en-US" sz="4000" dirty="0" smtClean="0">
                <a:solidFill>
                  <a:schemeClr val="bg1"/>
                </a:solidFill>
                <a:latin typeface="黑体" panose="02010609060101010101" pitchFamily="49" charset="-122"/>
                <a:ea typeface="黑体" panose="02010609060101010101" pitchFamily="49" charset="-122"/>
              </a:rPr>
              <a:t> </a:t>
            </a:r>
            <a:endParaRPr lang="zh-CN" altLang="en-US"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112095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386705" y="11437"/>
            <a:ext cx="6155390" cy="68579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zh-CN" altLang="en-US" dirty="0" smtClean="0"/>
              <a:t>    </a:t>
            </a:r>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a:t> </a:t>
            </a:r>
            <a:r>
              <a:rPr lang="en-US" altLang="zh-CN" dirty="0" smtClean="0"/>
              <a:t>           </a:t>
            </a:r>
          </a:p>
          <a:p>
            <a:endParaRPr lang="en-US" altLang="zh-CN" sz="3200" dirty="0"/>
          </a:p>
          <a:p>
            <a:r>
              <a:rPr lang="en-US" altLang="zh-CN" sz="3200" dirty="0"/>
              <a:t>	</a:t>
            </a:r>
            <a:r>
              <a:rPr lang="zh-CN" altLang="en-US" sz="3200" dirty="0" smtClean="0"/>
              <a:t>浏览器</a:t>
            </a:r>
            <a:endParaRPr lang="zh-CN" altLang="en-US" sz="3200" dirty="0"/>
          </a:p>
        </p:txBody>
      </p:sp>
      <p:sp>
        <p:nvSpPr>
          <p:cNvPr id="4" name="圆角矩形 3"/>
          <p:cNvSpPr/>
          <p:nvPr/>
        </p:nvSpPr>
        <p:spPr>
          <a:xfrm>
            <a:off x="2106170" y="699795"/>
            <a:ext cx="1745791" cy="1607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HTML</a:t>
            </a:r>
            <a:r>
              <a:rPr lang="zh-CN" altLang="en-US" dirty="0" smtClean="0"/>
              <a:t>所携带的信息、</a:t>
            </a:r>
            <a:r>
              <a:rPr lang="en-US" altLang="zh-CN" dirty="0" smtClean="0"/>
              <a:t>CSS</a:t>
            </a:r>
            <a:r>
              <a:rPr lang="zh-CN" altLang="en-US" dirty="0" smtClean="0"/>
              <a:t>所控制的样式等通过浏览器呈现给用户</a:t>
            </a:r>
            <a:endParaRPr lang="zh-CN" altLang="en-US" dirty="0"/>
          </a:p>
        </p:txBody>
      </p:sp>
      <p:sp>
        <p:nvSpPr>
          <p:cNvPr id="5" name="笑脸 4"/>
          <p:cNvSpPr/>
          <p:nvPr/>
        </p:nvSpPr>
        <p:spPr>
          <a:xfrm>
            <a:off x="161287" y="3067160"/>
            <a:ext cx="1076445" cy="107644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用户</a:t>
            </a:r>
            <a:endParaRPr lang="zh-CN" altLang="en-US" sz="3200" dirty="0"/>
          </a:p>
        </p:txBody>
      </p:sp>
      <p:sp>
        <p:nvSpPr>
          <p:cNvPr id="6" name="圆角矩形 5"/>
          <p:cNvSpPr/>
          <p:nvPr/>
        </p:nvSpPr>
        <p:spPr>
          <a:xfrm>
            <a:off x="2106170" y="5056696"/>
            <a:ext cx="1745791" cy="1607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用户的请求和操作传递给浏览器</a:t>
            </a:r>
            <a:endParaRPr lang="zh-CN" altLang="en-US" dirty="0"/>
          </a:p>
        </p:txBody>
      </p:sp>
      <p:sp>
        <p:nvSpPr>
          <p:cNvPr id="7" name="圆角矩形 6"/>
          <p:cNvSpPr/>
          <p:nvPr/>
        </p:nvSpPr>
        <p:spPr>
          <a:xfrm>
            <a:off x="4674107" y="2828623"/>
            <a:ext cx="2107885" cy="13905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JavaScript</a:t>
            </a:r>
            <a:r>
              <a:rPr lang="zh-CN" altLang="en-US" dirty="0" smtClean="0"/>
              <a:t>解释器执行</a:t>
            </a:r>
            <a:r>
              <a:rPr lang="en-US" altLang="zh-CN" dirty="0" smtClean="0"/>
              <a:t>JavaScript</a:t>
            </a:r>
            <a:endParaRPr lang="zh-CN" altLang="en-US" dirty="0"/>
          </a:p>
        </p:txBody>
      </p:sp>
      <p:sp>
        <p:nvSpPr>
          <p:cNvPr id="8" name="菱形 7"/>
          <p:cNvSpPr/>
          <p:nvPr/>
        </p:nvSpPr>
        <p:spPr>
          <a:xfrm>
            <a:off x="4674107" y="5056696"/>
            <a:ext cx="2107885" cy="160757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浏览器对请求进行识别分类</a:t>
            </a:r>
            <a:endParaRPr lang="zh-CN" altLang="en-US" dirty="0"/>
          </a:p>
        </p:txBody>
      </p:sp>
      <p:sp>
        <p:nvSpPr>
          <p:cNvPr id="12" name="流程图: 磁盘 11"/>
          <p:cNvSpPr/>
          <p:nvPr/>
        </p:nvSpPr>
        <p:spPr>
          <a:xfrm>
            <a:off x="7827750" y="1633860"/>
            <a:ext cx="1205998" cy="378492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cxnSp>
        <p:nvCxnSpPr>
          <p:cNvPr id="14" name="直接箭头连接符 13"/>
          <p:cNvCxnSpPr>
            <a:stCxn id="4" idx="1"/>
            <a:endCxn id="5" idx="7"/>
          </p:cNvCxnSpPr>
          <p:nvPr/>
        </p:nvCxnSpPr>
        <p:spPr>
          <a:xfrm flipH="1">
            <a:off x="1080090" y="1503581"/>
            <a:ext cx="1026080" cy="172122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5"/>
            <a:endCxn id="6" idx="1"/>
          </p:cNvCxnSpPr>
          <p:nvPr/>
        </p:nvCxnSpPr>
        <p:spPr>
          <a:xfrm>
            <a:off x="1080090" y="3985963"/>
            <a:ext cx="1026080" cy="18745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8" idx="0"/>
            <a:endCxn id="7" idx="2"/>
          </p:cNvCxnSpPr>
          <p:nvPr/>
        </p:nvCxnSpPr>
        <p:spPr>
          <a:xfrm rot="5400000" flipH="1" flipV="1">
            <a:off x="5309301" y="4637947"/>
            <a:ext cx="837499" cy="12700"/>
          </a:xfrm>
          <a:prstGeom prst="bentConnector3">
            <a:avLst>
              <a:gd name="adj1" fmla="val 50000"/>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6" idx="3"/>
            <a:endCxn id="8" idx="1"/>
          </p:cNvCxnSpPr>
          <p:nvPr/>
        </p:nvCxnSpPr>
        <p:spPr>
          <a:xfrm>
            <a:off x="3851961" y="5860482"/>
            <a:ext cx="822146" cy="12700"/>
          </a:xfrm>
          <a:prstGeom prst="bentConnector3">
            <a:avLst>
              <a:gd name="adj1" fmla="val 50000"/>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6" name="肘形连接符 55"/>
          <p:cNvCxnSpPr>
            <a:stCxn id="8" idx="3"/>
            <a:endCxn id="12" idx="3"/>
          </p:cNvCxnSpPr>
          <p:nvPr/>
        </p:nvCxnSpPr>
        <p:spPr>
          <a:xfrm flipV="1">
            <a:off x="6781992" y="5418781"/>
            <a:ext cx="1648757" cy="441701"/>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1" name="肘形连接符 70"/>
          <p:cNvCxnSpPr>
            <a:stCxn id="7" idx="3"/>
            <a:endCxn id="12" idx="2"/>
          </p:cNvCxnSpPr>
          <p:nvPr/>
        </p:nvCxnSpPr>
        <p:spPr>
          <a:xfrm>
            <a:off x="6781992" y="3523910"/>
            <a:ext cx="1045758" cy="2411"/>
          </a:xfrm>
          <a:prstGeom prst="bentConnector3">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5" name="肘形连接符 74"/>
          <p:cNvCxnSpPr>
            <a:stCxn id="12" idx="1"/>
            <a:endCxn id="77" idx="3"/>
          </p:cNvCxnSpPr>
          <p:nvPr/>
        </p:nvCxnSpPr>
        <p:spPr>
          <a:xfrm rot="16200000" flipV="1">
            <a:off x="7541232" y="744343"/>
            <a:ext cx="130278" cy="1648756"/>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7" name="圆角矩形 76"/>
          <p:cNvSpPr/>
          <p:nvPr/>
        </p:nvSpPr>
        <p:spPr>
          <a:xfrm>
            <a:off x="4674107" y="699796"/>
            <a:ext cx="2107886" cy="1607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服务器传送文件和数据到浏览器进行解释翻译等</a:t>
            </a:r>
            <a:endParaRPr lang="zh-CN" altLang="en-US" dirty="0"/>
          </a:p>
        </p:txBody>
      </p:sp>
      <p:cxnSp>
        <p:nvCxnSpPr>
          <p:cNvPr id="96" name="肘形连接符 95"/>
          <p:cNvCxnSpPr>
            <a:stCxn id="23" idx="0"/>
            <a:endCxn id="4" idx="2"/>
          </p:cNvCxnSpPr>
          <p:nvPr/>
        </p:nvCxnSpPr>
        <p:spPr>
          <a:xfrm rot="5400000" flipH="1" flipV="1">
            <a:off x="2718438" y="2567995"/>
            <a:ext cx="521256" cy="12700"/>
          </a:xfrm>
          <a:prstGeom prst="bentConnector3">
            <a:avLst>
              <a:gd name="adj1" fmla="val 50000"/>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9" name="肘形连接符 98"/>
          <p:cNvCxnSpPr>
            <a:stCxn id="77" idx="1"/>
            <a:endCxn id="4" idx="3"/>
          </p:cNvCxnSpPr>
          <p:nvPr/>
        </p:nvCxnSpPr>
        <p:spPr>
          <a:xfrm rot="10800000">
            <a:off x="3851961" y="1503582"/>
            <a:ext cx="822146" cy="1"/>
          </a:xfrm>
          <a:prstGeom prst="bentConnector3">
            <a:avLst>
              <a:gd name="adj1" fmla="val 50000"/>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62" name="文本框 161"/>
          <p:cNvSpPr txBox="1"/>
          <p:nvPr/>
        </p:nvSpPr>
        <p:spPr>
          <a:xfrm>
            <a:off x="7928344" y="1905506"/>
            <a:ext cx="1120559" cy="3046988"/>
          </a:xfrm>
          <a:prstGeom prst="rect">
            <a:avLst/>
          </a:prstGeom>
          <a:noFill/>
        </p:spPr>
        <p:txBody>
          <a:bodyPr wrap="square" rtlCol="0">
            <a:spAutoFit/>
          </a:bodyPr>
          <a:lstStyle/>
          <a:p>
            <a:pPr lvl="0" algn="ctr"/>
            <a:r>
              <a:rPr lang="zh-CN" altLang="en-US" sz="3200" dirty="0">
                <a:solidFill>
                  <a:prstClr val="white"/>
                </a:solidFill>
              </a:rPr>
              <a:t>后台服务器程序、数据库等</a:t>
            </a:r>
          </a:p>
        </p:txBody>
      </p:sp>
      <p:sp>
        <p:nvSpPr>
          <p:cNvPr id="22" name="标题 1"/>
          <p:cNvSpPr>
            <a:spLocks noGrp="1"/>
          </p:cNvSpPr>
          <p:nvPr>
            <p:ph type="title"/>
          </p:nvPr>
        </p:nvSpPr>
        <p:spPr>
          <a:xfrm>
            <a:off x="1402739" y="37694"/>
            <a:ext cx="6139356" cy="674153"/>
          </a:xfrm>
          <a:ln w="76200">
            <a:noFill/>
          </a:ln>
        </p:spPr>
        <p:txBody>
          <a:bodyPr>
            <a:normAutofit fontScale="90000"/>
          </a:bodyPr>
          <a:lstStyle/>
          <a:p>
            <a:r>
              <a:rPr lang="en-US" altLang="zh-CN" dirty="0" smtClean="0">
                <a:solidFill>
                  <a:schemeClr val="bg1"/>
                </a:solidFill>
                <a:latin typeface="黑体" panose="02010609060101010101" pitchFamily="49" charset="-122"/>
                <a:ea typeface="黑体" panose="02010609060101010101" pitchFamily="49" charset="-122"/>
              </a:rPr>
              <a:t>Web</a:t>
            </a:r>
            <a:r>
              <a:rPr lang="zh-CN" altLang="en-US" dirty="0" smtClean="0">
                <a:solidFill>
                  <a:schemeClr val="bg1"/>
                </a:solidFill>
                <a:latin typeface="黑体" panose="02010609060101010101" pitchFamily="49" charset="-122"/>
                <a:ea typeface="黑体" panose="02010609060101010101" pitchFamily="49" charset="-122"/>
              </a:rPr>
              <a:t>应用模型</a:t>
            </a:r>
            <a:r>
              <a:rPr lang="en-US" altLang="zh-CN" sz="4000" dirty="0" smtClean="0">
                <a:solidFill>
                  <a:schemeClr val="bg1"/>
                </a:solidFill>
                <a:latin typeface="黑体" panose="02010609060101010101" pitchFamily="49" charset="-122"/>
                <a:ea typeface="黑体" panose="02010609060101010101" pitchFamily="49" charset="-122"/>
              </a:rPr>
              <a:t>(</a:t>
            </a:r>
            <a:r>
              <a:rPr lang="zh-CN" altLang="en-US" sz="4000" dirty="0" smtClean="0">
                <a:solidFill>
                  <a:schemeClr val="bg1"/>
                </a:solidFill>
                <a:latin typeface="黑体" panose="02010609060101010101" pitchFamily="49" charset="-122"/>
                <a:ea typeface="黑体" panose="02010609060101010101" pitchFamily="49" charset="-122"/>
              </a:rPr>
              <a:t>有</a:t>
            </a:r>
            <a:r>
              <a:rPr lang="en-US" altLang="zh-CN" sz="4000" dirty="0" smtClean="0">
                <a:solidFill>
                  <a:schemeClr val="bg1"/>
                </a:solidFill>
                <a:latin typeface="黑体" panose="02010609060101010101" pitchFamily="49" charset="-122"/>
                <a:ea typeface="黑体" panose="02010609060101010101" pitchFamily="49" charset="-122"/>
              </a:rPr>
              <a:t>JavaScript)</a:t>
            </a:r>
            <a:r>
              <a:rPr lang="zh-CN" altLang="en-US" sz="4000" dirty="0" smtClean="0">
                <a:solidFill>
                  <a:schemeClr val="bg1"/>
                </a:solidFill>
                <a:latin typeface="黑体" panose="02010609060101010101" pitchFamily="49" charset="-122"/>
                <a:ea typeface="黑体" panose="02010609060101010101" pitchFamily="49" charset="-122"/>
              </a:rPr>
              <a:t> </a:t>
            </a:r>
            <a:endParaRPr lang="zh-CN" altLang="en-US" dirty="0">
              <a:solidFill>
                <a:schemeClr val="bg1"/>
              </a:solidFill>
              <a:latin typeface="黑体" panose="02010609060101010101" pitchFamily="49" charset="-122"/>
              <a:ea typeface="黑体" panose="02010609060101010101" pitchFamily="49" charset="-122"/>
            </a:endParaRPr>
          </a:p>
        </p:txBody>
      </p:sp>
      <p:cxnSp>
        <p:nvCxnSpPr>
          <p:cNvPr id="28" name="肘形连接符 27"/>
          <p:cNvCxnSpPr>
            <a:stCxn id="77" idx="2"/>
          </p:cNvCxnSpPr>
          <p:nvPr/>
        </p:nvCxnSpPr>
        <p:spPr>
          <a:xfrm rot="16200000" flipH="1">
            <a:off x="5467426" y="2567991"/>
            <a:ext cx="521254" cy="7"/>
          </a:xfrm>
          <a:prstGeom prst="bentConnector3">
            <a:avLst>
              <a:gd name="adj1" fmla="val 50000"/>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2106171" y="2828623"/>
            <a:ext cx="1745790" cy="13905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BOM</a:t>
            </a:r>
            <a:r>
              <a:rPr lang="zh-CN" altLang="en-US" dirty="0" smtClean="0"/>
              <a:t>、</a:t>
            </a:r>
            <a:r>
              <a:rPr lang="en-US" altLang="zh-CN" dirty="0" smtClean="0"/>
              <a:t>DOM</a:t>
            </a:r>
          </a:p>
        </p:txBody>
      </p:sp>
      <p:cxnSp>
        <p:nvCxnSpPr>
          <p:cNvPr id="42" name="肘形连接符 41"/>
          <p:cNvCxnSpPr>
            <a:stCxn id="7" idx="1"/>
            <a:endCxn id="23" idx="3"/>
          </p:cNvCxnSpPr>
          <p:nvPr/>
        </p:nvCxnSpPr>
        <p:spPr>
          <a:xfrm rot="10800000">
            <a:off x="3851961" y="3523910"/>
            <a:ext cx="822146" cy="12700"/>
          </a:xfrm>
          <a:prstGeom prst="bentConnector3">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614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028245"/>
          </a:xfrm>
        </p:spPr>
        <p:txBody>
          <a:bodyPr>
            <a:normAutofit fontScale="90000"/>
          </a:bodyPr>
          <a:lstStyle/>
          <a:p>
            <a:r>
              <a:rPr lang="zh-CN" altLang="en-US" dirty="0" smtClean="0"/>
              <a:t>对于浏览器</a:t>
            </a:r>
            <a:r>
              <a:rPr lang="en-US" altLang="zh-CN" dirty="0" smtClean="0"/>
              <a:t>JavaScript</a:t>
            </a:r>
            <a:r>
              <a:rPr lang="zh-CN" altLang="en-US" dirty="0" smtClean="0"/>
              <a:t>能做的事情</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sz="4400" dirty="0"/>
              <a:t>极大地提高</a:t>
            </a:r>
            <a:r>
              <a:rPr lang="zh-CN" altLang="en-US" sz="4400" dirty="0" smtClean="0"/>
              <a:t>了网站的美观，能够实现多种多样动态的、可交互的动画特效；</a:t>
            </a:r>
            <a:endParaRPr lang="en-US" altLang="zh-CN" sz="4400" dirty="0" smtClean="0"/>
          </a:p>
          <a:p>
            <a:r>
              <a:rPr lang="zh-CN" altLang="en-US" sz="4400" dirty="0" smtClean="0"/>
              <a:t>实现</a:t>
            </a:r>
            <a:r>
              <a:rPr lang="en-US" altLang="zh-CN" sz="4400" dirty="0" smtClean="0"/>
              <a:t>Dom</a:t>
            </a:r>
            <a:r>
              <a:rPr lang="zh-CN" altLang="en-US" sz="4400" dirty="0" smtClean="0"/>
              <a:t>（文档对象模型）、</a:t>
            </a:r>
            <a:r>
              <a:rPr lang="en-US" altLang="zh-CN" sz="4400" dirty="0" err="1" smtClean="0"/>
              <a:t>Bom</a:t>
            </a:r>
            <a:r>
              <a:rPr lang="zh-CN" altLang="en-US" sz="4400" dirty="0" smtClean="0"/>
              <a:t>（浏览器对象模型）操作；</a:t>
            </a:r>
            <a:endParaRPr lang="en-US" altLang="zh-CN" sz="4400" dirty="0" smtClean="0"/>
          </a:p>
          <a:p>
            <a:r>
              <a:rPr lang="zh-CN" altLang="en-US" sz="4400" dirty="0" smtClean="0"/>
              <a:t>初步处理用户数据，是前后台交换信息、实现用户与系统交互的中间语言。</a:t>
            </a:r>
            <a:endParaRPr lang="en-US" altLang="zh-CN" sz="4400" dirty="0" smtClean="0"/>
          </a:p>
          <a:p>
            <a:r>
              <a:rPr lang="zh-CN" altLang="en-US" sz="4400" dirty="0"/>
              <a:t>游戏</a:t>
            </a:r>
            <a:r>
              <a:rPr lang="zh-CN" altLang="en-US" sz="4400" dirty="0" smtClean="0"/>
              <a:t>开发</a:t>
            </a:r>
            <a:endParaRPr lang="en-US" altLang="zh-CN" sz="4400" dirty="0" smtClean="0"/>
          </a:p>
          <a:p>
            <a:r>
              <a:rPr lang="zh-CN" altLang="en-US" sz="4400" dirty="0" smtClean="0"/>
              <a:t>在线编程教学游戏：</a:t>
            </a:r>
            <a:endParaRPr lang="en-US" altLang="zh-CN" sz="4400" dirty="0" smtClean="0"/>
          </a:p>
          <a:p>
            <a:r>
              <a:rPr lang="en-US" altLang="zh-CN" sz="4400" dirty="0"/>
              <a:t>http://</a:t>
            </a:r>
            <a:r>
              <a:rPr lang="en-US" altLang="zh-CN" sz="4400" dirty="0" smtClean="0"/>
              <a:t>codecombat.com</a:t>
            </a:r>
            <a:endParaRPr lang="zh-CN" altLang="en-US" sz="4400" dirty="0"/>
          </a:p>
        </p:txBody>
      </p:sp>
    </p:spTree>
    <p:extLst>
      <p:ext uri="{BB962C8B-B14F-4D97-AF65-F5344CB8AC3E}">
        <p14:creationId xmlns:p14="http://schemas.microsoft.com/office/powerpoint/2010/main" val="12156441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49" name="组合 48"/>
          <p:cNvGrpSpPr/>
          <p:nvPr/>
        </p:nvGrpSpPr>
        <p:grpSpPr>
          <a:xfrm>
            <a:off x="7405456" y="4089016"/>
            <a:ext cx="1338828" cy="2031325"/>
            <a:chOff x="10539432" y="4171479"/>
            <a:chExt cx="1338828" cy="2031326"/>
          </a:xfrm>
        </p:grpSpPr>
        <p:cxnSp>
          <p:nvCxnSpPr>
            <p:cNvPr id="12" name="直接连接符 11"/>
            <p:cNvCxnSpPr/>
            <p:nvPr/>
          </p:nvCxnSpPr>
          <p:spPr>
            <a:xfrm>
              <a:off x="10631722" y="4556269"/>
              <a:ext cx="1083709" cy="4091"/>
            </a:xfrm>
            <a:prstGeom prst="line">
              <a:avLst/>
            </a:prstGeom>
            <a:ln w="76200">
              <a:solidFill>
                <a:srgbClr val="92D050"/>
              </a:solidFill>
            </a:ln>
          </p:spPr>
          <p:style>
            <a:lnRef idx="1">
              <a:schemeClr val="accent6"/>
            </a:lnRef>
            <a:fillRef idx="0">
              <a:schemeClr val="accent6"/>
            </a:fillRef>
            <a:effectRef idx="0">
              <a:schemeClr val="accent6"/>
            </a:effectRef>
            <a:fontRef idx="minor">
              <a:schemeClr val="tx1"/>
            </a:fontRef>
          </p:style>
        </p:cxnSp>
        <p:cxnSp>
          <p:nvCxnSpPr>
            <p:cNvPr id="13" name="直接连接符 12"/>
            <p:cNvCxnSpPr/>
            <p:nvPr/>
          </p:nvCxnSpPr>
          <p:spPr>
            <a:xfrm flipV="1">
              <a:off x="10625250" y="5361727"/>
              <a:ext cx="1056931" cy="13005"/>
            </a:xfrm>
            <a:prstGeom prst="line">
              <a:avLst/>
            </a:prstGeom>
            <a:ln w="76200">
              <a:solidFill>
                <a:srgbClr val="FFC000"/>
              </a:solidFill>
            </a:ln>
          </p:spPr>
          <p:style>
            <a:lnRef idx="1">
              <a:schemeClr val="accent6"/>
            </a:lnRef>
            <a:fillRef idx="0">
              <a:schemeClr val="accent6"/>
            </a:fillRef>
            <a:effectRef idx="0">
              <a:schemeClr val="accent6"/>
            </a:effectRef>
            <a:fontRef idx="minor">
              <a:schemeClr val="tx1"/>
            </a:fontRef>
          </p:style>
        </p:cxnSp>
        <p:cxnSp>
          <p:nvCxnSpPr>
            <p:cNvPr id="14" name="直接连接符 13"/>
            <p:cNvCxnSpPr/>
            <p:nvPr/>
          </p:nvCxnSpPr>
          <p:spPr>
            <a:xfrm>
              <a:off x="10625250" y="6189103"/>
              <a:ext cx="1056931" cy="0"/>
            </a:xfrm>
            <a:prstGeom prst="line">
              <a:avLst/>
            </a:prstGeom>
            <a:ln w="76200">
              <a:solidFill>
                <a:srgbClr val="FF0000"/>
              </a:solidFill>
            </a:ln>
          </p:spPr>
          <p:style>
            <a:lnRef idx="1">
              <a:schemeClr val="accent6"/>
            </a:lnRef>
            <a:fillRef idx="0">
              <a:schemeClr val="accent6"/>
            </a:fillRef>
            <a:effectRef idx="0">
              <a:schemeClr val="accent6"/>
            </a:effectRef>
            <a:fontRef idx="minor">
              <a:schemeClr val="tx1"/>
            </a:fontRef>
          </p:style>
        </p:cxnSp>
        <p:sp>
          <p:nvSpPr>
            <p:cNvPr id="19" name="文本框 18"/>
            <p:cNvSpPr txBox="1"/>
            <p:nvPr/>
          </p:nvSpPr>
          <p:spPr>
            <a:xfrm>
              <a:off x="10539432" y="4171479"/>
              <a:ext cx="1338828" cy="2031326"/>
            </a:xfrm>
            <a:prstGeom prst="rect">
              <a:avLst/>
            </a:prstGeom>
            <a:noFill/>
          </p:spPr>
          <p:txBody>
            <a:bodyPr wrap="none" rtlCol="0">
              <a:spAutoFit/>
            </a:bodyPr>
            <a:lstStyle/>
            <a:p>
              <a:r>
                <a:rPr lang="zh-CN" altLang="en-US" dirty="0"/>
                <a:t>弹性执行</a:t>
              </a:r>
              <a:endParaRPr lang="en-US" altLang="zh-CN" dirty="0"/>
            </a:p>
            <a:p>
              <a:endParaRPr lang="en-US" altLang="zh-CN" dirty="0"/>
            </a:p>
            <a:p>
              <a:endParaRPr lang="en-US" altLang="zh-CN" dirty="0"/>
            </a:p>
            <a:p>
              <a:pPr algn="dist"/>
              <a:r>
                <a:rPr lang="zh-CN" altLang="en-US" dirty="0"/>
                <a:t>客户端执行</a:t>
              </a:r>
              <a:endParaRPr lang="en-US" altLang="zh-CN" dirty="0"/>
            </a:p>
            <a:p>
              <a:endParaRPr lang="en-US" altLang="zh-CN" dirty="0"/>
            </a:p>
            <a:p>
              <a:endParaRPr lang="en-US" altLang="zh-CN" dirty="0"/>
            </a:p>
            <a:p>
              <a:pPr algn="dist"/>
              <a:r>
                <a:rPr lang="zh-CN" altLang="en-US" dirty="0"/>
                <a:t>服务器执行</a:t>
              </a:r>
            </a:p>
          </p:txBody>
        </p:sp>
      </p:grpSp>
      <p:grpSp>
        <p:nvGrpSpPr>
          <p:cNvPr id="43" name="组合 42"/>
          <p:cNvGrpSpPr/>
          <p:nvPr/>
        </p:nvGrpSpPr>
        <p:grpSpPr>
          <a:xfrm rot="1844329">
            <a:off x="622594" y="-624641"/>
            <a:ext cx="7023072" cy="6738183"/>
            <a:chOff x="1895646" y="-349528"/>
            <a:chExt cx="7023072" cy="6738182"/>
          </a:xfrm>
        </p:grpSpPr>
        <p:sp>
          <p:nvSpPr>
            <p:cNvPr id="4" name="椭圆 3"/>
            <p:cNvSpPr/>
            <p:nvPr/>
          </p:nvSpPr>
          <p:spPr>
            <a:xfrm rot="10800000">
              <a:off x="3279648" y="612647"/>
              <a:ext cx="5632704" cy="563270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7" name="饼形 6"/>
            <p:cNvSpPr/>
            <p:nvPr/>
          </p:nvSpPr>
          <p:spPr>
            <a:xfrm rot="16200000">
              <a:off x="3758184" y="1091184"/>
              <a:ext cx="4675632" cy="4675632"/>
            </a:xfrm>
            <a:prstGeom prst="pie">
              <a:avLst>
                <a:gd name="adj1" fmla="val 0"/>
                <a:gd name="adj2" fmla="val 7343801"/>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5" name="椭圆 4"/>
            <p:cNvSpPr/>
            <p:nvPr/>
          </p:nvSpPr>
          <p:spPr>
            <a:xfrm rot="10800000">
              <a:off x="4729584" y="2062584"/>
              <a:ext cx="2732832" cy="2732832"/>
            </a:xfrm>
            <a:prstGeom prst="ellipse">
              <a:avLst/>
            </a:prstGeom>
            <a:solidFill>
              <a:srgbClr val="FF0000"/>
            </a:solidFill>
            <a:ln>
              <a:noFill/>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0" name="饼形 19"/>
            <p:cNvSpPr/>
            <p:nvPr/>
          </p:nvSpPr>
          <p:spPr>
            <a:xfrm rot="9004900">
              <a:off x="3773028" y="1112067"/>
              <a:ext cx="4660330" cy="4661784"/>
            </a:xfrm>
            <a:prstGeom prst="pie">
              <a:avLst>
                <a:gd name="adj1" fmla="val 0"/>
                <a:gd name="adj2" fmla="val 716905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cxnSp>
          <p:nvCxnSpPr>
            <p:cNvPr id="22" name="直接连接符 21"/>
            <p:cNvCxnSpPr/>
            <p:nvPr/>
          </p:nvCxnSpPr>
          <p:spPr>
            <a:xfrm rot="19755671" flipH="1">
              <a:off x="5070305" y="-349528"/>
              <a:ext cx="1964187" cy="3524113"/>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9755671" flipH="1">
              <a:off x="1895646" y="4578226"/>
              <a:ext cx="4531146" cy="380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19755671">
              <a:off x="6942017" y="2646751"/>
              <a:ext cx="1976701" cy="3741903"/>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8" name="文本框 37"/>
          <p:cNvSpPr txBox="1"/>
          <p:nvPr/>
        </p:nvSpPr>
        <p:spPr>
          <a:xfrm>
            <a:off x="2032502" y="1889380"/>
            <a:ext cx="2646878" cy="830997"/>
          </a:xfrm>
          <a:prstGeom prst="rect">
            <a:avLst/>
          </a:prstGeom>
          <a:noFill/>
        </p:spPr>
        <p:txBody>
          <a:bodyPr wrap="none" rtlCol="0">
            <a:spAutoFit/>
          </a:bodyPr>
          <a:lstStyle/>
          <a:p>
            <a:r>
              <a:rPr lang="zh-CN" altLang="en-US" sz="4800" dirty="0" smtClean="0">
                <a:solidFill>
                  <a:schemeClr val="bg1"/>
                </a:solidFill>
                <a:latin typeface="黑体" panose="02010609060101010101" pitchFamily="49" charset="-122"/>
                <a:ea typeface="黑体" panose="02010609060101010101" pitchFamily="49" charset="-122"/>
              </a:rPr>
              <a:t>瘦客户端</a:t>
            </a:r>
            <a:endParaRPr lang="en-US" altLang="zh-CN" sz="4800" dirty="0" smtClean="0">
              <a:solidFill>
                <a:schemeClr val="bg1"/>
              </a:solidFill>
              <a:latin typeface="黑体" panose="02010609060101010101" pitchFamily="49" charset="-122"/>
              <a:ea typeface="黑体" panose="02010609060101010101" pitchFamily="49" charset="-122"/>
            </a:endParaRPr>
          </a:p>
        </p:txBody>
      </p:sp>
      <p:sp>
        <p:nvSpPr>
          <p:cNvPr id="39" name="文本框 38"/>
          <p:cNvSpPr txBox="1"/>
          <p:nvPr/>
        </p:nvSpPr>
        <p:spPr>
          <a:xfrm>
            <a:off x="2032502" y="4089016"/>
            <a:ext cx="2646878" cy="830997"/>
          </a:xfrm>
          <a:prstGeom prst="rect">
            <a:avLst/>
          </a:prstGeom>
          <a:noFill/>
        </p:spPr>
        <p:txBody>
          <a:bodyPr wrap="none" rtlCol="0">
            <a:spAutoFit/>
          </a:bodyPr>
          <a:lstStyle/>
          <a:p>
            <a:r>
              <a:rPr lang="zh-CN" altLang="en-US" sz="4800" dirty="0">
                <a:solidFill>
                  <a:schemeClr val="bg1"/>
                </a:solidFill>
                <a:latin typeface="黑体" panose="02010609060101010101" pitchFamily="49" charset="-122"/>
                <a:ea typeface="黑体" panose="02010609060101010101" pitchFamily="49" charset="-122"/>
              </a:rPr>
              <a:t>胖</a:t>
            </a:r>
            <a:r>
              <a:rPr lang="zh-CN" altLang="en-US" sz="4800" dirty="0" smtClean="0">
                <a:solidFill>
                  <a:schemeClr val="bg1"/>
                </a:solidFill>
                <a:latin typeface="黑体" panose="02010609060101010101" pitchFamily="49" charset="-122"/>
                <a:ea typeface="黑体" panose="02010609060101010101" pitchFamily="49" charset="-122"/>
              </a:rPr>
              <a:t>客户端</a:t>
            </a:r>
            <a:endParaRPr lang="en-US" altLang="zh-CN" sz="4800" dirty="0">
              <a:solidFill>
                <a:schemeClr val="bg1"/>
              </a:solidFill>
              <a:latin typeface="黑体" panose="02010609060101010101" pitchFamily="49" charset="-122"/>
              <a:ea typeface="黑体" panose="02010609060101010101" pitchFamily="49" charset="-122"/>
            </a:endParaRPr>
          </a:p>
        </p:txBody>
      </p:sp>
      <p:sp>
        <p:nvSpPr>
          <p:cNvPr id="50" name="圆角矩形标注 49"/>
          <p:cNvSpPr/>
          <p:nvPr/>
        </p:nvSpPr>
        <p:spPr>
          <a:xfrm>
            <a:off x="1116536" y="5404658"/>
            <a:ext cx="2039311" cy="1079371"/>
          </a:xfrm>
          <a:prstGeom prst="wedgeRoundRectCallout">
            <a:avLst>
              <a:gd name="adj1" fmla="val 47866"/>
              <a:gd name="adj2" fmla="val -69360"/>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dirty="0" smtClean="0">
                <a:latin typeface="华文新魏" panose="02010800040101010101" pitchFamily="2" charset="-122"/>
                <a:ea typeface="华文新魏" panose="02010800040101010101" pitchFamily="2" charset="-122"/>
              </a:rPr>
              <a:t>用户</a:t>
            </a:r>
            <a:r>
              <a:rPr lang="en-US" altLang="zh-CN" dirty="0" smtClean="0">
                <a:latin typeface="华文新魏" panose="02010800040101010101" pitchFamily="2" charset="-122"/>
                <a:ea typeface="华文新魏" panose="02010800040101010101" pitchFamily="2" charset="-122"/>
              </a:rPr>
              <a:t>B</a:t>
            </a:r>
            <a:r>
              <a:rPr lang="zh-CN" altLang="en-US" dirty="0" smtClean="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“我的浏览器怎么卡死了？！”</a:t>
            </a:r>
          </a:p>
        </p:txBody>
      </p:sp>
      <p:sp>
        <p:nvSpPr>
          <p:cNvPr id="52" name="圆角矩形标注 51"/>
          <p:cNvSpPr/>
          <p:nvPr/>
        </p:nvSpPr>
        <p:spPr>
          <a:xfrm>
            <a:off x="827144" y="396437"/>
            <a:ext cx="1995105" cy="1378100"/>
          </a:xfrm>
          <a:prstGeom prst="wedgeRoundRectCallout">
            <a:avLst>
              <a:gd name="adj1" fmla="val 67527"/>
              <a:gd name="adj2" fmla="val 43218"/>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dirty="0" smtClean="0">
                <a:latin typeface="华文新魏" panose="02010800040101010101" pitchFamily="2" charset="-122"/>
                <a:ea typeface="华文新魏" panose="02010800040101010101" pitchFamily="2" charset="-122"/>
              </a:rPr>
              <a:t>用户</a:t>
            </a:r>
            <a:r>
              <a:rPr lang="en-US" altLang="zh-CN" dirty="0" smtClean="0">
                <a:latin typeface="华文新魏" panose="02010800040101010101" pitchFamily="2" charset="-122"/>
                <a:ea typeface="华文新魏" panose="02010800040101010101" pitchFamily="2" charset="-122"/>
              </a:rPr>
              <a:t>A</a:t>
            </a:r>
            <a:r>
              <a:rPr lang="zh-CN" altLang="en-US" dirty="0" smtClean="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“这个网站怎么填个表单反应都这么慢？！”</a:t>
            </a:r>
          </a:p>
        </p:txBody>
      </p:sp>
      <p:sp>
        <p:nvSpPr>
          <p:cNvPr id="57" name="文本框 56"/>
          <p:cNvSpPr txBox="1"/>
          <p:nvPr/>
        </p:nvSpPr>
        <p:spPr>
          <a:xfrm>
            <a:off x="5053595" y="2804625"/>
            <a:ext cx="2339102" cy="830997"/>
          </a:xfrm>
          <a:prstGeom prst="rect">
            <a:avLst/>
          </a:prstGeom>
          <a:noFill/>
        </p:spPr>
        <p:txBody>
          <a:bodyPr wrap="none" rtlCol="0">
            <a:spAutoFit/>
          </a:bodyPr>
          <a:lstStyle/>
          <a:p>
            <a:r>
              <a:rPr lang="en-US" altLang="zh-CN" sz="4800" dirty="0" smtClean="0">
                <a:solidFill>
                  <a:schemeClr val="bg1"/>
                </a:solidFill>
                <a:latin typeface="黑体" panose="02010609060101010101" pitchFamily="49" charset="-122"/>
                <a:ea typeface="黑体" panose="02010609060101010101" pitchFamily="49" charset="-122"/>
              </a:rPr>
              <a:t>Node.js</a:t>
            </a:r>
          </a:p>
        </p:txBody>
      </p:sp>
    </p:spTree>
    <p:extLst>
      <p:ext uri="{BB962C8B-B14F-4D97-AF65-F5344CB8AC3E}">
        <p14:creationId xmlns:p14="http://schemas.microsoft.com/office/powerpoint/2010/main" val="2265837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a:t>
            </a:r>
            <a:r>
              <a:rPr lang="en-US" altLang="zh-CN" dirty="0" smtClean="0"/>
              <a:t>Node.js</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dirty="0" smtClean="0"/>
              <a:t>JavaScript</a:t>
            </a:r>
            <a:r>
              <a:rPr lang="zh-CN" altLang="en-US" dirty="0" smtClean="0"/>
              <a:t>执行在服务端的开发平台</a:t>
            </a:r>
            <a:endParaRPr lang="en-US" altLang="zh-CN" dirty="0" smtClean="0"/>
          </a:p>
          <a:p>
            <a:r>
              <a:rPr lang="zh-CN" altLang="en-US" dirty="0" smtClean="0"/>
              <a:t>使用的</a:t>
            </a:r>
            <a:r>
              <a:rPr lang="en-US" altLang="zh-CN" dirty="0" smtClean="0"/>
              <a:t>JavaScript</a:t>
            </a:r>
            <a:r>
              <a:rPr lang="zh-CN" altLang="en-US" dirty="0" smtClean="0"/>
              <a:t>引擎是目前最快的</a:t>
            </a:r>
            <a:r>
              <a:rPr lang="en-US" altLang="zh-CN" dirty="0" smtClean="0"/>
              <a:t>V8</a:t>
            </a:r>
          </a:p>
          <a:p>
            <a:r>
              <a:rPr lang="zh-CN" altLang="en-US" dirty="0" smtClean="0"/>
              <a:t>高效能、易扩充的网站用用程序开发平台</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4356099"/>
            <a:ext cx="5715000" cy="195580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633" y="4356100"/>
            <a:ext cx="2085717" cy="1820864"/>
          </a:xfrm>
          <a:prstGeom prst="rect">
            <a:avLst/>
          </a:prstGeom>
        </p:spPr>
      </p:pic>
    </p:spTree>
    <p:extLst>
      <p:ext uri="{BB962C8B-B14F-4D97-AF65-F5344CB8AC3E}">
        <p14:creationId xmlns:p14="http://schemas.microsoft.com/office/powerpoint/2010/main" val="18751279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Node </a:t>
            </a:r>
            <a:r>
              <a:rPr lang="zh-CN" altLang="en-US" dirty="0"/>
              <a:t>是一个服务器端 </a:t>
            </a:r>
            <a:r>
              <a:rPr lang="en-US" altLang="zh-CN" dirty="0"/>
              <a:t>JavaScript </a:t>
            </a:r>
            <a:r>
              <a:rPr lang="zh-CN" altLang="en-US" dirty="0"/>
              <a:t>解释器，它将改变服务器应该如何工作的概念。它的目标是帮助程序员构建高度可伸缩的应用程序，编写能够处理数万条同时连接到一个（只有一个）物理机的连接代码</a:t>
            </a:r>
            <a:r>
              <a:rPr lang="zh-CN" altLang="en-US" dirty="0" smtClean="0"/>
              <a:t>。</a:t>
            </a:r>
            <a:endParaRPr lang="en-US" altLang="zh-CN" dirty="0" smtClean="0"/>
          </a:p>
          <a:p>
            <a:r>
              <a:rPr lang="en-US" altLang="zh-CN" dirty="0">
                <a:hlinkClick r:id="rId2"/>
              </a:rPr>
              <a:t>http://www.ibm.com/developerworks/cn/opensource/os-nodejs</a:t>
            </a:r>
            <a:r>
              <a:rPr lang="en-US" altLang="zh-CN" dirty="0" smtClean="0">
                <a:hlinkClick r:id="rId2"/>
              </a:rPr>
              <a:t>/</a:t>
            </a:r>
            <a:endParaRPr lang="en-US" altLang="zh-CN" dirty="0" smtClean="0"/>
          </a:p>
          <a:p>
            <a:endParaRPr lang="zh-CN" altLang="en-US" dirty="0"/>
          </a:p>
        </p:txBody>
      </p:sp>
    </p:spTree>
    <p:extLst>
      <p:ext uri="{BB962C8B-B14F-4D97-AF65-F5344CB8AC3E}">
        <p14:creationId xmlns:p14="http://schemas.microsoft.com/office/powerpoint/2010/main" val="22330412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Node.js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Node.js</a:t>
            </a:r>
            <a:r>
              <a:rPr lang="zh-CN" altLang="en-US" dirty="0"/>
              <a:t>是一个基于</a:t>
            </a:r>
            <a:r>
              <a:rPr lang="en-US" altLang="zh-CN" dirty="0"/>
              <a:t>Chrome JavaScript</a:t>
            </a:r>
            <a:r>
              <a:rPr lang="zh-CN" altLang="en-US" dirty="0"/>
              <a:t>运行时建立的平台， 用于方便地搭建响应速度快、易于扩展的网络应用。</a:t>
            </a:r>
            <a:r>
              <a:rPr lang="en-US" altLang="zh-CN" dirty="0"/>
              <a:t>Node.js </a:t>
            </a:r>
            <a:r>
              <a:rPr lang="zh-CN" altLang="en-US" dirty="0"/>
              <a:t>使用事件驱动， 非阻塞</a:t>
            </a:r>
            <a:r>
              <a:rPr lang="en-US" altLang="zh-CN" dirty="0"/>
              <a:t>I/O </a:t>
            </a:r>
            <a:r>
              <a:rPr lang="zh-CN" altLang="en-US" dirty="0"/>
              <a:t>模型而得以轻量和高效，非常适合在分布式设备上运行的数据密集型的实时应用</a:t>
            </a:r>
            <a:r>
              <a:rPr lang="zh-CN" altLang="en-US" dirty="0" smtClean="0"/>
              <a:t>。</a:t>
            </a:r>
            <a:endParaRPr lang="en-US" altLang="zh-CN" dirty="0" smtClean="0"/>
          </a:p>
          <a:p>
            <a:r>
              <a:rPr lang="en-US" altLang="zh-CN" dirty="0"/>
              <a:t>Node</a:t>
            </a:r>
            <a:r>
              <a:rPr lang="zh-CN" altLang="en-US" dirty="0"/>
              <a:t>是一个</a:t>
            </a:r>
            <a:r>
              <a:rPr lang="en-US" altLang="zh-CN" dirty="0" smtClean="0"/>
              <a:t>JavaScript</a:t>
            </a:r>
            <a:r>
              <a:rPr lang="zh-CN" altLang="en-US" dirty="0"/>
              <a:t>运行</a:t>
            </a:r>
            <a:r>
              <a:rPr lang="zh-CN" altLang="en-US" dirty="0" smtClean="0"/>
              <a:t>环境。</a:t>
            </a:r>
            <a:r>
              <a:rPr lang="zh-CN" altLang="en-US" dirty="0"/>
              <a:t>实际上它是对</a:t>
            </a:r>
            <a:r>
              <a:rPr lang="en-US" altLang="zh-CN" dirty="0"/>
              <a:t>Google V8</a:t>
            </a:r>
            <a:r>
              <a:rPr lang="zh-CN" altLang="en-US" dirty="0"/>
              <a:t>引擎进行了封装。</a:t>
            </a:r>
            <a:r>
              <a:rPr lang="en-US" altLang="zh-CN" dirty="0"/>
              <a:t>V8</a:t>
            </a:r>
            <a:r>
              <a:rPr lang="zh-CN" altLang="en-US" dirty="0"/>
              <a:t>引 擎执行</a:t>
            </a:r>
            <a:r>
              <a:rPr lang="en-US" altLang="zh-CN" dirty="0" smtClean="0"/>
              <a:t>JavaScript</a:t>
            </a:r>
            <a:r>
              <a:rPr lang="zh-CN" altLang="en-US" dirty="0"/>
              <a:t>的速度非常快，性能非常好。</a:t>
            </a:r>
            <a:r>
              <a:rPr lang="en-US" altLang="zh-CN" dirty="0"/>
              <a:t>Node</a:t>
            </a:r>
            <a:r>
              <a:rPr lang="zh-CN" altLang="en-US" dirty="0"/>
              <a:t>对一些特殊用例进行了优化，提供了替代的</a:t>
            </a:r>
            <a:r>
              <a:rPr lang="en-US" altLang="zh-CN" dirty="0"/>
              <a:t>API</a:t>
            </a:r>
            <a:r>
              <a:rPr lang="zh-CN" altLang="en-US" dirty="0"/>
              <a:t>，使得</a:t>
            </a:r>
            <a:r>
              <a:rPr lang="en-US" altLang="zh-CN" dirty="0"/>
              <a:t>V8</a:t>
            </a:r>
            <a:r>
              <a:rPr lang="zh-CN" altLang="en-US" dirty="0"/>
              <a:t>在非浏览器环境下运行得更好</a:t>
            </a:r>
            <a:r>
              <a:rPr lang="zh-CN" altLang="en-US" dirty="0" smtClean="0"/>
              <a:t>。</a:t>
            </a:r>
            <a:endParaRPr lang="en-US" altLang="zh-CN" dirty="0" smtClean="0"/>
          </a:p>
          <a:p>
            <a:r>
              <a:rPr lang="zh-CN" altLang="en-US" dirty="0" smtClean="0"/>
              <a:t>规范化：</a:t>
            </a:r>
            <a:r>
              <a:rPr lang="en-US" altLang="zh-CN" dirty="0" err="1" smtClean="0"/>
              <a:t>CommonJS</a:t>
            </a:r>
            <a:endParaRPr lang="zh-CN" altLang="en-US" dirty="0"/>
          </a:p>
        </p:txBody>
      </p:sp>
    </p:spTree>
    <p:extLst>
      <p:ext uri="{BB962C8B-B14F-4D97-AF65-F5344CB8AC3E}">
        <p14:creationId xmlns:p14="http://schemas.microsoft.com/office/powerpoint/2010/main" val="1901777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dirty="0" smtClean="0"/>
              <a:t>棉花糖发展史</a:t>
            </a:r>
            <a:endParaRPr lang="en-US" altLang="zh-CN" dirty="0" smtClean="0"/>
          </a:p>
          <a:p>
            <a:pPr marL="0" indent="0">
              <a:buNone/>
            </a:pPr>
            <a:r>
              <a:rPr lang="en-US" altLang="zh-CN" dirty="0" smtClean="0"/>
              <a:t>15</a:t>
            </a:r>
            <a:r>
              <a:rPr lang="zh-CN" altLang="en-US" dirty="0" smtClean="0"/>
              <a:t>世纪意大利→</a:t>
            </a:r>
            <a:r>
              <a:rPr lang="en-US" altLang="zh-CN" dirty="0" smtClean="0"/>
              <a:t>1904</a:t>
            </a:r>
            <a:r>
              <a:rPr lang="zh-CN" altLang="en-US" dirty="0" smtClean="0"/>
              <a:t>年圣路易斯世博会（威廉</a:t>
            </a:r>
            <a:r>
              <a:rPr lang="en-US" altLang="zh-CN" dirty="0" smtClean="0"/>
              <a:t>·</a:t>
            </a:r>
            <a:r>
              <a:rPr lang="zh-CN" altLang="en-US" dirty="0" smtClean="0"/>
              <a:t>莫里斯（</a:t>
            </a:r>
            <a:r>
              <a:rPr lang="en-US" altLang="zh-CN" dirty="0" smtClean="0"/>
              <a:t>William Morrison</a:t>
            </a:r>
            <a:r>
              <a:rPr lang="zh-CN" altLang="en-US" dirty="0" smtClean="0"/>
              <a:t>）和约翰</a:t>
            </a:r>
            <a:r>
              <a:rPr lang="en-US" altLang="zh-CN" dirty="0" smtClean="0"/>
              <a:t>·</a:t>
            </a:r>
            <a:r>
              <a:rPr lang="zh-CN" altLang="en-US" dirty="0" smtClean="0"/>
              <a:t>沃顿（</a:t>
            </a:r>
            <a:r>
              <a:rPr lang="en-US" altLang="zh-CN" dirty="0" smtClean="0"/>
              <a:t>John C. Wharton</a:t>
            </a:r>
            <a:r>
              <a:rPr lang="zh-CN" altLang="en-US" dirty="0" smtClean="0"/>
              <a:t>））→</a:t>
            </a:r>
            <a:r>
              <a:rPr lang="en-US" altLang="zh-CN" dirty="0" smtClean="0"/>
              <a:t>1920</a:t>
            </a:r>
            <a:r>
              <a:rPr lang="zh-CN" altLang="en-US" dirty="0" smtClean="0"/>
              <a:t>年代更名</a:t>
            </a:r>
            <a:endParaRPr lang="zh-CN" altLang="en-US" dirty="0"/>
          </a:p>
        </p:txBody>
      </p:sp>
    </p:spTree>
    <p:extLst>
      <p:ext uri="{BB962C8B-B14F-4D97-AF65-F5344CB8AC3E}">
        <p14:creationId xmlns:p14="http://schemas.microsoft.com/office/powerpoint/2010/main" val="9085028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解决平衡和冗余</a:t>
            </a:r>
            <a:r>
              <a:rPr lang="en-US" altLang="zh-CN" dirty="0" smtClean="0"/>
              <a:t>——</a:t>
            </a:r>
            <a:r>
              <a:rPr lang="zh-CN" altLang="en-US" dirty="0" smtClean="0"/>
              <a:t>增加弹性</a:t>
            </a:r>
            <a:endParaRPr lang="zh-CN" altLang="en-US" dirty="0"/>
          </a:p>
        </p:txBody>
      </p:sp>
      <p:sp>
        <p:nvSpPr>
          <p:cNvPr id="3" name="内容占位符 2"/>
          <p:cNvSpPr>
            <a:spLocks noGrp="1"/>
          </p:cNvSpPr>
          <p:nvPr>
            <p:ph idx="1"/>
          </p:nvPr>
        </p:nvSpPr>
        <p:spPr>
          <a:xfrm>
            <a:off x="628650" y="1825627"/>
            <a:ext cx="7886700" cy="4177608"/>
          </a:xfrm>
        </p:spPr>
        <p:txBody>
          <a:bodyPr>
            <a:normAutofit/>
          </a:bodyPr>
          <a:lstStyle/>
          <a:p>
            <a:r>
              <a:rPr lang="en-US" altLang="zh-CN" dirty="0" smtClean="0"/>
              <a:t>Node.js</a:t>
            </a:r>
            <a:r>
              <a:rPr lang="zh-CN" altLang="en-US" dirty="0" smtClean="0"/>
              <a:t>是</a:t>
            </a:r>
            <a:r>
              <a:rPr lang="en-US" altLang="zh-CN" dirty="0"/>
              <a:t>JS</a:t>
            </a:r>
            <a:r>
              <a:rPr lang="zh-CN" altLang="en-US" dirty="0"/>
              <a:t>发展史上的重要里程碑</a:t>
            </a:r>
            <a:r>
              <a:rPr lang="zh-CN" altLang="en-US" dirty="0" smtClean="0"/>
              <a:t>。</a:t>
            </a:r>
            <a:endParaRPr lang="en-US" altLang="zh-CN" dirty="0" smtClean="0"/>
          </a:p>
          <a:p>
            <a:r>
              <a:rPr lang="en-US" altLang="zh-CN" dirty="0"/>
              <a:t> Node.js</a:t>
            </a:r>
            <a:r>
              <a:rPr lang="zh-CN" altLang="en-US" dirty="0"/>
              <a:t>是一个框架，用于构建高性能</a:t>
            </a:r>
            <a:r>
              <a:rPr lang="en-US" altLang="zh-CN" dirty="0"/>
              <a:t>Web</a:t>
            </a:r>
            <a:r>
              <a:rPr lang="zh-CN" altLang="en-US" dirty="0"/>
              <a:t>应用</a:t>
            </a:r>
            <a:endParaRPr lang="en-US" altLang="zh-CN" dirty="0" smtClean="0"/>
          </a:p>
          <a:p>
            <a:r>
              <a:rPr lang="en-US" altLang="zh-CN" dirty="0" smtClean="0"/>
              <a:t>Node.js</a:t>
            </a:r>
            <a:r>
              <a:rPr lang="zh-CN" altLang="en-US" dirty="0" smtClean="0"/>
              <a:t>的</a:t>
            </a:r>
            <a:r>
              <a:rPr lang="zh-CN" altLang="en-US" dirty="0"/>
              <a:t>出现极大的增强了</a:t>
            </a:r>
            <a:r>
              <a:rPr lang="en-US" altLang="zh-CN" dirty="0" err="1"/>
              <a:t>javascript</a:t>
            </a:r>
            <a:r>
              <a:rPr lang="zh-CN" altLang="en-US" dirty="0"/>
              <a:t>的伸缩性，同时也极大的增加了业务系统部署的伸缩性</a:t>
            </a:r>
            <a:r>
              <a:rPr lang="zh-CN" altLang="en-US" dirty="0" smtClean="0"/>
              <a:t>。</a:t>
            </a:r>
            <a:endParaRPr lang="en-US" altLang="zh-CN" dirty="0" smtClean="0"/>
          </a:p>
          <a:p>
            <a:r>
              <a:rPr lang="zh-CN" altLang="en-US" dirty="0"/>
              <a:t>不管大家在服务器端使用的是什么语言，但在客户端却鲜有不使用</a:t>
            </a:r>
            <a:r>
              <a:rPr lang="en-US" altLang="zh-CN" dirty="0"/>
              <a:t>JavaScript</a:t>
            </a:r>
            <a:r>
              <a:rPr lang="zh-CN" altLang="en-US" dirty="0"/>
              <a:t>的。有的人可能是“剪刀加浆 糊”式的东拼西凑，有的人则可能用</a:t>
            </a:r>
            <a:r>
              <a:rPr lang="en-US" altLang="zh-CN" dirty="0"/>
              <a:t>JavaScript</a:t>
            </a:r>
            <a:r>
              <a:rPr lang="zh-CN" altLang="en-US" dirty="0"/>
              <a:t>做出了高超的</a:t>
            </a:r>
            <a:r>
              <a:rPr lang="en-US" altLang="zh-CN" dirty="0"/>
              <a:t>Ajax</a:t>
            </a:r>
            <a:r>
              <a:rPr lang="zh-CN" altLang="en-US" dirty="0"/>
              <a:t>应用，而有的人甚至实现了全功能的应用程序，像</a:t>
            </a:r>
            <a:r>
              <a:rPr lang="en-US" altLang="zh-CN" dirty="0"/>
              <a:t>Twitter</a:t>
            </a:r>
            <a:r>
              <a:rPr lang="zh-CN" altLang="en-US" dirty="0"/>
              <a:t>或</a:t>
            </a:r>
            <a:r>
              <a:rPr lang="en-US" altLang="zh-CN" dirty="0"/>
              <a:t>Gmail</a:t>
            </a:r>
            <a:r>
              <a:rPr lang="zh-CN" altLang="en-US" dirty="0"/>
              <a:t>。</a:t>
            </a:r>
          </a:p>
        </p:txBody>
      </p:sp>
    </p:spTree>
    <p:extLst>
      <p:ext uri="{BB962C8B-B14F-4D97-AF65-F5344CB8AC3E}">
        <p14:creationId xmlns:p14="http://schemas.microsoft.com/office/powerpoint/2010/main" val="3005938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JavaScript</a:t>
            </a:r>
            <a:r>
              <a:rPr lang="zh-CN" altLang="en-US" dirty="0" smtClean="0"/>
              <a:t>的问题</a:t>
            </a:r>
            <a:endParaRPr lang="zh-CN" altLang="en-US" dirty="0"/>
          </a:p>
        </p:txBody>
      </p:sp>
      <p:sp>
        <p:nvSpPr>
          <p:cNvPr id="3" name="内容占位符 2"/>
          <p:cNvSpPr>
            <a:spLocks noGrp="1"/>
          </p:cNvSpPr>
          <p:nvPr>
            <p:ph idx="1"/>
          </p:nvPr>
        </p:nvSpPr>
        <p:spPr>
          <a:xfrm>
            <a:off x="628650" y="1690689"/>
            <a:ext cx="7886700" cy="3484312"/>
          </a:xfrm>
        </p:spPr>
        <p:txBody>
          <a:bodyPr/>
          <a:lstStyle/>
          <a:p>
            <a:r>
              <a:rPr lang="zh-CN" altLang="en-US" dirty="0" smtClean="0"/>
              <a:t>仍在发展之中，标准和语法可能还会有变化</a:t>
            </a:r>
            <a:endParaRPr lang="en-US" altLang="zh-CN" dirty="0" smtClean="0"/>
          </a:p>
          <a:p>
            <a:r>
              <a:rPr lang="zh-CN" altLang="en-US" dirty="0" smtClean="0"/>
              <a:t>代码可见，潜在软件知识产权被侵犯的隐患。</a:t>
            </a:r>
            <a:endParaRPr lang="en-US" altLang="zh-CN" dirty="0" smtClean="0"/>
          </a:p>
          <a:p>
            <a:r>
              <a:rPr lang="zh-CN" altLang="en-US" dirty="0" smtClean="0"/>
              <a:t>前台实现功能越多，暴露的程序接口也越多，潜在系统安全性隐患。</a:t>
            </a:r>
            <a:endParaRPr lang="en-US" altLang="zh-CN" dirty="0" smtClean="0"/>
          </a:p>
        </p:txBody>
      </p:sp>
    </p:spTree>
    <p:extLst>
      <p:ext uri="{BB962C8B-B14F-4D97-AF65-F5344CB8AC3E}">
        <p14:creationId xmlns:p14="http://schemas.microsoft.com/office/powerpoint/2010/main" val="6403558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计算机学科是个不断发展的学科，而历史也见证了</a:t>
            </a:r>
            <a:r>
              <a:rPr lang="en-US" altLang="zh-CN" dirty="0" smtClean="0"/>
              <a:t>JavaScript</a:t>
            </a:r>
            <a:r>
              <a:rPr lang="zh-CN" altLang="en-US" dirty="0" smtClean="0"/>
              <a:t>从无到有、从标准化到各种函数库不断丰富、应用范围不断拓展的发展历程。而</a:t>
            </a:r>
            <a:r>
              <a:rPr lang="en-US" altLang="zh-CN" b="1" dirty="0" smtClean="0"/>
              <a:t> </a:t>
            </a:r>
            <a:r>
              <a:rPr lang="en-US" altLang="zh-CN" b="1" dirty="0"/>
              <a:t>JavaScript</a:t>
            </a:r>
            <a:r>
              <a:rPr lang="zh-CN" altLang="en-US" b="1" dirty="0"/>
              <a:t>诞生的</a:t>
            </a:r>
            <a:r>
              <a:rPr lang="zh-CN" altLang="en-US" b="1" dirty="0" smtClean="0"/>
              <a:t>最初目的</a:t>
            </a:r>
            <a:r>
              <a:rPr lang="zh-CN" altLang="en-US" b="1" dirty="0"/>
              <a:t>，就是为了减轻服务器压力</a:t>
            </a:r>
            <a:r>
              <a:rPr lang="zh-CN" altLang="en-US" b="1" dirty="0" smtClean="0"/>
              <a:t>。从简单应用、到前台</a:t>
            </a:r>
            <a:r>
              <a:rPr lang="zh-CN" altLang="en-US" b="1" dirty="0"/>
              <a:t>美工</a:t>
            </a:r>
            <a:r>
              <a:rPr lang="zh-CN" altLang="en-US" b="1" dirty="0" smtClean="0"/>
              <a:t>、到游戏开发、再到如今它已经发展成为可以独立搭建高性能服务后台的语言，可以说</a:t>
            </a:r>
            <a:r>
              <a:rPr lang="en-US" altLang="zh-CN" b="1" dirty="0" smtClean="0"/>
              <a:t>JavaScript</a:t>
            </a:r>
            <a:r>
              <a:rPr lang="zh-CN" altLang="en-US" b="1" dirty="0" smtClean="0"/>
              <a:t>成为互联网时代最好用，而且应用最为广泛的编程语言。尽管</a:t>
            </a:r>
            <a:r>
              <a:rPr lang="en-US" altLang="zh-CN" b="1" dirty="0" smtClean="0"/>
              <a:t>JavaScript</a:t>
            </a:r>
            <a:r>
              <a:rPr lang="zh-CN" altLang="en-US" b="1" dirty="0" smtClean="0"/>
              <a:t>语言依然还存在着很多问题，但是相信随着互联网时代的不断发展，我们有理由相信，它将不断完善和健壮。</a:t>
            </a:r>
            <a:endParaRPr lang="zh-CN" altLang="en-US" dirty="0"/>
          </a:p>
        </p:txBody>
      </p:sp>
    </p:spTree>
    <p:extLst>
      <p:ext uri="{BB962C8B-B14F-4D97-AF65-F5344CB8AC3E}">
        <p14:creationId xmlns:p14="http://schemas.microsoft.com/office/powerpoint/2010/main" val="10955051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0703" y="365126"/>
            <a:ext cx="8144647" cy="1325563"/>
          </a:xfrm>
        </p:spPr>
        <p:txBody>
          <a:bodyPr>
            <a:normAutofit/>
          </a:bodyPr>
          <a:lstStyle/>
          <a:p>
            <a:r>
              <a:rPr lang="en-US" altLang="zh-CN" dirty="0"/>
              <a:t>http://</a:t>
            </a:r>
            <a:r>
              <a:rPr lang="en-US" altLang="zh-CN" dirty="0" smtClean="0"/>
              <a:t>codecombat.com</a:t>
            </a:r>
            <a:r>
              <a:rPr lang="zh-CN" altLang="en-US" dirty="0"/>
              <a:t/>
            </a:r>
            <a:br>
              <a:rPr lang="zh-CN" altLang="en-US" dirty="0"/>
            </a:b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149626" y="2076208"/>
            <a:ext cx="6844748" cy="3850171"/>
          </a:xfrm>
          <a:prstGeom prst="rect">
            <a:avLst/>
          </a:prstGeom>
        </p:spPr>
      </p:pic>
    </p:spTree>
    <p:extLst>
      <p:ext uri="{BB962C8B-B14F-4D97-AF65-F5344CB8AC3E}">
        <p14:creationId xmlns:p14="http://schemas.microsoft.com/office/powerpoint/2010/main" val="1459826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6085" y="4877763"/>
            <a:ext cx="3311648" cy="877257"/>
          </a:xfrm>
          <a:prstGeom prst="rect">
            <a:avLst/>
          </a:prstGeom>
        </p:spPr>
      </p:pic>
      <p:sp>
        <p:nvSpPr>
          <p:cNvPr id="2" name="标题 1"/>
          <p:cNvSpPr>
            <a:spLocks noGrp="1"/>
          </p:cNvSpPr>
          <p:nvPr>
            <p:ph type="title"/>
          </p:nvPr>
        </p:nvSpPr>
        <p:spPr/>
        <p:txBody>
          <a:bodyPr/>
          <a:lstStyle/>
          <a:p>
            <a:r>
              <a:rPr lang="en-US" altLang="zh-CN" dirty="0"/>
              <a:t>JavaScript</a:t>
            </a:r>
            <a:r>
              <a:rPr lang="zh-CN" altLang="en-US" dirty="0"/>
              <a:t>历史</a:t>
            </a:r>
          </a:p>
        </p:txBody>
      </p:sp>
      <p:sp>
        <p:nvSpPr>
          <p:cNvPr id="3" name="内容占位符 2"/>
          <p:cNvSpPr>
            <a:spLocks noGrp="1"/>
          </p:cNvSpPr>
          <p:nvPr>
            <p:ph idx="1"/>
          </p:nvPr>
        </p:nvSpPr>
        <p:spPr/>
        <p:txBody>
          <a:bodyPr/>
          <a:lstStyle/>
          <a:p>
            <a:r>
              <a:rPr lang="en-US" altLang="zh-CN" dirty="0" err="1">
                <a:latin typeface="+mn-ea"/>
              </a:rPr>
              <a:t>Nombas</a:t>
            </a:r>
            <a:r>
              <a:rPr lang="zh-CN" altLang="en-US" dirty="0">
                <a:latin typeface="+mn-ea"/>
              </a:rPr>
              <a:t>公司的</a:t>
            </a:r>
            <a:r>
              <a:rPr lang="en-US" altLang="zh-CN" dirty="0" err="1" smtClean="0">
                <a:latin typeface="+mn-ea"/>
              </a:rPr>
              <a:t>ScriptEase</a:t>
            </a:r>
            <a:endParaRPr lang="en-US" altLang="zh-CN" dirty="0" smtClean="0">
              <a:latin typeface="+mn-ea"/>
            </a:endParaRPr>
          </a:p>
          <a:p>
            <a:r>
              <a:rPr lang="zh-CN" altLang="en-US" dirty="0">
                <a:latin typeface="+mn-ea"/>
              </a:rPr>
              <a:t>网景公司的布兰登</a:t>
            </a:r>
            <a:r>
              <a:rPr lang="en-US" altLang="zh-CN" dirty="0">
                <a:latin typeface="+mn-ea"/>
              </a:rPr>
              <a:t>·</a:t>
            </a:r>
            <a:r>
              <a:rPr lang="zh-CN" altLang="en-US" dirty="0">
                <a:latin typeface="+mn-ea"/>
              </a:rPr>
              <a:t>艾克</a:t>
            </a:r>
            <a:r>
              <a:rPr lang="zh-CN" altLang="en-US" dirty="0" smtClean="0">
                <a:latin typeface="+mn-ea"/>
              </a:rPr>
              <a:t>（</a:t>
            </a:r>
            <a:r>
              <a:rPr lang="en-US" altLang="zh-CN" dirty="0" smtClean="0">
                <a:latin typeface="+mn-ea"/>
              </a:rPr>
              <a:t>Brendan </a:t>
            </a:r>
            <a:r>
              <a:rPr lang="en-US" altLang="zh-CN" dirty="0" err="1" smtClean="0">
                <a:latin typeface="+mn-ea"/>
              </a:rPr>
              <a:t>Eich</a:t>
            </a:r>
            <a:r>
              <a:rPr lang="zh-CN" altLang="en-US" dirty="0" smtClean="0">
                <a:latin typeface="+mn-ea"/>
              </a:rPr>
              <a:t>）设计</a:t>
            </a:r>
            <a:r>
              <a:rPr lang="en-US" altLang="zh-CN" dirty="0" err="1" smtClean="0">
                <a:latin typeface="+mn-ea"/>
              </a:rPr>
              <a:t>LiveScript</a:t>
            </a:r>
            <a:endParaRPr lang="en-US" altLang="zh-CN" dirty="0" smtClean="0">
              <a:latin typeface="+mn-ea"/>
            </a:endParaRPr>
          </a:p>
          <a:p>
            <a:r>
              <a:rPr lang="zh-CN" altLang="en-US" dirty="0">
                <a:latin typeface="+mn-ea"/>
              </a:rPr>
              <a:t>与</a:t>
            </a:r>
            <a:r>
              <a:rPr lang="en-US" altLang="zh-CN" dirty="0">
                <a:latin typeface="+mn-ea"/>
              </a:rPr>
              <a:t>sun</a:t>
            </a:r>
            <a:r>
              <a:rPr lang="zh-CN" altLang="en-US" dirty="0">
                <a:latin typeface="+mn-ea"/>
              </a:rPr>
              <a:t>公司合作并改名为</a:t>
            </a:r>
            <a:r>
              <a:rPr lang="en-US" altLang="zh-CN" dirty="0" smtClean="0">
                <a:latin typeface="+mn-ea"/>
              </a:rPr>
              <a:t>JavaScript</a:t>
            </a:r>
          </a:p>
          <a:p>
            <a:r>
              <a:rPr lang="zh-CN" altLang="en-US" dirty="0" smtClean="0">
                <a:latin typeface="+mn-ea"/>
              </a:rPr>
              <a:t>三足鼎立：</a:t>
            </a:r>
            <a:r>
              <a:rPr lang="en-US" altLang="zh-CN" dirty="0">
                <a:latin typeface="+mn-ea"/>
              </a:rPr>
              <a:t>Netscape Navigator 3.0 </a:t>
            </a:r>
            <a:r>
              <a:rPr lang="zh-CN" altLang="en-US" dirty="0">
                <a:latin typeface="+mn-ea"/>
              </a:rPr>
              <a:t>中的 </a:t>
            </a:r>
            <a:r>
              <a:rPr lang="en-US" altLang="zh-CN" dirty="0">
                <a:latin typeface="+mn-ea"/>
              </a:rPr>
              <a:t>JavaScript</a:t>
            </a:r>
            <a:r>
              <a:rPr lang="zh-CN" altLang="en-US" dirty="0">
                <a:latin typeface="+mn-ea"/>
              </a:rPr>
              <a:t>、</a:t>
            </a:r>
            <a:r>
              <a:rPr lang="en-US" altLang="zh-CN" dirty="0">
                <a:latin typeface="+mn-ea"/>
              </a:rPr>
              <a:t>IE </a:t>
            </a:r>
            <a:r>
              <a:rPr lang="zh-CN" altLang="en-US" dirty="0">
                <a:latin typeface="+mn-ea"/>
              </a:rPr>
              <a:t>中的 </a:t>
            </a:r>
            <a:r>
              <a:rPr lang="en-US" altLang="zh-CN" dirty="0">
                <a:latin typeface="+mn-ea"/>
              </a:rPr>
              <a:t>JScript </a:t>
            </a:r>
            <a:r>
              <a:rPr lang="zh-CN" altLang="en-US" dirty="0">
                <a:latin typeface="+mn-ea"/>
              </a:rPr>
              <a:t>以及 </a:t>
            </a:r>
            <a:r>
              <a:rPr lang="en-US" altLang="zh-CN" dirty="0" err="1">
                <a:latin typeface="+mn-ea"/>
              </a:rPr>
              <a:t>CEnvi</a:t>
            </a:r>
            <a:r>
              <a:rPr lang="en-US" altLang="zh-CN" dirty="0">
                <a:latin typeface="+mn-ea"/>
              </a:rPr>
              <a:t> </a:t>
            </a:r>
            <a:r>
              <a:rPr lang="zh-CN" altLang="en-US" dirty="0">
                <a:latin typeface="+mn-ea"/>
              </a:rPr>
              <a:t>中的 </a:t>
            </a:r>
            <a:r>
              <a:rPr lang="en-US" altLang="zh-CN" dirty="0" err="1" smtClean="0">
                <a:latin typeface="+mn-ea"/>
              </a:rPr>
              <a:t>ScriptEase</a:t>
            </a:r>
            <a:endParaRPr lang="en-US" altLang="zh-CN" dirty="0" smtClean="0">
              <a:latin typeface="+mn-ea"/>
            </a:endParaRPr>
          </a:p>
          <a:p>
            <a:r>
              <a:rPr lang="zh-CN" altLang="en-US" dirty="0" smtClean="0">
                <a:latin typeface="+mn-ea"/>
              </a:rPr>
              <a:t>标准化：</a:t>
            </a:r>
            <a:r>
              <a:rPr lang="en-US" altLang="zh-CN" dirty="0" smtClean="0">
                <a:latin typeface="+mn-ea"/>
              </a:rPr>
              <a:t>ECMAScript</a:t>
            </a:r>
          </a:p>
          <a:p>
            <a:endParaRPr lang="zh-CN" altLang="en-US"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3420" y="531591"/>
            <a:ext cx="1474313" cy="1705816"/>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77359" y="531346"/>
            <a:ext cx="1706061" cy="1706061"/>
          </a:xfrm>
          <a:prstGeom prst="rect">
            <a:avLst/>
          </a:prstGeom>
        </p:spPr>
      </p:pic>
    </p:spTree>
    <p:extLst>
      <p:ext uri="{BB962C8B-B14F-4D97-AF65-F5344CB8AC3E}">
        <p14:creationId xmlns:p14="http://schemas.microsoft.com/office/powerpoint/2010/main" val="30990716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a:t>
            </a:r>
            <a:r>
              <a:rPr lang="en-US" altLang="zh-CN" dirty="0"/>
              <a:t>JavaScript</a:t>
            </a:r>
            <a:r>
              <a:rPr lang="zh-CN" altLang="en-US" dirty="0"/>
              <a:t>？</a:t>
            </a:r>
          </a:p>
        </p:txBody>
      </p:sp>
      <p:sp>
        <p:nvSpPr>
          <p:cNvPr id="3" name="内容占位符 2"/>
          <p:cNvSpPr>
            <a:spLocks noGrp="1"/>
          </p:cNvSpPr>
          <p:nvPr>
            <p:ph idx="1"/>
          </p:nvPr>
        </p:nvSpPr>
        <p:spPr/>
        <p:txBody>
          <a:bodyPr>
            <a:normAutofit fontScale="92500" lnSpcReduction="10000"/>
          </a:bodyPr>
          <a:lstStyle/>
          <a:p>
            <a:r>
              <a:rPr lang="en-US" altLang="zh-CN" dirty="0"/>
              <a:t>JavaScript </a:t>
            </a:r>
            <a:r>
              <a:rPr lang="zh-CN" altLang="en-US" dirty="0"/>
              <a:t>是属于网络的脚本语言！</a:t>
            </a:r>
          </a:p>
          <a:p>
            <a:r>
              <a:rPr lang="en-US" altLang="zh-CN" dirty="0"/>
              <a:t>JavaScript </a:t>
            </a:r>
            <a:r>
              <a:rPr lang="zh-CN" altLang="en-US" dirty="0"/>
              <a:t>被数百万计的网页用来改进设计、验证表单、检测浏览器、创建</a:t>
            </a:r>
            <a:r>
              <a:rPr lang="en-US" altLang="zh-CN" dirty="0"/>
              <a:t>cookies</a:t>
            </a:r>
            <a:r>
              <a:rPr lang="zh-CN" altLang="en-US" dirty="0"/>
              <a:t>，以及更多的应用。</a:t>
            </a:r>
          </a:p>
          <a:p>
            <a:r>
              <a:rPr lang="en-US" altLang="zh-CN" dirty="0"/>
              <a:t>JavaScript </a:t>
            </a:r>
            <a:r>
              <a:rPr lang="zh-CN" altLang="en-US" dirty="0"/>
              <a:t>是因特网上最流行的脚本语言</a:t>
            </a:r>
            <a:r>
              <a:rPr lang="zh-CN" altLang="en-US" dirty="0" smtClean="0"/>
              <a:t>。</a:t>
            </a:r>
            <a:endParaRPr lang="en-US" altLang="zh-CN" dirty="0" smtClean="0"/>
          </a:p>
          <a:p>
            <a:r>
              <a:rPr lang="en-US" altLang="zh-CN" dirty="0" smtClean="0"/>
              <a:t>JavaScript </a:t>
            </a:r>
            <a:r>
              <a:rPr lang="zh-CN" altLang="en-US" dirty="0"/>
              <a:t>是一种轻量级的编程语言。</a:t>
            </a:r>
          </a:p>
          <a:p>
            <a:r>
              <a:rPr lang="en-US" altLang="zh-CN" dirty="0"/>
              <a:t>JavaScript </a:t>
            </a:r>
            <a:r>
              <a:rPr lang="zh-CN" altLang="en-US" dirty="0"/>
              <a:t>是可插入 </a:t>
            </a:r>
            <a:r>
              <a:rPr lang="en-US" altLang="zh-CN" dirty="0"/>
              <a:t>HTML </a:t>
            </a:r>
            <a:r>
              <a:rPr lang="zh-CN" altLang="en-US" dirty="0"/>
              <a:t>页面的编程代码。</a:t>
            </a:r>
          </a:p>
          <a:p>
            <a:r>
              <a:rPr lang="en-US" altLang="zh-CN" dirty="0"/>
              <a:t>JavaScript </a:t>
            </a:r>
            <a:r>
              <a:rPr lang="zh-CN" altLang="en-US" dirty="0"/>
              <a:t>插入 </a:t>
            </a:r>
            <a:r>
              <a:rPr lang="en-US" altLang="zh-CN" dirty="0"/>
              <a:t>HTML </a:t>
            </a:r>
            <a:r>
              <a:rPr lang="zh-CN" altLang="en-US" dirty="0"/>
              <a:t>页面后，可由所有的现代浏览器执行。</a:t>
            </a:r>
          </a:p>
          <a:p>
            <a:r>
              <a:rPr lang="en-US" altLang="zh-CN" dirty="0"/>
              <a:t>JavaScript </a:t>
            </a:r>
            <a:r>
              <a:rPr lang="zh-CN" altLang="en-US" dirty="0"/>
              <a:t>很容易学习</a:t>
            </a:r>
            <a:r>
              <a:rPr lang="zh-CN" altLang="en-US" dirty="0" smtClean="0"/>
              <a:t>。</a:t>
            </a:r>
            <a:endParaRPr lang="en-US" altLang="zh-CN" dirty="0" smtClean="0"/>
          </a:p>
          <a:p>
            <a:r>
              <a:rPr lang="en-US" altLang="zh-CN" dirty="0">
                <a:hlinkClick r:id="rId3"/>
              </a:rPr>
              <a:t>http://</a:t>
            </a:r>
            <a:r>
              <a:rPr lang="en-US" altLang="zh-CN" dirty="0" smtClean="0">
                <a:hlinkClick r:id="rId3"/>
              </a:rPr>
              <a:t>www.w3school.com.cn/js/js_intro.asp</a:t>
            </a:r>
            <a:endParaRPr lang="en-US" altLang="zh-CN" dirty="0" smtClean="0"/>
          </a:p>
          <a:p>
            <a:endParaRPr lang="zh-CN" altLang="en-US" dirty="0"/>
          </a:p>
          <a:p>
            <a:endParaRPr lang="zh-CN" altLang="en-US" dirty="0"/>
          </a:p>
          <a:p>
            <a:endParaRPr lang="zh-CN" altLang="en-US" dirty="0"/>
          </a:p>
        </p:txBody>
      </p:sp>
      <p:pic>
        <p:nvPicPr>
          <p:cNvPr id="4" name="图片 3"/>
          <p:cNvPicPr>
            <a:picLocks noChangeAspect="1"/>
          </p:cNvPicPr>
          <p:nvPr/>
        </p:nvPicPr>
        <p:blipFill>
          <a:blip r:embed="rId4"/>
          <a:stretch>
            <a:fillRect/>
          </a:stretch>
        </p:blipFill>
        <p:spPr>
          <a:xfrm>
            <a:off x="4981575" y="4711699"/>
            <a:ext cx="3533775" cy="876300"/>
          </a:xfrm>
          <a:prstGeom prst="rect">
            <a:avLst/>
          </a:prstGeom>
        </p:spPr>
      </p:pic>
    </p:spTree>
    <p:extLst>
      <p:ext uri="{BB962C8B-B14F-4D97-AF65-F5344CB8AC3E}">
        <p14:creationId xmlns:p14="http://schemas.microsoft.com/office/powerpoint/2010/main" val="4445662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a:t>
            </a:r>
            <a:r>
              <a:rPr lang="en-US" altLang="zh-CN" dirty="0" smtClean="0"/>
              <a:t>JavaScript</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dirty="0"/>
              <a:t>JavaScript® </a:t>
            </a:r>
            <a:r>
              <a:rPr lang="zh-CN" altLang="en-US" dirty="0"/>
              <a:t>（通常简称为 </a:t>
            </a:r>
            <a:r>
              <a:rPr lang="en-US" altLang="zh-CN" dirty="0"/>
              <a:t>JS) </a:t>
            </a:r>
            <a:r>
              <a:rPr lang="zh-CN" altLang="en-US" dirty="0"/>
              <a:t>是一个轻量级的、解释型的</a:t>
            </a:r>
            <a:r>
              <a:rPr lang="zh-CN" altLang="en-US" dirty="0" smtClean="0"/>
              <a:t>、面向对象的、</a:t>
            </a:r>
            <a:r>
              <a:rPr lang="zh-CN" altLang="en-US" dirty="0"/>
              <a:t>将函数视为一级公民的</a:t>
            </a:r>
            <a:r>
              <a:rPr lang="zh-CN" altLang="en-US" dirty="0" smtClean="0"/>
              <a:t>编程语言。</a:t>
            </a:r>
            <a:r>
              <a:rPr lang="zh-CN" altLang="en-US" dirty="0"/>
              <a:t>它被多数人看作是用于网页编程的脚本语言，但也在很多非网页环境中运用，例如 </a:t>
            </a:r>
            <a:r>
              <a:rPr lang="en-US" altLang="zh-CN" dirty="0"/>
              <a:t>node.js </a:t>
            </a:r>
            <a:r>
              <a:rPr lang="zh-CN" altLang="en-US" dirty="0"/>
              <a:t>或 </a:t>
            </a:r>
            <a:r>
              <a:rPr lang="en-US" altLang="zh-CN" dirty="0"/>
              <a:t>Apache </a:t>
            </a:r>
            <a:r>
              <a:rPr lang="en-US" altLang="zh-CN" dirty="0" err="1" smtClean="0"/>
              <a:t>CouchDB</a:t>
            </a:r>
            <a:r>
              <a:rPr lang="zh-CN" altLang="en-US" dirty="0"/>
              <a:t>。它是一种基于原型的、多范式的动态脚本语言，并且支持面向对象、命令式编程风格和函数式编程风格</a:t>
            </a:r>
            <a:r>
              <a:rPr lang="zh-CN" altLang="en-US" dirty="0" smtClean="0"/>
              <a:t>。</a:t>
            </a:r>
            <a:endParaRPr lang="en-US" altLang="zh-CN" dirty="0" smtClean="0"/>
          </a:p>
          <a:p>
            <a:r>
              <a:rPr lang="en-US" altLang="zh-CN" sz="2400" b="1" dirty="0">
                <a:hlinkClick r:id="rId3"/>
              </a:rPr>
              <a:t>https://</a:t>
            </a:r>
            <a:r>
              <a:rPr lang="en-US" altLang="zh-CN" sz="2400" b="1" dirty="0" smtClean="0">
                <a:hlinkClick r:id="rId3"/>
              </a:rPr>
              <a:t>developer.mozilla.org/en-US/docs/Web/JavaScript</a:t>
            </a:r>
            <a:endParaRPr lang="en-US" altLang="zh-CN" sz="2400" b="1" dirty="0" smtClean="0"/>
          </a:p>
          <a:p>
            <a:endParaRPr lang="zh-CN" altLang="en-US" sz="2400" b="1" dirty="0"/>
          </a:p>
        </p:txBody>
      </p:sp>
      <p:pic>
        <p:nvPicPr>
          <p:cNvPr id="5" name="图片 4"/>
          <p:cNvPicPr>
            <a:picLocks noChangeAspect="1"/>
          </p:cNvPicPr>
          <p:nvPr/>
        </p:nvPicPr>
        <p:blipFill rotWithShape="1">
          <a:blip r:embed="rId4">
            <a:extLst>
              <a:ext uri="{28A0092B-C50C-407E-A947-70E740481C1C}">
                <a14:useLocalDpi xmlns:a14="http://schemas.microsoft.com/office/drawing/2010/main" val="0"/>
              </a:ext>
            </a:extLst>
          </a:blip>
          <a:srcRect l="-251" t="-514" r="251" b="89750"/>
          <a:stretch/>
        </p:blipFill>
        <p:spPr>
          <a:xfrm>
            <a:off x="628650" y="5113890"/>
            <a:ext cx="5061616" cy="1063073"/>
          </a:xfrm>
          <a:prstGeom prst="rect">
            <a:avLst/>
          </a:prstGeom>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26288" y="5113889"/>
            <a:ext cx="1624012" cy="1053803"/>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28366" y="5113890"/>
            <a:ext cx="1359822" cy="1042373"/>
          </a:xfrm>
          <a:prstGeom prst="rect">
            <a:avLst/>
          </a:prstGeom>
        </p:spPr>
      </p:pic>
    </p:spTree>
    <p:extLst>
      <p:ext uri="{BB962C8B-B14F-4D97-AF65-F5344CB8AC3E}">
        <p14:creationId xmlns:p14="http://schemas.microsoft.com/office/powerpoint/2010/main" val="2373463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JavaScript</a:t>
            </a:r>
            <a:r>
              <a:rPr lang="zh-CN" altLang="en-US" dirty="0" smtClean="0"/>
              <a:t>应用</a:t>
            </a:r>
            <a:endParaRPr lang="zh-CN" altLang="en-US" dirty="0"/>
          </a:p>
        </p:txBody>
      </p:sp>
      <p:sp>
        <p:nvSpPr>
          <p:cNvPr id="3" name="内容占位符 2"/>
          <p:cNvSpPr>
            <a:spLocks noGrp="1"/>
          </p:cNvSpPr>
          <p:nvPr>
            <p:ph idx="1"/>
          </p:nvPr>
        </p:nvSpPr>
        <p:spPr>
          <a:xfrm>
            <a:off x="628650" y="1436519"/>
            <a:ext cx="8242976" cy="4351338"/>
          </a:xfrm>
        </p:spPr>
        <p:txBody>
          <a:bodyPr>
            <a:normAutofit/>
          </a:bodyPr>
          <a:lstStyle/>
          <a:p>
            <a:r>
              <a:rPr lang="en-US" altLang="zh-CN" dirty="0"/>
              <a:t>Google</a:t>
            </a:r>
            <a:r>
              <a:rPr lang="zh-CN" altLang="en-US" dirty="0"/>
              <a:t>本身就推出了好几款</a:t>
            </a:r>
            <a:r>
              <a:rPr lang="en-US" altLang="zh-CN" dirty="0"/>
              <a:t>JavaScript</a:t>
            </a:r>
            <a:r>
              <a:rPr lang="zh-CN" altLang="en-US" dirty="0"/>
              <a:t>网络应用，其中包括它的</a:t>
            </a:r>
            <a:r>
              <a:rPr lang="en-US" altLang="zh-CN" dirty="0"/>
              <a:t>Gmail</a:t>
            </a:r>
            <a:r>
              <a:rPr lang="zh-CN" altLang="en-US" dirty="0"/>
              <a:t>电子邮件服务、</a:t>
            </a:r>
            <a:r>
              <a:rPr lang="en-US" altLang="zh-CN" dirty="0"/>
              <a:t>Google Maps</a:t>
            </a:r>
            <a:r>
              <a:rPr lang="zh-CN" altLang="en-US" dirty="0"/>
              <a:t>地图数据服务、以及</a:t>
            </a:r>
            <a:r>
              <a:rPr lang="en-US" altLang="zh-CN" dirty="0"/>
              <a:t>Google Docs office</a:t>
            </a:r>
            <a:r>
              <a:rPr lang="zh-CN" altLang="en-US" dirty="0"/>
              <a:t>套件</a:t>
            </a:r>
            <a:r>
              <a:rPr lang="zh-CN" altLang="en-US" dirty="0" smtClean="0"/>
              <a:t>。</a:t>
            </a:r>
            <a:endParaRPr lang="en-US" altLang="zh-CN" dirty="0" smtClean="0"/>
          </a:p>
        </p:txBody>
      </p:sp>
      <p:pic>
        <p:nvPicPr>
          <p:cNvPr id="4" name="Picture 2" descr="http://img.ithome.com/newsuploadfiles/2013/11/20131109_070715_47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310" y="2762082"/>
            <a:ext cx="4475341" cy="331778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5753311" y="2962074"/>
            <a:ext cx="3118315" cy="2308324"/>
          </a:xfrm>
          <a:prstGeom prst="rect">
            <a:avLst/>
          </a:prstGeom>
        </p:spPr>
        <p:txBody>
          <a:bodyPr wrap="square">
            <a:spAutoFit/>
          </a:bodyPr>
          <a:lstStyle/>
          <a:p>
            <a:r>
              <a:rPr lang="en-US" altLang="zh-CN" dirty="0"/>
              <a:t>Lines of JavaScript Code: JavaScript</a:t>
            </a:r>
            <a:r>
              <a:rPr lang="zh-CN" altLang="en-US" dirty="0"/>
              <a:t>代码的行</a:t>
            </a:r>
            <a:r>
              <a:rPr lang="zh-CN" altLang="en-US" dirty="0" smtClean="0"/>
              <a:t>数</a:t>
            </a:r>
            <a:endParaRPr lang="en-US" altLang="zh-CN" dirty="0" smtClean="0"/>
          </a:p>
          <a:p>
            <a:endParaRPr lang="zh-CN" altLang="en-US" dirty="0"/>
          </a:p>
          <a:p>
            <a:r>
              <a:rPr lang="en-US" altLang="zh-CN" dirty="0"/>
              <a:t>Gmail 50x larger in 6 years: Gmail</a:t>
            </a:r>
            <a:r>
              <a:rPr lang="zh-CN" altLang="en-US" dirty="0"/>
              <a:t>在</a:t>
            </a:r>
            <a:r>
              <a:rPr lang="en-US" altLang="zh-CN" dirty="0"/>
              <a:t>6</a:t>
            </a:r>
            <a:r>
              <a:rPr lang="zh-CN" altLang="en-US" dirty="0"/>
              <a:t>年内增长了</a:t>
            </a:r>
            <a:r>
              <a:rPr lang="en-US" altLang="zh-CN" dirty="0"/>
              <a:t>50</a:t>
            </a:r>
            <a:r>
              <a:rPr lang="zh-CN" altLang="en-US" dirty="0"/>
              <a:t>倍</a:t>
            </a:r>
          </a:p>
          <a:p>
            <a:endParaRPr lang="en-US" altLang="zh-CN" dirty="0" smtClean="0"/>
          </a:p>
          <a:p>
            <a:r>
              <a:rPr lang="en-US" altLang="zh-CN" dirty="0" smtClean="0"/>
              <a:t>Adam </a:t>
            </a:r>
            <a:r>
              <a:rPr lang="en-US" altLang="zh-CN" dirty="0"/>
              <a:t>de Boor</a:t>
            </a:r>
            <a:r>
              <a:rPr lang="zh-CN" altLang="en-US" dirty="0"/>
              <a:t>，</a:t>
            </a:r>
            <a:r>
              <a:rPr lang="en-US" altLang="zh-CN" dirty="0"/>
              <a:t>Google</a:t>
            </a:r>
          </a:p>
          <a:p>
            <a:endParaRPr lang="zh-CN" altLang="en-US" dirty="0"/>
          </a:p>
        </p:txBody>
      </p:sp>
      <p:sp>
        <p:nvSpPr>
          <p:cNvPr id="6" name="矩形 5"/>
          <p:cNvSpPr/>
          <p:nvPr/>
        </p:nvSpPr>
        <p:spPr>
          <a:xfrm>
            <a:off x="5753311" y="5414450"/>
            <a:ext cx="2762039" cy="646331"/>
          </a:xfrm>
          <a:prstGeom prst="rect">
            <a:avLst/>
          </a:prstGeom>
        </p:spPr>
        <p:txBody>
          <a:bodyPr wrap="square">
            <a:spAutoFit/>
          </a:bodyPr>
          <a:lstStyle/>
          <a:p>
            <a:r>
              <a:rPr lang="zh-CN" altLang="en-US" dirty="0"/>
              <a:t>http://www.ithome.com/html/it/57815.htm</a:t>
            </a:r>
          </a:p>
        </p:txBody>
      </p:sp>
    </p:spTree>
    <p:extLst>
      <p:ext uri="{BB962C8B-B14F-4D97-AF65-F5344CB8AC3E}">
        <p14:creationId xmlns:p14="http://schemas.microsoft.com/office/powerpoint/2010/main" val="1626871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JavaScript</a:t>
            </a:r>
            <a:r>
              <a:rPr lang="zh-CN" altLang="en-US" dirty="0" smtClean="0"/>
              <a:t>引擎</a:t>
            </a:r>
            <a:endParaRPr lang="zh-CN" altLang="en-US" dirty="0"/>
          </a:p>
        </p:txBody>
      </p:sp>
      <p:sp>
        <p:nvSpPr>
          <p:cNvPr id="3" name="内容占位符 2"/>
          <p:cNvSpPr>
            <a:spLocks noGrp="1"/>
          </p:cNvSpPr>
          <p:nvPr>
            <p:ph idx="1"/>
          </p:nvPr>
        </p:nvSpPr>
        <p:spPr/>
        <p:txBody>
          <a:bodyPr>
            <a:normAutofit/>
          </a:bodyPr>
          <a:lstStyle/>
          <a:p>
            <a:r>
              <a:rPr lang="en-US" altLang="zh-CN" dirty="0"/>
              <a:t>JavaScript</a:t>
            </a:r>
            <a:r>
              <a:rPr lang="zh-CN" altLang="en-US" dirty="0"/>
              <a:t>引擎是一个专门处理</a:t>
            </a:r>
            <a:r>
              <a:rPr lang="en-US" altLang="zh-CN" dirty="0"/>
              <a:t>JavaScript</a:t>
            </a:r>
            <a:r>
              <a:rPr lang="zh-CN" altLang="en-US" dirty="0"/>
              <a:t>脚本的虚拟机，一般会附带在网页浏览器之中</a:t>
            </a:r>
            <a:r>
              <a:rPr lang="zh-CN" altLang="en-US" dirty="0" smtClean="0"/>
              <a:t>。</a:t>
            </a:r>
            <a:endParaRPr lang="en-US" altLang="zh-CN" dirty="0" smtClean="0"/>
          </a:p>
          <a:p>
            <a:r>
              <a:rPr lang="zh-CN" altLang="en-US" dirty="0" smtClean="0"/>
              <a:t>几种常见的</a:t>
            </a:r>
            <a:r>
              <a:rPr lang="en-US" altLang="zh-CN" dirty="0" smtClean="0"/>
              <a:t>JavaScript</a:t>
            </a:r>
            <a:r>
              <a:rPr lang="zh-CN" altLang="en-US" dirty="0" smtClean="0"/>
              <a:t>引擎：</a:t>
            </a:r>
            <a:endParaRPr lang="en-US" altLang="zh-CN" dirty="0" smtClean="0"/>
          </a:p>
          <a:p>
            <a:pPr marL="0" indent="0">
              <a:buNone/>
            </a:pPr>
            <a:r>
              <a:rPr lang="en-US" altLang="zh-CN" dirty="0" smtClean="0"/>
              <a:t>    Netscape Navigator</a:t>
            </a:r>
            <a:r>
              <a:rPr lang="zh-CN" altLang="en-US" dirty="0" smtClean="0"/>
              <a:t>：</a:t>
            </a:r>
            <a:r>
              <a:rPr lang="en-US" altLang="zh-CN" dirty="0" err="1" smtClean="0"/>
              <a:t>SpiderMonkey</a:t>
            </a:r>
            <a:endParaRPr lang="en-US" altLang="zh-CN" dirty="0" smtClean="0"/>
          </a:p>
          <a:p>
            <a:pPr marL="0" indent="0">
              <a:buNone/>
            </a:pPr>
            <a:r>
              <a:rPr lang="en-US" altLang="zh-CN" dirty="0" smtClean="0"/>
              <a:t>    Apple Safari4</a:t>
            </a:r>
            <a:r>
              <a:rPr lang="zh-CN" altLang="en-US" dirty="0" smtClean="0"/>
              <a:t>：</a:t>
            </a:r>
            <a:r>
              <a:rPr lang="en-US" altLang="zh-CN" dirty="0" smtClean="0"/>
              <a:t>Nitro</a:t>
            </a:r>
          </a:p>
          <a:p>
            <a:pPr marL="0" indent="0">
              <a:buNone/>
            </a:pPr>
            <a:r>
              <a:rPr lang="en-US" altLang="zh-CN" dirty="0" smtClean="0"/>
              <a:t>    Chrome</a:t>
            </a:r>
            <a:r>
              <a:rPr lang="zh-CN" altLang="en-US" dirty="0" smtClean="0"/>
              <a:t>：</a:t>
            </a:r>
            <a:r>
              <a:rPr lang="en-US" altLang="zh-CN" dirty="0" smtClean="0"/>
              <a:t>V8</a:t>
            </a:r>
          </a:p>
          <a:p>
            <a:pPr marL="0" indent="0">
              <a:buNone/>
            </a:pPr>
            <a:r>
              <a:rPr lang="zh-CN" altLang="en-US" dirty="0" smtClean="0"/>
              <a:t>    </a:t>
            </a:r>
            <a:r>
              <a:rPr lang="en-US" altLang="zh-CN" dirty="0" smtClean="0"/>
              <a:t>Mozilla </a:t>
            </a:r>
            <a:r>
              <a:rPr lang="en-US" altLang="zh-CN" dirty="0"/>
              <a:t>Firefox </a:t>
            </a:r>
            <a:r>
              <a:rPr lang="en-US" altLang="zh-CN" dirty="0" smtClean="0"/>
              <a:t>3.5</a:t>
            </a:r>
            <a:r>
              <a:rPr lang="zh-CN" altLang="en-US" dirty="0" smtClean="0"/>
              <a:t>：</a:t>
            </a:r>
            <a:r>
              <a:rPr lang="en-US" altLang="zh-CN" dirty="0" err="1" smtClean="0"/>
              <a:t>TraceMonkey</a:t>
            </a:r>
            <a:endParaRPr lang="en-US" altLang="zh-CN" dirty="0" smtClean="0"/>
          </a:p>
          <a:p>
            <a:pPr marL="0" indent="0">
              <a:buNone/>
            </a:pP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5730" y="4376838"/>
            <a:ext cx="2209563" cy="1928983"/>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91617" y="5258096"/>
            <a:ext cx="1624012" cy="1053803"/>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7814" y="5258095"/>
            <a:ext cx="1053803" cy="1053803"/>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9061" y="5258094"/>
            <a:ext cx="1053803" cy="1053803"/>
          </a:xfrm>
          <a:prstGeom prst="rect">
            <a:avLst/>
          </a:prstGeom>
        </p:spPr>
      </p:pic>
      <p:pic>
        <p:nvPicPr>
          <p:cNvPr id="8" name="图片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9210" y="5258095"/>
            <a:ext cx="1859541" cy="1047726"/>
          </a:xfrm>
          <a:prstGeom prst="rect">
            <a:avLst/>
          </a:prstGeom>
        </p:spPr>
      </p:pic>
    </p:spTree>
    <p:extLst>
      <p:ext uri="{BB962C8B-B14F-4D97-AF65-F5344CB8AC3E}">
        <p14:creationId xmlns:p14="http://schemas.microsoft.com/office/powerpoint/2010/main" val="1659948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img.ithome.com/newsuploadfiles/2013/11/20131109_070715_63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1763" y="1493091"/>
            <a:ext cx="4322249" cy="318854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noAutofit/>
          </a:bodyPr>
          <a:lstStyle/>
          <a:p>
            <a:r>
              <a:rPr lang="zh-CN" altLang="zh-CN" sz="2400" dirty="0" smtClean="0">
                <a:solidFill>
                  <a:srgbClr val="272A30"/>
                </a:solidFill>
                <a:latin typeface="Arial" panose="020B0604020202020204" pitchFamily="34" charset="0"/>
                <a:ea typeface="Microsoft Yahei" panose="020B0503020204020204" pitchFamily="34" charset="-122"/>
              </a:rPr>
              <a:t>在五年</a:t>
            </a:r>
            <a:r>
              <a:rPr lang="zh-CN" altLang="zh-CN" sz="2400" dirty="0">
                <a:solidFill>
                  <a:srgbClr val="272A30"/>
                </a:solidFill>
                <a:latin typeface="Arial" panose="020B0604020202020204" pitchFamily="34" charset="0"/>
                <a:ea typeface="Microsoft Yahei" panose="020B0503020204020204" pitchFamily="34" charset="-122"/>
              </a:rPr>
              <a:t>里，JavaScript的速度大幅提升，快了</a:t>
            </a:r>
            <a:r>
              <a:rPr lang="zh-CN" altLang="zh-CN" sz="2400" dirty="0" smtClean="0">
                <a:solidFill>
                  <a:srgbClr val="272A30"/>
                </a:solidFill>
                <a:latin typeface="Arial" panose="020B0604020202020204" pitchFamily="34" charset="0"/>
                <a:ea typeface="Microsoft Yahei" panose="020B0503020204020204" pitchFamily="34" charset="-122"/>
              </a:rPr>
              <a:t>100倍</a:t>
            </a:r>
            <a:r>
              <a:rPr lang="zh-CN" altLang="en-US" sz="2400" dirty="0">
                <a:solidFill>
                  <a:srgbClr val="272A30"/>
                </a:solidFill>
                <a:latin typeface="Arial" panose="020B0604020202020204" pitchFamily="34" charset="0"/>
                <a:ea typeface="Microsoft Yahei" panose="020B0503020204020204" pitchFamily="34" charset="-122"/>
              </a:rPr>
              <a:t>。</a:t>
            </a:r>
            <a:endParaRPr lang="zh-CN" altLang="en-US" sz="2400" dirty="0"/>
          </a:p>
        </p:txBody>
      </p:sp>
      <p:sp>
        <p:nvSpPr>
          <p:cNvPr id="5" name="矩形 4"/>
          <p:cNvSpPr/>
          <p:nvPr/>
        </p:nvSpPr>
        <p:spPr>
          <a:xfrm>
            <a:off x="628650" y="6089102"/>
            <a:ext cx="4348819" cy="369332"/>
          </a:xfrm>
          <a:prstGeom prst="rect">
            <a:avLst/>
          </a:prstGeom>
        </p:spPr>
        <p:txBody>
          <a:bodyPr wrap="none">
            <a:spAutoFit/>
          </a:bodyPr>
          <a:lstStyle/>
          <a:p>
            <a:r>
              <a:rPr lang="zh-CN" altLang="en-US" dirty="0"/>
              <a:t>http://www.ithome.com/html/it/57815.htm</a:t>
            </a:r>
          </a:p>
        </p:txBody>
      </p:sp>
      <p:sp>
        <p:nvSpPr>
          <p:cNvPr id="7" name="矩形 6"/>
          <p:cNvSpPr/>
          <p:nvPr/>
        </p:nvSpPr>
        <p:spPr>
          <a:xfrm>
            <a:off x="628650" y="4943082"/>
            <a:ext cx="7947978" cy="1200329"/>
          </a:xfrm>
          <a:prstGeom prst="rect">
            <a:avLst/>
          </a:prstGeom>
        </p:spPr>
        <p:txBody>
          <a:bodyPr wrap="square">
            <a:spAutoFit/>
          </a:bodyPr>
          <a:lstStyle/>
          <a:p>
            <a:pPr lvl="0" indent="317500" eaLnBrk="0" fontAlgn="base" hangingPunct="0">
              <a:spcBef>
                <a:spcPct val="0"/>
              </a:spcBef>
              <a:spcAft>
                <a:spcPct val="0"/>
              </a:spcAft>
            </a:pPr>
            <a:r>
              <a:rPr lang="zh-CN" altLang="zh-CN" dirty="0">
                <a:solidFill>
                  <a:srgbClr val="272A30"/>
                </a:solidFill>
                <a:latin typeface="Arial" panose="020B0604020202020204" pitchFamily="34" charset="0"/>
                <a:ea typeface="Microsoft Yahei" panose="020B0503020204020204" pitchFamily="34" charset="-122"/>
              </a:rPr>
              <a:t>Sunspider runs per minute:每分钟运行Sunspider的次数</a:t>
            </a:r>
            <a:endParaRPr lang="zh-CN" altLang="zh-CN" sz="800" dirty="0">
              <a:latin typeface="Arial" panose="020B0604020202020204" pitchFamily="34" charset="0"/>
            </a:endParaRPr>
          </a:p>
          <a:p>
            <a:pPr lvl="0" indent="317500" eaLnBrk="0" fontAlgn="base" hangingPunct="0">
              <a:spcBef>
                <a:spcPct val="0"/>
              </a:spcBef>
              <a:spcAft>
                <a:spcPct val="0"/>
              </a:spcAft>
            </a:pPr>
            <a:r>
              <a:rPr lang="zh-CN" altLang="zh-CN" dirty="0">
                <a:solidFill>
                  <a:srgbClr val="272A30"/>
                </a:solidFill>
                <a:latin typeface="Arial" panose="020B0604020202020204" pitchFamily="34" charset="0"/>
                <a:ea typeface="Microsoft Yahei" panose="020B0503020204020204" pitchFamily="34" charset="-122"/>
              </a:rPr>
              <a:t>Internet Explorer JavaScript performance improves 100x: Internet Explorer JavaScript性能提升了100倍</a:t>
            </a:r>
            <a:endParaRPr lang="zh-CN" altLang="zh-CN" sz="800" dirty="0">
              <a:latin typeface="Arial" panose="020B0604020202020204" pitchFamily="34" charset="0"/>
            </a:endParaRPr>
          </a:p>
          <a:p>
            <a:pPr lvl="0" indent="317500" eaLnBrk="0" fontAlgn="base" hangingPunct="0">
              <a:spcBef>
                <a:spcPct val="0"/>
              </a:spcBef>
              <a:spcAft>
                <a:spcPct val="0"/>
              </a:spcAft>
            </a:pPr>
            <a:r>
              <a:rPr lang="zh-CN" altLang="zh-CN" dirty="0" smtClean="0">
                <a:solidFill>
                  <a:srgbClr val="272A30"/>
                </a:solidFill>
                <a:latin typeface="Arial" panose="020B0604020202020204" pitchFamily="34" charset="0"/>
                <a:ea typeface="Microsoft Yahei" panose="020B0503020204020204" pitchFamily="34" charset="-122"/>
              </a:rPr>
              <a:t>Luke </a:t>
            </a:r>
            <a:r>
              <a:rPr lang="zh-CN" altLang="zh-CN" dirty="0">
                <a:solidFill>
                  <a:srgbClr val="272A30"/>
                </a:solidFill>
                <a:latin typeface="Arial" panose="020B0604020202020204" pitchFamily="34" charset="0"/>
                <a:ea typeface="Microsoft Yahei" panose="020B0503020204020204" pitchFamily="34" charset="-122"/>
              </a:rPr>
              <a:t>Hoban，Microsoft</a:t>
            </a:r>
            <a:endParaRPr lang="zh-CN" altLang="zh-CN" sz="800" dirty="0">
              <a:latin typeface="Arial" panose="020B0604020202020204" pitchFamily="34" charset="0"/>
            </a:endParaRPr>
          </a:p>
        </p:txBody>
      </p:sp>
    </p:spTree>
    <p:extLst>
      <p:ext uri="{BB962C8B-B14F-4D97-AF65-F5344CB8AC3E}">
        <p14:creationId xmlns:p14="http://schemas.microsoft.com/office/powerpoint/2010/main" val="5931450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1284" y="353237"/>
            <a:ext cx="7600950" cy="3738596"/>
          </a:xfrm>
        </p:spPr>
        <p:txBody>
          <a:bodyPr/>
          <a:lstStyle/>
          <a:p>
            <a:pPr marL="0" lvl="0" indent="317500" eaLnBrk="0" fontAlgn="base" hangingPunct="0">
              <a:lnSpc>
                <a:spcPct val="100000"/>
              </a:lnSpc>
              <a:spcBef>
                <a:spcPct val="0"/>
              </a:spcBef>
              <a:spcAft>
                <a:spcPct val="0"/>
              </a:spcAft>
              <a:buNone/>
            </a:pPr>
            <a:r>
              <a:rPr lang="zh-CN" altLang="zh-CN" b="1" dirty="0">
                <a:solidFill>
                  <a:srgbClr val="272A30"/>
                </a:solidFill>
                <a:latin typeface="Arial" panose="020B0604020202020204" pitchFamily="34" charset="0"/>
                <a:ea typeface="Microsoft Yahei" panose="020B0503020204020204" pitchFamily="34" charset="-122"/>
              </a:rPr>
              <a:t>目前有哪些与JavaScript相关的语言项目</a:t>
            </a:r>
            <a:r>
              <a:rPr lang="zh-CN" altLang="zh-CN" b="1" dirty="0" smtClean="0">
                <a:solidFill>
                  <a:srgbClr val="272A30"/>
                </a:solidFill>
                <a:latin typeface="Arial" panose="020B0604020202020204" pitchFamily="34" charset="0"/>
                <a:ea typeface="Microsoft Yahei" panose="020B0503020204020204" pitchFamily="34" charset="-122"/>
              </a:rPr>
              <a:t>？</a:t>
            </a:r>
            <a:endParaRPr lang="en-US" altLang="zh-CN" dirty="0" smtClean="0">
              <a:solidFill>
                <a:srgbClr val="272A30"/>
              </a:solidFill>
              <a:latin typeface="Arial" panose="020B0604020202020204" pitchFamily="34" charset="0"/>
              <a:ea typeface="Microsoft Yahei" panose="020B0503020204020204" pitchFamily="34" charset="-122"/>
            </a:endParaRPr>
          </a:p>
          <a:p>
            <a:pPr marL="0" lvl="0" indent="317500" eaLnBrk="0" fontAlgn="base" hangingPunct="0">
              <a:lnSpc>
                <a:spcPct val="100000"/>
              </a:lnSpc>
              <a:spcBef>
                <a:spcPct val="0"/>
              </a:spcBef>
              <a:spcAft>
                <a:spcPct val="0"/>
              </a:spcAft>
              <a:buNone/>
            </a:pPr>
            <a:r>
              <a:rPr lang="zh-CN" altLang="zh-CN" dirty="0" smtClean="0">
                <a:solidFill>
                  <a:srgbClr val="272A30"/>
                </a:solidFill>
                <a:latin typeface="Arial" panose="020B0604020202020204" pitchFamily="34" charset="0"/>
                <a:ea typeface="Microsoft Yahei" panose="020B0503020204020204" pitchFamily="34" charset="-122"/>
              </a:rPr>
              <a:t>CoffeeScript</a:t>
            </a:r>
            <a:r>
              <a:rPr lang="en-US" altLang="zh-CN" dirty="0" smtClean="0">
                <a:solidFill>
                  <a:srgbClr val="272A30"/>
                </a:solidFill>
                <a:latin typeface="Arial" panose="020B0604020202020204" pitchFamily="34" charset="0"/>
                <a:ea typeface="Microsoft Yahei" panose="020B0503020204020204" pitchFamily="34" charset="-122"/>
              </a:rPr>
              <a:t>:</a:t>
            </a:r>
            <a:r>
              <a:rPr lang="zh-CN" altLang="zh-CN" dirty="0" smtClean="0"/>
              <a:t>一</a:t>
            </a:r>
            <a:r>
              <a:rPr lang="zh-CN" altLang="zh-CN" dirty="0"/>
              <a:t>套</a:t>
            </a:r>
            <a:r>
              <a:rPr lang="en-US" altLang="zh-CN" dirty="0"/>
              <a:t>JavaScript</a:t>
            </a:r>
            <a:r>
              <a:rPr lang="zh-CN" altLang="zh-CN" dirty="0"/>
              <a:t>的转译</a:t>
            </a:r>
            <a:r>
              <a:rPr lang="zh-CN" altLang="zh-CN" dirty="0" smtClean="0"/>
              <a:t>语言</a:t>
            </a:r>
            <a:r>
              <a:rPr lang="en-US" altLang="zh-CN" dirty="0" smtClean="0"/>
              <a:t>;</a:t>
            </a:r>
            <a:endParaRPr lang="en-US" altLang="zh-CN" dirty="0" smtClean="0">
              <a:solidFill>
                <a:srgbClr val="272A30"/>
              </a:solidFill>
              <a:latin typeface="Arial" panose="020B0604020202020204" pitchFamily="34" charset="0"/>
              <a:ea typeface="Microsoft Yahei" panose="020B0503020204020204" pitchFamily="34" charset="-122"/>
            </a:endParaRPr>
          </a:p>
          <a:p>
            <a:pPr marL="0" lvl="0" indent="317500" eaLnBrk="0" fontAlgn="base" hangingPunct="0">
              <a:lnSpc>
                <a:spcPct val="100000"/>
              </a:lnSpc>
              <a:spcBef>
                <a:spcPct val="0"/>
              </a:spcBef>
              <a:spcAft>
                <a:spcPct val="0"/>
              </a:spcAft>
              <a:buNone/>
            </a:pPr>
            <a:r>
              <a:rPr lang="zh-CN" altLang="zh-CN" dirty="0" smtClean="0">
                <a:solidFill>
                  <a:srgbClr val="272A30"/>
                </a:solidFill>
                <a:latin typeface="Arial" panose="020B0604020202020204" pitchFamily="34" charset="0"/>
                <a:ea typeface="Microsoft Yahei" panose="020B0503020204020204" pitchFamily="34" charset="-122"/>
              </a:rPr>
              <a:t>Microsoft</a:t>
            </a:r>
            <a:r>
              <a:rPr lang="zh-CN" altLang="en-US" dirty="0" smtClean="0">
                <a:solidFill>
                  <a:srgbClr val="272A30"/>
                </a:solidFill>
                <a:latin typeface="Arial" panose="020B0604020202020204" pitchFamily="34" charset="0"/>
                <a:ea typeface="Microsoft Yahei" panose="020B0503020204020204" pitchFamily="34" charset="-122"/>
              </a:rPr>
              <a:t>的</a:t>
            </a:r>
            <a:r>
              <a:rPr lang="zh-CN" altLang="zh-CN" dirty="0" smtClean="0">
                <a:solidFill>
                  <a:srgbClr val="272A30"/>
                </a:solidFill>
                <a:latin typeface="Arial" panose="020B0604020202020204" pitchFamily="34" charset="0"/>
                <a:ea typeface="Microsoft Yahei" panose="020B0503020204020204" pitchFamily="34" charset="-122"/>
              </a:rPr>
              <a:t>TypeScript</a:t>
            </a:r>
            <a:r>
              <a:rPr lang="zh-CN" altLang="zh-CN" dirty="0">
                <a:solidFill>
                  <a:srgbClr val="272A30"/>
                </a:solidFill>
                <a:latin typeface="Arial" panose="020B0604020202020204" pitchFamily="34" charset="0"/>
                <a:ea typeface="Microsoft Yahei" panose="020B0503020204020204" pitchFamily="34" charset="-122"/>
              </a:rPr>
              <a:t>语言</a:t>
            </a:r>
            <a:r>
              <a:rPr lang="zh-CN" altLang="zh-CN" dirty="0" smtClean="0">
                <a:solidFill>
                  <a:srgbClr val="272A30"/>
                </a:solidFill>
                <a:latin typeface="Arial" panose="020B0604020202020204" pitchFamily="34" charset="0"/>
                <a:ea typeface="Microsoft Yahei" panose="020B0503020204020204" pitchFamily="34" charset="-122"/>
              </a:rPr>
              <a:t>，是</a:t>
            </a:r>
            <a:r>
              <a:rPr lang="zh-CN" altLang="zh-CN" dirty="0">
                <a:solidFill>
                  <a:srgbClr val="272A30"/>
                </a:solidFill>
                <a:latin typeface="Arial" panose="020B0604020202020204" pitchFamily="34" charset="0"/>
                <a:ea typeface="Microsoft Yahei" panose="020B0503020204020204" pitchFamily="34" charset="-122"/>
              </a:rPr>
              <a:t>JavaScript的超</a:t>
            </a:r>
            <a:r>
              <a:rPr lang="zh-CN" altLang="zh-CN" dirty="0" smtClean="0">
                <a:solidFill>
                  <a:srgbClr val="272A30"/>
                </a:solidFill>
                <a:latin typeface="Arial" panose="020B0604020202020204" pitchFamily="34" charset="0"/>
                <a:ea typeface="Microsoft Yahei" panose="020B0503020204020204" pitchFamily="34" charset="-122"/>
              </a:rPr>
              <a:t>集</a:t>
            </a:r>
            <a:r>
              <a:rPr lang="en-US" altLang="zh-CN" dirty="0">
                <a:solidFill>
                  <a:srgbClr val="272A30"/>
                </a:solidFill>
                <a:latin typeface="Arial" panose="020B0604020202020204" pitchFamily="34" charset="0"/>
                <a:ea typeface="Microsoft Yahei" panose="020B0503020204020204" pitchFamily="34" charset="-122"/>
              </a:rPr>
              <a:t>;</a:t>
            </a:r>
            <a:endParaRPr lang="en-US" altLang="zh-CN" dirty="0" smtClean="0">
              <a:solidFill>
                <a:srgbClr val="272A30"/>
              </a:solidFill>
              <a:latin typeface="Arial" panose="020B0604020202020204" pitchFamily="34" charset="0"/>
              <a:ea typeface="Microsoft Yahei" panose="020B0503020204020204" pitchFamily="34" charset="-122"/>
            </a:endParaRPr>
          </a:p>
          <a:p>
            <a:pPr marL="0" lvl="0" indent="317500" eaLnBrk="0" fontAlgn="base" hangingPunct="0">
              <a:lnSpc>
                <a:spcPct val="100000"/>
              </a:lnSpc>
              <a:spcBef>
                <a:spcPct val="0"/>
              </a:spcBef>
              <a:spcAft>
                <a:spcPct val="0"/>
              </a:spcAft>
              <a:buNone/>
            </a:pPr>
            <a:r>
              <a:rPr lang="zh-CN" altLang="zh-CN" dirty="0" smtClean="0">
                <a:solidFill>
                  <a:srgbClr val="272A30"/>
                </a:solidFill>
                <a:latin typeface="Arial" panose="020B0604020202020204" pitchFamily="34" charset="0"/>
                <a:ea typeface="Microsoft Yahei" panose="020B0503020204020204" pitchFamily="34" charset="-122"/>
              </a:rPr>
              <a:t>Google</a:t>
            </a:r>
            <a:r>
              <a:rPr lang="zh-CN" altLang="zh-CN" dirty="0">
                <a:solidFill>
                  <a:srgbClr val="272A30"/>
                </a:solidFill>
                <a:latin typeface="Arial" panose="020B0604020202020204" pitchFamily="34" charset="0"/>
                <a:ea typeface="Microsoft Yahei" panose="020B0503020204020204" pitchFamily="34" charset="-122"/>
              </a:rPr>
              <a:t>的Dart是一种采用类概念的新语言，也编译为JavaScript。</a:t>
            </a:r>
            <a:endParaRPr lang="zh-CN" altLang="en-US" dirty="0"/>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17384" t="15999" r="24594" b="16832"/>
          <a:stretch/>
        </p:blipFill>
        <p:spPr>
          <a:xfrm>
            <a:off x="502184" y="3552468"/>
            <a:ext cx="3923901" cy="2809421"/>
          </a:xfrm>
          <a:prstGeom prst="rect">
            <a:avLst/>
          </a:prstGeom>
        </p:spPr>
      </p:pic>
      <p:sp>
        <p:nvSpPr>
          <p:cNvPr id="5" name="矩形 4"/>
          <p:cNvSpPr/>
          <p:nvPr/>
        </p:nvSpPr>
        <p:spPr>
          <a:xfrm>
            <a:off x="4426085" y="3552468"/>
            <a:ext cx="4572000" cy="3139321"/>
          </a:xfrm>
          <a:prstGeom prst="rect">
            <a:avLst/>
          </a:prstGeom>
        </p:spPr>
        <p:txBody>
          <a:bodyPr>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目前，</a:t>
            </a:r>
            <a:r>
              <a:rPr lang="en-US" altLang="zh-CN" dirty="0" err="1">
                <a:solidFill>
                  <a:srgbClr val="000000"/>
                </a:solidFill>
                <a:latin typeface="Microsoft YaHei" panose="020B0503020204020204" pitchFamily="34" charset="-122"/>
                <a:ea typeface="Microsoft YaHei" panose="020B0503020204020204" pitchFamily="34" charset="-122"/>
              </a:rPr>
              <a:t>Github</a:t>
            </a:r>
            <a:r>
              <a:rPr lang="zh-CN" altLang="en-US" dirty="0">
                <a:solidFill>
                  <a:srgbClr val="000000"/>
                </a:solidFill>
                <a:latin typeface="Microsoft YaHei" panose="020B0503020204020204" pitchFamily="34" charset="-122"/>
                <a:ea typeface="Microsoft YaHei" panose="020B0503020204020204" pitchFamily="34" charset="-122"/>
              </a:rPr>
              <a:t>上有</a:t>
            </a:r>
            <a:r>
              <a:rPr lang="en-US" altLang="zh-CN" dirty="0">
                <a:solidFill>
                  <a:srgbClr val="000000"/>
                </a:solidFill>
                <a:latin typeface="Microsoft YaHei" panose="020B0503020204020204" pitchFamily="34" charset="-122"/>
                <a:ea typeface="Microsoft YaHei" panose="020B0503020204020204" pitchFamily="34" charset="-122"/>
              </a:rPr>
              <a:t>68</a:t>
            </a:r>
            <a:r>
              <a:rPr lang="zh-CN" altLang="en-US" dirty="0">
                <a:solidFill>
                  <a:srgbClr val="000000"/>
                </a:solidFill>
                <a:latin typeface="Microsoft YaHei" panose="020B0503020204020204" pitchFamily="34" charset="-122"/>
                <a:ea typeface="Microsoft YaHei" panose="020B0503020204020204" pitchFamily="34" charset="-122"/>
              </a:rPr>
              <a:t>个存储库（</a:t>
            </a:r>
            <a:r>
              <a:rPr lang="en-US" altLang="zh-CN" dirty="0">
                <a:solidFill>
                  <a:srgbClr val="000000"/>
                </a:solidFill>
                <a:latin typeface="Microsoft YaHei" panose="020B0503020204020204" pitchFamily="34" charset="-122"/>
                <a:ea typeface="Microsoft YaHei" panose="020B0503020204020204" pitchFamily="34" charset="-122"/>
              </a:rPr>
              <a:t>repositories</a:t>
            </a:r>
            <a:r>
              <a:rPr lang="zh-CN" altLang="en-US" dirty="0" smtClean="0">
                <a:solidFill>
                  <a:srgbClr val="000000"/>
                </a:solidFill>
                <a:latin typeface="Microsoft YaHei" panose="020B0503020204020204" pitchFamily="34" charset="-122"/>
                <a:ea typeface="Microsoft YaHei" panose="020B0503020204020204" pitchFamily="34" charset="-122"/>
              </a:rPr>
              <a:t>，简称</a:t>
            </a:r>
            <a:r>
              <a:rPr lang="zh-CN" altLang="en-US" dirty="0">
                <a:solidFill>
                  <a:srgbClr val="000000"/>
                </a:solidFill>
                <a:latin typeface="Microsoft YaHei" panose="020B0503020204020204" pitchFamily="34" charset="-122"/>
                <a:ea typeface="Microsoft YaHei" panose="020B0503020204020204" pitchFamily="34" charset="-122"/>
              </a:rPr>
              <a:t>仓库）的</a:t>
            </a:r>
            <a:r>
              <a:rPr lang="en-US" altLang="zh-CN" dirty="0">
                <a:solidFill>
                  <a:srgbClr val="000000"/>
                </a:solidFill>
                <a:latin typeface="Microsoft YaHei" panose="020B0503020204020204" pitchFamily="34" charset="-122"/>
                <a:ea typeface="Microsoft YaHei" panose="020B0503020204020204" pitchFamily="34" charset="-122"/>
              </a:rPr>
              <a:t>stars</a:t>
            </a:r>
            <a:r>
              <a:rPr lang="zh-CN" altLang="en-US" dirty="0">
                <a:solidFill>
                  <a:srgbClr val="000000"/>
                </a:solidFill>
                <a:latin typeface="Microsoft YaHei" panose="020B0503020204020204" pitchFamily="34" charset="-122"/>
                <a:ea typeface="Microsoft YaHei" panose="020B0503020204020204" pitchFamily="34" charset="-122"/>
              </a:rPr>
              <a:t>是超过</a:t>
            </a:r>
            <a:r>
              <a:rPr lang="en-US" altLang="zh-CN" dirty="0">
                <a:solidFill>
                  <a:srgbClr val="000000"/>
                </a:solidFill>
                <a:latin typeface="Microsoft YaHei" panose="020B0503020204020204" pitchFamily="34" charset="-122"/>
                <a:ea typeface="Microsoft YaHei" panose="020B0503020204020204" pitchFamily="34" charset="-122"/>
              </a:rPr>
              <a:t>10000</a:t>
            </a:r>
            <a:r>
              <a:rPr lang="zh-CN" altLang="en-US" dirty="0">
                <a:solidFill>
                  <a:srgbClr val="000000"/>
                </a:solidFill>
                <a:latin typeface="Microsoft YaHei" panose="020B0503020204020204" pitchFamily="34" charset="-122"/>
                <a:ea typeface="Microsoft YaHei" panose="020B0503020204020204" pitchFamily="34" charset="-122"/>
              </a:rPr>
              <a:t>个的</a:t>
            </a:r>
            <a:r>
              <a:rPr lang="zh-CN" altLang="en-US" dirty="0" smtClean="0">
                <a:solidFill>
                  <a:srgbClr val="000000"/>
                </a:solidFill>
                <a:latin typeface="Microsoft YaHei" panose="020B0503020204020204" pitchFamily="34" charset="-122"/>
                <a:ea typeface="Microsoft YaHei" panose="020B0503020204020204" pitchFamily="34" charset="-122"/>
              </a:rPr>
              <a:t>。</a:t>
            </a:r>
            <a:endParaRPr lang="en-US" altLang="zh-CN" dirty="0" smtClean="0">
              <a:solidFill>
                <a:srgbClr val="000000"/>
              </a:solidFill>
              <a:latin typeface="Microsoft YaHei" panose="020B0503020204020204" pitchFamily="34" charset="-122"/>
              <a:ea typeface="Microsoft YaHei" panose="020B0503020204020204" pitchFamily="34" charset="-122"/>
            </a:endParaRPr>
          </a:p>
          <a:p>
            <a:endParaRPr lang="en-US" altLang="zh-CN" dirty="0">
              <a:solidFill>
                <a:srgbClr val="000000"/>
              </a:solidFill>
              <a:latin typeface="Microsoft YaHei" panose="020B0503020204020204" pitchFamily="34" charset="-122"/>
              <a:ea typeface="Microsoft YaHei" panose="020B0503020204020204" pitchFamily="34" charset="-122"/>
            </a:endParaRPr>
          </a:p>
          <a:p>
            <a:endParaRPr lang="en-US" altLang="zh-CN" dirty="0" smtClean="0">
              <a:solidFill>
                <a:srgbClr val="000000"/>
              </a:solidFill>
              <a:latin typeface="Microsoft YaHei" panose="020B0503020204020204" pitchFamily="34" charset="-122"/>
              <a:ea typeface="Microsoft YaHei" panose="020B0503020204020204" pitchFamily="34" charset="-122"/>
            </a:endParaRPr>
          </a:p>
          <a:p>
            <a:r>
              <a:rPr lang="en-US" altLang="zh-CN" cap="all" dirty="0"/>
              <a:t>NOV 4TH, 2014 </a:t>
            </a:r>
            <a:endParaRPr lang="en-US" altLang="zh-CN" cap="all" dirty="0" smtClean="0"/>
          </a:p>
          <a:p>
            <a:pPr fontAlgn="base"/>
            <a:r>
              <a:rPr lang="en-US" altLang="zh-CN" dirty="0"/>
              <a:t>Asad </a:t>
            </a:r>
            <a:r>
              <a:rPr lang="en-US" altLang="zh-CN" dirty="0" err="1" smtClean="0"/>
              <a:t>Dhamani</a:t>
            </a:r>
            <a:r>
              <a:rPr lang="en-US" altLang="zh-CN" dirty="0" err="1"/>
              <a:t>,</a:t>
            </a:r>
            <a:r>
              <a:rPr lang="en-US" altLang="zh-CN" dirty="0" err="1" smtClean="0"/>
              <a:t>Hacker</a:t>
            </a:r>
            <a:r>
              <a:rPr lang="en-US" altLang="zh-CN" dirty="0" smtClean="0"/>
              <a:t> </a:t>
            </a:r>
            <a:r>
              <a:rPr lang="en-US" altLang="zh-CN" dirty="0"/>
              <a:t>&amp;&amp; </a:t>
            </a:r>
            <a:r>
              <a:rPr lang="en-US" altLang="zh-CN" dirty="0" smtClean="0"/>
              <a:t>Entrepreneur</a:t>
            </a:r>
          </a:p>
          <a:p>
            <a:pPr fontAlgn="base"/>
            <a:r>
              <a:rPr lang="en-US" altLang="zh-CN" dirty="0">
                <a:hlinkClick r:id="rId4"/>
              </a:rPr>
              <a:t>http://www.asad.pw/blog/2014/11/04/github-language-popularity-statistics</a:t>
            </a:r>
            <a:r>
              <a:rPr lang="en-US" altLang="zh-CN" dirty="0" smtClean="0">
                <a:hlinkClick r:id="rId4"/>
              </a:rPr>
              <a:t>/</a:t>
            </a:r>
            <a:endParaRPr lang="en-US" altLang="zh-CN" dirty="0" smtClean="0"/>
          </a:p>
          <a:p>
            <a:pPr fontAlgn="base"/>
            <a:endParaRPr lang="en-US" altLang="zh-CN" dirty="0"/>
          </a:p>
          <a:p>
            <a:endParaRPr lang="zh-CN" altLang="en-US" dirty="0"/>
          </a:p>
        </p:txBody>
      </p:sp>
    </p:spTree>
    <p:extLst>
      <p:ext uri="{BB962C8B-B14F-4D97-AF65-F5344CB8AC3E}">
        <p14:creationId xmlns:p14="http://schemas.microsoft.com/office/powerpoint/2010/main" val="39755347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2017</TotalTime>
  <Words>2493</Words>
  <Application>Microsoft Office PowerPoint</Application>
  <PresentationFormat>全屏显示(4:3)</PresentationFormat>
  <Paragraphs>265</Paragraphs>
  <Slides>23</Slides>
  <Notes>17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Microsoft Yahei</vt:lpstr>
      <vt:lpstr>黑体</vt:lpstr>
      <vt:lpstr>华文新魏</vt:lpstr>
      <vt:lpstr>宋体</vt:lpstr>
      <vt:lpstr>微软雅黑</vt:lpstr>
      <vt:lpstr>微软雅黑</vt:lpstr>
      <vt:lpstr>Arial</vt:lpstr>
      <vt:lpstr>Calibri</vt:lpstr>
      <vt:lpstr>Calibri Light</vt:lpstr>
      <vt:lpstr>Office 主题</vt:lpstr>
      <vt:lpstr>从台前走向幕后的JavaScript</vt:lpstr>
      <vt:lpstr>PowerPoint 演示文稿</vt:lpstr>
      <vt:lpstr>JavaScript历史</vt:lpstr>
      <vt:lpstr>什么是JavaScript？</vt:lpstr>
      <vt:lpstr>什么是JavaScript？</vt:lpstr>
      <vt:lpstr>JavaScript应用</vt:lpstr>
      <vt:lpstr>JavaScript引擎</vt:lpstr>
      <vt:lpstr>在五年里，JavaScript的速度大幅提升，快了100倍。</vt:lpstr>
      <vt:lpstr>PowerPoint 演示文稿</vt:lpstr>
      <vt:lpstr>PowerPoint 演示文稿</vt:lpstr>
      <vt:lpstr>PowerPoint 演示文稿</vt:lpstr>
      <vt:lpstr>HTML、CSS、JavaScript之间的关系</vt:lpstr>
      <vt:lpstr>Web应用模型(无JavaScript) </vt:lpstr>
      <vt:lpstr>Web应用模型(有JavaScript) </vt:lpstr>
      <vt:lpstr>对于浏览器JavaScript能做的事情</vt:lpstr>
      <vt:lpstr>PowerPoint 演示文稿</vt:lpstr>
      <vt:lpstr>什么是Node.js？</vt:lpstr>
      <vt:lpstr>PowerPoint 演示文稿</vt:lpstr>
      <vt:lpstr>Node.js</vt:lpstr>
      <vt:lpstr>解决平衡和冗余——增加弹性</vt:lpstr>
      <vt:lpstr>JavaScript的问题</vt:lpstr>
      <vt:lpstr>总结</vt:lpstr>
      <vt:lpstr>http://codecombat.com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sky</dc:creator>
  <cp:lastModifiedBy>sky</cp:lastModifiedBy>
  <cp:revision>100</cp:revision>
  <dcterms:created xsi:type="dcterms:W3CDTF">2015-03-25T01:25:00Z</dcterms:created>
  <dcterms:modified xsi:type="dcterms:W3CDTF">2015-03-31T00:45:23Z</dcterms:modified>
</cp:coreProperties>
</file>