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480" r:id="rId4"/>
    <p:sldId id="481" r:id="rId5"/>
    <p:sldId id="482" r:id="rId6"/>
    <p:sldId id="483" r:id="rId7"/>
    <p:sldId id="485" r:id="rId8"/>
    <p:sldId id="479" r:id="rId9"/>
    <p:sldId id="504" r:id="rId10"/>
    <p:sldId id="503" r:id="rId11"/>
    <p:sldId id="506" r:id="rId12"/>
    <p:sldId id="507" r:id="rId13"/>
    <p:sldId id="505" r:id="rId14"/>
    <p:sldId id="508" r:id="rId15"/>
    <p:sldId id="509" r:id="rId16"/>
    <p:sldId id="280" r:id="rId17"/>
    <p:sldId id="454" r:id="rId18"/>
    <p:sldId id="434" r:id="rId19"/>
    <p:sldId id="435" r:id="rId20"/>
    <p:sldId id="526" r:id="rId21"/>
    <p:sldId id="527" r:id="rId22"/>
    <p:sldId id="528" r:id="rId23"/>
    <p:sldId id="467" r:id="rId24"/>
    <p:sldId id="436" r:id="rId25"/>
    <p:sldId id="440" r:id="rId26"/>
    <p:sldId id="441" r:id="rId27"/>
    <p:sldId id="444" r:id="rId28"/>
    <p:sldId id="529" r:id="rId29"/>
    <p:sldId id="442" r:id="rId30"/>
    <p:sldId id="530" r:id="rId31"/>
    <p:sldId id="450" r:id="rId32"/>
    <p:sldId id="437" r:id="rId33"/>
    <p:sldId id="438" r:id="rId34"/>
    <p:sldId id="439" r:id="rId35"/>
    <p:sldId id="53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B4BB4-4C7F-4648-9654-164F98815402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FA039-1ABB-43A0-9CA7-8B3CD08136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E8880F-9FBD-471F-B65B-AEC02F5F91D1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39A0AF8-D461-442A-A2C9-3FF5678AC1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1967" y="2414788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HBase </a:t>
            </a:r>
            <a:r>
              <a:rPr lang="zh-CN" altLang="en-US" sz="4000" dirty="0"/>
              <a:t>实战应用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87673" y="461356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老汤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884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RowKey</a:t>
            </a:r>
            <a:r>
              <a:rPr lang="zh-CN" altLang="en-US" sz="2800" dirty="0"/>
              <a:t>的设计三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7070" y="1859915"/>
            <a:ext cx="5302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Hotspotting：大量的请求只发往到一个</a:t>
            </a:r>
            <a:r>
              <a:rPr lang="en-US" altLang="zh-CN"/>
              <a:t>Region</a:t>
            </a:r>
            <a:r>
              <a:rPr lang="zh-CN" altLang="en-US"/>
              <a:t>中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6210" y="1250315"/>
            <a:ext cx="8558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因为</a:t>
            </a:r>
            <a:r>
              <a:rPr lang="en-US" altLang="zh-CN"/>
              <a:t>rowkey</a:t>
            </a:r>
            <a:r>
              <a:rPr lang="zh-CN" altLang="en-US"/>
              <a:t>是按照字典顺序存储的，所以如果</a:t>
            </a:r>
            <a:r>
              <a:rPr lang="en-US" altLang="zh-CN"/>
              <a:t>rowkey</a:t>
            </a:r>
            <a:r>
              <a:rPr lang="zh-CN" altLang="en-US"/>
              <a:t>没有设计好的话，还会引发：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6210" y="2631440"/>
            <a:ext cx="323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解决</a:t>
            </a:r>
            <a:r>
              <a:rPr lang="en-US" altLang="zh-CN"/>
              <a:t>Hotspotting</a:t>
            </a:r>
            <a:r>
              <a:rPr lang="zh-CN" altLang="en-US"/>
              <a:t>的三个方法：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99005" y="3393440"/>
            <a:ext cx="4225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Salting</a:t>
            </a:r>
            <a:r>
              <a:rPr lang="zh-CN" altLang="en-US"/>
              <a:t>（（撒盐似的）散布、加盐）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76905" y="3999230"/>
            <a:ext cx="4220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create 'test_salt', 'f'</a:t>
            </a:r>
            <a:r>
              <a:rPr lang="en-US" altLang="zh-CN">
                <a:sym typeface="+mn-ea"/>
              </a:rPr>
              <a:t>,SPLITS =&gt; ['b','c','d']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576195" y="4605655"/>
            <a:ext cx="169164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原始的</a:t>
            </a:r>
            <a:r>
              <a:rPr lang="en-US" altLang="zh-CN"/>
              <a:t>rowkey:</a:t>
            </a:r>
          </a:p>
          <a:p>
            <a:pPr algn="l"/>
            <a:r>
              <a:rPr lang="en-US" altLang="zh-CN"/>
              <a:t>boo0001</a:t>
            </a:r>
          </a:p>
          <a:p>
            <a:pPr algn="l"/>
            <a:r>
              <a:rPr lang="en-US" altLang="zh-CN"/>
              <a:t>boo0002</a:t>
            </a:r>
          </a:p>
          <a:p>
            <a:pPr algn="l"/>
            <a:r>
              <a:rPr lang="en-US" altLang="zh-CN"/>
              <a:t>boo0003</a:t>
            </a:r>
          </a:p>
          <a:p>
            <a:pPr algn="l"/>
            <a:r>
              <a:rPr lang="en-US" altLang="zh-CN"/>
              <a:t>boo0004</a:t>
            </a:r>
          </a:p>
          <a:p>
            <a:pPr algn="l"/>
            <a:r>
              <a:rPr lang="en-US" altLang="zh-CN">
                <a:sym typeface="+mn-ea"/>
              </a:rPr>
              <a:t>boo0005</a:t>
            </a:r>
          </a:p>
          <a:p>
            <a:pPr algn="l"/>
            <a:r>
              <a:rPr lang="en-US" altLang="zh-CN"/>
              <a:t>boo0003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24930" y="4605655"/>
            <a:ext cx="176530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salting rowkey:</a:t>
            </a:r>
          </a:p>
          <a:p>
            <a:pPr algn="l"/>
            <a:r>
              <a:rPr lang="en-US" altLang="zh-CN"/>
              <a:t>a-boo0001</a:t>
            </a:r>
          </a:p>
          <a:p>
            <a:pPr algn="l"/>
            <a:r>
              <a:rPr lang="en-US" altLang="zh-CN"/>
              <a:t>b-boo0002</a:t>
            </a:r>
          </a:p>
          <a:p>
            <a:pPr algn="l"/>
            <a:r>
              <a:rPr lang="en-US" altLang="zh-CN"/>
              <a:t>c-boo0003</a:t>
            </a:r>
          </a:p>
          <a:p>
            <a:pPr algn="l"/>
            <a:r>
              <a:rPr lang="en-US" altLang="zh-CN"/>
              <a:t>d-boo0004</a:t>
            </a:r>
          </a:p>
          <a:p>
            <a:pPr algn="l"/>
            <a:r>
              <a:rPr lang="en-US" altLang="zh-CN">
                <a:sym typeface="+mn-ea"/>
              </a:rPr>
              <a:t>a-boo0005</a:t>
            </a:r>
          </a:p>
          <a:p>
            <a:pPr algn="l"/>
            <a:r>
              <a:rPr lang="en-US" altLang="zh-CN"/>
              <a:t>d-</a:t>
            </a:r>
            <a:r>
              <a:rPr lang="en-US" altLang="zh-CN">
                <a:sym typeface="+mn-ea"/>
              </a:rPr>
              <a:t>boo0003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884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RowKey</a:t>
            </a:r>
            <a:r>
              <a:rPr lang="zh-CN" altLang="en-US" sz="2800" dirty="0"/>
              <a:t>的设计三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10895" y="2059305"/>
            <a:ext cx="1394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/>
              <a:t>Hashing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45615" y="2657475"/>
            <a:ext cx="7997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create 'test_hash', 'f'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{ NUMREGIONS =&gt; 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, SPLITALGO =&gt; 'HexStringSplit' }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188085" y="3271520"/>
            <a:ext cx="169164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原始的</a:t>
            </a:r>
            <a:r>
              <a:rPr lang="en-US" altLang="zh-CN"/>
              <a:t>rowkey:</a:t>
            </a:r>
          </a:p>
          <a:p>
            <a:pPr algn="l"/>
            <a:r>
              <a:rPr lang="en-US" altLang="zh-CN"/>
              <a:t>boo0001</a:t>
            </a:r>
          </a:p>
          <a:p>
            <a:pPr algn="l"/>
            <a:r>
              <a:rPr lang="en-US" altLang="zh-CN"/>
              <a:t>boo0002</a:t>
            </a:r>
          </a:p>
          <a:p>
            <a:pPr algn="l"/>
            <a:r>
              <a:rPr lang="en-US" altLang="zh-CN"/>
              <a:t>boo0003</a:t>
            </a:r>
          </a:p>
          <a:p>
            <a:pPr algn="l"/>
            <a:r>
              <a:rPr lang="en-US" altLang="zh-CN"/>
              <a:t>boo0004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36820" y="3271520"/>
            <a:ext cx="42335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md5 hash rowkey:</a:t>
            </a:r>
          </a:p>
          <a:p>
            <a:pPr algn="l"/>
            <a:r>
              <a:rPr lang="en-US" altLang="zh-CN"/>
              <a:t>4b5cdf065e1ada3dbc8fb7a65f6850c4</a:t>
            </a:r>
          </a:p>
          <a:p>
            <a:pPr algn="l"/>
            <a:r>
              <a:rPr lang="en-US" altLang="zh-CN"/>
              <a:t>b31e7da79decd47f0372a59dd6418ba4</a:t>
            </a:r>
          </a:p>
          <a:p>
            <a:pPr algn="l"/>
            <a:r>
              <a:rPr lang="en-US" altLang="zh-CN"/>
              <a:t>d88bf133cf242e30e1b1ae69335d5812</a:t>
            </a:r>
          </a:p>
          <a:p>
            <a:pPr algn="l"/>
            <a:r>
              <a:rPr lang="en-US" altLang="zh-CN"/>
              <a:t>f6f6457b333c93ed1e260dc5e22d8afa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884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RowKey</a:t>
            </a:r>
            <a:r>
              <a:rPr lang="zh-CN" altLang="en-US" sz="2800" dirty="0"/>
              <a:t>的设计三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3440" y="1624330"/>
            <a:ext cx="1748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3</a:t>
            </a:r>
            <a:r>
              <a:rPr lang="zh-CN" altLang="en-US"/>
              <a:t>、反转</a:t>
            </a:r>
            <a:r>
              <a:rPr lang="en-US" altLang="zh-CN"/>
              <a:t>rowkey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78330" y="2934335"/>
            <a:ext cx="23774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时间戳类型的</a:t>
            </a:r>
            <a:r>
              <a:rPr lang="en-US" altLang="zh-CN"/>
              <a:t>rowkey:</a:t>
            </a:r>
          </a:p>
          <a:p>
            <a:pPr algn="l"/>
            <a:r>
              <a:rPr lang="en-US" altLang="zh-CN"/>
              <a:t>1524536830360</a:t>
            </a:r>
          </a:p>
          <a:p>
            <a:pPr algn="l"/>
            <a:r>
              <a:rPr lang="en-US" altLang="zh-CN"/>
              <a:t>1524536830362</a:t>
            </a:r>
          </a:p>
          <a:p>
            <a:pPr algn="l"/>
            <a:r>
              <a:rPr lang="en-US" altLang="zh-CN"/>
              <a:t>1524536830376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20130" y="2934335"/>
            <a:ext cx="17926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反转</a:t>
            </a:r>
            <a:r>
              <a:rPr lang="en-US" altLang="zh-CN"/>
              <a:t>rowkey:</a:t>
            </a:r>
          </a:p>
          <a:p>
            <a:pPr algn="l"/>
            <a:r>
              <a:rPr lang="en-US" altLang="zh-CN"/>
              <a:t>0630386354251</a:t>
            </a:r>
          </a:p>
          <a:p>
            <a:pPr algn="l"/>
            <a:r>
              <a:rPr lang="en-US" altLang="zh-CN"/>
              <a:t>2630386354251</a:t>
            </a:r>
          </a:p>
          <a:p>
            <a:pPr algn="l"/>
            <a:r>
              <a:rPr lang="en-US" altLang="zh-CN"/>
              <a:t>6730386354251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72080" y="2241550"/>
            <a:ext cx="6513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create 'test_reverse', 'f',SPLITS =&gt; ['0','1','2','3','4','5','6','7','8','9']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884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RowKey</a:t>
            </a:r>
            <a:r>
              <a:rPr lang="zh-CN" altLang="en-US" sz="2800" dirty="0"/>
              <a:t>的设计四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4215" y="1228725"/>
            <a:ext cx="777748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File</a:t>
            </a:r>
            <a:r>
              <a:rPr lang="zh-CN" altLang="en-US"/>
              <a:t>ID	CreateTime	Name	                     Category	UserID</a:t>
            </a:r>
          </a:p>
          <a:p>
            <a:r>
              <a:rPr lang="zh-CN" altLang="en-US"/>
              <a:t>1	20120902	中国好声音第1期	        综艺	1</a:t>
            </a:r>
          </a:p>
          <a:p>
            <a:r>
              <a:rPr lang="zh-CN" altLang="en-US"/>
              <a:t>2	20120904	中国好声音第2期	        综艺	1</a:t>
            </a:r>
          </a:p>
          <a:p>
            <a:r>
              <a:rPr lang="zh-CN" altLang="en-US"/>
              <a:t>3	20120906	中国好声音外卡赛        综艺	1</a:t>
            </a:r>
          </a:p>
          <a:p>
            <a:r>
              <a:rPr lang="zh-CN" altLang="en-US"/>
              <a:t>4	20120908	中国好声音第3期	        综艺	1</a:t>
            </a:r>
          </a:p>
          <a:p>
            <a:r>
              <a:rPr lang="zh-CN" altLang="en-US"/>
              <a:t>5	20120910	中国好声音第4期	        综艺	1</a:t>
            </a:r>
          </a:p>
          <a:p>
            <a:r>
              <a:rPr lang="zh-CN" altLang="en-US"/>
              <a:t>6	20120912	中国好声音选手采访    综艺花絮	2</a:t>
            </a:r>
          </a:p>
          <a:p>
            <a:r>
              <a:rPr lang="zh-CN" altLang="en-US"/>
              <a:t>7	20120914	中国好声音第5期	        综艺	1</a:t>
            </a:r>
          </a:p>
          <a:p>
            <a:r>
              <a:rPr lang="zh-CN" altLang="en-US"/>
              <a:t>8	20120916	中国好声音录制花絮    综艺花絮	2</a:t>
            </a:r>
          </a:p>
          <a:p>
            <a:r>
              <a:rPr lang="zh-CN" altLang="en-US"/>
              <a:t>9	20120918	张玮独家专访	        花絮	3</a:t>
            </a:r>
          </a:p>
          <a:p>
            <a:r>
              <a:rPr lang="zh-CN" altLang="en-US"/>
              <a:t>10	20120920	加多宝凉茶广告	        综艺广告	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36050" y="1842770"/>
            <a:ext cx="26003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userId</a:t>
            </a:r>
            <a:r>
              <a:rPr lang="zh-CN" altLang="en-US"/>
              <a:t>的含义：</a:t>
            </a:r>
          </a:p>
          <a:p>
            <a:r>
              <a:rPr lang="zh-CN" altLang="en-US"/>
              <a:t>1代表 浙江卫视；</a:t>
            </a:r>
          </a:p>
          <a:p>
            <a:r>
              <a:rPr lang="zh-CN" altLang="en-US"/>
              <a:t>2代表 好声音剧组； </a:t>
            </a:r>
          </a:p>
          <a:p>
            <a:r>
              <a:rPr lang="zh-CN" altLang="en-US"/>
              <a:t>3代表 XX微博；</a:t>
            </a:r>
          </a:p>
          <a:p>
            <a:r>
              <a:rPr lang="zh-CN" altLang="en-US"/>
              <a:t>4代表赞助商。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200" y="5063490"/>
            <a:ext cx="115309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/>
              <a:t>业务：5个条件同时输入find(20120901,20121001,”中国好声音”,”综艺”,”浙江卫视”)。</a:t>
            </a:r>
          </a:p>
          <a:p>
            <a:pPr fontAlgn="auto">
              <a:lnSpc>
                <a:spcPct val="150000"/>
              </a:lnSpc>
            </a:pPr>
            <a:r>
              <a:rPr lang="zh-CN" altLang="en-US"/>
              <a:t>此时我们应该得到记录应该有第1、2、3、4、5、7条。第6条由于不属于“浙江卫视”应该不被选中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884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RowKey</a:t>
            </a:r>
            <a:r>
              <a:rPr lang="zh-CN" altLang="en-US" sz="2800" dirty="0"/>
              <a:t>的设计四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6110" y="1106170"/>
            <a:ext cx="98221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我们在设计RowKey时可以这样做：采用 UserID + CreateTime + FileID组成RowKey，这样既能满足多条件查询，又能有很快的查询速度。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6110" y="1971675"/>
            <a:ext cx="1049655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（1）每条记录的RowKey，每个字段都需要填充到相同长度。假如预期我们最多有10万量级的用户，则userID应该统一填充至6位，如000001，000002…</a:t>
            </a:r>
          </a:p>
          <a:p>
            <a:endParaRPr lang="zh-CN" altLang="en-US" sz="1600"/>
          </a:p>
          <a:p>
            <a:r>
              <a:rPr lang="zh-CN" altLang="en-US" sz="1600"/>
              <a:t>（2）结尾添加全局唯一的FileID的用意也是使每个文件对应的记录全局唯一。避免当UserID与CreateTime相同时的两个不同文件记录相互覆盖。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6110" y="3429000"/>
            <a:ext cx="570039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rowKey（userID 6 + time 8 + fileID 6） name category ….</a:t>
            </a:r>
          </a:p>
          <a:p>
            <a:r>
              <a:rPr lang="zh-CN" altLang="en-US" sz="1600"/>
              <a:t>00000120120902000001</a:t>
            </a:r>
          </a:p>
          <a:p>
            <a:r>
              <a:rPr lang="zh-CN" altLang="en-US" sz="1600"/>
              <a:t>00000120120904000002</a:t>
            </a:r>
          </a:p>
          <a:p>
            <a:r>
              <a:rPr lang="zh-CN" altLang="en-US" sz="1600"/>
              <a:t>00000120120906000003</a:t>
            </a:r>
          </a:p>
          <a:p>
            <a:r>
              <a:rPr lang="zh-CN" altLang="en-US" sz="1600"/>
              <a:t>00000120120908000004</a:t>
            </a:r>
          </a:p>
          <a:p>
            <a:r>
              <a:rPr lang="zh-CN" altLang="en-US" sz="1600"/>
              <a:t>00000120120910000005</a:t>
            </a:r>
          </a:p>
          <a:p>
            <a:r>
              <a:rPr lang="zh-CN" altLang="en-US" sz="1600"/>
              <a:t>00000120120914000007</a:t>
            </a:r>
          </a:p>
          <a:p>
            <a:r>
              <a:rPr lang="zh-CN" altLang="en-US" sz="1600"/>
              <a:t>00000220120912000006</a:t>
            </a:r>
          </a:p>
          <a:p>
            <a:r>
              <a:rPr lang="zh-CN" altLang="en-US" sz="1600"/>
              <a:t>00000220120916000008</a:t>
            </a:r>
          </a:p>
          <a:p>
            <a:r>
              <a:rPr lang="zh-CN" altLang="en-US" sz="1600"/>
              <a:t>00000320120918000009</a:t>
            </a:r>
          </a:p>
          <a:p>
            <a:r>
              <a:rPr lang="zh-CN" altLang="en-US" sz="1600"/>
              <a:t>00000420120920000010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72300" y="57892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怎么用这张表呢？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61180" y="5152390"/>
            <a:ext cx="5890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create 'sound','f',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SPLITS =&gt; ['0','1','2','3','4','5','6','7','8','9']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884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RowKey</a:t>
            </a:r>
            <a:r>
              <a:rPr lang="zh-CN" altLang="en-US" sz="2800" dirty="0"/>
              <a:t>的设计四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9570" y="1972945"/>
            <a:ext cx="109118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在建立一个scan对象后，我们setStartRow(00000120120901)，set</a:t>
            </a:r>
            <a:r>
              <a:rPr lang="en-US" altLang="zh-CN"/>
              <a:t>Stop</a:t>
            </a:r>
            <a:r>
              <a:rPr lang="zh-CN" altLang="en-US"/>
              <a:t>Row(00000120120914)。</a:t>
            </a:r>
          </a:p>
          <a:p>
            <a:endParaRPr lang="zh-CN" altLang="en-US"/>
          </a:p>
          <a:p>
            <a:r>
              <a:rPr lang="zh-CN" altLang="en-US"/>
              <a:t>这样，scan时只扫描userID=1的数据，且时间范围限定在这个指定的时间段内，满足了按用户以及按时间范围对结果的筛选。并且由于记录集中存储，性能很好。</a:t>
            </a:r>
          </a:p>
          <a:p>
            <a:endParaRPr lang="zh-CN" altLang="en-US"/>
          </a:p>
          <a:p>
            <a:r>
              <a:rPr lang="zh-CN" altLang="en-US"/>
              <a:t>然后使用 SingleColumnValueFilter（org.apache.hadoop.hbase.filter.SingleColumnValueFilter），共4个，分别约束name的上下限，与category的上下限。满足按同时按文件名以及分类名的前缀匹配。</a:t>
            </a:r>
          </a:p>
          <a:p>
            <a:endParaRPr lang="zh-CN" altLang="en-US"/>
          </a:p>
          <a:p>
            <a:r>
              <a:rPr lang="zh-CN" altLang="en-US"/>
              <a:t>（注意：使用SingleColumnValueFilter会影响查询性能，在真正处理海量数据时会消耗很大的资源，且需要较长的时间）</a:t>
            </a:r>
          </a:p>
          <a:p>
            <a:endParaRPr lang="zh-CN" altLang="en-US"/>
          </a:p>
          <a:p>
            <a:r>
              <a:rPr lang="zh-CN" altLang="en-US"/>
              <a:t>如果需要分页还可以再加一个PageFilter限制返回记录的个数。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3561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Spark On Hbase </a:t>
            </a:r>
            <a:r>
              <a:rPr lang="zh-CN" altLang="en-US" sz="2800" dirty="0"/>
              <a:t>实践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0" y="1705610"/>
            <a:ext cx="960120" cy="1218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180" y="4389120"/>
            <a:ext cx="960120" cy="1218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035" y="5147310"/>
            <a:ext cx="960120" cy="1218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85615"/>
            <a:ext cx="960120" cy="12185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4460" y="560768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Yarn/Mesos/</a:t>
            </a:r>
          </a:p>
          <a:p>
            <a:r>
              <a:rPr lang="zh-CN" altLang="en-US"/>
              <a:t>Spark standalone</a:t>
            </a:r>
          </a:p>
          <a:p>
            <a:r>
              <a:rPr lang="zh-CN" altLang="en-US"/>
              <a:t>cluster</a:t>
            </a:r>
            <a:r>
              <a:rPr lang="en-US" altLang="zh-CN"/>
              <a:t>/local</a:t>
            </a:r>
          </a:p>
        </p:txBody>
      </p:sp>
      <p:sp>
        <p:nvSpPr>
          <p:cNvPr id="10" name="矩形 9"/>
          <p:cNvSpPr/>
          <p:nvPr/>
        </p:nvSpPr>
        <p:spPr>
          <a:xfrm>
            <a:off x="2719705" y="1795145"/>
            <a:ext cx="1111885" cy="6648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Driver</a:t>
            </a:r>
          </a:p>
        </p:txBody>
      </p:sp>
      <p:sp>
        <p:nvSpPr>
          <p:cNvPr id="11" name="矩形 10"/>
          <p:cNvSpPr/>
          <p:nvPr/>
        </p:nvSpPr>
        <p:spPr>
          <a:xfrm>
            <a:off x="838835" y="4389120"/>
            <a:ext cx="1152525" cy="6648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Executor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95270" y="5206365"/>
            <a:ext cx="1238885" cy="6648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Executor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02860" y="4482465"/>
            <a:ext cx="1183005" cy="6648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Executor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0" idx="2"/>
            <a:endCxn id="11" idx="0"/>
          </p:cNvCxnSpPr>
          <p:nvPr/>
        </p:nvCxnSpPr>
        <p:spPr>
          <a:xfrm flipH="1">
            <a:off x="1415415" y="2459990"/>
            <a:ext cx="1860550" cy="1929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2" idx="0"/>
          </p:cNvCxnSpPr>
          <p:nvPr/>
        </p:nvCxnSpPr>
        <p:spPr>
          <a:xfrm>
            <a:off x="3275965" y="2459990"/>
            <a:ext cx="139065" cy="27463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4" idx="0"/>
          </p:cNvCxnSpPr>
          <p:nvPr/>
        </p:nvCxnSpPr>
        <p:spPr>
          <a:xfrm>
            <a:off x="3275330" y="2485390"/>
            <a:ext cx="2419350" cy="19970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88060" y="4779645"/>
            <a:ext cx="814070" cy="229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19" name="矩形 18"/>
          <p:cNvSpPr/>
          <p:nvPr/>
        </p:nvSpPr>
        <p:spPr>
          <a:xfrm>
            <a:off x="3070860" y="5607685"/>
            <a:ext cx="814070" cy="229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20" name="矩形 19"/>
          <p:cNvSpPr/>
          <p:nvPr/>
        </p:nvSpPr>
        <p:spPr>
          <a:xfrm>
            <a:off x="5323205" y="4824095"/>
            <a:ext cx="814070" cy="229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Task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360" y="3514725"/>
            <a:ext cx="960120" cy="121856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080" y="1751330"/>
            <a:ext cx="960120" cy="121856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880" y="610235"/>
            <a:ext cx="960120" cy="121856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415" y="1705610"/>
            <a:ext cx="960120" cy="121856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9662160" y="3742055"/>
            <a:ext cx="1111885" cy="6648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HMaster</a:t>
            </a:r>
          </a:p>
        </p:txBody>
      </p:sp>
      <p:sp>
        <p:nvSpPr>
          <p:cNvPr id="26" name="矩形 25"/>
          <p:cNvSpPr/>
          <p:nvPr/>
        </p:nvSpPr>
        <p:spPr>
          <a:xfrm>
            <a:off x="6796405" y="1982470"/>
            <a:ext cx="1819275" cy="6648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HRegionServer</a:t>
            </a:r>
          </a:p>
        </p:txBody>
      </p:sp>
      <p:sp>
        <p:nvSpPr>
          <p:cNvPr id="27" name="矩形 26"/>
          <p:cNvSpPr/>
          <p:nvPr/>
        </p:nvSpPr>
        <p:spPr>
          <a:xfrm>
            <a:off x="8535035" y="887095"/>
            <a:ext cx="1808480" cy="6648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HRegionServer</a:t>
            </a:r>
          </a:p>
        </p:txBody>
      </p:sp>
      <p:sp>
        <p:nvSpPr>
          <p:cNvPr id="28" name="矩形 27"/>
          <p:cNvSpPr/>
          <p:nvPr/>
        </p:nvSpPr>
        <p:spPr>
          <a:xfrm>
            <a:off x="9951085" y="1863725"/>
            <a:ext cx="1849755" cy="6648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HRegionServer</a:t>
            </a:r>
          </a:p>
        </p:txBody>
      </p:sp>
      <p:sp>
        <p:nvSpPr>
          <p:cNvPr id="29" name="云形 28"/>
          <p:cNvSpPr/>
          <p:nvPr/>
        </p:nvSpPr>
        <p:spPr>
          <a:xfrm>
            <a:off x="7237730" y="4451985"/>
            <a:ext cx="1882775" cy="10934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Zookeeper</a:t>
            </a:r>
          </a:p>
        </p:txBody>
      </p:sp>
      <p:cxnSp>
        <p:nvCxnSpPr>
          <p:cNvPr id="30" name="直接箭头连接符 29"/>
          <p:cNvCxnSpPr>
            <a:endCxn id="25" idx="1"/>
          </p:cNvCxnSpPr>
          <p:nvPr/>
        </p:nvCxnSpPr>
        <p:spPr>
          <a:xfrm flipV="1">
            <a:off x="8975090" y="4074795"/>
            <a:ext cx="687070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  <a:endCxn id="25" idx="0"/>
          </p:cNvCxnSpPr>
          <p:nvPr/>
        </p:nvCxnSpPr>
        <p:spPr>
          <a:xfrm>
            <a:off x="7706360" y="2647315"/>
            <a:ext cx="2512060" cy="10947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  <a:endCxn id="25" idx="0"/>
          </p:cNvCxnSpPr>
          <p:nvPr/>
        </p:nvCxnSpPr>
        <p:spPr>
          <a:xfrm>
            <a:off x="9439275" y="1551940"/>
            <a:ext cx="779145" cy="21901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2"/>
            <a:endCxn id="25" idx="0"/>
          </p:cNvCxnSpPr>
          <p:nvPr/>
        </p:nvCxnSpPr>
        <p:spPr>
          <a:xfrm flipH="1">
            <a:off x="10218420" y="2528570"/>
            <a:ext cx="657860" cy="12134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</p:cNvCxnSpPr>
          <p:nvPr/>
        </p:nvCxnSpPr>
        <p:spPr>
          <a:xfrm>
            <a:off x="3831590" y="2127885"/>
            <a:ext cx="3634740" cy="253111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0" idx="3"/>
            <a:endCxn id="29" idx="2"/>
          </p:cNvCxnSpPr>
          <p:nvPr/>
        </p:nvCxnSpPr>
        <p:spPr>
          <a:xfrm>
            <a:off x="6137275" y="4939030"/>
            <a:ext cx="1106170" cy="5969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3"/>
          </p:cNvCxnSpPr>
          <p:nvPr/>
        </p:nvCxnSpPr>
        <p:spPr>
          <a:xfrm flipV="1">
            <a:off x="3884930" y="5273040"/>
            <a:ext cx="3402330" cy="4495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8" idx="3"/>
          </p:cNvCxnSpPr>
          <p:nvPr/>
        </p:nvCxnSpPr>
        <p:spPr>
          <a:xfrm>
            <a:off x="1802130" y="4894580"/>
            <a:ext cx="5485130" cy="28892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4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3561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Spark On Hbase </a:t>
            </a:r>
            <a:r>
              <a:rPr lang="zh-CN" altLang="en-US" sz="2800" dirty="0"/>
              <a:t>实践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30650" y="21850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RDD </a:t>
            </a:r>
            <a:r>
              <a:rPr lang="zh-CN" altLang="en-US">
                <a:ea typeface="宋体" panose="02010600030101010101" pitchFamily="2" charset="-122"/>
              </a:rPr>
              <a:t>操作</a:t>
            </a:r>
            <a:r>
              <a:rPr lang="en-US" altLang="zh-CN">
                <a:ea typeface="宋体" panose="02010600030101010101" pitchFamily="2" charset="-122"/>
              </a:rPr>
              <a:t>HBase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30650" y="312737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Streaming </a:t>
            </a:r>
            <a:r>
              <a:rPr lang="zh-CN" altLang="en-US">
                <a:ea typeface="宋体" panose="02010600030101010101" pitchFamily="2" charset="-122"/>
              </a:rPr>
              <a:t>操作</a:t>
            </a:r>
            <a:r>
              <a:rPr lang="en-US" altLang="zh-CN">
                <a:ea typeface="宋体" panose="02010600030101010101" pitchFamily="2" charset="-122"/>
              </a:rPr>
              <a:t>HBase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30650" y="4069715"/>
            <a:ext cx="326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、其他方式的</a:t>
            </a:r>
            <a:r>
              <a:rPr lang="en-US" altLang="zh-CN">
                <a:ea typeface="宋体" panose="02010600030101010101" pitchFamily="2" charset="-122"/>
              </a:rPr>
              <a:t>Spark On HBase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7294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构建基于</a:t>
            </a:r>
            <a:r>
              <a:rPr lang="en-US" altLang="zh-CN" sz="2800" dirty="0"/>
              <a:t>HBase</a:t>
            </a:r>
            <a:r>
              <a:rPr lang="zh-CN" altLang="en-US" sz="2800" dirty="0"/>
              <a:t>和</a:t>
            </a:r>
            <a:r>
              <a:rPr lang="en-US" altLang="zh-CN" sz="2800" dirty="0"/>
              <a:t>Solr</a:t>
            </a:r>
            <a:r>
              <a:rPr lang="zh-CN" altLang="en-US" sz="2800" dirty="0"/>
              <a:t>的</a:t>
            </a:r>
            <a:r>
              <a:rPr lang="en-US" altLang="zh-CN" sz="2800" dirty="0"/>
              <a:t>OLAP</a:t>
            </a:r>
            <a:r>
              <a:rPr lang="zh-CN" altLang="en-US" sz="2800" dirty="0"/>
              <a:t>产品 </a:t>
            </a:r>
            <a:r>
              <a:rPr lang="en-US" altLang="zh-CN" sz="2800" dirty="0"/>
              <a:t>- </a:t>
            </a:r>
            <a:r>
              <a:rPr lang="zh-CN" altLang="en-US" sz="2800" dirty="0"/>
              <a:t>需求说明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" y="1402080"/>
            <a:ext cx="12002770" cy="1432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6070" y="3089910"/>
            <a:ext cx="784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、传感器的唯一标识</a:t>
            </a:r>
            <a:r>
              <a:rPr lang="en-US" altLang="zh-CN">
                <a:ea typeface="宋体" panose="02010600030101010101" pitchFamily="2" charset="-122"/>
              </a:rPr>
              <a:t>(id) - </a:t>
            </a:r>
            <a:r>
              <a:rPr lang="zh-CN" altLang="en-US">
                <a:ea typeface="宋体" panose="02010600030101010101" pitchFamily="2" charset="-122"/>
              </a:rPr>
              <a:t>由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个数字或者英文字母组成，表现为十六进制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6070" y="3458210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、表示随机的</a:t>
            </a:r>
            <a:r>
              <a:rPr lang="en-US" altLang="zh-CN">
                <a:ea typeface="宋体" panose="02010600030101010101" pitchFamily="2" charset="-122"/>
              </a:rPr>
              <a:t>eventId</a:t>
            </a:r>
            <a:r>
              <a:rPr lang="zh-CN" altLang="en-US">
                <a:ea typeface="宋体" panose="02010600030101010101" pitchFamily="2" charset="-122"/>
              </a:rPr>
              <a:t>，唯一标识该条记录的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6070" y="3826510"/>
            <a:ext cx="784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、表示事件类型</a:t>
            </a:r>
            <a:r>
              <a:rPr lang="en-US" altLang="zh-CN">
                <a:ea typeface="宋体" panose="02010600030101010101" pitchFamily="2" charset="-122"/>
              </a:rPr>
              <a:t>(eventType)</a:t>
            </a:r>
            <a:r>
              <a:rPr lang="zh-CN" altLang="en-US">
                <a:ea typeface="宋体" panose="02010600030101010101" pitchFamily="2" charset="-122"/>
              </a:rPr>
              <a:t>，比如ALERT、WARNING、FAILURE以及RETURNED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6070" y="4194810"/>
            <a:ext cx="281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、零部件名称</a:t>
            </a:r>
            <a:r>
              <a:rPr lang="en-US" altLang="zh-CN">
                <a:ea typeface="宋体" panose="02010600030101010101" pitchFamily="2" charset="-122"/>
              </a:rPr>
              <a:t>(partName)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6070" y="4563110"/>
            <a:ext cx="304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、零部件编号</a:t>
            </a:r>
            <a:r>
              <a:rPr lang="en-US" altLang="zh-CN">
                <a:ea typeface="宋体" panose="02010600030101010101" pitchFamily="2" charset="-122"/>
              </a:rPr>
              <a:t>(partNumber)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6070" y="493141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6</a:t>
            </a:r>
            <a:r>
              <a:rPr lang="zh-CN" altLang="en-US">
                <a:ea typeface="宋体" panose="02010600030101010101" pitchFamily="2" charset="-122"/>
              </a:rPr>
              <a:t>、传感器版本</a:t>
            </a:r>
            <a:r>
              <a:rPr lang="en-US" altLang="zh-CN">
                <a:ea typeface="宋体" panose="02010600030101010101" pitchFamily="2" charset="-122"/>
              </a:rPr>
              <a:t>(version)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6070" y="5299710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6</a:t>
            </a:r>
            <a:r>
              <a:rPr lang="zh-CN" altLang="en-US">
                <a:ea typeface="宋体" panose="02010600030101010101" pitchFamily="2" charset="-122"/>
              </a:rPr>
              <a:t>、零部件的负荷</a:t>
            </a:r>
            <a:r>
              <a:rPr lang="en-US" altLang="zh-CN">
                <a:ea typeface="宋体" panose="02010600030101010101" pitchFamily="2" charset="-122"/>
              </a:rPr>
              <a:t>(payload),</a:t>
            </a:r>
            <a:r>
              <a:rPr lang="zh-CN" altLang="en-US">
                <a:ea typeface="宋体" panose="02010600030101010101" pitchFamily="2" charset="-122"/>
              </a:rPr>
              <a:t>使用</a:t>
            </a:r>
            <a:r>
              <a:rPr lang="en-US" altLang="zh-CN">
                <a:ea typeface="宋体" panose="02010600030101010101" pitchFamily="2" charset="-122"/>
              </a:rPr>
              <a:t>64</a:t>
            </a:r>
            <a:r>
              <a:rPr lang="zh-CN" altLang="en-US">
                <a:ea typeface="宋体" panose="02010600030101010101" pitchFamily="2" charset="-122"/>
              </a:rPr>
              <a:t>到</a:t>
            </a:r>
            <a:r>
              <a:rPr lang="en-US" altLang="zh-CN">
                <a:ea typeface="宋体" panose="02010600030101010101" pitchFamily="2" charset="-122"/>
              </a:rPr>
              <a:t>128</a:t>
            </a:r>
            <a:r>
              <a:rPr lang="zh-CN" altLang="en-US">
                <a:ea typeface="宋体" panose="02010600030101010101" pitchFamily="2" charset="-122"/>
              </a:rPr>
              <a:t>字母组成</a:t>
            </a:r>
          </a:p>
        </p:txBody>
      </p:sp>
      <p:sp>
        <p:nvSpPr>
          <p:cNvPr id="11" name="矩形 10"/>
          <p:cNvSpPr/>
          <p:nvPr/>
        </p:nvSpPr>
        <p:spPr>
          <a:xfrm>
            <a:off x="6343170" y="4747260"/>
            <a:ext cx="5192395" cy="10610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需求：找出在零部件NE-114上发送了</a:t>
            </a:r>
            <a:r>
              <a:rPr lang="en-US" altLang="zh-CN" dirty="0">
                <a:solidFill>
                  <a:schemeClr val="tx1"/>
                </a:solidFill>
              </a:rPr>
              <a:t>ALTERT</a:t>
            </a:r>
            <a:r>
              <a:rPr lang="zh-CN" altLang="en-US" dirty="0">
                <a:solidFill>
                  <a:schemeClr val="tx1"/>
                </a:solidFill>
              </a:rPr>
              <a:t>类型事件的传感器发出的其他的事件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7294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构建基于</a:t>
            </a:r>
            <a:r>
              <a:rPr lang="en-US" altLang="zh-CN" sz="2800" dirty="0"/>
              <a:t>HBase</a:t>
            </a:r>
            <a:r>
              <a:rPr lang="zh-CN" altLang="en-US" sz="2800" dirty="0"/>
              <a:t>和</a:t>
            </a:r>
            <a:r>
              <a:rPr lang="en-US" altLang="zh-CN" sz="2800" dirty="0"/>
              <a:t>Solr</a:t>
            </a:r>
            <a:r>
              <a:rPr lang="zh-CN" altLang="en-US" sz="2800" dirty="0"/>
              <a:t>的</a:t>
            </a:r>
            <a:r>
              <a:rPr lang="en-US" altLang="zh-CN" sz="2800" dirty="0"/>
              <a:t>OLAP</a:t>
            </a:r>
            <a:r>
              <a:rPr lang="zh-CN" altLang="en-US" sz="2800" dirty="0"/>
              <a:t>产品 </a:t>
            </a:r>
            <a:r>
              <a:rPr lang="en-US" altLang="zh-CN" sz="2800" dirty="0"/>
              <a:t>- </a:t>
            </a:r>
            <a:r>
              <a:rPr lang="zh-CN" altLang="en-US" sz="2800" dirty="0"/>
              <a:t>实现步骤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9750" y="133477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>
                <a:ea typeface="宋体" panose="02010600030101010101" pitchFamily="2" charset="-122"/>
              </a:rPr>
              <a:t>HBase</a:t>
            </a:r>
            <a:r>
              <a:rPr lang="zh-CN" altLang="en-US">
                <a:ea typeface="宋体" panose="02010600030101010101" pitchFamily="2" charset="-122"/>
              </a:rPr>
              <a:t>表的</a:t>
            </a:r>
            <a:r>
              <a:rPr lang="en-US" altLang="zh-CN">
                <a:ea typeface="宋体" panose="02010600030101010101" pitchFamily="2" charset="-122"/>
              </a:rPr>
              <a:t>Schema</a:t>
            </a:r>
            <a:r>
              <a:rPr lang="zh-CN" altLang="en-US">
                <a:ea typeface="宋体" panose="02010600030101010101" pitchFamily="2" charset="-122"/>
              </a:rPr>
              <a:t>的设计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2470" y="2080260"/>
            <a:ext cx="2082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一、</a:t>
            </a:r>
            <a:r>
              <a:rPr lang="en-US" altLang="zh-CN"/>
              <a:t>rowkey</a:t>
            </a:r>
            <a:r>
              <a:rPr lang="zh-CN" altLang="en-US"/>
              <a:t>的设计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63980" y="257810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根据读写特点来设计：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2080" y="3240405"/>
            <a:ext cx="3863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写： 我们的数据是批量写入</a:t>
            </a:r>
            <a:r>
              <a:rPr lang="en-US" altLang="zh-CN"/>
              <a:t>HBase</a:t>
            </a:r>
            <a:r>
              <a:rPr lang="zh-CN" altLang="en-US"/>
              <a:t>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38015" y="3240405"/>
            <a:ext cx="208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bulk load</a:t>
            </a:r>
            <a:r>
              <a:rPr lang="zh-CN" altLang="en-US"/>
              <a:t>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71360" y="3240405"/>
            <a:ext cx="2539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对</a:t>
            </a:r>
            <a:r>
              <a:rPr lang="en-US" altLang="zh-CN"/>
              <a:t>rowkey</a:t>
            </a:r>
            <a:r>
              <a:rPr lang="zh-CN" altLang="en-US"/>
              <a:t>没有什么要求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2080" y="3990340"/>
            <a:ext cx="7769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读：需要结合传感器</a:t>
            </a:r>
            <a:r>
              <a:rPr lang="en-US" altLang="zh-CN"/>
              <a:t>id</a:t>
            </a:r>
            <a:r>
              <a:rPr lang="zh-CN" altLang="en-US"/>
              <a:t>、</a:t>
            </a:r>
            <a:r>
              <a:rPr lang="en-US" altLang="zh-CN"/>
              <a:t>eventId</a:t>
            </a:r>
            <a:r>
              <a:rPr lang="zh-CN" altLang="en-US"/>
              <a:t>、</a:t>
            </a:r>
            <a:r>
              <a:rPr lang="en-US" altLang="zh-CN"/>
              <a:t>eventType</a:t>
            </a:r>
            <a:r>
              <a:rPr lang="zh-CN" altLang="en-US"/>
              <a:t>、零部件名称等条件查询数据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093710" y="3990340"/>
            <a:ext cx="4009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结合外部索引系统</a:t>
            </a:r>
            <a:r>
              <a:rPr lang="en-US" altLang="zh-CN"/>
              <a:t>solr</a:t>
            </a:r>
            <a:r>
              <a:rPr lang="zh-CN" altLang="en-US"/>
              <a:t>来实现高效查询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63980" y="4958715"/>
            <a:ext cx="3891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所以我们使用传感器</a:t>
            </a:r>
            <a:r>
              <a:rPr lang="en-US" altLang="zh-CN"/>
              <a:t>id</a:t>
            </a:r>
            <a:r>
              <a:rPr lang="zh-CN" altLang="en-US"/>
              <a:t>来作为</a:t>
            </a:r>
            <a:r>
              <a:rPr lang="en-US" altLang="zh-CN"/>
              <a:t>rowkey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69795" y="5546090"/>
            <a:ext cx="7098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但是呢传感器</a:t>
            </a:r>
            <a:r>
              <a:rPr lang="en-US" altLang="zh-CN"/>
              <a:t>id</a:t>
            </a:r>
            <a:r>
              <a:rPr lang="zh-CN" altLang="en-US"/>
              <a:t>可能具有范围性特点，比如都是在</a:t>
            </a:r>
            <a:r>
              <a:rPr lang="en-US" altLang="zh-CN"/>
              <a:t>40xxx - 49xxx</a:t>
            </a:r>
            <a:r>
              <a:rPr lang="zh-CN" altLang="en-US"/>
              <a:t>之间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453245" y="5546090"/>
            <a:ext cx="2056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会发生</a:t>
            </a:r>
            <a:r>
              <a:rPr lang="en-US" altLang="zh-CN"/>
              <a:t>hotspotting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562985" y="6115685"/>
            <a:ext cx="3986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对传感器</a:t>
            </a:r>
            <a:r>
              <a:rPr lang="en-US" altLang="zh-CN"/>
              <a:t>id</a:t>
            </a:r>
            <a:r>
              <a:rPr lang="zh-CN" altLang="en-US"/>
              <a:t>进行</a:t>
            </a:r>
            <a:r>
              <a:rPr lang="en-US" altLang="zh-CN"/>
              <a:t>md5 hash</a:t>
            </a:r>
            <a:r>
              <a:rPr lang="zh-CN" altLang="en-US"/>
              <a:t>作为</a:t>
            </a:r>
            <a:r>
              <a:rPr lang="en-US" altLang="zh-CN"/>
              <a:t>rowkey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3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课程内容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3629127" y="1748654"/>
            <a:ext cx="3362790" cy="5372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Table Schema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的设计</a:t>
            </a:r>
          </a:p>
        </p:txBody>
      </p:sp>
      <p:sp>
        <p:nvSpPr>
          <p:cNvPr id="21" name="矩形 20"/>
          <p:cNvSpPr/>
          <p:nvPr/>
        </p:nvSpPr>
        <p:spPr>
          <a:xfrm>
            <a:off x="3629127" y="3505206"/>
            <a:ext cx="3362790" cy="5372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Hbase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Solr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构建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OLAP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平台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8C2837-8934-42B9-AD5C-A18EA0A63329}"/>
              </a:ext>
            </a:extLst>
          </p:cNvPr>
          <p:cNvSpPr/>
          <p:nvPr/>
        </p:nvSpPr>
        <p:spPr>
          <a:xfrm>
            <a:off x="3629127" y="2626930"/>
            <a:ext cx="3362790" cy="5372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Spark On HBase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540451D-E80F-4726-953F-41618E4679FF}"/>
              </a:ext>
            </a:extLst>
          </p:cNvPr>
          <p:cNvSpPr/>
          <p:nvPr/>
        </p:nvSpPr>
        <p:spPr>
          <a:xfrm>
            <a:off x="3629128" y="4383483"/>
            <a:ext cx="3362790" cy="5372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、构建一个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Java Web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30" grpId="0" animBg="1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7294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构建基于</a:t>
            </a:r>
            <a:r>
              <a:rPr lang="en-US" altLang="zh-CN" sz="2800" dirty="0"/>
              <a:t>HBase</a:t>
            </a:r>
            <a:r>
              <a:rPr lang="zh-CN" altLang="en-US" sz="2800" dirty="0"/>
              <a:t>和</a:t>
            </a:r>
            <a:r>
              <a:rPr lang="en-US" altLang="zh-CN" sz="2800" dirty="0"/>
              <a:t>Solr</a:t>
            </a:r>
            <a:r>
              <a:rPr lang="zh-CN" altLang="en-US" sz="2800" dirty="0"/>
              <a:t>的</a:t>
            </a:r>
            <a:r>
              <a:rPr lang="en-US" altLang="zh-CN" sz="2800" dirty="0"/>
              <a:t>OLAP</a:t>
            </a:r>
            <a:r>
              <a:rPr lang="zh-CN" altLang="en-US" sz="2800" dirty="0"/>
              <a:t>产品 </a:t>
            </a:r>
            <a:r>
              <a:rPr lang="en-US" altLang="zh-CN" sz="2800" dirty="0"/>
              <a:t>- </a:t>
            </a:r>
            <a:r>
              <a:rPr lang="zh-CN" altLang="en-US" sz="2800" dirty="0"/>
              <a:t>实现步骤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9750" y="133477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>
                <a:ea typeface="宋体" panose="02010600030101010101" pitchFamily="2" charset="-122"/>
              </a:rPr>
              <a:t>HBase</a:t>
            </a:r>
            <a:r>
              <a:rPr lang="zh-CN" altLang="en-US">
                <a:ea typeface="宋体" panose="02010600030101010101" pitchFamily="2" charset="-122"/>
              </a:rPr>
              <a:t>表的</a:t>
            </a:r>
            <a:r>
              <a:rPr lang="en-US" altLang="zh-CN">
                <a:ea typeface="宋体" panose="02010600030101010101" pitchFamily="2" charset="-122"/>
              </a:rPr>
              <a:t>Schema</a:t>
            </a:r>
            <a:r>
              <a:rPr lang="zh-CN" altLang="en-US">
                <a:ea typeface="宋体" panose="02010600030101010101" pitchFamily="2" charset="-122"/>
              </a:rPr>
              <a:t>的设计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2470" y="2080260"/>
            <a:ext cx="241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二、</a:t>
            </a:r>
            <a:r>
              <a:rPr lang="en-US" altLang="zh-CN"/>
              <a:t>Column qualifier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77110" y="2795905"/>
            <a:ext cx="372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每个传感器可能会发送很多的</a:t>
            </a:r>
            <a:r>
              <a:rPr lang="en-US" altLang="zh-CN"/>
              <a:t>event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77110" y="3482975"/>
            <a:ext cx="5263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所以单纯的靠传感器</a:t>
            </a:r>
            <a:r>
              <a:rPr lang="en-US" altLang="zh-CN"/>
              <a:t>id</a:t>
            </a:r>
            <a:r>
              <a:rPr lang="zh-CN" altLang="en-US"/>
              <a:t>作为</a:t>
            </a:r>
            <a:r>
              <a:rPr lang="en-US" altLang="zh-CN"/>
              <a:t>rowkey</a:t>
            </a:r>
            <a:r>
              <a:rPr lang="zh-CN" altLang="en-US"/>
              <a:t>，不能保证唯一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277110" y="4170680"/>
            <a:ext cx="7355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那么我们使用唯一的</a:t>
            </a:r>
            <a:r>
              <a:rPr lang="en-US" altLang="zh-CN"/>
              <a:t>eventId</a:t>
            </a:r>
            <a:r>
              <a:rPr lang="zh-CN" altLang="en-US"/>
              <a:t>作为</a:t>
            </a:r>
            <a:r>
              <a:rPr lang="en-US" altLang="zh-CN"/>
              <a:t>Column Qualifier</a:t>
            </a:r>
            <a:r>
              <a:rPr lang="zh-CN" altLang="en-US"/>
              <a:t>，保证数据的唯一性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7294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构建基于</a:t>
            </a:r>
            <a:r>
              <a:rPr lang="en-US" altLang="zh-CN" sz="2800" dirty="0"/>
              <a:t>HBase</a:t>
            </a:r>
            <a:r>
              <a:rPr lang="zh-CN" altLang="en-US" sz="2800" dirty="0"/>
              <a:t>和</a:t>
            </a:r>
            <a:r>
              <a:rPr lang="en-US" altLang="zh-CN" sz="2800" dirty="0"/>
              <a:t>Solr</a:t>
            </a:r>
            <a:r>
              <a:rPr lang="zh-CN" altLang="en-US" sz="2800" dirty="0"/>
              <a:t>的</a:t>
            </a:r>
            <a:r>
              <a:rPr lang="en-US" altLang="zh-CN" sz="2800" dirty="0"/>
              <a:t>OLAP</a:t>
            </a:r>
            <a:r>
              <a:rPr lang="zh-CN" altLang="en-US" sz="2800" dirty="0"/>
              <a:t>产品 </a:t>
            </a:r>
            <a:r>
              <a:rPr lang="en-US" altLang="zh-CN" sz="2800" dirty="0"/>
              <a:t>- </a:t>
            </a:r>
            <a:r>
              <a:rPr lang="zh-CN" altLang="en-US" sz="2800" dirty="0"/>
              <a:t>实现步骤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9750" y="133477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>
                <a:ea typeface="宋体" panose="02010600030101010101" pitchFamily="2" charset="-122"/>
              </a:rPr>
              <a:t>HBase</a:t>
            </a:r>
            <a:r>
              <a:rPr lang="zh-CN" altLang="en-US">
                <a:ea typeface="宋体" panose="02010600030101010101" pitchFamily="2" charset="-122"/>
              </a:rPr>
              <a:t>表的</a:t>
            </a:r>
            <a:r>
              <a:rPr lang="en-US" altLang="zh-CN">
                <a:ea typeface="宋体" panose="02010600030101010101" pitchFamily="2" charset="-122"/>
              </a:rPr>
              <a:t>Schema</a:t>
            </a:r>
            <a:r>
              <a:rPr lang="zh-CN" altLang="en-US">
                <a:ea typeface="宋体" panose="02010600030101010101" pitchFamily="2" charset="-122"/>
              </a:rPr>
              <a:t>的设计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5700" y="2080260"/>
            <a:ext cx="191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三、</a:t>
            </a:r>
            <a:r>
              <a:rPr lang="en-US" altLang="zh-CN"/>
              <a:t>Table</a:t>
            </a:r>
            <a:r>
              <a:rPr lang="zh-CN" altLang="en-US"/>
              <a:t>的参数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75560" y="2867660"/>
            <a:ext cx="1580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Compression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45100" y="2867660"/>
            <a:ext cx="963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Snappy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75560" y="3646170"/>
            <a:ext cx="2249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Data Block Encoder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45100" y="3646170"/>
            <a:ext cx="1011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Fast Diff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75560" y="4387850"/>
            <a:ext cx="1454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Bloom Filter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45100" y="4387850"/>
            <a:ext cx="838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NONE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75560" y="5175250"/>
            <a:ext cx="1052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Pre Split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245100" y="5175250"/>
            <a:ext cx="1696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HexStringSplit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7294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构建基于</a:t>
            </a:r>
            <a:r>
              <a:rPr lang="en-US" altLang="zh-CN" sz="2800" dirty="0"/>
              <a:t>HBase</a:t>
            </a:r>
            <a:r>
              <a:rPr lang="zh-CN" altLang="en-US" sz="2800" dirty="0"/>
              <a:t>和</a:t>
            </a:r>
            <a:r>
              <a:rPr lang="en-US" altLang="zh-CN" sz="2800" dirty="0"/>
              <a:t>Solr</a:t>
            </a:r>
            <a:r>
              <a:rPr lang="zh-CN" altLang="en-US" sz="2800" dirty="0"/>
              <a:t>的</a:t>
            </a:r>
            <a:r>
              <a:rPr lang="en-US" altLang="zh-CN" sz="2800" dirty="0"/>
              <a:t>OLAP</a:t>
            </a:r>
            <a:r>
              <a:rPr lang="zh-CN" altLang="en-US" sz="2800" dirty="0"/>
              <a:t>产品 </a:t>
            </a:r>
            <a:r>
              <a:rPr lang="en-US" altLang="zh-CN" sz="2800" dirty="0"/>
              <a:t>- </a:t>
            </a:r>
            <a:r>
              <a:rPr lang="zh-CN" altLang="en-US" sz="2800" dirty="0"/>
              <a:t>实现步骤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9750" y="133477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>
                <a:ea typeface="宋体" panose="02010600030101010101" pitchFamily="2" charset="-122"/>
              </a:rPr>
              <a:t>HBase</a:t>
            </a:r>
            <a:r>
              <a:rPr lang="zh-CN" altLang="en-US">
                <a:ea typeface="宋体" panose="02010600030101010101" pitchFamily="2" charset="-122"/>
              </a:rPr>
              <a:t>表的</a:t>
            </a:r>
            <a:r>
              <a:rPr lang="en-US" altLang="zh-CN">
                <a:ea typeface="宋体" panose="02010600030101010101" pitchFamily="2" charset="-122"/>
              </a:rPr>
              <a:t>Schema</a:t>
            </a:r>
            <a:r>
              <a:rPr lang="zh-CN" altLang="en-US">
                <a:ea typeface="宋体" panose="02010600030101010101" pitchFamily="2" charset="-122"/>
              </a:rPr>
              <a:t>的设计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5700" y="2080260"/>
            <a:ext cx="1911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四、</a:t>
            </a:r>
            <a:r>
              <a:rPr lang="en-US" altLang="zh-CN"/>
              <a:t>Table</a:t>
            </a:r>
            <a:r>
              <a:rPr lang="zh-CN" altLang="en-US"/>
              <a:t>的创建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8090" y="2967990"/>
            <a:ext cx="889635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create 'sensor', {NUMREGIONS =&gt; 2, SPLITALGO =&gt; 'HexStringSplit'}, {NAME =&gt; 'v', COMPRESSION =&gt; '</a:t>
            </a:r>
            <a:r>
              <a:rPr lang="en-US" altLang="zh-CN" dirty="0"/>
              <a:t>NONE</a:t>
            </a:r>
            <a:r>
              <a:rPr lang="zh-CN" altLang="en-US" dirty="0"/>
              <a:t>', BLOOMFILTER =&gt; 'NONE'</a:t>
            </a:r>
            <a:r>
              <a:rPr lang="en-US" altLang="zh-CN" dirty="0"/>
              <a:t>,DATA_BLOCK_ENCODING =&gt; 'FAST_DIFF'</a:t>
            </a:r>
            <a:r>
              <a:rPr lang="zh-CN" alt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7294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构建基于</a:t>
            </a:r>
            <a:r>
              <a:rPr lang="en-US" altLang="zh-CN" sz="2800" dirty="0"/>
              <a:t>HBase</a:t>
            </a:r>
            <a:r>
              <a:rPr lang="zh-CN" altLang="en-US" sz="2800" dirty="0"/>
              <a:t>和</a:t>
            </a:r>
            <a:r>
              <a:rPr lang="en-US" altLang="zh-CN" sz="2800" dirty="0"/>
              <a:t>Solr</a:t>
            </a:r>
            <a:r>
              <a:rPr lang="zh-CN" altLang="en-US" sz="2800" dirty="0"/>
              <a:t>的</a:t>
            </a:r>
            <a:r>
              <a:rPr lang="en-US" altLang="zh-CN" sz="2800" dirty="0"/>
              <a:t>OLAP</a:t>
            </a:r>
            <a:r>
              <a:rPr lang="zh-CN" altLang="en-US" sz="2800" dirty="0"/>
              <a:t>产品 </a:t>
            </a:r>
            <a:r>
              <a:rPr lang="en-US" altLang="zh-CN" sz="2800" dirty="0"/>
              <a:t>- </a:t>
            </a:r>
            <a:r>
              <a:rPr lang="zh-CN" altLang="en-US" sz="2800" dirty="0"/>
              <a:t>实现步骤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538730" y="238061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、将数据导入到</a:t>
            </a:r>
            <a:r>
              <a:rPr lang="en-US" altLang="zh-CN">
                <a:ea typeface="宋体" panose="02010600030101010101" pitchFamily="2" charset="-122"/>
              </a:rPr>
              <a:t>HBase</a:t>
            </a:r>
            <a:r>
              <a:rPr lang="zh-CN" altLang="en-US">
                <a:ea typeface="宋体" panose="02010600030101010101" pitchFamily="2" charset="-122"/>
              </a:rPr>
              <a:t>中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18460" y="2924810"/>
            <a:ext cx="464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2.1</a:t>
            </a:r>
            <a:r>
              <a:rPr lang="zh-CN" altLang="en-US" dirty="0">
                <a:ea typeface="宋体" panose="02010600030101010101" pitchFamily="2" charset="-122"/>
              </a:rPr>
              <a:t>、将</a:t>
            </a:r>
            <a:r>
              <a:rPr lang="en-US" dirty="0">
                <a:ea typeface="宋体" panose="02010600030101010101" pitchFamily="2" charset="-122"/>
              </a:rPr>
              <a:t>CSV</a:t>
            </a:r>
            <a:r>
              <a:rPr lang="zh-CN" altLang="en-US" dirty="0">
                <a:ea typeface="宋体" panose="02010600030101010101" pitchFamily="2" charset="-122"/>
              </a:rPr>
              <a:t>格式的数据转成</a:t>
            </a:r>
            <a:r>
              <a:rPr lang="en-US" altLang="zh-CN" dirty="0" err="1">
                <a:ea typeface="宋体" panose="02010600030101010101" pitchFamily="2" charset="-122"/>
              </a:rPr>
              <a:t>HFile</a:t>
            </a:r>
            <a:r>
              <a:rPr lang="zh-CN" altLang="en-US" dirty="0">
                <a:ea typeface="宋体" panose="02010600030101010101" pitchFamily="2" charset="-122"/>
              </a:rPr>
              <a:t>格式的数据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918460" y="3356610"/>
            <a:ext cx="418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</a:t>
            </a:r>
            <a:r>
              <a:rPr lang="zh-CN" altLang="en-US" dirty="0">
                <a:ea typeface="宋体" panose="02010600030101010101" pitchFamily="2" charset="-122"/>
              </a:rPr>
              <a:t>、将转成的</a:t>
            </a:r>
            <a:r>
              <a:rPr lang="en-US" altLang="zh-CN" dirty="0" err="1">
                <a:ea typeface="宋体" panose="02010600030101010101" pitchFamily="2" charset="-122"/>
              </a:rPr>
              <a:t>HFile</a:t>
            </a:r>
            <a:r>
              <a:rPr lang="zh-CN" altLang="en-US" dirty="0">
                <a:ea typeface="宋体" panose="02010600030101010101" pitchFamily="2" charset="-122"/>
              </a:rPr>
              <a:t>数据导入到</a:t>
            </a:r>
            <a:r>
              <a:rPr lang="en-US" altLang="zh-CN" dirty="0">
                <a:ea typeface="宋体" panose="02010600030101010101" pitchFamily="2" charset="-122"/>
              </a:rPr>
              <a:t>HBase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918460" y="377571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2.3</a:t>
            </a:r>
            <a:r>
              <a:rPr lang="zh-CN" altLang="en-US">
                <a:ea typeface="宋体" panose="02010600030101010101" pitchFamily="2" charset="-122"/>
              </a:rPr>
              <a:t>、验证</a:t>
            </a:r>
            <a:r>
              <a:rPr lang="en-US" altLang="zh-CN">
                <a:ea typeface="宋体" panose="02010600030101010101" pitchFamily="2" charset="-122"/>
              </a:rPr>
              <a:t>HBase</a:t>
            </a:r>
            <a:r>
              <a:rPr lang="zh-CN" altLang="en-US">
                <a:ea typeface="宋体" panose="02010600030101010101" pitchFamily="2" charset="-122"/>
              </a:rPr>
              <a:t>中的数据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9903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构建基于</a:t>
            </a:r>
            <a:r>
              <a:rPr lang="en-US" altLang="zh-CN" sz="2800" dirty="0"/>
              <a:t>HBase</a:t>
            </a:r>
            <a:r>
              <a:rPr lang="zh-CN" altLang="en-US" sz="2800" dirty="0"/>
              <a:t>和</a:t>
            </a:r>
            <a:r>
              <a:rPr lang="en-US" altLang="zh-CN" sz="2800" dirty="0"/>
              <a:t>Solr</a:t>
            </a:r>
            <a:r>
              <a:rPr lang="zh-CN" altLang="en-US" sz="2800" dirty="0"/>
              <a:t>的</a:t>
            </a:r>
            <a:r>
              <a:rPr lang="en-US" altLang="zh-CN" sz="2800" dirty="0"/>
              <a:t>OLAP</a:t>
            </a:r>
            <a:r>
              <a:rPr lang="zh-CN" altLang="en-US" sz="2800" dirty="0"/>
              <a:t>产品 </a:t>
            </a:r>
            <a:r>
              <a:rPr lang="en-US" altLang="zh-CN" sz="2800" dirty="0"/>
              <a:t>– </a:t>
            </a:r>
            <a:r>
              <a:rPr lang="zh-CN" altLang="en-US" sz="2800" dirty="0"/>
              <a:t>实验环境下的</a:t>
            </a:r>
            <a:r>
              <a:rPr lang="en-US" altLang="zh-CN" sz="2800" dirty="0" err="1"/>
              <a:t>Solr</a:t>
            </a:r>
            <a:r>
              <a:rPr lang="zh-CN" altLang="en-US" sz="2800" dirty="0"/>
              <a:t>的安装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63459" y="1633557"/>
            <a:ext cx="64748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需要安装</a:t>
            </a:r>
            <a:r>
              <a:rPr lang="en-US" altLang="zh-CN" dirty="0" err="1"/>
              <a:t>jdk</a:t>
            </a:r>
            <a:r>
              <a:rPr lang="en-US" altLang="zh-CN" dirty="0"/>
              <a:t> 8</a:t>
            </a:r>
          </a:p>
          <a:p>
            <a:pPr algn="l"/>
            <a:r>
              <a:rPr lang="en-US" altLang="zh-CN" dirty="0"/>
              <a:t>1</a:t>
            </a:r>
            <a:r>
              <a:rPr lang="zh-CN" altLang="en-US" dirty="0">
                <a:ea typeface="宋体" panose="02010600030101010101" pitchFamily="2" charset="-122"/>
              </a:rPr>
              <a:t>、下载 http://archive.apache.org/dist/lucene/solr/7.1.0/</a:t>
            </a:r>
          </a:p>
          <a:p>
            <a:pPr algn="l"/>
            <a:r>
              <a:rPr lang="zh-CN" altLang="en-US" dirty="0">
                <a:ea typeface="宋体" panose="02010600030101010101" pitchFamily="2" charset="-122"/>
              </a:rPr>
              <a:t>solr-7.1.0.tgz </a:t>
            </a:r>
          </a:p>
          <a:p>
            <a:pPr algn="l"/>
            <a:endParaRPr lang="zh-CN" altLang="en-US" dirty="0"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、上传至</a:t>
            </a:r>
            <a:r>
              <a:rPr lang="en-US" altLang="zh-CN" dirty="0">
                <a:ea typeface="宋体" panose="02010600030101010101" pitchFamily="2" charset="-122"/>
              </a:rPr>
              <a:t>master</a:t>
            </a:r>
            <a:r>
              <a:rPr lang="zh-CN" altLang="en-US" dirty="0">
                <a:ea typeface="宋体" panose="02010600030101010101" pitchFamily="2" charset="-122"/>
              </a:rPr>
              <a:t>上的</a:t>
            </a:r>
            <a:r>
              <a:rPr lang="en-US" altLang="zh-CN" dirty="0">
                <a:ea typeface="宋体" panose="02010600030101010101" pitchFamily="2" charset="-122"/>
              </a:rPr>
              <a:t>~/bigdata</a:t>
            </a:r>
            <a:r>
              <a:rPr lang="zh-CN" altLang="en-US" dirty="0">
                <a:ea typeface="宋体" panose="02010600030101010101" pitchFamily="2" charset="-122"/>
              </a:rPr>
              <a:t>下，然后用下面的命令解压：</a:t>
            </a: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tar -</a:t>
            </a:r>
            <a:r>
              <a:rPr lang="en-US" altLang="zh-CN" dirty="0" err="1">
                <a:ea typeface="宋体" panose="02010600030101010101" pitchFamily="2" charset="-122"/>
              </a:rPr>
              <a:t>xvf</a:t>
            </a:r>
            <a:r>
              <a:rPr lang="en-US" altLang="zh-CN" dirty="0">
                <a:ea typeface="宋体" panose="02010600030101010101" pitchFamily="2" charset="-122"/>
              </a:rPr>
              <a:t> solr-7.1.0.tgz </a:t>
            </a:r>
          </a:p>
          <a:p>
            <a:pPr algn="l"/>
            <a:endParaRPr lang="en-US" altLang="zh-CN" dirty="0"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cd solr-7.1.0</a:t>
            </a: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bin/</a:t>
            </a:r>
            <a:r>
              <a:rPr lang="en-US" altLang="zh-CN" dirty="0" err="1">
                <a:ea typeface="宋体" panose="02010600030101010101" pitchFamily="2" charset="-122"/>
              </a:rPr>
              <a:t>solr</a:t>
            </a:r>
            <a:r>
              <a:rPr lang="en-US" altLang="zh-CN" dirty="0">
                <a:ea typeface="宋体" panose="02010600030101010101" pitchFamily="2" charset="-122"/>
              </a:rPr>
              <a:t> start -e cloud    //</a:t>
            </a: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ea typeface="宋体" panose="02010600030101010101" pitchFamily="2" charset="-122"/>
              </a:rPr>
              <a:t>solrCloud</a:t>
            </a:r>
            <a:r>
              <a:rPr lang="zh-CN" altLang="en-US" dirty="0">
                <a:ea typeface="宋体" panose="02010600030101010101" pitchFamily="2" charset="-122"/>
              </a:rPr>
              <a:t>的模式下启动</a:t>
            </a:r>
            <a:r>
              <a:rPr lang="en-US" altLang="zh-CN" dirty="0" err="1">
                <a:ea typeface="宋体" panose="02010600030101010101" pitchFamily="2" charset="-122"/>
              </a:rPr>
              <a:t>solr</a:t>
            </a:r>
            <a:endParaRPr lang="zh-CN" altLang="en-US" dirty="0">
              <a:ea typeface="宋体" panose="02010600030101010101" pitchFamily="2" charset="-122"/>
            </a:endParaRPr>
          </a:p>
          <a:p>
            <a:pPr algn="l"/>
            <a:endParaRPr lang="zh-CN" altLang="en-US" dirty="0"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</a:p>
          <a:p>
            <a:pPr algn="l"/>
            <a:r>
              <a:rPr lang="en-US" altLang="zh-CN" dirty="0" err="1">
                <a:ea typeface="宋体" panose="02010600030101010101" pitchFamily="2" charset="-122"/>
              </a:rPr>
              <a:t>jps</a:t>
            </a:r>
            <a:r>
              <a:rPr lang="zh-CN" altLang="en-US" dirty="0">
                <a:ea typeface="宋体" panose="02010600030101010101" pitchFamily="2" charset="-122"/>
              </a:rPr>
              <a:t>验证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ea typeface="宋体" panose="02010600030101010101" pitchFamily="2" charset="-122"/>
              </a:rPr>
              <a:t>浏览器访问</a:t>
            </a:r>
            <a:r>
              <a:rPr lang="en-US" altLang="zh-CN" dirty="0">
                <a:ea typeface="宋体" panose="02010600030101010101" pitchFamily="2" charset="-122"/>
              </a:rPr>
              <a:t>http://master:8983 </a:t>
            </a:r>
            <a:r>
              <a:rPr lang="zh-CN" altLang="en-US" dirty="0">
                <a:ea typeface="宋体" panose="02010600030101010101" pitchFamily="2" charset="-122"/>
              </a:rPr>
              <a:t>验证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8602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构建基于</a:t>
            </a:r>
            <a:r>
              <a:rPr lang="en-US" altLang="zh-CN" sz="2800" dirty="0"/>
              <a:t>HBase</a:t>
            </a:r>
            <a:r>
              <a:rPr lang="zh-CN" altLang="en-US" sz="2800" dirty="0"/>
              <a:t>和</a:t>
            </a:r>
            <a:r>
              <a:rPr lang="en-US" altLang="zh-CN" sz="2800" dirty="0"/>
              <a:t>Solr</a:t>
            </a:r>
            <a:r>
              <a:rPr lang="zh-CN" altLang="en-US" sz="2800" dirty="0"/>
              <a:t>的</a:t>
            </a:r>
            <a:r>
              <a:rPr lang="en-US" altLang="zh-CN" sz="2800" dirty="0"/>
              <a:t>OLAP</a:t>
            </a:r>
            <a:r>
              <a:rPr lang="zh-CN" altLang="en-US" sz="2800" dirty="0"/>
              <a:t>产品 </a:t>
            </a:r>
            <a:r>
              <a:rPr lang="en-US" altLang="zh-CN" sz="2800" dirty="0"/>
              <a:t>- </a:t>
            </a:r>
            <a:r>
              <a:rPr lang="en-US" altLang="zh-CN" sz="2800" dirty="0" err="1"/>
              <a:t>Solr</a:t>
            </a:r>
            <a:r>
              <a:rPr lang="zh-CN" altLang="en-US" sz="2800" dirty="0"/>
              <a:t>中的</a:t>
            </a:r>
            <a:r>
              <a:rPr lang="en-US" altLang="zh-CN" sz="2800" dirty="0"/>
              <a:t>schema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80695" y="1073150"/>
            <a:ext cx="1146492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zh-CN" altLang="en-US" dirty="0"/>
              <a:t>创建一个</a:t>
            </a:r>
            <a:r>
              <a:rPr lang="en-US" altLang="zh-CN" dirty="0"/>
              <a:t>collection:</a:t>
            </a:r>
          </a:p>
          <a:p>
            <a:r>
              <a:rPr lang="zh-CN" altLang="en-US" dirty="0"/>
              <a:t>bin/solr create -c </a:t>
            </a:r>
            <a:r>
              <a:rPr lang="en-US" altLang="zh-CN" dirty="0" err="1"/>
              <a:t>films_json</a:t>
            </a:r>
            <a:r>
              <a:rPr lang="en-US" altLang="zh-CN" dirty="0"/>
              <a:t> -s 2 -rf 2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>
                <a:ea typeface="宋体" panose="02010600030101010101" pitchFamily="2" charset="-122"/>
              </a:rPr>
              <a:t>、将</a:t>
            </a:r>
            <a:r>
              <a:rPr lang="en-US" altLang="zh-CN" dirty="0"/>
              <a:t>example/films/</a:t>
            </a:r>
            <a:r>
              <a:rPr lang="en-US" altLang="zh-CN" dirty="0" err="1"/>
              <a:t>films.json</a:t>
            </a:r>
            <a:r>
              <a:rPr lang="zh-CN" altLang="en-US" dirty="0">
                <a:sym typeface="+mn-ea"/>
              </a:rPr>
              <a:t>文件都上传到</a:t>
            </a:r>
            <a:r>
              <a:rPr lang="en-US" altLang="zh-CN" dirty="0" err="1">
                <a:sym typeface="+mn-ea"/>
              </a:rPr>
              <a:t>solr</a:t>
            </a:r>
            <a:r>
              <a:rPr lang="zh-CN" altLang="en-US" dirty="0">
                <a:sym typeface="+mn-ea"/>
              </a:rPr>
              <a:t>中对应的</a:t>
            </a:r>
            <a:r>
              <a:rPr lang="en-US" altLang="zh-CN" dirty="0" err="1"/>
              <a:t>films_json</a:t>
            </a:r>
            <a:r>
              <a:rPr lang="zh-CN" altLang="en-US" dirty="0">
                <a:sym typeface="+mn-ea"/>
              </a:rPr>
              <a:t>来建立索引</a:t>
            </a:r>
          </a:p>
          <a:p>
            <a:r>
              <a:rPr lang="en-US" altLang="zh-CN" dirty="0"/>
              <a:t>bin/post -c </a:t>
            </a:r>
            <a:r>
              <a:rPr lang="en-US" altLang="zh-CN" dirty="0" err="1"/>
              <a:t>films_json</a:t>
            </a:r>
            <a:r>
              <a:rPr lang="en-US" altLang="zh-CN" dirty="0"/>
              <a:t> example/films/</a:t>
            </a:r>
            <a:r>
              <a:rPr lang="en-US" altLang="zh-CN" dirty="0" err="1"/>
              <a:t>films.json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001868-2A06-428E-A66F-7348BBEA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45" y="3429000"/>
            <a:ext cx="10823511" cy="332953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8361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构建基于</a:t>
            </a:r>
            <a:r>
              <a:rPr lang="en-US" altLang="zh-CN" sz="2800" dirty="0"/>
              <a:t>HBase</a:t>
            </a:r>
            <a:r>
              <a:rPr lang="zh-CN" altLang="en-US" sz="2800" dirty="0"/>
              <a:t>和</a:t>
            </a:r>
            <a:r>
              <a:rPr lang="en-US" altLang="zh-CN" sz="2800" dirty="0"/>
              <a:t>Solr</a:t>
            </a:r>
            <a:r>
              <a:rPr lang="zh-CN" altLang="en-US" sz="2800" dirty="0"/>
              <a:t>的</a:t>
            </a:r>
            <a:r>
              <a:rPr lang="en-US" altLang="zh-CN" sz="2800" dirty="0"/>
              <a:t>OLAP</a:t>
            </a:r>
            <a:r>
              <a:rPr lang="zh-CN" altLang="en-US" sz="2800" dirty="0"/>
              <a:t>产品 </a:t>
            </a:r>
            <a:r>
              <a:rPr lang="en-US" altLang="zh-CN" sz="2800" dirty="0"/>
              <a:t>- Solr</a:t>
            </a:r>
            <a:r>
              <a:rPr lang="zh-CN" altLang="en-US" sz="2800" dirty="0"/>
              <a:t>中的</a:t>
            </a:r>
            <a:r>
              <a:rPr lang="en-US" altLang="zh-CN" sz="2800" dirty="0"/>
              <a:t>schema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3355" y="1546225"/>
            <a:ext cx="11872595" cy="3600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这个时候</a:t>
            </a:r>
            <a:r>
              <a:rPr lang="en-US" altLang="zh-CN" dirty="0"/>
              <a:t>schema</a:t>
            </a:r>
            <a:r>
              <a:rPr lang="zh-CN" altLang="en-US" dirty="0"/>
              <a:t>中只有默认的字段，这些默认的字段都是在：</a:t>
            </a:r>
          </a:p>
          <a:p>
            <a:r>
              <a:rPr lang="zh-CN" altLang="en-US" dirty="0"/>
              <a:t>/home/hadoop-twq/bigdata/solr-7.1.0/server/solr/configsets/_default/conf</a:t>
            </a:r>
            <a:r>
              <a:rPr lang="en-US" altLang="zh-CN" dirty="0"/>
              <a:t>/managed-schema</a:t>
            </a:r>
            <a:r>
              <a:rPr lang="zh-CN" altLang="en-US" dirty="0"/>
              <a:t>中配置的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这个时候</a:t>
            </a:r>
            <a:r>
              <a:rPr lang="en-US" altLang="zh-CN" dirty="0">
                <a:sym typeface="+mn-ea"/>
              </a:rPr>
              <a:t>schema</a:t>
            </a:r>
            <a:r>
              <a:rPr lang="zh-CN" altLang="en-US" dirty="0">
                <a:sym typeface="+mn-ea"/>
              </a:rPr>
              <a:t>中多了不少字段，这个是</a:t>
            </a:r>
            <a:r>
              <a:rPr lang="en-US" altLang="zh-CN" dirty="0" err="1">
                <a:sym typeface="+mn-ea"/>
              </a:rPr>
              <a:t>solr</a:t>
            </a:r>
            <a:r>
              <a:rPr lang="zh-CN" altLang="en-US" dirty="0">
                <a:sym typeface="+mn-ea"/>
              </a:rPr>
              <a:t>从上面的</a:t>
            </a:r>
            <a:r>
              <a:rPr lang="en-US" altLang="zh-CN" dirty="0">
                <a:sym typeface="+mn-ea"/>
              </a:rPr>
              <a:t>json</a:t>
            </a:r>
            <a:r>
              <a:rPr lang="zh-CN" altLang="en-US" dirty="0">
                <a:sym typeface="+mn-ea"/>
              </a:rPr>
              <a:t>文件中推导出来的</a:t>
            </a:r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这个就是</a:t>
            </a:r>
            <a:r>
              <a:rPr lang="en-US" altLang="zh-CN" dirty="0" err="1">
                <a:sym typeface="+mn-ea"/>
              </a:rPr>
              <a:t>solr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 err="1">
                <a:sym typeface="+mn-ea"/>
              </a:rPr>
              <a:t>schemaless</a:t>
            </a:r>
            <a:r>
              <a:rPr lang="zh-CN" altLang="en-US" dirty="0">
                <a:sym typeface="+mn-ea"/>
              </a:rPr>
              <a:t>模式，但是这种模式在生产上是不推荐使用的，我们应该关闭</a:t>
            </a:r>
            <a:r>
              <a:rPr lang="en-US" altLang="zh-CN" dirty="0">
                <a:sym typeface="+mn-ea"/>
              </a:rPr>
              <a:t>:</a:t>
            </a:r>
          </a:p>
          <a:p>
            <a:r>
              <a:rPr lang="zh-CN" altLang="en-US" dirty="0">
                <a:sym typeface="+mn-ea"/>
              </a:rPr>
              <a:t>bin/solr </a:t>
            </a:r>
            <a:r>
              <a:rPr lang="en-US" altLang="zh-CN" dirty="0">
                <a:sym typeface="+mn-ea"/>
              </a:rPr>
              <a:t>delete </a:t>
            </a:r>
            <a:r>
              <a:rPr lang="zh-CN" altLang="en-US" dirty="0">
                <a:sym typeface="+mn-ea"/>
              </a:rPr>
              <a:t>-c films</a:t>
            </a:r>
            <a:r>
              <a:rPr lang="en-US" altLang="zh-CN" dirty="0">
                <a:sym typeface="+mn-ea"/>
              </a:rPr>
              <a:t>_json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bin/solr create -c </a:t>
            </a:r>
            <a:r>
              <a:rPr lang="en-US" altLang="zh-CN" dirty="0" err="1"/>
              <a:t>films_json</a:t>
            </a:r>
            <a:r>
              <a:rPr lang="en-US" altLang="zh-CN" dirty="0"/>
              <a:t> -s 2 -rf 2</a:t>
            </a:r>
            <a:endParaRPr lang="zh-CN" altLang="en-US" dirty="0"/>
          </a:p>
          <a:p>
            <a:r>
              <a:rPr lang="en-US" altLang="zh-CN" sz="1600" dirty="0">
                <a:sym typeface="+mn-ea"/>
              </a:rPr>
              <a:t>curl http://master:8983/solr/films_json/config -d '{"set-user-property": {"update.</a:t>
            </a:r>
            <a:r>
              <a:rPr lang="en-US" altLang="zh-CN" sz="1600" dirty="0" err="1">
                <a:sym typeface="+mn-ea"/>
              </a:rPr>
              <a:t>autoCreateFields</a:t>
            </a:r>
            <a:r>
              <a:rPr lang="en-US" altLang="zh-CN" sz="1600" dirty="0">
                <a:sym typeface="+mn-ea"/>
              </a:rPr>
              <a:t>":"false"}}'</a:t>
            </a:r>
          </a:p>
          <a:p>
            <a:endParaRPr lang="en-US" altLang="zh-CN" sz="1600" dirty="0">
              <a:sym typeface="+mn-ea"/>
            </a:endParaRPr>
          </a:p>
          <a:p>
            <a:r>
              <a:rPr lang="zh-CN" altLang="en-US" sz="1600" dirty="0">
                <a:sym typeface="+mn-ea"/>
              </a:rPr>
              <a:t>bin/post -c films</a:t>
            </a:r>
            <a:r>
              <a:rPr lang="en-US" altLang="zh-CN" sz="1600" dirty="0">
                <a:sym typeface="+mn-ea"/>
              </a:rPr>
              <a:t>_json</a:t>
            </a:r>
            <a:r>
              <a:rPr lang="zh-CN" altLang="en-US" sz="1600" dirty="0">
                <a:sym typeface="+mn-ea"/>
              </a:rPr>
              <a:t> example/films/films.json</a:t>
            </a:r>
            <a:r>
              <a:rPr lang="en-US" altLang="zh-CN" sz="1600" dirty="0">
                <a:sym typeface="+mn-ea"/>
              </a:rPr>
              <a:t>  =&gt; </a:t>
            </a:r>
            <a:r>
              <a:rPr lang="zh-CN" altLang="en-US" sz="1600" dirty="0">
                <a:sym typeface="+mn-ea"/>
              </a:rPr>
              <a:t>这个时候查不到数据也没有</a:t>
            </a:r>
            <a:r>
              <a:rPr lang="en-US" altLang="zh-CN" sz="1600" dirty="0">
                <a:sym typeface="+mn-ea"/>
              </a:rPr>
              <a:t>schema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，需要我们自己动手添加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shema</a:t>
            </a:r>
            <a:endParaRPr lang="en-US" altLang="zh-CN" sz="1600" dirty="0">
              <a:ea typeface="宋体" panose="02010600030101010101" pitchFamily="2" charset="-122"/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8217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8361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构建基于</a:t>
            </a:r>
            <a:r>
              <a:rPr lang="en-US" altLang="zh-CN" sz="2800" dirty="0"/>
              <a:t>HBase</a:t>
            </a:r>
            <a:r>
              <a:rPr lang="zh-CN" altLang="en-US" sz="2800" dirty="0"/>
              <a:t>和</a:t>
            </a:r>
            <a:r>
              <a:rPr lang="en-US" altLang="zh-CN" sz="2800" dirty="0"/>
              <a:t>Solr</a:t>
            </a:r>
            <a:r>
              <a:rPr lang="zh-CN" altLang="en-US" sz="2800" dirty="0"/>
              <a:t>的</a:t>
            </a:r>
            <a:r>
              <a:rPr lang="en-US" altLang="zh-CN" sz="2800" dirty="0"/>
              <a:t>OLAP</a:t>
            </a:r>
            <a:r>
              <a:rPr lang="zh-CN" altLang="en-US" sz="2800" dirty="0"/>
              <a:t>产品 </a:t>
            </a:r>
            <a:r>
              <a:rPr lang="en-US" altLang="zh-CN" sz="2800" dirty="0"/>
              <a:t>- Solr</a:t>
            </a:r>
            <a:r>
              <a:rPr lang="zh-CN" altLang="en-US" sz="2800" dirty="0"/>
              <a:t>中的</a:t>
            </a:r>
            <a:r>
              <a:rPr lang="en-US" altLang="zh-CN" sz="2800" dirty="0"/>
              <a:t>schema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0020" y="1687195"/>
            <a:ext cx="11872595" cy="3846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sym typeface="+mn-ea"/>
              </a:rPr>
              <a:t>修改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schema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增加字段：</a:t>
            </a:r>
          </a:p>
          <a:p>
            <a:endParaRPr lang="en-US" altLang="zh-CN" sz="1600" dirty="0">
              <a:ea typeface="宋体" panose="02010600030101010101" pitchFamily="2" charset="-122"/>
              <a:sym typeface="+mn-ea"/>
            </a:endParaRPr>
          </a:p>
          <a:p>
            <a:r>
              <a:rPr lang="en-US" altLang="zh-CN" sz="1600" dirty="0">
                <a:ea typeface="宋体" panose="02010600030101010101" pitchFamily="2" charset="-122"/>
                <a:sym typeface="+mn-ea"/>
              </a:rPr>
              <a:t>curl -X POST -H '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Content-type:application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/json' --data-binary '{"add-field": {"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name":"name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", "type":"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text_general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", "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multiValued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":false, "</a:t>
            </a:r>
            <a:r>
              <a:rPr lang="en-US" altLang="zh-CN" sz="1600" dirty="0" err="1">
                <a:ea typeface="宋体" panose="02010600030101010101" pitchFamily="2" charset="-122"/>
                <a:sym typeface="+mn-ea"/>
              </a:rPr>
              <a:t>stored":true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}}' http://master:8983/solr/films_json/schema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在界面上增加以下字段：</a:t>
            </a:r>
          </a:p>
          <a:p>
            <a:r>
              <a:rPr lang="zh-CN" altLang="en-US" dirty="0">
                <a:sym typeface="+mn-ea"/>
              </a:rPr>
              <a:t>directed_by </a:t>
            </a:r>
            <a:r>
              <a:rPr lang="en-US" altLang="zh-CN" dirty="0">
                <a:sym typeface="+mn-ea"/>
              </a:rPr>
              <a:t>-&gt; </a:t>
            </a:r>
            <a:r>
              <a:rPr lang="en-US" altLang="zh-CN" dirty="0" err="1">
                <a:ea typeface="宋体" panose="02010600030101010101" pitchFamily="2" charset="-122"/>
                <a:sym typeface="+mn-ea"/>
              </a:rPr>
              <a:t>text_general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initial_release_date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-&gt; string</a:t>
            </a:r>
          </a:p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genre -&gt; </a:t>
            </a:r>
            <a:r>
              <a:rPr lang="en-US" altLang="zh-CN" dirty="0" err="1">
                <a:ea typeface="宋体" panose="02010600030101010101" pitchFamily="2" charset="-122"/>
                <a:sym typeface="+mn-ea"/>
              </a:rPr>
              <a:t>text_general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然后添加索引数据：</a:t>
            </a:r>
          </a:p>
          <a:p>
            <a:r>
              <a:rPr lang="zh-CN" altLang="en-US" dirty="0">
                <a:sym typeface="+mn-ea"/>
              </a:rPr>
              <a:t>bin/post -c films</a:t>
            </a:r>
            <a:r>
              <a:rPr lang="en-US" altLang="zh-CN" dirty="0">
                <a:sym typeface="+mn-ea"/>
              </a:rPr>
              <a:t>_json</a:t>
            </a:r>
            <a:r>
              <a:rPr lang="zh-CN" altLang="en-US" dirty="0">
                <a:sym typeface="+mn-ea"/>
              </a:rPr>
              <a:t> example/films/films.json</a:t>
            </a:r>
          </a:p>
          <a:p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既可以查询到数据</a:t>
            </a:r>
          </a:p>
        </p:txBody>
      </p:sp>
    </p:spTree>
    <p:extLst>
      <p:ext uri="{BB962C8B-B14F-4D97-AF65-F5344CB8AC3E}">
        <p14:creationId xmlns:p14="http://schemas.microsoft.com/office/powerpoint/2010/main" val="2753080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8108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构建基于</a:t>
            </a:r>
            <a:r>
              <a:rPr lang="en-US" altLang="zh-CN" sz="2800" dirty="0"/>
              <a:t>HBase</a:t>
            </a:r>
            <a:r>
              <a:rPr lang="zh-CN" altLang="en-US" sz="2800" dirty="0"/>
              <a:t>和</a:t>
            </a:r>
            <a:r>
              <a:rPr lang="en-US" altLang="zh-CN" sz="2800" dirty="0"/>
              <a:t>Solr</a:t>
            </a:r>
            <a:r>
              <a:rPr lang="zh-CN" altLang="en-US" sz="2800" dirty="0"/>
              <a:t>的</a:t>
            </a:r>
            <a:r>
              <a:rPr lang="en-US" altLang="zh-CN" sz="2800" dirty="0"/>
              <a:t>OLAP</a:t>
            </a:r>
            <a:r>
              <a:rPr lang="zh-CN" altLang="en-US" sz="2800" dirty="0"/>
              <a:t>产品 </a:t>
            </a:r>
            <a:r>
              <a:rPr lang="en-US" altLang="zh-CN" sz="2800" dirty="0"/>
              <a:t>– </a:t>
            </a:r>
            <a:r>
              <a:rPr lang="zh-CN" altLang="en-US" sz="2800" dirty="0"/>
              <a:t>简单使用</a:t>
            </a:r>
            <a:r>
              <a:rPr lang="en-US" altLang="zh-CN" sz="2800" dirty="0" err="1"/>
              <a:t>Solr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405154" y="1278423"/>
            <a:ext cx="9875556" cy="25353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查询</a:t>
            </a:r>
            <a:r>
              <a:rPr lang="en-US" altLang="zh-CN" dirty="0" err="1"/>
              <a:t>films_json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这个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collection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en-US" dirty="0">
                <a:ea typeface="宋体" panose="02010600030101010101" pitchFamily="2" charset="-122"/>
              </a:rPr>
              <a:t>全部数据：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curl "http://localhost:8983/solr/</a:t>
            </a:r>
            <a:r>
              <a:rPr lang="en-US" altLang="zh-CN" dirty="0" err="1"/>
              <a:t>films_json</a:t>
            </a:r>
            <a:r>
              <a:rPr lang="zh-CN" altLang="en-US" dirty="0">
                <a:ea typeface="宋体" panose="02010600030101010101" pitchFamily="2" charset="-122"/>
              </a:rPr>
              <a:t>/select?indent=on&amp;q=*:*"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查询特定字段中带有</a:t>
            </a:r>
            <a:r>
              <a:rPr lang="en-US" altLang="zh-CN" dirty="0">
                <a:ea typeface="宋体" panose="02010600030101010101" pitchFamily="2" charset="-122"/>
              </a:rPr>
              <a:t>directed_by:Gary20%Lennon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的数据：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curl http://localhost:8983/solr/</a:t>
            </a:r>
            <a:r>
              <a:rPr lang="en-US" altLang="zh-CN" dirty="0" err="1"/>
              <a:t>films_json</a:t>
            </a:r>
            <a:r>
              <a:rPr lang="zh-CN" altLang="en-US" dirty="0">
                <a:ea typeface="宋体" panose="02010600030101010101" pitchFamily="2" charset="-122"/>
              </a:rPr>
              <a:t>/select?q=</a:t>
            </a:r>
            <a:r>
              <a:rPr lang="en-US" altLang="zh-CN" dirty="0">
                <a:ea typeface="宋体" panose="02010600030101010101" pitchFamily="2" charset="-122"/>
              </a:rPr>
              <a:t>directed_by:Gary20%Lennon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查询带有</a:t>
            </a:r>
            <a:r>
              <a:rPr lang="en-US" altLang="zh-CN" dirty="0">
                <a:ea typeface="宋体" panose="02010600030101010101" pitchFamily="2" charset="-122"/>
              </a:rPr>
              <a:t>directed_by:Gary20%Lennon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的条目的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值：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curl "http://localhost:8983/solr/</a:t>
            </a:r>
            <a:r>
              <a:rPr lang="en-US" altLang="zh-CN" dirty="0" err="1"/>
              <a:t>films_json</a:t>
            </a:r>
            <a:r>
              <a:rPr lang="zh-CN" altLang="en-US" dirty="0">
                <a:ea typeface="宋体" panose="02010600030101010101" pitchFamily="2" charset="-122"/>
              </a:rPr>
              <a:t>/select?q=</a:t>
            </a:r>
            <a:r>
              <a:rPr lang="en-US" altLang="zh-CN" dirty="0">
                <a:ea typeface="宋体" panose="02010600030101010101" pitchFamily="2" charset="-122"/>
              </a:rPr>
              <a:t>directed_by:Gary20%Lennon</a:t>
            </a:r>
            <a:r>
              <a:rPr lang="zh-CN" altLang="en-US" dirty="0">
                <a:ea typeface="宋体" panose="02010600030101010101" pitchFamily="2" charset="-122"/>
              </a:rPr>
              <a:t>&amp;fl=id"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89DB84-8CB1-4C6F-8BC1-92A63496F31D}"/>
              </a:ext>
            </a:extLst>
          </p:cNvPr>
          <p:cNvSpPr/>
          <p:nvPr/>
        </p:nvSpPr>
        <p:spPr>
          <a:xfrm>
            <a:off x="300200" y="4409419"/>
            <a:ext cx="11614991" cy="1704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联合查询，查询既</a:t>
            </a:r>
            <a:r>
              <a:rPr lang="en-US" altLang="zh-CN" dirty="0" err="1">
                <a:ea typeface="宋体" panose="02010600030101010101" pitchFamily="2" charset="-122"/>
              </a:rPr>
              <a:t>directed_by</a:t>
            </a:r>
            <a:r>
              <a:rPr lang="zh-CN" altLang="en-US" dirty="0">
                <a:ea typeface="宋体" panose="02010600030101010101" pitchFamily="2" charset="-122"/>
              </a:rPr>
              <a:t>包含</a:t>
            </a:r>
            <a:r>
              <a:rPr lang="en-US" altLang="zh-CN" dirty="0">
                <a:ea typeface="宋体" panose="02010600030101010101" pitchFamily="2" charset="-122"/>
              </a:rPr>
              <a:t>Animation</a:t>
            </a:r>
            <a:r>
              <a:rPr lang="zh-CN" altLang="en-US" dirty="0">
                <a:ea typeface="宋体" panose="02010600030101010101" pitchFamily="2" charset="-122"/>
              </a:rPr>
              <a:t>且</a:t>
            </a:r>
            <a:r>
              <a:rPr lang="en-US" altLang="zh-CN" dirty="0">
                <a:ea typeface="宋体" panose="02010600030101010101" pitchFamily="2" charset="-122"/>
              </a:rPr>
              <a:t>name</a:t>
            </a:r>
            <a:r>
              <a:rPr lang="zh-CN" altLang="en-US" dirty="0">
                <a:ea typeface="宋体" panose="02010600030101010101" pitchFamily="2" charset="-122"/>
              </a:rPr>
              <a:t>中包含</a:t>
            </a:r>
            <a:r>
              <a:rPr lang="en-US" altLang="zh-CN" dirty="0">
                <a:ea typeface="宋体" panose="02010600030101010101" pitchFamily="2" charset="-122"/>
              </a:rPr>
              <a:t>Franklin</a:t>
            </a:r>
            <a:r>
              <a:rPr lang="zh-CN" altLang="en-US" dirty="0">
                <a:ea typeface="宋体" panose="02010600030101010101" pitchFamily="2" charset="-122"/>
              </a:rPr>
              <a:t>的内容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curl http://localhost:8983/solr/</a:t>
            </a:r>
            <a:r>
              <a:rPr lang="en-US" altLang="zh-CN" dirty="0" err="1"/>
              <a:t>films_json</a:t>
            </a:r>
            <a:r>
              <a:rPr lang="zh-CN" altLang="en-US" dirty="0">
                <a:ea typeface="宋体" panose="02010600030101010101" pitchFamily="2" charset="-122"/>
              </a:rPr>
              <a:t>/select?q=</a:t>
            </a:r>
            <a:r>
              <a:rPr lang="en-US" altLang="zh-CN" dirty="0">
                <a:ea typeface="宋体" panose="02010600030101010101" pitchFamily="2" charset="-122"/>
              </a:rPr>
              <a:t>+genre:Animation%20+name:Franklin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联合查询，</a:t>
            </a:r>
            <a:r>
              <a:rPr lang="zh-CN" altLang="en-US" dirty="0">
                <a:ea typeface="宋体" panose="02010600030101010101" pitchFamily="2" charset="-122"/>
              </a:rPr>
              <a:t>查询既</a:t>
            </a:r>
            <a:r>
              <a:rPr lang="en-US" altLang="zh-CN" dirty="0" err="1">
                <a:ea typeface="宋体" panose="02010600030101010101" pitchFamily="2" charset="-122"/>
              </a:rPr>
              <a:t>directed_by</a:t>
            </a:r>
            <a:r>
              <a:rPr lang="zh-CN" altLang="en-US" dirty="0">
                <a:ea typeface="宋体" panose="02010600030101010101" pitchFamily="2" charset="-122"/>
              </a:rPr>
              <a:t>包含</a:t>
            </a:r>
            <a:r>
              <a:rPr lang="en-US" altLang="zh-CN" dirty="0">
                <a:ea typeface="宋体" panose="02010600030101010101" pitchFamily="2" charset="-122"/>
              </a:rPr>
              <a:t>Animation</a:t>
            </a:r>
            <a:r>
              <a:rPr lang="zh-CN" altLang="en-US" dirty="0">
                <a:ea typeface="宋体" panose="02010600030101010101" pitchFamily="2" charset="-122"/>
              </a:rPr>
              <a:t>但是</a:t>
            </a:r>
            <a:r>
              <a:rPr lang="en-US" altLang="zh-CN" dirty="0">
                <a:ea typeface="宋体" panose="02010600030101010101" pitchFamily="2" charset="-122"/>
              </a:rPr>
              <a:t>name</a:t>
            </a:r>
            <a:r>
              <a:rPr lang="zh-CN" altLang="en-US" dirty="0">
                <a:ea typeface="宋体" panose="02010600030101010101" pitchFamily="2" charset="-122"/>
              </a:rPr>
              <a:t>中不包含</a:t>
            </a:r>
            <a:r>
              <a:rPr lang="en-US" altLang="zh-CN" dirty="0">
                <a:ea typeface="宋体" panose="02010600030101010101" pitchFamily="2" charset="-122"/>
              </a:rPr>
              <a:t>Franklin</a:t>
            </a:r>
            <a:r>
              <a:rPr lang="zh-CN" altLang="en-US" dirty="0">
                <a:ea typeface="宋体" panose="02010600030101010101" pitchFamily="2" charset="-122"/>
              </a:rPr>
              <a:t>的内容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curl "http://localhost:8983/</a:t>
            </a:r>
            <a:r>
              <a:rPr lang="en-US" altLang="zh-CN" dirty="0" err="1">
                <a:ea typeface="宋体" panose="02010600030101010101" pitchFamily="2" charset="-122"/>
              </a:rPr>
              <a:t>solr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films_json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select?q</a:t>
            </a:r>
            <a:r>
              <a:rPr lang="en-US" altLang="zh-CN" dirty="0">
                <a:ea typeface="宋体" panose="02010600030101010101" pitchFamily="2" charset="-122"/>
              </a:rPr>
              <a:t>=+genre:Animation%20-name:Franklin"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99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11028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构建基于</a:t>
            </a:r>
            <a:r>
              <a:rPr lang="en-US" altLang="zh-CN" sz="2800" dirty="0"/>
              <a:t>HBase</a:t>
            </a:r>
            <a:r>
              <a:rPr lang="zh-CN" altLang="en-US" sz="2800" dirty="0"/>
              <a:t>和</a:t>
            </a:r>
            <a:r>
              <a:rPr lang="en-US" altLang="zh-CN" sz="2800" dirty="0"/>
              <a:t>Solr</a:t>
            </a:r>
            <a:r>
              <a:rPr lang="zh-CN" altLang="en-US" sz="2800" dirty="0"/>
              <a:t>的</a:t>
            </a:r>
            <a:r>
              <a:rPr lang="en-US" altLang="zh-CN" sz="2800" dirty="0"/>
              <a:t>OLAP</a:t>
            </a:r>
            <a:r>
              <a:rPr lang="zh-CN" altLang="en-US" sz="2800" dirty="0"/>
              <a:t>产品 </a:t>
            </a:r>
            <a:r>
              <a:rPr lang="en-US" altLang="zh-CN" sz="2800" dirty="0"/>
              <a:t>- </a:t>
            </a:r>
            <a:r>
              <a:rPr lang="zh-CN" altLang="en-US" sz="2800" dirty="0"/>
              <a:t>生产环境中的</a:t>
            </a:r>
            <a:r>
              <a:rPr lang="en-US" altLang="zh-CN" sz="2800" dirty="0"/>
              <a:t>Solr - SolrCloude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7115" y="1372870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>
                <a:ea typeface="宋体" panose="02010600030101010101" pitchFamily="2" charset="-122"/>
              </a:rPr>
              <a:t>、停止实验版的</a:t>
            </a:r>
            <a:r>
              <a:rPr lang="en-US" altLang="zh-CN" dirty="0" err="1">
                <a:ea typeface="宋体" panose="02010600030101010101" pitchFamily="2" charset="-122"/>
              </a:rPr>
              <a:t>solr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： </a:t>
            </a:r>
            <a:r>
              <a:rPr lang="en-US" altLang="zh-CN" dirty="0"/>
              <a:t>bin/</a:t>
            </a:r>
            <a:r>
              <a:rPr lang="en-US" altLang="zh-CN" dirty="0" err="1"/>
              <a:t>solr</a:t>
            </a:r>
            <a:r>
              <a:rPr lang="en-US" altLang="zh-CN" dirty="0"/>
              <a:t> stop -all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9455" y="2507724"/>
            <a:ext cx="9968865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ea typeface="宋体" panose="02010600030101010101" pitchFamily="2" charset="-122"/>
              </a:rPr>
              <a:t>sudo</a:t>
            </a:r>
            <a:r>
              <a:rPr lang="zh-CN" altLang="en-US" dirty="0">
                <a:ea typeface="宋体" panose="02010600030101010101" pitchFamily="2" charset="-122"/>
              </a:rPr>
              <a:t>文件中增加</a:t>
            </a:r>
            <a:r>
              <a:rPr lang="en-US" altLang="zh-CN" dirty="0">
                <a:ea typeface="宋体" panose="02010600030101010101" pitchFamily="2" charset="-122"/>
              </a:rPr>
              <a:t>JAVA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Path</a:t>
            </a:r>
            <a:r>
              <a:rPr lang="zh-CN" altLang="en-US" dirty="0">
                <a:ea typeface="宋体" panose="02010600030101010101" pitchFamily="2" charset="-122"/>
              </a:rPr>
              <a:t>， </a:t>
            </a:r>
            <a:r>
              <a:rPr lang="en-US" altLang="zh-CN" dirty="0" err="1">
                <a:ea typeface="宋体" panose="02010600030101010101" pitchFamily="2" charset="-122"/>
              </a:rPr>
              <a:t>visudo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hadoop-twq</a:t>
            </a:r>
            <a:r>
              <a:rPr lang="zh-CN" altLang="en-US" dirty="0"/>
              <a:t>这个账号在</a:t>
            </a:r>
            <a:r>
              <a:rPr lang="en-US" altLang="zh-CN" dirty="0"/>
              <a:t>master</a:t>
            </a:r>
            <a:r>
              <a:rPr lang="zh-CN" altLang="en-US" dirty="0"/>
              <a:t>上执行下面的命令：</a:t>
            </a:r>
          </a:p>
          <a:p>
            <a:r>
              <a:rPr lang="zh-CN" altLang="en-US" dirty="0"/>
              <a:t>tar xzf /home/hadoop-twq/bigdata/solr-7.1.0.tgz solr-7.1.0/bin/install_solr_service.sh --strip-components=2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zh-CN" altLang="en-US" dirty="0"/>
              <a:t>bash ./install_solr_service.sh solr-7.1.0.tgz -u hadoop-twq -s solr -p 8983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vi /etc/default/solr.in.sh</a:t>
            </a:r>
          </a:p>
          <a:p>
            <a:r>
              <a:rPr lang="en-US" altLang="zh-CN" dirty="0"/>
              <a:t>ZK_HOST="master:2181,slave1:2181,slave2:2181/</a:t>
            </a:r>
            <a:r>
              <a:rPr lang="en-US" altLang="zh-CN" dirty="0" err="1"/>
              <a:t>solr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SOLR_HOST=master</a:t>
            </a:r>
          </a:p>
          <a:p>
            <a:r>
              <a:rPr lang="en-US" altLang="zh-CN" dirty="0"/>
              <a:t>bash /opt/</a:t>
            </a:r>
            <a:r>
              <a:rPr lang="en-US" altLang="zh-CN" dirty="0" err="1"/>
              <a:t>solr</a:t>
            </a:r>
            <a:r>
              <a:rPr lang="en-US" altLang="zh-CN" dirty="0"/>
              <a:t>/bin/</a:t>
            </a:r>
            <a:r>
              <a:rPr lang="en-US" altLang="zh-CN" dirty="0" err="1"/>
              <a:t>solr</a:t>
            </a:r>
            <a:r>
              <a:rPr lang="en-US" altLang="zh-CN" dirty="0"/>
              <a:t> </a:t>
            </a:r>
            <a:r>
              <a:rPr lang="en-US" altLang="zh-CN" dirty="0" err="1"/>
              <a:t>zk</a:t>
            </a:r>
            <a:r>
              <a:rPr lang="en-US" altLang="zh-CN" dirty="0"/>
              <a:t> </a:t>
            </a:r>
            <a:r>
              <a:rPr lang="en-US" altLang="zh-CN" dirty="0" err="1"/>
              <a:t>mkroot</a:t>
            </a:r>
            <a:r>
              <a:rPr lang="en-US" altLang="zh-CN" dirty="0"/>
              <a:t> /</a:t>
            </a:r>
            <a:r>
              <a:rPr lang="en-US" altLang="zh-CN" dirty="0" err="1"/>
              <a:t>solr</a:t>
            </a:r>
            <a:r>
              <a:rPr lang="en-US" altLang="zh-CN" dirty="0"/>
              <a:t> -z master:2181 -&gt; </a:t>
            </a:r>
            <a:r>
              <a:rPr lang="zh-CN" altLang="en-US" dirty="0"/>
              <a:t>只在</a:t>
            </a:r>
            <a:r>
              <a:rPr lang="en-US" altLang="zh-CN" dirty="0"/>
              <a:t>master</a:t>
            </a:r>
            <a:r>
              <a:rPr lang="zh-CN" altLang="en-US" dirty="0"/>
              <a:t>上执行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service </a:t>
            </a:r>
            <a:r>
              <a:rPr lang="en-US" altLang="zh-CN" dirty="0" err="1"/>
              <a:t>solr</a:t>
            </a:r>
            <a:r>
              <a:rPr lang="en-US" altLang="zh-CN" dirty="0"/>
              <a:t> restart</a:t>
            </a:r>
          </a:p>
          <a:p>
            <a:r>
              <a:rPr lang="en-US" altLang="zh-CN" dirty="0" err="1"/>
              <a:t>scp</a:t>
            </a:r>
            <a:r>
              <a:rPr lang="en-US" altLang="zh-CN" dirty="0"/>
              <a:t> -r </a:t>
            </a:r>
            <a:r>
              <a:rPr lang="zh-CN" altLang="en-US" dirty="0"/>
              <a:t>/home/hadoop-twq/bigdata/solr-7.1.0.tgz  </a:t>
            </a:r>
            <a:r>
              <a:rPr lang="en-US" altLang="zh-CN" dirty="0"/>
              <a:t>hadoop-twq@slave1:~/bigdata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405" y="2443589"/>
            <a:ext cx="6139180" cy="5200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8F491E-AE54-4CB2-A111-3581D46E258E}"/>
              </a:ext>
            </a:extLst>
          </p:cNvPr>
          <p:cNvSpPr txBox="1"/>
          <p:nvPr/>
        </p:nvSpPr>
        <p:spPr>
          <a:xfrm>
            <a:off x="369455" y="2030668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在</a:t>
            </a:r>
            <a:r>
              <a:rPr lang="en-US" altLang="zh-CN" b="1" dirty="0">
                <a:solidFill>
                  <a:srgbClr val="FF0000"/>
                </a:solidFill>
              </a:rPr>
              <a:t>master</a:t>
            </a:r>
            <a:r>
              <a:rPr lang="zh-CN" altLang="en-US" b="1" dirty="0">
                <a:solidFill>
                  <a:srgbClr val="FF0000"/>
                </a:solidFill>
              </a:rPr>
              <a:t>机器上执行下面的命令：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3528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Table Schema</a:t>
            </a:r>
            <a:r>
              <a:rPr lang="zh-CN" altLang="en-US" sz="2800" dirty="0"/>
              <a:t>的设计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28975" y="2294255"/>
            <a:ext cx="3157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、多少个</a:t>
            </a:r>
            <a:r>
              <a:rPr lang="en-US" altLang="zh-CN"/>
              <a:t>column family</a:t>
            </a:r>
            <a:r>
              <a:rPr lang="zh-CN" altLang="en-US"/>
              <a:t>合适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28975" y="3365500"/>
            <a:ext cx="4540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、设计</a:t>
            </a:r>
            <a:r>
              <a:rPr lang="en-US" altLang="zh-CN"/>
              <a:t>schema</a:t>
            </a:r>
            <a:r>
              <a:rPr lang="zh-CN" altLang="en-US"/>
              <a:t>的时候需要知道的一些事情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8975" y="4436110"/>
            <a:ext cx="2042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/>
              <a:t>RowKey</a:t>
            </a:r>
            <a:r>
              <a:rPr lang="zh-CN" altLang="en-US"/>
              <a:t>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11028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构建基于</a:t>
            </a:r>
            <a:r>
              <a:rPr lang="en-US" altLang="zh-CN" sz="2800" dirty="0"/>
              <a:t>HBase</a:t>
            </a:r>
            <a:r>
              <a:rPr lang="zh-CN" altLang="en-US" sz="2800" dirty="0"/>
              <a:t>和</a:t>
            </a:r>
            <a:r>
              <a:rPr lang="en-US" altLang="zh-CN" sz="2800" dirty="0"/>
              <a:t>Solr</a:t>
            </a:r>
            <a:r>
              <a:rPr lang="zh-CN" altLang="en-US" sz="2800" dirty="0"/>
              <a:t>的</a:t>
            </a:r>
            <a:r>
              <a:rPr lang="en-US" altLang="zh-CN" sz="2800" dirty="0"/>
              <a:t>OLAP</a:t>
            </a:r>
            <a:r>
              <a:rPr lang="zh-CN" altLang="en-US" sz="2800" dirty="0"/>
              <a:t>产品 </a:t>
            </a:r>
            <a:r>
              <a:rPr lang="en-US" altLang="zh-CN" sz="2800" dirty="0"/>
              <a:t>- </a:t>
            </a:r>
            <a:r>
              <a:rPr lang="zh-CN" altLang="en-US" sz="2800" dirty="0"/>
              <a:t>生产环境中的</a:t>
            </a:r>
            <a:r>
              <a:rPr lang="en-US" altLang="zh-CN" sz="2800" dirty="0"/>
              <a:t>Solr - SolrCloude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9455" y="2019872"/>
            <a:ext cx="9968865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ea typeface="宋体" panose="02010600030101010101" pitchFamily="2" charset="-122"/>
              </a:rPr>
              <a:t>sudo</a:t>
            </a:r>
            <a:r>
              <a:rPr lang="zh-CN" altLang="en-US" dirty="0">
                <a:ea typeface="宋体" panose="02010600030101010101" pitchFamily="2" charset="-122"/>
              </a:rPr>
              <a:t>文件中增加</a:t>
            </a:r>
            <a:r>
              <a:rPr lang="en-US" altLang="zh-CN" dirty="0">
                <a:ea typeface="宋体" panose="02010600030101010101" pitchFamily="2" charset="-122"/>
              </a:rPr>
              <a:t>JAVA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Path</a:t>
            </a:r>
            <a:r>
              <a:rPr lang="zh-CN" altLang="en-US" dirty="0">
                <a:ea typeface="宋体" panose="02010600030101010101" pitchFamily="2" charset="-122"/>
              </a:rPr>
              <a:t>， </a:t>
            </a:r>
            <a:r>
              <a:rPr lang="en-US" altLang="zh-CN" dirty="0" err="1">
                <a:ea typeface="宋体" panose="02010600030101010101" pitchFamily="2" charset="-122"/>
              </a:rPr>
              <a:t>visudo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ea typeface="宋体" panose="02010600030101010101" pitchFamily="2" charset="-122"/>
              </a:rPr>
              <a:t>sudo</a:t>
            </a:r>
            <a:r>
              <a:rPr lang="zh-CN" altLang="en-US" dirty="0">
                <a:ea typeface="宋体" panose="02010600030101010101" pitchFamily="2" charset="-122"/>
              </a:rPr>
              <a:t>文件中增加</a:t>
            </a:r>
            <a:r>
              <a:rPr lang="en-US" altLang="zh-CN" dirty="0" err="1">
                <a:ea typeface="宋体" panose="02010600030101010101" pitchFamily="2" charset="-122"/>
              </a:rPr>
              <a:t>hadoop-twq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 err="1">
                <a:ea typeface="宋体" panose="02010600030101010101" pitchFamily="2" charset="-122"/>
              </a:rPr>
              <a:t>sudo</a:t>
            </a:r>
            <a:r>
              <a:rPr lang="zh-CN" altLang="en-US" dirty="0">
                <a:ea typeface="宋体" panose="02010600030101010101" pitchFamily="2" charset="-122"/>
              </a:rPr>
              <a:t>权限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hadoop-twq</a:t>
            </a:r>
            <a:r>
              <a:rPr lang="zh-CN" altLang="en-US" dirty="0"/>
              <a:t>这个账号在</a:t>
            </a:r>
            <a:r>
              <a:rPr lang="en-US" altLang="zh-CN" dirty="0"/>
              <a:t>slave1</a:t>
            </a:r>
            <a:r>
              <a:rPr lang="zh-CN" altLang="en-US" dirty="0"/>
              <a:t>上执行下面的命令：</a:t>
            </a:r>
          </a:p>
          <a:p>
            <a:r>
              <a:rPr lang="zh-CN" altLang="en-US" dirty="0"/>
              <a:t>tar xzf /home/hadoop-twq/bigdata/solr-7.1.0.tgz solr-7.1.0/bin/install_solr_service.sh --strip-components=2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zh-CN" altLang="en-US" dirty="0"/>
              <a:t>bash ./install_solr_service.sh solr-7.1.0.tgz -u hadoop-twq -s solr -p 8983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vi /etc/default/solr.in.sh</a:t>
            </a:r>
          </a:p>
          <a:p>
            <a:r>
              <a:rPr lang="en-US" altLang="zh-CN" dirty="0"/>
              <a:t>ZK_HOST="master:2181,slave1:2181,slave2:2181/</a:t>
            </a:r>
            <a:r>
              <a:rPr lang="en-US" altLang="zh-CN" dirty="0" err="1"/>
              <a:t>solr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SOLR_HOST=slave1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service </a:t>
            </a:r>
            <a:r>
              <a:rPr lang="en-US" altLang="zh-CN" dirty="0" err="1"/>
              <a:t>solr</a:t>
            </a:r>
            <a:r>
              <a:rPr lang="en-US" altLang="zh-CN" dirty="0"/>
              <a:t> restart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070" y="2019872"/>
            <a:ext cx="6139180" cy="5200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32DCBF-BC01-44C5-9999-9B25AE4784C3}"/>
              </a:ext>
            </a:extLst>
          </p:cNvPr>
          <p:cNvSpPr txBox="1"/>
          <p:nvPr/>
        </p:nvSpPr>
        <p:spPr>
          <a:xfrm>
            <a:off x="369455" y="1409948"/>
            <a:ext cx="368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在</a:t>
            </a:r>
            <a:r>
              <a:rPr lang="en-US" altLang="zh-CN" b="1" dirty="0">
                <a:solidFill>
                  <a:srgbClr val="FF0000"/>
                </a:solidFill>
              </a:rPr>
              <a:t>slave1</a:t>
            </a:r>
            <a:r>
              <a:rPr lang="zh-CN" altLang="en-US" b="1" dirty="0">
                <a:solidFill>
                  <a:srgbClr val="FF0000"/>
                </a:solidFill>
              </a:rPr>
              <a:t>机器上执行下面的命令：</a:t>
            </a:r>
          </a:p>
        </p:txBody>
      </p:sp>
    </p:spTree>
    <p:extLst>
      <p:ext uri="{BB962C8B-B14F-4D97-AF65-F5344CB8AC3E}">
        <p14:creationId xmlns:p14="http://schemas.microsoft.com/office/powerpoint/2010/main" val="4091279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8717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构建基于</a:t>
            </a:r>
            <a:r>
              <a:rPr lang="en-US" altLang="zh-CN" sz="2800" dirty="0"/>
              <a:t>HBase</a:t>
            </a:r>
            <a:r>
              <a:rPr lang="zh-CN" altLang="en-US" sz="2800" dirty="0"/>
              <a:t>和</a:t>
            </a:r>
            <a:r>
              <a:rPr lang="en-US" altLang="zh-CN" sz="2800" dirty="0"/>
              <a:t>Solr</a:t>
            </a:r>
            <a:r>
              <a:rPr lang="zh-CN" altLang="en-US" sz="2800" dirty="0"/>
              <a:t>的</a:t>
            </a:r>
            <a:r>
              <a:rPr lang="en-US" altLang="zh-CN" sz="2800" dirty="0"/>
              <a:t>OLAP</a:t>
            </a:r>
            <a:r>
              <a:rPr lang="zh-CN" altLang="en-US" sz="2800" dirty="0"/>
              <a:t>产品 </a:t>
            </a:r>
            <a:r>
              <a:rPr lang="en-US" altLang="zh-CN" sz="2800" dirty="0"/>
              <a:t>- </a:t>
            </a:r>
            <a:r>
              <a:rPr lang="zh-CN" altLang="en-US" sz="2800" dirty="0"/>
              <a:t>生产环境中的</a:t>
            </a:r>
            <a:r>
              <a:rPr lang="en-US" altLang="zh-CN" sz="2800" dirty="0"/>
              <a:t>Solr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3990" y="2609850"/>
            <a:ext cx="10901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curl "http://</a:t>
            </a:r>
            <a:r>
              <a:rPr lang="en-US" altLang="zh-CN" dirty="0"/>
              <a:t>master</a:t>
            </a:r>
            <a:r>
              <a:rPr lang="zh-CN" altLang="en-US" dirty="0"/>
              <a:t>:8983/solr/admin/collections?action=CREATE&amp;name=</a:t>
            </a:r>
            <a:r>
              <a:rPr lang="en-US" altLang="zh-CN" dirty="0">
                <a:sym typeface="+mn-ea"/>
              </a:rPr>
              <a:t>test-core</a:t>
            </a:r>
            <a:r>
              <a:rPr lang="zh-CN" altLang="en-US" dirty="0"/>
              <a:t>&amp;numShards=</a:t>
            </a:r>
            <a:r>
              <a:rPr lang="en-US" altLang="zh-CN" dirty="0"/>
              <a:t>2</a:t>
            </a:r>
            <a:r>
              <a:rPr lang="zh-CN" altLang="en-US" dirty="0"/>
              <a:t>&amp;replicationFactor=</a:t>
            </a:r>
            <a:r>
              <a:rPr lang="en-US" altLang="zh-CN" dirty="0"/>
              <a:t>2</a:t>
            </a:r>
            <a:r>
              <a:rPr lang="zh-CN" altLang="en-US" dirty="0"/>
              <a:t>&amp;maxShardsPerNode=</a:t>
            </a:r>
            <a:r>
              <a:rPr lang="en-US" altLang="zh-CN" dirty="0"/>
              <a:t>2</a:t>
            </a:r>
            <a:r>
              <a:rPr lang="zh-CN" altLang="en-US" dirty="0"/>
              <a:t>&amp;collection.configName=</a:t>
            </a:r>
            <a:r>
              <a:rPr lang="en-US" altLang="zh-CN" dirty="0">
                <a:sym typeface="+mn-ea"/>
              </a:rPr>
              <a:t>test-core</a:t>
            </a:r>
            <a:r>
              <a:rPr lang="zh-CN" altLang="en-US" dirty="0"/>
              <a:t>"</a:t>
            </a:r>
          </a:p>
          <a:p>
            <a:r>
              <a:rPr lang="zh-CN" altLang="en-US" dirty="0"/>
              <a:t>看到下面的界面就说明成功了！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3990" y="1265555"/>
            <a:ext cx="11844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cp -r /opt/</a:t>
            </a:r>
            <a:r>
              <a:rPr lang="en-US" altLang="zh-CN" dirty="0" err="1"/>
              <a:t>solr</a:t>
            </a:r>
            <a:r>
              <a:rPr lang="en-US" altLang="zh-CN" dirty="0"/>
              <a:t>/server/</a:t>
            </a:r>
            <a:r>
              <a:rPr lang="en-US" altLang="zh-CN" dirty="0" err="1"/>
              <a:t>solr</a:t>
            </a:r>
            <a:r>
              <a:rPr lang="en-US" altLang="zh-CN" dirty="0"/>
              <a:t>/</a:t>
            </a:r>
            <a:r>
              <a:rPr lang="en-US" altLang="zh-CN" dirty="0" err="1"/>
              <a:t>configsets</a:t>
            </a:r>
            <a:r>
              <a:rPr lang="en-US" altLang="zh-CN" dirty="0"/>
              <a:t>/</a:t>
            </a:r>
            <a:r>
              <a:rPr lang="en-US" altLang="zh-CN" dirty="0" err="1"/>
              <a:t>sample_techproducts_configs</a:t>
            </a:r>
            <a:r>
              <a:rPr lang="en-US" altLang="zh-CN" dirty="0"/>
              <a:t>/conf/* </a:t>
            </a:r>
            <a:r>
              <a:rPr lang="zh-CN" altLang="en-US" dirty="0">
                <a:sym typeface="+mn-ea"/>
              </a:rPr>
              <a:t>/</a:t>
            </a:r>
            <a:r>
              <a:rPr lang="en-US" altLang="zh-CN" dirty="0">
                <a:sym typeface="+mn-ea"/>
              </a:rPr>
              <a:t>home/</a:t>
            </a:r>
            <a:r>
              <a:rPr lang="en-US" altLang="zh-CN" dirty="0" err="1">
                <a:sym typeface="+mn-ea"/>
              </a:rPr>
              <a:t>hadoop-twq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hbase</a:t>
            </a:r>
            <a:r>
              <a:rPr lang="en-US" altLang="zh-CN" dirty="0">
                <a:sym typeface="+mn-ea"/>
              </a:rPr>
              <a:t>-course/</a:t>
            </a:r>
            <a:r>
              <a:rPr lang="en-US" altLang="zh-CN" dirty="0" err="1">
                <a:sym typeface="+mn-ea"/>
              </a:rPr>
              <a:t>solr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/>
              <a:t>conf/</a:t>
            </a:r>
          </a:p>
          <a:p>
            <a:r>
              <a:rPr lang="en-US" altLang="zh-CN" dirty="0"/>
              <a:t>bash</a:t>
            </a:r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/opt/solr/server/scripts/cloud-scripts</a:t>
            </a:r>
            <a:r>
              <a:rPr lang="zh-CN" altLang="en-US" dirty="0"/>
              <a:t>/zkcli.sh -zkhost </a:t>
            </a:r>
            <a:r>
              <a:rPr lang="en-US" altLang="zh-CN" dirty="0"/>
              <a:t>master</a:t>
            </a:r>
            <a:r>
              <a:rPr lang="zh-CN" altLang="en-US" dirty="0"/>
              <a:t>:2181</a:t>
            </a:r>
            <a:r>
              <a:rPr lang="en-US" altLang="zh-CN" dirty="0"/>
              <a:t>/</a:t>
            </a:r>
            <a:r>
              <a:rPr lang="en-US" altLang="zh-CN" dirty="0" err="1"/>
              <a:t>solr</a:t>
            </a:r>
            <a:r>
              <a:rPr lang="zh-CN" altLang="en-US" dirty="0"/>
              <a:t> -cmd upconfig -confdir /</a:t>
            </a:r>
            <a:r>
              <a:rPr lang="en-US" altLang="zh-CN" dirty="0"/>
              <a:t>home/</a:t>
            </a:r>
            <a:r>
              <a:rPr lang="en-US" altLang="zh-CN" dirty="0" err="1"/>
              <a:t>hadoop-twq</a:t>
            </a:r>
            <a:r>
              <a:rPr lang="en-US" altLang="zh-CN" dirty="0"/>
              <a:t>/</a:t>
            </a:r>
            <a:r>
              <a:rPr lang="en-US" altLang="zh-CN" dirty="0" err="1"/>
              <a:t>hbase</a:t>
            </a:r>
            <a:r>
              <a:rPr lang="en-US" altLang="zh-CN" dirty="0"/>
              <a:t>-course/</a:t>
            </a:r>
            <a:r>
              <a:rPr lang="en-US" altLang="zh-CN" dirty="0" err="1"/>
              <a:t>solr</a:t>
            </a:r>
            <a:r>
              <a:rPr lang="zh-CN" altLang="en-US" dirty="0"/>
              <a:t>/conf -confname </a:t>
            </a:r>
            <a:r>
              <a:rPr lang="en-US" altLang="zh-CN" dirty="0"/>
              <a:t>test-core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" y="3763645"/>
            <a:ext cx="10415905" cy="28327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8717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构建基于</a:t>
            </a:r>
            <a:r>
              <a:rPr lang="en-US" altLang="zh-CN" sz="2800" dirty="0"/>
              <a:t>HBase</a:t>
            </a:r>
            <a:r>
              <a:rPr lang="zh-CN" altLang="en-US" sz="2800" dirty="0"/>
              <a:t>和</a:t>
            </a:r>
            <a:r>
              <a:rPr lang="en-US" altLang="zh-CN" sz="2800" dirty="0"/>
              <a:t>Solr</a:t>
            </a:r>
            <a:r>
              <a:rPr lang="zh-CN" altLang="en-US" sz="2800" dirty="0"/>
              <a:t>的</a:t>
            </a:r>
            <a:r>
              <a:rPr lang="en-US" altLang="zh-CN" sz="2800" dirty="0"/>
              <a:t>OLAP</a:t>
            </a:r>
            <a:r>
              <a:rPr lang="zh-CN" altLang="en-US" sz="2800" dirty="0"/>
              <a:t>产品 </a:t>
            </a:r>
            <a:r>
              <a:rPr lang="en-US" altLang="zh-CN" sz="2800" dirty="0"/>
              <a:t>- </a:t>
            </a:r>
            <a:r>
              <a:rPr lang="zh-CN" altLang="en-US" sz="2800" dirty="0"/>
              <a:t>利用</a:t>
            </a:r>
            <a:r>
              <a:rPr lang="en-US" altLang="zh-CN" sz="2800" dirty="0"/>
              <a:t>Solr</a:t>
            </a:r>
            <a:r>
              <a:rPr lang="zh-CN" altLang="en-US" sz="2800" dirty="0"/>
              <a:t>创建索引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6892" y="1467563"/>
            <a:ext cx="10901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curl "http://</a:t>
            </a:r>
            <a:r>
              <a:rPr lang="en-US" altLang="zh-CN" dirty="0"/>
              <a:t>master</a:t>
            </a:r>
            <a:r>
              <a:rPr lang="zh-CN" altLang="en-US" dirty="0"/>
              <a:t>:8983/solr/admin/collections?action=CREATE&amp;name=</a:t>
            </a:r>
            <a:r>
              <a:rPr lang="en-US" altLang="zh-CN" dirty="0"/>
              <a:t>sensor</a:t>
            </a:r>
            <a:r>
              <a:rPr lang="zh-CN" altLang="en-US" dirty="0"/>
              <a:t>&amp;numShards=</a:t>
            </a:r>
            <a:r>
              <a:rPr lang="en-US" altLang="zh-CN" dirty="0"/>
              <a:t>2</a:t>
            </a:r>
            <a:r>
              <a:rPr lang="zh-CN" altLang="en-US" dirty="0"/>
              <a:t>&amp;replicationFactor=</a:t>
            </a:r>
            <a:r>
              <a:rPr lang="en-US" altLang="zh-CN" dirty="0"/>
              <a:t>2</a:t>
            </a:r>
            <a:r>
              <a:rPr lang="zh-CN" altLang="en-US" dirty="0"/>
              <a:t>&amp;maxShardsPerNode=</a:t>
            </a:r>
            <a:r>
              <a:rPr lang="en-US" altLang="zh-CN" dirty="0"/>
              <a:t>2</a:t>
            </a:r>
            <a:r>
              <a:rPr lang="zh-CN" altLang="en-US" dirty="0">
                <a:sym typeface="+mn-ea"/>
              </a:rPr>
              <a:t>"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5437" y="2818208"/>
            <a:ext cx="12157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curl http://master:8983/solr/sensor/config -d '{"set-user-property": {"update.</a:t>
            </a:r>
            <a:r>
              <a:rPr lang="en-US" altLang="zh-CN" dirty="0" err="1">
                <a:sym typeface="+mn-ea"/>
              </a:rPr>
              <a:t>autoCreateFields</a:t>
            </a:r>
            <a:r>
              <a:rPr lang="en-US" altLang="zh-CN" dirty="0">
                <a:sym typeface="+mn-ea"/>
              </a:rPr>
              <a:t>":"false"}}'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4367" y="3935173"/>
            <a:ext cx="114985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添加</a:t>
            </a:r>
            <a:r>
              <a:rPr lang="en-US" altLang="zh-CN" dirty="0"/>
              <a:t>schema:</a:t>
            </a:r>
          </a:p>
          <a:p>
            <a:pPr algn="l"/>
            <a:r>
              <a:rPr lang="en-US" altLang="zh-CN" dirty="0"/>
              <a:t>&lt;field name="id" type="string" indexed="true" stored="true" required="true" </a:t>
            </a:r>
            <a:r>
              <a:rPr lang="en-US" altLang="zh-CN" dirty="0" err="1"/>
              <a:t>multiValued</a:t>
            </a:r>
            <a:r>
              <a:rPr lang="en-US" altLang="zh-CN" dirty="0"/>
              <a:t>="false" /&gt;</a:t>
            </a:r>
          </a:p>
          <a:p>
            <a:pPr algn="l"/>
            <a:r>
              <a:rPr lang="en-US" altLang="zh-CN" dirty="0"/>
              <a:t>&lt;field name="</a:t>
            </a:r>
            <a:r>
              <a:rPr lang="en-US" altLang="zh-CN" dirty="0" err="1"/>
              <a:t>rowkey</a:t>
            </a:r>
            <a:r>
              <a:rPr lang="en-US" altLang="zh-CN" dirty="0"/>
              <a:t>" type="binary" indexed="false" stored="true" </a:t>
            </a:r>
            <a:r>
              <a:rPr lang="en-US" altLang="zh-CN" dirty="0" err="1"/>
              <a:t>omitNorms</a:t>
            </a:r>
            <a:r>
              <a:rPr lang="en-US" altLang="zh-CN" dirty="0"/>
              <a:t>="true" required="true"/&gt;</a:t>
            </a:r>
          </a:p>
          <a:p>
            <a:pPr algn="l"/>
            <a:r>
              <a:rPr lang="en-US" altLang="zh-CN" dirty="0"/>
              <a:t>&lt;field name=“</a:t>
            </a:r>
            <a:r>
              <a:rPr lang="en-US" altLang="zh-CN" dirty="0" err="1"/>
              <a:t>eventType</a:t>
            </a:r>
            <a:r>
              <a:rPr lang="en-US" altLang="zh-CN" dirty="0"/>
              <a:t>" type="string" indexed="true" stored="false" </a:t>
            </a:r>
            <a:r>
              <a:rPr lang="en-US" altLang="zh-CN" dirty="0" err="1"/>
              <a:t>omitNorms</a:t>
            </a:r>
            <a:r>
              <a:rPr lang="en-US" altLang="zh-CN" dirty="0"/>
              <a:t>="true"/&gt;</a:t>
            </a:r>
          </a:p>
          <a:p>
            <a:pPr algn="l"/>
            <a:r>
              <a:rPr lang="en-US" altLang="zh-CN" dirty="0"/>
              <a:t>&lt;field name="</a:t>
            </a:r>
            <a:r>
              <a:rPr lang="en-US" altLang="zh-CN" dirty="0" err="1"/>
              <a:t>partName</a:t>
            </a:r>
            <a:r>
              <a:rPr lang="en-US" altLang="zh-CN" dirty="0"/>
              <a:t>" type=“string" indexed="true" stored="false" </a:t>
            </a:r>
            <a:r>
              <a:rPr lang="en-US" altLang="zh-CN" dirty="0" err="1"/>
              <a:t>omitNorms</a:t>
            </a:r>
            <a:r>
              <a:rPr lang="en-US" altLang="zh-CN" dirty="0"/>
              <a:t>="true"/&gt;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8361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构建基于</a:t>
            </a:r>
            <a:r>
              <a:rPr lang="en-US" altLang="zh-CN" sz="2800" dirty="0"/>
              <a:t>HBase</a:t>
            </a:r>
            <a:r>
              <a:rPr lang="zh-CN" altLang="en-US" sz="2800" dirty="0"/>
              <a:t>和</a:t>
            </a:r>
            <a:r>
              <a:rPr lang="en-US" altLang="zh-CN" sz="2800" dirty="0"/>
              <a:t>Solr</a:t>
            </a:r>
            <a:r>
              <a:rPr lang="zh-CN" altLang="en-US" sz="2800" dirty="0"/>
              <a:t>的</a:t>
            </a:r>
            <a:r>
              <a:rPr lang="en-US" altLang="zh-CN" sz="2800" dirty="0"/>
              <a:t>OLAP</a:t>
            </a:r>
            <a:r>
              <a:rPr lang="zh-CN" altLang="en-US" sz="2800" dirty="0"/>
              <a:t>产品 </a:t>
            </a:r>
            <a:r>
              <a:rPr lang="en-US" altLang="zh-CN" sz="2800" dirty="0"/>
              <a:t>- </a:t>
            </a:r>
            <a:r>
              <a:rPr lang="zh-CN" altLang="en-US" sz="2800" dirty="0"/>
              <a:t>需求问题的解决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8006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构建基于</a:t>
            </a:r>
            <a:r>
              <a:rPr lang="en-US" altLang="zh-CN" sz="2800" dirty="0"/>
              <a:t>HBase</a:t>
            </a:r>
            <a:r>
              <a:rPr lang="zh-CN" altLang="en-US" sz="2800" dirty="0"/>
              <a:t>和</a:t>
            </a:r>
            <a:r>
              <a:rPr lang="en-US" altLang="zh-CN" sz="2800" dirty="0"/>
              <a:t>Solr</a:t>
            </a:r>
            <a:r>
              <a:rPr lang="zh-CN" altLang="en-US" sz="2800" dirty="0"/>
              <a:t>的</a:t>
            </a:r>
            <a:r>
              <a:rPr lang="en-US" altLang="zh-CN" sz="2800" dirty="0"/>
              <a:t>OLAP</a:t>
            </a:r>
            <a:r>
              <a:rPr lang="zh-CN" altLang="en-US" sz="2800" dirty="0"/>
              <a:t>产品 </a:t>
            </a:r>
            <a:r>
              <a:rPr lang="en-US" altLang="zh-CN" sz="2800" dirty="0"/>
              <a:t>- </a:t>
            </a:r>
            <a:r>
              <a:rPr lang="zh-CN" altLang="en-US" sz="2800" dirty="0"/>
              <a:t>架构图的讲解</a:t>
            </a:r>
          </a:p>
        </p:txBody>
      </p:sp>
      <p:sp>
        <p:nvSpPr>
          <p:cNvPr id="2" name="矩形 1"/>
          <p:cNvSpPr/>
          <p:nvPr/>
        </p:nvSpPr>
        <p:spPr>
          <a:xfrm>
            <a:off x="1457325" y="1398270"/>
            <a:ext cx="1214755" cy="7296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3" name="矩形 2"/>
          <p:cNvSpPr/>
          <p:nvPr/>
        </p:nvSpPr>
        <p:spPr>
          <a:xfrm>
            <a:off x="1457325" y="2586355"/>
            <a:ext cx="1214755" cy="7296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Flat File</a:t>
            </a:r>
          </a:p>
        </p:txBody>
      </p:sp>
      <p:sp>
        <p:nvSpPr>
          <p:cNvPr id="5" name="矩形 4"/>
          <p:cNvSpPr/>
          <p:nvPr/>
        </p:nvSpPr>
        <p:spPr>
          <a:xfrm>
            <a:off x="3681095" y="1972945"/>
            <a:ext cx="1214755" cy="7296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Land In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HDFS</a:t>
            </a:r>
          </a:p>
        </p:txBody>
      </p:sp>
      <p:sp>
        <p:nvSpPr>
          <p:cNvPr id="6" name="矩形 5"/>
          <p:cNvSpPr/>
          <p:nvPr/>
        </p:nvSpPr>
        <p:spPr>
          <a:xfrm>
            <a:off x="6390640" y="1972945"/>
            <a:ext cx="2070735" cy="7296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stored as </a:t>
            </a:r>
            <a:r>
              <a:rPr lang="en-US" altLang="zh-CN" dirty="0" err="1">
                <a:solidFill>
                  <a:schemeClr val="tx1"/>
                </a:solidFill>
              </a:rPr>
              <a:t>HFiles</a:t>
            </a:r>
            <a:r>
              <a:rPr lang="en-US" altLang="zh-CN" dirty="0">
                <a:solidFill>
                  <a:schemeClr val="tx1"/>
                </a:solidFill>
              </a:rPr>
              <a:t> in HDFS</a:t>
            </a:r>
          </a:p>
        </p:txBody>
      </p:sp>
      <p:cxnSp>
        <p:nvCxnSpPr>
          <p:cNvPr id="7" name="直接箭头连接符 6"/>
          <p:cNvCxnSpPr>
            <a:stCxn id="2" idx="3"/>
            <a:endCxn id="5" idx="1"/>
          </p:cNvCxnSpPr>
          <p:nvPr/>
        </p:nvCxnSpPr>
        <p:spPr>
          <a:xfrm>
            <a:off x="2672080" y="1763395"/>
            <a:ext cx="1009015" cy="574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3"/>
            <a:endCxn id="5" idx="1"/>
          </p:cNvCxnSpPr>
          <p:nvPr/>
        </p:nvCxnSpPr>
        <p:spPr>
          <a:xfrm flipV="1">
            <a:off x="2672080" y="2338070"/>
            <a:ext cx="1009015" cy="613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36215" y="205740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HDFS</a:t>
            </a:r>
          </a:p>
          <a:p>
            <a:r>
              <a:rPr lang="en-US" altLang="zh-CN" dirty="0"/>
              <a:t>API</a:t>
            </a:r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4895850" y="2338070"/>
            <a:ext cx="1494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087620" y="1634490"/>
            <a:ext cx="882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ETL To</a:t>
            </a:r>
          </a:p>
          <a:p>
            <a:r>
              <a:rPr lang="en-US" altLang="zh-CN" dirty="0" err="1"/>
              <a:t>HFile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159885" y="3864610"/>
            <a:ext cx="6532880" cy="12661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39895" y="3931920"/>
            <a:ext cx="297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</a:t>
            </a:r>
          </a:p>
          <a:p>
            <a:r>
              <a:rPr lang="en-US" altLang="zh-CN"/>
              <a:t>D</a:t>
            </a:r>
          </a:p>
          <a:p>
            <a:r>
              <a:rPr lang="en-US" altLang="zh-CN"/>
              <a:t>F</a:t>
            </a:r>
          </a:p>
          <a:p>
            <a:r>
              <a:rPr lang="en-US" altLang="zh-CN"/>
              <a:t>S</a:t>
            </a:r>
          </a:p>
        </p:txBody>
      </p:sp>
      <p:sp>
        <p:nvSpPr>
          <p:cNvPr id="15" name="矩形 14"/>
          <p:cNvSpPr/>
          <p:nvPr/>
        </p:nvSpPr>
        <p:spPr>
          <a:xfrm>
            <a:off x="6968490" y="404050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HBase</a:t>
            </a:r>
          </a:p>
        </p:txBody>
      </p:sp>
      <p:sp>
        <p:nvSpPr>
          <p:cNvPr id="16" name="矩形 15"/>
          <p:cNvSpPr/>
          <p:nvPr/>
        </p:nvSpPr>
        <p:spPr>
          <a:xfrm>
            <a:off x="8951595" y="404050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Solr</a:t>
            </a:r>
          </a:p>
        </p:txBody>
      </p:sp>
      <p:sp>
        <p:nvSpPr>
          <p:cNvPr id="17" name="矩形 16"/>
          <p:cNvSpPr/>
          <p:nvPr/>
        </p:nvSpPr>
        <p:spPr>
          <a:xfrm>
            <a:off x="4716780" y="404050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Impala</a:t>
            </a:r>
          </a:p>
        </p:txBody>
      </p:sp>
      <p:cxnSp>
        <p:nvCxnSpPr>
          <p:cNvPr id="18" name="直接箭头连接符 17"/>
          <p:cNvCxnSpPr>
            <a:cxnSpLocks/>
            <a:stCxn id="6" idx="2"/>
            <a:endCxn id="15" idx="0"/>
          </p:cNvCxnSpPr>
          <p:nvPr/>
        </p:nvCxnSpPr>
        <p:spPr>
          <a:xfrm flipH="1">
            <a:off x="7425690" y="2702560"/>
            <a:ext cx="318" cy="1337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1"/>
            <a:endCxn id="17" idx="3"/>
          </p:cNvCxnSpPr>
          <p:nvPr/>
        </p:nvCxnSpPr>
        <p:spPr>
          <a:xfrm flipH="1">
            <a:off x="5631180" y="4497705"/>
            <a:ext cx="1337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3"/>
            <a:endCxn id="16" idx="1"/>
          </p:cNvCxnSpPr>
          <p:nvPr/>
        </p:nvCxnSpPr>
        <p:spPr>
          <a:xfrm>
            <a:off x="7882890" y="4497705"/>
            <a:ext cx="1068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159885" y="5795010"/>
            <a:ext cx="6532880" cy="601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End Application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631180" y="3864610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数据</a:t>
            </a:r>
            <a:r>
              <a:rPr lang="en-US" altLang="zh-CN" sz="1400"/>
              <a:t>load</a:t>
            </a:r>
            <a:r>
              <a:rPr lang="zh-CN" altLang="en-US" sz="1400"/>
              <a:t>到不同</a:t>
            </a:r>
          </a:p>
          <a:p>
            <a:r>
              <a:rPr lang="zh-CN" altLang="en-US" sz="1400"/>
              <a:t>的查询引擎中</a:t>
            </a:r>
          </a:p>
        </p:txBody>
      </p:sp>
      <p:cxnSp>
        <p:nvCxnSpPr>
          <p:cNvPr id="23" name="直接箭头连接符 22"/>
          <p:cNvCxnSpPr>
            <a:stCxn id="21" idx="0"/>
            <a:endCxn id="16" idx="2"/>
          </p:cNvCxnSpPr>
          <p:nvPr/>
        </p:nvCxnSpPr>
        <p:spPr>
          <a:xfrm flipV="1">
            <a:off x="7426325" y="4954905"/>
            <a:ext cx="1982470" cy="84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5" idx="2"/>
          </p:cNvCxnSpPr>
          <p:nvPr/>
        </p:nvCxnSpPr>
        <p:spPr>
          <a:xfrm flipH="1" flipV="1">
            <a:off x="7425690" y="4954905"/>
            <a:ext cx="936625" cy="44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0"/>
            <a:endCxn id="17" idx="2"/>
          </p:cNvCxnSpPr>
          <p:nvPr/>
        </p:nvCxnSpPr>
        <p:spPr>
          <a:xfrm flipH="1" flipV="1">
            <a:off x="5173980" y="4954905"/>
            <a:ext cx="2252345" cy="84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8B7B42D-9EFA-4A76-BDEC-B7C48603997E}"/>
              </a:ext>
            </a:extLst>
          </p:cNvPr>
          <p:cNvSpPr txBox="1"/>
          <p:nvPr/>
        </p:nvSpPr>
        <p:spPr>
          <a:xfrm>
            <a:off x="7476118" y="315975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Load </a:t>
            </a:r>
            <a:r>
              <a:rPr lang="zh-CN" altLang="en-US" dirty="0"/>
              <a:t>到</a:t>
            </a:r>
            <a:r>
              <a:rPr lang="en-US" altLang="zh-CN" dirty="0" err="1"/>
              <a:t>Hbase</a:t>
            </a:r>
            <a:r>
              <a:rPr lang="zh-CN" altLang="en-US" dirty="0"/>
              <a:t>中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21E64E-77CB-4DE5-99EF-BE783D57B4D1}"/>
              </a:ext>
            </a:extLst>
          </p:cNvPr>
          <p:cNvSpPr txBox="1"/>
          <p:nvPr/>
        </p:nvSpPr>
        <p:spPr>
          <a:xfrm>
            <a:off x="7918172" y="40786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创建索引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9" grpId="0"/>
      <p:bldP spid="11" grpId="0"/>
      <p:bldP spid="12" grpId="0" animBg="1"/>
      <p:bldP spid="14" grpId="0"/>
      <p:bldP spid="15" grpId="0" animBg="1"/>
      <p:bldP spid="16" grpId="0" animBg="1"/>
      <p:bldP spid="17" grpId="0" animBg="1"/>
      <p:bldP spid="21" grpId="0" animBg="1"/>
      <p:bldP spid="22" grpId="0"/>
      <p:bldP spid="26" grpId="0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9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4272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太多</a:t>
            </a:r>
            <a:r>
              <a:rPr lang="en-US" altLang="zh-CN" sz="2800" dirty="0"/>
              <a:t>column family</a:t>
            </a:r>
            <a:r>
              <a:rPr lang="zh-CN" altLang="en-US" sz="2800" dirty="0"/>
              <a:t>的影响</a:t>
            </a:r>
          </a:p>
        </p:txBody>
      </p:sp>
      <p:sp>
        <p:nvSpPr>
          <p:cNvPr id="2" name="矩形 1"/>
          <p:cNvSpPr/>
          <p:nvPr/>
        </p:nvSpPr>
        <p:spPr>
          <a:xfrm>
            <a:off x="1332865" y="1649095"/>
            <a:ext cx="9993630" cy="5175885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42440" y="2285365"/>
            <a:ext cx="4368165" cy="42138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37385" y="3221355"/>
            <a:ext cx="1872615" cy="27057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41140" y="3221355"/>
            <a:ext cx="1872615" cy="27057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05275" y="3782060"/>
            <a:ext cx="1729740" cy="20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87190" y="4217670"/>
            <a:ext cx="1572895" cy="507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Memory Store</a:t>
            </a:r>
          </a:p>
        </p:txBody>
      </p:sp>
      <p:sp>
        <p:nvSpPr>
          <p:cNvPr id="11" name="矩形 10"/>
          <p:cNvSpPr/>
          <p:nvPr/>
        </p:nvSpPr>
        <p:spPr>
          <a:xfrm>
            <a:off x="4148455" y="4808855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2" name="矩形 11"/>
          <p:cNvSpPr/>
          <p:nvPr/>
        </p:nvSpPr>
        <p:spPr>
          <a:xfrm>
            <a:off x="4940300" y="4808855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3" name="矩形 12"/>
          <p:cNvSpPr/>
          <p:nvPr/>
        </p:nvSpPr>
        <p:spPr>
          <a:xfrm>
            <a:off x="4148455" y="5273675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4" name="矩形 13"/>
          <p:cNvSpPr/>
          <p:nvPr/>
        </p:nvSpPr>
        <p:spPr>
          <a:xfrm>
            <a:off x="4940300" y="5273675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5" name="矩形 14"/>
          <p:cNvSpPr/>
          <p:nvPr/>
        </p:nvSpPr>
        <p:spPr>
          <a:xfrm>
            <a:off x="2005330" y="3781425"/>
            <a:ext cx="1729740" cy="20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87245" y="4217035"/>
            <a:ext cx="1572895" cy="507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Memory Store</a:t>
            </a:r>
          </a:p>
        </p:txBody>
      </p:sp>
      <p:sp>
        <p:nvSpPr>
          <p:cNvPr id="17" name="矩形 16"/>
          <p:cNvSpPr/>
          <p:nvPr/>
        </p:nvSpPr>
        <p:spPr>
          <a:xfrm>
            <a:off x="2048510" y="4808220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8" name="矩形 17"/>
          <p:cNvSpPr/>
          <p:nvPr/>
        </p:nvSpPr>
        <p:spPr>
          <a:xfrm>
            <a:off x="2840355" y="4808220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19" name="矩形 18"/>
          <p:cNvSpPr/>
          <p:nvPr/>
        </p:nvSpPr>
        <p:spPr>
          <a:xfrm>
            <a:off x="2048510" y="5273040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20" name="矩形 19"/>
          <p:cNvSpPr/>
          <p:nvPr/>
        </p:nvSpPr>
        <p:spPr>
          <a:xfrm>
            <a:off x="2840355" y="5273040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913755" y="175196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Table</a:t>
            </a:r>
          </a:p>
        </p:txBody>
      </p:sp>
      <p:sp>
        <p:nvSpPr>
          <p:cNvPr id="22" name="矩形 21"/>
          <p:cNvSpPr/>
          <p:nvPr/>
        </p:nvSpPr>
        <p:spPr>
          <a:xfrm>
            <a:off x="6602730" y="2285365"/>
            <a:ext cx="4368165" cy="42138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797675" y="3221355"/>
            <a:ext cx="1872615" cy="27057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901430" y="3221355"/>
            <a:ext cx="1872615" cy="27057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965565" y="3782060"/>
            <a:ext cx="1729740" cy="20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047480" y="4217670"/>
            <a:ext cx="1572895" cy="507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Memory Store</a:t>
            </a:r>
          </a:p>
        </p:txBody>
      </p:sp>
      <p:sp>
        <p:nvSpPr>
          <p:cNvPr id="27" name="矩形 26"/>
          <p:cNvSpPr/>
          <p:nvPr/>
        </p:nvSpPr>
        <p:spPr>
          <a:xfrm>
            <a:off x="9008745" y="4808855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28" name="矩形 27"/>
          <p:cNvSpPr/>
          <p:nvPr/>
        </p:nvSpPr>
        <p:spPr>
          <a:xfrm>
            <a:off x="9800590" y="4808855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29" name="矩形 28"/>
          <p:cNvSpPr/>
          <p:nvPr/>
        </p:nvSpPr>
        <p:spPr>
          <a:xfrm>
            <a:off x="9008745" y="5273675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0" name="矩形 29"/>
          <p:cNvSpPr/>
          <p:nvPr/>
        </p:nvSpPr>
        <p:spPr>
          <a:xfrm>
            <a:off x="9800590" y="5273675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1" name="矩形 30"/>
          <p:cNvSpPr/>
          <p:nvPr/>
        </p:nvSpPr>
        <p:spPr>
          <a:xfrm>
            <a:off x="6865620" y="3781425"/>
            <a:ext cx="1729740" cy="20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947535" y="4217035"/>
            <a:ext cx="1572895" cy="507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Memory Store</a:t>
            </a:r>
          </a:p>
        </p:txBody>
      </p:sp>
      <p:sp>
        <p:nvSpPr>
          <p:cNvPr id="33" name="矩形 32"/>
          <p:cNvSpPr/>
          <p:nvPr/>
        </p:nvSpPr>
        <p:spPr>
          <a:xfrm>
            <a:off x="6908800" y="4808220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4" name="矩形 33"/>
          <p:cNvSpPr/>
          <p:nvPr/>
        </p:nvSpPr>
        <p:spPr>
          <a:xfrm>
            <a:off x="7700645" y="4808220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5" name="矩形 34"/>
          <p:cNvSpPr/>
          <p:nvPr/>
        </p:nvSpPr>
        <p:spPr>
          <a:xfrm>
            <a:off x="6908800" y="5273040"/>
            <a:ext cx="781050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6" name="矩形 35"/>
          <p:cNvSpPr/>
          <p:nvPr/>
        </p:nvSpPr>
        <p:spPr>
          <a:xfrm>
            <a:off x="7700645" y="5273040"/>
            <a:ext cx="819785" cy="390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HFile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491865" y="24809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Region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352790" y="24809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Region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048510" y="330009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Column Family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138930" y="330009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Column Family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896100" y="330009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Column Family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9047480" y="330009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Column Family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432050" y="37992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517390" y="37992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353300" y="37992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453245" y="379920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Store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53300" y="65405"/>
            <a:ext cx="436753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这个配置控制每一个</a:t>
            </a:r>
            <a:r>
              <a:rPr lang="en-US" altLang="zh-CN" sz="1400"/>
              <a:t>Region</a:t>
            </a:r>
            <a:r>
              <a:rPr lang="zh-CN" altLang="en-US" sz="1400"/>
              <a:t>的大小：</a:t>
            </a:r>
          </a:p>
          <a:p>
            <a:r>
              <a:rPr lang="zh-CN" altLang="en-US" sz="1400"/>
              <a:t> &lt;property&gt;</a:t>
            </a:r>
          </a:p>
          <a:p>
            <a:r>
              <a:rPr lang="zh-CN" altLang="en-US" sz="1400"/>
              <a:t>       &lt;name&gt;</a:t>
            </a:r>
            <a:r>
              <a:rPr lang="zh-CN" altLang="en-US" sz="1400">
                <a:sym typeface="+mn-ea"/>
              </a:rPr>
              <a:t>hbase.hregion.max.filesize</a:t>
            </a:r>
            <a:r>
              <a:rPr lang="zh-CN" altLang="en-US" sz="1400"/>
              <a:t>&lt;/name&gt;</a:t>
            </a:r>
          </a:p>
          <a:p>
            <a:r>
              <a:rPr lang="zh-CN" altLang="en-US" sz="1400"/>
              <a:t>        &lt;value&gt;52428800&lt;/value&gt; </a:t>
            </a:r>
            <a:r>
              <a:rPr lang="en-US" altLang="zh-CN" sz="1400"/>
              <a:t># 50M </a:t>
            </a:r>
            <a:r>
              <a:rPr lang="zh-CN" altLang="en-US" sz="1400"/>
              <a:t>默认是</a:t>
            </a:r>
            <a:r>
              <a:rPr lang="en-US" altLang="zh-CN" sz="1400"/>
              <a:t>10G</a:t>
            </a:r>
          </a:p>
          <a:p>
            <a:r>
              <a:rPr lang="zh-CN" altLang="en-US" sz="1400"/>
              <a:t> &lt;/property&gt;</a:t>
            </a:r>
          </a:p>
        </p:txBody>
      </p:sp>
      <p:cxnSp>
        <p:nvCxnSpPr>
          <p:cNvPr id="5" name="直接箭头连接符 4"/>
          <p:cNvCxnSpPr>
            <a:stCxn id="22" idx="0"/>
            <a:endCxn id="4" idx="2"/>
          </p:cNvCxnSpPr>
          <p:nvPr/>
        </p:nvCxnSpPr>
        <p:spPr>
          <a:xfrm flipV="1">
            <a:off x="8787130" y="1233805"/>
            <a:ext cx="749935" cy="105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28270" y="1176020"/>
            <a:ext cx="475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ea typeface="宋体" panose="02010600030101010101" pitchFamily="2" charset="-122"/>
                <a:sym typeface="+mn-ea"/>
              </a:rPr>
              <a:t>hbase.hregion.memstore.flush.size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= 128M</a:t>
            </a:r>
          </a:p>
        </p:txBody>
      </p:sp>
      <p:cxnSp>
        <p:nvCxnSpPr>
          <p:cNvPr id="48" name="直接箭头连接符 47"/>
          <p:cNvCxnSpPr>
            <a:stCxn id="6" idx="0"/>
            <a:endCxn id="47" idx="2"/>
          </p:cNvCxnSpPr>
          <p:nvPr/>
        </p:nvCxnSpPr>
        <p:spPr>
          <a:xfrm flipH="1" flipV="1">
            <a:off x="2505710" y="1544320"/>
            <a:ext cx="1421130" cy="741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1435" y="2668270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Memory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1435" y="3221355"/>
            <a:ext cx="1300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Compactions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1435" y="3781425"/>
            <a:ext cx="690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4983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几个</a:t>
            </a:r>
            <a:r>
              <a:rPr lang="en-US" altLang="zh-CN" sz="2800" dirty="0"/>
              <a:t>column family</a:t>
            </a:r>
            <a:r>
              <a:rPr lang="zh-CN" altLang="en-US" sz="2800" dirty="0"/>
              <a:t>比较合适呢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6910" y="1261110"/>
            <a:ext cx="1654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推荐是：</a:t>
            </a:r>
            <a:r>
              <a:rPr lang="en-US" altLang="zh-CN"/>
              <a:t>1-3</a:t>
            </a:r>
            <a:r>
              <a:rPr lang="zh-CN" altLang="en-US"/>
              <a:t>个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6910" y="1964055"/>
            <a:ext cx="304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划分</a:t>
            </a:r>
            <a:r>
              <a:rPr lang="en-US" altLang="zh-CN" dirty="0"/>
              <a:t>column family</a:t>
            </a:r>
            <a:r>
              <a:rPr lang="zh-CN" altLang="en-US" dirty="0"/>
              <a:t>的原则：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91665" y="2603500"/>
            <a:ext cx="304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、是否具有相似的数据格式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91665" y="3319145"/>
            <a:ext cx="304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、是否具有相似的访问类型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5645" y="4048760"/>
            <a:ext cx="932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例子一： 相同的</a:t>
            </a:r>
            <a:r>
              <a:rPr lang="en-US" altLang="zh-CN"/>
              <a:t>rowkey</a:t>
            </a:r>
            <a:r>
              <a:rPr lang="zh-CN" altLang="en-US">
                <a:ea typeface="宋体" panose="02010600030101010101" pitchFamily="2" charset="-122"/>
              </a:rPr>
              <a:t>，有一个很大的</a:t>
            </a:r>
            <a:r>
              <a:rPr lang="en-US" altLang="zh-CN">
                <a:ea typeface="宋体" panose="02010600030101010101" pitchFamily="2" charset="-122"/>
              </a:rPr>
              <a:t>text</a:t>
            </a:r>
            <a:r>
              <a:rPr lang="zh-CN" altLang="en-US">
                <a:ea typeface="宋体" panose="02010600030101010101" pitchFamily="2" charset="-122"/>
              </a:rPr>
              <a:t>数据需要存储，又有一个</a:t>
            </a:r>
            <a:r>
              <a:rPr lang="en-US" altLang="zh-CN">
                <a:ea typeface="宋体" panose="02010600030101010101" pitchFamily="2" charset="-122"/>
              </a:rPr>
              <a:t>picture</a:t>
            </a:r>
            <a:r>
              <a:rPr lang="zh-CN" altLang="en-US">
                <a:ea typeface="宋体" panose="02010600030101010101" pitchFamily="2" charset="-122"/>
              </a:rPr>
              <a:t>数据需要存储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85850" y="4509135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对于很大的</a:t>
            </a:r>
            <a:r>
              <a:rPr lang="en-US" altLang="zh-CN"/>
              <a:t>text</a:t>
            </a:r>
            <a:r>
              <a:rPr lang="zh-CN" altLang="en-US"/>
              <a:t>数据我们肯定是想让它</a:t>
            </a:r>
            <a:r>
              <a:rPr lang="en-US" altLang="zh-CN"/>
              <a:t>Compress</a:t>
            </a:r>
            <a:r>
              <a:rPr lang="zh-CN" altLang="en-US"/>
              <a:t>后再存储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85850" y="4968240"/>
            <a:ext cx="1012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而</a:t>
            </a:r>
            <a:r>
              <a:rPr lang="en-US" altLang="zh-CN"/>
              <a:t>picture</a:t>
            </a:r>
            <a:r>
              <a:rPr lang="zh-CN" altLang="en-US"/>
              <a:t>的数据呢，我们并不想让他压缩后存储，因为对于这种二进制的数据压缩并不能节省空间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85850" y="5478145"/>
            <a:ext cx="624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所以，我们可以将这两个数据分成两个</a:t>
            </a:r>
            <a:r>
              <a:rPr lang="en-US" altLang="zh-CN"/>
              <a:t>column family</a:t>
            </a:r>
            <a:r>
              <a:rPr lang="zh-CN" altLang="en-US"/>
              <a:t>来存储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58925" y="5966460"/>
            <a:ext cx="6355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create 'table',{NAME =&gt; 't', COMPRESSION =&gt; 'SNAPPY'},</a:t>
            </a:r>
          </a:p>
          <a:p>
            <a:pPr algn="l"/>
            <a:r>
              <a:rPr lang="en-US" altLang="zh-CN">
                <a:sym typeface="+mn-ea"/>
              </a:rPr>
              <a:t>	       {NAME =&gt; 'p'}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9455" y="461818"/>
            <a:ext cx="4983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几个</a:t>
            </a:r>
            <a:r>
              <a:rPr lang="en-US" altLang="zh-CN" sz="2800" dirty="0"/>
              <a:t>column family</a:t>
            </a:r>
            <a:r>
              <a:rPr lang="zh-CN" altLang="en-US" sz="2800" dirty="0"/>
              <a:t>比较合适呢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8305" y="1401445"/>
            <a:ext cx="1069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例子二： 有一张</a:t>
            </a:r>
            <a:r>
              <a:rPr lang="en-US" altLang="zh-CN"/>
              <a:t>hbase</a:t>
            </a:r>
            <a:r>
              <a:rPr lang="zh-CN" altLang="en-US"/>
              <a:t>表，需要存储每个用户的信息</a:t>
            </a:r>
            <a:r>
              <a:rPr lang="en-US" altLang="zh-CN"/>
              <a:t>(</a:t>
            </a:r>
            <a:r>
              <a:rPr lang="zh-CN" altLang="en-US"/>
              <a:t>比如名字、年龄等</a:t>
            </a:r>
            <a:r>
              <a:rPr lang="en-US" altLang="zh-CN"/>
              <a:t>)</a:t>
            </a:r>
            <a:r>
              <a:rPr lang="zh-CN" altLang="en-US"/>
              <a:t>和这个用户每天访问网站的信息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8510" y="1861820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对于用户的信息，不经常变，而且量少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8510" y="2320925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对于</a:t>
            </a:r>
            <a:r>
              <a:rPr lang="zh-CN" altLang="en-US">
                <a:sym typeface="+mn-ea"/>
              </a:rPr>
              <a:t>用户每天访问网站的信息是经常变化且数据量很大的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78510" y="2821305"/>
            <a:ext cx="10355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如果将这两种信息放在同一个</a:t>
            </a:r>
            <a:r>
              <a:rPr lang="en-US" altLang="zh-CN"/>
              <a:t>column family</a:t>
            </a:r>
            <a:r>
              <a:rPr lang="zh-CN" altLang="en-US"/>
              <a:t>中的话，</a:t>
            </a:r>
            <a:r>
              <a:rPr lang="zh-CN" altLang="en-US">
                <a:sym typeface="+mn-ea"/>
              </a:rPr>
              <a:t>用户每天访问网站的信息数据的增大导致会出现</a:t>
            </a:r>
          </a:p>
          <a:p>
            <a:pPr algn="l"/>
            <a:r>
              <a:rPr lang="en-US" altLang="zh-CN">
                <a:sym typeface="+mn-ea"/>
              </a:rPr>
              <a:t>memory store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flush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，然后会导致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compaction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，因为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compaction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column family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级别的，所以会将</a:t>
            </a:r>
          </a:p>
          <a:p>
            <a:pPr algn="l"/>
            <a:r>
              <a:rPr lang="zh-CN" altLang="en-US">
                <a:sym typeface="+mn-ea"/>
              </a:rPr>
              <a:t>每个用户的信息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比如名字、年龄等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和这个用户每天访问网站的信息都合并到文件中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43280" y="4036060"/>
            <a:ext cx="1092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其实用户的信息不大，且不经常变，没必要每次</a:t>
            </a:r>
            <a:r>
              <a:rPr lang="en-US" altLang="zh-CN"/>
              <a:t>compaction</a:t>
            </a:r>
            <a:r>
              <a:rPr lang="zh-CN" altLang="en-US"/>
              <a:t>都要将用户的信息写到磁盘中，导致资源的浪费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3450" y="5017770"/>
            <a:ext cx="829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所以可以将用户的信息和用户每天访问网站的信息分成两个</a:t>
            </a:r>
            <a:r>
              <a:rPr lang="en-US" altLang="zh-CN"/>
              <a:t>column family</a:t>
            </a:r>
            <a:r>
              <a:rPr lang="zh-CN" altLang="en-US"/>
              <a:t>来存储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3528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Table Schema</a:t>
            </a:r>
            <a:r>
              <a:rPr lang="zh-CN" altLang="en-US" sz="2800" dirty="0"/>
              <a:t>的设计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38655" y="2181225"/>
            <a:ext cx="3728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、每一个</a:t>
            </a:r>
            <a:r>
              <a:rPr lang="en-US" altLang="zh-CN"/>
              <a:t>region</a:t>
            </a:r>
            <a:r>
              <a:rPr lang="zh-CN" altLang="en-US"/>
              <a:t>的大小在</a:t>
            </a:r>
            <a:r>
              <a:rPr lang="en-US" altLang="zh-CN"/>
              <a:t>10</a:t>
            </a:r>
            <a:r>
              <a:rPr lang="zh-CN" altLang="en-US"/>
              <a:t>到</a:t>
            </a:r>
            <a:r>
              <a:rPr lang="en-US" altLang="zh-CN"/>
              <a:t>50G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38655" y="2818765"/>
            <a:ext cx="4156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、每一个</a:t>
            </a:r>
            <a:r>
              <a:rPr lang="en-US" altLang="zh-CN"/>
              <a:t>table</a:t>
            </a:r>
            <a:r>
              <a:rPr lang="zh-CN" altLang="en-US"/>
              <a:t>控制在</a:t>
            </a:r>
            <a:r>
              <a:rPr lang="en-US" altLang="zh-CN"/>
              <a:t>50-100</a:t>
            </a:r>
            <a:r>
              <a:rPr lang="zh-CN" altLang="en-US"/>
              <a:t>个</a:t>
            </a:r>
            <a:r>
              <a:rPr lang="en-US" altLang="zh-CN"/>
              <a:t>regions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38655" y="3465830"/>
            <a:ext cx="4621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、每一个</a:t>
            </a:r>
            <a:r>
              <a:rPr lang="en-US" altLang="zh-CN"/>
              <a:t>table</a:t>
            </a:r>
            <a:r>
              <a:rPr lang="zh-CN" altLang="en-US"/>
              <a:t>控制在</a:t>
            </a:r>
            <a:r>
              <a:rPr lang="en-US"/>
              <a:t>1</a:t>
            </a:r>
            <a:r>
              <a:rPr lang="zh-CN" altLang="en-US"/>
              <a:t>到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column family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38655" y="4077970"/>
            <a:ext cx="8979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、每一个</a:t>
            </a:r>
            <a:r>
              <a:rPr lang="en-US"/>
              <a:t>column family</a:t>
            </a:r>
            <a:r>
              <a:rPr lang="zh-CN" altLang="en-US"/>
              <a:t>的命名最好要短，因为</a:t>
            </a:r>
            <a:r>
              <a:rPr lang="en-US" altLang="zh-CN"/>
              <a:t>column family</a:t>
            </a:r>
            <a:r>
              <a:rPr lang="zh-CN" altLang="en-US"/>
              <a:t>是会存储在数据文件中的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884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RowKey</a:t>
            </a:r>
            <a:r>
              <a:rPr lang="zh-CN" altLang="en-US" sz="2800" dirty="0"/>
              <a:t>的设计一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9930" y="147955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长度原则：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89685" y="2102485"/>
            <a:ext cx="6668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rowkey</a:t>
            </a:r>
            <a:r>
              <a:rPr lang="zh-CN" altLang="en-US"/>
              <a:t>的长度一般被建议在</a:t>
            </a:r>
            <a:r>
              <a:rPr lang="en-US" altLang="zh-CN"/>
              <a:t>10-100</a:t>
            </a:r>
            <a:r>
              <a:rPr lang="zh-CN" altLang="en-US"/>
              <a:t>个字节，不过建议是越短越好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4090" y="2954020"/>
            <a:ext cx="96335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600" dirty="0"/>
              <a:t>1</a:t>
            </a:r>
            <a:r>
              <a:rPr lang="zh-CN" altLang="en-US" sz="1600" dirty="0"/>
              <a:t>、数据持久化文件</a:t>
            </a:r>
            <a:r>
              <a:rPr lang="en-US" altLang="zh-CN" sz="1600" dirty="0" err="1"/>
              <a:t>HFile</a:t>
            </a:r>
            <a:r>
              <a:rPr lang="zh-CN" altLang="en-US" sz="1600" dirty="0"/>
              <a:t>是按照</a:t>
            </a:r>
            <a:r>
              <a:rPr lang="en-US" altLang="zh-CN" sz="1600" dirty="0" err="1"/>
              <a:t>keyvalue</a:t>
            </a:r>
            <a:r>
              <a:rPr lang="zh-CN" altLang="en-US" sz="1600" dirty="0"/>
              <a:t>存储的，如果</a:t>
            </a:r>
            <a:r>
              <a:rPr lang="en-US" altLang="zh-CN" sz="1600" dirty="0" err="1"/>
              <a:t>rowkey</a:t>
            </a:r>
            <a:r>
              <a:rPr lang="zh-CN" altLang="en-US" sz="1600" dirty="0"/>
              <a:t>过长，比如</a:t>
            </a:r>
            <a:r>
              <a:rPr lang="en-US" altLang="zh-CN" sz="1600" dirty="0"/>
              <a:t>100</a:t>
            </a:r>
            <a:r>
              <a:rPr lang="zh-CN" altLang="en-US" sz="1600" dirty="0"/>
              <a:t>个字节，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sz="1600" dirty="0"/>
              <a:t>1000万列数据光Rowkey就要占用100*1000万=10亿个字节，将近1G数据，这会极大影响HFile的存储效率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4090" y="4079875"/>
            <a:ext cx="80530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600" dirty="0"/>
              <a:t>2</a:t>
            </a:r>
            <a:r>
              <a:rPr lang="zh-CN" altLang="en-US" sz="1600" dirty="0"/>
              <a:t>、MemStore将缓存部分数据到内存，如果Rowkey字段过长内存的有效利用率会降低，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600" dirty="0"/>
              <a:t>系统将无法缓存更多的数据，这会降低检索效率。因此Rowkey的字节长度越短越好。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4090" y="5202555"/>
            <a:ext cx="10954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sz="1600"/>
              <a:t>3</a:t>
            </a:r>
            <a:r>
              <a:rPr lang="zh-CN" altLang="en-US" sz="1600"/>
              <a:t>、目前操作系统是都是64位系统，内存8字节对齐。如果</a:t>
            </a:r>
            <a:r>
              <a:rPr lang="en-US" altLang="zh-CN" sz="1600"/>
              <a:t>rowkey</a:t>
            </a:r>
            <a:r>
              <a:rPr lang="zh-CN" altLang="en-US" sz="1600"/>
              <a:t>是8字节的整数倍的话，则利用了操作系统的最佳特性。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884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RowKey</a:t>
            </a:r>
            <a:r>
              <a:rPr lang="zh-CN" altLang="en-US" sz="2800" dirty="0"/>
              <a:t>的设计二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48790" y="1540510"/>
            <a:ext cx="4425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特性： </a:t>
            </a:r>
            <a:r>
              <a:rPr lang="en-US" altLang="zh-CN"/>
              <a:t>rowkey</a:t>
            </a:r>
            <a:r>
              <a:rPr lang="zh-CN" altLang="en-US"/>
              <a:t>是按照字典顺序进行存储的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72155" y="2371090"/>
            <a:ext cx="419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相似的</a:t>
            </a:r>
            <a:r>
              <a:rPr lang="en-US" altLang="zh-CN"/>
              <a:t>rowkey</a:t>
            </a:r>
            <a:r>
              <a:rPr lang="zh-CN" altLang="en-US"/>
              <a:t>会存储在同一个</a:t>
            </a:r>
            <a:r>
              <a:rPr lang="en-US" altLang="zh-CN"/>
              <a:t>Region</a:t>
            </a:r>
            <a:r>
              <a:rPr lang="zh-CN" altLang="en-US"/>
              <a:t>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49625" y="3003550"/>
            <a:ext cx="44348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比如，我们的</a:t>
            </a:r>
            <a:r>
              <a:rPr lang="en-US" altLang="zh-CN"/>
              <a:t>rowkey</a:t>
            </a:r>
            <a:r>
              <a:rPr lang="zh-CN" altLang="en-US"/>
              <a:t>是网站的域名，如下</a:t>
            </a:r>
            <a:r>
              <a:rPr lang="en-US" altLang="zh-CN"/>
              <a:t>:</a:t>
            </a:r>
          </a:p>
          <a:p>
            <a:r>
              <a:rPr lang="en-US" altLang="zh-CN"/>
              <a:t>www.apache.org</a:t>
            </a:r>
          </a:p>
          <a:p>
            <a:r>
              <a:rPr lang="en-US" altLang="zh-CN"/>
              <a:t>mail.apache.org</a:t>
            </a:r>
          </a:p>
          <a:p>
            <a:r>
              <a:rPr lang="en-US" altLang="zh-CN"/>
              <a:t>jira.apache.org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49625" y="4775835"/>
            <a:ext cx="44348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将域名反转作为</a:t>
            </a:r>
            <a:r>
              <a:rPr lang="en-US" altLang="zh-CN"/>
              <a:t>rowkey</a:t>
            </a:r>
            <a:r>
              <a:rPr lang="zh-CN" altLang="en-US"/>
              <a:t>的话更好点，如下</a:t>
            </a:r>
            <a:r>
              <a:rPr lang="en-US" altLang="zh-CN"/>
              <a:t>:</a:t>
            </a:r>
          </a:p>
          <a:p>
            <a:pPr algn="l"/>
            <a:r>
              <a:rPr lang="en-US" altLang="zh-CN"/>
              <a:t>org.apache.www</a:t>
            </a:r>
          </a:p>
          <a:p>
            <a:pPr algn="l"/>
            <a:r>
              <a:rPr lang="en-US" altLang="zh-CN">
                <a:sym typeface="+mn-ea"/>
              </a:rPr>
              <a:t>org.apache.mail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org.apache.jira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1381</TotalTime>
  <Words>3324</Words>
  <Application>Microsoft Office PowerPoint</Application>
  <PresentationFormat>宽屏</PresentationFormat>
  <Paragraphs>382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等线</vt:lpstr>
      <vt:lpstr>方正姚体</vt:lpstr>
      <vt:lpstr>宋体</vt:lpstr>
      <vt:lpstr>Rockwell</vt:lpstr>
      <vt:lpstr>Rockwell Condensed</vt:lpstr>
      <vt:lpstr>Wingdings</vt:lpstr>
      <vt:lpstr>木活字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汤卫群</dc:creator>
  <cp:lastModifiedBy>tang jeffy</cp:lastModifiedBy>
  <cp:revision>2188</cp:revision>
  <dcterms:created xsi:type="dcterms:W3CDTF">2018-03-14T00:16:00Z</dcterms:created>
  <dcterms:modified xsi:type="dcterms:W3CDTF">2018-05-07T13:17:46Z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