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708" r:id="rId4"/>
    <p:sldId id="280" r:id="rId5"/>
    <p:sldId id="397" r:id="rId6"/>
    <p:sldId id="401" r:id="rId7"/>
    <p:sldId id="402" r:id="rId8"/>
    <p:sldId id="394" r:id="rId9"/>
    <p:sldId id="392" r:id="rId10"/>
    <p:sldId id="393" r:id="rId11"/>
    <p:sldId id="403" r:id="rId12"/>
    <p:sldId id="404" r:id="rId13"/>
    <p:sldId id="405" r:id="rId14"/>
    <p:sldId id="624" r:id="rId15"/>
    <p:sldId id="406" r:id="rId16"/>
    <p:sldId id="437" r:id="rId17"/>
    <p:sldId id="407" r:id="rId18"/>
    <p:sldId id="412" r:id="rId19"/>
    <p:sldId id="413" r:id="rId20"/>
    <p:sldId id="419" r:id="rId21"/>
    <p:sldId id="411" r:id="rId22"/>
    <p:sldId id="420" r:id="rId23"/>
    <p:sldId id="507" r:id="rId24"/>
    <p:sldId id="508" r:id="rId25"/>
    <p:sldId id="509" r:id="rId26"/>
    <p:sldId id="510" r:id="rId27"/>
    <p:sldId id="511" r:id="rId28"/>
    <p:sldId id="556" r:id="rId29"/>
    <p:sldId id="421" r:id="rId30"/>
    <p:sldId id="414" r:id="rId31"/>
    <p:sldId id="438" r:id="rId32"/>
    <p:sldId id="623" r:id="rId33"/>
    <p:sldId id="422" r:id="rId34"/>
    <p:sldId id="591" r:id="rId35"/>
    <p:sldId id="459" r:id="rId36"/>
    <p:sldId id="461" r:id="rId37"/>
    <p:sldId id="460" r:id="rId38"/>
    <p:sldId id="474" r:id="rId39"/>
    <p:sldId id="475" r:id="rId40"/>
    <p:sldId id="476" r:id="rId41"/>
    <p:sldId id="477" r:id="rId42"/>
    <p:sldId id="489" r:id="rId43"/>
    <p:sldId id="490" r:id="rId44"/>
    <p:sldId id="491" r:id="rId45"/>
    <p:sldId id="492" r:id="rId46"/>
    <p:sldId id="493" r:id="rId47"/>
    <p:sldId id="416" r:id="rId48"/>
    <p:sldId id="424" r:id="rId49"/>
    <p:sldId id="417" r:id="rId50"/>
    <p:sldId id="676" r:id="rId51"/>
    <p:sldId id="675" r:id="rId52"/>
    <p:sldId id="425" r:id="rId53"/>
    <p:sldId id="693" r:id="rId54"/>
    <p:sldId id="426" r:id="rId55"/>
    <p:sldId id="427" r:id="rId56"/>
    <p:sldId id="512" r:id="rId57"/>
    <p:sldId id="707" r:id="rId58"/>
    <p:sldId id="704" r:id="rId59"/>
    <p:sldId id="705" r:id="rId60"/>
    <p:sldId id="706" r:id="rId61"/>
    <p:sldId id="418" r:id="rId62"/>
    <p:sldId id="434" r:id="rId63"/>
    <p:sldId id="435" r:id="rId6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B4BB4-4C7F-4648-9654-164F98815402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FA039-1ABB-43A0-9CA7-8B3CD08136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39A0AF8-D461-442A-A2C9-3FF5678AC1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2E8880F-9FBD-471F-B65B-AEC02F5F91D1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39A0AF8-D461-442A-A2C9-3FF5678AC1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  <a:t>2018/5/7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2E8880F-9FBD-471F-B65B-AEC02F5F91D1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39A0AF8-D461-442A-A2C9-3FF5678AC1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71967" y="2414788"/>
            <a:ext cx="373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HBase </a:t>
            </a:r>
            <a:r>
              <a:rPr lang="zh-CN" altLang="en-US" sz="4000" dirty="0"/>
              <a:t>核心原理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87673" y="461356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老汤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1783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HBase</a:t>
            </a:r>
            <a:r>
              <a:rPr lang="zh-CN" altLang="en-US" sz="2800" dirty="0"/>
              <a:t>安装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104853" y="1450521"/>
            <a:ext cx="4640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/>
              <a:t>5</a:t>
            </a:r>
            <a:r>
              <a:rPr kumimoji="1" lang="zh-CN" altLang="en-US" dirty="0">
                <a:ea typeface="宋体" panose="02010600030101010101" pitchFamily="2" charset="-122"/>
              </a:rPr>
              <a:t>、</a:t>
            </a:r>
            <a:r>
              <a:rPr kumimoji="1" lang="zh-CN" altLang="en-US" dirty="0"/>
              <a:t>在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上配置</a:t>
            </a:r>
            <a:r>
              <a:rPr kumimoji="1" lang="en-US" altLang="zh-CN" dirty="0"/>
              <a:t>HBASE_HOME</a:t>
            </a:r>
            <a:r>
              <a:rPr kumimoji="1" lang="zh-CN" altLang="en-US" dirty="0"/>
              <a:t>以及环境变量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105150" y="3021330"/>
            <a:ext cx="4526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6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dirty="0"/>
              <a:t>start-hbase.sh </a:t>
            </a:r>
            <a:r>
              <a:rPr lang="zh-CN" altLang="en-US" dirty="0"/>
              <a:t>启动</a:t>
            </a:r>
            <a:r>
              <a:rPr lang="en-US" altLang="zh-CN" dirty="0"/>
              <a:t>HBase</a:t>
            </a:r>
          </a:p>
          <a:p>
            <a:pPr algn="l"/>
            <a:r>
              <a:rPr lang="en-US" altLang="zh-CN" dirty="0" err="1"/>
              <a:t>jps</a:t>
            </a:r>
            <a:r>
              <a:rPr lang="zh-CN" altLang="en-US" dirty="0"/>
              <a:t>验证</a:t>
            </a:r>
          </a:p>
          <a:p>
            <a:pPr algn="l"/>
            <a:r>
              <a:rPr lang="zh-CN" altLang="en-US" dirty="0"/>
              <a:t>访问</a:t>
            </a:r>
            <a:r>
              <a:rPr lang="en-US" altLang="zh-CN" dirty="0"/>
              <a:t>HBase</a:t>
            </a:r>
            <a:r>
              <a:rPr lang="zh-CN" altLang="en-US" dirty="0"/>
              <a:t>的</a:t>
            </a:r>
            <a:r>
              <a:rPr lang="en-US" altLang="zh-CN" dirty="0"/>
              <a:t>Web UI</a:t>
            </a:r>
            <a:r>
              <a:rPr lang="zh-CN" altLang="en-US" dirty="0">
                <a:ea typeface="宋体" panose="02010600030101010101" pitchFamily="2" charset="-122"/>
              </a:rPr>
              <a:t>：http://master:16010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105150" y="4956175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7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hbase shell </a:t>
            </a:r>
            <a:r>
              <a:rPr lang="zh-CN" altLang="en-US">
                <a:ea typeface="宋体" panose="02010600030101010101" pitchFamily="2" charset="-122"/>
              </a:rPr>
              <a:t>连接</a:t>
            </a:r>
            <a:r>
              <a:rPr lang="en-US" altLang="zh-CN">
                <a:ea typeface="宋体" panose="02010600030101010101" pitchFamily="2" charset="-122"/>
              </a:rPr>
              <a:t>HBase</a:t>
            </a:r>
            <a:r>
              <a:rPr lang="zh-CN" altLang="en-US">
                <a:ea typeface="宋体" panose="02010600030101010101" pitchFamily="2" charset="-122"/>
              </a:rPr>
              <a:t>集群，进行命令操作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2849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HBase</a:t>
            </a:r>
            <a:r>
              <a:rPr lang="zh-CN" altLang="en-US" sz="2800" dirty="0"/>
              <a:t>的数据模型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0200" y="1263015"/>
            <a:ext cx="1181227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Map&lt;</a:t>
            </a:r>
          </a:p>
          <a:p>
            <a:pPr algn="l"/>
            <a:r>
              <a:rPr lang="en-US" altLang="zh-CN"/>
              <a:t>             “</a:t>
            </a:r>
            <a:r>
              <a:rPr lang="zh-CN" altLang="en-US">
                <a:sym typeface="+mn-ea"/>
              </a:rPr>
              <a:t>http://www.51cto.com/</a:t>
            </a:r>
            <a:r>
              <a:rPr lang="en-US" altLang="zh-CN"/>
              <a:t>”-&gt; Map&lt;</a:t>
            </a:r>
          </a:p>
          <a:p>
            <a:pPr algn="l"/>
            <a:r>
              <a:rPr lang="en-US" altLang="zh-CN"/>
              <a:t>                                                                       “</a:t>
            </a:r>
            <a:r>
              <a:rPr lang="en-US" altLang="zh-CN">
                <a:sym typeface="+mn-ea"/>
              </a:rPr>
              <a:t>content</a:t>
            </a:r>
            <a:r>
              <a:rPr lang="en-US" altLang="zh-CN"/>
              <a:t>”-&gt; Map&lt;</a:t>
            </a:r>
          </a:p>
          <a:p>
            <a:pPr algn="l"/>
            <a:r>
              <a:rPr lang="en-US" altLang="zh-CN"/>
              <a:t>					“timestamp1”-&gt; </a:t>
            </a:r>
            <a:r>
              <a:rPr lang="en-US" altLang="zh-CN">
                <a:sym typeface="+mn-ea"/>
              </a:rPr>
              <a:t>“&lt;html&gt;...51CTO</a:t>
            </a:r>
            <a:r>
              <a:rPr lang="zh-CN" altLang="en-US">
                <a:sym typeface="+mn-ea"/>
              </a:rPr>
              <a:t>技术栈</a:t>
            </a:r>
            <a:r>
              <a:rPr lang="en-US" altLang="zh-CN">
                <a:sym typeface="+mn-ea"/>
              </a:rPr>
              <a:t>...&lt;/html&gt;”,</a:t>
            </a:r>
          </a:p>
          <a:p>
            <a:pPr algn="l"/>
            <a:r>
              <a:rPr lang="en-US" altLang="zh-CN">
                <a:sym typeface="+mn-ea"/>
              </a:rPr>
              <a:t>					“timestamp2”-&gt; “&lt;html&gt;...51CTO</a:t>
            </a:r>
            <a:r>
              <a:rPr lang="zh-CN" altLang="en-US">
                <a:sym typeface="+mn-ea"/>
              </a:rPr>
              <a:t>技术栈</a:t>
            </a:r>
            <a:r>
              <a:rPr lang="en-US" altLang="zh-CN">
                <a:sym typeface="+mn-ea"/>
              </a:rPr>
              <a:t>old...&lt;/html&gt;”,</a:t>
            </a:r>
          </a:p>
          <a:p>
            <a:pPr algn="l"/>
            <a:r>
              <a:rPr lang="en-US" altLang="zh-CN">
                <a:sym typeface="+mn-ea"/>
              </a:rPr>
              <a:t>					“timestamp3”-&gt; “&lt;html&gt;...51CTO</a:t>
            </a:r>
            <a:r>
              <a:rPr lang="zh-CN" altLang="en-US">
                <a:sym typeface="+mn-ea"/>
              </a:rPr>
              <a:t>技术栈</a:t>
            </a:r>
            <a:r>
              <a:rPr lang="en-US" altLang="zh-CN">
                <a:sym typeface="+mn-ea"/>
              </a:rPr>
              <a:t>older...&lt;/html&gt;”,</a:t>
            </a:r>
          </a:p>
          <a:p>
            <a:pPr algn="l"/>
            <a:r>
              <a:rPr lang="en-US" altLang="zh-CN"/>
              <a:t>				        &gt;,</a:t>
            </a:r>
            <a:endParaRPr lang="zh-CN" altLang="en-US">
              <a:ea typeface="宋体" panose="02010600030101010101" pitchFamily="2" charset="-122"/>
            </a:endParaRPr>
          </a:p>
          <a:p>
            <a:pPr algn="l"/>
            <a:r>
              <a:rPr lang="en-US" altLang="zh-CN"/>
              <a:t>                                                                       “language”-&gt; Map &lt;</a:t>
            </a:r>
          </a:p>
          <a:p>
            <a:pPr algn="l"/>
            <a:r>
              <a:rPr lang="en-US" altLang="zh-CN"/>
              <a:t>					“timestamp”-&gt; “</a:t>
            </a:r>
            <a:r>
              <a:rPr lang="en-US" altLang="zh-CN">
                <a:sym typeface="+mn-ea"/>
              </a:rPr>
              <a:t>Chinese</a:t>
            </a:r>
            <a:r>
              <a:rPr lang="en-US" altLang="zh-CN"/>
              <a:t>”</a:t>
            </a:r>
          </a:p>
          <a:p>
            <a:pPr algn="l"/>
            <a:r>
              <a:rPr lang="en-US" altLang="zh-CN"/>
              <a:t>				        &gt;,</a:t>
            </a:r>
          </a:p>
          <a:p>
            <a:pPr algn="l"/>
            <a:r>
              <a:rPr lang="en-US" altLang="zh-CN"/>
              <a:t>				         “link_url:sina”-&gt; Map &lt;</a:t>
            </a:r>
          </a:p>
          <a:p>
            <a:pPr algn="l"/>
            <a:r>
              <a:rPr lang="en-US" altLang="zh-CN"/>
              <a:t>					“timestamp1” -&gt; 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http://tech.sina.com.cn/</a:t>
            </a:r>
            <a:r>
              <a:rPr lang="en-US" altLang="zh-CN">
                <a:sym typeface="+mn-ea"/>
              </a:rPr>
              <a:t>”,</a:t>
            </a:r>
          </a:p>
          <a:p>
            <a:pPr algn="l"/>
            <a:r>
              <a:rPr lang="en-US" altLang="zh-CN">
                <a:sym typeface="+mn-ea"/>
              </a:rPr>
              <a:t>					“timestamp2” -&gt; “</a:t>
            </a:r>
            <a:r>
              <a:rPr lang="zh-CN" altLang="en-US">
                <a:sym typeface="+mn-ea"/>
              </a:rPr>
              <a:t>http://tech.sina</a:t>
            </a:r>
            <a:r>
              <a:rPr lang="en-US" altLang="zh-CN">
                <a:sym typeface="+mn-ea"/>
              </a:rPr>
              <a:t>old</a:t>
            </a:r>
            <a:r>
              <a:rPr lang="zh-CN" altLang="en-US">
                <a:sym typeface="+mn-ea"/>
              </a:rPr>
              <a:t>.com.cn/</a:t>
            </a:r>
            <a:r>
              <a:rPr lang="en-US" altLang="zh-CN">
                <a:sym typeface="+mn-ea"/>
              </a:rPr>
              <a:t>”</a:t>
            </a:r>
          </a:p>
          <a:p>
            <a:pPr algn="l"/>
            <a:r>
              <a:rPr lang="en-US" altLang="zh-CN"/>
              <a:t>				         &gt;,</a:t>
            </a:r>
          </a:p>
          <a:p>
            <a:pPr algn="l"/>
            <a:r>
              <a:rPr lang="en-US" altLang="zh-CN"/>
              <a:t>                                                                         “link_url:qq”-&gt; Map &lt;</a:t>
            </a:r>
          </a:p>
          <a:p>
            <a:pPr algn="l"/>
            <a:r>
              <a:rPr lang="en-US" altLang="zh-CN"/>
              <a:t>                                                                                “timestamp” -&gt; 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http://tech.qq.com/</a:t>
            </a:r>
            <a:r>
              <a:rPr lang="en-US" altLang="zh-CN">
                <a:sym typeface="+mn-ea"/>
              </a:rPr>
              <a:t>”</a:t>
            </a:r>
            <a:endParaRPr lang="en-US" altLang="zh-CN"/>
          </a:p>
          <a:p>
            <a:pPr algn="l"/>
            <a:r>
              <a:rPr lang="en-US" altLang="zh-CN"/>
              <a:t>				         &gt;</a:t>
            </a:r>
          </a:p>
          <a:p>
            <a:pPr algn="l"/>
            <a:r>
              <a:rPr lang="en-US" altLang="zh-CN"/>
              <a:t>			       &gt;</a:t>
            </a:r>
          </a:p>
          <a:p>
            <a:pPr algn="l"/>
            <a:r>
              <a:rPr lang="en-US" altLang="zh-CN"/>
              <a:t>&gt;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80975" y="2767965"/>
            <a:ext cx="914400" cy="42037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table</a:t>
            </a:r>
          </a:p>
        </p:txBody>
      </p:sp>
      <p:cxnSp>
        <p:nvCxnSpPr>
          <p:cNvPr id="5" name="直接箭头连接符 4"/>
          <p:cNvCxnSpPr/>
          <p:nvPr/>
        </p:nvCxnSpPr>
        <p:spPr>
          <a:xfrm>
            <a:off x="520065" y="1650365"/>
            <a:ext cx="77470" cy="975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3169920" y="671830"/>
            <a:ext cx="4399915" cy="42037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这个</a:t>
            </a:r>
            <a:r>
              <a:rPr lang="en-US" altLang="zh-CN">
                <a:solidFill>
                  <a:schemeClr val="tx1"/>
                </a:solidFill>
              </a:rPr>
              <a:t>Map</a:t>
            </a:r>
            <a:r>
              <a:rPr lang="zh-CN" altLang="en-US">
                <a:solidFill>
                  <a:schemeClr val="tx1"/>
                </a:solidFill>
              </a:rPr>
              <a:t>中的每一对</a:t>
            </a:r>
            <a:r>
              <a:rPr lang="en-US" altLang="zh-CN">
                <a:solidFill>
                  <a:schemeClr val="tx1"/>
                </a:solidFill>
              </a:rPr>
              <a:t>key-value</a:t>
            </a:r>
            <a:r>
              <a:rPr lang="zh-CN" altLang="en-US">
                <a:solidFill>
                  <a:schemeClr val="tx1"/>
                </a:solidFill>
              </a:rPr>
              <a:t>称之为</a:t>
            </a:r>
            <a:r>
              <a:rPr lang="en-US" altLang="zh-CN">
                <a:solidFill>
                  <a:schemeClr val="tx1"/>
                </a:solidFill>
              </a:rPr>
              <a:t>row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610870" y="986790"/>
            <a:ext cx="2536190" cy="351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1725930" y="2767965"/>
            <a:ext cx="1069975" cy="42037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rowkey</a:t>
            </a:r>
          </a:p>
        </p:txBody>
      </p:sp>
      <p:cxnSp>
        <p:nvCxnSpPr>
          <p:cNvPr id="9" name="直接箭头连接符 8"/>
          <p:cNvCxnSpPr>
            <a:endCxn id="8" idx="0"/>
          </p:cNvCxnSpPr>
          <p:nvPr/>
        </p:nvCxnSpPr>
        <p:spPr>
          <a:xfrm>
            <a:off x="2145665" y="1845310"/>
            <a:ext cx="115570" cy="922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5494655" y="1229995"/>
            <a:ext cx="4992370" cy="42037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这个</a:t>
            </a:r>
            <a:r>
              <a:rPr lang="en-US" altLang="zh-CN">
                <a:solidFill>
                  <a:schemeClr val="tx1"/>
                </a:solidFill>
              </a:rPr>
              <a:t>Map</a:t>
            </a:r>
            <a:r>
              <a:rPr lang="zh-CN" altLang="en-US">
                <a:solidFill>
                  <a:schemeClr val="tx1"/>
                </a:solidFill>
              </a:rPr>
              <a:t>中的每一对</a:t>
            </a:r>
            <a:r>
              <a:rPr lang="en-US" altLang="zh-CN">
                <a:solidFill>
                  <a:schemeClr val="tx1"/>
                </a:solidFill>
              </a:rPr>
              <a:t>key-value</a:t>
            </a:r>
            <a:r>
              <a:rPr lang="zh-CN" altLang="en-US">
                <a:solidFill>
                  <a:schemeClr val="tx1"/>
                </a:solidFill>
              </a:rPr>
              <a:t>称之为</a:t>
            </a:r>
            <a:r>
              <a:rPr lang="en-US" altLang="zh-CN">
                <a:solidFill>
                  <a:schemeClr val="tx1"/>
                </a:solidFill>
              </a:rPr>
              <a:t>column</a:t>
            </a:r>
          </a:p>
        </p:txBody>
      </p:sp>
      <p:cxnSp>
        <p:nvCxnSpPr>
          <p:cNvPr id="11" name="直接箭头连接符 10"/>
          <p:cNvCxnSpPr>
            <a:endCxn id="10" idx="1"/>
          </p:cNvCxnSpPr>
          <p:nvPr/>
        </p:nvCxnSpPr>
        <p:spPr>
          <a:xfrm flipV="1">
            <a:off x="4330065" y="1440180"/>
            <a:ext cx="1164590" cy="236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1513205" y="4273550"/>
            <a:ext cx="1836420" cy="42037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column family</a:t>
            </a:r>
          </a:p>
        </p:txBody>
      </p:sp>
      <p:sp>
        <p:nvSpPr>
          <p:cNvPr id="13" name="矩形 12"/>
          <p:cNvSpPr/>
          <p:nvPr/>
        </p:nvSpPr>
        <p:spPr>
          <a:xfrm>
            <a:off x="4551045" y="4043045"/>
            <a:ext cx="910590" cy="28638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551045" y="5119370"/>
            <a:ext cx="910590" cy="28638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3" idx="1"/>
            <a:endCxn id="12" idx="3"/>
          </p:cNvCxnSpPr>
          <p:nvPr/>
        </p:nvCxnSpPr>
        <p:spPr>
          <a:xfrm flipH="1">
            <a:off x="3349625" y="4186555"/>
            <a:ext cx="1201420" cy="297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4" idx="1"/>
            <a:endCxn id="12" idx="3"/>
          </p:cNvCxnSpPr>
          <p:nvPr/>
        </p:nvCxnSpPr>
        <p:spPr>
          <a:xfrm flipH="1" flipV="1">
            <a:off x="3349625" y="4483735"/>
            <a:ext cx="1201420" cy="779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536565" y="4043045"/>
            <a:ext cx="481965" cy="28638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536565" y="5119370"/>
            <a:ext cx="481965" cy="28638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8376920" y="3766185"/>
            <a:ext cx="2395855" cy="42037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column qualifier</a:t>
            </a:r>
          </a:p>
        </p:txBody>
      </p:sp>
      <p:cxnSp>
        <p:nvCxnSpPr>
          <p:cNvPr id="20" name="直接箭头连接符 19"/>
          <p:cNvCxnSpPr>
            <a:stCxn id="17" idx="3"/>
            <a:endCxn id="19" idx="1"/>
          </p:cNvCxnSpPr>
          <p:nvPr/>
        </p:nvCxnSpPr>
        <p:spPr>
          <a:xfrm flipV="1">
            <a:off x="6018530" y="3976370"/>
            <a:ext cx="2358390" cy="210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8" idx="3"/>
            <a:endCxn id="19" idx="1"/>
          </p:cNvCxnSpPr>
          <p:nvPr/>
        </p:nvCxnSpPr>
        <p:spPr>
          <a:xfrm flipV="1">
            <a:off x="6018530" y="3976370"/>
            <a:ext cx="2358390" cy="1286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5400675" y="6285865"/>
            <a:ext cx="5946140" cy="42037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这个</a:t>
            </a:r>
            <a:r>
              <a:rPr lang="en-US" altLang="zh-CN">
                <a:solidFill>
                  <a:schemeClr val="tx1"/>
                </a:solidFill>
              </a:rPr>
              <a:t>Map</a:t>
            </a:r>
            <a:r>
              <a:rPr lang="zh-CN" altLang="en-US">
                <a:solidFill>
                  <a:schemeClr val="tx1"/>
                </a:solidFill>
              </a:rPr>
              <a:t>中的每一对</a:t>
            </a:r>
            <a:r>
              <a:rPr lang="en-US" altLang="zh-CN">
                <a:solidFill>
                  <a:schemeClr val="tx1"/>
                </a:solidFill>
              </a:rPr>
              <a:t>key-value</a:t>
            </a:r>
            <a:r>
              <a:rPr lang="zh-CN" altLang="en-US">
                <a:solidFill>
                  <a:schemeClr val="tx1"/>
                </a:solidFill>
              </a:rPr>
              <a:t>称之为</a:t>
            </a:r>
            <a:r>
              <a:rPr lang="en-US" altLang="zh-CN">
                <a:solidFill>
                  <a:schemeClr val="tx1"/>
                </a:solidFill>
              </a:rPr>
              <a:t>version -&gt; value</a:t>
            </a:r>
          </a:p>
        </p:txBody>
      </p:sp>
      <p:cxnSp>
        <p:nvCxnSpPr>
          <p:cNvPr id="23" name="直接箭头连接符 22"/>
          <p:cNvCxnSpPr>
            <a:endCxn id="22" idx="0"/>
          </p:cNvCxnSpPr>
          <p:nvPr/>
        </p:nvCxnSpPr>
        <p:spPr>
          <a:xfrm>
            <a:off x="6527800" y="5434330"/>
            <a:ext cx="1845945" cy="851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551045" y="3234055"/>
            <a:ext cx="910590" cy="28638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490085" y="1845310"/>
            <a:ext cx="910590" cy="28638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>
            <a:stCxn id="24" idx="1"/>
            <a:endCxn id="12" idx="3"/>
          </p:cNvCxnSpPr>
          <p:nvPr/>
        </p:nvCxnSpPr>
        <p:spPr>
          <a:xfrm flipH="1">
            <a:off x="3349625" y="3377565"/>
            <a:ext cx="1201420" cy="1106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5" idx="1"/>
            <a:endCxn id="12" idx="3"/>
          </p:cNvCxnSpPr>
          <p:nvPr/>
        </p:nvCxnSpPr>
        <p:spPr>
          <a:xfrm flipH="1">
            <a:off x="3349625" y="1988820"/>
            <a:ext cx="1140460" cy="249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bldLvl="0" animBg="1"/>
      <p:bldP spid="10" grpId="0" bldLvl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2" grpId="0" animBg="1"/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2494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HBase</a:t>
            </a:r>
            <a:r>
              <a:rPr lang="zh-CN" altLang="en-US" sz="2800" dirty="0"/>
              <a:t>数据模型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9720" y="1043305"/>
            <a:ext cx="10012680" cy="5631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 err="1"/>
              <a:t>hbase</a:t>
            </a:r>
            <a:r>
              <a:rPr lang="en-US" altLang="zh-CN" dirty="0"/>
              <a:t> shell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create '</a:t>
            </a:r>
            <a:r>
              <a:rPr lang="en-US" altLang="zh-CN" dirty="0" err="1"/>
              <a:t>webtable</a:t>
            </a:r>
            <a:r>
              <a:rPr lang="en-US" altLang="zh-CN" dirty="0"/>
              <a:t>','content','language','</a:t>
            </a:r>
            <a:r>
              <a:rPr lang="en-US" altLang="zh-CN" dirty="0" err="1"/>
              <a:t>link_url</a:t>
            </a:r>
            <a:r>
              <a:rPr lang="en-US" altLang="zh-CN" dirty="0"/>
              <a:t>'  =&gt; </a:t>
            </a:r>
            <a:r>
              <a:rPr lang="zh-CN" altLang="en-US" dirty="0"/>
              <a:t>创建一个名字为</a:t>
            </a:r>
            <a:r>
              <a:rPr lang="en-US" altLang="zh-CN" dirty="0" err="1"/>
              <a:t>webtable</a:t>
            </a:r>
            <a:r>
              <a:rPr lang="zh-CN" altLang="en-US" dirty="0"/>
              <a:t>的</a:t>
            </a:r>
            <a:r>
              <a:rPr lang="en-US" altLang="zh-CN" dirty="0"/>
              <a:t>HBase</a:t>
            </a:r>
            <a:r>
              <a:rPr lang="zh-CN" altLang="en-US" dirty="0"/>
              <a:t>表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list  =&gt; </a:t>
            </a:r>
            <a:r>
              <a:rPr lang="zh-CN" altLang="en-US" dirty="0"/>
              <a:t>列出</a:t>
            </a:r>
            <a:r>
              <a:rPr lang="en-US" altLang="zh-CN" dirty="0"/>
              <a:t>HBase</a:t>
            </a:r>
            <a:r>
              <a:rPr lang="zh-CN" altLang="en-US" dirty="0"/>
              <a:t>表</a:t>
            </a:r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向</a:t>
            </a:r>
            <a:r>
              <a:rPr lang="en-US" altLang="zh-CN" dirty="0"/>
              <a:t>HBase</a:t>
            </a:r>
            <a:r>
              <a:rPr lang="zh-CN" altLang="en-US" dirty="0"/>
              <a:t>表中</a:t>
            </a:r>
            <a:r>
              <a:rPr lang="en-US" altLang="zh-CN" dirty="0" err="1"/>
              <a:t>webtable</a:t>
            </a:r>
            <a:r>
              <a:rPr lang="zh-CN" altLang="en-US" dirty="0"/>
              <a:t>中</a:t>
            </a:r>
            <a:r>
              <a:rPr lang="en-US" altLang="zh-CN" dirty="0"/>
              <a:t>put</a:t>
            </a:r>
            <a:r>
              <a:rPr lang="zh-CN" altLang="en-US" dirty="0"/>
              <a:t>数据</a:t>
            </a:r>
          </a:p>
          <a:p>
            <a:pPr algn="l"/>
            <a:r>
              <a:rPr lang="en-US" altLang="zh-CN" dirty="0"/>
              <a:t>put '</a:t>
            </a:r>
            <a:r>
              <a:rPr lang="en-US" altLang="zh-CN" dirty="0" err="1"/>
              <a:t>webtable</a:t>
            </a:r>
            <a:r>
              <a:rPr lang="en-US" altLang="zh-CN" dirty="0"/>
              <a:t>','</a:t>
            </a:r>
            <a:r>
              <a:rPr lang="zh-CN" altLang="en-US" dirty="0">
                <a:sym typeface="+mn-ea"/>
              </a:rPr>
              <a:t>http://www.51cto.com/</a:t>
            </a:r>
            <a:r>
              <a:rPr lang="en-US" altLang="zh-CN" dirty="0"/>
              <a:t>','content','</a:t>
            </a:r>
            <a:r>
              <a:rPr lang="en-US" altLang="zh-CN" dirty="0">
                <a:sym typeface="+mn-ea"/>
              </a:rPr>
              <a:t>&lt;html&gt;...51CTO</a:t>
            </a:r>
            <a:r>
              <a:rPr lang="zh-CN" altLang="en-US" dirty="0">
                <a:sym typeface="+mn-ea"/>
              </a:rPr>
              <a:t>技术栈</a:t>
            </a:r>
            <a:r>
              <a:rPr lang="en-US" altLang="zh-CN" dirty="0">
                <a:sym typeface="+mn-ea"/>
              </a:rPr>
              <a:t>...&lt;/html&gt;</a:t>
            </a:r>
            <a:r>
              <a:rPr lang="en-US" altLang="zh-CN" dirty="0"/>
              <a:t>'</a:t>
            </a:r>
          </a:p>
          <a:p>
            <a:pPr algn="l"/>
            <a:r>
              <a:rPr lang="en-US" altLang="zh-CN" dirty="0">
                <a:sym typeface="+mn-ea"/>
              </a:rPr>
              <a:t>put '</a:t>
            </a:r>
            <a:r>
              <a:rPr lang="en-US" altLang="zh-CN" dirty="0" err="1">
                <a:sym typeface="+mn-ea"/>
              </a:rPr>
              <a:t>webtable</a:t>
            </a:r>
            <a:r>
              <a:rPr lang="en-US" altLang="zh-CN" dirty="0">
                <a:sym typeface="+mn-ea"/>
              </a:rPr>
              <a:t>','</a:t>
            </a:r>
            <a:r>
              <a:rPr lang="zh-CN" altLang="en-US" dirty="0">
                <a:sym typeface="+mn-ea"/>
              </a:rPr>
              <a:t>http://www.51cto.com/</a:t>
            </a:r>
            <a:r>
              <a:rPr lang="en-US" altLang="zh-CN" dirty="0">
                <a:sym typeface="+mn-ea"/>
              </a:rPr>
              <a:t>','language', 'Chinese'</a:t>
            </a:r>
            <a:endParaRPr lang="en-US" altLang="zh-CN" dirty="0"/>
          </a:p>
          <a:p>
            <a:pPr algn="l"/>
            <a:r>
              <a:rPr lang="en-US" altLang="zh-CN" dirty="0"/>
              <a:t>put '</a:t>
            </a:r>
            <a:r>
              <a:rPr lang="en-US" altLang="zh-CN" dirty="0" err="1"/>
              <a:t>webtable</a:t>
            </a:r>
            <a:r>
              <a:rPr lang="en-US" altLang="zh-CN" dirty="0"/>
              <a:t>',</a:t>
            </a:r>
            <a:r>
              <a:rPr lang="en-US" altLang="zh-CN" dirty="0">
                <a:sym typeface="+mn-ea"/>
              </a:rPr>
              <a:t>'</a:t>
            </a:r>
            <a:r>
              <a:rPr lang="zh-CN" altLang="en-US" dirty="0">
                <a:sym typeface="+mn-ea"/>
              </a:rPr>
              <a:t>http://www.51cto.com/</a:t>
            </a:r>
            <a:r>
              <a:rPr lang="en-US" altLang="zh-CN" dirty="0">
                <a:sym typeface="+mn-ea"/>
              </a:rPr>
              <a:t>',</a:t>
            </a:r>
            <a:r>
              <a:rPr lang="en-US" altLang="zh-CN" dirty="0"/>
              <a:t>'</a:t>
            </a:r>
            <a:r>
              <a:rPr lang="en-US" altLang="zh-CN" dirty="0" err="1"/>
              <a:t>link_url:sina</a:t>
            </a:r>
            <a:r>
              <a:rPr lang="en-US" altLang="zh-CN" dirty="0"/>
              <a:t>','</a:t>
            </a:r>
            <a:r>
              <a:rPr lang="zh-CN" altLang="en-US" dirty="0">
                <a:sym typeface="+mn-ea"/>
              </a:rPr>
              <a:t>http://tech.sina.com.cn/</a:t>
            </a:r>
            <a:r>
              <a:rPr lang="en-US" altLang="zh-CN" dirty="0"/>
              <a:t>'</a:t>
            </a:r>
          </a:p>
          <a:p>
            <a:pPr algn="l"/>
            <a:r>
              <a:rPr lang="en-US" altLang="zh-CN" dirty="0">
                <a:sym typeface="+mn-ea"/>
              </a:rPr>
              <a:t>put '</a:t>
            </a:r>
            <a:r>
              <a:rPr lang="en-US" altLang="zh-CN" dirty="0" err="1">
                <a:sym typeface="+mn-ea"/>
              </a:rPr>
              <a:t>webtable</a:t>
            </a:r>
            <a:r>
              <a:rPr lang="en-US" altLang="zh-CN" dirty="0">
                <a:sym typeface="+mn-ea"/>
              </a:rPr>
              <a:t>','</a:t>
            </a:r>
            <a:r>
              <a:rPr lang="zh-CN" altLang="en-US" dirty="0">
                <a:sym typeface="+mn-ea"/>
              </a:rPr>
              <a:t>http://www.51cto.com/</a:t>
            </a:r>
            <a:r>
              <a:rPr lang="en-US" altLang="zh-CN" dirty="0">
                <a:sym typeface="+mn-ea"/>
              </a:rPr>
              <a:t>','</a:t>
            </a:r>
            <a:r>
              <a:rPr lang="en-US" altLang="zh-CN" dirty="0" err="1">
                <a:sym typeface="+mn-ea"/>
              </a:rPr>
              <a:t>link_url:qq</a:t>
            </a:r>
            <a:r>
              <a:rPr lang="en-US" altLang="zh-CN" dirty="0">
                <a:sym typeface="+mn-ea"/>
              </a:rPr>
              <a:t>','</a:t>
            </a:r>
            <a:r>
              <a:rPr lang="zh-CN" altLang="en-US" dirty="0">
                <a:sym typeface="+mn-ea"/>
              </a:rPr>
              <a:t>http://tech.qq.com/</a:t>
            </a:r>
            <a:r>
              <a:rPr lang="en-US" altLang="zh-CN" dirty="0">
                <a:sym typeface="+mn-ea"/>
              </a:rPr>
              <a:t>'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scan '</a:t>
            </a:r>
            <a:r>
              <a:rPr lang="en-US" altLang="zh-CN" dirty="0" err="1"/>
              <a:t>webtable</a:t>
            </a:r>
            <a:r>
              <a:rPr lang="en-US" altLang="zh-CN" dirty="0"/>
              <a:t>' {LIMIT =&gt; 3}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put '</a:t>
            </a:r>
            <a:r>
              <a:rPr lang="en-US" altLang="zh-CN" dirty="0" err="1">
                <a:sym typeface="+mn-ea"/>
              </a:rPr>
              <a:t>webtable</a:t>
            </a:r>
            <a:r>
              <a:rPr lang="en-US" altLang="zh-CN" dirty="0">
                <a:sym typeface="+mn-ea"/>
              </a:rPr>
              <a:t>','</a:t>
            </a:r>
            <a:r>
              <a:rPr lang="zh-CN" altLang="en-US" dirty="0">
                <a:sym typeface="+mn-ea"/>
              </a:rPr>
              <a:t>http://www.51cto.com/</a:t>
            </a:r>
            <a:r>
              <a:rPr lang="en-US" altLang="zh-CN" dirty="0">
                <a:sym typeface="+mn-ea"/>
              </a:rPr>
              <a:t>','content','&lt;html&gt;...51CTO</a:t>
            </a:r>
            <a:r>
              <a:rPr lang="zh-CN" altLang="en-US" dirty="0">
                <a:sym typeface="+mn-ea"/>
              </a:rPr>
              <a:t>技术栈</a:t>
            </a:r>
            <a:r>
              <a:rPr lang="en-US" altLang="zh-CN" dirty="0">
                <a:sym typeface="+mn-ea"/>
              </a:rPr>
              <a:t>_NEW1...&lt;/html&gt;'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put '</a:t>
            </a:r>
            <a:r>
              <a:rPr lang="en-US" altLang="zh-CN" dirty="0" err="1">
                <a:sym typeface="+mn-ea"/>
              </a:rPr>
              <a:t>webtable</a:t>
            </a:r>
            <a:r>
              <a:rPr lang="en-US" altLang="zh-CN" dirty="0">
                <a:sym typeface="+mn-ea"/>
              </a:rPr>
              <a:t>','</a:t>
            </a:r>
            <a:r>
              <a:rPr lang="zh-CN" altLang="en-US" dirty="0">
                <a:sym typeface="+mn-ea"/>
              </a:rPr>
              <a:t>http://www.51cto.com/</a:t>
            </a:r>
            <a:r>
              <a:rPr lang="en-US" altLang="zh-CN" dirty="0">
                <a:sym typeface="+mn-ea"/>
              </a:rPr>
              <a:t>','content','&lt;html&gt;...51CTO</a:t>
            </a:r>
            <a:r>
              <a:rPr lang="zh-CN" altLang="en-US" dirty="0">
                <a:sym typeface="+mn-ea"/>
              </a:rPr>
              <a:t>技术栈</a:t>
            </a:r>
            <a:r>
              <a:rPr lang="en-US" altLang="zh-CN" dirty="0">
                <a:sym typeface="+mn-ea"/>
              </a:rPr>
              <a:t>_NEW2...&lt;/html&gt;'</a:t>
            </a:r>
          </a:p>
          <a:p>
            <a:pPr algn="l"/>
            <a:r>
              <a:rPr lang="en-US" altLang="zh-CN" dirty="0">
                <a:sym typeface="+mn-ea"/>
              </a:rPr>
              <a:t>get '</a:t>
            </a:r>
            <a:r>
              <a:rPr lang="en-US" altLang="zh-CN" dirty="0" err="1">
                <a:sym typeface="+mn-ea"/>
              </a:rPr>
              <a:t>webtable</a:t>
            </a:r>
            <a:r>
              <a:rPr lang="en-US" altLang="zh-CN" dirty="0">
                <a:sym typeface="+mn-ea"/>
              </a:rPr>
              <a:t>','</a:t>
            </a:r>
            <a:r>
              <a:rPr lang="zh-CN" altLang="en-US" dirty="0">
                <a:sym typeface="+mn-ea"/>
              </a:rPr>
              <a:t>http://www.51cto.com/</a:t>
            </a:r>
            <a:r>
              <a:rPr lang="en-US" altLang="zh-CN" dirty="0">
                <a:sym typeface="+mn-ea"/>
              </a:rPr>
              <a:t>','content'</a:t>
            </a:r>
          </a:p>
          <a:p>
            <a:pPr algn="l"/>
            <a:r>
              <a:rPr lang="en-US" altLang="zh-CN" dirty="0">
                <a:sym typeface="+mn-ea"/>
              </a:rPr>
              <a:t>get '</a:t>
            </a:r>
            <a:r>
              <a:rPr lang="en-US" altLang="zh-CN" dirty="0" err="1">
                <a:sym typeface="+mn-ea"/>
              </a:rPr>
              <a:t>webtable</a:t>
            </a:r>
            <a:r>
              <a:rPr lang="en-US" altLang="zh-CN" dirty="0">
                <a:sym typeface="+mn-ea"/>
              </a:rPr>
              <a:t>','</a:t>
            </a:r>
            <a:r>
              <a:rPr lang="zh-CN" altLang="en-US" dirty="0">
                <a:sym typeface="+mn-ea"/>
              </a:rPr>
              <a:t>http://www.51cto.com/</a:t>
            </a:r>
            <a:r>
              <a:rPr lang="en-US" altLang="zh-CN" dirty="0">
                <a:sym typeface="+mn-ea"/>
              </a:rPr>
              <a:t>',{COLUMN =&gt; '</a:t>
            </a:r>
            <a:r>
              <a:rPr lang="en-US" altLang="zh-CN" dirty="0" err="1">
                <a:sym typeface="+mn-ea"/>
              </a:rPr>
              <a:t>content',VERSION</a:t>
            </a:r>
            <a:r>
              <a:rPr lang="en-US" altLang="zh-CN" dirty="0">
                <a:sym typeface="+mn-ea"/>
              </a:rPr>
              <a:t> =&gt; 10}</a:t>
            </a:r>
          </a:p>
          <a:p>
            <a:pPr algn="l"/>
            <a:r>
              <a:rPr lang="en-US" altLang="zh-CN" dirty="0">
                <a:sym typeface="+mn-ea"/>
              </a:rPr>
              <a:t>put '</a:t>
            </a:r>
            <a:r>
              <a:rPr lang="en-US" altLang="zh-CN" dirty="0" err="1">
                <a:sym typeface="+mn-ea"/>
              </a:rPr>
              <a:t>webtable</a:t>
            </a:r>
            <a:r>
              <a:rPr lang="en-US" altLang="zh-CN" dirty="0">
                <a:sym typeface="+mn-ea"/>
              </a:rPr>
              <a:t>','</a:t>
            </a:r>
            <a:r>
              <a:rPr lang="zh-CN" altLang="en-US" dirty="0">
                <a:sym typeface="+mn-ea"/>
              </a:rPr>
              <a:t>http://www.51cto.com/</a:t>
            </a:r>
            <a:r>
              <a:rPr lang="en-US" altLang="zh-CN" dirty="0">
                <a:sym typeface="+mn-ea"/>
              </a:rPr>
              <a:t>','content','&lt;html&gt;...51CTO</a:t>
            </a:r>
            <a:r>
              <a:rPr lang="zh-CN" altLang="en-US" dirty="0">
                <a:sym typeface="+mn-ea"/>
              </a:rPr>
              <a:t>技术栈</a:t>
            </a:r>
            <a:r>
              <a:rPr lang="en-US" altLang="zh-CN" dirty="0">
                <a:sym typeface="+mn-ea"/>
              </a:rPr>
              <a:t>_NEW3...&lt;/html&gt;'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get '</a:t>
            </a:r>
            <a:r>
              <a:rPr lang="en-US" altLang="zh-CN" dirty="0" err="1">
                <a:sym typeface="+mn-ea"/>
              </a:rPr>
              <a:t>webtable</a:t>
            </a:r>
            <a:r>
              <a:rPr lang="en-US" altLang="zh-CN" dirty="0">
                <a:sym typeface="+mn-ea"/>
              </a:rPr>
              <a:t>','</a:t>
            </a:r>
            <a:r>
              <a:rPr lang="zh-CN" altLang="en-US" dirty="0">
                <a:sym typeface="+mn-ea"/>
              </a:rPr>
              <a:t>http://www.51cto.com/</a:t>
            </a:r>
            <a:r>
              <a:rPr lang="en-US" altLang="zh-CN" dirty="0">
                <a:sym typeface="+mn-ea"/>
              </a:rPr>
              <a:t>',{COLUMN =&gt; '</a:t>
            </a:r>
            <a:r>
              <a:rPr lang="en-US" altLang="zh-CN" dirty="0" err="1">
                <a:sym typeface="+mn-ea"/>
              </a:rPr>
              <a:t>content',VERSION</a:t>
            </a:r>
            <a:r>
              <a:rPr lang="en-US" altLang="zh-CN" dirty="0">
                <a:sym typeface="+mn-ea"/>
              </a:rPr>
              <a:t> =&gt; 10}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2494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HBase</a:t>
            </a:r>
            <a:r>
              <a:rPr lang="zh-CN" altLang="en-US" sz="2800" dirty="0"/>
              <a:t>数据模型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8160" y="1043305"/>
            <a:ext cx="11155680" cy="5631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put '</a:t>
            </a:r>
            <a:r>
              <a:rPr lang="en-US" altLang="zh-CN" dirty="0" err="1">
                <a:sym typeface="+mn-ea"/>
              </a:rPr>
              <a:t>webtable</a:t>
            </a:r>
            <a:r>
              <a:rPr lang="en-US" altLang="zh-CN" dirty="0">
                <a:sym typeface="+mn-ea"/>
              </a:rPr>
              <a:t>','</a:t>
            </a:r>
            <a:r>
              <a:rPr lang="zh-CN" altLang="en-US" dirty="0">
                <a:sym typeface="+mn-ea"/>
              </a:rPr>
              <a:t>http://hbase.apache.org/</a:t>
            </a:r>
            <a:r>
              <a:rPr lang="en-US" altLang="zh-CN" dirty="0">
                <a:sym typeface="+mn-ea"/>
              </a:rPr>
              <a:t>','content','&lt;html&gt;...Welcome to Apache HBase...&lt;/html&gt;'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put '</a:t>
            </a:r>
            <a:r>
              <a:rPr lang="en-US" altLang="zh-CN" dirty="0" err="1">
                <a:sym typeface="+mn-ea"/>
              </a:rPr>
              <a:t>webtable</a:t>
            </a:r>
            <a:r>
              <a:rPr lang="en-US" altLang="zh-CN" dirty="0">
                <a:sym typeface="+mn-ea"/>
              </a:rPr>
              <a:t>','</a:t>
            </a:r>
            <a:r>
              <a:rPr lang="zh-CN" altLang="en-US" dirty="0">
                <a:sym typeface="+mn-ea"/>
              </a:rPr>
              <a:t>http://hbase.apache.org/</a:t>
            </a:r>
            <a:r>
              <a:rPr lang="en-US" altLang="zh-CN" dirty="0">
                <a:sym typeface="+mn-ea"/>
              </a:rPr>
              <a:t>','</a:t>
            </a:r>
            <a:r>
              <a:rPr lang="en-US" altLang="zh-CN" dirty="0" err="1">
                <a:sym typeface="+mn-ea"/>
              </a:rPr>
              <a:t>link_url:hadoop</a:t>
            </a:r>
            <a:r>
              <a:rPr lang="en-US" altLang="zh-CN" dirty="0">
                <a:sym typeface="+mn-ea"/>
              </a:rPr>
              <a:t>','</a:t>
            </a:r>
            <a:r>
              <a:rPr lang="zh-CN" altLang="en-US" dirty="0">
                <a:sym typeface="+mn-ea"/>
              </a:rPr>
              <a:t>http://hadoop.apache.org/</a:t>
            </a:r>
            <a:r>
              <a:rPr lang="en-US" altLang="zh-CN" dirty="0">
                <a:sym typeface="+mn-ea"/>
              </a:rPr>
              <a:t>'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scan '</a:t>
            </a:r>
            <a:r>
              <a:rPr lang="en-US" altLang="zh-CN" dirty="0" err="1">
                <a:sym typeface="+mn-ea"/>
              </a:rPr>
              <a:t>webtable</a:t>
            </a:r>
            <a:r>
              <a:rPr lang="en-US" altLang="zh-CN" dirty="0">
                <a:sym typeface="+mn-ea"/>
              </a:rPr>
              <a:t>'</a:t>
            </a:r>
          </a:p>
          <a:p>
            <a:pPr algn="l"/>
            <a:r>
              <a:rPr lang="en-US" altLang="zh-CN" dirty="0">
                <a:sym typeface="+mn-ea"/>
              </a:rPr>
              <a:t>get '</a:t>
            </a:r>
            <a:r>
              <a:rPr lang="en-US" altLang="zh-CN" dirty="0" err="1">
                <a:sym typeface="+mn-ea"/>
              </a:rPr>
              <a:t>webtable</a:t>
            </a:r>
            <a:r>
              <a:rPr lang="en-US" altLang="zh-CN" dirty="0">
                <a:sym typeface="+mn-ea"/>
              </a:rPr>
              <a:t>','</a:t>
            </a:r>
            <a:r>
              <a:rPr lang="zh-CN" altLang="en-US" dirty="0">
                <a:sym typeface="+mn-ea"/>
              </a:rPr>
              <a:t>http://www.51cto.com/</a:t>
            </a:r>
            <a:r>
              <a:rPr lang="en-US" altLang="zh-CN" dirty="0">
                <a:sym typeface="+mn-ea"/>
              </a:rPr>
              <a:t>'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get '</a:t>
            </a:r>
            <a:r>
              <a:rPr lang="en-US" altLang="zh-CN" dirty="0" err="1">
                <a:sym typeface="+mn-ea"/>
              </a:rPr>
              <a:t>webtable</a:t>
            </a:r>
            <a:r>
              <a:rPr lang="en-US" altLang="zh-CN" dirty="0">
                <a:sym typeface="+mn-ea"/>
              </a:rPr>
              <a:t>','</a:t>
            </a:r>
            <a:r>
              <a:rPr lang="zh-CN" altLang="en-US" dirty="0">
                <a:sym typeface="+mn-ea"/>
              </a:rPr>
              <a:t>http://www.51cto.com/</a:t>
            </a:r>
            <a:r>
              <a:rPr lang="en-US" altLang="zh-CN" dirty="0">
                <a:sym typeface="+mn-ea"/>
              </a:rPr>
              <a:t>','</a:t>
            </a:r>
            <a:r>
              <a:rPr lang="en-US" altLang="zh-CN" dirty="0" err="1">
                <a:sym typeface="+mn-ea"/>
              </a:rPr>
              <a:t>link_url:qq</a:t>
            </a:r>
            <a:r>
              <a:rPr lang="en-US" altLang="zh-CN" dirty="0">
                <a:sym typeface="+mn-ea"/>
              </a:rPr>
              <a:t>'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delete '</a:t>
            </a:r>
            <a:r>
              <a:rPr lang="en-US" altLang="zh-CN" dirty="0" err="1"/>
              <a:t>webtable</a:t>
            </a:r>
            <a:r>
              <a:rPr lang="en-US" altLang="zh-CN" dirty="0"/>
              <a:t>', '</a:t>
            </a:r>
            <a:r>
              <a:rPr lang="zh-CN" altLang="en-US" dirty="0">
                <a:sym typeface="+mn-ea"/>
              </a:rPr>
              <a:t>http://www.51cto.com/</a:t>
            </a:r>
            <a:r>
              <a:rPr lang="en-US" altLang="zh-CN" dirty="0"/>
              <a:t>', '</a:t>
            </a:r>
            <a:r>
              <a:rPr lang="en-US" altLang="zh-CN" dirty="0" err="1">
                <a:sym typeface="+mn-ea"/>
              </a:rPr>
              <a:t>link_url:sina</a:t>
            </a:r>
            <a:r>
              <a:rPr lang="en-US" altLang="zh-CN" dirty="0"/>
              <a:t>'</a:t>
            </a:r>
          </a:p>
          <a:p>
            <a:pPr algn="l"/>
            <a:r>
              <a:rPr lang="en-US" altLang="zh-CN" dirty="0"/>
              <a:t>scan '</a:t>
            </a:r>
            <a:r>
              <a:rPr lang="en-US" altLang="zh-CN" dirty="0" err="1"/>
              <a:t>webtable</a:t>
            </a:r>
            <a:r>
              <a:rPr lang="en-US" altLang="zh-CN" dirty="0"/>
              <a:t>'</a:t>
            </a:r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创建</a:t>
            </a:r>
            <a:r>
              <a:rPr lang="en-US" altLang="zh-CN" dirty="0"/>
              <a:t>namespace:</a:t>
            </a:r>
          </a:p>
          <a:p>
            <a:pPr algn="l"/>
            <a:r>
              <a:rPr lang="en-US" altLang="zh-CN" dirty="0" err="1"/>
              <a:t>list_namespace</a:t>
            </a:r>
            <a:r>
              <a:rPr lang="en-US" altLang="zh-CN" dirty="0"/>
              <a:t> =&gt; </a:t>
            </a:r>
            <a:r>
              <a:rPr lang="zh-CN" altLang="en-US" dirty="0"/>
              <a:t>列出有哪些</a:t>
            </a:r>
            <a:r>
              <a:rPr lang="en-US" altLang="zh-CN" dirty="0"/>
              <a:t>namespace</a:t>
            </a:r>
          </a:p>
          <a:p>
            <a:pPr algn="l"/>
            <a:r>
              <a:rPr lang="en-US" altLang="zh-CN" dirty="0" err="1"/>
              <a:t>create_namespace</a:t>
            </a:r>
            <a:r>
              <a:rPr lang="en-US" altLang="zh-CN" dirty="0"/>
              <a:t> '</a:t>
            </a:r>
            <a:r>
              <a:rPr lang="en-US" altLang="zh-CN" dirty="0" err="1"/>
              <a:t>my_ns</a:t>
            </a:r>
            <a:r>
              <a:rPr lang="en-US" altLang="zh-CN" dirty="0"/>
              <a:t>'</a:t>
            </a:r>
          </a:p>
          <a:p>
            <a:pPr algn="l"/>
            <a:r>
              <a:rPr lang="en-US" altLang="zh-CN" dirty="0"/>
              <a:t>create '</a:t>
            </a:r>
            <a:r>
              <a:rPr lang="en-US" altLang="zh-CN" dirty="0" err="1"/>
              <a:t>my_ns:my_table','fam</a:t>
            </a:r>
            <a:r>
              <a:rPr lang="en-US" altLang="zh-CN" dirty="0"/>
              <a:t>'</a:t>
            </a:r>
          </a:p>
          <a:p>
            <a:pPr algn="l"/>
            <a:r>
              <a:rPr lang="en-US" altLang="zh-CN" dirty="0" err="1">
                <a:sym typeface="+mn-ea"/>
              </a:rPr>
              <a:t>drop_namespace</a:t>
            </a:r>
            <a:r>
              <a:rPr lang="en-US" altLang="zh-CN" dirty="0">
                <a:sym typeface="+mn-ea"/>
              </a:rPr>
              <a:t> '</a:t>
            </a:r>
            <a:r>
              <a:rPr lang="en-US" altLang="zh-CN" dirty="0" err="1">
                <a:sym typeface="+mn-ea"/>
              </a:rPr>
              <a:t>my_ns</a:t>
            </a:r>
            <a:r>
              <a:rPr lang="en-US" altLang="zh-CN" dirty="0">
                <a:sym typeface="+mn-ea"/>
              </a:rPr>
              <a:t>'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disable '</a:t>
            </a:r>
            <a:r>
              <a:rPr lang="en-US" altLang="zh-CN" dirty="0" err="1">
                <a:sym typeface="+mn-ea"/>
              </a:rPr>
              <a:t>webtable</a:t>
            </a:r>
            <a:r>
              <a:rPr lang="en-US" altLang="zh-CN" dirty="0"/>
              <a:t>'</a:t>
            </a:r>
          </a:p>
          <a:p>
            <a:pPr algn="l"/>
            <a:r>
              <a:rPr lang="en-US" altLang="zh-CN" dirty="0"/>
              <a:t>drop '</a:t>
            </a:r>
            <a:r>
              <a:rPr lang="en-US" altLang="zh-CN" dirty="0" err="1">
                <a:sym typeface="+mn-ea"/>
              </a:rPr>
              <a:t>webtable</a:t>
            </a:r>
            <a:r>
              <a:rPr lang="en-US" altLang="zh-CN" dirty="0"/>
              <a:t>'</a:t>
            </a:r>
          </a:p>
          <a:p>
            <a:pPr algn="l"/>
            <a:r>
              <a:rPr lang="en-US" altLang="zh-CN" dirty="0" err="1"/>
              <a:t>create_namespace</a:t>
            </a:r>
            <a:r>
              <a:rPr lang="en-US" altLang="zh-CN" dirty="0"/>
              <a:t> '</a:t>
            </a:r>
            <a:r>
              <a:rPr lang="en-US" altLang="zh-CN" dirty="0" err="1"/>
              <a:t>twq</a:t>
            </a:r>
            <a:r>
              <a:rPr lang="en-US" altLang="zh-CN" dirty="0"/>
              <a:t>'</a:t>
            </a:r>
          </a:p>
          <a:p>
            <a:pPr algn="l"/>
            <a:r>
              <a:rPr lang="en-US" altLang="zh-CN" dirty="0"/>
              <a:t>exit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6405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/>
              <a:t>HBase</a:t>
            </a:r>
            <a:r>
              <a:rPr lang="zh-CN" altLang="en-US" sz="2800" dirty="0"/>
              <a:t>数据模型 </a:t>
            </a:r>
            <a:r>
              <a:rPr lang="en-US" altLang="zh-CN" sz="2800" dirty="0"/>
              <a:t>- TTL</a:t>
            </a:r>
            <a:r>
              <a:rPr lang="zh-CN" altLang="en-US" sz="2800" dirty="0">
                <a:ea typeface="宋体" panose="02010600030101010101" pitchFamily="2" charset="-122"/>
              </a:rPr>
              <a:t>（Time To Live）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1920" y="1783080"/>
            <a:ext cx="11155680" cy="32918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1600">
                <a:sym typeface="+mn-ea"/>
              </a:rPr>
              <a:t>create 'webtable',{NAME =&gt; 'content'},{NAME =&gt; 'language'},{NAME =&gt; 'link_url'}</a:t>
            </a:r>
          </a:p>
          <a:p>
            <a:pPr algn="l"/>
            <a:endParaRPr lang="zh-CN" altLang="en-US" sz="1600"/>
          </a:p>
          <a:p>
            <a:pPr algn="l"/>
            <a:r>
              <a:rPr lang="en-US" altLang="zh-CN" sz="1600">
                <a:sym typeface="+mn-ea"/>
              </a:rPr>
              <a:t>create 'webtable_version',{NAME =&gt; 'content'},{NAME =&gt; 'language', VERSIONS =&gt; 1},{NAME =&gt; 'link_url'}</a:t>
            </a:r>
          </a:p>
          <a:p>
            <a:pPr algn="l"/>
            <a:r>
              <a:rPr lang="en-US" altLang="zh-CN" sz="1600"/>
              <a:t>put '</a:t>
            </a:r>
            <a:r>
              <a:rPr lang="en-US" altLang="zh-CN" sz="1600">
                <a:sym typeface="+mn-ea"/>
              </a:rPr>
              <a:t>webtable_version</a:t>
            </a:r>
            <a:r>
              <a:rPr lang="en-US" altLang="zh-CN" sz="1600"/>
              <a:t>', </a:t>
            </a:r>
            <a:r>
              <a:rPr lang="en-US" altLang="zh-CN" sz="1600">
                <a:sym typeface="+mn-ea"/>
              </a:rPr>
              <a:t>'</a:t>
            </a:r>
            <a:r>
              <a:rPr lang="zh-CN" altLang="en-US" sz="1600">
                <a:sym typeface="+mn-ea"/>
              </a:rPr>
              <a:t>http://www.51cto.com/</a:t>
            </a:r>
            <a:r>
              <a:rPr lang="en-US" altLang="zh-CN" sz="1600">
                <a:sym typeface="+mn-ea"/>
              </a:rPr>
              <a:t>','language', 'English'</a:t>
            </a:r>
          </a:p>
          <a:p>
            <a:pPr algn="l"/>
            <a:r>
              <a:rPr lang="en-US" altLang="zh-CN" sz="1600">
                <a:sym typeface="+mn-ea"/>
              </a:rPr>
              <a:t>put 'webtable_version', '</a:t>
            </a:r>
            <a:r>
              <a:rPr lang="zh-CN" altLang="en-US" sz="1600">
                <a:sym typeface="+mn-ea"/>
              </a:rPr>
              <a:t>http://www.51cto.com/</a:t>
            </a:r>
            <a:r>
              <a:rPr lang="en-US" altLang="zh-CN" sz="1600">
                <a:sym typeface="+mn-ea"/>
              </a:rPr>
              <a:t>','language', 'Chinese'</a:t>
            </a:r>
          </a:p>
          <a:p>
            <a:pPr algn="l"/>
            <a:r>
              <a:rPr lang="en-US" altLang="zh-CN" sz="1600">
                <a:sym typeface="+mn-ea"/>
              </a:rPr>
              <a:t>get 'webtable','</a:t>
            </a:r>
            <a:r>
              <a:rPr lang="zh-CN" altLang="en-US" sz="1600">
                <a:sym typeface="+mn-ea"/>
              </a:rPr>
              <a:t>http://www.51cto.com/</a:t>
            </a:r>
            <a:r>
              <a:rPr lang="en-US" altLang="zh-CN" sz="1600">
                <a:sym typeface="+mn-ea"/>
              </a:rPr>
              <a:t>',{COLUMN =&gt; 'language',VERSION =&gt; 10}</a:t>
            </a:r>
          </a:p>
          <a:p>
            <a:pPr algn="l"/>
            <a:endParaRPr lang="en-US" altLang="zh-CN" sz="1600">
              <a:sym typeface="+mn-ea"/>
            </a:endParaRPr>
          </a:p>
          <a:p>
            <a:pPr algn="l"/>
            <a:endParaRPr lang="en-US" altLang="zh-CN" sz="1600">
              <a:sym typeface="+mn-ea"/>
            </a:endParaRPr>
          </a:p>
          <a:p>
            <a:pPr algn="l"/>
            <a:r>
              <a:rPr lang="en-US" altLang="zh-CN" sz="1600">
                <a:sym typeface="+mn-ea"/>
              </a:rPr>
              <a:t>create 'webtable_ttl',{NAME =&gt; 'content'},{NAME =&gt; 'language', VERSIONS =&gt; 1},{NAME =&gt; 'link_url', TTL =&gt; 5}</a:t>
            </a:r>
          </a:p>
          <a:p>
            <a:pPr algn="l"/>
            <a:r>
              <a:rPr lang="en-US" altLang="zh-CN" sz="1600">
                <a:sym typeface="+mn-ea"/>
              </a:rPr>
              <a:t>put 'webtable_ttl','</a:t>
            </a:r>
            <a:r>
              <a:rPr lang="zh-CN" altLang="en-US" sz="1600">
                <a:sym typeface="+mn-ea"/>
              </a:rPr>
              <a:t>http://www.51cto.com/</a:t>
            </a:r>
            <a:r>
              <a:rPr lang="en-US" altLang="zh-CN" sz="1600">
                <a:sym typeface="+mn-ea"/>
              </a:rPr>
              <a:t>','link_url:sina','</a:t>
            </a:r>
            <a:r>
              <a:rPr lang="zh-CN" altLang="en-US" sz="1600">
                <a:sym typeface="+mn-ea"/>
              </a:rPr>
              <a:t>http://tech.sina.com.cn/</a:t>
            </a:r>
            <a:r>
              <a:rPr lang="en-US" altLang="zh-CN" sz="1600">
                <a:sym typeface="+mn-ea"/>
              </a:rPr>
              <a:t>'</a:t>
            </a:r>
          </a:p>
          <a:p>
            <a:pPr algn="l"/>
            <a:r>
              <a:rPr sz="1600"/>
              <a:t>get 'webtable_ttl','http://www.51cto.com/',{COLUMN =&gt; 'link_url:sina'}</a:t>
            </a:r>
          </a:p>
          <a:p>
            <a:pPr algn="l"/>
            <a:endParaRPr lang="zh-CN" altLang="en-US" sz="1600"/>
          </a:p>
          <a:p>
            <a:pPr algn="l"/>
            <a:r>
              <a:rPr lang="en-US" altLang="zh-CN" sz="1600">
                <a:sym typeface="+mn-ea"/>
              </a:rPr>
              <a:t>alter 'webtable_ttl',{NAME =&gt; 'link_url', TTL =&gt; 3}</a:t>
            </a:r>
            <a:endParaRPr lang="zh-CN" altLang="en-US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720" y="392603"/>
            <a:ext cx="2494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HBase</a:t>
            </a:r>
            <a:r>
              <a:rPr lang="zh-CN" altLang="en-US" sz="2800" dirty="0"/>
              <a:t>集群架构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0" y="2921635"/>
            <a:ext cx="1434465" cy="15862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035" y="2326640"/>
            <a:ext cx="1434465" cy="15862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445" y="4867910"/>
            <a:ext cx="1434465" cy="15862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265" y="5112385"/>
            <a:ext cx="1434465" cy="15862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770" y="4867910"/>
            <a:ext cx="1434465" cy="158623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577840" y="3236595"/>
            <a:ext cx="1651635" cy="6502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HMaster</a:t>
            </a:r>
          </a:p>
        </p:txBody>
      </p:sp>
      <p:sp>
        <p:nvSpPr>
          <p:cNvPr id="9" name="矩形 8"/>
          <p:cNvSpPr/>
          <p:nvPr/>
        </p:nvSpPr>
        <p:spPr>
          <a:xfrm>
            <a:off x="8083550" y="2722245"/>
            <a:ext cx="1651635" cy="6502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Backup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HMaster</a:t>
            </a:r>
          </a:p>
        </p:txBody>
      </p:sp>
      <p:sp>
        <p:nvSpPr>
          <p:cNvPr id="10" name="矩形 9"/>
          <p:cNvSpPr/>
          <p:nvPr/>
        </p:nvSpPr>
        <p:spPr>
          <a:xfrm>
            <a:off x="3233420" y="5242560"/>
            <a:ext cx="1729740" cy="6502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HRegionServer</a:t>
            </a:r>
          </a:p>
        </p:txBody>
      </p:sp>
      <p:sp>
        <p:nvSpPr>
          <p:cNvPr id="11" name="矩形 10"/>
          <p:cNvSpPr/>
          <p:nvPr/>
        </p:nvSpPr>
        <p:spPr>
          <a:xfrm>
            <a:off x="5616575" y="5629275"/>
            <a:ext cx="1729740" cy="6502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HRegionServer</a:t>
            </a:r>
          </a:p>
        </p:txBody>
      </p:sp>
      <p:sp>
        <p:nvSpPr>
          <p:cNvPr id="12" name="矩形 11"/>
          <p:cNvSpPr/>
          <p:nvPr/>
        </p:nvSpPr>
        <p:spPr>
          <a:xfrm>
            <a:off x="8044815" y="5522595"/>
            <a:ext cx="1729740" cy="6502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HRegionServer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605" y="1061720"/>
            <a:ext cx="805815" cy="97599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821555" y="1181100"/>
            <a:ext cx="1099820" cy="4425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zkServer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405" y="313055"/>
            <a:ext cx="805815" cy="97599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229985" y="579755"/>
            <a:ext cx="1099820" cy="4425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zkServer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535" y="914400"/>
            <a:ext cx="805815" cy="97599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7436485" y="1033780"/>
            <a:ext cx="1099820" cy="4425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zkServer</a:t>
            </a:r>
          </a:p>
        </p:txBody>
      </p:sp>
      <p:sp>
        <p:nvSpPr>
          <p:cNvPr id="19" name="矩形 18"/>
          <p:cNvSpPr/>
          <p:nvPr/>
        </p:nvSpPr>
        <p:spPr>
          <a:xfrm>
            <a:off x="4512310" y="144780"/>
            <a:ext cx="4265930" cy="1938020"/>
          </a:xfrm>
          <a:prstGeom prst="rect">
            <a:avLst/>
          </a:prstGeom>
          <a:noFill/>
          <a:ln w="28575" cmpd="dbl">
            <a:solidFill>
              <a:schemeClr val="accent1">
                <a:shade val="50000"/>
              </a:schemeClr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stCxn id="10" idx="0"/>
            <a:endCxn id="8" idx="1"/>
          </p:cNvCxnSpPr>
          <p:nvPr/>
        </p:nvCxnSpPr>
        <p:spPr>
          <a:xfrm flipV="1">
            <a:off x="4098290" y="3561715"/>
            <a:ext cx="1479550" cy="1680845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1" idx="0"/>
            <a:endCxn id="8" idx="2"/>
          </p:cNvCxnSpPr>
          <p:nvPr/>
        </p:nvCxnSpPr>
        <p:spPr>
          <a:xfrm flipH="1" flipV="1">
            <a:off x="6403975" y="3886835"/>
            <a:ext cx="77470" cy="174244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0"/>
            <a:endCxn id="8" idx="3"/>
          </p:cNvCxnSpPr>
          <p:nvPr/>
        </p:nvCxnSpPr>
        <p:spPr>
          <a:xfrm flipH="1" flipV="1">
            <a:off x="7229475" y="3561715"/>
            <a:ext cx="1680210" cy="196088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3"/>
            <a:endCxn id="9" idx="1"/>
          </p:cNvCxnSpPr>
          <p:nvPr/>
        </p:nvCxnSpPr>
        <p:spPr>
          <a:xfrm flipV="1">
            <a:off x="7229475" y="3047365"/>
            <a:ext cx="854075" cy="514350"/>
          </a:xfrm>
          <a:prstGeom prst="straightConnector1">
            <a:avLst/>
          </a:prstGeom>
          <a:ln w="127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9" idx="2"/>
            <a:endCxn id="8" idx="0"/>
          </p:cNvCxnSpPr>
          <p:nvPr/>
        </p:nvCxnSpPr>
        <p:spPr>
          <a:xfrm flipH="1">
            <a:off x="6403975" y="2082800"/>
            <a:ext cx="241300" cy="1153795"/>
          </a:xfrm>
          <a:prstGeom prst="straightConnector1">
            <a:avLst/>
          </a:prstGeom>
          <a:ln w="127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9" idx="0"/>
          </p:cNvCxnSpPr>
          <p:nvPr/>
        </p:nvCxnSpPr>
        <p:spPr>
          <a:xfrm>
            <a:off x="6632575" y="2095500"/>
            <a:ext cx="2277110" cy="626745"/>
          </a:xfrm>
          <a:prstGeom prst="straightConnector1">
            <a:avLst/>
          </a:prstGeom>
          <a:ln w="127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455" y="2326640"/>
            <a:ext cx="1135380" cy="155956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1608455" y="2898775"/>
            <a:ext cx="1099820" cy="4425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29" name="肘形连接符 28"/>
          <p:cNvCxnSpPr>
            <a:stCxn id="28" idx="0"/>
            <a:endCxn id="19" idx="1"/>
          </p:cNvCxnSpPr>
          <p:nvPr/>
        </p:nvCxnSpPr>
        <p:spPr>
          <a:xfrm rot="16200000">
            <a:off x="2442845" y="829310"/>
            <a:ext cx="1784985" cy="23539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28" idx="2"/>
            <a:endCxn id="8" idx="1"/>
          </p:cNvCxnSpPr>
          <p:nvPr/>
        </p:nvCxnSpPr>
        <p:spPr>
          <a:xfrm rot="5400000" flipV="1">
            <a:off x="3757930" y="1741805"/>
            <a:ext cx="220345" cy="34194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endCxn id="10" idx="1"/>
          </p:cNvCxnSpPr>
          <p:nvPr/>
        </p:nvCxnSpPr>
        <p:spPr>
          <a:xfrm rot="5400000" flipV="1">
            <a:off x="1597025" y="3931285"/>
            <a:ext cx="2197735" cy="10744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8" grpId="0" animBg="1"/>
      <p:bldP spid="19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720" y="392603"/>
            <a:ext cx="4094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HBase</a:t>
            </a:r>
            <a:r>
              <a:rPr lang="zh-CN" altLang="en-US" sz="2800" dirty="0"/>
              <a:t>集群架构 </a:t>
            </a:r>
            <a:r>
              <a:rPr lang="en-US" altLang="zh-CN" sz="2800" dirty="0"/>
              <a:t>- HA</a:t>
            </a:r>
            <a:r>
              <a:rPr lang="zh-CN" altLang="en-US" sz="2800" dirty="0"/>
              <a:t>配置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37640" y="858520"/>
            <a:ext cx="767905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stop-hbase.sh</a:t>
            </a:r>
          </a:p>
          <a:p>
            <a:r>
              <a:rPr lang="en-US" altLang="zh-CN"/>
              <a:t>cd </a:t>
            </a:r>
            <a:r>
              <a:rPr lang="zh-CN" altLang="en-US"/>
              <a:t>/home/hadoop-twq/bigdata/hbase-1.2.6/conf</a:t>
            </a:r>
          </a:p>
          <a:p>
            <a:r>
              <a:rPr lang="en-US" altLang="zh-CN"/>
              <a:t>vi backup-masters  </a:t>
            </a:r>
            <a:r>
              <a:rPr lang="zh-CN" altLang="en-US"/>
              <a:t>增加如下的记录：</a:t>
            </a:r>
          </a:p>
          <a:p>
            <a:r>
              <a:rPr lang="en-US" altLang="zh-CN"/>
              <a:t>slave1</a:t>
            </a:r>
          </a:p>
          <a:p>
            <a:endParaRPr lang="en-US" altLang="zh-CN"/>
          </a:p>
          <a:p>
            <a:r>
              <a:rPr lang="en-US" altLang="zh-CN"/>
              <a:t>scp backup-masters hadoop-twq@slave1:~/bigdata/hbase-1.2.6/conf/</a:t>
            </a:r>
          </a:p>
          <a:p>
            <a:r>
              <a:rPr lang="en-US" altLang="zh-CN"/>
              <a:t>scp backup-masters hadoop-twq@slave2:~/bigdata/hbase-1.2.6/conf/</a:t>
            </a:r>
          </a:p>
          <a:p>
            <a:endParaRPr lang="en-US" altLang="zh-CN"/>
          </a:p>
          <a:p>
            <a:r>
              <a:rPr lang="en-US" altLang="zh-CN"/>
              <a:t>start-hbase.sh</a:t>
            </a:r>
          </a:p>
          <a:p>
            <a:endParaRPr lang="en-US" altLang="zh-CN"/>
          </a:p>
          <a:p>
            <a:r>
              <a:rPr lang="en-US" altLang="zh-CN"/>
              <a:t>jps</a:t>
            </a:r>
            <a:r>
              <a:rPr lang="zh-CN" altLang="en-US"/>
              <a:t>验证</a:t>
            </a:r>
          </a:p>
          <a:p>
            <a:r>
              <a:rPr lang="zh-CN" altLang="en-US"/>
              <a:t>访问</a:t>
            </a:r>
            <a:r>
              <a:rPr lang="en-US" altLang="zh-CN"/>
              <a:t>: http://slave1:16010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880" y="4344035"/>
            <a:ext cx="7864475" cy="54864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437640" y="5043805"/>
            <a:ext cx="681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kill</a:t>
            </a:r>
            <a:r>
              <a:rPr lang="zh-CN" altLang="en-US"/>
              <a:t>掉</a:t>
            </a:r>
            <a:r>
              <a:rPr lang="en-US" altLang="zh-CN"/>
              <a:t>master</a:t>
            </a:r>
            <a:r>
              <a:rPr lang="zh-CN" altLang="en-US"/>
              <a:t>上的</a:t>
            </a:r>
            <a:r>
              <a:rPr lang="en-US" altLang="zh-CN"/>
              <a:t>HMaster</a:t>
            </a:r>
            <a:r>
              <a:rPr lang="zh-CN" altLang="en-US">
                <a:ea typeface="宋体" panose="02010600030101010101" pitchFamily="2" charset="-122"/>
              </a:rPr>
              <a:t>，然后</a:t>
            </a:r>
            <a:r>
              <a:rPr lang="en-US" altLang="zh-CN">
                <a:ea typeface="宋体" panose="02010600030101010101" pitchFamily="2" charset="-122"/>
              </a:rPr>
              <a:t>slave1</a:t>
            </a:r>
            <a:r>
              <a:rPr lang="zh-CN" altLang="en-US">
                <a:ea typeface="宋体" panose="02010600030101010101" pitchFamily="2" charset="-122"/>
              </a:rPr>
              <a:t>上的</a:t>
            </a:r>
            <a:r>
              <a:rPr lang="en-US" altLang="zh-CN">
                <a:ea typeface="宋体" panose="02010600030101010101" pitchFamily="2" charset="-122"/>
              </a:rPr>
              <a:t>HMaster</a:t>
            </a:r>
            <a:r>
              <a:rPr lang="zh-CN" altLang="en-US">
                <a:ea typeface="宋体" panose="02010600030101010101" pitchFamily="2" charset="-122"/>
              </a:rPr>
              <a:t>成为</a:t>
            </a:r>
            <a:r>
              <a:rPr lang="en-US" altLang="zh-CN">
                <a:ea typeface="宋体" panose="02010600030101010101" pitchFamily="2" charset="-122"/>
              </a:rPr>
              <a:t>master</a:t>
            </a:r>
            <a:r>
              <a:rPr lang="zh-CN" altLang="en-US">
                <a:ea typeface="宋体" panose="02010600030101010101" pitchFamily="2" charset="-122"/>
              </a:rPr>
              <a:t>了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437640" y="5510530"/>
            <a:ext cx="76034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用下面的命令启动</a:t>
            </a:r>
            <a:r>
              <a:rPr lang="en-US" altLang="zh-CN"/>
              <a:t>master</a:t>
            </a:r>
            <a:r>
              <a:rPr lang="zh-CN" altLang="en-US"/>
              <a:t>上的</a:t>
            </a:r>
            <a:r>
              <a:rPr lang="en-US" altLang="zh-CN"/>
              <a:t>HMaster</a:t>
            </a:r>
            <a:r>
              <a:rPr lang="zh-CN" altLang="en-US"/>
              <a:t>后，又成为</a:t>
            </a:r>
            <a:r>
              <a:rPr lang="en-US" altLang="zh-CN"/>
              <a:t>master</a:t>
            </a:r>
            <a:r>
              <a:rPr lang="zh-CN" altLang="en-US"/>
              <a:t>了</a:t>
            </a:r>
          </a:p>
          <a:p>
            <a:r>
              <a:rPr lang="zh-CN" altLang="en-US"/>
              <a:t>hbase-daemon.sh start master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23595" y="6309360"/>
            <a:ext cx="106464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停止掉</a:t>
            </a:r>
            <a:r>
              <a:rPr lang="en-US" altLang="zh-CN"/>
              <a:t>hbase</a:t>
            </a:r>
            <a:r>
              <a:rPr lang="zh-CN" altLang="en-US">
                <a:ea typeface="宋体" panose="02010600030101010101" pitchFamily="2" charset="-122"/>
              </a:rPr>
              <a:t>，然后移除掉三个节点的</a:t>
            </a:r>
            <a:r>
              <a:rPr lang="en-US" altLang="zh-CN">
                <a:sym typeface="+mn-ea"/>
              </a:rPr>
              <a:t>backup-masters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，重启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hbase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，恢复到没有一个节点的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HMaster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搞懂两个最基本的问题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92070" y="2486660"/>
            <a:ext cx="486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问题一：单个值是怎样存储在</a:t>
            </a:r>
            <a:r>
              <a:rPr lang="en-US" altLang="zh-CN" dirty="0"/>
              <a:t>HBase</a:t>
            </a:r>
            <a:r>
              <a:rPr lang="zh-CN" altLang="en-US" dirty="0"/>
              <a:t>的表中的？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92070" y="3770630"/>
            <a:ext cx="6126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问题二：这些值是怎么一起存储在文件中而组成一张表的？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搞懂两个最基本的问题</a:t>
            </a:r>
          </a:p>
        </p:txBody>
      </p:sp>
      <p:sp>
        <p:nvSpPr>
          <p:cNvPr id="2" name="矩形 1"/>
          <p:cNvSpPr/>
          <p:nvPr/>
        </p:nvSpPr>
        <p:spPr>
          <a:xfrm>
            <a:off x="1332865" y="1312545"/>
            <a:ext cx="9993630" cy="5175885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42440" y="1948815"/>
            <a:ext cx="4368165" cy="42138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37385" y="2884805"/>
            <a:ext cx="1872615" cy="27057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41140" y="2884805"/>
            <a:ext cx="1872615" cy="27057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105275" y="3445510"/>
            <a:ext cx="1729740" cy="2080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187190" y="3881120"/>
            <a:ext cx="1572895" cy="5073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Memory Store</a:t>
            </a:r>
          </a:p>
        </p:txBody>
      </p:sp>
      <p:sp>
        <p:nvSpPr>
          <p:cNvPr id="11" name="矩形 10"/>
          <p:cNvSpPr/>
          <p:nvPr/>
        </p:nvSpPr>
        <p:spPr>
          <a:xfrm>
            <a:off x="4148455" y="4472305"/>
            <a:ext cx="781050" cy="390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12" name="矩形 11"/>
          <p:cNvSpPr/>
          <p:nvPr/>
        </p:nvSpPr>
        <p:spPr>
          <a:xfrm>
            <a:off x="4940300" y="4472305"/>
            <a:ext cx="819785" cy="390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13" name="矩形 12"/>
          <p:cNvSpPr/>
          <p:nvPr/>
        </p:nvSpPr>
        <p:spPr>
          <a:xfrm>
            <a:off x="4148455" y="4937125"/>
            <a:ext cx="781050" cy="390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14" name="矩形 13"/>
          <p:cNvSpPr/>
          <p:nvPr/>
        </p:nvSpPr>
        <p:spPr>
          <a:xfrm>
            <a:off x="4940300" y="4937125"/>
            <a:ext cx="819785" cy="390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15" name="矩形 14"/>
          <p:cNvSpPr/>
          <p:nvPr/>
        </p:nvSpPr>
        <p:spPr>
          <a:xfrm>
            <a:off x="2005330" y="3444875"/>
            <a:ext cx="1729740" cy="2080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7245" y="3880485"/>
            <a:ext cx="1572895" cy="5073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Memory Store</a:t>
            </a:r>
          </a:p>
        </p:txBody>
      </p:sp>
      <p:sp>
        <p:nvSpPr>
          <p:cNvPr id="17" name="矩形 16"/>
          <p:cNvSpPr/>
          <p:nvPr/>
        </p:nvSpPr>
        <p:spPr>
          <a:xfrm>
            <a:off x="2048510" y="4471670"/>
            <a:ext cx="781050" cy="390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18" name="矩形 17"/>
          <p:cNvSpPr/>
          <p:nvPr/>
        </p:nvSpPr>
        <p:spPr>
          <a:xfrm>
            <a:off x="2840355" y="4471670"/>
            <a:ext cx="819785" cy="390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19" name="矩形 18"/>
          <p:cNvSpPr/>
          <p:nvPr/>
        </p:nvSpPr>
        <p:spPr>
          <a:xfrm>
            <a:off x="2048510" y="4936490"/>
            <a:ext cx="781050" cy="390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20" name="矩形 19"/>
          <p:cNvSpPr/>
          <p:nvPr/>
        </p:nvSpPr>
        <p:spPr>
          <a:xfrm>
            <a:off x="2840355" y="4936490"/>
            <a:ext cx="819785" cy="390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913755" y="141541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Table</a:t>
            </a:r>
          </a:p>
        </p:txBody>
      </p:sp>
      <p:sp>
        <p:nvSpPr>
          <p:cNvPr id="22" name="矩形 21"/>
          <p:cNvSpPr/>
          <p:nvPr/>
        </p:nvSpPr>
        <p:spPr>
          <a:xfrm>
            <a:off x="6602730" y="1948815"/>
            <a:ext cx="4368165" cy="42138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797675" y="2884805"/>
            <a:ext cx="1872615" cy="27057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901430" y="2884805"/>
            <a:ext cx="1872615" cy="27057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965565" y="3445510"/>
            <a:ext cx="1729740" cy="2080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9047480" y="3881120"/>
            <a:ext cx="1572895" cy="5073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Memory Store</a:t>
            </a:r>
          </a:p>
        </p:txBody>
      </p:sp>
      <p:sp>
        <p:nvSpPr>
          <p:cNvPr id="27" name="矩形 26"/>
          <p:cNvSpPr/>
          <p:nvPr/>
        </p:nvSpPr>
        <p:spPr>
          <a:xfrm>
            <a:off x="9008745" y="4472305"/>
            <a:ext cx="781050" cy="390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28" name="矩形 27"/>
          <p:cNvSpPr/>
          <p:nvPr/>
        </p:nvSpPr>
        <p:spPr>
          <a:xfrm>
            <a:off x="9800590" y="4472305"/>
            <a:ext cx="819785" cy="390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29" name="矩形 28"/>
          <p:cNvSpPr/>
          <p:nvPr/>
        </p:nvSpPr>
        <p:spPr>
          <a:xfrm>
            <a:off x="9008745" y="4937125"/>
            <a:ext cx="781050" cy="390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30" name="矩形 29"/>
          <p:cNvSpPr/>
          <p:nvPr/>
        </p:nvSpPr>
        <p:spPr>
          <a:xfrm>
            <a:off x="9800590" y="4937125"/>
            <a:ext cx="819785" cy="390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31" name="矩形 30"/>
          <p:cNvSpPr/>
          <p:nvPr/>
        </p:nvSpPr>
        <p:spPr>
          <a:xfrm>
            <a:off x="6865620" y="3444875"/>
            <a:ext cx="1729740" cy="2080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947535" y="3880485"/>
            <a:ext cx="1572895" cy="5073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Memory Store</a:t>
            </a:r>
          </a:p>
        </p:txBody>
      </p:sp>
      <p:sp>
        <p:nvSpPr>
          <p:cNvPr id="33" name="矩形 32"/>
          <p:cNvSpPr/>
          <p:nvPr/>
        </p:nvSpPr>
        <p:spPr>
          <a:xfrm>
            <a:off x="6908800" y="4471670"/>
            <a:ext cx="781050" cy="390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34" name="矩形 33"/>
          <p:cNvSpPr/>
          <p:nvPr/>
        </p:nvSpPr>
        <p:spPr>
          <a:xfrm>
            <a:off x="7700645" y="4471670"/>
            <a:ext cx="819785" cy="390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35" name="矩形 34"/>
          <p:cNvSpPr/>
          <p:nvPr/>
        </p:nvSpPr>
        <p:spPr>
          <a:xfrm>
            <a:off x="6908800" y="4936490"/>
            <a:ext cx="781050" cy="390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36" name="矩形 35"/>
          <p:cNvSpPr/>
          <p:nvPr/>
        </p:nvSpPr>
        <p:spPr>
          <a:xfrm>
            <a:off x="7700645" y="4936490"/>
            <a:ext cx="819785" cy="390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3491865" y="21443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</a:rPr>
              <a:t>Region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8352790" y="21443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</a:rPr>
              <a:t>Region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2048510" y="2963545"/>
            <a:ext cx="1668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Column Family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4138930" y="2963545"/>
            <a:ext cx="1668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Column Family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896100" y="2963545"/>
            <a:ext cx="1668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Column Family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9047480" y="2963545"/>
            <a:ext cx="1668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Column Family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432050" y="346265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Store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4517390" y="346265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Store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7353300" y="346265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Store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9453245" y="346265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Store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53300" y="65405"/>
            <a:ext cx="436753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/>
              <a:t>这个配置控制每一个</a:t>
            </a:r>
            <a:r>
              <a:rPr lang="en-US" altLang="zh-CN" sz="1400"/>
              <a:t>Region</a:t>
            </a:r>
            <a:r>
              <a:rPr lang="zh-CN" altLang="en-US" sz="1400"/>
              <a:t>的大小：</a:t>
            </a:r>
          </a:p>
          <a:p>
            <a:r>
              <a:rPr lang="zh-CN" altLang="en-US" sz="1400"/>
              <a:t> &lt;property&gt;</a:t>
            </a:r>
          </a:p>
          <a:p>
            <a:r>
              <a:rPr lang="zh-CN" altLang="en-US" sz="1400"/>
              <a:t>       &lt;name&gt;hbase.hregion.max.filesize&lt;/name&gt;</a:t>
            </a:r>
          </a:p>
          <a:p>
            <a:r>
              <a:rPr lang="zh-CN" altLang="en-US" sz="1400"/>
              <a:t>        &lt;value&gt;52428800&lt;/value&gt; </a:t>
            </a:r>
            <a:r>
              <a:rPr lang="en-US" altLang="zh-CN" sz="1400"/>
              <a:t># 50M </a:t>
            </a:r>
            <a:r>
              <a:rPr lang="zh-CN" altLang="en-US" sz="1400"/>
              <a:t>默认是</a:t>
            </a:r>
            <a:r>
              <a:rPr lang="en-US" altLang="zh-CN" sz="1400"/>
              <a:t>10G</a:t>
            </a:r>
          </a:p>
          <a:p>
            <a:r>
              <a:rPr lang="zh-CN" altLang="en-US" sz="1400"/>
              <a:t> &lt;/property&gt;</a:t>
            </a:r>
          </a:p>
        </p:txBody>
      </p:sp>
      <p:cxnSp>
        <p:nvCxnSpPr>
          <p:cNvPr id="5" name="直接箭头连接符 4"/>
          <p:cNvCxnSpPr>
            <a:stCxn id="22" idx="0"/>
            <a:endCxn id="3" idx="2"/>
          </p:cNvCxnSpPr>
          <p:nvPr/>
        </p:nvCxnSpPr>
        <p:spPr>
          <a:xfrm flipV="1">
            <a:off x="8787130" y="1233805"/>
            <a:ext cx="749935" cy="715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搞懂两个最基本的问题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02230" y="133921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Table -&gt; Region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02230" y="4079875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Region -&gt; Column Family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3095625" y="2585720"/>
            <a:ext cx="555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每一个</a:t>
            </a:r>
            <a:r>
              <a:rPr lang="en-US" altLang="zh-CN"/>
              <a:t>Region</a:t>
            </a:r>
            <a:r>
              <a:rPr lang="zh-CN" altLang="en-US"/>
              <a:t>负责管理和存储一个</a:t>
            </a:r>
            <a:r>
              <a:rPr lang="en-US" altLang="zh-CN"/>
              <a:t>Table</a:t>
            </a:r>
            <a:r>
              <a:rPr lang="zh-CN" altLang="en-US"/>
              <a:t>中的某段数据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3095625" y="1989455"/>
            <a:ext cx="4640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Region</a:t>
            </a:r>
            <a:r>
              <a:rPr lang="zh-CN" altLang="en-US"/>
              <a:t>都是分布在所有的</a:t>
            </a:r>
            <a:r>
              <a:rPr lang="en-US" altLang="zh-CN"/>
              <a:t>HRegionServer</a:t>
            </a:r>
            <a:r>
              <a:rPr lang="zh-CN" altLang="en-US"/>
              <a:t>上的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3148965" y="4733925"/>
            <a:ext cx="635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一个</a:t>
            </a:r>
            <a:r>
              <a:rPr lang="en-US" altLang="zh-CN" dirty="0"/>
              <a:t>Region</a:t>
            </a:r>
            <a:r>
              <a:rPr lang="zh-CN" altLang="en-US" dirty="0"/>
              <a:t>负责管理和存储</a:t>
            </a:r>
            <a:r>
              <a:rPr lang="en-US" altLang="zh-CN" dirty="0"/>
              <a:t>Table</a:t>
            </a:r>
            <a:r>
              <a:rPr lang="zh-CN" altLang="en-US" dirty="0"/>
              <a:t>中所有的</a:t>
            </a:r>
            <a:r>
              <a:rPr lang="en-US" altLang="zh-CN" dirty="0"/>
              <a:t>Column Family</a:t>
            </a:r>
            <a:r>
              <a:rPr lang="zh-CN" altLang="en-US" dirty="0"/>
              <a:t>数据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3239770" y="5396865"/>
            <a:ext cx="6469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一个</a:t>
            </a:r>
            <a:r>
              <a:rPr lang="en-US" altLang="zh-CN"/>
              <a:t>Region</a:t>
            </a:r>
            <a:r>
              <a:rPr lang="zh-CN" altLang="en-US"/>
              <a:t>负责管理和存储一个或者多个</a:t>
            </a:r>
            <a:r>
              <a:rPr lang="en-US" altLang="zh-CN"/>
              <a:t>Column Family</a:t>
            </a:r>
            <a:r>
              <a:rPr lang="zh-CN" altLang="en-US"/>
              <a:t>的数据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095625" y="3145155"/>
            <a:ext cx="601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每一个</a:t>
            </a:r>
            <a:r>
              <a:rPr lang="en-US" altLang="zh-CN"/>
              <a:t>table</a:t>
            </a:r>
            <a:r>
              <a:rPr lang="zh-CN" altLang="en-US"/>
              <a:t>的</a:t>
            </a:r>
            <a:r>
              <a:rPr lang="en-US" altLang="zh-CN"/>
              <a:t>RowKey</a:t>
            </a:r>
            <a:r>
              <a:rPr lang="zh-CN" altLang="en-US"/>
              <a:t>是按照字符串的自然顺序升序排列的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51" grpId="0"/>
      <p:bldP spid="52" grpId="0"/>
      <p:bldP spid="53" grpId="0"/>
      <p:bldP spid="54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课程内容</a:t>
            </a:r>
          </a:p>
        </p:txBody>
      </p:sp>
      <p:sp>
        <p:nvSpPr>
          <p:cNvPr id="2" name="矩形 1"/>
          <p:cNvSpPr/>
          <p:nvPr/>
        </p:nvSpPr>
        <p:spPr>
          <a:xfrm>
            <a:off x="817440" y="3052286"/>
            <a:ext cx="2746854" cy="5372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Hbase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的核心原理</a:t>
            </a:r>
          </a:p>
        </p:txBody>
      </p:sp>
      <p:sp>
        <p:nvSpPr>
          <p:cNvPr id="3" name="矩形 2"/>
          <p:cNvSpPr/>
          <p:nvPr/>
        </p:nvSpPr>
        <p:spPr>
          <a:xfrm>
            <a:off x="4353871" y="898842"/>
            <a:ext cx="6003106" cy="3778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一个例子引出</a:t>
            </a:r>
            <a:r>
              <a:rPr lang="en-US" altLang="zh-CN" dirty="0">
                <a:solidFill>
                  <a:schemeClr val="tx1"/>
                </a:solidFill>
              </a:rPr>
              <a:t>HBase</a:t>
            </a:r>
          </a:p>
        </p:txBody>
      </p:sp>
      <p:sp>
        <p:nvSpPr>
          <p:cNvPr id="5" name="矩形 4"/>
          <p:cNvSpPr/>
          <p:nvPr/>
        </p:nvSpPr>
        <p:spPr>
          <a:xfrm>
            <a:off x="4353871" y="1429703"/>
            <a:ext cx="6003106" cy="3778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 err="1">
                <a:solidFill>
                  <a:schemeClr val="tx1"/>
                </a:solidFill>
              </a:rPr>
              <a:t>Hbase的安装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53870" y="1965643"/>
            <a:ext cx="6003107" cy="3835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dirty="0" err="1">
                <a:solidFill>
                  <a:schemeClr val="tx1"/>
                </a:solidFill>
              </a:rPr>
              <a:t>Hbase</a:t>
            </a:r>
            <a:r>
              <a:rPr lang="zh-CN" altLang="en-US" dirty="0">
                <a:solidFill>
                  <a:schemeClr val="tx1"/>
                </a:solidFill>
              </a:rPr>
              <a:t>的数据模型</a:t>
            </a:r>
          </a:p>
        </p:txBody>
      </p:sp>
      <p:sp>
        <p:nvSpPr>
          <p:cNvPr id="7" name="矩形 6"/>
          <p:cNvSpPr/>
          <p:nvPr/>
        </p:nvSpPr>
        <p:spPr>
          <a:xfrm>
            <a:off x="4353869" y="2509679"/>
            <a:ext cx="6003107" cy="3663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 err="1">
                <a:solidFill>
                  <a:schemeClr val="tx1"/>
                </a:solidFill>
              </a:rPr>
              <a:t>HA配置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353869" y="3036570"/>
            <a:ext cx="6003106" cy="3924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问题一：单个值是怎样存储在</a:t>
            </a:r>
            <a:r>
              <a:rPr lang="en-US" altLang="zh-CN" dirty="0">
                <a:solidFill>
                  <a:schemeClr val="tx1"/>
                </a:solidFill>
              </a:rPr>
              <a:t>HBase</a:t>
            </a:r>
            <a:r>
              <a:rPr lang="zh-CN" altLang="en-US" dirty="0">
                <a:solidFill>
                  <a:schemeClr val="tx1"/>
                </a:solidFill>
              </a:rPr>
              <a:t>的表中的？</a:t>
            </a:r>
          </a:p>
        </p:txBody>
      </p:sp>
      <p:sp>
        <p:nvSpPr>
          <p:cNvPr id="27" name="左大括号 26"/>
          <p:cNvSpPr/>
          <p:nvPr/>
        </p:nvSpPr>
        <p:spPr>
          <a:xfrm>
            <a:off x="3913816" y="1076008"/>
            <a:ext cx="322580" cy="44213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13F8A74-E98B-4389-ABAB-0AAFDF3BD8EC}"/>
              </a:ext>
            </a:extLst>
          </p:cNvPr>
          <p:cNvSpPr/>
          <p:nvPr/>
        </p:nvSpPr>
        <p:spPr>
          <a:xfrm>
            <a:off x="4353866" y="3589496"/>
            <a:ext cx="6003109" cy="3924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问题二：这些值是怎么一起存储在文件中而组成一张表的？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747D4D1-2FC0-45C4-AF9C-559081B2E04C}"/>
              </a:ext>
            </a:extLst>
          </p:cNvPr>
          <p:cNvSpPr/>
          <p:nvPr/>
        </p:nvSpPr>
        <p:spPr>
          <a:xfrm>
            <a:off x="4353865" y="4142422"/>
            <a:ext cx="6003109" cy="3924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Block Encoder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Compress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9E6381F-8930-4ABD-97C2-9C35D8DD9756}"/>
              </a:ext>
            </a:extLst>
          </p:cNvPr>
          <p:cNvSpPr/>
          <p:nvPr/>
        </p:nvSpPr>
        <p:spPr>
          <a:xfrm>
            <a:off x="4353864" y="4695348"/>
            <a:ext cx="6003109" cy="3924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Bloom Filter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6547334-65A6-4757-882C-BDA2BB0E140D}"/>
              </a:ext>
            </a:extLst>
          </p:cNvPr>
          <p:cNvSpPr/>
          <p:nvPr/>
        </p:nvSpPr>
        <p:spPr>
          <a:xfrm>
            <a:off x="4353863" y="5248274"/>
            <a:ext cx="6003109" cy="3924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</a:rPr>
              <a:t>Hbase</a:t>
            </a:r>
            <a:r>
              <a:rPr lang="zh-CN" altLang="en-US" dirty="0">
                <a:solidFill>
                  <a:schemeClr val="tx1"/>
                </a:solidFill>
              </a:rPr>
              <a:t>的技术架构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22" grpId="0" animBg="1"/>
      <p:bldP spid="27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搞懂两个最基本的问题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2372995" y="1413510"/>
            <a:ext cx="304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Column Family -&gt; Store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2372995" y="4011295"/>
            <a:ext cx="212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HFile -&gt; Block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9730" y="2043430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一个</a:t>
            </a:r>
            <a:r>
              <a:rPr lang="en-US" altLang="zh-CN"/>
              <a:t>Column Family</a:t>
            </a:r>
            <a:r>
              <a:rPr lang="zh-CN" altLang="en-US"/>
              <a:t>对应着一个</a:t>
            </a:r>
            <a:r>
              <a:rPr lang="en-US" altLang="zh-CN"/>
              <a:t>Store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919730" y="2797810"/>
            <a:ext cx="5097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一个</a:t>
            </a:r>
            <a:r>
              <a:rPr lang="en-US" altLang="zh-CN"/>
              <a:t>Store</a:t>
            </a:r>
            <a:r>
              <a:rPr lang="zh-CN" altLang="en-US"/>
              <a:t>中含有一个</a:t>
            </a:r>
            <a:r>
              <a:rPr lang="en-US" altLang="zh-CN"/>
              <a:t>MemoryStore</a:t>
            </a:r>
            <a:r>
              <a:rPr lang="zh-CN" altLang="en-US"/>
              <a:t>和若干个</a:t>
            </a:r>
            <a:r>
              <a:rPr lang="en-US" altLang="zh-CN"/>
              <a:t>HFile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919730" y="4709160"/>
            <a:ext cx="406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一个</a:t>
            </a:r>
            <a:r>
              <a:rPr lang="en-US" altLang="zh-CN"/>
              <a:t>HFile</a:t>
            </a:r>
            <a:r>
              <a:rPr lang="zh-CN" altLang="en-US"/>
              <a:t>含有若干个不同类型的</a:t>
            </a:r>
            <a:r>
              <a:rPr lang="en-US" altLang="zh-CN"/>
              <a:t>Block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919730" y="5261610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Block</a:t>
            </a:r>
            <a:r>
              <a:rPr lang="zh-CN" altLang="en-US"/>
              <a:t>的大小通常为</a:t>
            </a:r>
            <a:r>
              <a:rPr lang="en-US" altLang="zh-CN"/>
              <a:t>8K</a:t>
            </a:r>
            <a:r>
              <a:rPr lang="zh-CN" altLang="en-US"/>
              <a:t>到</a:t>
            </a:r>
            <a:r>
              <a:rPr lang="en-US" altLang="zh-CN"/>
              <a:t>1MB</a:t>
            </a:r>
            <a:r>
              <a:rPr lang="zh-CN" altLang="en-US">
                <a:ea typeface="宋体" panose="02010600030101010101" pitchFamily="2" charset="-122"/>
              </a:rPr>
              <a:t>，默认的大小是</a:t>
            </a:r>
            <a:r>
              <a:rPr lang="en-US" altLang="zh-CN">
                <a:ea typeface="宋体" panose="02010600030101010101" pitchFamily="2" charset="-122"/>
              </a:rPr>
              <a:t>64KB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19730" y="5814695"/>
            <a:ext cx="9098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Block</a:t>
            </a:r>
            <a:r>
              <a:rPr lang="zh-CN" altLang="en-US"/>
              <a:t>的类型有：</a:t>
            </a:r>
            <a:r>
              <a:rPr lang="en-US" altLang="zh-CN"/>
              <a:t>Data Blocks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Index Blocks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Bloom filter Blocks</a:t>
            </a:r>
            <a:r>
              <a:rPr lang="zh-CN" altLang="en-US">
                <a:ea typeface="宋体" panose="02010600030101010101" pitchFamily="2" charset="-122"/>
              </a:rPr>
              <a:t>以及</a:t>
            </a:r>
            <a:r>
              <a:rPr lang="en-US" altLang="zh-CN">
                <a:ea typeface="宋体" panose="02010600030101010101" pitchFamily="2" charset="-122"/>
              </a:rPr>
              <a:t>Trailer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2" grpId="0"/>
      <p:bldP spid="6" grpId="0"/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7160" y="1275715"/>
            <a:ext cx="1191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/>
              <a:t>查看</a:t>
            </a:r>
            <a:r>
              <a:rPr lang="en-US" altLang="zh-CN" sz="1200"/>
              <a:t>HFile</a:t>
            </a:r>
            <a:r>
              <a:rPr lang="zh-CN" altLang="en-US" sz="1200"/>
              <a:t>内容：</a:t>
            </a:r>
          </a:p>
          <a:p>
            <a:pPr algn="l"/>
            <a:r>
              <a:rPr lang="zh-CN" altLang="en-US" sz="1200"/>
              <a:t> hbase org.apache.hadoop.hbase.io.hfile.HFile -f /hbase/data/default/webtable/2302801fe4aaaea640d22d21d1de30c6/content/c6b0140ec7b445adb27c9469b64f96cd -p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9455" y="461818"/>
            <a:ext cx="5872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搞懂两个最基本的问题 </a:t>
            </a:r>
            <a:r>
              <a:rPr lang="en-US" altLang="zh-CN" sz="2800" dirty="0"/>
              <a:t>- HFile</a:t>
            </a:r>
            <a:r>
              <a:rPr lang="zh-CN" altLang="en-US" sz="2800" dirty="0"/>
              <a:t>格式</a:t>
            </a:r>
          </a:p>
        </p:txBody>
      </p:sp>
      <p:graphicFrame>
        <p:nvGraphicFramePr>
          <p:cNvPr id="5" name="表格 4"/>
          <p:cNvGraphicFramePr/>
          <p:nvPr/>
        </p:nvGraphicFramePr>
        <p:xfrm>
          <a:off x="3592195" y="2277745"/>
          <a:ext cx="2422525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block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block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block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block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Block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MetaData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Trailer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FileInfo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Bloom Filter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461895" y="399859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HFile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338570" y="4206875"/>
            <a:ext cx="3497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Block</a:t>
            </a:r>
            <a:r>
              <a:rPr lang="zh-CN" altLang="en-US" dirty="0"/>
              <a:t>的索引信息，用于随机读写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338570" y="457517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文件的元数据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338570" y="498983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文件数据的追踪者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338570" y="540448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文件信息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338570" y="5772785"/>
            <a:ext cx="2354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Bloom</a:t>
            </a:r>
            <a:r>
              <a:rPr lang="zh-CN" altLang="en-US" dirty="0"/>
              <a:t>过滤器信息数据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9455" y="461818"/>
            <a:ext cx="6405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搞懂两个最基本的问题 </a:t>
            </a:r>
            <a:r>
              <a:rPr lang="en-US" altLang="zh-CN" sz="2800" dirty="0"/>
              <a:t>- KeyValue</a:t>
            </a:r>
            <a:r>
              <a:rPr lang="zh-CN" altLang="en-US" sz="2800" dirty="0"/>
              <a:t>格式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338070" y="137985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/>
              <a:t>Block -&gt; KeyValue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029585" y="1978660"/>
            <a:ext cx="5669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一个</a:t>
            </a:r>
            <a:r>
              <a:rPr lang="en-US" altLang="zh-CN"/>
              <a:t>Block</a:t>
            </a:r>
            <a:r>
              <a:rPr lang="zh-CN" altLang="en-US"/>
              <a:t>包含一个</a:t>
            </a:r>
            <a:r>
              <a:rPr lang="en-US" altLang="zh-CN"/>
              <a:t>magic</a:t>
            </a:r>
            <a:r>
              <a:rPr lang="zh-CN" altLang="en-US"/>
              <a:t>数字和若干个</a:t>
            </a:r>
            <a:r>
              <a:rPr lang="en-US" altLang="zh-CN"/>
              <a:t>KeyValue</a:t>
            </a:r>
            <a:r>
              <a:rPr lang="zh-CN" altLang="en-US"/>
              <a:t>的数据</a:t>
            </a:r>
          </a:p>
        </p:txBody>
      </p:sp>
      <p:graphicFrame>
        <p:nvGraphicFramePr>
          <p:cNvPr id="7" name="表格 6"/>
          <p:cNvGraphicFramePr/>
          <p:nvPr/>
        </p:nvGraphicFramePr>
        <p:xfrm>
          <a:off x="685165" y="3223260"/>
          <a:ext cx="100520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Key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Length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Length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Row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Length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Row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CF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Length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CF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CQ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TS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Key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左大括号 7"/>
          <p:cNvSpPr/>
          <p:nvPr/>
        </p:nvSpPr>
        <p:spPr>
          <a:xfrm rot="16200000">
            <a:off x="5541010" y="1574165"/>
            <a:ext cx="412750" cy="5155565"/>
          </a:xfrm>
          <a:prstGeom prst="leftBrace">
            <a:avLst>
              <a:gd name="adj1" fmla="val 8333"/>
              <a:gd name="adj2" fmla="val 500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448300" y="4530725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9455" y="461818"/>
            <a:ext cx="2494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Block Encoder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51510" y="1273810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Prefix</a:t>
            </a:r>
          </a:p>
        </p:txBody>
      </p:sp>
      <p:graphicFrame>
        <p:nvGraphicFramePr>
          <p:cNvPr id="5" name="表格 4"/>
          <p:cNvGraphicFramePr/>
          <p:nvPr/>
        </p:nvGraphicFramePr>
        <p:xfrm>
          <a:off x="2589530" y="983615"/>
          <a:ext cx="853186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2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Key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Value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RowKey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RowKey:Family:Qualifier0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RowKey:Family:Qualifier</a:t>
                      </a:r>
                      <a:r>
                        <a:rPr lang="en-US" altLang="zh-CN" sz="1800">
                          <a:sym typeface="+mn-e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RowKey:Family:Qualifier</a:t>
                      </a:r>
                      <a:r>
                        <a:rPr lang="en-US" altLang="zh-CN" sz="1800">
                          <a:sym typeface="+mn-ea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RowKey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sym typeface="+mn-ea"/>
                        </a:rPr>
                        <a:t>:Family:Qualifier0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RowKey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sym typeface="+mn-ea"/>
                        </a:rPr>
                        <a:t>:Family:Qualifier</a:t>
                      </a:r>
                      <a:r>
                        <a:rPr lang="en-US" altLang="zh-CN" sz="1800">
                          <a:sym typeface="+mn-e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1413510" y="3896995"/>
          <a:ext cx="1011047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5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Key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Value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Prefix Lenght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RowKey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RowKey:Family:Qualifier0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sym typeface="+mn-ea"/>
                        </a:rPr>
                        <a:t>:Family:Qualifier0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9455" y="461818"/>
            <a:ext cx="2494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Block Encoder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51510" y="1273810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Diff</a:t>
            </a:r>
          </a:p>
        </p:txBody>
      </p:sp>
      <p:graphicFrame>
        <p:nvGraphicFramePr>
          <p:cNvPr id="6" name="表格 5"/>
          <p:cNvGraphicFramePr/>
          <p:nvPr/>
        </p:nvGraphicFramePr>
        <p:xfrm>
          <a:off x="236220" y="1915160"/>
          <a:ext cx="1123251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1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9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2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76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Key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Value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Prefix Lenght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RowKey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RowKey:Family:Qualifier0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1340466835163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2</a:t>
                      </a:r>
                      <a:r>
                        <a:rPr lang="zh-CN" altLang="en-US" sz="1600">
                          <a:sym typeface="+mn-ea"/>
                        </a:rPr>
                        <a:t>:Family:Qualifier0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51510" y="530606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Fast Diff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00810" y="5909945"/>
            <a:ext cx="738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如果你的</a:t>
            </a:r>
            <a:r>
              <a:rPr lang="en-US" altLang="zh-CN"/>
              <a:t>rowkey</a:t>
            </a:r>
            <a:r>
              <a:rPr lang="zh-CN" altLang="en-US"/>
              <a:t>很长，并且有很多的</a:t>
            </a:r>
            <a:r>
              <a:rPr lang="en-US" altLang="zh-CN"/>
              <a:t>Column</a:t>
            </a:r>
            <a:r>
              <a:rPr lang="zh-CN" altLang="en-US"/>
              <a:t>的话，则推荐使用</a:t>
            </a:r>
            <a:r>
              <a:rPr lang="en-US" altLang="zh-CN"/>
              <a:t>Fast Diff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9455" y="461818"/>
            <a:ext cx="3205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/>
              <a:t>Block Compressors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992370" y="1960245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none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992370" y="2564130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Snappy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992370" y="31680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LZO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992370" y="377190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LZ4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992370" y="431609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ea typeface="宋体" panose="02010600030101010101" pitchFamily="2" charset="-122"/>
              </a:rPr>
              <a:t>5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GZ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9455" y="461818"/>
            <a:ext cx="6761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怎么选择</a:t>
            </a:r>
            <a:r>
              <a:rPr lang="en-US" altLang="zh-CN" sz="2800" dirty="0"/>
              <a:t>Block Encoders </a:t>
            </a:r>
            <a:r>
              <a:rPr lang="zh-CN" altLang="en-US" sz="2800" dirty="0"/>
              <a:t>和</a:t>
            </a:r>
            <a:r>
              <a:rPr lang="en-US" altLang="zh-CN" sz="2800" dirty="0"/>
              <a:t> Compressors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63600" y="1320165"/>
            <a:ext cx="9669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、如果</a:t>
            </a:r>
            <a:r>
              <a:rPr lang="en-US" altLang="zh-CN">
                <a:ea typeface="宋体" panose="02010600030101010101" pitchFamily="2" charset="-122"/>
              </a:rPr>
              <a:t>rowkey</a:t>
            </a:r>
            <a:r>
              <a:rPr lang="zh-CN" altLang="en-US">
                <a:ea typeface="宋体" panose="02010600030101010101" pitchFamily="2" charset="-122"/>
              </a:rPr>
              <a:t>很长的话或者这个</a:t>
            </a:r>
            <a:r>
              <a:rPr lang="en-US" altLang="zh-CN">
                <a:ea typeface="宋体" panose="02010600030101010101" pitchFamily="2" charset="-122"/>
              </a:rPr>
              <a:t>column family</a:t>
            </a:r>
            <a:r>
              <a:rPr lang="zh-CN" altLang="en-US">
                <a:ea typeface="宋体" panose="02010600030101010101" pitchFamily="2" charset="-122"/>
              </a:rPr>
              <a:t>含有很多的</a:t>
            </a:r>
            <a:r>
              <a:rPr lang="en-US" altLang="zh-CN">
                <a:ea typeface="宋体" panose="02010600030101010101" pitchFamily="2" charset="-122"/>
              </a:rPr>
              <a:t>column</a:t>
            </a:r>
            <a:r>
              <a:rPr lang="zh-CN" altLang="en-US">
                <a:ea typeface="宋体" panose="02010600030101010101" pitchFamily="2" charset="-122"/>
              </a:rPr>
              <a:t>的话，则使用</a:t>
            </a:r>
            <a:r>
              <a:rPr lang="en-US" altLang="zh-CN">
                <a:ea typeface="宋体" panose="02010600030101010101" pitchFamily="2" charset="-122"/>
              </a:rPr>
              <a:t>Block Encoder</a:t>
            </a:r>
          </a:p>
          <a:p>
            <a:pPr fontAlgn="auto">
              <a:lnSpc>
                <a:spcPct val="150000"/>
              </a:lnSpc>
            </a:pPr>
            <a:r>
              <a:rPr lang="zh-CN" altLang="en-US">
                <a:ea typeface="宋体" panose="02010600030101010101" pitchFamily="2" charset="-122"/>
              </a:rPr>
              <a:t>推荐使用</a:t>
            </a:r>
            <a:r>
              <a:rPr lang="en-US" altLang="zh-CN">
                <a:ea typeface="宋体" panose="02010600030101010101" pitchFamily="2" charset="-122"/>
              </a:rPr>
              <a:t>Fast Diff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63600" y="2326005"/>
            <a:ext cx="578358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、如果</a:t>
            </a:r>
            <a:r>
              <a:rPr lang="en-US" altLang="zh-CN">
                <a:ea typeface="宋体" panose="02010600030101010101" pitchFamily="2" charset="-122"/>
              </a:rPr>
              <a:t>value</a:t>
            </a:r>
            <a:r>
              <a:rPr lang="zh-CN" altLang="en-US">
                <a:ea typeface="宋体" panose="02010600030101010101" pitchFamily="2" charset="-122"/>
              </a:rPr>
              <a:t>很大的话，则需要使用</a:t>
            </a:r>
            <a:r>
              <a:rPr lang="en-US" altLang="zh-CN">
                <a:ea typeface="宋体" panose="02010600030101010101" pitchFamily="2" charset="-122"/>
              </a:rPr>
              <a:t>Block Compressors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63600" y="3071495"/>
            <a:ext cx="1081278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、对于访问不频繁的数据</a:t>
            </a:r>
            <a:r>
              <a:rPr lang="en-US" altLang="zh-CN">
                <a:ea typeface="宋体" panose="02010600030101010101" pitchFamily="2" charset="-122"/>
              </a:rPr>
              <a:t>(code data)</a:t>
            </a:r>
            <a:r>
              <a:rPr lang="zh-CN" altLang="en-US">
                <a:ea typeface="宋体" panose="02010600030101010101" pitchFamily="2" charset="-122"/>
              </a:rPr>
              <a:t>，使用</a:t>
            </a:r>
            <a:r>
              <a:rPr lang="en-US" altLang="zh-CN">
                <a:ea typeface="宋体" panose="02010600030101010101" pitchFamily="2" charset="-122"/>
              </a:rPr>
              <a:t>GZ</a:t>
            </a:r>
            <a:r>
              <a:rPr lang="zh-CN" altLang="en-US">
                <a:ea typeface="宋体" panose="02010600030101010101" pitchFamily="2" charset="-122"/>
              </a:rPr>
              <a:t>压缩器，因为</a:t>
            </a:r>
            <a:r>
              <a:rPr lang="en-US" altLang="zh-CN">
                <a:ea typeface="宋体" panose="02010600030101010101" pitchFamily="2" charset="-122"/>
              </a:rPr>
              <a:t>GZ</a:t>
            </a:r>
            <a:r>
              <a:rPr lang="zh-CN" altLang="en-US">
                <a:ea typeface="宋体" panose="02010600030101010101" pitchFamily="2" charset="-122"/>
              </a:rPr>
              <a:t>需要更多的</a:t>
            </a:r>
            <a:r>
              <a:rPr lang="en-US" altLang="zh-CN">
                <a:ea typeface="宋体" panose="02010600030101010101" pitchFamily="2" charset="-122"/>
              </a:rPr>
              <a:t>cpu</a:t>
            </a:r>
            <a:r>
              <a:rPr lang="zh-CN" altLang="en-US">
                <a:ea typeface="宋体" panose="02010600030101010101" pitchFamily="2" charset="-122"/>
              </a:rPr>
              <a:t>资源，但是有很好的压缩率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63600" y="3779520"/>
            <a:ext cx="6812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、对于访问频繁的数据</a:t>
            </a:r>
            <a:r>
              <a:rPr lang="en-US" altLang="zh-CN">
                <a:ea typeface="宋体" panose="02010600030101010101" pitchFamily="2" charset="-122"/>
              </a:rPr>
              <a:t>(hot data)</a:t>
            </a:r>
            <a:r>
              <a:rPr lang="zh-CN" altLang="en-US">
                <a:ea typeface="宋体" panose="02010600030101010101" pitchFamily="2" charset="-122"/>
              </a:rPr>
              <a:t>，使用</a:t>
            </a:r>
            <a:r>
              <a:rPr lang="en-US" altLang="zh-CN">
                <a:ea typeface="宋体" panose="02010600030101010101" pitchFamily="2" charset="-122"/>
              </a:rPr>
              <a:t>Snappy</a:t>
            </a:r>
            <a:r>
              <a:rPr lang="zh-CN" altLang="en-US">
                <a:ea typeface="宋体" panose="02010600030101010101" pitchFamily="2" charset="-122"/>
              </a:rPr>
              <a:t>或者</a:t>
            </a:r>
            <a:r>
              <a:rPr lang="en-US" altLang="zh-CN">
                <a:ea typeface="宋体" panose="02010600030101010101" pitchFamily="2" charset="-122"/>
              </a:rPr>
              <a:t>LZO</a:t>
            </a:r>
            <a:r>
              <a:rPr lang="zh-CN" altLang="en-US">
                <a:ea typeface="宋体" panose="02010600030101010101" pitchFamily="2" charset="-122"/>
              </a:rPr>
              <a:t>压缩器，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ea typeface="宋体" panose="02010600030101010101" pitchFamily="2" charset="-122"/>
              </a:rPr>
              <a:t>因为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Snappy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或者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LZO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不</a:t>
            </a:r>
            <a:r>
              <a:rPr lang="zh-CN" altLang="en-US">
                <a:ea typeface="宋体" panose="02010600030101010101" pitchFamily="2" charset="-122"/>
              </a:rPr>
              <a:t>需要更多的</a:t>
            </a:r>
            <a:r>
              <a:rPr lang="en-US" altLang="zh-CN">
                <a:ea typeface="宋体" panose="02010600030101010101" pitchFamily="2" charset="-122"/>
              </a:rPr>
              <a:t>cpu</a:t>
            </a:r>
            <a:r>
              <a:rPr lang="zh-CN" altLang="en-US">
                <a:ea typeface="宋体" panose="02010600030101010101" pitchFamily="2" charset="-122"/>
              </a:rPr>
              <a:t>资源，但是压缩率没有</a:t>
            </a:r>
            <a:r>
              <a:rPr lang="en-US" altLang="zh-CN">
                <a:ea typeface="宋体" panose="02010600030101010101" pitchFamily="2" charset="-122"/>
              </a:rPr>
              <a:t>GZ</a:t>
            </a:r>
            <a:r>
              <a:rPr lang="zh-CN" altLang="en-US">
                <a:ea typeface="宋体" panose="02010600030101010101" pitchFamily="2" charset="-122"/>
              </a:rPr>
              <a:t>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63600" y="4995545"/>
            <a:ext cx="7955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5</a:t>
            </a:r>
            <a:r>
              <a:rPr lang="zh-CN" altLang="en-US">
                <a:ea typeface="宋体" panose="02010600030101010101" pitchFamily="2" charset="-122"/>
              </a:rPr>
              <a:t>、大部分的场景下默认使用</a:t>
            </a:r>
            <a:r>
              <a:rPr lang="en-US" altLang="zh-CN">
                <a:ea typeface="宋体" panose="02010600030101010101" pitchFamily="2" charset="-122"/>
              </a:rPr>
              <a:t>Snappy</a:t>
            </a:r>
            <a:r>
              <a:rPr lang="zh-CN" altLang="en-US">
                <a:ea typeface="宋体" panose="02010600030101010101" pitchFamily="2" charset="-122"/>
              </a:rPr>
              <a:t>或者</a:t>
            </a:r>
            <a:r>
              <a:rPr lang="en-US" altLang="zh-CN">
                <a:ea typeface="宋体" panose="02010600030101010101" pitchFamily="2" charset="-122"/>
              </a:rPr>
              <a:t>LZO</a:t>
            </a:r>
            <a:r>
              <a:rPr lang="zh-CN" altLang="en-US">
                <a:ea typeface="宋体" panose="02010600030101010101" pitchFamily="2" charset="-122"/>
              </a:rPr>
              <a:t>就好，因为他们提供了更好的性能</a:t>
            </a:r>
          </a:p>
          <a:p>
            <a:pPr algn="l" fontAlgn="auto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Snappy</a:t>
            </a:r>
            <a:r>
              <a:rPr lang="zh-CN" altLang="en-US">
                <a:ea typeface="宋体" panose="02010600030101010101" pitchFamily="2" charset="-122"/>
              </a:rPr>
              <a:t>比</a:t>
            </a:r>
            <a:r>
              <a:rPr lang="en-US" altLang="zh-CN">
                <a:ea typeface="宋体" panose="02010600030101010101" pitchFamily="2" charset="-122"/>
              </a:rPr>
              <a:t>LZO</a:t>
            </a:r>
            <a:r>
              <a:rPr lang="zh-CN" altLang="en-US">
                <a:ea typeface="宋体" panose="02010600030101010101" pitchFamily="2" charset="-122"/>
              </a:rPr>
              <a:t>表现还稍微好点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9455" y="461818"/>
            <a:ext cx="6761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怎么选择</a:t>
            </a:r>
            <a:r>
              <a:rPr lang="en-US" altLang="zh-CN" sz="2800" dirty="0"/>
              <a:t>Block Encoders </a:t>
            </a:r>
            <a:r>
              <a:rPr lang="zh-CN" altLang="en-US" sz="2800" dirty="0"/>
              <a:t>和</a:t>
            </a:r>
            <a:r>
              <a:rPr lang="en-US" altLang="zh-CN" sz="2800" dirty="0"/>
              <a:t> Compressors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28625" y="1646555"/>
            <a:ext cx="109397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1400">
                <a:sym typeface="+mn-ea"/>
              </a:rPr>
              <a:t>create 'test_encoder_compress', {NAME =&gt; 'c', COMPRESSION =&gt; 'SNAPPY', DATA_BLOCK_ENCODING =&gt; 'FAST_DIFF'}, </a:t>
            </a:r>
            <a:r>
              <a:rPr lang="en-US" altLang="zh-CN" sz="1400"/>
              <a:t>{NAME =&gt; 'l'}</a:t>
            </a:r>
          </a:p>
          <a:p>
            <a:pPr algn="l"/>
            <a:r>
              <a:rPr lang="en-US" altLang="zh-CN" sz="1400">
                <a:sym typeface="+mn-ea"/>
              </a:rPr>
              <a:t>create 'test_encoder_compress', {NAME =&gt; 'c', COMPRESSION =&gt; 'GZ', DATA_BLOCK_ENCODING =&gt; 'FAST_DIFF'}, {NAME =&gt; 'l'}</a:t>
            </a:r>
            <a:endParaRPr lang="en-US" altLang="zh-CN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0" y="2567305"/>
            <a:ext cx="10387965" cy="364236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9455" y="461818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/>
              <a:t>Bloom Filter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69570" y="1287780"/>
            <a:ext cx="103555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create 'webtable',{NAME =&gt; 'c', COMPRESSION =&gt; 'GZ', DATA_BLOCK_ENCODING =&gt; 'FAST_DIFF'},</a:t>
            </a:r>
          </a:p>
          <a:p>
            <a:r>
              <a:rPr lang="en-US" altLang="zh-CN"/>
              <a:t>		  {NAME =&gt; 'l', BLOOMFILTER =&gt; 'ROW'}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4505" y="216916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取值： </a:t>
            </a:r>
            <a:r>
              <a:rPr lang="en-US" altLang="zh-CN"/>
              <a:t>NONE, ROW, ROWCOL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0225" y="2710180"/>
            <a:ext cx="77698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ROW: </a:t>
            </a:r>
            <a:r>
              <a:rPr lang="zh-CN" altLang="en-US"/>
              <a:t>根据KeyValue中的row来过滤storefile </a:t>
            </a:r>
          </a:p>
          <a:p>
            <a:r>
              <a:rPr lang="zh-CN" altLang="en-US"/>
              <a:t>举例：假设有2个storefile文件sf1和sf2， </a:t>
            </a:r>
          </a:p>
          <a:p>
            <a:r>
              <a:rPr lang="zh-CN" altLang="en-US"/>
              <a:t>sf1包含kv1（r1 cf:q1 v）、kv2（r2 cf:q1 v） </a:t>
            </a:r>
          </a:p>
          <a:p>
            <a:r>
              <a:rPr lang="zh-CN" altLang="en-US"/>
              <a:t>sf2包含kv3（r3 cf:q1 v）、kv4（r4 cf:q1 v） </a:t>
            </a:r>
          </a:p>
          <a:p>
            <a:r>
              <a:rPr lang="zh-CN" altLang="en-US"/>
              <a:t>如果设置了CF属性中的bloomfilter为ROW，那么get(r1)时就会过滤sf2，get(r3)就会过滤sf1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737100" y="4333875"/>
            <a:ext cx="623443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ROWCOL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r>
              <a:rPr lang="zh-CN" altLang="en-US"/>
              <a:t>根据KeyValue中的row+qualifier来过滤storefile</a:t>
            </a:r>
          </a:p>
          <a:p>
            <a:r>
              <a:rPr lang="zh-CN" altLang="en-US"/>
              <a:t>举例：假设有2个storefile文件sf1和sf2， </a:t>
            </a:r>
          </a:p>
          <a:p>
            <a:r>
              <a:rPr lang="zh-CN" altLang="en-US"/>
              <a:t>sf1包含kv1（r1 cf:q1 v）、kv2（r2 cf:q1 v） </a:t>
            </a:r>
          </a:p>
          <a:p>
            <a:r>
              <a:rPr lang="zh-CN" altLang="en-US"/>
              <a:t>sf2包含kv3（r1 cf:q2 v）、kv4（r2 cf:q2 v） </a:t>
            </a:r>
          </a:p>
          <a:p>
            <a:r>
              <a:rPr lang="zh-CN" altLang="en-US"/>
              <a:t>如果设置了CF属性中的bloomfilter为ROW，无论get(r1,q1)还是get(r1,q2)，都会读取sf1+sf2；而如果设置了CF属性中的bloomfilter为ROWCOL，那么get(r1,q1)就会过滤sf2，get(r1,q2)就会过滤sf1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13105" y="530288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会占用存储空间和内存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7705" y="176068"/>
            <a:ext cx="4983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搞懂两个最基本的问题 </a:t>
            </a:r>
            <a:r>
              <a:rPr lang="en-US" altLang="zh-CN" sz="2800" dirty="0"/>
              <a:t>- </a:t>
            </a:r>
            <a:r>
              <a:rPr lang="zh-CN" altLang="en-US" sz="2800" dirty="0"/>
              <a:t>总结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558800" y="2341880"/>
            <a:ext cx="5622925" cy="2005965"/>
          </a:xfrm>
          <a:prstGeom prst="round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93395" y="2402840"/>
            <a:ext cx="1668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HRegionServer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102360" y="2771140"/>
            <a:ext cx="4669790" cy="14700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79195" y="2771140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HRegion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209040" y="3138805"/>
            <a:ext cx="2204085" cy="10572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79195" y="313880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store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967230" y="3177540"/>
            <a:ext cx="1033780" cy="3346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MemStore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297940" y="3597275"/>
            <a:ext cx="744855" cy="50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111375" y="3597275"/>
            <a:ext cx="744855" cy="50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887345" y="3667125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3485515" y="3121660"/>
            <a:ext cx="1851025" cy="10572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55670" y="3121660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store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4154170" y="3155315"/>
            <a:ext cx="1033780" cy="3346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MemStore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3622040" y="3580130"/>
            <a:ext cx="744855" cy="50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505960" y="3649980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336540" y="3383280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712460" y="3228975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6282690" y="2341880"/>
            <a:ext cx="5688965" cy="2005965"/>
          </a:xfrm>
          <a:prstGeom prst="round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283325" y="2402840"/>
            <a:ext cx="1668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HRegionServer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6892290" y="2771140"/>
            <a:ext cx="4669790" cy="14700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969125" y="2771140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HRegion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6998970" y="3138805"/>
            <a:ext cx="2204085" cy="10572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969125" y="313880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store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7757160" y="3177540"/>
            <a:ext cx="1033780" cy="3346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MemStore</a:t>
            </a:r>
          </a:p>
        </p:txBody>
      </p:sp>
      <p:sp>
        <p:nvSpPr>
          <p:cNvPr id="47" name="圆角矩形 46"/>
          <p:cNvSpPr/>
          <p:nvPr/>
        </p:nvSpPr>
        <p:spPr>
          <a:xfrm>
            <a:off x="7087870" y="3597275"/>
            <a:ext cx="744855" cy="50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7901305" y="3597275"/>
            <a:ext cx="744855" cy="50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8677275" y="3667125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9275445" y="3121660"/>
            <a:ext cx="1851025" cy="10572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245600" y="3121660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store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9944100" y="3155315"/>
            <a:ext cx="1033780" cy="3346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MemStore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9411970" y="3580130"/>
            <a:ext cx="744855" cy="50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10295890" y="3649980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11126470" y="3383280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11502390" y="3228975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57" name="矩形 56"/>
          <p:cNvSpPr/>
          <p:nvPr/>
        </p:nvSpPr>
        <p:spPr>
          <a:xfrm>
            <a:off x="570230" y="4602480"/>
            <a:ext cx="5539740" cy="4419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679950" y="463931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DFS Client</a:t>
            </a:r>
          </a:p>
        </p:txBody>
      </p:sp>
      <p:sp>
        <p:nvSpPr>
          <p:cNvPr id="59" name="矩形 58"/>
          <p:cNvSpPr/>
          <p:nvPr/>
        </p:nvSpPr>
        <p:spPr>
          <a:xfrm>
            <a:off x="211963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223774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235585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200152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88150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176339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247396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259207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271018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29628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41439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353250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317817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305816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294005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365061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76872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388683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4057015" y="4602480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78" name="矩形 77"/>
          <p:cNvSpPr/>
          <p:nvPr/>
        </p:nvSpPr>
        <p:spPr>
          <a:xfrm>
            <a:off x="6581140" y="4602480"/>
            <a:ext cx="5539740" cy="4419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0690860" y="463931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DFS Client</a:t>
            </a:r>
          </a:p>
        </p:txBody>
      </p:sp>
      <p:sp>
        <p:nvSpPr>
          <p:cNvPr id="80" name="矩形 79"/>
          <p:cNvSpPr/>
          <p:nvPr/>
        </p:nvSpPr>
        <p:spPr>
          <a:xfrm>
            <a:off x="813054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824865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836676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801243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789241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777430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848487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860298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872109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930719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942530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954341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918908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906907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895096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966152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977963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989774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10067925" y="4602480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99" name="圆角矩形 98"/>
          <p:cNvSpPr/>
          <p:nvPr/>
        </p:nvSpPr>
        <p:spPr>
          <a:xfrm>
            <a:off x="735330" y="5356225"/>
            <a:ext cx="1330960" cy="11963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DataNode</a:t>
            </a:r>
          </a:p>
        </p:txBody>
      </p:sp>
      <p:sp>
        <p:nvSpPr>
          <p:cNvPr id="100" name="矩形 99"/>
          <p:cNvSpPr/>
          <p:nvPr/>
        </p:nvSpPr>
        <p:spPr>
          <a:xfrm>
            <a:off x="848995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1238250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1637030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848995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1238250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1637030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圆角矩形 105"/>
          <p:cNvSpPr/>
          <p:nvPr/>
        </p:nvSpPr>
        <p:spPr>
          <a:xfrm>
            <a:off x="2441575" y="5356225"/>
            <a:ext cx="1330960" cy="11963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DataNode</a:t>
            </a:r>
          </a:p>
        </p:txBody>
      </p:sp>
      <p:sp>
        <p:nvSpPr>
          <p:cNvPr id="107" name="矩形 106"/>
          <p:cNvSpPr/>
          <p:nvPr/>
        </p:nvSpPr>
        <p:spPr>
          <a:xfrm>
            <a:off x="2555240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2944495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3343275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2555240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2944495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3343275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圆角矩形 112"/>
          <p:cNvSpPr/>
          <p:nvPr/>
        </p:nvSpPr>
        <p:spPr>
          <a:xfrm>
            <a:off x="4324350" y="5356225"/>
            <a:ext cx="1330960" cy="11963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DataNode</a:t>
            </a:r>
          </a:p>
        </p:txBody>
      </p:sp>
      <p:sp>
        <p:nvSpPr>
          <p:cNvPr id="114" name="矩形 113"/>
          <p:cNvSpPr/>
          <p:nvPr/>
        </p:nvSpPr>
        <p:spPr>
          <a:xfrm>
            <a:off x="4438015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4827270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5226050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4438015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4827270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5226050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圆角矩形 119"/>
          <p:cNvSpPr/>
          <p:nvPr/>
        </p:nvSpPr>
        <p:spPr>
          <a:xfrm>
            <a:off x="6283325" y="5356225"/>
            <a:ext cx="1330960" cy="11963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DataNode</a:t>
            </a:r>
          </a:p>
        </p:txBody>
      </p:sp>
      <p:sp>
        <p:nvSpPr>
          <p:cNvPr id="121" name="矩形 120"/>
          <p:cNvSpPr/>
          <p:nvPr/>
        </p:nvSpPr>
        <p:spPr>
          <a:xfrm>
            <a:off x="6396990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6786245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7185025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6396990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6786245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7185025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圆角矩形 126"/>
          <p:cNvSpPr/>
          <p:nvPr/>
        </p:nvSpPr>
        <p:spPr>
          <a:xfrm>
            <a:off x="8195945" y="5356225"/>
            <a:ext cx="1330960" cy="11963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DataNode</a:t>
            </a:r>
          </a:p>
        </p:txBody>
      </p:sp>
      <p:sp>
        <p:nvSpPr>
          <p:cNvPr id="128" name="矩形 127"/>
          <p:cNvSpPr/>
          <p:nvPr/>
        </p:nvSpPr>
        <p:spPr>
          <a:xfrm>
            <a:off x="8309610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8698865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9097645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8309610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8698865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9097645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圆角矩形 133"/>
          <p:cNvSpPr/>
          <p:nvPr/>
        </p:nvSpPr>
        <p:spPr>
          <a:xfrm>
            <a:off x="10000615" y="5356225"/>
            <a:ext cx="1330960" cy="11963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DataNode</a:t>
            </a:r>
          </a:p>
        </p:txBody>
      </p:sp>
      <p:sp>
        <p:nvSpPr>
          <p:cNvPr id="135" name="矩形 134"/>
          <p:cNvSpPr/>
          <p:nvPr/>
        </p:nvSpPr>
        <p:spPr>
          <a:xfrm>
            <a:off x="10114280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10503535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10902315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10114280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10503535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10902315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1" name="直接连接符 140"/>
          <p:cNvCxnSpPr/>
          <p:nvPr/>
        </p:nvCxnSpPr>
        <p:spPr>
          <a:xfrm flipV="1">
            <a:off x="337820" y="5174615"/>
            <a:ext cx="11652250" cy="127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/>
        </p:nvSpPr>
        <p:spPr>
          <a:xfrm rot="10800000">
            <a:off x="184785" y="5680075"/>
            <a:ext cx="459740" cy="5486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/>
              <a:t>HDFS</a:t>
            </a:r>
          </a:p>
        </p:txBody>
      </p:sp>
      <p:sp>
        <p:nvSpPr>
          <p:cNvPr id="143" name="文本框 142"/>
          <p:cNvSpPr txBox="1"/>
          <p:nvPr/>
        </p:nvSpPr>
        <p:spPr>
          <a:xfrm rot="10800000">
            <a:off x="99060" y="2941320"/>
            <a:ext cx="459740" cy="6629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/>
              <a:t>HBase</a:t>
            </a:r>
          </a:p>
        </p:txBody>
      </p:sp>
      <p:sp>
        <p:nvSpPr>
          <p:cNvPr id="144" name="圆角矩形 143"/>
          <p:cNvSpPr/>
          <p:nvPr/>
        </p:nvSpPr>
        <p:spPr>
          <a:xfrm>
            <a:off x="1154430" y="852805"/>
            <a:ext cx="1031240" cy="9144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145" name="圆角矩形 144"/>
          <p:cNvSpPr/>
          <p:nvPr/>
        </p:nvSpPr>
        <p:spPr>
          <a:xfrm>
            <a:off x="5671820" y="852805"/>
            <a:ext cx="1031240" cy="9144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146" name="云形 145"/>
          <p:cNvSpPr/>
          <p:nvPr/>
        </p:nvSpPr>
        <p:spPr>
          <a:xfrm>
            <a:off x="2975610" y="792480"/>
            <a:ext cx="1979295" cy="914400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Zookeeper</a:t>
            </a:r>
          </a:p>
        </p:txBody>
      </p:sp>
      <p:sp>
        <p:nvSpPr>
          <p:cNvPr id="147" name="右箭头 146"/>
          <p:cNvSpPr/>
          <p:nvPr/>
        </p:nvSpPr>
        <p:spPr>
          <a:xfrm>
            <a:off x="2264410" y="1151890"/>
            <a:ext cx="665480" cy="316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左箭头 147"/>
          <p:cNvSpPr/>
          <p:nvPr/>
        </p:nvSpPr>
        <p:spPr>
          <a:xfrm>
            <a:off x="4954905" y="1138555"/>
            <a:ext cx="647065" cy="330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下箭头 148"/>
          <p:cNvSpPr/>
          <p:nvPr/>
        </p:nvSpPr>
        <p:spPr>
          <a:xfrm>
            <a:off x="1478915" y="1845945"/>
            <a:ext cx="284480" cy="3917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下箭头 149"/>
          <p:cNvSpPr/>
          <p:nvPr/>
        </p:nvSpPr>
        <p:spPr>
          <a:xfrm>
            <a:off x="5712460" y="1845945"/>
            <a:ext cx="284480" cy="3917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下箭头 150"/>
          <p:cNvSpPr/>
          <p:nvPr/>
        </p:nvSpPr>
        <p:spPr>
          <a:xfrm>
            <a:off x="6396990" y="1845945"/>
            <a:ext cx="284480" cy="3917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2" name="肘形连接符 151"/>
          <p:cNvCxnSpPr/>
          <p:nvPr/>
        </p:nvCxnSpPr>
        <p:spPr>
          <a:xfrm rot="5400000" flipV="1">
            <a:off x="4906645" y="3108960"/>
            <a:ext cx="3056255" cy="393700"/>
          </a:xfrm>
          <a:prstGeom prst="bentConnector2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肘形连接符 152"/>
          <p:cNvCxnSpPr>
            <a:stCxn id="12" idx="2"/>
            <a:endCxn id="60" idx="0"/>
          </p:cNvCxnSpPr>
          <p:nvPr/>
        </p:nvCxnSpPr>
        <p:spPr>
          <a:xfrm rot="5400000" flipV="1">
            <a:off x="1657350" y="4118610"/>
            <a:ext cx="652780" cy="626110"/>
          </a:xfrm>
          <a:prstGeom prst="bentConnector3">
            <a:avLst>
              <a:gd name="adj1" fmla="val 50000"/>
            </a:avLst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肘形连接符 153"/>
          <p:cNvCxnSpPr>
            <a:stCxn id="13" idx="2"/>
            <a:endCxn id="69" idx="0"/>
          </p:cNvCxnSpPr>
          <p:nvPr/>
        </p:nvCxnSpPr>
        <p:spPr>
          <a:xfrm rot="5400000" flipV="1">
            <a:off x="2652395" y="3937000"/>
            <a:ext cx="652780" cy="989330"/>
          </a:xfrm>
          <a:prstGeom prst="bentConnector3">
            <a:avLst>
              <a:gd name="adj1" fmla="val 50000"/>
            </a:avLst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肘形连接符 154"/>
          <p:cNvCxnSpPr>
            <a:stCxn id="18" idx="2"/>
          </p:cNvCxnSpPr>
          <p:nvPr/>
        </p:nvCxnSpPr>
        <p:spPr>
          <a:xfrm rot="5400000" flipV="1">
            <a:off x="3833495" y="4248785"/>
            <a:ext cx="631190" cy="309245"/>
          </a:xfrm>
          <a:prstGeom prst="bentConnector3">
            <a:avLst>
              <a:gd name="adj1" fmla="val 49950"/>
            </a:avLst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肘形连接符 155"/>
          <p:cNvCxnSpPr>
            <a:stCxn id="47" idx="2"/>
            <a:endCxn id="81" idx="0"/>
          </p:cNvCxnSpPr>
          <p:nvPr/>
        </p:nvCxnSpPr>
        <p:spPr>
          <a:xfrm rot="5400000" flipV="1">
            <a:off x="7557770" y="4008120"/>
            <a:ext cx="652780" cy="847090"/>
          </a:xfrm>
          <a:prstGeom prst="bentConnector3">
            <a:avLst>
              <a:gd name="adj1" fmla="val 50000"/>
            </a:avLst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肘形连接符 156"/>
          <p:cNvCxnSpPr>
            <a:stCxn id="48" idx="2"/>
            <a:endCxn id="90" idx="0"/>
          </p:cNvCxnSpPr>
          <p:nvPr/>
        </p:nvCxnSpPr>
        <p:spPr>
          <a:xfrm rot="5400000" flipV="1">
            <a:off x="8552815" y="3826510"/>
            <a:ext cx="652780" cy="1210310"/>
          </a:xfrm>
          <a:prstGeom prst="bentConnector3">
            <a:avLst>
              <a:gd name="adj1" fmla="val 42023"/>
            </a:avLst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肘形连接符 157"/>
          <p:cNvCxnSpPr>
            <a:stCxn id="53" idx="2"/>
          </p:cNvCxnSpPr>
          <p:nvPr/>
        </p:nvCxnSpPr>
        <p:spPr>
          <a:xfrm rot="5400000" flipV="1">
            <a:off x="9712960" y="4159250"/>
            <a:ext cx="683260" cy="540385"/>
          </a:xfrm>
          <a:prstGeom prst="bentConnector3">
            <a:avLst>
              <a:gd name="adj1" fmla="val 49954"/>
            </a:avLst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肘形连接符 158"/>
          <p:cNvCxnSpPr>
            <a:stCxn id="62" idx="2"/>
            <a:endCxn id="100" idx="0"/>
          </p:cNvCxnSpPr>
          <p:nvPr/>
        </p:nvCxnSpPr>
        <p:spPr>
          <a:xfrm rot="5400000">
            <a:off x="1263650" y="4636770"/>
            <a:ext cx="545465" cy="1049020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肘形连接符 159"/>
          <p:cNvCxnSpPr>
            <a:stCxn id="59" idx="2"/>
            <a:endCxn id="110" idx="0"/>
          </p:cNvCxnSpPr>
          <p:nvPr/>
        </p:nvCxnSpPr>
        <p:spPr>
          <a:xfrm rot="5400000" flipV="1">
            <a:off x="1968500" y="5098415"/>
            <a:ext cx="958850" cy="539115"/>
          </a:xfrm>
          <a:prstGeom prst="bentConnector3">
            <a:avLst>
              <a:gd name="adj1" fmla="val 49967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肘形连接符 160"/>
          <p:cNvCxnSpPr>
            <a:endCxn id="111" idx="0"/>
          </p:cNvCxnSpPr>
          <p:nvPr/>
        </p:nvCxnSpPr>
        <p:spPr>
          <a:xfrm rot="5400000" flipV="1">
            <a:off x="2347595" y="5087620"/>
            <a:ext cx="1076325" cy="442595"/>
          </a:xfrm>
          <a:prstGeom prst="bentConnector3">
            <a:avLst>
              <a:gd name="adj1" fmla="val 50029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肘形连接符 161"/>
          <p:cNvCxnSpPr>
            <a:stCxn id="68" idx="2"/>
            <a:endCxn id="117" idx="0"/>
          </p:cNvCxnSpPr>
          <p:nvPr/>
        </p:nvCxnSpPr>
        <p:spPr>
          <a:xfrm rot="5400000" flipV="1">
            <a:off x="3498215" y="4745355"/>
            <a:ext cx="958850" cy="1245235"/>
          </a:xfrm>
          <a:prstGeom prst="bentConnector3">
            <a:avLst>
              <a:gd name="adj1" fmla="val 49967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肘形连接符 162"/>
          <p:cNvCxnSpPr>
            <a:stCxn id="81" idx="2"/>
            <a:endCxn id="125" idx="0"/>
          </p:cNvCxnSpPr>
          <p:nvPr/>
        </p:nvCxnSpPr>
        <p:spPr>
          <a:xfrm rot="5400000">
            <a:off x="7148830" y="4688840"/>
            <a:ext cx="958850" cy="1358900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肘形连接符 163"/>
          <p:cNvCxnSpPr>
            <a:stCxn id="86" idx="2"/>
            <a:endCxn id="131" idx="0"/>
          </p:cNvCxnSpPr>
          <p:nvPr/>
        </p:nvCxnSpPr>
        <p:spPr>
          <a:xfrm rot="5400000">
            <a:off x="8028305" y="5332095"/>
            <a:ext cx="958850" cy="71755"/>
          </a:xfrm>
          <a:prstGeom prst="bentConnector3">
            <a:avLst>
              <a:gd name="adj1" fmla="val 49967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肘形连接符 164"/>
          <p:cNvCxnSpPr>
            <a:stCxn id="91" idx="2"/>
            <a:endCxn id="139" idx="0"/>
          </p:cNvCxnSpPr>
          <p:nvPr/>
        </p:nvCxnSpPr>
        <p:spPr>
          <a:xfrm rot="5400000" flipV="1">
            <a:off x="9654540" y="4836160"/>
            <a:ext cx="958850" cy="1063625"/>
          </a:xfrm>
          <a:prstGeom prst="bentConnector3">
            <a:avLst>
              <a:gd name="adj1" fmla="val 49967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892290" y="360680"/>
            <a:ext cx="4348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问题一：单个值是怎样存储在</a:t>
            </a:r>
            <a:r>
              <a:rPr lang="en-US" altLang="zh-CN" sz="1600"/>
              <a:t>HBase</a:t>
            </a:r>
            <a:r>
              <a:rPr lang="zh-CN" altLang="en-US" sz="1600"/>
              <a:t>的表中的？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92290" y="1151890"/>
            <a:ext cx="5466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问题二：这些值是怎么一起存储在文件中而组成一张表的？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7" grpId="0" animBg="1"/>
      <p:bldP spid="8" grpId="0"/>
      <p:bldP spid="9" grpId="0" animBg="1"/>
      <p:bldP spid="10" grpId="0"/>
      <p:bldP spid="11" grpId="0" animBg="1"/>
      <p:bldP spid="12" grpId="0" animBg="1"/>
      <p:bldP spid="13" grpId="0" animBg="1"/>
      <p:bldP spid="14" grpId="0"/>
      <p:bldP spid="15" grpId="0" animBg="1"/>
      <p:bldP spid="16" grpId="0"/>
      <p:bldP spid="17" grpId="0" animBg="1"/>
      <p:bldP spid="18" grpId="0" animBg="1"/>
      <p:bldP spid="20" grpId="0"/>
      <p:bldP spid="21" grpId="0"/>
      <p:bldP spid="22" grpId="0"/>
      <p:bldP spid="40" grpId="0" animBg="1"/>
      <p:bldP spid="41" grpId="0"/>
      <p:bldP spid="42" grpId="0" animBg="1"/>
      <p:bldP spid="43" grpId="0"/>
      <p:bldP spid="44" grpId="0" animBg="1"/>
      <p:bldP spid="45" grpId="0"/>
      <p:bldP spid="46" grpId="0" animBg="1"/>
      <p:bldP spid="47" grpId="0" animBg="1"/>
      <p:bldP spid="48" grpId="0" animBg="1"/>
      <p:bldP spid="49" grpId="0"/>
      <p:bldP spid="50" grpId="0" animBg="1"/>
      <p:bldP spid="51" grpId="0"/>
      <p:bldP spid="52" grpId="0" animBg="1"/>
      <p:bldP spid="53" grpId="0" animBg="1"/>
      <p:bldP spid="54" grpId="0"/>
      <p:bldP spid="55" grpId="0"/>
      <p:bldP spid="56" grpId="0"/>
      <p:bldP spid="57" grpId="0" animBg="1"/>
      <p:bldP spid="58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/>
      <p:bldP spid="78" grpId="0" animBg="1"/>
      <p:bldP spid="79" grpId="0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2" grpId="0"/>
      <p:bldP spid="143" grpId="0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课程内容</a:t>
            </a:r>
          </a:p>
        </p:txBody>
      </p:sp>
      <p:sp>
        <p:nvSpPr>
          <p:cNvPr id="2" name="矩形 1"/>
          <p:cNvSpPr/>
          <p:nvPr/>
        </p:nvSpPr>
        <p:spPr>
          <a:xfrm>
            <a:off x="104173" y="2342962"/>
            <a:ext cx="2174033" cy="5372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Hbase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读写路径</a:t>
            </a:r>
          </a:p>
        </p:txBody>
      </p:sp>
      <p:sp>
        <p:nvSpPr>
          <p:cNvPr id="3" name="矩形 2"/>
          <p:cNvSpPr/>
          <p:nvPr/>
        </p:nvSpPr>
        <p:spPr>
          <a:xfrm>
            <a:off x="2776998" y="772548"/>
            <a:ext cx="3157272" cy="3778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客户端是怎么找到</a:t>
            </a:r>
            <a:r>
              <a:rPr lang="en-US" altLang="zh-CN" dirty="0">
                <a:solidFill>
                  <a:schemeClr val="tx1"/>
                </a:solidFill>
              </a:rPr>
              <a:t>Region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76998" y="1303409"/>
            <a:ext cx="3157272" cy="3778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Memory </a:t>
            </a:r>
            <a:r>
              <a:rPr lang="en-US" dirty="0" err="1">
                <a:solidFill>
                  <a:schemeClr val="tx1"/>
                </a:solidFill>
              </a:rPr>
              <a:t>Store写缓存机制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76997" y="1839349"/>
            <a:ext cx="3157273" cy="3835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dirty="0">
                <a:solidFill>
                  <a:schemeClr val="tx1"/>
                </a:solidFill>
              </a:rPr>
              <a:t>WAL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76996" y="2383385"/>
            <a:ext cx="3157273" cy="3663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 err="1">
                <a:solidFill>
                  <a:schemeClr val="tx1"/>
                </a:solidFill>
              </a:rPr>
              <a:t>读缓存机制-BlockCache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776996" y="2910276"/>
            <a:ext cx="3157273" cy="3924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</a:rPr>
              <a:t>LruBlockCahe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左大括号 26"/>
          <p:cNvSpPr/>
          <p:nvPr/>
        </p:nvSpPr>
        <p:spPr>
          <a:xfrm>
            <a:off x="2336943" y="949714"/>
            <a:ext cx="322580" cy="33237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13F8A74-E98B-4389-ABAB-0AAFDF3BD8EC}"/>
              </a:ext>
            </a:extLst>
          </p:cNvPr>
          <p:cNvSpPr/>
          <p:nvPr/>
        </p:nvSpPr>
        <p:spPr>
          <a:xfrm>
            <a:off x="2776994" y="3463202"/>
            <a:ext cx="3157272" cy="3924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</a:rPr>
              <a:t>BucketCache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747D4D1-2FC0-45C4-AF9C-559081B2E04C}"/>
              </a:ext>
            </a:extLst>
          </p:cNvPr>
          <p:cNvSpPr/>
          <p:nvPr/>
        </p:nvSpPr>
        <p:spPr>
          <a:xfrm>
            <a:off x="2776993" y="4016128"/>
            <a:ext cx="3157272" cy="3924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</a:rPr>
              <a:t>Hbase</a:t>
            </a:r>
            <a:r>
              <a:rPr lang="zh-CN" altLang="en-US" dirty="0">
                <a:solidFill>
                  <a:schemeClr val="tx1"/>
                </a:solidFill>
              </a:rPr>
              <a:t>内存规划案例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C7030B7-B529-4261-A088-89D1E2582219}"/>
              </a:ext>
            </a:extLst>
          </p:cNvPr>
          <p:cNvSpPr/>
          <p:nvPr/>
        </p:nvSpPr>
        <p:spPr>
          <a:xfrm>
            <a:off x="6096000" y="1518623"/>
            <a:ext cx="2174033" cy="5372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Hbase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高级特性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AD6B7A6-99C4-43DC-8DB1-F0765FE13DE7}"/>
              </a:ext>
            </a:extLst>
          </p:cNvPr>
          <p:cNvSpPr/>
          <p:nvPr/>
        </p:nvSpPr>
        <p:spPr>
          <a:xfrm>
            <a:off x="8768825" y="388749"/>
            <a:ext cx="3157272" cy="3778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dirty="0">
                <a:solidFill>
                  <a:schemeClr val="tx1"/>
                </a:solidFill>
              </a:rPr>
              <a:t>compaction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057C5A4-697F-4F56-B994-E03C2FFA56C3}"/>
              </a:ext>
            </a:extLst>
          </p:cNvPr>
          <p:cNvSpPr/>
          <p:nvPr/>
        </p:nvSpPr>
        <p:spPr>
          <a:xfrm>
            <a:off x="8768825" y="919610"/>
            <a:ext cx="3157272" cy="3778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split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6D4A81A-D129-4FE2-91AB-3D4F1BFFEEF5}"/>
              </a:ext>
            </a:extLst>
          </p:cNvPr>
          <p:cNvSpPr/>
          <p:nvPr/>
        </p:nvSpPr>
        <p:spPr>
          <a:xfrm>
            <a:off x="8768824" y="1455550"/>
            <a:ext cx="3157273" cy="3835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dirty="0">
                <a:solidFill>
                  <a:schemeClr val="tx1"/>
                </a:solidFill>
              </a:rPr>
              <a:t>Region</a:t>
            </a:r>
            <a:r>
              <a:rPr lang="zh-CN" altLang="en-US" dirty="0">
                <a:solidFill>
                  <a:schemeClr val="tx1"/>
                </a:solidFill>
              </a:rPr>
              <a:t>太多有什么影响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C4DD84C-1379-49D2-A163-4D99F4D36C47}"/>
              </a:ext>
            </a:extLst>
          </p:cNvPr>
          <p:cNvSpPr/>
          <p:nvPr/>
        </p:nvSpPr>
        <p:spPr>
          <a:xfrm>
            <a:off x="8768824" y="2090990"/>
            <a:ext cx="3157273" cy="3924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balancing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53C05A57-63E8-4166-8F35-5713D23C87B5}"/>
              </a:ext>
            </a:extLst>
          </p:cNvPr>
          <p:cNvSpPr/>
          <p:nvPr/>
        </p:nvSpPr>
        <p:spPr>
          <a:xfrm>
            <a:off x="8328770" y="565915"/>
            <a:ext cx="322580" cy="23142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130350-4E9E-4A23-A6EE-A991D5DB52E4}"/>
              </a:ext>
            </a:extLst>
          </p:cNvPr>
          <p:cNvSpPr/>
          <p:nvPr/>
        </p:nvSpPr>
        <p:spPr>
          <a:xfrm>
            <a:off x="8768822" y="2643916"/>
            <a:ext cx="3157272" cy="3924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snapshot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25A185B-347A-44A7-9B33-99E96A2852F9}"/>
              </a:ext>
            </a:extLst>
          </p:cNvPr>
          <p:cNvSpPr/>
          <p:nvPr/>
        </p:nvSpPr>
        <p:spPr>
          <a:xfrm>
            <a:off x="6051732" y="4943352"/>
            <a:ext cx="2174033" cy="5372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Java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操作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Hbase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FDEEDD4-6585-4FDC-B541-384010E3490D}"/>
              </a:ext>
            </a:extLst>
          </p:cNvPr>
          <p:cNvSpPr/>
          <p:nvPr/>
        </p:nvSpPr>
        <p:spPr>
          <a:xfrm>
            <a:off x="8724557" y="3650867"/>
            <a:ext cx="3157272" cy="3778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增删改查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5325B67-7EC2-4B3B-8CB8-80F0A4E26EF0}"/>
              </a:ext>
            </a:extLst>
          </p:cNvPr>
          <p:cNvSpPr/>
          <p:nvPr/>
        </p:nvSpPr>
        <p:spPr>
          <a:xfrm>
            <a:off x="8724557" y="4181728"/>
            <a:ext cx="3157272" cy="3778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 err="1">
                <a:solidFill>
                  <a:schemeClr val="tx1"/>
                </a:solidFill>
              </a:rPr>
              <a:t>Batch接口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9F0D436-4B70-47B6-B7D9-ACCA67D6C574}"/>
              </a:ext>
            </a:extLst>
          </p:cNvPr>
          <p:cNvSpPr/>
          <p:nvPr/>
        </p:nvSpPr>
        <p:spPr>
          <a:xfrm>
            <a:off x="8724556" y="4717668"/>
            <a:ext cx="3157273" cy="3835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原子性接口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29A5481-3B45-4491-B8AD-B04EE1529DAE}"/>
              </a:ext>
            </a:extLst>
          </p:cNvPr>
          <p:cNvSpPr/>
          <p:nvPr/>
        </p:nvSpPr>
        <p:spPr>
          <a:xfrm>
            <a:off x="8724555" y="5261704"/>
            <a:ext cx="3157273" cy="3663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 err="1">
                <a:solidFill>
                  <a:schemeClr val="tx1"/>
                </a:solidFill>
              </a:rPr>
              <a:t>异步接口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D2E880A-6EBB-44AC-B458-FDB4FD1D659B}"/>
              </a:ext>
            </a:extLst>
          </p:cNvPr>
          <p:cNvSpPr/>
          <p:nvPr/>
        </p:nvSpPr>
        <p:spPr>
          <a:xfrm>
            <a:off x="8724555" y="5788595"/>
            <a:ext cx="3157273" cy="3924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Scan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左大括号 36">
            <a:extLst>
              <a:ext uri="{FF2B5EF4-FFF2-40B4-BE49-F238E27FC236}">
                <a16:creationId xmlns:a16="http://schemas.microsoft.com/office/drawing/2014/main" id="{75545EB5-F257-4BDF-8D27-3C058E36EC1F}"/>
              </a:ext>
            </a:extLst>
          </p:cNvPr>
          <p:cNvSpPr/>
          <p:nvPr/>
        </p:nvSpPr>
        <p:spPr>
          <a:xfrm>
            <a:off x="8284502" y="3828033"/>
            <a:ext cx="322580" cy="27367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7835618-9D63-4E0D-B222-C031423B27E7}"/>
              </a:ext>
            </a:extLst>
          </p:cNvPr>
          <p:cNvSpPr/>
          <p:nvPr/>
        </p:nvSpPr>
        <p:spPr>
          <a:xfrm>
            <a:off x="8724553" y="6341521"/>
            <a:ext cx="3157272" cy="3924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过滤相关</a:t>
            </a:r>
          </a:p>
        </p:txBody>
      </p:sp>
    </p:spTree>
    <p:extLst>
      <p:ext uri="{BB962C8B-B14F-4D97-AF65-F5344CB8AC3E}">
        <p14:creationId xmlns:p14="http://schemas.microsoft.com/office/powerpoint/2010/main" val="34703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22" grpId="0" animBg="1"/>
      <p:bldP spid="27" grpId="0" animBg="1"/>
      <p:bldP spid="32" grpId="0" animBg="1"/>
      <p:bldP spid="3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6" grpId="0" animBg="1"/>
      <p:bldP spid="37" grpId="0" animBg="1"/>
      <p:bldP spid="3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9455" y="461818"/>
            <a:ext cx="7650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HBase</a:t>
            </a:r>
            <a:r>
              <a:rPr lang="zh-CN" altLang="en-US" sz="2800" dirty="0"/>
              <a:t>读写路径 </a:t>
            </a:r>
            <a:r>
              <a:rPr lang="en-US" altLang="zh-CN" sz="2800" dirty="0"/>
              <a:t>- </a:t>
            </a:r>
            <a:r>
              <a:rPr lang="zh-CN" altLang="en-US" sz="2800" dirty="0"/>
              <a:t>客户端怎么找到对应的</a:t>
            </a:r>
            <a:r>
              <a:rPr lang="en-US" altLang="zh-CN" sz="2800" dirty="0"/>
              <a:t>Region</a:t>
            </a:r>
          </a:p>
        </p:txBody>
      </p:sp>
      <p:sp>
        <p:nvSpPr>
          <p:cNvPr id="144" name="圆角矩形 143"/>
          <p:cNvSpPr/>
          <p:nvPr/>
        </p:nvSpPr>
        <p:spPr>
          <a:xfrm>
            <a:off x="868045" y="1326515"/>
            <a:ext cx="1031240" cy="9144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146" name="云形 145"/>
          <p:cNvSpPr/>
          <p:nvPr/>
        </p:nvSpPr>
        <p:spPr>
          <a:xfrm>
            <a:off x="4770120" y="1299845"/>
            <a:ext cx="5161915" cy="941070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Zookeeper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/hbase/meta-region-server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-&gt; RegionServer A</a:t>
            </a:r>
          </a:p>
        </p:txBody>
      </p:sp>
      <p:cxnSp>
        <p:nvCxnSpPr>
          <p:cNvPr id="4" name="直接箭头连接符 3"/>
          <p:cNvCxnSpPr>
            <a:stCxn id="144" idx="3"/>
            <a:endCxn id="146" idx="2"/>
          </p:cNvCxnSpPr>
          <p:nvPr/>
        </p:nvCxnSpPr>
        <p:spPr>
          <a:xfrm flipV="1">
            <a:off x="1899285" y="1770380"/>
            <a:ext cx="2886710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332095" y="3279775"/>
            <a:ext cx="6423025" cy="294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785" y="3450590"/>
            <a:ext cx="6285865" cy="27120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648065" y="2784475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RegionServer A -&gt; hbase:meta</a:t>
            </a:r>
          </a:p>
        </p:txBody>
      </p:sp>
      <p:cxnSp>
        <p:nvCxnSpPr>
          <p:cNvPr id="10" name="肘形连接符 9"/>
          <p:cNvCxnSpPr>
            <a:stCxn id="144" idx="2"/>
            <a:endCxn id="5" idx="0"/>
          </p:cNvCxnSpPr>
          <p:nvPr/>
        </p:nvCxnSpPr>
        <p:spPr>
          <a:xfrm rot="5400000" flipV="1">
            <a:off x="4444365" y="-819785"/>
            <a:ext cx="1038860" cy="71602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899285" y="132651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获取</a:t>
            </a:r>
            <a:r>
              <a:rPr lang="en-US" altLang="zh-CN"/>
              <a:t>hbase:meta</a:t>
            </a:r>
            <a:r>
              <a:rPr lang="zh-CN" altLang="en-US"/>
              <a:t>数据所在</a:t>
            </a:r>
            <a:r>
              <a:rPr lang="en-US" altLang="zh-CN"/>
              <a:t>RS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845945" y="2262505"/>
            <a:ext cx="5339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根据</a:t>
            </a:r>
            <a:r>
              <a:rPr lang="en-US" altLang="zh-CN" sz="1400"/>
              <a:t>RowKey</a:t>
            </a:r>
            <a:r>
              <a:rPr lang="zh-CN" altLang="en-US" sz="1400"/>
              <a:t>与找到的</a:t>
            </a:r>
            <a:r>
              <a:rPr lang="en-US" altLang="zh-CN" sz="1400"/>
              <a:t>meta</a:t>
            </a:r>
            <a:r>
              <a:rPr lang="zh-CN" altLang="en-US" sz="1400"/>
              <a:t>中所属</a:t>
            </a:r>
            <a:r>
              <a:rPr lang="en-US" altLang="zh-CN" sz="1400"/>
              <a:t>webtable</a:t>
            </a:r>
            <a:r>
              <a:rPr lang="zh-CN" altLang="en-US" sz="1400"/>
              <a:t>的</a:t>
            </a:r>
            <a:r>
              <a:rPr lang="en-US" altLang="zh-CN" sz="1400"/>
              <a:t>StartKey</a:t>
            </a:r>
            <a:r>
              <a:rPr lang="zh-CN" altLang="en-US" sz="1400"/>
              <a:t>和</a:t>
            </a:r>
            <a:r>
              <a:rPr lang="en-US" altLang="zh-CN" sz="1400"/>
              <a:t>EndKey</a:t>
            </a:r>
            <a:r>
              <a:rPr lang="zh-CN" altLang="en-US" sz="1400"/>
              <a:t>对比</a:t>
            </a:r>
          </a:p>
          <a:p>
            <a:r>
              <a:rPr lang="zh-CN" altLang="en-US" sz="1400"/>
              <a:t>找到该</a:t>
            </a:r>
            <a:r>
              <a:rPr lang="en-US" altLang="zh-CN" sz="1400"/>
              <a:t>RowKey</a:t>
            </a:r>
            <a:r>
              <a:rPr lang="zh-CN" altLang="en-US" sz="1400"/>
              <a:t>所在的</a:t>
            </a:r>
            <a:r>
              <a:rPr lang="en-US" altLang="zh-CN" sz="1400"/>
              <a:t>RegionServer</a:t>
            </a:r>
            <a:r>
              <a:rPr lang="zh-CN" altLang="en-US" sz="1400"/>
              <a:t>上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89865" y="4006215"/>
            <a:ext cx="4390390" cy="2005965"/>
          </a:xfrm>
          <a:prstGeom prst="round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24460" y="406717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slave2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303530" y="4434840"/>
            <a:ext cx="3629660" cy="15100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80365" y="4474845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HRegion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801370" y="488823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StartKey : row-123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801370" y="549656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EndKey : row-789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916305" y="5128260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.......</a:t>
            </a: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986790" y="2235200"/>
            <a:ext cx="0" cy="1742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29870" y="2969895"/>
            <a:ext cx="2811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HTable.get(“row-234”)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9870" y="3338195"/>
            <a:ext cx="406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HTable.put(“row-235”, “value”)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6" grpId="0" animBg="1"/>
      <p:bldP spid="5" grpId="0" animBg="1"/>
      <p:bldP spid="8" grpId="0"/>
      <p:bldP spid="11" grpId="0"/>
      <p:bldP spid="12" grpId="0"/>
      <p:bldP spid="13" grpId="0" animBg="1"/>
      <p:bldP spid="14" grpId="0"/>
      <p:bldP spid="15" grpId="0" animBg="1"/>
      <p:bldP spid="16" grpId="0"/>
      <p:bldP spid="30" grpId="0"/>
      <p:bldP spid="31" grpId="0"/>
      <p:bldP spid="32" grpId="0"/>
      <p:bldP spid="34" grpId="0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9455" y="461818"/>
            <a:ext cx="4450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Memory Store(</a:t>
            </a:r>
            <a:r>
              <a:rPr lang="zh-CN" altLang="en-US" sz="2800" dirty="0"/>
              <a:t>写缓存机制</a:t>
            </a:r>
            <a:r>
              <a:rPr lang="en-US" sz="2800" dirty="0"/>
              <a:t>)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9570" y="1196975"/>
            <a:ext cx="945515" cy="4603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4" name="直接连接符 3"/>
          <p:cNvCxnSpPr>
            <a:stCxn id="2" idx="2"/>
          </p:cNvCxnSpPr>
          <p:nvPr/>
        </p:nvCxnSpPr>
        <p:spPr>
          <a:xfrm flipH="1">
            <a:off x="829945" y="1657350"/>
            <a:ext cx="12700" cy="493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605280" y="1196975"/>
            <a:ext cx="945515" cy="4603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hbase:meta</a:t>
            </a:r>
          </a:p>
        </p:txBody>
      </p:sp>
      <p:cxnSp>
        <p:nvCxnSpPr>
          <p:cNvPr id="6" name="直接连接符 5"/>
          <p:cNvCxnSpPr>
            <a:stCxn id="5" idx="2"/>
          </p:cNvCxnSpPr>
          <p:nvPr/>
        </p:nvCxnSpPr>
        <p:spPr>
          <a:xfrm flipH="1">
            <a:off x="2059305" y="1657350"/>
            <a:ext cx="12700" cy="493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606040" y="1196975"/>
            <a:ext cx="945515" cy="4603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RS</a:t>
            </a:r>
          </a:p>
        </p:txBody>
      </p:sp>
      <p:cxnSp>
        <p:nvCxnSpPr>
          <p:cNvPr id="8" name="直接连接符 7"/>
          <p:cNvCxnSpPr>
            <a:stCxn id="7" idx="2"/>
          </p:cNvCxnSpPr>
          <p:nvPr/>
        </p:nvCxnSpPr>
        <p:spPr>
          <a:xfrm flipH="1">
            <a:off x="3060065" y="1657350"/>
            <a:ext cx="12700" cy="493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613785" y="1196975"/>
            <a:ext cx="1008380" cy="4603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HRegion</a:t>
            </a:r>
          </a:p>
        </p:txBody>
      </p:sp>
      <p:cxnSp>
        <p:nvCxnSpPr>
          <p:cNvPr id="10" name="直接连接符 9"/>
          <p:cNvCxnSpPr>
            <a:stCxn id="9" idx="2"/>
          </p:cNvCxnSpPr>
          <p:nvPr/>
        </p:nvCxnSpPr>
        <p:spPr>
          <a:xfrm flipH="1">
            <a:off x="4098925" y="1657350"/>
            <a:ext cx="12700" cy="493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235575" y="1196975"/>
            <a:ext cx="1008380" cy="4603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12" name="直接连接符 11"/>
          <p:cNvCxnSpPr>
            <a:stCxn id="11" idx="2"/>
          </p:cNvCxnSpPr>
          <p:nvPr/>
        </p:nvCxnSpPr>
        <p:spPr>
          <a:xfrm flipH="1">
            <a:off x="5720715" y="1657350"/>
            <a:ext cx="12700" cy="493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907530" y="1196975"/>
            <a:ext cx="1008380" cy="4603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Memory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14" name="直接连接符 13"/>
          <p:cNvCxnSpPr>
            <a:stCxn id="13" idx="2"/>
          </p:cNvCxnSpPr>
          <p:nvPr/>
        </p:nvCxnSpPr>
        <p:spPr>
          <a:xfrm flipH="1">
            <a:off x="7392670" y="1657350"/>
            <a:ext cx="12700" cy="493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1181715" y="1196975"/>
            <a:ext cx="1008380" cy="4603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HFile</a:t>
            </a:r>
          </a:p>
        </p:txBody>
      </p:sp>
      <p:cxnSp>
        <p:nvCxnSpPr>
          <p:cNvPr id="16" name="直接连接符 15"/>
          <p:cNvCxnSpPr>
            <a:stCxn id="15" idx="2"/>
          </p:cNvCxnSpPr>
          <p:nvPr/>
        </p:nvCxnSpPr>
        <p:spPr>
          <a:xfrm flipH="1">
            <a:off x="11679555" y="1657350"/>
            <a:ext cx="12700" cy="493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13665" y="1814195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写请求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843280" y="2178050"/>
            <a:ext cx="12274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29945" y="1842135"/>
            <a:ext cx="1198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获取对应</a:t>
            </a:r>
            <a:r>
              <a:rPr lang="en-US" altLang="zh-CN" sz="1600"/>
              <a:t>RS</a:t>
            </a:r>
          </a:p>
          <a:p>
            <a:r>
              <a:rPr lang="zh-CN" altLang="en-US" sz="1600"/>
              <a:t>所在机器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829945" y="2830195"/>
            <a:ext cx="223520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431925" y="246316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发起写请求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3043555" y="3380105"/>
            <a:ext cx="1057275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967355" y="294576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发起写请求</a:t>
            </a:r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4111625" y="4556760"/>
            <a:ext cx="1616075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200525" y="413321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发起写请求</a:t>
            </a: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6311265" y="5170170"/>
            <a:ext cx="108966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193155" y="473646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发起写请求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8320405" y="1196975"/>
            <a:ext cx="2240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Memory Store Flush</a:t>
            </a:r>
          </a:p>
          <a:p>
            <a:r>
              <a:rPr lang="zh-CN" altLang="en-US">
                <a:ea typeface="宋体" panose="02010600030101010101" pitchFamily="2" charset="-122"/>
              </a:rPr>
              <a:t>单位是：</a:t>
            </a:r>
            <a:r>
              <a:rPr lang="en-US" altLang="zh-CN">
                <a:ea typeface="宋体" panose="02010600030101010101" pitchFamily="2" charset="-122"/>
              </a:rPr>
              <a:t>Region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7481570" y="1814195"/>
            <a:ext cx="409448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/>
              <a:t>条件：</a:t>
            </a:r>
          </a:p>
          <a:p>
            <a:pPr algn="l"/>
            <a:r>
              <a:rPr lang="en-US" altLang="zh-CN" sz="1400"/>
              <a:t>1</a:t>
            </a:r>
            <a:r>
              <a:rPr lang="zh-CN" altLang="en-US" sz="1400">
                <a:ea typeface="宋体" panose="02010600030101010101" pitchFamily="2" charset="-122"/>
              </a:rPr>
              <a:t>、当一个</a:t>
            </a:r>
            <a:r>
              <a:rPr lang="en-US" altLang="zh-CN" sz="1400">
                <a:ea typeface="宋体" panose="02010600030101010101" pitchFamily="2" charset="-122"/>
              </a:rPr>
              <a:t>Region</a:t>
            </a:r>
            <a:r>
              <a:rPr lang="zh-CN" altLang="en-US" sz="1400">
                <a:ea typeface="宋体" panose="02010600030101010101" pitchFamily="2" charset="-122"/>
              </a:rPr>
              <a:t>中所有</a:t>
            </a:r>
            <a:r>
              <a:rPr lang="en-US" altLang="zh-CN" sz="1400">
                <a:ea typeface="宋体" panose="02010600030101010101" pitchFamily="2" charset="-122"/>
              </a:rPr>
              <a:t>MemoryStore</a:t>
            </a:r>
            <a:r>
              <a:rPr lang="zh-CN" altLang="en-US" sz="1400">
                <a:ea typeface="宋体" panose="02010600030101010101" pitchFamily="2" charset="-122"/>
              </a:rPr>
              <a:t>内存之和大于</a:t>
            </a:r>
          </a:p>
          <a:p>
            <a:pPr algn="l"/>
            <a:r>
              <a:rPr lang="zh-CN" altLang="en-US" sz="1400">
                <a:ea typeface="宋体" panose="02010600030101010101" pitchFamily="2" charset="-122"/>
              </a:rPr>
              <a:t>hbase.hregion.memstore.flush.size</a:t>
            </a:r>
          </a:p>
          <a:p>
            <a:pPr algn="l"/>
            <a:r>
              <a:rPr lang="en-US" altLang="zh-CN" sz="1400">
                <a:ea typeface="宋体" panose="02010600030101010101" pitchFamily="2" charset="-122"/>
              </a:rPr>
              <a:t>(</a:t>
            </a:r>
            <a:r>
              <a:rPr lang="zh-CN" altLang="en-US" sz="1400">
                <a:ea typeface="宋体" panose="02010600030101010101" pitchFamily="2" charset="-122"/>
              </a:rPr>
              <a:t>默认大小是：134217728字节</a:t>
            </a:r>
            <a:r>
              <a:rPr lang="en-US" altLang="zh-CN" sz="1400">
                <a:ea typeface="宋体" panose="02010600030101010101" pitchFamily="2" charset="-122"/>
              </a:rPr>
              <a:t>(128M))</a:t>
            </a:r>
          </a:p>
          <a:p>
            <a:pPr algn="l"/>
            <a:r>
              <a:rPr lang="zh-CN" altLang="en-US" sz="1400">
                <a:ea typeface="宋体" panose="02010600030101010101" pitchFamily="2" charset="-122"/>
              </a:rPr>
              <a:t>的时候，这个</a:t>
            </a:r>
            <a:r>
              <a:rPr lang="en-US" altLang="zh-CN" sz="1400">
                <a:ea typeface="宋体" panose="02010600030101010101" pitchFamily="2" charset="-122"/>
              </a:rPr>
              <a:t>MemoryStore</a:t>
            </a:r>
            <a:r>
              <a:rPr lang="zh-CN" altLang="en-US" sz="1400">
                <a:ea typeface="宋体" panose="02010600030101010101" pitchFamily="2" charset="-122"/>
              </a:rPr>
              <a:t>所在的</a:t>
            </a:r>
            <a:r>
              <a:rPr lang="en-US" altLang="zh-CN" sz="1400">
                <a:ea typeface="宋体" panose="02010600030101010101" pitchFamily="2" charset="-122"/>
              </a:rPr>
              <a:t>Region</a:t>
            </a:r>
          </a:p>
          <a:p>
            <a:pPr algn="l"/>
            <a:r>
              <a:rPr lang="zh-CN" altLang="en-US" sz="1400">
                <a:ea typeface="宋体" panose="02010600030101010101" pitchFamily="2" charset="-122"/>
              </a:rPr>
              <a:t>中的所有</a:t>
            </a:r>
            <a:r>
              <a:rPr lang="en-US" altLang="zh-CN" sz="1400">
                <a:ea typeface="宋体" panose="02010600030101010101" pitchFamily="2" charset="-122"/>
                <a:sym typeface="+mn-ea"/>
              </a:rPr>
              <a:t>MemoryStore</a:t>
            </a:r>
            <a:r>
              <a:rPr lang="zh-CN" altLang="en-US" sz="1400">
                <a:ea typeface="宋体" panose="02010600030101010101" pitchFamily="2" charset="-122"/>
                <a:sym typeface="+mn-ea"/>
              </a:rPr>
              <a:t>都会写到磁盘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7481570" y="3289935"/>
            <a:ext cx="4272280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/>
              <a:t>2</a:t>
            </a:r>
            <a:r>
              <a:rPr lang="zh-CN" altLang="en-US" sz="1400">
                <a:ea typeface="宋体" panose="02010600030101010101" pitchFamily="2" charset="-122"/>
              </a:rPr>
              <a:t>、当一个</a:t>
            </a:r>
            <a:r>
              <a:rPr lang="en-US" altLang="zh-CN" sz="1400">
                <a:ea typeface="宋体" panose="02010600030101010101" pitchFamily="2" charset="-122"/>
              </a:rPr>
              <a:t>HRegionServer</a:t>
            </a:r>
            <a:r>
              <a:rPr lang="zh-CN" altLang="en-US" sz="1400">
                <a:ea typeface="宋体" panose="02010600030101010101" pitchFamily="2" charset="-122"/>
              </a:rPr>
              <a:t>中所有的</a:t>
            </a:r>
            <a:r>
              <a:rPr lang="en-US" altLang="zh-CN" sz="1400">
                <a:ea typeface="宋体" panose="02010600030101010101" pitchFamily="2" charset="-122"/>
              </a:rPr>
              <a:t>MemoryStore</a:t>
            </a:r>
          </a:p>
          <a:p>
            <a:pPr algn="l"/>
            <a:r>
              <a:rPr lang="zh-CN" altLang="en-US" sz="1400">
                <a:ea typeface="宋体" panose="02010600030101010101" pitchFamily="2" charset="-122"/>
              </a:rPr>
              <a:t>加在一起的大小大于</a:t>
            </a:r>
          </a:p>
          <a:p>
            <a:pPr algn="l"/>
            <a:r>
              <a:rPr lang="zh-CN" altLang="en-US" sz="1400">
                <a:ea typeface="宋体" panose="02010600030101010101" pitchFamily="2" charset="-122"/>
              </a:rPr>
              <a:t>hbase.regionserver.global.memstore.upperLimit</a:t>
            </a:r>
          </a:p>
          <a:p>
            <a:pPr algn="l"/>
            <a:r>
              <a:rPr lang="zh-CN" altLang="en-US" sz="1400">
                <a:ea typeface="宋体" panose="02010600030101010101" pitchFamily="2" charset="-122"/>
              </a:rPr>
              <a:t>默认大小是堆内存的</a:t>
            </a:r>
            <a:r>
              <a:rPr lang="en-US" altLang="zh-CN" sz="1400">
                <a:ea typeface="宋体" panose="02010600030101010101" pitchFamily="2" charset="-122"/>
              </a:rPr>
              <a:t>40%</a:t>
            </a:r>
            <a:r>
              <a:rPr lang="zh-CN" altLang="en-US" sz="1400">
                <a:ea typeface="宋体" panose="02010600030101010101" pitchFamily="2" charset="-122"/>
              </a:rPr>
              <a:t>，那么这个</a:t>
            </a:r>
            <a:r>
              <a:rPr lang="en-US" altLang="zh-CN" sz="1400">
                <a:ea typeface="宋体" panose="02010600030101010101" pitchFamily="2" charset="-122"/>
                <a:sym typeface="+mn-ea"/>
              </a:rPr>
              <a:t>HRegionServer</a:t>
            </a:r>
            <a:r>
              <a:rPr lang="zh-CN" altLang="en-US" sz="1400">
                <a:ea typeface="宋体" panose="02010600030101010101" pitchFamily="2" charset="-122"/>
                <a:sym typeface="+mn-ea"/>
              </a:rPr>
              <a:t>中</a:t>
            </a:r>
          </a:p>
          <a:p>
            <a:pPr algn="l"/>
            <a:r>
              <a:rPr lang="zh-CN" altLang="en-US" sz="1400">
                <a:ea typeface="宋体" panose="02010600030101010101" pitchFamily="2" charset="-122"/>
                <a:sym typeface="+mn-ea"/>
              </a:rPr>
              <a:t>的所有的</a:t>
            </a:r>
            <a:r>
              <a:rPr lang="en-US" altLang="zh-CN" sz="1400">
                <a:ea typeface="宋体" panose="02010600030101010101" pitchFamily="2" charset="-122"/>
                <a:sym typeface="+mn-ea"/>
              </a:rPr>
              <a:t>Region</a:t>
            </a:r>
            <a:r>
              <a:rPr lang="zh-CN" altLang="en-US" sz="1400">
                <a:ea typeface="宋体" panose="02010600030101010101" pitchFamily="2" charset="-122"/>
                <a:sym typeface="+mn-ea"/>
              </a:rPr>
              <a:t>中的内存数据都会</a:t>
            </a:r>
            <a:r>
              <a:rPr lang="en-US" altLang="zh-CN" sz="1400">
                <a:ea typeface="宋体" panose="02010600030101010101" pitchFamily="2" charset="-122"/>
                <a:sym typeface="+mn-ea"/>
              </a:rPr>
              <a:t>flush</a:t>
            </a:r>
            <a:r>
              <a:rPr lang="zh-CN" altLang="en-US" sz="1400">
                <a:ea typeface="宋体" panose="02010600030101010101" pitchFamily="2" charset="-122"/>
                <a:sym typeface="+mn-ea"/>
              </a:rPr>
              <a:t>到磁盘中，</a:t>
            </a:r>
          </a:p>
          <a:p>
            <a:pPr algn="l"/>
            <a:r>
              <a:rPr lang="zh-CN" altLang="en-US" sz="1400">
                <a:ea typeface="宋体" panose="02010600030101010101" pitchFamily="2" charset="-122"/>
                <a:sym typeface="+mn-ea"/>
              </a:rPr>
              <a:t>当所有的内存使用达到</a:t>
            </a:r>
          </a:p>
          <a:p>
            <a:pPr algn="l"/>
            <a:r>
              <a:rPr lang="zh-CN" altLang="en-US" sz="1400">
                <a:ea typeface="宋体" panose="02010600030101010101" pitchFamily="2" charset="-122"/>
                <a:sym typeface="+mn-ea"/>
              </a:rPr>
              <a:t>hbase.regionserver.global.memstore.lowerLimit</a:t>
            </a:r>
          </a:p>
          <a:p>
            <a:pPr algn="l"/>
            <a:r>
              <a:rPr lang="zh-CN" altLang="en-US" sz="1400">
                <a:ea typeface="宋体" panose="02010600030101010101" pitchFamily="2" charset="-122"/>
                <a:sym typeface="+mn-ea"/>
              </a:rPr>
              <a:t>的时候就不会</a:t>
            </a:r>
            <a:r>
              <a:rPr lang="en-US" altLang="zh-CN" sz="1400">
                <a:ea typeface="宋体" panose="02010600030101010101" pitchFamily="2" charset="-122"/>
                <a:sym typeface="+mn-ea"/>
              </a:rPr>
              <a:t>flush</a:t>
            </a:r>
            <a:r>
              <a:rPr lang="zh-CN" altLang="en-US" sz="1400">
                <a:ea typeface="宋体" panose="02010600030101010101" pitchFamily="2" charset="-122"/>
                <a:sym typeface="+mn-ea"/>
              </a:rPr>
              <a:t>了</a:t>
            </a:r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7388225" y="5873750"/>
            <a:ext cx="4295775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8833485" y="543877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flush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9" grpId="0" animBg="1"/>
      <p:bldP spid="11" grpId="0" bldLvl="0" animBg="1"/>
      <p:bldP spid="13" grpId="0" animBg="1"/>
      <p:bldP spid="15" grpId="0" animBg="1"/>
      <p:bldP spid="17" grpId="0"/>
      <p:bldP spid="19" grpId="0"/>
      <p:bldP spid="21" grpId="0"/>
      <p:bldP spid="25" grpId="0"/>
      <p:bldP spid="29" grpId="0"/>
      <p:bldP spid="31" grpId="0"/>
      <p:bldP spid="32" grpId="0"/>
      <p:bldP spid="33" grpId="0"/>
      <p:bldP spid="34" grpId="0"/>
      <p:bldP spid="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6115" y="270683"/>
            <a:ext cx="5339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HBase</a:t>
            </a:r>
            <a:r>
              <a:rPr lang="zh-CN" altLang="en-US" sz="2800" dirty="0"/>
              <a:t>读写路径 </a:t>
            </a:r>
            <a:r>
              <a:rPr lang="en-US" altLang="zh-CN" sz="2800" dirty="0"/>
              <a:t>- </a:t>
            </a:r>
            <a:r>
              <a:rPr lang="zh-CN" altLang="en-US" sz="2800" dirty="0"/>
              <a:t>写路径中的</a:t>
            </a:r>
            <a:r>
              <a:rPr lang="en-US" altLang="zh-CN" sz="2800" dirty="0"/>
              <a:t>WAL</a:t>
            </a:r>
          </a:p>
        </p:txBody>
      </p:sp>
      <p:sp>
        <p:nvSpPr>
          <p:cNvPr id="166" name="矩形 165"/>
          <p:cNvSpPr/>
          <p:nvPr/>
        </p:nvSpPr>
        <p:spPr>
          <a:xfrm>
            <a:off x="536575" y="2196465"/>
            <a:ext cx="1125220" cy="1751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put()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delete()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incr()</a:t>
            </a: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2811780" y="866140"/>
            <a:ext cx="1125220" cy="48583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5655310" y="1236345"/>
            <a:ext cx="1125220" cy="9080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HRegion</a:t>
            </a:r>
          </a:p>
        </p:txBody>
      </p:sp>
      <p:sp>
        <p:nvSpPr>
          <p:cNvPr id="169" name="矩形 168"/>
          <p:cNvSpPr/>
          <p:nvPr/>
        </p:nvSpPr>
        <p:spPr>
          <a:xfrm>
            <a:off x="5655310" y="2667635"/>
            <a:ext cx="1125220" cy="9080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HRegion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1" name="圆角矩形 170"/>
          <p:cNvSpPr/>
          <p:nvPr/>
        </p:nvSpPr>
        <p:spPr>
          <a:xfrm>
            <a:off x="8111490" y="1162050"/>
            <a:ext cx="2204085" cy="10572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8081645" y="1162050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store</a:t>
            </a:r>
          </a:p>
        </p:txBody>
      </p:sp>
      <p:sp>
        <p:nvSpPr>
          <p:cNvPr id="173" name="圆角矩形 172"/>
          <p:cNvSpPr/>
          <p:nvPr/>
        </p:nvSpPr>
        <p:spPr>
          <a:xfrm>
            <a:off x="8869680" y="1200785"/>
            <a:ext cx="1033780" cy="3346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MemStore</a:t>
            </a:r>
          </a:p>
        </p:txBody>
      </p:sp>
      <p:sp>
        <p:nvSpPr>
          <p:cNvPr id="174" name="圆角矩形 173"/>
          <p:cNvSpPr/>
          <p:nvPr/>
        </p:nvSpPr>
        <p:spPr>
          <a:xfrm>
            <a:off x="8200390" y="1620520"/>
            <a:ext cx="744855" cy="50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175" name="圆角矩形 174"/>
          <p:cNvSpPr/>
          <p:nvPr/>
        </p:nvSpPr>
        <p:spPr>
          <a:xfrm>
            <a:off x="9013825" y="1620520"/>
            <a:ext cx="744855" cy="50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176" name="文本框 175"/>
          <p:cNvSpPr txBox="1"/>
          <p:nvPr/>
        </p:nvSpPr>
        <p:spPr>
          <a:xfrm>
            <a:off x="9789795" y="1690370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177" name="圆角矩形 176"/>
          <p:cNvSpPr/>
          <p:nvPr/>
        </p:nvSpPr>
        <p:spPr>
          <a:xfrm>
            <a:off x="8111490" y="2593340"/>
            <a:ext cx="2204085" cy="10572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8081645" y="2593340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store</a:t>
            </a:r>
          </a:p>
        </p:txBody>
      </p:sp>
      <p:sp>
        <p:nvSpPr>
          <p:cNvPr id="179" name="圆角矩形 178"/>
          <p:cNvSpPr/>
          <p:nvPr/>
        </p:nvSpPr>
        <p:spPr>
          <a:xfrm>
            <a:off x="8869680" y="2632075"/>
            <a:ext cx="1033780" cy="3346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MemStore</a:t>
            </a:r>
          </a:p>
        </p:txBody>
      </p:sp>
      <p:sp>
        <p:nvSpPr>
          <p:cNvPr id="180" name="圆角矩形 179"/>
          <p:cNvSpPr/>
          <p:nvPr/>
        </p:nvSpPr>
        <p:spPr>
          <a:xfrm>
            <a:off x="8200390" y="3051810"/>
            <a:ext cx="744855" cy="50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181" name="圆角矩形 180"/>
          <p:cNvSpPr/>
          <p:nvPr/>
        </p:nvSpPr>
        <p:spPr>
          <a:xfrm>
            <a:off x="9013825" y="3051810"/>
            <a:ext cx="744855" cy="50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182" name="文本框 181"/>
          <p:cNvSpPr txBox="1"/>
          <p:nvPr/>
        </p:nvSpPr>
        <p:spPr>
          <a:xfrm>
            <a:off x="9789795" y="3121660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183" name="矩形 182"/>
          <p:cNvSpPr/>
          <p:nvPr/>
        </p:nvSpPr>
        <p:spPr>
          <a:xfrm>
            <a:off x="5053965" y="4559300"/>
            <a:ext cx="4744085" cy="9080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4" name="文本框 183"/>
          <p:cNvSpPr txBox="1"/>
          <p:nvPr/>
        </p:nvSpPr>
        <p:spPr>
          <a:xfrm rot="10800000">
            <a:off x="3144520" y="1015365"/>
            <a:ext cx="459740" cy="15773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/>
              <a:t>HRegionServer</a:t>
            </a:r>
          </a:p>
        </p:txBody>
      </p:sp>
      <p:sp>
        <p:nvSpPr>
          <p:cNvPr id="185" name="右箭头 184"/>
          <p:cNvSpPr/>
          <p:nvPr/>
        </p:nvSpPr>
        <p:spPr>
          <a:xfrm>
            <a:off x="1747520" y="2829560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右箭头 185"/>
          <p:cNvSpPr/>
          <p:nvPr/>
        </p:nvSpPr>
        <p:spPr>
          <a:xfrm>
            <a:off x="4306570" y="1447800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右箭头 186"/>
          <p:cNvSpPr/>
          <p:nvPr/>
        </p:nvSpPr>
        <p:spPr>
          <a:xfrm>
            <a:off x="4306570" y="2961005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右箭头 187"/>
          <p:cNvSpPr/>
          <p:nvPr/>
        </p:nvSpPr>
        <p:spPr>
          <a:xfrm>
            <a:off x="6898005" y="1447800"/>
            <a:ext cx="106616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右箭头 188"/>
          <p:cNvSpPr/>
          <p:nvPr/>
        </p:nvSpPr>
        <p:spPr>
          <a:xfrm>
            <a:off x="6898005" y="2829560"/>
            <a:ext cx="106616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下箭头 189"/>
          <p:cNvSpPr/>
          <p:nvPr/>
        </p:nvSpPr>
        <p:spPr>
          <a:xfrm>
            <a:off x="7108190" y="1788795"/>
            <a:ext cx="485775" cy="2770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/>
          <p:cNvSpPr/>
          <p:nvPr/>
        </p:nvSpPr>
        <p:spPr>
          <a:xfrm>
            <a:off x="2901950" y="4242435"/>
            <a:ext cx="945515" cy="575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Log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Syncer</a:t>
            </a:r>
          </a:p>
        </p:txBody>
      </p:sp>
      <p:sp>
        <p:nvSpPr>
          <p:cNvPr id="192" name="矩形 191"/>
          <p:cNvSpPr/>
          <p:nvPr/>
        </p:nvSpPr>
        <p:spPr>
          <a:xfrm>
            <a:off x="2901315" y="5020945"/>
            <a:ext cx="945515" cy="575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Log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Roller</a:t>
            </a:r>
          </a:p>
        </p:txBody>
      </p:sp>
      <p:cxnSp>
        <p:nvCxnSpPr>
          <p:cNvPr id="193" name="肘形连接符 192"/>
          <p:cNvCxnSpPr>
            <a:stCxn id="191" idx="3"/>
            <a:endCxn id="183" idx="1"/>
          </p:cNvCxnSpPr>
          <p:nvPr/>
        </p:nvCxnSpPr>
        <p:spPr>
          <a:xfrm>
            <a:off x="3847465" y="4524375"/>
            <a:ext cx="1206500" cy="482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肘形连接符 193"/>
          <p:cNvCxnSpPr>
            <a:stCxn id="192" idx="3"/>
          </p:cNvCxnSpPr>
          <p:nvPr/>
        </p:nvCxnSpPr>
        <p:spPr>
          <a:xfrm flipV="1">
            <a:off x="3846830" y="5156835"/>
            <a:ext cx="1202690" cy="1460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文本框 194"/>
          <p:cNvSpPr txBox="1"/>
          <p:nvPr/>
        </p:nvSpPr>
        <p:spPr>
          <a:xfrm>
            <a:off x="4180840" y="424243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sync()</a:t>
            </a:r>
          </a:p>
        </p:txBody>
      </p:sp>
      <p:sp>
        <p:nvSpPr>
          <p:cNvPr id="196" name="文本框 195"/>
          <p:cNvSpPr txBox="1"/>
          <p:nvPr/>
        </p:nvSpPr>
        <p:spPr>
          <a:xfrm>
            <a:off x="3937000" y="535622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rollWriter()</a:t>
            </a:r>
          </a:p>
        </p:txBody>
      </p:sp>
      <p:sp>
        <p:nvSpPr>
          <p:cNvPr id="197" name="矩形 196"/>
          <p:cNvSpPr/>
          <p:nvPr/>
        </p:nvSpPr>
        <p:spPr>
          <a:xfrm>
            <a:off x="6235700" y="50133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/>
          <p:cNvSpPr/>
          <p:nvPr/>
        </p:nvSpPr>
        <p:spPr>
          <a:xfrm>
            <a:off x="6353810" y="50133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 198"/>
          <p:cNvSpPr/>
          <p:nvPr/>
        </p:nvSpPr>
        <p:spPr>
          <a:xfrm>
            <a:off x="6471920" y="50133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矩形 199"/>
          <p:cNvSpPr/>
          <p:nvPr/>
        </p:nvSpPr>
        <p:spPr>
          <a:xfrm>
            <a:off x="6117590" y="50133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矩形 200"/>
          <p:cNvSpPr/>
          <p:nvPr/>
        </p:nvSpPr>
        <p:spPr>
          <a:xfrm>
            <a:off x="5997575" y="50133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矩形 201"/>
          <p:cNvSpPr/>
          <p:nvPr/>
        </p:nvSpPr>
        <p:spPr>
          <a:xfrm>
            <a:off x="5879465" y="50133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矩形 202"/>
          <p:cNvSpPr/>
          <p:nvPr/>
        </p:nvSpPr>
        <p:spPr>
          <a:xfrm>
            <a:off x="6590030" y="50133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矩形 203"/>
          <p:cNvSpPr/>
          <p:nvPr/>
        </p:nvSpPr>
        <p:spPr>
          <a:xfrm>
            <a:off x="6708140" y="50133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矩形 204"/>
          <p:cNvSpPr/>
          <p:nvPr/>
        </p:nvSpPr>
        <p:spPr>
          <a:xfrm>
            <a:off x="6826250" y="50133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/>
          <p:cNvSpPr/>
          <p:nvPr/>
        </p:nvSpPr>
        <p:spPr>
          <a:xfrm>
            <a:off x="7357745" y="50133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矩形 206"/>
          <p:cNvSpPr/>
          <p:nvPr/>
        </p:nvSpPr>
        <p:spPr>
          <a:xfrm>
            <a:off x="7475855" y="50133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矩形 207"/>
          <p:cNvSpPr/>
          <p:nvPr/>
        </p:nvSpPr>
        <p:spPr>
          <a:xfrm>
            <a:off x="7593965" y="50133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矩形 208"/>
          <p:cNvSpPr/>
          <p:nvPr/>
        </p:nvSpPr>
        <p:spPr>
          <a:xfrm>
            <a:off x="7239635" y="50133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矩形 209"/>
          <p:cNvSpPr/>
          <p:nvPr/>
        </p:nvSpPr>
        <p:spPr>
          <a:xfrm>
            <a:off x="7119620" y="50133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 210"/>
          <p:cNvSpPr/>
          <p:nvPr/>
        </p:nvSpPr>
        <p:spPr>
          <a:xfrm>
            <a:off x="7001510" y="50133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矩形 211"/>
          <p:cNvSpPr/>
          <p:nvPr/>
        </p:nvSpPr>
        <p:spPr>
          <a:xfrm>
            <a:off x="7712075" y="50133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矩形 212"/>
          <p:cNvSpPr/>
          <p:nvPr/>
        </p:nvSpPr>
        <p:spPr>
          <a:xfrm>
            <a:off x="7830185" y="50133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 213"/>
          <p:cNvSpPr/>
          <p:nvPr/>
        </p:nvSpPr>
        <p:spPr>
          <a:xfrm>
            <a:off x="7948295" y="50133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矩形 214"/>
          <p:cNvSpPr/>
          <p:nvPr/>
        </p:nvSpPr>
        <p:spPr>
          <a:xfrm>
            <a:off x="8514080" y="50133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 215"/>
          <p:cNvSpPr/>
          <p:nvPr/>
        </p:nvSpPr>
        <p:spPr>
          <a:xfrm>
            <a:off x="8632190" y="50133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/>
          <p:cNvSpPr/>
          <p:nvPr/>
        </p:nvSpPr>
        <p:spPr>
          <a:xfrm>
            <a:off x="8750300" y="50133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 217"/>
          <p:cNvSpPr/>
          <p:nvPr/>
        </p:nvSpPr>
        <p:spPr>
          <a:xfrm>
            <a:off x="8395970" y="50133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 218"/>
          <p:cNvSpPr/>
          <p:nvPr/>
        </p:nvSpPr>
        <p:spPr>
          <a:xfrm>
            <a:off x="8275955" y="50133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矩形 219"/>
          <p:cNvSpPr/>
          <p:nvPr/>
        </p:nvSpPr>
        <p:spPr>
          <a:xfrm>
            <a:off x="8157845" y="50133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矩形 220"/>
          <p:cNvSpPr/>
          <p:nvPr/>
        </p:nvSpPr>
        <p:spPr>
          <a:xfrm>
            <a:off x="8868410" y="50133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矩形 221"/>
          <p:cNvSpPr/>
          <p:nvPr/>
        </p:nvSpPr>
        <p:spPr>
          <a:xfrm>
            <a:off x="8986520" y="50133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矩形 222"/>
          <p:cNvSpPr/>
          <p:nvPr/>
        </p:nvSpPr>
        <p:spPr>
          <a:xfrm>
            <a:off x="9104630" y="50133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矩形 223"/>
          <p:cNvSpPr/>
          <p:nvPr/>
        </p:nvSpPr>
        <p:spPr>
          <a:xfrm>
            <a:off x="6237605" y="51784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 224"/>
          <p:cNvSpPr/>
          <p:nvPr/>
        </p:nvSpPr>
        <p:spPr>
          <a:xfrm>
            <a:off x="6355715" y="51784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 225"/>
          <p:cNvSpPr/>
          <p:nvPr/>
        </p:nvSpPr>
        <p:spPr>
          <a:xfrm>
            <a:off x="6473825" y="51784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 226"/>
          <p:cNvSpPr/>
          <p:nvPr/>
        </p:nvSpPr>
        <p:spPr>
          <a:xfrm>
            <a:off x="6119495" y="51784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矩形 227"/>
          <p:cNvSpPr/>
          <p:nvPr/>
        </p:nvSpPr>
        <p:spPr>
          <a:xfrm>
            <a:off x="5999480" y="51784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/>
          <p:cNvSpPr/>
          <p:nvPr/>
        </p:nvSpPr>
        <p:spPr>
          <a:xfrm>
            <a:off x="5881370" y="51784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/>
          <p:cNvSpPr/>
          <p:nvPr/>
        </p:nvSpPr>
        <p:spPr>
          <a:xfrm>
            <a:off x="6591935" y="51784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/>
          <p:cNvSpPr/>
          <p:nvPr/>
        </p:nvSpPr>
        <p:spPr>
          <a:xfrm>
            <a:off x="6710045" y="51784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6828155" y="51784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/>
          <p:cNvSpPr/>
          <p:nvPr/>
        </p:nvSpPr>
        <p:spPr>
          <a:xfrm>
            <a:off x="7359650" y="51784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/>
          <p:cNvSpPr/>
          <p:nvPr/>
        </p:nvSpPr>
        <p:spPr>
          <a:xfrm>
            <a:off x="7477760" y="51784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/>
          <p:cNvSpPr/>
          <p:nvPr/>
        </p:nvSpPr>
        <p:spPr>
          <a:xfrm>
            <a:off x="7595870" y="51784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/>
          <p:cNvSpPr/>
          <p:nvPr/>
        </p:nvSpPr>
        <p:spPr>
          <a:xfrm>
            <a:off x="7241540" y="51784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7121525" y="51784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>
            <a:off x="7003415" y="51784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/>
          <p:cNvSpPr/>
          <p:nvPr/>
        </p:nvSpPr>
        <p:spPr>
          <a:xfrm>
            <a:off x="7713980" y="51784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/>
          <p:cNvSpPr/>
          <p:nvPr/>
        </p:nvSpPr>
        <p:spPr>
          <a:xfrm>
            <a:off x="7832090" y="51784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矩形 240"/>
          <p:cNvSpPr/>
          <p:nvPr/>
        </p:nvSpPr>
        <p:spPr>
          <a:xfrm>
            <a:off x="7950200" y="51784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矩形 241"/>
          <p:cNvSpPr/>
          <p:nvPr/>
        </p:nvSpPr>
        <p:spPr>
          <a:xfrm>
            <a:off x="8515985" y="51784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矩形 242"/>
          <p:cNvSpPr/>
          <p:nvPr/>
        </p:nvSpPr>
        <p:spPr>
          <a:xfrm>
            <a:off x="8634095" y="51784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矩形 243"/>
          <p:cNvSpPr/>
          <p:nvPr/>
        </p:nvSpPr>
        <p:spPr>
          <a:xfrm>
            <a:off x="8752205" y="51784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矩形 244"/>
          <p:cNvSpPr/>
          <p:nvPr/>
        </p:nvSpPr>
        <p:spPr>
          <a:xfrm>
            <a:off x="8397875" y="51784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矩形 245"/>
          <p:cNvSpPr/>
          <p:nvPr/>
        </p:nvSpPr>
        <p:spPr>
          <a:xfrm>
            <a:off x="8277860" y="51784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矩形 246"/>
          <p:cNvSpPr/>
          <p:nvPr/>
        </p:nvSpPr>
        <p:spPr>
          <a:xfrm>
            <a:off x="8159750" y="51784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矩形 247"/>
          <p:cNvSpPr/>
          <p:nvPr/>
        </p:nvSpPr>
        <p:spPr>
          <a:xfrm>
            <a:off x="8870315" y="51784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矩形 248"/>
          <p:cNvSpPr/>
          <p:nvPr/>
        </p:nvSpPr>
        <p:spPr>
          <a:xfrm>
            <a:off x="8988425" y="51784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矩形 249"/>
          <p:cNvSpPr/>
          <p:nvPr/>
        </p:nvSpPr>
        <p:spPr>
          <a:xfrm>
            <a:off x="9106535" y="517842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文本框 250"/>
          <p:cNvSpPr txBox="1"/>
          <p:nvPr/>
        </p:nvSpPr>
        <p:spPr>
          <a:xfrm>
            <a:off x="5475605" y="46526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HLog</a:t>
            </a:r>
          </a:p>
        </p:txBody>
      </p:sp>
      <p:sp>
        <p:nvSpPr>
          <p:cNvPr id="252" name="文本框 251"/>
          <p:cNvSpPr txBox="1"/>
          <p:nvPr/>
        </p:nvSpPr>
        <p:spPr>
          <a:xfrm>
            <a:off x="316230" y="5890260"/>
            <a:ext cx="4640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/>
              <a:t>sync</a:t>
            </a:r>
            <a:r>
              <a:rPr lang="zh-CN" altLang="en-US"/>
              <a:t>用于同步缓存在</a:t>
            </a:r>
            <a:r>
              <a:rPr lang="en-US" altLang="zh-CN"/>
              <a:t>RS</a:t>
            </a:r>
            <a:r>
              <a:rPr lang="zh-CN" altLang="en-US"/>
              <a:t>上的</a:t>
            </a:r>
            <a:r>
              <a:rPr lang="en-US" altLang="zh-CN"/>
              <a:t>HLog</a:t>
            </a:r>
            <a:r>
              <a:rPr lang="zh-CN" altLang="en-US"/>
              <a:t>到</a:t>
            </a:r>
            <a:r>
              <a:rPr lang="en-US" altLang="zh-CN"/>
              <a:t>HDFS</a:t>
            </a:r>
            <a:r>
              <a:rPr lang="zh-CN" altLang="en-US"/>
              <a:t>的</a:t>
            </a:r>
          </a:p>
        </p:txBody>
      </p:sp>
      <p:sp>
        <p:nvSpPr>
          <p:cNvPr id="253" name="文本框 252"/>
          <p:cNvSpPr txBox="1"/>
          <p:nvPr/>
        </p:nvSpPr>
        <p:spPr>
          <a:xfrm>
            <a:off x="316230" y="6349365"/>
            <a:ext cx="7612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2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>
                <a:sym typeface="+mn-ea"/>
              </a:rPr>
              <a:t>rollWriter</a:t>
            </a:r>
            <a:r>
              <a:rPr lang="zh-CN" altLang="en-US">
                <a:sym typeface="+mn-ea"/>
              </a:rPr>
              <a:t>用户滚动日志的，使得日志文件数量以及文件大小不会太大</a:t>
            </a:r>
          </a:p>
        </p:txBody>
      </p:sp>
      <p:sp>
        <p:nvSpPr>
          <p:cNvPr id="254" name="文本框 253"/>
          <p:cNvSpPr txBox="1"/>
          <p:nvPr/>
        </p:nvSpPr>
        <p:spPr>
          <a:xfrm>
            <a:off x="8200390" y="5788025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</a:t>
            </a:r>
            <a:r>
              <a:rPr lang="zh-CN" altLang="en-US">
                <a:ea typeface="宋体" panose="02010600030101010101" pitchFamily="2" charset="-122"/>
              </a:rPr>
              <a:t>、数据恢复，</a:t>
            </a:r>
            <a:r>
              <a:rPr lang="en-US" altLang="zh-CN">
                <a:ea typeface="宋体" panose="02010600030101010101" pitchFamily="2" charset="-122"/>
              </a:rPr>
              <a:t>recovered.edits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9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4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nimBg="1"/>
      <p:bldP spid="167" grpId="0" animBg="1"/>
      <p:bldP spid="168" grpId="0" animBg="1"/>
      <p:bldP spid="169" grpId="0" animBg="1"/>
      <p:bldP spid="171" grpId="0" animBg="1"/>
      <p:bldP spid="172" grpId="0"/>
      <p:bldP spid="173" grpId="0" animBg="1"/>
      <p:bldP spid="174" grpId="0" animBg="1"/>
      <p:bldP spid="175" grpId="0" animBg="1"/>
      <p:bldP spid="176" grpId="0"/>
      <p:bldP spid="177" grpId="0" animBg="1"/>
      <p:bldP spid="178" grpId="0"/>
      <p:bldP spid="179" grpId="0" animBg="1"/>
      <p:bldP spid="180" grpId="0" animBg="1"/>
      <p:bldP spid="181" grpId="0" animBg="1"/>
      <p:bldP spid="182" grpId="0"/>
      <p:bldP spid="183" grpId="0" animBg="1"/>
      <p:bldP spid="184" grpId="0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5" grpId="0"/>
      <p:bldP spid="196" grpId="0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/>
      <p:bldP spid="252" grpId="0"/>
      <p:bldP spid="253" grpId="0"/>
      <p:bldP spid="25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6115" y="270683"/>
            <a:ext cx="5339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HBase</a:t>
            </a:r>
            <a:r>
              <a:rPr lang="zh-CN" altLang="en-US" sz="2800" dirty="0"/>
              <a:t>读写路径 </a:t>
            </a:r>
            <a:r>
              <a:rPr lang="en-US" altLang="zh-CN" sz="2800" dirty="0"/>
              <a:t>- </a:t>
            </a:r>
            <a:r>
              <a:rPr lang="zh-CN" altLang="en-US" sz="2800" dirty="0"/>
              <a:t>写路径中的</a:t>
            </a:r>
            <a:r>
              <a:rPr lang="en-US" altLang="zh-CN" sz="2800" dirty="0"/>
              <a:t>WAL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493395" y="2341880"/>
            <a:ext cx="5688330" cy="2005965"/>
          </a:xfrm>
          <a:prstGeom prst="round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93395" y="2402840"/>
            <a:ext cx="1668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HRegionServer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102360" y="2771140"/>
            <a:ext cx="4669790" cy="14700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79195" y="2771140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HRegion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209040" y="3138805"/>
            <a:ext cx="2204085" cy="10572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79195" y="313880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store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967230" y="3177540"/>
            <a:ext cx="1033780" cy="3346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MemStore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297940" y="3597275"/>
            <a:ext cx="744855" cy="50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111375" y="3597275"/>
            <a:ext cx="744855" cy="50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887345" y="3667125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3485515" y="3121660"/>
            <a:ext cx="1851025" cy="10572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55670" y="3121660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store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4154170" y="3155315"/>
            <a:ext cx="1033780" cy="3346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MemStore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3622040" y="3580130"/>
            <a:ext cx="744855" cy="50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505960" y="3649980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336540" y="3383280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712460" y="3228975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6282690" y="2341880"/>
            <a:ext cx="5688965" cy="2005965"/>
          </a:xfrm>
          <a:prstGeom prst="round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283325" y="2402840"/>
            <a:ext cx="1668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HRegionServer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6892290" y="2771140"/>
            <a:ext cx="4669790" cy="14700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969125" y="2771140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HRegion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6998970" y="3138805"/>
            <a:ext cx="2204085" cy="10572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969125" y="313880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store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7757160" y="3177540"/>
            <a:ext cx="1033780" cy="3346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MemStore</a:t>
            </a:r>
          </a:p>
        </p:txBody>
      </p:sp>
      <p:sp>
        <p:nvSpPr>
          <p:cNvPr id="47" name="圆角矩形 46"/>
          <p:cNvSpPr/>
          <p:nvPr/>
        </p:nvSpPr>
        <p:spPr>
          <a:xfrm>
            <a:off x="7087870" y="3597275"/>
            <a:ext cx="744855" cy="50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7901305" y="3597275"/>
            <a:ext cx="744855" cy="50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8677275" y="3667125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9275445" y="3121660"/>
            <a:ext cx="1851025" cy="10572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245600" y="3121660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store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9944100" y="3155315"/>
            <a:ext cx="1033780" cy="3346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MemStore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9411970" y="3580130"/>
            <a:ext cx="744855" cy="50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10295890" y="3649980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11126470" y="3383280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11502390" y="3228975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57" name="矩形 56"/>
          <p:cNvSpPr/>
          <p:nvPr/>
        </p:nvSpPr>
        <p:spPr>
          <a:xfrm>
            <a:off x="570230" y="4602480"/>
            <a:ext cx="5539740" cy="4419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679950" y="463931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DFS Client</a:t>
            </a:r>
          </a:p>
        </p:txBody>
      </p:sp>
      <p:sp>
        <p:nvSpPr>
          <p:cNvPr id="59" name="矩形 58"/>
          <p:cNvSpPr/>
          <p:nvPr/>
        </p:nvSpPr>
        <p:spPr>
          <a:xfrm>
            <a:off x="211963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223774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235585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200152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88150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1763395" y="4771390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247396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259207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271018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29628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41439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353250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317817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305816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294005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365061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76872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388683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4057015" y="4602480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78" name="矩形 77"/>
          <p:cNvSpPr/>
          <p:nvPr/>
        </p:nvSpPr>
        <p:spPr>
          <a:xfrm>
            <a:off x="6581140" y="4602480"/>
            <a:ext cx="5539740" cy="4419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0690860" y="463931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DFS Client</a:t>
            </a:r>
          </a:p>
        </p:txBody>
      </p:sp>
      <p:sp>
        <p:nvSpPr>
          <p:cNvPr id="80" name="矩形 79"/>
          <p:cNvSpPr/>
          <p:nvPr/>
        </p:nvSpPr>
        <p:spPr>
          <a:xfrm>
            <a:off x="813054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824865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836676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801243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789241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777430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848487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860298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872109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930719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942530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954341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918908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906907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895096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966152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977963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989774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10067925" y="4602480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99" name="圆角矩形 98"/>
          <p:cNvSpPr/>
          <p:nvPr/>
        </p:nvSpPr>
        <p:spPr>
          <a:xfrm>
            <a:off x="735330" y="5356225"/>
            <a:ext cx="1330960" cy="11963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DataNode</a:t>
            </a:r>
          </a:p>
        </p:txBody>
      </p:sp>
      <p:sp>
        <p:nvSpPr>
          <p:cNvPr id="100" name="矩形 99"/>
          <p:cNvSpPr/>
          <p:nvPr/>
        </p:nvSpPr>
        <p:spPr>
          <a:xfrm>
            <a:off x="848995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1238250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1637030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848995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1238250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1637030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圆角矩形 105"/>
          <p:cNvSpPr/>
          <p:nvPr/>
        </p:nvSpPr>
        <p:spPr>
          <a:xfrm>
            <a:off x="2441575" y="5356225"/>
            <a:ext cx="1330960" cy="11963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DataNode</a:t>
            </a:r>
          </a:p>
        </p:txBody>
      </p:sp>
      <p:sp>
        <p:nvSpPr>
          <p:cNvPr id="107" name="矩形 106"/>
          <p:cNvSpPr/>
          <p:nvPr/>
        </p:nvSpPr>
        <p:spPr>
          <a:xfrm>
            <a:off x="2555240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2944495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3343275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2555240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2944495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3343275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圆角矩形 112"/>
          <p:cNvSpPr/>
          <p:nvPr/>
        </p:nvSpPr>
        <p:spPr>
          <a:xfrm>
            <a:off x="4324350" y="5356225"/>
            <a:ext cx="1330960" cy="11963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DataNode</a:t>
            </a:r>
          </a:p>
        </p:txBody>
      </p:sp>
      <p:sp>
        <p:nvSpPr>
          <p:cNvPr id="114" name="矩形 113"/>
          <p:cNvSpPr/>
          <p:nvPr/>
        </p:nvSpPr>
        <p:spPr>
          <a:xfrm>
            <a:off x="4438015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4827270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5226050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4438015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4827270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5226050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圆角矩形 119"/>
          <p:cNvSpPr/>
          <p:nvPr/>
        </p:nvSpPr>
        <p:spPr>
          <a:xfrm>
            <a:off x="6283325" y="5356225"/>
            <a:ext cx="1330960" cy="11963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DataNode</a:t>
            </a:r>
          </a:p>
        </p:txBody>
      </p:sp>
      <p:sp>
        <p:nvSpPr>
          <p:cNvPr id="121" name="矩形 120"/>
          <p:cNvSpPr/>
          <p:nvPr/>
        </p:nvSpPr>
        <p:spPr>
          <a:xfrm>
            <a:off x="6396990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6786245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7185025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6396990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6786245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7185025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圆角矩形 126"/>
          <p:cNvSpPr/>
          <p:nvPr/>
        </p:nvSpPr>
        <p:spPr>
          <a:xfrm>
            <a:off x="8195945" y="5356225"/>
            <a:ext cx="1330960" cy="11963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DataNode</a:t>
            </a:r>
          </a:p>
        </p:txBody>
      </p:sp>
      <p:sp>
        <p:nvSpPr>
          <p:cNvPr id="128" name="矩形 127"/>
          <p:cNvSpPr/>
          <p:nvPr/>
        </p:nvSpPr>
        <p:spPr>
          <a:xfrm>
            <a:off x="8309610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8698865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9097645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8309610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8698865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9097645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圆角矩形 133"/>
          <p:cNvSpPr/>
          <p:nvPr/>
        </p:nvSpPr>
        <p:spPr>
          <a:xfrm>
            <a:off x="10000615" y="5356225"/>
            <a:ext cx="1330960" cy="11963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DataNode</a:t>
            </a:r>
          </a:p>
        </p:txBody>
      </p:sp>
      <p:sp>
        <p:nvSpPr>
          <p:cNvPr id="135" name="矩形 134"/>
          <p:cNvSpPr/>
          <p:nvPr/>
        </p:nvSpPr>
        <p:spPr>
          <a:xfrm>
            <a:off x="10114280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10503535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10902315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10114280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10503535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10902315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1" name="直接连接符 140"/>
          <p:cNvCxnSpPr/>
          <p:nvPr/>
        </p:nvCxnSpPr>
        <p:spPr>
          <a:xfrm flipV="1">
            <a:off x="337820" y="5174615"/>
            <a:ext cx="11652250" cy="127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/>
        </p:nvSpPr>
        <p:spPr>
          <a:xfrm rot="10800000">
            <a:off x="184785" y="5680075"/>
            <a:ext cx="459740" cy="5486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/>
              <a:t>HDFS</a:t>
            </a:r>
          </a:p>
        </p:txBody>
      </p:sp>
      <p:sp>
        <p:nvSpPr>
          <p:cNvPr id="143" name="文本框 142"/>
          <p:cNvSpPr txBox="1"/>
          <p:nvPr/>
        </p:nvSpPr>
        <p:spPr>
          <a:xfrm rot="10800000">
            <a:off x="99060" y="2941320"/>
            <a:ext cx="459740" cy="6629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/>
              <a:t>HBase</a:t>
            </a:r>
          </a:p>
        </p:txBody>
      </p:sp>
      <p:sp>
        <p:nvSpPr>
          <p:cNvPr id="144" name="圆角矩形 143"/>
          <p:cNvSpPr/>
          <p:nvPr/>
        </p:nvSpPr>
        <p:spPr>
          <a:xfrm>
            <a:off x="1154430" y="852805"/>
            <a:ext cx="1031240" cy="9144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145" name="圆角矩形 144"/>
          <p:cNvSpPr/>
          <p:nvPr/>
        </p:nvSpPr>
        <p:spPr>
          <a:xfrm>
            <a:off x="5671820" y="852805"/>
            <a:ext cx="1031240" cy="9144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146" name="云形 145"/>
          <p:cNvSpPr/>
          <p:nvPr/>
        </p:nvSpPr>
        <p:spPr>
          <a:xfrm>
            <a:off x="2975610" y="792480"/>
            <a:ext cx="1979295" cy="914400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Zookeeper</a:t>
            </a:r>
          </a:p>
        </p:txBody>
      </p:sp>
      <p:sp>
        <p:nvSpPr>
          <p:cNvPr id="147" name="右箭头 146"/>
          <p:cNvSpPr/>
          <p:nvPr/>
        </p:nvSpPr>
        <p:spPr>
          <a:xfrm>
            <a:off x="2264410" y="1151890"/>
            <a:ext cx="665480" cy="316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左箭头 147"/>
          <p:cNvSpPr/>
          <p:nvPr/>
        </p:nvSpPr>
        <p:spPr>
          <a:xfrm>
            <a:off x="4954905" y="1138555"/>
            <a:ext cx="647065" cy="330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下箭头 148"/>
          <p:cNvSpPr/>
          <p:nvPr/>
        </p:nvSpPr>
        <p:spPr>
          <a:xfrm>
            <a:off x="1478915" y="1845945"/>
            <a:ext cx="284480" cy="3917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下箭头 149"/>
          <p:cNvSpPr/>
          <p:nvPr/>
        </p:nvSpPr>
        <p:spPr>
          <a:xfrm>
            <a:off x="5712460" y="1845945"/>
            <a:ext cx="284480" cy="3917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下箭头 150"/>
          <p:cNvSpPr/>
          <p:nvPr/>
        </p:nvSpPr>
        <p:spPr>
          <a:xfrm>
            <a:off x="6396990" y="1845945"/>
            <a:ext cx="284480" cy="3917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2" name="肘形连接符 151"/>
          <p:cNvCxnSpPr/>
          <p:nvPr/>
        </p:nvCxnSpPr>
        <p:spPr>
          <a:xfrm rot="5400000" flipV="1">
            <a:off x="4906645" y="3108960"/>
            <a:ext cx="3056255" cy="393700"/>
          </a:xfrm>
          <a:prstGeom prst="bentConnector2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肘形连接符 152"/>
          <p:cNvCxnSpPr>
            <a:stCxn id="12" idx="2"/>
            <a:endCxn id="60" idx="0"/>
          </p:cNvCxnSpPr>
          <p:nvPr/>
        </p:nvCxnSpPr>
        <p:spPr>
          <a:xfrm rot="5400000" flipV="1">
            <a:off x="1657350" y="4118610"/>
            <a:ext cx="652780" cy="626110"/>
          </a:xfrm>
          <a:prstGeom prst="bentConnector3">
            <a:avLst>
              <a:gd name="adj1" fmla="val 50000"/>
            </a:avLst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肘形连接符 153"/>
          <p:cNvCxnSpPr>
            <a:stCxn id="13" idx="2"/>
            <a:endCxn id="69" idx="0"/>
          </p:cNvCxnSpPr>
          <p:nvPr/>
        </p:nvCxnSpPr>
        <p:spPr>
          <a:xfrm rot="5400000" flipV="1">
            <a:off x="2652395" y="3937000"/>
            <a:ext cx="652780" cy="989330"/>
          </a:xfrm>
          <a:prstGeom prst="bentConnector3">
            <a:avLst>
              <a:gd name="adj1" fmla="val 50000"/>
            </a:avLst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肘形连接符 154"/>
          <p:cNvCxnSpPr>
            <a:stCxn id="18" idx="2"/>
          </p:cNvCxnSpPr>
          <p:nvPr/>
        </p:nvCxnSpPr>
        <p:spPr>
          <a:xfrm rot="5400000" flipV="1">
            <a:off x="3833495" y="4248785"/>
            <a:ext cx="631190" cy="309245"/>
          </a:xfrm>
          <a:prstGeom prst="bentConnector3">
            <a:avLst>
              <a:gd name="adj1" fmla="val 49950"/>
            </a:avLst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肘形连接符 155"/>
          <p:cNvCxnSpPr>
            <a:stCxn id="47" idx="2"/>
            <a:endCxn id="81" idx="0"/>
          </p:cNvCxnSpPr>
          <p:nvPr/>
        </p:nvCxnSpPr>
        <p:spPr>
          <a:xfrm rot="5400000" flipV="1">
            <a:off x="7557770" y="4008120"/>
            <a:ext cx="652780" cy="847090"/>
          </a:xfrm>
          <a:prstGeom prst="bentConnector3">
            <a:avLst>
              <a:gd name="adj1" fmla="val 50000"/>
            </a:avLst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肘形连接符 156"/>
          <p:cNvCxnSpPr>
            <a:stCxn id="48" idx="2"/>
            <a:endCxn id="90" idx="0"/>
          </p:cNvCxnSpPr>
          <p:nvPr/>
        </p:nvCxnSpPr>
        <p:spPr>
          <a:xfrm rot="5400000" flipV="1">
            <a:off x="8552815" y="3826510"/>
            <a:ext cx="652780" cy="1210310"/>
          </a:xfrm>
          <a:prstGeom prst="bentConnector3">
            <a:avLst>
              <a:gd name="adj1" fmla="val 42023"/>
            </a:avLst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肘形连接符 157"/>
          <p:cNvCxnSpPr>
            <a:stCxn id="53" idx="2"/>
          </p:cNvCxnSpPr>
          <p:nvPr/>
        </p:nvCxnSpPr>
        <p:spPr>
          <a:xfrm rot="5400000" flipV="1">
            <a:off x="9712960" y="4159250"/>
            <a:ext cx="683260" cy="540385"/>
          </a:xfrm>
          <a:prstGeom prst="bentConnector3">
            <a:avLst>
              <a:gd name="adj1" fmla="val 49954"/>
            </a:avLst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肘形连接符 158"/>
          <p:cNvCxnSpPr>
            <a:stCxn id="62" idx="2"/>
            <a:endCxn id="100" idx="0"/>
          </p:cNvCxnSpPr>
          <p:nvPr/>
        </p:nvCxnSpPr>
        <p:spPr>
          <a:xfrm rot="5400000">
            <a:off x="1263650" y="4636770"/>
            <a:ext cx="545465" cy="1049020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肘形连接符 159"/>
          <p:cNvCxnSpPr>
            <a:stCxn id="59" idx="2"/>
            <a:endCxn id="110" idx="0"/>
          </p:cNvCxnSpPr>
          <p:nvPr/>
        </p:nvCxnSpPr>
        <p:spPr>
          <a:xfrm rot="5400000" flipV="1">
            <a:off x="1968500" y="5098415"/>
            <a:ext cx="958850" cy="539115"/>
          </a:xfrm>
          <a:prstGeom prst="bentConnector3">
            <a:avLst>
              <a:gd name="adj1" fmla="val 49967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肘形连接符 160"/>
          <p:cNvCxnSpPr>
            <a:endCxn id="111" idx="0"/>
          </p:cNvCxnSpPr>
          <p:nvPr/>
        </p:nvCxnSpPr>
        <p:spPr>
          <a:xfrm rot="5400000" flipV="1">
            <a:off x="2347595" y="5087620"/>
            <a:ext cx="1076325" cy="442595"/>
          </a:xfrm>
          <a:prstGeom prst="bentConnector3">
            <a:avLst>
              <a:gd name="adj1" fmla="val 50029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肘形连接符 161"/>
          <p:cNvCxnSpPr>
            <a:stCxn id="68" idx="2"/>
            <a:endCxn id="117" idx="0"/>
          </p:cNvCxnSpPr>
          <p:nvPr/>
        </p:nvCxnSpPr>
        <p:spPr>
          <a:xfrm rot="5400000" flipV="1">
            <a:off x="3498215" y="4745355"/>
            <a:ext cx="958850" cy="1245235"/>
          </a:xfrm>
          <a:prstGeom prst="bentConnector3">
            <a:avLst>
              <a:gd name="adj1" fmla="val 49967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肘形连接符 162"/>
          <p:cNvCxnSpPr>
            <a:stCxn id="81" idx="2"/>
            <a:endCxn id="125" idx="0"/>
          </p:cNvCxnSpPr>
          <p:nvPr/>
        </p:nvCxnSpPr>
        <p:spPr>
          <a:xfrm rot="5400000">
            <a:off x="7148830" y="4688840"/>
            <a:ext cx="958850" cy="1358900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肘形连接符 163"/>
          <p:cNvCxnSpPr>
            <a:stCxn id="86" idx="2"/>
            <a:endCxn id="131" idx="0"/>
          </p:cNvCxnSpPr>
          <p:nvPr/>
        </p:nvCxnSpPr>
        <p:spPr>
          <a:xfrm rot="5400000">
            <a:off x="8028305" y="5332095"/>
            <a:ext cx="958850" cy="71755"/>
          </a:xfrm>
          <a:prstGeom prst="bentConnector3">
            <a:avLst>
              <a:gd name="adj1" fmla="val 49967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肘形连接符 164"/>
          <p:cNvCxnSpPr>
            <a:stCxn id="91" idx="2"/>
            <a:endCxn id="139" idx="0"/>
          </p:cNvCxnSpPr>
          <p:nvPr/>
        </p:nvCxnSpPr>
        <p:spPr>
          <a:xfrm rot="5400000" flipV="1">
            <a:off x="9654540" y="4836160"/>
            <a:ext cx="958850" cy="1063625"/>
          </a:xfrm>
          <a:prstGeom prst="bentConnector3">
            <a:avLst>
              <a:gd name="adj1" fmla="val 49967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 rot="10800000">
            <a:off x="552450" y="2836545"/>
            <a:ext cx="459740" cy="134239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/>
              <a:t>HLog</a:t>
            </a:r>
          </a:p>
        </p:txBody>
      </p:sp>
      <p:sp>
        <p:nvSpPr>
          <p:cNvPr id="6" name="文本框 5"/>
          <p:cNvSpPr txBox="1"/>
          <p:nvPr/>
        </p:nvSpPr>
        <p:spPr>
          <a:xfrm rot="10800000">
            <a:off x="6396990" y="2836545"/>
            <a:ext cx="459740" cy="134239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/>
              <a:t>HLog</a:t>
            </a:r>
          </a:p>
        </p:txBody>
      </p:sp>
      <p:sp>
        <p:nvSpPr>
          <p:cNvPr id="19" name="矩形 18"/>
          <p:cNvSpPr/>
          <p:nvPr/>
        </p:nvSpPr>
        <p:spPr>
          <a:xfrm>
            <a:off x="1055370" y="4771390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173480" y="4771390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291590" y="4771390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937260" y="4771390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17245" y="4771390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99135" y="4771390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409700" y="4771390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16470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28281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40092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04659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92658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80847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51903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肘形连接符 35"/>
          <p:cNvCxnSpPr>
            <a:stCxn id="5" idx="0"/>
            <a:endCxn id="23" idx="0"/>
          </p:cNvCxnSpPr>
          <p:nvPr/>
        </p:nvCxnSpPr>
        <p:spPr>
          <a:xfrm rot="5400000" flipV="1">
            <a:off x="711200" y="4250055"/>
            <a:ext cx="592455" cy="450215"/>
          </a:xfrm>
          <a:prstGeom prst="bentConnector3">
            <a:avLst>
              <a:gd name="adj1" fmla="val 50054"/>
            </a:avLst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6" idx="0"/>
            <a:endCxn id="30" idx="0"/>
          </p:cNvCxnSpPr>
          <p:nvPr/>
        </p:nvCxnSpPr>
        <p:spPr>
          <a:xfrm rot="5400000" flipV="1">
            <a:off x="6694805" y="4110990"/>
            <a:ext cx="579120" cy="715010"/>
          </a:xfrm>
          <a:prstGeom prst="bentConnector3">
            <a:avLst>
              <a:gd name="adj1" fmla="val 50000"/>
            </a:avLst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3" idx="2"/>
            <a:endCxn id="105" idx="0"/>
          </p:cNvCxnSpPr>
          <p:nvPr/>
        </p:nvCxnSpPr>
        <p:spPr>
          <a:xfrm rot="5400000" flipV="1">
            <a:off x="1043305" y="5091430"/>
            <a:ext cx="945515" cy="567055"/>
          </a:xfrm>
          <a:prstGeom prst="bentConnector3">
            <a:avLst>
              <a:gd name="adj1" fmla="val 50034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2" idx="2"/>
            <a:endCxn id="131" idx="1"/>
          </p:cNvCxnSpPr>
          <p:nvPr/>
        </p:nvCxnSpPr>
        <p:spPr>
          <a:xfrm rot="5400000" flipV="1">
            <a:off x="7140575" y="4853940"/>
            <a:ext cx="1134745" cy="1203960"/>
          </a:xfrm>
          <a:prstGeom prst="bentConnector2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9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9455" y="461818"/>
            <a:ext cx="2138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HBase</a:t>
            </a:r>
            <a:r>
              <a:rPr lang="zh-CN" altLang="en-US" sz="2800" dirty="0">
                <a:ea typeface="宋体" panose="02010600030101010101" pitchFamily="2" charset="-122"/>
              </a:rPr>
              <a:t>写路径</a:t>
            </a:r>
          </a:p>
        </p:txBody>
      </p:sp>
      <p:sp>
        <p:nvSpPr>
          <p:cNvPr id="2" name="矩形 1"/>
          <p:cNvSpPr/>
          <p:nvPr/>
        </p:nvSpPr>
        <p:spPr>
          <a:xfrm>
            <a:off x="287020" y="1196975"/>
            <a:ext cx="945515" cy="4603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4" name="直接连接符 3"/>
          <p:cNvCxnSpPr>
            <a:stCxn id="2" idx="2"/>
          </p:cNvCxnSpPr>
          <p:nvPr/>
        </p:nvCxnSpPr>
        <p:spPr>
          <a:xfrm flipH="1">
            <a:off x="741045" y="1657350"/>
            <a:ext cx="12700" cy="493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22730" y="1196975"/>
            <a:ext cx="945515" cy="4603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hbase:meta</a:t>
            </a:r>
          </a:p>
        </p:txBody>
      </p:sp>
      <p:cxnSp>
        <p:nvCxnSpPr>
          <p:cNvPr id="6" name="直接连接符 5"/>
          <p:cNvCxnSpPr>
            <a:stCxn id="5" idx="2"/>
          </p:cNvCxnSpPr>
          <p:nvPr/>
        </p:nvCxnSpPr>
        <p:spPr>
          <a:xfrm flipH="1">
            <a:off x="1976755" y="1657350"/>
            <a:ext cx="12700" cy="493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523490" y="1196975"/>
            <a:ext cx="945515" cy="4603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RS</a:t>
            </a:r>
          </a:p>
        </p:txBody>
      </p:sp>
      <p:cxnSp>
        <p:nvCxnSpPr>
          <p:cNvPr id="8" name="直接连接符 7"/>
          <p:cNvCxnSpPr>
            <a:stCxn id="7" idx="2"/>
          </p:cNvCxnSpPr>
          <p:nvPr/>
        </p:nvCxnSpPr>
        <p:spPr>
          <a:xfrm flipH="1">
            <a:off x="2977515" y="1657350"/>
            <a:ext cx="12700" cy="493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531235" y="1196975"/>
            <a:ext cx="1008380" cy="4603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HRegion</a:t>
            </a:r>
          </a:p>
        </p:txBody>
      </p:sp>
      <p:cxnSp>
        <p:nvCxnSpPr>
          <p:cNvPr id="10" name="直接连接符 9"/>
          <p:cNvCxnSpPr>
            <a:stCxn id="9" idx="2"/>
          </p:cNvCxnSpPr>
          <p:nvPr/>
        </p:nvCxnSpPr>
        <p:spPr>
          <a:xfrm flipH="1">
            <a:off x="4016375" y="1657350"/>
            <a:ext cx="12700" cy="493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730875" y="1196975"/>
            <a:ext cx="1008380" cy="4603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12" name="直接连接符 11"/>
          <p:cNvCxnSpPr>
            <a:stCxn id="11" idx="2"/>
          </p:cNvCxnSpPr>
          <p:nvPr/>
        </p:nvCxnSpPr>
        <p:spPr>
          <a:xfrm flipH="1">
            <a:off x="6216015" y="1657350"/>
            <a:ext cx="12700" cy="493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824980" y="1196975"/>
            <a:ext cx="1181100" cy="4603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Memory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14" name="直接连接符 13"/>
          <p:cNvCxnSpPr>
            <a:stCxn id="13" idx="2"/>
          </p:cNvCxnSpPr>
          <p:nvPr/>
        </p:nvCxnSpPr>
        <p:spPr>
          <a:xfrm flipH="1">
            <a:off x="7402830" y="1657350"/>
            <a:ext cx="12700" cy="493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1099165" y="1196975"/>
            <a:ext cx="1008380" cy="4603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HFile</a:t>
            </a:r>
          </a:p>
        </p:txBody>
      </p:sp>
      <p:cxnSp>
        <p:nvCxnSpPr>
          <p:cNvPr id="16" name="直接连接符 15"/>
          <p:cNvCxnSpPr>
            <a:stCxn id="15" idx="2"/>
          </p:cNvCxnSpPr>
          <p:nvPr/>
        </p:nvCxnSpPr>
        <p:spPr>
          <a:xfrm flipH="1">
            <a:off x="11584305" y="1657350"/>
            <a:ext cx="12700" cy="493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13665" y="1814195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写请求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760730" y="2178050"/>
            <a:ext cx="12274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47395" y="1842135"/>
            <a:ext cx="1198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获取对应</a:t>
            </a:r>
            <a:r>
              <a:rPr lang="en-US" altLang="zh-CN" sz="1600"/>
              <a:t>RS</a:t>
            </a:r>
          </a:p>
          <a:p>
            <a:r>
              <a:rPr lang="zh-CN" altLang="en-US" sz="1600"/>
              <a:t>所在机器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747395" y="2830195"/>
            <a:ext cx="223520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349375" y="246316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发起写请求</a:t>
            </a:r>
          </a:p>
        </p:txBody>
      </p:sp>
      <p:sp>
        <p:nvSpPr>
          <p:cNvPr id="22" name="矩形 21"/>
          <p:cNvSpPr/>
          <p:nvPr/>
        </p:nvSpPr>
        <p:spPr>
          <a:xfrm>
            <a:off x="4652645" y="1196975"/>
            <a:ext cx="1008380" cy="4603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WAL</a:t>
            </a:r>
          </a:p>
        </p:txBody>
      </p:sp>
      <p:cxnSp>
        <p:nvCxnSpPr>
          <p:cNvPr id="23" name="直接连接符 22"/>
          <p:cNvCxnSpPr>
            <a:stCxn id="22" idx="2"/>
          </p:cNvCxnSpPr>
          <p:nvPr/>
        </p:nvCxnSpPr>
        <p:spPr>
          <a:xfrm flipH="1">
            <a:off x="5137785" y="1657350"/>
            <a:ext cx="12700" cy="493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961005" y="3380105"/>
            <a:ext cx="1057275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884805" y="294576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发起写请求</a:t>
            </a: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041140" y="3916045"/>
            <a:ext cx="110109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964940" y="348170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预写日志</a:t>
            </a: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4029075" y="4567555"/>
            <a:ext cx="218948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539615" y="410718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发起写请求</a:t>
            </a: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6228715" y="5170170"/>
            <a:ext cx="108966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110605" y="473646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发起写请求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8237855" y="1196975"/>
            <a:ext cx="2240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Memory Store Flush</a:t>
            </a:r>
          </a:p>
          <a:p>
            <a:r>
              <a:rPr lang="zh-CN" altLang="en-US">
                <a:ea typeface="宋体" panose="02010600030101010101" pitchFamily="2" charset="-122"/>
              </a:rPr>
              <a:t>单位是：</a:t>
            </a:r>
            <a:r>
              <a:rPr lang="en-US" altLang="zh-CN">
                <a:ea typeface="宋体" panose="02010600030101010101" pitchFamily="2" charset="-122"/>
              </a:rPr>
              <a:t>Region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7399020" y="1814195"/>
            <a:ext cx="409448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/>
              <a:t>条件：</a:t>
            </a:r>
          </a:p>
          <a:p>
            <a:pPr algn="l"/>
            <a:r>
              <a:rPr lang="en-US" altLang="zh-CN" sz="1400"/>
              <a:t>1</a:t>
            </a:r>
            <a:r>
              <a:rPr lang="zh-CN" altLang="en-US" sz="1400">
                <a:ea typeface="宋体" panose="02010600030101010101" pitchFamily="2" charset="-122"/>
              </a:rPr>
              <a:t>、当一个</a:t>
            </a:r>
            <a:r>
              <a:rPr lang="en-US" altLang="zh-CN" sz="1400">
                <a:ea typeface="宋体" panose="02010600030101010101" pitchFamily="2" charset="-122"/>
              </a:rPr>
              <a:t>Region</a:t>
            </a:r>
            <a:r>
              <a:rPr lang="zh-CN" altLang="en-US" sz="1400">
                <a:ea typeface="宋体" panose="02010600030101010101" pitchFamily="2" charset="-122"/>
              </a:rPr>
              <a:t>中所有</a:t>
            </a:r>
            <a:r>
              <a:rPr lang="en-US" altLang="zh-CN" sz="1400">
                <a:ea typeface="宋体" panose="02010600030101010101" pitchFamily="2" charset="-122"/>
              </a:rPr>
              <a:t>MemoryStore</a:t>
            </a:r>
            <a:r>
              <a:rPr lang="zh-CN" altLang="en-US" sz="1400">
                <a:ea typeface="宋体" panose="02010600030101010101" pitchFamily="2" charset="-122"/>
              </a:rPr>
              <a:t>内存之和大于</a:t>
            </a:r>
          </a:p>
          <a:p>
            <a:pPr algn="l"/>
            <a:r>
              <a:rPr lang="zh-CN" altLang="en-US" sz="1400">
                <a:ea typeface="宋体" panose="02010600030101010101" pitchFamily="2" charset="-122"/>
              </a:rPr>
              <a:t>hbase.hregion.memstore.flush.size</a:t>
            </a:r>
          </a:p>
          <a:p>
            <a:pPr algn="l"/>
            <a:r>
              <a:rPr lang="en-US" altLang="zh-CN" sz="1400">
                <a:ea typeface="宋体" panose="02010600030101010101" pitchFamily="2" charset="-122"/>
              </a:rPr>
              <a:t>(</a:t>
            </a:r>
            <a:r>
              <a:rPr lang="zh-CN" altLang="en-US" sz="1400">
                <a:ea typeface="宋体" panose="02010600030101010101" pitchFamily="2" charset="-122"/>
              </a:rPr>
              <a:t>默认大小是：134217728字节</a:t>
            </a:r>
            <a:r>
              <a:rPr lang="en-US" altLang="zh-CN" sz="1400">
                <a:ea typeface="宋体" panose="02010600030101010101" pitchFamily="2" charset="-122"/>
              </a:rPr>
              <a:t>(128M))</a:t>
            </a:r>
          </a:p>
          <a:p>
            <a:pPr algn="l"/>
            <a:r>
              <a:rPr lang="zh-CN" altLang="en-US" sz="1400">
                <a:ea typeface="宋体" panose="02010600030101010101" pitchFamily="2" charset="-122"/>
              </a:rPr>
              <a:t>的时候，这个</a:t>
            </a:r>
            <a:r>
              <a:rPr lang="en-US" altLang="zh-CN" sz="1400">
                <a:ea typeface="宋体" panose="02010600030101010101" pitchFamily="2" charset="-122"/>
              </a:rPr>
              <a:t>MemoryStore</a:t>
            </a:r>
            <a:r>
              <a:rPr lang="zh-CN" altLang="en-US" sz="1400">
                <a:ea typeface="宋体" panose="02010600030101010101" pitchFamily="2" charset="-122"/>
              </a:rPr>
              <a:t>所在的</a:t>
            </a:r>
            <a:r>
              <a:rPr lang="en-US" altLang="zh-CN" sz="1400">
                <a:ea typeface="宋体" panose="02010600030101010101" pitchFamily="2" charset="-122"/>
              </a:rPr>
              <a:t>Region</a:t>
            </a:r>
          </a:p>
          <a:p>
            <a:pPr algn="l"/>
            <a:r>
              <a:rPr lang="zh-CN" altLang="en-US" sz="1400">
                <a:ea typeface="宋体" panose="02010600030101010101" pitchFamily="2" charset="-122"/>
              </a:rPr>
              <a:t>中的所有</a:t>
            </a:r>
            <a:r>
              <a:rPr lang="en-US" altLang="zh-CN" sz="1400">
                <a:ea typeface="宋体" panose="02010600030101010101" pitchFamily="2" charset="-122"/>
                <a:sym typeface="+mn-ea"/>
              </a:rPr>
              <a:t>MemoryStore</a:t>
            </a:r>
            <a:r>
              <a:rPr lang="zh-CN" altLang="en-US" sz="1400">
                <a:ea typeface="宋体" panose="02010600030101010101" pitchFamily="2" charset="-122"/>
                <a:sym typeface="+mn-ea"/>
              </a:rPr>
              <a:t>都会写到磁盘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7399020" y="3289935"/>
            <a:ext cx="4272280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/>
              <a:t>2</a:t>
            </a:r>
            <a:r>
              <a:rPr lang="zh-CN" altLang="en-US" sz="1400">
                <a:ea typeface="宋体" panose="02010600030101010101" pitchFamily="2" charset="-122"/>
              </a:rPr>
              <a:t>、当一个</a:t>
            </a:r>
            <a:r>
              <a:rPr lang="en-US" altLang="zh-CN" sz="1400">
                <a:ea typeface="宋体" panose="02010600030101010101" pitchFamily="2" charset="-122"/>
              </a:rPr>
              <a:t>HRegionServer</a:t>
            </a:r>
            <a:r>
              <a:rPr lang="zh-CN" altLang="en-US" sz="1400">
                <a:ea typeface="宋体" panose="02010600030101010101" pitchFamily="2" charset="-122"/>
              </a:rPr>
              <a:t>中所有的</a:t>
            </a:r>
            <a:r>
              <a:rPr lang="en-US" altLang="zh-CN" sz="1400">
                <a:ea typeface="宋体" panose="02010600030101010101" pitchFamily="2" charset="-122"/>
              </a:rPr>
              <a:t>MemoryStore</a:t>
            </a:r>
          </a:p>
          <a:p>
            <a:pPr algn="l"/>
            <a:r>
              <a:rPr lang="zh-CN" altLang="en-US" sz="1400">
                <a:ea typeface="宋体" panose="02010600030101010101" pitchFamily="2" charset="-122"/>
              </a:rPr>
              <a:t>加在一起的大小大于</a:t>
            </a:r>
          </a:p>
          <a:p>
            <a:pPr algn="l"/>
            <a:r>
              <a:rPr lang="zh-CN" altLang="en-US" sz="1400">
                <a:ea typeface="宋体" panose="02010600030101010101" pitchFamily="2" charset="-122"/>
              </a:rPr>
              <a:t>hbase.regionserver.global.memstore.upperLimit</a:t>
            </a:r>
          </a:p>
          <a:p>
            <a:pPr algn="l"/>
            <a:r>
              <a:rPr lang="zh-CN" altLang="en-US" sz="1400">
                <a:ea typeface="宋体" panose="02010600030101010101" pitchFamily="2" charset="-122"/>
              </a:rPr>
              <a:t>默认大小是堆内存的</a:t>
            </a:r>
            <a:r>
              <a:rPr lang="en-US" altLang="zh-CN" sz="1400">
                <a:ea typeface="宋体" panose="02010600030101010101" pitchFamily="2" charset="-122"/>
              </a:rPr>
              <a:t>40%</a:t>
            </a:r>
            <a:r>
              <a:rPr lang="zh-CN" altLang="en-US" sz="1400">
                <a:ea typeface="宋体" panose="02010600030101010101" pitchFamily="2" charset="-122"/>
              </a:rPr>
              <a:t>，那么这个</a:t>
            </a:r>
            <a:r>
              <a:rPr lang="en-US" altLang="zh-CN" sz="1400">
                <a:ea typeface="宋体" panose="02010600030101010101" pitchFamily="2" charset="-122"/>
                <a:sym typeface="+mn-ea"/>
              </a:rPr>
              <a:t>HRegionServer</a:t>
            </a:r>
            <a:r>
              <a:rPr lang="zh-CN" altLang="en-US" sz="1400">
                <a:ea typeface="宋体" panose="02010600030101010101" pitchFamily="2" charset="-122"/>
                <a:sym typeface="+mn-ea"/>
              </a:rPr>
              <a:t>中</a:t>
            </a:r>
          </a:p>
          <a:p>
            <a:pPr algn="l"/>
            <a:r>
              <a:rPr lang="zh-CN" altLang="en-US" sz="1400">
                <a:ea typeface="宋体" panose="02010600030101010101" pitchFamily="2" charset="-122"/>
                <a:sym typeface="+mn-ea"/>
              </a:rPr>
              <a:t>的所有的</a:t>
            </a:r>
            <a:r>
              <a:rPr lang="en-US" altLang="zh-CN" sz="1400">
                <a:ea typeface="宋体" panose="02010600030101010101" pitchFamily="2" charset="-122"/>
                <a:sym typeface="+mn-ea"/>
              </a:rPr>
              <a:t>Region</a:t>
            </a:r>
            <a:r>
              <a:rPr lang="zh-CN" altLang="en-US" sz="1400">
                <a:ea typeface="宋体" panose="02010600030101010101" pitchFamily="2" charset="-122"/>
                <a:sym typeface="+mn-ea"/>
              </a:rPr>
              <a:t>中的内存数据都会</a:t>
            </a:r>
            <a:r>
              <a:rPr lang="en-US" altLang="zh-CN" sz="1400">
                <a:ea typeface="宋体" panose="02010600030101010101" pitchFamily="2" charset="-122"/>
                <a:sym typeface="+mn-ea"/>
              </a:rPr>
              <a:t>flush</a:t>
            </a:r>
            <a:r>
              <a:rPr lang="zh-CN" altLang="en-US" sz="1400">
                <a:ea typeface="宋体" panose="02010600030101010101" pitchFamily="2" charset="-122"/>
                <a:sym typeface="+mn-ea"/>
              </a:rPr>
              <a:t>到磁盘中，</a:t>
            </a:r>
          </a:p>
          <a:p>
            <a:pPr algn="l"/>
            <a:r>
              <a:rPr lang="zh-CN" altLang="en-US" sz="1400">
                <a:ea typeface="宋体" panose="02010600030101010101" pitchFamily="2" charset="-122"/>
                <a:sym typeface="+mn-ea"/>
              </a:rPr>
              <a:t>当所有的内存使用达到</a:t>
            </a:r>
          </a:p>
          <a:p>
            <a:pPr algn="l"/>
            <a:r>
              <a:rPr lang="zh-CN" altLang="en-US" sz="1400">
                <a:ea typeface="宋体" panose="02010600030101010101" pitchFamily="2" charset="-122"/>
                <a:sym typeface="+mn-ea"/>
              </a:rPr>
              <a:t>hbase.regionserver.global.memstore.lowerLimit</a:t>
            </a:r>
          </a:p>
          <a:p>
            <a:pPr algn="l"/>
            <a:r>
              <a:rPr lang="zh-CN" altLang="en-US" sz="1400">
                <a:ea typeface="宋体" panose="02010600030101010101" pitchFamily="2" charset="-122"/>
                <a:sym typeface="+mn-ea"/>
              </a:rPr>
              <a:t>的时候就不会</a:t>
            </a:r>
            <a:r>
              <a:rPr lang="en-US" altLang="zh-CN" sz="1400">
                <a:ea typeface="宋体" panose="02010600030101010101" pitchFamily="2" charset="-122"/>
                <a:sym typeface="+mn-ea"/>
              </a:rPr>
              <a:t>flush</a:t>
            </a:r>
            <a:r>
              <a:rPr lang="zh-CN" altLang="en-US" sz="1400">
                <a:ea typeface="宋体" panose="02010600030101010101" pitchFamily="2" charset="-122"/>
                <a:sym typeface="+mn-ea"/>
              </a:rPr>
              <a:t>了</a:t>
            </a:r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7305675" y="5873750"/>
            <a:ext cx="4295775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8750935" y="543877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flush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 bldLvl="0" animBg="1"/>
      <p:bldP spid="7" grpId="0" bldLvl="0" animBg="1"/>
      <p:bldP spid="9" grpId="0" bldLvl="0" animBg="1"/>
      <p:bldP spid="11" grpId="0" bldLvl="0" animBg="1"/>
      <p:bldP spid="13" grpId="0" bldLvl="0" animBg="1"/>
      <p:bldP spid="15" grpId="0" bldLvl="0" animBg="1"/>
      <p:bldP spid="17" grpId="0"/>
      <p:bldP spid="19" grpId="0"/>
      <p:bldP spid="21" grpId="0"/>
      <p:bldP spid="22" grpId="0" bldLvl="0" animBg="1"/>
      <p:bldP spid="25" grpId="0"/>
      <p:bldP spid="27" grpId="0"/>
      <p:bldP spid="29" grpId="0"/>
      <p:bldP spid="31" grpId="0"/>
      <p:bldP spid="32" grpId="0"/>
      <p:bldP spid="33" grpId="0"/>
      <p:bldP spid="34" grpId="0"/>
      <p:bldP spid="3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9455" y="461818"/>
            <a:ext cx="4272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读缓存机制 </a:t>
            </a:r>
            <a:r>
              <a:rPr lang="en-US" altLang="zh-CN" sz="2800" dirty="0"/>
              <a:t>- BlockCache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9570" y="1196975"/>
            <a:ext cx="945515" cy="4603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4" name="直接连接符 3"/>
          <p:cNvCxnSpPr>
            <a:stCxn id="2" idx="2"/>
          </p:cNvCxnSpPr>
          <p:nvPr/>
        </p:nvCxnSpPr>
        <p:spPr>
          <a:xfrm flipH="1">
            <a:off x="829945" y="1657350"/>
            <a:ext cx="12700" cy="493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605280" y="1196975"/>
            <a:ext cx="945515" cy="4603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hbase:meta</a:t>
            </a:r>
          </a:p>
        </p:txBody>
      </p:sp>
      <p:cxnSp>
        <p:nvCxnSpPr>
          <p:cNvPr id="6" name="直接连接符 5"/>
          <p:cNvCxnSpPr>
            <a:stCxn id="5" idx="2"/>
          </p:cNvCxnSpPr>
          <p:nvPr/>
        </p:nvCxnSpPr>
        <p:spPr>
          <a:xfrm flipH="1">
            <a:off x="2059305" y="1657350"/>
            <a:ext cx="12700" cy="493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606040" y="1196975"/>
            <a:ext cx="945515" cy="4603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RS</a:t>
            </a:r>
          </a:p>
        </p:txBody>
      </p:sp>
      <p:cxnSp>
        <p:nvCxnSpPr>
          <p:cNvPr id="8" name="直接连接符 7"/>
          <p:cNvCxnSpPr>
            <a:stCxn id="7" idx="2"/>
          </p:cNvCxnSpPr>
          <p:nvPr/>
        </p:nvCxnSpPr>
        <p:spPr>
          <a:xfrm flipH="1">
            <a:off x="3060065" y="1657350"/>
            <a:ext cx="12700" cy="493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613785" y="1196975"/>
            <a:ext cx="1147445" cy="4603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HRegion</a:t>
            </a:r>
          </a:p>
        </p:txBody>
      </p:sp>
      <p:cxnSp>
        <p:nvCxnSpPr>
          <p:cNvPr id="10" name="直接连接符 9"/>
          <p:cNvCxnSpPr>
            <a:stCxn id="9" idx="2"/>
          </p:cNvCxnSpPr>
          <p:nvPr/>
        </p:nvCxnSpPr>
        <p:spPr>
          <a:xfrm flipH="1">
            <a:off x="4175125" y="1657350"/>
            <a:ext cx="12700" cy="493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822825" y="1196975"/>
            <a:ext cx="1008380" cy="4603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12" name="直接连接符 11"/>
          <p:cNvCxnSpPr>
            <a:stCxn id="11" idx="2"/>
          </p:cNvCxnSpPr>
          <p:nvPr/>
        </p:nvCxnSpPr>
        <p:spPr>
          <a:xfrm flipH="1">
            <a:off x="5307965" y="1657350"/>
            <a:ext cx="12700" cy="493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916930" y="1196975"/>
            <a:ext cx="1089025" cy="4603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Memory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14" name="直接连接符 13"/>
          <p:cNvCxnSpPr>
            <a:stCxn id="13" idx="2"/>
          </p:cNvCxnSpPr>
          <p:nvPr/>
        </p:nvCxnSpPr>
        <p:spPr>
          <a:xfrm flipH="1">
            <a:off x="6449060" y="1657350"/>
            <a:ext cx="12700" cy="493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0816590" y="1196975"/>
            <a:ext cx="1008380" cy="4603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HFile</a:t>
            </a: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11250930" y="1657350"/>
            <a:ext cx="12700" cy="493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13665" y="1814195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读请求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843280" y="2178050"/>
            <a:ext cx="12274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73125" y="1879600"/>
            <a:ext cx="1198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获取对应</a:t>
            </a:r>
            <a:r>
              <a:rPr lang="en-US" altLang="zh-CN" sz="1600"/>
              <a:t>RS</a:t>
            </a:r>
          </a:p>
          <a:p>
            <a:r>
              <a:rPr lang="zh-CN" altLang="en-US" sz="1600"/>
              <a:t>所在机器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829945" y="2830195"/>
            <a:ext cx="223520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431925" y="246316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发起读请求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3043555" y="3380105"/>
            <a:ext cx="1057275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967355" y="294576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发起读请求</a:t>
            </a: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4098925" y="3896360"/>
            <a:ext cx="121920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111625" y="344868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发起读请求</a:t>
            </a: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5320665" y="4433570"/>
            <a:ext cx="108966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202555" y="399986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发起读请求</a:t>
            </a:r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7759700" y="5561965"/>
            <a:ext cx="3491230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8833485" y="514032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发起读请求</a:t>
            </a:r>
          </a:p>
        </p:txBody>
      </p:sp>
      <p:sp>
        <p:nvSpPr>
          <p:cNvPr id="37" name="矩形 36"/>
          <p:cNvSpPr/>
          <p:nvPr/>
        </p:nvSpPr>
        <p:spPr>
          <a:xfrm>
            <a:off x="7030720" y="1196975"/>
            <a:ext cx="1488440" cy="4603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BlockCache</a:t>
            </a:r>
          </a:p>
        </p:txBody>
      </p:sp>
      <p:cxnSp>
        <p:nvCxnSpPr>
          <p:cNvPr id="38" name="直接连接符 37"/>
          <p:cNvCxnSpPr>
            <a:stCxn id="37" idx="2"/>
          </p:cNvCxnSpPr>
          <p:nvPr/>
        </p:nvCxnSpPr>
        <p:spPr>
          <a:xfrm flipH="1">
            <a:off x="7762240" y="1657350"/>
            <a:ext cx="12700" cy="493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6405245" y="5174615"/>
            <a:ext cx="1342390" cy="2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410325" y="475805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发起读请求</a:t>
            </a:r>
          </a:p>
        </p:txBody>
      </p:sp>
      <p:cxnSp>
        <p:nvCxnSpPr>
          <p:cNvPr id="41" name="直接箭头连接符 40"/>
          <p:cNvCxnSpPr/>
          <p:nvPr/>
        </p:nvCxnSpPr>
        <p:spPr>
          <a:xfrm flipH="1">
            <a:off x="7747635" y="6367780"/>
            <a:ext cx="35039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7804785" y="5944870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读到的数据块放在</a:t>
            </a:r>
            <a:r>
              <a:rPr lang="en-US" altLang="zh-CN"/>
              <a:t>BlockCache</a:t>
            </a:r>
            <a:r>
              <a:rPr lang="zh-CN" altLang="en-US"/>
              <a:t>中</a:t>
            </a:r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5267325" y="4713605"/>
            <a:ext cx="1125220" cy="127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6414770" y="5480685"/>
            <a:ext cx="1332865" cy="279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7" grpId="1" animBg="1"/>
      <p:bldP spid="9" grpId="0" bldLvl="0" animBg="1"/>
      <p:bldP spid="11" grpId="0" animBg="1"/>
      <p:bldP spid="13" grpId="0" bldLvl="0" animBg="1"/>
      <p:bldP spid="15" grpId="0" animBg="1"/>
      <p:bldP spid="17" grpId="0"/>
      <p:bldP spid="19" grpId="0"/>
      <p:bldP spid="21" grpId="0"/>
      <p:bldP spid="25" grpId="0"/>
      <p:bldP spid="29" grpId="0"/>
      <p:bldP spid="31" grpId="0"/>
      <p:bldP spid="36" grpId="0"/>
      <p:bldP spid="37" grpId="0" bldLvl="0" animBg="1"/>
      <p:bldP spid="40" grpId="0"/>
      <p:bldP spid="4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93395" y="2035175"/>
            <a:ext cx="5688330" cy="2312670"/>
          </a:xfrm>
          <a:prstGeom prst="round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93395" y="2121535"/>
            <a:ext cx="1668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HRegionServer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102360" y="2771140"/>
            <a:ext cx="4669790" cy="14700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79195" y="2771140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HRegion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209040" y="3138805"/>
            <a:ext cx="2204085" cy="10572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79195" y="313880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store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967230" y="3177540"/>
            <a:ext cx="1033780" cy="3346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MemStore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297940" y="3597275"/>
            <a:ext cx="744855" cy="50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111375" y="3597275"/>
            <a:ext cx="744855" cy="50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887345" y="3667125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3485515" y="3121660"/>
            <a:ext cx="1851025" cy="10572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55670" y="3121660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store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4154170" y="3155315"/>
            <a:ext cx="1033780" cy="3346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MemStore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3622040" y="3580130"/>
            <a:ext cx="744855" cy="50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505960" y="3649980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336540" y="3383280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712460" y="3228975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6282690" y="2035175"/>
            <a:ext cx="5688965" cy="2312670"/>
          </a:xfrm>
          <a:prstGeom prst="round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283325" y="2121535"/>
            <a:ext cx="1668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HRegionServer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6892290" y="2771140"/>
            <a:ext cx="4669790" cy="14700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969125" y="2771140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HRegion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6998970" y="3138805"/>
            <a:ext cx="2204085" cy="10572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969125" y="313880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store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7757160" y="3177540"/>
            <a:ext cx="1033780" cy="3346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MemStore</a:t>
            </a:r>
          </a:p>
        </p:txBody>
      </p:sp>
      <p:sp>
        <p:nvSpPr>
          <p:cNvPr id="47" name="圆角矩形 46"/>
          <p:cNvSpPr/>
          <p:nvPr/>
        </p:nvSpPr>
        <p:spPr>
          <a:xfrm>
            <a:off x="7087870" y="3597275"/>
            <a:ext cx="744855" cy="50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7901305" y="3597275"/>
            <a:ext cx="744855" cy="50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8677275" y="3667125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9275445" y="3121660"/>
            <a:ext cx="1851025" cy="10572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245600" y="3121660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store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9944100" y="3155315"/>
            <a:ext cx="1033780" cy="3346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MemStore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9411970" y="3580130"/>
            <a:ext cx="744855" cy="50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10295890" y="3649980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11126470" y="3383280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11502390" y="3228975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57" name="矩形 56"/>
          <p:cNvSpPr/>
          <p:nvPr/>
        </p:nvSpPr>
        <p:spPr>
          <a:xfrm>
            <a:off x="570230" y="4602480"/>
            <a:ext cx="5539740" cy="4419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679950" y="463931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DFS Client</a:t>
            </a:r>
          </a:p>
        </p:txBody>
      </p:sp>
      <p:sp>
        <p:nvSpPr>
          <p:cNvPr id="59" name="矩形 58"/>
          <p:cNvSpPr/>
          <p:nvPr/>
        </p:nvSpPr>
        <p:spPr>
          <a:xfrm>
            <a:off x="211963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223774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235585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200152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88150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176339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247396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259207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271018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29628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41439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353250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317817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305816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294005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365061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76872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388683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4057015" y="4602480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78" name="矩形 77"/>
          <p:cNvSpPr/>
          <p:nvPr/>
        </p:nvSpPr>
        <p:spPr>
          <a:xfrm>
            <a:off x="6581140" y="4602480"/>
            <a:ext cx="5539740" cy="4419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0690860" y="463931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DFS Client</a:t>
            </a:r>
          </a:p>
        </p:txBody>
      </p:sp>
      <p:sp>
        <p:nvSpPr>
          <p:cNvPr id="80" name="矩形 79"/>
          <p:cNvSpPr/>
          <p:nvPr/>
        </p:nvSpPr>
        <p:spPr>
          <a:xfrm>
            <a:off x="813054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824865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836676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801243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789241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777430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848487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860298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872109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930719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942530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954341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918908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906907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895096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966152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977963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989774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10067925" y="4602480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99" name="圆角矩形 98"/>
          <p:cNvSpPr/>
          <p:nvPr/>
        </p:nvSpPr>
        <p:spPr>
          <a:xfrm>
            <a:off x="735330" y="5356225"/>
            <a:ext cx="1330960" cy="11963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DataNode</a:t>
            </a:r>
          </a:p>
        </p:txBody>
      </p:sp>
      <p:sp>
        <p:nvSpPr>
          <p:cNvPr id="100" name="矩形 99"/>
          <p:cNvSpPr/>
          <p:nvPr/>
        </p:nvSpPr>
        <p:spPr>
          <a:xfrm>
            <a:off x="848995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1238250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1637030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848995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1238250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1637030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圆角矩形 105"/>
          <p:cNvSpPr/>
          <p:nvPr/>
        </p:nvSpPr>
        <p:spPr>
          <a:xfrm>
            <a:off x="2441575" y="5356225"/>
            <a:ext cx="1330960" cy="11963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DataNode</a:t>
            </a:r>
          </a:p>
        </p:txBody>
      </p:sp>
      <p:sp>
        <p:nvSpPr>
          <p:cNvPr id="107" name="矩形 106"/>
          <p:cNvSpPr/>
          <p:nvPr/>
        </p:nvSpPr>
        <p:spPr>
          <a:xfrm>
            <a:off x="2555240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2944495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3343275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2555240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2944495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3343275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圆角矩形 112"/>
          <p:cNvSpPr/>
          <p:nvPr/>
        </p:nvSpPr>
        <p:spPr>
          <a:xfrm>
            <a:off x="4324350" y="5356225"/>
            <a:ext cx="1330960" cy="11963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DataNode</a:t>
            </a:r>
          </a:p>
        </p:txBody>
      </p:sp>
      <p:sp>
        <p:nvSpPr>
          <p:cNvPr id="114" name="矩形 113"/>
          <p:cNvSpPr/>
          <p:nvPr/>
        </p:nvSpPr>
        <p:spPr>
          <a:xfrm>
            <a:off x="4438015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4827270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5226050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4438015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4827270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5226050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圆角矩形 119"/>
          <p:cNvSpPr/>
          <p:nvPr/>
        </p:nvSpPr>
        <p:spPr>
          <a:xfrm>
            <a:off x="6283325" y="5356225"/>
            <a:ext cx="1330960" cy="11963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DataNode</a:t>
            </a:r>
          </a:p>
        </p:txBody>
      </p:sp>
      <p:sp>
        <p:nvSpPr>
          <p:cNvPr id="121" name="矩形 120"/>
          <p:cNvSpPr/>
          <p:nvPr/>
        </p:nvSpPr>
        <p:spPr>
          <a:xfrm>
            <a:off x="6396990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6786245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7185025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6396990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6786245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7185025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圆角矩形 126"/>
          <p:cNvSpPr/>
          <p:nvPr/>
        </p:nvSpPr>
        <p:spPr>
          <a:xfrm>
            <a:off x="8195945" y="5356225"/>
            <a:ext cx="1330960" cy="11963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DataNode</a:t>
            </a:r>
          </a:p>
        </p:txBody>
      </p:sp>
      <p:sp>
        <p:nvSpPr>
          <p:cNvPr id="128" name="矩形 127"/>
          <p:cNvSpPr/>
          <p:nvPr/>
        </p:nvSpPr>
        <p:spPr>
          <a:xfrm>
            <a:off x="8309610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8698865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9097645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8309610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8698865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9097645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圆角矩形 133"/>
          <p:cNvSpPr/>
          <p:nvPr/>
        </p:nvSpPr>
        <p:spPr>
          <a:xfrm>
            <a:off x="10000615" y="5356225"/>
            <a:ext cx="1330960" cy="11963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DataNode</a:t>
            </a:r>
          </a:p>
        </p:txBody>
      </p:sp>
      <p:sp>
        <p:nvSpPr>
          <p:cNvPr id="135" name="矩形 134"/>
          <p:cNvSpPr/>
          <p:nvPr/>
        </p:nvSpPr>
        <p:spPr>
          <a:xfrm>
            <a:off x="10114280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10503535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10902315" y="5434330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10114280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10503535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10902315" y="5847715"/>
            <a:ext cx="324485" cy="351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1" name="直接连接符 140"/>
          <p:cNvCxnSpPr/>
          <p:nvPr/>
        </p:nvCxnSpPr>
        <p:spPr>
          <a:xfrm flipV="1">
            <a:off x="337820" y="5174615"/>
            <a:ext cx="11652250" cy="127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/>
        </p:nvSpPr>
        <p:spPr>
          <a:xfrm rot="10800000">
            <a:off x="184785" y="5680075"/>
            <a:ext cx="459740" cy="5486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/>
              <a:t>HDFS</a:t>
            </a:r>
          </a:p>
        </p:txBody>
      </p:sp>
      <p:sp>
        <p:nvSpPr>
          <p:cNvPr id="143" name="文本框 142"/>
          <p:cNvSpPr txBox="1"/>
          <p:nvPr/>
        </p:nvSpPr>
        <p:spPr>
          <a:xfrm rot="10800000">
            <a:off x="99060" y="2941320"/>
            <a:ext cx="459740" cy="6629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/>
              <a:t>HBase</a:t>
            </a:r>
          </a:p>
        </p:txBody>
      </p:sp>
      <p:sp>
        <p:nvSpPr>
          <p:cNvPr id="144" name="圆角矩形 143"/>
          <p:cNvSpPr/>
          <p:nvPr/>
        </p:nvSpPr>
        <p:spPr>
          <a:xfrm>
            <a:off x="1154430" y="611505"/>
            <a:ext cx="1031240" cy="9144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145" name="圆角矩形 144"/>
          <p:cNvSpPr/>
          <p:nvPr/>
        </p:nvSpPr>
        <p:spPr>
          <a:xfrm>
            <a:off x="5671820" y="611505"/>
            <a:ext cx="1031240" cy="9144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146" name="云形 145"/>
          <p:cNvSpPr/>
          <p:nvPr/>
        </p:nvSpPr>
        <p:spPr>
          <a:xfrm>
            <a:off x="2975610" y="551180"/>
            <a:ext cx="1979295" cy="914400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Zookeeper</a:t>
            </a:r>
          </a:p>
        </p:txBody>
      </p:sp>
      <p:sp>
        <p:nvSpPr>
          <p:cNvPr id="147" name="右箭头 146"/>
          <p:cNvSpPr/>
          <p:nvPr/>
        </p:nvSpPr>
        <p:spPr>
          <a:xfrm>
            <a:off x="2264410" y="910590"/>
            <a:ext cx="665480" cy="316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左箭头 147"/>
          <p:cNvSpPr/>
          <p:nvPr/>
        </p:nvSpPr>
        <p:spPr>
          <a:xfrm>
            <a:off x="4954905" y="897255"/>
            <a:ext cx="647065" cy="330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下箭头 148"/>
          <p:cNvSpPr/>
          <p:nvPr/>
        </p:nvSpPr>
        <p:spPr>
          <a:xfrm>
            <a:off x="1478915" y="1572895"/>
            <a:ext cx="284480" cy="3917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下箭头 149"/>
          <p:cNvSpPr/>
          <p:nvPr/>
        </p:nvSpPr>
        <p:spPr>
          <a:xfrm>
            <a:off x="5712460" y="1572895"/>
            <a:ext cx="284480" cy="3917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下箭头 150"/>
          <p:cNvSpPr/>
          <p:nvPr/>
        </p:nvSpPr>
        <p:spPr>
          <a:xfrm>
            <a:off x="6396990" y="1572895"/>
            <a:ext cx="284480" cy="3917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2" name="肘形连接符 151"/>
          <p:cNvCxnSpPr/>
          <p:nvPr/>
        </p:nvCxnSpPr>
        <p:spPr>
          <a:xfrm rot="5400000" flipV="1">
            <a:off x="4906645" y="3108960"/>
            <a:ext cx="3056255" cy="393700"/>
          </a:xfrm>
          <a:prstGeom prst="bentConnector2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肘形连接符 152"/>
          <p:cNvCxnSpPr>
            <a:stCxn id="12" idx="2"/>
            <a:endCxn id="60" idx="0"/>
          </p:cNvCxnSpPr>
          <p:nvPr/>
        </p:nvCxnSpPr>
        <p:spPr>
          <a:xfrm rot="5400000" flipV="1">
            <a:off x="1657350" y="4118610"/>
            <a:ext cx="652780" cy="626110"/>
          </a:xfrm>
          <a:prstGeom prst="bentConnector3">
            <a:avLst>
              <a:gd name="adj1" fmla="val 50000"/>
            </a:avLst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肘形连接符 153"/>
          <p:cNvCxnSpPr>
            <a:stCxn id="13" idx="2"/>
            <a:endCxn id="69" idx="0"/>
          </p:cNvCxnSpPr>
          <p:nvPr/>
        </p:nvCxnSpPr>
        <p:spPr>
          <a:xfrm rot="5400000" flipV="1">
            <a:off x="2652395" y="3937000"/>
            <a:ext cx="652780" cy="989330"/>
          </a:xfrm>
          <a:prstGeom prst="bentConnector3">
            <a:avLst>
              <a:gd name="adj1" fmla="val 50000"/>
            </a:avLst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肘形连接符 154"/>
          <p:cNvCxnSpPr>
            <a:stCxn id="18" idx="2"/>
          </p:cNvCxnSpPr>
          <p:nvPr/>
        </p:nvCxnSpPr>
        <p:spPr>
          <a:xfrm rot="5400000" flipV="1">
            <a:off x="3833495" y="4248785"/>
            <a:ext cx="631190" cy="309245"/>
          </a:xfrm>
          <a:prstGeom prst="bentConnector3">
            <a:avLst>
              <a:gd name="adj1" fmla="val 49950"/>
            </a:avLst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肘形连接符 155"/>
          <p:cNvCxnSpPr>
            <a:stCxn id="47" idx="2"/>
            <a:endCxn id="81" idx="0"/>
          </p:cNvCxnSpPr>
          <p:nvPr/>
        </p:nvCxnSpPr>
        <p:spPr>
          <a:xfrm rot="5400000" flipV="1">
            <a:off x="7557770" y="4008120"/>
            <a:ext cx="652780" cy="847090"/>
          </a:xfrm>
          <a:prstGeom prst="bentConnector3">
            <a:avLst>
              <a:gd name="adj1" fmla="val 50000"/>
            </a:avLst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肘形连接符 156"/>
          <p:cNvCxnSpPr>
            <a:stCxn id="48" idx="2"/>
            <a:endCxn id="90" idx="0"/>
          </p:cNvCxnSpPr>
          <p:nvPr/>
        </p:nvCxnSpPr>
        <p:spPr>
          <a:xfrm rot="5400000" flipV="1">
            <a:off x="8552815" y="3826510"/>
            <a:ext cx="652780" cy="1210310"/>
          </a:xfrm>
          <a:prstGeom prst="bentConnector3">
            <a:avLst>
              <a:gd name="adj1" fmla="val 42023"/>
            </a:avLst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肘形连接符 157"/>
          <p:cNvCxnSpPr>
            <a:stCxn id="53" idx="2"/>
          </p:cNvCxnSpPr>
          <p:nvPr/>
        </p:nvCxnSpPr>
        <p:spPr>
          <a:xfrm rot="5400000" flipV="1">
            <a:off x="9712960" y="4159250"/>
            <a:ext cx="683260" cy="540385"/>
          </a:xfrm>
          <a:prstGeom prst="bentConnector3">
            <a:avLst>
              <a:gd name="adj1" fmla="val 49954"/>
            </a:avLst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肘形连接符 158"/>
          <p:cNvCxnSpPr>
            <a:stCxn id="62" idx="2"/>
            <a:endCxn id="100" idx="0"/>
          </p:cNvCxnSpPr>
          <p:nvPr/>
        </p:nvCxnSpPr>
        <p:spPr>
          <a:xfrm rot="5400000">
            <a:off x="1263650" y="4636770"/>
            <a:ext cx="545465" cy="1049020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肘形连接符 159"/>
          <p:cNvCxnSpPr>
            <a:stCxn id="59" idx="2"/>
            <a:endCxn id="110" idx="0"/>
          </p:cNvCxnSpPr>
          <p:nvPr/>
        </p:nvCxnSpPr>
        <p:spPr>
          <a:xfrm rot="5400000" flipV="1">
            <a:off x="1968500" y="5098415"/>
            <a:ext cx="958850" cy="539115"/>
          </a:xfrm>
          <a:prstGeom prst="bentConnector3">
            <a:avLst>
              <a:gd name="adj1" fmla="val 49967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肘形连接符 160"/>
          <p:cNvCxnSpPr>
            <a:endCxn id="111" idx="0"/>
          </p:cNvCxnSpPr>
          <p:nvPr/>
        </p:nvCxnSpPr>
        <p:spPr>
          <a:xfrm rot="5400000" flipV="1">
            <a:off x="2347595" y="5087620"/>
            <a:ext cx="1076325" cy="442595"/>
          </a:xfrm>
          <a:prstGeom prst="bentConnector3">
            <a:avLst>
              <a:gd name="adj1" fmla="val 50029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肘形连接符 161"/>
          <p:cNvCxnSpPr>
            <a:stCxn id="68" idx="2"/>
            <a:endCxn id="117" idx="0"/>
          </p:cNvCxnSpPr>
          <p:nvPr/>
        </p:nvCxnSpPr>
        <p:spPr>
          <a:xfrm rot="5400000" flipV="1">
            <a:off x="3498215" y="4745355"/>
            <a:ext cx="958850" cy="1245235"/>
          </a:xfrm>
          <a:prstGeom prst="bentConnector3">
            <a:avLst>
              <a:gd name="adj1" fmla="val 49967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肘形连接符 162"/>
          <p:cNvCxnSpPr>
            <a:stCxn id="81" idx="2"/>
            <a:endCxn id="125" idx="0"/>
          </p:cNvCxnSpPr>
          <p:nvPr/>
        </p:nvCxnSpPr>
        <p:spPr>
          <a:xfrm rot="5400000">
            <a:off x="7148830" y="4688840"/>
            <a:ext cx="958850" cy="1358900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肘形连接符 163"/>
          <p:cNvCxnSpPr>
            <a:stCxn id="86" idx="2"/>
            <a:endCxn id="131" idx="0"/>
          </p:cNvCxnSpPr>
          <p:nvPr/>
        </p:nvCxnSpPr>
        <p:spPr>
          <a:xfrm rot="5400000">
            <a:off x="8028305" y="5332095"/>
            <a:ext cx="958850" cy="71755"/>
          </a:xfrm>
          <a:prstGeom prst="bentConnector3">
            <a:avLst>
              <a:gd name="adj1" fmla="val 49967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肘形连接符 164"/>
          <p:cNvCxnSpPr>
            <a:stCxn id="91" idx="2"/>
            <a:endCxn id="139" idx="0"/>
          </p:cNvCxnSpPr>
          <p:nvPr/>
        </p:nvCxnSpPr>
        <p:spPr>
          <a:xfrm rot="5400000" flipV="1">
            <a:off x="9654540" y="4836160"/>
            <a:ext cx="958850" cy="1063625"/>
          </a:xfrm>
          <a:prstGeom prst="bentConnector3">
            <a:avLst>
              <a:gd name="adj1" fmla="val 49967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 rot="10800000">
            <a:off x="552450" y="2836545"/>
            <a:ext cx="459740" cy="134239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/>
              <a:t>HLog</a:t>
            </a:r>
          </a:p>
        </p:txBody>
      </p:sp>
      <p:sp>
        <p:nvSpPr>
          <p:cNvPr id="6" name="文本框 5"/>
          <p:cNvSpPr txBox="1"/>
          <p:nvPr/>
        </p:nvSpPr>
        <p:spPr>
          <a:xfrm rot="10800000">
            <a:off x="6396990" y="2836545"/>
            <a:ext cx="459740" cy="134239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/>
              <a:t>HLog</a:t>
            </a:r>
          </a:p>
        </p:txBody>
      </p:sp>
      <p:sp>
        <p:nvSpPr>
          <p:cNvPr id="19" name="矩形 18"/>
          <p:cNvSpPr/>
          <p:nvPr/>
        </p:nvSpPr>
        <p:spPr>
          <a:xfrm>
            <a:off x="1055370" y="4771390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173480" y="4771390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291590" y="4771390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937260" y="4771390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17245" y="4771390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99135" y="4771390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409700" y="4771390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16470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28281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40092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04659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92658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808470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519035" y="4758055"/>
            <a:ext cx="118110" cy="130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肘形连接符 35"/>
          <p:cNvCxnSpPr>
            <a:stCxn id="5" idx="0"/>
            <a:endCxn id="23" idx="0"/>
          </p:cNvCxnSpPr>
          <p:nvPr/>
        </p:nvCxnSpPr>
        <p:spPr>
          <a:xfrm rot="5400000" flipV="1">
            <a:off x="711200" y="4249420"/>
            <a:ext cx="592455" cy="450215"/>
          </a:xfrm>
          <a:prstGeom prst="bentConnector3">
            <a:avLst>
              <a:gd name="adj1" fmla="val 50054"/>
            </a:avLst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6" idx="0"/>
            <a:endCxn id="30" idx="0"/>
          </p:cNvCxnSpPr>
          <p:nvPr/>
        </p:nvCxnSpPr>
        <p:spPr>
          <a:xfrm rot="5400000" flipV="1">
            <a:off x="6694805" y="4110990"/>
            <a:ext cx="579120" cy="715010"/>
          </a:xfrm>
          <a:prstGeom prst="bentConnector3">
            <a:avLst>
              <a:gd name="adj1" fmla="val 50000"/>
            </a:avLst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3" idx="2"/>
            <a:endCxn id="105" idx="0"/>
          </p:cNvCxnSpPr>
          <p:nvPr/>
        </p:nvCxnSpPr>
        <p:spPr>
          <a:xfrm rot="5400000" flipV="1">
            <a:off x="1043305" y="5090795"/>
            <a:ext cx="945515" cy="567055"/>
          </a:xfrm>
          <a:prstGeom prst="bentConnector3">
            <a:avLst>
              <a:gd name="adj1" fmla="val 50034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2" idx="2"/>
            <a:endCxn id="131" idx="1"/>
          </p:cNvCxnSpPr>
          <p:nvPr/>
        </p:nvCxnSpPr>
        <p:spPr>
          <a:xfrm rot="5400000" flipV="1">
            <a:off x="7140575" y="4853940"/>
            <a:ext cx="1134745" cy="1203960"/>
          </a:xfrm>
          <a:prstGeom prst="bentConnector2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166"/>
          <p:cNvSpPr txBox="1"/>
          <p:nvPr/>
        </p:nvSpPr>
        <p:spPr>
          <a:xfrm>
            <a:off x="164985" y="103678"/>
            <a:ext cx="4272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读缓存机制 </a:t>
            </a:r>
            <a:r>
              <a:rPr lang="en-US" altLang="zh-CN" sz="2800" dirty="0"/>
              <a:t>- BlockCache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2162810" y="2139950"/>
            <a:ext cx="3702685" cy="4984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BlockCache</a:t>
            </a:r>
          </a:p>
        </p:txBody>
      </p:sp>
      <p:sp>
        <p:nvSpPr>
          <p:cNvPr id="169" name="矩形 168"/>
          <p:cNvSpPr/>
          <p:nvPr/>
        </p:nvSpPr>
        <p:spPr>
          <a:xfrm>
            <a:off x="7987665" y="2139950"/>
            <a:ext cx="3702685" cy="4984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BlockCache</a:t>
            </a:r>
          </a:p>
        </p:txBody>
      </p:sp>
      <p:sp>
        <p:nvSpPr>
          <p:cNvPr id="170" name="文本框 169"/>
          <p:cNvSpPr txBox="1"/>
          <p:nvPr/>
        </p:nvSpPr>
        <p:spPr>
          <a:xfrm>
            <a:off x="6840855" y="381635"/>
            <a:ext cx="2697480" cy="9220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 anchor="t">
            <a:spAutoFit/>
          </a:bodyPr>
          <a:lstStyle/>
          <a:p>
            <a:r>
              <a:rPr lang="zh-CN" altLang="en-US">
                <a:ea typeface="宋体" panose="02010600030101010101" pitchFamily="2" charset="-122"/>
                <a:sym typeface="+mn-ea"/>
              </a:rPr>
              <a:t>大小：</a:t>
            </a: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hfile.block.cache.size</a:t>
            </a: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默认是堆内存的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40%)</a:t>
            </a:r>
            <a:endParaRPr lang="zh-CN" altLang="en-US"/>
          </a:p>
        </p:txBody>
      </p:sp>
      <p:sp>
        <p:nvSpPr>
          <p:cNvPr id="171" name="文本框 170"/>
          <p:cNvSpPr txBox="1"/>
          <p:nvPr/>
        </p:nvSpPr>
        <p:spPr>
          <a:xfrm>
            <a:off x="9603105" y="243205"/>
            <a:ext cx="2569210" cy="107632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1600">
                <a:ea typeface="宋体" panose="02010600030101010101" pitchFamily="2" charset="-122"/>
                <a:sym typeface="+mn-ea"/>
              </a:rPr>
              <a:t>缓存策略：LruBlockCache</a:t>
            </a:r>
            <a:r>
              <a:rPr lang="en-US" altLang="zh-CN" sz="1600">
                <a:ea typeface="宋体" panose="02010600030101010101" pitchFamily="2" charset="-122"/>
                <a:sym typeface="+mn-ea"/>
              </a:rPr>
              <a:t>(on heap)</a:t>
            </a:r>
            <a:r>
              <a:rPr lang="zh-CN" altLang="en-US" sz="1600">
                <a:ea typeface="宋体" panose="02010600030101010101" pitchFamily="2" charset="-122"/>
                <a:sym typeface="+mn-ea"/>
              </a:rPr>
              <a:t> </a:t>
            </a:r>
          </a:p>
          <a:p>
            <a:pPr algn="l"/>
            <a:r>
              <a:rPr lang="zh-CN" altLang="en-US" sz="1600">
                <a:ea typeface="宋体" panose="02010600030101010101" pitchFamily="2" charset="-122"/>
                <a:sym typeface="+mn-ea"/>
              </a:rPr>
              <a:t>和 </a:t>
            </a:r>
          </a:p>
          <a:p>
            <a:pPr algn="l"/>
            <a:r>
              <a:rPr lang="zh-CN" altLang="en-US" sz="1600">
                <a:ea typeface="宋体" panose="02010600030101010101" pitchFamily="2" charset="-122"/>
                <a:sym typeface="+mn-ea"/>
              </a:rPr>
              <a:t>BucketCache </a:t>
            </a:r>
            <a:r>
              <a:rPr lang="en-US" altLang="zh-CN" sz="1600">
                <a:ea typeface="宋体" panose="02010600030101010101" pitchFamily="2" charset="-122"/>
                <a:sym typeface="+mn-ea"/>
              </a:rPr>
              <a:t>(off heap)</a:t>
            </a:r>
          </a:p>
        </p:txBody>
      </p:sp>
      <p:cxnSp>
        <p:nvCxnSpPr>
          <p:cNvPr id="172" name="直接箭头连接符 171"/>
          <p:cNvCxnSpPr>
            <a:stCxn id="169" idx="0"/>
            <a:endCxn id="170" idx="2"/>
          </p:cNvCxnSpPr>
          <p:nvPr/>
        </p:nvCxnSpPr>
        <p:spPr>
          <a:xfrm flipH="1" flipV="1">
            <a:off x="8189595" y="1303655"/>
            <a:ext cx="1649730" cy="836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>
            <a:stCxn id="169" idx="0"/>
            <a:endCxn id="171" idx="2"/>
          </p:cNvCxnSpPr>
          <p:nvPr/>
        </p:nvCxnSpPr>
        <p:spPr>
          <a:xfrm flipV="1">
            <a:off x="9839325" y="1319530"/>
            <a:ext cx="1048385" cy="820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  <p:bldP spid="169" grpId="0" animBg="1"/>
      <p:bldP spid="170" grpId="0" animBg="1"/>
      <p:bldP spid="17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9455" y="461818"/>
            <a:ext cx="4805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读缓存机制 </a:t>
            </a:r>
            <a:r>
              <a:rPr lang="en-US" altLang="zh-CN" sz="2800" dirty="0"/>
              <a:t>- </a:t>
            </a:r>
            <a:r>
              <a:rPr lang="zh-CN" altLang="en-US" sz="2800">
                <a:ea typeface="宋体" panose="02010600030101010101" pitchFamily="2" charset="-122"/>
                <a:sym typeface="+mn-ea"/>
              </a:rPr>
              <a:t>LruBlockCache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96315" y="155511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三种缓存过期策略：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878330" y="2437130"/>
            <a:ext cx="5212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FIFO  -&gt; </a:t>
            </a:r>
            <a:r>
              <a:rPr lang="zh-CN" altLang="en-US">
                <a:ea typeface="宋体" panose="02010600030101010101" pitchFamily="2" charset="-122"/>
              </a:rPr>
              <a:t>按照</a:t>
            </a:r>
            <a:r>
              <a:rPr lang="en-US" altLang="zh-CN">
                <a:ea typeface="宋体" panose="02010600030101010101" pitchFamily="2" charset="-122"/>
              </a:rPr>
              <a:t>“</a:t>
            </a:r>
            <a:r>
              <a:rPr lang="zh-CN" altLang="en-US">
                <a:ea typeface="宋体" panose="02010600030101010101" pitchFamily="2" charset="-122"/>
              </a:rPr>
              <a:t>先进先出</a:t>
            </a:r>
            <a:r>
              <a:rPr lang="en-US" altLang="zh-CN">
                <a:ea typeface="宋体" panose="02010600030101010101" pitchFamily="2" charset="-122"/>
              </a:rPr>
              <a:t>”</a:t>
            </a:r>
            <a:r>
              <a:rPr lang="zh-CN" altLang="en-US">
                <a:ea typeface="宋体" panose="02010600030101010101" pitchFamily="2" charset="-122"/>
              </a:rPr>
              <a:t>的原理来淘汰数据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78330" y="3255645"/>
            <a:ext cx="9669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LRU(Least recently used, </a:t>
            </a:r>
            <a:r>
              <a:rPr lang="zh-CN" altLang="en-US" dirty="0">
                <a:ea typeface="宋体" panose="02010600030101010101" pitchFamily="2" charset="-122"/>
              </a:rPr>
              <a:t>最近最少使用</a:t>
            </a:r>
            <a:r>
              <a:rPr lang="en-US" altLang="zh-CN" dirty="0">
                <a:ea typeface="宋体" panose="02010600030101010101" pitchFamily="2" charset="-122"/>
              </a:rPr>
              <a:t>) -&gt; </a:t>
            </a:r>
            <a:r>
              <a:rPr lang="en-US" altLang="zh-CN" dirty="0" err="1">
                <a:ea typeface="宋体" panose="02010600030101010101" pitchFamily="2" charset="-122"/>
              </a:rPr>
              <a:t>根据数据的历史访问记录来进行淘汰数据</a:t>
            </a:r>
            <a:r>
              <a:rPr lang="en-US" altLang="zh-CN" dirty="0">
                <a:ea typeface="宋体" panose="02010600030101010101" pitchFamily="2" charset="-122"/>
              </a:rPr>
              <a:t>，</a:t>
            </a:r>
          </a:p>
          <a:p>
            <a:pPr algn="l" fontAlgn="auto">
              <a:lnSpc>
                <a:spcPct val="150000"/>
              </a:lnSpc>
            </a:pPr>
            <a:r>
              <a:rPr lang="en-US" altLang="zh-CN" dirty="0" err="1">
                <a:ea typeface="宋体" panose="02010600030101010101" pitchFamily="2" charset="-122"/>
              </a:rPr>
              <a:t>其核心思想是“如果数据最近被访问过，那么将来被访问的几率也更高</a:t>
            </a:r>
            <a:r>
              <a:rPr lang="en-US" altLang="zh-CN" dirty="0">
                <a:ea typeface="宋体" panose="02010600030101010101" pitchFamily="2" charset="-122"/>
              </a:rPr>
              <a:t>”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78330" y="4635500"/>
            <a:ext cx="94411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3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LFU(Least frequently used, </a:t>
            </a:r>
            <a:r>
              <a:rPr lang="zh-CN" altLang="en-US" dirty="0">
                <a:ea typeface="宋体" panose="02010600030101010101" pitchFamily="2" charset="-122"/>
              </a:rPr>
              <a:t>最近不常使用</a:t>
            </a:r>
            <a:r>
              <a:rPr lang="en-US" altLang="zh-CN" dirty="0">
                <a:ea typeface="宋体" panose="02010600030101010101" pitchFamily="2" charset="-122"/>
              </a:rPr>
              <a:t>) -&gt; </a:t>
            </a:r>
            <a:r>
              <a:rPr lang="en-US" altLang="zh-CN" dirty="0" err="1">
                <a:ea typeface="宋体" panose="02010600030101010101" pitchFamily="2" charset="-122"/>
              </a:rPr>
              <a:t>根据数据的历史访问频率来淘汰数据</a:t>
            </a:r>
            <a:r>
              <a:rPr lang="en-US" altLang="zh-CN" dirty="0">
                <a:ea typeface="宋体" panose="02010600030101010101" pitchFamily="2" charset="-122"/>
              </a:rPr>
              <a:t>，</a:t>
            </a:r>
          </a:p>
          <a:p>
            <a:pPr algn="l" fontAlgn="auto">
              <a:lnSpc>
                <a:spcPct val="150000"/>
              </a:lnSpc>
            </a:pPr>
            <a:r>
              <a:rPr lang="en-US" altLang="zh-CN" dirty="0" err="1">
                <a:ea typeface="宋体" panose="02010600030101010101" pitchFamily="2" charset="-122"/>
              </a:rPr>
              <a:t>其核心思想是“如果数据过去被访问多次，那么将来被访问的频率也更高</a:t>
            </a:r>
            <a:r>
              <a:rPr lang="en-US" altLang="zh-CN" dirty="0">
                <a:ea typeface="宋体" panose="02010600030101010101" pitchFamily="2" charset="-122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2" grpId="0"/>
      <p:bldP spid="2" grpId="0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996315" y="1555115"/>
            <a:ext cx="4411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ea typeface="宋体" panose="02010600030101010101" pitchFamily="2" charset="-122"/>
                <a:sym typeface="+mn-ea"/>
              </a:rPr>
              <a:t>LruBlockCache中的三种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Block priority</a:t>
            </a:r>
            <a:r>
              <a:rPr lang="zh-CN" altLang="en-US"/>
              <a:t>：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623060" y="2206625"/>
            <a:ext cx="898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>
                <a:ea typeface="宋体" panose="02010600030101010101" pitchFamily="2" charset="-122"/>
              </a:rPr>
              <a:t>Single access priority </a:t>
            </a:r>
            <a:r>
              <a:rPr lang="en-US">
                <a:ea typeface="宋体" panose="02010600030101010101" pitchFamily="2" charset="-122"/>
              </a:rPr>
              <a:t>: </a:t>
            </a:r>
            <a:r>
              <a:rPr lang="zh-CN" altLang="en-US">
                <a:ea typeface="宋体" panose="02010600030101010101" pitchFamily="2" charset="-122"/>
              </a:rPr>
              <a:t>当一个</a:t>
            </a:r>
            <a:r>
              <a:rPr lang="en-US" altLang="zh-CN">
                <a:ea typeface="宋体" panose="02010600030101010101" pitchFamily="2" charset="-122"/>
              </a:rPr>
              <a:t>Block</a:t>
            </a:r>
            <a:r>
              <a:rPr lang="zh-CN" altLang="en-US">
                <a:ea typeface="宋体" panose="02010600030101010101" pitchFamily="2" charset="-122"/>
              </a:rPr>
              <a:t>第一次从</a:t>
            </a:r>
            <a:r>
              <a:rPr lang="en-US" altLang="zh-CN">
                <a:ea typeface="宋体" panose="02010600030101010101" pitchFamily="2" charset="-122"/>
              </a:rPr>
              <a:t>HDFS</a:t>
            </a:r>
            <a:r>
              <a:rPr lang="zh-CN" altLang="en-US">
                <a:ea typeface="宋体" panose="02010600030101010101" pitchFamily="2" charset="-122"/>
              </a:rPr>
              <a:t>中加载到内存中就是这个级别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23060" y="3025140"/>
            <a:ext cx="818388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/>
              <a:t>2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>
                <a:ea typeface="宋体" panose="02010600030101010101" pitchFamily="2" charset="-122"/>
              </a:rPr>
              <a:t>Multi access priority </a:t>
            </a:r>
            <a:r>
              <a:rPr lang="en-US">
                <a:ea typeface="宋体" panose="02010600030101010101" pitchFamily="2" charset="-122"/>
              </a:rPr>
              <a:t>: </a:t>
            </a:r>
            <a:r>
              <a:rPr lang="zh-CN" altLang="en-US">
                <a:ea typeface="宋体" panose="02010600030101010101" pitchFamily="2" charset="-122"/>
              </a:rPr>
              <a:t>当一个</a:t>
            </a:r>
            <a:r>
              <a:rPr lang="en-US" altLang="zh-CN">
                <a:ea typeface="宋体" panose="02010600030101010101" pitchFamily="2" charset="-122"/>
              </a:rPr>
              <a:t>Block</a:t>
            </a:r>
            <a:r>
              <a:rPr lang="zh-CN" altLang="en-US">
                <a:ea typeface="宋体" panose="02010600030101010101" pitchFamily="2" charset="-122"/>
              </a:rPr>
              <a:t>再次被访问的时候就会变成这个级别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23060" y="3983355"/>
            <a:ext cx="9669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>
                <a:ea typeface="宋体" panose="02010600030101010101" pitchFamily="2" charset="-122"/>
              </a:rPr>
              <a:t>In-memory access priority </a:t>
            </a:r>
            <a:r>
              <a:rPr lang="en-US">
                <a:ea typeface="宋体" panose="02010600030101010101" pitchFamily="2" charset="-122"/>
              </a:rPr>
              <a:t>: </a:t>
            </a:r>
            <a:r>
              <a:rPr lang="zh-CN" altLang="en-US">
                <a:ea typeface="宋体" panose="02010600030101010101" pitchFamily="2" charset="-122"/>
              </a:rPr>
              <a:t>当一个</a:t>
            </a:r>
            <a:r>
              <a:rPr lang="en-US" altLang="zh-CN">
                <a:ea typeface="宋体" panose="02010600030101010101" pitchFamily="2" charset="-122"/>
              </a:rPr>
              <a:t>cf</a:t>
            </a:r>
            <a:r>
              <a:rPr lang="zh-CN" altLang="en-US">
                <a:ea typeface="宋体" panose="02010600030101010101" pitchFamily="2" charset="-122"/>
              </a:rPr>
              <a:t>被设置为</a:t>
            </a:r>
            <a:r>
              <a:rPr lang="en-US" altLang="zh-CN">
                <a:ea typeface="宋体" panose="02010600030101010101" pitchFamily="2" charset="-122"/>
              </a:rPr>
              <a:t>In Memory</a:t>
            </a:r>
            <a:r>
              <a:rPr lang="zh-CN" altLang="en-US">
                <a:ea typeface="宋体" panose="02010600030101010101" pitchFamily="2" charset="-122"/>
              </a:rPr>
              <a:t>的时候，则不管这个</a:t>
            </a:r>
            <a:r>
              <a:rPr lang="en-US" altLang="zh-CN">
                <a:ea typeface="宋体" panose="02010600030101010101" pitchFamily="2" charset="-122"/>
              </a:rPr>
              <a:t>cf</a:t>
            </a:r>
            <a:r>
              <a:rPr lang="zh-CN" altLang="en-US">
                <a:ea typeface="宋体" panose="02010600030101010101" pitchFamily="2" charset="-122"/>
              </a:rPr>
              <a:t>的</a:t>
            </a:r>
            <a:r>
              <a:rPr lang="en-US" altLang="zh-CN">
                <a:ea typeface="宋体" panose="02010600030101010101" pitchFamily="2" charset="-122"/>
              </a:rPr>
              <a:t>block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ea typeface="宋体" panose="02010600030101010101" pitchFamily="2" charset="-122"/>
              </a:rPr>
              <a:t>被访问了多少次都不会从内存中淘汰，比如</a:t>
            </a:r>
            <a:r>
              <a:rPr lang="en-US" altLang="zh-CN">
                <a:ea typeface="宋体" panose="02010600030101010101" pitchFamily="2" charset="-122"/>
              </a:rPr>
              <a:t>hbase:meta</a:t>
            </a:r>
            <a:r>
              <a:rPr lang="zh-CN" altLang="en-US">
                <a:ea typeface="宋体" panose="02010600030101010101" pitchFamily="2" charset="-122"/>
              </a:rPr>
              <a:t>表中的</a:t>
            </a:r>
            <a:r>
              <a:rPr lang="en-US" altLang="zh-CN">
                <a:ea typeface="宋体" panose="02010600030101010101" pitchFamily="2" charset="-122"/>
              </a:rPr>
              <a:t>cf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08480" y="5152390"/>
            <a:ext cx="49955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HColumnDescriptor.setInMemory(true);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08480" y="5834380"/>
            <a:ext cx="9035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hbase(main):003:0&gt; create  't', {NAME =&gt; 'f', IN_MEMORY =&gt; 'true'}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69455" y="461818"/>
            <a:ext cx="4805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读缓存机制 </a:t>
            </a:r>
            <a:r>
              <a:rPr lang="en-US" altLang="zh-CN" sz="2800" dirty="0"/>
              <a:t>- </a:t>
            </a:r>
            <a:r>
              <a:rPr lang="zh-CN" altLang="en-US" sz="2800">
                <a:ea typeface="宋体" panose="02010600030101010101" pitchFamily="2" charset="-122"/>
                <a:sym typeface="+mn-ea"/>
              </a:rPr>
              <a:t>LruBlockCache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2" grpId="0"/>
      <p:bldP spid="2" grpId="0"/>
      <p:bldP spid="5" grpId="0"/>
      <p:bldP spid="4" grpId="0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607310" y="1836420"/>
            <a:ext cx="452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HBase</a:t>
            </a:r>
            <a:r>
              <a:rPr lang="zh-CN" altLang="en-US"/>
              <a:t>默认使用的缓存策略 </a:t>
            </a:r>
            <a:r>
              <a:rPr lang="en-US" altLang="zh-CN"/>
              <a:t>- </a:t>
            </a:r>
            <a:r>
              <a:rPr lang="zh-CN" altLang="en-US"/>
              <a:t>看下监控界面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607310" y="2552700"/>
            <a:ext cx="601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除了缓存需要读取的</a:t>
            </a:r>
            <a:r>
              <a:rPr lang="en-US" altLang="zh-CN"/>
              <a:t>block</a:t>
            </a:r>
            <a:r>
              <a:rPr lang="zh-CN" altLang="en-US"/>
              <a:t>之外，还需要缓存如下的数据：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783330" y="3370580"/>
            <a:ext cx="1668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hbase:meta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783330" y="399605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HFile Indexes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783330" y="4622165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Keys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783330" y="524764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Bloom Filters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69455" y="461818"/>
            <a:ext cx="4805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读缓存机制 </a:t>
            </a:r>
            <a:r>
              <a:rPr lang="en-US" altLang="zh-CN" sz="2800" dirty="0"/>
              <a:t>- </a:t>
            </a:r>
            <a:r>
              <a:rPr lang="zh-CN" altLang="en-US" sz="2800">
                <a:ea typeface="宋体" panose="02010600030101010101" pitchFamily="2" charset="-122"/>
                <a:sym typeface="+mn-ea"/>
              </a:rPr>
              <a:t>LruBlockCache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5161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Google</a:t>
            </a:r>
            <a:r>
              <a:rPr lang="zh-CN" altLang="en-US" sz="2800" dirty="0">
                <a:ea typeface="宋体" panose="02010600030101010101" pitchFamily="2" charset="-122"/>
              </a:rPr>
              <a:t>、百度怎么存储搜索数据</a:t>
            </a:r>
          </a:p>
        </p:txBody>
      </p:sp>
      <p:graphicFrame>
        <p:nvGraphicFramePr>
          <p:cNvPr id="2" name="表格 1"/>
          <p:cNvGraphicFramePr/>
          <p:nvPr/>
        </p:nvGraphicFramePr>
        <p:xfrm>
          <a:off x="201930" y="1710055"/>
          <a:ext cx="1149540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7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2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http://www.51cto.com/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&lt;html&gt;...51CTO</a:t>
                      </a:r>
                      <a:r>
                        <a:rPr lang="zh-CN" altLang="en-US"/>
                        <a:t>技术栈</a:t>
                      </a:r>
                      <a:r>
                        <a:rPr lang="en-US" altLang="zh-CN"/>
                        <a:t>...&lt;/html&gt;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Chinese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http://hbase.apache.org/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&lt;html&gt;...Welcome to Apache HBase...&lt;/html&gt;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Engish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140335" y="4104640"/>
          <a:ext cx="623062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4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link_url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http://www.51cto.com/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http://tech.sina.com.cn/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http://www.51cto.com/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http://tech.qq.com/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http://hbase.apache.org/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http://hadoop.apache.org/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http://hbase.apache.org/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http://www.apache.org/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397635" y="1238885"/>
            <a:ext cx="144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web_content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199765" y="351917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web_link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366760" y="3736340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数据量越来越大，网页越来越多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366760" y="4872990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传统的数据库扩展性不太好</a:t>
            </a:r>
          </a:p>
          <a:p>
            <a:r>
              <a:rPr lang="en-US" altLang="zh-CN"/>
              <a:t>(</a:t>
            </a:r>
            <a:r>
              <a:rPr lang="zh-CN" altLang="en-US"/>
              <a:t>数百万的网页</a:t>
            </a:r>
            <a:r>
              <a:rPr lang="en-US" altLang="zh-CN"/>
              <a:t>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366760" y="578040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怎么办？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366760" y="430466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数亿甚至数十亿的网页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  <p:bldP spid="11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9455" y="461818"/>
            <a:ext cx="4450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读缓存机制 </a:t>
            </a:r>
            <a:r>
              <a:rPr lang="en-US" altLang="zh-CN" sz="2800" dirty="0"/>
              <a:t>- </a:t>
            </a:r>
            <a:r>
              <a:rPr lang="en-US" altLang="zh-CN" sz="2800">
                <a:ea typeface="宋体" panose="02010600030101010101" pitchFamily="2" charset="-122"/>
                <a:sym typeface="+mn-ea"/>
              </a:rPr>
              <a:t>BucketCache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9570" y="983615"/>
            <a:ext cx="212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启动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BucketCache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44805" y="1351915"/>
            <a:ext cx="11501755" cy="5477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/>
              <a:t>停止</a:t>
            </a:r>
            <a:r>
              <a:rPr lang="en-US" altLang="zh-CN" sz="1400"/>
              <a:t>Hbase stop-hbase.sh</a:t>
            </a:r>
          </a:p>
          <a:p>
            <a:r>
              <a:rPr lang="en-US" altLang="zh-CN" sz="1400"/>
              <a:t>1</a:t>
            </a:r>
            <a:r>
              <a:rPr lang="zh-CN" altLang="en-US" sz="1400">
                <a:ea typeface="宋体" panose="02010600030101010101" pitchFamily="2" charset="-122"/>
              </a:rPr>
              <a:t>、配置</a:t>
            </a:r>
            <a:r>
              <a:rPr lang="en-US" altLang="zh-CN" sz="1400">
                <a:ea typeface="宋体" panose="02010600030101010101" pitchFamily="2" charset="-122"/>
              </a:rPr>
              <a:t>hbase-env.sh</a:t>
            </a:r>
          </a:p>
          <a:p>
            <a:r>
              <a:rPr lang="zh-CN" altLang="en-US" sz="1400"/>
              <a:t>export HBASE_HEAPSIZE=512M</a:t>
            </a:r>
          </a:p>
          <a:p>
            <a:r>
              <a:rPr lang="zh-CN" altLang="en-US" sz="1400"/>
              <a:t>export HBASE_OFFHEAPSIZE=512M</a:t>
            </a:r>
          </a:p>
          <a:p>
            <a:r>
              <a:rPr lang="zh-CN" altLang="en-US" sz="1400"/>
              <a:t>export HBASE_REGIONSERVER_OPTS="$HBASE_REGIONSERVER_OPTS -XX:PermSize=128m -XX:MaxPermSize=128m -XX:MaxDirectMemorySize=800M"</a:t>
            </a:r>
          </a:p>
          <a:p>
            <a:endParaRPr lang="zh-CN" altLang="en-US" sz="1400"/>
          </a:p>
          <a:p>
            <a:r>
              <a:rPr lang="en-US" altLang="zh-CN" sz="1400"/>
              <a:t>2</a:t>
            </a:r>
            <a:r>
              <a:rPr lang="zh-CN" altLang="en-US" sz="1400">
                <a:ea typeface="宋体" panose="02010600030101010101" pitchFamily="2" charset="-122"/>
              </a:rPr>
              <a:t>、配置</a:t>
            </a:r>
            <a:r>
              <a:rPr lang="en-US" altLang="zh-CN" sz="1400">
                <a:ea typeface="宋体" panose="02010600030101010101" pitchFamily="2" charset="-122"/>
              </a:rPr>
              <a:t>hbase-site.xml</a:t>
            </a:r>
          </a:p>
          <a:p>
            <a:r>
              <a:rPr lang="en-US" altLang="zh-CN" sz="1400">
                <a:ea typeface="宋体" panose="02010600030101010101" pitchFamily="2" charset="-122"/>
                <a:sym typeface="+mn-ea"/>
              </a:rPr>
              <a:t>&lt;property&gt;</a:t>
            </a:r>
            <a:endParaRPr lang="en-US" altLang="zh-CN" sz="1400">
              <a:ea typeface="宋体" panose="02010600030101010101" pitchFamily="2" charset="-122"/>
            </a:endParaRPr>
          </a:p>
          <a:p>
            <a:r>
              <a:rPr lang="en-US" altLang="zh-CN" sz="1400">
                <a:ea typeface="宋体" panose="02010600030101010101" pitchFamily="2" charset="-122"/>
              </a:rPr>
              <a:t>	&lt;name&gt;hbase.bucketcache.ioengine&lt;/name&gt;</a:t>
            </a:r>
          </a:p>
          <a:p>
            <a:r>
              <a:rPr lang="en-US" altLang="zh-CN" sz="1400">
                <a:ea typeface="宋体" panose="02010600030101010101" pitchFamily="2" charset="-122"/>
              </a:rPr>
              <a:t>  	&lt;value&gt;offheap&lt;/value&gt;</a:t>
            </a:r>
          </a:p>
          <a:p>
            <a:r>
              <a:rPr lang="en-US" altLang="zh-CN" sz="1400">
                <a:ea typeface="宋体" panose="02010600030101010101" pitchFamily="2" charset="-122"/>
              </a:rPr>
              <a:t>&lt;/property&gt;</a:t>
            </a:r>
          </a:p>
          <a:p>
            <a:r>
              <a:rPr lang="en-US" altLang="zh-CN" sz="1400">
                <a:ea typeface="宋体" panose="02010600030101010101" pitchFamily="2" charset="-122"/>
              </a:rPr>
              <a:t>&lt;property&gt;</a:t>
            </a:r>
          </a:p>
          <a:p>
            <a:r>
              <a:rPr lang="en-US" altLang="zh-CN" sz="1400">
                <a:ea typeface="宋体" panose="02010600030101010101" pitchFamily="2" charset="-122"/>
              </a:rPr>
              <a:t>  	&lt;name&gt;hfile.block.cache.size&lt;/name&gt;</a:t>
            </a:r>
          </a:p>
          <a:p>
            <a:r>
              <a:rPr lang="en-US" altLang="zh-CN" sz="1400">
                <a:ea typeface="宋体" panose="02010600030101010101" pitchFamily="2" charset="-122"/>
              </a:rPr>
              <a:t>  	&lt;value&gt;0.2&lt;/value&gt;</a:t>
            </a:r>
          </a:p>
          <a:p>
            <a:r>
              <a:rPr lang="en-US" altLang="zh-CN" sz="1400">
                <a:ea typeface="宋体" panose="02010600030101010101" pitchFamily="2" charset="-122"/>
              </a:rPr>
              <a:t>&lt;/property&gt;</a:t>
            </a:r>
          </a:p>
          <a:p>
            <a:r>
              <a:rPr lang="en-US" altLang="zh-CN" sz="1400">
                <a:ea typeface="宋体" panose="02010600030101010101" pitchFamily="2" charset="-122"/>
              </a:rPr>
              <a:t>&lt;property&gt;</a:t>
            </a:r>
          </a:p>
          <a:p>
            <a:r>
              <a:rPr lang="en-US" altLang="zh-CN" sz="1400">
                <a:ea typeface="宋体" panose="02010600030101010101" pitchFamily="2" charset="-122"/>
              </a:rPr>
              <a:t>  	&lt;name&gt;hbase.bucketcache.size&lt;/name&gt;</a:t>
            </a:r>
          </a:p>
          <a:p>
            <a:r>
              <a:rPr lang="en-US" altLang="zh-CN" sz="1400">
                <a:ea typeface="宋体" panose="02010600030101010101" pitchFamily="2" charset="-122"/>
              </a:rPr>
              <a:t>  	&lt;value&gt;512&lt;/value&gt;</a:t>
            </a:r>
          </a:p>
          <a:p>
            <a:r>
              <a:rPr lang="en-US" altLang="zh-CN" sz="1400">
                <a:ea typeface="宋体" panose="02010600030101010101" pitchFamily="2" charset="-122"/>
              </a:rPr>
              <a:t>&lt;/property&gt;</a:t>
            </a:r>
          </a:p>
          <a:p>
            <a:endParaRPr lang="en-US" altLang="zh-CN" sz="1400">
              <a:ea typeface="宋体" panose="02010600030101010101" pitchFamily="2" charset="-122"/>
            </a:endParaRPr>
          </a:p>
          <a:p>
            <a:r>
              <a:rPr lang="en-US" altLang="zh-CN" sz="1400">
                <a:ea typeface="宋体" panose="02010600030101010101" pitchFamily="2" charset="-122"/>
              </a:rPr>
              <a:t>3</a:t>
            </a:r>
            <a:r>
              <a:rPr lang="zh-CN" altLang="en-US" sz="1400">
                <a:ea typeface="宋体" panose="02010600030101010101" pitchFamily="2" charset="-122"/>
              </a:rPr>
              <a:t>、同步配置</a:t>
            </a:r>
          </a:p>
          <a:p>
            <a:r>
              <a:rPr lang="zh-CN" altLang="en-US" sz="1400">
                <a:ea typeface="宋体" panose="02010600030101010101" pitchFamily="2" charset="-122"/>
              </a:rPr>
              <a:t>scp hbase-env.sh hbase-site.xml hadoop-twq@slave</a:t>
            </a:r>
            <a:r>
              <a:rPr lang="en-US" altLang="zh-CN" sz="1400">
                <a:ea typeface="宋体" panose="02010600030101010101" pitchFamily="2" charset="-122"/>
              </a:rPr>
              <a:t>1</a:t>
            </a:r>
            <a:r>
              <a:rPr lang="zh-CN" altLang="en-US" sz="1400">
                <a:ea typeface="宋体" panose="02010600030101010101" pitchFamily="2" charset="-122"/>
              </a:rPr>
              <a:t>:~/bigdata/hbase-1.2.6/conf/</a:t>
            </a:r>
          </a:p>
          <a:p>
            <a:r>
              <a:rPr lang="zh-CN" altLang="en-US" sz="1400">
                <a:ea typeface="宋体" panose="02010600030101010101" pitchFamily="2" charset="-122"/>
              </a:rPr>
              <a:t>scp hbase-env.sh hbase-site.xml hadoop-twq@slave2:~/bigdata/hbase-1.2.6/conf/</a:t>
            </a:r>
          </a:p>
          <a:p>
            <a:r>
              <a:rPr lang="en-US" altLang="zh-CN" sz="1400">
                <a:ea typeface="宋体" panose="02010600030101010101" pitchFamily="2" charset="-122"/>
              </a:rPr>
              <a:t>4</a:t>
            </a:r>
            <a:r>
              <a:rPr lang="zh-CN" altLang="en-US" sz="1400">
                <a:ea typeface="宋体" panose="02010600030101010101" pitchFamily="2" charset="-122"/>
              </a:rPr>
              <a:t>、启动</a:t>
            </a:r>
            <a:r>
              <a:rPr lang="en-US" altLang="zh-CN" sz="1400">
                <a:ea typeface="宋体" panose="02010600030101010101" pitchFamily="2" charset="-122"/>
              </a:rPr>
              <a:t>hbase: start-hbase.sh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624070" y="2674620"/>
            <a:ext cx="738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这个值还可以是</a:t>
            </a:r>
            <a:r>
              <a:rPr lang="en-US" altLang="zh-CN"/>
              <a:t>heap</a:t>
            </a:r>
            <a:r>
              <a:rPr lang="zh-CN" altLang="en-US"/>
              <a:t>或者</a:t>
            </a:r>
            <a:r>
              <a:rPr lang="en-US" altLang="zh-CN"/>
              <a:t>file:/disk1/hbase/cache.data(SSD</a:t>
            </a:r>
            <a:r>
              <a:rPr lang="zh-CN" altLang="en-US"/>
              <a:t>固态硬盘</a:t>
            </a:r>
            <a:r>
              <a:rPr lang="en-US" altLang="zh-CN"/>
              <a:t>)</a:t>
            </a:r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7" name="直接箭头连接符 6"/>
          <p:cNvCxnSpPr>
            <a:endCxn id="6" idx="1"/>
          </p:cNvCxnSpPr>
          <p:nvPr/>
        </p:nvCxnSpPr>
        <p:spPr>
          <a:xfrm flipV="1">
            <a:off x="3328035" y="2858770"/>
            <a:ext cx="1296035" cy="300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77415" y="2439035"/>
            <a:ext cx="7371715" cy="4049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55215" y="3018790"/>
            <a:ext cx="700405" cy="13862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LRU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20%</a:t>
            </a:r>
          </a:p>
        </p:txBody>
      </p:sp>
      <p:sp>
        <p:nvSpPr>
          <p:cNvPr id="7" name="矩形 6"/>
          <p:cNvSpPr/>
          <p:nvPr/>
        </p:nvSpPr>
        <p:spPr>
          <a:xfrm>
            <a:off x="3134360" y="3018790"/>
            <a:ext cx="1401445" cy="13862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Memory Store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40%</a:t>
            </a:r>
          </a:p>
        </p:txBody>
      </p:sp>
      <p:sp>
        <p:nvSpPr>
          <p:cNvPr id="8" name="矩形 7"/>
          <p:cNvSpPr/>
          <p:nvPr/>
        </p:nvSpPr>
        <p:spPr>
          <a:xfrm>
            <a:off x="4673600" y="3018790"/>
            <a:ext cx="1413510" cy="13862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40%</a:t>
            </a:r>
          </a:p>
        </p:txBody>
      </p:sp>
      <p:sp>
        <p:nvSpPr>
          <p:cNvPr id="9" name="矩形 8"/>
          <p:cNvSpPr/>
          <p:nvPr/>
        </p:nvSpPr>
        <p:spPr>
          <a:xfrm>
            <a:off x="6521450" y="3018790"/>
            <a:ext cx="2741295" cy="13862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BucketCache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512M</a:t>
            </a:r>
          </a:p>
        </p:txBody>
      </p:sp>
      <p:sp>
        <p:nvSpPr>
          <p:cNvPr id="10" name="左大括号 9"/>
          <p:cNvSpPr/>
          <p:nvPr/>
        </p:nvSpPr>
        <p:spPr>
          <a:xfrm rot="16200000">
            <a:off x="3933825" y="3198495"/>
            <a:ext cx="406400" cy="3134995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359015" y="505206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off heap</a:t>
            </a:r>
          </a:p>
        </p:txBody>
      </p:sp>
      <p:sp>
        <p:nvSpPr>
          <p:cNvPr id="12" name="左大括号 11"/>
          <p:cNvSpPr/>
          <p:nvPr/>
        </p:nvSpPr>
        <p:spPr>
          <a:xfrm rot="16200000">
            <a:off x="7704455" y="3472815"/>
            <a:ext cx="406400" cy="2586990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705735" y="5017135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Java HeapSize(on heap)512M</a:t>
            </a:r>
          </a:p>
        </p:txBody>
      </p:sp>
      <p:sp>
        <p:nvSpPr>
          <p:cNvPr id="14" name="左大括号 13"/>
          <p:cNvSpPr/>
          <p:nvPr/>
        </p:nvSpPr>
        <p:spPr>
          <a:xfrm rot="16200000">
            <a:off x="5854065" y="3794125"/>
            <a:ext cx="406400" cy="3865245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880610" y="5998210"/>
            <a:ext cx="2354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RegionServer Memory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18410" y="1289685"/>
            <a:ext cx="3592195" cy="5664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CombinedBlockCache</a:t>
            </a:r>
          </a:p>
        </p:txBody>
      </p:sp>
      <p:cxnSp>
        <p:nvCxnSpPr>
          <p:cNvPr id="17" name="直接箭头连接符 16"/>
          <p:cNvCxnSpPr>
            <a:stCxn id="6" idx="0"/>
          </p:cNvCxnSpPr>
          <p:nvPr/>
        </p:nvCxnSpPr>
        <p:spPr>
          <a:xfrm flipV="1">
            <a:off x="2705735" y="1870710"/>
            <a:ext cx="6350" cy="1148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9" idx="0"/>
            <a:endCxn id="16" idx="3"/>
          </p:cNvCxnSpPr>
          <p:nvPr/>
        </p:nvCxnSpPr>
        <p:spPr>
          <a:xfrm rot="16200000" flipV="1">
            <a:off x="6278563" y="1404938"/>
            <a:ext cx="1445895" cy="17818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3500" y="1870710"/>
            <a:ext cx="17830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L1:</a:t>
            </a:r>
          </a:p>
          <a:p>
            <a:r>
              <a:rPr lang="zh-CN" altLang="en-US"/>
              <a:t>用于缓存</a:t>
            </a:r>
            <a:r>
              <a:rPr lang="en-US" altLang="zh-CN"/>
              <a:t>Index</a:t>
            </a:r>
          </a:p>
          <a:p>
            <a:r>
              <a:rPr lang="zh-CN" altLang="en-US"/>
              <a:t>和</a:t>
            </a:r>
            <a:r>
              <a:rPr lang="en-US" altLang="zh-CN"/>
              <a:t>Bloom</a:t>
            </a:r>
            <a:r>
              <a:rPr lang="zh-CN" altLang="en-US"/>
              <a:t>这种</a:t>
            </a:r>
          </a:p>
          <a:p>
            <a:r>
              <a:rPr lang="en-US" altLang="zh-CN"/>
              <a:t>META block</a:t>
            </a:r>
            <a:r>
              <a:rPr lang="zh-CN" altLang="en-US"/>
              <a:t>数据</a:t>
            </a:r>
          </a:p>
        </p:txBody>
      </p:sp>
      <p:cxnSp>
        <p:nvCxnSpPr>
          <p:cNvPr id="20" name="直接箭头连接符 19"/>
          <p:cNvCxnSpPr>
            <a:stCxn id="6" idx="1"/>
            <a:endCxn id="19" idx="2"/>
          </p:cNvCxnSpPr>
          <p:nvPr/>
        </p:nvCxnSpPr>
        <p:spPr>
          <a:xfrm flipH="1" flipV="1">
            <a:off x="955040" y="3069590"/>
            <a:ext cx="1400175" cy="642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772015" y="1572895"/>
            <a:ext cx="2240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L2:</a:t>
            </a:r>
          </a:p>
          <a:p>
            <a:r>
              <a:rPr lang="zh-CN" altLang="en-US"/>
              <a:t>用于缓存</a:t>
            </a:r>
            <a:r>
              <a:rPr lang="en-US" altLang="zh-CN"/>
              <a:t>DATA Block</a:t>
            </a:r>
          </a:p>
        </p:txBody>
      </p:sp>
      <p:cxnSp>
        <p:nvCxnSpPr>
          <p:cNvPr id="2" name="直接箭头连接符 1"/>
          <p:cNvCxnSpPr>
            <a:stCxn id="9" idx="3"/>
            <a:endCxn id="21" idx="2"/>
          </p:cNvCxnSpPr>
          <p:nvPr/>
        </p:nvCxnSpPr>
        <p:spPr>
          <a:xfrm flipV="1">
            <a:off x="9262745" y="2218055"/>
            <a:ext cx="1629410" cy="1494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69455" y="461818"/>
            <a:ext cx="4450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读缓存机制 </a:t>
            </a:r>
            <a:r>
              <a:rPr lang="en-US" altLang="zh-CN" sz="2800" dirty="0"/>
              <a:t>- </a:t>
            </a:r>
            <a:r>
              <a:rPr lang="en-US" altLang="zh-CN" sz="2800">
                <a:ea typeface="宋体" panose="02010600030101010101" pitchFamily="2" charset="-122"/>
                <a:sym typeface="+mn-ea"/>
              </a:rPr>
              <a:t>BucketCache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02500" y="5998210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1024M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301240" y="5998210"/>
            <a:ext cx="1668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HRegionServer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9" grpId="0"/>
      <p:bldP spid="21" grpId="0"/>
      <p:bldP spid="3" grpId="0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287655" y="1138555"/>
            <a:ext cx="406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L1</a:t>
            </a:r>
            <a:r>
              <a:rPr lang="zh-CN" altLang="en-US"/>
              <a:t>和</a:t>
            </a:r>
            <a:r>
              <a:rPr lang="en-US" altLang="zh-CN"/>
              <a:t>L2</a:t>
            </a:r>
            <a:r>
              <a:rPr lang="zh-CN" altLang="en-US"/>
              <a:t>分别存储不同的数据，相互配合</a:t>
            </a:r>
          </a:p>
        </p:txBody>
      </p:sp>
      <p:sp>
        <p:nvSpPr>
          <p:cNvPr id="23" name="矩形 22"/>
          <p:cNvSpPr/>
          <p:nvPr/>
        </p:nvSpPr>
        <p:spPr>
          <a:xfrm>
            <a:off x="3234055" y="2552065"/>
            <a:ext cx="6764020" cy="298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661275" y="5009515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CombinedBlockCache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553460" y="3325495"/>
            <a:ext cx="2633980" cy="5880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LruBlockCache</a:t>
            </a:r>
          </a:p>
        </p:txBody>
      </p:sp>
      <p:sp>
        <p:nvSpPr>
          <p:cNvPr id="26" name="矩形 25"/>
          <p:cNvSpPr/>
          <p:nvPr/>
        </p:nvSpPr>
        <p:spPr>
          <a:xfrm>
            <a:off x="7056120" y="3325495"/>
            <a:ext cx="2633980" cy="5880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BucketCache</a:t>
            </a:r>
          </a:p>
        </p:txBody>
      </p:sp>
      <p:sp>
        <p:nvSpPr>
          <p:cNvPr id="27" name="矩形 26"/>
          <p:cNvSpPr/>
          <p:nvPr/>
        </p:nvSpPr>
        <p:spPr>
          <a:xfrm>
            <a:off x="2338705" y="1772920"/>
            <a:ext cx="971550" cy="370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Block</a:t>
            </a:r>
          </a:p>
        </p:txBody>
      </p:sp>
      <p:cxnSp>
        <p:nvCxnSpPr>
          <p:cNvPr id="28" name="曲线连接符 27"/>
          <p:cNvCxnSpPr>
            <a:stCxn id="27" idx="3"/>
            <a:endCxn id="23" idx="0"/>
          </p:cNvCxnSpPr>
          <p:nvPr/>
        </p:nvCxnSpPr>
        <p:spPr>
          <a:xfrm>
            <a:off x="3310255" y="1958340"/>
            <a:ext cx="3305810" cy="59372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3" idx="0"/>
            <a:endCxn id="25" idx="0"/>
          </p:cNvCxnSpPr>
          <p:nvPr/>
        </p:nvCxnSpPr>
        <p:spPr>
          <a:xfrm flipH="1">
            <a:off x="4870450" y="2552065"/>
            <a:ext cx="1745615" cy="773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3" idx="0"/>
            <a:endCxn id="26" idx="0"/>
          </p:cNvCxnSpPr>
          <p:nvPr/>
        </p:nvCxnSpPr>
        <p:spPr>
          <a:xfrm>
            <a:off x="6616065" y="2552065"/>
            <a:ext cx="1757045" cy="773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026535" y="1708785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1.1 cache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056120" y="275463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1.3 DATA Block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290060" y="2616200"/>
            <a:ext cx="1897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1.2 Index Block</a:t>
            </a:r>
          </a:p>
          <a:p>
            <a:r>
              <a:rPr lang="en-US" altLang="zh-CN"/>
              <a:t>Bloom Block</a:t>
            </a:r>
          </a:p>
        </p:txBody>
      </p:sp>
      <p:sp>
        <p:nvSpPr>
          <p:cNvPr id="34" name="矩形 33"/>
          <p:cNvSpPr/>
          <p:nvPr/>
        </p:nvSpPr>
        <p:spPr>
          <a:xfrm>
            <a:off x="2338705" y="6260465"/>
            <a:ext cx="971550" cy="370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Block</a:t>
            </a:r>
          </a:p>
        </p:txBody>
      </p:sp>
      <p:cxnSp>
        <p:nvCxnSpPr>
          <p:cNvPr id="35" name="曲线连接符 34"/>
          <p:cNvCxnSpPr>
            <a:stCxn id="34" idx="3"/>
            <a:endCxn id="23" idx="2"/>
          </p:cNvCxnSpPr>
          <p:nvPr/>
        </p:nvCxnSpPr>
        <p:spPr>
          <a:xfrm flipV="1">
            <a:off x="3310255" y="5532120"/>
            <a:ext cx="3305810" cy="91376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3" idx="2"/>
            <a:endCxn id="26" idx="2"/>
          </p:cNvCxnSpPr>
          <p:nvPr/>
        </p:nvCxnSpPr>
        <p:spPr>
          <a:xfrm flipV="1">
            <a:off x="6616065" y="3913505"/>
            <a:ext cx="1757045" cy="1618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25" idx="2"/>
          </p:cNvCxnSpPr>
          <p:nvPr/>
        </p:nvCxnSpPr>
        <p:spPr>
          <a:xfrm flipH="1" flipV="1">
            <a:off x="4870450" y="3913505"/>
            <a:ext cx="1726565" cy="1618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264660" y="6170295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2.1 get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4026535" y="446024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2.2 </a:t>
            </a:r>
            <a:r>
              <a:rPr lang="zh-CN" altLang="en-US"/>
              <a:t>先读</a:t>
            </a:r>
            <a:r>
              <a:rPr lang="en-US" altLang="zh-CN"/>
              <a:t>meta block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7315835" y="435229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2.3 </a:t>
            </a:r>
            <a:r>
              <a:rPr lang="zh-CN" altLang="en-US"/>
              <a:t>再读</a:t>
            </a:r>
            <a:r>
              <a:rPr lang="en-US" altLang="zh-CN"/>
              <a:t>data block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369455" y="461818"/>
            <a:ext cx="4450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读缓存机制 </a:t>
            </a:r>
            <a:r>
              <a:rPr lang="en-US" altLang="zh-CN" sz="2800" dirty="0"/>
              <a:t>- </a:t>
            </a:r>
            <a:r>
              <a:rPr lang="en-US" altLang="zh-CN" sz="2800">
                <a:ea typeface="宋体" panose="02010600030101010101" pitchFamily="2" charset="-122"/>
                <a:sym typeface="+mn-ea"/>
              </a:rPr>
              <a:t>BucketCache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/>
      <p:bldP spid="25" grpId="0" animBg="1"/>
      <p:bldP spid="26" grpId="0" animBg="1"/>
      <p:bldP spid="27" grpId="0" animBg="1"/>
      <p:bldP spid="31" grpId="0"/>
      <p:bldP spid="32" grpId="0"/>
      <p:bldP spid="33" grpId="0"/>
      <p:bldP spid="34" grpId="0" animBg="1"/>
      <p:bldP spid="38" grpId="0"/>
      <p:bldP spid="39" grpId="0"/>
      <p:bldP spid="4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287655" y="113855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作为二级缓存使用</a:t>
            </a:r>
          </a:p>
        </p:txBody>
      </p:sp>
      <p:sp>
        <p:nvSpPr>
          <p:cNvPr id="25" name="矩形 24"/>
          <p:cNvSpPr/>
          <p:nvPr/>
        </p:nvSpPr>
        <p:spPr>
          <a:xfrm>
            <a:off x="3553460" y="3325495"/>
            <a:ext cx="2633980" cy="5880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LruBlockCache</a:t>
            </a:r>
          </a:p>
        </p:txBody>
      </p:sp>
      <p:sp>
        <p:nvSpPr>
          <p:cNvPr id="26" name="矩形 25"/>
          <p:cNvSpPr/>
          <p:nvPr/>
        </p:nvSpPr>
        <p:spPr>
          <a:xfrm>
            <a:off x="8659495" y="3305810"/>
            <a:ext cx="2633980" cy="5880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BucketCache</a:t>
            </a:r>
          </a:p>
        </p:txBody>
      </p:sp>
      <p:sp>
        <p:nvSpPr>
          <p:cNvPr id="27" name="矩形 26"/>
          <p:cNvSpPr/>
          <p:nvPr/>
        </p:nvSpPr>
        <p:spPr>
          <a:xfrm>
            <a:off x="2338705" y="1772920"/>
            <a:ext cx="971550" cy="370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Block</a:t>
            </a:r>
          </a:p>
        </p:txBody>
      </p:sp>
      <p:sp>
        <p:nvSpPr>
          <p:cNvPr id="34" name="矩形 33"/>
          <p:cNvSpPr/>
          <p:nvPr/>
        </p:nvSpPr>
        <p:spPr>
          <a:xfrm>
            <a:off x="2338705" y="6260465"/>
            <a:ext cx="971550" cy="370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Block</a:t>
            </a:r>
          </a:p>
        </p:txBody>
      </p:sp>
      <p:cxnSp>
        <p:nvCxnSpPr>
          <p:cNvPr id="2" name="曲线连接符 1"/>
          <p:cNvCxnSpPr>
            <a:stCxn id="27" idx="3"/>
            <a:endCxn id="25" idx="0"/>
          </p:cNvCxnSpPr>
          <p:nvPr/>
        </p:nvCxnSpPr>
        <p:spPr>
          <a:xfrm>
            <a:off x="3310255" y="1958340"/>
            <a:ext cx="1560195" cy="136715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090035" y="1913255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1.1 cache</a:t>
            </a:r>
          </a:p>
        </p:txBody>
      </p:sp>
      <p:cxnSp>
        <p:nvCxnSpPr>
          <p:cNvPr id="5" name="曲线连接符 4"/>
          <p:cNvCxnSpPr>
            <a:endCxn id="27" idx="2"/>
          </p:cNvCxnSpPr>
          <p:nvPr/>
        </p:nvCxnSpPr>
        <p:spPr>
          <a:xfrm rot="10800000">
            <a:off x="2824480" y="2143125"/>
            <a:ext cx="1559560" cy="116268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903095" y="266763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1.2 return</a:t>
            </a:r>
          </a:p>
        </p:txBody>
      </p:sp>
      <p:cxnSp>
        <p:nvCxnSpPr>
          <p:cNvPr id="7" name="直接箭头连接符 6"/>
          <p:cNvCxnSpPr>
            <a:stCxn id="25" idx="3"/>
            <a:endCxn id="26" idx="1"/>
          </p:cNvCxnSpPr>
          <p:nvPr/>
        </p:nvCxnSpPr>
        <p:spPr>
          <a:xfrm flipV="1">
            <a:off x="6187440" y="3599815"/>
            <a:ext cx="2472055" cy="1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360160" y="3325495"/>
            <a:ext cx="2125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淘汰的</a:t>
            </a:r>
            <a:r>
              <a:rPr lang="en-US" altLang="zh-CN"/>
              <a:t>block</a:t>
            </a:r>
          </a:p>
          <a:p>
            <a:r>
              <a:rPr lang="zh-CN" altLang="en-US"/>
              <a:t>放到</a:t>
            </a:r>
            <a:r>
              <a:rPr lang="en-US" altLang="zh-CN"/>
              <a:t>BucketCache</a:t>
            </a:r>
            <a:r>
              <a:rPr lang="zh-CN" altLang="en-US"/>
              <a:t>中</a:t>
            </a:r>
          </a:p>
        </p:txBody>
      </p:sp>
      <p:cxnSp>
        <p:nvCxnSpPr>
          <p:cNvPr id="9" name="曲线连接符 8"/>
          <p:cNvCxnSpPr>
            <a:stCxn id="34" idx="3"/>
            <a:endCxn id="25" idx="2"/>
          </p:cNvCxnSpPr>
          <p:nvPr/>
        </p:nvCxnSpPr>
        <p:spPr>
          <a:xfrm flipV="1">
            <a:off x="3310255" y="3913505"/>
            <a:ext cx="1560195" cy="253238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822065" y="4995545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2.1 get</a:t>
            </a:r>
          </a:p>
        </p:txBody>
      </p:sp>
      <p:cxnSp>
        <p:nvCxnSpPr>
          <p:cNvPr id="11" name="曲线连接符 10"/>
          <p:cNvCxnSpPr>
            <a:endCxn id="34" idx="0"/>
          </p:cNvCxnSpPr>
          <p:nvPr/>
        </p:nvCxnSpPr>
        <p:spPr>
          <a:xfrm rot="5400000">
            <a:off x="2396490" y="4361815"/>
            <a:ext cx="2326640" cy="1470660"/>
          </a:xfrm>
          <a:prstGeom prst="curvedConnector3">
            <a:avLst>
              <a:gd name="adj1" fmla="val 500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78355" y="462724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2.2 </a:t>
            </a:r>
            <a:r>
              <a:rPr lang="zh-CN" altLang="en-US"/>
              <a:t>如果有则返回</a:t>
            </a:r>
          </a:p>
        </p:txBody>
      </p:sp>
      <p:cxnSp>
        <p:nvCxnSpPr>
          <p:cNvPr id="13" name="曲线连接符 12"/>
          <p:cNvCxnSpPr>
            <a:stCxn id="25" idx="2"/>
            <a:endCxn id="26" idx="2"/>
          </p:cNvCxnSpPr>
          <p:nvPr/>
        </p:nvCxnSpPr>
        <p:spPr>
          <a:xfrm rot="5400000" flipH="1" flipV="1">
            <a:off x="7413625" y="1350010"/>
            <a:ext cx="19685" cy="5106035"/>
          </a:xfrm>
          <a:prstGeom prst="curvedConnector3">
            <a:avLst>
              <a:gd name="adj1" fmla="val -6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803900" y="4434205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2.3 </a:t>
            </a:r>
            <a:r>
              <a:rPr lang="zh-CN" altLang="en-US"/>
              <a:t>没有的话则从二级缓存中拉取</a:t>
            </a:r>
          </a:p>
        </p:txBody>
      </p:sp>
      <p:cxnSp>
        <p:nvCxnSpPr>
          <p:cNvPr id="15" name="曲线连接符 14"/>
          <p:cNvCxnSpPr>
            <a:stCxn id="26" idx="2"/>
            <a:endCxn id="34" idx="3"/>
          </p:cNvCxnSpPr>
          <p:nvPr/>
        </p:nvCxnSpPr>
        <p:spPr>
          <a:xfrm rot="5400000">
            <a:off x="5367655" y="1836420"/>
            <a:ext cx="2552065" cy="666623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466715" y="5775960"/>
            <a:ext cx="2354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2.4 </a:t>
            </a:r>
            <a:r>
              <a:rPr lang="zh-CN" altLang="en-US"/>
              <a:t>返回找到的</a:t>
            </a:r>
            <a:r>
              <a:rPr lang="en-US" altLang="zh-CN"/>
              <a:t>block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655945" y="983615"/>
            <a:ext cx="63119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ea typeface="宋体" panose="02010600030101010101" pitchFamily="2" charset="-122"/>
                <a:sym typeface="+mn-ea"/>
              </a:rPr>
              <a:t>配置：</a:t>
            </a: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&lt;property&gt;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  	&lt;name&gt;hbase.bucketcache.combinedcache&lt;/name&gt;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  	&lt;value&gt;false&lt;/value&gt;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&lt;/property&gt;</a:t>
            </a:r>
          </a:p>
          <a:p>
            <a:r>
              <a:rPr lang="zh-CN" altLang="en-US"/>
              <a:t>同步</a:t>
            </a:r>
            <a:r>
              <a:rPr lang="en-US" altLang="zh-CN"/>
              <a:t>slave1</a:t>
            </a:r>
            <a:r>
              <a:rPr lang="zh-CN" altLang="en-US"/>
              <a:t>和</a:t>
            </a:r>
            <a:r>
              <a:rPr lang="en-US" altLang="zh-CN"/>
              <a:t>slave2</a:t>
            </a:r>
            <a:r>
              <a:rPr lang="zh-CN" altLang="en-US"/>
              <a:t>配置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69455" y="461818"/>
            <a:ext cx="4450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读缓存机制 </a:t>
            </a:r>
            <a:r>
              <a:rPr lang="en-US" altLang="zh-CN" sz="2800" dirty="0"/>
              <a:t>- </a:t>
            </a:r>
            <a:r>
              <a:rPr lang="en-US" altLang="zh-CN" sz="2800">
                <a:ea typeface="宋体" panose="02010600030101010101" pitchFamily="2" charset="-122"/>
                <a:sym typeface="+mn-ea"/>
              </a:rPr>
              <a:t>BucketCache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 animBg="1"/>
      <p:bldP spid="26" grpId="0" animBg="1"/>
      <p:bldP spid="27" grpId="0" animBg="1"/>
      <p:bldP spid="34" grpId="0" animBg="1"/>
      <p:bldP spid="4" grpId="0"/>
      <p:bldP spid="6" grpId="0"/>
      <p:bldP spid="8" grpId="0"/>
      <p:bldP spid="10" grpId="0"/>
      <p:bldP spid="12" grpId="0"/>
      <p:bldP spid="14" grpId="0"/>
      <p:bldP spid="16" grpId="0"/>
      <p:bldP spid="1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9455" y="461818"/>
            <a:ext cx="3205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>
                <a:ea typeface="宋体" panose="02010600030101010101" pitchFamily="2" charset="-122"/>
              </a:rPr>
              <a:t>HBase</a:t>
            </a:r>
            <a:r>
              <a:rPr lang="zh-CN" altLang="en-US" sz="2800" dirty="0">
                <a:ea typeface="宋体" panose="02010600030101010101" pitchFamily="2" charset="-122"/>
              </a:rPr>
              <a:t>内存规划案例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69570" y="988060"/>
            <a:ext cx="7155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一个</a:t>
            </a:r>
            <a:r>
              <a:rPr lang="en-US" altLang="zh-CN"/>
              <a:t>HBase</a:t>
            </a:r>
            <a:r>
              <a:rPr lang="zh-CN" altLang="en-US"/>
              <a:t>集群中，每一个</a:t>
            </a:r>
            <a:r>
              <a:rPr lang="en-US" altLang="zh-CN"/>
              <a:t>HRegionServer</a:t>
            </a:r>
            <a:r>
              <a:rPr lang="zh-CN" altLang="en-US"/>
              <a:t>所在的主机的物理内存为</a:t>
            </a:r>
            <a:r>
              <a:rPr lang="en-US" altLang="zh-CN"/>
              <a:t>96G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69570" y="1403350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这个集群需要承担的业务负载是：</a:t>
            </a:r>
            <a:r>
              <a:rPr lang="en-US" altLang="zh-CN"/>
              <a:t>30%</a:t>
            </a:r>
            <a:r>
              <a:rPr lang="zh-CN" altLang="en-US"/>
              <a:t>读、</a:t>
            </a:r>
            <a:r>
              <a:rPr lang="en-US" altLang="zh-CN"/>
              <a:t>70%</a:t>
            </a:r>
            <a:r>
              <a:rPr lang="zh-CN" altLang="en-US"/>
              <a:t>写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07670" y="18332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读少写多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722880" y="1833245"/>
            <a:ext cx="3268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MemoryStore + LruBlockCache</a:t>
            </a:r>
          </a:p>
        </p:txBody>
      </p:sp>
      <p:sp>
        <p:nvSpPr>
          <p:cNvPr id="23" name="右箭头 22"/>
          <p:cNvSpPr/>
          <p:nvPr/>
        </p:nvSpPr>
        <p:spPr>
          <a:xfrm>
            <a:off x="1687195" y="1833245"/>
            <a:ext cx="812800" cy="368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499995" y="2308225"/>
            <a:ext cx="5728335" cy="171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557905" y="3446145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HRegionServer</a:t>
            </a:r>
            <a:r>
              <a:rPr lang="zh-CN" altLang="en-US"/>
              <a:t>的堆内存大小为</a:t>
            </a:r>
            <a:r>
              <a:rPr lang="en-US" altLang="zh-CN"/>
              <a:t>64G</a:t>
            </a:r>
          </a:p>
        </p:txBody>
      </p:sp>
      <p:sp>
        <p:nvSpPr>
          <p:cNvPr id="29" name="矩形 28"/>
          <p:cNvSpPr/>
          <p:nvPr/>
        </p:nvSpPr>
        <p:spPr>
          <a:xfrm>
            <a:off x="2573020" y="2653665"/>
            <a:ext cx="1837690" cy="370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LruBlockCache</a:t>
            </a:r>
          </a:p>
        </p:txBody>
      </p:sp>
      <p:sp>
        <p:nvSpPr>
          <p:cNvPr id="30" name="矩形 29"/>
          <p:cNvSpPr/>
          <p:nvPr/>
        </p:nvSpPr>
        <p:spPr>
          <a:xfrm>
            <a:off x="4601845" y="2653665"/>
            <a:ext cx="1777365" cy="370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Memory Store</a:t>
            </a:r>
          </a:p>
        </p:txBody>
      </p:sp>
      <p:sp>
        <p:nvSpPr>
          <p:cNvPr id="31" name="矩形 30"/>
          <p:cNvSpPr/>
          <p:nvPr/>
        </p:nvSpPr>
        <p:spPr>
          <a:xfrm>
            <a:off x="6837045" y="2653665"/>
            <a:ext cx="1058545" cy="370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other</a:t>
            </a:r>
          </a:p>
        </p:txBody>
      </p:sp>
      <p:sp>
        <p:nvSpPr>
          <p:cNvPr id="32" name="左大括号 31"/>
          <p:cNvSpPr/>
          <p:nvPr/>
        </p:nvSpPr>
        <p:spPr>
          <a:xfrm rot="16200000">
            <a:off x="5375275" y="1365885"/>
            <a:ext cx="230505" cy="37395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4770755" y="2308225"/>
            <a:ext cx="144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45% : 28.8G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2802255" y="2308225"/>
            <a:ext cx="144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30% : 19.2G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998970" y="2285365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25%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20015" y="4312920"/>
            <a:ext cx="6717030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&lt;property&gt;</a:t>
            </a:r>
          </a:p>
          <a:p>
            <a:r>
              <a:rPr lang="zh-CN" altLang="en-US" sz="1600"/>
              <a:t>    &lt;name&gt;hbase.regionserver.global.memstore.upperLimit&lt;/name&gt;</a:t>
            </a:r>
          </a:p>
          <a:p>
            <a:r>
              <a:rPr lang="zh-CN" altLang="en-US" sz="1600"/>
              <a:t>    &lt;value&gt;0.45&lt;/value&gt;</a:t>
            </a:r>
          </a:p>
          <a:p>
            <a:r>
              <a:rPr lang="zh-CN" altLang="en-US" sz="1600"/>
              <a:t>&lt;/property&gt;</a:t>
            </a:r>
          </a:p>
          <a:p>
            <a:r>
              <a:rPr lang="zh-CN" altLang="en-US" sz="1600"/>
              <a:t>&lt;property&gt;</a:t>
            </a:r>
          </a:p>
          <a:p>
            <a:r>
              <a:rPr lang="zh-CN" altLang="en-US" sz="1600"/>
              <a:t>    &lt;name&gt;hbase.regionserver.global.memstore.lowerLimit&lt;/name&gt;</a:t>
            </a:r>
          </a:p>
          <a:p>
            <a:r>
              <a:rPr lang="zh-CN" altLang="en-US" sz="1600"/>
              <a:t>    &lt;value&gt;0.40&lt;/value&gt;</a:t>
            </a:r>
          </a:p>
          <a:p>
            <a:r>
              <a:rPr lang="zh-CN" altLang="en-US" sz="1600"/>
              <a:t>&lt;/property&gt;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6998970" y="4625975"/>
            <a:ext cx="48679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&lt;property&gt;</a:t>
            </a:r>
          </a:p>
          <a:p>
            <a:r>
              <a:rPr lang="zh-CN" altLang="en-US"/>
              <a:t>    &lt;name&gt;hfile.block.cache.size&lt;/name&gt;</a:t>
            </a:r>
          </a:p>
          <a:p>
            <a:r>
              <a:rPr lang="zh-CN" altLang="en-US"/>
              <a:t>    &lt;value&gt;0.3&lt;/value&gt;</a:t>
            </a:r>
          </a:p>
          <a:p>
            <a:r>
              <a:rPr lang="zh-CN" altLang="en-US"/>
              <a:t>&lt;/property&gt;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3" grpId="0" animBg="1"/>
      <p:bldP spid="24" grpId="0" animBg="1"/>
      <p:bldP spid="28" grpId="0"/>
      <p:bldP spid="29" grpId="0" bldLvl="0" animBg="1"/>
      <p:bldP spid="30" grpId="0" animBg="1"/>
      <p:bldP spid="31" grpId="0" animBg="1"/>
      <p:bldP spid="32" grpId="0" animBg="1"/>
      <p:bldP spid="33" grpId="0"/>
      <p:bldP spid="35" grpId="0"/>
      <p:bldP spid="36" grpId="0"/>
      <p:bldP spid="37" grpId="0"/>
      <p:bldP spid="3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9455" y="461818"/>
            <a:ext cx="3205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>
                <a:ea typeface="宋体" panose="02010600030101010101" pitchFamily="2" charset="-122"/>
              </a:rPr>
              <a:t>HBase</a:t>
            </a:r>
            <a:r>
              <a:rPr lang="zh-CN" altLang="en-US" sz="2800" dirty="0">
                <a:ea typeface="宋体" panose="02010600030101010101" pitchFamily="2" charset="-122"/>
              </a:rPr>
              <a:t>内存规划案例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69570" y="988060"/>
            <a:ext cx="7155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一个</a:t>
            </a:r>
            <a:r>
              <a:rPr lang="en-US" altLang="zh-CN"/>
              <a:t>HBase</a:t>
            </a:r>
            <a:r>
              <a:rPr lang="zh-CN" altLang="en-US"/>
              <a:t>集群中，每一个</a:t>
            </a:r>
            <a:r>
              <a:rPr lang="en-US" altLang="zh-CN"/>
              <a:t>HRegionServer</a:t>
            </a:r>
            <a:r>
              <a:rPr lang="zh-CN" altLang="en-US"/>
              <a:t>所在的主机的物理内存为</a:t>
            </a:r>
            <a:r>
              <a:rPr lang="en-US" altLang="zh-CN"/>
              <a:t>96G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69570" y="1403350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这个集群需要承担的业务负载是：</a:t>
            </a:r>
            <a:r>
              <a:rPr lang="en-US" altLang="zh-CN"/>
              <a:t>70%</a:t>
            </a:r>
            <a:r>
              <a:rPr lang="zh-CN" altLang="en-US"/>
              <a:t>读、</a:t>
            </a:r>
            <a:r>
              <a:rPr lang="en-US" altLang="zh-CN"/>
              <a:t>30%</a:t>
            </a:r>
            <a:r>
              <a:rPr lang="zh-CN" altLang="en-US"/>
              <a:t>写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69570" y="18332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读多写小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722880" y="1833245"/>
            <a:ext cx="304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MemoryStore + BucketCache</a:t>
            </a:r>
          </a:p>
        </p:txBody>
      </p:sp>
      <p:sp>
        <p:nvSpPr>
          <p:cNvPr id="23" name="右箭头 22"/>
          <p:cNvSpPr/>
          <p:nvPr/>
        </p:nvSpPr>
        <p:spPr>
          <a:xfrm>
            <a:off x="1687195" y="1833245"/>
            <a:ext cx="812800" cy="368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4780" y="3704590"/>
            <a:ext cx="5658485" cy="2911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2580" y="3925570"/>
            <a:ext cx="700405" cy="6070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LRU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(B1)</a:t>
            </a:r>
          </a:p>
        </p:txBody>
      </p:sp>
      <p:sp>
        <p:nvSpPr>
          <p:cNvPr id="7" name="矩形 6"/>
          <p:cNvSpPr/>
          <p:nvPr/>
        </p:nvSpPr>
        <p:spPr>
          <a:xfrm>
            <a:off x="1101725" y="3925570"/>
            <a:ext cx="1401445" cy="6070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Memory Store(C)</a:t>
            </a: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40965" y="3925570"/>
            <a:ext cx="979170" cy="6070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Other</a:t>
            </a: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27780" y="3925570"/>
            <a:ext cx="1757680" cy="607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BucketCache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(B2)</a:t>
            </a:r>
          </a:p>
        </p:txBody>
      </p:sp>
      <p:sp>
        <p:nvSpPr>
          <p:cNvPr id="10" name="左大括号 9"/>
          <p:cNvSpPr/>
          <p:nvPr/>
        </p:nvSpPr>
        <p:spPr>
          <a:xfrm rot="16200000">
            <a:off x="1709420" y="3517900"/>
            <a:ext cx="406400" cy="2751455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213860" y="514477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off heap</a:t>
            </a:r>
          </a:p>
        </p:txBody>
      </p:sp>
      <p:sp>
        <p:nvSpPr>
          <p:cNvPr id="12" name="左大括号 11"/>
          <p:cNvSpPr/>
          <p:nvPr/>
        </p:nvSpPr>
        <p:spPr>
          <a:xfrm rot="16200000">
            <a:off x="4507865" y="4020185"/>
            <a:ext cx="406400" cy="1748155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73100" y="5144770"/>
            <a:ext cx="304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Java HeapSize(on heap)(D)</a:t>
            </a:r>
          </a:p>
        </p:txBody>
      </p:sp>
      <p:sp>
        <p:nvSpPr>
          <p:cNvPr id="14" name="左大括号 13"/>
          <p:cNvSpPr/>
          <p:nvPr/>
        </p:nvSpPr>
        <p:spPr>
          <a:xfrm rot="16200000">
            <a:off x="3188970" y="4554855"/>
            <a:ext cx="406400" cy="2599690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214880" y="6125845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RegionServer Memory(A)</a:t>
            </a:r>
          </a:p>
        </p:txBody>
      </p:sp>
      <p:sp>
        <p:nvSpPr>
          <p:cNvPr id="16" name="矩形 15"/>
          <p:cNvSpPr/>
          <p:nvPr/>
        </p:nvSpPr>
        <p:spPr>
          <a:xfrm>
            <a:off x="485775" y="2529840"/>
            <a:ext cx="3592195" cy="5664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CombinedBlockCache(B)</a:t>
            </a:r>
          </a:p>
        </p:txBody>
      </p:sp>
      <p:cxnSp>
        <p:nvCxnSpPr>
          <p:cNvPr id="17" name="直接箭头连接符 16"/>
          <p:cNvCxnSpPr>
            <a:stCxn id="6" idx="0"/>
          </p:cNvCxnSpPr>
          <p:nvPr/>
        </p:nvCxnSpPr>
        <p:spPr>
          <a:xfrm flipH="1" flipV="1">
            <a:off x="664210" y="3101975"/>
            <a:ext cx="8890" cy="823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肘形连接符 1"/>
          <p:cNvCxnSpPr>
            <a:stCxn id="9" idx="0"/>
            <a:endCxn id="16" idx="3"/>
          </p:cNvCxnSpPr>
          <p:nvPr/>
        </p:nvCxnSpPr>
        <p:spPr>
          <a:xfrm rot="16200000" flipV="1">
            <a:off x="3836035" y="3054985"/>
            <a:ext cx="1112520" cy="6286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009005" y="1844675"/>
            <a:ext cx="5326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A: </a:t>
            </a:r>
            <a:r>
              <a:rPr lang="zh-CN" altLang="en-US"/>
              <a:t>越多越好， 系统内存的</a:t>
            </a:r>
            <a:r>
              <a:rPr lang="en-US" altLang="zh-CN"/>
              <a:t>2/3 -&gt; 96 * 2/3 = 64G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009005" y="2308860"/>
            <a:ext cx="5554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B: </a:t>
            </a:r>
            <a:r>
              <a:rPr lang="zh-CN" altLang="en-US"/>
              <a:t>读缓存：写缓存：其他</a:t>
            </a:r>
            <a:r>
              <a:rPr lang="en-US" altLang="zh-CN"/>
              <a:t>=5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r>
              <a:rPr lang="en-US" altLang="zh-CN">
                <a:ea typeface="宋体" panose="02010600030101010101" pitchFamily="2" charset="-122"/>
              </a:rPr>
              <a:t>1, </a:t>
            </a:r>
            <a:r>
              <a:rPr lang="zh-CN" altLang="en-US">
                <a:ea typeface="宋体" panose="02010600030101010101" pitchFamily="2" charset="-122"/>
              </a:rPr>
              <a:t>所以</a:t>
            </a:r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zh-CN" altLang="en-US">
                <a:ea typeface="宋体" panose="02010600030101010101" pitchFamily="2" charset="-122"/>
              </a:rPr>
              <a:t>的大小为 </a:t>
            </a:r>
          </a:p>
          <a:p>
            <a:r>
              <a:rPr lang="en-US" altLang="zh-CN">
                <a:ea typeface="宋体" panose="02010600030101010101" pitchFamily="2" charset="-122"/>
              </a:rPr>
              <a:t>	A * 50% = 32G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009005" y="3122930"/>
            <a:ext cx="5212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B1: </a:t>
            </a:r>
            <a:r>
              <a:rPr lang="zh-CN" altLang="en-US"/>
              <a:t>存储元数据信息，所以设置为</a:t>
            </a:r>
            <a:r>
              <a:rPr lang="en-US" altLang="zh-CN"/>
              <a:t>B * 10% = 3.2G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009005" y="3660140"/>
            <a:ext cx="5326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B2: </a:t>
            </a:r>
            <a:r>
              <a:rPr lang="zh-CN" altLang="en-US"/>
              <a:t>存储数据块信息，所以设置为</a:t>
            </a:r>
            <a:r>
              <a:rPr lang="en-US" altLang="zh-CN"/>
              <a:t>B * 90% = 28.8G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009005" y="420560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C: A * 40% = 25.6G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009005" y="4690745"/>
            <a:ext cx="212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D: A - B2 = 35.2G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5899785" y="5175885"/>
            <a:ext cx="618934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LRUBlockCache + MemStore &lt; 80% * JVM_HEAP，否则RS无法启动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6252210" y="5651500"/>
            <a:ext cx="3954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(3.2 + 25.6) / 35.2 = 81.8%</a:t>
            </a:r>
            <a:r>
              <a:rPr lang="en-US" altLang="zh-CN"/>
              <a:t> &gt; 80%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4871085" y="6125845"/>
            <a:ext cx="525780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/>
              <a:t>40G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502025" y="2628900"/>
            <a:ext cx="525780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/>
              <a:t>26G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4976495" y="4164330"/>
            <a:ext cx="525780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/>
              <a:t>24G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341110" y="6125845"/>
            <a:ext cx="3497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(3.2 + 25.6) / 40 = 72%</a:t>
            </a:r>
            <a:r>
              <a:rPr lang="en-US" altLang="zh-CN"/>
              <a:t> &lt; 80%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53365" y="6125845"/>
            <a:ext cx="1668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HRegionServer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4" grpId="0"/>
      <p:bldP spid="22" grpId="0"/>
      <p:bldP spid="25" grpId="0"/>
      <p:bldP spid="26" grpId="0"/>
      <p:bldP spid="27" grpId="0"/>
      <p:bldP spid="34" grpId="0"/>
      <p:bldP spid="39" grpId="0"/>
      <p:bldP spid="40" grpId="0"/>
      <p:bldP spid="41" grpId="0" animBg="1"/>
      <p:bldP spid="42" grpId="0" animBg="1"/>
      <p:bldP spid="43" grpId="0" animBg="1"/>
      <p:bldP spid="44" grpId="0"/>
      <p:bldP spid="2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9455" y="461818"/>
            <a:ext cx="3205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>
                <a:ea typeface="宋体" panose="02010600030101010101" pitchFamily="2" charset="-122"/>
              </a:rPr>
              <a:t>HBase</a:t>
            </a:r>
            <a:r>
              <a:rPr lang="zh-CN" altLang="en-US" sz="2800" dirty="0">
                <a:ea typeface="宋体" panose="02010600030101010101" pitchFamily="2" charset="-122"/>
              </a:rPr>
              <a:t>内存规划案例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965200" y="1090295"/>
            <a:ext cx="923925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&lt;property&gt;</a:t>
            </a:r>
          </a:p>
          <a:p>
            <a:r>
              <a:rPr lang="zh-CN" altLang="en-US"/>
              <a:t>    &lt;name&gt;hbase.regionserver.global.memstore.upperLimit&lt;/name&gt;</a:t>
            </a:r>
          </a:p>
          <a:p>
            <a:r>
              <a:rPr lang="zh-CN" altLang="en-US"/>
              <a:t>    &lt;value&gt;0.60&lt;/value&gt;</a:t>
            </a:r>
          </a:p>
          <a:p>
            <a:r>
              <a:rPr lang="zh-CN" altLang="en-US"/>
              <a:t>&lt;/property&gt;</a:t>
            </a:r>
          </a:p>
          <a:p>
            <a:r>
              <a:rPr lang="zh-CN" altLang="en-US"/>
              <a:t>&lt;property&gt;</a:t>
            </a:r>
          </a:p>
          <a:p>
            <a:r>
              <a:rPr lang="zh-CN" altLang="en-US"/>
              <a:t>    &lt;name&gt;hbase.regionserver.global.memstore.lowerLimit&lt;/name&gt;</a:t>
            </a:r>
          </a:p>
          <a:p>
            <a:r>
              <a:rPr lang="zh-CN" altLang="en-US"/>
              <a:t>    &lt;value&gt;0.55&lt;/value&gt;</a:t>
            </a:r>
          </a:p>
          <a:p>
            <a:r>
              <a:rPr lang="zh-CN" altLang="en-US"/>
              <a:t>&lt;/property&gt;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205355" y="3650615"/>
            <a:ext cx="907351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&lt;property&gt;</a:t>
            </a:r>
          </a:p>
          <a:p>
            <a:r>
              <a:rPr lang="zh-CN" altLang="en-US" sz="1600"/>
              <a:t>    &lt;name&gt;hbase.bucketcache.ioengine&lt;/name&gt;</a:t>
            </a:r>
          </a:p>
          <a:p>
            <a:r>
              <a:rPr lang="zh-CN" altLang="en-US" sz="1600"/>
              <a:t>    &lt;value&gt;offheap&lt;/value&gt;</a:t>
            </a:r>
          </a:p>
          <a:p>
            <a:r>
              <a:rPr lang="zh-CN" altLang="en-US" sz="1600"/>
              <a:t>&lt;/property&gt;</a:t>
            </a:r>
          </a:p>
          <a:p>
            <a:r>
              <a:rPr lang="zh-CN" altLang="en-US" sz="1600"/>
              <a:t>&lt;property&gt;</a:t>
            </a:r>
          </a:p>
          <a:p>
            <a:r>
              <a:rPr lang="zh-CN" altLang="en-US" sz="1600"/>
              <a:t>    &lt;name&gt;hbase.bucketcache.size&lt;/name&gt;</a:t>
            </a:r>
          </a:p>
          <a:p>
            <a:r>
              <a:rPr lang="zh-CN" altLang="en-US" sz="1600"/>
              <a:t>    &lt;value&gt;26624&lt;/value&gt;</a:t>
            </a:r>
          </a:p>
          <a:p>
            <a:r>
              <a:rPr lang="zh-CN" altLang="en-US" sz="1600"/>
              <a:t>&lt;/property&gt;</a:t>
            </a:r>
          </a:p>
          <a:p>
            <a:r>
              <a:rPr lang="zh-CN" altLang="en-US" sz="1600"/>
              <a:t>&lt;property&gt;</a:t>
            </a:r>
          </a:p>
          <a:p>
            <a:r>
              <a:rPr lang="zh-CN" altLang="en-US" sz="1600"/>
              <a:t>    &lt;name&gt;hbase.bucketcache.percentage.in.combinedcache&lt;/name&gt;</a:t>
            </a:r>
          </a:p>
          <a:p>
            <a:r>
              <a:rPr lang="zh-CN" altLang="en-US" sz="1600"/>
              <a:t>    &lt;value&gt;0.90&lt;/value&gt;</a:t>
            </a:r>
          </a:p>
          <a:p>
            <a:r>
              <a:rPr lang="zh-CN" altLang="en-US" sz="1600"/>
              <a:t>&lt;/property&gt;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7530" y="106853"/>
            <a:ext cx="5311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Compaction(StoreFile</a:t>
            </a:r>
            <a:r>
              <a:rPr lang="zh-CN" altLang="en-US" sz="2800" dirty="0"/>
              <a:t>合并机制</a:t>
            </a:r>
            <a:r>
              <a:rPr lang="en-US" sz="2800" dirty="0"/>
              <a:t>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21640" y="2139315"/>
            <a:ext cx="955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随着时间的推移，</a:t>
            </a:r>
            <a:r>
              <a:rPr lang="en-US" altLang="zh-CN"/>
              <a:t>Store</a:t>
            </a:r>
            <a:r>
              <a:rPr lang="zh-CN" altLang="en-US"/>
              <a:t>中小的</a:t>
            </a:r>
            <a:r>
              <a:rPr lang="en-US" altLang="zh-CN"/>
              <a:t>HFile</a:t>
            </a:r>
            <a:r>
              <a:rPr lang="zh-CN" altLang="en-US"/>
              <a:t>越来越多，使得性能下降，这个时候就需要</a:t>
            </a:r>
            <a:r>
              <a:rPr lang="en-US" altLang="zh-CN"/>
              <a:t>Compaction</a:t>
            </a:r>
            <a:r>
              <a:rPr lang="zh-CN" altLang="en-US"/>
              <a:t>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21640" y="2872740"/>
            <a:ext cx="6126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Compaction</a:t>
            </a:r>
            <a:r>
              <a:rPr lang="zh-CN" altLang="en-US">
                <a:sym typeface="+mn-ea"/>
              </a:rPr>
              <a:t>其实就是将小的</a:t>
            </a:r>
            <a:r>
              <a:rPr lang="en-US" altLang="zh-CN">
                <a:sym typeface="+mn-ea"/>
              </a:rPr>
              <a:t>HFile</a:t>
            </a:r>
            <a:r>
              <a:rPr lang="zh-CN" altLang="en-US">
                <a:sym typeface="+mn-ea"/>
              </a:rPr>
              <a:t>文件合并成大的</a:t>
            </a:r>
            <a:r>
              <a:rPr lang="en-US" altLang="zh-CN">
                <a:sym typeface="+mn-ea"/>
              </a:rPr>
              <a:t>HFile</a:t>
            </a:r>
            <a:r>
              <a:rPr lang="zh-CN" altLang="en-US">
                <a:sym typeface="+mn-ea"/>
              </a:rPr>
              <a:t>文件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7645" y="398970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Compaction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964055" y="3522345"/>
            <a:ext cx="212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Minor compactions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64055" y="4476750"/>
            <a:ext cx="212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Major compactions</a:t>
            </a:r>
          </a:p>
        </p:txBody>
      </p:sp>
      <p:sp>
        <p:nvSpPr>
          <p:cNvPr id="9" name="左大括号 8"/>
          <p:cNvSpPr/>
          <p:nvPr/>
        </p:nvSpPr>
        <p:spPr>
          <a:xfrm>
            <a:off x="1599565" y="3691255"/>
            <a:ext cx="323215" cy="9658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446905" y="3522345"/>
            <a:ext cx="6469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选择一个</a:t>
            </a:r>
            <a:r>
              <a:rPr lang="en-US" altLang="zh-CN"/>
              <a:t>Store</a:t>
            </a:r>
            <a:r>
              <a:rPr lang="zh-CN" altLang="en-US"/>
              <a:t>中的小量的</a:t>
            </a:r>
            <a:r>
              <a:rPr lang="en-US" altLang="zh-CN"/>
              <a:t>HFile</a:t>
            </a:r>
            <a:r>
              <a:rPr lang="zh-CN" altLang="en-US"/>
              <a:t>进行合并成一个大的</a:t>
            </a:r>
            <a:r>
              <a:rPr lang="en-US" altLang="zh-CN"/>
              <a:t>HFile</a:t>
            </a:r>
            <a:r>
              <a:rPr lang="zh-CN" altLang="en-US"/>
              <a:t>文件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446905" y="4476750"/>
            <a:ext cx="692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合并一个表的所有</a:t>
            </a:r>
            <a:r>
              <a:rPr lang="en-US" altLang="zh-CN"/>
              <a:t>Store</a:t>
            </a:r>
            <a:r>
              <a:rPr lang="zh-CN" altLang="en-US"/>
              <a:t>中的</a:t>
            </a:r>
            <a:r>
              <a:rPr lang="en-US" altLang="zh-CN"/>
              <a:t>HFiles</a:t>
            </a:r>
            <a:r>
              <a:rPr lang="zh-CN" altLang="en-US">
                <a:ea typeface="宋体" panose="02010600030101010101" pitchFamily="2" charset="-122"/>
              </a:rPr>
              <a:t>，使得一个</a:t>
            </a:r>
            <a:r>
              <a:rPr lang="en-US" altLang="zh-CN">
                <a:ea typeface="宋体" panose="02010600030101010101" pitchFamily="2" charset="-122"/>
              </a:rPr>
              <a:t>Store</a:t>
            </a:r>
            <a:r>
              <a:rPr lang="zh-CN" altLang="en-US">
                <a:ea typeface="宋体" panose="02010600030101010101" pitchFamily="2" charset="-122"/>
              </a:rPr>
              <a:t>只有一个</a:t>
            </a:r>
            <a:r>
              <a:rPr lang="en-US" altLang="zh-CN">
                <a:ea typeface="宋体" panose="02010600030101010101" pitchFamily="2" charset="-122"/>
              </a:rPr>
              <a:t>HFile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603115" y="4926965"/>
            <a:ext cx="5326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Major Compaction</a:t>
            </a:r>
            <a:r>
              <a:rPr lang="zh-CN" altLang="en-US">
                <a:ea typeface="宋体" panose="02010600030101010101" pitchFamily="2" charset="-122"/>
              </a:rPr>
              <a:t>还会真的删除需要删除的数据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603115" y="5431155"/>
            <a:ext cx="5326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Major Compaction</a:t>
            </a:r>
            <a:r>
              <a:rPr lang="zh-CN" altLang="en-US">
                <a:ea typeface="宋体" panose="02010600030101010101" pitchFamily="2" charset="-122"/>
              </a:rPr>
              <a:t>还会真的删除多余版本的数据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603115" y="5935980"/>
            <a:ext cx="71551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、默认是每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zh-CN" altLang="en-US">
                <a:ea typeface="宋体" panose="02010600030101010101" pitchFamily="2" charset="-122"/>
              </a:rPr>
              <a:t>天会自动执行一次，将hbase.hregion.majorcompaction</a:t>
            </a:r>
          </a:p>
          <a:p>
            <a:pPr algn="l"/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zh-CN" altLang="en-US">
                <a:ea typeface="宋体" panose="02010600030101010101" pitchFamily="2" charset="-122"/>
              </a:rPr>
              <a:t>默认是604800000 milliseconds，即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zh-CN" altLang="en-US">
                <a:ea typeface="宋体" panose="02010600030101010101" pitchFamily="2" charset="-122"/>
              </a:rPr>
              <a:t>天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algn="l"/>
            <a:r>
              <a:rPr lang="zh-CN" altLang="en-US">
                <a:ea typeface="宋体" panose="02010600030101010101" pitchFamily="2" charset="-122"/>
              </a:rPr>
              <a:t>设置为</a:t>
            </a:r>
            <a:r>
              <a:rPr lang="en-US" altLang="zh-CN">
                <a:ea typeface="宋体" panose="02010600030101010101" pitchFamily="2" charset="-122"/>
              </a:rPr>
              <a:t>0</a:t>
            </a:r>
            <a:r>
              <a:rPr lang="zh-CN" altLang="en-US">
                <a:ea typeface="宋体" panose="02010600030101010101" pitchFamily="2" charset="-122"/>
              </a:rPr>
              <a:t>的话，则表示禁止自动压缩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21640" y="628650"/>
            <a:ext cx="4328160" cy="1383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/>
              <a:t>条件：</a:t>
            </a:r>
          </a:p>
          <a:p>
            <a:pPr algn="l"/>
            <a:r>
              <a:rPr lang="en-US" altLang="zh-CN" sz="1400"/>
              <a:t>1</a:t>
            </a:r>
            <a:r>
              <a:rPr lang="zh-CN" altLang="en-US" sz="1400">
                <a:ea typeface="宋体" panose="02010600030101010101" pitchFamily="2" charset="-122"/>
              </a:rPr>
              <a:t>、当一个</a:t>
            </a:r>
            <a:r>
              <a:rPr lang="en-US" altLang="zh-CN" sz="1400">
                <a:ea typeface="宋体" panose="02010600030101010101" pitchFamily="2" charset="-122"/>
              </a:rPr>
              <a:t>Region</a:t>
            </a:r>
            <a:r>
              <a:rPr lang="zh-CN" altLang="en-US" sz="1400">
                <a:ea typeface="宋体" panose="02010600030101010101" pitchFamily="2" charset="-122"/>
              </a:rPr>
              <a:t>中所有</a:t>
            </a:r>
            <a:r>
              <a:rPr lang="en-US" altLang="zh-CN" sz="1400">
                <a:ea typeface="宋体" panose="02010600030101010101" pitchFamily="2" charset="-122"/>
              </a:rPr>
              <a:t>MemoryStore</a:t>
            </a:r>
            <a:r>
              <a:rPr lang="zh-CN" altLang="en-US" sz="1400">
                <a:ea typeface="宋体" panose="02010600030101010101" pitchFamily="2" charset="-122"/>
              </a:rPr>
              <a:t>内存之和大于</a:t>
            </a:r>
          </a:p>
          <a:p>
            <a:pPr algn="l"/>
            <a:r>
              <a:rPr lang="zh-CN" altLang="en-US" sz="1400">
                <a:ea typeface="宋体" panose="02010600030101010101" pitchFamily="2" charset="-122"/>
              </a:rPr>
              <a:t>hbase.hregion.memstore.flush.size</a:t>
            </a:r>
          </a:p>
          <a:p>
            <a:pPr algn="l"/>
            <a:r>
              <a:rPr lang="en-US" altLang="zh-CN" sz="1400">
                <a:ea typeface="宋体" panose="02010600030101010101" pitchFamily="2" charset="-122"/>
              </a:rPr>
              <a:t>(</a:t>
            </a:r>
            <a:r>
              <a:rPr lang="zh-CN" altLang="en-US" sz="1400">
                <a:ea typeface="宋体" panose="02010600030101010101" pitchFamily="2" charset="-122"/>
              </a:rPr>
              <a:t>默认大小是：134217728字节</a:t>
            </a:r>
            <a:r>
              <a:rPr lang="en-US" altLang="zh-CN" sz="1400">
                <a:ea typeface="宋体" panose="02010600030101010101" pitchFamily="2" charset="-122"/>
              </a:rPr>
              <a:t>(128M))</a:t>
            </a:r>
          </a:p>
          <a:p>
            <a:pPr algn="l"/>
            <a:r>
              <a:rPr lang="zh-CN" altLang="en-US" sz="1400">
                <a:ea typeface="宋体" panose="02010600030101010101" pitchFamily="2" charset="-122"/>
              </a:rPr>
              <a:t>的时候，这个</a:t>
            </a:r>
            <a:r>
              <a:rPr lang="en-US" altLang="zh-CN" sz="1400">
                <a:ea typeface="宋体" panose="02010600030101010101" pitchFamily="2" charset="-122"/>
              </a:rPr>
              <a:t>MemoryStore</a:t>
            </a:r>
            <a:r>
              <a:rPr lang="zh-CN" altLang="en-US" sz="1400">
                <a:ea typeface="宋体" panose="02010600030101010101" pitchFamily="2" charset="-122"/>
              </a:rPr>
              <a:t>所在的</a:t>
            </a:r>
            <a:r>
              <a:rPr lang="en-US" altLang="zh-CN" sz="1400">
                <a:ea typeface="宋体" panose="02010600030101010101" pitchFamily="2" charset="-122"/>
              </a:rPr>
              <a:t>Region</a:t>
            </a:r>
          </a:p>
          <a:p>
            <a:pPr algn="l"/>
            <a:r>
              <a:rPr lang="zh-CN" altLang="en-US" sz="1400">
                <a:ea typeface="宋体" panose="02010600030101010101" pitchFamily="2" charset="-122"/>
              </a:rPr>
              <a:t>中的所有</a:t>
            </a:r>
            <a:r>
              <a:rPr lang="en-US" altLang="zh-CN" sz="1400">
                <a:ea typeface="宋体" panose="02010600030101010101" pitchFamily="2" charset="-122"/>
                <a:sym typeface="+mn-ea"/>
              </a:rPr>
              <a:t>MemoryStore</a:t>
            </a:r>
            <a:r>
              <a:rPr lang="zh-CN" altLang="en-US" sz="1400">
                <a:ea typeface="宋体" panose="02010600030101010101" pitchFamily="2" charset="-122"/>
                <a:sym typeface="+mn-ea"/>
              </a:rPr>
              <a:t>都会写到磁盘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110605" y="197485"/>
            <a:ext cx="4671060" cy="18148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2</a:t>
            </a:r>
            <a:r>
              <a:rPr lang="zh-CN" altLang="en-US" sz="1400">
                <a:ea typeface="宋体" panose="02010600030101010101" pitchFamily="2" charset="-122"/>
              </a:rPr>
              <a:t>、当一个</a:t>
            </a:r>
            <a:r>
              <a:rPr lang="en-US" altLang="zh-CN" sz="1400">
                <a:ea typeface="宋体" panose="02010600030101010101" pitchFamily="2" charset="-122"/>
              </a:rPr>
              <a:t>HRegionServer</a:t>
            </a:r>
            <a:r>
              <a:rPr lang="zh-CN" altLang="en-US" sz="1400">
                <a:ea typeface="宋体" panose="02010600030101010101" pitchFamily="2" charset="-122"/>
              </a:rPr>
              <a:t>中所有的</a:t>
            </a:r>
            <a:r>
              <a:rPr lang="en-US" altLang="zh-CN" sz="1400">
                <a:ea typeface="宋体" panose="02010600030101010101" pitchFamily="2" charset="-122"/>
              </a:rPr>
              <a:t>MemoryStore</a:t>
            </a:r>
          </a:p>
          <a:p>
            <a:pPr algn="l"/>
            <a:r>
              <a:rPr lang="zh-CN" altLang="en-US" sz="1400">
                <a:ea typeface="宋体" panose="02010600030101010101" pitchFamily="2" charset="-122"/>
              </a:rPr>
              <a:t>加在一起的大小大于</a:t>
            </a:r>
          </a:p>
          <a:p>
            <a:pPr algn="l"/>
            <a:r>
              <a:rPr lang="zh-CN" altLang="en-US" sz="1400">
                <a:ea typeface="宋体" panose="02010600030101010101" pitchFamily="2" charset="-122"/>
              </a:rPr>
              <a:t>hbase.regionserver.global.memstore.upperLimit</a:t>
            </a:r>
          </a:p>
          <a:p>
            <a:pPr algn="l"/>
            <a:r>
              <a:rPr lang="zh-CN" altLang="en-US" sz="1400">
                <a:ea typeface="宋体" panose="02010600030101010101" pitchFamily="2" charset="-122"/>
              </a:rPr>
              <a:t>默认大小是堆内存的</a:t>
            </a:r>
            <a:r>
              <a:rPr lang="en-US" altLang="zh-CN" sz="1400">
                <a:ea typeface="宋体" panose="02010600030101010101" pitchFamily="2" charset="-122"/>
              </a:rPr>
              <a:t>40%</a:t>
            </a:r>
            <a:r>
              <a:rPr lang="zh-CN" altLang="en-US" sz="1400">
                <a:ea typeface="宋体" panose="02010600030101010101" pitchFamily="2" charset="-122"/>
              </a:rPr>
              <a:t>，那么这个</a:t>
            </a:r>
            <a:r>
              <a:rPr lang="en-US" altLang="zh-CN" sz="1400">
                <a:ea typeface="宋体" panose="02010600030101010101" pitchFamily="2" charset="-122"/>
                <a:sym typeface="+mn-ea"/>
              </a:rPr>
              <a:t>HRegionServer</a:t>
            </a:r>
            <a:r>
              <a:rPr lang="zh-CN" altLang="en-US" sz="1400">
                <a:ea typeface="宋体" panose="02010600030101010101" pitchFamily="2" charset="-122"/>
                <a:sym typeface="+mn-ea"/>
              </a:rPr>
              <a:t>中</a:t>
            </a:r>
          </a:p>
          <a:p>
            <a:pPr algn="l"/>
            <a:r>
              <a:rPr lang="zh-CN" altLang="en-US" sz="1400">
                <a:ea typeface="宋体" panose="02010600030101010101" pitchFamily="2" charset="-122"/>
                <a:sym typeface="+mn-ea"/>
              </a:rPr>
              <a:t>的所有的</a:t>
            </a:r>
            <a:r>
              <a:rPr lang="en-US" altLang="zh-CN" sz="1400">
                <a:ea typeface="宋体" panose="02010600030101010101" pitchFamily="2" charset="-122"/>
                <a:sym typeface="+mn-ea"/>
              </a:rPr>
              <a:t>Region</a:t>
            </a:r>
            <a:r>
              <a:rPr lang="zh-CN" altLang="en-US" sz="1400">
                <a:ea typeface="宋体" panose="02010600030101010101" pitchFamily="2" charset="-122"/>
                <a:sym typeface="+mn-ea"/>
              </a:rPr>
              <a:t>中的内存数据都会</a:t>
            </a:r>
            <a:r>
              <a:rPr lang="en-US" altLang="zh-CN" sz="1400">
                <a:ea typeface="宋体" panose="02010600030101010101" pitchFamily="2" charset="-122"/>
                <a:sym typeface="+mn-ea"/>
              </a:rPr>
              <a:t>flush</a:t>
            </a:r>
            <a:r>
              <a:rPr lang="zh-CN" altLang="en-US" sz="1400">
                <a:ea typeface="宋体" panose="02010600030101010101" pitchFamily="2" charset="-122"/>
                <a:sym typeface="+mn-ea"/>
              </a:rPr>
              <a:t>到磁盘中，</a:t>
            </a:r>
          </a:p>
          <a:p>
            <a:pPr algn="l"/>
            <a:r>
              <a:rPr lang="zh-CN" altLang="en-US" sz="1400">
                <a:ea typeface="宋体" panose="02010600030101010101" pitchFamily="2" charset="-122"/>
                <a:sym typeface="+mn-ea"/>
              </a:rPr>
              <a:t>当所有的内存使用达到</a:t>
            </a:r>
          </a:p>
          <a:p>
            <a:pPr algn="l"/>
            <a:r>
              <a:rPr lang="zh-CN" altLang="en-US" sz="1400">
                <a:ea typeface="宋体" panose="02010600030101010101" pitchFamily="2" charset="-122"/>
                <a:sym typeface="+mn-ea"/>
              </a:rPr>
              <a:t>hbase.regionserver.global.memstore.lowerLimit</a:t>
            </a:r>
          </a:p>
          <a:p>
            <a:pPr algn="l"/>
            <a:r>
              <a:rPr lang="zh-CN" altLang="en-US" sz="1400">
                <a:ea typeface="宋体" panose="02010600030101010101" pitchFamily="2" charset="-122"/>
                <a:sym typeface="+mn-ea"/>
              </a:rPr>
              <a:t>的时候就不会</a:t>
            </a:r>
            <a:r>
              <a:rPr lang="en-US" altLang="zh-CN" sz="1400">
                <a:ea typeface="宋体" panose="02010600030101010101" pitchFamily="2" charset="-122"/>
                <a:sym typeface="+mn-ea"/>
              </a:rPr>
              <a:t>flush</a:t>
            </a:r>
            <a:r>
              <a:rPr lang="zh-CN" altLang="en-US" sz="1400">
                <a:ea typeface="宋体" panose="02010600030101010101" pitchFamily="2" charset="-122"/>
                <a:sym typeface="+mn-ea"/>
              </a:rPr>
              <a:t>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 animBg="1"/>
      <p:bldP spid="10" grpId="0"/>
      <p:bldP spid="11" grpId="0"/>
      <p:bldP spid="12" grpId="0"/>
      <p:bldP spid="13" grpId="0"/>
      <p:bldP spid="14" grpId="0"/>
      <p:bldP spid="33" grpId="0" bldLvl="0" animBg="1"/>
      <p:bldP spid="33" grpId="1" animBg="1"/>
      <p:bldP spid="34" grpId="0" bldLvl="0" animBg="1"/>
      <p:bldP spid="34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9455" y="461818"/>
            <a:ext cx="50844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Compaction(HFile</a:t>
            </a:r>
            <a:r>
              <a:rPr lang="zh-CN" altLang="en-US" sz="2800" dirty="0"/>
              <a:t>的合并机制</a:t>
            </a:r>
            <a:r>
              <a:rPr lang="en-US" sz="2800" dirty="0"/>
              <a:t>)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313180" y="1223645"/>
            <a:ext cx="4542155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create 'test_compaction','f1','f2'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put 'test_compaction','row-1','f1','test-f1'</a:t>
            </a:r>
          </a:p>
          <a:p>
            <a:pPr algn="l"/>
            <a:r>
              <a:rPr lang="en-US" altLang="zh-CN">
                <a:sym typeface="+mn-ea"/>
              </a:rPr>
              <a:t>put 'test_compaction','row-1','f2','test-f2'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flush 'test_compaction'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put 'test_compaction','row-2','f1','row2tese'</a:t>
            </a:r>
          </a:p>
          <a:p>
            <a:pPr algn="l"/>
            <a:r>
              <a:rPr lang="en-US" altLang="zh-CN"/>
              <a:t>delete 'test_compaction','row-1','f1'</a:t>
            </a:r>
          </a:p>
          <a:p>
            <a:pPr algn="l"/>
            <a:r>
              <a:rPr lang="en-US" altLang="zh-CN"/>
              <a:t>deleteall 'test_compaction','row-1'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flush 'test_compaction'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313180" y="5268595"/>
            <a:ext cx="6240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手工</a:t>
            </a:r>
            <a:r>
              <a:rPr lang="en-US" altLang="zh-CN"/>
              <a:t>major compaction: major_compact 'test_compaction'</a:t>
            </a:r>
          </a:p>
          <a:p>
            <a:r>
              <a:rPr lang="zh-CN" altLang="en-US"/>
              <a:t>也可以在监控界面中进行手工</a:t>
            </a:r>
            <a:r>
              <a:rPr lang="en-US" altLang="zh-CN"/>
              <a:t>compaction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9455" y="461818"/>
            <a:ext cx="4450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Region Split - pre split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845" y="1725295"/>
            <a:ext cx="1135380" cy="155956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1299845" y="2297430"/>
            <a:ext cx="1099820" cy="4425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Client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325" y="1408430"/>
            <a:ext cx="1135380" cy="155956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902325" y="1980565"/>
            <a:ext cx="1099820" cy="4425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HMaster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590" y="4709795"/>
            <a:ext cx="1135380" cy="155956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494280" y="4994910"/>
            <a:ext cx="1948815" cy="11614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HRegionServer</a:t>
            </a: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765" y="4836795"/>
            <a:ext cx="1135380" cy="155956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810" y="3849370"/>
            <a:ext cx="1135380" cy="155956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5037455" y="4908550"/>
            <a:ext cx="1964055" cy="11614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HRegionServer</a:t>
            </a: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23430" y="3946525"/>
            <a:ext cx="2011045" cy="11614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HRegionServer</a:t>
            </a: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" name="云形 17"/>
          <p:cNvSpPr/>
          <p:nvPr/>
        </p:nvSpPr>
        <p:spPr>
          <a:xfrm>
            <a:off x="3215005" y="1619250"/>
            <a:ext cx="2143760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Zookeeper</a:t>
            </a:r>
          </a:p>
        </p:txBody>
      </p:sp>
      <p:cxnSp>
        <p:nvCxnSpPr>
          <p:cNvPr id="19" name="直接箭头连接符 18"/>
          <p:cNvCxnSpPr>
            <a:stCxn id="28" idx="3"/>
            <a:endCxn id="18" idx="2"/>
          </p:cNvCxnSpPr>
          <p:nvPr/>
        </p:nvCxnSpPr>
        <p:spPr>
          <a:xfrm flipV="1">
            <a:off x="2399665" y="2076450"/>
            <a:ext cx="821690" cy="4425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8" idx="0"/>
            <a:endCxn id="9" idx="1"/>
          </p:cNvCxnSpPr>
          <p:nvPr/>
        </p:nvCxnSpPr>
        <p:spPr>
          <a:xfrm>
            <a:off x="5356860" y="2076450"/>
            <a:ext cx="545465" cy="1257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729230" y="5550535"/>
            <a:ext cx="940435" cy="339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Region</a:t>
            </a:r>
          </a:p>
        </p:txBody>
      </p:sp>
      <p:cxnSp>
        <p:nvCxnSpPr>
          <p:cNvPr id="22" name="直接箭头连接符 21"/>
          <p:cNvCxnSpPr>
            <a:stCxn id="28" idx="2"/>
            <a:endCxn id="11" idx="0"/>
          </p:cNvCxnSpPr>
          <p:nvPr/>
        </p:nvCxnSpPr>
        <p:spPr>
          <a:xfrm>
            <a:off x="1849755" y="2740025"/>
            <a:ext cx="1619250" cy="2254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002915" y="3481070"/>
            <a:ext cx="144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Hotspotting</a:t>
            </a:r>
          </a:p>
        </p:txBody>
      </p:sp>
      <p:cxnSp>
        <p:nvCxnSpPr>
          <p:cNvPr id="24" name="直接箭头连接符 23"/>
          <p:cNvCxnSpPr>
            <a:stCxn id="9" idx="2"/>
            <a:endCxn id="11" idx="0"/>
          </p:cNvCxnSpPr>
          <p:nvPr/>
        </p:nvCxnSpPr>
        <p:spPr>
          <a:xfrm flipH="1">
            <a:off x="3469005" y="2423160"/>
            <a:ext cx="2983230" cy="25717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9" idx="2"/>
            <a:endCxn id="16" idx="0"/>
          </p:cNvCxnSpPr>
          <p:nvPr/>
        </p:nvCxnSpPr>
        <p:spPr>
          <a:xfrm flipH="1">
            <a:off x="6019800" y="2423160"/>
            <a:ext cx="432435" cy="24853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7" idx="0"/>
          </p:cNvCxnSpPr>
          <p:nvPr/>
        </p:nvCxnSpPr>
        <p:spPr>
          <a:xfrm>
            <a:off x="6452235" y="2423160"/>
            <a:ext cx="1677035" cy="15233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902325" y="266700"/>
            <a:ext cx="589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创建表的时候，一开始默认是给这张表分配一个</a:t>
            </a:r>
            <a:r>
              <a:rPr lang="en-US" altLang="zh-CN"/>
              <a:t>Region</a:t>
            </a:r>
            <a:r>
              <a:rPr lang="zh-CN" altLang="en-US"/>
              <a:t>的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902325" y="89027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create 'test_split','f1'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1" grpId="0" animBg="1"/>
      <p:bldP spid="23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5161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Google</a:t>
            </a:r>
            <a:r>
              <a:rPr lang="zh-CN" altLang="en-US" sz="2800" dirty="0">
                <a:ea typeface="宋体" panose="02010600030101010101" pitchFamily="2" charset="-122"/>
              </a:rPr>
              <a:t>、百度怎么存储搜索数据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9865" y="1978660"/>
            <a:ext cx="1181227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Map&lt;</a:t>
            </a:r>
          </a:p>
          <a:p>
            <a:pPr algn="l"/>
            <a:r>
              <a:rPr lang="en-US" altLang="zh-CN"/>
              <a:t>    “</a:t>
            </a:r>
            <a:r>
              <a:rPr lang="zh-CN" altLang="en-US">
                <a:sym typeface="+mn-ea"/>
              </a:rPr>
              <a:t>http://www.51cto.com/</a:t>
            </a:r>
            <a:r>
              <a:rPr lang="en-US" altLang="zh-CN"/>
              <a:t>” -&gt; Map&lt;</a:t>
            </a:r>
          </a:p>
          <a:p>
            <a:pPr algn="l"/>
            <a:r>
              <a:rPr lang="en-US" altLang="zh-CN"/>
              <a:t>                                  “</a:t>
            </a:r>
            <a:r>
              <a:rPr lang="en-US" altLang="zh-CN">
                <a:sym typeface="+mn-ea"/>
              </a:rPr>
              <a:t>content</a:t>
            </a:r>
            <a:r>
              <a:rPr lang="en-US" altLang="zh-CN"/>
              <a:t>”-&gt;“</a:t>
            </a:r>
            <a:r>
              <a:rPr lang="en-US" altLang="zh-CN">
                <a:sym typeface="+mn-ea"/>
              </a:rPr>
              <a:t>&lt;html&gt;...51CTO</a:t>
            </a:r>
            <a:r>
              <a:rPr lang="zh-CN" altLang="en-US">
                <a:sym typeface="+mn-ea"/>
              </a:rPr>
              <a:t>技术栈</a:t>
            </a:r>
            <a:r>
              <a:rPr lang="en-US" altLang="zh-CN">
                <a:sym typeface="+mn-ea"/>
              </a:rPr>
              <a:t>...&lt;/html&gt;</a:t>
            </a:r>
            <a:r>
              <a:rPr lang="en-US" altLang="zh-CN"/>
              <a:t>”,</a:t>
            </a:r>
          </a:p>
          <a:p>
            <a:pPr algn="l"/>
            <a:r>
              <a:rPr lang="en-US" altLang="zh-CN"/>
              <a:t>                                  “language”-&gt;“Chinese”,</a:t>
            </a:r>
          </a:p>
          <a:p>
            <a:pPr algn="l"/>
            <a:r>
              <a:rPr lang="en-US" altLang="zh-CN"/>
              <a:t>				  “link_url:sina”-&gt; “</a:t>
            </a:r>
            <a:r>
              <a:rPr lang="zh-CN" altLang="en-US">
                <a:sym typeface="+mn-ea"/>
              </a:rPr>
              <a:t>http://tech.sina.com.cn/</a:t>
            </a:r>
            <a:r>
              <a:rPr lang="en-US" altLang="zh-CN"/>
              <a:t>”,</a:t>
            </a:r>
          </a:p>
          <a:p>
            <a:pPr algn="l"/>
            <a:r>
              <a:rPr lang="en-US" altLang="zh-CN"/>
              <a:t>                                  “link_url:qq”-&gt; “</a:t>
            </a:r>
            <a:r>
              <a:rPr lang="zh-CN" altLang="en-US">
                <a:sym typeface="+mn-ea"/>
              </a:rPr>
              <a:t>http://tech.qq.com/</a:t>
            </a:r>
            <a:r>
              <a:rPr lang="en-US" altLang="zh-CN"/>
              <a:t>”</a:t>
            </a:r>
          </a:p>
          <a:p>
            <a:pPr algn="l"/>
            <a:r>
              <a:rPr lang="en-US" altLang="zh-CN"/>
              <a:t>			       &gt;,</a:t>
            </a:r>
          </a:p>
          <a:p>
            <a:pPr algn="l"/>
            <a:r>
              <a:rPr lang="en-US" altLang="zh-CN"/>
              <a:t>    “</a:t>
            </a:r>
            <a:r>
              <a:rPr lang="zh-CN" altLang="en-US">
                <a:sym typeface="+mn-ea"/>
              </a:rPr>
              <a:t>http://hbase.apache.org/</a:t>
            </a:r>
            <a:r>
              <a:rPr lang="en-US" altLang="zh-CN">
                <a:sym typeface="+mn-ea"/>
              </a:rPr>
              <a:t>”-&gt;</a:t>
            </a:r>
            <a:r>
              <a:rPr lang="en-US" altLang="zh-CN"/>
              <a:t> Map&lt;</a:t>
            </a:r>
          </a:p>
          <a:p>
            <a:pPr algn="l"/>
            <a:r>
              <a:rPr lang="en-US" altLang="zh-CN"/>
              <a:t>				  “content”-&gt;“</a:t>
            </a:r>
            <a:r>
              <a:rPr lang="en-US" altLang="zh-CN">
                <a:sym typeface="+mn-ea"/>
              </a:rPr>
              <a:t>&lt;html&gt;...Welcome to Apache HBase...&lt;/html&gt;</a:t>
            </a:r>
            <a:r>
              <a:rPr lang="en-US" altLang="zh-CN"/>
              <a:t>”,</a:t>
            </a:r>
          </a:p>
          <a:p>
            <a:pPr algn="l"/>
            <a:r>
              <a:rPr lang="en-US" altLang="zh-CN"/>
              <a:t> 				  “</a:t>
            </a:r>
            <a:r>
              <a:rPr lang="en-US" altLang="zh-CN">
                <a:sym typeface="+mn-ea"/>
              </a:rPr>
              <a:t>language</a:t>
            </a:r>
            <a:r>
              <a:rPr lang="en-US" altLang="zh-CN"/>
              <a:t>”-&gt;“Engish”,</a:t>
            </a:r>
          </a:p>
          <a:p>
            <a:pPr algn="l"/>
            <a:r>
              <a:rPr lang="en-US" altLang="zh-CN"/>
              <a:t>			          “</a:t>
            </a:r>
            <a:r>
              <a:rPr lang="en-US" altLang="zh-CN">
                <a:sym typeface="+mn-ea"/>
              </a:rPr>
              <a:t>link_url:hadoop</a:t>
            </a:r>
            <a:r>
              <a:rPr lang="en-US" altLang="zh-CN"/>
              <a:t>”-&gt;“</a:t>
            </a:r>
            <a:r>
              <a:rPr lang="zh-CN" altLang="en-US">
                <a:sym typeface="+mn-ea"/>
              </a:rPr>
              <a:t>http://hadoop.apache.org/</a:t>
            </a:r>
            <a:r>
              <a:rPr lang="en-US" altLang="zh-CN"/>
              <a:t>”,</a:t>
            </a:r>
          </a:p>
          <a:p>
            <a:pPr algn="l"/>
            <a:r>
              <a:rPr lang="en-US" altLang="zh-CN"/>
              <a:t>				  “link_url:apache”-&gt;“</a:t>
            </a:r>
            <a:r>
              <a:rPr lang="zh-CN" altLang="en-US">
                <a:sym typeface="+mn-ea"/>
              </a:rPr>
              <a:t>http://www.apache.org/</a:t>
            </a:r>
            <a:r>
              <a:rPr lang="en-US" altLang="zh-CN"/>
              <a:t>”</a:t>
            </a:r>
          </a:p>
          <a:p>
            <a:pPr algn="l"/>
            <a:r>
              <a:rPr lang="en-US" altLang="zh-CN"/>
              <a:t>				  &gt;</a:t>
            </a:r>
          </a:p>
          <a:p>
            <a:pPr algn="l"/>
            <a:r>
              <a:rPr lang="en-US" altLang="zh-CN"/>
              <a:t>&gt;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9570" y="1147445"/>
            <a:ext cx="3497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使用</a:t>
            </a:r>
            <a:r>
              <a:rPr lang="en-US" altLang="zh-CN"/>
              <a:t>Map</a:t>
            </a:r>
            <a:r>
              <a:rPr lang="zh-CN" altLang="en-US"/>
              <a:t>数据结构存储搜索数据：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9455" y="461818"/>
            <a:ext cx="4450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Region Split - pre split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845" y="1725295"/>
            <a:ext cx="1135380" cy="155956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1299845" y="2297430"/>
            <a:ext cx="1099820" cy="4425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Client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325" y="1408430"/>
            <a:ext cx="1135380" cy="155956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902325" y="1980565"/>
            <a:ext cx="1099820" cy="4425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HMaster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590" y="4709795"/>
            <a:ext cx="1135380" cy="155956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494280" y="4994910"/>
            <a:ext cx="2011045" cy="11614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HRegionServer</a:t>
            </a: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765" y="4836795"/>
            <a:ext cx="1135380" cy="155956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810" y="3849370"/>
            <a:ext cx="1135380" cy="155956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5037455" y="4994910"/>
            <a:ext cx="1927225" cy="11614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HRegionServer</a:t>
            </a: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23430" y="3946525"/>
            <a:ext cx="1924685" cy="11614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HRegionServer</a:t>
            </a: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" name="云形 17"/>
          <p:cNvSpPr/>
          <p:nvPr/>
        </p:nvSpPr>
        <p:spPr>
          <a:xfrm>
            <a:off x="3096895" y="1619250"/>
            <a:ext cx="2143760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Zookeeper</a:t>
            </a:r>
          </a:p>
        </p:txBody>
      </p:sp>
      <p:cxnSp>
        <p:nvCxnSpPr>
          <p:cNvPr id="19" name="直接箭头连接符 18"/>
          <p:cNvCxnSpPr>
            <a:stCxn id="28" idx="3"/>
            <a:endCxn id="18" idx="2"/>
          </p:cNvCxnSpPr>
          <p:nvPr/>
        </p:nvCxnSpPr>
        <p:spPr>
          <a:xfrm flipV="1">
            <a:off x="2399665" y="2076450"/>
            <a:ext cx="703580" cy="4425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8" idx="0"/>
            <a:endCxn id="9" idx="1"/>
          </p:cNvCxnSpPr>
          <p:nvPr/>
        </p:nvCxnSpPr>
        <p:spPr>
          <a:xfrm>
            <a:off x="5238750" y="2076450"/>
            <a:ext cx="663575" cy="1257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729230" y="5550535"/>
            <a:ext cx="940435" cy="339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Region</a:t>
            </a:r>
          </a:p>
        </p:txBody>
      </p:sp>
      <p:cxnSp>
        <p:nvCxnSpPr>
          <p:cNvPr id="22" name="直接箭头连接符 21"/>
          <p:cNvCxnSpPr>
            <a:stCxn id="28" idx="2"/>
            <a:endCxn id="11" idx="0"/>
          </p:cNvCxnSpPr>
          <p:nvPr/>
        </p:nvCxnSpPr>
        <p:spPr>
          <a:xfrm>
            <a:off x="1849755" y="2740025"/>
            <a:ext cx="1650365" cy="2254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  <a:endCxn id="11" idx="0"/>
          </p:cNvCxnSpPr>
          <p:nvPr/>
        </p:nvCxnSpPr>
        <p:spPr>
          <a:xfrm flipH="1">
            <a:off x="3500120" y="2423160"/>
            <a:ext cx="2952115" cy="25717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9" idx="2"/>
            <a:endCxn id="16" idx="0"/>
          </p:cNvCxnSpPr>
          <p:nvPr/>
        </p:nvCxnSpPr>
        <p:spPr>
          <a:xfrm flipH="1">
            <a:off x="6001385" y="2423160"/>
            <a:ext cx="450850" cy="25717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7" idx="0"/>
          </p:cNvCxnSpPr>
          <p:nvPr/>
        </p:nvCxnSpPr>
        <p:spPr>
          <a:xfrm>
            <a:off x="6452235" y="2423160"/>
            <a:ext cx="1633855" cy="15233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456555" y="5550535"/>
            <a:ext cx="940435" cy="339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Region</a:t>
            </a:r>
          </a:p>
        </p:txBody>
      </p:sp>
      <p:sp>
        <p:nvSpPr>
          <p:cNvPr id="32" name="矩形 31"/>
          <p:cNvSpPr/>
          <p:nvPr/>
        </p:nvSpPr>
        <p:spPr>
          <a:xfrm>
            <a:off x="7496810" y="4246245"/>
            <a:ext cx="940435" cy="339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Region</a:t>
            </a: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2389505" y="2533650"/>
            <a:ext cx="3513455" cy="2428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8" idx="3"/>
            <a:endCxn id="17" idx="1"/>
          </p:cNvCxnSpPr>
          <p:nvPr/>
        </p:nvCxnSpPr>
        <p:spPr>
          <a:xfrm>
            <a:off x="2399665" y="2519045"/>
            <a:ext cx="4723765" cy="2008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358765" y="400050"/>
            <a:ext cx="6355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采用表的</a:t>
            </a:r>
            <a:r>
              <a:rPr lang="en-US" altLang="zh-CN"/>
              <a:t>pre-split</a:t>
            </a:r>
            <a:r>
              <a:rPr lang="zh-CN" altLang="en-US"/>
              <a:t>可以解决这个问题：</a:t>
            </a:r>
          </a:p>
          <a:p>
            <a:pPr algn="l"/>
            <a:r>
              <a:rPr lang="en-US" altLang="zh-CN"/>
              <a:t>create 'test_pre_split','f',SPLITS =&gt; ['10','20','30']</a:t>
            </a:r>
          </a:p>
          <a:p>
            <a:pPr algn="l"/>
            <a:r>
              <a:rPr lang="en-US" altLang="zh-CN"/>
              <a:t>create 't14','f',SPLITS_FILE=&gt;'splits.txt'</a:t>
            </a:r>
          </a:p>
        </p:txBody>
      </p:sp>
      <p:sp>
        <p:nvSpPr>
          <p:cNvPr id="2" name="矩形 1"/>
          <p:cNvSpPr/>
          <p:nvPr/>
        </p:nvSpPr>
        <p:spPr>
          <a:xfrm>
            <a:off x="7844790" y="4655185"/>
            <a:ext cx="940435" cy="339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Region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1" grpId="0" animBg="1"/>
      <p:bldP spid="32" grpId="0" animBg="1"/>
      <p:bldP spid="7" grpId="0"/>
      <p:bldP spid="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9455" y="461818"/>
            <a:ext cx="4450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Region Split - pre split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419225" y="2024380"/>
            <a:ext cx="817181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create table with four regions based on random bytes keys：</a:t>
            </a:r>
          </a:p>
          <a:p>
            <a:r>
              <a:rPr lang="zh-CN" altLang="en-US"/>
              <a:t>create 't2','f1', { NUMREGIONS =&gt; 4 , SPLITALGO =&gt; 'UniformSplit' }  </a:t>
            </a:r>
          </a:p>
          <a:p>
            <a:r>
              <a:rPr lang="en-US" altLang="zh-CN"/>
              <a:t>//</a:t>
            </a:r>
            <a:r>
              <a:rPr lang="zh-CN" altLang="en-US"/>
              <a:t>节省空间，但是可读性比较差，用于</a:t>
            </a:r>
            <a:r>
              <a:rPr lang="en-US" altLang="zh-CN"/>
              <a:t>rowkey</a:t>
            </a:r>
            <a:r>
              <a:rPr lang="zh-CN" altLang="en-US"/>
              <a:t>是随机的字节的情况</a:t>
            </a:r>
          </a:p>
          <a:p>
            <a:r>
              <a:rPr lang="zh-CN" altLang="en-US"/>
              <a:t>最小值为</a:t>
            </a:r>
            <a:r>
              <a:rPr lang="en-US" altLang="zh-CN"/>
              <a:t>(byte)0x00</a:t>
            </a:r>
          </a:p>
          <a:p>
            <a:r>
              <a:rPr lang="zh-CN" altLang="en-US"/>
              <a:t>最大值为</a:t>
            </a:r>
            <a:r>
              <a:rPr lang="en-US" altLang="zh-CN"/>
              <a:t>(byte)0xFF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create table with five regions based on hex keys</a:t>
            </a:r>
          </a:p>
          <a:p>
            <a:r>
              <a:rPr lang="zh-CN" altLang="en-US"/>
              <a:t>create 't3','f1', { NUMREGIONS =&gt; </a:t>
            </a:r>
            <a:r>
              <a:rPr lang="en-US" altLang="zh-CN"/>
              <a:t>4</a:t>
            </a:r>
            <a:r>
              <a:rPr lang="zh-CN" altLang="en-US"/>
              <a:t>, SPLITALGO =&gt; 'HexStringSplit' }</a:t>
            </a:r>
          </a:p>
          <a:p>
            <a:r>
              <a:rPr lang="en-US" altLang="zh-CN"/>
              <a:t>//</a:t>
            </a:r>
            <a:r>
              <a:rPr lang="zh-CN" altLang="en-US"/>
              <a:t>需要更多的空间，但是可读性比较好，用于十六进制字符串的</a:t>
            </a:r>
            <a:r>
              <a:rPr lang="en-US" altLang="zh-CN"/>
              <a:t>rowkey</a:t>
            </a:r>
          </a:p>
          <a:p>
            <a:r>
              <a:rPr lang="zh-CN" altLang="en-US"/>
              <a:t>最小值为00000000</a:t>
            </a:r>
          </a:p>
          <a:p>
            <a:r>
              <a:rPr lang="zh-CN" altLang="en-US"/>
              <a:t>最大值为FFFFFFFF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9455" y="461818"/>
            <a:ext cx="4627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Region Split - auto split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67435" y="1546225"/>
            <a:ext cx="9335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当一个</a:t>
            </a:r>
            <a:r>
              <a:rPr lang="en-US" altLang="zh-CN"/>
              <a:t>Region</a:t>
            </a:r>
            <a:r>
              <a:rPr lang="zh-CN" altLang="en-US"/>
              <a:t>达到一定的大小的时候，这个</a:t>
            </a:r>
            <a:r>
              <a:rPr lang="en-US" altLang="zh-CN"/>
              <a:t>Region</a:t>
            </a:r>
            <a:r>
              <a:rPr lang="zh-CN" altLang="en-US"/>
              <a:t>会自动切分成两个</a:t>
            </a:r>
            <a:r>
              <a:rPr lang="en-US" altLang="zh-CN"/>
              <a:t>Region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97255" y="267970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切分策略：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289685" y="3147060"/>
            <a:ext cx="92125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ConstantSizeRegionSplitPolicy： </a:t>
            </a:r>
          </a:p>
          <a:p>
            <a:pPr algn="l"/>
            <a:r>
              <a:rPr lang="en-US" altLang="zh-CN"/>
              <a:t>	</a:t>
            </a:r>
            <a:r>
              <a:rPr lang="zh-CN" altLang="en-US"/>
              <a:t>当</a:t>
            </a:r>
            <a:r>
              <a:rPr lang="zh-CN" altLang="en-US">
                <a:sym typeface="+mn-ea"/>
              </a:rPr>
              <a:t>一个</a:t>
            </a:r>
            <a:r>
              <a:rPr lang="en-US" altLang="zh-CN">
                <a:sym typeface="+mn-ea"/>
              </a:rPr>
              <a:t>Region</a:t>
            </a:r>
            <a:r>
              <a:rPr lang="zh-CN" altLang="en-US">
                <a:sym typeface="+mn-ea"/>
              </a:rPr>
              <a:t>的大小大于hbase.hregion.max.filesize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默认是</a:t>
            </a:r>
            <a:r>
              <a:rPr lang="en-US" altLang="zh-CN">
                <a:sym typeface="+mn-ea"/>
              </a:rPr>
              <a:t>10G)</a:t>
            </a:r>
            <a:r>
              <a:rPr lang="zh-CN" altLang="en-US">
                <a:sym typeface="+mn-ea"/>
              </a:rPr>
              <a:t>的时候就切分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289685" y="4097655"/>
            <a:ext cx="971232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IncreasingToUpperBoundRegionSplitPolicy</a:t>
            </a:r>
            <a:r>
              <a:rPr lang="en-US" altLang="zh-CN"/>
              <a:t>(</a:t>
            </a:r>
            <a:r>
              <a:rPr lang="zh-CN" altLang="en-US"/>
              <a:t>这个是默认的切分策略</a:t>
            </a:r>
            <a:r>
              <a:rPr lang="en-US" altLang="zh-CN"/>
              <a:t>)</a:t>
            </a:r>
            <a:r>
              <a:rPr lang="zh-CN" altLang="en-US"/>
              <a:t>： </a:t>
            </a:r>
          </a:p>
          <a:p>
            <a:pPr algn="l"/>
            <a:r>
              <a:rPr lang="en-US" altLang="zh-CN"/>
              <a:t>	</a:t>
            </a:r>
            <a:r>
              <a:t>Min (R^</a:t>
            </a:r>
            <a:r>
              <a:rPr lang="en-US"/>
              <a:t>3</a:t>
            </a:r>
            <a:r>
              <a:t> * “hbase.hregion.memstore.flush.size </a:t>
            </a:r>
            <a:r>
              <a:rPr lang="en-US"/>
              <a:t>* 2</a:t>
            </a:r>
            <a:r>
              <a:t>”, “hbase.hregion.max.filesize”)</a:t>
            </a:r>
          </a:p>
          <a:p>
            <a:pPr algn="l"/>
            <a:r>
              <a:rPr lang="zh-CN"/>
              <a:t>一开始只有一个</a:t>
            </a:r>
            <a:r>
              <a:rPr lang="en-US" altLang="zh-CN"/>
              <a:t>region</a:t>
            </a:r>
            <a:r>
              <a:rPr lang="zh-CN" altLang="en-US"/>
              <a:t>的时候，在</a:t>
            </a:r>
            <a:r>
              <a:rPr lang="en-US" altLang="zh-CN"/>
              <a:t>1^3 * 128M*2=256M</a:t>
            </a:r>
            <a:r>
              <a:rPr lang="zh-CN" altLang="en-US"/>
              <a:t>的时候会切分，现在有</a:t>
            </a:r>
            <a:r>
              <a:rPr lang="en-US" altLang="zh-CN"/>
              <a:t>2</a:t>
            </a:r>
            <a:r>
              <a:rPr lang="zh-CN" altLang="en-US"/>
              <a:t>个</a:t>
            </a:r>
            <a:r>
              <a:rPr lang="en-US" altLang="zh-CN"/>
              <a:t>region</a:t>
            </a:r>
            <a:r>
              <a:rPr lang="zh-CN" altLang="en-US"/>
              <a:t>了</a:t>
            </a:r>
          </a:p>
          <a:p>
            <a:pPr algn="l"/>
            <a:r>
              <a:rPr lang="zh-CN" altLang="en-US"/>
              <a:t>那么下次切分的需要达到</a:t>
            </a:r>
            <a:r>
              <a:rPr lang="en-US" altLang="zh-CN"/>
              <a:t>2^3 * 128M * 2 =2048M</a:t>
            </a:r>
            <a:r>
              <a:rPr lang="zh-CN" altLang="en-US"/>
              <a:t>的时候才会切成</a:t>
            </a:r>
            <a:r>
              <a:rPr lang="en-US" altLang="zh-CN"/>
              <a:t>3</a:t>
            </a:r>
            <a:r>
              <a:rPr lang="zh-CN" altLang="en-US"/>
              <a:t>个</a:t>
            </a:r>
          </a:p>
          <a:p>
            <a:pPr algn="l"/>
            <a:r>
              <a:rPr lang="zh-CN" altLang="en-US"/>
              <a:t>下次呢，则是</a:t>
            </a:r>
            <a:r>
              <a:rPr lang="en-US" altLang="zh-CN"/>
              <a:t>3^3 * 128M *2=6912M</a:t>
            </a:r>
            <a:r>
              <a:rPr lang="zh-CN" altLang="en-US"/>
              <a:t>的时候才会切分</a:t>
            </a:r>
          </a:p>
          <a:p>
            <a:pPr algn="l"/>
            <a:r>
              <a:rPr lang="zh-CN" altLang="en-US"/>
              <a:t>最终达到配置</a:t>
            </a:r>
            <a:r>
              <a:rPr>
                <a:sym typeface="+mn-ea"/>
              </a:rPr>
              <a:t>hbase.hregion.max.filesize</a:t>
            </a:r>
            <a:r>
              <a:rPr lang="zh-CN">
                <a:sym typeface="+mn-ea"/>
              </a:rPr>
              <a:t>的时候为止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43330" y="6125845"/>
            <a:ext cx="97053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KeyPrefixRegionSplitPolicy：</a:t>
            </a:r>
          </a:p>
          <a:p>
            <a:r>
              <a:rPr lang="en-US" altLang="zh-CN"/>
              <a:t>	</a:t>
            </a:r>
            <a:r>
              <a:rPr lang="zh-CN" altLang="en-US"/>
              <a:t>如果你的</a:t>
            </a:r>
            <a:r>
              <a:rPr lang="en-US" altLang="zh-CN"/>
              <a:t>RowKey</a:t>
            </a:r>
            <a:r>
              <a:rPr lang="zh-CN" altLang="en-US"/>
              <a:t>有前缀的话，那么相同的前缀的</a:t>
            </a:r>
            <a:r>
              <a:rPr lang="en-US" altLang="zh-CN"/>
              <a:t>RowKey</a:t>
            </a:r>
            <a:r>
              <a:rPr lang="zh-CN" altLang="en-US"/>
              <a:t>肯定是在同一个</a:t>
            </a:r>
            <a:r>
              <a:rPr lang="en-US" altLang="zh-CN"/>
              <a:t>Region</a:t>
            </a:r>
            <a:r>
              <a:rPr lang="zh-CN" altLang="en-US"/>
              <a:t>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9455" y="461818"/>
            <a:ext cx="4627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Region Split - auto split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37515" y="1158240"/>
            <a:ext cx="1131697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、在hbase-site.xml中配置全局默认的切分策略</a:t>
            </a:r>
          </a:p>
          <a:p>
            <a:r>
              <a:rPr lang="zh-CN" altLang="en-US"/>
              <a:t>&lt;property&gt;</a:t>
            </a:r>
          </a:p>
          <a:p>
            <a:r>
              <a:rPr lang="zh-CN" altLang="en-US"/>
              <a:t>  &lt;name&gt;hbase.regionserver.region.split.policy&lt;/name&gt;</a:t>
            </a:r>
          </a:p>
          <a:p>
            <a:r>
              <a:rPr lang="zh-CN" altLang="en-US"/>
              <a:t>  &lt;value&gt;org.apache.hadoop.hbase.regionserver.IncreasingToUpperBoundRegionSplitPolicy&lt;/value&gt;</a:t>
            </a:r>
          </a:p>
          <a:p>
            <a:r>
              <a:rPr lang="zh-CN" altLang="en-US"/>
              <a:t>&lt;/property&gt;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37515" y="3115945"/>
            <a:ext cx="1138491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2</a:t>
            </a:r>
            <a:r>
              <a:rPr lang="zh-CN" altLang="en-US"/>
              <a:t>、使用</a:t>
            </a:r>
            <a:r>
              <a:rPr lang="en-US" altLang="zh-CN"/>
              <a:t>Java API</a:t>
            </a:r>
            <a:r>
              <a:rPr lang="zh-CN" altLang="en-US"/>
              <a:t>在创建</a:t>
            </a:r>
            <a:r>
              <a:rPr lang="en-US" altLang="zh-CN"/>
              <a:t>table</a:t>
            </a:r>
            <a:r>
              <a:rPr lang="zh-CN" altLang="en-US"/>
              <a:t>的时候指定切分策略</a:t>
            </a:r>
          </a:p>
          <a:p>
            <a:r>
              <a:rPr lang="zh-CN" altLang="en-US"/>
              <a:t>HTableDescriptor tableDesc = new HTableDescriptor("test");</a:t>
            </a:r>
          </a:p>
          <a:p>
            <a:r>
              <a:rPr lang="zh-CN" altLang="en-US"/>
              <a:t>tableDesc.setValue(HTableDescriptor.SPLIT_POLICY, ConstantSizeRegionSplitPolicy.class.getName());</a:t>
            </a:r>
          </a:p>
          <a:p>
            <a:r>
              <a:rPr lang="zh-CN" altLang="en-US"/>
              <a:t>tableDesc.addFamily(new HColumnDescriptor(Bytes.toBytes("cf1")));</a:t>
            </a:r>
          </a:p>
          <a:p>
            <a:r>
              <a:rPr lang="zh-CN" altLang="en-US"/>
              <a:t>admin.createTable(tableDesc);</a:t>
            </a:r>
          </a:p>
          <a:p>
            <a:r>
              <a:rPr lang="zh-CN" altLang="en-US"/>
              <a:t>----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37515" y="5436870"/>
            <a:ext cx="994283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hbase shell</a:t>
            </a:r>
            <a:r>
              <a:rPr lang="zh-CN" altLang="en-US">
                <a:sym typeface="+mn-ea"/>
              </a:rPr>
              <a:t>在创建</a:t>
            </a:r>
            <a:r>
              <a:rPr lang="en-US" altLang="zh-CN">
                <a:sym typeface="+mn-ea"/>
              </a:rPr>
              <a:t>table</a:t>
            </a:r>
            <a:r>
              <a:rPr lang="zh-CN" altLang="en-US">
                <a:sym typeface="+mn-ea"/>
              </a:rPr>
              <a:t>的时候指定切分策略</a:t>
            </a:r>
            <a:endParaRPr lang="zh-CN" altLang="en-US"/>
          </a:p>
          <a:p>
            <a:r>
              <a:rPr lang="zh-CN" altLang="en-US"/>
              <a:t>hbase&gt; create 'test', {METADATA =&gt; {'SPLIT_POLICY' =&gt; 'org.apache.hadoop.hbase.regionserver.ConstantSizeRegionSplitPolicy'}},{NAME =&gt; 'cf1'}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9455" y="461818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Region Split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63575" y="2199640"/>
            <a:ext cx="103555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关闭</a:t>
            </a:r>
            <a:r>
              <a:rPr lang="en-US" altLang="zh-CN"/>
              <a:t>auto-split: </a:t>
            </a:r>
          </a:p>
          <a:p>
            <a:pPr algn="l"/>
            <a:r>
              <a:rPr lang="zh-CN" altLang="en-US"/>
              <a:t>将</a:t>
            </a:r>
            <a:r>
              <a:rPr lang="zh-CN" altLang="en-US">
                <a:sym typeface="+mn-ea"/>
              </a:rPr>
              <a:t>hbase.hregion.max.filesize设置很大，且将切分的策略设置为：ConstantSizeRegionSplitPolicy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63575" y="3539490"/>
            <a:ext cx="501586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force-split :</a:t>
            </a:r>
          </a:p>
          <a:p>
            <a:pPr algn="l"/>
            <a:endParaRPr lang="en-US" altLang="zh-CN"/>
          </a:p>
          <a:p>
            <a:pPr algn="l"/>
            <a:r>
              <a:rPr lang="zh-CN" altLang="en-US"/>
              <a:t>在</a:t>
            </a:r>
            <a:r>
              <a:rPr lang="en-US" altLang="zh-CN"/>
              <a:t>hbase shell</a:t>
            </a:r>
            <a:r>
              <a:rPr lang="zh-CN" altLang="en-US"/>
              <a:t>中执行：</a:t>
            </a:r>
          </a:p>
          <a:p>
            <a:pPr algn="l"/>
            <a:r>
              <a:rPr lang="en-US" altLang="zh-CN"/>
              <a:t>split 'test_split','b'</a:t>
            </a:r>
          </a:p>
          <a:p>
            <a:pPr algn="l"/>
            <a:r>
              <a:rPr lang="en-US" altLang="zh-CN"/>
              <a:t>split 'twq:webtable','http://hbase.apache.org/'</a:t>
            </a:r>
          </a:p>
          <a:p>
            <a:pPr algn="l"/>
            <a:r>
              <a:rPr lang="en-US" altLang="zh-CN"/>
              <a:t>split 'twq:webtable','http://www.51cto.com/'</a:t>
            </a:r>
          </a:p>
          <a:p>
            <a:pPr algn="l"/>
            <a:endParaRPr lang="en-US" altLang="zh-CN"/>
          </a:p>
          <a:p>
            <a:pPr algn="l"/>
            <a:r>
              <a:rPr lang="zh-CN" altLang="en-US"/>
              <a:t>也可以在控制界面中进行强制</a:t>
            </a:r>
            <a:r>
              <a:rPr lang="en-US" altLang="zh-CN"/>
              <a:t>split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320" y="46528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auto-split</a:t>
            </a:r>
            <a:r>
              <a:rPr lang="zh-CN" altLang="en-US" sz="2000" dirty="0"/>
              <a:t>的实现</a:t>
            </a:r>
          </a:p>
        </p:txBody>
      </p:sp>
      <p:sp>
        <p:nvSpPr>
          <p:cNvPr id="2" name="矩形 1"/>
          <p:cNvSpPr/>
          <p:nvPr/>
        </p:nvSpPr>
        <p:spPr>
          <a:xfrm>
            <a:off x="116205" y="428625"/>
            <a:ext cx="3068320" cy="28816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9705" y="49276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RegionServer A</a:t>
            </a:r>
          </a:p>
        </p:txBody>
      </p:sp>
      <p:sp>
        <p:nvSpPr>
          <p:cNvPr id="5" name="矩形 4"/>
          <p:cNvSpPr/>
          <p:nvPr/>
        </p:nvSpPr>
        <p:spPr>
          <a:xfrm>
            <a:off x="4288155" y="42545"/>
            <a:ext cx="7840345" cy="31489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972050" y="10668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RegionServer B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359910" y="474980"/>
            <a:ext cx="7515860" cy="46037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.META. Region</a:t>
            </a:r>
          </a:p>
        </p:txBody>
      </p:sp>
      <p:graphicFrame>
        <p:nvGraphicFramePr>
          <p:cNvPr id="8" name="表格 7"/>
          <p:cNvGraphicFramePr/>
          <p:nvPr/>
        </p:nvGraphicFramePr>
        <p:xfrm>
          <a:off x="4359275" y="935355"/>
          <a:ext cx="76574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8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Region Name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Location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Split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offline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splitA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splitB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4359910" y="1385570"/>
          <a:ext cx="7656830" cy="356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68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ParentRegion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RegionServerA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DaughterA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sym typeface="+mn-ea"/>
                        </a:rPr>
                        <a:t>DaughterB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4359910" y="1811655"/>
          <a:ext cx="765619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3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sym typeface="+mn-ea"/>
                        </a:rPr>
                        <a:t>DaughterA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RegionServerA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/>
          <p:nvPr/>
        </p:nvGraphicFramePr>
        <p:xfrm>
          <a:off x="4337685" y="2241550"/>
          <a:ext cx="767969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61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sym typeface="+mn-ea"/>
                        </a:rPr>
                        <a:t>DaughterB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RegionServerA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圆角矩形 11"/>
          <p:cNvSpPr/>
          <p:nvPr/>
        </p:nvSpPr>
        <p:spPr>
          <a:xfrm>
            <a:off x="269875" y="821055"/>
            <a:ext cx="1326515" cy="42481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Region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63295" y="1742440"/>
            <a:ext cx="2101215" cy="4622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Region(DaughterA)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63295" y="2541270"/>
            <a:ext cx="2101215" cy="4622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Region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(DaughterB)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6" name="肘形连接符 15"/>
          <p:cNvCxnSpPr>
            <a:endCxn id="14" idx="1"/>
          </p:cNvCxnSpPr>
          <p:nvPr/>
        </p:nvCxnSpPr>
        <p:spPr>
          <a:xfrm rot="5400000" flipV="1">
            <a:off x="-43815" y="1758315"/>
            <a:ext cx="1526540" cy="4870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endCxn id="13" idx="1"/>
          </p:cNvCxnSpPr>
          <p:nvPr/>
        </p:nvCxnSpPr>
        <p:spPr>
          <a:xfrm rot="5400000" flipV="1">
            <a:off x="377825" y="1381125"/>
            <a:ext cx="683895" cy="4870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489835" y="3966845"/>
            <a:ext cx="5887085" cy="76009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504440" y="4011930"/>
            <a:ext cx="5872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/hbase/region-in-transition/parent_region_name:SPLITTING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504440" y="4349115"/>
            <a:ext cx="5466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/hbase/region-in-transition/parent_region_name:SPLIT</a:t>
            </a:r>
          </a:p>
        </p:txBody>
      </p:sp>
      <p:sp>
        <p:nvSpPr>
          <p:cNvPr id="21" name="矩形 20"/>
          <p:cNvSpPr/>
          <p:nvPr/>
        </p:nvSpPr>
        <p:spPr>
          <a:xfrm>
            <a:off x="1230630" y="4883150"/>
            <a:ext cx="7207885" cy="188595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245235" y="4928235"/>
            <a:ext cx="4450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../parent_region_name/column_family/hfiles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245235" y="5265420"/>
            <a:ext cx="312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ym typeface="+mn-ea"/>
              </a:rPr>
              <a:t>../parent_region_name/.splits</a:t>
            </a:r>
            <a:endParaRPr lang="en-US" altLang="zh-CN" sz="1600"/>
          </a:p>
        </p:txBody>
      </p:sp>
      <p:sp>
        <p:nvSpPr>
          <p:cNvPr id="24" name="文本框 23"/>
          <p:cNvSpPr txBox="1"/>
          <p:nvPr/>
        </p:nvSpPr>
        <p:spPr>
          <a:xfrm>
            <a:off x="1245235" y="5556885"/>
            <a:ext cx="414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ym typeface="+mn-ea"/>
              </a:rPr>
              <a:t>../parent_region_name/.splits/daughterA</a:t>
            </a:r>
            <a:endParaRPr lang="en-US" altLang="zh-CN" sz="1600"/>
          </a:p>
        </p:txBody>
      </p:sp>
      <p:sp>
        <p:nvSpPr>
          <p:cNvPr id="25" name="文本框 24"/>
          <p:cNvSpPr txBox="1"/>
          <p:nvPr/>
        </p:nvSpPr>
        <p:spPr>
          <a:xfrm>
            <a:off x="1230630" y="6132830"/>
            <a:ext cx="7193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ym typeface="+mn-ea"/>
              </a:rPr>
              <a:t>../parent_region_name/.splits/daughterB/column_family/reference_files</a:t>
            </a:r>
            <a:endParaRPr lang="en-US" altLang="zh-CN" sz="1600"/>
          </a:p>
        </p:txBody>
      </p:sp>
      <p:sp>
        <p:nvSpPr>
          <p:cNvPr id="26" name="文本框 25"/>
          <p:cNvSpPr txBox="1"/>
          <p:nvPr/>
        </p:nvSpPr>
        <p:spPr>
          <a:xfrm>
            <a:off x="1245235" y="6405245"/>
            <a:ext cx="7193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ym typeface="+mn-ea"/>
              </a:rPr>
              <a:t>../parent_region_name/.splits/daughterA/column_family/reference_files</a:t>
            </a:r>
            <a:endParaRPr lang="en-US" altLang="zh-CN" sz="1600"/>
          </a:p>
        </p:txBody>
      </p:sp>
      <p:sp>
        <p:nvSpPr>
          <p:cNvPr id="27" name="棱台 26"/>
          <p:cNvSpPr/>
          <p:nvPr/>
        </p:nvSpPr>
        <p:spPr>
          <a:xfrm>
            <a:off x="8792210" y="3427095"/>
            <a:ext cx="1192530" cy="636270"/>
          </a:xfrm>
          <a:prstGeom prst="beve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28" name="矩形 27"/>
          <p:cNvSpPr/>
          <p:nvPr/>
        </p:nvSpPr>
        <p:spPr>
          <a:xfrm>
            <a:off x="9347200" y="4789805"/>
            <a:ext cx="2413635" cy="19069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Master</a:t>
            </a: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395460" y="5400675"/>
            <a:ext cx="2316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regions in Transition</a:t>
            </a:r>
          </a:p>
        </p:txBody>
      </p:sp>
      <p:sp>
        <p:nvSpPr>
          <p:cNvPr id="30" name="矩形 29"/>
          <p:cNvSpPr/>
          <p:nvPr/>
        </p:nvSpPr>
        <p:spPr>
          <a:xfrm>
            <a:off x="9672955" y="5876925"/>
            <a:ext cx="1877695" cy="551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parentRegion</a:t>
            </a:r>
          </a:p>
        </p:txBody>
      </p:sp>
      <p:cxnSp>
        <p:nvCxnSpPr>
          <p:cNvPr id="31" name="肘形连接符 30"/>
          <p:cNvCxnSpPr>
            <a:endCxn id="19" idx="1"/>
          </p:cNvCxnSpPr>
          <p:nvPr/>
        </p:nvCxnSpPr>
        <p:spPr>
          <a:xfrm rot="5400000" flipV="1">
            <a:off x="1848485" y="3524885"/>
            <a:ext cx="864870" cy="4464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2072005" y="365950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</a:p>
        </p:txBody>
      </p:sp>
      <p:cxnSp>
        <p:nvCxnSpPr>
          <p:cNvPr id="33" name="肘形连接符 32"/>
          <p:cNvCxnSpPr>
            <a:stCxn id="19" idx="3"/>
            <a:endCxn id="28" idx="0"/>
          </p:cNvCxnSpPr>
          <p:nvPr/>
        </p:nvCxnSpPr>
        <p:spPr>
          <a:xfrm>
            <a:off x="8376920" y="4180840"/>
            <a:ext cx="2177415" cy="60896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9448800" y="435864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</a:t>
            </a:r>
          </a:p>
        </p:txBody>
      </p:sp>
      <p:cxnSp>
        <p:nvCxnSpPr>
          <p:cNvPr id="15" name="肘形连接符 14"/>
          <p:cNvCxnSpPr>
            <a:endCxn id="23" idx="1"/>
          </p:cNvCxnSpPr>
          <p:nvPr/>
        </p:nvCxnSpPr>
        <p:spPr>
          <a:xfrm rot="5400000" flipV="1">
            <a:off x="-79375" y="4109720"/>
            <a:ext cx="2131060" cy="5175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05815" y="417385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</a:t>
            </a:r>
          </a:p>
        </p:txBody>
      </p:sp>
      <p:sp>
        <p:nvSpPr>
          <p:cNvPr id="36" name="矩形 35"/>
          <p:cNvSpPr/>
          <p:nvPr/>
        </p:nvSpPr>
        <p:spPr>
          <a:xfrm>
            <a:off x="1082040" y="1282700"/>
            <a:ext cx="1864360" cy="300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4</a:t>
            </a:r>
            <a:r>
              <a:rPr lang="zh-CN" altLang="en-US" sz="160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close region</a:t>
            </a:r>
          </a:p>
        </p:txBody>
      </p:sp>
      <p:cxnSp>
        <p:nvCxnSpPr>
          <p:cNvPr id="37" name="肘形连接符 36"/>
          <p:cNvCxnSpPr>
            <a:stCxn id="12" idx="2"/>
            <a:endCxn id="36" idx="1"/>
          </p:cNvCxnSpPr>
          <p:nvPr/>
        </p:nvCxnSpPr>
        <p:spPr>
          <a:xfrm rot="5400000" flipV="1">
            <a:off x="914083" y="1265238"/>
            <a:ext cx="187325" cy="14859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230630" y="5835650"/>
            <a:ext cx="414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ym typeface="+mn-ea"/>
              </a:rPr>
              <a:t>../parent_region_name/.splits/daughterB</a:t>
            </a:r>
            <a:endParaRPr lang="en-US" altLang="zh-CN" sz="1600"/>
          </a:p>
        </p:txBody>
      </p:sp>
      <p:cxnSp>
        <p:nvCxnSpPr>
          <p:cNvPr id="39" name="肘形连接符 38"/>
          <p:cNvCxnSpPr>
            <a:endCxn id="38" idx="1"/>
          </p:cNvCxnSpPr>
          <p:nvPr/>
        </p:nvCxnSpPr>
        <p:spPr>
          <a:xfrm rot="5400000" flipV="1">
            <a:off x="-527685" y="4246245"/>
            <a:ext cx="2701290" cy="8147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30530" y="418465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</a:p>
        </p:txBody>
      </p:sp>
      <p:cxnSp>
        <p:nvCxnSpPr>
          <p:cNvPr id="41" name="肘形连接符 40"/>
          <p:cNvCxnSpPr>
            <a:endCxn id="26" idx="1"/>
          </p:cNvCxnSpPr>
          <p:nvPr/>
        </p:nvCxnSpPr>
        <p:spPr>
          <a:xfrm rot="5400000" flipV="1">
            <a:off x="-938530" y="4389755"/>
            <a:ext cx="3270885" cy="10966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18745" y="418465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721100" y="115506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7</a:t>
            </a:r>
          </a:p>
        </p:txBody>
      </p:sp>
      <p:sp>
        <p:nvSpPr>
          <p:cNvPr id="45" name="矩形 44"/>
          <p:cNvSpPr/>
          <p:nvPr/>
        </p:nvSpPr>
        <p:spPr>
          <a:xfrm>
            <a:off x="1438910" y="2241550"/>
            <a:ext cx="1685290" cy="261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8</a:t>
            </a:r>
            <a:r>
              <a:rPr lang="zh-CN" altLang="en-US" sz="160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open region</a:t>
            </a:r>
          </a:p>
        </p:txBody>
      </p:sp>
      <p:sp>
        <p:nvSpPr>
          <p:cNvPr id="46" name="矩形 45"/>
          <p:cNvSpPr/>
          <p:nvPr/>
        </p:nvSpPr>
        <p:spPr>
          <a:xfrm>
            <a:off x="1438275" y="3023235"/>
            <a:ext cx="1685290" cy="261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8</a:t>
            </a:r>
            <a:r>
              <a:rPr lang="zh-CN" altLang="en-US" sz="160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open region</a:t>
            </a:r>
          </a:p>
        </p:txBody>
      </p:sp>
      <p:cxnSp>
        <p:nvCxnSpPr>
          <p:cNvPr id="47" name="肘形连接符 46"/>
          <p:cNvCxnSpPr/>
          <p:nvPr/>
        </p:nvCxnSpPr>
        <p:spPr>
          <a:xfrm rot="5400000" flipV="1">
            <a:off x="1270953" y="2224088"/>
            <a:ext cx="187325" cy="14859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/>
          <p:nvPr/>
        </p:nvCxnSpPr>
        <p:spPr>
          <a:xfrm rot="5400000" flipV="1">
            <a:off x="1270318" y="3022918"/>
            <a:ext cx="187325" cy="14859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3199130" y="2001520"/>
            <a:ext cx="117538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544570" y="170434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9</a:t>
            </a:r>
          </a:p>
        </p:txBody>
      </p:sp>
      <p:cxnSp>
        <p:nvCxnSpPr>
          <p:cNvPr id="51" name="直接箭头连接符 50"/>
          <p:cNvCxnSpPr/>
          <p:nvPr/>
        </p:nvCxnSpPr>
        <p:spPr>
          <a:xfrm flipV="1">
            <a:off x="3183890" y="2541270"/>
            <a:ext cx="117538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3529330" y="224409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9</a:t>
            </a:r>
          </a:p>
        </p:txBody>
      </p:sp>
      <p:cxnSp>
        <p:nvCxnSpPr>
          <p:cNvPr id="53" name="肘形连接符 52"/>
          <p:cNvCxnSpPr/>
          <p:nvPr/>
        </p:nvCxnSpPr>
        <p:spPr>
          <a:xfrm>
            <a:off x="3133725" y="1166495"/>
            <a:ext cx="1154430" cy="416560"/>
          </a:xfrm>
          <a:prstGeom prst="bentConnector3">
            <a:avLst>
              <a:gd name="adj1" fmla="val 500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27" idx="6"/>
            <a:endCxn id="11" idx="2"/>
          </p:cNvCxnSpPr>
          <p:nvPr/>
        </p:nvCxnSpPr>
        <p:spPr>
          <a:xfrm rot="16200000" flipV="1">
            <a:off x="8380730" y="2419350"/>
            <a:ext cx="804545" cy="1210945"/>
          </a:xfrm>
          <a:prstGeom prst="bentConnector3">
            <a:avLst>
              <a:gd name="adj1" fmla="val 49961"/>
            </a:avLst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/>
          <p:nvPr/>
        </p:nvCxnSpPr>
        <p:spPr>
          <a:xfrm rot="10800000">
            <a:off x="1596390" y="1016635"/>
            <a:ext cx="7199630" cy="2887980"/>
          </a:xfrm>
          <a:prstGeom prst="bentConnector3">
            <a:avLst>
              <a:gd name="adj1" fmla="val 72543"/>
            </a:avLst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endCxn id="14" idx="3"/>
          </p:cNvCxnSpPr>
          <p:nvPr/>
        </p:nvCxnSpPr>
        <p:spPr>
          <a:xfrm rot="10800000">
            <a:off x="3064510" y="2771775"/>
            <a:ext cx="5706110" cy="799465"/>
          </a:xfrm>
          <a:prstGeom prst="bentConnector3">
            <a:avLst>
              <a:gd name="adj1" fmla="val 83173"/>
            </a:avLst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5121910" y="3571240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1 - 8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5998845" y="324485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9+</a:t>
            </a:r>
          </a:p>
        </p:txBody>
      </p:sp>
      <p:cxnSp>
        <p:nvCxnSpPr>
          <p:cNvPr id="59" name="肘形连接符 58"/>
          <p:cNvCxnSpPr>
            <a:endCxn id="20" idx="1"/>
          </p:cNvCxnSpPr>
          <p:nvPr/>
        </p:nvCxnSpPr>
        <p:spPr>
          <a:xfrm rot="5400000" flipV="1">
            <a:off x="1374140" y="3387725"/>
            <a:ext cx="1195070" cy="10655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1452880" y="366649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8" grpId="0" animBg="1"/>
      <p:bldP spid="19" grpId="0"/>
      <p:bldP spid="20" grpId="0"/>
      <p:bldP spid="22" grpId="0"/>
      <p:bldP spid="23" grpId="0"/>
      <p:bldP spid="24" grpId="0"/>
      <p:bldP spid="25" grpId="0"/>
      <p:bldP spid="26" grpId="0"/>
      <p:bldP spid="28" grpId="0" animBg="1"/>
      <p:bldP spid="29" grpId="0"/>
      <p:bldP spid="30" grpId="0" animBg="1"/>
      <p:bldP spid="32" grpId="0"/>
      <p:bldP spid="34" grpId="0"/>
      <p:bldP spid="35" grpId="0"/>
      <p:bldP spid="36" grpId="0" animBg="1"/>
      <p:bldP spid="38" grpId="0"/>
      <p:bldP spid="40" grpId="0"/>
      <p:bldP spid="42" grpId="0"/>
      <p:bldP spid="44" grpId="0"/>
      <p:bldP spid="45" grpId="0" animBg="1"/>
      <p:bldP spid="46" grpId="0" animBg="1"/>
      <p:bldP spid="50" grpId="0"/>
      <p:bldP spid="52" grpId="0"/>
      <p:bldP spid="57" grpId="0"/>
      <p:bldP spid="58" grpId="0"/>
      <p:bldP spid="6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1320" y="46528"/>
            <a:ext cx="272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auto-split</a:t>
            </a:r>
            <a:r>
              <a:rPr lang="zh-CN" altLang="en-US" sz="2000" dirty="0"/>
              <a:t>的实现步骤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8965" y="578485"/>
            <a:ext cx="10241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RegionServer</a:t>
            </a:r>
            <a:r>
              <a:rPr lang="zh-CN" altLang="en-US">
                <a:ea typeface="宋体" panose="02010600030101010101" pitchFamily="2" charset="-122"/>
              </a:rPr>
              <a:t>决定</a:t>
            </a:r>
            <a:r>
              <a:rPr lang="en-US" altLang="zh-CN">
                <a:ea typeface="宋体" panose="02010600030101010101" pitchFamily="2" charset="-122"/>
              </a:rPr>
              <a:t>split</a:t>
            </a:r>
            <a:r>
              <a:rPr lang="zh-CN" altLang="en-US">
                <a:ea typeface="宋体" panose="02010600030101010101" pitchFamily="2" charset="-122"/>
              </a:rPr>
              <a:t>一个</a:t>
            </a:r>
            <a:r>
              <a:rPr lang="en-US" altLang="zh-CN">
                <a:ea typeface="宋体" panose="02010600030101010101" pitchFamily="2" charset="-122"/>
              </a:rPr>
              <a:t>Region</a:t>
            </a:r>
            <a:r>
              <a:rPr lang="zh-CN" altLang="en-US">
                <a:ea typeface="宋体" panose="02010600030101010101" pitchFamily="2" charset="-122"/>
              </a:rPr>
              <a:t>，那么这个</a:t>
            </a:r>
            <a:r>
              <a:rPr lang="en-US" altLang="zh-CN">
                <a:ea typeface="宋体" panose="02010600030101010101" pitchFamily="2" charset="-122"/>
              </a:rPr>
              <a:t>RegionServer</a:t>
            </a:r>
            <a:r>
              <a:rPr lang="zh-CN" altLang="en-US">
                <a:ea typeface="宋体" panose="02010600030101010101" pitchFamily="2" charset="-122"/>
              </a:rPr>
              <a:t>需要获得一个对这个</a:t>
            </a:r>
            <a:r>
              <a:rPr lang="en-US" altLang="zh-CN">
                <a:ea typeface="宋体" panose="02010600030101010101" pitchFamily="2" charset="-122"/>
              </a:rPr>
              <a:t>Region</a:t>
            </a:r>
            <a:r>
              <a:rPr lang="zh-CN" altLang="en-US">
                <a:ea typeface="宋体" panose="02010600030101010101" pitchFamily="2" charset="-122"/>
              </a:rPr>
              <a:t>所在表的</a:t>
            </a:r>
          </a:p>
          <a:p>
            <a:pPr algn="l"/>
            <a:r>
              <a:rPr lang="zh-CN" altLang="en-US">
                <a:ea typeface="宋体" panose="02010600030101010101" pitchFamily="2" charset="-122"/>
              </a:rPr>
              <a:t>共享读锁，防止在</a:t>
            </a:r>
            <a:r>
              <a:rPr lang="en-US" altLang="zh-CN">
                <a:ea typeface="宋体" panose="02010600030101010101" pitchFamily="2" charset="-122"/>
              </a:rPr>
              <a:t>split</a:t>
            </a:r>
            <a:r>
              <a:rPr lang="zh-CN" altLang="en-US">
                <a:ea typeface="宋体" panose="02010600030101010101" pitchFamily="2" charset="-122"/>
              </a:rPr>
              <a:t>期间客户端对数据的修改，所以在</a:t>
            </a:r>
            <a:r>
              <a:rPr lang="en-US" altLang="zh-CN">
                <a:ea typeface="宋体" panose="02010600030101010101" pitchFamily="2" charset="-122"/>
              </a:rPr>
              <a:t>zk node /hbase/region-in-transition</a:t>
            </a:r>
            <a:r>
              <a:rPr lang="zh-CN" altLang="en-US">
                <a:ea typeface="宋体" panose="02010600030101010101" pitchFamily="2" charset="-122"/>
              </a:rPr>
              <a:t>下</a:t>
            </a:r>
          </a:p>
          <a:p>
            <a:pPr algn="l"/>
            <a:r>
              <a:rPr lang="zh-CN" altLang="en-US">
                <a:ea typeface="宋体" panose="02010600030101010101" pitchFamily="2" charset="-122"/>
              </a:rPr>
              <a:t>创建了一个节点/hbase/region-in-transition</a:t>
            </a:r>
            <a:r>
              <a:rPr lang="en-US" altLang="zh-CN">
                <a:ea typeface="宋体" panose="02010600030101010101" pitchFamily="2" charset="-122"/>
              </a:rPr>
              <a:t>/region-name, </a:t>
            </a:r>
            <a:r>
              <a:rPr lang="zh-CN" altLang="en-US">
                <a:ea typeface="宋体" panose="02010600030101010101" pitchFamily="2" charset="-122"/>
              </a:rPr>
              <a:t>且将这个节点的值设置为</a:t>
            </a:r>
            <a:r>
              <a:rPr lang="en-US" altLang="zh-CN">
                <a:ea typeface="宋体" panose="02010600030101010101" pitchFamily="2" charset="-122"/>
              </a:rPr>
              <a:t>SPLITING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08965" y="1539875"/>
            <a:ext cx="829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2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Master</a:t>
            </a:r>
            <a:r>
              <a:rPr lang="zh-CN" altLang="en-US">
                <a:ea typeface="宋体" panose="02010600030101010101" pitchFamily="2" charset="-122"/>
              </a:rPr>
              <a:t>监听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/hbase/region-in-transition节点，知道了有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region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在进行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split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965" y="2050415"/>
            <a:ext cx="704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RS</a:t>
            </a:r>
            <a:r>
              <a:rPr lang="zh-CN" altLang="en-US">
                <a:ea typeface="宋体" panose="02010600030101010101" pitchFamily="2" charset="-122"/>
              </a:rPr>
              <a:t>在</a:t>
            </a:r>
            <a:r>
              <a:rPr lang="en-US" altLang="zh-CN">
                <a:ea typeface="宋体" panose="02010600030101010101" pitchFamily="2" charset="-122"/>
              </a:rPr>
              <a:t>HDFS</a:t>
            </a:r>
            <a:r>
              <a:rPr lang="zh-CN" altLang="en-US">
                <a:ea typeface="宋体" panose="02010600030101010101" pitchFamily="2" charset="-122"/>
              </a:rPr>
              <a:t>上的</a:t>
            </a:r>
            <a:r>
              <a:rPr lang="en-US" altLang="zh-CN">
                <a:ea typeface="宋体" panose="02010600030101010101" pitchFamily="2" charset="-122"/>
              </a:rPr>
              <a:t>parent_region</a:t>
            </a:r>
            <a:r>
              <a:rPr lang="zh-CN" altLang="en-US">
                <a:ea typeface="宋体" panose="02010600030101010101" pitchFamily="2" charset="-122"/>
              </a:rPr>
              <a:t>目录下创建一个名为</a:t>
            </a:r>
            <a:r>
              <a:rPr lang="en-US" altLang="zh-CN">
                <a:ea typeface="宋体" panose="02010600030101010101" pitchFamily="2" charset="-122"/>
              </a:rPr>
              <a:t>.split</a:t>
            </a:r>
            <a:r>
              <a:rPr lang="zh-CN" altLang="en-US">
                <a:ea typeface="宋体" panose="02010600030101010101" pitchFamily="2" charset="-122"/>
              </a:rPr>
              <a:t>的子目录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8965" y="2484755"/>
            <a:ext cx="11155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RS</a:t>
            </a:r>
            <a:r>
              <a:rPr lang="zh-CN" altLang="en-US">
                <a:ea typeface="宋体" panose="02010600030101010101" pitchFamily="2" charset="-122"/>
              </a:rPr>
              <a:t>将</a:t>
            </a:r>
            <a:r>
              <a:rPr lang="en-US" altLang="zh-CN">
                <a:ea typeface="宋体" panose="02010600030101010101" pitchFamily="2" charset="-122"/>
              </a:rPr>
              <a:t>parent region</a:t>
            </a:r>
            <a:r>
              <a:rPr lang="zh-CN" altLang="en-US">
                <a:ea typeface="宋体" panose="02010600030101010101" pitchFamily="2" charset="-122"/>
              </a:rPr>
              <a:t>关闭掉，使得这个</a:t>
            </a:r>
            <a:r>
              <a:rPr lang="en-US" altLang="zh-CN">
                <a:ea typeface="宋体" panose="02010600030101010101" pitchFamily="2" charset="-122"/>
              </a:rPr>
              <a:t>spliting</a:t>
            </a:r>
            <a:r>
              <a:rPr lang="zh-CN" altLang="en-US">
                <a:ea typeface="宋体" panose="02010600030101010101" pitchFamily="2" charset="-122"/>
              </a:rPr>
              <a:t>的</a:t>
            </a:r>
            <a:r>
              <a:rPr lang="en-US" altLang="zh-CN">
                <a:ea typeface="宋体" panose="02010600030101010101" pitchFamily="2" charset="-122"/>
              </a:rPr>
              <a:t>region</a:t>
            </a:r>
            <a:r>
              <a:rPr lang="zh-CN" altLang="en-US">
                <a:ea typeface="宋体" panose="02010600030101010101" pitchFamily="2" charset="-122"/>
              </a:rPr>
              <a:t>对外不提供服务了，如果这个时候客户端有来访问</a:t>
            </a:r>
          </a:p>
          <a:p>
            <a:pPr algn="l"/>
            <a:r>
              <a:rPr lang="zh-CN" altLang="en-US">
                <a:ea typeface="宋体" panose="02010600030101010101" pitchFamily="2" charset="-122"/>
              </a:rPr>
              <a:t>这个</a:t>
            </a:r>
            <a:r>
              <a:rPr lang="en-US" altLang="zh-CN">
                <a:ea typeface="宋体" panose="02010600030101010101" pitchFamily="2" charset="-122"/>
              </a:rPr>
              <a:t>region</a:t>
            </a:r>
            <a:r>
              <a:rPr lang="zh-CN" altLang="en-US">
                <a:ea typeface="宋体" panose="02010600030101010101" pitchFamily="2" charset="-122"/>
              </a:rPr>
              <a:t>的，则会抛出NotServingRegionException异常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08965" y="3200400"/>
            <a:ext cx="4183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ea typeface="宋体" panose="02010600030101010101" pitchFamily="2" charset="-122"/>
              </a:rPr>
              <a:t>5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RS</a:t>
            </a:r>
            <a:r>
              <a:rPr lang="zh-CN" altLang="en-US">
                <a:ea typeface="宋体" panose="02010600030101010101" pitchFamily="2" charset="-122"/>
              </a:rPr>
              <a:t>为两个子</a:t>
            </a:r>
            <a:r>
              <a:rPr lang="en-US" altLang="zh-CN">
                <a:ea typeface="宋体" panose="02010600030101010101" pitchFamily="2" charset="-122"/>
              </a:rPr>
              <a:t>Region</a:t>
            </a:r>
            <a:r>
              <a:rPr lang="zh-CN" altLang="en-US">
                <a:ea typeface="宋体" panose="02010600030101010101" pitchFamily="2" charset="-122"/>
              </a:rPr>
              <a:t>分别创建文件目录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08965" y="3672840"/>
            <a:ext cx="11041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ea typeface="宋体" panose="02010600030101010101" pitchFamily="2" charset="-122"/>
              </a:rPr>
              <a:t>6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RS</a:t>
            </a:r>
            <a:r>
              <a:rPr lang="zh-CN" altLang="en-US">
                <a:ea typeface="宋体" panose="02010600030101010101" pitchFamily="2" charset="-122"/>
              </a:rPr>
              <a:t>为两个子</a:t>
            </a:r>
            <a:r>
              <a:rPr lang="en-US" altLang="zh-CN">
                <a:ea typeface="宋体" panose="02010600030101010101" pitchFamily="2" charset="-122"/>
              </a:rPr>
              <a:t>Region</a:t>
            </a:r>
            <a:r>
              <a:rPr lang="zh-CN" altLang="en-US">
                <a:ea typeface="宋体" panose="02010600030101010101" pitchFamily="2" charset="-122"/>
              </a:rPr>
              <a:t>分别创建</a:t>
            </a:r>
            <a:r>
              <a:rPr lang="en-US" altLang="zh-CN">
                <a:ea typeface="宋体" panose="02010600030101010101" pitchFamily="2" charset="-122"/>
              </a:rPr>
              <a:t>parent_region</a:t>
            </a:r>
            <a:r>
              <a:rPr lang="zh-CN" altLang="en-US">
                <a:ea typeface="宋体" panose="02010600030101010101" pitchFamily="2" charset="-122"/>
              </a:rPr>
              <a:t>的引用文件目录，剋是对</a:t>
            </a:r>
            <a:r>
              <a:rPr lang="en-US" altLang="zh-CN">
                <a:ea typeface="宋体" panose="02010600030101010101" pitchFamily="2" charset="-122"/>
              </a:rPr>
              <a:t>parent_region</a:t>
            </a:r>
            <a:r>
              <a:rPr lang="zh-CN" altLang="en-US">
                <a:ea typeface="宋体" panose="02010600030101010101" pitchFamily="2" charset="-122"/>
              </a:rPr>
              <a:t>的</a:t>
            </a:r>
            <a:r>
              <a:rPr lang="en-US" altLang="zh-CN">
                <a:ea typeface="宋体" panose="02010600030101010101" pitchFamily="2" charset="-122"/>
              </a:rPr>
              <a:t>store file</a:t>
            </a:r>
            <a:r>
              <a:rPr lang="zh-CN" altLang="en-US">
                <a:ea typeface="宋体" panose="02010600030101010101" pitchFamily="2" charset="-122"/>
              </a:rPr>
              <a:t>进行切分</a:t>
            </a:r>
          </a:p>
          <a:p>
            <a:pPr algn="l"/>
            <a:r>
              <a:rPr lang="zh-CN" altLang="en-US">
                <a:ea typeface="宋体" panose="02010600030101010101" pitchFamily="2" charset="-122"/>
              </a:rPr>
              <a:t>并将切分的文件数据移到对应的</a:t>
            </a:r>
            <a:r>
              <a:rPr lang="en-US" altLang="zh-CN">
                <a:ea typeface="宋体" panose="02010600030101010101" pitchFamily="2" charset="-122"/>
              </a:rPr>
              <a:t>daughter</a:t>
            </a:r>
            <a:r>
              <a:rPr lang="zh-CN" altLang="en-US">
                <a:ea typeface="宋体" panose="02010600030101010101" pitchFamily="2" charset="-122"/>
              </a:rPr>
              <a:t>中的文件目录上来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08965" y="4401185"/>
            <a:ext cx="475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zh-CN" altLang="en-US">
                <a:ea typeface="宋体" panose="02010600030101010101" pitchFamily="2" charset="-122"/>
              </a:rPr>
              <a:t>、修改</a:t>
            </a:r>
            <a:r>
              <a:rPr lang="en-US" altLang="zh-CN">
                <a:ea typeface="宋体" panose="02010600030101010101" pitchFamily="2" charset="-122"/>
              </a:rPr>
              <a:t>.META.</a:t>
            </a:r>
            <a:r>
              <a:rPr lang="zh-CN" altLang="en-US">
                <a:ea typeface="宋体" panose="02010600030101010101" pitchFamily="2" charset="-122"/>
              </a:rPr>
              <a:t>中</a:t>
            </a:r>
            <a:r>
              <a:rPr lang="en-US" altLang="zh-CN">
                <a:ea typeface="宋体" panose="02010600030101010101" pitchFamily="2" charset="-122"/>
              </a:rPr>
              <a:t>parent Region</a:t>
            </a:r>
            <a:r>
              <a:rPr lang="zh-CN" altLang="en-US">
                <a:ea typeface="宋体" panose="02010600030101010101" pitchFamily="2" charset="-122"/>
              </a:rPr>
              <a:t>的元数据信息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08965" y="4860290"/>
            <a:ext cx="2811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zh-CN" altLang="en-US">
                <a:ea typeface="宋体" panose="02010600030101010101" pitchFamily="2" charset="-122"/>
              </a:rPr>
              <a:t>、并发打开两个子</a:t>
            </a:r>
            <a:r>
              <a:rPr lang="en-US" altLang="zh-CN">
                <a:ea typeface="宋体" panose="02010600030101010101" pitchFamily="2" charset="-122"/>
              </a:rPr>
              <a:t>Region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08965" y="5370830"/>
            <a:ext cx="4183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ea typeface="宋体" panose="02010600030101010101" pitchFamily="2" charset="-122"/>
              </a:rPr>
              <a:t>9</a:t>
            </a:r>
            <a:r>
              <a:rPr lang="zh-CN" altLang="en-US">
                <a:ea typeface="宋体" panose="02010600030101010101" pitchFamily="2" charset="-122"/>
              </a:rPr>
              <a:t>、两个子</a:t>
            </a:r>
            <a:r>
              <a:rPr lang="en-US" altLang="zh-CN">
                <a:ea typeface="宋体" panose="02010600030101010101" pitchFamily="2" charset="-122"/>
              </a:rPr>
              <a:t>Region</a:t>
            </a:r>
            <a:r>
              <a:rPr lang="zh-CN" altLang="en-US">
                <a:ea typeface="宋体" panose="02010600030101010101" pitchFamily="2" charset="-122"/>
              </a:rPr>
              <a:t>的信息同步到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.META.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中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8965" y="5841365"/>
            <a:ext cx="11041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ea typeface="宋体" panose="02010600030101010101" pitchFamily="2" charset="-122"/>
              </a:rPr>
              <a:t>10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>
                <a:ea typeface="宋体" panose="02010600030101010101" pitchFamily="2" charset="-122"/>
              </a:rPr>
              <a:t>RS</a:t>
            </a:r>
            <a:r>
              <a:rPr lang="zh-CN" altLang="en-US">
                <a:ea typeface="宋体" panose="02010600030101010101" pitchFamily="2" charset="-122"/>
              </a:rPr>
              <a:t>更新</a:t>
            </a:r>
            <a:r>
              <a:rPr lang="en-US" altLang="zh-CN">
                <a:ea typeface="宋体" panose="02010600030101010101" pitchFamily="2" charset="-122"/>
              </a:rPr>
              <a:t>znode</a:t>
            </a:r>
            <a:r>
              <a:rPr lang="zh-CN" altLang="en-US">
                <a:ea typeface="宋体" panose="02010600030101010101" pitchFamily="2" charset="-122"/>
              </a:rPr>
              <a:t>中节点/hbase/region-in-transition/region-name的值为</a:t>
            </a:r>
            <a:r>
              <a:rPr lang="en-US" altLang="zh-CN">
                <a:ea typeface="宋体" panose="02010600030101010101" pitchFamily="2" charset="-122"/>
              </a:rPr>
              <a:t>SPLIT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Master</a:t>
            </a:r>
            <a:r>
              <a:rPr lang="zh-CN" altLang="en-US">
                <a:ea typeface="宋体" panose="02010600030101010101" pitchFamily="2" charset="-122"/>
              </a:rPr>
              <a:t>会检测到值的改变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9455" y="461818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太多的</a:t>
            </a:r>
            <a:r>
              <a:rPr lang="en-US" altLang="zh-CN" sz="2800" dirty="0"/>
              <a:t>region</a:t>
            </a:r>
          </a:p>
        </p:txBody>
      </p:sp>
      <p:sp>
        <p:nvSpPr>
          <p:cNvPr id="2" name="矩形 1"/>
          <p:cNvSpPr/>
          <p:nvPr/>
        </p:nvSpPr>
        <p:spPr>
          <a:xfrm>
            <a:off x="1332865" y="1898650"/>
            <a:ext cx="9993630" cy="4881880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42440" y="2456815"/>
            <a:ext cx="4368165" cy="42138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37385" y="3392805"/>
            <a:ext cx="1872615" cy="27057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41140" y="3392805"/>
            <a:ext cx="1872615" cy="27057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105275" y="3953510"/>
            <a:ext cx="1729740" cy="2080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187190" y="4389120"/>
            <a:ext cx="1572895" cy="5073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Memory Store</a:t>
            </a:r>
          </a:p>
        </p:txBody>
      </p:sp>
      <p:sp>
        <p:nvSpPr>
          <p:cNvPr id="11" name="矩形 10"/>
          <p:cNvSpPr/>
          <p:nvPr/>
        </p:nvSpPr>
        <p:spPr>
          <a:xfrm>
            <a:off x="4148455" y="4980305"/>
            <a:ext cx="781050" cy="390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12" name="矩形 11"/>
          <p:cNvSpPr/>
          <p:nvPr/>
        </p:nvSpPr>
        <p:spPr>
          <a:xfrm>
            <a:off x="4940300" y="4980305"/>
            <a:ext cx="819785" cy="390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13" name="矩形 12"/>
          <p:cNvSpPr/>
          <p:nvPr/>
        </p:nvSpPr>
        <p:spPr>
          <a:xfrm>
            <a:off x="4148455" y="5445125"/>
            <a:ext cx="781050" cy="390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14" name="矩形 13"/>
          <p:cNvSpPr/>
          <p:nvPr/>
        </p:nvSpPr>
        <p:spPr>
          <a:xfrm>
            <a:off x="4940300" y="5445125"/>
            <a:ext cx="819785" cy="390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15" name="矩形 14"/>
          <p:cNvSpPr/>
          <p:nvPr/>
        </p:nvSpPr>
        <p:spPr>
          <a:xfrm>
            <a:off x="2005330" y="3952875"/>
            <a:ext cx="1729740" cy="2080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7245" y="4388485"/>
            <a:ext cx="1572895" cy="5073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Memory Store</a:t>
            </a:r>
          </a:p>
        </p:txBody>
      </p:sp>
      <p:sp>
        <p:nvSpPr>
          <p:cNvPr id="17" name="矩形 16"/>
          <p:cNvSpPr/>
          <p:nvPr/>
        </p:nvSpPr>
        <p:spPr>
          <a:xfrm>
            <a:off x="2048510" y="4979670"/>
            <a:ext cx="781050" cy="390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18" name="矩形 17"/>
          <p:cNvSpPr/>
          <p:nvPr/>
        </p:nvSpPr>
        <p:spPr>
          <a:xfrm>
            <a:off x="2840355" y="4979670"/>
            <a:ext cx="819785" cy="390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19" name="矩形 18"/>
          <p:cNvSpPr/>
          <p:nvPr/>
        </p:nvSpPr>
        <p:spPr>
          <a:xfrm>
            <a:off x="2048510" y="5444490"/>
            <a:ext cx="781050" cy="390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20" name="矩形 19"/>
          <p:cNvSpPr/>
          <p:nvPr/>
        </p:nvSpPr>
        <p:spPr>
          <a:xfrm>
            <a:off x="2840355" y="5444490"/>
            <a:ext cx="819785" cy="390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798820" y="193738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RegionServer</a:t>
            </a:r>
          </a:p>
        </p:txBody>
      </p:sp>
      <p:sp>
        <p:nvSpPr>
          <p:cNvPr id="22" name="矩形 21"/>
          <p:cNvSpPr/>
          <p:nvPr/>
        </p:nvSpPr>
        <p:spPr>
          <a:xfrm>
            <a:off x="6602730" y="2456815"/>
            <a:ext cx="4368165" cy="42138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797675" y="3392805"/>
            <a:ext cx="1872615" cy="27057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901430" y="3392805"/>
            <a:ext cx="1872615" cy="27057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965565" y="3953510"/>
            <a:ext cx="1729740" cy="2080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9047480" y="4389120"/>
            <a:ext cx="1572895" cy="5073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Memory Store</a:t>
            </a:r>
          </a:p>
        </p:txBody>
      </p:sp>
      <p:sp>
        <p:nvSpPr>
          <p:cNvPr id="27" name="矩形 26"/>
          <p:cNvSpPr/>
          <p:nvPr/>
        </p:nvSpPr>
        <p:spPr>
          <a:xfrm>
            <a:off x="9008745" y="4980305"/>
            <a:ext cx="781050" cy="390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28" name="矩形 27"/>
          <p:cNvSpPr/>
          <p:nvPr/>
        </p:nvSpPr>
        <p:spPr>
          <a:xfrm>
            <a:off x="9800590" y="4980305"/>
            <a:ext cx="819785" cy="390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29" name="矩形 28"/>
          <p:cNvSpPr/>
          <p:nvPr/>
        </p:nvSpPr>
        <p:spPr>
          <a:xfrm>
            <a:off x="9008745" y="5445125"/>
            <a:ext cx="781050" cy="390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30" name="矩形 29"/>
          <p:cNvSpPr/>
          <p:nvPr/>
        </p:nvSpPr>
        <p:spPr>
          <a:xfrm>
            <a:off x="9800590" y="5445125"/>
            <a:ext cx="819785" cy="390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31" name="矩形 30"/>
          <p:cNvSpPr/>
          <p:nvPr/>
        </p:nvSpPr>
        <p:spPr>
          <a:xfrm>
            <a:off x="6865620" y="3952875"/>
            <a:ext cx="1729740" cy="2080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947535" y="4388485"/>
            <a:ext cx="1572895" cy="5073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Memory Store</a:t>
            </a:r>
          </a:p>
        </p:txBody>
      </p:sp>
      <p:sp>
        <p:nvSpPr>
          <p:cNvPr id="33" name="矩形 32"/>
          <p:cNvSpPr/>
          <p:nvPr/>
        </p:nvSpPr>
        <p:spPr>
          <a:xfrm>
            <a:off x="6908800" y="4979670"/>
            <a:ext cx="781050" cy="390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34" name="矩形 33"/>
          <p:cNvSpPr/>
          <p:nvPr/>
        </p:nvSpPr>
        <p:spPr>
          <a:xfrm>
            <a:off x="7700645" y="4979670"/>
            <a:ext cx="819785" cy="390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35" name="矩形 34"/>
          <p:cNvSpPr/>
          <p:nvPr/>
        </p:nvSpPr>
        <p:spPr>
          <a:xfrm>
            <a:off x="6908800" y="5444490"/>
            <a:ext cx="781050" cy="390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36" name="矩形 35"/>
          <p:cNvSpPr/>
          <p:nvPr/>
        </p:nvSpPr>
        <p:spPr>
          <a:xfrm>
            <a:off x="7700645" y="5444490"/>
            <a:ext cx="819785" cy="390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3491865" y="26523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</a:rPr>
              <a:t>Region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8352790" y="26523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</a:rPr>
              <a:t>Region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2048510" y="3471545"/>
            <a:ext cx="1668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Column Family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4138930" y="3471545"/>
            <a:ext cx="1668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Column Family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896100" y="3471545"/>
            <a:ext cx="1668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Column Family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9047480" y="3471545"/>
            <a:ext cx="1668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Column Family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432050" y="397065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Store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4517390" y="397065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Store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7353300" y="397065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Store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9453245" y="397065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Store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491865" y="192405"/>
            <a:ext cx="58978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>
                <a:ea typeface="宋体" panose="02010600030101010101" pitchFamily="2" charset="-122"/>
                <a:sym typeface="+mn-ea"/>
              </a:rPr>
              <a:t>所有的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MemoryStore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加起来的大小如果大于</a:t>
            </a:r>
          </a:p>
          <a:p>
            <a:pPr algn="l"/>
            <a:r>
              <a:rPr lang="zh-CN" altLang="en-US">
                <a:ea typeface="宋体" panose="02010600030101010101" pitchFamily="2" charset="-122"/>
                <a:sym typeface="+mn-ea"/>
              </a:rPr>
              <a:t>hbase.regionserver.global.memstore.upperLimit</a:t>
            </a:r>
            <a:endParaRPr lang="zh-CN" altLang="en-US">
              <a:ea typeface="宋体" panose="02010600030101010101" pitchFamily="2" charset="-122"/>
            </a:endParaRPr>
          </a:p>
          <a:p>
            <a:pPr algn="l"/>
            <a:r>
              <a:rPr lang="zh-CN" altLang="en-US">
                <a:ea typeface="宋体" panose="02010600030101010101" pitchFamily="2" charset="-122"/>
                <a:sym typeface="+mn-ea"/>
              </a:rPr>
              <a:t>默认大小是堆内存的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40%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，则会进行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compaction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882265" y="1350645"/>
            <a:ext cx="6126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Region</a:t>
            </a:r>
            <a:r>
              <a:rPr lang="zh-CN" altLang="en-US"/>
              <a:t>太多 </a:t>
            </a:r>
            <a:r>
              <a:rPr lang="en-US" altLang="zh-CN"/>
              <a:t>-&gt; compaction</a:t>
            </a:r>
            <a:r>
              <a:rPr lang="zh-CN" altLang="en-US"/>
              <a:t>愈来愈多 </a:t>
            </a:r>
            <a:r>
              <a:rPr lang="en-US" altLang="zh-CN"/>
              <a:t>-&gt; Compaction storm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" grpId="0"/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9455" y="461818"/>
            <a:ext cx="3383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太多的</a:t>
            </a:r>
            <a:r>
              <a:rPr lang="en-US" altLang="zh-CN" sz="2800" dirty="0"/>
              <a:t>region</a:t>
            </a:r>
            <a:r>
              <a:rPr lang="zh-CN" altLang="en-US" sz="2800" dirty="0"/>
              <a:t>的影响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032760" y="2360295"/>
            <a:ext cx="2583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snapshots time out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032760" y="297307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compaction storms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032760" y="3585845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、客户端的操作会超时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zh-CN" altLang="en-US">
                <a:ea typeface="宋体" panose="02010600030101010101" pitchFamily="2" charset="-122"/>
              </a:rPr>
              <a:t>比如</a:t>
            </a:r>
            <a:r>
              <a:rPr lang="en-US" altLang="zh-CN">
                <a:ea typeface="宋体" panose="02010600030101010101" pitchFamily="2" charset="-122"/>
              </a:rPr>
              <a:t>flush)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032760" y="4173220"/>
            <a:ext cx="6126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>
                <a:ea typeface="宋体" panose="02010600030101010101" pitchFamily="2" charset="-122"/>
              </a:rPr>
              <a:t>bulk load</a:t>
            </a:r>
            <a:r>
              <a:rPr lang="zh-CN" altLang="en-US">
                <a:ea typeface="宋体" panose="02010600030101010101" pitchFamily="2" charset="-122"/>
              </a:rPr>
              <a:t>会超时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zh-CN" altLang="en-US">
                <a:ea typeface="宋体" panose="02010600030101010101" pitchFamily="2" charset="-122"/>
              </a:rPr>
              <a:t>可能会抛出</a:t>
            </a:r>
            <a:r>
              <a:rPr lang="en-US" altLang="zh-CN">
                <a:ea typeface="宋体" panose="02010600030101010101" pitchFamily="2" charset="-122"/>
              </a:rPr>
              <a:t>RegionTooBusyException)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9455" y="461818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造成太多</a:t>
            </a:r>
            <a:r>
              <a:rPr lang="en-US" altLang="zh-CN" sz="2800" dirty="0"/>
              <a:t>region</a:t>
            </a:r>
            <a:r>
              <a:rPr lang="zh-CN" altLang="en-US" sz="2800" dirty="0"/>
              <a:t>的原因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86380" y="2719070"/>
            <a:ext cx="429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、为每一个</a:t>
            </a:r>
            <a:r>
              <a:rPr lang="en-US" altLang="zh-CN">
                <a:ea typeface="宋体" panose="02010600030101010101" pitchFamily="2" charset="-122"/>
              </a:rPr>
              <a:t>Region</a:t>
            </a:r>
            <a:r>
              <a:rPr lang="zh-CN" altLang="en-US">
                <a:ea typeface="宋体" panose="02010600030101010101" pitchFamily="2" charset="-122"/>
              </a:rPr>
              <a:t>的</a:t>
            </a:r>
            <a:r>
              <a:rPr lang="en-US" altLang="zh-CN">
                <a:ea typeface="宋体" panose="02010600030101010101" pitchFamily="2" charset="-122"/>
              </a:rPr>
              <a:t>file size</a:t>
            </a:r>
            <a:r>
              <a:rPr lang="zh-CN" altLang="en-US">
                <a:ea typeface="宋体" panose="02010600030101010101" pitchFamily="2" charset="-122"/>
              </a:rPr>
              <a:t>配置过小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786380" y="3587750"/>
            <a:ext cx="4640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、不合理的对</a:t>
            </a:r>
            <a:r>
              <a:rPr lang="en-US" altLang="zh-CN">
                <a:ea typeface="宋体" panose="02010600030101010101" pitchFamily="2" charset="-122"/>
              </a:rPr>
              <a:t>region</a:t>
            </a:r>
            <a:r>
              <a:rPr lang="zh-CN" altLang="en-US">
                <a:ea typeface="宋体" panose="02010600030101010101" pitchFamily="2" charset="-122"/>
              </a:rPr>
              <a:t>进行了切分或者预切分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5161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Google</a:t>
            </a:r>
            <a:r>
              <a:rPr lang="zh-CN" altLang="en-US" sz="2800" dirty="0">
                <a:ea typeface="宋体" panose="02010600030101010101" pitchFamily="2" charset="-122"/>
              </a:rPr>
              <a:t>、百度怎么存储搜索数据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9865" y="1276350"/>
            <a:ext cx="1181227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Map&lt;</a:t>
            </a:r>
          </a:p>
          <a:p>
            <a:pPr algn="l"/>
            <a:r>
              <a:rPr lang="en-US" altLang="zh-CN"/>
              <a:t>    “</a:t>
            </a:r>
            <a:r>
              <a:rPr lang="zh-CN" altLang="en-US">
                <a:sym typeface="+mn-ea"/>
              </a:rPr>
              <a:t>http://www.51cto.com/</a:t>
            </a:r>
            <a:r>
              <a:rPr lang="en-US" altLang="zh-CN"/>
              <a:t>”-&gt; Map&lt;</a:t>
            </a:r>
          </a:p>
          <a:p>
            <a:pPr algn="l"/>
            <a:r>
              <a:rPr lang="en-US" altLang="zh-CN"/>
              <a:t>                                  “</a:t>
            </a:r>
            <a:r>
              <a:rPr lang="en-US" altLang="zh-CN">
                <a:sym typeface="+mn-ea"/>
              </a:rPr>
              <a:t>content</a:t>
            </a:r>
            <a:r>
              <a:rPr lang="en-US" altLang="zh-CN"/>
              <a:t>”-&gt; Map&lt;</a:t>
            </a:r>
          </a:p>
          <a:p>
            <a:pPr algn="l"/>
            <a:r>
              <a:rPr lang="en-US" altLang="zh-CN"/>
              <a:t>					“timestamp1”-&gt; </a:t>
            </a:r>
            <a:r>
              <a:rPr lang="en-US" altLang="zh-CN">
                <a:sym typeface="+mn-ea"/>
              </a:rPr>
              <a:t>“&lt;html&gt;...51CTO</a:t>
            </a:r>
            <a:r>
              <a:rPr lang="zh-CN" altLang="en-US">
                <a:sym typeface="+mn-ea"/>
              </a:rPr>
              <a:t>技术栈</a:t>
            </a:r>
            <a:r>
              <a:rPr lang="en-US" altLang="zh-CN">
                <a:sym typeface="+mn-ea"/>
              </a:rPr>
              <a:t>...&lt;/html&gt;”,</a:t>
            </a:r>
          </a:p>
          <a:p>
            <a:pPr algn="l"/>
            <a:r>
              <a:rPr lang="en-US" altLang="zh-CN">
                <a:sym typeface="+mn-ea"/>
              </a:rPr>
              <a:t>					“timestamp2”-&gt; “&lt;html&gt;...51CTO</a:t>
            </a:r>
            <a:r>
              <a:rPr lang="zh-CN" altLang="en-US">
                <a:sym typeface="+mn-ea"/>
              </a:rPr>
              <a:t>技术栈</a:t>
            </a:r>
            <a:r>
              <a:rPr lang="en-US" altLang="zh-CN">
                <a:sym typeface="+mn-ea"/>
              </a:rPr>
              <a:t>old...&lt;/html&gt;”,</a:t>
            </a:r>
          </a:p>
          <a:p>
            <a:pPr algn="l"/>
            <a:r>
              <a:rPr lang="en-US" altLang="zh-CN">
                <a:sym typeface="+mn-ea"/>
              </a:rPr>
              <a:t>					“timestamp3”-&gt; “&lt;html&gt;...51CTO</a:t>
            </a:r>
            <a:r>
              <a:rPr lang="zh-CN" altLang="en-US">
                <a:sym typeface="+mn-ea"/>
              </a:rPr>
              <a:t>技术栈</a:t>
            </a:r>
            <a:r>
              <a:rPr lang="en-US" altLang="zh-CN">
                <a:sym typeface="+mn-ea"/>
              </a:rPr>
              <a:t>older...&lt;/html&gt;”,</a:t>
            </a:r>
          </a:p>
          <a:p>
            <a:pPr algn="l"/>
            <a:r>
              <a:rPr lang="en-US" altLang="zh-CN"/>
              <a:t>				   &gt;,</a:t>
            </a:r>
            <a:endParaRPr lang="zh-CN" altLang="en-US">
              <a:ea typeface="宋体" panose="02010600030101010101" pitchFamily="2" charset="-122"/>
            </a:endParaRPr>
          </a:p>
          <a:p>
            <a:pPr algn="l"/>
            <a:r>
              <a:rPr lang="en-US" altLang="zh-CN"/>
              <a:t>                                  “language”-&gt; Map &lt;</a:t>
            </a:r>
          </a:p>
          <a:p>
            <a:pPr algn="l"/>
            <a:r>
              <a:rPr lang="en-US" altLang="zh-CN"/>
              <a:t>					“timestamp”-&gt; “</a:t>
            </a:r>
            <a:r>
              <a:rPr lang="en-US" altLang="zh-CN">
                <a:sym typeface="+mn-ea"/>
              </a:rPr>
              <a:t>Chinese</a:t>
            </a:r>
            <a:r>
              <a:rPr lang="en-US" altLang="zh-CN"/>
              <a:t>”</a:t>
            </a:r>
          </a:p>
          <a:p>
            <a:pPr algn="l"/>
            <a:r>
              <a:rPr lang="en-US" altLang="zh-CN"/>
              <a:t>				   &gt;,</a:t>
            </a:r>
          </a:p>
          <a:p>
            <a:pPr algn="l"/>
            <a:r>
              <a:rPr lang="en-US" altLang="zh-CN"/>
              <a:t>				  “link_url:sina”-&gt; Map &lt;</a:t>
            </a:r>
          </a:p>
          <a:p>
            <a:pPr algn="l"/>
            <a:r>
              <a:rPr lang="en-US" altLang="zh-CN"/>
              <a:t>					“timestamp1” -&gt; 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http://tech.sina.com.cn/</a:t>
            </a:r>
            <a:r>
              <a:rPr lang="en-US" altLang="zh-CN">
                <a:sym typeface="+mn-ea"/>
              </a:rPr>
              <a:t>”,</a:t>
            </a:r>
          </a:p>
          <a:p>
            <a:pPr algn="l"/>
            <a:r>
              <a:rPr lang="en-US" altLang="zh-CN">
                <a:sym typeface="+mn-ea"/>
              </a:rPr>
              <a:t>					“timestamp2” -&gt; “</a:t>
            </a:r>
            <a:r>
              <a:rPr lang="zh-CN" altLang="en-US">
                <a:sym typeface="+mn-ea"/>
              </a:rPr>
              <a:t>http://tech.sina</a:t>
            </a:r>
            <a:r>
              <a:rPr lang="en-US" altLang="zh-CN">
                <a:sym typeface="+mn-ea"/>
              </a:rPr>
              <a:t>old</a:t>
            </a:r>
            <a:r>
              <a:rPr lang="zh-CN" altLang="en-US">
                <a:sym typeface="+mn-ea"/>
              </a:rPr>
              <a:t>.com.cn/</a:t>
            </a:r>
            <a:r>
              <a:rPr lang="en-US" altLang="zh-CN">
                <a:sym typeface="+mn-ea"/>
              </a:rPr>
              <a:t>”</a:t>
            </a:r>
          </a:p>
          <a:p>
            <a:pPr algn="l"/>
            <a:r>
              <a:rPr lang="en-US" altLang="zh-CN"/>
              <a:t>				   &gt;,</a:t>
            </a:r>
          </a:p>
          <a:p>
            <a:pPr algn="l"/>
            <a:r>
              <a:rPr lang="en-US" altLang="zh-CN"/>
              <a:t>                                  “link_url:qq”-&gt; Map &lt;</a:t>
            </a:r>
          </a:p>
          <a:p>
            <a:pPr algn="l"/>
            <a:r>
              <a:rPr lang="en-US" altLang="zh-CN"/>
              <a:t>                                        “timestamp” -&gt; 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http://tech.qq.com/</a:t>
            </a:r>
            <a:r>
              <a:rPr lang="en-US" altLang="zh-CN">
                <a:sym typeface="+mn-ea"/>
              </a:rPr>
              <a:t>”</a:t>
            </a:r>
            <a:endParaRPr lang="en-US" altLang="zh-CN"/>
          </a:p>
          <a:p>
            <a:pPr algn="l"/>
            <a:r>
              <a:rPr lang="en-US" altLang="zh-CN"/>
              <a:t>				   &gt;</a:t>
            </a:r>
          </a:p>
          <a:p>
            <a:pPr algn="l"/>
            <a:r>
              <a:rPr lang="en-US" altLang="zh-CN"/>
              <a:t>			       &gt;</a:t>
            </a:r>
          </a:p>
          <a:p>
            <a:pPr algn="l"/>
            <a:r>
              <a:rPr lang="en-US" altLang="zh-CN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9455" y="461818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merge region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731645" y="2317750"/>
            <a:ext cx="85407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merge_region 'ENCODED_REGIONNAME','ENCODED_REGIONNAME'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31645" y="3147060"/>
            <a:ext cx="99390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merge_region  'ENCODED_REGIONNAME','ENCODED_REGIONNAME'</a:t>
            </a:r>
            <a:r>
              <a:rPr lang="en-US" altLang="zh-CN"/>
              <a:t>,true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9455" y="461818"/>
            <a:ext cx="1783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Balancing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13940" y="2205355"/>
            <a:ext cx="5440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保持</a:t>
            </a:r>
            <a:r>
              <a:rPr lang="en-US" altLang="zh-CN"/>
              <a:t>Region</a:t>
            </a:r>
            <a:r>
              <a:rPr lang="zh-CN" altLang="en-US"/>
              <a:t>可以均匀的分布在每一个</a:t>
            </a:r>
            <a:r>
              <a:rPr lang="en-US" altLang="zh-CN"/>
              <a:t>RegionServer</a:t>
            </a:r>
            <a:r>
              <a:rPr lang="zh-CN" altLang="en-US"/>
              <a:t>上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438400" y="3762375"/>
            <a:ext cx="63760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HMaster</a:t>
            </a:r>
            <a:r>
              <a:rPr lang="zh-CN" altLang="en-US"/>
              <a:t>每隔：</a:t>
            </a:r>
          </a:p>
          <a:p>
            <a:r>
              <a:rPr lang="en-US" altLang="zh-CN"/>
              <a:t>	</a:t>
            </a:r>
            <a:r>
              <a:rPr lang="zh-CN" altLang="en-US"/>
              <a:t>hbase.balancer.period</a:t>
            </a:r>
            <a:r>
              <a:rPr lang="en-US" altLang="zh-CN"/>
              <a:t>(</a:t>
            </a:r>
            <a:r>
              <a:rPr lang="zh-CN" altLang="en-US"/>
              <a:t>默认是300000</a:t>
            </a:r>
            <a:r>
              <a:rPr lang="en-US" altLang="zh-CN"/>
              <a:t>ms</a:t>
            </a:r>
            <a:r>
              <a:rPr lang="zh-CN" altLang="en-US"/>
              <a:t>即</a:t>
            </a:r>
            <a:r>
              <a:rPr lang="en-US" altLang="zh-CN"/>
              <a:t>5</a:t>
            </a:r>
            <a:r>
              <a:rPr lang="zh-CN" altLang="en-US"/>
              <a:t>分钟</a:t>
            </a:r>
            <a:r>
              <a:rPr lang="en-US" altLang="zh-CN"/>
              <a:t>)</a:t>
            </a:r>
          </a:p>
          <a:p>
            <a:r>
              <a:rPr lang="zh-CN" altLang="en-US"/>
              <a:t>会进行一次</a:t>
            </a:r>
            <a:r>
              <a:rPr lang="en-US" altLang="zh-CN"/>
              <a:t>Balance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9455" y="461818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Snapshot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34695" y="1301115"/>
            <a:ext cx="756412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在</a:t>
            </a:r>
            <a:r>
              <a:rPr lang="en-US" altLang="zh-CN"/>
              <a:t>hbase-site.xml</a:t>
            </a:r>
            <a:r>
              <a:rPr lang="zh-CN" altLang="en-US"/>
              <a:t>中配置如下参数，然后开启</a:t>
            </a:r>
            <a:r>
              <a:rPr lang="en-US" altLang="zh-CN"/>
              <a:t>snapshot</a:t>
            </a:r>
            <a:r>
              <a:rPr lang="zh-CN" altLang="en-US"/>
              <a:t>功能</a:t>
            </a:r>
          </a:p>
          <a:p>
            <a:r>
              <a:rPr lang="zh-CN" altLang="en-US"/>
              <a:t>&lt;property&gt;</a:t>
            </a:r>
          </a:p>
          <a:p>
            <a:r>
              <a:rPr lang="zh-CN" altLang="en-US"/>
              <a:t>    &lt;name&gt;hbase.snapshot.enabled&lt;/name&gt;</a:t>
            </a:r>
          </a:p>
          <a:p>
            <a:r>
              <a:rPr lang="zh-CN" altLang="en-US"/>
              <a:t>    &lt;value&gt;true&lt;/value&gt;</a:t>
            </a:r>
          </a:p>
          <a:p>
            <a:r>
              <a:rPr lang="zh-CN" altLang="en-US"/>
              <a:t>&lt;/property&gt;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85850" y="3293745"/>
            <a:ext cx="895858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hbase&gt; snapshot 'myTable', 'myTableSnapshot-122112'</a:t>
            </a:r>
          </a:p>
          <a:p>
            <a:r>
              <a:rPr lang="zh-CN" altLang="en-US"/>
              <a:t>hbase&gt; list_snapshots</a:t>
            </a:r>
          </a:p>
          <a:p>
            <a:r>
              <a:rPr lang="zh-CN" altLang="en-US"/>
              <a:t>hbase&gt; clone_snapshot 'myTableSnapshot-122112', 'myNewTestTable'</a:t>
            </a:r>
          </a:p>
          <a:p>
            <a:endParaRPr lang="zh-CN" altLang="en-US"/>
          </a:p>
          <a:p>
            <a:r>
              <a:rPr lang="zh-CN" altLang="en-US"/>
              <a:t>disable 'myTable'</a:t>
            </a:r>
          </a:p>
          <a:p>
            <a:r>
              <a:rPr lang="zh-CN" altLang="en-US"/>
              <a:t>restore_snapshot 'myTableSnapshot-122112'</a:t>
            </a:r>
          </a:p>
          <a:p>
            <a:r>
              <a:rPr lang="en-US" altLang="zh-CN"/>
              <a:t>enable 'myTable'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hbase&gt; delete_snapshot 'myTableSnapshot-122112'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9455" y="461818"/>
            <a:ext cx="31851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HBase Java </a:t>
            </a:r>
            <a:r>
              <a:rPr lang="zh-CN" altLang="en-US" sz="2800" dirty="0"/>
              <a:t>客户端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91235" y="1313815"/>
            <a:ext cx="90430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10 rows， 2 </a:t>
            </a:r>
            <a:r>
              <a:rPr lang="en-US" altLang="zh-CN"/>
              <a:t>column</a:t>
            </a:r>
            <a:r>
              <a:rPr lang="zh-CN" altLang="en-US"/>
              <a:t> families， 10 column per family，total：200 cell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387350" y="2978785"/>
          <a:ext cx="11417300" cy="364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2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6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Caching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RPCs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每一个</a:t>
                      </a:r>
                      <a:r>
                        <a:rPr lang="en-US" altLang="zh-CN" sz="1600"/>
                        <a:t>column</a:t>
                      </a:r>
                      <a:r>
                        <a:rPr lang="zh-CN" altLang="en-US" sz="1600"/>
                        <a:t>都是一个</a:t>
                      </a:r>
                      <a:r>
                        <a:rPr lang="en-US" altLang="zh-CN" sz="1600"/>
                        <a:t>Result</a:t>
                      </a:r>
                      <a:r>
                        <a:rPr lang="zh-CN" altLang="en-US" sz="1600"/>
                        <a:t>实例，多一个</a:t>
                      </a:r>
                      <a:r>
                        <a:rPr lang="en-US" altLang="zh-CN" sz="1600"/>
                        <a:t>rpc</a:t>
                      </a:r>
                      <a:r>
                        <a:rPr lang="zh-CN" altLang="en-US" sz="1600"/>
                        <a:t>是</a:t>
                      </a:r>
                      <a:r>
                        <a:rPr lang="en-US" altLang="zh-CN" sz="1600"/>
                        <a:t>scan</a:t>
                      </a:r>
                      <a:r>
                        <a:rPr lang="zh-CN" altLang="en-US" sz="1600"/>
                        <a:t>完成的</a:t>
                      </a:r>
                      <a:r>
                        <a:rPr lang="en-US" altLang="zh-CN" sz="1600"/>
                        <a:t>check rpc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每一个</a:t>
                      </a:r>
                      <a:r>
                        <a:rPr lang="en-US" altLang="zh-CN" sz="1600">
                          <a:sym typeface="+mn-ea"/>
                        </a:rPr>
                        <a:t>column</a:t>
                      </a:r>
                      <a:r>
                        <a:rPr lang="zh-CN" altLang="en-US" sz="1600">
                          <a:sym typeface="+mn-ea"/>
                        </a:rPr>
                        <a:t>都是一个</a:t>
                      </a:r>
                      <a:r>
                        <a:rPr lang="en-US" altLang="zh-CN" sz="1600">
                          <a:sym typeface="+mn-ea"/>
                        </a:rPr>
                        <a:t>Result</a:t>
                      </a:r>
                      <a:r>
                        <a:rPr lang="zh-CN" altLang="en-US" sz="1600">
                          <a:sym typeface="+mn-ea"/>
                        </a:rPr>
                        <a:t>实例，但是数据一个</a:t>
                      </a:r>
                      <a:r>
                        <a:rPr lang="en-US" altLang="zh-CN" sz="1600">
                          <a:sym typeface="+mn-ea"/>
                        </a:rPr>
                        <a:t>RPC</a:t>
                      </a:r>
                      <a:r>
                        <a:rPr lang="zh-CN" altLang="en-US" sz="1600">
                          <a:sym typeface="+mn-ea"/>
                        </a:rPr>
                        <a:t>就可以传输完，多一个</a:t>
                      </a:r>
                      <a:r>
                        <a:rPr lang="en-US" altLang="zh-CN" sz="1600">
                          <a:sym typeface="+mn-ea"/>
                        </a:rPr>
                        <a:t>rpc</a:t>
                      </a:r>
                      <a:r>
                        <a:rPr lang="zh-CN" altLang="en-US" sz="1600">
                          <a:sym typeface="+mn-ea"/>
                        </a:rPr>
                        <a:t>是</a:t>
                      </a:r>
                      <a:r>
                        <a:rPr lang="en-US" altLang="zh-CN" sz="1600">
                          <a:sym typeface="+mn-ea"/>
                        </a:rPr>
                        <a:t>scan</a:t>
                      </a:r>
                      <a:r>
                        <a:rPr lang="zh-CN" altLang="en-US" sz="1600">
                          <a:sym typeface="+mn-ea"/>
                        </a:rPr>
                        <a:t>完成的</a:t>
                      </a:r>
                      <a:r>
                        <a:rPr lang="en-US" altLang="zh-CN" sz="1600">
                          <a:sym typeface="+mn-ea"/>
                        </a:rPr>
                        <a:t>check rpc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每次</a:t>
                      </a:r>
                      <a:r>
                        <a:rPr lang="en-US" altLang="zh-CN"/>
                        <a:t>rpc</a:t>
                      </a:r>
                      <a:r>
                        <a:rPr lang="zh-CN" altLang="en-US"/>
                        <a:t>取两条记录，每条记录包含了</a:t>
                      </a:r>
                      <a:r>
                        <a:rPr lang="en-US" altLang="zh-CN"/>
                        <a:t>10</a:t>
                      </a:r>
                      <a:r>
                        <a:rPr lang="zh-CN" altLang="en-US"/>
                        <a:t>个</a:t>
                      </a:r>
                      <a:r>
                        <a:rPr lang="en-US" altLang="zh-CN"/>
                        <a:t>column</a:t>
                      </a:r>
                      <a:r>
                        <a:rPr lang="zh-CN" altLang="en-US"/>
                        <a:t>数据，所以需要</a:t>
                      </a:r>
                      <a:r>
                        <a:rPr lang="en-US" altLang="zh-CN"/>
                        <a:t>10</a:t>
                      </a:r>
                      <a:r>
                        <a:rPr lang="zh-CN" altLang="en-US"/>
                        <a:t>次</a:t>
                      </a:r>
                      <a:r>
                        <a:rPr lang="en-US" altLang="zh-CN"/>
                        <a:t>rpc(</a:t>
                      </a:r>
                      <a:r>
                        <a:rPr lang="zh-CN" altLang="en-US"/>
                        <a:t>再加额外的一次</a:t>
                      </a:r>
                      <a:r>
                        <a:rPr lang="en-US" altLang="zh-CN"/>
                        <a:t>check rpc)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batch</a:t>
                      </a:r>
                      <a:r>
                        <a:rPr lang="zh-CN" altLang="en-US"/>
                        <a:t>超过了每一行的</a:t>
                      </a:r>
                      <a:r>
                        <a:rPr lang="en-US" altLang="zh-CN"/>
                        <a:t>column</a:t>
                      </a:r>
                      <a:r>
                        <a:rPr lang="zh-CN" altLang="en-US"/>
                        <a:t>的数量，所以一行的</a:t>
                      </a:r>
                      <a:r>
                        <a:rPr lang="en-US" altLang="zh-CN"/>
                        <a:t>20 column</a:t>
                      </a:r>
                      <a:r>
                        <a:rPr lang="zh-CN" altLang="en-US"/>
                        <a:t>就是一个</a:t>
                      </a:r>
                      <a:r>
                        <a:rPr lang="en-US" altLang="zh-CN"/>
                        <a:t>batch, </a:t>
                      </a:r>
                      <a:r>
                        <a:rPr lang="zh-CN" altLang="en-US"/>
                        <a:t>所以需要</a:t>
                      </a:r>
                      <a:r>
                        <a:rPr lang="en-US" altLang="zh-CN"/>
                        <a:t>10</a:t>
                      </a:r>
                      <a:r>
                        <a:rPr lang="zh-CN" altLang="en-US"/>
                        <a:t>个</a:t>
                      </a:r>
                      <a:r>
                        <a:rPr lang="en-US" altLang="zh-CN"/>
                        <a:t>Results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2</a:t>
                      </a:r>
                      <a:r>
                        <a:rPr lang="zh-CN" altLang="en-US"/>
                        <a:t>次</a:t>
                      </a:r>
                      <a:r>
                        <a:rPr lang="en-US" altLang="zh-CN"/>
                        <a:t>rpc(</a:t>
                      </a:r>
                      <a:r>
                        <a:rPr lang="zh-CN" altLang="en-US" sz="1800">
                          <a:sym typeface="+mn-ea"/>
                        </a:rPr>
                        <a:t>再加额外的一次</a:t>
                      </a:r>
                      <a:r>
                        <a:rPr lang="en-US" altLang="zh-CN" sz="1800">
                          <a:sym typeface="+mn-ea"/>
                        </a:rPr>
                        <a:t>check rpc</a:t>
                      </a:r>
                      <a:r>
                        <a:rPr lang="en-US" altLang="zh-CN"/>
                        <a:t>)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和上面是一样的，只是</a:t>
                      </a:r>
                      <a:r>
                        <a:rPr lang="en-US" altLang="zh-CN"/>
                        <a:t>batch</a:t>
                      </a:r>
                      <a:r>
                        <a:rPr lang="zh-CN" altLang="en-US"/>
                        <a:t>等于每一行的</a:t>
                      </a:r>
                      <a:r>
                        <a:rPr lang="en-US" altLang="zh-CN"/>
                        <a:t>column</a:t>
                      </a:r>
                      <a:r>
                        <a:rPr lang="zh-CN" altLang="en-US"/>
                        <a:t>的数量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每次</a:t>
                      </a:r>
                      <a:r>
                        <a:rPr lang="en-US" altLang="zh-CN"/>
                        <a:t>rpc</a:t>
                      </a:r>
                      <a:r>
                        <a:rPr lang="zh-CN" altLang="en-US"/>
                        <a:t>取</a:t>
                      </a:r>
                      <a:r>
                        <a:rPr lang="en-US" altLang="zh-CN"/>
                        <a:t>10</a:t>
                      </a:r>
                      <a:r>
                        <a:rPr lang="zh-CN" altLang="en-US"/>
                        <a:t>条记录，每条记录包含了</a:t>
                      </a:r>
                      <a:r>
                        <a:rPr lang="en-US" altLang="zh-CN"/>
                        <a:t>10</a:t>
                      </a:r>
                      <a:r>
                        <a:rPr lang="zh-CN" altLang="en-US"/>
                        <a:t>个</a:t>
                      </a:r>
                      <a:r>
                        <a:rPr lang="en-US" altLang="zh-CN"/>
                        <a:t>column</a:t>
                      </a:r>
                      <a:r>
                        <a:rPr lang="zh-CN" altLang="en-US"/>
                        <a:t>数据，所以需要</a:t>
                      </a:r>
                      <a:r>
                        <a:rPr lang="en-US" altLang="zh-CN"/>
                        <a:t>2</a:t>
                      </a:r>
                      <a:r>
                        <a:rPr lang="zh-CN" altLang="en-US"/>
                        <a:t>次</a:t>
                      </a:r>
                      <a:r>
                        <a:rPr lang="en-US" altLang="zh-CN"/>
                        <a:t>rpc</a:t>
                      </a:r>
                      <a:r>
                        <a:rPr lang="zh-CN" altLang="en-US"/>
                        <a:t>（</a:t>
                      </a:r>
                      <a:r>
                        <a:rPr lang="zh-CN" altLang="en-US" sz="1800">
                          <a:sym typeface="+mn-ea"/>
                        </a:rPr>
                        <a:t>再加额外的一次</a:t>
                      </a:r>
                      <a:r>
                        <a:rPr lang="en-US" altLang="zh-CN" sz="1800">
                          <a:sym typeface="+mn-ea"/>
                        </a:rPr>
                        <a:t>check rpc</a:t>
                      </a:r>
                      <a:r>
                        <a:rPr lang="zh-CN" altLang="en-US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5161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Google</a:t>
            </a:r>
            <a:r>
              <a:rPr lang="zh-CN" altLang="en-US" sz="2800" dirty="0">
                <a:ea typeface="宋体" panose="02010600030101010101" pitchFamily="2" charset="-122"/>
              </a:rPr>
              <a:t>、百度怎么存储搜索数据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05000" y="223837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特点：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490470" y="2980055"/>
            <a:ext cx="144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、数据量大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490470" y="4082415"/>
            <a:ext cx="304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、需要支持高效的随机读写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987290" y="298005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需要分布式存储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741285" y="29800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HDFS</a:t>
            </a:r>
          </a:p>
        </p:txBody>
      </p:sp>
      <p:sp>
        <p:nvSpPr>
          <p:cNvPr id="9" name="右箭头 8"/>
          <p:cNvSpPr/>
          <p:nvPr/>
        </p:nvSpPr>
        <p:spPr>
          <a:xfrm>
            <a:off x="4118610" y="3025775"/>
            <a:ext cx="680720" cy="277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6915785" y="3025140"/>
            <a:ext cx="680720" cy="277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021455" y="5554980"/>
            <a:ext cx="6469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HBase</a:t>
            </a:r>
            <a:r>
              <a:rPr lang="zh-CN" altLang="en-US"/>
              <a:t>解决的问题：基于</a:t>
            </a:r>
            <a:r>
              <a:rPr lang="en-US" altLang="zh-CN"/>
              <a:t>HDFS</a:t>
            </a:r>
            <a:r>
              <a:rPr lang="zh-CN" altLang="en-US"/>
              <a:t>上的支持高效随机读写的数据存储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 animBg="1"/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1783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HBase</a:t>
            </a:r>
            <a:r>
              <a:rPr lang="zh-CN" altLang="en-US" sz="2800" dirty="0"/>
              <a:t>安装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30383" y="1800406"/>
            <a:ext cx="7612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/>
              <a:t>1</a:t>
            </a:r>
            <a:r>
              <a:rPr kumimoji="1" lang="zh-CN" altLang="en-US" dirty="0"/>
              <a:t>、下载： http://mirrors.shu.edu.cn/apache/hbase/</a:t>
            </a:r>
          </a:p>
          <a:p>
            <a:pPr algn="l"/>
            <a:r>
              <a:rPr kumimoji="1" lang="zh-CN" altLang="en-US" dirty="0"/>
              <a:t>hbase-1.2.6-bin.tar.gz 上传到</a:t>
            </a:r>
            <a:r>
              <a:rPr kumimoji="1" lang="en-US" altLang="zh-CN" dirty="0">
                <a:sym typeface="+mn-ea"/>
              </a:rPr>
              <a:t>master</a:t>
            </a:r>
            <a:r>
              <a:rPr kumimoji="1" lang="zh-CN" altLang="en-US" dirty="0">
                <a:sym typeface="+mn-ea"/>
              </a:rPr>
              <a:t>上的</a:t>
            </a:r>
            <a:r>
              <a:rPr kumimoji="1" lang="en-US" altLang="zh-CN" dirty="0"/>
              <a:t>/home/hadoop-twq/bigdata</a:t>
            </a:r>
            <a:r>
              <a:rPr kumimoji="1" lang="zh-CN" altLang="en-US" dirty="0"/>
              <a:t>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30383" y="2811544"/>
            <a:ext cx="48691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/>
              <a:t>2</a:t>
            </a:r>
            <a:r>
              <a:rPr kumimoji="1" lang="zh-CN" altLang="en-US" dirty="0"/>
              <a:t>、以</a:t>
            </a:r>
            <a:r>
              <a:rPr kumimoji="1" lang="en-US" altLang="zh-CN" dirty="0"/>
              <a:t>hadoop-twq</a:t>
            </a:r>
            <a:r>
              <a:rPr kumimoji="1" lang="zh-CN" altLang="en-US" dirty="0"/>
              <a:t>的账号进入到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服务器，</a:t>
            </a:r>
          </a:p>
          <a:p>
            <a:pPr algn="l"/>
            <a:r>
              <a:rPr kumimoji="1" lang="en-US" altLang="zh-CN" dirty="0"/>
              <a:t>cd bigdate</a:t>
            </a:r>
          </a:p>
          <a:p>
            <a:pPr algn="l"/>
            <a:r>
              <a:rPr kumimoji="1" lang="zh-CN" altLang="en-US" dirty="0"/>
              <a:t>解压：</a:t>
            </a:r>
            <a:r>
              <a:rPr kumimoji="1" lang="en-US" altLang="zh-CN" dirty="0"/>
              <a:t>tar -xvf </a:t>
            </a:r>
            <a:r>
              <a:rPr kumimoji="1" lang="zh-CN" altLang="en-US" dirty="0">
                <a:sym typeface="+mn-ea"/>
              </a:rPr>
              <a:t>hbase-1.2.6-bin.tar.gz</a:t>
            </a:r>
            <a:endParaRPr kumimoji="1"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659890" y="4100830"/>
            <a:ext cx="829818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3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cd hbase-1.2.6/conf</a:t>
            </a:r>
          </a:p>
          <a:p>
            <a:pPr algn="l"/>
            <a:r>
              <a:rPr lang="en-US" altLang="zh-CN" dirty="0">
                <a:ea typeface="宋体" panose="02010600030101010101" pitchFamily="2" charset="-122"/>
              </a:rPr>
              <a:t>vi hbase-env.sh </a:t>
            </a:r>
            <a:r>
              <a:rPr lang="zh-CN" altLang="en-US" dirty="0">
                <a:ea typeface="宋体" panose="02010600030101010101" pitchFamily="2" charset="-122"/>
              </a:rPr>
              <a:t>设置如下：</a:t>
            </a:r>
          </a:p>
          <a:p>
            <a:pPr algn="l"/>
            <a:r>
              <a:rPr lang="en-US" altLang="zh-CN" dirty="0">
                <a:ea typeface="宋体" panose="02010600030101010101" pitchFamily="2" charset="-122"/>
              </a:rPr>
              <a:t>export JAVA_HOME=/</a:t>
            </a:r>
            <a:r>
              <a:rPr lang="en-US" altLang="zh-CN" dirty="0" err="1">
                <a:ea typeface="宋体" panose="02010600030101010101" pitchFamily="2" charset="-122"/>
              </a:rPr>
              <a:t>usr</a:t>
            </a:r>
            <a:r>
              <a:rPr lang="en-US" altLang="zh-CN" dirty="0">
                <a:ea typeface="宋体" panose="02010600030101010101" pitchFamily="2" charset="-122"/>
              </a:rPr>
              <a:t>/local/lib/jdk1.8.0_161/</a:t>
            </a:r>
          </a:p>
          <a:p>
            <a:pPr algn="l"/>
            <a:r>
              <a:rPr lang="en-US" altLang="zh-CN" dirty="0">
                <a:ea typeface="宋体" panose="02010600030101010101" pitchFamily="2" charset="-122"/>
              </a:rPr>
              <a:t>export HBASE_CLASSPATH=/home/</a:t>
            </a:r>
            <a:r>
              <a:rPr lang="en-US" altLang="zh-CN" dirty="0" err="1">
                <a:ea typeface="宋体" panose="02010600030101010101" pitchFamily="2" charset="-122"/>
              </a:rPr>
              <a:t>hadoop-twq</a:t>
            </a:r>
            <a:r>
              <a:rPr lang="en-US" altLang="zh-CN" dirty="0">
                <a:ea typeface="宋体" panose="02010600030101010101" pitchFamily="2" charset="-122"/>
              </a:rPr>
              <a:t>/bigdata/hadoop-2.7.5/</a:t>
            </a:r>
            <a:r>
              <a:rPr lang="en-US" altLang="zh-CN" dirty="0" err="1">
                <a:ea typeface="宋体" panose="02010600030101010101" pitchFamily="2" charset="-122"/>
              </a:rPr>
              <a:t>etc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en-US" altLang="zh-CN" dirty="0" err="1">
                <a:ea typeface="宋体" panose="02010600030101010101" pitchFamily="2" charset="-122"/>
              </a:rPr>
              <a:t>hadoop</a:t>
            </a:r>
            <a:endParaRPr lang="en-US" altLang="zh-CN" dirty="0">
              <a:ea typeface="宋体" panose="02010600030101010101" pitchFamily="2" charset="-122"/>
            </a:endParaRPr>
          </a:p>
          <a:p>
            <a:pPr algn="l"/>
            <a:r>
              <a:rPr lang="en-US" altLang="zh-CN" dirty="0">
                <a:ea typeface="宋体" panose="02010600030101010101" pitchFamily="2" charset="-122"/>
              </a:rPr>
              <a:t>export HBASE_MANAGES_ZK=false</a:t>
            </a:r>
          </a:p>
          <a:p>
            <a:pPr algn="l"/>
            <a:endParaRPr lang="en-US" altLang="zh-CN" dirty="0">
              <a:ea typeface="宋体" panose="02010600030101010101" pitchFamily="2" charset="-122"/>
            </a:endParaRPr>
          </a:p>
          <a:p>
            <a:pPr algn="l"/>
            <a:r>
              <a:rPr lang="en-US" altLang="zh-CN" dirty="0">
                <a:ea typeface="宋体" panose="02010600030101010101" pitchFamily="2" charset="-122"/>
              </a:rPr>
              <a:t>vi </a:t>
            </a:r>
            <a:r>
              <a:rPr lang="en-US" altLang="zh-CN" dirty="0" err="1">
                <a:ea typeface="宋体" panose="02010600030101010101" pitchFamily="2" charset="-122"/>
              </a:rPr>
              <a:t>regionservers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增加如下配置：</a:t>
            </a:r>
          </a:p>
          <a:p>
            <a:pPr algn="l"/>
            <a:r>
              <a:rPr lang="en-US" altLang="zh-CN" dirty="0">
                <a:ea typeface="宋体" panose="02010600030101010101" pitchFamily="2" charset="-122"/>
              </a:rPr>
              <a:t>slave1</a:t>
            </a:r>
          </a:p>
          <a:p>
            <a:pPr algn="l"/>
            <a:r>
              <a:rPr lang="en-US" altLang="zh-CN" dirty="0">
                <a:ea typeface="宋体" panose="02010600030101010101" pitchFamily="2" charset="-122"/>
              </a:rPr>
              <a:t>slave2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30680" y="1108075"/>
            <a:ext cx="681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前提是：安装</a:t>
            </a:r>
            <a:r>
              <a:rPr lang="en-US" altLang="zh-CN"/>
              <a:t>java8</a:t>
            </a:r>
            <a:r>
              <a:rPr lang="zh-CN" altLang="en-US">
                <a:ea typeface="宋体" panose="02010600030101010101" pitchFamily="2" charset="-122"/>
              </a:rPr>
              <a:t>、安装了</a:t>
            </a:r>
            <a:r>
              <a:rPr lang="en-US" altLang="zh-CN">
                <a:ea typeface="宋体" panose="02010600030101010101" pitchFamily="2" charset="-122"/>
              </a:rPr>
              <a:t>hadoop2.7+</a:t>
            </a:r>
            <a:r>
              <a:rPr lang="zh-CN" altLang="en-US">
                <a:ea typeface="宋体" panose="02010600030101010101" pitchFamily="2" charset="-122"/>
              </a:rPr>
              <a:t>以及安装了</a:t>
            </a:r>
            <a:r>
              <a:rPr lang="en-US" altLang="zh-CN">
                <a:ea typeface="宋体" panose="02010600030101010101" pitchFamily="2" charset="-122"/>
              </a:rPr>
              <a:t>zookeeper3.4+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1783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HBase</a:t>
            </a:r>
            <a:r>
              <a:rPr lang="zh-CN" altLang="en-US" sz="2800" dirty="0"/>
              <a:t>安装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98123" y="1172391"/>
            <a:ext cx="5554980" cy="3692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dirty="0"/>
              <a:t>vi hbase-site.xml   </a:t>
            </a:r>
            <a:r>
              <a:rPr kumimoji="1" lang="zh-CN" altLang="en-US" dirty="0"/>
              <a:t>增加如下配置</a:t>
            </a:r>
          </a:p>
          <a:p>
            <a:pPr algn="l"/>
            <a:r>
              <a:rPr kumimoji="1" lang="en-US" dirty="0"/>
              <a:t>      &lt;property&gt;</a:t>
            </a:r>
          </a:p>
          <a:p>
            <a:pPr algn="l"/>
            <a:r>
              <a:rPr kumimoji="1" lang="en-US" dirty="0"/>
              <a:t>        &lt;name&gt;hbase.rootdir&lt;/name&gt;</a:t>
            </a:r>
          </a:p>
          <a:p>
            <a:pPr algn="l"/>
            <a:r>
              <a:rPr kumimoji="1" lang="en-US" dirty="0"/>
              <a:t>        &lt;value&gt;hdfs://master:9999/hbase&lt;/value&gt;</a:t>
            </a:r>
          </a:p>
          <a:p>
            <a:pPr algn="l"/>
            <a:r>
              <a:rPr kumimoji="1" lang="en-US" dirty="0"/>
              <a:t>      &lt;/property&gt;</a:t>
            </a:r>
          </a:p>
          <a:p>
            <a:pPr algn="l"/>
            <a:r>
              <a:rPr kumimoji="1" lang="en-US" dirty="0"/>
              <a:t>      &lt;property&gt;</a:t>
            </a:r>
          </a:p>
          <a:p>
            <a:pPr algn="l"/>
            <a:r>
              <a:rPr kumimoji="1" lang="en-US" dirty="0"/>
              <a:t>        &lt;name&gt;hbase.cluster.distributed&lt;/name&gt;</a:t>
            </a:r>
          </a:p>
          <a:p>
            <a:pPr algn="l"/>
            <a:r>
              <a:rPr kumimoji="1" lang="en-US" dirty="0"/>
              <a:t>        &lt;value&gt;true&lt;/value&gt;</a:t>
            </a:r>
          </a:p>
          <a:p>
            <a:pPr algn="l"/>
            <a:r>
              <a:rPr kumimoji="1" lang="en-US" dirty="0"/>
              <a:t>      &lt;/property&gt;</a:t>
            </a:r>
          </a:p>
          <a:p>
            <a:pPr algn="l"/>
            <a:r>
              <a:rPr kumimoji="1" lang="en-US" dirty="0"/>
              <a:t>      &lt;property&gt;</a:t>
            </a:r>
          </a:p>
          <a:p>
            <a:pPr algn="l"/>
            <a:r>
              <a:rPr kumimoji="1" lang="en-US" dirty="0"/>
              <a:t>        &lt;name&gt;hbase.zookeeper.quorum&lt;/name&gt;</a:t>
            </a:r>
          </a:p>
          <a:p>
            <a:pPr algn="l"/>
            <a:r>
              <a:rPr kumimoji="1" lang="en-US" dirty="0"/>
              <a:t>        &lt;value&gt;master,slave1,slave2&lt;/value&gt;</a:t>
            </a:r>
          </a:p>
          <a:p>
            <a:pPr algn="l"/>
            <a:r>
              <a:rPr kumimoji="1" lang="en-US" dirty="0"/>
              <a:t>      &lt;/property&gt;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98420" y="5182235"/>
            <a:ext cx="66979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>
                <a:ea typeface="宋体" panose="02010600030101010101" pitchFamily="2" charset="-122"/>
              </a:rPr>
              <a:t>、将</a:t>
            </a:r>
            <a:r>
              <a:rPr lang="en-US" altLang="zh-CN" dirty="0">
                <a:ea typeface="宋体" panose="02010600030101010101" pitchFamily="2" charset="-122"/>
              </a:rPr>
              <a:t>hbase-1.2.6</a:t>
            </a:r>
            <a:r>
              <a:rPr lang="zh-CN" altLang="en-US" dirty="0">
                <a:ea typeface="宋体" panose="02010600030101010101" pitchFamily="2" charset="-122"/>
              </a:rPr>
              <a:t>拷贝到</a:t>
            </a:r>
            <a:r>
              <a:rPr lang="en-US" altLang="zh-CN" dirty="0">
                <a:ea typeface="宋体" panose="02010600030101010101" pitchFamily="2" charset="-122"/>
              </a:rPr>
              <a:t>slave1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altLang="zh-CN" dirty="0">
                <a:ea typeface="宋体" panose="02010600030101010101" pitchFamily="2" charset="-122"/>
              </a:rPr>
              <a:t>slave2</a:t>
            </a:r>
            <a:r>
              <a:rPr lang="zh-CN" altLang="en-US" dirty="0">
                <a:ea typeface="宋体" panose="02010600030101010101" pitchFamily="2" charset="-122"/>
              </a:rPr>
              <a:t>上</a:t>
            </a:r>
          </a:p>
          <a:p>
            <a:r>
              <a:rPr lang="en-US" altLang="zh-CN" dirty="0" err="1"/>
              <a:t>scp</a:t>
            </a:r>
            <a:r>
              <a:rPr lang="en-US" altLang="zh-CN" dirty="0"/>
              <a:t> -r ~/bigdata/hbase-1.2.6 hadoop-twq@slave1:~/bigdata/</a:t>
            </a:r>
          </a:p>
          <a:p>
            <a:r>
              <a:rPr lang="en-US" altLang="zh-CN" dirty="0" err="1"/>
              <a:t>scp</a:t>
            </a:r>
            <a:r>
              <a:rPr lang="en-US" altLang="zh-CN" dirty="0"/>
              <a:t> -r ~/bigdata/hbase-1.2.6 hadoop-twq@slave2:~/bigdata/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木头类型</Template>
  <TotalTime>89</TotalTime>
  <Words>6363</Words>
  <Application>Microsoft Office PowerPoint</Application>
  <PresentationFormat>宽屏</PresentationFormat>
  <Paragraphs>1302</Paragraphs>
  <Slides>63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0" baseType="lpstr">
      <vt:lpstr>等线</vt:lpstr>
      <vt:lpstr>方正姚体</vt:lpstr>
      <vt:lpstr>宋体</vt:lpstr>
      <vt:lpstr>Rockwell</vt:lpstr>
      <vt:lpstr>Rockwell Condensed</vt:lpstr>
      <vt:lpstr>Wingdings</vt:lpstr>
      <vt:lpstr>木活字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汤卫群</dc:creator>
  <cp:lastModifiedBy>tang jeffy</cp:lastModifiedBy>
  <cp:revision>2795</cp:revision>
  <dcterms:created xsi:type="dcterms:W3CDTF">2018-03-14T00:16:00Z</dcterms:created>
  <dcterms:modified xsi:type="dcterms:W3CDTF">2018-05-07T13:32:54Z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