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80" r:id="rId5"/>
    <p:sldId id="258" r:id="rId6"/>
    <p:sldId id="357" r:id="rId7"/>
    <p:sldId id="262" r:id="rId8"/>
    <p:sldId id="341" r:id="rId9"/>
    <p:sldId id="259" r:id="rId10"/>
    <p:sldId id="342" r:id="rId11"/>
    <p:sldId id="261" r:id="rId12"/>
    <p:sldId id="264" r:id="rId14"/>
    <p:sldId id="265" r:id="rId15"/>
    <p:sldId id="266" r:id="rId16"/>
    <p:sldId id="295" r:id="rId17"/>
    <p:sldId id="320" r:id="rId18"/>
    <p:sldId id="270" r:id="rId19"/>
    <p:sldId id="271" r:id="rId20"/>
    <p:sldId id="395" r:id="rId21"/>
    <p:sldId id="281" r:id="rId22"/>
    <p:sldId id="396" r:id="rId23"/>
    <p:sldId id="384" r:id="rId24"/>
    <p:sldId id="385" r:id="rId25"/>
    <p:sldId id="311" r:id="rId26"/>
    <p:sldId id="376" r:id="rId27"/>
    <p:sldId id="322" r:id="rId28"/>
    <p:sldId id="382" r:id="rId29"/>
    <p:sldId id="375" r:id="rId30"/>
    <p:sldId id="321" r:id="rId31"/>
    <p:sldId id="383" r:id="rId32"/>
    <p:sldId id="323" r:id="rId33"/>
    <p:sldId id="38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>
      <p:cViewPr varScale="1">
        <p:scale>
          <a:sx n="107" d="100"/>
          <a:sy n="107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B4BB4-4C7F-4648-9654-164F988154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FA039-1ABB-43A0-9CA7-8B3CD08136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7EEC0-0C63-8947-A0E4-84015CF24BF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microsoft.com/office/2007/relationships/hdphoto" Target="../media/hdphoto2.wdp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E8880F-9FBD-471F-B65B-AEC02F5F91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39A0AF8-D461-442A-A2C9-3FF5678AC1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37058" y="2105890"/>
            <a:ext cx="275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Zookeeper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1336848" y="3137049"/>
            <a:ext cx="9031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 Distributed Coordination Service for Distributed Application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587673" y="461356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/>
              <a:t>老汤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3823" y="2378803"/>
            <a:ext cx="6696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: </a:t>
            </a:r>
            <a:r>
              <a:rPr lang="zh-CN" altLang="en-US" dirty="0"/>
              <a:t>将</a:t>
            </a:r>
            <a:r>
              <a:rPr lang="en-US" altLang="zh-CN" dirty="0"/>
              <a:t>master</a:t>
            </a:r>
            <a:r>
              <a:rPr lang="zh-CN" altLang="en-US" dirty="0"/>
              <a:t>上的</a:t>
            </a:r>
            <a:r>
              <a:rPr lang="en-US" altLang="zh-CN" dirty="0"/>
              <a:t>zookeeper</a:t>
            </a:r>
            <a:r>
              <a:rPr lang="zh-CN" altLang="en-US" dirty="0"/>
              <a:t>文件夹</a:t>
            </a:r>
            <a:r>
              <a:rPr lang="en-US" altLang="zh-CN" dirty="0" err="1"/>
              <a:t>scp</a:t>
            </a:r>
            <a:r>
              <a:rPr lang="zh-CN" altLang="en-US" dirty="0"/>
              <a:t>到</a:t>
            </a:r>
            <a:r>
              <a:rPr lang="en-US" altLang="zh-CN" dirty="0"/>
              <a:t>slave1</a:t>
            </a:r>
            <a:r>
              <a:rPr lang="zh-CN" altLang="en-US" dirty="0"/>
              <a:t>和</a:t>
            </a:r>
            <a:r>
              <a:rPr lang="en-US" altLang="zh-CN" dirty="0"/>
              <a:t>slave2</a:t>
            </a:r>
            <a:r>
              <a:rPr lang="zh-CN" altLang="en-US" dirty="0"/>
              <a:t>中</a:t>
            </a:r>
            <a:endParaRPr lang="en-US" altLang="zh-CN" dirty="0"/>
          </a:p>
          <a:p>
            <a:pPr algn="l"/>
            <a:r>
              <a:rPr lang="en-US" altLang="zh-CN" dirty="0" err="1"/>
              <a:t>scp</a:t>
            </a:r>
            <a:r>
              <a:rPr lang="en-US" altLang="zh-CN" dirty="0"/>
              <a:t> -r ~/bigdata/zookeeper/ hadoop-twq@slave1:</a:t>
            </a:r>
            <a:r>
              <a:rPr lang="en-US" altLang="zh-CN" dirty="0">
                <a:sym typeface="+mn-ea"/>
              </a:rPr>
              <a:t>~/bigdata/</a:t>
            </a:r>
            <a:endParaRPr lang="en-US" altLang="zh-CN" dirty="0"/>
          </a:p>
          <a:p>
            <a:pPr algn="l"/>
            <a:r>
              <a:rPr lang="en-US" altLang="zh-CN" dirty="0" err="1"/>
              <a:t>scp</a:t>
            </a:r>
            <a:r>
              <a:rPr lang="en-US" altLang="zh-CN" dirty="0"/>
              <a:t> -r </a:t>
            </a:r>
            <a:r>
              <a:rPr lang="en-US" altLang="zh-CN" dirty="0">
                <a:sym typeface="+mn-ea"/>
              </a:rPr>
              <a:t>~/bigdata/</a:t>
            </a:r>
            <a:r>
              <a:rPr lang="en-US" altLang="zh-CN" dirty="0"/>
              <a:t>zookeeper/ hadoop-twq@slave2</a:t>
            </a:r>
            <a:r>
              <a:rPr lang="en-US" altLang="zh-CN" dirty="0" smtClean="0"/>
              <a:t>:</a:t>
            </a:r>
            <a:r>
              <a:rPr lang="en-US" altLang="zh-CN" dirty="0">
                <a:sym typeface="+mn-ea"/>
              </a:rPr>
              <a:t>~/bigdata/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33343" y="3438723"/>
            <a:ext cx="72222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3</a:t>
            </a:r>
            <a:r>
              <a:rPr lang="en-US" altLang="zh-CN" dirty="0" smtClean="0"/>
              <a:t>: </a:t>
            </a:r>
            <a:r>
              <a:rPr lang="zh-CN" altLang="en-US" dirty="0"/>
              <a:t>分别在</a:t>
            </a:r>
            <a:r>
              <a:rPr lang="en-US" altLang="zh-CN" dirty="0"/>
              <a:t>3</a:t>
            </a:r>
            <a:r>
              <a:rPr lang="zh-CN" altLang="en-US" dirty="0"/>
              <a:t>台服务器中的</a:t>
            </a:r>
            <a:r>
              <a:rPr lang="en-US" altLang="zh-CN" dirty="0">
                <a:sym typeface="+mn-ea"/>
              </a:rPr>
              <a:t>~/bigdata/</a:t>
            </a:r>
            <a:r>
              <a:rPr lang="en-US" altLang="zh-CN" dirty="0"/>
              <a:t>zookeeper/data</a:t>
            </a:r>
            <a:r>
              <a:rPr lang="zh-CN" altLang="en-US" dirty="0"/>
              <a:t>中新增文件</a:t>
            </a:r>
            <a:r>
              <a:rPr lang="en-US" altLang="zh-CN" dirty="0" err="1"/>
              <a:t>myid</a:t>
            </a:r>
            <a:r>
              <a:rPr lang="en-US" altLang="zh-CN" dirty="0"/>
              <a:t>,</a:t>
            </a:r>
            <a:endParaRPr lang="en-US" altLang="zh-CN" dirty="0"/>
          </a:p>
          <a:p>
            <a:pPr algn="l"/>
            <a:r>
              <a:rPr lang="en-US" altLang="zh-CN" dirty="0"/>
              <a:t>cd ~</a:t>
            </a:r>
            <a:r>
              <a:rPr lang="en-US" altLang="zh-CN" dirty="0">
                <a:sym typeface="+mn-ea"/>
              </a:rPr>
              <a:t>/bigdata/</a:t>
            </a:r>
            <a:r>
              <a:rPr lang="en-US" altLang="zh-CN" dirty="0"/>
              <a:t>zookeeper/data </a:t>
            </a:r>
            <a:r>
              <a:rPr lang="zh-CN" altLang="en-US" dirty="0"/>
              <a:t>然后</a:t>
            </a:r>
            <a:r>
              <a:rPr lang="en-US" altLang="zh-CN" dirty="0"/>
              <a:t>vi </a:t>
            </a:r>
            <a:r>
              <a:rPr lang="en-US" altLang="zh-CN" dirty="0" err="1"/>
              <a:t>myid</a:t>
            </a:r>
            <a:r>
              <a:rPr lang="en-US" altLang="zh-CN" dirty="0"/>
              <a:t>;</a:t>
            </a:r>
            <a:r>
              <a:rPr lang="zh-CN" altLang="en-US" dirty="0"/>
              <a:t>内容如下：</a:t>
            </a:r>
            <a:endParaRPr lang="zh-CN" altLang="en-US" dirty="0"/>
          </a:p>
          <a:p>
            <a:pPr algn="l"/>
            <a:r>
              <a:rPr lang="en-US" altLang="zh-CN" dirty="0"/>
              <a:t>master</a:t>
            </a:r>
            <a:r>
              <a:rPr lang="zh-CN" altLang="en-US" dirty="0"/>
              <a:t>上的内容为</a:t>
            </a:r>
            <a:r>
              <a:rPr lang="en-US" altLang="zh-CN" dirty="0"/>
              <a:t>0</a:t>
            </a:r>
            <a:endParaRPr lang="en-US" altLang="zh-CN" dirty="0"/>
          </a:p>
          <a:p>
            <a:pPr algn="l"/>
            <a:r>
              <a:rPr lang="en-US" altLang="zh-CN" dirty="0"/>
              <a:t>slave1</a:t>
            </a:r>
            <a:r>
              <a:rPr lang="zh-CN" altLang="en-US" dirty="0"/>
              <a:t>上的内容为</a:t>
            </a:r>
            <a:r>
              <a:rPr lang="en-US" altLang="zh-CN" dirty="0"/>
              <a:t>1</a:t>
            </a:r>
            <a:endParaRPr lang="en-US" altLang="zh-CN" dirty="0"/>
          </a:p>
          <a:p>
            <a:pPr algn="l"/>
            <a:r>
              <a:rPr lang="en-US" altLang="zh-CN" dirty="0"/>
              <a:t>slave2</a:t>
            </a:r>
            <a:r>
              <a:rPr lang="zh-CN" altLang="en-US" dirty="0"/>
              <a:t>上的内容为</a:t>
            </a:r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63823" y="5052620"/>
            <a:ext cx="429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/>
              <a:t>6: </a:t>
            </a:r>
            <a:r>
              <a:rPr lang="zh-CN" altLang="en-US" dirty="0"/>
              <a:t>分别到</a:t>
            </a:r>
            <a:r>
              <a:rPr lang="en-US" altLang="zh-CN" dirty="0"/>
              <a:t>3</a:t>
            </a:r>
            <a:r>
              <a:rPr lang="zh-CN" altLang="en-US" dirty="0"/>
              <a:t>台服务器中启动节点</a:t>
            </a:r>
            <a:r>
              <a:rPr lang="en-US" altLang="zh-CN" dirty="0" err="1"/>
              <a:t>zk</a:t>
            </a:r>
            <a:r>
              <a:rPr lang="zh-CN" altLang="en-US" dirty="0"/>
              <a:t>服务：</a:t>
            </a:r>
            <a:endParaRPr lang="zh-CN" altLang="en-US" dirty="0"/>
          </a:p>
          <a:p>
            <a:pPr algn="l"/>
            <a:r>
              <a:rPr lang="en-US" altLang="zh-CN" dirty="0" err="1"/>
              <a:t>zkServer.sh</a:t>
            </a:r>
            <a:r>
              <a:rPr lang="en-US" altLang="zh-CN" dirty="0"/>
              <a:t> </a:t>
            </a:r>
            <a:r>
              <a:rPr lang="en-US" altLang="zh-CN" dirty="0" smtClean="0"/>
              <a:t>start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63823" y="5795932"/>
            <a:ext cx="3954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5</a:t>
            </a:r>
            <a:r>
              <a:rPr lang="en-US" altLang="zh-CN" dirty="0" smtClean="0"/>
              <a:t>: </a:t>
            </a:r>
            <a:r>
              <a:rPr lang="zh-CN" altLang="en-US" dirty="0"/>
              <a:t>查看每一个服务器上的</a:t>
            </a:r>
            <a:r>
              <a:rPr lang="en-US" altLang="zh-CN" dirty="0" err="1"/>
              <a:t>zk</a:t>
            </a:r>
            <a:r>
              <a:rPr lang="zh-CN" altLang="en-US" dirty="0"/>
              <a:t>的状态：</a:t>
            </a:r>
            <a:endParaRPr lang="zh-CN" altLang="en-US" dirty="0"/>
          </a:p>
          <a:p>
            <a:pPr algn="l"/>
            <a:r>
              <a:rPr lang="en-US" altLang="zh-CN" dirty="0" err="1"/>
              <a:t>zkServer.sh</a:t>
            </a:r>
            <a:r>
              <a:rPr lang="en-US" altLang="zh-CN" dirty="0"/>
              <a:t> </a:t>
            </a:r>
            <a:r>
              <a:rPr lang="en-US" altLang="zh-CN" dirty="0" smtClean="0"/>
              <a:t>status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446049" y="155905"/>
            <a:ext cx="377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安装分布式</a:t>
            </a:r>
            <a:r>
              <a:rPr kumimoji="1" lang="en-US" altLang="zh-CN" sz="2800" dirty="0"/>
              <a:t>Z</a:t>
            </a:r>
            <a:r>
              <a:rPr kumimoji="1" lang="en-US" altLang="zh-CN" sz="2800" dirty="0" smtClean="0"/>
              <a:t>ookeeper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63823" y="803323"/>
            <a:ext cx="6584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</a:t>
            </a:r>
            <a:r>
              <a:rPr lang="en-US" altLang="zh-CN" dirty="0" smtClean="0"/>
              <a:t>: </a:t>
            </a:r>
            <a:r>
              <a:rPr lang="zh-CN" altLang="en-US" dirty="0"/>
              <a:t>进入到</a:t>
            </a:r>
            <a:r>
              <a:rPr lang="en-US" altLang="zh-CN" dirty="0" err="1"/>
              <a:t>zk</a:t>
            </a:r>
            <a:r>
              <a:rPr lang="zh-CN" altLang="en-US" dirty="0"/>
              <a:t>中的</a:t>
            </a:r>
            <a:r>
              <a:rPr lang="en-US" altLang="zh-CN" dirty="0" err="1"/>
              <a:t>conf</a:t>
            </a:r>
            <a:r>
              <a:rPr lang="zh-CN" altLang="en-US" dirty="0"/>
              <a:t>目录，配置</a:t>
            </a:r>
            <a:r>
              <a:rPr lang="en-US" altLang="zh-CN" dirty="0" err="1"/>
              <a:t>zoo.cfg</a:t>
            </a:r>
            <a:r>
              <a:rPr lang="zh-CN" altLang="en-US" dirty="0"/>
              <a:t>文件，如下</a:t>
            </a:r>
            <a:r>
              <a:rPr lang="zh-CN" altLang="en-US" dirty="0" smtClean="0"/>
              <a:t>：</a:t>
            </a:r>
            <a:r>
              <a:rPr lang="en-US" altLang="zh-CN" dirty="0"/>
              <a:t> </a:t>
            </a:r>
            <a:endParaRPr lang="en-US" altLang="zh-CN" dirty="0"/>
          </a:p>
          <a:p>
            <a:pPr algn="l"/>
            <a:r>
              <a:rPr lang="en-US" altLang="zh-CN" dirty="0"/>
              <a:t>vi </a:t>
            </a:r>
            <a:r>
              <a:rPr lang="en-US" altLang="zh-CN" dirty="0" err="1"/>
              <a:t>zoo.cfg</a:t>
            </a:r>
            <a:r>
              <a:rPr lang="en-US" altLang="zh-CN" dirty="0"/>
              <a:t> </a:t>
            </a:r>
            <a:r>
              <a:rPr lang="zh-CN" altLang="en-US" dirty="0"/>
              <a:t>填写如下配置：</a:t>
            </a:r>
            <a:endParaRPr lang="en-US" altLang="zh-CN" dirty="0"/>
          </a:p>
          <a:p>
            <a:pPr algn="l"/>
            <a:r>
              <a:rPr lang="en-US" altLang="zh-CN" dirty="0" smtClean="0"/>
              <a:t>server.0=master:8880:7770</a:t>
            </a:r>
            <a:endParaRPr lang="en-US" altLang="zh-CN" dirty="0"/>
          </a:p>
          <a:p>
            <a:pPr algn="l"/>
            <a:r>
              <a:rPr lang="en-US" altLang="zh-CN" dirty="0"/>
              <a:t>server.1=slave1:8881:7771</a:t>
            </a:r>
            <a:endParaRPr lang="en-US" altLang="zh-CN" dirty="0"/>
          </a:p>
          <a:p>
            <a:pPr algn="l"/>
            <a:r>
              <a:rPr lang="en-US" altLang="zh-CN" dirty="0" smtClean="0"/>
              <a:t>server.2=slave2:8882:7772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935008" y="3992973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/>
              <a:t>4</a:t>
            </a:r>
            <a:r>
              <a:rPr lang="zh-CN" altLang="en-US" dirty="0">
                <a:ea typeface="宋体" panose="02010600030101010101" pitchFamily="2" charset="-122"/>
              </a:rPr>
              <a:t>、关闭</a:t>
            </a:r>
            <a:r>
              <a:rPr lang="en-US" altLang="zh-CN" dirty="0">
                <a:ea typeface="宋体" panose="02010600030101010101" pitchFamily="2" charset="-122"/>
              </a:rPr>
              <a:t>master</a:t>
            </a:r>
            <a:r>
              <a:rPr lang="zh-CN" altLang="en-US" dirty="0">
                <a:ea typeface="宋体" panose="02010600030101010101" pitchFamily="2" charset="-122"/>
              </a:rPr>
              <a:t>上面的</a:t>
            </a:r>
            <a:r>
              <a:rPr lang="en-US" altLang="zh-CN" dirty="0">
                <a:ea typeface="宋体" panose="02010600030101010101" pitchFamily="2" charset="-122"/>
              </a:rPr>
              <a:t>zk</a:t>
            </a:r>
            <a:r>
              <a:rPr lang="zh-CN" altLang="en-US" dirty="0">
                <a:ea typeface="宋体" panose="02010600030101010101" pitchFamily="2" charset="-122"/>
              </a:rPr>
              <a:t>服务， </a:t>
            </a:r>
            <a:r>
              <a:rPr lang="en-US" altLang="zh-CN" dirty="0">
                <a:ea typeface="宋体" panose="02010600030101010101" pitchFamily="2" charset="-122"/>
              </a:rPr>
              <a:t>zkServer.sh stop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35008" y="4606383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ea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</a:rPr>
              <a:t>、在</a:t>
            </a:r>
            <a:r>
              <a:rPr lang="en-US" altLang="zh-CN" dirty="0">
                <a:ea typeface="宋体" panose="02010600030101010101" pitchFamily="2" charset="-122"/>
              </a:rPr>
              <a:t>slave1,slave2</a:t>
            </a:r>
            <a:r>
              <a:rPr lang="zh-CN" altLang="en-US" dirty="0">
                <a:ea typeface="宋体" panose="02010600030101010101" pitchFamily="2" charset="-122"/>
              </a:rPr>
              <a:t>配置环境变量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3561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/>
              <a:t>分布式</a:t>
            </a:r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特点</a:t>
            </a:r>
            <a:endParaRPr kumimoji="1" lang="zh-CN" altLang="en-US" sz="2800" dirty="0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8440" y="784225"/>
            <a:ext cx="1266190" cy="16300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2535" y="2573020"/>
            <a:ext cx="1266190" cy="1630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1825" y="2573020"/>
            <a:ext cx="1266190" cy="16300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97450" y="1261745"/>
            <a:ext cx="1868170" cy="488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QuorumPeerMain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6620" y="3050540"/>
            <a:ext cx="1868170" cy="488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QuorumPeerMain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58280" y="3050540"/>
            <a:ext cx="1868170" cy="488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QuorumPeerMain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4025" y="678180"/>
            <a:ext cx="8533765" cy="3502025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167630" y="7048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zk server 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13" name="左右箭头 12"/>
          <p:cNvSpPr/>
          <p:nvPr/>
        </p:nvSpPr>
        <p:spPr>
          <a:xfrm rot="7260000">
            <a:off x="4377690" y="2074545"/>
            <a:ext cx="899160" cy="254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5481955" y="3168015"/>
            <a:ext cx="899160" cy="254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28770" y="97599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Leader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148205" y="31680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Follower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871585" y="301879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Follower</a:t>
            </a:r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0" y="4983480"/>
            <a:ext cx="1412875" cy="11404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045" y="4983480"/>
            <a:ext cx="1412875" cy="114046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95" y="4983480"/>
            <a:ext cx="1412875" cy="114046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10" y="4983480"/>
            <a:ext cx="1412875" cy="114046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858510" y="63207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2" name="左右箭头 1"/>
          <p:cNvSpPr/>
          <p:nvPr/>
        </p:nvSpPr>
        <p:spPr>
          <a:xfrm rot="3420000">
            <a:off x="6597650" y="2103120"/>
            <a:ext cx="899160" cy="2540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19" idx="0"/>
            <a:endCxn id="7" idx="2"/>
          </p:cNvCxnSpPr>
          <p:nvPr/>
        </p:nvCxnSpPr>
        <p:spPr>
          <a:xfrm flipV="1">
            <a:off x="2927985" y="3539490"/>
            <a:ext cx="1442720" cy="144399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8426450" y="3295015"/>
            <a:ext cx="1542415" cy="1688465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2" idx="0"/>
            <a:endCxn id="8" idx="2"/>
          </p:cNvCxnSpPr>
          <p:nvPr/>
        </p:nvCxnSpPr>
        <p:spPr>
          <a:xfrm flipV="1">
            <a:off x="7232650" y="3539490"/>
            <a:ext cx="259715" cy="144399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0"/>
            <a:endCxn id="6" idx="2"/>
          </p:cNvCxnSpPr>
          <p:nvPr/>
        </p:nvCxnSpPr>
        <p:spPr>
          <a:xfrm flipH="1" flipV="1">
            <a:off x="5931535" y="1750695"/>
            <a:ext cx="1301115" cy="3232785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4370705" y="3529330"/>
            <a:ext cx="1141095" cy="1443990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0"/>
            <a:endCxn id="6" idx="2"/>
          </p:cNvCxnSpPr>
          <p:nvPr/>
        </p:nvCxnSpPr>
        <p:spPr>
          <a:xfrm flipV="1">
            <a:off x="5511800" y="1750695"/>
            <a:ext cx="419735" cy="3232785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5518785" y="3547745"/>
            <a:ext cx="1952625" cy="1425575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上弧形箭头 29"/>
          <p:cNvSpPr/>
          <p:nvPr/>
        </p:nvSpPr>
        <p:spPr>
          <a:xfrm rot="18300000">
            <a:off x="3139440" y="1768475"/>
            <a:ext cx="1911985" cy="5937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下弧形箭头 31"/>
          <p:cNvSpPr/>
          <p:nvPr/>
        </p:nvSpPr>
        <p:spPr>
          <a:xfrm rot="14940000">
            <a:off x="6866890" y="1700530"/>
            <a:ext cx="1824355" cy="68643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92135" y="16135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转发有事物的操作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60855" y="168021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转发有事物的操作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5" grpId="0" animBg="1"/>
      <p:bldP spid="2" grpId="0" animBg="1"/>
      <p:bldP spid="16" grpId="0"/>
      <p:bldP spid="17" grpId="0"/>
      <p:bldP spid="18" grpId="0"/>
      <p:bldP spid="9" grpId="0" animBg="1"/>
      <p:bldP spid="11" grpId="0"/>
      <p:bldP spid="24" grpId="0"/>
      <p:bldP spid="30" grpId="0" animBg="1"/>
      <p:bldP spid="44" grpId="0"/>
      <p:bldP spid="32" grpId="0" animBg="1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533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Java API</a:t>
            </a:r>
            <a:r>
              <a:rPr kumimoji="1" lang="zh-CN" altLang="en-US" sz="2800" dirty="0" smtClean="0"/>
              <a:t>对</a:t>
            </a:r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的基本操作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922818" y="224443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、创建会话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22818" y="2800597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、创建节点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22818" y="335675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、设置节点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2818" y="391291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、删除节点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3321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/>
              <a:t>ZNode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watch</a:t>
            </a:r>
            <a:r>
              <a:rPr kumimoji="1" lang="zh-CN" altLang="en-US" sz="2800" dirty="0" smtClean="0"/>
              <a:t>机制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1674420" y="1294410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默认</a:t>
            </a:r>
            <a:r>
              <a:rPr kumimoji="1" lang="en-US" altLang="zh-CN" dirty="0" smtClean="0"/>
              <a:t>watcher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74419" y="1947553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定制</a:t>
            </a:r>
            <a:r>
              <a:rPr kumimoji="1" lang="en-US" altLang="zh-CN" dirty="0" smtClean="0"/>
              <a:t>watcher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08120" y="1663700"/>
            <a:ext cx="2540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en-US" altLang="zh-CN"/>
              <a:t>KeeperState</a:t>
            </a:r>
            <a:r>
              <a:rPr lang="zh-CN" altLang="en-US"/>
              <a:t>的值如下：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Disconnected(0),</a:t>
            </a:r>
            <a:endParaRPr lang="zh-CN" altLang="en-US"/>
          </a:p>
          <a:p>
            <a:r>
              <a:rPr lang="zh-CN" altLang="en-US"/>
              <a:t>            NoSyncConnected(1),</a:t>
            </a:r>
            <a:endParaRPr lang="zh-CN" altLang="en-US"/>
          </a:p>
          <a:p>
            <a:r>
              <a:rPr lang="zh-CN" altLang="en-US"/>
              <a:t>            SyncConnected(3),</a:t>
            </a:r>
            <a:endParaRPr lang="zh-CN" altLang="en-US"/>
          </a:p>
          <a:p>
            <a:r>
              <a:rPr lang="zh-CN" altLang="en-US"/>
              <a:t>            AuthFailed(4),</a:t>
            </a:r>
            <a:endParaRPr lang="zh-CN" altLang="en-US"/>
          </a:p>
          <a:p>
            <a:r>
              <a:rPr lang="zh-CN" altLang="en-US"/>
              <a:t>            ConnectedReadOnly(5),</a:t>
            </a:r>
            <a:endParaRPr lang="zh-CN" altLang="en-US"/>
          </a:p>
          <a:p>
            <a:r>
              <a:rPr lang="zh-CN" altLang="en-US"/>
              <a:t>            SaslAuthenticated(6),</a:t>
            </a:r>
            <a:endParaRPr lang="zh-CN" altLang="en-US"/>
          </a:p>
          <a:p>
            <a:r>
              <a:rPr lang="zh-CN" altLang="en-US"/>
              <a:t>            Expired(-112);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56525" y="1947545"/>
            <a:ext cx="2540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WatchType</a:t>
            </a:r>
            <a:r>
              <a:rPr lang="zh-CN" altLang="en-US"/>
              <a:t>的值如下：</a:t>
            </a:r>
            <a:endParaRPr lang="zh-CN" altLang="en-US"/>
          </a:p>
          <a:p>
            <a:r>
              <a:rPr lang="zh-CN" altLang="en-US"/>
              <a:t>None(-1),</a:t>
            </a:r>
            <a:endParaRPr lang="zh-CN" altLang="en-US"/>
          </a:p>
          <a:p>
            <a:r>
              <a:rPr lang="zh-CN" altLang="en-US"/>
              <a:t>            NodeCreated(1),</a:t>
            </a:r>
            <a:endParaRPr lang="zh-CN" altLang="en-US"/>
          </a:p>
          <a:p>
            <a:r>
              <a:rPr lang="zh-CN" altLang="en-US"/>
              <a:t>            NodeDeleted(2),</a:t>
            </a:r>
            <a:endParaRPr lang="zh-CN" altLang="en-US"/>
          </a:p>
          <a:p>
            <a:r>
              <a:rPr lang="zh-CN" altLang="en-US"/>
              <a:t>            NodeDataChanged(3),</a:t>
            </a:r>
            <a:endParaRPr lang="zh-CN" altLang="en-US"/>
          </a:p>
          <a:p>
            <a:r>
              <a:rPr lang="zh-CN" altLang="en-US"/>
              <a:t>            NodeChildrenChanged(4);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3059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 smtClean="0"/>
              <a:t>ZNode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ACL</a:t>
            </a:r>
            <a:r>
              <a:rPr kumimoji="1" lang="zh-CN" altLang="en-US" sz="2800" dirty="0" smtClean="0"/>
              <a:t>机制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680335" y="278701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权限控制模式：</a:t>
            </a:r>
            <a:r>
              <a:rPr lang="en-US" altLang="zh-CN"/>
              <a:t>world, auth, digest, ip </a:t>
            </a:r>
            <a:r>
              <a:rPr lang="zh-CN" altLang="en-US"/>
              <a:t>和 </a:t>
            </a:r>
            <a:r>
              <a:rPr lang="en-US" altLang="zh-CN"/>
              <a:t>super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3916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使用</a:t>
            </a:r>
            <a:r>
              <a:rPr kumimoji="1" lang="en-US" altLang="zh-CN" sz="2800" dirty="0"/>
              <a:t>curator</a:t>
            </a:r>
            <a:r>
              <a:rPr kumimoji="1" lang="zh-CN" altLang="en-US" sz="2800" dirty="0"/>
              <a:t>开发</a:t>
            </a:r>
            <a:r>
              <a:rPr kumimoji="1" lang="en-US" altLang="zh-CN" sz="2800" dirty="0"/>
              <a:t>zk</a:t>
            </a:r>
            <a:r>
              <a:rPr kumimoji="1" lang="zh-CN" altLang="en-US" sz="2800" dirty="0"/>
              <a:t>应用</a:t>
            </a:r>
            <a:endParaRPr kumimoji="1"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922818" y="2244436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、创建会话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22818" y="2800597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、创建节点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22818" y="335675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、设置节点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2818" y="391291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、删除节点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521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使用场景之配置管理</a:t>
            </a:r>
            <a:endParaRPr kumimoji="1"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162685" y="1417955"/>
            <a:ext cx="2008505" cy="32645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配置中心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62320" y="300990"/>
            <a:ext cx="2726690" cy="18529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ZK Servers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065" y="3547745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1095" y="3547745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0740" y="3547745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0060" y="3547745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8" name="矩形 7"/>
          <p:cNvSpPr/>
          <p:nvPr/>
        </p:nvSpPr>
        <p:spPr>
          <a:xfrm>
            <a:off x="3823970" y="3750945"/>
            <a:ext cx="1648460" cy="930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load DB config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6625" y="3750945"/>
            <a:ext cx="1648460" cy="930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load DB config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08645" y="3769360"/>
            <a:ext cx="1648460" cy="930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load DB config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75570" y="3750945"/>
            <a:ext cx="1648460" cy="9302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load DB config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50025" y="90233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/config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806565" y="11938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/app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012940" y="15621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/dbcfg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2" idx="3"/>
            <a:endCxn id="3" idx="1"/>
          </p:cNvCxnSpPr>
          <p:nvPr/>
        </p:nvCxnSpPr>
        <p:spPr>
          <a:xfrm flipV="1">
            <a:off x="3171190" y="1227455"/>
            <a:ext cx="2691130" cy="1823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0"/>
            <a:endCxn id="3" idx="2"/>
          </p:cNvCxnSpPr>
          <p:nvPr/>
        </p:nvCxnSpPr>
        <p:spPr>
          <a:xfrm flipV="1">
            <a:off x="4648200" y="2153920"/>
            <a:ext cx="2577465" cy="15970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0"/>
          </p:cNvCxnSpPr>
          <p:nvPr/>
        </p:nvCxnSpPr>
        <p:spPr>
          <a:xfrm flipV="1">
            <a:off x="6840855" y="2166620"/>
            <a:ext cx="375920" cy="15843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0"/>
          </p:cNvCxnSpPr>
          <p:nvPr/>
        </p:nvCxnSpPr>
        <p:spPr>
          <a:xfrm flipH="1" flipV="1">
            <a:off x="7216775" y="2174875"/>
            <a:ext cx="1816100" cy="15944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0"/>
          </p:cNvCxnSpPr>
          <p:nvPr/>
        </p:nvCxnSpPr>
        <p:spPr>
          <a:xfrm flipH="1" flipV="1">
            <a:off x="7208520" y="2174875"/>
            <a:ext cx="3891280" cy="15760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柱形 8"/>
          <p:cNvSpPr/>
          <p:nvPr/>
        </p:nvSpPr>
        <p:spPr>
          <a:xfrm>
            <a:off x="7674610" y="5353685"/>
            <a:ext cx="914400" cy="121666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DB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endCxn id="9" idx="2"/>
          </p:cNvCxnSpPr>
          <p:nvPr/>
        </p:nvCxnSpPr>
        <p:spPr>
          <a:xfrm>
            <a:off x="4736465" y="4687570"/>
            <a:ext cx="2938145" cy="127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9" idx="1"/>
          </p:cNvCxnSpPr>
          <p:nvPr/>
        </p:nvCxnSpPr>
        <p:spPr>
          <a:xfrm>
            <a:off x="6906260" y="4687570"/>
            <a:ext cx="1225550" cy="666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9" idx="1"/>
          </p:cNvCxnSpPr>
          <p:nvPr/>
        </p:nvCxnSpPr>
        <p:spPr>
          <a:xfrm flipH="1">
            <a:off x="8131810" y="4686935"/>
            <a:ext cx="1066165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9" idx="4"/>
          </p:cNvCxnSpPr>
          <p:nvPr/>
        </p:nvCxnSpPr>
        <p:spPr>
          <a:xfrm flipH="1">
            <a:off x="8589010" y="4686935"/>
            <a:ext cx="2787650" cy="127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3" grpId="0" animBg="1"/>
      <p:bldP spid="15" grpId="0" animBg="1"/>
      <p:bldP spid="9" grpId="0" animBg="1"/>
      <p:bldP spid="3" grpId="0" animBg="1"/>
      <p:bldP spid="2" grpId="0" animBg="1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521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使用场景之分布式锁</a:t>
            </a:r>
            <a:endParaRPr kumimoji="1" lang="zh-CN" altLang="en-US" sz="2800" dirty="0"/>
          </a:p>
        </p:txBody>
      </p:sp>
      <p:sp>
        <p:nvSpPr>
          <p:cNvPr id="2" name="圆柱形 1"/>
          <p:cNvSpPr/>
          <p:nvPr/>
        </p:nvSpPr>
        <p:spPr>
          <a:xfrm>
            <a:off x="5420360" y="5133975"/>
            <a:ext cx="914400" cy="121666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DB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280" y="3094990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1310" y="3094990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0955" y="3094990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0275" y="3094990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8" name="矩形 7"/>
          <p:cNvSpPr/>
          <p:nvPr/>
        </p:nvSpPr>
        <p:spPr>
          <a:xfrm>
            <a:off x="1713865" y="3298825"/>
            <a:ext cx="1536700" cy="11690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</a:rPr>
              <a:t>do with DB)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83660" y="3298190"/>
            <a:ext cx="1536700" cy="11696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</a:rPr>
              <a:t>do with DB)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75375" y="3299460"/>
            <a:ext cx="1536700" cy="11677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</a:rPr>
              <a:t>do with DB)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54060" y="3300095"/>
            <a:ext cx="1536700" cy="116713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</a:rPr>
              <a:t>do with DB)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8" idx="2"/>
            <a:endCxn id="2" idx="2"/>
          </p:cNvCxnSpPr>
          <p:nvPr/>
        </p:nvCxnSpPr>
        <p:spPr>
          <a:xfrm>
            <a:off x="2482215" y="4467860"/>
            <a:ext cx="2938145" cy="127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2" idx="1"/>
          </p:cNvCxnSpPr>
          <p:nvPr/>
        </p:nvCxnSpPr>
        <p:spPr>
          <a:xfrm>
            <a:off x="4652010" y="4467860"/>
            <a:ext cx="1225550" cy="666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2"/>
            <a:endCxn id="2" idx="1"/>
          </p:cNvCxnSpPr>
          <p:nvPr/>
        </p:nvCxnSpPr>
        <p:spPr>
          <a:xfrm flipH="1">
            <a:off x="5877560" y="4467225"/>
            <a:ext cx="1066165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2"/>
            <a:endCxn id="2" idx="4"/>
          </p:cNvCxnSpPr>
          <p:nvPr/>
        </p:nvCxnSpPr>
        <p:spPr>
          <a:xfrm flipH="1">
            <a:off x="6334760" y="4467225"/>
            <a:ext cx="2787650" cy="127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729480" y="679450"/>
            <a:ext cx="2524760" cy="18097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tx1"/>
                </a:solidFill>
              </a:rPr>
              <a:t>ZK Servers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04105" y="10198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/locks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172075" y="129286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/app_lock_00001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172075" y="1543685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/app_lock_00002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5172075" y="1774825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/app_lock_00003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172075" y="202565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/app_lock_00004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842135" y="36988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lock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790065" y="41516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unlock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958590" y="37103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lock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3906520" y="41630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unlock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273165" y="36969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lock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221095" y="41497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unlock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8397875" y="3691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lock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354060" y="414972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unlock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8" idx="0"/>
            <a:endCxn id="20" idx="1"/>
          </p:cNvCxnSpPr>
          <p:nvPr/>
        </p:nvCxnSpPr>
        <p:spPr>
          <a:xfrm flipV="1">
            <a:off x="2482215" y="1477010"/>
            <a:ext cx="2689860" cy="182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0"/>
          </p:cNvCxnSpPr>
          <p:nvPr/>
        </p:nvCxnSpPr>
        <p:spPr>
          <a:xfrm flipV="1">
            <a:off x="4652010" y="1964690"/>
            <a:ext cx="551815" cy="1333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4" idx="0"/>
            <a:endCxn id="23" idx="2"/>
          </p:cNvCxnSpPr>
          <p:nvPr/>
        </p:nvCxnSpPr>
        <p:spPr>
          <a:xfrm flipH="1" flipV="1">
            <a:off x="6120765" y="2393950"/>
            <a:ext cx="822960" cy="701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0"/>
            <a:endCxn id="21" idx="3"/>
          </p:cNvCxnSpPr>
          <p:nvPr/>
        </p:nvCxnSpPr>
        <p:spPr>
          <a:xfrm flipH="1" flipV="1">
            <a:off x="7069455" y="1727835"/>
            <a:ext cx="2053590" cy="136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30" grpId="0"/>
      <p:bldP spid="31" grpId="0"/>
      <p:bldP spid="26" grpId="0"/>
      <p:bldP spid="27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135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为什么需要</a:t>
            </a:r>
            <a:r>
              <a:rPr lang="en-US" altLang="zh-CN" sz="2800" dirty="0" smtClean="0"/>
              <a:t>Zookeeper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6640" y="5604934"/>
            <a:ext cx="815852" cy="1043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5550" y="5604934"/>
            <a:ext cx="815852" cy="10439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658" y="4237976"/>
            <a:ext cx="815852" cy="10439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8348" y="5604934"/>
            <a:ext cx="815852" cy="10439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1146" y="5510155"/>
            <a:ext cx="815852" cy="10439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2457" y="4237976"/>
            <a:ext cx="815852" cy="10439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5256" y="4237977"/>
            <a:ext cx="815852" cy="10439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859" y="4324586"/>
            <a:ext cx="815852" cy="104395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016859" y="4324586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15254" y="4324585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block4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76726" y="4327508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block3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46640" y="5729224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block5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16858" y="4779894"/>
            <a:ext cx="800763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smtClean="0">
                <a:solidFill>
                  <a:srgbClr val="FF0000"/>
                </a:solidFill>
              </a:rPr>
              <a:t>block2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15811" y="5729224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block6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75720" y="5715913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…….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91146" y="5702602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err="1" smtClean="0">
                <a:solidFill>
                  <a:srgbClr val="FF0000"/>
                </a:solidFill>
              </a:rPr>
              <a:t>blockn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46640" y="6189057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block3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7176" y="4749425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smtClean="0">
                <a:solidFill>
                  <a:srgbClr val="FF0000"/>
                </a:solidFill>
              </a:rPr>
              <a:t>block1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1545" y="4368371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smtClean="0">
                <a:solidFill>
                  <a:srgbClr val="FF0000"/>
                </a:solidFill>
              </a:rPr>
              <a:t>block2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9592" y="4871163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block4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67396" y="6116214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block5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32774" y="4738197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block6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5550" y="6156423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err="1" smtClean="0">
                <a:solidFill>
                  <a:srgbClr val="FF0000"/>
                </a:solidFill>
              </a:rPr>
              <a:t>blockn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5249" y="2408330"/>
            <a:ext cx="815852" cy="104395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2603566" y="3914976"/>
            <a:ext cx="5961418" cy="2826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431183" y="5286868"/>
            <a:ext cx="1215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400" smtClean="0"/>
              <a:t>Storage slaves</a:t>
            </a:r>
            <a:endParaRPr kumimoji="1"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864074" y="1965053"/>
            <a:ext cx="1288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400" dirty="0" smtClean="0"/>
              <a:t>Storage master</a:t>
            </a:r>
            <a:endParaRPr kumimoji="1" lang="zh-CN" altLang="en-US" sz="1400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577343" y="3452287"/>
            <a:ext cx="1905832" cy="1023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4757584" y="3452287"/>
            <a:ext cx="725591" cy="785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5483175" y="3452287"/>
            <a:ext cx="607208" cy="785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5483175" y="3452287"/>
            <a:ext cx="1940007" cy="785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3862492" y="3452287"/>
            <a:ext cx="1620683" cy="2428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4633476" y="3452287"/>
            <a:ext cx="849699" cy="2152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5483175" y="3452287"/>
            <a:ext cx="483099" cy="2152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5483175" y="3452287"/>
            <a:ext cx="1815897" cy="2057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999022" y="2355779"/>
            <a:ext cx="96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400" dirty="0" smtClean="0"/>
              <a:t>Slave </a:t>
            </a:r>
            <a:r>
              <a:rPr kumimoji="1" lang="en-US" altLang="zh-CN" sz="1400" dirty="0" err="1" smtClean="0"/>
              <a:t>infos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Block </a:t>
            </a:r>
            <a:r>
              <a:rPr kumimoji="1" lang="en-US" altLang="zh-CN" sz="1400" dirty="0" err="1" smtClean="0"/>
              <a:t>infos</a:t>
            </a:r>
            <a:endParaRPr kumimoji="1" lang="zh-CN" altLang="en-US" sz="1400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9060" y="2068458"/>
            <a:ext cx="815852" cy="1043957"/>
          </a:xfrm>
          <a:prstGeom prst="rect">
            <a:avLst/>
          </a:prstGeom>
        </p:spPr>
      </p:pic>
      <p:cxnSp>
        <p:nvCxnSpPr>
          <p:cNvPr id="44" name="直线箭头连接符 43"/>
          <p:cNvCxnSpPr/>
          <p:nvPr/>
        </p:nvCxnSpPr>
        <p:spPr>
          <a:xfrm flipV="1">
            <a:off x="5891101" y="2590437"/>
            <a:ext cx="1367959" cy="339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259060" y="1765549"/>
            <a:ext cx="1325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400" dirty="0" smtClean="0"/>
              <a:t>Standby master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233469" y="2146217"/>
            <a:ext cx="96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400" dirty="0" smtClean="0"/>
              <a:t>Slave </a:t>
            </a:r>
            <a:r>
              <a:rPr kumimoji="1" lang="en-US" altLang="zh-CN" sz="1400" dirty="0" err="1" smtClean="0"/>
              <a:t>infos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Block </a:t>
            </a:r>
            <a:r>
              <a:rPr kumimoji="1" lang="en-US" altLang="zh-CN" sz="1400" dirty="0" err="1" smtClean="0"/>
              <a:t>infos</a:t>
            </a:r>
            <a:endParaRPr kumimoji="1"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4633476" y="2930308"/>
            <a:ext cx="1605948" cy="389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/user/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word.txt</a:t>
            </a:r>
            <a:endParaRPr kumimoji="1" lang="en-US" altLang="zh-CN" sz="1400" dirty="0" err="1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    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blockInfos   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5928062" y="1159958"/>
            <a:ext cx="1503121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1157"/>
              <a:gd name="adj6" fmla="val -34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mtClean="0"/>
              <a:t>NameNode</a:t>
            </a:r>
            <a:endParaRPr kumimoji="1" lang="zh-CN" altLang="en-US" dirty="0"/>
          </a:p>
        </p:txBody>
      </p:sp>
      <p:sp>
        <p:nvSpPr>
          <p:cNvPr id="62" name="线形标注 2 61"/>
          <p:cNvSpPr/>
          <p:nvPr/>
        </p:nvSpPr>
        <p:spPr>
          <a:xfrm>
            <a:off x="1400988" y="1895956"/>
            <a:ext cx="2824302" cy="612648"/>
          </a:xfrm>
          <a:prstGeom prst="borderCallout2">
            <a:avLst>
              <a:gd name="adj1" fmla="val 54129"/>
              <a:gd name="adj2" fmla="val 98021"/>
              <a:gd name="adj3" fmla="val 55580"/>
              <a:gd name="adj4" fmla="val 114861"/>
              <a:gd name="adj5" fmla="val 130933"/>
              <a:gd name="adj6" fmla="val 121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mtClean="0"/>
              <a:t>SecondaryNameNode</a:t>
            </a:r>
            <a:endParaRPr kumimoji="1" lang="zh-CN" altLang="en-US" dirty="0"/>
          </a:p>
        </p:txBody>
      </p:sp>
      <p:sp>
        <p:nvSpPr>
          <p:cNvPr id="63" name="线形标注 2 62"/>
          <p:cNvSpPr/>
          <p:nvPr/>
        </p:nvSpPr>
        <p:spPr>
          <a:xfrm>
            <a:off x="9110595" y="4561424"/>
            <a:ext cx="1503121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489"/>
              <a:gd name="adj6" fmla="val -68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 err="1" smtClean="0"/>
              <a:t>DataNode</a:t>
            </a:r>
            <a:endParaRPr kumimoji="1" lang="zh-CN" altLang="en-US" dirty="0"/>
          </a:p>
        </p:txBody>
      </p:sp>
      <p:sp>
        <p:nvSpPr>
          <p:cNvPr id="5" name="线形标注 2 4"/>
          <p:cNvSpPr/>
          <p:nvPr/>
        </p:nvSpPr>
        <p:spPr>
          <a:xfrm>
            <a:off x="8842712" y="1455233"/>
            <a:ext cx="1503121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1157"/>
              <a:gd name="adj6" fmla="val -34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mtClean="0"/>
              <a:t>NameNode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48930" y="89535"/>
            <a:ext cx="2221865" cy="59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cxnSp>
        <p:nvCxnSpPr>
          <p:cNvPr id="48" name="直接箭头连接符 47"/>
          <p:cNvCxnSpPr>
            <a:stCxn id="6" idx="2"/>
            <a:endCxn id="3" idx="0"/>
          </p:cNvCxnSpPr>
          <p:nvPr/>
        </p:nvCxnSpPr>
        <p:spPr>
          <a:xfrm flipH="1">
            <a:off x="7431405" y="687070"/>
            <a:ext cx="1628775" cy="779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" idx="2"/>
            <a:endCxn id="5" idx="3"/>
          </p:cNvCxnSpPr>
          <p:nvPr/>
        </p:nvCxnSpPr>
        <p:spPr>
          <a:xfrm>
            <a:off x="9060180" y="687070"/>
            <a:ext cx="534670" cy="76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2" grpId="0" bldLvl="0" animBg="1"/>
      <p:bldP spid="63" grpId="0" bldLvl="0" animBg="1"/>
      <p:bldP spid="46" grpId="0"/>
      <p:bldP spid="45" grpId="0"/>
      <p:bldP spid="5" grpId="0" bldLvl="0" animBg="1"/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5318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实现</a:t>
            </a:r>
            <a:r>
              <a:rPr kumimoji="1" lang="en-US" altLang="zh-CN" sz="2800" dirty="0" smtClean="0"/>
              <a:t>Master</a:t>
            </a:r>
            <a:r>
              <a:rPr kumimoji="1" lang="zh-CN" altLang="en-US" sz="2800" dirty="0" smtClean="0"/>
              <a:t>选举机制</a:t>
            </a:r>
            <a:endParaRPr kumimoji="1"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0285" y="4264025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315" y="4264025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960" y="4264025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4280" y="4264025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8" name="矩形 7"/>
          <p:cNvSpPr/>
          <p:nvPr/>
        </p:nvSpPr>
        <p:spPr>
          <a:xfrm>
            <a:off x="2007870" y="4467860"/>
            <a:ext cx="1536700" cy="797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7665" y="4467225"/>
            <a:ext cx="1536700" cy="798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69380" y="4468495"/>
            <a:ext cx="1536700" cy="796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48065" y="4469130"/>
            <a:ext cx="1536700" cy="79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40630" y="1010285"/>
            <a:ext cx="2524760" cy="16262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chemeClr val="tx1"/>
                </a:solidFill>
              </a:rPr>
              <a:t>ZK Servers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20030" y="141541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/master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8" idx="0"/>
          </p:cNvCxnSpPr>
          <p:nvPr/>
        </p:nvCxnSpPr>
        <p:spPr>
          <a:xfrm flipV="1">
            <a:off x="2776220" y="2674620"/>
            <a:ext cx="2923540" cy="1793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0"/>
            <a:endCxn id="18" idx="2"/>
          </p:cNvCxnSpPr>
          <p:nvPr/>
        </p:nvCxnSpPr>
        <p:spPr>
          <a:xfrm flipV="1">
            <a:off x="4946015" y="2636520"/>
            <a:ext cx="1356995" cy="1830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0"/>
          </p:cNvCxnSpPr>
          <p:nvPr/>
        </p:nvCxnSpPr>
        <p:spPr>
          <a:xfrm flipH="1" flipV="1">
            <a:off x="6301105" y="2649855"/>
            <a:ext cx="936625" cy="181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0"/>
          </p:cNvCxnSpPr>
          <p:nvPr/>
        </p:nvCxnSpPr>
        <p:spPr>
          <a:xfrm flipH="1" flipV="1">
            <a:off x="7190740" y="2641600"/>
            <a:ext cx="2225675" cy="1827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57850" y="310642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/master</a:t>
            </a:r>
            <a:r>
              <a:rPr lang="zh-CN" altLang="en-US"/>
              <a:t>节点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8" grpId="0" bldLvl="0" animBg="1"/>
      <p:bldP spid="19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课程内容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625475" y="1950085"/>
            <a:ext cx="1959610" cy="4203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、核心原理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88995" y="572770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为什么需要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zookeeper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88995" y="1036955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单机安装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zookeeper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88995" y="1499870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命令行操作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zookeeper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88995" y="1972945"/>
            <a:ext cx="3310890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ZooInspector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操作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zookeeper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88995" y="2429510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数据模型（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ZNode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8995" y="2917190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安装分布式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zookeeper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88995" y="3398520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分布式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zookeeper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原理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5475" y="5106670"/>
            <a:ext cx="2560955" cy="4203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Java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操作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zookeeper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67735" y="4095115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创建</a:t>
            </a:r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zookeeper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会话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67735" y="4629785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创建节点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节点的种类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67735" y="5172075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watcher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机制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67735" y="5713730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ACL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机制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7735" y="6217285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curator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操作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zk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77915" y="3272155"/>
            <a:ext cx="2995295" cy="4203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zookeeper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的使用场景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444990" y="1985645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配置管理</a:t>
            </a:r>
            <a:endParaRPr 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444990" y="2520315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>
                <a:solidFill>
                  <a:schemeClr val="tx1"/>
                </a:solidFill>
                <a:ea typeface="宋体" panose="02010600030101010101" pitchFamily="2" charset="-122"/>
              </a:rPr>
              <a:t>分布式锁的实现</a:t>
            </a:r>
            <a:endParaRPr 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444990" y="3062605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Master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选举机制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444990" y="3604260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HDFS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HA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集群规划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444990" y="4107815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>
                <a:solidFill>
                  <a:schemeClr val="tx1"/>
                </a:solidFill>
                <a:ea typeface="宋体" panose="02010600030101010101" pitchFamily="2" charset="-122"/>
              </a:rPr>
              <a:t>HDFS HA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的配置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444990" y="4629785"/>
            <a:ext cx="2560955" cy="3549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恢复一个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NameNode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状态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5318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实现</a:t>
            </a:r>
            <a:r>
              <a:rPr kumimoji="1" lang="en-US" altLang="zh-CN" sz="2800" dirty="0" smtClean="0"/>
              <a:t>Master</a:t>
            </a:r>
            <a:r>
              <a:rPr kumimoji="1" lang="zh-CN" altLang="en-US" sz="2800" dirty="0" smtClean="0"/>
              <a:t>选举机制</a:t>
            </a:r>
            <a:endParaRPr kumimoji="1" lang="zh-CN" altLang="en-US" sz="28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0285" y="4264025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315" y="4264025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4960" y="4264025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4280" y="4264025"/>
            <a:ext cx="1144905" cy="137287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8" name="矩形 7"/>
          <p:cNvSpPr/>
          <p:nvPr/>
        </p:nvSpPr>
        <p:spPr>
          <a:xfrm>
            <a:off x="2007870" y="4467860"/>
            <a:ext cx="1536700" cy="797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77665" y="4467225"/>
            <a:ext cx="1536700" cy="798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69380" y="4468495"/>
            <a:ext cx="1536700" cy="796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648065" y="4469130"/>
            <a:ext cx="1536700" cy="795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App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30090" y="623570"/>
            <a:ext cx="3973830" cy="23672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chemeClr val="tx1"/>
                </a:solidFill>
              </a:rPr>
              <a:t>ZK Servers</a:t>
            </a:r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62880" y="1028065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/master</a:t>
            </a:r>
            <a:endParaRPr lang="en-US" altLang="zh-CN"/>
          </a:p>
        </p:txBody>
      </p:sp>
      <p:cxnSp>
        <p:nvCxnSpPr>
          <p:cNvPr id="32" name="直接箭头连接符 31"/>
          <p:cNvCxnSpPr>
            <a:stCxn id="8" idx="0"/>
          </p:cNvCxnSpPr>
          <p:nvPr/>
        </p:nvCxnSpPr>
        <p:spPr>
          <a:xfrm flipV="1">
            <a:off x="2776220" y="3020695"/>
            <a:ext cx="2635250" cy="1447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0"/>
            <a:endCxn id="18" idx="2"/>
          </p:cNvCxnSpPr>
          <p:nvPr/>
        </p:nvCxnSpPr>
        <p:spPr>
          <a:xfrm flipV="1">
            <a:off x="4946015" y="2990850"/>
            <a:ext cx="1570990" cy="1476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0"/>
            <a:endCxn id="18" idx="2"/>
          </p:cNvCxnSpPr>
          <p:nvPr/>
        </p:nvCxnSpPr>
        <p:spPr>
          <a:xfrm flipH="1" flipV="1">
            <a:off x="6517005" y="2990850"/>
            <a:ext cx="720725" cy="1477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0"/>
          </p:cNvCxnSpPr>
          <p:nvPr/>
        </p:nvCxnSpPr>
        <p:spPr>
          <a:xfrm flipH="1" flipV="1">
            <a:off x="7800340" y="3012440"/>
            <a:ext cx="1616075" cy="1456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657850" y="324485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创建临时有序的节点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5429250" y="13963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/app-lock-0000000020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429250" y="17646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/app-lock-0000000021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429250" y="21329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/app-lock-0000000022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429250" y="25012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/app-lock-0000000022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1" grpId="0" bldLvl="0" animBg="1"/>
      <p:bldP spid="12" grpId="0" bldLvl="0" animBg="1"/>
      <p:bldP spid="18" grpId="0" bldLvl="0" animBg="1"/>
      <p:bldP spid="19" grpId="0"/>
      <p:bldP spid="7" grpId="0"/>
      <p:bldP spid="2" grpId="0"/>
      <p:bldP spid="3" grpId="0"/>
      <p:bldP spid="1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7472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在</a:t>
            </a:r>
            <a:r>
              <a:rPr kumimoji="1" lang="en-US" altLang="zh-CN" sz="2800" dirty="0" smtClean="0"/>
              <a:t>HDFS</a:t>
            </a:r>
            <a:r>
              <a:rPr kumimoji="1" lang="zh-CN" altLang="en-US" sz="2800" dirty="0" smtClean="0"/>
              <a:t>中的应用 </a:t>
            </a:r>
            <a:r>
              <a:rPr kumimoji="1" lang="en-US" altLang="zh-CN" sz="2800" dirty="0" smtClean="0"/>
              <a:t>- HDFS HA</a:t>
            </a:r>
            <a:r>
              <a:rPr kumimoji="1" lang="zh-CN" altLang="en-US" sz="2800" dirty="0" smtClean="0"/>
              <a:t>集群规划</a:t>
            </a:r>
            <a:endParaRPr kumimoji="1" lang="zh-CN" altLang="en-US" sz="28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98830" y="1175385"/>
            <a:ext cx="365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matser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slave1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slave2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310" y="3921760"/>
            <a:ext cx="1524000" cy="18497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1640" y="3921760"/>
            <a:ext cx="1524000" cy="1849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7425" y="1472565"/>
            <a:ext cx="1524000" cy="18497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70805" y="9925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master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3246120" y="61131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slave1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099300" y="61131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slave2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846320" y="1737360"/>
            <a:ext cx="142621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565015" y="2267585"/>
            <a:ext cx="2206625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SecondaryNameNode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809490" y="2785745"/>
            <a:ext cx="171831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ZKServer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3115310" y="4287520"/>
            <a:ext cx="142621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6869430" y="4329430"/>
            <a:ext cx="142621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2969260" y="5053965"/>
            <a:ext cx="171831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ZKServer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6832600" y="5053965"/>
            <a:ext cx="1718310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ZKServer</a:t>
            </a:r>
            <a:endParaRPr lang="en-US" altLang="zh-CN"/>
          </a:p>
        </p:txBody>
      </p:sp>
      <p:sp>
        <p:nvSpPr>
          <p:cNvPr id="22" name="左右箭头 21"/>
          <p:cNvSpPr/>
          <p:nvPr/>
        </p:nvSpPr>
        <p:spPr>
          <a:xfrm rot="18300000">
            <a:off x="3769995" y="3185795"/>
            <a:ext cx="1052830" cy="4857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左右箭头 22"/>
          <p:cNvSpPr/>
          <p:nvPr/>
        </p:nvSpPr>
        <p:spPr>
          <a:xfrm>
            <a:off x="5033010" y="4603750"/>
            <a:ext cx="1289050" cy="4857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左右箭头 23"/>
          <p:cNvSpPr/>
          <p:nvPr/>
        </p:nvSpPr>
        <p:spPr>
          <a:xfrm rot="2220000">
            <a:off x="6652260" y="3335655"/>
            <a:ext cx="1055370" cy="4857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613015" y="80708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High Available</a:t>
            </a:r>
            <a:endParaRPr lang="en-US" altLang="zh-CN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233160" y="626110"/>
            <a:ext cx="1318260" cy="39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 animBg="1"/>
      <p:bldP spid="17" grpId="0" animBg="1"/>
      <p:bldP spid="18" grpId="0" animBg="1"/>
      <p:bldP spid="13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7472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在</a:t>
            </a:r>
            <a:r>
              <a:rPr kumimoji="1" lang="en-US" altLang="zh-CN" sz="2800" dirty="0" smtClean="0"/>
              <a:t>HDFS</a:t>
            </a:r>
            <a:r>
              <a:rPr kumimoji="1" lang="zh-CN" altLang="en-US" sz="2800" dirty="0" smtClean="0"/>
              <a:t>中的应用 </a:t>
            </a:r>
            <a:r>
              <a:rPr kumimoji="1" lang="en-US" altLang="zh-CN" sz="2800" dirty="0" smtClean="0"/>
              <a:t>- HDFS HA</a:t>
            </a:r>
            <a:r>
              <a:rPr kumimoji="1" lang="zh-CN" altLang="en-US" sz="2800" dirty="0" smtClean="0"/>
              <a:t>集群规划</a:t>
            </a:r>
            <a:endParaRPr kumimoji="1" lang="zh-CN" altLang="en-US" sz="2800" dirty="0" smtClean="0"/>
          </a:p>
        </p:txBody>
      </p:sp>
      <p:sp>
        <p:nvSpPr>
          <p:cNvPr id="2" name="矩形 1"/>
          <p:cNvSpPr/>
          <p:nvPr/>
        </p:nvSpPr>
        <p:spPr>
          <a:xfrm>
            <a:off x="1800225" y="5718175"/>
            <a:ext cx="11830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392170" y="5718175"/>
            <a:ext cx="11830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984750" y="5718175"/>
            <a:ext cx="11830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623685" y="5718175"/>
            <a:ext cx="11830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2647950" y="3573780"/>
            <a:ext cx="11830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(Active)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68645" y="3573780"/>
            <a:ext cx="118300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NameNode</a:t>
            </a:r>
            <a:endParaRPr lang="en-US" altLang="zh-CN"/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(Standby)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71240" y="2239010"/>
            <a:ext cx="2222500" cy="939165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柱形 29"/>
          <p:cNvSpPr/>
          <p:nvPr/>
        </p:nvSpPr>
        <p:spPr>
          <a:xfrm>
            <a:off x="3696970" y="2604135"/>
            <a:ext cx="561975" cy="5327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JN</a:t>
            </a:r>
            <a:endParaRPr lang="en-US" altLang="zh-CN"/>
          </a:p>
        </p:txBody>
      </p:sp>
      <p:sp>
        <p:nvSpPr>
          <p:cNvPr id="31" name="圆柱形 30"/>
          <p:cNvSpPr/>
          <p:nvPr/>
        </p:nvSpPr>
        <p:spPr>
          <a:xfrm>
            <a:off x="4470400" y="2604135"/>
            <a:ext cx="514350" cy="5327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JN</a:t>
            </a:r>
            <a:endParaRPr lang="en-US" altLang="zh-CN"/>
          </a:p>
        </p:txBody>
      </p:sp>
      <p:sp>
        <p:nvSpPr>
          <p:cNvPr id="32" name="圆柱形 31"/>
          <p:cNvSpPr/>
          <p:nvPr/>
        </p:nvSpPr>
        <p:spPr>
          <a:xfrm>
            <a:off x="5196840" y="2604135"/>
            <a:ext cx="514350" cy="5327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JN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007485" y="2239010"/>
            <a:ext cx="1668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Journal nodes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3667760" y="1111885"/>
            <a:ext cx="618490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ZK</a:t>
            </a:r>
            <a:endParaRPr lang="en-US" altLang="zh-CN"/>
          </a:p>
        </p:txBody>
      </p:sp>
      <p:sp>
        <p:nvSpPr>
          <p:cNvPr id="35" name="椭圆 34"/>
          <p:cNvSpPr/>
          <p:nvPr/>
        </p:nvSpPr>
        <p:spPr>
          <a:xfrm>
            <a:off x="4389755" y="1111885"/>
            <a:ext cx="594995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ZK</a:t>
            </a:r>
            <a:endParaRPr lang="en-US" altLang="zh-CN"/>
          </a:p>
        </p:txBody>
      </p:sp>
      <p:sp>
        <p:nvSpPr>
          <p:cNvPr id="36" name="椭圆 35"/>
          <p:cNvSpPr/>
          <p:nvPr/>
        </p:nvSpPr>
        <p:spPr>
          <a:xfrm>
            <a:off x="5116830" y="1111885"/>
            <a:ext cx="607060" cy="394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ZK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3576320" y="889000"/>
            <a:ext cx="2222500" cy="731520"/>
          </a:xfrm>
          <a:prstGeom prst="rect">
            <a:avLst/>
          </a:prstGeom>
          <a:noFill/>
          <a:ln w="19050"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7310" y="1917065"/>
            <a:ext cx="2121535" cy="1011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ZKFailover</a:t>
            </a:r>
            <a:endParaRPr lang="en-US" altLang="zh-CN" sz="1600"/>
          </a:p>
          <a:p>
            <a:pPr algn="ctr"/>
            <a:r>
              <a:rPr lang="en-US" altLang="zh-CN" sz="1600"/>
              <a:t>Controller</a:t>
            </a:r>
            <a:endParaRPr lang="en-US" altLang="zh-CN" sz="1600"/>
          </a:p>
        </p:txBody>
      </p:sp>
      <p:sp>
        <p:nvSpPr>
          <p:cNvPr id="39" name="椭圆 38"/>
          <p:cNvSpPr/>
          <p:nvPr/>
        </p:nvSpPr>
        <p:spPr>
          <a:xfrm>
            <a:off x="7044690" y="1917700"/>
            <a:ext cx="2401570" cy="1011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ZKFailover</a:t>
            </a:r>
            <a:endParaRPr lang="en-US" altLang="zh-CN" sz="1600"/>
          </a:p>
          <a:p>
            <a:pPr algn="ctr"/>
            <a:r>
              <a:rPr lang="en-US" altLang="zh-CN" sz="1600"/>
              <a:t>Controller</a:t>
            </a:r>
            <a:endParaRPr lang="en-US" altLang="zh-CN" sz="1600"/>
          </a:p>
        </p:txBody>
      </p:sp>
      <p:cxnSp>
        <p:nvCxnSpPr>
          <p:cNvPr id="40" name="直接箭头连接符 39"/>
          <p:cNvCxnSpPr>
            <a:stCxn id="38" idx="7"/>
            <a:endCxn id="34" idx="2"/>
          </p:cNvCxnSpPr>
          <p:nvPr/>
        </p:nvCxnSpPr>
        <p:spPr>
          <a:xfrm flipV="1">
            <a:off x="1878330" y="1309370"/>
            <a:ext cx="1789430" cy="755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1"/>
            <a:endCxn id="36" idx="6"/>
          </p:cNvCxnSpPr>
          <p:nvPr/>
        </p:nvCxnSpPr>
        <p:spPr>
          <a:xfrm flipH="1" flipV="1">
            <a:off x="5723890" y="1309370"/>
            <a:ext cx="1672590" cy="756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008505" y="130937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HeartBeat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6205220" y="130937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HeartBeat</a:t>
            </a:r>
            <a:endParaRPr lang="en-US" altLang="zh-CN"/>
          </a:p>
        </p:txBody>
      </p:sp>
      <p:cxnSp>
        <p:nvCxnSpPr>
          <p:cNvPr id="44" name="直接箭头连接符 43"/>
          <p:cNvCxnSpPr>
            <a:stCxn id="19" idx="3"/>
            <a:endCxn id="31" idx="3"/>
          </p:cNvCxnSpPr>
          <p:nvPr/>
        </p:nvCxnSpPr>
        <p:spPr>
          <a:xfrm flipV="1">
            <a:off x="3830955" y="3136900"/>
            <a:ext cx="896620" cy="894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5" idx="1"/>
          </p:cNvCxnSpPr>
          <p:nvPr/>
        </p:nvCxnSpPr>
        <p:spPr>
          <a:xfrm flipH="1" flipV="1">
            <a:off x="4718685" y="3129280"/>
            <a:ext cx="949960" cy="90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8" idx="5"/>
            <a:endCxn id="19" idx="0"/>
          </p:cNvCxnSpPr>
          <p:nvPr/>
        </p:nvCxnSpPr>
        <p:spPr>
          <a:xfrm>
            <a:off x="1878330" y="2780665"/>
            <a:ext cx="1361440" cy="793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9" idx="3"/>
            <a:endCxn id="25" idx="0"/>
          </p:cNvCxnSpPr>
          <p:nvPr/>
        </p:nvCxnSpPr>
        <p:spPr>
          <a:xfrm flipH="1">
            <a:off x="6260465" y="2781300"/>
            <a:ext cx="1136015" cy="792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上箭头 48"/>
          <p:cNvSpPr/>
          <p:nvPr/>
        </p:nvSpPr>
        <p:spPr>
          <a:xfrm rot="19680000">
            <a:off x="3798570" y="4613910"/>
            <a:ext cx="485775" cy="979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上箭头 49"/>
          <p:cNvSpPr/>
          <p:nvPr/>
        </p:nvSpPr>
        <p:spPr>
          <a:xfrm rot="2820000">
            <a:off x="5265420" y="4646295"/>
            <a:ext cx="485775" cy="979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直角上箭头 50"/>
          <p:cNvSpPr/>
          <p:nvPr/>
        </p:nvSpPr>
        <p:spPr>
          <a:xfrm rot="5400000">
            <a:off x="745490" y="3415030"/>
            <a:ext cx="1129665" cy="73088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093470" y="35140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监控</a:t>
            </a:r>
            <a:r>
              <a:rPr lang="en-US" altLang="zh-CN"/>
              <a:t>nameNode</a:t>
            </a:r>
            <a:endParaRPr lang="en-US" altLang="zh-CN"/>
          </a:p>
        </p:txBody>
      </p:sp>
      <p:sp>
        <p:nvSpPr>
          <p:cNvPr id="56" name="圆角右箭头 55"/>
          <p:cNvSpPr/>
          <p:nvPr/>
        </p:nvSpPr>
        <p:spPr>
          <a:xfrm rot="10800000">
            <a:off x="7698105" y="3215640"/>
            <a:ext cx="813435" cy="10845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800850" y="33997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监控</a:t>
            </a:r>
            <a:r>
              <a:rPr lang="en-US" altLang="zh-CN"/>
              <a:t>nameNode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8333105" y="4624070"/>
            <a:ext cx="10972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master:</a:t>
            </a:r>
            <a:endParaRPr lang="en-US" altLang="zh-CN"/>
          </a:p>
          <a:p>
            <a:r>
              <a:rPr lang="en-US" altLang="zh-CN"/>
              <a:t>NameNode</a:t>
            </a:r>
            <a:endParaRPr lang="en-US" altLang="zh-CN"/>
          </a:p>
          <a:p>
            <a:r>
              <a:rPr lang="en-US" altLang="zh-CN"/>
              <a:t>JN</a:t>
            </a:r>
            <a:endParaRPr lang="en-US" altLang="zh-CN"/>
          </a:p>
          <a:p>
            <a:r>
              <a:rPr lang="en-US" altLang="zh-CN"/>
              <a:t>ZKFC</a:t>
            </a:r>
            <a:endParaRPr lang="en-US" altLang="zh-CN"/>
          </a:p>
          <a:p>
            <a:r>
              <a:rPr lang="en-US" altLang="zh-CN"/>
              <a:t>ZK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9681210" y="4608195"/>
            <a:ext cx="1097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slave1:</a:t>
            </a:r>
            <a:endParaRPr lang="en-US" altLang="zh-CN"/>
          </a:p>
          <a:p>
            <a:r>
              <a:rPr lang="en-US" altLang="zh-CN"/>
              <a:t>NameNode</a:t>
            </a:r>
            <a:endParaRPr lang="en-US" altLang="zh-CN"/>
          </a:p>
          <a:p>
            <a:r>
              <a:rPr lang="en-US" altLang="zh-CN"/>
              <a:t>JN</a:t>
            </a:r>
            <a:endParaRPr lang="en-US" altLang="zh-CN"/>
          </a:p>
          <a:p>
            <a:r>
              <a:rPr lang="en-US" altLang="zh-CN"/>
              <a:t>ZKFC</a:t>
            </a:r>
            <a:endParaRPr lang="en-US" altLang="zh-CN"/>
          </a:p>
          <a:p>
            <a:r>
              <a:rPr lang="en-US" altLang="zh-CN"/>
              <a:t>ZK</a:t>
            </a:r>
            <a:endParaRPr lang="en-US" altLang="zh-CN"/>
          </a:p>
          <a:p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10932160" y="4624070"/>
            <a:ext cx="109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slave2:</a:t>
            </a:r>
            <a:endParaRPr lang="en-US" altLang="zh-CN"/>
          </a:p>
          <a:p>
            <a:r>
              <a:rPr lang="en-US" altLang="zh-CN"/>
              <a:t>JN</a:t>
            </a:r>
            <a:endParaRPr lang="en-US" altLang="zh-CN"/>
          </a:p>
          <a:p>
            <a:r>
              <a:rPr lang="en-US" altLang="zh-CN"/>
              <a:t>ZK</a:t>
            </a:r>
            <a:endParaRPr lang="en-US" altLang="zh-CN"/>
          </a:p>
          <a:p>
            <a:r>
              <a:rPr lang="en-US" altLang="zh-CN"/>
              <a:t>DataNode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178935" y="35966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数据同步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2325370" y="28575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控制</a:t>
            </a:r>
            <a:r>
              <a:rPr lang="en-US" altLang="zh-CN"/>
              <a:t>NN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6167755" y="280987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控制</a:t>
            </a:r>
            <a:r>
              <a:rPr lang="en-US" altLang="zh-CN"/>
              <a:t>NN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16" grpId="0" animBg="1"/>
      <p:bldP spid="19" grpId="0" animBg="1"/>
      <p:bldP spid="25" grpId="0" animBg="1"/>
      <p:bldP spid="49" grpId="0" animBg="1"/>
      <p:bldP spid="50" grpId="0" animBg="1"/>
      <p:bldP spid="29" grpId="0" animBg="1"/>
      <p:bldP spid="30" grpId="0" animBg="1"/>
      <p:bldP spid="31" grpId="0" animBg="1"/>
      <p:bldP spid="32" grpId="0" animBg="1"/>
      <p:bldP spid="33" grpId="0"/>
      <p:bldP spid="61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/>
      <p:bldP spid="43" grpId="0"/>
      <p:bldP spid="52" grpId="0"/>
      <p:bldP spid="51" grpId="0" animBg="1"/>
      <p:bldP spid="57" grpId="0"/>
      <p:bldP spid="56" grpId="0" animBg="1"/>
      <p:bldP spid="62" grpId="0"/>
      <p:bldP spid="63" grpId="0"/>
      <p:bldP spid="58" grpId="0"/>
      <p:bldP spid="59" grpId="0"/>
      <p:bldP spid="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6939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在</a:t>
            </a:r>
            <a:r>
              <a:rPr kumimoji="1" lang="en-US" altLang="zh-CN" sz="2800" dirty="0" smtClean="0"/>
              <a:t>HDFS</a:t>
            </a:r>
            <a:r>
              <a:rPr kumimoji="1" lang="zh-CN" altLang="en-US" sz="2800" dirty="0" smtClean="0"/>
              <a:t>中的应用 </a:t>
            </a:r>
            <a:r>
              <a:rPr kumimoji="1" lang="en-US" altLang="zh-CN" sz="2800" dirty="0" smtClean="0"/>
              <a:t>- HDFS HA </a:t>
            </a:r>
            <a:r>
              <a:rPr kumimoji="1" lang="zh-CN" altLang="en-US" sz="2800" dirty="0" smtClean="0"/>
              <a:t>配置</a:t>
            </a:r>
            <a:endParaRPr kumimoji="1" lang="zh-CN" altLang="en-US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01700" y="1119505"/>
            <a:ext cx="7492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、在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hadoop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hdfs-site.xml</a:t>
            </a:r>
            <a:r>
              <a:rPr lang="zh-CN" altLang="en-US">
                <a:ea typeface="宋体" panose="02010600030101010101" pitchFamily="2" charset="-122"/>
              </a:rPr>
              <a:t>增加如下的配置：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5770" y="1558925"/>
            <a:ext cx="1162113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       </a:t>
            </a:r>
            <a:r>
              <a:rPr lang="zh-CN" altLang="en-US" sz="1600"/>
              <a:t>&lt;property&gt;</a:t>
            </a:r>
            <a:endParaRPr lang="zh-CN" altLang="en-US" sz="1600"/>
          </a:p>
          <a:p>
            <a:r>
              <a:rPr lang="zh-CN" altLang="en-US" sz="1600"/>
              <a:t>                &lt;name&gt;dfs.nameservices&lt;/name&gt;</a:t>
            </a:r>
            <a:endParaRPr lang="zh-CN" altLang="en-US" sz="1600"/>
          </a:p>
          <a:p>
            <a:r>
              <a:rPr lang="zh-CN" altLang="en-US" sz="1600"/>
              <a:t>                &lt;value&gt;mycluster&lt;/value&gt;</a:t>
            </a:r>
            <a:endParaRPr lang="zh-CN" altLang="en-US" sz="1600"/>
          </a:p>
          <a:p>
            <a:r>
              <a:rPr lang="en-US" altLang="zh-CN" sz="1600"/>
              <a:t>	      &lt;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/>
              <a:t>&gt;HDFS</a:t>
            </a:r>
            <a:r>
              <a:rPr lang="zh-CN" altLang="en-US" sz="1600"/>
              <a:t>名字节点服务的逻辑名称，可以是任意值</a:t>
            </a:r>
            <a:r>
              <a:rPr lang="en-US" altLang="zh-CN" sz="1600"/>
              <a:t>&lt;/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/>
              <a:t>&gt;</a:t>
            </a:r>
            <a:endParaRPr lang="zh-CN" altLang="en-US" sz="1600">
              <a:ea typeface="宋体" panose="02010600030101010101" pitchFamily="2" charset="-122"/>
            </a:endParaRPr>
          </a:p>
          <a:p>
            <a:r>
              <a:rPr lang="zh-CN" altLang="en-US" sz="1600"/>
              <a:t>        &lt;/property&gt;</a:t>
            </a:r>
            <a:endParaRPr lang="zh-CN" altLang="en-US" sz="1600"/>
          </a:p>
          <a:p>
            <a:r>
              <a:rPr lang="zh-CN" altLang="en-US" sz="1600"/>
              <a:t>        &lt;property&gt;</a:t>
            </a:r>
            <a:endParaRPr lang="zh-CN" altLang="en-US" sz="1600"/>
          </a:p>
          <a:p>
            <a:r>
              <a:rPr lang="zh-CN" altLang="en-US" sz="1600"/>
              <a:t>                &lt;name&gt;dfs.ha.namenodes.mycluster&lt;/name&gt;</a:t>
            </a:r>
            <a:endParaRPr lang="zh-CN" altLang="en-US" sz="1600"/>
          </a:p>
          <a:p>
            <a:r>
              <a:rPr lang="zh-CN" altLang="en-US" sz="1600"/>
              <a:t>                &lt;value&gt;nn1,nn2&lt;/value&gt;</a:t>
            </a:r>
            <a:endParaRPr lang="zh-CN" altLang="en-US" sz="1600"/>
          </a:p>
          <a:p>
            <a:r>
              <a:rPr lang="zh-CN" altLang="en-US" sz="1600"/>
              <a:t>                </a:t>
            </a:r>
            <a:r>
              <a:rPr lang="en-US" altLang="zh-CN" sz="1600"/>
              <a:t>&lt;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/>
              <a:t>&gt;</a:t>
            </a:r>
            <a:r>
              <a:rPr lang="zh-CN" altLang="en-US" sz="1600"/>
              <a:t>每一个</a:t>
            </a:r>
            <a:r>
              <a:rPr lang="en-US" altLang="zh-CN" sz="1600"/>
              <a:t>NameNode</a:t>
            </a:r>
            <a:r>
              <a:rPr lang="zh-CN" altLang="en-US" sz="1600"/>
              <a:t>在集群中的唯一标识</a:t>
            </a:r>
            <a:r>
              <a:rPr lang="en-US" altLang="zh-CN" sz="1600"/>
              <a:t>&lt;/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/>
              <a:t>&gt;</a:t>
            </a:r>
            <a:endParaRPr lang="en-US" altLang="zh-CN" sz="1600"/>
          </a:p>
          <a:p>
            <a:r>
              <a:rPr lang="zh-CN" altLang="en-US" sz="1600"/>
              <a:t>        &lt;/property&gt;</a:t>
            </a:r>
            <a:endParaRPr lang="zh-CN" altLang="en-US" sz="1600"/>
          </a:p>
          <a:p>
            <a:r>
              <a:rPr lang="zh-CN" altLang="en-US" sz="1600"/>
              <a:t>        &lt;property&gt;</a:t>
            </a:r>
            <a:endParaRPr lang="zh-CN" altLang="en-US" sz="1600"/>
          </a:p>
          <a:p>
            <a:r>
              <a:rPr lang="zh-CN" altLang="en-US" sz="1600"/>
              <a:t>                &lt;name&gt;dfs.namenode.rpc-address.mycluster.nn1&lt;/name&gt;</a:t>
            </a:r>
            <a:endParaRPr lang="zh-CN" altLang="en-US" sz="1600"/>
          </a:p>
          <a:p>
            <a:r>
              <a:rPr lang="zh-CN" altLang="en-US" sz="1600"/>
              <a:t>                &lt;value&gt;master:8020&lt;/value&gt;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	      &lt;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&gt;nn1</a:t>
            </a:r>
            <a:r>
              <a:rPr lang="zh-CN" altLang="en-US" sz="1600">
                <a:sym typeface="+mn-ea"/>
              </a:rPr>
              <a:t>这个名字节点在</a:t>
            </a:r>
            <a:r>
              <a:rPr lang="en-US" altLang="zh-CN" sz="1600">
                <a:sym typeface="+mn-ea"/>
              </a:rPr>
              <a:t>RPC</a:t>
            </a:r>
            <a:r>
              <a:rPr lang="zh-CN" altLang="en-US" sz="1600">
                <a:sym typeface="+mn-ea"/>
              </a:rPr>
              <a:t>的时候使用的端口</a:t>
            </a:r>
            <a:r>
              <a:rPr lang="en-US" altLang="zh-CN" sz="1600">
                <a:sym typeface="+mn-ea"/>
              </a:rPr>
              <a:t>&lt;/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</a:t>
            </a:r>
            <a:endParaRPr lang="zh-CN" altLang="en-US" sz="1600"/>
          </a:p>
          <a:p>
            <a:r>
              <a:rPr lang="zh-CN" altLang="en-US" sz="1600"/>
              <a:t>        &lt;/property&gt;</a:t>
            </a:r>
            <a:endParaRPr lang="zh-CN" altLang="en-US" sz="1600"/>
          </a:p>
          <a:p>
            <a:r>
              <a:rPr lang="zh-CN" altLang="en-US" sz="1600"/>
              <a:t>        &lt;property&gt;</a:t>
            </a:r>
            <a:endParaRPr lang="zh-CN" altLang="en-US" sz="1600"/>
          </a:p>
          <a:p>
            <a:r>
              <a:rPr lang="zh-CN" altLang="en-US" sz="1600"/>
              <a:t>                &lt;name&gt;dfs.namenode.rpc-address.mycluster.nn2&lt;/name&gt;</a:t>
            </a:r>
            <a:endParaRPr lang="zh-CN" altLang="en-US" sz="1600"/>
          </a:p>
          <a:p>
            <a:r>
              <a:rPr lang="zh-CN" altLang="en-US" sz="1600"/>
              <a:t>                &lt;value&gt;slave1:8020&lt;/value&gt;</a:t>
            </a:r>
            <a:endParaRPr lang="zh-CN" altLang="en-US" sz="1600"/>
          </a:p>
          <a:p>
            <a:r>
              <a:rPr lang="zh-CN" altLang="en-US" sz="1600"/>
              <a:t>                </a:t>
            </a:r>
            <a:r>
              <a:rPr lang="en-US" altLang="zh-CN" sz="1600">
                <a:sym typeface="+mn-ea"/>
              </a:rPr>
              <a:t>&lt;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&gt;nn2</a:t>
            </a:r>
            <a:r>
              <a:rPr lang="zh-CN" altLang="en-US" sz="1600">
                <a:sym typeface="+mn-ea"/>
              </a:rPr>
              <a:t>这个名字节点在</a:t>
            </a:r>
            <a:r>
              <a:rPr lang="en-US" altLang="zh-CN" sz="1600">
                <a:sym typeface="+mn-ea"/>
              </a:rPr>
              <a:t>RPC</a:t>
            </a:r>
            <a:r>
              <a:rPr lang="zh-CN" altLang="en-US" sz="1600">
                <a:sym typeface="+mn-ea"/>
              </a:rPr>
              <a:t>的时候使用的端口</a:t>
            </a:r>
            <a:r>
              <a:rPr lang="en-US" altLang="zh-CN" sz="1600">
                <a:sym typeface="+mn-ea"/>
              </a:rPr>
              <a:t>&lt;/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</a:t>
            </a:r>
            <a:endParaRPr lang="zh-CN" altLang="en-US" sz="1600"/>
          </a:p>
          <a:p>
            <a:r>
              <a:rPr lang="zh-CN" altLang="en-US" sz="1600"/>
              <a:t>        &lt;/property&gt;</a:t>
            </a:r>
            <a:endParaRPr lang="zh-CN" altLang="en-US" sz="1600"/>
          </a:p>
          <a:p>
            <a:r>
              <a:rPr lang="zh-CN" altLang="en-US" sz="1600"/>
              <a:t>        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901700" y="678180"/>
            <a:ext cx="7492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stop-dfs.sh</a:t>
            </a:r>
            <a:r>
              <a:rPr lang="zh-CN" altLang="en-US">
                <a:ea typeface="宋体" panose="02010600030101010101" pitchFamily="2" charset="-122"/>
              </a:rPr>
              <a:t>，然后备份三台机器上的</a:t>
            </a:r>
            <a:r>
              <a:rPr lang="en-US" altLang="zh-CN">
                <a:ea typeface="宋体" panose="02010600030101010101" pitchFamily="2" charset="-122"/>
              </a:rPr>
              <a:t>core-site.xml hdfs-site.xml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在</a:t>
            </a:r>
            <a:r>
              <a:rPr kumimoji="1" lang="en-US" altLang="zh-CN" sz="2800" dirty="0" smtClean="0"/>
              <a:t>HDFS</a:t>
            </a:r>
            <a:r>
              <a:rPr kumimoji="1" lang="zh-CN" altLang="en-US" sz="2800" dirty="0" smtClean="0"/>
              <a:t>中的应用</a:t>
            </a:r>
            <a:endParaRPr kumimoji="1" lang="zh-CN" altLang="en-US" sz="28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162685" y="2209800"/>
            <a:ext cx="872363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       </a:t>
            </a:r>
            <a:r>
              <a:rPr lang="zh-CN" altLang="en-US" sz="1600"/>
              <a:t>&lt;property&gt;</a:t>
            </a:r>
            <a:endParaRPr lang="zh-CN" altLang="en-US" sz="1600"/>
          </a:p>
          <a:p>
            <a:r>
              <a:rPr lang="zh-CN" altLang="en-US" sz="1600"/>
              <a:t>                &lt;name&gt;dfs.namenode.http-address.mycluster.nn1&lt;/name&gt;</a:t>
            </a:r>
            <a:endParaRPr lang="zh-CN" altLang="en-US" sz="1600"/>
          </a:p>
          <a:p>
            <a:r>
              <a:rPr lang="zh-CN" altLang="en-US" sz="1600"/>
              <a:t>                &lt;value&gt;master:50070&lt;/value&gt;</a:t>
            </a:r>
            <a:endParaRPr lang="zh-CN" altLang="en-US" sz="1600"/>
          </a:p>
          <a:p>
            <a:r>
              <a:rPr lang="en-US" altLang="zh-CN" sz="1600"/>
              <a:t>	       </a:t>
            </a:r>
            <a:r>
              <a:rPr lang="en-US" altLang="zh-CN" sz="1600">
                <a:sym typeface="+mn-ea"/>
              </a:rPr>
              <a:t>&lt;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&gt;nn1</a:t>
            </a:r>
            <a:r>
              <a:rPr lang="zh-CN" altLang="en-US" sz="1600">
                <a:sym typeface="+mn-ea"/>
              </a:rPr>
              <a:t>这个</a:t>
            </a:r>
            <a:r>
              <a:rPr lang="en-US" altLang="zh-CN" sz="1600">
                <a:sym typeface="+mn-ea"/>
              </a:rPr>
              <a:t>NameNode</a:t>
            </a:r>
            <a:r>
              <a:rPr lang="zh-CN" altLang="en-US" sz="1600">
                <a:sym typeface="+mn-ea"/>
              </a:rPr>
              <a:t>对外提供的</a:t>
            </a:r>
            <a:r>
              <a:rPr lang="en-US" altLang="zh-CN" sz="1600">
                <a:sym typeface="+mn-ea"/>
              </a:rPr>
              <a:t>http</a:t>
            </a:r>
            <a:r>
              <a:rPr lang="zh-CN" altLang="en-US" sz="1600">
                <a:sym typeface="+mn-ea"/>
              </a:rPr>
              <a:t>服务的端口</a:t>
            </a:r>
            <a:r>
              <a:rPr lang="en-US" altLang="zh-CN" sz="1600">
                <a:sym typeface="+mn-ea"/>
              </a:rPr>
              <a:t>&lt;/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</a:t>
            </a:r>
            <a:endParaRPr lang="en-US" altLang="zh-CN" sz="1600"/>
          </a:p>
          <a:p>
            <a:r>
              <a:rPr lang="zh-CN" altLang="en-US" sz="1600"/>
              <a:t>        &lt;/property&gt;</a:t>
            </a:r>
            <a:endParaRPr lang="zh-CN" altLang="en-US" sz="1600"/>
          </a:p>
          <a:p>
            <a:r>
              <a:rPr lang="zh-CN" altLang="en-US" sz="1600"/>
              <a:t>        &lt;property&gt;</a:t>
            </a:r>
            <a:endParaRPr lang="zh-CN" altLang="en-US" sz="1600"/>
          </a:p>
          <a:p>
            <a:r>
              <a:rPr lang="zh-CN" altLang="en-US" sz="1600"/>
              <a:t>                &lt;name&gt;dfs.namenode.http-address.mycluster.nn2&lt;/name&gt;</a:t>
            </a:r>
            <a:endParaRPr lang="zh-CN" altLang="en-US" sz="1600"/>
          </a:p>
          <a:p>
            <a:r>
              <a:rPr lang="zh-CN" altLang="en-US" sz="1600"/>
              <a:t>                &lt;value&gt;slave1:50070&lt;/value&gt;</a:t>
            </a:r>
            <a:endParaRPr lang="zh-CN" altLang="en-US" sz="1600"/>
          </a:p>
          <a:p>
            <a:r>
              <a:rPr lang="zh-CN" altLang="en-US" sz="1600"/>
              <a:t>                </a:t>
            </a:r>
            <a:r>
              <a:rPr lang="en-US" altLang="zh-CN" sz="1600">
                <a:sym typeface="+mn-ea"/>
              </a:rPr>
              <a:t>&lt;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&gt;nn2</a:t>
            </a:r>
            <a:r>
              <a:rPr lang="zh-CN" altLang="en-US" sz="1600">
                <a:sym typeface="+mn-ea"/>
              </a:rPr>
              <a:t>这个</a:t>
            </a:r>
            <a:r>
              <a:rPr lang="en-US" altLang="zh-CN" sz="1600">
                <a:sym typeface="+mn-ea"/>
              </a:rPr>
              <a:t>NameNode</a:t>
            </a:r>
            <a:r>
              <a:rPr lang="zh-CN" altLang="en-US" sz="1600">
                <a:sym typeface="+mn-ea"/>
              </a:rPr>
              <a:t>对外提供的</a:t>
            </a:r>
            <a:r>
              <a:rPr lang="en-US" altLang="zh-CN" sz="1600">
                <a:sym typeface="+mn-ea"/>
              </a:rPr>
              <a:t>http</a:t>
            </a:r>
            <a:r>
              <a:rPr lang="zh-CN" altLang="en-US" sz="1600">
                <a:sym typeface="+mn-ea"/>
              </a:rPr>
              <a:t>服务的端口</a:t>
            </a:r>
            <a:r>
              <a:rPr lang="en-US" altLang="zh-CN" sz="1600">
                <a:sym typeface="+mn-ea"/>
              </a:rPr>
              <a:t>&lt;/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</a:t>
            </a:r>
            <a:endParaRPr lang="zh-CN" altLang="en-US" sz="1600"/>
          </a:p>
          <a:p>
            <a:r>
              <a:rPr lang="zh-CN" altLang="en-US" sz="1600"/>
              <a:t>        &lt;/property&gt;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901700" y="1119505"/>
            <a:ext cx="7492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、在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hadoop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hdfs-site.xml</a:t>
            </a:r>
            <a:r>
              <a:rPr lang="zh-CN" altLang="en-US">
                <a:ea typeface="宋体" panose="02010600030101010101" pitchFamily="2" charset="-122"/>
              </a:rPr>
              <a:t>增加如下的配置：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99669" y="27635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在</a:t>
            </a:r>
            <a:r>
              <a:rPr kumimoji="1" lang="en-US" altLang="zh-CN" sz="2800" dirty="0" smtClean="0"/>
              <a:t>HDFS</a:t>
            </a:r>
            <a:r>
              <a:rPr kumimoji="1" lang="zh-CN" altLang="en-US" sz="2800" dirty="0" smtClean="0"/>
              <a:t>中的应用</a:t>
            </a:r>
            <a:endParaRPr kumimoji="1" lang="zh-CN" altLang="en-US" sz="28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91515" y="1748155"/>
            <a:ext cx="1111631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       </a:t>
            </a:r>
            <a:r>
              <a:rPr lang="zh-CN" altLang="en-US" sz="1600"/>
              <a:t>&lt;property&gt;</a:t>
            </a:r>
            <a:endParaRPr lang="zh-CN" altLang="en-US" sz="1600"/>
          </a:p>
          <a:p>
            <a:r>
              <a:rPr lang="zh-CN" altLang="en-US" sz="1600"/>
              <a:t>                &lt;name&gt;dfs.namenode.shared.edits.dir&lt;/name&gt;</a:t>
            </a:r>
            <a:endParaRPr lang="zh-CN" altLang="en-US" sz="1600"/>
          </a:p>
          <a:p>
            <a:r>
              <a:rPr lang="zh-CN" altLang="en-US" sz="1600"/>
              <a:t>                &lt;value&gt;qjournal://master:8485;slave1:8485</a:t>
            </a:r>
            <a:r>
              <a:rPr lang="en-US" altLang="zh-CN" sz="1600"/>
              <a:t>;slave2:8485</a:t>
            </a:r>
            <a:r>
              <a:rPr lang="zh-CN" altLang="en-US" sz="1600"/>
              <a:t>/mycluster&lt;/value&gt;</a:t>
            </a:r>
            <a:endParaRPr lang="zh-CN" altLang="en-US" sz="1600"/>
          </a:p>
          <a:p>
            <a:r>
              <a:rPr lang="en-US" altLang="zh-CN" sz="1600"/>
              <a:t>	       </a:t>
            </a:r>
            <a:r>
              <a:rPr lang="en-US" altLang="zh-CN" sz="1600">
                <a:sym typeface="+mn-ea"/>
              </a:rPr>
              <a:t>&lt;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</a:t>
            </a:r>
            <a:r>
              <a:rPr lang="zh-CN" altLang="en-US" sz="1600">
                <a:sym typeface="+mn-ea"/>
              </a:rPr>
              <a:t>标识</a:t>
            </a:r>
            <a:r>
              <a:rPr lang="en-US" altLang="zh-CN" sz="1600">
                <a:sym typeface="+mn-ea"/>
              </a:rPr>
              <a:t>Journal</a:t>
            </a:r>
            <a:r>
              <a:rPr lang="zh-CN" altLang="en-US" sz="1600">
                <a:sym typeface="+mn-ea"/>
              </a:rPr>
              <a:t>组</a:t>
            </a:r>
            <a:r>
              <a:rPr lang="en-US" altLang="zh-CN" sz="1600">
                <a:sym typeface="+mn-ea"/>
              </a:rPr>
              <a:t>&lt;/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</a:t>
            </a:r>
            <a:endParaRPr lang="en-US" altLang="zh-CN" sz="1600"/>
          </a:p>
          <a:p>
            <a:r>
              <a:rPr lang="zh-CN" altLang="en-US" sz="1600"/>
              <a:t>        &lt;/property&gt;</a:t>
            </a:r>
            <a:endParaRPr lang="zh-CN" altLang="en-US" sz="1600"/>
          </a:p>
          <a:p>
            <a:r>
              <a:rPr lang="zh-CN" altLang="en-US" sz="1600"/>
              <a:t>        &lt;property&gt;</a:t>
            </a:r>
            <a:endParaRPr lang="zh-CN" altLang="en-US" sz="1600"/>
          </a:p>
          <a:p>
            <a:r>
              <a:rPr lang="zh-CN" altLang="en-US" sz="1600"/>
              <a:t>                &lt;name&gt;dfs.journalnode.edits.dir&lt;/name&gt;</a:t>
            </a:r>
            <a:endParaRPr lang="zh-CN" altLang="en-US" sz="1600"/>
          </a:p>
          <a:p>
            <a:r>
              <a:rPr lang="zh-CN" altLang="en-US" sz="1600"/>
              <a:t>                &lt;value&gt;/home/hadoop-twq/bigdata/dfs/journal/data&lt;/value&gt;</a:t>
            </a:r>
            <a:endParaRPr lang="zh-CN" altLang="en-US" sz="1600"/>
          </a:p>
          <a:p>
            <a:r>
              <a:rPr lang="zh-CN" altLang="en-US" sz="1600"/>
              <a:t>                </a:t>
            </a:r>
            <a:r>
              <a:rPr lang="en-US" altLang="zh-CN" sz="1600">
                <a:sym typeface="+mn-ea"/>
              </a:rPr>
              <a:t>&lt;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is-IS" sz="1600" dirty="0">
                <a:sym typeface="+mn-ea"/>
              </a:rPr>
              <a:t>&gt;</a:t>
            </a:r>
            <a:r>
              <a:rPr lang="zh-CN" altLang="en-US" sz="1600" dirty="0">
                <a:sym typeface="+mn-ea"/>
              </a:rPr>
              <a:t>存储</a:t>
            </a:r>
            <a:r>
              <a:rPr lang="en-US" altLang="zh-CN" sz="1600">
                <a:sym typeface="+mn-ea"/>
              </a:rPr>
              <a:t>Journal</a:t>
            </a:r>
            <a:r>
              <a:rPr lang="zh-CN" altLang="en-US" sz="1600">
                <a:sym typeface="+mn-ea"/>
              </a:rPr>
              <a:t>数据的地方</a:t>
            </a:r>
            <a:r>
              <a:rPr lang="en-US" altLang="zh-CN" sz="1600">
                <a:sym typeface="+mn-ea"/>
              </a:rPr>
              <a:t>&lt;/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</a:t>
            </a:r>
            <a:endParaRPr lang="zh-CN" altLang="en-US" sz="1600"/>
          </a:p>
          <a:p>
            <a:r>
              <a:rPr lang="zh-CN" altLang="en-US" sz="1600"/>
              <a:t>        &lt;/property&gt;</a:t>
            </a:r>
            <a:endParaRPr lang="zh-CN" altLang="en-US" sz="1600"/>
          </a:p>
          <a:p>
            <a:r>
              <a:rPr lang="zh-CN" altLang="en-US" sz="1600"/>
              <a:t>        &lt;property&gt;</a:t>
            </a:r>
            <a:endParaRPr lang="zh-CN" altLang="en-US" sz="1600"/>
          </a:p>
          <a:p>
            <a:r>
              <a:rPr lang="zh-CN" altLang="en-US" sz="1600"/>
              <a:t>                &lt;name&gt;dfs.client.failover.proxy.provider.mycluster&lt;/name&gt;</a:t>
            </a:r>
            <a:endParaRPr lang="zh-CN" altLang="en-US" sz="1600"/>
          </a:p>
          <a:p>
            <a:r>
              <a:rPr lang="zh-CN" altLang="en-US" sz="1600"/>
              <a:t>                &lt;value&gt;org.apache.hadoop.hdfs.server.namenode.ha.ConfiguredFailoverProxyProvider&lt;/value&gt;</a:t>
            </a:r>
            <a:endParaRPr lang="zh-CN" altLang="en-US" sz="1600"/>
          </a:p>
          <a:p>
            <a:r>
              <a:rPr lang="en-US" altLang="zh-CN" sz="1600"/>
              <a:t>	       </a:t>
            </a:r>
            <a:r>
              <a:rPr lang="en-US" altLang="zh-CN" sz="1600">
                <a:sym typeface="+mn-ea"/>
              </a:rPr>
              <a:t>&lt;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is-IS" sz="1600" dirty="0">
                <a:sym typeface="+mn-ea"/>
              </a:rPr>
              <a:t>&gt;</a:t>
            </a:r>
            <a:r>
              <a:rPr lang="zh-CN" altLang="en-US" sz="1600" dirty="0">
                <a:sym typeface="+mn-ea"/>
              </a:rPr>
              <a:t>用于</a:t>
            </a:r>
            <a:r>
              <a:rPr lang="en-US" altLang="zh-CN" sz="1600" dirty="0">
                <a:sym typeface="+mn-ea"/>
              </a:rPr>
              <a:t>Java</a:t>
            </a:r>
            <a:r>
              <a:rPr lang="zh-CN" altLang="en-US" sz="1600" dirty="0">
                <a:sym typeface="+mn-ea"/>
              </a:rPr>
              <a:t>客户端来连接</a:t>
            </a:r>
            <a:r>
              <a:rPr lang="en-US" altLang="zh-CN" sz="1600" dirty="0">
                <a:sym typeface="+mn-ea"/>
              </a:rPr>
              <a:t>Active</a:t>
            </a:r>
            <a:r>
              <a:rPr lang="zh-CN" altLang="en-US" sz="1600" dirty="0">
                <a:sym typeface="+mn-ea"/>
              </a:rPr>
              <a:t>的</a:t>
            </a:r>
            <a:r>
              <a:rPr lang="en-US" altLang="zh-CN" sz="1600" dirty="0">
                <a:sym typeface="+mn-ea"/>
              </a:rPr>
              <a:t>nameNode</a:t>
            </a:r>
            <a:r>
              <a:rPr lang="en-US" altLang="zh-CN" sz="1600">
                <a:sym typeface="+mn-ea"/>
              </a:rPr>
              <a:t>&lt;/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</a:t>
            </a:r>
            <a:endParaRPr lang="en-US" altLang="zh-CN" sz="1600"/>
          </a:p>
          <a:p>
            <a:r>
              <a:rPr lang="zh-CN" altLang="en-US" sz="1600"/>
              <a:t>        &lt;/property&gt;</a:t>
            </a:r>
            <a:endParaRPr lang="zh-CN" altLang="en-US" sz="1600"/>
          </a:p>
          <a:p>
            <a:r>
              <a:rPr lang="zh-CN" altLang="en-US" sz="1600"/>
              <a:t>                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901700" y="1119505"/>
            <a:ext cx="7492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、在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hadoop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hdfs-site.xml</a:t>
            </a:r>
            <a:r>
              <a:rPr lang="zh-CN" altLang="en-US">
                <a:ea typeface="宋体" panose="02010600030101010101" pitchFamily="2" charset="-122"/>
              </a:rPr>
              <a:t>增加如下的配置：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99669" y="27635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在</a:t>
            </a:r>
            <a:r>
              <a:rPr kumimoji="1" lang="en-US" altLang="zh-CN" sz="2800" dirty="0" smtClean="0"/>
              <a:t>HDFS</a:t>
            </a:r>
            <a:r>
              <a:rPr kumimoji="1" lang="zh-CN" altLang="en-US" sz="2800" dirty="0" smtClean="0"/>
              <a:t>中的应用</a:t>
            </a:r>
            <a:endParaRPr kumimoji="1" lang="zh-CN" altLang="en-US" sz="28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740410" y="1296035"/>
            <a:ext cx="1111631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        </a:t>
            </a:r>
            <a:r>
              <a:rPr lang="zh-CN" altLang="en-US" sz="1600"/>
              <a:t>&lt;property&gt;</a:t>
            </a:r>
            <a:endParaRPr lang="zh-CN" altLang="en-US" sz="1600"/>
          </a:p>
          <a:p>
            <a:r>
              <a:rPr lang="zh-CN" altLang="en-US" sz="1600"/>
              <a:t>                &lt;name&gt;dfs.ha.fencing.methods&lt;/name&gt;</a:t>
            </a:r>
            <a:endParaRPr lang="zh-CN" altLang="en-US" sz="1600"/>
          </a:p>
          <a:p>
            <a:r>
              <a:rPr lang="zh-CN" altLang="en-US" sz="1600"/>
              <a:t>                &lt;value&gt;sshfence&lt;/value&gt;</a:t>
            </a:r>
            <a:endParaRPr lang="en-US" altLang="zh-CN" sz="1600"/>
          </a:p>
          <a:p>
            <a:r>
              <a:rPr lang="zh-CN" altLang="en-US" sz="1600"/>
              <a:t>                </a:t>
            </a:r>
            <a:r>
              <a:rPr lang="en-US" altLang="zh-CN" sz="1600">
                <a:sym typeface="+mn-ea"/>
              </a:rPr>
              <a:t>&lt;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is-IS" sz="1600" dirty="0">
                <a:sym typeface="+mn-ea"/>
              </a:rPr>
              <a:t>&gt;</a:t>
            </a:r>
            <a:r>
              <a:rPr lang="zh-CN" altLang="en-US" sz="1600" dirty="0">
                <a:sym typeface="+mn-ea"/>
              </a:rPr>
              <a:t>用于在</a:t>
            </a:r>
            <a:r>
              <a:rPr lang="en-US" altLang="zh-CN" sz="1600" dirty="0">
                <a:sym typeface="+mn-ea"/>
              </a:rPr>
              <a:t>nameNode</a:t>
            </a:r>
            <a:r>
              <a:rPr lang="zh-CN" altLang="en-US" sz="1600" dirty="0">
                <a:sym typeface="+mn-ea"/>
              </a:rPr>
              <a:t>失败的时候不会对外提供服务</a:t>
            </a:r>
            <a:r>
              <a:rPr lang="en-US" altLang="zh-CN" sz="1600">
                <a:sym typeface="+mn-ea"/>
              </a:rPr>
              <a:t>&lt;/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</a:t>
            </a:r>
            <a:endParaRPr lang="zh-CN" altLang="en-US" sz="1600"/>
          </a:p>
          <a:p>
            <a:r>
              <a:rPr lang="zh-CN" altLang="en-US" sz="1600"/>
              <a:t>        &lt;/property&gt;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    &lt;property&gt;</a:t>
            </a:r>
            <a:endParaRPr lang="zh-CN" altLang="en-US" sz="1600"/>
          </a:p>
          <a:p>
            <a:r>
              <a:rPr lang="zh-CN" altLang="en-US" sz="1600"/>
              <a:t>                &lt;name&gt;dfs.ha.fencing.ssh.private-key-files&lt;/name&gt;</a:t>
            </a:r>
            <a:endParaRPr lang="zh-CN" altLang="en-US" sz="1600"/>
          </a:p>
          <a:p>
            <a:r>
              <a:rPr lang="zh-CN" altLang="en-US" sz="1600"/>
              <a:t>                &lt;value&gt;/home/hadoop-twq/.ssh/id_</a:t>
            </a:r>
            <a:r>
              <a:rPr lang="en-US" altLang="zh-CN" sz="1600"/>
              <a:t>d</a:t>
            </a:r>
            <a:r>
              <a:rPr lang="zh-CN" altLang="en-US" sz="1600"/>
              <a:t>sa&lt;/value&gt;</a:t>
            </a:r>
            <a:endParaRPr lang="zh-CN" altLang="en-US" sz="1600"/>
          </a:p>
          <a:p>
            <a:r>
              <a:rPr lang="en-US" altLang="zh-CN" sz="1600"/>
              <a:t>	       </a:t>
            </a:r>
            <a:r>
              <a:rPr lang="en-US" altLang="zh-CN" sz="1600">
                <a:sym typeface="+mn-ea"/>
              </a:rPr>
              <a:t>&lt;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is-IS" sz="1600" dirty="0">
                <a:sym typeface="+mn-ea"/>
              </a:rPr>
              <a:t>&gt;</a:t>
            </a:r>
            <a:r>
              <a:rPr lang="zh-CN" altLang="en-US" sz="1600" dirty="0">
                <a:sym typeface="+mn-ea"/>
              </a:rPr>
              <a:t>用于在</a:t>
            </a:r>
            <a:r>
              <a:rPr lang="en-US" altLang="zh-CN" sz="1600" dirty="0">
                <a:sym typeface="+mn-ea"/>
              </a:rPr>
              <a:t>nameNode</a:t>
            </a:r>
            <a:r>
              <a:rPr lang="zh-CN" altLang="en-US" sz="1600" dirty="0">
                <a:sym typeface="+mn-ea"/>
              </a:rPr>
              <a:t>失败的时候不会对外提供服务</a:t>
            </a:r>
            <a:r>
              <a:rPr lang="en-US" altLang="zh-CN" sz="1600">
                <a:sym typeface="+mn-ea"/>
              </a:rPr>
              <a:t>&lt;/</a:t>
            </a:r>
            <a:r>
              <a:rPr lang="is-IS" altLang="zh-CN" sz="1600" dirty="0">
                <a:sym typeface="+mn-ea"/>
              </a:rPr>
              <a:t>description</a:t>
            </a:r>
            <a:r>
              <a:rPr lang="en-US" altLang="zh-CN" sz="1600">
                <a:sym typeface="+mn-ea"/>
              </a:rPr>
              <a:t>&gt;</a:t>
            </a:r>
            <a:endParaRPr lang="en-US" altLang="zh-CN" sz="1600"/>
          </a:p>
          <a:p>
            <a:r>
              <a:rPr lang="zh-CN" altLang="en-US" sz="1600"/>
              <a:t>        &lt;/property&gt;</a:t>
            </a:r>
            <a:endParaRPr lang="zh-CN" altLang="en-US" sz="1600"/>
          </a:p>
          <a:p>
            <a:r>
              <a:rPr lang="zh-CN" altLang="en-US" sz="1600"/>
              <a:t>        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1531620" y="4411345"/>
            <a:ext cx="61264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用</a:t>
            </a:r>
            <a:r>
              <a:rPr lang="en-US" altLang="zh-CN"/>
              <a:t>hadoop-twq</a:t>
            </a:r>
            <a:r>
              <a:rPr lang="zh-CN" altLang="en-US"/>
              <a:t>账号在</a:t>
            </a:r>
            <a:r>
              <a:rPr lang="en-US" altLang="zh-CN"/>
              <a:t>slave1</a:t>
            </a:r>
            <a:r>
              <a:rPr lang="zh-CN" altLang="en-US"/>
              <a:t>上配置无密钥登陆</a:t>
            </a:r>
            <a:r>
              <a:rPr lang="en-US" altLang="zh-CN"/>
              <a:t>master:</a:t>
            </a:r>
            <a:endParaRPr lang="en-US" altLang="zh-CN"/>
          </a:p>
          <a:p>
            <a:pPr algn="l"/>
            <a:r>
              <a:rPr lang="en-US" altLang="zh-CN" dirty="0">
                <a:sym typeface="+mn-ea"/>
              </a:rPr>
              <a:t>ssh-keygen -t dsa -P '' -f ~/.ssh/id_dsa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>
                <a:sym typeface="+mn-ea"/>
              </a:rPr>
              <a:t>cat ~/.</a:t>
            </a:r>
            <a:r>
              <a:rPr lang="en-US" altLang="zh-CN" dirty="0" err="1">
                <a:sym typeface="+mn-ea"/>
              </a:rPr>
              <a:t>ssh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id_dsa.pub </a:t>
            </a:r>
            <a:r>
              <a:rPr lang="en-US" altLang="zh-CN" dirty="0">
                <a:sym typeface="+mn-ea"/>
              </a:rPr>
              <a:t>&gt;&gt; ~/.</a:t>
            </a:r>
            <a:r>
              <a:rPr lang="en-US" altLang="zh-CN" dirty="0" err="1" smtClean="0">
                <a:sym typeface="+mn-ea"/>
              </a:rPr>
              <a:t>ssh</a:t>
            </a:r>
            <a:r>
              <a:rPr lang="en-US" altLang="zh-CN" dirty="0" smtClean="0">
                <a:sym typeface="+mn-ea"/>
              </a:rPr>
              <a:t>/</a:t>
            </a:r>
            <a:r>
              <a:rPr lang="en-US" altLang="zh-CN" dirty="0" err="1" smtClean="0">
                <a:sym typeface="+mn-ea"/>
              </a:rPr>
              <a:t>authorized_keys</a:t>
            </a:r>
            <a:endParaRPr lang="en-US" altLang="zh-CN" dirty="0" err="1" smtClean="0">
              <a:sym typeface="+mn-ea"/>
            </a:endParaRPr>
          </a:p>
          <a:p>
            <a:pPr algn="l"/>
            <a:r>
              <a:rPr lang="en-US" altLang="zh-CN" dirty="0" err="1">
                <a:sym typeface="+mn-ea"/>
              </a:rPr>
              <a:t>scp </a:t>
            </a:r>
            <a:r>
              <a:rPr lang="en-US" altLang="zh-CN" dirty="0">
                <a:sym typeface="+mn-ea"/>
              </a:rPr>
              <a:t>~/.</a:t>
            </a:r>
            <a:r>
              <a:rPr lang="en-US" altLang="zh-CN" dirty="0" err="1">
                <a:sym typeface="+mn-ea"/>
              </a:rPr>
              <a:t>ssh</a:t>
            </a:r>
            <a:r>
              <a:rPr lang="en-US" altLang="zh-CN" dirty="0">
                <a:sym typeface="+mn-ea"/>
              </a:rPr>
              <a:t>/</a:t>
            </a:r>
            <a:r>
              <a:rPr lang="en-US" altLang="zh-CN" dirty="0" err="1">
                <a:sym typeface="+mn-ea"/>
              </a:rPr>
              <a:t>authorized_keys hadoop-twq</a:t>
            </a:r>
            <a:r>
              <a:rPr lang="en-US" altLang="zh-CN" u="sng" dirty="0" smtClean="0">
                <a:sym typeface="+mn-ea"/>
              </a:rPr>
              <a:t>@master:~/.</a:t>
            </a:r>
            <a:r>
              <a:rPr lang="en-US" altLang="zh-CN" u="sng" dirty="0" err="1">
                <a:sym typeface="+mn-ea"/>
              </a:rPr>
              <a:t>ssh</a:t>
            </a:r>
            <a:r>
              <a:rPr lang="en-US" altLang="zh-CN" u="sng" dirty="0">
                <a:sym typeface="+mn-ea"/>
              </a:rPr>
              <a:t>/</a:t>
            </a:r>
            <a:endParaRPr lang="en-US" altLang="zh-CN" u="sng" dirty="0">
              <a:sym typeface="+mn-ea"/>
            </a:endParaRPr>
          </a:p>
          <a:p>
            <a:pPr algn="l"/>
            <a:r>
              <a:rPr lang="en-US" altLang="zh-CN"/>
              <a:t>ssh master</a:t>
            </a:r>
            <a:r>
              <a:rPr lang="zh-CN" altLang="en-US"/>
              <a:t>不需要密码就表示配置成功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25830" y="739140"/>
            <a:ext cx="74923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、在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>
                <a:ea typeface="宋体" panose="02010600030101010101" pitchFamily="2" charset="-122"/>
              </a:rPr>
              <a:t>hadoop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hdfs-site.xml</a:t>
            </a:r>
            <a:r>
              <a:rPr lang="zh-CN" altLang="en-US">
                <a:ea typeface="宋体" panose="02010600030101010101" pitchFamily="2" charset="-122"/>
              </a:rPr>
              <a:t>增加如下的配置：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4272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在</a:t>
            </a:r>
            <a:r>
              <a:rPr kumimoji="1" lang="en-US" altLang="zh-CN" sz="2800" dirty="0" smtClean="0"/>
              <a:t>HDFS</a:t>
            </a:r>
            <a:r>
              <a:rPr kumimoji="1" lang="zh-CN" altLang="en-US" sz="2800" dirty="0" smtClean="0"/>
              <a:t>中的应用</a:t>
            </a:r>
            <a:endParaRPr kumimoji="1" lang="zh-CN" altLang="en-US" sz="28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616075" y="2178685"/>
            <a:ext cx="98361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配置</a:t>
            </a:r>
            <a:r>
              <a:rPr lang="en-US" altLang="zh-CN">
                <a:sym typeface="+mn-ea"/>
              </a:rPr>
              <a:t>core-site.xml:	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&lt;property&gt;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&lt;name&gt;fs.defaultFS&lt;/name&gt;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     &lt;value&gt;hdfs://mycluster&lt;/value&gt;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	&lt;</a:t>
            </a:r>
            <a:r>
              <a:rPr lang="is-IS" altLang="zh-CN" dirty="0">
                <a:sym typeface="+mn-ea"/>
              </a:rPr>
              <a:t>description</a:t>
            </a:r>
            <a:r>
              <a:rPr lang="en-US" altLang="is-IS" dirty="0">
                <a:sym typeface="+mn-ea"/>
              </a:rPr>
              <a:t>&gt;</a:t>
            </a:r>
            <a:r>
              <a:rPr lang="en-US" dirty="0">
                <a:sym typeface="+mn-ea"/>
              </a:rPr>
              <a:t>HDFS</a:t>
            </a:r>
            <a:r>
              <a:rPr lang="zh-CN" altLang="en-US" dirty="0">
                <a:sym typeface="+mn-ea"/>
              </a:rPr>
              <a:t>的基本路径</a:t>
            </a:r>
            <a:r>
              <a:rPr lang="en-US" altLang="zh-CN">
                <a:sym typeface="+mn-ea"/>
              </a:rPr>
              <a:t>&lt;/</a:t>
            </a:r>
            <a:r>
              <a:rPr lang="is-IS" altLang="zh-CN" dirty="0">
                <a:sym typeface="+mn-ea"/>
              </a:rPr>
              <a:t>description</a:t>
            </a:r>
            <a:r>
              <a:rPr lang="en-US" altLang="zh-CN">
                <a:sym typeface="+mn-ea"/>
              </a:rPr>
              <a:t>&gt;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        &lt;/property&gt;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97965" y="4450715"/>
            <a:ext cx="9784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将</a:t>
            </a:r>
            <a:r>
              <a:rPr lang="en-US" altLang="zh-CN">
                <a:sym typeface="+mn-ea"/>
              </a:rPr>
              <a:t>core-site.xml hdfs-site.xml</a:t>
            </a:r>
            <a:r>
              <a:rPr lang="zh-CN" altLang="en-US">
                <a:sym typeface="+mn-ea"/>
              </a:rPr>
              <a:t>同步到到</a:t>
            </a:r>
            <a:r>
              <a:rPr lang="en-US" altLang="zh-CN">
                <a:sym typeface="+mn-ea"/>
              </a:rPr>
              <a:t>slave1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slave2</a:t>
            </a:r>
            <a:r>
              <a:rPr lang="zh-CN" altLang="en-US">
                <a:sym typeface="+mn-ea"/>
              </a:rPr>
              <a:t>上：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scp core-site.xml hdfs-site.xml hadoop-twq@slave1:~/bigdata/hadoop-2.7.5/etc/hadoop/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scp core-site.xml hdfs-site.xml hadoop-twq@slave2:~/bigdata/hadoop-2.7.5/etc/hadoop/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8895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在</a:t>
            </a:r>
            <a:r>
              <a:rPr kumimoji="1" lang="en-US" altLang="zh-CN" sz="2800" dirty="0" smtClean="0"/>
              <a:t>HDFS</a:t>
            </a:r>
            <a:r>
              <a:rPr kumimoji="1" lang="zh-CN" altLang="en-US" sz="2800" dirty="0" smtClean="0"/>
              <a:t>中的应用 </a:t>
            </a:r>
            <a:r>
              <a:rPr kumimoji="1" lang="en-US" altLang="zh-CN" sz="2800" dirty="0" smtClean="0"/>
              <a:t>- fomat </a:t>
            </a:r>
            <a:r>
              <a:rPr kumimoji="1" lang="zh-CN" altLang="en-US" sz="2800" dirty="0" smtClean="0"/>
              <a:t>以及同步</a:t>
            </a:r>
            <a:r>
              <a:rPr kumimoji="1" lang="en-US" altLang="zh-CN" sz="2800" dirty="0" smtClean="0"/>
              <a:t> namenode</a:t>
            </a:r>
            <a:endParaRPr kumimoji="1" lang="zh-CN" altLang="en-US" sz="28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912495" y="1398905"/>
            <a:ext cx="11257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</a:t>
            </a:r>
            <a:r>
              <a:rPr lang="zh-CN" altLang="en-US">
                <a:ea typeface="宋体" panose="02010600030101010101" pitchFamily="2" charset="-122"/>
              </a:rPr>
              <a:t>、在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slave1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slave2</a:t>
            </a:r>
            <a:r>
              <a:rPr lang="zh-CN" altLang="en-US">
                <a:ea typeface="宋体" panose="02010600030101010101" pitchFamily="2" charset="-122"/>
              </a:rPr>
              <a:t>上执行</a:t>
            </a:r>
            <a:r>
              <a:rPr lang="en-US" altLang="zh-CN">
                <a:ea typeface="宋体" panose="02010600030101010101" pitchFamily="2" charset="-122"/>
              </a:rPr>
              <a:t>~/bigdata/hadoop-2.7.5/sbin/</a:t>
            </a:r>
            <a:r>
              <a:rPr lang="zh-CN" altLang="en-US"/>
              <a:t>hadoop-daemon.sh start journalnode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31545" y="2271395"/>
            <a:ext cx="10584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、在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中执行</a:t>
            </a:r>
            <a:r>
              <a:rPr>
                <a:sym typeface="+mn-ea"/>
              </a:rPr>
              <a:t>scp -r ~/bigdata/dfs/name/ hadoop-twq@slave1:~/bigdata/dfs/</a:t>
            </a:r>
            <a:endParaRPr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7495" y="3324225"/>
            <a:ext cx="118922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5.1</a:t>
            </a:r>
            <a:r>
              <a:rPr lang="zh-CN" altLang="en-US">
                <a:ea typeface="宋体" panose="02010600030101010101" pitchFamily="2" charset="-122"/>
              </a:rPr>
              <a:t>、如果从一个不是</a:t>
            </a:r>
            <a:r>
              <a:rPr lang="en-US" altLang="zh-CN">
                <a:ea typeface="宋体" panose="02010600030101010101" pitchFamily="2" charset="-122"/>
              </a:rPr>
              <a:t>HA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HDFS</a:t>
            </a:r>
            <a:r>
              <a:rPr lang="zh-CN" altLang="en-US">
                <a:ea typeface="宋体" panose="02010600030101010101" pitchFamily="2" charset="-122"/>
              </a:rPr>
              <a:t>集群转向</a:t>
            </a:r>
            <a:r>
              <a:rPr lang="en-US" altLang="zh-CN">
                <a:ea typeface="宋体" panose="02010600030101010101" pitchFamily="2" charset="-122"/>
              </a:rPr>
              <a:t>HA</a:t>
            </a:r>
            <a:r>
              <a:rPr lang="zh-CN" altLang="en-US">
                <a:ea typeface="宋体" panose="02010600030101010101" pitchFamily="2" charset="-122"/>
              </a:rPr>
              <a:t>集群，那么执行：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slave1</a:t>
            </a:r>
            <a:r>
              <a:rPr lang="zh-CN" altLang="en-US">
                <a:ea typeface="宋体" panose="02010600030101010101" pitchFamily="2" charset="-122"/>
              </a:rPr>
              <a:t>中执行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~/bigdata/hadoop-2.7.5/bin/</a:t>
            </a:r>
            <a:r>
              <a:rPr>
                <a:sym typeface="+mn-ea"/>
              </a:rPr>
              <a:t>hdfs namenode -bootstrapStandby </a:t>
            </a:r>
            <a:r>
              <a:rPr lang="en-US">
                <a:sym typeface="+mn-ea"/>
              </a:rPr>
              <a:t>=&gt; </a:t>
            </a:r>
            <a:r>
              <a:rPr lang="zh-CN" altLang="en-US">
                <a:sym typeface="+mn-ea"/>
              </a:rPr>
              <a:t>同步两个</a:t>
            </a:r>
            <a:r>
              <a:rPr lang="en-US" altLang="zh-CN">
                <a:sym typeface="+mn-ea"/>
              </a:rPr>
              <a:t>namenode</a:t>
            </a:r>
            <a:r>
              <a:rPr lang="zh-CN" altLang="en-US">
                <a:sym typeface="+mn-ea"/>
              </a:rPr>
              <a:t>的数据</a:t>
            </a:r>
            <a:endParaRPr lang="zh-CN" altLang="en-US">
              <a:sym typeface="+mn-ea"/>
            </a:endParaRPr>
          </a:p>
          <a:p>
            <a:r>
              <a:rPr lang="zh-CN" altLang="en-US"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master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中执行</a:t>
            </a:r>
            <a:r>
              <a:rPr>
                <a:sym typeface="+mn-ea"/>
              </a:rPr>
              <a:t>hdfs namenode -initializeSharedEdits </a:t>
            </a:r>
            <a:r>
              <a:rPr lang="en-US">
                <a:sym typeface="+mn-ea"/>
              </a:rPr>
              <a:t>=&gt; </a:t>
            </a:r>
            <a:r>
              <a:rPr lang="zh-CN" altLang="en-US">
                <a:sym typeface="+mn-ea"/>
              </a:rPr>
              <a:t>初始化</a:t>
            </a:r>
            <a:r>
              <a:rPr lang="en-US" altLang="zh-CN">
                <a:sym typeface="+mn-ea"/>
              </a:rPr>
              <a:t>journal node</a:t>
            </a:r>
            <a:r>
              <a:rPr lang="zh-CN" altLang="en-US">
                <a:sym typeface="+mn-ea"/>
              </a:rPr>
              <a:t>的数据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2495" y="4674870"/>
            <a:ext cx="10584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5.2</a:t>
            </a:r>
            <a:r>
              <a:rPr lang="zh-CN" altLang="en-US">
                <a:ea typeface="宋体" panose="02010600030101010101" pitchFamily="2" charset="-122"/>
              </a:rPr>
              <a:t>、如果是全新的搭建一个</a:t>
            </a:r>
            <a:r>
              <a:rPr lang="en-US" altLang="zh-CN">
                <a:ea typeface="宋体" panose="02010600030101010101" pitchFamily="2" charset="-122"/>
              </a:rPr>
              <a:t>HA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HDFS</a:t>
            </a:r>
            <a:r>
              <a:rPr lang="zh-CN" altLang="en-US">
                <a:ea typeface="宋体" panose="02010600030101010101" pitchFamily="2" charset="-122"/>
              </a:rPr>
              <a:t>集群，那么执行：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中执行</a:t>
            </a:r>
            <a:r>
              <a:rPr>
                <a:sym typeface="+mn-ea"/>
              </a:rPr>
              <a:t>hdfs namenode -</a:t>
            </a:r>
            <a:r>
              <a:rPr lang="en-US">
                <a:sym typeface="+mn-ea"/>
              </a:rPr>
              <a:t>format</a:t>
            </a:r>
            <a:r>
              <a:rPr lang="zh-CN" altLang="en-US">
                <a:sym typeface="+mn-ea"/>
              </a:rPr>
              <a:t>即可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2495" y="5631815"/>
            <a:ext cx="10584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、重启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HDFS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集群</a:t>
            </a:r>
            <a:endParaRPr lang="zh-CN" altLang="en-US">
              <a:ea typeface="宋体" panose="02010600030101010101" pitchFamily="2" charset="-122"/>
              <a:sym typeface="+mn-ea"/>
            </a:endParaRPr>
          </a:p>
          <a:p>
            <a:r>
              <a:rPr lang="en-US" altLang="zh-CN">
                <a:ea typeface="宋体" panose="02010600030101010101" pitchFamily="2" charset="-122"/>
                <a:sym typeface="+mn-ea"/>
              </a:rPr>
              <a:t>start-dfs.sh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8717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在</a:t>
            </a:r>
            <a:r>
              <a:rPr kumimoji="1" lang="en-US" altLang="zh-CN" sz="2800" dirty="0" smtClean="0"/>
              <a:t>HDFS</a:t>
            </a:r>
            <a:r>
              <a:rPr kumimoji="1" lang="zh-CN" altLang="en-US" sz="2800" dirty="0" smtClean="0"/>
              <a:t>中的应用 </a:t>
            </a:r>
            <a:r>
              <a:rPr kumimoji="1" lang="en-US" altLang="zh-CN" sz="2800" dirty="0" smtClean="0"/>
              <a:t>- </a:t>
            </a:r>
            <a:r>
              <a:rPr kumimoji="1" lang="zh-CN" altLang="en-US" sz="2800" dirty="0" smtClean="0"/>
              <a:t>手动控制</a:t>
            </a:r>
            <a:r>
              <a:rPr kumimoji="1" lang="en-US" altLang="zh-CN" sz="2800" dirty="0" smtClean="0"/>
              <a:t>nameNode</a:t>
            </a:r>
            <a:r>
              <a:rPr kumimoji="1" lang="zh-CN" altLang="en-US" sz="2800" dirty="0" smtClean="0"/>
              <a:t>的状态</a:t>
            </a:r>
            <a:endParaRPr kumimoji="1" lang="zh-CN" altLang="en-US" sz="28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666240" y="262826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hdfs haadmin -getServiceState nn1 =&gt; </a:t>
            </a:r>
            <a:r>
              <a:rPr lang="zh-CN" altLang="en-US"/>
              <a:t>查看</a:t>
            </a:r>
            <a:r>
              <a:rPr lang="en-US" altLang="zh-CN"/>
              <a:t>nn1</a:t>
            </a:r>
            <a:r>
              <a:rPr lang="zh-CN" altLang="en-US"/>
              <a:t>这个</a:t>
            </a:r>
            <a:r>
              <a:rPr lang="en-US" altLang="zh-CN"/>
              <a:t>nameNode</a:t>
            </a:r>
            <a:r>
              <a:rPr lang="zh-CN" altLang="en-US"/>
              <a:t>的状态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40535" y="3329305"/>
            <a:ext cx="738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hdfs haadmin -transitionToStandby nn1 =&gt; </a:t>
            </a:r>
            <a:r>
              <a:rPr lang="zh-CN" altLang="en-US"/>
              <a:t>将</a:t>
            </a:r>
            <a:r>
              <a:rPr lang="en-US" altLang="zh-CN"/>
              <a:t>nn1</a:t>
            </a:r>
            <a:r>
              <a:rPr lang="zh-CN" altLang="en-US"/>
              <a:t>设置为</a:t>
            </a:r>
            <a:r>
              <a:rPr lang="en-US" altLang="zh-CN"/>
              <a:t>standby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831340" y="3969385"/>
            <a:ext cx="715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hdfs haadmin -transitionToActive nn1 =&gt; </a:t>
            </a:r>
            <a:r>
              <a:rPr lang="zh-CN" altLang="en-US"/>
              <a:t>将</a:t>
            </a:r>
            <a:r>
              <a:rPr lang="en-US" altLang="zh-CN"/>
              <a:t>nn1</a:t>
            </a:r>
            <a:r>
              <a:rPr lang="zh-CN" altLang="en-US"/>
              <a:t>设置为</a:t>
            </a:r>
            <a:r>
              <a:rPr lang="en-US" altLang="zh-CN"/>
              <a:t>active</a:t>
            </a:r>
            <a:r>
              <a:rPr lang="zh-CN" altLang="en-US"/>
              <a:t>状态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4135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为什么需要</a:t>
            </a:r>
            <a:r>
              <a:rPr lang="en-US" altLang="zh-CN" sz="2800" dirty="0" smtClean="0"/>
              <a:t>Zookeeper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6640" y="5604934"/>
            <a:ext cx="815852" cy="1043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5550" y="5604934"/>
            <a:ext cx="815852" cy="10439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658" y="4237976"/>
            <a:ext cx="815852" cy="10439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8348" y="5604934"/>
            <a:ext cx="815852" cy="104395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1146" y="5510155"/>
            <a:ext cx="815852" cy="10439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2457" y="4237976"/>
            <a:ext cx="815852" cy="10439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5256" y="4237977"/>
            <a:ext cx="815852" cy="104395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859" y="4324586"/>
            <a:ext cx="815852" cy="104395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016859" y="4324586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15254" y="4324585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block4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76726" y="4327508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block3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46640" y="5729224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block5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16858" y="4779894"/>
            <a:ext cx="800763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smtClean="0">
                <a:solidFill>
                  <a:srgbClr val="FF0000"/>
                </a:solidFill>
              </a:rPr>
              <a:t>block2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15811" y="5729224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block6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75720" y="5715913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…….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91146" y="5702602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err="1" smtClean="0">
                <a:solidFill>
                  <a:srgbClr val="FF0000"/>
                </a:solidFill>
              </a:rPr>
              <a:t>blockn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46640" y="6189057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block3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67176" y="4749425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smtClean="0">
                <a:solidFill>
                  <a:srgbClr val="FF0000"/>
                </a:solidFill>
              </a:rPr>
              <a:t>block1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1545" y="4368371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smtClean="0">
                <a:solidFill>
                  <a:srgbClr val="FF0000"/>
                </a:solidFill>
              </a:rPr>
              <a:t>block2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9592" y="4871163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block4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67396" y="6116214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block5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32774" y="4738197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smtClean="0">
                <a:solidFill>
                  <a:srgbClr val="FF0000"/>
                </a:solidFill>
              </a:rPr>
              <a:t>block6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5550" y="6156423"/>
            <a:ext cx="815852" cy="302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1400" dirty="0" err="1" smtClean="0">
                <a:solidFill>
                  <a:srgbClr val="FF0000"/>
                </a:solidFill>
              </a:rPr>
              <a:t>blockn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5249" y="2408330"/>
            <a:ext cx="815852" cy="104395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2603566" y="3914976"/>
            <a:ext cx="5961418" cy="2826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431183" y="5286868"/>
            <a:ext cx="1215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400" smtClean="0"/>
              <a:t>Storage slaves</a:t>
            </a:r>
            <a:endParaRPr kumimoji="1" lang="zh-CN" altLang="en-US" sz="1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864074" y="1965053"/>
            <a:ext cx="1288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400" dirty="0" smtClean="0"/>
              <a:t>Storage master</a:t>
            </a:r>
            <a:endParaRPr kumimoji="1" lang="zh-CN" altLang="en-US" sz="1400" dirty="0"/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3577343" y="3452287"/>
            <a:ext cx="1905832" cy="1023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4757584" y="3452287"/>
            <a:ext cx="725591" cy="785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>
            <a:off x="5483175" y="3452287"/>
            <a:ext cx="607208" cy="785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5483175" y="3452287"/>
            <a:ext cx="1940007" cy="785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 flipH="1">
            <a:off x="3862492" y="3452287"/>
            <a:ext cx="1620683" cy="2428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4633476" y="3452287"/>
            <a:ext cx="849699" cy="2152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5483175" y="3452287"/>
            <a:ext cx="483099" cy="21526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/>
          <p:nvPr/>
        </p:nvCxnSpPr>
        <p:spPr>
          <a:xfrm>
            <a:off x="5483175" y="3452287"/>
            <a:ext cx="1815897" cy="20578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999022" y="2355779"/>
            <a:ext cx="96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400" dirty="0" smtClean="0"/>
              <a:t>Slave </a:t>
            </a:r>
            <a:r>
              <a:rPr kumimoji="1" lang="en-US" altLang="zh-CN" sz="1400" dirty="0" err="1" smtClean="0"/>
              <a:t>infos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Block </a:t>
            </a:r>
            <a:r>
              <a:rPr kumimoji="1" lang="en-US" altLang="zh-CN" sz="1400" dirty="0" err="1" smtClean="0"/>
              <a:t>infos</a:t>
            </a:r>
            <a:endParaRPr kumimoji="1" lang="zh-CN" altLang="en-US" sz="1400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9060" y="2068458"/>
            <a:ext cx="815852" cy="1043957"/>
          </a:xfrm>
          <a:prstGeom prst="rect">
            <a:avLst/>
          </a:prstGeom>
        </p:spPr>
      </p:pic>
      <p:cxnSp>
        <p:nvCxnSpPr>
          <p:cNvPr id="44" name="直线箭头连接符 43"/>
          <p:cNvCxnSpPr/>
          <p:nvPr/>
        </p:nvCxnSpPr>
        <p:spPr>
          <a:xfrm flipV="1">
            <a:off x="5891101" y="2590437"/>
            <a:ext cx="1367959" cy="339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259060" y="1765549"/>
            <a:ext cx="1325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400" dirty="0" smtClean="0"/>
              <a:t>Standby master</a:t>
            </a:r>
            <a:endParaRPr kumimoji="1"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7233469" y="2146217"/>
            <a:ext cx="96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z="1400" dirty="0" smtClean="0"/>
              <a:t>Slave </a:t>
            </a:r>
            <a:r>
              <a:rPr kumimoji="1" lang="en-US" altLang="zh-CN" sz="1400" dirty="0" err="1" smtClean="0"/>
              <a:t>infos</a:t>
            </a:r>
            <a:endParaRPr kumimoji="1" lang="en-US" altLang="zh-CN" sz="1400" dirty="0" smtClean="0"/>
          </a:p>
          <a:p>
            <a:r>
              <a:rPr kumimoji="1" lang="en-US" altLang="zh-CN" sz="1400" dirty="0" smtClean="0"/>
              <a:t>Block </a:t>
            </a:r>
            <a:r>
              <a:rPr kumimoji="1" lang="en-US" altLang="zh-CN" sz="1400" dirty="0" err="1" smtClean="0"/>
              <a:t>infos</a:t>
            </a:r>
            <a:endParaRPr kumimoji="1"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4633476" y="2930308"/>
            <a:ext cx="1605948" cy="3891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kumimoji="1" lang="en-US" altLang="zh-CN" sz="1400" dirty="0" smtClean="0">
                <a:solidFill>
                  <a:schemeClr val="tx1"/>
                </a:solidFill>
              </a:rPr>
              <a:t>/user/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word.txt</a:t>
            </a:r>
            <a:endParaRPr kumimoji="1" lang="en-US" altLang="zh-CN" sz="1400" dirty="0" err="1" smtClean="0">
              <a:solidFill>
                <a:schemeClr val="tx1"/>
              </a:solidFill>
            </a:endParaRPr>
          </a:p>
          <a:p>
            <a:r>
              <a:rPr kumimoji="1" lang="en-US" altLang="zh-CN" sz="1400" dirty="0" smtClean="0">
                <a:solidFill>
                  <a:schemeClr val="tx1"/>
                </a:solidFill>
              </a:rPr>
              <a:t>    </a:t>
            </a:r>
            <a:r>
              <a:rPr kumimoji="1" lang="en-US" altLang="zh-CN" sz="1400" dirty="0" err="1" smtClean="0">
                <a:solidFill>
                  <a:schemeClr val="tx1"/>
                </a:solidFill>
              </a:rPr>
              <a:t>blockInfos   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5928062" y="1159958"/>
            <a:ext cx="1503121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1157"/>
              <a:gd name="adj6" fmla="val -34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mtClean="0"/>
              <a:t>NameNode</a:t>
            </a:r>
            <a:endParaRPr kumimoji="1" lang="zh-CN" altLang="en-US" dirty="0"/>
          </a:p>
        </p:txBody>
      </p:sp>
      <p:sp>
        <p:nvSpPr>
          <p:cNvPr id="62" name="线形标注 2 61"/>
          <p:cNvSpPr/>
          <p:nvPr/>
        </p:nvSpPr>
        <p:spPr>
          <a:xfrm>
            <a:off x="1400988" y="1895956"/>
            <a:ext cx="2824302" cy="612648"/>
          </a:xfrm>
          <a:prstGeom prst="borderCallout2">
            <a:avLst>
              <a:gd name="adj1" fmla="val 54129"/>
              <a:gd name="adj2" fmla="val 98021"/>
              <a:gd name="adj3" fmla="val 55580"/>
              <a:gd name="adj4" fmla="val 114861"/>
              <a:gd name="adj5" fmla="val 130933"/>
              <a:gd name="adj6" fmla="val 121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mtClean="0"/>
              <a:t>SecondaryNameNode</a:t>
            </a:r>
            <a:endParaRPr kumimoji="1" lang="zh-CN" altLang="en-US" dirty="0"/>
          </a:p>
        </p:txBody>
      </p:sp>
      <p:sp>
        <p:nvSpPr>
          <p:cNvPr id="63" name="线形标注 2 62"/>
          <p:cNvSpPr/>
          <p:nvPr/>
        </p:nvSpPr>
        <p:spPr>
          <a:xfrm>
            <a:off x="9110595" y="4561424"/>
            <a:ext cx="1503121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489"/>
              <a:gd name="adj6" fmla="val -68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 err="1" smtClean="0"/>
              <a:t>DataNode</a:t>
            </a:r>
            <a:endParaRPr kumimoji="1" lang="zh-CN" altLang="en-US" dirty="0"/>
          </a:p>
        </p:txBody>
      </p:sp>
      <p:sp>
        <p:nvSpPr>
          <p:cNvPr id="5" name="线形标注 2 4"/>
          <p:cNvSpPr/>
          <p:nvPr/>
        </p:nvSpPr>
        <p:spPr>
          <a:xfrm>
            <a:off x="8842712" y="1455233"/>
            <a:ext cx="1503121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1157"/>
              <a:gd name="adj6" fmla="val -34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mtClean="0"/>
              <a:t>NameNode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48930" y="89535"/>
            <a:ext cx="2221865" cy="59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Zookeeper</a:t>
            </a:r>
            <a:endParaRPr lang="en-US" altLang="zh-CN"/>
          </a:p>
        </p:txBody>
      </p:sp>
      <p:cxnSp>
        <p:nvCxnSpPr>
          <p:cNvPr id="48" name="直接箭头连接符 47"/>
          <p:cNvCxnSpPr>
            <a:stCxn id="6" idx="2"/>
            <a:endCxn id="3" idx="0"/>
          </p:cNvCxnSpPr>
          <p:nvPr/>
        </p:nvCxnSpPr>
        <p:spPr>
          <a:xfrm flipH="1">
            <a:off x="7431405" y="687070"/>
            <a:ext cx="1628775" cy="779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" idx="2"/>
            <a:endCxn id="5" idx="3"/>
          </p:cNvCxnSpPr>
          <p:nvPr/>
        </p:nvCxnSpPr>
        <p:spPr>
          <a:xfrm>
            <a:off x="9060180" y="687070"/>
            <a:ext cx="534670" cy="768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2" grpId="0" bldLvl="0" animBg="1"/>
      <p:bldP spid="63" grpId="0" bldLvl="0" animBg="1"/>
      <p:bldP spid="46" grpId="0"/>
      <p:bldP spid="45" grpId="0"/>
      <p:bldP spid="5" grpId="0" bldLvl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7650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在</a:t>
            </a:r>
            <a:r>
              <a:rPr kumimoji="1" lang="en-US" altLang="zh-CN" sz="2800" dirty="0" smtClean="0"/>
              <a:t>HDFS</a:t>
            </a:r>
            <a:r>
              <a:rPr kumimoji="1" lang="zh-CN" altLang="en-US" sz="2800" dirty="0" smtClean="0"/>
              <a:t>中的应用 </a:t>
            </a:r>
            <a:r>
              <a:rPr kumimoji="1" lang="en-US" altLang="zh-CN" sz="2800" dirty="0" smtClean="0"/>
              <a:t>- </a:t>
            </a:r>
            <a:r>
              <a:rPr kumimoji="1" lang="zh-CN" altLang="en-US" sz="2800" dirty="0" smtClean="0"/>
              <a:t>配置自动状态改变</a:t>
            </a:r>
            <a:endParaRPr kumimoji="1" lang="zh-CN" altLang="en-US" sz="2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41350" y="1280160"/>
            <a:ext cx="102285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7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配置</a:t>
            </a:r>
            <a:r>
              <a:rPr lang="en-US" altLang="zh-CN"/>
              <a:t>master</a:t>
            </a:r>
            <a:r>
              <a:rPr lang="zh-CN" altLang="en-US"/>
              <a:t>上的</a:t>
            </a:r>
            <a:r>
              <a:rPr lang="en-US" altLang="zh-CN"/>
              <a:t>hdfs-site.xml: 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&lt;property&gt;</a:t>
            </a:r>
            <a:endParaRPr lang="zh-CN" altLang="en-US"/>
          </a:p>
          <a:p>
            <a:r>
              <a:rPr lang="zh-CN" altLang="en-US"/>
              <a:t>                &lt;name&gt;dfs.ha.automatic-failover.enabled&lt;/name&gt;</a:t>
            </a:r>
            <a:endParaRPr lang="zh-CN" altLang="en-US"/>
          </a:p>
          <a:p>
            <a:r>
              <a:rPr lang="zh-CN" altLang="en-US"/>
              <a:t>                &lt;value&gt;true&lt;/value&gt;</a:t>
            </a:r>
            <a:endParaRPr lang="zh-CN" altLang="en-US"/>
          </a:p>
          <a:p>
            <a:r>
              <a:rPr lang="zh-CN" altLang="en-US"/>
              <a:t>         &lt;/property&gt;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51000" y="2636520"/>
            <a:ext cx="65582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8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/>
              <a:t>配置</a:t>
            </a:r>
            <a:r>
              <a:rPr lang="en-US" altLang="zh-CN"/>
              <a:t>master</a:t>
            </a:r>
            <a:r>
              <a:rPr lang="zh-CN" altLang="en-US"/>
              <a:t>上的</a:t>
            </a:r>
            <a:r>
              <a:rPr lang="en-US" altLang="zh-CN"/>
              <a:t>core-site.xml:</a:t>
            </a:r>
            <a:endParaRPr lang="en-US" altLang="zh-CN"/>
          </a:p>
          <a:p>
            <a:r>
              <a:rPr lang="zh-CN" altLang="en-US"/>
              <a:t>&lt;property&gt;</a:t>
            </a:r>
            <a:endParaRPr lang="zh-CN" altLang="en-US"/>
          </a:p>
          <a:p>
            <a:r>
              <a:rPr lang="zh-CN" altLang="en-US"/>
              <a:t>   &lt;name&gt;ha.zookeeper.quorum&lt;/name&gt;</a:t>
            </a:r>
            <a:endParaRPr lang="zh-CN" altLang="en-US"/>
          </a:p>
          <a:p>
            <a:r>
              <a:rPr lang="zh-CN" altLang="en-US"/>
              <a:t>   &lt;value&gt;master:2181,slave1:2181,slave2:2181&lt;/value&gt;</a:t>
            </a:r>
            <a:endParaRPr lang="zh-CN" altLang="en-US"/>
          </a:p>
          <a:p>
            <a:r>
              <a:rPr lang="zh-CN" altLang="en-US"/>
              <a:t> &lt;/property&gt;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12495" y="4917440"/>
            <a:ext cx="10584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9</a:t>
            </a:r>
            <a:r>
              <a:rPr lang="zh-CN" altLang="en-US">
                <a:ea typeface="宋体" panose="02010600030101010101" pitchFamily="2" charset="-122"/>
              </a:rPr>
              <a:t>、在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中执行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~/bigdata/hadoop-2.7.5/bin/</a:t>
            </a:r>
            <a:r>
              <a:rPr>
                <a:sym typeface="+mn-ea"/>
              </a:rPr>
              <a:t>hdfs zkfc -formatZK</a:t>
            </a:r>
            <a:endParaRPr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2495" y="5458460"/>
            <a:ext cx="10584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10</a:t>
            </a:r>
            <a:r>
              <a:rPr lang="zh-CN" altLang="en-US">
                <a:ea typeface="宋体" panose="02010600030101010101" pitchFamily="2" charset="-122"/>
              </a:rPr>
              <a:t>、在</a:t>
            </a:r>
            <a:r>
              <a:rPr lang="en-US" altLang="zh-CN">
                <a:ea typeface="宋体" panose="02010600030101010101" pitchFamily="2" charset="-122"/>
              </a:rPr>
              <a:t>master</a:t>
            </a:r>
            <a:r>
              <a:rPr lang="zh-CN" altLang="en-US">
                <a:ea typeface="宋体" panose="02010600030101010101" pitchFamily="2" charset="-122"/>
              </a:rPr>
              <a:t>中执行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start-dfs.sh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2495" y="6070600"/>
            <a:ext cx="10584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ea typeface="宋体" panose="02010600030101010101" pitchFamily="2" charset="-122"/>
              </a:rPr>
              <a:t>11</a:t>
            </a:r>
            <a:r>
              <a:rPr lang="zh-CN" altLang="en-US">
                <a:ea typeface="宋体" panose="02010600030101010101" pitchFamily="2" charset="-122"/>
              </a:rPr>
              <a:t>、验证 </a:t>
            </a:r>
            <a:r>
              <a:rPr lang="en-US" altLang="zh-CN">
                <a:ea typeface="宋体" panose="02010600030101010101" pitchFamily="2" charset="-122"/>
              </a:rPr>
              <a:t>http://master:50070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	 http://slave1:50070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63820" y="5972810"/>
            <a:ext cx="41586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hadoop fs -ls hdfs://mycluster/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1385" y="4067810"/>
            <a:ext cx="9784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将</a:t>
            </a:r>
            <a:r>
              <a:rPr lang="en-US" altLang="zh-CN">
                <a:sym typeface="+mn-ea"/>
              </a:rPr>
              <a:t>core-site.xml hdfs-site.xml</a:t>
            </a:r>
            <a:r>
              <a:rPr lang="zh-CN" altLang="en-US">
                <a:sym typeface="+mn-ea"/>
              </a:rPr>
              <a:t>同步到到</a:t>
            </a:r>
            <a:r>
              <a:rPr lang="en-US" altLang="zh-CN">
                <a:sym typeface="+mn-ea"/>
              </a:rPr>
              <a:t>slave1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slave2</a:t>
            </a:r>
            <a:r>
              <a:rPr lang="zh-CN" altLang="en-US">
                <a:sym typeface="+mn-ea"/>
              </a:rPr>
              <a:t>上：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/>
              <a:t>scp core-site.xml hdfs-site.xml hadoop-twq@slave1:~/bigdata/hadoop-2.7.5/etc/hadoop/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scp core-site.xml hdfs-site.xml hadoop-twq@slave2:~/bigdata/hadoop-2.7.5/etc/hadoop/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651000" y="79502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先要</a:t>
            </a:r>
            <a:r>
              <a:rPr lang="en-US" altLang="zh-CN">
                <a:ea typeface="宋体" panose="02010600030101010101" pitchFamily="2" charset="-122"/>
              </a:rPr>
              <a:t>stop-dfs.sh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46049" y="155905"/>
            <a:ext cx="1120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Zookeeper</a:t>
            </a:r>
            <a:r>
              <a:rPr kumimoji="1" lang="zh-CN" altLang="en-US" sz="2800" dirty="0" smtClean="0"/>
              <a:t>在</a:t>
            </a:r>
            <a:r>
              <a:rPr kumimoji="1" lang="en-US" altLang="zh-CN" sz="2800" dirty="0" smtClean="0"/>
              <a:t>HDFS</a:t>
            </a:r>
            <a:r>
              <a:rPr kumimoji="1" lang="zh-CN" altLang="en-US" sz="2800" dirty="0" smtClean="0"/>
              <a:t>中的应用 </a:t>
            </a:r>
            <a:r>
              <a:rPr kumimoji="1" lang="en-US" altLang="zh-CN" sz="2800" dirty="0" smtClean="0"/>
              <a:t>- </a:t>
            </a:r>
            <a:r>
              <a:rPr kumimoji="1" lang="zh-CN" altLang="en-US" sz="2800" dirty="0" smtClean="0"/>
              <a:t>杀死一个</a:t>
            </a:r>
            <a:r>
              <a:rPr kumimoji="1" lang="en-US" altLang="zh-CN" sz="2800" dirty="0" smtClean="0"/>
              <a:t>active</a:t>
            </a:r>
            <a:r>
              <a:rPr kumimoji="1" lang="zh-CN" altLang="en-US" sz="2800" dirty="0" smtClean="0"/>
              <a:t>状态的</a:t>
            </a:r>
            <a:r>
              <a:rPr kumimoji="1" lang="en-US" altLang="zh-CN" sz="2800" dirty="0" smtClean="0"/>
              <a:t>namenode</a:t>
            </a:r>
            <a:r>
              <a:rPr kumimoji="1" lang="zh-CN" altLang="en-US" sz="2800" dirty="0" smtClean="0"/>
              <a:t>进行验证</a:t>
            </a:r>
            <a:endParaRPr kumimoji="1" lang="zh-CN" altLang="en-US" sz="28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387475" y="1122680"/>
            <a:ext cx="6126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杀死</a:t>
            </a:r>
            <a:r>
              <a:rPr lang="en-US" altLang="zh-CN">
                <a:sym typeface="+mn-ea"/>
              </a:rPr>
              <a:t>active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namenode</a:t>
            </a:r>
            <a:r>
              <a:rPr lang="zh-CN" altLang="en-US">
                <a:sym typeface="+mn-ea"/>
              </a:rPr>
              <a:t>看看</a:t>
            </a:r>
            <a:r>
              <a:rPr lang="en-US" altLang="zh-CN">
                <a:sym typeface="+mn-ea"/>
              </a:rPr>
              <a:t>namenode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active</a:t>
            </a:r>
            <a:r>
              <a:rPr lang="zh-CN" altLang="en-US">
                <a:sym typeface="+mn-ea"/>
              </a:rPr>
              <a:t>是否会转换：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hadoop-daemon.sh </a:t>
            </a:r>
            <a:r>
              <a:rPr lang="en-US" altLang="zh-CN">
                <a:sym typeface="+mn-ea"/>
              </a:rPr>
              <a:t>stop namenode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87475" y="3331210"/>
            <a:ext cx="48082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用</a:t>
            </a:r>
            <a:r>
              <a:rPr lang="en-US" altLang="zh-CN"/>
              <a:t>root</a:t>
            </a:r>
            <a:r>
              <a:rPr lang="zh-CN" altLang="en-US"/>
              <a:t>用户在</a:t>
            </a:r>
            <a:r>
              <a:rPr lang="en-US" altLang="zh-CN"/>
              <a:t>master</a:t>
            </a:r>
            <a:r>
              <a:rPr lang="zh-CN" altLang="en-US"/>
              <a:t>和</a:t>
            </a:r>
            <a:r>
              <a:rPr lang="en-US" altLang="zh-CN"/>
              <a:t>slave1</a:t>
            </a:r>
            <a:r>
              <a:rPr lang="zh-CN" altLang="en-US"/>
              <a:t>上安装</a:t>
            </a:r>
            <a:r>
              <a:rPr lang="en-US" altLang="zh-CN"/>
              <a:t>fuser:</a:t>
            </a:r>
            <a:endParaRPr lang="en-US" altLang="zh-CN"/>
          </a:p>
          <a:p>
            <a:r>
              <a:rPr lang="zh-CN" altLang="en-US"/>
              <a:t>yum -y install psmisc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428115" y="233934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stop-dfs.sh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单机安装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206543" y="1071418"/>
            <a:ext cx="835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1: </a:t>
            </a:r>
            <a:r>
              <a:rPr lang="zh-CN" altLang="en-US" dirty="0"/>
              <a:t>下载</a:t>
            </a:r>
            <a:r>
              <a:rPr lang="en-US" altLang="zh-CN" dirty="0" err="1"/>
              <a:t>zk</a:t>
            </a:r>
            <a:r>
              <a:rPr lang="en-US" altLang="zh-CN" dirty="0"/>
              <a:t> </a:t>
            </a:r>
            <a:r>
              <a:rPr lang="en-US" altLang="zh-CN" u="sng" dirty="0"/>
              <a:t>https://</a:t>
            </a:r>
            <a:r>
              <a:rPr lang="en-US" altLang="zh-CN" u="sng" dirty="0" err="1"/>
              <a:t>mirrors.tuna.tsinghua.edu.cn</a:t>
            </a:r>
            <a:r>
              <a:rPr lang="en-US" altLang="zh-CN" u="sng" dirty="0"/>
              <a:t>/apache/zookeeper/stable/</a:t>
            </a:r>
            <a:endParaRPr lang="en-US" altLang="zh-CN" dirty="0"/>
          </a:p>
          <a:p>
            <a:r>
              <a:rPr lang="en-US" altLang="zh-CN" dirty="0"/>
              <a:t>jar</a:t>
            </a:r>
            <a:r>
              <a:rPr lang="zh-CN" altLang="en-US" dirty="0"/>
              <a:t>包名为：</a:t>
            </a:r>
            <a:r>
              <a:rPr lang="en-US" altLang="zh-CN" dirty="0" smtClean="0"/>
              <a:t>zookeeper-3.4.10.tar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206543" y="1797751"/>
            <a:ext cx="62598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nl-NL" altLang="zh-CN" dirty="0"/>
              <a:t>2: </a:t>
            </a:r>
            <a:r>
              <a:rPr lang="zh-CN" altLang="nl-NL" dirty="0"/>
              <a:t>在</a:t>
            </a:r>
            <a:r>
              <a:rPr lang="nl-NL" altLang="zh-CN" dirty="0"/>
              <a:t>master</a:t>
            </a:r>
            <a:r>
              <a:rPr lang="zh-CN" altLang="nl-NL" dirty="0"/>
              <a:t>上创建一个</a:t>
            </a:r>
            <a:r>
              <a:rPr lang="en-US" altLang="zh-CN" dirty="0"/>
              <a:t>~/bigdata/</a:t>
            </a:r>
            <a:r>
              <a:rPr lang="nl-NL" altLang="zh-CN" dirty="0" err="1"/>
              <a:t>zookeeper</a:t>
            </a:r>
            <a:r>
              <a:rPr lang="zh-CN" altLang="nl-NL" dirty="0"/>
              <a:t>的目录</a:t>
            </a:r>
            <a:endParaRPr lang="zh-CN" altLang="nl-NL" dirty="0"/>
          </a:p>
          <a:p>
            <a:pPr algn="l"/>
            <a:r>
              <a:rPr lang="zh-CN" altLang="nl-NL" dirty="0"/>
              <a:t>将上面下载的</a:t>
            </a:r>
            <a:r>
              <a:rPr lang="nl-NL" altLang="zh-CN" dirty="0" err="1"/>
              <a:t>zk</a:t>
            </a:r>
            <a:r>
              <a:rPr lang="zh-CN" altLang="nl-NL" dirty="0"/>
              <a:t>上传至这个目录下</a:t>
            </a:r>
            <a:r>
              <a:rPr lang="en-US" altLang="zh-CN" dirty="0"/>
              <a:t>(</a:t>
            </a:r>
            <a:r>
              <a:rPr lang="zh-CN" altLang="en-US" dirty="0"/>
              <a:t>用</a:t>
            </a:r>
            <a:r>
              <a:rPr lang="en-US" altLang="zh-CN" dirty="0"/>
              <a:t>filezilla</a:t>
            </a:r>
            <a:r>
              <a:rPr lang="zh-CN" altLang="en-US" dirty="0"/>
              <a:t>工具</a:t>
            </a:r>
            <a:r>
              <a:rPr lang="en-US" altLang="zh-CN" dirty="0"/>
              <a:t>)</a:t>
            </a:r>
            <a:endParaRPr lang="en-US" altLang="zh-CN" dirty="0"/>
          </a:p>
          <a:p>
            <a:pPr algn="l"/>
            <a:r>
              <a:rPr lang="zh-CN" altLang="nl-NL" dirty="0"/>
              <a:t>分别在</a:t>
            </a:r>
            <a:r>
              <a:rPr lang="nl-NL" altLang="zh-CN" dirty="0" err="1"/>
              <a:t>zookeeper</a:t>
            </a:r>
            <a:r>
              <a:rPr lang="nl-NL" altLang="zh-CN" dirty="0"/>
              <a:t> </a:t>
            </a:r>
            <a:r>
              <a:rPr lang="zh-CN" altLang="nl-NL" dirty="0"/>
              <a:t>下创建目录</a:t>
            </a:r>
            <a:r>
              <a:rPr lang="nl-NL" altLang="zh-CN" dirty="0"/>
              <a:t>data</a:t>
            </a:r>
            <a:r>
              <a:rPr lang="zh-CN" altLang="nl-NL" dirty="0"/>
              <a:t>和</a:t>
            </a:r>
            <a:r>
              <a:rPr lang="nl-NL" altLang="zh-CN" dirty="0"/>
              <a:t>log</a:t>
            </a:r>
            <a:r>
              <a:rPr lang="zh-CN" altLang="nl-NL" dirty="0"/>
              <a:t>，并解压</a:t>
            </a:r>
            <a:r>
              <a:rPr lang="nl-NL" altLang="zh-CN" dirty="0" err="1"/>
              <a:t>zk</a:t>
            </a:r>
            <a:r>
              <a:rPr lang="zh-CN" altLang="nl-NL" dirty="0"/>
              <a:t>的</a:t>
            </a:r>
            <a:r>
              <a:rPr lang="nl-NL" altLang="zh-CN" dirty="0" err="1"/>
              <a:t>jar</a:t>
            </a:r>
            <a:r>
              <a:rPr lang="zh-CN" altLang="nl-NL" dirty="0"/>
              <a:t>包</a:t>
            </a:r>
            <a:endParaRPr lang="nl-NL" altLang="zh-CN" dirty="0"/>
          </a:p>
          <a:p>
            <a:pPr algn="l"/>
            <a:r>
              <a:rPr lang="nl-NL" altLang="zh-CN" dirty="0" err="1"/>
              <a:t>mkdir</a:t>
            </a:r>
            <a:r>
              <a:rPr lang="nl-NL" altLang="zh-CN" dirty="0"/>
              <a:t> </a:t>
            </a:r>
            <a:r>
              <a:rPr lang="en-US" altLang="nl-NL" dirty="0"/>
              <a:t>~/bigdata/</a:t>
            </a:r>
            <a:r>
              <a:rPr lang="nl-NL" altLang="zh-CN" dirty="0" err="1"/>
              <a:t>zookeeper</a:t>
            </a:r>
            <a:r>
              <a:rPr lang="nl-NL" altLang="zh-CN" dirty="0"/>
              <a:t>   </a:t>
            </a:r>
            <a:endParaRPr lang="nl-NL" altLang="zh-CN" dirty="0"/>
          </a:p>
          <a:p>
            <a:pPr algn="l"/>
            <a:r>
              <a:rPr lang="nl-NL" altLang="zh-CN" dirty="0" err="1"/>
              <a:t>mkdir</a:t>
            </a:r>
            <a:r>
              <a:rPr lang="nl-NL" altLang="zh-CN" dirty="0"/>
              <a:t> </a:t>
            </a:r>
            <a:r>
              <a:rPr lang="en-US" altLang="nl-NL" dirty="0">
                <a:sym typeface="+mn-ea"/>
              </a:rPr>
              <a:t>~/bigdata/</a:t>
            </a:r>
            <a:r>
              <a:rPr lang="nl-NL" altLang="zh-CN" dirty="0" err="1"/>
              <a:t>zookeeper</a:t>
            </a:r>
            <a:r>
              <a:rPr lang="nl-NL" altLang="zh-CN" dirty="0"/>
              <a:t>/data</a:t>
            </a:r>
            <a:endParaRPr lang="nl-NL" altLang="zh-CN" dirty="0"/>
          </a:p>
          <a:p>
            <a:pPr algn="l"/>
            <a:r>
              <a:rPr lang="nl-NL" altLang="zh-CN" dirty="0" err="1"/>
              <a:t>mkdir</a:t>
            </a:r>
            <a:r>
              <a:rPr lang="nl-NL" altLang="zh-CN" dirty="0"/>
              <a:t> </a:t>
            </a:r>
            <a:r>
              <a:rPr lang="en-US" altLang="nl-NL" dirty="0">
                <a:sym typeface="+mn-ea"/>
              </a:rPr>
              <a:t>~/bigdata/</a:t>
            </a:r>
            <a:r>
              <a:rPr lang="nl-NL" altLang="zh-CN" dirty="0" err="1"/>
              <a:t>zookeeper</a:t>
            </a:r>
            <a:r>
              <a:rPr lang="nl-NL" altLang="zh-CN" dirty="0"/>
              <a:t>/log</a:t>
            </a:r>
            <a:endParaRPr lang="nl-NL" altLang="zh-CN" dirty="0"/>
          </a:p>
          <a:p>
            <a:pPr algn="l"/>
            <a:r>
              <a:rPr lang="nl-NL" altLang="zh-CN" dirty="0"/>
              <a:t>cd </a:t>
            </a:r>
            <a:r>
              <a:rPr lang="en-US" altLang="nl-NL" dirty="0">
                <a:sym typeface="+mn-ea"/>
              </a:rPr>
              <a:t>~/bigdata/</a:t>
            </a:r>
            <a:r>
              <a:rPr lang="nl-NL" altLang="zh-CN" dirty="0" err="1"/>
              <a:t>zookeeper</a:t>
            </a:r>
            <a:endParaRPr lang="nl-NL" altLang="zh-CN" dirty="0" err="1"/>
          </a:p>
          <a:p>
            <a:pPr algn="l"/>
            <a:r>
              <a:rPr lang="nl-NL" altLang="zh-CN" dirty="0" err="1"/>
              <a:t>tar</a:t>
            </a:r>
            <a:r>
              <a:rPr lang="nl-NL" altLang="zh-CN" dirty="0"/>
              <a:t> -</a:t>
            </a:r>
            <a:r>
              <a:rPr lang="nl-NL" altLang="zh-CN" dirty="0" err="1"/>
              <a:t>xf</a:t>
            </a:r>
            <a:r>
              <a:rPr lang="nl-NL" altLang="zh-CN" dirty="0"/>
              <a:t> </a:t>
            </a:r>
            <a:r>
              <a:rPr lang="nl-NL" altLang="zh-CN" dirty="0" smtClean="0"/>
              <a:t>zookeeper-3.4.10.tar</a:t>
            </a:r>
            <a:endParaRPr lang="nl-NL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206543" y="4185058"/>
            <a:ext cx="62050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3: </a:t>
            </a:r>
            <a:r>
              <a:rPr lang="zh-CN" altLang="en-US" dirty="0"/>
              <a:t>进入到</a:t>
            </a:r>
            <a:r>
              <a:rPr lang="en-US" altLang="zh-CN" dirty="0" err="1"/>
              <a:t>zk</a:t>
            </a:r>
            <a:r>
              <a:rPr lang="zh-CN" altLang="en-US" dirty="0"/>
              <a:t>中的</a:t>
            </a:r>
            <a:r>
              <a:rPr lang="en-US" altLang="zh-CN" dirty="0" err="1"/>
              <a:t>conf</a:t>
            </a:r>
            <a:r>
              <a:rPr lang="zh-CN" altLang="en-US" dirty="0"/>
              <a:t>目录，配置</a:t>
            </a:r>
            <a:r>
              <a:rPr lang="en-US" altLang="zh-CN" dirty="0" err="1"/>
              <a:t>zoo.cfg</a:t>
            </a:r>
            <a:r>
              <a:rPr lang="zh-CN" altLang="en-US" dirty="0"/>
              <a:t>文件，如下：</a:t>
            </a:r>
            <a:endParaRPr lang="en-US" altLang="zh-CN" dirty="0"/>
          </a:p>
          <a:p>
            <a:pPr algn="l"/>
            <a:r>
              <a:rPr lang="en-US" altLang="zh-CN" dirty="0"/>
              <a:t>cd ~</a:t>
            </a:r>
            <a:r>
              <a:rPr lang="en-US" altLang="nl-NL" dirty="0">
                <a:sym typeface="+mn-ea"/>
              </a:rPr>
              <a:t>/bigdata/</a:t>
            </a:r>
            <a:r>
              <a:rPr lang="nl-NL" altLang="zh-CN" dirty="0" err="1">
                <a:sym typeface="+mn-ea"/>
              </a:rPr>
              <a:t>zookeeper</a:t>
            </a:r>
            <a:r>
              <a:rPr lang="en-US" altLang="nl-NL" dirty="0" err="1">
                <a:sym typeface="+mn-ea"/>
              </a:rPr>
              <a:t>/zookeeper-3.4.10</a:t>
            </a:r>
            <a:r>
              <a:rPr lang="en-US" altLang="zh-CN" dirty="0"/>
              <a:t>/</a:t>
            </a:r>
            <a:r>
              <a:rPr lang="en-US" altLang="zh-CN" dirty="0" err="1"/>
              <a:t>conf</a:t>
            </a:r>
            <a:r>
              <a:rPr lang="en-US" altLang="zh-CN" dirty="0"/>
              <a:t>  </a:t>
            </a:r>
            <a:endParaRPr lang="en-US" altLang="zh-CN" dirty="0"/>
          </a:p>
          <a:p>
            <a:pPr algn="l"/>
            <a:r>
              <a:rPr lang="en-US" altLang="zh-CN" dirty="0" err="1"/>
              <a:t>cp</a:t>
            </a:r>
            <a:r>
              <a:rPr lang="en-US" altLang="zh-CN" dirty="0"/>
              <a:t> </a:t>
            </a:r>
            <a:r>
              <a:rPr lang="en-US" altLang="zh-CN" dirty="0" err="1"/>
              <a:t>zoo_sample.cfg</a:t>
            </a:r>
            <a:r>
              <a:rPr lang="en-US" altLang="zh-CN" dirty="0"/>
              <a:t> </a:t>
            </a:r>
            <a:r>
              <a:rPr lang="en-US" altLang="zh-CN" dirty="0" err="1"/>
              <a:t>zoo.cfg</a:t>
            </a:r>
            <a:r>
              <a:rPr lang="en-US" altLang="zh-CN" dirty="0"/>
              <a:t>  </a:t>
            </a:r>
            <a:endParaRPr lang="en-US" altLang="zh-CN" dirty="0"/>
          </a:p>
          <a:p>
            <a:pPr algn="l"/>
            <a:r>
              <a:rPr lang="en-US" altLang="zh-CN" dirty="0"/>
              <a:t>vi </a:t>
            </a:r>
            <a:r>
              <a:rPr lang="en-US" altLang="zh-CN" dirty="0" err="1"/>
              <a:t>zoo.cfg</a:t>
            </a:r>
            <a:r>
              <a:rPr lang="en-US" altLang="zh-CN" dirty="0"/>
              <a:t> </a:t>
            </a:r>
            <a:r>
              <a:rPr lang="zh-CN" altLang="en-US" dirty="0"/>
              <a:t>填写如下配置：</a:t>
            </a:r>
            <a:endParaRPr lang="en-US" altLang="zh-CN" dirty="0"/>
          </a:p>
          <a:p>
            <a:pPr algn="l"/>
            <a:r>
              <a:rPr lang="en-US" altLang="zh-CN" dirty="0" err="1"/>
              <a:t>dataDir</a:t>
            </a:r>
            <a:r>
              <a:rPr lang="en-US" altLang="zh-CN" dirty="0"/>
              <a:t>=/home/hadoop-twq</a:t>
            </a:r>
            <a:r>
              <a:rPr lang="en-US" altLang="nl-NL" dirty="0">
                <a:sym typeface="+mn-ea"/>
              </a:rPr>
              <a:t>/bigdata</a:t>
            </a:r>
            <a:r>
              <a:rPr lang="en-US" altLang="zh-CN" dirty="0"/>
              <a:t>/zookeeper/data</a:t>
            </a:r>
            <a:endParaRPr lang="en-US" altLang="zh-CN" dirty="0"/>
          </a:p>
          <a:p>
            <a:pPr algn="l"/>
            <a:r>
              <a:rPr lang="en-US" altLang="zh-CN" dirty="0" err="1"/>
              <a:t>dataLogDir</a:t>
            </a:r>
            <a:r>
              <a:rPr lang="en-US" altLang="zh-CN" dirty="0"/>
              <a:t>=/</a:t>
            </a:r>
            <a:r>
              <a:rPr lang="en-US" altLang="zh-CN" dirty="0" smtClean="0"/>
              <a:t>home/</a:t>
            </a:r>
            <a:r>
              <a:rPr lang="en-US" altLang="zh-CN" dirty="0" err="1" smtClean="0"/>
              <a:t>hadoop-twq</a:t>
            </a:r>
            <a:r>
              <a:rPr lang="en-US" altLang="nl-NL" dirty="0" smtClean="0">
                <a:sym typeface="+mn-ea"/>
              </a:rPr>
              <a:t>/</a:t>
            </a:r>
            <a:r>
              <a:rPr lang="en-US" altLang="nl-NL" dirty="0" err="1" smtClean="0">
                <a:sym typeface="+mn-ea"/>
              </a:rPr>
              <a:t>bigdata</a:t>
            </a:r>
            <a:r>
              <a:rPr lang="en-US" altLang="zh-CN" dirty="0" smtClean="0"/>
              <a:t>/zookeeper/log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单机安装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69488" y="1994943"/>
            <a:ext cx="11612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3: </a:t>
            </a:r>
            <a:r>
              <a:rPr lang="zh-CN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master</a:t>
            </a:r>
            <a:r>
              <a:rPr lang="zh-CN" altLang="en-US" dirty="0">
                <a:ea typeface="宋体" panose="02010600030101010101" pitchFamily="2" charset="-122"/>
              </a:rPr>
              <a:t>中配置环境变量</a:t>
            </a:r>
            <a:endParaRPr lang="zh-CN" altLang="en-US" dirty="0"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vi ~/.bash_profile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export ZK_HOME=/home/hadoop-twq/bigdata/zookeeper/</a:t>
            </a:r>
            <a:r>
              <a:rPr lang="en-US" altLang="nl-NL" dirty="0">
                <a:sym typeface="+mn-ea"/>
              </a:rPr>
              <a:t>zookeeper-3.4.10</a:t>
            </a:r>
            <a:endParaRPr lang="en-US" altLang="nl-NL" dirty="0">
              <a:sym typeface="+mn-ea"/>
            </a:endParaRP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PATH=$PATH:$HOME/.local/bin:$HOME/bin:$JAVA_HOME/bin:$HADOOP_HOME/bin:$HADOOP_HOME/sbin:$ZK_HOME/bin</a:t>
            </a:r>
            <a:endParaRPr lang="en-US" altLang="zh-CN" dirty="0">
              <a:ea typeface="宋体" panose="02010600030101010101" pitchFamily="2" charset="-122"/>
            </a:endParaRPr>
          </a:p>
          <a:p>
            <a:pPr algn="l"/>
            <a:r>
              <a:rPr lang="en-US" altLang="zh-CN" dirty="0">
                <a:ea typeface="宋体" panose="02010600030101010101" pitchFamily="2" charset="-122"/>
              </a:rPr>
              <a:t>source .bash_profile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1118" y="386625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4: </a:t>
            </a:r>
            <a:r>
              <a:rPr lang="en-US" altLang="zh-CN" dirty="0" err="1"/>
              <a:t>zkServer.sh</a:t>
            </a:r>
            <a:r>
              <a:rPr lang="en-US" altLang="zh-CN" dirty="0"/>
              <a:t> </a:t>
            </a:r>
            <a:r>
              <a:rPr lang="en-US" altLang="zh-CN" dirty="0" smtClean="0"/>
              <a:t>start </a:t>
            </a:r>
            <a:r>
              <a:rPr lang="zh-CN" altLang="en-US" dirty="0" smtClean="0"/>
              <a:t>启动</a:t>
            </a:r>
            <a:r>
              <a:rPr lang="en-US" altLang="zh-CN" dirty="0" err="1" smtClean="0"/>
              <a:t>zk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11118" y="4403373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5</a:t>
            </a:r>
            <a:r>
              <a:rPr kumimoji="1" lang="en-US" altLang="zh-CN" smtClean="0"/>
              <a:t>:  </a:t>
            </a:r>
            <a:r>
              <a:rPr kumimoji="1" lang="en-US" altLang="zh-CN" dirty="0" err="1" smtClean="0"/>
              <a:t>jps</a:t>
            </a:r>
            <a:r>
              <a:rPr kumimoji="1" lang="zh-CN" altLang="en-US" dirty="0" smtClean="0"/>
              <a:t>验证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6173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使用脚本命令</a:t>
            </a:r>
            <a:r>
              <a:rPr lang="en-US" altLang="zh-CN" sz="2800" dirty="0" smtClean="0"/>
              <a:t>zkCli.sh</a:t>
            </a:r>
            <a:r>
              <a:rPr lang="zh-CN" altLang="en-US" sz="2800" dirty="0" smtClean="0"/>
              <a:t>操作</a:t>
            </a:r>
            <a:r>
              <a:rPr lang="en-US" altLang="zh-CN" sz="2800" dirty="0" smtClean="0"/>
              <a:t>Zookeeper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35974" y="1062081"/>
            <a:ext cx="464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连接</a:t>
            </a:r>
            <a:r>
              <a:rPr kumimoji="1" lang="en-US" altLang="zh-CN" dirty="0" err="1" smtClean="0"/>
              <a:t>zk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 </a:t>
            </a:r>
            <a:r>
              <a:rPr lang="en-US" altLang="zh-CN" dirty="0" err="1" smtClean="0"/>
              <a:t>zkCli.sh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server master:2181 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6995" y="191706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ls / =&gt; </a:t>
            </a:r>
            <a:r>
              <a:rPr lang="zh-CN" altLang="en-US"/>
              <a:t>查看根节点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995" y="240792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/app1 some_data =&gt; </a:t>
            </a:r>
            <a:r>
              <a:rPr lang="zh-CN" altLang="en-US"/>
              <a:t>创建一个节点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995" y="349694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set /app1 my_data =&gt; </a:t>
            </a:r>
            <a:r>
              <a:rPr lang="zh-CN" altLang="en-US"/>
              <a:t>给节点</a:t>
            </a:r>
            <a:r>
              <a:rPr lang="en-US" altLang="zh-CN"/>
              <a:t>/app1</a:t>
            </a:r>
            <a:r>
              <a:rPr lang="zh-CN" altLang="en-US"/>
              <a:t>设置值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995" y="2951480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get /app1 =&gt; </a:t>
            </a:r>
            <a:r>
              <a:rPr lang="zh-CN" altLang="en-US"/>
              <a:t>获取节点</a:t>
            </a:r>
            <a:r>
              <a:rPr lang="en-US" altLang="zh-CN"/>
              <a:t>/app1</a:t>
            </a:r>
            <a:r>
              <a:rPr lang="zh-CN" altLang="en-US"/>
              <a:t>的数据值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995" y="406209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get /app1 =&gt; </a:t>
            </a:r>
            <a:r>
              <a:rPr lang="zh-CN" altLang="en-US"/>
              <a:t>获取节点</a:t>
            </a:r>
            <a:r>
              <a:rPr lang="en-US" altLang="zh-CN"/>
              <a:t>/app1</a:t>
            </a:r>
            <a:r>
              <a:rPr lang="zh-CN" altLang="en-US"/>
              <a:t>的数据值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995" y="4620895"/>
            <a:ext cx="555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/app1/p_1 “p_1_config” =&gt; </a:t>
            </a:r>
            <a:r>
              <a:rPr lang="zh-CN" altLang="en-US"/>
              <a:t>创建一个节点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6995" y="5151120"/>
            <a:ext cx="441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/app1/p_2 “” =&gt; </a:t>
            </a:r>
            <a:r>
              <a:rPr lang="zh-CN" altLang="en-US"/>
              <a:t>创建一个节点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995" y="5610225"/>
            <a:ext cx="441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/app1/p_3 “” =&gt; </a:t>
            </a:r>
            <a:r>
              <a:rPr lang="zh-CN" altLang="en-US"/>
              <a:t>创建一个节点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11190" y="1865630"/>
            <a:ext cx="6355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/app2/p_1 “” =&gt; </a:t>
            </a:r>
            <a:r>
              <a:rPr lang="zh-CN" altLang="en-US"/>
              <a:t>会报错，因为</a:t>
            </a:r>
            <a:r>
              <a:rPr lang="en-US" altLang="zh-CN"/>
              <a:t>/app2</a:t>
            </a:r>
            <a:r>
              <a:rPr lang="zh-CN" altLang="en-US"/>
              <a:t>目前还不存在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07075" y="242951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/app2 “” =&gt; </a:t>
            </a:r>
            <a:r>
              <a:rPr lang="zh-CN" altLang="en-US"/>
              <a:t>先创建</a:t>
            </a:r>
            <a:r>
              <a:rPr lang="en-US" altLang="zh-CN"/>
              <a:t>/app2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07075" y="292036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/app2/p_1 “” =&gt; </a:t>
            </a:r>
            <a:r>
              <a:rPr lang="zh-CN" altLang="en-US"/>
              <a:t>创建</a:t>
            </a:r>
            <a:r>
              <a:rPr lang="en-US" altLang="zh-CN"/>
              <a:t>/app2/p_2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807075" y="346392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create /app2/p_2 “” =&gt; </a:t>
            </a:r>
            <a:r>
              <a:rPr lang="zh-CN" altLang="en-US"/>
              <a:t>创建</a:t>
            </a:r>
            <a:r>
              <a:rPr lang="en-US" altLang="zh-CN"/>
              <a:t>/app2/p_2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07075" y="4009390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delete /app2/p_2  =&gt; </a:t>
            </a:r>
            <a:r>
              <a:rPr lang="zh-CN" altLang="en-US"/>
              <a:t>删除节点</a:t>
            </a:r>
            <a:r>
              <a:rPr lang="en-US" altLang="zh-CN"/>
              <a:t>/app2/p_2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07075" y="457454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quit  =&gt; </a:t>
            </a:r>
            <a:r>
              <a:rPr lang="zh-CN" altLang="en-US"/>
              <a:t>退出</a:t>
            </a:r>
            <a:r>
              <a:rPr lang="en-US" altLang="zh-CN"/>
              <a:t>zkCli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559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err="1" smtClean="0"/>
              <a:t>ZooInspector</a:t>
            </a:r>
            <a:r>
              <a:rPr lang="zh-CN" altLang="en-US" sz="2800" dirty="0" smtClean="0"/>
              <a:t>查看</a:t>
            </a:r>
            <a:r>
              <a:rPr lang="en-US" altLang="zh-CN" sz="2800" dirty="0" smtClean="0"/>
              <a:t>Zookeeper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863600" y="3167380"/>
            <a:ext cx="9118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下载： https://issues.apache.org/jira/secure/attachment/12436620/ZooInspector.zi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Data Model</a:t>
            </a:r>
            <a:endParaRPr lang="zh-CN" altLang="en-US" sz="2800" dirty="0"/>
          </a:p>
        </p:txBody>
      </p:sp>
      <p:sp>
        <p:nvSpPr>
          <p:cNvPr id="2" name="椭圆 1"/>
          <p:cNvSpPr/>
          <p:nvPr/>
        </p:nvSpPr>
        <p:spPr>
          <a:xfrm>
            <a:off x="5928203" y="1646473"/>
            <a:ext cx="676894" cy="617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28415" y="2676111"/>
            <a:ext cx="676894" cy="617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378838" y="2676064"/>
            <a:ext cx="676894" cy="617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09136" y="172147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/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07356" y="280020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/app1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96892" y="280015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/app2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888492" y="3916483"/>
            <a:ext cx="676894" cy="617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28415" y="3916483"/>
            <a:ext cx="676894" cy="617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995216" y="3916483"/>
            <a:ext cx="676894" cy="617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>
            <a:stCxn id="2" idx="4"/>
            <a:endCxn id="5" idx="0"/>
          </p:cNvCxnSpPr>
          <p:nvPr/>
        </p:nvCxnSpPr>
        <p:spPr>
          <a:xfrm>
            <a:off x="6266815" y="2263775"/>
            <a:ext cx="0" cy="412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2" idx="5"/>
            <a:endCxn id="6" idx="1"/>
          </p:cNvCxnSpPr>
          <p:nvPr/>
        </p:nvCxnSpPr>
        <p:spPr>
          <a:xfrm>
            <a:off x="6505968" y="2173556"/>
            <a:ext cx="1971675" cy="592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5" idx="3"/>
            <a:endCxn id="9" idx="7"/>
          </p:cNvCxnSpPr>
          <p:nvPr/>
        </p:nvCxnSpPr>
        <p:spPr>
          <a:xfrm flipH="1">
            <a:off x="5466204" y="3203194"/>
            <a:ext cx="561340" cy="80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>
            <a:stCxn id="5" idx="4"/>
            <a:endCxn id="10" idx="0"/>
          </p:cNvCxnSpPr>
          <p:nvPr/>
        </p:nvCxnSpPr>
        <p:spPr>
          <a:xfrm>
            <a:off x="6266862" y="3292992"/>
            <a:ext cx="0" cy="623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5" idx="5"/>
            <a:endCxn id="11" idx="1"/>
          </p:cNvCxnSpPr>
          <p:nvPr/>
        </p:nvCxnSpPr>
        <p:spPr>
          <a:xfrm>
            <a:off x="6506180" y="3203194"/>
            <a:ext cx="588010" cy="803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159489" y="457255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/app1/p_1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613478" y="455629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/app1/p_2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908371" y="4541486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/app1/p_2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8636787" y="3296968"/>
            <a:ext cx="25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r>
              <a:rPr kumimoji="1" lang="en-US" altLang="zh-CN" dirty="0" smtClean="0"/>
              <a:t>.</a:t>
            </a:r>
            <a:endParaRPr kumimoji="1" lang="en-US" altLang="zh-CN" dirty="0" smtClean="0"/>
          </a:p>
          <a:p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209303" y="2679874"/>
            <a:ext cx="676894" cy="617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74707" y="2834446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mtClean="0"/>
              <a:t>/zookeeper</a:t>
            </a:r>
            <a:endParaRPr kumimoji="1" lang="en-US" altLang="zh-CN" smtClean="0"/>
          </a:p>
        </p:txBody>
      </p:sp>
      <p:sp>
        <p:nvSpPr>
          <p:cNvPr id="17" name="椭圆 16"/>
          <p:cNvSpPr/>
          <p:nvPr/>
        </p:nvSpPr>
        <p:spPr>
          <a:xfrm>
            <a:off x="3209552" y="4006653"/>
            <a:ext cx="676894" cy="617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253219" y="4710351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smtClean="0"/>
              <a:t>/zookeeper/quota</a:t>
            </a:r>
            <a:endParaRPr kumimoji="1" lang="zh-CN" altLang="en-US" dirty="0"/>
          </a:p>
        </p:txBody>
      </p:sp>
      <p:cxnSp>
        <p:nvCxnSpPr>
          <p:cNvPr id="19" name="直线连接符 24"/>
          <p:cNvCxnSpPr>
            <a:stCxn id="12" idx="4"/>
            <a:endCxn id="17" idx="0"/>
          </p:cNvCxnSpPr>
          <p:nvPr/>
        </p:nvCxnSpPr>
        <p:spPr>
          <a:xfrm>
            <a:off x="3547745" y="3296920"/>
            <a:ext cx="0" cy="70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20"/>
          <p:cNvCxnSpPr>
            <a:stCxn id="2" idx="3"/>
            <a:endCxn id="12" idx="7"/>
          </p:cNvCxnSpPr>
          <p:nvPr/>
        </p:nvCxnSpPr>
        <p:spPr>
          <a:xfrm flipH="1">
            <a:off x="3787140" y="2173605"/>
            <a:ext cx="2240280" cy="5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624445" y="113601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ZNode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2" idx="7"/>
            <a:endCxn id="15" idx="1"/>
          </p:cNvCxnSpPr>
          <p:nvPr/>
        </p:nvCxnSpPr>
        <p:spPr>
          <a:xfrm flipV="1">
            <a:off x="6506210" y="1320165"/>
            <a:ext cx="1118235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2" grpId="0" bldLvl="0" animBg="1"/>
      <p:bldP spid="14" grpId="0"/>
      <p:bldP spid="17" grpId="0" bldLvl="0" animBg="1"/>
      <p:bldP spid="18" grpId="0"/>
      <p:bldP spid="5" grpId="0" bldLvl="0" animBg="1"/>
      <p:bldP spid="7" grpId="0"/>
      <p:bldP spid="10" grpId="0" bldLvl="0" animBg="1"/>
      <p:bldP spid="11" grpId="0" bldLvl="0" animBg="1"/>
      <p:bldP spid="9" grpId="0" bldLvl="0" animBg="1"/>
      <p:bldP spid="36" grpId="0"/>
      <p:bldP spid="37" grpId="0"/>
      <p:bldP spid="38" grpId="0"/>
      <p:bldP spid="6" grpId="0" bldLvl="0" animBg="1"/>
      <p:bldP spid="8" grpId="0"/>
      <p:bldP spid="4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455" y="461818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Data Model - ZNode</a:t>
            </a:r>
            <a:endParaRPr lang="zh-CN" altLang="en-US" sz="28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020" y="657860"/>
            <a:ext cx="6430645" cy="5859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759710" y="116776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数据内容，默认最大为</a:t>
            </a:r>
            <a:r>
              <a:rPr lang="en-US" altLang="zh-CN"/>
              <a:t>1M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216910" y="160464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节点创建时的事物</a:t>
            </a:r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385820" y="205867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节点创建时的时间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928620" y="250698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节点被修改时的事物</a:t>
            </a:r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157220" y="29552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节点被修改时的时间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71220" y="340296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节点的子节点列表最后一次修改时的事物</a:t>
            </a:r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2471420" y="386588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节点的子节点列表的版本号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242820" y="432752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当前节点的数据内容的版本号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700020" y="478218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当前节点的权限的版本号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1120" y="5236845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创建该临时节点的会话</a:t>
            </a:r>
            <a:r>
              <a:rPr lang="en-US" altLang="zh-CN"/>
              <a:t>id,</a:t>
            </a:r>
            <a:r>
              <a:rPr lang="zh-CN" altLang="en-US"/>
              <a:t>如果是持久节点的话则为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585720" y="568960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当前节点的数据内容的长度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814320" y="614870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当前节点的子节点的个数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4" grpId="0"/>
      <p:bldP spid="27" grpId="0"/>
      <p:bldP spid="23" grpId="0"/>
      <p:bldP spid="26" grpId="0"/>
      <p:bldP spid="29" grpId="0"/>
      <p:bldP spid="30" grpId="0"/>
      <p:bldP spid="32" grpId="0"/>
      <p:bldP spid="33" grpId="0"/>
      <p:bldP spid="34" grpId="0"/>
      <p:bldP spid="3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0</TotalTime>
  <Words>9486</Words>
  <Application>WPS 演示</Application>
  <PresentationFormat>宽屏</PresentationFormat>
  <Paragraphs>798</Paragraphs>
  <Slides>31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Rockwell</vt:lpstr>
      <vt:lpstr>方正姚体</vt:lpstr>
      <vt:lpstr>Segoe Print</vt:lpstr>
      <vt:lpstr>微软雅黑</vt:lpstr>
      <vt:lpstr>Arial Unicode MS</vt:lpstr>
      <vt:lpstr>Rockwell Condensed</vt:lpstr>
      <vt:lpstr>等线</vt:lpstr>
      <vt:lpstr>木活字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汤卫群</dc:creator>
  <cp:lastModifiedBy>wind.he</cp:lastModifiedBy>
  <cp:revision>701</cp:revision>
  <dcterms:created xsi:type="dcterms:W3CDTF">2018-03-14T00:16:00Z</dcterms:created>
  <dcterms:modified xsi:type="dcterms:W3CDTF">2018-04-02T11:46:08Z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