
<file path=[Content_Types].xml><?xml version="1.0" encoding="utf-8"?>
<Types xmlns="http://schemas.openxmlformats.org/package/2006/content-types">
  <Default Extension="jpeg" ContentType="image/jpeg"/>
  <Default Extension="wdp" ContentType="image/vnd.ms-photo"/>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80" r:id="rId5"/>
    <p:sldId id="281" r:id="rId6"/>
    <p:sldId id="282" r:id="rId7"/>
    <p:sldId id="283" r:id="rId9"/>
    <p:sldId id="284" r:id="rId10"/>
    <p:sldId id="285" r:id="rId11"/>
    <p:sldId id="286" r:id="rId12"/>
    <p:sldId id="287" r:id="rId13"/>
    <p:sldId id="288" r:id="rId14"/>
    <p:sldId id="289" r:id="rId15"/>
    <p:sldId id="290" r:id="rId16"/>
    <p:sldId id="291" r:id="rId17"/>
    <p:sldId id="292" r:id="rId18"/>
    <p:sldId id="333" r:id="rId19"/>
    <p:sldId id="293" r:id="rId20"/>
    <p:sldId id="294" r:id="rId21"/>
    <p:sldId id="295" r:id="rId22"/>
    <p:sldId id="334" r:id="rId23"/>
    <p:sldId id="264" r:id="rId24"/>
    <p:sldId id="315" r:id="rId25"/>
    <p:sldId id="342" r:id="rId26"/>
    <p:sldId id="343" r:id="rId27"/>
    <p:sldId id="369" r:id="rId28"/>
    <p:sldId id="266" r:id="rId29"/>
    <p:sldId id="318" r:id="rId30"/>
    <p:sldId id="316" r:id="rId31"/>
    <p:sldId id="317" r:id="rId32"/>
    <p:sldId id="271" r:id="rId33"/>
    <p:sldId id="319" r:id="rId34"/>
    <p:sldId id="320" r:id="rId35"/>
    <p:sldId id="268" r:id="rId36"/>
    <p:sldId id="267" r:id="rId37"/>
    <p:sldId id="321" r:id="rId38"/>
    <p:sldId id="270" r:id="rId39"/>
    <p:sldId id="322" r:id="rId40"/>
    <p:sldId id="368" r:id="rId41"/>
    <p:sldId id="298" r:id="rId42"/>
    <p:sldId id="367" r:id="rId43"/>
    <p:sldId id="339" r:id="rId44"/>
    <p:sldId id="340" r:id="rId45"/>
    <p:sldId id="341" r:id="rId46"/>
    <p:sldId id="274" r:id="rId47"/>
    <p:sldId id="336" r:id="rId48"/>
    <p:sldId id="275" r:id="rId49"/>
    <p:sldId id="276"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6"/>
  </p:normalViewPr>
  <p:slideViewPr>
    <p:cSldViewPr snapToGrid="0">
      <p:cViewPr varScale="1">
        <p:scale>
          <a:sx n="107" d="100"/>
          <a:sy n="107" d="100"/>
        </p:scale>
        <p:origin x="2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9B4BB4-4C7F-4648-9654-164F9881540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7FA039-1ABB-43A0-9CA7-8B3CD08136D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EEC7C591-0D84-4841-BEDC-205E48F6670E}"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EEC7C591-0D84-4841-BEDC-205E48F6670E}"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EEC7C591-0D84-4841-BEDC-205E48F6670E}"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1467EEC0-0C63-8947-A0E4-84015CF24BF0}"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microsoft.com/office/2007/relationships/hdphoto" Target="../media/hdphoto2.wdp"/><Relationship Id="rId4" Type="http://schemas.openxmlformats.org/officeDocument/2006/relationships/image" Target="../media/image2.png"/><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microsoft.com/office/2007/relationships/hdphoto" Target="../media/hdphoto2.wdp"/><Relationship Id="rId4" Type="http://schemas.openxmlformats.org/officeDocument/2006/relationships/image" Target="../media/image2.png"/><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microsoft.com/office/2007/relationships/hdphoto" Target="../media/hdphoto2.wdp"/><Relationship Id="rId4" Type="http://schemas.openxmlformats.org/officeDocument/2006/relationships/image" Target="../media/image3.png"/><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microsoft.com/office/2007/relationships/hdphoto" Target="../media/hdphoto2.wdp"/><Relationship Id="rId4" Type="http://schemas.openxmlformats.org/officeDocument/2006/relationships/image" Target="../media/image3.png"/><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62E8880F-9FBD-471F-B65B-AEC02F5F91D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39A0AF8-D461-442A-A2C9-3FF5678AC15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2E8880F-9FBD-471F-B65B-AEC02F5F91D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A0AF8-D461-442A-A2C9-3FF5678AC15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1066800" y="533400"/>
            <a:ext cx="7505700" cy="56388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2E8880F-9FBD-471F-B65B-AEC02F5F91D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A0AF8-D461-442A-A2C9-3FF5678AC15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2E8880F-9FBD-471F-B65B-AEC02F5F91D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9A0AF8-D461-442A-A2C9-3FF5678AC15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endParaRPr lang="zh-CN" altLang="en-US" smtClean="0"/>
          </a:p>
        </p:txBody>
      </p:sp>
      <p:sp>
        <p:nvSpPr>
          <p:cNvPr id="4" name="Date Placeholder 3"/>
          <p:cNvSpPr>
            <a:spLocks noGrp="1"/>
          </p:cNvSpPr>
          <p:nvPr>
            <p:ph type="dt" sz="half" idx="10"/>
          </p:nvPr>
        </p:nvSpPr>
        <p:spPr>
          <a:xfrm>
            <a:off x="8593667" y="6272784"/>
            <a:ext cx="2644309" cy="365125"/>
          </a:xfrm>
        </p:spPr>
        <p:txBody>
          <a:bodyPr/>
          <a:lstStyle/>
          <a:p>
            <a:fld id="{62E8880F-9FBD-471F-B65B-AEC02F5F91D1}" type="datetimeFigureOut">
              <a:rPr lang="zh-CN" altLang="en-US" smtClean="0"/>
            </a:fld>
            <a:endParaRPr lang="zh-CN" altLang="en-US"/>
          </a:p>
        </p:txBody>
      </p:sp>
      <p:sp>
        <p:nvSpPr>
          <p:cNvPr id="5" name="Footer Placeholder 4"/>
          <p:cNvSpPr>
            <a:spLocks noGrp="1"/>
          </p:cNvSpPr>
          <p:nvPr>
            <p:ph type="ftr" sz="quarter" idx="11"/>
          </p:nvPr>
        </p:nvSpPr>
        <p:spPr>
          <a:xfrm>
            <a:off x="2182708" y="6272784"/>
            <a:ext cx="6327648" cy="365125"/>
          </a:xfrm>
        </p:spPr>
        <p:txBody>
          <a:bodyPr/>
          <a:lstStyle/>
          <a:p>
            <a:endParaRPr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39A0AF8-D461-442A-A2C9-3FF5678AC15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2E8880F-9FBD-471F-B65B-AEC02F5F91D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9A0AF8-D461-442A-A2C9-3FF5678AC15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2E8880F-9FBD-471F-B65B-AEC02F5F91D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39A0AF8-D461-442A-A2C9-3FF5678AC15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2E8880F-9FBD-471F-B65B-AEC02F5F91D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39A0AF8-D461-442A-A2C9-3FF5678AC15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E8880F-9FBD-471F-B65B-AEC02F5F91D1}"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39A0AF8-D461-442A-A2C9-3FF5678AC15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hasCustomPrompt="1"/>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62E8880F-9FBD-471F-B65B-AEC02F5F91D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39A0AF8-D461-442A-A2C9-3FF5678AC15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endParaRPr lang="zh-CN" altLang="en-US" smtClean="0"/>
          </a:p>
        </p:txBody>
      </p:sp>
      <p:sp>
        <p:nvSpPr>
          <p:cNvPr id="5" name="Date Placeholder 4"/>
          <p:cNvSpPr>
            <a:spLocks noGrp="1"/>
          </p:cNvSpPr>
          <p:nvPr>
            <p:ph type="dt" sz="half" idx="10"/>
          </p:nvPr>
        </p:nvSpPr>
        <p:spPr/>
        <p:txBody>
          <a:bodyPr/>
          <a:lstStyle/>
          <a:p>
            <a:fld id="{62E8880F-9FBD-471F-B65B-AEC02F5F91D1}" type="datetimeFigureOut">
              <a:rPr lang="zh-CN" altLang="en-US" smtClean="0"/>
            </a:fld>
            <a:endParaRPr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39A0AF8-D461-442A-A2C9-3FF5678AC15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microsoft.com/office/2007/relationships/hdphoto" Target="../media/hdphoto2.wdp"/><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2E8880F-9FBD-471F-B65B-AEC02F5F91D1}" type="datetimeFigureOut">
              <a:rPr lang="zh-CN" altLang="en-US" smtClean="0"/>
            </a:fld>
            <a:endParaRPr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2">
                <a:duotone>
                  <a:schemeClr val="accent1">
                    <a:shade val="45000"/>
                    <a:satMod val="135000"/>
                  </a:schemeClr>
                  <a:prstClr val="white"/>
                </a:duotone>
                <a:extLst>
                  <a:ext uri="{BEBA8EAE-BF5A-486C-A8C5-ECC9F3942E4B}">
                    <a14:imgProps xmlns:a14="http://schemas.microsoft.com/office/drawing/2010/main">
                      <a14:imgLayer r:embed="rId13">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39A0AF8-D461-442A-A2C9-3FF5678AC15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kern="1200" cap="all" baseline="0">
          <a:blipFill>
            <a:blip r:embed="rId14">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84437" y="2096653"/>
            <a:ext cx="1478290" cy="707886"/>
          </a:xfrm>
          <a:prstGeom prst="rect">
            <a:avLst/>
          </a:prstGeom>
          <a:noFill/>
        </p:spPr>
        <p:txBody>
          <a:bodyPr wrap="none" rtlCol="0">
            <a:spAutoFit/>
          </a:bodyPr>
          <a:lstStyle/>
          <a:p>
            <a:r>
              <a:rPr lang="en-US" altLang="zh-CN" sz="4000" dirty="0" smtClean="0"/>
              <a:t>HDFS</a:t>
            </a:r>
            <a:endParaRPr lang="zh-CN" altLang="en-US" sz="4000" dirty="0"/>
          </a:p>
        </p:txBody>
      </p:sp>
      <p:sp>
        <p:nvSpPr>
          <p:cNvPr id="5" name="文本框 4"/>
          <p:cNvSpPr txBox="1"/>
          <p:nvPr/>
        </p:nvSpPr>
        <p:spPr>
          <a:xfrm>
            <a:off x="3185473" y="3118575"/>
            <a:ext cx="4676217" cy="461665"/>
          </a:xfrm>
          <a:prstGeom prst="rect">
            <a:avLst/>
          </a:prstGeom>
          <a:noFill/>
        </p:spPr>
        <p:txBody>
          <a:bodyPr wrap="none" rtlCol="0">
            <a:spAutoFit/>
          </a:bodyPr>
          <a:lstStyle/>
          <a:p>
            <a:r>
              <a:rPr lang="en-US" altLang="zh-CN" sz="2400" dirty="0" smtClean="0"/>
              <a:t>Hadoop Distributed File System</a:t>
            </a:r>
            <a:endParaRPr lang="zh-CN" altLang="en-US" sz="2400" dirty="0"/>
          </a:p>
        </p:txBody>
      </p:sp>
      <p:sp>
        <p:nvSpPr>
          <p:cNvPr id="6" name="文本框 5"/>
          <p:cNvSpPr txBox="1"/>
          <p:nvPr/>
        </p:nvSpPr>
        <p:spPr>
          <a:xfrm>
            <a:off x="7587673" y="4613562"/>
            <a:ext cx="1210588" cy="707886"/>
          </a:xfrm>
          <a:prstGeom prst="rect">
            <a:avLst/>
          </a:prstGeom>
          <a:noFill/>
        </p:spPr>
        <p:txBody>
          <a:bodyPr wrap="none" rtlCol="0">
            <a:spAutoFit/>
          </a:bodyPr>
          <a:lstStyle/>
          <a:p>
            <a:r>
              <a:rPr lang="zh-CN" altLang="en-US" sz="4000" dirty="0" smtClean="0"/>
              <a:t>老汤</a:t>
            </a:r>
            <a:endParaRPr lang="zh-CN" alt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049" y="155905"/>
            <a:ext cx="1980029" cy="523220"/>
          </a:xfrm>
          <a:prstGeom prst="rect">
            <a:avLst/>
          </a:prstGeom>
          <a:noFill/>
        </p:spPr>
        <p:txBody>
          <a:bodyPr wrap="none" rtlCol="0">
            <a:spAutoFit/>
          </a:bodyPr>
          <a:lstStyle/>
          <a:p>
            <a:r>
              <a:rPr kumimoji="1" lang="zh-CN" altLang="en-US" sz="2800" dirty="0" smtClean="0"/>
              <a:t>分布式存储</a:t>
            </a:r>
            <a:endParaRPr kumimoji="1" lang="zh-CN" altLang="en-US" sz="2800" dirty="0"/>
          </a:p>
        </p:txBody>
      </p:sp>
      <p:sp>
        <p:nvSpPr>
          <p:cNvPr id="5" name="文本框 4"/>
          <p:cNvSpPr txBox="1"/>
          <p:nvPr/>
        </p:nvSpPr>
        <p:spPr>
          <a:xfrm>
            <a:off x="735980" y="1538868"/>
            <a:ext cx="5979522" cy="307777"/>
          </a:xfrm>
          <a:prstGeom prst="rect">
            <a:avLst/>
          </a:prstGeom>
          <a:noFill/>
        </p:spPr>
        <p:txBody>
          <a:bodyPr wrap="none" rtlCol="0">
            <a:spAutoFit/>
          </a:bodyPr>
          <a:lstStyle/>
          <a:p>
            <a:r>
              <a:rPr kumimoji="1" lang="zh-CN" altLang="en-US" sz="1400" dirty="0" smtClean="0"/>
              <a:t>☛ 在另外一台机器上启动一个管理所有节点以及存储在上面数据块的服务</a:t>
            </a:r>
            <a:endParaRPr kumimoji="1" lang="zh-CN" altLang="en-US" sz="1400" dirty="0"/>
          </a:p>
        </p:txBody>
      </p:sp>
      <p:sp>
        <p:nvSpPr>
          <p:cNvPr id="6" name="文本框 5"/>
          <p:cNvSpPr txBox="1"/>
          <p:nvPr/>
        </p:nvSpPr>
        <p:spPr>
          <a:xfrm>
            <a:off x="735980" y="2662695"/>
            <a:ext cx="4482317" cy="2031325"/>
          </a:xfrm>
          <a:prstGeom prst="rect">
            <a:avLst/>
          </a:prstGeom>
          <a:noFill/>
        </p:spPr>
        <p:txBody>
          <a:bodyPr wrap="none" rtlCol="0">
            <a:spAutoFit/>
          </a:bodyPr>
          <a:lstStyle/>
          <a:p>
            <a:pPr>
              <a:lnSpc>
                <a:spcPct val="150000"/>
              </a:lnSpc>
            </a:pPr>
            <a:r>
              <a:rPr kumimoji="1" lang="zh-CN" altLang="en-US" sz="1400" dirty="0" smtClean="0"/>
              <a:t>☛ 文件的概念</a:t>
            </a:r>
            <a:endParaRPr kumimoji="1" lang="en-US" altLang="zh-CN" sz="1400" dirty="0" smtClean="0"/>
          </a:p>
          <a:p>
            <a:pPr>
              <a:lnSpc>
                <a:spcPct val="150000"/>
              </a:lnSpc>
            </a:pPr>
            <a:r>
              <a:rPr kumimoji="1" lang="zh-CN" altLang="en-US" sz="1400" dirty="0" smtClean="0"/>
              <a:t>    </a:t>
            </a:r>
            <a:r>
              <a:rPr kumimoji="1" lang="en-US" altLang="zh-CN" sz="1400" dirty="0" smtClean="0"/>
              <a:t>1:</a:t>
            </a:r>
            <a:r>
              <a:rPr kumimoji="1" lang="zh-CN" altLang="en-US" sz="1400" dirty="0" smtClean="0"/>
              <a:t> 存在于</a:t>
            </a:r>
            <a:r>
              <a:rPr kumimoji="1" lang="en-US" altLang="zh-CN" sz="1400" dirty="0" smtClean="0"/>
              <a:t>slave</a:t>
            </a:r>
            <a:r>
              <a:rPr kumimoji="1" lang="zh-CN" altLang="en-US" sz="1400" dirty="0" smtClean="0"/>
              <a:t>上的文件</a:t>
            </a:r>
            <a:endParaRPr kumimoji="1" lang="en-US" altLang="zh-CN" sz="1400" dirty="0" smtClean="0"/>
          </a:p>
          <a:p>
            <a:pPr>
              <a:lnSpc>
                <a:spcPct val="150000"/>
              </a:lnSpc>
            </a:pPr>
            <a:r>
              <a:rPr kumimoji="1" lang="zh-CN" altLang="en-US" sz="1400" dirty="0" smtClean="0"/>
              <a:t>        表示真实存放数据的文件即本地磁盘文件</a:t>
            </a:r>
            <a:endParaRPr kumimoji="1" lang="en-US" altLang="zh-CN" sz="1400" dirty="0" smtClean="0"/>
          </a:p>
          <a:p>
            <a:pPr>
              <a:lnSpc>
                <a:spcPct val="150000"/>
              </a:lnSpc>
            </a:pPr>
            <a:r>
              <a:rPr kumimoji="1" lang="zh-CN" altLang="en-US" sz="1400" dirty="0" smtClean="0"/>
              <a:t>    </a:t>
            </a:r>
            <a:r>
              <a:rPr kumimoji="1" lang="en-US" altLang="zh-CN" sz="1400" dirty="0" smtClean="0"/>
              <a:t>2:</a:t>
            </a:r>
            <a:r>
              <a:rPr kumimoji="1" lang="zh-CN" altLang="en-US" sz="1400" dirty="0" smtClean="0"/>
              <a:t> 存在于</a:t>
            </a:r>
            <a:r>
              <a:rPr kumimoji="1" lang="en-US" altLang="zh-CN" sz="1400" dirty="0" smtClean="0"/>
              <a:t>master</a:t>
            </a:r>
            <a:r>
              <a:rPr kumimoji="1" lang="zh-CN" altLang="en-US" sz="1400" dirty="0" smtClean="0"/>
              <a:t>上的文件</a:t>
            </a:r>
            <a:endParaRPr kumimoji="1" lang="en-US" altLang="zh-CN" sz="1400" dirty="0" smtClean="0"/>
          </a:p>
          <a:p>
            <a:pPr>
              <a:lnSpc>
                <a:spcPct val="150000"/>
              </a:lnSpc>
            </a:pPr>
            <a:r>
              <a:rPr kumimoji="1" lang="zh-CN" altLang="en-US" sz="1400" dirty="0" smtClean="0"/>
              <a:t>       表示逻辑文件，它表示这个逻辑文件全路径名，与</a:t>
            </a:r>
            <a:endParaRPr kumimoji="1" lang="en-US" altLang="zh-CN" sz="1400" dirty="0" smtClean="0"/>
          </a:p>
          <a:p>
            <a:pPr>
              <a:lnSpc>
                <a:spcPct val="150000"/>
              </a:lnSpc>
            </a:pPr>
            <a:r>
              <a:rPr kumimoji="1" lang="zh-CN" altLang="en-US" sz="1400" dirty="0" smtClean="0"/>
              <a:t>这个全路径对应的有数据块的存储信息</a:t>
            </a:r>
            <a:r>
              <a:rPr kumimoji="1" lang="en-US" altLang="zh-CN" sz="1400" dirty="0" smtClean="0"/>
              <a:t>(</a:t>
            </a:r>
            <a:r>
              <a:rPr kumimoji="1" lang="zh-CN" altLang="en-US" sz="1400" dirty="0" smtClean="0"/>
              <a:t>数据块位置等</a:t>
            </a:r>
            <a:r>
              <a:rPr kumimoji="1" lang="en-US" altLang="zh-CN" sz="1400" dirty="0" smtClean="0"/>
              <a:t>)</a:t>
            </a:r>
            <a:endParaRPr kumimoji="1" lang="zh-CN" altLang="en-US" sz="1400" dirty="0" smtClean="0"/>
          </a:p>
        </p:txBody>
      </p:sp>
      <p:pic>
        <p:nvPicPr>
          <p:cNvPr id="63" name="图片 62"/>
          <p:cNvPicPr>
            <a:picLocks noChangeAspect="1"/>
          </p:cNvPicPr>
          <p:nvPr/>
        </p:nvPicPr>
        <p:blipFill>
          <a:blip r:embed="rId1"/>
          <a:stretch>
            <a:fillRect/>
          </a:stretch>
        </p:blipFill>
        <p:spPr>
          <a:xfrm>
            <a:off x="5800294" y="4918020"/>
            <a:ext cx="815852" cy="1043957"/>
          </a:xfrm>
          <a:prstGeom prst="rect">
            <a:avLst/>
          </a:prstGeom>
        </p:spPr>
      </p:pic>
      <p:pic>
        <p:nvPicPr>
          <p:cNvPr id="64" name="图片 63"/>
          <p:cNvPicPr>
            <a:picLocks noChangeAspect="1"/>
          </p:cNvPicPr>
          <p:nvPr/>
        </p:nvPicPr>
        <p:blipFill>
          <a:blip r:embed="rId1"/>
          <a:stretch>
            <a:fillRect/>
          </a:stretch>
        </p:blipFill>
        <p:spPr>
          <a:xfrm>
            <a:off x="6979204" y="4918020"/>
            <a:ext cx="815852" cy="1043957"/>
          </a:xfrm>
          <a:prstGeom prst="rect">
            <a:avLst/>
          </a:prstGeom>
        </p:spPr>
      </p:pic>
      <p:pic>
        <p:nvPicPr>
          <p:cNvPr id="65" name="图片 64"/>
          <p:cNvPicPr>
            <a:picLocks noChangeAspect="1"/>
          </p:cNvPicPr>
          <p:nvPr/>
        </p:nvPicPr>
        <p:blipFill>
          <a:blip r:embed="rId1"/>
          <a:stretch>
            <a:fillRect/>
          </a:stretch>
        </p:blipFill>
        <p:spPr>
          <a:xfrm>
            <a:off x="7103312" y="3551062"/>
            <a:ext cx="815852" cy="1043957"/>
          </a:xfrm>
          <a:prstGeom prst="rect">
            <a:avLst/>
          </a:prstGeom>
        </p:spPr>
      </p:pic>
      <p:pic>
        <p:nvPicPr>
          <p:cNvPr id="66" name="图片 65"/>
          <p:cNvPicPr>
            <a:picLocks noChangeAspect="1"/>
          </p:cNvPicPr>
          <p:nvPr/>
        </p:nvPicPr>
        <p:blipFill>
          <a:blip r:embed="rId1"/>
          <a:stretch>
            <a:fillRect/>
          </a:stretch>
        </p:blipFill>
        <p:spPr>
          <a:xfrm>
            <a:off x="8312002" y="4918020"/>
            <a:ext cx="815852" cy="1043957"/>
          </a:xfrm>
          <a:prstGeom prst="rect">
            <a:avLst/>
          </a:prstGeom>
        </p:spPr>
      </p:pic>
      <p:pic>
        <p:nvPicPr>
          <p:cNvPr id="67" name="图片 66"/>
          <p:cNvPicPr>
            <a:picLocks noChangeAspect="1"/>
          </p:cNvPicPr>
          <p:nvPr/>
        </p:nvPicPr>
        <p:blipFill>
          <a:blip r:embed="rId1"/>
          <a:stretch>
            <a:fillRect/>
          </a:stretch>
        </p:blipFill>
        <p:spPr>
          <a:xfrm>
            <a:off x="9644800" y="4823241"/>
            <a:ext cx="815852" cy="1043957"/>
          </a:xfrm>
          <a:prstGeom prst="rect">
            <a:avLst/>
          </a:prstGeom>
        </p:spPr>
      </p:pic>
      <p:pic>
        <p:nvPicPr>
          <p:cNvPr id="68" name="图片 67"/>
          <p:cNvPicPr>
            <a:picLocks noChangeAspect="1"/>
          </p:cNvPicPr>
          <p:nvPr/>
        </p:nvPicPr>
        <p:blipFill>
          <a:blip r:embed="rId1"/>
          <a:stretch>
            <a:fillRect/>
          </a:stretch>
        </p:blipFill>
        <p:spPr>
          <a:xfrm>
            <a:off x="8436111" y="3551062"/>
            <a:ext cx="815852" cy="1043957"/>
          </a:xfrm>
          <a:prstGeom prst="rect">
            <a:avLst/>
          </a:prstGeom>
        </p:spPr>
      </p:pic>
      <p:pic>
        <p:nvPicPr>
          <p:cNvPr id="69" name="图片 68"/>
          <p:cNvPicPr>
            <a:picLocks noChangeAspect="1"/>
          </p:cNvPicPr>
          <p:nvPr/>
        </p:nvPicPr>
        <p:blipFill>
          <a:blip r:embed="rId1"/>
          <a:stretch>
            <a:fillRect/>
          </a:stretch>
        </p:blipFill>
        <p:spPr>
          <a:xfrm>
            <a:off x="9768910" y="3551063"/>
            <a:ext cx="815852" cy="1043957"/>
          </a:xfrm>
          <a:prstGeom prst="rect">
            <a:avLst/>
          </a:prstGeom>
        </p:spPr>
      </p:pic>
      <p:pic>
        <p:nvPicPr>
          <p:cNvPr id="70" name="图片 69"/>
          <p:cNvPicPr>
            <a:picLocks noChangeAspect="1"/>
          </p:cNvPicPr>
          <p:nvPr/>
        </p:nvPicPr>
        <p:blipFill>
          <a:blip r:embed="rId1"/>
          <a:stretch>
            <a:fillRect/>
          </a:stretch>
        </p:blipFill>
        <p:spPr>
          <a:xfrm>
            <a:off x="5770513" y="3637672"/>
            <a:ext cx="815852" cy="1043957"/>
          </a:xfrm>
          <a:prstGeom prst="rect">
            <a:avLst/>
          </a:prstGeom>
        </p:spPr>
      </p:pic>
      <p:sp>
        <p:nvSpPr>
          <p:cNvPr id="71" name="矩形 70"/>
          <p:cNvSpPr/>
          <p:nvPr/>
        </p:nvSpPr>
        <p:spPr>
          <a:xfrm>
            <a:off x="5770513" y="3637672"/>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C00000"/>
                </a:solidFill>
              </a:rPr>
              <a:t>block1</a:t>
            </a:r>
            <a:endParaRPr kumimoji="1" lang="en-US" altLang="zh-CN" sz="1400" dirty="0" smtClean="0">
              <a:solidFill>
                <a:srgbClr val="C00000"/>
              </a:solidFill>
            </a:endParaRPr>
          </a:p>
        </p:txBody>
      </p:sp>
      <p:sp>
        <p:nvSpPr>
          <p:cNvPr id="72" name="矩形 71"/>
          <p:cNvSpPr/>
          <p:nvPr/>
        </p:nvSpPr>
        <p:spPr>
          <a:xfrm>
            <a:off x="9768908" y="3637671"/>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C00000"/>
                </a:solidFill>
              </a:rPr>
              <a:t>block4</a:t>
            </a:r>
            <a:endParaRPr kumimoji="1" lang="en-US" altLang="zh-CN" sz="1400" dirty="0" smtClean="0">
              <a:solidFill>
                <a:srgbClr val="C00000"/>
              </a:solidFill>
            </a:endParaRPr>
          </a:p>
        </p:txBody>
      </p:sp>
      <p:sp>
        <p:nvSpPr>
          <p:cNvPr id="73" name="矩形 72"/>
          <p:cNvSpPr/>
          <p:nvPr/>
        </p:nvSpPr>
        <p:spPr>
          <a:xfrm>
            <a:off x="8530380" y="3640594"/>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C00000"/>
                </a:solidFill>
              </a:rPr>
              <a:t>block3</a:t>
            </a:r>
            <a:endParaRPr kumimoji="1" lang="en-US" altLang="zh-CN" sz="1400" dirty="0" smtClean="0">
              <a:solidFill>
                <a:srgbClr val="C00000"/>
              </a:solidFill>
            </a:endParaRPr>
          </a:p>
        </p:txBody>
      </p:sp>
      <p:sp>
        <p:nvSpPr>
          <p:cNvPr id="74" name="矩形 73"/>
          <p:cNvSpPr/>
          <p:nvPr/>
        </p:nvSpPr>
        <p:spPr>
          <a:xfrm>
            <a:off x="5800294" y="5042310"/>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C00000"/>
                </a:solidFill>
              </a:rPr>
              <a:t>block5</a:t>
            </a:r>
            <a:endParaRPr kumimoji="1" lang="en-US" altLang="zh-CN" sz="1400" dirty="0" smtClean="0">
              <a:solidFill>
                <a:srgbClr val="C00000"/>
              </a:solidFill>
            </a:endParaRPr>
          </a:p>
        </p:txBody>
      </p:sp>
      <p:sp>
        <p:nvSpPr>
          <p:cNvPr id="75" name="矩形 74"/>
          <p:cNvSpPr/>
          <p:nvPr/>
        </p:nvSpPr>
        <p:spPr>
          <a:xfrm>
            <a:off x="5770512" y="4092980"/>
            <a:ext cx="800763"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smtClean="0">
                <a:solidFill>
                  <a:srgbClr val="C00000"/>
                </a:solidFill>
              </a:rPr>
              <a:t>block2</a:t>
            </a:r>
            <a:endParaRPr kumimoji="1" lang="en-US" altLang="zh-CN" sz="1400" dirty="0" smtClean="0">
              <a:solidFill>
                <a:srgbClr val="C00000"/>
              </a:solidFill>
            </a:endParaRPr>
          </a:p>
        </p:txBody>
      </p:sp>
      <p:sp>
        <p:nvSpPr>
          <p:cNvPr id="76" name="矩形 75"/>
          <p:cNvSpPr/>
          <p:nvPr/>
        </p:nvSpPr>
        <p:spPr>
          <a:xfrm>
            <a:off x="7069465" y="5042310"/>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C00000"/>
                </a:solidFill>
              </a:rPr>
              <a:t>block6</a:t>
            </a:r>
            <a:endParaRPr kumimoji="1" lang="en-US" altLang="zh-CN" sz="1400" dirty="0" smtClean="0">
              <a:solidFill>
                <a:srgbClr val="C00000"/>
              </a:solidFill>
            </a:endParaRPr>
          </a:p>
        </p:txBody>
      </p:sp>
      <p:sp>
        <p:nvSpPr>
          <p:cNvPr id="77" name="矩形 76"/>
          <p:cNvSpPr/>
          <p:nvPr/>
        </p:nvSpPr>
        <p:spPr>
          <a:xfrm>
            <a:off x="8329374" y="5028999"/>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C00000"/>
                </a:solidFill>
              </a:rPr>
              <a:t>…….</a:t>
            </a:r>
            <a:endParaRPr kumimoji="1" lang="en-US" altLang="zh-CN" sz="1400" dirty="0" smtClean="0">
              <a:solidFill>
                <a:srgbClr val="C00000"/>
              </a:solidFill>
            </a:endParaRPr>
          </a:p>
        </p:txBody>
      </p:sp>
      <p:sp>
        <p:nvSpPr>
          <p:cNvPr id="78" name="矩形 77"/>
          <p:cNvSpPr/>
          <p:nvPr/>
        </p:nvSpPr>
        <p:spPr>
          <a:xfrm>
            <a:off x="9644800" y="5015688"/>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err="1" smtClean="0">
                <a:solidFill>
                  <a:srgbClr val="C00000"/>
                </a:solidFill>
              </a:rPr>
              <a:t>blockn</a:t>
            </a:r>
            <a:endParaRPr kumimoji="1" lang="en-US" altLang="zh-CN" sz="1400" dirty="0" err="1" smtClean="0">
              <a:solidFill>
                <a:srgbClr val="C00000"/>
              </a:solidFill>
            </a:endParaRPr>
          </a:p>
        </p:txBody>
      </p:sp>
      <p:sp>
        <p:nvSpPr>
          <p:cNvPr id="79" name="矩形 78"/>
          <p:cNvSpPr/>
          <p:nvPr/>
        </p:nvSpPr>
        <p:spPr>
          <a:xfrm>
            <a:off x="5800294" y="5502143"/>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C00000"/>
                </a:solidFill>
              </a:rPr>
              <a:t>block3</a:t>
            </a:r>
            <a:endParaRPr kumimoji="1" lang="en-US" altLang="zh-CN" sz="1400" dirty="0" smtClean="0">
              <a:solidFill>
                <a:srgbClr val="C00000"/>
              </a:solidFill>
            </a:endParaRPr>
          </a:p>
        </p:txBody>
      </p:sp>
      <p:sp>
        <p:nvSpPr>
          <p:cNvPr id="80" name="矩形 79"/>
          <p:cNvSpPr/>
          <p:nvPr/>
        </p:nvSpPr>
        <p:spPr>
          <a:xfrm>
            <a:off x="7220830" y="4062511"/>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smtClean="0">
                <a:solidFill>
                  <a:srgbClr val="C00000"/>
                </a:solidFill>
              </a:rPr>
              <a:t>block1</a:t>
            </a:r>
            <a:endParaRPr kumimoji="1" lang="en-US" altLang="zh-CN" sz="1400" dirty="0" smtClean="0">
              <a:solidFill>
                <a:srgbClr val="C00000"/>
              </a:solidFill>
            </a:endParaRPr>
          </a:p>
        </p:txBody>
      </p:sp>
      <p:sp>
        <p:nvSpPr>
          <p:cNvPr id="81" name="矩形 80"/>
          <p:cNvSpPr/>
          <p:nvPr/>
        </p:nvSpPr>
        <p:spPr>
          <a:xfrm>
            <a:off x="7165199" y="3681457"/>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smtClean="0">
                <a:solidFill>
                  <a:srgbClr val="C00000"/>
                </a:solidFill>
              </a:rPr>
              <a:t>block2</a:t>
            </a:r>
            <a:endParaRPr kumimoji="1" lang="en-US" altLang="zh-CN" sz="1400" dirty="0" smtClean="0">
              <a:solidFill>
                <a:srgbClr val="C00000"/>
              </a:solidFill>
            </a:endParaRPr>
          </a:p>
        </p:txBody>
      </p:sp>
      <p:sp>
        <p:nvSpPr>
          <p:cNvPr id="82" name="矩形 81"/>
          <p:cNvSpPr/>
          <p:nvPr/>
        </p:nvSpPr>
        <p:spPr>
          <a:xfrm>
            <a:off x="8483246" y="4184249"/>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C00000"/>
                </a:solidFill>
              </a:rPr>
              <a:t>block4</a:t>
            </a:r>
            <a:endParaRPr kumimoji="1" lang="en-US" altLang="zh-CN" sz="1400" dirty="0" smtClean="0">
              <a:solidFill>
                <a:srgbClr val="C00000"/>
              </a:solidFill>
            </a:endParaRPr>
          </a:p>
        </p:txBody>
      </p:sp>
      <p:sp>
        <p:nvSpPr>
          <p:cNvPr id="83" name="矩形 82"/>
          <p:cNvSpPr/>
          <p:nvPr/>
        </p:nvSpPr>
        <p:spPr>
          <a:xfrm>
            <a:off x="9621050" y="5429300"/>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C00000"/>
                </a:solidFill>
              </a:rPr>
              <a:t>block5</a:t>
            </a:r>
            <a:endParaRPr kumimoji="1" lang="en-US" altLang="zh-CN" sz="1400" dirty="0" smtClean="0">
              <a:solidFill>
                <a:srgbClr val="C00000"/>
              </a:solidFill>
            </a:endParaRPr>
          </a:p>
        </p:txBody>
      </p:sp>
      <p:sp>
        <p:nvSpPr>
          <p:cNvPr id="84" name="矩形 83"/>
          <p:cNvSpPr/>
          <p:nvPr/>
        </p:nvSpPr>
        <p:spPr>
          <a:xfrm>
            <a:off x="9886428" y="4051283"/>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C00000"/>
                </a:solidFill>
              </a:rPr>
              <a:t>block6</a:t>
            </a:r>
            <a:endParaRPr kumimoji="1" lang="en-US" altLang="zh-CN" sz="1400" dirty="0" smtClean="0">
              <a:solidFill>
                <a:srgbClr val="C00000"/>
              </a:solidFill>
            </a:endParaRPr>
          </a:p>
        </p:txBody>
      </p:sp>
      <p:sp>
        <p:nvSpPr>
          <p:cNvPr id="85" name="矩形 84"/>
          <p:cNvSpPr/>
          <p:nvPr/>
        </p:nvSpPr>
        <p:spPr>
          <a:xfrm>
            <a:off x="6979204" y="5469509"/>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err="1" smtClean="0">
                <a:solidFill>
                  <a:srgbClr val="C00000"/>
                </a:solidFill>
              </a:rPr>
              <a:t>blockn</a:t>
            </a:r>
            <a:endParaRPr kumimoji="1" lang="en-US" altLang="zh-CN" sz="1400" dirty="0" err="1" smtClean="0">
              <a:solidFill>
                <a:srgbClr val="C00000"/>
              </a:solidFill>
            </a:endParaRPr>
          </a:p>
        </p:txBody>
      </p:sp>
      <p:pic>
        <p:nvPicPr>
          <p:cNvPr id="86" name="图片 85"/>
          <p:cNvPicPr>
            <a:picLocks noChangeAspect="1"/>
          </p:cNvPicPr>
          <p:nvPr/>
        </p:nvPicPr>
        <p:blipFill>
          <a:blip r:embed="rId1"/>
          <a:stretch>
            <a:fillRect/>
          </a:stretch>
        </p:blipFill>
        <p:spPr>
          <a:xfrm>
            <a:off x="7828903" y="1721416"/>
            <a:ext cx="815852" cy="1043957"/>
          </a:xfrm>
          <a:prstGeom prst="rect">
            <a:avLst/>
          </a:prstGeom>
        </p:spPr>
      </p:pic>
      <p:sp>
        <p:nvSpPr>
          <p:cNvPr id="87" name="矩形 86"/>
          <p:cNvSpPr/>
          <p:nvPr/>
        </p:nvSpPr>
        <p:spPr>
          <a:xfrm>
            <a:off x="5357220" y="3228062"/>
            <a:ext cx="5961418" cy="282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文本框 87"/>
          <p:cNvSpPr txBox="1"/>
          <p:nvPr/>
        </p:nvSpPr>
        <p:spPr>
          <a:xfrm>
            <a:off x="10184837" y="4599954"/>
            <a:ext cx="1215526" cy="307777"/>
          </a:xfrm>
          <a:prstGeom prst="rect">
            <a:avLst/>
          </a:prstGeom>
          <a:noFill/>
        </p:spPr>
        <p:txBody>
          <a:bodyPr wrap="none" rtlCol="0">
            <a:spAutoFit/>
          </a:bodyPr>
          <a:lstStyle/>
          <a:p>
            <a:r>
              <a:rPr kumimoji="1" lang="en-US" altLang="zh-CN" sz="1400" smtClean="0"/>
              <a:t>Storage slaves</a:t>
            </a:r>
            <a:endParaRPr kumimoji="1" lang="zh-CN" altLang="en-US" sz="1400" dirty="0"/>
          </a:p>
        </p:txBody>
      </p:sp>
      <p:sp>
        <p:nvSpPr>
          <p:cNvPr id="89" name="文本框 88"/>
          <p:cNvSpPr txBox="1"/>
          <p:nvPr/>
        </p:nvSpPr>
        <p:spPr>
          <a:xfrm>
            <a:off x="7617728" y="1278139"/>
            <a:ext cx="1288366" cy="307777"/>
          </a:xfrm>
          <a:prstGeom prst="rect">
            <a:avLst/>
          </a:prstGeom>
          <a:noFill/>
        </p:spPr>
        <p:txBody>
          <a:bodyPr wrap="none" rtlCol="0">
            <a:spAutoFit/>
          </a:bodyPr>
          <a:lstStyle/>
          <a:p>
            <a:r>
              <a:rPr kumimoji="1" lang="en-US" altLang="zh-CN" sz="1400" dirty="0" smtClean="0"/>
              <a:t>Storage master</a:t>
            </a:r>
            <a:endParaRPr kumimoji="1" lang="zh-CN" altLang="en-US" sz="1400" dirty="0"/>
          </a:p>
        </p:txBody>
      </p:sp>
      <p:cxnSp>
        <p:nvCxnSpPr>
          <p:cNvPr id="90" name="直线箭头连接符 89"/>
          <p:cNvCxnSpPr/>
          <p:nvPr/>
        </p:nvCxnSpPr>
        <p:spPr>
          <a:xfrm flipH="1">
            <a:off x="6330997" y="2765373"/>
            <a:ext cx="1905832" cy="10237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90"/>
          <p:cNvCxnSpPr/>
          <p:nvPr/>
        </p:nvCxnSpPr>
        <p:spPr>
          <a:xfrm flipH="1">
            <a:off x="7511238" y="2765373"/>
            <a:ext cx="725591" cy="7856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91"/>
          <p:cNvCxnSpPr/>
          <p:nvPr/>
        </p:nvCxnSpPr>
        <p:spPr>
          <a:xfrm>
            <a:off x="8236829" y="2765373"/>
            <a:ext cx="607208" cy="7856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直线箭头连接符 92"/>
          <p:cNvCxnSpPr>
            <a:stCxn id="88" idx="2"/>
            <a:endCxn id="71" idx="0"/>
          </p:cNvCxnSpPr>
          <p:nvPr/>
        </p:nvCxnSpPr>
        <p:spPr>
          <a:xfrm>
            <a:off x="8236829" y="2765373"/>
            <a:ext cx="1940007" cy="7856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直线箭头连接符 93"/>
          <p:cNvCxnSpPr>
            <a:stCxn id="86" idx="2"/>
            <a:endCxn id="74" idx="3"/>
          </p:cNvCxnSpPr>
          <p:nvPr/>
        </p:nvCxnSpPr>
        <p:spPr>
          <a:xfrm flipH="1">
            <a:off x="6616309" y="2765373"/>
            <a:ext cx="1621155" cy="24288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94"/>
          <p:cNvCxnSpPr/>
          <p:nvPr/>
        </p:nvCxnSpPr>
        <p:spPr>
          <a:xfrm flipH="1">
            <a:off x="7387130" y="2765373"/>
            <a:ext cx="849699" cy="21526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直线箭头连接符 95"/>
          <p:cNvCxnSpPr/>
          <p:nvPr/>
        </p:nvCxnSpPr>
        <p:spPr>
          <a:xfrm>
            <a:off x="8236829" y="2765373"/>
            <a:ext cx="483099" cy="21526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直线箭头连接符 96"/>
          <p:cNvCxnSpPr>
            <a:stCxn id="88" idx="2"/>
            <a:endCxn id="69" idx="0"/>
          </p:cNvCxnSpPr>
          <p:nvPr/>
        </p:nvCxnSpPr>
        <p:spPr>
          <a:xfrm>
            <a:off x="8236829" y="2765373"/>
            <a:ext cx="1815897" cy="20578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7752676" y="1668865"/>
            <a:ext cx="1160780" cy="521970"/>
          </a:xfrm>
          <a:prstGeom prst="rect">
            <a:avLst/>
          </a:prstGeom>
          <a:noFill/>
        </p:spPr>
        <p:txBody>
          <a:bodyPr wrap="none" rtlCol="0">
            <a:spAutoFit/>
          </a:bodyPr>
          <a:lstStyle/>
          <a:p>
            <a:r>
              <a:rPr kumimoji="1" lang="en-US" altLang="zh-CN" sz="1400" dirty="0" smtClean="0"/>
              <a:t>Node </a:t>
            </a:r>
            <a:r>
              <a:rPr kumimoji="1" lang="en-US" altLang="zh-CN" sz="1400" dirty="0" err="1" smtClean="0"/>
              <a:t>infos</a:t>
            </a:r>
            <a:endParaRPr kumimoji="1" lang="en-US" altLang="zh-CN" sz="1400" dirty="0" smtClean="0"/>
          </a:p>
          <a:p>
            <a:r>
              <a:rPr kumimoji="1" lang="en-US" altLang="zh-CN" sz="1400" dirty="0" smtClean="0"/>
              <a:t>Block </a:t>
            </a:r>
            <a:r>
              <a:rPr kumimoji="1" lang="en-US" altLang="zh-CN" sz="1400" dirty="0" err="1" smtClean="0"/>
              <a:t>infos</a:t>
            </a:r>
            <a:endParaRPr kumimoji="1" lang="zh-CN" altLang="en-US" sz="1400" dirty="0"/>
          </a:p>
        </p:txBody>
      </p:sp>
      <p:sp>
        <p:nvSpPr>
          <p:cNvPr id="105" name="圆角矩形 104"/>
          <p:cNvSpPr/>
          <p:nvPr/>
        </p:nvSpPr>
        <p:spPr>
          <a:xfrm>
            <a:off x="7375525" y="2253615"/>
            <a:ext cx="1877060" cy="38925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/user/</a:t>
            </a:r>
            <a:r>
              <a:rPr kumimoji="1" lang="en-US" altLang="zh-CN" sz="1400" dirty="0" err="1" smtClean="0">
                <a:solidFill>
                  <a:schemeClr val="tx1"/>
                </a:solidFill>
              </a:rPr>
              <a:t>word.txt</a:t>
            </a:r>
            <a:endParaRPr kumimoji="1" lang="en-US" altLang="zh-CN" sz="1400" dirty="0" smtClean="0">
              <a:solidFill>
                <a:schemeClr val="tx1"/>
              </a:solidFill>
            </a:endParaRPr>
          </a:p>
          <a:p>
            <a:r>
              <a:rPr kumimoji="1" lang="en-US" altLang="zh-CN" sz="1400" dirty="0">
                <a:solidFill>
                  <a:schemeClr val="tx1"/>
                </a:solidFill>
              </a:rPr>
              <a:t> </a:t>
            </a:r>
            <a:r>
              <a:rPr kumimoji="1" lang="en-US" altLang="zh-CN" sz="1400" dirty="0" smtClean="0">
                <a:solidFill>
                  <a:schemeClr val="tx1"/>
                </a:solidFill>
              </a:rPr>
              <a:t>      </a:t>
            </a:r>
            <a:r>
              <a:rPr kumimoji="1" lang="en-US" altLang="zh-CN" sz="1400" dirty="0" err="1" smtClean="0">
                <a:solidFill>
                  <a:schemeClr val="tx1"/>
                </a:solidFill>
              </a:rPr>
              <a:t>blockInfos</a:t>
            </a:r>
            <a:endParaRPr kumimoji="1" lang="zh-CN" altLang="en-US" sz="1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blinds(horizontal)">
                                      <p:cBhvr>
                                        <p:cTn id="7" dur="500"/>
                                        <p:tgtEl>
                                          <p:spTgt spid="86"/>
                                        </p:tgtEl>
                                      </p:cBhvr>
                                    </p:animEffect>
                                  </p:childTnLst>
                                </p:cTn>
                              </p:par>
                              <p:par>
                                <p:cTn id="8" presetID="3" presetClass="entr" presetSubtype="10" fill="hold" nodeType="withEffect">
                                  <p:stCondLst>
                                    <p:cond delay="0"/>
                                  </p:stCondLst>
                                  <p:childTnLst>
                                    <p:set>
                                      <p:cBhvr>
                                        <p:cTn id="9" dur="1" fill="hold">
                                          <p:stCondLst>
                                            <p:cond delay="0"/>
                                          </p:stCondLst>
                                        </p:cTn>
                                        <p:tgtEl>
                                          <p:spTgt spid="90"/>
                                        </p:tgtEl>
                                        <p:attrNameLst>
                                          <p:attrName>style.visibility</p:attrName>
                                        </p:attrNameLst>
                                      </p:cBhvr>
                                      <p:to>
                                        <p:strVal val="visible"/>
                                      </p:to>
                                    </p:set>
                                    <p:animEffect transition="in" filter="blinds(horizontal)">
                                      <p:cBhvr>
                                        <p:cTn id="10" dur="500"/>
                                        <p:tgtEl>
                                          <p:spTgt spid="90"/>
                                        </p:tgtEl>
                                      </p:cBhvr>
                                    </p:animEffect>
                                  </p:childTnLst>
                                </p:cTn>
                              </p:par>
                              <p:par>
                                <p:cTn id="11" presetID="3" presetClass="entr" presetSubtype="10" fill="hold" nodeType="with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blinds(horizontal)">
                                      <p:cBhvr>
                                        <p:cTn id="13" dur="500"/>
                                        <p:tgtEl>
                                          <p:spTgt spid="91"/>
                                        </p:tgtEl>
                                      </p:cBhvr>
                                    </p:animEffect>
                                  </p:childTnLst>
                                </p:cTn>
                              </p:par>
                              <p:par>
                                <p:cTn id="14" presetID="3" presetClass="entr" presetSubtype="10" fill="hold" nodeType="withEffect">
                                  <p:stCondLst>
                                    <p:cond delay="0"/>
                                  </p:stCondLst>
                                  <p:childTnLst>
                                    <p:set>
                                      <p:cBhvr>
                                        <p:cTn id="15" dur="1" fill="hold">
                                          <p:stCondLst>
                                            <p:cond delay="0"/>
                                          </p:stCondLst>
                                        </p:cTn>
                                        <p:tgtEl>
                                          <p:spTgt spid="92"/>
                                        </p:tgtEl>
                                        <p:attrNameLst>
                                          <p:attrName>style.visibility</p:attrName>
                                        </p:attrNameLst>
                                      </p:cBhvr>
                                      <p:to>
                                        <p:strVal val="visible"/>
                                      </p:to>
                                    </p:set>
                                    <p:animEffect transition="in" filter="blinds(horizontal)">
                                      <p:cBhvr>
                                        <p:cTn id="16" dur="500"/>
                                        <p:tgtEl>
                                          <p:spTgt spid="92"/>
                                        </p:tgtEl>
                                      </p:cBhvr>
                                    </p:animEffect>
                                  </p:childTnLst>
                                </p:cTn>
                              </p:par>
                              <p:par>
                                <p:cTn id="17" presetID="3" presetClass="entr" presetSubtype="10" fill="hold" nodeType="withEffect">
                                  <p:stCondLst>
                                    <p:cond delay="0"/>
                                  </p:stCondLst>
                                  <p:childTnLst>
                                    <p:set>
                                      <p:cBhvr>
                                        <p:cTn id="18" dur="1" fill="hold">
                                          <p:stCondLst>
                                            <p:cond delay="0"/>
                                          </p:stCondLst>
                                        </p:cTn>
                                        <p:tgtEl>
                                          <p:spTgt spid="94"/>
                                        </p:tgtEl>
                                        <p:attrNameLst>
                                          <p:attrName>style.visibility</p:attrName>
                                        </p:attrNameLst>
                                      </p:cBhvr>
                                      <p:to>
                                        <p:strVal val="visible"/>
                                      </p:to>
                                    </p:set>
                                    <p:animEffect transition="in" filter="blinds(horizontal)">
                                      <p:cBhvr>
                                        <p:cTn id="19" dur="500"/>
                                        <p:tgtEl>
                                          <p:spTgt spid="94"/>
                                        </p:tgtEl>
                                      </p:cBhvr>
                                    </p:animEffect>
                                  </p:childTnLst>
                                </p:cTn>
                              </p:par>
                              <p:par>
                                <p:cTn id="20" presetID="3" presetClass="entr" presetSubtype="10" fill="hold" nodeType="with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blinds(horizontal)">
                                      <p:cBhvr>
                                        <p:cTn id="22" dur="500"/>
                                        <p:tgtEl>
                                          <p:spTgt spid="95"/>
                                        </p:tgtEl>
                                      </p:cBhvr>
                                    </p:animEffect>
                                  </p:childTnLst>
                                </p:cTn>
                              </p:par>
                              <p:par>
                                <p:cTn id="23" presetID="3" presetClass="entr" presetSubtype="10" fill="hold" nodeType="withEffect">
                                  <p:stCondLst>
                                    <p:cond delay="0"/>
                                  </p:stCondLst>
                                  <p:childTnLst>
                                    <p:set>
                                      <p:cBhvr>
                                        <p:cTn id="24" dur="1" fill="hold">
                                          <p:stCondLst>
                                            <p:cond delay="0"/>
                                          </p:stCondLst>
                                        </p:cTn>
                                        <p:tgtEl>
                                          <p:spTgt spid="96"/>
                                        </p:tgtEl>
                                        <p:attrNameLst>
                                          <p:attrName>style.visibility</p:attrName>
                                        </p:attrNameLst>
                                      </p:cBhvr>
                                      <p:to>
                                        <p:strVal val="visible"/>
                                      </p:to>
                                    </p:set>
                                    <p:animEffect transition="in" filter="blinds(horizontal)">
                                      <p:cBhvr>
                                        <p:cTn id="25" dur="500"/>
                                        <p:tgtEl>
                                          <p:spTgt spid="96"/>
                                        </p:tgtEl>
                                      </p:cBhvr>
                                    </p:animEffect>
                                  </p:childTnLst>
                                </p:cTn>
                              </p:par>
                              <p:par>
                                <p:cTn id="26" presetID="3" presetClass="entr" presetSubtype="10" fill="hold" nodeType="withEffect">
                                  <p:stCondLst>
                                    <p:cond delay="0"/>
                                  </p:stCondLst>
                                  <p:childTnLst>
                                    <p:set>
                                      <p:cBhvr>
                                        <p:cTn id="27" dur="1" fill="hold">
                                          <p:stCondLst>
                                            <p:cond delay="0"/>
                                          </p:stCondLst>
                                        </p:cTn>
                                        <p:tgtEl>
                                          <p:spTgt spid="97"/>
                                        </p:tgtEl>
                                        <p:attrNameLst>
                                          <p:attrName>style.visibility</p:attrName>
                                        </p:attrNameLst>
                                      </p:cBhvr>
                                      <p:to>
                                        <p:strVal val="visible"/>
                                      </p:to>
                                    </p:set>
                                    <p:animEffect transition="in" filter="blinds(horizontal)">
                                      <p:cBhvr>
                                        <p:cTn id="28" dur="500"/>
                                        <p:tgtEl>
                                          <p:spTgt spid="97"/>
                                        </p:tgtEl>
                                      </p:cBhvr>
                                    </p:animEffect>
                                  </p:childTnLst>
                                </p:cTn>
                              </p:par>
                              <p:par>
                                <p:cTn id="29" presetID="3" presetClass="entr" presetSubtype="10" fill="hold" nodeType="withEffect">
                                  <p:stCondLst>
                                    <p:cond delay="0"/>
                                  </p:stCondLst>
                                  <p:childTnLst>
                                    <p:set>
                                      <p:cBhvr>
                                        <p:cTn id="30" dur="1" fill="hold">
                                          <p:stCondLst>
                                            <p:cond delay="0"/>
                                          </p:stCondLst>
                                        </p:cTn>
                                        <p:tgtEl>
                                          <p:spTgt spid="93"/>
                                        </p:tgtEl>
                                        <p:attrNameLst>
                                          <p:attrName>style.visibility</p:attrName>
                                        </p:attrNameLst>
                                      </p:cBhvr>
                                      <p:to>
                                        <p:strVal val="visible"/>
                                      </p:to>
                                    </p:set>
                                    <p:animEffect transition="in" filter="blinds(horizontal)">
                                      <p:cBhvr>
                                        <p:cTn id="31" dur="500"/>
                                        <p:tgtEl>
                                          <p:spTgt spid="93"/>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98"/>
                                        </p:tgtEl>
                                        <p:attrNameLst>
                                          <p:attrName>style.visibility</p:attrName>
                                        </p:attrNameLst>
                                      </p:cBhvr>
                                      <p:to>
                                        <p:strVal val="visible"/>
                                      </p:to>
                                    </p:set>
                                    <p:animEffect transition="in" filter="blinds(horizontal)">
                                      <p:cBhvr>
                                        <p:cTn id="36" dur="500"/>
                                        <p:tgtEl>
                                          <p:spTgt spid="98"/>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89"/>
                                        </p:tgtEl>
                                        <p:attrNameLst>
                                          <p:attrName>style.visibility</p:attrName>
                                        </p:attrNameLst>
                                      </p:cBhvr>
                                      <p:to>
                                        <p:strVal val="visible"/>
                                      </p:to>
                                    </p:set>
                                    <p:animEffect transition="in" filter="blinds(horizontal)">
                                      <p:cBhvr>
                                        <p:cTn id="41" dur="500"/>
                                        <p:tgtEl>
                                          <p:spTgt spid="8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88"/>
                                        </p:tgtEl>
                                        <p:attrNameLst>
                                          <p:attrName>style.visibility</p:attrName>
                                        </p:attrNameLst>
                                      </p:cBhvr>
                                      <p:to>
                                        <p:strVal val="visible"/>
                                      </p:to>
                                    </p:set>
                                    <p:animEffect transition="in" filter="blinds(horizontal)">
                                      <p:cBhvr>
                                        <p:cTn id="46" dur="500"/>
                                        <p:tgtEl>
                                          <p:spTgt spid="88"/>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87"/>
                                        </p:tgtEl>
                                        <p:attrNameLst>
                                          <p:attrName>style.visibility</p:attrName>
                                        </p:attrNameLst>
                                      </p:cBhvr>
                                      <p:to>
                                        <p:strVal val="visible"/>
                                      </p:to>
                                    </p:set>
                                    <p:animEffect transition="in" filter="blinds(horizontal)">
                                      <p:cBhvr>
                                        <p:cTn id="49" dur="500"/>
                                        <p:tgtEl>
                                          <p:spTgt spid="8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dissolve">
                                      <p:cBhvr>
                                        <p:cTn id="54" dur="5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105"/>
                                        </p:tgtEl>
                                        <p:attrNameLst>
                                          <p:attrName>style.visibility</p:attrName>
                                        </p:attrNameLst>
                                      </p:cBhvr>
                                      <p:to>
                                        <p:strVal val="visible"/>
                                      </p:to>
                                    </p:set>
                                    <p:animEffect transition="in" filter="dissolve">
                                      <p:cBhvr>
                                        <p:cTn id="59"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5" grpId="0" bldLvl="0" animBg="1"/>
      <p:bldP spid="89" grpId="0"/>
      <p:bldP spid="88" grpId="0"/>
      <p:bldP spid="87" grpId="0" animBg="1"/>
      <p:bldP spid="9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049" y="155905"/>
            <a:ext cx="2698175" cy="523220"/>
          </a:xfrm>
          <a:prstGeom prst="rect">
            <a:avLst/>
          </a:prstGeom>
          <a:noFill/>
        </p:spPr>
        <p:txBody>
          <a:bodyPr wrap="none" rtlCol="0">
            <a:spAutoFit/>
          </a:bodyPr>
          <a:lstStyle/>
          <a:p>
            <a:r>
              <a:rPr kumimoji="1" lang="zh-CN" altLang="en-US" sz="2800" dirty="0" smtClean="0"/>
              <a:t>分布式存储总结</a:t>
            </a:r>
            <a:endParaRPr kumimoji="1" lang="zh-CN" altLang="en-US" sz="2800" dirty="0"/>
          </a:p>
        </p:txBody>
      </p:sp>
      <p:sp>
        <p:nvSpPr>
          <p:cNvPr id="2" name="文本框 1"/>
          <p:cNvSpPr txBox="1"/>
          <p:nvPr/>
        </p:nvSpPr>
        <p:spPr>
          <a:xfrm>
            <a:off x="3300412" y="1585912"/>
            <a:ext cx="6861174" cy="1415131"/>
          </a:xfrm>
          <a:prstGeom prst="rect">
            <a:avLst/>
          </a:prstGeom>
          <a:noFill/>
        </p:spPr>
        <p:txBody>
          <a:bodyPr wrap="none" rtlCol="0">
            <a:spAutoFit/>
          </a:bodyPr>
          <a:lstStyle/>
          <a:p>
            <a:pPr>
              <a:lnSpc>
                <a:spcPct val="150000"/>
              </a:lnSpc>
            </a:pPr>
            <a:r>
              <a:rPr kumimoji="1" lang="zh-CN" altLang="en-US" sz="2000" dirty="0" smtClean="0"/>
              <a:t>☛ 分布式存储的特点：</a:t>
            </a:r>
            <a:endParaRPr kumimoji="1" lang="en-US" altLang="zh-CN" sz="2000" dirty="0" smtClean="0"/>
          </a:p>
          <a:p>
            <a:pPr>
              <a:lnSpc>
                <a:spcPct val="150000"/>
              </a:lnSpc>
            </a:pPr>
            <a:r>
              <a:rPr kumimoji="1" lang="zh-CN" altLang="en-US" sz="2000" dirty="0" smtClean="0"/>
              <a:t>       </a:t>
            </a:r>
            <a:r>
              <a:rPr kumimoji="1" lang="en-US" altLang="zh-CN" sz="2000" dirty="0" smtClean="0"/>
              <a:t>1:</a:t>
            </a:r>
            <a:r>
              <a:rPr kumimoji="1" lang="zh-CN" altLang="en-US" sz="2000" dirty="0" smtClean="0"/>
              <a:t> 数据分块存储在多台机器</a:t>
            </a:r>
            <a:endParaRPr kumimoji="1" lang="en-US" altLang="zh-CN" sz="2000" dirty="0" smtClean="0"/>
          </a:p>
          <a:p>
            <a:pPr>
              <a:lnSpc>
                <a:spcPct val="150000"/>
              </a:lnSpc>
            </a:pPr>
            <a:r>
              <a:rPr kumimoji="1" lang="zh-CN" altLang="en-US" sz="2000" dirty="0"/>
              <a:t> </a:t>
            </a:r>
            <a:r>
              <a:rPr kumimoji="1" lang="zh-CN" altLang="en-US" sz="2000" dirty="0" smtClean="0"/>
              <a:t>      </a:t>
            </a:r>
            <a:r>
              <a:rPr kumimoji="1" lang="en-US" altLang="zh-CN" sz="2000" dirty="0" smtClean="0"/>
              <a:t>2:</a:t>
            </a:r>
            <a:r>
              <a:rPr kumimoji="1" lang="zh-CN" altLang="en-US" sz="2000" dirty="0" smtClean="0"/>
              <a:t> 数据块冗余存储在多台机器以提高数据块的高可用性</a:t>
            </a:r>
            <a:endParaRPr kumimoji="1" lang="zh-CN" altLang="en-US" sz="2000" dirty="0"/>
          </a:p>
        </p:txBody>
      </p:sp>
      <p:sp>
        <p:nvSpPr>
          <p:cNvPr id="5" name="文本框 4"/>
          <p:cNvSpPr txBox="1"/>
          <p:nvPr/>
        </p:nvSpPr>
        <p:spPr>
          <a:xfrm>
            <a:off x="3300412" y="3522614"/>
            <a:ext cx="5251759" cy="400110"/>
          </a:xfrm>
          <a:prstGeom prst="rect">
            <a:avLst/>
          </a:prstGeom>
          <a:noFill/>
        </p:spPr>
        <p:txBody>
          <a:bodyPr wrap="none" rtlCol="0">
            <a:spAutoFit/>
          </a:bodyPr>
          <a:lstStyle/>
          <a:p>
            <a:r>
              <a:rPr kumimoji="1" lang="zh-CN" altLang="en-US" sz="2000" smtClean="0"/>
              <a:t>☛ 分布式</a:t>
            </a:r>
            <a:r>
              <a:rPr kumimoji="1" lang="zh-CN" altLang="en-US" sz="2000" dirty="0" smtClean="0"/>
              <a:t>存储集群： </a:t>
            </a:r>
            <a:r>
              <a:rPr kumimoji="1" lang="en-US" altLang="zh-CN" sz="2000" dirty="0" smtClean="0"/>
              <a:t>master/slave</a:t>
            </a:r>
            <a:r>
              <a:rPr kumimoji="1" lang="zh-CN" altLang="en-US" sz="2000" dirty="0" smtClean="0"/>
              <a:t>结构集群</a:t>
            </a:r>
            <a:endParaRPr kumimoji="1" lang="zh-CN" alt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049" y="155905"/>
            <a:ext cx="3565400" cy="523220"/>
          </a:xfrm>
          <a:prstGeom prst="rect">
            <a:avLst/>
          </a:prstGeom>
          <a:noFill/>
        </p:spPr>
        <p:txBody>
          <a:bodyPr wrap="none" rtlCol="0">
            <a:spAutoFit/>
          </a:bodyPr>
          <a:lstStyle/>
          <a:p>
            <a:r>
              <a:rPr kumimoji="1" lang="zh-CN" altLang="en-US" sz="2800" dirty="0" smtClean="0"/>
              <a:t>分布式存储系统</a:t>
            </a:r>
            <a:r>
              <a:rPr kumimoji="1" lang="en-US" altLang="zh-CN" sz="2800" dirty="0" smtClean="0"/>
              <a:t>HDFS</a:t>
            </a:r>
            <a:endParaRPr kumimoji="1" lang="zh-CN" altLang="en-US" sz="2800" dirty="0"/>
          </a:p>
        </p:txBody>
      </p:sp>
      <p:pic>
        <p:nvPicPr>
          <p:cNvPr id="7" name="图片 6"/>
          <p:cNvPicPr>
            <a:picLocks noChangeAspect="1"/>
          </p:cNvPicPr>
          <p:nvPr/>
        </p:nvPicPr>
        <p:blipFill>
          <a:blip r:embed="rId1"/>
          <a:stretch>
            <a:fillRect/>
          </a:stretch>
        </p:blipFill>
        <p:spPr>
          <a:xfrm>
            <a:off x="3046640" y="5023274"/>
            <a:ext cx="815852" cy="1043957"/>
          </a:xfrm>
          <a:prstGeom prst="rect">
            <a:avLst/>
          </a:prstGeom>
        </p:spPr>
      </p:pic>
      <p:pic>
        <p:nvPicPr>
          <p:cNvPr id="8" name="图片 7"/>
          <p:cNvPicPr>
            <a:picLocks noChangeAspect="1"/>
          </p:cNvPicPr>
          <p:nvPr/>
        </p:nvPicPr>
        <p:blipFill>
          <a:blip r:embed="rId1"/>
          <a:stretch>
            <a:fillRect/>
          </a:stretch>
        </p:blipFill>
        <p:spPr>
          <a:xfrm>
            <a:off x="4225550" y="5023274"/>
            <a:ext cx="815852" cy="1043957"/>
          </a:xfrm>
          <a:prstGeom prst="rect">
            <a:avLst/>
          </a:prstGeom>
        </p:spPr>
      </p:pic>
      <p:pic>
        <p:nvPicPr>
          <p:cNvPr id="9" name="图片 8"/>
          <p:cNvPicPr>
            <a:picLocks noChangeAspect="1"/>
          </p:cNvPicPr>
          <p:nvPr/>
        </p:nvPicPr>
        <p:blipFill>
          <a:blip r:embed="rId1"/>
          <a:stretch>
            <a:fillRect/>
          </a:stretch>
        </p:blipFill>
        <p:spPr>
          <a:xfrm>
            <a:off x="4349658" y="3656316"/>
            <a:ext cx="815852" cy="1043957"/>
          </a:xfrm>
          <a:prstGeom prst="rect">
            <a:avLst/>
          </a:prstGeom>
        </p:spPr>
      </p:pic>
      <p:pic>
        <p:nvPicPr>
          <p:cNvPr id="10" name="图片 9"/>
          <p:cNvPicPr>
            <a:picLocks noChangeAspect="1"/>
          </p:cNvPicPr>
          <p:nvPr/>
        </p:nvPicPr>
        <p:blipFill>
          <a:blip r:embed="rId1"/>
          <a:stretch>
            <a:fillRect/>
          </a:stretch>
        </p:blipFill>
        <p:spPr>
          <a:xfrm>
            <a:off x="5558348" y="5023274"/>
            <a:ext cx="815852" cy="1043957"/>
          </a:xfrm>
          <a:prstGeom prst="rect">
            <a:avLst/>
          </a:prstGeom>
        </p:spPr>
      </p:pic>
      <p:pic>
        <p:nvPicPr>
          <p:cNvPr id="11" name="图片 10"/>
          <p:cNvPicPr>
            <a:picLocks noChangeAspect="1"/>
          </p:cNvPicPr>
          <p:nvPr/>
        </p:nvPicPr>
        <p:blipFill>
          <a:blip r:embed="rId1"/>
          <a:stretch>
            <a:fillRect/>
          </a:stretch>
        </p:blipFill>
        <p:spPr>
          <a:xfrm>
            <a:off x="6891146" y="4928495"/>
            <a:ext cx="815852" cy="1043957"/>
          </a:xfrm>
          <a:prstGeom prst="rect">
            <a:avLst/>
          </a:prstGeom>
        </p:spPr>
      </p:pic>
      <p:pic>
        <p:nvPicPr>
          <p:cNvPr id="12" name="图片 11"/>
          <p:cNvPicPr>
            <a:picLocks noChangeAspect="1"/>
          </p:cNvPicPr>
          <p:nvPr/>
        </p:nvPicPr>
        <p:blipFill>
          <a:blip r:embed="rId1"/>
          <a:stretch>
            <a:fillRect/>
          </a:stretch>
        </p:blipFill>
        <p:spPr>
          <a:xfrm>
            <a:off x="5682457" y="3656316"/>
            <a:ext cx="815852" cy="1043957"/>
          </a:xfrm>
          <a:prstGeom prst="rect">
            <a:avLst/>
          </a:prstGeom>
        </p:spPr>
      </p:pic>
      <p:pic>
        <p:nvPicPr>
          <p:cNvPr id="13" name="图片 12"/>
          <p:cNvPicPr>
            <a:picLocks noChangeAspect="1"/>
          </p:cNvPicPr>
          <p:nvPr/>
        </p:nvPicPr>
        <p:blipFill>
          <a:blip r:embed="rId1"/>
          <a:stretch>
            <a:fillRect/>
          </a:stretch>
        </p:blipFill>
        <p:spPr>
          <a:xfrm>
            <a:off x="7015256" y="3656317"/>
            <a:ext cx="815852" cy="1043957"/>
          </a:xfrm>
          <a:prstGeom prst="rect">
            <a:avLst/>
          </a:prstGeom>
        </p:spPr>
      </p:pic>
      <p:pic>
        <p:nvPicPr>
          <p:cNvPr id="14" name="图片 13"/>
          <p:cNvPicPr>
            <a:picLocks noChangeAspect="1"/>
          </p:cNvPicPr>
          <p:nvPr/>
        </p:nvPicPr>
        <p:blipFill>
          <a:blip r:embed="rId1"/>
          <a:stretch>
            <a:fillRect/>
          </a:stretch>
        </p:blipFill>
        <p:spPr>
          <a:xfrm>
            <a:off x="3016859" y="3742926"/>
            <a:ext cx="815852" cy="1043957"/>
          </a:xfrm>
          <a:prstGeom prst="rect">
            <a:avLst/>
          </a:prstGeom>
        </p:spPr>
      </p:pic>
      <p:sp>
        <p:nvSpPr>
          <p:cNvPr id="15" name="矩形 14"/>
          <p:cNvSpPr/>
          <p:nvPr/>
        </p:nvSpPr>
        <p:spPr>
          <a:xfrm>
            <a:off x="3016859" y="3742926"/>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block1</a:t>
            </a:r>
            <a:endParaRPr kumimoji="1" lang="zh-CN" altLang="en-US" sz="1400" dirty="0">
              <a:solidFill>
                <a:srgbClr val="FF0000"/>
              </a:solidFill>
            </a:endParaRPr>
          </a:p>
        </p:txBody>
      </p:sp>
      <p:sp>
        <p:nvSpPr>
          <p:cNvPr id="16" name="矩形 15"/>
          <p:cNvSpPr/>
          <p:nvPr/>
        </p:nvSpPr>
        <p:spPr>
          <a:xfrm>
            <a:off x="7015254" y="3742925"/>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block4</a:t>
            </a:r>
            <a:endParaRPr kumimoji="1" lang="zh-CN" altLang="en-US" sz="1400" dirty="0">
              <a:solidFill>
                <a:srgbClr val="FF0000"/>
              </a:solidFill>
            </a:endParaRPr>
          </a:p>
        </p:txBody>
      </p:sp>
      <p:sp>
        <p:nvSpPr>
          <p:cNvPr id="17" name="矩形 16"/>
          <p:cNvSpPr/>
          <p:nvPr/>
        </p:nvSpPr>
        <p:spPr>
          <a:xfrm>
            <a:off x="5776726" y="3745848"/>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block3</a:t>
            </a:r>
            <a:endParaRPr kumimoji="1" lang="zh-CN" altLang="en-US" sz="1400" dirty="0">
              <a:solidFill>
                <a:srgbClr val="FF0000"/>
              </a:solidFill>
            </a:endParaRPr>
          </a:p>
        </p:txBody>
      </p:sp>
      <p:sp>
        <p:nvSpPr>
          <p:cNvPr id="18" name="矩形 17"/>
          <p:cNvSpPr/>
          <p:nvPr/>
        </p:nvSpPr>
        <p:spPr>
          <a:xfrm>
            <a:off x="3046640" y="5147564"/>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block5</a:t>
            </a:r>
            <a:endParaRPr kumimoji="1" lang="zh-CN" altLang="en-US" sz="1400" dirty="0">
              <a:solidFill>
                <a:srgbClr val="FF0000"/>
              </a:solidFill>
            </a:endParaRPr>
          </a:p>
        </p:txBody>
      </p:sp>
      <p:sp>
        <p:nvSpPr>
          <p:cNvPr id="19" name="矩形 18"/>
          <p:cNvSpPr/>
          <p:nvPr/>
        </p:nvSpPr>
        <p:spPr>
          <a:xfrm>
            <a:off x="3016858" y="4198234"/>
            <a:ext cx="800763"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smtClean="0">
                <a:solidFill>
                  <a:srgbClr val="FF0000"/>
                </a:solidFill>
              </a:rPr>
              <a:t>block2</a:t>
            </a:r>
            <a:endParaRPr kumimoji="1" lang="zh-CN" altLang="en-US" sz="1400" dirty="0">
              <a:solidFill>
                <a:srgbClr val="FF0000"/>
              </a:solidFill>
            </a:endParaRPr>
          </a:p>
        </p:txBody>
      </p:sp>
      <p:sp>
        <p:nvSpPr>
          <p:cNvPr id="20" name="矩形 19"/>
          <p:cNvSpPr/>
          <p:nvPr/>
        </p:nvSpPr>
        <p:spPr>
          <a:xfrm>
            <a:off x="4315811" y="5147564"/>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block6</a:t>
            </a:r>
            <a:endParaRPr kumimoji="1" lang="zh-CN" altLang="en-US" sz="1400" dirty="0">
              <a:solidFill>
                <a:srgbClr val="FF0000"/>
              </a:solidFill>
            </a:endParaRPr>
          </a:p>
        </p:txBody>
      </p:sp>
      <p:sp>
        <p:nvSpPr>
          <p:cNvPr id="21" name="矩形 20"/>
          <p:cNvSpPr/>
          <p:nvPr/>
        </p:nvSpPr>
        <p:spPr>
          <a:xfrm>
            <a:off x="5575720" y="5134253"/>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a:t>
            </a:r>
            <a:endParaRPr kumimoji="1" lang="zh-CN" altLang="en-US" sz="1400" dirty="0">
              <a:solidFill>
                <a:srgbClr val="FF0000"/>
              </a:solidFill>
            </a:endParaRPr>
          </a:p>
        </p:txBody>
      </p:sp>
      <p:sp>
        <p:nvSpPr>
          <p:cNvPr id="22" name="矩形 21"/>
          <p:cNvSpPr/>
          <p:nvPr/>
        </p:nvSpPr>
        <p:spPr>
          <a:xfrm>
            <a:off x="6891146" y="5120942"/>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err="1" smtClean="0">
                <a:solidFill>
                  <a:srgbClr val="FF0000"/>
                </a:solidFill>
              </a:rPr>
              <a:t>blockn</a:t>
            </a:r>
            <a:endParaRPr kumimoji="1" lang="zh-CN" altLang="en-US" sz="1400" dirty="0">
              <a:solidFill>
                <a:srgbClr val="FF0000"/>
              </a:solidFill>
            </a:endParaRPr>
          </a:p>
        </p:txBody>
      </p:sp>
      <p:sp>
        <p:nvSpPr>
          <p:cNvPr id="23" name="矩形 22"/>
          <p:cNvSpPr/>
          <p:nvPr/>
        </p:nvSpPr>
        <p:spPr>
          <a:xfrm>
            <a:off x="3046640" y="5607397"/>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block3</a:t>
            </a:r>
            <a:endParaRPr kumimoji="1" lang="zh-CN" altLang="en-US" sz="1400" dirty="0">
              <a:solidFill>
                <a:srgbClr val="FF0000"/>
              </a:solidFill>
            </a:endParaRPr>
          </a:p>
        </p:txBody>
      </p:sp>
      <p:sp>
        <p:nvSpPr>
          <p:cNvPr id="24" name="矩形 23"/>
          <p:cNvSpPr/>
          <p:nvPr/>
        </p:nvSpPr>
        <p:spPr>
          <a:xfrm>
            <a:off x="4467176" y="4167765"/>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smtClean="0">
                <a:solidFill>
                  <a:srgbClr val="FF0000"/>
                </a:solidFill>
              </a:rPr>
              <a:t>block1</a:t>
            </a:r>
            <a:endParaRPr kumimoji="1" lang="zh-CN" altLang="en-US" sz="1400" dirty="0">
              <a:solidFill>
                <a:srgbClr val="FF0000"/>
              </a:solidFill>
            </a:endParaRPr>
          </a:p>
        </p:txBody>
      </p:sp>
      <p:sp>
        <p:nvSpPr>
          <p:cNvPr id="25" name="矩形 24"/>
          <p:cNvSpPr/>
          <p:nvPr/>
        </p:nvSpPr>
        <p:spPr>
          <a:xfrm>
            <a:off x="4411545" y="3786711"/>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smtClean="0">
                <a:solidFill>
                  <a:srgbClr val="FF0000"/>
                </a:solidFill>
              </a:rPr>
              <a:t>block2</a:t>
            </a:r>
            <a:endParaRPr kumimoji="1" lang="zh-CN" altLang="en-US" sz="1400" dirty="0">
              <a:solidFill>
                <a:srgbClr val="FF0000"/>
              </a:solidFill>
            </a:endParaRPr>
          </a:p>
        </p:txBody>
      </p:sp>
      <p:sp>
        <p:nvSpPr>
          <p:cNvPr id="26" name="矩形 25"/>
          <p:cNvSpPr/>
          <p:nvPr/>
        </p:nvSpPr>
        <p:spPr>
          <a:xfrm>
            <a:off x="5729592" y="4289503"/>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block4</a:t>
            </a:r>
            <a:endParaRPr kumimoji="1" lang="zh-CN" altLang="en-US" sz="1400" dirty="0">
              <a:solidFill>
                <a:srgbClr val="FF0000"/>
              </a:solidFill>
            </a:endParaRPr>
          </a:p>
        </p:txBody>
      </p:sp>
      <p:sp>
        <p:nvSpPr>
          <p:cNvPr id="27" name="矩形 26"/>
          <p:cNvSpPr/>
          <p:nvPr/>
        </p:nvSpPr>
        <p:spPr>
          <a:xfrm>
            <a:off x="6867396" y="5534554"/>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block5</a:t>
            </a:r>
            <a:endParaRPr kumimoji="1" lang="zh-CN" altLang="en-US" sz="1400" dirty="0">
              <a:solidFill>
                <a:srgbClr val="FF0000"/>
              </a:solidFill>
            </a:endParaRPr>
          </a:p>
        </p:txBody>
      </p:sp>
      <p:sp>
        <p:nvSpPr>
          <p:cNvPr id="28" name="矩形 27"/>
          <p:cNvSpPr/>
          <p:nvPr/>
        </p:nvSpPr>
        <p:spPr>
          <a:xfrm>
            <a:off x="7132774" y="4156537"/>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block6</a:t>
            </a:r>
            <a:endParaRPr kumimoji="1" lang="zh-CN" altLang="en-US" sz="1400" dirty="0">
              <a:solidFill>
                <a:srgbClr val="FF0000"/>
              </a:solidFill>
            </a:endParaRPr>
          </a:p>
        </p:txBody>
      </p:sp>
      <p:sp>
        <p:nvSpPr>
          <p:cNvPr id="29" name="矩形 28"/>
          <p:cNvSpPr/>
          <p:nvPr/>
        </p:nvSpPr>
        <p:spPr>
          <a:xfrm>
            <a:off x="4225550" y="5574763"/>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err="1" smtClean="0">
                <a:solidFill>
                  <a:srgbClr val="FF0000"/>
                </a:solidFill>
              </a:rPr>
              <a:t>blockn</a:t>
            </a:r>
            <a:endParaRPr kumimoji="1" lang="zh-CN" altLang="en-US" sz="1400" dirty="0">
              <a:solidFill>
                <a:srgbClr val="FF0000"/>
              </a:solidFill>
            </a:endParaRPr>
          </a:p>
        </p:txBody>
      </p:sp>
      <p:pic>
        <p:nvPicPr>
          <p:cNvPr id="30" name="图片 29"/>
          <p:cNvPicPr>
            <a:picLocks noChangeAspect="1"/>
          </p:cNvPicPr>
          <p:nvPr/>
        </p:nvPicPr>
        <p:blipFill>
          <a:blip r:embed="rId1"/>
          <a:stretch>
            <a:fillRect/>
          </a:stretch>
        </p:blipFill>
        <p:spPr>
          <a:xfrm>
            <a:off x="5075249" y="1826670"/>
            <a:ext cx="815852" cy="1043957"/>
          </a:xfrm>
          <a:prstGeom prst="rect">
            <a:avLst/>
          </a:prstGeom>
        </p:spPr>
      </p:pic>
      <p:sp>
        <p:nvSpPr>
          <p:cNvPr id="31" name="矩形 30"/>
          <p:cNvSpPr/>
          <p:nvPr/>
        </p:nvSpPr>
        <p:spPr>
          <a:xfrm>
            <a:off x="2603566" y="3333316"/>
            <a:ext cx="5961418" cy="2826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文本框 31"/>
          <p:cNvSpPr txBox="1"/>
          <p:nvPr/>
        </p:nvSpPr>
        <p:spPr>
          <a:xfrm>
            <a:off x="7431183" y="4705208"/>
            <a:ext cx="1215526" cy="307777"/>
          </a:xfrm>
          <a:prstGeom prst="rect">
            <a:avLst/>
          </a:prstGeom>
          <a:noFill/>
        </p:spPr>
        <p:txBody>
          <a:bodyPr wrap="none" rtlCol="0">
            <a:spAutoFit/>
          </a:bodyPr>
          <a:lstStyle/>
          <a:p>
            <a:r>
              <a:rPr kumimoji="1" lang="en-US" altLang="zh-CN" sz="1400" smtClean="0"/>
              <a:t>Storage slaves</a:t>
            </a:r>
            <a:endParaRPr kumimoji="1" lang="zh-CN" altLang="en-US" sz="1400" dirty="0"/>
          </a:p>
        </p:txBody>
      </p:sp>
      <p:sp>
        <p:nvSpPr>
          <p:cNvPr id="33" name="文本框 32"/>
          <p:cNvSpPr txBox="1"/>
          <p:nvPr/>
        </p:nvSpPr>
        <p:spPr>
          <a:xfrm>
            <a:off x="4864074" y="1383393"/>
            <a:ext cx="1288366" cy="307777"/>
          </a:xfrm>
          <a:prstGeom prst="rect">
            <a:avLst/>
          </a:prstGeom>
          <a:noFill/>
        </p:spPr>
        <p:txBody>
          <a:bodyPr wrap="none" rtlCol="0">
            <a:spAutoFit/>
          </a:bodyPr>
          <a:lstStyle/>
          <a:p>
            <a:r>
              <a:rPr kumimoji="1" lang="en-US" altLang="zh-CN" sz="1400" dirty="0" smtClean="0"/>
              <a:t>Storage master</a:t>
            </a:r>
            <a:endParaRPr kumimoji="1" lang="zh-CN" altLang="en-US" sz="1400" dirty="0"/>
          </a:p>
        </p:txBody>
      </p:sp>
      <p:cxnSp>
        <p:nvCxnSpPr>
          <p:cNvPr id="34" name="直线箭头连接符 33"/>
          <p:cNvCxnSpPr/>
          <p:nvPr/>
        </p:nvCxnSpPr>
        <p:spPr>
          <a:xfrm flipH="1">
            <a:off x="3577343" y="2870627"/>
            <a:ext cx="1905832" cy="10237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p:cNvCxnSpPr/>
          <p:nvPr/>
        </p:nvCxnSpPr>
        <p:spPr>
          <a:xfrm flipH="1">
            <a:off x="4757584" y="2870627"/>
            <a:ext cx="725591" cy="7856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p:cNvCxnSpPr/>
          <p:nvPr/>
        </p:nvCxnSpPr>
        <p:spPr>
          <a:xfrm>
            <a:off x="5483175" y="2870627"/>
            <a:ext cx="607208" cy="7856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p:nvPr/>
        </p:nvCxnSpPr>
        <p:spPr>
          <a:xfrm>
            <a:off x="5483175" y="2870627"/>
            <a:ext cx="1940007" cy="7856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p:cNvCxnSpPr/>
          <p:nvPr/>
        </p:nvCxnSpPr>
        <p:spPr>
          <a:xfrm flipH="1">
            <a:off x="3862492" y="2870627"/>
            <a:ext cx="1620683" cy="24283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p:cNvCxnSpPr/>
          <p:nvPr/>
        </p:nvCxnSpPr>
        <p:spPr>
          <a:xfrm flipH="1">
            <a:off x="4633476" y="2870627"/>
            <a:ext cx="849699" cy="21526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p:cNvCxnSpPr/>
          <p:nvPr/>
        </p:nvCxnSpPr>
        <p:spPr>
          <a:xfrm>
            <a:off x="5483175" y="2870627"/>
            <a:ext cx="483099" cy="215264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直线箭头连接符 40"/>
          <p:cNvCxnSpPr/>
          <p:nvPr/>
        </p:nvCxnSpPr>
        <p:spPr>
          <a:xfrm>
            <a:off x="5483175" y="2870627"/>
            <a:ext cx="1815897" cy="20578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4999022" y="1774119"/>
            <a:ext cx="1160780" cy="521970"/>
          </a:xfrm>
          <a:prstGeom prst="rect">
            <a:avLst/>
          </a:prstGeom>
          <a:noFill/>
        </p:spPr>
        <p:txBody>
          <a:bodyPr wrap="none" rtlCol="0">
            <a:spAutoFit/>
          </a:bodyPr>
          <a:lstStyle/>
          <a:p>
            <a:r>
              <a:rPr kumimoji="1" lang="en-US" altLang="zh-CN" sz="1400" dirty="0" smtClean="0"/>
              <a:t>Node </a:t>
            </a:r>
            <a:r>
              <a:rPr kumimoji="1" lang="en-US" altLang="zh-CN" sz="1400" dirty="0" err="1" smtClean="0"/>
              <a:t>infos</a:t>
            </a:r>
            <a:endParaRPr kumimoji="1" lang="en-US" altLang="zh-CN" sz="1400" dirty="0" smtClean="0"/>
          </a:p>
          <a:p>
            <a:r>
              <a:rPr kumimoji="1" lang="en-US" altLang="zh-CN" sz="1400" dirty="0" smtClean="0"/>
              <a:t>Block </a:t>
            </a:r>
            <a:r>
              <a:rPr kumimoji="1" lang="en-US" altLang="zh-CN" sz="1400" dirty="0" err="1" smtClean="0"/>
              <a:t>infos</a:t>
            </a:r>
            <a:endParaRPr kumimoji="1" lang="zh-CN" altLang="en-US" sz="1400" dirty="0"/>
          </a:p>
        </p:txBody>
      </p:sp>
      <p:sp>
        <p:nvSpPr>
          <p:cNvPr id="49" name="圆角矩形 48"/>
          <p:cNvSpPr/>
          <p:nvPr/>
        </p:nvSpPr>
        <p:spPr>
          <a:xfrm>
            <a:off x="4633476" y="2348648"/>
            <a:ext cx="1605948" cy="38916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smtClean="0">
                <a:solidFill>
                  <a:schemeClr val="tx1"/>
                </a:solidFill>
              </a:rPr>
              <a:t>/user/</a:t>
            </a:r>
            <a:r>
              <a:rPr kumimoji="1" lang="en-US" altLang="zh-CN" sz="1400" dirty="0" err="1" smtClean="0">
                <a:solidFill>
                  <a:schemeClr val="tx1"/>
                </a:solidFill>
              </a:rPr>
              <a:t>word.txt</a:t>
            </a:r>
            <a:endParaRPr kumimoji="1" lang="en-US" altLang="zh-CN" sz="1400" dirty="0" err="1" smtClean="0">
              <a:solidFill>
                <a:schemeClr val="tx1"/>
              </a:solidFill>
            </a:endParaRPr>
          </a:p>
          <a:p>
            <a:r>
              <a:rPr kumimoji="1" lang="en-US" altLang="zh-CN" sz="1400" dirty="0" smtClean="0">
                <a:solidFill>
                  <a:schemeClr val="tx1"/>
                </a:solidFill>
              </a:rPr>
              <a:t>    </a:t>
            </a:r>
            <a:r>
              <a:rPr kumimoji="1" lang="en-US" altLang="zh-CN" sz="1400" dirty="0" err="1" smtClean="0">
                <a:solidFill>
                  <a:schemeClr val="tx1"/>
                </a:solidFill>
              </a:rPr>
              <a:t>blockInfos   </a:t>
            </a:r>
            <a:endParaRPr kumimoji="1" lang="zh-CN" altLang="en-US" sz="1400" dirty="0">
              <a:solidFill>
                <a:schemeClr val="tx1"/>
              </a:solidFill>
            </a:endParaRPr>
          </a:p>
        </p:txBody>
      </p:sp>
      <p:sp>
        <p:nvSpPr>
          <p:cNvPr id="3" name="线形标注 2 2"/>
          <p:cNvSpPr/>
          <p:nvPr/>
        </p:nvSpPr>
        <p:spPr>
          <a:xfrm>
            <a:off x="5928062" y="578298"/>
            <a:ext cx="1503121" cy="612648"/>
          </a:xfrm>
          <a:prstGeom prst="borderCallout2">
            <a:avLst>
              <a:gd name="adj1" fmla="val 18750"/>
              <a:gd name="adj2" fmla="val -8333"/>
              <a:gd name="adj3" fmla="val 18750"/>
              <a:gd name="adj4" fmla="val -16667"/>
              <a:gd name="adj5" fmla="val 131157"/>
              <a:gd name="adj6" fmla="val -343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t>NameNode</a:t>
            </a:r>
            <a:endParaRPr kumimoji="1" lang="zh-CN" altLang="en-US" dirty="0"/>
          </a:p>
        </p:txBody>
      </p:sp>
      <p:sp>
        <p:nvSpPr>
          <p:cNvPr id="62" name="线形标注 2 61"/>
          <p:cNvSpPr/>
          <p:nvPr/>
        </p:nvSpPr>
        <p:spPr>
          <a:xfrm>
            <a:off x="1400988" y="1314296"/>
            <a:ext cx="2824302" cy="612648"/>
          </a:xfrm>
          <a:prstGeom prst="borderCallout2">
            <a:avLst>
              <a:gd name="adj1" fmla="val 54129"/>
              <a:gd name="adj2" fmla="val 98021"/>
              <a:gd name="adj3" fmla="val 55580"/>
              <a:gd name="adj4" fmla="val 114861"/>
              <a:gd name="adj5" fmla="val 130933"/>
              <a:gd name="adj6" fmla="val 1212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t>SecondaryNameNode</a:t>
            </a:r>
            <a:endParaRPr kumimoji="1" lang="zh-CN" altLang="en-US" dirty="0"/>
          </a:p>
        </p:txBody>
      </p:sp>
      <p:sp>
        <p:nvSpPr>
          <p:cNvPr id="63" name="线形标注 2 62"/>
          <p:cNvSpPr/>
          <p:nvPr/>
        </p:nvSpPr>
        <p:spPr>
          <a:xfrm>
            <a:off x="9110595" y="3979764"/>
            <a:ext cx="1503121" cy="612648"/>
          </a:xfrm>
          <a:prstGeom prst="borderCallout2">
            <a:avLst>
              <a:gd name="adj1" fmla="val 18750"/>
              <a:gd name="adj2" fmla="val -8333"/>
              <a:gd name="adj3" fmla="val 18750"/>
              <a:gd name="adj4" fmla="val -16667"/>
              <a:gd name="adj5" fmla="val 133489"/>
              <a:gd name="adj6" fmla="val -685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smtClean="0"/>
              <a:t>DataNode</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ppt_x"/>
                                          </p:val>
                                        </p:tav>
                                        <p:tav tm="100000">
                                          <p:val>
                                            <p:strVal val="#ppt_x"/>
                                          </p:val>
                                        </p:tav>
                                      </p:tavLst>
                                    </p:anim>
                                    <p:anim calcmode="lin" valueType="num">
                                      <p:cBhvr additive="base">
                                        <p:cTn id="12" dur="500" fill="hold"/>
                                        <p:tgtEl>
                                          <p:spTgt spid="6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ppt_x"/>
                                          </p:val>
                                        </p:tav>
                                        <p:tav tm="100000">
                                          <p:val>
                                            <p:strVal val="#ppt_x"/>
                                          </p:val>
                                        </p:tav>
                                      </p:tavLst>
                                    </p:anim>
                                    <p:anim calcmode="lin" valueType="num">
                                      <p:cBhvr additive="base">
                                        <p:cTn id="16"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62" grpId="0" bldLvl="0" animBg="1"/>
      <p:bldP spid="6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049" y="155905"/>
            <a:ext cx="3027680" cy="521970"/>
          </a:xfrm>
          <a:prstGeom prst="rect">
            <a:avLst/>
          </a:prstGeom>
          <a:noFill/>
        </p:spPr>
        <p:txBody>
          <a:bodyPr wrap="none" rtlCol="0">
            <a:spAutoFit/>
          </a:bodyPr>
          <a:lstStyle/>
          <a:p>
            <a:r>
              <a:rPr kumimoji="1" lang="zh-CN" altLang="en-US" sz="2800" dirty="0" smtClean="0"/>
              <a:t>安装</a:t>
            </a:r>
            <a:r>
              <a:rPr kumimoji="1" lang="en-US" altLang="zh-CN" sz="2800" dirty="0" err="1" smtClean="0"/>
              <a:t>hadoop(HDFS)</a:t>
            </a:r>
            <a:endParaRPr kumimoji="1" lang="zh-CN" altLang="en-US" sz="2800" dirty="0"/>
          </a:p>
        </p:txBody>
      </p:sp>
      <p:sp>
        <p:nvSpPr>
          <p:cNvPr id="2" name="文本框 1"/>
          <p:cNvSpPr txBox="1"/>
          <p:nvPr/>
        </p:nvSpPr>
        <p:spPr>
          <a:xfrm>
            <a:off x="1622647" y="1223686"/>
            <a:ext cx="6604693" cy="369332"/>
          </a:xfrm>
          <a:prstGeom prst="rect">
            <a:avLst/>
          </a:prstGeom>
          <a:noFill/>
        </p:spPr>
        <p:txBody>
          <a:bodyPr wrap="none" rtlCol="0">
            <a:spAutoFit/>
          </a:bodyPr>
          <a:lstStyle/>
          <a:p>
            <a:r>
              <a:rPr lang="zh-CN" altLang="en-US" dirty="0"/>
              <a:t>下载</a:t>
            </a:r>
            <a:r>
              <a:rPr lang="en-US" altLang="zh-CN" dirty="0"/>
              <a:t> Hadoop</a:t>
            </a:r>
            <a:r>
              <a:rPr lang="zh-CN" altLang="en-US" dirty="0"/>
              <a:t>，</a:t>
            </a:r>
            <a:r>
              <a:rPr lang="en-US" altLang="zh-CN" dirty="0"/>
              <a:t> </a:t>
            </a:r>
            <a:r>
              <a:rPr lang="en-US" altLang="zh-CN" u="sng" dirty="0"/>
              <a:t>http://</a:t>
            </a:r>
            <a:r>
              <a:rPr lang="en-US" altLang="zh-CN" u="sng" dirty="0" err="1"/>
              <a:t>hadoop.apache.org</a:t>
            </a:r>
            <a:r>
              <a:rPr lang="en-US" altLang="zh-CN" u="sng" dirty="0"/>
              <a:t>/</a:t>
            </a:r>
            <a:r>
              <a:rPr lang="en-US" altLang="zh-CN" u="sng" dirty="0" err="1"/>
              <a:t>releases.html</a:t>
            </a:r>
            <a:r>
              <a:rPr lang="en-US" altLang="zh-CN" dirty="0"/>
              <a:t> </a:t>
            </a:r>
            <a:endParaRPr lang="en-US" altLang="zh-CN" dirty="0"/>
          </a:p>
        </p:txBody>
      </p:sp>
      <p:sp>
        <p:nvSpPr>
          <p:cNvPr id="7" name="文本框 6"/>
          <p:cNvSpPr txBox="1"/>
          <p:nvPr/>
        </p:nvSpPr>
        <p:spPr>
          <a:xfrm>
            <a:off x="3546451" y="1817454"/>
            <a:ext cx="2011680" cy="368300"/>
          </a:xfrm>
          <a:prstGeom prst="rect">
            <a:avLst/>
          </a:prstGeom>
          <a:noFill/>
        </p:spPr>
        <p:txBody>
          <a:bodyPr wrap="none" rtlCol="0">
            <a:spAutoFit/>
          </a:bodyPr>
          <a:lstStyle/>
          <a:p>
            <a:r>
              <a:rPr lang="en-US" altLang="zh-CN" dirty="0" smtClean="0"/>
              <a:t>hadoop-2.7.5.tar</a:t>
            </a:r>
            <a:endParaRPr lang="en-US" altLang="zh-CN" dirty="0"/>
          </a:p>
        </p:txBody>
      </p:sp>
      <p:sp>
        <p:nvSpPr>
          <p:cNvPr id="14" name="文本框 13"/>
          <p:cNvSpPr txBox="1"/>
          <p:nvPr/>
        </p:nvSpPr>
        <p:spPr>
          <a:xfrm>
            <a:off x="1619802" y="2554162"/>
            <a:ext cx="8526780" cy="922020"/>
          </a:xfrm>
          <a:prstGeom prst="rect">
            <a:avLst/>
          </a:prstGeom>
          <a:noFill/>
        </p:spPr>
        <p:txBody>
          <a:bodyPr wrap="none" rtlCol="0">
            <a:spAutoFit/>
          </a:bodyPr>
          <a:lstStyle/>
          <a:p>
            <a:r>
              <a:rPr kumimoji="1" lang="zh-CN" altLang="en-US" dirty="0" smtClean="0"/>
              <a:t>上传：上传到</a:t>
            </a:r>
            <a:r>
              <a:rPr kumimoji="1" lang="en-US" altLang="zh-CN" dirty="0" smtClean="0"/>
              <a:t>master</a:t>
            </a:r>
            <a:r>
              <a:rPr kumimoji="1" lang="zh-CN" altLang="en-US" dirty="0" smtClean="0"/>
              <a:t>机器节点的目录</a:t>
            </a:r>
            <a:r>
              <a:rPr kumimoji="1" lang="en-US" altLang="zh-CN" dirty="0" smtClean="0"/>
              <a:t>~/</a:t>
            </a:r>
            <a:r>
              <a:rPr kumimoji="1" lang="en-US" altLang="zh-CN" dirty="0" err="1" smtClean="0"/>
              <a:t>bigdata</a:t>
            </a:r>
            <a:r>
              <a:rPr kumimoji="1" lang="zh-CN" altLang="en-US" dirty="0" err="1" smtClean="0"/>
              <a:t>下</a:t>
            </a:r>
            <a:r>
              <a:rPr kumimoji="1" lang="en-US" altLang="zh-CN" dirty="0" smtClean="0"/>
              <a:t>(</a:t>
            </a:r>
            <a:r>
              <a:rPr kumimoji="1" lang="zh-CN" altLang="en-US" dirty="0" smtClean="0"/>
              <a:t>可以用</a:t>
            </a:r>
            <a:r>
              <a:rPr kumimoji="1" lang="en-US" altLang="zh-CN" dirty="0" smtClean="0"/>
              <a:t>FileZilla</a:t>
            </a:r>
            <a:r>
              <a:rPr kumimoji="1" lang="zh-CN" altLang="en-US" dirty="0" smtClean="0"/>
              <a:t>等</a:t>
            </a:r>
            <a:r>
              <a:rPr kumimoji="1" lang="en-US" altLang="zh-CN" dirty="0" smtClean="0"/>
              <a:t>ftp</a:t>
            </a:r>
            <a:r>
              <a:rPr kumimoji="1" lang="zh-CN" altLang="en-US" dirty="0" smtClean="0"/>
              <a:t>工具上传</a:t>
            </a:r>
            <a:r>
              <a:rPr kumimoji="1" lang="en-US" altLang="zh-CN" dirty="0" smtClean="0"/>
              <a:t>)</a:t>
            </a:r>
            <a:endParaRPr kumimoji="1" lang="en-US" altLang="zh-CN" dirty="0" smtClean="0"/>
          </a:p>
          <a:p>
            <a:r>
              <a:rPr kumimoji="1" lang="zh-CN" altLang="en-US" dirty="0"/>
              <a:t>需要预先在</a:t>
            </a:r>
            <a:r>
              <a:rPr kumimoji="1" lang="en-US" altLang="zh-CN" dirty="0"/>
              <a:t>master</a:t>
            </a:r>
            <a:r>
              <a:rPr kumimoji="1" lang="zh-CN" altLang="en-US" dirty="0"/>
              <a:t>节点中的</a:t>
            </a:r>
            <a:r>
              <a:rPr kumimoji="1" lang="en-US" altLang="zh-CN" dirty="0"/>
              <a:t>hadoop-twq</a:t>
            </a:r>
            <a:r>
              <a:rPr kumimoji="1" lang="zh-CN" altLang="en-US" dirty="0"/>
              <a:t>用户下的主目录下创建</a:t>
            </a:r>
            <a:r>
              <a:rPr kumimoji="1" lang="en-US" altLang="zh-CN" dirty="0"/>
              <a:t>bigdata</a:t>
            </a:r>
            <a:r>
              <a:rPr kumimoji="1" lang="zh-CN" altLang="en-US" dirty="0"/>
              <a:t>目录</a:t>
            </a:r>
            <a:r>
              <a:rPr kumimoji="1" lang="en-US" altLang="zh-CN" dirty="0"/>
              <a:t>:</a:t>
            </a:r>
            <a:endParaRPr kumimoji="1" lang="en-US" altLang="zh-CN" dirty="0"/>
          </a:p>
          <a:p>
            <a:r>
              <a:rPr kumimoji="1" lang="zh-CN" altLang="en-US" dirty="0"/>
              <a:t>即执行</a:t>
            </a:r>
            <a:r>
              <a:rPr kumimoji="1" lang="en-US" altLang="zh-CN" dirty="0"/>
              <a:t>mkdir bigdata</a:t>
            </a:r>
            <a:endParaRPr kumimoji="1" lang="en-US" altLang="zh-CN" dirty="0"/>
          </a:p>
        </p:txBody>
      </p:sp>
      <p:sp>
        <p:nvSpPr>
          <p:cNvPr id="9" name="文本框 8"/>
          <p:cNvSpPr txBox="1"/>
          <p:nvPr/>
        </p:nvSpPr>
        <p:spPr>
          <a:xfrm>
            <a:off x="1563708" y="4258684"/>
            <a:ext cx="7269480" cy="368300"/>
          </a:xfrm>
          <a:prstGeom prst="rect">
            <a:avLst/>
          </a:prstGeom>
          <a:noFill/>
        </p:spPr>
        <p:txBody>
          <a:bodyPr wrap="none" rtlCol="0">
            <a:spAutoFit/>
          </a:bodyPr>
          <a:lstStyle/>
          <a:p>
            <a:pPr algn="l"/>
            <a:r>
              <a:rPr lang="zh-CN" altLang="en-US" dirty="0"/>
              <a:t>解压</a:t>
            </a:r>
            <a:r>
              <a:rPr lang="en-US" altLang="zh-CN" dirty="0"/>
              <a:t>hadoop-2.7.5 tar</a:t>
            </a:r>
            <a:r>
              <a:rPr lang="zh-CN" altLang="en-US" dirty="0"/>
              <a:t>：</a:t>
            </a:r>
            <a:r>
              <a:rPr lang="en-US" altLang="zh-CN" dirty="0"/>
              <a:t> tar </a:t>
            </a:r>
            <a:r>
              <a:rPr lang="en-US" altLang="zh-CN" dirty="0" smtClean="0"/>
              <a:t>-z</a:t>
            </a:r>
            <a:r>
              <a:rPr lang="en-US" altLang="zh-CN" dirty="0" err="1" smtClean="0"/>
              <a:t>xvf</a:t>
            </a:r>
            <a:r>
              <a:rPr lang="en-US" altLang="zh-CN" dirty="0" smtClean="0"/>
              <a:t> ~</a:t>
            </a:r>
            <a:r>
              <a:rPr kumimoji="1" lang="en-US" altLang="zh-CN" dirty="0" smtClean="0"/>
              <a:t>/</a:t>
            </a:r>
            <a:r>
              <a:rPr kumimoji="1" lang="en-US" altLang="zh-CN" dirty="0" err="1" smtClean="0"/>
              <a:t>bigdata</a:t>
            </a:r>
            <a:r>
              <a:rPr kumimoji="1" lang="en-US" altLang="zh-CN" dirty="0" smtClean="0"/>
              <a:t>/</a:t>
            </a:r>
            <a:r>
              <a:rPr lang="en-US" altLang="zh-CN" dirty="0" smtClean="0"/>
              <a:t>hadoop-2.7.5.tar.gz</a:t>
            </a:r>
            <a:endParaRPr lang="en-US" altLang="zh-CN" dirty="0" smtClean="0"/>
          </a:p>
        </p:txBody>
      </p:sp>
      <p:sp>
        <p:nvSpPr>
          <p:cNvPr id="15" name="文本框 14"/>
          <p:cNvSpPr txBox="1"/>
          <p:nvPr/>
        </p:nvSpPr>
        <p:spPr>
          <a:xfrm>
            <a:off x="1602022" y="5253299"/>
            <a:ext cx="6240780" cy="645160"/>
          </a:xfrm>
          <a:prstGeom prst="rect">
            <a:avLst/>
          </a:prstGeom>
          <a:noFill/>
        </p:spPr>
        <p:txBody>
          <a:bodyPr wrap="none" rtlCol="0">
            <a:spAutoFit/>
          </a:bodyPr>
          <a:lstStyle/>
          <a:p>
            <a:pPr algn="l"/>
            <a:r>
              <a:rPr kumimoji="1" lang="zh-CN" altLang="en-US" dirty="0" smtClean="0"/>
              <a:t>修改配置文件</a:t>
            </a:r>
            <a:r>
              <a:rPr kumimoji="1" lang="en-US" altLang="zh-CN" dirty="0" smtClean="0"/>
              <a:t>(</a:t>
            </a:r>
            <a:r>
              <a:rPr kumimoji="1" lang="zh-CN" altLang="en-US" dirty="0" smtClean="0"/>
              <a:t>在</a:t>
            </a:r>
            <a:r>
              <a:rPr kumimoji="1" lang="en-US" altLang="zh-CN" dirty="0" smtClean="0"/>
              <a:t>~</a:t>
            </a:r>
            <a:r>
              <a:rPr lang="en-US" altLang="zh-CN" dirty="0" smtClean="0"/>
              <a:t>/</a:t>
            </a:r>
            <a:r>
              <a:rPr lang="en-US" altLang="zh-CN" dirty="0" err="1" smtClean="0"/>
              <a:t>bigdata</a:t>
            </a:r>
            <a:r>
              <a:rPr lang="en-US" altLang="zh-CN" dirty="0" smtClean="0"/>
              <a:t>/hadoop-2.7.5/</a:t>
            </a:r>
            <a:r>
              <a:rPr lang="en-US" altLang="zh-CN" dirty="0" err="1" smtClean="0"/>
              <a:t>etc</a:t>
            </a:r>
            <a:r>
              <a:rPr lang="en-US" altLang="zh-CN" dirty="0" smtClean="0"/>
              <a:t>/</a:t>
            </a:r>
            <a:r>
              <a:rPr lang="en-US" altLang="zh-CN" dirty="0" err="1" smtClean="0"/>
              <a:t>hadoop</a:t>
            </a:r>
            <a:r>
              <a:rPr lang="zh-CN" altLang="en-US" dirty="0" smtClean="0"/>
              <a:t>下</a:t>
            </a:r>
            <a:r>
              <a:rPr kumimoji="1" lang="en-US" altLang="zh-CN" dirty="0" smtClean="0"/>
              <a:t>)</a:t>
            </a:r>
            <a:r>
              <a:rPr kumimoji="1" lang="zh-CN" altLang="en-US" dirty="0" smtClean="0"/>
              <a:t>：</a:t>
            </a:r>
            <a:endParaRPr kumimoji="1" lang="zh-CN" altLang="en-US" dirty="0" smtClean="0"/>
          </a:p>
          <a:p>
            <a:pPr algn="l"/>
            <a:r>
              <a:rPr kumimoji="1" lang="en-US" altLang="zh-CN" dirty="0"/>
              <a:t>	cd ~</a:t>
            </a:r>
            <a:r>
              <a:rPr lang="en-US" altLang="zh-CN" dirty="0" smtClean="0">
                <a:sym typeface="+mn-ea"/>
              </a:rPr>
              <a:t>/</a:t>
            </a:r>
            <a:r>
              <a:rPr lang="en-US" altLang="zh-CN" dirty="0" err="1" smtClean="0">
                <a:sym typeface="+mn-ea"/>
              </a:rPr>
              <a:t>bigdata</a:t>
            </a:r>
            <a:r>
              <a:rPr lang="en-US" altLang="zh-CN" dirty="0" smtClean="0">
                <a:sym typeface="+mn-ea"/>
              </a:rPr>
              <a:t>/hadoop-2.7.5/</a:t>
            </a:r>
            <a:r>
              <a:rPr lang="en-US" altLang="zh-CN" dirty="0" err="1" smtClean="0">
                <a:sym typeface="+mn-ea"/>
              </a:rPr>
              <a:t>etc</a:t>
            </a:r>
            <a:r>
              <a:rPr lang="en-US" altLang="zh-CN" dirty="0" smtClean="0">
                <a:sym typeface="+mn-ea"/>
              </a:rPr>
              <a:t>/</a:t>
            </a:r>
            <a:r>
              <a:rPr lang="en-US" altLang="zh-CN" dirty="0" err="1" smtClean="0">
                <a:sym typeface="+mn-ea"/>
              </a:rPr>
              <a:t>hadoop</a:t>
            </a:r>
            <a:endParaRPr kumimoji="1" lang="en-US" altLang="zh-CN" dirty="0"/>
          </a:p>
        </p:txBody>
      </p:sp>
      <p:sp>
        <p:nvSpPr>
          <p:cNvPr id="3" name="文本框 2"/>
          <p:cNvSpPr txBox="1"/>
          <p:nvPr/>
        </p:nvSpPr>
        <p:spPr>
          <a:xfrm>
            <a:off x="1622342" y="3621597"/>
            <a:ext cx="1707515" cy="368300"/>
          </a:xfrm>
          <a:prstGeom prst="rect">
            <a:avLst/>
          </a:prstGeom>
          <a:noFill/>
        </p:spPr>
        <p:txBody>
          <a:bodyPr wrap="none" rtlCol="0">
            <a:spAutoFit/>
          </a:bodyPr>
          <a:lstStyle/>
          <a:p>
            <a:r>
              <a:rPr kumimoji="1" lang="en-US" dirty="0" smtClean="0"/>
              <a:t>cd ~/bigdata</a:t>
            </a:r>
            <a:endParaRPr kumimoji="1" lang="en-US" altLang="zh-CN"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049" y="155905"/>
            <a:ext cx="2329484" cy="523220"/>
          </a:xfrm>
          <a:prstGeom prst="rect">
            <a:avLst/>
          </a:prstGeom>
          <a:noFill/>
        </p:spPr>
        <p:txBody>
          <a:bodyPr wrap="none" rtlCol="0">
            <a:spAutoFit/>
          </a:bodyPr>
          <a:lstStyle/>
          <a:p>
            <a:r>
              <a:rPr kumimoji="1" lang="zh-CN" altLang="en-US" sz="2800" dirty="0" smtClean="0"/>
              <a:t>安装</a:t>
            </a:r>
            <a:r>
              <a:rPr kumimoji="1" lang="en-US" altLang="zh-CN" sz="2800" dirty="0" err="1" smtClean="0"/>
              <a:t>hadoop</a:t>
            </a:r>
            <a:endParaRPr kumimoji="1" lang="zh-CN" altLang="en-US" sz="2800" dirty="0"/>
          </a:p>
        </p:txBody>
      </p:sp>
      <p:sp>
        <p:nvSpPr>
          <p:cNvPr id="3" name="文本框 2"/>
          <p:cNvSpPr txBox="1"/>
          <p:nvPr/>
        </p:nvSpPr>
        <p:spPr>
          <a:xfrm>
            <a:off x="1726207" y="866899"/>
            <a:ext cx="2098651" cy="369332"/>
          </a:xfrm>
          <a:prstGeom prst="rect">
            <a:avLst/>
          </a:prstGeom>
          <a:noFill/>
        </p:spPr>
        <p:txBody>
          <a:bodyPr wrap="none" rtlCol="0">
            <a:spAutoFit/>
          </a:bodyPr>
          <a:lstStyle/>
          <a:p>
            <a:r>
              <a:rPr lang="zh-CN" altLang="en-US" b="1"/>
              <a:t>修改</a:t>
            </a:r>
            <a:r>
              <a:rPr lang="en-US" altLang="zh-CN" b="1" dirty="0" err="1" smtClean="0"/>
              <a:t>core-site.xml</a:t>
            </a:r>
            <a:endParaRPr lang="en-US" altLang="zh-CN" dirty="0"/>
          </a:p>
        </p:txBody>
      </p:sp>
      <p:sp>
        <p:nvSpPr>
          <p:cNvPr id="5" name="文本框 4"/>
          <p:cNvSpPr txBox="1"/>
          <p:nvPr/>
        </p:nvSpPr>
        <p:spPr>
          <a:xfrm>
            <a:off x="2245699" y="2328958"/>
            <a:ext cx="6240780" cy="2030095"/>
          </a:xfrm>
          <a:prstGeom prst="rect">
            <a:avLst/>
          </a:prstGeom>
          <a:noFill/>
        </p:spPr>
        <p:txBody>
          <a:bodyPr wrap="none" rtlCol="0">
            <a:spAutoFit/>
          </a:bodyPr>
          <a:lstStyle/>
          <a:p>
            <a:pPr algn="l"/>
            <a:r>
              <a:rPr lang="en-US" altLang="zh-CN" dirty="0"/>
              <a:t>&lt;</a:t>
            </a:r>
            <a:r>
              <a:rPr lang="en-US" altLang="zh-CN" dirty="0" err="1"/>
              <a:t>configuration</a:t>
            </a:r>
            <a:r>
              <a:rPr lang="en-US" altLang="zh-CN" dirty="0"/>
              <a:t>&gt;</a:t>
            </a:r>
            <a:endParaRPr lang="en-US" altLang="zh-CN" dirty="0"/>
          </a:p>
          <a:p>
            <a:pPr lvl="1" algn="l"/>
            <a:r>
              <a:rPr lang="en-US" altLang="zh-CN" dirty="0"/>
              <a:t>&lt;</a:t>
            </a:r>
            <a:r>
              <a:rPr lang="en-US" altLang="zh-CN" dirty="0" err="1"/>
              <a:t>property</a:t>
            </a:r>
            <a:r>
              <a:rPr lang="en-US" altLang="zh-CN" dirty="0"/>
              <a:t>&gt;</a:t>
            </a:r>
            <a:endParaRPr lang="en-US" altLang="zh-CN" dirty="0"/>
          </a:p>
          <a:p>
            <a:pPr lvl="1" algn="l"/>
            <a:r>
              <a:rPr lang="en-US" altLang="zh-CN" dirty="0"/>
              <a:t>    &lt;</a:t>
            </a:r>
            <a:r>
              <a:rPr lang="en-US" altLang="zh-CN" dirty="0" err="1"/>
              <a:t>name</a:t>
            </a:r>
            <a:r>
              <a:rPr lang="en-US" altLang="zh-CN" dirty="0"/>
              <a:t>&gt;</a:t>
            </a:r>
            <a:r>
              <a:rPr lang="en-US" altLang="zh-CN" dirty="0" err="1"/>
              <a:t>fs.defaultFS</a:t>
            </a:r>
            <a:r>
              <a:rPr lang="en-US" altLang="zh-CN" dirty="0"/>
              <a:t>&lt;/</a:t>
            </a:r>
            <a:r>
              <a:rPr lang="en-US" altLang="zh-CN" dirty="0" err="1"/>
              <a:t>name</a:t>
            </a:r>
            <a:r>
              <a:rPr lang="en-US" altLang="zh-CN" dirty="0"/>
              <a:t>&gt;</a:t>
            </a:r>
            <a:endParaRPr lang="en-US" altLang="zh-CN" dirty="0"/>
          </a:p>
          <a:p>
            <a:pPr lvl="1" algn="l"/>
            <a:r>
              <a:rPr lang="en-US" altLang="zh-CN" dirty="0"/>
              <a:t>    &lt;</a:t>
            </a:r>
            <a:r>
              <a:rPr lang="en-US" altLang="zh-CN" dirty="0" err="1"/>
              <a:t>value</a:t>
            </a:r>
            <a:r>
              <a:rPr lang="en-US" altLang="zh-CN" dirty="0"/>
              <a:t>&gt;</a:t>
            </a:r>
            <a:r>
              <a:rPr lang="en-US" altLang="zh-CN" dirty="0" err="1"/>
              <a:t>hdfs</a:t>
            </a:r>
            <a:r>
              <a:rPr lang="en-US" altLang="zh-CN" dirty="0"/>
              <a:t>://master:9999&lt;/</a:t>
            </a:r>
            <a:r>
              <a:rPr lang="en-US" altLang="zh-CN" dirty="0" err="1"/>
              <a:t>value</a:t>
            </a:r>
            <a:r>
              <a:rPr lang="en-US" altLang="zh-CN" dirty="0"/>
              <a:t>&gt;</a:t>
            </a:r>
            <a:endParaRPr lang="en-US" altLang="zh-CN" dirty="0"/>
          </a:p>
          <a:p>
            <a:pPr lvl="1" algn="l"/>
            <a:r>
              <a:rPr lang="en-US" altLang="zh-CN" dirty="0"/>
              <a:t>	</a:t>
            </a:r>
            <a:r>
              <a:rPr lang="is-IS" altLang="zh-CN" dirty="0">
                <a:sym typeface="+mn-ea"/>
              </a:rPr>
              <a:t>&lt;description&gt;</a:t>
            </a:r>
            <a:r>
              <a:rPr lang="zh-CN" altLang="is-IS" dirty="0">
                <a:sym typeface="+mn-ea"/>
              </a:rPr>
              <a:t>表示</a:t>
            </a:r>
            <a:r>
              <a:rPr lang="en-US" altLang="zh-CN" dirty="0">
                <a:sym typeface="+mn-ea"/>
              </a:rPr>
              <a:t>HDFS</a:t>
            </a:r>
            <a:r>
              <a:rPr lang="zh-CN" altLang="en-US" dirty="0">
                <a:sym typeface="+mn-ea"/>
              </a:rPr>
              <a:t>的基本路径</a:t>
            </a:r>
            <a:r>
              <a:rPr lang="is-IS" altLang="zh-CN" dirty="0">
                <a:sym typeface="+mn-ea"/>
              </a:rPr>
              <a:t>&lt;/description&gt;</a:t>
            </a:r>
            <a:endParaRPr lang="en-US" altLang="zh-CN" dirty="0"/>
          </a:p>
          <a:p>
            <a:pPr lvl="1" algn="l"/>
            <a:r>
              <a:rPr lang="en-US" altLang="zh-CN" dirty="0"/>
              <a:t>&lt;/</a:t>
            </a:r>
            <a:r>
              <a:rPr lang="en-US" altLang="zh-CN" dirty="0" err="1"/>
              <a:t>property</a:t>
            </a:r>
            <a:r>
              <a:rPr lang="en-US" altLang="zh-CN" dirty="0"/>
              <a:t>&gt;</a:t>
            </a:r>
            <a:endParaRPr lang="en-US" altLang="zh-CN" dirty="0"/>
          </a:p>
          <a:p>
            <a:pPr algn="l"/>
            <a:r>
              <a:rPr lang="en-US" altLang="zh-CN" dirty="0"/>
              <a:t>&lt;/</a:t>
            </a:r>
            <a:r>
              <a:rPr lang="en-US" altLang="zh-CN" dirty="0" err="1"/>
              <a:t>configuration</a:t>
            </a:r>
            <a:r>
              <a:rPr lang="en-US" altLang="zh-CN" dirty="0" smtClean="0"/>
              <a:t>&gt;</a:t>
            </a:r>
            <a:endParaRPr lang="en-US"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049" y="155905"/>
            <a:ext cx="2329484" cy="523220"/>
          </a:xfrm>
          <a:prstGeom prst="rect">
            <a:avLst/>
          </a:prstGeom>
          <a:noFill/>
        </p:spPr>
        <p:txBody>
          <a:bodyPr wrap="none" rtlCol="0">
            <a:spAutoFit/>
          </a:bodyPr>
          <a:lstStyle/>
          <a:p>
            <a:r>
              <a:rPr kumimoji="1" lang="zh-CN" altLang="en-US" sz="2800" dirty="0" smtClean="0"/>
              <a:t>安装</a:t>
            </a:r>
            <a:r>
              <a:rPr kumimoji="1" lang="en-US" altLang="zh-CN" sz="2800" dirty="0" err="1" smtClean="0"/>
              <a:t>hadoop</a:t>
            </a:r>
            <a:endParaRPr kumimoji="1" lang="zh-CN" altLang="en-US" sz="2800" dirty="0"/>
          </a:p>
        </p:txBody>
      </p:sp>
      <p:sp>
        <p:nvSpPr>
          <p:cNvPr id="3" name="文本框 2"/>
          <p:cNvSpPr txBox="1"/>
          <p:nvPr/>
        </p:nvSpPr>
        <p:spPr>
          <a:xfrm>
            <a:off x="1726207" y="866899"/>
            <a:ext cx="2098651" cy="369332"/>
          </a:xfrm>
          <a:prstGeom prst="rect">
            <a:avLst/>
          </a:prstGeom>
          <a:noFill/>
        </p:spPr>
        <p:txBody>
          <a:bodyPr wrap="none" rtlCol="0">
            <a:spAutoFit/>
          </a:bodyPr>
          <a:lstStyle/>
          <a:p>
            <a:r>
              <a:rPr lang="zh-CN" altLang="en-US" b="1" dirty="0"/>
              <a:t>修改</a:t>
            </a:r>
            <a:r>
              <a:rPr lang="en-US" altLang="zh-CN" b="1" dirty="0" err="1"/>
              <a:t>hdfs-site.xml</a:t>
            </a:r>
            <a:endParaRPr lang="en-US" altLang="zh-CN" dirty="0"/>
          </a:p>
        </p:txBody>
      </p:sp>
      <p:sp>
        <p:nvSpPr>
          <p:cNvPr id="2" name="文本框 1"/>
          <p:cNvSpPr txBox="1"/>
          <p:nvPr/>
        </p:nvSpPr>
        <p:spPr>
          <a:xfrm>
            <a:off x="2278964" y="1630380"/>
            <a:ext cx="7942580" cy="4184650"/>
          </a:xfrm>
          <a:prstGeom prst="rect">
            <a:avLst/>
          </a:prstGeom>
          <a:noFill/>
        </p:spPr>
        <p:txBody>
          <a:bodyPr wrap="none" rtlCol="0">
            <a:spAutoFit/>
          </a:bodyPr>
          <a:lstStyle/>
          <a:p>
            <a:pPr algn="l"/>
            <a:r>
              <a:rPr lang="is-IS" altLang="zh-CN" sz="1400" dirty="0"/>
              <a:t>&lt;configuration&gt;</a:t>
            </a:r>
            <a:endParaRPr lang="is-IS" altLang="zh-CN" sz="1400" dirty="0"/>
          </a:p>
          <a:p>
            <a:pPr algn="l"/>
            <a:r>
              <a:rPr lang="is-IS" altLang="zh-CN" sz="1400" dirty="0"/>
              <a:t>        &lt;property&gt;</a:t>
            </a:r>
            <a:endParaRPr lang="is-IS" altLang="zh-CN" sz="1400" dirty="0"/>
          </a:p>
          <a:p>
            <a:pPr algn="l"/>
            <a:r>
              <a:rPr lang="is-IS" altLang="zh-CN" sz="1400" dirty="0"/>
              <a:t>                &lt;name&gt;dfs.replication&lt;/name&gt; </a:t>
            </a:r>
            <a:endParaRPr lang="is-IS" altLang="zh-CN" sz="1400" dirty="0"/>
          </a:p>
          <a:p>
            <a:pPr algn="l"/>
            <a:r>
              <a:rPr lang="is-IS" altLang="zh-CN" sz="1400" dirty="0"/>
              <a:t>                &lt;value&gt;1&lt;/value&gt;</a:t>
            </a:r>
            <a:endParaRPr lang="is-IS" altLang="zh-CN" sz="1400" dirty="0"/>
          </a:p>
          <a:p>
            <a:pPr algn="l"/>
            <a:r>
              <a:rPr lang="en-US" altLang="is-IS" sz="1400" dirty="0">
                <a:sym typeface="+mn-ea"/>
              </a:rPr>
              <a:t>	      </a:t>
            </a:r>
            <a:r>
              <a:rPr lang="is-IS" altLang="zh-CN" sz="1400" dirty="0">
                <a:sym typeface="+mn-ea"/>
              </a:rPr>
              <a:t>&lt;description&gt;</a:t>
            </a:r>
            <a:r>
              <a:rPr lang="zh-CN" altLang="is-IS" sz="1400" dirty="0">
                <a:sym typeface="+mn-ea"/>
              </a:rPr>
              <a:t>表示数据块的备份数量，不能大于</a:t>
            </a:r>
            <a:r>
              <a:rPr lang="en-US" altLang="zh-CN" sz="1400" dirty="0">
                <a:sym typeface="+mn-ea"/>
              </a:rPr>
              <a:t>DataNode</a:t>
            </a:r>
            <a:r>
              <a:rPr lang="zh-CN" altLang="en-US" sz="1400" dirty="0">
                <a:sym typeface="+mn-ea"/>
              </a:rPr>
              <a:t>的数量</a:t>
            </a:r>
            <a:r>
              <a:rPr lang="is-IS" altLang="zh-CN" sz="1400" dirty="0">
                <a:sym typeface="+mn-ea"/>
              </a:rPr>
              <a:t>&lt;/description&gt;</a:t>
            </a:r>
            <a:endParaRPr lang="is-IS" altLang="zh-CN" sz="1400" dirty="0"/>
          </a:p>
          <a:p>
            <a:pPr algn="l"/>
            <a:r>
              <a:rPr lang="is-IS" altLang="zh-CN" sz="1400" dirty="0"/>
              <a:t>        &lt;/property&gt;</a:t>
            </a:r>
            <a:endParaRPr lang="is-IS" altLang="zh-CN" sz="1400" dirty="0"/>
          </a:p>
          <a:p>
            <a:pPr algn="l"/>
            <a:r>
              <a:rPr lang="is-IS" altLang="zh-CN" sz="1400" dirty="0"/>
              <a:t>        &lt;property&gt;</a:t>
            </a:r>
            <a:endParaRPr lang="is-IS" altLang="zh-CN" sz="1400" dirty="0"/>
          </a:p>
          <a:p>
            <a:pPr algn="l"/>
            <a:r>
              <a:rPr lang="is-IS" altLang="zh-CN" sz="1400" dirty="0"/>
              <a:t>                &lt;name&gt;dfs.namenode.name.dir&lt;/name&gt;</a:t>
            </a:r>
            <a:endParaRPr lang="is-IS" altLang="zh-CN" sz="1400" dirty="0"/>
          </a:p>
          <a:p>
            <a:pPr algn="l"/>
            <a:r>
              <a:rPr lang="is-IS" altLang="zh-CN" sz="1400" dirty="0"/>
              <a:t>                &lt;value&gt;/home/hadoop-twq</a:t>
            </a:r>
            <a:r>
              <a:rPr lang="en-US" altLang="is-IS" sz="1400" dirty="0"/>
              <a:t>/bigdata</a:t>
            </a:r>
            <a:r>
              <a:rPr lang="is-IS" altLang="zh-CN" sz="1400" dirty="0"/>
              <a:t>/dfs/name&lt;/value&gt;</a:t>
            </a:r>
            <a:endParaRPr lang="is-IS" altLang="zh-CN" sz="1400" dirty="0"/>
          </a:p>
          <a:p>
            <a:pPr algn="l"/>
            <a:r>
              <a:rPr lang="is-IS" altLang="zh-CN" sz="1400" dirty="0"/>
              <a:t>                &lt;description&gt;</a:t>
            </a:r>
            <a:r>
              <a:rPr lang="zh-CN" altLang="is-IS" sz="1400" dirty="0"/>
              <a:t>表示</a:t>
            </a:r>
            <a:r>
              <a:rPr lang="en-US" altLang="zh-CN" sz="1400" dirty="0"/>
              <a:t>NameNode</a:t>
            </a:r>
            <a:r>
              <a:rPr lang="zh-CN" altLang="en-US" sz="1400" dirty="0"/>
              <a:t>需要存储数据的地方</a:t>
            </a:r>
            <a:r>
              <a:rPr lang="is-IS" altLang="zh-CN" sz="1400" dirty="0"/>
              <a:t>&lt;/description&gt;</a:t>
            </a:r>
            <a:endParaRPr lang="is-IS" altLang="zh-CN" sz="1400" dirty="0"/>
          </a:p>
          <a:p>
            <a:pPr algn="l"/>
            <a:r>
              <a:rPr lang="is-IS" altLang="zh-CN" sz="1400" dirty="0"/>
              <a:t>        &lt;/property&gt;</a:t>
            </a:r>
            <a:endParaRPr lang="is-IS" altLang="zh-CN" sz="1400" dirty="0"/>
          </a:p>
          <a:p>
            <a:pPr algn="l"/>
            <a:r>
              <a:rPr lang="is-IS" altLang="zh-CN" sz="1400" dirty="0"/>
              <a:t> </a:t>
            </a:r>
            <a:endParaRPr lang="is-IS" altLang="zh-CN" sz="1400" dirty="0"/>
          </a:p>
          <a:p>
            <a:pPr algn="l"/>
            <a:r>
              <a:rPr lang="is-IS" altLang="zh-CN" sz="1400" dirty="0"/>
              <a:t>        &lt;property&gt;</a:t>
            </a:r>
            <a:endParaRPr lang="is-IS" altLang="zh-CN" sz="1400" dirty="0"/>
          </a:p>
          <a:p>
            <a:pPr algn="l"/>
            <a:r>
              <a:rPr lang="is-IS" altLang="zh-CN" sz="1400" dirty="0"/>
              <a:t>                &lt;name&gt;dfs.datanode.data.dir&lt;/name&gt;</a:t>
            </a:r>
            <a:endParaRPr lang="is-IS" altLang="zh-CN" sz="1400" dirty="0"/>
          </a:p>
          <a:p>
            <a:pPr algn="l"/>
            <a:r>
              <a:rPr lang="is-IS" altLang="zh-CN" sz="1400" dirty="0"/>
              <a:t>                &lt;value&gt;/home/hadoop-twq</a:t>
            </a:r>
            <a:r>
              <a:rPr lang="en-US" altLang="is-IS" sz="1400" dirty="0"/>
              <a:t>/bigdata</a:t>
            </a:r>
            <a:r>
              <a:rPr lang="is-IS" altLang="zh-CN" sz="1400" dirty="0"/>
              <a:t>/dfs/data&lt;/value&gt;</a:t>
            </a:r>
            <a:endParaRPr lang="is-IS" altLang="zh-CN" sz="1400" dirty="0"/>
          </a:p>
          <a:p>
            <a:pPr algn="l"/>
            <a:r>
              <a:rPr lang="is-IS" altLang="zh-CN" sz="1400" dirty="0"/>
              <a:t>                &lt;description&gt;</a:t>
            </a:r>
            <a:r>
              <a:rPr lang="en-US" altLang="is-IS" sz="1400" dirty="0"/>
              <a:t>DataNode</a:t>
            </a:r>
            <a:r>
              <a:rPr lang="zh-CN" altLang="en-US" sz="1400" dirty="0"/>
              <a:t>存放数据的地方</a:t>
            </a:r>
            <a:r>
              <a:rPr lang="is-IS" altLang="zh-CN" sz="1400" dirty="0"/>
              <a:t>&lt;/description&gt;</a:t>
            </a:r>
            <a:endParaRPr lang="is-IS" altLang="zh-CN" sz="1400" dirty="0"/>
          </a:p>
          <a:p>
            <a:pPr algn="l"/>
            <a:r>
              <a:rPr lang="is-IS" altLang="zh-CN" sz="1400" dirty="0"/>
              <a:t>        &lt;/property&gt;</a:t>
            </a:r>
            <a:endParaRPr lang="is-IS" altLang="zh-CN" sz="1400" dirty="0"/>
          </a:p>
          <a:p>
            <a:pPr algn="l"/>
            <a:r>
              <a:rPr lang="is-IS" altLang="zh-CN" sz="1400" dirty="0"/>
              <a:t>&lt;/configuration&gt;</a:t>
            </a:r>
            <a:endParaRPr lang="is-IS" altLang="zh-CN" sz="1400" dirty="0"/>
          </a:p>
          <a:p>
            <a:endParaRPr kumimoji="1" lang="zh-CN" altLang="en-US" sz="1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049" y="155905"/>
            <a:ext cx="2329484" cy="523220"/>
          </a:xfrm>
          <a:prstGeom prst="rect">
            <a:avLst/>
          </a:prstGeom>
          <a:noFill/>
        </p:spPr>
        <p:txBody>
          <a:bodyPr wrap="none" rtlCol="0">
            <a:spAutoFit/>
          </a:bodyPr>
          <a:lstStyle/>
          <a:p>
            <a:r>
              <a:rPr kumimoji="1" lang="zh-CN" altLang="en-US" sz="2800" dirty="0" smtClean="0"/>
              <a:t>安装</a:t>
            </a:r>
            <a:r>
              <a:rPr kumimoji="1" lang="en-US" altLang="zh-CN" sz="2800" dirty="0" err="1" smtClean="0"/>
              <a:t>hadoop</a:t>
            </a:r>
            <a:endParaRPr kumimoji="1" lang="zh-CN" altLang="en-US" sz="2800" dirty="0"/>
          </a:p>
        </p:txBody>
      </p:sp>
      <p:sp>
        <p:nvSpPr>
          <p:cNvPr id="6" name="文本框 5"/>
          <p:cNvSpPr txBox="1"/>
          <p:nvPr/>
        </p:nvSpPr>
        <p:spPr>
          <a:xfrm>
            <a:off x="1692989" y="4332977"/>
            <a:ext cx="2350323" cy="369332"/>
          </a:xfrm>
          <a:prstGeom prst="rect">
            <a:avLst/>
          </a:prstGeom>
          <a:noFill/>
        </p:spPr>
        <p:txBody>
          <a:bodyPr wrap="none" rtlCol="0">
            <a:spAutoFit/>
          </a:bodyPr>
          <a:lstStyle/>
          <a:p>
            <a:r>
              <a:rPr lang="zh-CN" altLang="nl-NL" b="1" dirty="0"/>
              <a:t>修改</a:t>
            </a:r>
            <a:r>
              <a:rPr lang="nl-NL" altLang="zh-CN" b="1" dirty="0" err="1" smtClean="0"/>
              <a:t>hadoop-env.sh</a:t>
            </a:r>
            <a:endParaRPr lang="nl-NL" altLang="zh-CN" dirty="0"/>
          </a:p>
        </p:txBody>
      </p:sp>
      <p:sp>
        <p:nvSpPr>
          <p:cNvPr id="7" name="文本框 6"/>
          <p:cNvSpPr txBox="1"/>
          <p:nvPr/>
        </p:nvSpPr>
        <p:spPr>
          <a:xfrm>
            <a:off x="1985588" y="5096864"/>
            <a:ext cx="6126480" cy="645160"/>
          </a:xfrm>
          <a:prstGeom prst="rect">
            <a:avLst/>
          </a:prstGeom>
          <a:noFill/>
        </p:spPr>
        <p:txBody>
          <a:bodyPr wrap="none" rtlCol="0">
            <a:spAutoFit/>
          </a:bodyPr>
          <a:lstStyle/>
          <a:p>
            <a:pPr algn="l"/>
            <a:r>
              <a:rPr lang="zh-CN" altLang="en-US" dirty="0"/>
              <a:t>在</a:t>
            </a:r>
            <a:r>
              <a:rPr lang="en-US" altLang="zh-CN" dirty="0" err="1"/>
              <a:t>hadoop-env.sh</a:t>
            </a:r>
            <a:r>
              <a:rPr lang="zh-CN" altLang="en-US" dirty="0"/>
              <a:t>中添加</a:t>
            </a:r>
            <a:r>
              <a:rPr lang="en-US" altLang="zh-CN" dirty="0"/>
              <a:t>JAVA_HOME</a:t>
            </a:r>
            <a:r>
              <a:rPr lang="zh-CN" altLang="en-US" dirty="0"/>
              <a:t>：</a:t>
            </a:r>
            <a:r>
              <a:rPr lang="en-US" altLang="zh-CN" dirty="0"/>
              <a:t> </a:t>
            </a:r>
            <a:endParaRPr lang="en-US" altLang="zh-CN" dirty="0"/>
          </a:p>
          <a:p>
            <a:pPr algn="l"/>
            <a:r>
              <a:rPr lang="en-US" altLang="zh-CN" dirty="0"/>
              <a:t>	export JAVA_HOME</a:t>
            </a:r>
            <a:r>
              <a:rPr lang="en-US" altLang="zh-CN" dirty="0" smtClean="0"/>
              <a:t>=</a:t>
            </a:r>
            <a:r>
              <a:rPr lang="en-US" altLang="zh-CN" smtClean="0"/>
              <a:t>/usr/local/lib/jdk1.8.0_161</a:t>
            </a:r>
            <a:endParaRPr lang="en-US" altLang="zh-CN" smtClean="0"/>
          </a:p>
        </p:txBody>
      </p:sp>
      <p:sp>
        <p:nvSpPr>
          <p:cNvPr id="2" name="文本框 1"/>
          <p:cNvSpPr txBox="1"/>
          <p:nvPr/>
        </p:nvSpPr>
        <p:spPr>
          <a:xfrm>
            <a:off x="1642118" y="1722112"/>
            <a:ext cx="6525895" cy="368300"/>
          </a:xfrm>
          <a:prstGeom prst="rect">
            <a:avLst/>
          </a:prstGeom>
          <a:noFill/>
        </p:spPr>
        <p:txBody>
          <a:bodyPr wrap="none" rtlCol="0">
            <a:spAutoFit/>
          </a:bodyPr>
          <a:p>
            <a:r>
              <a:rPr lang="zh-CN" altLang="en-US" dirty="0"/>
              <a:t>在</a:t>
            </a:r>
            <a:r>
              <a:rPr lang="en-US" altLang="zh-CN" dirty="0"/>
              <a:t>master</a:t>
            </a:r>
            <a:r>
              <a:rPr lang="zh-CN" altLang="en-US" dirty="0"/>
              <a:t>上创建创建</a:t>
            </a:r>
            <a:r>
              <a:rPr lang="en-US" altLang="zh-CN" dirty="0" err="1"/>
              <a:t>nameNode</a:t>
            </a:r>
            <a:r>
              <a:rPr lang="zh-CN" altLang="en-US" dirty="0"/>
              <a:t>和</a:t>
            </a:r>
            <a:r>
              <a:rPr lang="en-US" altLang="zh-CN" dirty="0" err="1"/>
              <a:t>dataNode</a:t>
            </a:r>
            <a:r>
              <a:rPr lang="zh-CN" altLang="en-US" dirty="0"/>
              <a:t>需要的文件</a:t>
            </a:r>
            <a:r>
              <a:rPr lang="zh-CN" altLang="en-US" dirty="0" smtClean="0"/>
              <a:t>目录</a:t>
            </a:r>
            <a:endParaRPr lang="zh-CN" altLang="en-US" dirty="0"/>
          </a:p>
        </p:txBody>
      </p:sp>
      <p:sp>
        <p:nvSpPr>
          <p:cNvPr id="8" name="文本框 7"/>
          <p:cNvSpPr txBox="1"/>
          <p:nvPr/>
        </p:nvSpPr>
        <p:spPr>
          <a:xfrm>
            <a:off x="2091119" y="2363379"/>
            <a:ext cx="3766185" cy="645160"/>
          </a:xfrm>
          <a:prstGeom prst="rect">
            <a:avLst/>
          </a:prstGeom>
          <a:noFill/>
        </p:spPr>
        <p:txBody>
          <a:bodyPr wrap="none" rtlCol="0">
            <a:spAutoFit/>
          </a:bodyPr>
          <a:p>
            <a:r>
              <a:rPr lang="en-US" altLang="zh-CN" dirty="0" err="1"/>
              <a:t>mkdir -</a:t>
            </a:r>
            <a:r>
              <a:rPr lang="en-US" altLang="zh-CN" dirty="0"/>
              <a:t>p ~</a:t>
            </a:r>
            <a:r>
              <a:rPr lang="en-US" altLang="zh-CN" dirty="0" err="1"/>
              <a:t>/bigdata</a:t>
            </a:r>
            <a:r>
              <a:rPr lang="en-US" altLang="zh-CN" dirty="0"/>
              <a:t>/</a:t>
            </a:r>
            <a:r>
              <a:rPr lang="en-US" altLang="zh-CN" dirty="0" err="1"/>
              <a:t>dfs</a:t>
            </a:r>
            <a:r>
              <a:rPr lang="en-US" altLang="zh-CN" dirty="0"/>
              <a:t>/name</a:t>
            </a:r>
            <a:endParaRPr lang="en-US" altLang="zh-CN" dirty="0"/>
          </a:p>
          <a:p>
            <a:r>
              <a:rPr lang="en-US" altLang="zh-CN" dirty="0" err="1"/>
              <a:t>mkdir </a:t>
            </a:r>
            <a:r>
              <a:rPr lang="en-US" altLang="zh-CN" dirty="0"/>
              <a:t>-p ~</a:t>
            </a:r>
            <a:r>
              <a:rPr lang="en-US" altLang="zh-CN" dirty="0" err="1" smtClean="0"/>
              <a:t>/bigdata</a:t>
            </a:r>
            <a:r>
              <a:rPr lang="en-US" altLang="zh-CN" dirty="0" smtClean="0"/>
              <a:t>/</a:t>
            </a:r>
            <a:r>
              <a:rPr lang="en-US" altLang="zh-CN" dirty="0" err="1" smtClean="0"/>
              <a:t>dfs</a:t>
            </a:r>
            <a:r>
              <a:rPr lang="en-US" altLang="zh-CN" dirty="0" smtClean="0"/>
              <a:t>/data</a:t>
            </a:r>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049" y="155905"/>
            <a:ext cx="2329484" cy="523220"/>
          </a:xfrm>
          <a:prstGeom prst="rect">
            <a:avLst/>
          </a:prstGeom>
          <a:noFill/>
        </p:spPr>
        <p:txBody>
          <a:bodyPr wrap="none" rtlCol="0">
            <a:spAutoFit/>
          </a:bodyPr>
          <a:lstStyle/>
          <a:p>
            <a:r>
              <a:rPr kumimoji="1" lang="zh-CN" altLang="en-US" sz="2800" dirty="0" smtClean="0"/>
              <a:t>安装</a:t>
            </a:r>
            <a:r>
              <a:rPr kumimoji="1" lang="en-US" altLang="zh-CN" sz="2800" dirty="0" err="1" smtClean="0"/>
              <a:t>hadoop</a:t>
            </a:r>
            <a:endParaRPr kumimoji="1" lang="zh-CN" altLang="en-US" sz="2800" dirty="0"/>
          </a:p>
        </p:txBody>
      </p:sp>
      <p:sp>
        <p:nvSpPr>
          <p:cNvPr id="3" name="文本框 2"/>
          <p:cNvSpPr txBox="1"/>
          <p:nvPr/>
        </p:nvSpPr>
        <p:spPr>
          <a:xfrm>
            <a:off x="2181304" y="1149466"/>
            <a:ext cx="8444230" cy="368300"/>
          </a:xfrm>
          <a:prstGeom prst="rect">
            <a:avLst/>
          </a:prstGeom>
          <a:noFill/>
        </p:spPr>
        <p:txBody>
          <a:bodyPr wrap="none" rtlCol="0">
            <a:spAutoFit/>
          </a:bodyPr>
          <a:lstStyle/>
          <a:p>
            <a:pPr algn="l"/>
            <a:r>
              <a:rPr lang="zh-CN" altLang="en-US" b="1" dirty="0"/>
              <a:t>修改</a:t>
            </a:r>
            <a:r>
              <a:rPr kumimoji="1" lang="en-US" altLang="zh-CN" dirty="0" smtClean="0">
                <a:sym typeface="+mn-ea"/>
              </a:rPr>
              <a:t>~</a:t>
            </a:r>
            <a:r>
              <a:rPr lang="en-US" altLang="zh-CN" dirty="0" smtClean="0">
                <a:sym typeface="+mn-ea"/>
              </a:rPr>
              <a:t>/</a:t>
            </a:r>
            <a:r>
              <a:rPr lang="en-US" altLang="zh-CN" dirty="0" err="1" smtClean="0">
                <a:sym typeface="+mn-ea"/>
              </a:rPr>
              <a:t>bigdata</a:t>
            </a:r>
            <a:r>
              <a:rPr lang="en-US" altLang="zh-CN" dirty="0" smtClean="0">
                <a:sym typeface="+mn-ea"/>
              </a:rPr>
              <a:t>/hadoop-2.7.5/</a:t>
            </a:r>
            <a:r>
              <a:rPr lang="en-US" altLang="zh-CN" dirty="0" err="1" smtClean="0">
                <a:sym typeface="+mn-ea"/>
              </a:rPr>
              <a:t>etc</a:t>
            </a:r>
            <a:r>
              <a:rPr lang="en-US" altLang="zh-CN" dirty="0" smtClean="0">
                <a:sym typeface="+mn-ea"/>
              </a:rPr>
              <a:t>/</a:t>
            </a:r>
            <a:r>
              <a:rPr lang="en-US" altLang="zh-CN" dirty="0" err="1" smtClean="0">
                <a:sym typeface="+mn-ea"/>
              </a:rPr>
              <a:t>hadoop/</a:t>
            </a:r>
            <a:r>
              <a:rPr lang="en-US" altLang="zh-CN" b="1" dirty="0" smtClean="0"/>
              <a:t>slaves,</a:t>
            </a:r>
            <a:r>
              <a:rPr lang="zh-CN" altLang="en-US" b="1" dirty="0"/>
              <a:t>在</a:t>
            </a:r>
            <a:r>
              <a:rPr lang="en-US" altLang="zh-CN" b="1" dirty="0"/>
              <a:t>slaves</a:t>
            </a:r>
            <a:r>
              <a:rPr lang="zh-CN" altLang="en-US" b="1" dirty="0"/>
              <a:t>文件中写入如下</a:t>
            </a:r>
            <a:r>
              <a:rPr lang="zh-CN" altLang="en-US" b="1" dirty="0" smtClean="0"/>
              <a:t>内容</a:t>
            </a:r>
            <a:r>
              <a:rPr lang="en-US" altLang="zh-CN" dirty="0"/>
              <a:t>:</a:t>
            </a:r>
            <a:endParaRPr lang="zh-CN" altLang="en-US" dirty="0"/>
          </a:p>
        </p:txBody>
      </p:sp>
      <p:sp>
        <p:nvSpPr>
          <p:cNvPr id="5" name="文本框 4"/>
          <p:cNvSpPr txBox="1"/>
          <p:nvPr/>
        </p:nvSpPr>
        <p:spPr>
          <a:xfrm>
            <a:off x="4328103" y="2296119"/>
            <a:ext cx="890270" cy="645160"/>
          </a:xfrm>
          <a:prstGeom prst="rect">
            <a:avLst/>
          </a:prstGeom>
          <a:noFill/>
        </p:spPr>
        <p:txBody>
          <a:bodyPr wrap="none" rtlCol="0">
            <a:spAutoFit/>
          </a:bodyPr>
          <a:lstStyle/>
          <a:p>
            <a:r>
              <a:rPr lang="en-US" altLang="zh-CN" dirty="0"/>
              <a:t>slave1</a:t>
            </a:r>
            <a:endParaRPr lang="en-US" altLang="zh-CN" dirty="0"/>
          </a:p>
          <a:p>
            <a:r>
              <a:rPr lang="en-US" altLang="zh-CN" dirty="0" smtClean="0"/>
              <a:t>slave2</a:t>
            </a:r>
            <a:endParaRPr lang="en-US" altLang="zh-CN" dirty="0"/>
          </a:p>
        </p:txBody>
      </p:sp>
      <p:sp>
        <p:nvSpPr>
          <p:cNvPr id="2" name="文本框 1"/>
          <p:cNvSpPr txBox="1"/>
          <p:nvPr/>
        </p:nvSpPr>
        <p:spPr>
          <a:xfrm>
            <a:off x="2018030" y="4252595"/>
            <a:ext cx="7912100" cy="645160"/>
          </a:xfrm>
          <a:prstGeom prst="rect">
            <a:avLst/>
          </a:prstGeom>
          <a:noFill/>
        </p:spPr>
        <p:txBody>
          <a:bodyPr wrap="square" rtlCol="0" anchor="t">
            <a:spAutoFit/>
          </a:bodyPr>
          <a:p>
            <a:r>
              <a:rPr kumimoji="1" lang="zh-CN" altLang="en-US" dirty="0">
                <a:sym typeface="+mn-ea"/>
              </a:rPr>
              <a:t>在</a:t>
            </a:r>
            <a:r>
              <a:rPr kumimoji="1" lang="en-US" altLang="zh-CN" dirty="0">
                <a:sym typeface="+mn-ea"/>
              </a:rPr>
              <a:t>slave1</a:t>
            </a:r>
            <a:r>
              <a:rPr kumimoji="1" lang="zh-CN" altLang="en-US" dirty="0">
                <a:sym typeface="+mn-ea"/>
              </a:rPr>
              <a:t>和</a:t>
            </a:r>
            <a:r>
              <a:rPr kumimoji="1" lang="en-US" altLang="zh-CN" dirty="0">
                <a:sym typeface="+mn-ea"/>
              </a:rPr>
              <a:t>slave2</a:t>
            </a:r>
            <a:r>
              <a:rPr kumimoji="1" lang="zh-CN" altLang="en-US" dirty="0">
                <a:sym typeface="+mn-ea"/>
              </a:rPr>
              <a:t>节点中的</a:t>
            </a:r>
            <a:r>
              <a:rPr kumimoji="1" lang="en-US" altLang="zh-CN" dirty="0">
                <a:sym typeface="+mn-ea"/>
              </a:rPr>
              <a:t>hadoop-twq</a:t>
            </a:r>
            <a:r>
              <a:rPr kumimoji="1" lang="zh-CN" altLang="en-US" dirty="0">
                <a:sym typeface="+mn-ea"/>
              </a:rPr>
              <a:t>用户下的主目录下创建</a:t>
            </a:r>
            <a:r>
              <a:rPr kumimoji="1" lang="en-US" altLang="zh-CN" dirty="0">
                <a:sym typeface="+mn-ea"/>
              </a:rPr>
              <a:t>bigdata</a:t>
            </a:r>
            <a:r>
              <a:rPr kumimoji="1" lang="zh-CN" altLang="en-US" dirty="0">
                <a:sym typeface="+mn-ea"/>
              </a:rPr>
              <a:t>目录</a:t>
            </a:r>
            <a:r>
              <a:rPr kumimoji="1" lang="en-US" altLang="zh-CN" dirty="0">
                <a:sym typeface="+mn-ea"/>
              </a:rPr>
              <a:t>:</a:t>
            </a:r>
            <a:endParaRPr kumimoji="1" lang="en-US" altLang="zh-CN" dirty="0"/>
          </a:p>
          <a:p>
            <a:r>
              <a:rPr kumimoji="1" lang="zh-CN" altLang="en-US" dirty="0">
                <a:sym typeface="+mn-ea"/>
              </a:rPr>
              <a:t>即执行</a:t>
            </a:r>
            <a:r>
              <a:rPr kumimoji="1" lang="en-US" altLang="zh-CN" dirty="0">
                <a:sym typeface="+mn-ea"/>
              </a:rPr>
              <a:t>mkdir bigdata</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049" y="155905"/>
            <a:ext cx="2329484" cy="523220"/>
          </a:xfrm>
          <a:prstGeom prst="rect">
            <a:avLst/>
          </a:prstGeom>
          <a:noFill/>
        </p:spPr>
        <p:txBody>
          <a:bodyPr wrap="none" rtlCol="0">
            <a:spAutoFit/>
          </a:bodyPr>
          <a:lstStyle/>
          <a:p>
            <a:r>
              <a:rPr kumimoji="1" lang="zh-CN" altLang="en-US" sz="2800" dirty="0" smtClean="0"/>
              <a:t>安装</a:t>
            </a:r>
            <a:r>
              <a:rPr kumimoji="1" lang="en-US" altLang="zh-CN" sz="2800" dirty="0" err="1" smtClean="0"/>
              <a:t>hadoop</a:t>
            </a:r>
            <a:endParaRPr kumimoji="1" lang="zh-CN" altLang="en-US" sz="2800" dirty="0"/>
          </a:p>
        </p:txBody>
      </p:sp>
      <p:sp>
        <p:nvSpPr>
          <p:cNvPr id="9" name="文本框 8"/>
          <p:cNvSpPr txBox="1"/>
          <p:nvPr/>
        </p:nvSpPr>
        <p:spPr>
          <a:xfrm>
            <a:off x="1910723" y="2305677"/>
            <a:ext cx="5434501" cy="369332"/>
          </a:xfrm>
          <a:prstGeom prst="rect">
            <a:avLst/>
          </a:prstGeom>
          <a:noFill/>
        </p:spPr>
        <p:txBody>
          <a:bodyPr wrap="none" rtlCol="0">
            <a:spAutoFit/>
          </a:bodyPr>
          <a:lstStyle/>
          <a:p>
            <a:r>
              <a:rPr lang="zh-CN" altLang="en-US" dirty="0"/>
              <a:t>将</a:t>
            </a:r>
            <a:r>
              <a:rPr lang="en-US" altLang="zh-CN" dirty="0"/>
              <a:t>master</a:t>
            </a:r>
            <a:r>
              <a:rPr lang="zh-CN" altLang="en-US" dirty="0"/>
              <a:t>上配置好的</a:t>
            </a:r>
            <a:r>
              <a:rPr lang="en-US" altLang="zh-CN" dirty="0" err="1"/>
              <a:t>hadoop</a:t>
            </a:r>
            <a:r>
              <a:rPr lang="zh-CN" altLang="en-US" dirty="0"/>
              <a:t>分发到每一个</a:t>
            </a:r>
            <a:r>
              <a:rPr lang="en-US" altLang="zh-CN" dirty="0"/>
              <a:t>slave</a:t>
            </a:r>
            <a:r>
              <a:rPr lang="zh-CN" altLang="en-US" dirty="0" smtClean="0"/>
              <a:t>上</a:t>
            </a:r>
            <a:endParaRPr lang="zh-CN" altLang="en-US" dirty="0"/>
          </a:p>
        </p:txBody>
      </p:sp>
      <p:sp>
        <p:nvSpPr>
          <p:cNvPr id="10" name="文本框 9"/>
          <p:cNvSpPr txBox="1"/>
          <p:nvPr/>
        </p:nvSpPr>
        <p:spPr>
          <a:xfrm>
            <a:off x="2359724" y="2955199"/>
            <a:ext cx="6697980" cy="1753235"/>
          </a:xfrm>
          <a:prstGeom prst="rect">
            <a:avLst/>
          </a:prstGeom>
          <a:noFill/>
        </p:spPr>
        <p:txBody>
          <a:bodyPr wrap="none" rtlCol="0">
            <a:spAutoFit/>
          </a:bodyPr>
          <a:lstStyle/>
          <a:p>
            <a:r>
              <a:rPr lang="en-US" altLang="zh-CN" dirty="0" err="1"/>
              <a:t>scp </a:t>
            </a:r>
            <a:r>
              <a:rPr lang="en-US" altLang="zh-CN" dirty="0"/>
              <a:t>-r ~/bigdata/dfs</a:t>
            </a:r>
            <a:r>
              <a:rPr lang="en-US" altLang="zh-CN" dirty="0" err="1"/>
              <a:t> </a:t>
            </a:r>
            <a:r>
              <a:rPr lang="en-US" altLang="zh-CN" dirty="0"/>
              <a:t>hadoop-twq@slave1</a:t>
            </a:r>
            <a:r>
              <a:rPr lang="en-US" altLang="zh-CN" dirty="0" smtClean="0"/>
              <a:t>:~</a:t>
            </a:r>
            <a:r>
              <a:rPr lang="en-US" altLang="zh-CN" dirty="0" err="1" smtClean="0"/>
              <a:t>/bigdata</a:t>
            </a:r>
            <a:endParaRPr lang="en-US" altLang="zh-CN" dirty="0"/>
          </a:p>
          <a:p>
            <a:r>
              <a:rPr lang="en-US" altLang="zh-CN" dirty="0" err="1"/>
              <a:t>scp </a:t>
            </a:r>
            <a:r>
              <a:rPr lang="en-US" altLang="zh-CN" dirty="0"/>
              <a:t>-r ~/bigdata/dfs</a:t>
            </a:r>
            <a:r>
              <a:rPr lang="en-US" altLang="zh-CN" dirty="0" err="1"/>
              <a:t> </a:t>
            </a:r>
            <a:r>
              <a:rPr lang="en-US" altLang="zh-CN" dirty="0" smtClean="0"/>
              <a:t>hadoop-twq@slave2:~</a:t>
            </a:r>
            <a:r>
              <a:rPr lang="en-US" altLang="zh-CN" dirty="0" err="1"/>
              <a:t>/bigdata</a:t>
            </a:r>
            <a:endParaRPr lang="en-US" altLang="zh-CN" dirty="0"/>
          </a:p>
          <a:p>
            <a:br>
              <a:rPr lang="en-US" altLang="zh-CN" dirty="0"/>
            </a:br>
            <a:endParaRPr lang="en-US" altLang="zh-CN" dirty="0"/>
          </a:p>
          <a:p>
            <a:r>
              <a:rPr lang="en-US" altLang="zh-CN" dirty="0" err="1"/>
              <a:t>scp</a:t>
            </a:r>
            <a:r>
              <a:rPr lang="en-US" altLang="zh-CN" dirty="0"/>
              <a:t> -r ~</a:t>
            </a:r>
            <a:r>
              <a:rPr lang="en-US" altLang="zh-CN" dirty="0" smtClean="0"/>
              <a:t>/</a:t>
            </a:r>
            <a:r>
              <a:rPr lang="en-US" altLang="zh-CN" dirty="0" err="1" smtClean="0"/>
              <a:t>bigdata</a:t>
            </a:r>
            <a:r>
              <a:rPr lang="en-US" altLang="zh-CN" dirty="0" smtClean="0"/>
              <a:t>/hadoop-2.7.5 hadoop-twq@slave1:~</a:t>
            </a:r>
            <a:r>
              <a:rPr lang="en-US" altLang="zh-CN" dirty="0"/>
              <a:t>/</a:t>
            </a:r>
            <a:r>
              <a:rPr lang="en-US" altLang="zh-CN" dirty="0" err="1"/>
              <a:t>bigdata</a:t>
            </a:r>
            <a:endParaRPr lang="en-US" altLang="zh-CN" dirty="0"/>
          </a:p>
          <a:p>
            <a:r>
              <a:rPr lang="en-US" altLang="zh-CN" dirty="0" err="1"/>
              <a:t>scp</a:t>
            </a:r>
            <a:r>
              <a:rPr lang="en-US" altLang="zh-CN" dirty="0"/>
              <a:t> -r ~</a:t>
            </a:r>
            <a:r>
              <a:rPr lang="en-US" altLang="zh-CN" dirty="0" smtClean="0"/>
              <a:t>/</a:t>
            </a:r>
            <a:r>
              <a:rPr lang="en-US" altLang="zh-CN" dirty="0" err="1" smtClean="0"/>
              <a:t>bigdata</a:t>
            </a:r>
            <a:r>
              <a:rPr lang="en-US" altLang="zh-CN" dirty="0" smtClean="0"/>
              <a:t>/hadoop-2.7.5 hadoop-twq@slave2:~</a:t>
            </a:r>
            <a:r>
              <a:rPr lang="en-US" altLang="zh-CN" dirty="0"/>
              <a:t>/</a:t>
            </a:r>
            <a:r>
              <a:rPr lang="en-US" altLang="zh-CN" dirty="0" err="1"/>
              <a:t>bigdata</a:t>
            </a:r>
            <a:endParaRPr lang="en-US" altLang="zh-C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049" y="155905"/>
            <a:ext cx="2329484" cy="523220"/>
          </a:xfrm>
          <a:prstGeom prst="rect">
            <a:avLst/>
          </a:prstGeom>
          <a:noFill/>
        </p:spPr>
        <p:txBody>
          <a:bodyPr wrap="none" rtlCol="0">
            <a:spAutoFit/>
          </a:bodyPr>
          <a:lstStyle/>
          <a:p>
            <a:r>
              <a:rPr kumimoji="1" lang="zh-CN" altLang="en-US" sz="2800" dirty="0" smtClean="0"/>
              <a:t>安装</a:t>
            </a:r>
            <a:r>
              <a:rPr kumimoji="1" lang="en-US" altLang="zh-CN" sz="2800" dirty="0" err="1" smtClean="0"/>
              <a:t>hadoop</a:t>
            </a:r>
            <a:endParaRPr kumimoji="1" lang="zh-CN" altLang="en-US" sz="2800" dirty="0"/>
          </a:p>
        </p:txBody>
      </p:sp>
      <p:sp>
        <p:nvSpPr>
          <p:cNvPr id="3" name="文本框 2"/>
          <p:cNvSpPr txBox="1"/>
          <p:nvPr/>
        </p:nvSpPr>
        <p:spPr>
          <a:xfrm>
            <a:off x="1197725" y="1454059"/>
            <a:ext cx="8448675" cy="368300"/>
          </a:xfrm>
          <a:prstGeom prst="rect">
            <a:avLst/>
          </a:prstGeom>
          <a:noFill/>
        </p:spPr>
        <p:txBody>
          <a:bodyPr wrap="none" rtlCol="0">
            <a:spAutoFit/>
          </a:bodyPr>
          <a:lstStyle/>
          <a:p>
            <a:r>
              <a:rPr lang="zh-CN" altLang="en-US" dirty="0"/>
              <a:t>在</a:t>
            </a:r>
            <a:r>
              <a:rPr lang="en-US" altLang="zh-CN" dirty="0"/>
              <a:t>master</a:t>
            </a:r>
            <a:r>
              <a:rPr lang="zh-CN" altLang="en-US" dirty="0"/>
              <a:t>上切换到</a:t>
            </a:r>
            <a:r>
              <a:rPr lang="en-US" altLang="zh-CN" dirty="0"/>
              <a:t>hadoop-twq</a:t>
            </a:r>
            <a:r>
              <a:rPr lang="zh-CN" altLang="en-US" dirty="0"/>
              <a:t>用户，然后添加环境</a:t>
            </a:r>
            <a:r>
              <a:rPr lang="zh-CN" altLang="en-US" dirty="0" smtClean="0"/>
              <a:t>变量</a:t>
            </a:r>
            <a:r>
              <a:rPr lang="en-US" altLang="zh-CN" dirty="0" smtClean="0"/>
              <a:t>, vi ~/.bash_profile</a:t>
            </a:r>
            <a:r>
              <a:rPr lang="zh-CN" altLang="en-US" dirty="0" smtClean="0"/>
              <a:t>：</a:t>
            </a:r>
            <a:endParaRPr lang="zh-CN" altLang="en-US" dirty="0"/>
          </a:p>
        </p:txBody>
      </p:sp>
      <p:sp>
        <p:nvSpPr>
          <p:cNvPr id="5" name="文本框 4"/>
          <p:cNvSpPr txBox="1"/>
          <p:nvPr/>
        </p:nvSpPr>
        <p:spPr>
          <a:xfrm>
            <a:off x="1197406" y="2122062"/>
            <a:ext cx="8183880" cy="1753235"/>
          </a:xfrm>
          <a:prstGeom prst="rect">
            <a:avLst/>
          </a:prstGeom>
          <a:noFill/>
        </p:spPr>
        <p:txBody>
          <a:bodyPr wrap="none" rtlCol="0">
            <a:spAutoFit/>
          </a:bodyPr>
          <a:lstStyle/>
          <a:p>
            <a:pPr algn="l"/>
            <a:r>
              <a:rPr lang="de-DE" altLang="zh-CN" dirty="0" err="1"/>
              <a:t>export </a:t>
            </a:r>
            <a:r>
              <a:rPr lang="de-DE" altLang="zh-CN" dirty="0"/>
              <a:t>HADOOP_HOME</a:t>
            </a:r>
            <a:r>
              <a:rPr lang="de-DE" altLang="zh-CN" dirty="0" smtClean="0"/>
              <a:t>=</a:t>
            </a:r>
            <a:r>
              <a:rPr lang="en-US" altLang="de-DE" dirty="0" smtClean="0"/>
              <a:t>~</a:t>
            </a:r>
            <a:r>
              <a:rPr lang="en-US" altLang="zh-CN" dirty="0" smtClean="0"/>
              <a:t>/</a:t>
            </a:r>
            <a:r>
              <a:rPr lang="en-US" altLang="zh-CN" dirty="0" err="1" smtClean="0"/>
              <a:t>bigdata</a:t>
            </a:r>
            <a:r>
              <a:rPr lang="de-DE" altLang="zh-CN" dirty="0" smtClean="0"/>
              <a:t>/hadoop-2.</a:t>
            </a:r>
            <a:r>
              <a:rPr lang="en-US" altLang="de-DE" dirty="0" smtClean="0"/>
              <a:t>7</a:t>
            </a:r>
            <a:r>
              <a:rPr lang="de-DE" altLang="zh-CN" dirty="0" smtClean="0"/>
              <a:t>.5</a:t>
            </a:r>
            <a:endParaRPr lang="de-DE" altLang="zh-CN" dirty="0"/>
          </a:p>
          <a:p>
            <a:pPr algn="l"/>
            <a:r>
              <a:rPr lang="de-DE" altLang="zh-CN" dirty="0" smtClean="0"/>
              <a:t>PATH</a:t>
            </a:r>
            <a:r>
              <a:rPr lang="de-DE" altLang="zh-CN" dirty="0"/>
              <a:t>=$PATH:$HOME/bin:$JAVA_HOME/bin:$HADOOP_HOME/bin:$</a:t>
            </a:r>
            <a:r>
              <a:rPr lang="de-DE" altLang="zh-CN" dirty="0" smtClean="0"/>
              <a:t>HADOOP_HOME/</a:t>
            </a:r>
            <a:r>
              <a:rPr lang="de-DE" altLang="zh-CN" dirty="0" err="1" smtClean="0"/>
              <a:t>sbin</a:t>
            </a:r>
            <a:endParaRPr lang="de-DE" altLang="zh-CN" dirty="0" err="1" smtClean="0"/>
          </a:p>
          <a:p>
            <a:pPr algn="l"/>
            <a:endParaRPr lang="de-DE" altLang="zh-CN" dirty="0"/>
          </a:p>
          <a:p>
            <a:pPr algn="l"/>
            <a:r>
              <a:rPr lang="en-US" altLang="de-DE" dirty="0"/>
              <a:t>source ~/.bash_profile</a:t>
            </a:r>
            <a:endParaRPr lang="en-US" altLang="de-DE" dirty="0"/>
          </a:p>
          <a:p>
            <a:pPr algn="l"/>
            <a:r>
              <a:rPr lang="en-US" altLang="de-DE" dirty="0"/>
              <a:t>which hdfs</a:t>
            </a:r>
            <a:r>
              <a:rPr lang="zh-CN" altLang="en-US" dirty="0"/>
              <a:t>看看输出是否是：~/bigdata/hadoop-2.</a:t>
            </a:r>
            <a:r>
              <a:rPr lang="en-US" altLang="zh-CN" dirty="0"/>
              <a:t>7</a:t>
            </a:r>
            <a:r>
              <a:rPr lang="zh-CN" altLang="en-US" dirty="0"/>
              <a:t>.5/bin/hdfs</a:t>
            </a:r>
            <a:endParaRPr lang="zh-CN" altLang="en-US" dirty="0"/>
          </a:p>
          <a:p>
            <a:pPr algn="l"/>
            <a:r>
              <a:rPr lang="zh-CN" altLang="en-US" dirty="0"/>
              <a:t>如果不是可能需要退出</a:t>
            </a:r>
            <a:r>
              <a:rPr lang="en-US" altLang="zh-CN" dirty="0"/>
              <a:t>xshell</a:t>
            </a:r>
            <a:r>
              <a:rPr lang="zh-CN" altLang="en-US" dirty="0"/>
              <a:t>，重新登录</a:t>
            </a:r>
            <a:endParaRPr lang="zh-CN" altLang="en-US" dirty="0"/>
          </a:p>
        </p:txBody>
      </p:sp>
      <p:sp>
        <p:nvSpPr>
          <p:cNvPr id="6" name="文本框 5"/>
          <p:cNvSpPr txBox="1"/>
          <p:nvPr/>
        </p:nvSpPr>
        <p:spPr>
          <a:xfrm>
            <a:off x="1332651" y="4360083"/>
            <a:ext cx="1107996" cy="369332"/>
          </a:xfrm>
          <a:prstGeom prst="rect">
            <a:avLst/>
          </a:prstGeom>
          <a:noFill/>
        </p:spPr>
        <p:txBody>
          <a:bodyPr wrap="none" rtlCol="0">
            <a:spAutoFit/>
          </a:bodyPr>
          <a:lstStyle/>
          <a:p>
            <a:r>
              <a:rPr lang="zh-CN" altLang="nl-NL" dirty="0"/>
              <a:t>运行</a:t>
            </a:r>
            <a:r>
              <a:rPr lang="nl-NL" altLang="zh-CN" dirty="0" err="1" smtClean="0"/>
              <a:t>hdfs</a:t>
            </a:r>
            <a:endParaRPr lang="nl-NL" altLang="zh-CN" dirty="0"/>
          </a:p>
        </p:txBody>
      </p:sp>
      <p:sp>
        <p:nvSpPr>
          <p:cNvPr id="7" name="文本框 6"/>
          <p:cNvSpPr txBox="1"/>
          <p:nvPr/>
        </p:nvSpPr>
        <p:spPr>
          <a:xfrm>
            <a:off x="1653285" y="4815349"/>
            <a:ext cx="3611880" cy="368300"/>
          </a:xfrm>
          <a:prstGeom prst="rect">
            <a:avLst/>
          </a:prstGeom>
          <a:noFill/>
        </p:spPr>
        <p:txBody>
          <a:bodyPr wrap="none" rtlCol="0">
            <a:spAutoFit/>
          </a:bodyPr>
          <a:lstStyle/>
          <a:p>
            <a:r>
              <a:rPr lang="zh-CN" altLang="en-US" dirty="0"/>
              <a:t>格式化：</a:t>
            </a:r>
            <a:r>
              <a:rPr lang="en-US" altLang="zh-CN" dirty="0"/>
              <a:t> </a:t>
            </a:r>
            <a:r>
              <a:rPr lang="en-US" altLang="zh-CN" dirty="0" err="1"/>
              <a:t>hdfs namenode -</a:t>
            </a:r>
            <a:r>
              <a:rPr lang="en-US" altLang="zh-CN" dirty="0" smtClean="0"/>
              <a:t>format</a:t>
            </a:r>
            <a:endParaRPr lang="zh-CN" altLang="en-US" dirty="0" smtClean="0">
              <a:ea typeface="宋体" panose="02010600030101010101" pitchFamily="2" charset="-122"/>
            </a:endParaRPr>
          </a:p>
        </p:txBody>
      </p:sp>
      <p:sp>
        <p:nvSpPr>
          <p:cNvPr id="11" name="文本框 10"/>
          <p:cNvSpPr txBox="1"/>
          <p:nvPr/>
        </p:nvSpPr>
        <p:spPr>
          <a:xfrm>
            <a:off x="1653285" y="5295561"/>
            <a:ext cx="3072130" cy="368300"/>
          </a:xfrm>
          <a:prstGeom prst="rect">
            <a:avLst/>
          </a:prstGeom>
          <a:noFill/>
        </p:spPr>
        <p:txBody>
          <a:bodyPr wrap="none" rtlCol="0">
            <a:spAutoFit/>
          </a:bodyPr>
          <a:lstStyle/>
          <a:p>
            <a:r>
              <a:rPr lang="zh-CN" altLang="en-US" dirty="0"/>
              <a:t>启动</a:t>
            </a:r>
            <a:r>
              <a:rPr lang="en-US" altLang="zh-CN" dirty="0" err="1"/>
              <a:t>hdfs</a:t>
            </a:r>
            <a:r>
              <a:rPr lang="en-US" altLang="zh-CN" dirty="0"/>
              <a:t>: </a:t>
            </a:r>
            <a:r>
              <a:rPr lang="zh-CN" altLang="en-US" dirty="0"/>
              <a:t>运行</a:t>
            </a:r>
            <a:r>
              <a:rPr lang="en-US" altLang="zh-CN" dirty="0" smtClean="0"/>
              <a:t>start-</a:t>
            </a:r>
            <a:r>
              <a:rPr lang="en-US" altLang="zh-CN" dirty="0" err="1" smtClean="0"/>
              <a:t>dfs.sh</a:t>
            </a:r>
            <a:endParaRPr lang="en-US" altLang="zh-CN" dirty="0"/>
          </a:p>
        </p:txBody>
      </p:sp>
      <p:sp>
        <p:nvSpPr>
          <p:cNvPr id="12" name="文本框 11"/>
          <p:cNvSpPr txBox="1"/>
          <p:nvPr/>
        </p:nvSpPr>
        <p:spPr>
          <a:xfrm>
            <a:off x="1653285" y="5781259"/>
            <a:ext cx="4183380" cy="368300"/>
          </a:xfrm>
          <a:prstGeom prst="rect">
            <a:avLst/>
          </a:prstGeom>
          <a:noFill/>
        </p:spPr>
        <p:txBody>
          <a:bodyPr wrap="none" rtlCol="0">
            <a:spAutoFit/>
          </a:bodyPr>
          <a:lstStyle/>
          <a:p>
            <a:r>
              <a:rPr lang="de-DE" altLang="zh-CN" u="sng" dirty="0"/>
              <a:t>http://master:50070</a:t>
            </a:r>
            <a:r>
              <a:rPr lang="zh-CN" altLang="de-DE" u="sng" dirty="0"/>
              <a:t>看下是否部署</a:t>
            </a:r>
            <a:r>
              <a:rPr lang="zh-CN" altLang="de-DE" u="sng" dirty="0" smtClean="0"/>
              <a:t>成功</a:t>
            </a:r>
            <a:endParaRPr lang="en-US" altLang="zh-CN" u="sng" dirty="0" smtClean="0"/>
          </a:p>
        </p:txBody>
      </p:sp>
      <p:sp>
        <p:nvSpPr>
          <p:cNvPr id="13" name="文本框 12"/>
          <p:cNvSpPr txBox="1"/>
          <p:nvPr/>
        </p:nvSpPr>
        <p:spPr>
          <a:xfrm>
            <a:off x="1653285" y="6261471"/>
            <a:ext cx="2866490" cy="369332"/>
          </a:xfrm>
          <a:prstGeom prst="rect">
            <a:avLst/>
          </a:prstGeom>
          <a:noFill/>
        </p:spPr>
        <p:txBody>
          <a:bodyPr wrap="none" rtlCol="0">
            <a:spAutoFit/>
          </a:bodyPr>
          <a:lstStyle/>
          <a:p>
            <a:r>
              <a:rPr lang="zh-CN" altLang="en-US" dirty="0"/>
              <a:t>停止</a:t>
            </a:r>
            <a:r>
              <a:rPr lang="en-US" altLang="zh-CN" dirty="0" err="1"/>
              <a:t>hdfs</a:t>
            </a:r>
            <a:r>
              <a:rPr lang="en-US" altLang="zh-CN" dirty="0"/>
              <a:t>: </a:t>
            </a:r>
            <a:r>
              <a:rPr lang="zh-CN" altLang="en-US" dirty="0"/>
              <a:t>运行</a:t>
            </a:r>
            <a:r>
              <a:rPr lang="en-US" altLang="zh-CN" dirty="0" smtClean="0"/>
              <a:t>stop-</a:t>
            </a:r>
            <a:r>
              <a:rPr lang="en-US" altLang="zh-CN" dirty="0" err="1" smtClean="0"/>
              <a:t>dfs.sh</a:t>
            </a:r>
            <a:endParaRPr lang="en-US"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455" y="461818"/>
            <a:ext cx="1620957" cy="523220"/>
          </a:xfrm>
          <a:prstGeom prst="rect">
            <a:avLst/>
          </a:prstGeom>
          <a:noFill/>
        </p:spPr>
        <p:txBody>
          <a:bodyPr wrap="none" rtlCol="0">
            <a:spAutoFit/>
          </a:bodyPr>
          <a:lstStyle/>
          <a:p>
            <a:r>
              <a:rPr lang="zh-CN" altLang="en-US" sz="2800" dirty="0" smtClean="0"/>
              <a:t>课程内容</a:t>
            </a:r>
            <a:endParaRPr lang="zh-CN" altLang="en-US" sz="2800" dirty="0"/>
          </a:p>
        </p:txBody>
      </p:sp>
      <p:sp>
        <p:nvSpPr>
          <p:cNvPr id="2" name="矩形 1"/>
          <p:cNvSpPr/>
          <p:nvPr/>
        </p:nvSpPr>
        <p:spPr>
          <a:xfrm>
            <a:off x="369570" y="1652270"/>
            <a:ext cx="2344420" cy="53721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1</a:t>
            </a:r>
            <a:r>
              <a:rPr lang="zh-CN" altLang="en-US">
                <a:solidFill>
                  <a:schemeClr val="tx1"/>
                </a:solidFill>
                <a:ea typeface="宋体" panose="02010600030101010101" pitchFamily="2" charset="-122"/>
              </a:rPr>
              <a:t>、需要的基础知识</a:t>
            </a:r>
            <a:endParaRPr lang="zh-CN" altLang="en-US">
              <a:solidFill>
                <a:schemeClr val="tx1"/>
              </a:solidFill>
              <a:ea typeface="宋体" panose="02010600030101010101" pitchFamily="2" charset="-122"/>
            </a:endParaRPr>
          </a:p>
        </p:txBody>
      </p:sp>
      <p:sp>
        <p:nvSpPr>
          <p:cNvPr id="3" name="矩形 2"/>
          <p:cNvSpPr/>
          <p:nvPr/>
        </p:nvSpPr>
        <p:spPr>
          <a:xfrm>
            <a:off x="3271520" y="862330"/>
            <a:ext cx="3564255" cy="4406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rPr>
              <a:t>Java</a:t>
            </a:r>
            <a:r>
              <a:rPr lang="zh-CN" altLang="en-US">
                <a:solidFill>
                  <a:schemeClr val="tx1"/>
                </a:solidFill>
              </a:rPr>
              <a:t>开发环境的安装</a:t>
            </a:r>
            <a:r>
              <a:rPr lang="en-US" altLang="zh-CN">
                <a:solidFill>
                  <a:schemeClr val="tx1"/>
                </a:solidFill>
              </a:rPr>
              <a:t>(Windows)</a:t>
            </a:r>
            <a:endParaRPr lang="en-US" altLang="zh-CN">
              <a:solidFill>
                <a:schemeClr val="tx1"/>
              </a:solidFill>
            </a:endParaRPr>
          </a:p>
        </p:txBody>
      </p:sp>
      <p:sp>
        <p:nvSpPr>
          <p:cNvPr id="5" name="矩形 4"/>
          <p:cNvSpPr/>
          <p:nvPr/>
        </p:nvSpPr>
        <p:spPr>
          <a:xfrm>
            <a:off x="3271520" y="1456055"/>
            <a:ext cx="3564255" cy="3778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rPr>
              <a:t>Java</a:t>
            </a:r>
            <a:r>
              <a:rPr lang="zh-CN" altLang="en-US">
                <a:solidFill>
                  <a:schemeClr val="tx1"/>
                </a:solidFill>
              </a:rPr>
              <a:t>开发环境的安装</a:t>
            </a:r>
            <a:r>
              <a:rPr lang="en-US" altLang="zh-CN">
                <a:solidFill>
                  <a:schemeClr val="tx1"/>
                </a:solidFill>
              </a:rPr>
              <a:t>(Mac)</a:t>
            </a:r>
            <a:endParaRPr lang="en-US" altLang="zh-CN">
              <a:solidFill>
                <a:schemeClr val="tx1"/>
              </a:solidFill>
            </a:endParaRPr>
          </a:p>
        </p:txBody>
      </p:sp>
      <p:sp>
        <p:nvSpPr>
          <p:cNvPr id="6" name="矩形 5"/>
          <p:cNvSpPr/>
          <p:nvPr/>
        </p:nvSpPr>
        <p:spPr>
          <a:xfrm>
            <a:off x="3271520" y="1991995"/>
            <a:ext cx="2258060" cy="3835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solidFill>
                  <a:schemeClr val="tx1"/>
                </a:solidFill>
              </a:rPr>
              <a:t>启动</a:t>
            </a:r>
            <a:r>
              <a:rPr lang="en-US" altLang="zh-CN">
                <a:solidFill>
                  <a:schemeClr val="tx1"/>
                </a:solidFill>
              </a:rPr>
              <a:t>JVM</a:t>
            </a:r>
            <a:r>
              <a:rPr lang="zh-CN" altLang="en-US">
                <a:solidFill>
                  <a:schemeClr val="tx1"/>
                </a:solidFill>
              </a:rPr>
              <a:t>的方式</a:t>
            </a:r>
            <a:endParaRPr lang="zh-CN" altLang="en-US">
              <a:solidFill>
                <a:schemeClr val="tx1"/>
              </a:solidFill>
            </a:endParaRPr>
          </a:p>
        </p:txBody>
      </p:sp>
      <p:sp>
        <p:nvSpPr>
          <p:cNvPr id="7" name="矩形 6"/>
          <p:cNvSpPr/>
          <p:nvPr/>
        </p:nvSpPr>
        <p:spPr>
          <a:xfrm>
            <a:off x="3271520" y="2537460"/>
            <a:ext cx="2258060" cy="3663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solidFill>
                  <a:schemeClr val="tx1"/>
                </a:solidFill>
              </a:rPr>
              <a:t>RPC</a:t>
            </a:r>
            <a:endParaRPr lang="en-US">
              <a:solidFill>
                <a:schemeClr val="tx1"/>
              </a:solidFill>
            </a:endParaRPr>
          </a:p>
        </p:txBody>
      </p:sp>
      <p:sp>
        <p:nvSpPr>
          <p:cNvPr id="8" name="矩形 7"/>
          <p:cNvSpPr/>
          <p:nvPr/>
        </p:nvSpPr>
        <p:spPr>
          <a:xfrm>
            <a:off x="6494780" y="2903855"/>
            <a:ext cx="2344420" cy="53721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ea typeface="宋体" panose="02010600030101010101" pitchFamily="2" charset="-122"/>
              </a:rPr>
              <a:t>2</a:t>
            </a:r>
            <a:r>
              <a:rPr lang="zh-CN" altLang="en-US">
                <a:solidFill>
                  <a:schemeClr val="tx1"/>
                </a:solidFill>
                <a:ea typeface="宋体" panose="02010600030101010101" pitchFamily="2" charset="-122"/>
              </a:rPr>
              <a:t>、</a:t>
            </a:r>
            <a:r>
              <a:rPr lang="en-US" altLang="zh-CN">
                <a:solidFill>
                  <a:schemeClr val="tx1"/>
                </a:solidFill>
                <a:ea typeface="宋体" panose="02010600030101010101" pitchFamily="2" charset="-122"/>
              </a:rPr>
              <a:t>HDFS</a:t>
            </a:r>
            <a:r>
              <a:rPr lang="zh-CN" altLang="en-US">
                <a:solidFill>
                  <a:schemeClr val="tx1"/>
                </a:solidFill>
                <a:ea typeface="宋体" panose="02010600030101010101" pitchFamily="2" charset="-122"/>
              </a:rPr>
              <a:t>核心知识</a:t>
            </a:r>
            <a:endParaRPr lang="zh-CN" altLang="en-US">
              <a:solidFill>
                <a:schemeClr val="tx1"/>
              </a:solidFill>
              <a:ea typeface="宋体" panose="02010600030101010101" pitchFamily="2" charset="-122"/>
            </a:endParaRPr>
          </a:p>
        </p:txBody>
      </p:sp>
      <p:sp>
        <p:nvSpPr>
          <p:cNvPr id="9" name="矩形 8"/>
          <p:cNvSpPr/>
          <p:nvPr/>
        </p:nvSpPr>
        <p:spPr>
          <a:xfrm>
            <a:off x="9332595" y="417195"/>
            <a:ext cx="2344420" cy="39243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solidFill>
                  <a:schemeClr val="tx1"/>
                </a:solidFill>
                <a:ea typeface="宋体" panose="02010600030101010101" pitchFamily="2" charset="-122"/>
              </a:rPr>
              <a:t>分布式储存的原理</a:t>
            </a:r>
            <a:endParaRPr lang="zh-CN" altLang="en-US">
              <a:solidFill>
                <a:schemeClr val="tx1"/>
              </a:solidFill>
              <a:ea typeface="宋体" panose="02010600030101010101" pitchFamily="2" charset="-122"/>
            </a:endParaRPr>
          </a:p>
        </p:txBody>
      </p:sp>
      <p:sp>
        <p:nvSpPr>
          <p:cNvPr id="10" name="矩形 9"/>
          <p:cNvSpPr/>
          <p:nvPr/>
        </p:nvSpPr>
        <p:spPr>
          <a:xfrm>
            <a:off x="9332595" y="889000"/>
            <a:ext cx="2344420" cy="3549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tx1"/>
                </a:solidFill>
                <a:ea typeface="宋体" panose="02010600030101010101" pitchFamily="2" charset="-122"/>
              </a:rPr>
              <a:t>HDFS</a:t>
            </a:r>
            <a:r>
              <a:rPr lang="zh-CN" altLang="en-US">
                <a:solidFill>
                  <a:schemeClr val="tx1"/>
                </a:solidFill>
                <a:ea typeface="宋体" panose="02010600030101010101" pitchFamily="2" charset="-122"/>
              </a:rPr>
              <a:t>的安装</a:t>
            </a:r>
            <a:endParaRPr lang="zh-CN" altLang="en-US">
              <a:solidFill>
                <a:schemeClr val="tx1"/>
              </a:solidFill>
              <a:ea typeface="宋体" panose="02010600030101010101" pitchFamily="2" charset="-122"/>
            </a:endParaRPr>
          </a:p>
        </p:txBody>
      </p:sp>
      <p:sp>
        <p:nvSpPr>
          <p:cNvPr id="11" name="矩形 10"/>
          <p:cNvSpPr/>
          <p:nvPr/>
        </p:nvSpPr>
        <p:spPr>
          <a:xfrm>
            <a:off x="9332595" y="1303020"/>
            <a:ext cx="2344420" cy="4222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tx1"/>
                </a:solidFill>
                <a:ea typeface="宋体" panose="02010600030101010101" pitchFamily="2" charset="-122"/>
              </a:rPr>
              <a:t>HDFS</a:t>
            </a:r>
            <a:r>
              <a:rPr lang="zh-CN" altLang="en-US">
                <a:solidFill>
                  <a:schemeClr val="tx1"/>
                </a:solidFill>
                <a:ea typeface="宋体" panose="02010600030101010101" pitchFamily="2" charset="-122"/>
              </a:rPr>
              <a:t> </a:t>
            </a:r>
            <a:r>
              <a:rPr lang="en-US" altLang="zh-CN">
                <a:solidFill>
                  <a:schemeClr val="tx1"/>
                </a:solidFill>
                <a:ea typeface="宋体" panose="02010600030101010101" pitchFamily="2" charset="-122"/>
              </a:rPr>
              <a:t>Web UI</a:t>
            </a:r>
            <a:r>
              <a:rPr lang="zh-CN" altLang="en-US">
                <a:solidFill>
                  <a:schemeClr val="tx1"/>
                </a:solidFill>
                <a:ea typeface="宋体" panose="02010600030101010101" pitchFamily="2" charset="-122"/>
              </a:rPr>
              <a:t>讲解</a:t>
            </a:r>
            <a:endParaRPr lang="zh-CN" altLang="en-US">
              <a:solidFill>
                <a:schemeClr val="tx1"/>
              </a:solidFill>
              <a:ea typeface="宋体" panose="02010600030101010101" pitchFamily="2" charset="-122"/>
            </a:endParaRPr>
          </a:p>
        </p:txBody>
      </p:sp>
      <p:sp>
        <p:nvSpPr>
          <p:cNvPr id="12" name="矩形 11"/>
          <p:cNvSpPr/>
          <p:nvPr/>
        </p:nvSpPr>
        <p:spPr>
          <a:xfrm>
            <a:off x="9332595" y="1833880"/>
            <a:ext cx="2344420" cy="3860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tx1"/>
                </a:solidFill>
                <a:ea typeface="宋体" panose="02010600030101010101" pitchFamily="2" charset="-122"/>
              </a:rPr>
              <a:t>HDFS</a:t>
            </a:r>
            <a:r>
              <a:rPr lang="zh-CN" altLang="en-US">
                <a:solidFill>
                  <a:schemeClr val="tx1"/>
                </a:solidFill>
                <a:ea typeface="宋体" panose="02010600030101010101" pitchFamily="2" charset="-122"/>
              </a:rPr>
              <a:t>常用操作命令</a:t>
            </a:r>
            <a:endParaRPr lang="zh-CN" altLang="en-US">
              <a:solidFill>
                <a:schemeClr val="tx1"/>
              </a:solidFill>
              <a:ea typeface="宋体" panose="02010600030101010101" pitchFamily="2" charset="-122"/>
            </a:endParaRPr>
          </a:p>
        </p:txBody>
      </p:sp>
      <p:sp>
        <p:nvSpPr>
          <p:cNvPr id="13" name="矩形 12"/>
          <p:cNvSpPr/>
          <p:nvPr/>
        </p:nvSpPr>
        <p:spPr>
          <a:xfrm>
            <a:off x="9332595" y="2291080"/>
            <a:ext cx="2344420" cy="3835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tx1"/>
                </a:solidFill>
                <a:ea typeface="宋体" panose="02010600030101010101" pitchFamily="2" charset="-122"/>
              </a:rPr>
              <a:t>HDFS</a:t>
            </a:r>
            <a:r>
              <a:rPr lang="zh-CN" altLang="en-US">
                <a:solidFill>
                  <a:schemeClr val="tx1"/>
                </a:solidFill>
                <a:ea typeface="宋体" panose="02010600030101010101" pitchFamily="2" charset="-122"/>
              </a:rPr>
              <a:t>文件恢复机制</a:t>
            </a:r>
            <a:endParaRPr lang="zh-CN" altLang="en-US">
              <a:solidFill>
                <a:schemeClr val="tx1"/>
              </a:solidFill>
              <a:ea typeface="宋体" panose="02010600030101010101" pitchFamily="2" charset="-122"/>
            </a:endParaRPr>
          </a:p>
        </p:txBody>
      </p:sp>
      <p:sp>
        <p:nvSpPr>
          <p:cNvPr id="14" name="矩形 13"/>
          <p:cNvSpPr/>
          <p:nvPr/>
        </p:nvSpPr>
        <p:spPr>
          <a:xfrm>
            <a:off x="9332595" y="2752090"/>
            <a:ext cx="2344420" cy="3778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tx1"/>
                </a:solidFill>
                <a:ea typeface="宋体" panose="02010600030101010101" pitchFamily="2" charset="-122"/>
              </a:rPr>
              <a:t>Http</a:t>
            </a:r>
            <a:r>
              <a:rPr lang="zh-CN" altLang="en-US">
                <a:solidFill>
                  <a:schemeClr val="tx1"/>
                </a:solidFill>
                <a:ea typeface="宋体" panose="02010600030101010101" pitchFamily="2" charset="-122"/>
              </a:rPr>
              <a:t>方式访问</a:t>
            </a:r>
            <a:r>
              <a:rPr lang="en-US" altLang="zh-CN">
                <a:solidFill>
                  <a:schemeClr val="tx1"/>
                </a:solidFill>
                <a:ea typeface="宋体" panose="02010600030101010101" pitchFamily="2" charset="-122"/>
              </a:rPr>
              <a:t>HDFS</a:t>
            </a:r>
            <a:endParaRPr lang="zh-CN" altLang="en-US">
              <a:solidFill>
                <a:schemeClr val="tx1"/>
              </a:solidFill>
              <a:ea typeface="宋体" panose="02010600030101010101" pitchFamily="2" charset="-122"/>
            </a:endParaRPr>
          </a:p>
        </p:txBody>
      </p:sp>
      <p:sp>
        <p:nvSpPr>
          <p:cNvPr id="15" name="矩形 14"/>
          <p:cNvSpPr/>
          <p:nvPr/>
        </p:nvSpPr>
        <p:spPr>
          <a:xfrm>
            <a:off x="9332595" y="3202940"/>
            <a:ext cx="2344420" cy="3917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tx1"/>
                </a:solidFill>
                <a:ea typeface="宋体" panose="02010600030101010101" pitchFamily="2" charset="-122"/>
              </a:rPr>
              <a:t>HDFS</a:t>
            </a:r>
            <a:r>
              <a:rPr lang="zh-CN" altLang="en-US">
                <a:solidFill>
                  <a:schemeClr val="tx1"/>
                </a:solidFill>
                <a:ea typeface="宋体" panose="02010600030101010101" pitchFamily="2" charset="-122"/>
              </a:rPr>
              <a:t>各组件作用</a:t>
            </a:r>
            <a:endParaRPr lang="zh-CN" altLang="en-US">
              <a:solidFill>
                <a:schemeClr val="tx1"/>
              </a:solidFill>
              <a:ea typeface="宋体" panose="02010600030101010101" pitchFamily="2" charset="-122"/>
            </a:endParaRPr>
          </a:p>
        </p:txBody>
      </p:sp>
      <p:sp>
        <p:nvSpPr>
          <p:cNvPr id="16" name="矩形 15"/>
          <p:cNvSpPr/>
          <p:nvPr/>
        </p:nvSpPr>
        <p:spPr>
          <a:xfrm>
            <a:off x="9332595" y="3667125"/>
            <a:ext cx="2344420" cy="3803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tx1"/>
                </a:solidFill>
                <a:ea typeface="宋体" panose="02010600030101010101" pitchFamily="2" charset="-122"/>
              </a:rPr>
              <a:t>HDFS</a:t>
            </a:r>
            <a:r>
              <a:rPr lang="zh-CN" altLang="en-US">
                <a:solidFill>
                  <a:schemeClr val="tx1"/>
                </a:solidFill>
                <a:ea typeface="宋体" panose="02010600030101010101" pitchFamily="2" charset="-122"/>
              </a:rPr>
              <a:t>中的数据块</a:t>
            </a:r>
            <a:endParaRPr lang="zh-CN" altLang="en-US">
              <a:solidFill>
                <a:schemeClr val="tx1"/>
              </a:solidFill>
              <a:ea typeface="宋体" panose="02010600030101010101" pitchFamily="2" charset="-122"/>
            </a:endParaRPr>
          </a:p>
        </p:txBody>
      </p:sp>
      <p:sp>
        <p:nvSpPr>
          <p:cNvPr id="17" name="矩形 16"/>
          <p:cNvSpPr/>
          <p:nvPr/>
        </p:nvSpPr>
        <p:spPr>
          <a:xfrm>
            <a:off x="9332595" y="4128135"/>
            <a:ext cx="2344420" cy="3917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tx1"/>
                </a:solidFill>
                <a:ea typeface="宋体" panose="02010600030101010101" pitchFamily="2" charset="-122"/>
              </a:rPr>
              <a:t>HDFS</a:t>
            </a:r>
            <a:r>
              <a:rPr lang="zh-CN" altLang="en-US">
                <a:solidFill>
                  <a:schemeClr val="tx1"/>
                </a:solidFill>
                <a:ea typeface="宋体" panose="02010600030101010101" pitchFamily="2" charset="-122"/>
              </a:rPr>
              <a:t>文件写读删流程</a:t>
            </a:r>
            <a:endParaRPr lang="zh-CN" altLang="en-US">
              <a:solidFill>
                <a:schemeClr val="tx1"/>
              </a:solidFill>
              <a:ea typeface="宋体" panose="02010600030101010101" pitchFamily="2" charset="-122"/>
            </a:endParaRPr>
          </a:p>
        </p:txBody>
      </p:sp>
      <p:sp>
        <p:nvSpPr>
          <p:cNvPr id="18" name="矩形 17"/>
          <p:cNvSpPr/>
          <p:nvPr/>
        </p:nvSpPr>
        <p:spPr>
          <a:xfrm>
            <a:off x="9332595" y="4599940"/>
            <a:ext cx="2344420" cy="3803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tx1"/>
                </a:solidFill>
                <a:ea typeface="宋体" panose="02010600030101010101" pitchFamily="2" charset="-122"/>
              </a:rPr>
              <a:t>DataNode</a:t>
            </a:r>
            <a:endParaRPr lang="zh-CN" altLang="en-US">
              <a:solidFill>
                <a:schemeClr val="tx1"/>
              </a:solidFill>
              <a:ea typeface="宋体" panose="02010600030101010101" pitchFamily="2" charset="-122"/>
            </a:endParaRPr>
          </a:p>
        </p:txBody>
      </p:sp>
      <p:sp>
        <p:nvSpPr>
          <p:cNvPr id="19" name="矩形 18"/>
          <p:cNvSpPr/>
          <p:nvPr/>
        </p:nvSpPr>
        <p:spPr>
          <a:xfrm>
            <a:off x="9332595" y="5055235"/>
            <a:ext cx="2344420" cy="4038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tx1"/>
                </a:solidFill>
                <a:ea typeface="宋体" panose="02010600030101010101" pitchFamily="2" charset="-122"/>
              </a:rPr>
              <a:t>NameNode</a:t>
            </a:r>
            <a:endParaRPr lang="zh-CN" altLang="en-US">
              <a:solidFill>
                <a:schemeClr val="tx1"/>
              </a:solidFill>
              <a:ea typeface="宋体" panose="02010600030101010101" pitchFamily="2" charset="-122"/>
            </a:endParaRPr>
          </a:p>
        </p:txBody>
      </p:sp>
      <p:sp>
        <p:nvSpPr>
          <p:cNvPr id="20" name="矩形 19"/>
          <p:cNvSpPr/>
          <p:nvPr/>
        </p:nvSpPr>
        <p:spPr>
          <a:xfrm>
            <a:off x="9332595" y="5533390"/>
            <a:ext cx="2344420" cy="4038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tx1"/>
                </a:solidFill>
                <a:ea typeface="宋体" panose="02010600030101010101" pitchFamily="2" charset="-122"/>
              </a:rPr>
              <a:t>Secondary NameNode</a:t>
            </a:r>
            <a:endParaRPr lang="zh-CN" altLang="en-US">
              <a:solidFill>
                <a:schemeClr val="tx1"/>
              </a:solidFill>
              <a:ea typeface="宋体" panose="02010600030101010101" pitchFamily="2" charset="-122"/>
            </a:endParaRPr>
          </a:p>
        </p:txBody>
      </p:sp>
      <p:sp>
        <p:nvSpPr>
          <p:cNvPr id="21" name="矩形 20"/>
          <p:cNvSpPr/>
          <p:nvPr/>
        </p:nvSpPr>
        <p:spPr>
          <a:xfrm>
            <a:off x="369570" y="4996180"/>
            <a:ext cx="2344420" cy="53721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ea typeface="宋体" panose="02010600030101010101" pitchFamily="2" charset="-122"/>
              </a:rPr>
              <a:t>3</a:t>
            </a:r>
            <a:r>
              <a:rPr lang="zh-CN" altLang="en-US">
                <a:solidFill>
                  <a:schemeClr val="tx1"/>
                </a:solidFill>
                <a:ea typeface="宋体" panose="02010600030101010101" pitchFamily="2" charset="-122"/>
              </a:rPr>
              <a:t>、</a:t>
            </a:r>
            <a:r>
              <a:rPr lang="en-US" altLang="zh-CN">
                <a:solidFill>
                  <a:schemeClr val="tx1"/>
                </a:solidFill>
                <a:ea typeface="宋体" panose="02010600030101010101" pitchFamily="2" charset="-122"/>
              </a:rPr>
              <a:t>HDFS</a:t>
            </a:r>
            <a:r>
              <a:rPr lang="zh-CN" altLang="en-US">
                <a:solidFill>
                  <a:schemeClr val="tx1"/>
                </a:solidFill>
                <a:ea typeface="宋体" panose="02010600030101010101" pitchFamily="2" charset="-122"/>
              </a:rPr>
              <a:t>运维相关</a:t>
            </a:r>
            <a:endParaRPr lang="zh-CN" altLang="en-US">
              <a:solidFill>
                <a:schemeClr val="tx1"/>
              </a:solidFill>
              <a:ea typeface="宋体" panose="02010600030101010101" pitchFamily="2" charset="-122"/>
            </a:endParaRPr>
          </a:p>
        </p:txBody>
      </p:sp>
      <p:sp>
        <p:nvSpPr>
          <p:cNvPr id="22" name="矩形 21"/>
          <p:cNvSpPr/>
          <p:nvPr/>
        </p:nvSpPr>
        <p:spPr>
          <a:xfrm>
            <a:off x="3271520" y="4127500"/>
            <a:ext cx="2344420" cy="39243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tx1"/>
                </a:solidFill>
                <a:ea typeface="宋体" panose="02010600030101010101" pitchFamily="2" charset="-122"/>
              </a:rPr>
              <a:t>federation</a:t>
            </a:r>
            <a:endParaRPr lang="en-US" altLang="zh-CN">
              <a:solidFill>
                <a:schemeClr val="tx1"/>
              </a:solidFill>
              <a:ea typeface="宋体" panose="02010600030101010101" pitchFamily="2" charset="-122"/>
            </a:endParaRPr>
          </a:p>
        </p:txBody>
      </p:sp>
      <p:sp>
        <p:nvSpPr>
          <p:cNvPr id="23" name="矩形 22"/>
          <p:cNvSpPr/>
          <p:nvPr/>
        </p:nvSpPr>
        <p:spPr>
          <a:xfrm>
            <a:off x="3271520" y="4599940"/>
            <a:ext cx="2344420" cy="39243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tx1"/>
                </a:solidFill>
                <a:ea typeface="宋体" panose="02010600030101010101" pitchFamily="2" charset="-122"/>
              </a:rPr>
              <a:t>ViewFs</a:t>
            </a:r>
            <a:endParaRPr lang="en-US" altLang="zh-CN">
              <a:solidFill>
                <a:schemeClr val="tx1"/>
              </a:solidFill>
              <a:ea typeface="宋体" panose="02010600030101010101" pitchFamily="2" charset="-122"/>
            </a:endParaRPr>
          </a:p>
        </p:txBody>
      </p:sp>
      <p:sp>
        <p:nvSpPr>
          <p:cNvPr id="24" name="矩形 23"/>
          <p:cNvSpPr/>
          <p:nvPr/>
        </p:nvSpPr>
        <p:spPr>
          <a:xfrm>
            <a:off x="3271520" y="5066665"/>
            <a:ext cx="2344420" cy="39243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tx1"/>
                </a:solidFill>
                <a:ea typeface="宋体" panose="02010600030101010101" pitchFamily="2" charset="-122"/>
              </a:rPr>
              <a:t>Snapshot</a:t>
            </a:r>
            <a:endParaRPr lang="en-US" altLang="zh-CN">
              <a:solidFill>
                <a:schemeClr val="tx1"/>
              </a:solidFill>
              <a:ea typeface="宋体" panose="02010600030101010101" pitchFamily="2" charset="-122"/>
            </a:endParaRPr>
          </a:p>
        </p:txBody>
      </p:sp>
      <p:sp>
        <p:nvSpPr>
          <p:cNvPr id="25" name="矩形 24"/>
          <p:cNvSpPr/>
          <p:nvPr/>
        </p:nvSpPr>
        <p:spPr>
          <a:xfrm>
            <a:off x="3271520" y="5533390"/>
            <a:ext cx="2344420" cy="39243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tx1"/>
                </a:solidFill>
                <a:ea typeface="宋体" panose="02010600030101010101" pitchFamily="2" charset="-122"/>
              </a:rPr>
              <a:t>rebalance</a:t>
            </a:r>
            <a:endParaRPr lang="en-US" altLang="zh-CN">
              <a:solidFill>
                <a:schemeClr val="tx1"/>
              </a:solidFill>
              <a:ea typeface="宋体" panose="02010600030101010101" pitchFamily="2" charset="-122"/>
            </a:endParaRPr>
          </a:p>
        </p:txBody>
      </p:sp>
      <p:sp>
        <p:nvSpPr>
          <p:cNvPr id="26" name="矩形 25"/>
          <p:cNvSpPr/>
          <p:nvPr/>
        </p:nvSpPr>
        <p:spPr>
          <a:xfrm>
            <a:off x="3271520" y="6002655"/>
            <a:ext cx="2344420" cy="39243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tx1"/>
                </a:solidFill>
                <a:ea typeface="宋体" panose="02010600030101010101" pitchFamily="2" charset="-122"/>
              </a:rPr>
              <a:t>SafeMode</a:t>
            </a:r>
            <a:endParaRPr lang="en-US" altLang="zh-CN">
              <a:solidFill>
                <a:schemeClr val="tx1"/>
              </a:solidFill>
              <a:ea typeface="宋体" panose="02010600030101010101" pitchFamily="2" charset="-122"/>
            </a:endParaRPr>
          </a:p>
        </p:txBody>
      </p:sp>
      <p:sp>
        <p:nvSpPr>
          <p:cNvPr id="27" name="左大括号 26"/>
          <p:cNvSpPr/>
          <p:nvPr/>
        </p:nvSpPr>
        <p:spPr>
          <a:xfrm>
            <a:off x="2831465" y="1102360"/>
            <a:ext cx="322580" cy="15716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8" name="左大括号 27"/>
          <p:cNvSpPr/>
          <p:nvPr/>
        </p:nvSpPr>
        <p:spPr>
          <a:xfrm>
            <a:off x="2831465" y="4354195"/>
            <a:ext cx="322580" cy="18402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9" name="左大括号 28"/>
          <p:cNvSpPr/>
          <p:nvPr/>
        </p:nvSpPr>
        <p:spPr>
          <a:xfrm>
            <a:off x="8905240" y="657860"/>
            <a:ext cx="322580" cy="50628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linds(horizontal)">
                                      <p:cBhvr>
                                        <p:cTn id="12" dur="500"/>
                                        <p:tgtEl>
                                          <p:spTgt spid="2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linds(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linds(horizontal)">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blinds(horizontal)">
                                      <p:cBhvr>
                                        <p:cTn id="40" dur="500"/>
                                        <p:tgtEl>
                                          <p:spTgt spid="2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linds(horizontal)">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linds(horizontal)">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blinds(horizontal)">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blinds(horizontal)">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blinds(horizontal)">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blinds(horizontal)">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blinds(horizontal)">
                                      <p:cBhvr>
                                        <p:cTn id="73" dur="500"/>
                                        <p:tgtEl>
                                          <p:spTgt spid="15"/>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blinds(horizontal)">
                                      <p:cBhvr>
                                        <p:cTn id="78" dur="500"/>
                                        <p:tgtEl>
                                          <p:spTgt spid="16"/>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blinds(horizontal)">
                                      <p:cBhvr>
                                        <p:cTn id="83" dur="500"/>
                                        <p:tgtEl>
                                          <p:spTgt spid="17"/>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18"/>
                                        </p:tgtEl>
                                        <p:attrNameLst>
                                          <p:attrName>style.visibility</p:attrName>
                                        </p:attrNameLst>
                                      </p:cBhvr>
                                      <p:to>
                                        <p:strVal val="visible"/>
                                      </p:to>
                                    </p:set>
                                    <p:animEffect transition="in" filter="blinds(horizontal)">
                                      <p:cBhvr>
                                        <p:cTn id="88" dur="500"/>
                                        <p:tgtEl>
                                          <p:spTgt spid="18"/>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blinds(horizontal)">
                                      <p:cBhvr>
                                        <p:cTn id="93" dur="500"/>
                                        <p:tgtEl>
                                          <p:spTgt spid="19"/>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blinds(horizontal)">
                                      <p:cBhvr>
                                        <p:cTn id="98" dur="500"/>
                                        <p:tgtEl>
                                          <p:spTgt spid="20"/>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Effect transition="in" filter="blinds(horizontal)">
                                      <p:cBhvr>
                                        <p:cTn id="103" dur="500"/>
                                        <p:tgtEl>
                                          <p:spTgt spid="21"/>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28"/>
                                        </p:tgtEl>
                                        <p:attrNameLst>
                                          <p:attrName>style.visibility</p:attrName>
                                        </p:attrNameLst>
                                      </p:cBhvr>
                                      <p:to>
                                        <p:strVal val="visible"/>
                                      </p:to>
                                    </p:set>
                                    <p:animEffect transition="in" filter="blinds(horizontal)">
                                      <p:cBhvr>
                                        <p:cTn id="108" dur="500"/>
                                        <p:tgtEl>
                                          <p:spTgt spid="28"/>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blinds(horizontal)">
                                      <p:cBhvr>
                                        <p:cTn id="111" dur="500"/>
                                        <p:tgtEl>
                                          <p:spTgt spid="22"/>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23"/>
                                        </p:tgtEl>
                                        <p:attrNameLst>
                                          <p:attrName>style.visibility</p:attrName>
                                        </p:attrNameLst>
                                      </p:cBhvr>
                                      <p:to>
                                        <p:strVal val="visible"/>
                                      </p:to>
                                    </p:set>
                                    <p:animEffect transition="in" filter="blinds(horizontal)">
                                      <p:cBhvr>
                                        <p:cTn id="116" dur="500"/>
                                        <p:tgtEl>
                                          <p:spTgt spid="23"/>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24"/>
                                        </p:tgtEl>
                                        <p:attrNameLst>
                                          <p:attrName>style.visibility</p:attrName>
                                        </p:attrNameLst>
                                      </p:cBhvr>
                                      <p:to>
                                        <p:strVal val="visible"/>
                                      </p:to>
                                    </p:set>
                                    <p:animEffect transition="in" filter="blinds(horizontal)">
                                      <p:cBhvr>
                                        <p:cTn id="121" dur="500"/>
                                        <p:tgtEl>
                                          <p:spTgt spid="24"/>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grpId="0" nodeType="clickEffect">
                                  <p:stCondLst>
                                    <p:cond delay="0"/>
                                  </p:stCondLst>
                                  <p:childTnLst>
                                    <p:set>
                                      <p:cBhvr>
                                        <p:cTn id="125" dur="1" fill="hold">
                                          <p:stCondLst>
                                            <p:cond delay="0"/>
                                          </p:stCondLst>
                                        </p:cTn>
                                        <p:tgtEl>
                                          <p:spTgt spid="25"/>
                                        </p:tgtEl>
                                        <p:attrNameLst>
                                          <p:attrName>style.visibility</p:attrName>
                                        </p:attrNameLst>
                                      </p:cBhvr>
                                      <p:to>
                                        <p:strVal val="visible"/>
                                      </p:to>
                                    </p:set>
                                    <p:animEffect transition="in" filter="blinds(horizontal)">
                                      <p:cBhvr>
                                        <p:cTn id="126" dur="500"/>
                                        <p:tgtEl>
                                          <p:spTgt spid="25"/>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blinds(horizontal)">
                                      <p:cBhvr>
                                        <p:cTn id="1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7" grpId="0" animBg="1"/>
      <p:bldP spid="3" grpId="0" animBg="1"/>
      <p:bldP spid="5" grpId="0" animBg="1"/>
      <p:bldP spid="6" grpId="0" animBg="1"/>
      <p:bldP spid="7" grpId="0" animBg="1"/>
      <p:bldP spid="8" grpId="0" animBg="1"/>
      <p:bldP spid="29" grpId="0" animBg="1"/>
      <p:bldP spid="9" grpId="0" animBg="1"/>
      <p:bldP spid="10" grpId="0" animBg="1"/>
      <p:bldP spid="11" grpId="0" bldLvl="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8" grpId="0" animBg="1"/>
      <p:bldP spid="22" grpId="0" animBg="1"/>
      <p:bldP spid="23" grpId="0" animBg="1"/>
      <p:bldP spid="24" grpId="0" animBg="1"/>
      <p:bldP spid="25" grpId="0" animBg="1"/>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049" y="155905"/>
            <a:ext cx="3383280" cy="521970"/>
          </a:xfrm>
          <a:prstGeom prst="rect">
            <a:avLst/>
          </a:prstGeom>
          <a:noFill/>
        </p:spPr>
        <p:txBody>
          <a:bodyPr wrap="none" rtlCol="0">
            <a:spAutoFit/>
          </a:bodyPr>
          <a:lstStyle/>
          <a:p>
            <a:r>
              <a:rPr kumimoji="1" lang="en-US" sz="2800" dirty="0" smtClean="0"/>
              <a:t>HDFS</a:t>
            </a:r>
            <a:r>
              <a:rPr kumimoji="1" lang="zh-CN" altLang="en-US" sz="2800" dirty="0" smtClean="0"/>
              <a:t>监控界面的讲解</a:t>
            </a:r>
            <a:endParaRPr kumimoji="1" lang="zh-CN" altLang="en-US" sz="2800" dirty="0" smtClean="0"/>
          </a:p>
        </p:txBody>
      </p:sp>
      <p:sp>
        <p:nvSpPr>
          <p:cNvPr id="2" name="文本框 1"/>
          <p:cNvSpPr txBox="1"/>
          <p:nvPr/>
        </p:nvSpPr>
        <p:spPr>
          <a:xfrm>
            <a:off x="4364100" y="1970549"/>
            <a:ext cx="1097280" cy="368300"/>
          </a:xfrm>
          <a:prstGeom prst="rect">
            <a:avLst/>
          </a:prstGeom>
          <a:noFill/>
        </p:spPr>
        <p:txBody>
          <a:bodyPr wrap="none" rtlCol="0">
            <a:spAutoFit/>
          </a:bodyPr>
          <a:p>
            <a:r>
              <a:rPr lang="en-US" altLang="zh-CN" dirty="0" smtClean="0">
                <a:ea typeface="宋体" panose="02010600030101010101" pitchFamily="2" charset="-122"/>
              </a:rPr>
              <a:t>overview</a:t>
            </a:r>
            <a:endParaRPr lang="en-US" altLang="zh-CN" dirty="0" smtClean="0">
              <a:ea typeface="宋体" panose="02010600030101010101" pitchFamily="2" charset="-122"/>
            </a:endParaRPr>
          </a:p>
        </p:txBody>
      </p:sp>
      <p:sp>
        <p:nvSpPr>
          <p:cNvPr id="8" name="文本框 7"/>
          <p:cNvSpPr txBox="1"/>
          <p:nvPr/>
        </p:nvSpPr>
        <p:spPr>
          <a:xfrm>
            <a:off x="4364100" y="3062114"/>
            <a:ext cx="1211580" cy="368300"/>
          </a:xfrm>
          <a:prstGeom prst="rect">
            <a:avLst/>
          </a:prstGeom>
          <a:noFill/>
        </p:spPr>
        <p:txBody>
          <a:bodyPr wrap="none" rtlCol="0">
            <a:spAutoFit/>
          </a:bodyPr>
          <a:p>
            <a:r>
              <a:rPr lang="en-US" altLang="zh-CN" dirty="0" smtClean="0">
                <a:ea typeface="宋体" panose="02010600030101010101" pitchFamily="2" charset="-122"/>
              </a:rPr>
              <a:t>datanodes</a:t>
            </a:r>
            <a:endParaRPr lang="en-US" altLang="zh-CN" dirty="0" smtClean="0">
              <a:ea typeface="宋体" panose="02010600030101010101" pitchFamily="2" charset="-122"/>
            </a:endParaRPr>
          </a:p>
        </p:txBody>
      </p:sp>
      <p:sp>
        <p:nvSpPr>
          <p:cNvPr id="9" name="文本框 8"/>
          <p:cNvSpPr txBox="1"/>
          <p:nvPr/>
        </p:nvSpPr>
        <p:spPr>
          <a:xfrm>
            <a:off x="4364100" y="4251469"/>
            <a:ext cx="1211580" cy="368300"/>
          </a:xfrm>
          <a:prstGeom prst="rect">
            <a:avLst/>
          </a:prstGeom>
          <a:noFill/>
        </p:spPr>
        <p:txBody>
          <a:bodyPr wrap="none" rtlCol="0">
            <a:spAutoFit/>
          </a:bodyPr>
          <a:p>
            <a:r>
              <a:rPr lang="en-US" altLang="zh-CN" dirty="0" smtClean="0">
                <a:ea typeface="宋体" panose="02010600030101010101" pitchFamily="2" charset="-122"/>
              </a:rPr>
              <a:t>utilities</a:t>
            </a:r>
            <a:endParaRPr lang="en-US" altLang="zh-CN"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455" y="461818"/>
            <a:ext cx="6117380" cy="523220"/>
          </a:xfrm>
          <a:prstGeom prst="rect">
            <a:avLst/>
          </a:prstGeom>
          <a:noFill/>
        </p:spPr>
        <p:txBody>
          <a:bodyPr wrap="none" rtlCol="0">
            <a:spAutoFit/>
          </a:bodyPr>
          <a:lstStyle/>
          <a:p>
            <a:r>
              <a:rPr lang="en-US" altLang="zh-CN" sz="2800" dirty="0" smtClean="0"/>
              <a:t>HDFS</a:t>
            </a:r>
            <a:r>
              <a:rPr lang="zh-CN" altLang="en-US" sz="2800" dirty="0" smtClean="0"/>
              <a:t>文件目录结构及其常用操作命令</a:t>
            </a:r>
            <a:endParaRPr lang="zh-CN" altLang="en-US" sz="2800" dirty="0"/>
          </a:p>
        </p:txBody>
      </p:sp>
      <p:sp>
        <p:nvSpPr>
          <p:cNvPr id="2" name="文本框 1"/>
          <p:cNvSpPr txBox="1"/>
          <p:nvPr/>
        </p:nvSpPr>
        <p:spPr>
          <a:xfrm>
            <a:off x="1407795" y="1372870"/>
            <a:ext cx="4640580" cy="368300"/>
          </a:xfrm>
          <a:prstGeom prst="rect">
            <a:avLst/>
          </a:prstGeom>
          <a:noFill/>
        </p:spPr>
        <p:txBody>
          <a:bodyPr wrap="none" rtlCol="0">
            <a:spAutoFit/>
          </a:bodyPr>
          <a:p>
            <a:r>
              <a:rPr lang="en-US" altLang="zh-CN"/>
              <a:t>HDFS</a:t>
            </a:r>
            <a:r>
              <a:rPr lang="zh-CN" altLang="en-US"/>
              <a:t>文件目录结构和</a:t>
            </a:r>
            <a:r>
              <a:rPr lang="en-US" altLang="zh-CN"/>
              <a:t>Linux</a:t>
            </a:r>
            <a:r>
              <a:rPr lang="zh-CN" altLang="en-US"/>
              <a:t>文件目录结构类似</a:t>
            </a:r>
            <a:endParaRPr lang="zh-CN" altLang="en-US"/>
          </a:p>
        </p:txBody>
      </p:sp>
      <p:sp>
        <p:nvSpPr>
          <p:cNvPr id="3" name="文本框 2"/>
          <p:cNvSpPr txBox="1"/>
          <p:nvPr/>
        </p:nvSpPr>
        <p:spPr>
          <a:xfrm>
            <a:off x="1407795" y="1909445"/>
            <a:ext cx="6469380" cy="368300"/>
          </a:xfrm>
          <a:prstGeom prst="rect">
            <a:avLst/>
          </a:prstGeom>
          <a:noFill/>
        </p:spPr>
        <p:txBody>
          <a:bodyPr wrap="none" rtlCol="0">
            <a:spAutoFit/>
          </a:bodyPr>
          <a:p>
            <a:r>
              <a:rPr lang="en-US" altLang="zh-CN"/>
              <a:t>$HADOOP_HOME/bin/hadoop fs == $HADOOP_HOME/bin/hdfs dfs</a:t>
            </a:r>
            <a:endParaRPr lang="en-US" altLang="zh-CN"/>
          </a:p>
        </p:txBody>
      </p:sp>
      <p:sp>
        <p:nvSpPr>
          <p:cNvPr id="5" name="文本框 4"/>
          <p:cNvSpPr txBox="1"/>
          <p:nvPr/>
        </p:nvSpPr>
        <p:spPr>
          <a:xfrm>
            <a:off x="1440180" y="2423160"/>
            <a:ext cx="6278880" cy="583565"/>
          </a:xfrm>
          <a:prstGeom prst="rect">
            <a:avLst/>
          </a:prstGeom>
          <a:noFill/>
        </p:spPr>
        <p:txBody>
          <a:bodyPr wrap="none" rtlCol="0">
            <a:spAutoFit/>
          </a:bodyPr>
          <a:p>
            <a:r>
              <a:rPr lang="zh-CN" altLang="en-US" sz="1600"/>
              <a:t>创建目录：</a:t>
            </a:r>
            <a:endParaRPr lang="zh-CN" altLang="en-US" sz="1600"/>
          </a:p>
          <a:p>
            <a:r>
              <a:rPr lang="en-US" altLang="zh-CN" sz="1600"/>
              <a:t>hadoop fs -mkdir [-p] hdfs://master:9999/user/hadoop-twq/cmd</a:t>
            </a:r>
            <a:endParaRPr lang="en-US" altLang="zh-CN" sz="1600"/>
          </a:p>
        </p:txBody>
      </p:sp>
      <p:sp>
        <p:nvSpPr>
          <p:cNvPr id="6" name="文本框 5"/>
          <p:cNvSpPr txBox="1"/>
          <p:nvPr/>
        </p:nvSpPr>
        <p:spPr>
          <a:xfrm>
            <a:off x="1440180" y="3237230"/>
            <a:ext cx="9022080" cy="1076325"/>
          </a:xfrm>
          <a:prstGeom prst="rect">
            <a:avLst/>
          </a:prstGeom>
          <a:noFill/>
        </p:spPr>
        <p:txBody>
          <a:bodyPr wrap="none" rtlCol="0">
            <a:spAutoFit/>
          </a:bodyPr>
          <a:p>
            <a:pPr algn="l"/>
            <a:r>
              <a:rPr lang="zh-CN" altLang="en-US" sz="1600"/>
              <a:t>上传文件：</a:t>
            </a:r>
            <a:endParaRPr lang="zh-CN" altLang="en-US" sz="1600"/>
          </a:p>
          <a:p>
            <a:pPr algn="l"/>
            <a:r>
              <a:rPr lang="en-US" altLang="zh-CN" sz="1600"/>
              <a:t>hadoop fs -put [-f -d] [localFile1...localFile2] hdfs://master:9999/user/hadoop-twq/cmd</a:t>
            </a:r>
            <a:endParaRPr lang="en-US" altLang="zh-CN" sz="1600"/>
          </a:p>
          <a:p>
            <a:pPr algn="l"/>
            <a:r>
              <a:rPr lang="en-US" altLang="zh-CN" sz="1600">
                <a:sym typeface="+mn-ea"/>
              </a:rPr>
              <a:t>hadoop fs -put - hdfs://master:9999/user/hadoop-twq/cmd/out.txt =&gt; </a:t>
            </a:r>
            <a:r>
              <a:rPr lang="zh-CN" altLang="en-US" sz="1600">
                <a:sym typeface="+mn-ea"/>
              </a:rPr>
              <a:t>从标准流中上传数据</a:t>
            </a:r>
            <a:endParaRPr lang="zh-CN" altLang="en-US" sz="1600">
              <a:sym typeface="+mn-ea"/>
            </a:endParaRPr>
          </a:p>
          <a:p>
            <a:pPr algn="l"/>
            <a:r>
              <a:rPr lang="en-US" altLang="zh-CN" sz="1600">
                <a:sym typeface="+mn-ea"/>
              </a:rPr>
              <a:t>hadoop fs -copyFromLocal [-f -d] localFile hdfs://master:9999/user/hadoop-twq/cmd</a:t>
            </a:r>
            <a:endParaRPr lang="en-US" altLang="zh-CN" sz="1600"/>
          </a:p>
        </p:txBody>
      </p:sp>
      <p:sp>
        <p:nvSpPr>
          <p:cNvPr id="7" name="文本框 6"/>
          <p:cNvSpPr txBox="1"/>
          <p:nvPr/>
        </p:nvSpPr>
        <p:spPr>
          <a:xfrm>
            <a:off x="1407795" y="5443855"/>
            <a:ext cx="6583680" cy="583565"/>
          </a:xfrm>
          <a:prstGeom prst="rect">
            <a:avLst/>
          </a:prstGeom>
          <a:noFill/>
        </p:spPr>
        <p:txBody>
          <a:bodyPr wrap="none" rtlCol="0">
            <a:spAutoFit/>
          </a:bodyPr>
          <a:p>
            <a:r>
              <a:rPr lang="zh-CN" altLang="en-US" sz="1600"/>
              <a:t>查看文件目录：</a:t>
            </a:r>
            <a:endParaRPr lang="zh-CN" altLang="en-US" sz="1600"/>
          </a:p>
          <a:p>
            <a:r>
              <a:rPr lang="en-US" altLang="zh-CN" sz="1600"/>
              <a:t>hadoop fs -ls [-d -h -r] hdfs://master:9999/user/hadoop-twq/cmd</a:t>
            </a:r>
            <a:endParaRPr lang="en-US" altLang="zh-CN" sz="1600"/>
          </a:p>
        </p:txBody>
      </p:sp>
      <p:sp>
        <p:nvSpPr>
          <p:cNvPr id="8" name="文本框 7"/>
          <p:cNvSpPr txBox="1"/>
          <p:nvPr/>
        </p:nvSpPr>
        <p:spPr>
          <a:xfrm>
            <a:off x="1407795" y="6145530"/>
            <a:ext cx="6685280" cy="583565"/>
          </a:xfrm>
          <a:prstGeom prst="rect">
            <a:avLst/>
          </a:prstGeom>
          <a:noFill/>
        </p:spPr>
        <p:txBody>
          <a:bodyPr wrap="none" rtlCol="0">
            <a:spAutoFit/>
          </a:bodyPr>
          <a:p>
            <a:r>
              <a:rPr lang="zh-CN" altLang="en-US" sz="1600"/>
              <a:t>修改文件权限：</a:t>
            </a:r>
            <a:endParaRPr lang="zh-CN" altLang="en-US" sz="1600"/>
          </a:p>
          <a:p>
            <a:r>
              <a:rPr lang="en-US" altLang="zh-CN" sz="1600"/>
              <a:t>hadoop fs -chmod [-R] 777 hdfs://master:9999/user/hadoop-twq/cmd</a:t>
            </a:r>
            <a:endParaRPr lang="en-US" altLang="zh-CN" sz="1600"/>
          </a:p>
        </p:txBody>
      </p:sp>
      <p:sp>
        <p:nvSpPr>
          <p:cNvPr id="9" name="文本框 8"/>
          <p:cNvSpPr txBox="1"/>
          <p:nvPr/>
        </p:nvSpPr>
        <p:spPr>
          <a:xfrm>
            <a:off x="1407795" y="4531360"/>
            <a:ext cx="6482080" cy="583565"/>
          </a:xfrm>
          <a:prstGeom prst="rect">
            <a:avLst/>
          </a:prstGeom>
          <a:noFill/>
        </p:spPr>
        <p:txBody>
          <a:bodyPr wrap="none" rtlCol="0">
            <a:spAutoFit/>
          </a:bodyPr>
          <a:p>
            <a:r>
              <a:rPr lang="zh-CN" altLang="en-US" sz="1600"/>
              <a:t>查看文件内容：</a:t>
            </a:r>
            <a:endParaRPr lang="zh-CN" altLang="en-US" sz="1600"/>
          </a:p>
          <a:p>
            <a:r>
              <a:rPr lang="en-US" altLang="zh-CN" sz="1600"/>
              <a:t>hadoop fs -cat hdfs://master:9999/user/hadoop-twq/cmd/word.txt</a:t>
            </a:r>
            <a:endParaRPr lang="en-US" altLang="zh-CN"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455" y="461818"/>
            <a:ext cx="6117380" cy="523220"/>
          </a:xfrm>
          <a:prstGeom prst="rect">
            <a:avLst/>
          </a:prstGeom>
          <a:noFill/>
        </p:spPr>
        <p:txBody>
          <a:bodyPr wrap="none" rtlCol="0">
            <a:spAutoFit/>
          </a:bodyPr>
          <a:lstStyle/>
          <a:p>
            <a:r>
              <a:rPr lang="en-US" altLang="zh-CN" sz="2800" dirty="0" smtClean="0"/>
              <a:t>HDFS</a:t>
            </a:r>
            <a:r>
              <a:rPr lang="zh-CN" altLang="en-US" sz="2800" dirty="0" smtClean="0"/>
              <a:t>文件目录结构及其常用操作命令</a:t>
            </a:r>
            <a:endParaRPr lang="zh-CN" altLang="en-US" sz="2800" dirty="0"/>
          </a:p>
        </p:txBody>
      </p:sp>
      <p:sp>
        <p:nvSpPr>
          <p:cNvPr id="5" name="文本框 4"/>
          <p:cNvSpPr txBox="1"/>
          <p:nvPr/>
        </p:nvSpPr>
        <p:spPr>
          <a:xfrm>
            <a:off x="1482725" y="1692910"/>
            <a:ext cx="6786880" cy="583565"/>
          </a:xfrm>
          <a:prstGeom prst="rect">
            <a:avLst/>
          </a:prstGeom>
          <a:noFill/>
        </p:spPr>
        <p:txBody>
          <a:bodyPr wrap="none" rtlCol="0">
            <a:spAutoFit/>
          </a:bodyPr>
          <a:p>
            <a:r>
              <a:rPr lang="zh-CN" altLang="en-US" sz="1600"/>
              <a:t>创建新文件：</a:t>
            </a:r>
            <a:endParaRPr lang="zh-CN" altLang="en-US" sz="1600"/>
          </a:p>
          <a:p>
            <a:r>
              <a:rPr lang="en-US" altLang="zh-CN" sz="1600"/>
              <a:t>hadoop fs -touchz hdfs://master:9999/user/hadoop-twq/cmd/flag.txt</a:t>
            </a:r>
            <a:endParaRPr lang="en-US" altLang="zh-CN" sz="1600"/>
          </a:p>
        </p:txBody>
      </p:sp>
      <p:sp>
        <p:nvSpPr>
          <p:cNvPr id="6" name="文本框 5"/>
          <p:cNvSpPr txBox="1"/>
          <p:nvPr/>
        </p:nvSpPr>
        <p:spPr>
          <a:xfrm>
            <a:off x="1482725" y="2335530"/>
            <a:ext cx="6278880" cy="1076325"/>
          </a:xfrm>
          <a:prstGeom prst="rect">
            <a:avLst/>
          </a:prstGeom>
          <a:noFill/>
        </p:spPr>
        <p:txBody>
          <a:bodyPr wrap="none" rtlCol="0">
            <a:spAutoFit/>
          </a:bodyPr>
          <a:p>
            <a:pPr algn="l"/>
            <a:r>
              <a:rPr lang="zh-CN" altLang="en-US" sz="1600"/>
              <a:t>查看文件大小：</a:t>
            </a:r>
            <a:endParaRPr lang="zh-CN" altLang="en-US" sz="1600"/>
          </a:p>
          <a:p>
            <a:pPr algn="l"/>
            <a:r>
              <a:rPr lang="en-US" altLang="zh-CN" sz="1600"/>
              <a:t>hadoop fs -du [-s -h] hdfs://master:9999/user/hadoop-twq/cmd</a:t>
            </a:r>
            <a:endParaRPr lang="en-US" altLang="zh-CN" sz="1600"/>
          </a:p>
          <a:p>
            <a:pPr algn="l"/>
            <a:r>
              <a:rPr lang="zh-CN" altLang="en-US" sz="1600"/>
              <a:t>查看集群容量使用情况</a:t>
            </a:r>
            <a:endParaRPr lang="zh-CN" altLang="en-US" sz="1600"/>
          </a:p>
          <a:p>
            <a:pPr algn="l"/>
            <a:r>
              <a:rPr lang="en-US" altLang="zh-CN" sz="1600">
                <a:sym typeface="+mn-ea"/>
              </a:rPr>
              <a:t>hadoop fs -df [-h] hdfs://master:9999/</a:t>
            </a:r>
            <a:endParaRPr lang="zh-CN" altLang="en-US" sz="1600"/>
          </a:p>
        </p:txBody>
      </p:sp>
      <p:sp>
        <p:nvSpPr>
          <p:cNvPr id="7" name="文本框 6"/>
          <p:cNvSpPr txBox="1"/>
          <p:nvPr/>
        </p:nvSpPr>
        <p:spPr>
          <a:xfrm>
            <a:off x="1482725" y="3504565"/>
            <a:ext cx="9936480" cy="583565"/>
          </a:xfrm>
          <a:prstGeom prst="rect">
            <a:avLst/>
          </a:prstGeom>
          <a:noFill/>
        </p:spPr>
        <p:txBody>
          <a:bodyPr wrap="none" rtlCol="0">
            <a:spAutoFit/>
          </a:bodyPr>
          <a:p>
            <a:pPr algn="l"/>
            <a:r>
              <a:rPr lang="zh-CN" altLang="en-US" sz="1600"/>
              <a:t>移动文件：</a:t>
            </a:r>
            <a:endParaRPr lang="zh-CN" altLang="en-US" sz="1600"/>
          </a:p>
          <a:p>
            <a:pPr algn="l"/>
            <a:r>
              <a:rPr lang="en-US" altLang="zh-CN" sz="1600"/>
              <a:t>hadoop fs -mv </a:t>
            </a:r>
            <a:r>
              <a:rPr lang="en-US" altLang="zh-CN" sz="1600">
                <a:sym typeface="+mn-ea"/>
              </a:rPr>
              <a:t>hdfs://master:9999/user/hadoop-twq/cmd/file</a:t>
            </a:r>
            <a:r>
              <a:rPr lang="en-US" altLang="zh-CN" sz="1600"/>
              <a:t> hdfs://master:9999/user/hadoop-twq/cmd</a:t>
            </a:r>
            <a:endParaRPr lang="en-US" altLang="zh-CN" sz="1600"/>
          </a:p>
        </p:txBody>
      </p:sp>
      <p:sp>
        <p:nvSpPr>
          <p:cNvPr id="8" name="文本框 7"/>
          <p:cNvSpPr txBox="1"/>
          <p:nvPr/>
        </p:nvSpPr>
        <p:spPr>
          <a:xfrm>
            <a:off x="1482725" y="4340225"/>
            <a:ext cx="6075680" cy="583565"/>
          </a:xfrm>
          <a:prstGeom prst="rect">
            <a:avLst/>
          </a:prstGeom>
          <a:noFill/>
        </p:spPr>
        <p:txBody>
          <a:bodyPr wrap="none" rtlCol="0">
            <a:spAutoFit/>
          </a:bodyPr>
          <a:p>
            <a:r>
              <a:rPr lang="zh-CN" altLang="en-US" sz="1600"/>
              <a:t>下载文件：</a:t>
            </a:r>
            <a:endParaRPr lang="zh-CN" altLang="en-US" sz="1600"/>
          </a:p>
          <a:p>
            <a:r>
              <a:rPr lang="en-US" altLang="zh-CN" sz="1600"/>
              <a:t>hadoop fs -get [-f] hdfs://master:9999/user/hadoop-twq/cmd</a:t>
            </a:r>
            <a:endParaRPr lang="en-US" altLang="zh-CN"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455" y="461818"/>
            <a:ext cx="6117380" cy="523220"/>
          </a:xfrm>
          <a:prstGeom prst="rect">
            <a:avLst/>
          </a:prstGeom>
          <a:noFill/>
        </p:spPr>
        <p:txBody>
          <a:bodyPr wrap="none" rtlCol="0">
            <a:spAutoFit/>
          </a:bodyPr>
          <a:lstStyle/>
          <a:p>
            <a:r>
              <a:rPr lang="en-US" altLang="zh-CN" sz="2800" dirty="0" smtClean="0"/>
              <a:t>HDFS</a:t>
            </a:r>
            <a:r>
              <a:rPr lang="zh-CN" altLang="en-US" sz="2800" dirty="0" smtClean="0"/>
              <a:t>文件目录结构及其常用操作命令</a:t>
            </a:r>
            <a:endParaRPr lang="zh-CN" altLang="en-US" sz="2800" dirty="0"/>
          </a:p>
        </p:txBody>
      </p:sp>
      <p:sp>
        <p:nvSpPr>
          <p:cNvPr id="9" name="文本框 8"/>
          <p:cNvSpPr txBox="1"/>
          <p:nvPr/>
        </p:nvSpPr>
        <p:spPr>
          <a:xfrm>
            <a:off x="1384935" y="1456690"/>
            <a:ext cx="8006080" cy="829945"/>
          </a:xfrm>
          <a:prstGeom prst="rect">
            <a:avLst/>
          </a:prstGeom>
          <a:noFill/>
        </p:spPr>
        <p:txBody>
          <a:bodyPr wrap="none" rtlCol="0">
            <a:spAutoFit/>
          </a:bodyPr>
          <a:p>
            <a:r>
              <a:rPr lang="zh-CN" altLang="en-US" sz="1600"/>
              <a:t>删除文件：</a:t>
            </a:r>
            <a:endParaRPr lang="zh-CN" altLang="en-US" sz="1600"/>
          </a:p>
          <a:p>
            <a:r>
              <a:rPr lang="en-US" altLang="zh-CN" sz="1600"/>
              <a:t>hadoop fs -rm [-r -skipTrash] hdfs://master:9999/user/hadoop-twq/cmd/word.txt</a:t>
            </a:r>
            <a:endParaRPr lang="en-US" altLang="zh-CN" sz="1600"/>
          </a:p>
          <a:p>
            <a:r>
              <a:rPr lang="zh-CN" altLang="en-US" sz="1600"/>
              <a:t>默认文件删除就恢复不出来了</a:t>
            </a:r>
            <a:endParaRPr lang="zh-CN" altLang="en-US" sz="1600"/>
          </a:p>
        </p:txBody>
      </p:sp>
      <p:sp>
        <p:nvSpPr>
          <p:cNvPr id="2" name="文本框 1"/>
          <p:cNvSpPr txBox="1"/>
          <p:nvPr/>
        </p:nvSpPr>
        <p:spPr>
          <a:xfrm>
            <a:off x="1568450" y="2726690"/>
            <a:ext cx="7269480" cy="368300"/>
          </a:xfrm>
          <a:prstGeom prst="rect">
            <a:avLst/>
          </a:prstGeom>
          <a:noFill/>
        </p:spPr>
        <p:txBody>
          <a:bodyPr wrap="none" rtlCol="0">
            <a:spAutoFit/>
          </a:bodyPr>
          <a:p>
            <a:r>
              <a:rPr lang="zh-CN" altLang="en-US"/>
              <a:t>如果想恢复出来的话，需要配置</a:t>
            </a:r>
            <a:r>
              <a:rPr lang="en-US" altLang="zh-CN"/>
              <a:t>Trash</a:t>
            </a:r>
            <a:r>
              <a:rPr lang="zh-CN" altLang="en-US"/>
              <a:t>机制，在</a:t>
            </a:r>
            <a:r>
              <a:rPr lang="en-US" altLang="zh-CN"/>
              <a:t>core-site.xml</a:t>
            </a:r>
            <a:r>
              <a:rPr lang="zh-CN" altLang="en-US"/>
              <a:t>中配置：</a:t>
            </a:r>
            <a:endParaRPr lang="zh-CN" altLang="en-US"/>
          </a:p>
        </p:txBody>
      </p:sp>
      <p:sp>
        <p:nvSpPr>
          <p:cNvPr id="3" name="文本框 2"/>
          <p:cNvSpPr txBox="1"/>
          <p:nvPr/>
        </p:nvSpPr>
        <p:spPr>
          <a:xfrm>
            <a:off x="1664970" y="3256280"/>
            <a:ext cx="6482080" cy="1198880"/>
          </a:xfrm>
          <a:prstGeom prst="rect">
            <a:avLst/>
          </a:prstGeom>
          <a:noFill/>
        </p:spPr>
        <p:txBody>
          <a:bodyPr wrap="square" rtlCol="0" anchor="t">
            <a:spAutoFit/>
          </a:bodyPr>
          <a:p>
            <a:r>
              <a:rPr lang="en-US" altLang="zh-CN"/>
              <a:t>	</a:t>
            </a:r>
            <a:r>
              <a:rPr lang="zh-CN" altLang="en-US"/>
              <a:t>&lt;property&gt;</a:t>
            </a:r>
            <a:endParaRPr lang="zh-CN" altLang="en-US"/>
          </a:p>
          <a:p>
            <a:r>
              <a:rPr lang="zh-CN" altLang="en-US"/>
              <a:t>                 &lt;name&gt;fs.trash.interval&lt;/name&gt;</a:t>
            </a:r>
            <a:endParaRPr lang="zh-CN" altLang="en-US"/>
          </a:p>
          <a:p>
            <a:r>
              <a:rPr lang="zh-CN" altLang="en-US"/>
              <a:t>                &lt;value&gt;3&lt;/value&gt;</a:t>
            </a:r>
            <a:endParaRPr lang="zh-CN" altLang="en-US"/>
          </a:p>
          <a:p>
            <a:r>
              <a:rPr lang="zh-CN" altLang="en-US"/>
              <a:t>        &lt;/property&gt;</a:t>
            </a:r>
            <a:endParaRPr lang="zh-CN" altLang="en-US"/>
          </a:p>
        </p:txBody>
      </p:sp>
      <p:sp>
        <p:nvSpPr>
          <p:cNvPr id="10" name="文本框 9"/>
          <p:cNvSpPr txBox="1"/>
          <p:nvPr/>
        </p:nvSpPr>
        <p:spPr>
          <a:xfrm>
            <a:off x="423545" y="4559300"/>
            <a:ext cx="11086465" cy="368300"/>
          </a:xfrm>
          <a:prstGeom prst="rect">
            <a:avLst/>
          </a:prstGeom>
          <a:noFill/>
        </p:spPr>
        <p:txBody>
          <a:bodyPr wrap="square" rtlCol="0" anchor="t">
            <a:spAutoFit/>
          </a:bodyPr>
          <a:p>
            <a:r>
              <a:rPr lang="zh-CN" altLang="en-US"/>
              <a:t>scp core-site.xml hadoop-twq@slave</a:t>
            </a:r>
            <a:r>
              <a:rPr lang="en-US" altLang="zh-CN"/>
              <a:t>1</a:t>
            </a:r>
            <a:r>
              <a:rPr lang="zh-CN" altLang="en-US"/>
              <a:t>:~/bigdata/hadoop-2.7.5/etc/hadoop/</a:t>
            </a:r>
            <a:endParaRPr lang="zh-CN" altLang="en-US"/>
          </a:p>
        </p:txBody>
      </p:sp>
      <p:sp>
        <p:nvSpPr>
          <p:cNvPr id="11" name="文本框 10"/>
          <p:cNvSpPr txBox="1"/>
          <p:nvPr/>
        </p:nvSpPr>
        <p:spPr>
          <a:xfrm>
            <a:off x="423545" y="5113655"/>
            <a:ext cx="11086465" cy="368300"/>
          </a:xfrm>
          <a:prstGeom prst="rect">
            <a:avLst/>
          </a:prstGeom>
          <a:noFill/>
        </p:spPr>
        <p:txBody>
          <a:bodyPr wrap="square" rtlCol="0" anchor="t">
            <a:spAutoFit/>
          </a:bodyPr>
          <a:p>
            <a:r>
              <a:rPr lang="zh-CN" altLang="en-US"/>
              <a:t>scp core-site.xml hadoop-twq@slave</a:t>
            </a:r>
            <a:r>
              <a:rPr lang="en-US" altLang="zh-CN"/>
              <a:t>2</a:t>
            </a:r>
            <a:r>
              <a:rPr lang="zh-CN" altLang="en-US"/>
              <a:t>:~/bigdata/hadoop-2.7.5/etc/hadoop/</a:t>
            </a:r>
            <a:endParaRPr lang="zh-CN" altLang="en-US"/>
          </a:p>
        </p:txBody>
      </p:sp>
      <p:sp>
        <p:nvSpPr>
          <p:cNvPr id="12" name="文本框 11"/>
          <p:cNvSpPr txBox="1"/>
          <p:nvPr/>
        </p:nvSpPr>
        <p:spPr>
          <a:xfrm>
            <a:off x="423545" y="5643880"/>
            <a:ext cx="11086465" cy="368300"/>
          </a:xfrm>
          <a:prstGeom prst="rect">
            <a:avLst/>
          </a:prstGeom>
          <a:noFill/>
        </p:spPr>
        <p:txBody>
          <a:bodyPr wrap="square" rtlCol="0" anchor="t">
            <a:spAutoFit/>
          </a:bodyPr>
          <a:p>
            <a:r>
              <a:rPr lang="zh-CN" altLang="en-US"/>
              <a:t>重启</a:t>
            </a:r>
            <a:r>
              <a:rPr lang="en-US" altLang="zh-CN"/>
              <a:t>HDFS</a:t>
            </a:r>
            <a:r>
              <a:rPr lang="zh-CN" altLang="en-US"/>
              <a:t>集群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455" y="461818"/>
            <a:ext cx="6117380" cy="523220"/>
          </a:xfrm>
          <a:prstGeom prst="rect">
            <a:avLst/>
          </a:prstGeom>
          <a:noFill/>
        </p:spPr>
        <p:txBody>
          <a:bodyPr wrap="none" rtlCol="0">
            <a:spAutoFit/>
          </a:bodyPr>
          <a:lstStyle/>
          <a:p>
            <a:r>
              <a:rPr lang="en-US" altLang="zh-CN" sz="2800" dirty="0" smtClean="0"/>
              <a:t>HDFS</a:t>
            </a:r>
            <a:r>
              <a:rPr lang="zh-CN" altLang="en-US" sz="2800" dirty="0" smtClean="0"/>
              <a:t>文件目录结构及其常用操作命令</a:t>
            </a:r>
            <a:endParaRPr lang="zh-CN" altLang="en-US" sz="2800" dirty="0"/>
          </a:p>
        </p:txBody>
      </p:sp>
      <p:sp>
        <p:nvSpPr>
          <p:cNvPr id="5" name="文本框 4"/>
          <p:cNvSpPr txBox="1"/>
          <p:nvPr/>
        </p:nvSpPr>
        <p:spPr>
          <a:xfrm>
            <a:off x="1480820" y="1600200"/>
            <a:ext cx="6751955" cy="368300"/>
          </a:xfrm>
          <a:prstGeom prst="rect">
            <a:avLst/>
          </a:prstGeom>
          <a:noFill/>
        </p:spPr>
        <p:txBody>
          <a:bodyPr wrap="square" rtlCol="0" anchor="t">
            <a:spAutoFit/>
          </a:bodyPr>
          <a:p>
            <a:r>
              <a:rPr lang="zh-CN" altLang="en-US"/>
              <a:t>hadoop fs -rm -r /user/hadoop-twq/cmd-20180326</a:t>
            </a:r>
            <a:endParaRPr lang="zh-CN" altLang="en-US"/>
          </a:p>
        </p:txBody>
      </p:sp>
      <p:sp>
        <p:nvSpPr>
          <p:cNvPr id="6" name="文本框 5"/>
          <p:cNvSpPr txBox="1"/>
          <p:nvPr/>
        </p:nvSpPr>
        <p:spPr>
          <a:xfrm>
            <a:off x="260350" y="2413635"/>
            <a:ext cx="11488420" cy="306705"/>
          </a:xfrm>
          <a:prstGeom prst="rect">
            <a:avLst/>
          </a:prstGeom>
          <a:noFill/>
        </p:spPr>
        <p:txBody>
          <a:bodyPr wrap="square" rtlCol="0" anchor="t">
            <a:spAutoFit/>
          </a:bodyPr>
          <a:p>
            <a:r>
              <a:rPr lang="zh-CN" altLang="en-US" sz="1400"/>
              <a:t>hadoop fs -cp hdfs://master:9999/user/hadoop-twq/.Trash/180326230000/user/hadoop-twq/* /user/hadoop-twq </a:t>
            </a:r>
            <a:r>
              <a:rPr lang="en-US" altLang="zh-CN" sz="1400"/>
              <a:t>=&gt; </a:t>
            </a:r>
            <a:r>
              <a:rPr lang="zh-CN" altLang="en-US" sz="1400"/>
              <a:t>从</a:t>
            </a:r>
            <a:r>
              <a:rPr lang="en-US" altLang="zh-CN" sz="1400"/>
              <a:t>Trash</a:t>
            </a:r>
            <a:r>
              <a:rPr lang="zh-CN" altLang="en-US" sz="1400"/>
              <a:t>中恢复出来</a:t>
            </a:r>
            <a:endParaRPr lang="zh-CN" altLang="en-US" sz="1400"/>
          </a:p>
        </p:txBody>
      </p:sp>
      <p:sp>
        <p:nvSpPr>
          <p:cNvPr id="7" name="文本框 6"/>
          <p:cNvSpPr txBox="1"/>
          <p:nvPr/>
        </p:nvSpPr>
        <p:spPr>
          <a:xfrm>
            <a:off x="748665" y="4058920"/>
            <a:ext cx="10267950" cy="368300"/>
          </a:xfrm>
          <a:prstGeom prst="rect">
            <a:avLst/>
          </a:prstGeom>
          <a:noFill/>
        </p:spPr>
        <p:txBody>
          <a:bodyPr wrap="square" rtlCol="0" anchor="t">
            <a:spAutoFit/>
          </a:bodyPr>
          <a:p>
            <a:r>
              <a:rPr lang="zh-CN" altLang="en-US"/>
              <a:t>hadoop fs -rm -r </a:t>
            </a:r>
            <a:r>
              <a:rPr lang="en-US" altLang="zh-CN">
                <a:sym typeface="+mn-ea"/>
              </a:rPr>
              <a:t>-skipTrash</a:t>
            </a:r>
            <a:r>
              <a:rPr lang="zh-CN" altLang="en-US"/>
              <a:t> /user/hadoop-twq/cmd-20180326 </a:t>
            </a:r>
            <a:r>
              <a:rPr lang="en-US" altLang="zh-CN"/>
              <a:t>=&gt; </a:t>
            </a:r>
            <a:r>
              <a:rPr lang="zh-CN" altLang="en-US"/>
              <a:t>删除的文件不放在</a:t>
            </a:r>
            <a:r>
              <a:rPr lang="en-US" altLang="zh-CN"/>
              <a:t>Trash</a:t>
            </a:r>
            <a:r>
              <a:rPr lang="zh-CN" altLang="en-US"/>
              <a:t>中</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455" y="461818"/>
            <a:ext cx="3383280" cy="521970"/>
          </a:xfrm>
          <a:prstGeom prst="rect">
            <a:avLst/>
          </a:prstGeom>
          <a:noFill/>
        </p:spPr>
        <p:txBody>
          <a:bodyPr wrap="none" rtlCol="0">
            <a:spAutoFit/>
          </a:bodyPr>
          <a:lstStyle/>
          <a:p>
            <a:r>
              <a:rPr lang="zh-CN" altLang="en-US" sz="2800" dirty="0" smtClean="0"/>
              <a:t>使用</a:t>
            </a:r>
            <a:r>
              <a:rPr lang="en-US" altLang="zh-CN" sz="2800" dirty="0" smtClean="0"/>
              <a:t>WebHDF</a:t>
            </a:r>
            <a:r>
              <a:rPr lang="zh-CN" altLang="en-US" sz="2800" dirty="0" smtClean="0"/>
              <a:t>访问</a:t>
            </a:r>
            <a:r>
              <a:rPr lang="en-US" altLang="zh-CN" sz="2800" dirty="0" smtClean="0"/>
              <a:t>HDFS</a:t>
            </a:r>
            <a:endParaRPr lang="en-US" altLang="zh-CN" sz="2800" dirty="0" smtClean="0"/>
          </a:p>
        </p:txBody>
      </p:sp>
      <p:sp>
        <p:nvSpPr>
          <p:cNvPr id="7" name="文本框 6"/>
          <p:cNvSpPr txBox="1"/>
          <p:nvPr/>
        </p:nvSpPr>
        <p:spPr>
          <a:xfrm>
            <a:off x="1272540" y="2482215"/>
            <a:ext cx="9487535" cy="1476375"/>
          </a:xfrm>
          <a:prstGeom prst="rect">
            <a:avLst/>
          </a:prstGeom>
          <a:noFill/>
        </p:spPr>
        <p:txBody>
          <a:bodyPr wrap="square" rtlCol="0" anchor="t">
            <a:spAutoFit/>
          </a:bodyPr>
          <a:p>
            <a:r>
              <a:rPr lang="en-US" altLang="zh-CN"/>
              <a:t>	</a:t>
            </a:r>
            <a:r>
              <a:rPr lang="zh-CN" altLang="en-US"/>
              <a:t>&lt;property&gt;</a:t>
            </a:r>
            <a:endParaRPr lang="zh-CN" altLang="en-US"/>
          </a:p>
          <a:p>
            <a:r>
              <a:rPr lang="zh-CN" altLang="en-US"/>
              <a:t>                &lt;name&gt;dfs.webhdfs.enabled&lt;/name&gt;</a:t>
            </a:r>
            <a:endParaRPr lang="zh-CN" altLang="en-US"/>
          </a:p>
          <a:p>
            <a:r>
              <a:rPr lang="zh-CN" altLang="en-US"/>
              <a:t>                &lt;value&gt;true&lt;/value&gt;</a:t>
            </a:r>
            <a:endParaRPr lang="zh-CN" altLang="en-US"/>
          </a:p>
          <a:p>
            <a:r>
              <a:rPr lang="zh-CN" altLang="en-US"/>
              <a:t>                &lt;description&gt;使得可以使用http的方式访问HDFS&lt;/description&gt;</a:t>
            </a:r>
            <a:endParaRPr lang="zh-CN" altLang="en-US"/>
          </a:p>
          <a:p>
            <a:r>
              <a:rPr lang="zh-CN" altLang="en-US"/>
              <a:t>        &lt;/property&gt;</a:t>
            </a:r>
            <a:endParaRPr lang="zh-CN" altLang="en-US"/>
          </a:p>
        </p:txBody>
      </p:sp>
      <p:sp>
        <p:nvSpPr>
          <p:cNvPr id="11" name="文本框 10"/>
          <p:cNvSpPr txBox="1"/>
          <p:nvPr/>
        </p:nvSpPr>
        <p:spPr>
          <a:xfrm>
            <a:off x="2191385" y="1529715"/>
            <a:ext cx="5326380" cy="368300"/>
          </a:xfrm>
          <a:prstGeom prst="rect">
            <a:avLst/>
          </a:prstGeom>
          <a:noFill/>
        </p:spPr>
        <p:txBody>
          <a:bodyPr wrap="none" rtlCol="0">
            <a:spAutoFit/>
          </a:bodyPr>
          <a:p>
            <a:r>
              <a:rPr lang="zh-CN" altLang="en-US"/>
              <a:t>在</a:t>
            </a:r>
            <a:r>
              <a:rPr lang="en-US" altLang="zh-CN"/>
              <a:t>hdfs-site.xml</a:t>
            </a:r>
            <a:r>
              <a:rPr lang="zh-CN" altLang="en-US"/>
              <a:t>中增加如下配置，然后重启</a:t>
            </a:r>
            <a:r>
              <a:rPr lang="en-US" altLang="zh-CN"/>
              <a:t>HDFS</a:t>
            </a:r>
            <a:r>
              <a:rPr lang="zh-CN" altLang="en-US"/>
              <a:t>：</a:t>
            </a:r>
            <a:endParaRPr lang="zh-CN" altLang="en-US"/>
          </a:p>
        </p:txBody>
      </p:sp>
      <p:sp>
        <p:nvSpPr>
          <p:cNvPr id="12" name="文本框 11"/>
          <p:cNvSpPr txBox="1"/>
          <p:nvPr/>
        </p:nvSpPr>
        <p:spPr>
          <a:xfrm>
            <a:off x="443865" y="4815205"/>
            <a:ext cx="10659110" cy="645160"/>
          </a:xfrm>
          <a:prstGeom prst="rect">
            <a:avLst/>
          </a:prstGeom>
          <a:noFill/>
        </p:spPr>
        <p:txBody>
          <a:bodyPr wrap="square" rtlCol="0" anchor="t">
            <a:spAutoFit/>
          </a:bodyPr>
          <a:p>
            <a:r>
              <a:rPr lang="zh-CN" altLang="en-US"/>
              <a:t>使用</a:t>
            </a:r>
            <a:r>
              <a:rPr lang="en-US" altLang="zh-CN"/>
              <a:t>http</a:t>
            </a:r>
            <a:r>
              <a:rPr lang="zh-CN" altLang="en-US"/>
              <a:t>访问：</a:t>
            </a:r>
            <a:endParaRPr lang="zh-CN" altLang="en-US"/>
          </a:p>
          <a:p>
            <a:r>
              <a:rPr lang="zh-CN" altLang="en-US"/>
              <a:t>http://master:50070/webhdfs/v1/user/hadoop-twq/cmd/error.txt?op=LISTSTATUS</a:t>
            </a:r>
            <a:endParaRPr lang="zh-CN" altLang="en-US"/>
          </a:p>
        </p:txBody>
      </p:sp>
      <p:sp>
        <p:nvSpPr>
          <p:cNvPr id="13" name="文本框 12"/>
          <p:cNvSpPr txBox="1"/>
          <p:nvPr/>
        </p:nvSpPr>
        <p:spPr>
          <a:xfrm>
            <a:off x="443865" y="5767705"/>
            <a:ext cx="10794365" cy="645160"/>
          </a:xfrm>
          <a:prstGeom prst="rect">
            <a:avLst/>
          </a:prstGeom>
          <a:noFill/>
        </p:spPr>
        <p:txBody>
          <a:bodyPr wrap="square" rtlCol="0" anchor="t">
            <a:spAutoFit/>
          </a:bodyPr>
          <a:p>
            <a:r>
              <a:rPr lang="zh-CN" altLang="en-US"/>
              <a:t>支持的</a:t>
            </a:r>
            <a:r>
              <a:rPr lang="en-US" altLang="zh-CN"/>
              <a:t>op</a:t>
            </a:r>
            <a:r>
              <a:rPr lang="zh-CN" altLang="en-US"/>
              <a:t>见：</a:t>
            </a:r>
            <a:endParaRPr lang="zh-CN" altLang="en-US"/>
          </a:p>
          <a:p>
            <a:r>
              <a:rPr lang="zh-CN" altLang="en-US"/>
              <a:t>http://hadoop.apache.org/docs/r2.7.5/hadoop-project-dist/hadoop-hdfs/WebHDFS.html</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455" y="461818"/>
            <a:ext cx="3603872" cy="523220"/>
          </a:xfrm>
          <a:prstGeom prst="rect">
            <a:avLst/>
          </a:prstGeom>
          <a:noFill/>
        </p:spPr>
        <p:txBody>
          <a:bodyPr wrap="none" rtlCol="0">
            <a:spAutoFit/>
          </a:bodyPr>
          <a:lstStyle/>
          <a:p>
            <a:r>
              <a:rPr lang="en-US" altLang="zh-CN" sz="2800" dirty="0" smtClean="0"/>
              <a:t>HDFS</a:t>
            </a:r>
            <a:r>
              <a:rPr lang="zh-CN" altLang="en-US" sz="2800" dirty="0" smtClean="0"/>
              <a:t>各组件及其作用</a:t>
            </a:r>
            <a:endParaRPr lang="zh-CN" altLang="en-US" sz="2800" dirty="0"/>
          </a:p>
        </p:txBody>
      </p:sp>
      <p:sp>
        <p:nvSpPr>
          <p:cNvPr id="2" name="立方体 1"/>
          <p:cNvSpPr/>
          <p:nvPr/>
        </p:nvSpPr>
        <p:spPr>
          <a:xfrm>
            <a:off x="3987800" y="1577340"/>
            <a:ext cx="2096770" cy="1216660"/>
          </a:xfrm>
          <a:prstGeom prst="cub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NameNode</a:t>
            </a: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p:txBody>
      </p:sp>
      <p:sp>
        <p:nvSpPr>
          <p:cNvPr id="3" name="立方体 2"/>
          <p:cNvSpPr/>
          <p:nvPr/>
        </p:nvSpPr>
        <p:spPr>
          <a:xfrm>
            <a:off x="3987800" y="4569460"/>
            <a:ext cx="2096770" cy="1216660"/>
          </a:xfrm>
          <a:prstGeom prst="cub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DataNode</a:t>
            </a: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p:txBody>
      </p:sp>
      <p:sp>
        <p:nvSpPr>
          <p:cNvPr id="6" name="立方体 5"/>
          <p:cNvSpPr/>
          <p:nvPr/>
        </p:nvSpPr>
        <p:spPr>
          <a:xfrm>
            <a:off x="7700645" y="2091055"/>
            <a:ext cx="2096770" cy="1216660"/>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Secondary</a:t>
            </a:r>
            <a:endParaRPr lang="en-US" altLang="zh-CN">
              <a:solidFill>
                <a:schemeClr val="tx1"/>
              </a:solidFill>
            </a:endParaRPr>
          </a:p>
          <a:p>
            <a:pPr algn="ctr"/>
            <a:r>
              <a:rPr lang="en-US" altLang="zh-CN">
                <a:solidFill>
                  <a:schemeClr val="tx1"/>
                </a:solidFill>
              </a:rPr>
              <a:t>NameNode</a:t>
            </a:r>
            <a:endParaRPr lang="en-US" altLang="zh-CN">
              <a:solidFill>
                <a:schemeClr val="tx1"/>
              </a:solidFill>
            </a:endParaRPr>
          </a:p>
        </p:txBody>
      </p:sp>
      <p:sp>
        <p:nvSpPr>
          <p:cNvPr id="7" name="立方体 6"/>
          <p:cNvSpPr/>
          <p:nvPr/>
        </p:nvSpPr>
        <p:spPr>
          <a:xfrm>
            <a:off x="172720" y="1801495"/>
            <a:ext cx="2096770" cy="1675765"/>
          </a:xfrm>
          <a:prstGeom prst="cub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Client</a:t>
            </a: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p:txBody>
      </p:sp>
      <p:cxnSp>
        <p:nvCxnSpPr>
          <p:cNvPr id="8" name="肘形连接符 7"/>
          <p:cNvCxnSpPr>
            <a:stCxn id="7" idx="5"/>
            <a:endCxn id="2" idx="2"/>
          </p:cNvCxnSpPr>
          <p:nvPr/>
        </p:nvCxnSpPr>
        <p:spPr>
          <a:xfrm flipV="1">
            <a:off x="2269490" y="2338070"/>
            <a:ext cx="1718310" cy="92075"/>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cxnSp>
        <p:nvCxnSpPr>
          <p:cNvPr id="9" name="肘形连接符 8"/>
          <p:cNvCxnSpPr>
            <a:stCxn id="7" idx="3"/>
            <a:endCxn id="3" idx="2"/>
          </p:cNvCxnSpPr>
          <p:nvPr/>
        </p:nvCxnSpPr>
        <p:spPr>
          <a:xfrm rot="5400000" flipV="1">
            <a:off x="1573213" y="2915603"/>
            <a:ext cx="1852930" cy="2976245"/>
          </a:xfrm>
          <a:prstGeom prst="bentConnector2">
            <a:avLst/>
          </a:prstGeom>
          <a:ln w="28575"/>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3" idx="0"/>
            <a:endCxn id="2" idx="3"/>
          </p:cNvCxnSpPr>
          <p:nvPr/>
        </p:nvCxnSpPr>
        <p:spPr>
          <a:xfrm rot="16200000" flipV="1">
            <a:off x="4148773" y="3529648"/>
            <a:ext cx="1775460" cy="304165"/>
          </a:xfrm>
          <a:prstGeom prst="bentConnector3">
            <a:avLst>
              <a:gd name="adj1" fmla="val 50018"/>
            </a:avLst>
          </a:prstGeom>
          <a:ln w="28575"/>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2" idx="5"/>
            <a:endCxn id="6" idx="2"/>
          </p:cNvCxnSpPr>
          <p:nvPr/>
        </p:nvCxnSpPr>
        <p:spPr>
          <a:xfrm>
            <a:off x="6084570" y="2033905"/>
            <a:ext cx="1616075" cy="817880"/>
          </a:xfrm>
          <a:prstGeom prst="bentConnector3">
            <a:avLst>
              <a:gd name="adj1" fmla="val 50020"/>
            </a:avLst>
          </a:prstGeom>
          <a:ln w="28575"/>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847590" y="4201160"/>
            <a:ext cx="297180" cy="368300"/>
          </a:xfrm>
          <a:prstGeom prst="rect">
            <a:avLst/>
          </a:prstGeom>
          <a:noFill/>
        </p:spPr>
        <p:txBody>
          <a:bodyPr wrap="none" rtlCol="0">
            <a:spAutoFit/>
          </a:bodyPr>
          <a:p>
            <a:r>
              <a:rPr lang="en-US" altLang="zh-CN"/>
              <a:t>*</a:t>
            </a:r>
            <a:endParaRPr lang="en-US" altLang="zh-CN"/>
          </a:p>
        </p:txBody>
      </p:sp>
      <p:sp>
        <p:nvSpPr>
          <p:cNvPr id="14" name="文本框 13"/>
          <p:cNvSpPr txBox="1"/>
          <p:nvPr/>
        </p:nvSpPr>
        <p:spPr>
          <a:xfrm>
            <a:off x="4974590" y="2851785"/>
            <a:ext cx="297180" cy="368300"/>
          </a:xfrm>
          <a:prstGeom prst="rect">
            <a:avLst/>
          </a:prstGeom>
          <a:noFill/>
        </p:spPr>
        <p:txBody>
          <a:bodyPr wrap="none" rtlCol="0">
            <a:spAutoFit/>
          </a:bodyPr>
          <a:p>
            <a:r>
              <a:rPr lang="en-US" altLang="zh-CN"/>
              <a:t>1</a:t>
            </a:r>
            <a:endParaRPr lang="en-US" altLang="zh-CN"/>
          </a:p>
        </p:txBody>
      </p:sp>
      <p:sp>
        <p:nvSpPr>
          <p:cNvPr id="15" name="文本框 14"/>
          <p:cNvSpPr txBox="1"/>
          <p:nvPr/>
        </p:nvSpPr>
        <p:spPr>
          <a:xfrm>
            <a:off x="2379980" y="2851785"/>
            <a:ext cx="297180" cy="368300"/>
          </a:xfrm>
          <a:prstGeom prst="rect">
            <a:avLst/>
          </a:prstGeom>
          <a:noFill/>
        </p:spPr>
        <p:txBody>
          <a:bodyPr wrap="none" rtlCol="0">
            <a:spAutoFit/>
          </a:bodyPr>
          <a:p>
            <a:r>
              <a:rPr lang="en-US" altLang="zh-CN"/>
              <a:t>*</a:t>
            </a:r>
            <a:endParaRPr lang="en-US" altLang="zh-CN"/>
          </a:p>
        </p:txBody>
      </p:sp>
      <p:sp>
        <p:nvSpPr>
          <p:cNvPr id="16" name="文本框 15"/>
          <p:cNvSpPr txBox="1"/>
          <p:nvPr/>
        </p:nvSpPr>
        <p:spPr>
          <a:xfrm>
            <a:off x="3536950" y="5417820"/>
            <a:ext cx="297180" cy="368300"/>
          </a:xfrm>
          <a:prstGeom prst="rect">
            <a:avLst/>
          </a:prstGeom>
          <a:noFill/>
        </p:spPr>
        <p:txBody>
          <a:bodyPr wrap="none" rtlCol="0">
            <a:spAutoFit/>
          </a:bodyPr>
          <a:p>
            <a:r>
              <a:rPr lang="en-US" altLang="zh-CN"/>
              <a:t>*</a:t>
            </a:r>
            <a:endParaRPr lang="en-US" altLang="zh-CN"/>
          </a:p>
        </p:txBody>
      </p:sp>
      <p:sp>
        <p:nvSpPr>
          <p:cNvPr id="17" name="文本框 16"/>
          <p:cNvSpPr txBox="1"/>
          <p:nvPr/>
        </p:nvSpPr>
        <p:spPr>
          <a:xfrm>
            <a:off x="6250305" y="2091055"/>
            <a:ext cx="297180" cy="368300"/>
          </a:xfrm>
          <a:prstGeom prst="rect">
            <a:avLst/>
          </a:prstGeom>
          <a:noFill/>
        </p:spPr>
        <p:txBody>
          <a:bodyPr wrap="none" rtlCol="0">
            <a:spAutoFit/>
          </a:bodyPr>
          <a:p>
            <a:r>
              <a:rPr lang="en-US" altLang="zh-CN"/>
              <a:t>1</a:t>
            </a:r>
            <a:endParaRPr lang="en-US" altLang="zh-CN"/>
          </a:p>
        </p:txBody>
      </p:sp>
      <p:sp>
        <p:nvSpPr>
          <p:cNvPr id="18" name="文本框 17"/>
          <p:cNvSpPr txBox="1"/>
          <p:nvPr/>
        </p:nvSpPr>
        <p:spPr>
          <a:xfrm>
            <a:off x="7278370" y="2980055"/>
            <a:ext cx="297180" cy="368300"/>
          </a:xfrm>
          <a:prstGeom prst="rect">
            <a:avLst/>
          </a:prstGeom>
          <a:noFill/>
        </p:spPr>
        <p:txBody>
          <a:bodyPr wrap="none" rtlCol="0">
            <a:spAutoFit/>
          </a:bodyPr>
          <a:p>
            <a:r>
              <a:rPr lang="en-US" altLang="zh-CN"/>
              <a:t>1</a:t>
            </a:r>
            <a:endParaRPr lang="en-US" altLang="zh-CN"/>
          </a:p>
        </p:txBody>
      </p:sp>
      <p:sp>
        <p:nvSpPr>
          <p:cNvPr id="19" name="文本框 18"/>
          <p:cNvSpPr txBox="1"/>
          <p:nvPr/>
        </p:nvSpPr>
        <p:spPr>
          <a:xfrm>
            <a:off x="3638550" y="1937385"/>
            <a:ext cx="297180" cy="368300"/>
          </a:xfrm>
          <a:prstGeom prst="rect">
            <a:avLst/>
          </a:prstGeom>
          <a:noFill/>
        </p:spPr>
        <p:txBody>
          <a:bodyPr wrap="none" rtlCol="0">
            <a:spAutoFit/>
          </a:bodyPr>
          <a:p>
            <a:r>
              <a:rPr lang="en-US" altLang="zh-CN"/>
              <a:t>1</a:t>
            </a:r>
            <a:endParaRPr lang="en-US" altLang="zh-CN"/>
          </a:p>
        </p:txBody>
      </p:sp>
      <p:cxnSp>
        <p:nvCxnSpPr>
          <p:cNvPr id="20" name="肘形连接符 19"/>
          <p:cNvCxnSpPr>
            <a:stCxn id="3" idx="3"/>
            <a:endCxn id="3" idx="5"/>
          </p:cNvCxnSpPr>
          <p:nvPr/>
        </p:nvCxnSpPr>
        <p:spPr>
          <a:xfrm rot="5400000" flipH="1" flipV="1">
            <a:off x="5104448" y="4805998"/>
            <a:ext cx="760095" cy="1200150"/>
          </a:xfrm>
          <a:prstGeom prst="bentConnector4">
            <a:avLst>
              <a:gd name="adj1" fmla="val -31287"/>
              <a:gd name="adj2" fmla="val 119815"/>
            </a:avLst>
          </a:prstGeom>
          <a:ln w="28575"/>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550410" y="5963285"/>
            <a:ext cx="297180" cy="368300"/>
          </a:xfrm>
          <a:prstGeom prst="rect">
            <a:avLst/>
          </a:prstGeom>
          <a:noFill/>
        </p:spPr>
        <p:txBody>
          <a:bodyPr wrap="none" rtlCol="0">
            <a:spAutoFit/>
          </a:bodyPr>
          <a:p>
            <a:r>
              <a:rPr lang="en-US" altLang="zh-CN"/>
              <a:t>*</a:t>
            </a:r>
            <a:endParaRPr lang="en-US" altLang="zh-CN"/>
          </a:p>
        </p:txBody>
      </p:sp>
      <p:sp>
        <p:nvSpPr>
          <p:cNvPr id="22" name="文本框 21"/>
          <p:cNvSpPr txBox="1"/>
          <p:nvPr/>
        </p:nvSpPr>
        <p:spPr>
          <a:xfrm>
            <a:off x="6250305" y="4569460"/>
            <a:ext cx="297180" cy="368300"/>
          </a:xfrm>
          <a:prstGeom prst="rect">
            <a:avLst/>
          </a:prstGeom>
          <a:noFill/>
        </p:spPr>
        <p:txBody>
          <a:bodyPr wrap="none" rtlCol="0">
            <a:spAutoFit/>
          </a:bodyPr>
          <a:p>
            <a:r>
              <a:rPr lang="en-US" altLang="zh-CN"/>
              <a:t>*</a:t>
            </a:r>
            <a:endParaRPr lang="en-US" altLang="zh-CN"/>
          </a:p>
        </p:txBody>
      </p:sp>
      <p:sp>
        <p:nvSpPr>
          <p:cNvPr id="23" name="矩形 22"/>
          <p:cNvSpPr/>
          <p:nvPr/>
        </p:nvSpPr>
        <p:spPr>
          <a:xfrm>
            <a:off x="4247515" y="5238115"/>
            <a:ext cx="302895" cy="335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矩形 23"/>
          <p:cNvSpPr/>
          <p:nvPr/>
        </p:nvSpPr>
        <p:spPr>
          <a:xfrm>
            <a:off x="4759325" y="5238115"/>
            <a:ext cx="302895" cy="335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矩形 24"/>
          <p:cNvSpPr/>
          <p:nvPr/>
        </p:nvSpPr>
        <p:spPr>
          <a:xfrm>
            <a:off x="5271770" y="5238115"/>
            <a:ext cx="302895" cy="335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945255" y="2155825"/>
            <a:ext cx="1910080" cy="337185"/>
          </a:xfrm>
          <a:prstGeom prst="rect">
            <a:avLst/>
          </a:prstGeom>
          <a:noFill/>
        </p:spPr>
        <p:txBody>
          <a:bodyPr wrap="none" rtlCol="0">
            <a:spAutoFit/>
          </a:bodyPr>
          <a:p>
            <a:r>
              <a:rPr lang="en-US" altLang="zh-CN" sz="1600">
                <a:solidFill>
                  <a:srgbClr val="7030A0"/>
                </a:solidFill>
              </a:rPr>
              <a:t>1</a:t>
            </a:r>
            <a:r>
              <a:rPr lang="zh-CN" altLang="en-US" sz="1600">
                <a:solidFill>
                  <a:srgbClr val="7030A0"/>
                </a:solidFill>
                <a:ea typeface="宋体" panose="02010600030101010101" pitchFamily="2" charset="-122"/>
              </a:rPr>
              <a:t>、</a:t>
            </a:r>
            <a:r>
              <a:rPr lang="en-US" altLang="zh-CN" sz="1600">
                <a:solidFill>
                  <a:srgbClr val="7030A0"/>
                </a:solidFill>
              </a:rPr>
              <a:t>data node info</a:t>
            </a:r>
            <a:endParaRPr lang="en-US" altLang="zh-CN" sz="1600">
              <a:solidFill>
                <a:srgbClr val="7030A0"/>
              </a:solidFill>
            </a:endParaRPr>
          </a:p>
        </p:txBody>
      </p:sp>
      <p:sp>
        <p:nvSpPr>
          <p:cNvPr id="27" name="文本框 26"/>
          <p:cNvSpPr txBox="1"/>
          <p:nvPr/>
        </p:nvSpPr>
        <p:spPr>
          <a:xfrm>
            <a:off x="3945255" y="2411730"/>
            <a:ext cx="1808480" cy="337185"/>
          </a:xfrm>
          <a:prstGeom prst="rect">
            <a:avLst/>
          </a:prstGeom>
          <a:noFill/>
        </p:spPr>
        <p:txBody>
          <a:bodyPr wrap="none" rtlCol="0">
            <a:spAutoFit/>
          </a:bodyPr>
          <a:p>
            <a:r>
              <a:rPr lang="en-US" altLang="zh-CN" sz="1600">
                <a:solidFill>
                  <a:srgbClr val="7030A0"/>
                </a:solidFill>
              </a:rPr>
              <a:t>2</a:t>
            </a:r>
            <a:r>
              <a:rPr lang="zh-CN" altLang="en-US" sz="1600">
                <a:solidFill>
                  <a:srgbClr val="7030A0"/>
                </a:solidFill>
                <a:ea typeface="宋体" panose="02010600030101010101" pitchFamily="2" charset="-122"/>
              </a:rPr>
              <a:t>、</a:t>
            </a:r>
            <a:r>
              <a:rPr lang="en-US" altLang="zh-CN" sz="1600">
                <a:solidFill>
                  <a:srgbClr val="7030A0"/>
                </a:solidFill>
              </a:rPr>
              <a:t>file metadata</a:t>
            </a:r>
            <a:endParaRPr lang="en-US" altLang="zh-CN" sz="1600">
              <a:solidFill>
                <a:srgbClr val="7030A0"/>
              </a:solidFill>
            </a:endParaRPr>
          </a:p>
        </p:txBody>
      </p:sp>
      <p:sp>
        <p:nvSpPr>
          <p:cNvPr id="28" name="文本框 27"/>
          <p:cNvSpPr txBox="1"/>
          <p:nvPr/>
        </p:nvSpPr>
        <p:spPr>
          <a:xfrm>
            <a:off x="448310" y="2456815"/>
            <a:ext cx="1097280" cy="337185"/>
          </a:xfrm>
          <a:prstGeom prst="rect">
            <a:avLst/>
          </a:prstGeom>
          <a:noFill/>
        </p:spPr>
        <p:txBody>
          <a:bodyPr wrap="none" rtlCol="0">
            <a:spAutoFit/>
          </a:bodyPr>
          <a:p>
            <a:r>
              <a:rPr lang="en-US" altLang="zh-CN" sz="1600">
                <a:solidFill>
                  <a:srgbClr val="7030A0"/>
                </a:solidFill>
              </a:rPr>
              <a:t>1</a:t>
            </a:r>
            <a:r>
              <a:rPr lang="zh-CN" altLang="en-US" sz="1600">
                <a:solidFill>
                  <a:srgbClr val="7030A0"/>
                </a:solidFill>
                <a:ea typeface="宋体" panose="02010600030101010101" pitchFamily="2" charset="-122"/>
              </a:rPr>
              <a:t>、命令行</a:t>
            </a:r>
            <a:endParaRPr lang="zh-CN" altLang="en-US" sz="1600">
              <a:solidFill>
                <a:srgbClr val="7030A0"/>
              </a:solidFill>
              <a:ea typeface="宋体" panose="02010600030101010101" pitchFamily="2" charset="-122"/>
            </a:endParaRPr>
          </a:p>
        </p:txBody>
      </p:sp>
      <p:sp>
        <p:nvSpPr>
          <p:cNvPr id="29" name="文本框 28"/>
          <p:cNvSpPr txBox="1"/>
          <p:nvPr/>
        </p:nvSpPr>
        <p:spPr>
          <a:xfrm>
            <a:off x="448310" y="3131185"/>
            <a:ext cx="1300480" cy="337185"/>
          </a:xfrm>
          <a:prstGeom prst="rect">
            <a:avLst/>
          </a:prstGeom>
          <a:noFill/>
        </p:spPr>
        <p:txBody>
          <a:bodyPr wrap="none" rtlCol="0">
            <a:spAutoFit/>
          </a:bodyPr>
          <a:p>
            <a:r>
              <a:rPr lang="en-US" altLang="zh-CN" sz="1600">
                <a:solidFill>
                  <a:srgbClr val="7030A0"/>
                </a:solidFill>
                <a:ea typeface="宋体" panose="02010600030101010101" pitchFamily="2" charset="-122"/>
              </a:rPr>
              <a:t>3</a:t>
            </a:r>
            <a:r>
              <a:rPr lang="zh-CN" altLang="en-US" sz="1600">
                <a:solidFill>
                  <a:srgbClr val="7030A0"/>
                </a:solidFill>
                <a:ea typeface="宋体" panose="02010600030101010101" pitchFamily="2" charset="-122"/>
              </a:rPr>
              <a:t>、</a:t>
            </a:r>
            <a:r>
              <a:rPr lang="en-US" altLang="zh-CN" sz="1600">
                <a:solidFill>
                  <a:srgbClr val="7030A0"/>
                </a:solidFill>
                <a:ea typeface="宋体" panose="02010600030101010101" pitchFamily="2" charset="-122"/>
              </a:rPr>
              <a:t>Java API</a:t>
            </a:r>
            <a:endParaRPr lang="en-US" altLang="zh-CN" sz="1600">
              <a:solidFill>
                <a:srgbClr val="7030A0"/>
              </a:solidFill>
              <a:ea typeface="宋体" panose="02010600030101010101" pitchFamily="2" charset="-122"/>
            </a:endParaRPr>
          </a:p>
        </p:txBody>
      </p:sp>
      <p:sp>
        <p:nvSpPr>
          <p:cNvPr id="30" name="文本框 29"/>
          <p:cNvSpPr txBox="1"/>
          <p:nvPr/>
        </p:nvSpPr>
        <p:spPr>
          <a:xfrm>
            <a:off x="661035" y="3558540"/>
            <a:ext cx="297180" cy="368300"/>
          </a:xfrm>
          <a:prstGeom prst="rect">
            <a:avLst/>
          </a:prstGeom>
          <a:noFill/>
        </p:spPr>
        <p:txBody>
          <a:bodyPr wrap="none" rtlCol="0">
            <a:spAutoFit/>
          </a:bodyPr>
          <a:p>
            <a:r>
              <a:rPr lang="en-US" altLang="zh-CN"/>
              <a:t>*</a:t>
            </a:r>
            <a:endParaRPr lang="en-US" altLang="zh-CN"/>
          </a:p>
        </p:txBody>
      </p:sp>
      <p:sp>
        <p:nvSpPr>
          <p:cNvPr id="32" name="文本框 31"/>
          <p:cNvSpPr txBox="1"/>
          <p:nvPr/>
        </p:nvSpPr>
        <p:spPr>
          <a:xfrm>
            <a:off x="5988050" y="1181735"/>
            <a:ext cx="6050280" cy="306705"/>
          </a:xfrm>
          <a:prstGeom prst="rect">
            <a:avLst/>
          </a:prstGeom>
          <a:noFill/>
        </p:spPr>
        <p:txBody>
          <a:bodyPr wrap="none" rtlCol="0">
            <a:spAutoFit/>
          </a:bodyPr>
          <a:p>
            <a:r>
              <a:rPr lang="zh-CN" altLang="en-US" sz="1400"/>
              <a:t>这个集群有哪些</a:t>
            </a:r>
            <a:r>
              <a:rPr lang="en-US" altLang="zh-CN" sz="1400"/>
              <a:t>DataNode</a:t>
            </a:r>
            <a:r>
              <a:rPr lang="zh-CN" altLang="en-US" sz="1400">
                <a:ea typeface="宋体" panose="02010600030101010101" pitchFamily="2" charset="-122"/>
              </a:rPr>
              <a:t>，每一个</a:t>
            </a:r>
            <a:r>
              <a:rPr lang="en-US" altLang="zh-CN" sz="1400">
                <a:ea typeface="宋体" panose="02010600030101010101" pitchFamily="2" charset="-122"/>
              </a:rPr>
              <a:t>DataNode</a:t>
            </a:r>
            <a:r>
              <a:rPr lang="zh-CN" altLang="en-US" sz="1400">
                <a:ea typeface="宋体" panose="02010600030101010101" pitchFamily="2" charset="-122"/>
              </a:rPr>
              <a:t>的主机名、磁盘容量大小等信息</a:t>
            </a:r>
            <a:endParaRPr lang="zh-CN" altLang="en-US" sz="1400">
              <a:ea typeface="宋体" panose="02010600030101010101" pitchFamily="2" charset="-122"/>
            </a:endParaRPr>
          </a:p>
        </p:txBody>
      </p:sp>
      <p:sp>
        <p:nvSpPr>
          <p:cNvPr id="33" name="文本框 32"/>
          <p:cNvSpPr txBox="1"/>
          <p:nvPr/>
        </p:nvSpPr>
        <p:spPr>
          <a:xfrm>
            <a:off x="4338955" y="462915"/>
            <a:ext cx="7828280" cy="521970"/>
          </a:xfrm>
          <a:prstGeom prst="rect">
            <a:avLst/>
          </a:prstGeom>
          <a:noFill/>
        </p:spPr>
        <p:txBody>
          <a:bodyPr wrap="none" rtlCol="0">
            <a:spAutoFit/>
          </a:bodyPr>
          <a:p>
            <a:r>
              <a:rPr lang="en-US" sz="1400"/>
              <a:t>/user/hadoop-twq/cmd/word.txt =&gt; </a:t>
            </a:r>
            <a:endParaRPr lang="en-US" sz="1400"/>
          </a:p>
          <a:p>
            <a:r>
              <a:rPr lang="zh-CN" altLang="en-US" sz="1400"/>
              <a:t>分成了多少数据块，每一个数据块存储在哪一个</a:t>
            </a:r>
            <a:r>
              <a:rPr lang="en-US" altLang="zh-CN" sz="1400"/>
              <a:t>DataNode</a:t>
            </a:r>
            <a:r>
              <a:rPr lang="zh-CN" altLang="en-US" sz="1400"/>
              <a:t>中，每一个数据块备份到哪些</a:t>
            </a:r>
            <a:r>
              <a:rPr lang="en-US" altLang="zh-CN" sz="1400"/>
              <a:t>DataNode</a:t>
            </a:r>
            <a:r>
              <a:rPr lang="zh-CN" altLang="en-US" sz="1400"/>
              <a:t>中</a:t>
            </a:r>
            <a:endParaRPr lang="zh-CN" altLang="en-US" sz="1400"/>
          </a:p>
        </p:txBody>
      </p:sp>
      <p:cxnSp>
        <p:nvCxnSpPr>
          <p:cNvPr id="34" name="直接箭头连接符 33"/>
          <p:cNvCxnSpPr>
            <a:stCxn id="26" idx="3"/>
          </p:cNvCxnSpPr>
          <p:nvPr/>
        </p:nvCxnSpPr>
        <p:spPr>
          <a:xfrm flipV="1">
            <a:off x="5855335" y="1416050"/>
            <a:ext cx="901065" cy="908685"/>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7" idx="3"/>
          </p:cNvCxnSpPr>
          <p:nvPr/>
        </p:nvCxnSpPr>
        <p:spPr>
          <a:xfrm flipV="1">
            <a:off x="5753735" y="900430"/>
            <a:ext cx="283845" cy="168021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7700645" y="3620135"/>
            <a:ext cx="3738880" cy="306705"/>
          </a:xfrm>
          <a:prstGeom prst="rect">
            <a:avLst/>
          </a:prstGeom>
          <a:noFill/>
        </p:spPr>
        <p:txBody>
          <a:bodyPr wrap="none" rtlCol="0">
            <a:spAutoFit/>
          </a:bodyPr>
          <a:p>
            <a:r>
              <a:rPr lang="zh-CN" altLang="en-US" sz="1400">
                <a:ea typeface="宋体" panose="02010600030101010101" pitchFamily="2" charset="-122"/>
              </a:rPr>
              <a:t>辅助</a:t>
            </a:r>
            <a:r>
              <a:rPr lang="en-US" altLang="zh-CN" sz="1400">
                <a:ea typeface="宋体" panose="02010600030101010101" pitchFamily="2" charset="-122"/>
              </a:rPr>
              <a:t>NameNode</a:t>
            </a:r>
            <a:r>
              <a:rPr lang="zh-CN" altLang="en-US" sz="1400">
                <a:ea typeface="宋体" panose="02010600030101010101" pitchFamily="2" charset="-122"/>
              </a:rPr>
              <a:t>来提高性能，以及防止丢数据的</a:t>
            </a:r>
            <a:endParaRPr lang="zh-CN" altLang="en-US" sz="1400">
              <a:ea typeface="宋体" panose="02010600030101010101" pitchFamily="2" charset="-122"/>
            </a:endParaRPr>
          </a:p>
        </p:txBody>
      </p:sp>
      <p:sp>
        <p:nvSpPr>
          <p:cNvPr id="37" name="文本框 36"/>
          <p:cNvSpPr txBox="1"/>
          <p:nvPr/>
        </p:nvSpPr>
        <p:spPr>
          <a:xfrm>
            <a:off x="6670675" y="5162550"/>
            <a:ext cx="1783080" cy="306705"/>
          </a:xfrm>
          <a:prstGeom prst="rect">
            <a:avLst/>
          </a:prstGeom>
          <a:noFill/>
        </p:spPr>
        <p:txBody>
          <a:bodyPr wrap="none" rtlCol="0">
            <a:spAutoFit/>
          </a:bodyPr>
          <a:p>
            <a:r>
              <a:rPr lang="zh-CN" altLang="en-US" sz="1400">
                <a:ea typeface="宋体" panose="02010600030101010101" pitchFamily="2" charset="-122"/>
              </a:rPr>
              <a:t>真正存储数据的节点</a:t>
            </a:r>
            <a:endParaRPr lang="zh-CN" altLang="en-US" sz="1400">
              <a:ea typeface="宋体" panose="02010600030101010101" pitchFamily="2" charset="-122"/>
            </a:endParaRPr>
          </a:p>
        </p:txBody>
      </p:sp>
      <p:sp>
        <p:nvSpPr>
          <p:cNvPr id="38" name="文本框 37"/>
          <p:cNvSpPr txBox="1"/>
          <p:nvPr/>
        </p:nvSpPr>
        <p:spPr>
          <a:xfrm>
            <a:off x="2495550" y="6105525"/>
            <a:ext cx="1338580" cy="306705"/>
          </a:xfrm>
          <a:prstGeom prst="rect">
            <a:avLst/>
          </a:prstGeom>
          <a:noFill/>
        </p:spPr>
        <p:txBody>
          <a:bodyPr wrap="none" rtlCol="0">
            <a:spAutoFit/>
          </a:bodyPr>
          <a:p>
            <a:r>
              <a:rPr lang="zh-CN" altLang="en-US" sz="1400">
                <a:ea typeface="宋体" panose="02010600030101010101" pitchFamily="2" charset="-122"/>
              </a:rPr>
              <a:t>数据块</a:t>
            </a:r>
            <a:r>
              <a:rPr lang="en-US" altLang="zh-CN" sz="1400">
                <a:ea typeface="宋体" panose="02010600030101010101" pitchFamily="2" charset="-122"/>
              </a:rPr>
              <a:t>(Block)</a:t>
            </a:r>
            <a:endParaRPr lang="en-US" altLang="zh-CN" sz="1400">
              <a:ea typeface="宋体" panose="02010600030101010101" pitchFamily="2" charset="-122"/>
            </a:endParaRPr>
          </a:p>
        </p:txBody>
      </p:sp>
      <p:cxnSp>
        <p:nvCxnSpPr>
          <p:cNvPr id="39" name="直接箭头连接符 38"/>
          <p:cNvCxnSpPr>
            <a:stCxn id="23" idx="2"/>
            <a:endCxn id="38" idx="3"/>
          </p:cNvCxnSpPr>
          <p:nvPr/>
        </p:nvCxnSpPr>
        <p:spPr>
          <a:xfrm flipH="1">
            <a:off x="3834130" y="5574030"/>
            <a:ext cx="565150" cy="685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48310" y="2794000"/>
            <a:ext cx="1198880" cy="337185"/>
          </a:xfrm>
          <a:prstGeom prst="rect">
            <a:avLst/>
          </a:prstGeom>
          <a:noFill/>
        </p:spPr>
        <p:txBody>
          <a:bodyPr wrap="none" rtlCol="0">
            <a:spAutoFit/>
          </a:bodyPr>
          <a:p>
            <a:r>
              <a:rPr lang="en-US" altLang="zh-CN" sz="1600">
                <a:solidFill>
                  <a:srgbClr val="7030A0"/>
                </a:solidFill>
                <a:ea typeface="宋体" panose="02010600030101010101" pitchFamily="2" charset="-122"/>
              </a:rPr>
              <a:t>2</a:t>
            </a:r>
            <a:r>
              <a:rPr lang="zh-CN" altLang="en-US" sz="1600">
                <a:solidFill>
                  <a:srgbClr val="7030A0"/>
                </a:solidFill>
                <a:ea typeface="宋体" panose="02010600030101010101" pitchFamily="2" charset="-122"/>
              </a:rPr>
              <a:t>、</a:t>
            </a:r>
            <a:r>
              <a:rPr lang="en-US" altLang="zh-CN" sz="1600">
                <a:solidFill>
                  <a:srgbClr val="7030A0"/>
                </a:solidFill>
                <a:ea typeface="宋体" panose="02010600030101010101" pitchFamily="2" charset="-122"/>
              </a:rPr>
              <a:t>webHDFS</a:t>
            </a:r>
            <a:endParaRPr lang="en-US" altLang="zh-CN" sz="1600">
              <a:solidFill>
                <a:srgbClr val="7030A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blinds(horizontal)">
                                      <p:cBhvr>
                                        <p:cTn id="27" dur="500"/>
                                        <p:tgtEl>
                                          <p:spTgt spid="3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blinds(horizontal)">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linds(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linds(horizontal)">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blinds(horizontal)">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blinds(horizontal)">
                                      <p:cBhvr>
                                        <p:cTn id="53" dur="500"/>
                                        <p:tgtEl>
                                          <p:spTgt spid="35"/>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blinds(horizontal)">
                                      <p:cBhvr>
                                        <p:cTn id="56" dur="500"/>
                                        <p:tgtEl>
                                          <p:spTgt spid="33"/>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blinds(horizontal)">
                                      <p:cBhvr>
                                        <p:cTn id="61" dur="500"/>
                                        <p:tgtEl>
                                          <p:spTgt spid="37"/>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blinds(horizontal)">
                                      <p:cBhvr>
                                        <p:cTn id="66" dur="500"/>
                                        <p:tgtEl>
                                          <p:spTgt spid="25"/>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blinds(horizontal)">
                                      <p:cBhvr>
                                        <p:cTn id="69" dur="500"/>
                                        <p:tgtEl>
                                          <p:spTgt spid="24"/>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blinds(horizontal)">
                                      <p:cBhvr>
                                        <p:cTn id="72" dur="500"/>
                                        <p:tgtEl>
                                          <p:spTgt spid="23"/>
                                        </p:tgtEl>
                                      </p:cBhvr>
                                    </p:animEffect>
                                  </p:childTnLst>
                                </p:cTn>
                              </p:par>
                              <p:par>
                                <p:cTn id="73" presetID="3" presetClass="entr" presetSubtype="1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blinds(horizontal)">
                                      <p:cBhvr>
                                        <p:cTn id="75" dur="500"/>
                                        <p:tgtEl>
                                          <p:spTgt spid="39"/>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blinds(horizontal)">
                                      <p:cBhvr>
                                        <p:cTn id="78" dur="500"/>
                                        <p:tgtEl>
                                          <p:spTgt spid="38"/>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blinds(horizontal)">
                                      <p:cBhvr>
                                        <p:cTn id="83" dur="500"/>
                                        <p:tgtEl>
                                          <p:spTgt spid="20"/>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blinds(horizontal)">
                                      <p:cBhvr>
                                        <p:cTn id="86" dur="500"/>
                                        <p:tgtEl>
                                          <p:spTgt spid="22"/>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blinds(horizontal)">
                                      <p:cBhvr>
                                        <p:cTn id="89" dur="500"/>
                                        <p:tgtEl>
                                          <p:spTgt spid="21"/>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blinds(horizontal)">
                                      <p:cBhvr>
                                        <p:cTn id="94" dur="500"/>
                                        <p:tgtEl>
                                          <p:spTgt spid="36"/>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nodeType="clickEffect">
                                  <p:stCondLst>
                                    <p:cond delay="0"/>
                                  </p:stCondLst>
                                  <p:childTnLst>
                                    <p:set>
                                      <p:cBhvr>
                                        <p:cTn id="98" dur="1" fill="hold">
                                          <p:stCondLst>
                                            <p:cond delay="0"/>
                                          </p:stCondLst>
                                        </p:cTn>
                                        <p:tgtEl>
                                          <p:spTgt spid="12"/>
                                        </p:tgtEl>
                                        <p:attrNameLst>
                                          <p:attrName>style.visibility</p:attrName>
                                        </p:attrNameLst>
                                      </p:cBhvr>
                                      <p:to>
                                        <p:strVal val="visible"/>
                                      </p:to>
                                    </p:set>
                                    <p:animEffect transition="in" filter="blinds(horizontal)">
                                      <p:cBhvr>
                                        <p:cTn id="99" dur="500"/>
                                        <p:tgtEl>
                                          <p:spTgt spid="12"/>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17"/>
                                        </p:tgtEl>
                                        <p:attrNameLst>
                                          <p:attrName>style.visibility</p:attrName>
                                        </p:attrNameLst>
                                      </p:cBhvr>
                                      <p:to>
                                        <p:strVal val="visible"/>
                                      </p:to>
                                    </p:set>
                                    <p:animEffect transition="in" filter="blinds(horizontal)">
                                      <p:cBhvr>
                                        <p:cTn id="102" dur="500"/>
                                        <p:tgtEl>
                                          <p:spTgt spid="17"/>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18"/>
                                        </p:tgtEl>
                                        <p:attrNameLst>
                                          <p:attrName>style.visibility</p:attrName>
                                        </p:attrNameLst>
                                      </p:cBhvr>
                                      <p:to>
                                        <p:strVal val="visible"/>
                                      </p:to>
                                    </p:set>
                                    <p:animEffect transition="in" filter="blinds(horizontal)">
                                      <p:cBhvr>
                                        <p:cTn id="105" dur="500"/>
                                        <p:tgtEl>
                                          <p:spTgt spid="18"/>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7"/>
                                        </p:tgtEl>
                                        <p:attrNameLst>
                                          <p:attrName>style.visibility</p:attrName>
                                        </p:attrNameLst>
                                      </p:cBhvr>
                                      <p:to>
                                        <p:strVal val="visible"/>
                                      </p:to>
                                    </p:set>
                                    <p:animEffect transition="in" filter="blinds(horizontal)">
                                      <p:cBhvr>
                                        <p:cTn id="110" dur="500"/>
                                        <p:tgtEl>
                                          <p:spTgt spid="7"/>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nodeType="clickEffect">
                                  <p:stCondLst>
                                    <p:cond delay="0"/>
                                  </p:stCondLst>
                                  <p:childTnLst>
                                    <p:set>
                                      <p:cBhvr>
                                        <p:cTn id="114" dur="1" fill="hold">
                                          <p:stCondLst>
                                            <p:cond delay="0"/>
                                          </p:stCondLst>
                                        </p:cTn>
                                        <p:tgtEl>
                                          <p:spTgt spid="8"/>
                                        </p:tgtEl>
                                        <p:attrNameLst>
                                          <p:attrName>style.visibility</p:attrName>
                                        </p:attrNameLst>
                                      </p:cBhvr>
                                      <p:to>
                                        <p:strVal val="visible"/>
                                      </p:to>
                                    </p:set>
                                    <p:animEffect transition="in" filter="blinds(horizontal)">
                                      <p:cBhvr>
                                        <p:cTn id="115" dur="500"/>
                                        <p:tgtEl>
                                          <p:spTgt spid="8"/>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15"/>
                                        </p:tgtEl>
                                        <p:attrNameLst>
                                          <p:attrName>style.visibility</p:attrName>
                                        </p:attrNameLst>
                                      </p:cBhvr>
                                      <p:to>
                                        <p:strVal val="visible"/>
                                      </p:to>
                                    </p:set>
                                    <p:animEffect transition="in" filter="blinds(horizontal)">
                                      <p:cBhvr>
                                        <p:cTn id="118" dur="500"/>
                                        <p:tgtEl>
                                          <p:spTgt spid="15"/>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19"/>
                                        </p:tgtEl>
                                        <p:attrNameLst>
                                          <p:attrName>style.visibility</p:attrName>
                                        </p:attrNameLst>
                                      </p:cBhvr>
                                      <p:to>
                                        <p:strVal val="visible"/>
                                      </p:to>
                                    </p:set>
                                    <p:animEffect transition="in" filter="blinds(horizontal)">
                                      <p:cBhvr>
                                        <p:cTn id="121" dur="500"/>
                                        <p:tgtEl>
                                          <p:spTgt spid="19"/>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nodeType="clickEffect">
                                  <p:stCondLst>
                                    <p:cond delay="0"/>
                                  </p:stCondLst>
                                  <p:childTnLst>
                                    <p:set>
                                      <p:cBhvr>
                                        <p:cTn id="125" dur="1" fill="hold">
                                          <p:stCondLst>
                                            <p:cond delay="0"/>
                                          </p:stCondLst>
                                        </p:cTn>
                                        <p:tgtEl>
                                          <p:spTgt spid="9"/>
                                        </p:tgtEl>
                                        <p:attrNameLst>
                                          <p:attrName>style.visibility</p:attrName>
                                        </p:attrNameLst>
                                      </p:cBhvr>
                                      <p:to>
                                        <p:strVal val="visible"/>
                                      </p:to>
                                    </p:set>
                                    <p:animEffect transition="in" filter="blinds(horizontal)">
                                      <p:cBhvr>
                                        <p:cTn id="126" dur="500"/>
                                        <p:tgtEl>
                                          <p:spTgt spid="9"/>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blinds(horizontal)">
                                      <p:cBhvr>
                                        <p:cTn id="129" dur="500"/>
                                        <p:tgtEl>
                                          <p:spTgt spid="30"/>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16"/>
                                        </p:tgtEl>
                                        <p:attrNameLst>
                                          <p:attrName>style.visibility</p:attrName>
                                        </p:attrNameLst>
                                      </p:cBhvr>
                                      <p:to>
                                        <p:strVal val="visible"/>
                                      </p:to>
                                    </p:set>
                                    <p:animEffect transition="in" filter="blinds(horizontal)">
                                      <p:cBhvr>
                                        <p:cTn id="132" dur="500"/>
                                        <p:tgtEl>
                                          <p:spTgt spid="16"/>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28"/>
                                        </p:tgtEl>
                                        <p:attrNameLst>
                                          <p:attrName>style.visibility</p:attrName>
                                        </p:attrNameLst>
                                      </p:cBhvr>
                                      <p:to>
                                        <p:strVal val="visible"/>
                                      </p:to>
                                    </p:set>
                                    <p:animEffect transition="in" filter="blinds(horizontal)">
                                      <p:cBhvr>
                                        <p:cTn id="137" dur="500"/>
                                        <p:tgtEl>
                                          <p:spTgt spid="28"/>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5"/>
                                        </p:tgtEl>
                                        <p:attrNameLst>
                                          <p:attrName>style.visibility</p:attrName>
                                        </p:attrNameLst>
                                      </p:cBhvr>
                                      <p:to>
                                        <p:strVal val="visible"/>
                                      </p:to>
                                    </p:set>
                                    <p:animEffect transition="in" filter="blinds(horizontal)">
                                      <p:cBhvr>
                                        <p:cTn id="142" dur="500"/>
                                        <p:tgtEl>
                                          <p:spTgt spid="5"/>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29"/>
                                        </p:tgtEl>
                                        <p:attrNameLst>
                                          <p:attrName>style.visibility</p:attrName>
                                        </p:attrNameLst>
                                      </p:cBhvr>
                                      <p:to>
                                        <p:strVal val="visible"/>
                                      </p:to>
                                    </p:set>
                                    <p:animEffect transition="in" filter="blinds(horizontal)">
                                      <p:cBhvr>
                                        <p:cTn id="14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26" grpId="0"/>
      <p:bldP spid="32" grpId="0"/>
      <p:bldP spid="14" grpId="0"/>
      <p:bldP spid="13" grpId="0"/>
      <p:bldP spid="27" grpId="0"/>
      <p:bldP spid="33" grpId="0"/>
      <p:bldP spid="37" grpId="0"/>
      <p:bldP spid="25" grpId="0" animBg="1"/>
      <p:bldP spid="24" grpId="0" animBg="1"/>
      <p:bldP spid="23" grpId="0" animBg="1"/>
      <p:bldP spid="38" grpId="0"/>
      <p:bldP spid="22" grpId="0"/>
      <p:bldP spid="21" grpId="0"/>
      <p:bldP spid="36" grpId="0"/>
      <p:bldP spid="17" grpId="0"/>
      <p:bldP spid="18" grpId="0"/>
      <p:bldP spid="7" grpId="0" animBg="1"/>
      <p:bldP spid="15" grpId="0"/>
      <p:bldP spid="19" grpId="0"/>
      <p:bldP spid="30" grpId="0"/>
      <p:bldP spid="16" grpId="0"/>
      <p:bldP spid="28" grpId="0"/>
      <p:bldP spid="5" grpId="0"/>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立方体 1"/>
          <p:cNvSpPr/>
          <p:nvPr/>
        </p:nvSpPr>
        <p:spPr>
          <a:xfrm>
            <a:off x="2291080" y="1717040"/>
            <a:ext cx="6390005" cy="1216660"/>
          </a:xfrm>
          <a:prstGeom prst="cub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NameNode</a:t>
            </a: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p:txBody>
      </p:sp>
      <p:sp>
        <p:nvSpPr>
          <p:cNvPr id="3" name="立方体 2"/>
          <p:cNvSpPr/>
          <p:nvPr/>
        </p:nvSpPr>
        <p:spPr>
          <a:xfrm>
            <a:off x="2231390" y="4248150"/>
            <a:ext cx="2096770" cy="1656715"/>
          </a:xfrm>
          <a:prstGeom prst="cub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DataNode 2</a:t>
            </a: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p:txBody>
      </p:sp>
      <p:sp>
        <p:nvSpPr>
          <p:cNvPr id="26" name="文本框 25"/>
          <p:cNvSpPr txBox="1"/>
          <p:nvPr/>
        </p:nvSpPr>
        <p:spPr>
          <a:xfrm>
            <a:off x="2703830" y="2263775"/>
            <a:ext cx="4653280" cy="337185"/>
          </a:xfrm>
          <a:prstGeom prst="rect">
            <a:avLst/>
          </a:prstGeom>
          <a:noFill/>
        </p:spPr>
        <p:txBody>
          <a:bodyPr wrap="none" rtlCol="0">
            <a:spAutoFit/>
          </a:bodyPr>
          <a:p>
            <a:r>
              <a:rPr lang="en-US" altLang="zh-CN" sz="1600">
                <a:solidFill>
                  <a:srgbClr val="7030A0"/>
                </a:solidFill>
              </a:rPr>
              <a:t>1</a:t>
            </a:r>
            <a:r>
              <a:rPr lang="zh-CN" altLang="en-US" sz="1600">
                <a:solidFill>
                  <a:srgbClr val="7030A0"/>
                </a:solidFill>
                <a:ea typeface="宋体" panose="02010600030101010101" pitchFamily="2" charset="-122"/>
              </a:rPr>
              <a:t>、</a:t>
            </a:r>
            <a:r>
              <a:rPr lang="en-US" altLang="zh-CN" sz="1600">
                <a:solidFill>
                  <a:srgbClr val="7030A0"/>
                </a:solidFill>
                <a:ea typeface="宋体" panose="02010600030101010101" pitchFamily="2" charset="-122"/>
              </a:rPr>
              <a:t>/user/hadoop-twq/cmd/word.txt =&gt; b1,b2,b3</a:t>
            </a:r>
            <a:endParaRPr lang="en-US" altLang="zh-CN" sz="1600">
              <a:solidFill>
                <a:srgbClr val="7030A0"/>
              </a:solidFill>
              <a:ea typeface="宋体" panose="02010600030101010101" pitchFamily="2" charset="-122"/>
            </a:endParaRPr>
          </a:p>
        </p:txBody>
      </p:sp>
      <p:sp>
        <p:nvSpPr>
          <p:cNvPr id="10" name="文本框 9"/>
          <p:cNvSpPr txBox="1"/>
          <p:nvPr/>
        </p:nvSpPr>
        <p:spPr>
          <a:xfrm>
            <a:off x="369455" y="461818"/>
            <a:ext cx="3916680" cy="521970"/>
          </a:xfrm>
          <a:prstGeom prst="rect">
            <a:avLst/>
          </a:prstGeom>
          <a:noFill/>
        </p:spPr>
        <p:txBody>
          <a:bodyPr wrap="none" rtlCol="0">
            <a:spAutoFit/>
          </a:bodyPr>
          <a:lstStyle/>
          <a:p>
            <a:r>
              <a:rPr lang="en-US" altLang="zh-CN" sz="2800" dirty="0" smtClean="0"/>
              <a:t>HDFS</a:t>
            </a:r>
            <a:r>
              <a:rPr lang="zh-CN" altLang="en-US" sz="2800" dirty="0" smtClean="0"/>
              <a:t>中的数据块</a:t>
            </a:r>
            <a:r>
              <a:rPr lang="en-US" altLang="zh-CN" sz="2800" dirty="0" smtClean="0"/>
              <a:t>(Block)</a:t>
            </a:r>
            <a:endParaRPr lang="en-US" altLang="zh-CN" sz="2800" dirty="0" smtClean="0"/>
          </a:p>
        </p:txBody>
      </p:sp>
      <p:sp>
        <p:nvSpPr>
          <p:cNvPr id="31" name="立方体 30"/>
          <p:cNvSpPr/>
          <p:nvPr/>
        </p:nvSpPr>
        <p:spPr>
          <a:xfrm>
            <a:off x="9737090" y="4248150"/>
            <a:ext cx="2096770" cy="1657350"/>
          </a:xfrm>
          <a:prstGeom prst="cub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DataNode N</a:t>
            </a: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p:txBody>
      </p:sp>
      <p:sp>
        <p:nvSpPr>
          <p:cNvPr id="43" name="立方体 42"/>
          <p:cNvSpPr/>
          <p:nvPr/>
        </p:nvSpPr>
        <p:spPr>
          <a:xfrm>
            <a:off x="97790" y="4248150"/>
            <a:ext cx="2096770" cy="1656715"/>
          </a:xfrm>
          <a:prstGeom prst="cub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DataNode 1</a:t>
            </a: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p:txBody>
      </p:sp>
      <p:sp>
        <p:nvSpPr>
          <p:cNvPr id="44" name="矩形 43"/>
          <p:cNvSpPr/>
          <p:nvPr/>
        </p:nvSpPr>
        <p:spPr>
          <a:xfrm>
            <a:off x="175260" y="5292090"/>
            <a:ext cx="410210" cy="335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b1</a:t>
            </a:r>
            <a:endParaRPr lang="en-US" altLang="zh-CN" sz="1600"/>
          </a:p>
        </p:txBody>
      </p:sp>
      <p:sp>
        <p:nvSpPr>
          <p:cNvPr id="47" name="文本框 46"/>
          <p:cNvSpPr txBox="1"/>
          <p:nvPr/>
        </p:nvSpPr>
        <p:spPr>
          <a:xfrm>
            <a:off x="8694420" y="4672330"/>
            <a:ext cx="1097280" cy="368300"/>
          </a:xfrm>
          <a:prstGeom prst="rect">
            <a:avLst/>
          </a:prstGeom>
          <a:noFill/>
        </p:spPr>
        <p:txBody>
          <a:bodyPr wrap="none" rtlCol="0">
            <a:spAutoFit/>
          </a:bodyPr>
          <a:p>
            <a:r>
              <a:rPr lang="en-US" altLang="zh-CN"/>
              <a:t>........</a:t>
            </a:r>
            <a:endParaRPr lang="en-US" altLang="zh-CN"/>
          </a:p>
        </p:txBody>
      </p:sp>
      <p:sp>
        <p:nvSpPr>
          <p:cNvPr id="48" name="文本框 47"/>
          <p:cNvSpPr txBox="1"/>
          <p:nvPr/>
        </p:nvSpPr>
        <p:spPr>
          <a:xfrm>
            <a:off x="2703830" y="2554605"/>
            <a:ext cx="4348480" cy="337185"/>
          </a:xfrm>
          <a:prstGeom prst="rect">
            <a:avLst/>
          </a:prstGeom>
          <a:noFill/>
        </p:spPr>
        <p:txBody>
          <a:bodyPr wrap="none" rtlCol="0">
            <a:spAutoFit/>
          </a:bodyPr>
          <a:p>
            <a:r>
              <a:rPr lang="en-US" altLang="zh-CN" sz="1600">
                <a:solidFill>
                  <a:srgbClr val="7030A0"/>
                </a:solidFill>
                <a:ea typeface="宋体" panose="02010600030101010101" pitchFamily="2" charset="-122"/>
              </a:rPr>
              <a:t>2</a:t>
            </a:r>
            <a:r>
              <a:rPr lang="zh-CN" altLang="en-US" sz="1600">
                <a:solidFill>
                  <a:srgbClr val="7030A0"/>
                </a:solidFill>
                <a:ea typeface="宋体" panose="02010600030101010101" pitchFamily="2" charset="-122"/>
              </a:rPr>
              <a:t>、</a:t>
            </a:r>
            <a:r>
              <a:rPr lang="en-US" altLang="zh-CN" sz="1600">
                <a:solidFill>
                  <a:srgbClr val="7030A0"/>
                </a:solidFill>
                <a:ea typeface="宋体" panose="02010600030101010101" pitchFamily="2" charset="-122"/>
              </a:rPr>
              <a:t>/user/hadoop-twq/cmd/temp.txt =&gt; b4,b5</a:t>
            </a:r>
            <a:endParaRPr lang="en-US" altLang="zh-CN" sz="1600">
              <a:solidFill>
                <a:srgbClr val="7030A0"/>
              </a:solidFill>
              <a:ea typeface="宋体" panose="02010600030101010101" pitchFamily="2" charset="-122"/>
            </a:endParaRPr>
          </a:p>
        </p:txBody>
      </p:sp>
      <p:sp>
        <p:nvSpPr>
          <p:cNvPr id="49" name="立方体 48"/>
          <p:cNvSpPr/>
          <p:nvPr/>
        </p:nvSpPr>
        <p:spPr>
          <a:xfrm>
            <a:off x="6597650" y="4225925"/>
            <a:ext cx="2096770" cy="1679575"/>
          </a:xfrm>
          <a:prstGeom prst="cub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DataNode 2</a:t>
            </a: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p:txBody>
      </p:sp>
      <p:sp>
        <p:nvSpPr>
          <p:cNvPr id="53" name="立方体 52"/>
          <p:cNvSpPr/>
          <p:nvPr/>
        </p:nvSpPr>
        <p:spPr>
          <a:xfrm>
            <a:off x="4357370" y="4225925"/>
            <a:ext cx="2096770" cy="1678305"/>
          </a:xfrm>
          <a:prstGeom prst="cub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DataNode 1</a:t>
            </a: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p:txBody>
      </p:sp>
      <p:sp>
        <p:nvSpPr>
          <p:cNvPr id="57" name="矩形 56"/>
          <p:cNvSpPr/>
          <p:nvPr/>
        </p:nvSpPr>
        <p:spPr>
          <a:xfrm>
            <a:off x="699770" y="5292090"/>
            <a:ext cx="410210" cy="335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b2</a:t>
            </a:r>
            <a:endParaRPr lang="en-US" altLang="zh-CN" sz="1600"/>
          </a:p>
        </p:txBody>
      </p:sp>
      <p:sp>
        <p:nvSpPr>
          <p:cNvPr id="58" name="矩形 57"/>
          <p:cNvSpPr/>
          <p:nvPr/>
        </p:nvSpPr>
        <p:spPr>
          <a:xfrm>
            <a:off x="1203325" y="5292090"/>
            <a:ext cx="410210" cy="335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b3</a:t>
            </a:r>
            <a:endParaRPr lang="en-US" altLang="zh-CN" sz="1600"/>
          </a:p>
        </p:txBody>
      </p:sp>
      <p:sp>
        <p:nvSpPr>
          <p:cNvPr id="59" name="矩形 58"/>
          <p:cNvSpPr/>
          <p:nvPr/>
        </p:nvSpPr>
        <p:spPr>
          <a:xfrm>
            <a:off x="2384425" y="5292090"/>
            <a:ext cx="410210" cy="335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b1</a:t>
            </a:r>
            <a:endParaRPr lang="en-US" altLang="zh-CN" sz="1600"/>
          </a:p>
        </p:txBody>
      </p:sp>
      <p:sp>
        <p:nvSpPr>
          <p:cNvPr id="60" name="矩形 59"/>
          <p:cNvSpPr/>
          <p:nvPr/>
        </p:nvSpPr>
        <p:spPr>
          <a:xfrm>
            <a:off x="2908935" y="5292090"/>
            <a:ext cx="410210" cy="335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b2</a:t>
            </a:r>
            <a:endParaRPr lang="en-US" altLang="zh-CN" sz="1600"/>
          </a:p>
        </p:txBody>
      </p:sp>
      <p:sp>
        <p:nvSpPr>
          <p:cNvPr id="61" name="矩形 60"/>
          <p:cNvSpPr/>
          <p:nvPr/>
        </p:nvSpPr>
        <p:spPr>
          <a:xfrm>
            <a:off x="3412490" y="5292090"/>
            <a:ext cx="410210" cy="335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b4</a:t>
            </a:r>
            <a:endParaRPr lang="en-US" altLang="zh-CN" sz="1600"/>
          </a:p>
        </p:txBody>
      </p:sp>
      <p:sp>
        <p:nvSpPr>
          <p:cNvPr id="62" name="矩形 61"/>
          <p:cNvSpPr/>
          <p:nvPr/>
        </p:nvSpPr>
        <p:spPr>
          <a:xfrm>
            <a:off x="4480560" y="5161280"/>
            <a:ext cx="410210" cy="335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b1</a:t>
            </a:r>
            <a:endParaRPr lang="en-US" altLang="zh-CN" sz="1600"/>
          </a:p>
        </p:txBody>
      </p:sp>
      <p:sp>
        <p:nvSpPr>
          <p:cNvPr id="63" name="矩形 62"/>
          <p:cNvSpPr/>
          <p:nvPr/>
        </p:nvSpPr>
        <p:spPr>
          <a:xfrm>
            <a:off x="5005070" y="5161280"/>
            <a:ext cx="410210" cy="335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b3</a:t>
            </a:r>
            <a:endParaRPr lang="en-US" altLang="zh-CN" sz="1600"/>
          </a:p>
        </p:txBody>
      </p:sp>
      <p:sp>
        <p:nvSpPr>
          <p:cNvPr id="64" name="矩形 63"/>
          <p:cNvSpPr/>
          <p:nvPr/>
        </p:nvSpPr>
        <p:spPr>
          <a:xfrm>
            <a:off x="5508625" y="5161280"/>
            <a:ext cx="410210" cy="335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b4</a:t>
            </a:r>
            <a:endParaRPr lang="en-US" altLang="zh-CN" sz="1600"/>
          </a:p>
        </p:txBody>
      </p:sp>
      <p:sp>
        <p:nvSpPr>
          <p:cNvPr id="65" name="矩形 64"/>
          <p:cNvSpPr/>
          <p:nvPr/>
        </p:nvSpPr>
        <p:spPr>
          <a:xfrm>
            <a:off x="5005070" y="5535295"/>
            <a:ext cx="410210" cy="335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b5</a:t>
            </a:r>
            <a:endParaRPr lang="en-US" altLang="zh-CN" sz="1600"/>
          </a:p>
        </p:txBody>
      </p:sp>
      <p:sp>
        <p:nvSpPr>
          <p:cNvPr id="66" name="矩形 65"/>
          <p:cNvSpPr/>
          <p:nvPr/>
        </p:nvSpPr>
        <p:spPr>
          <a:xfrm>
            <a:off x="7018020" y="5247640"/>
            <a:ext cx="410210" cy="335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b3</a:t>
            </a:r>
            <a:endParaRPr lang="en-US" altLang="zh-CN" sz="1600"/>
          </a:p>
        </p:txBody>
      </p:sp>
      <p:sp>
        <p:nvSpPr>
          <p:cNvPr id="67" name="矩形 66"/>
          <p:cNvSpPr/>
          <p:nvPr/>
        </p:nvSpPr>
        <p:spPr>
          <a:xfrm>
            <a:off x="7521575" y="5247640"/>
            <a:ext cx="410210" cy="335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b5</a:t>
            </a:r>
            <a:endParaRPr lang="en-US" altLang="zh-CN" sz="1600"/>
          </a:p>
        </p:txBody>
      </p:sp>
      <p:sp>
        <p:nvSpPr>
          <p:cNvPr id="68" name="矩形 67"/>
          <p:cNvSpPr/>
          <p:nvPr/>
        </p:nvSpPr>
        <p:spPr>
          <a:xfrm>
            <a:off x="10154920" y="5161280"/>
            <a:ext cx="410210" cy="335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b2</a:t>
            </a:r>
            <a:endParaRPr lang="en-US" altLang="zh-CN" sz="1600"/>
          </a:p>
        </p:txBody>
      </p:sp>
      <p:sp>
        <p:nvSpPr>
          <p:cNvPr id="69" name="矩形 68"/>
          <p:cNvSpPr/>
          <p:nvPr/>
        </p:nvSpPr>
        <p:spPr>
          <a:xfrm>
            <a:off x="10658475" y="5161280"/>
            <a:ext cx="410210" cy="335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b4</a:t>
            </a:r>
            <a:endParaRPr lang="en-US" altLang="zh-CN" sz="1600"/>
          </a:p>
        </p:txBody>
      </p:sp>
      <p:sp>
        <p:nvSpPr>
          <p:cNvPr id="70" name="矩形 69"/>
          <p:cNvSpPr/>
          <p:nvPr/>
        </p:nvSpPr>
        <p:spPr>
          <a:xfrm>
            <a:off x="10154920" y="5535295"/>
            <a:ext cx="410210" cy="335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b5</a:t>
            </a:r>
            <a:endParaRPr lang="en-US" altLang="zh-CN" sz="1600"/>
          </a:p>
        </p:txBody>
      </p:sp>
      <p:cxnSp>
        <p:nvCxnSpPr>
          <p:cNvPr id="4" name="直接箭头连接符 3"/>
          <p:cNvCxnSpPr>
            <a:stCxn id="2" idx="3"/>
            <a:endCxn id="43" idx="0"/>
          </p:cNvCxnSpPr>
          <p:nvPr/>
        </p:nvCxnSpPr>
        <p:spPr>
          <a:xfrm flipH="1">
            <a:off x="1353185" y="2933700"/>
            <a:ext cx="3980815" cy="13144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endCxn id="3" idx="0"/>
          </p:cNvCxnSpPr>
          <p:nvPr/>
        </p:nvCxnSpPr>
        <p:spPr>
          <a:xfrm flipH="1">
            <a:off x="3486785" y="2933700"/>
            <a:ext cx="1830070" cy="13144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endCxn id="53" idx="0"/>
          </p:cNvCxnSpPr>
          <p:nvPr/>
        </p:nvCxnSpPr>
        <p:spPr>
          <a:xfrm>
            <a:off x="5316855" y="2921635"/>
            <a:ext cx="298450" cy="13042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5316855" y="2933700"/>
            <a:ext cx="2442210" cy="1270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endCxn id="31" idx="0"/>
          </p:cNvCxnSpPr>
          <p:nvPr/>
        </p:nvCxnSpPr>
        <p:spPr>
          <a:xfrm>
            <a:off x="5341620" y="2946400"/>
            <a:ext cx="5650865" cy="13017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linds(horizontal)">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blinds(horizontal)">
                                      <p:cBhvr>
                                        <p:cTn id="17" dur="500"/>
                                        <p:tgtEl>
                                          <p:spTgt spid="44"/>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blinds(horizontal)">
                                      <p:cBhvr>
                                        <p:cTn id="20" dur="500"/>
                                        <p:tgtEl>
                                          <p:spTgt spid="5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blinds(horizontal)">
                                      <p:cBhvr>
                                        <p:cTn id="23" dur="500"/>
                                        <p:tgtEl>
                                          <p:spTgt spid="5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blinds(horizontal)">
                                      <p:cBhvr>
                                        <p:cTn id="28" dur="500"/>
                                        <p:tgtEl>
                                          <p:spTgt spid="5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blinds(horizontal)">
                                      <p:cBhvr>
                                        <p:cTn id="31" dur="500"/>
                                        <p:tgtEl>
                                          <p:spTgt spid="62"/>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0"/>
                                        </p:tgtEl>
                                        <p:attrNameLst>
                                          <p:attrName>style.visibility</p:attrName>
                                        </p:attrNameLst>
                                      </p:cBhvr>
                                      <p:to>
                                        <p:strVal val="visible"/>
                                      </p:to>
                                    </p:set>
                                    <p:animEffect transition="in" filter="blinds(horizontal)">
                                      <p:cBhvr>
                                        <p:cTn id="36" dur="500"/>
                                        <p:tgtEl>
                                          <p:spTgt spid="60"/>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blinds(horizontal)">
                                      <p:cBhvr>
                                        <p:cTn id="39" dur="500"/>
                                        <p:tgtEl>
                                          <p:spTgt spid="6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blinds(horizontal)">
                                      <p:cBhvr>
                                        <p:cTn id="44" dur="500"/>
                                        <p:tgtEl>
                                          <p:spTgt spid="63"/>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blinds(horizontal)">
                                      <p:cBhvr>
                                        <p:cTn id="47" dur="500"/>
                                        <p:tgtEl>
                                          <p:spTgt spid="6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blinds(horizontal)">
                                      <p:cBhvr>
                                        <p:cTn id="52" dur="500"/>
                                        <p:tgtEl>
                                          <p:spTgt spid="61"/>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69"/>
                                        </p:tgtEl>
                                        <p:attrNameLst>
                                          <p:attrName>style.visibility</p:attrName>
                                        </p:attrNameLst>
                                      </p:cBhvr>
                                      <p:to>
                                        <p:strVal val="visible"/>
                                      </p:to>
                                    </p:set>
                                    <p:animEffect transition="in" filter="blinds(horizontal)">
                                      <p:cBhvr>
                                        <p:cTn id="55" dur="500"/>
                                        <p:tgtEl>
                                          <p:spTgt spid="69"/>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blinds(horizontal)">
                                      <p:cBhvr>
                                        <p:cTn id="58" dur="500"/>
                                        <p:tgtEl>
                                          <p:spTgt spid="64"/>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65"/>
                                        </p:tgtEl>
                                        <p:attrNameLst>
                                          <p:attrName>style.visibility</p:attrName>
                                        </p:attrNameLst>
                                      </p:cBhvr>
                                      <p:to>
                                        <p:strVal val="visible"/>
                                      </p:to>
                                    </p:set>
                                    <p:animEffect transition="in" filter="blinds(horizontal)">
                                      <p:cBhvr>
                                        <p:cTn id="63" dur="500"/>
                                        <p:tgtEl>
                                          <p:spTgt spid="65"/>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67"/>
                                        </p:tgtEl>
                                        <p:attrNameLst>
                                          <p:attrName>style.visibility</p:attrName>
                                        </p:attrNameLst>
                                      </p:cBhvr>
                                      <p:to>
                                        <p:strVal val="visible"/>
                                      </p:to>
                                    </p:set>
                                    <p:animEffect transition="in" filter="blinds(horizontal)">
                                      <p:cBhvr>
                                        <p:cTn id="66" dur="500"/>
                                        <p:tgtEl>
                                          <p:spTgt spid="67"/>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70"/>
                                        </p:tgtEl>
                                        <p:attrNameLst>
                                          <p:attrName>style.visibility</p:attrName>
                                        </p:attrNameLst>
                                      </p:cBhvr>
                                      <p:to>
                                        <p:strVal val="visible"/>
                                      </p:to>
                                    </p:set>
                                    <p:animEffect transition="in" filter="blinds(horizontal)">
                                      <p:cBhvr>
                                        <p:cTn id="6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8" grpId="0"/>
      <p:bldP spid="44" grpId="0" animBg="1"/>
      <p:bldP spid="57" grpId="0" animBg="1"/>
      <p:bldP spid="58" grpId="0" animBg="1"/>
      <p:bldP spid="59" grpId="0" animBg="1"/>
      <p:bldP spid="62" grpId="0" animBg="1"/>
      <p:bldP spid="60" grpId="0" animBg="1"/>
      <p:bldP spid="68" grpId="0" animBg="1"/>
      <p:bldP spid="63" grpId="0" animBg="1"/>
      <p:bldP spid="66" grpId="0" animBg="1"/>
      <p:bldP spid="61" grpId="0" animBg="1"/>
      <p:bldP spid="69" grpId="0" animBg="1"/>
      <p:bldP spid="64" grpId="0" animBg="1"/>
      <p:bldP spid="65" grpId="0" animBg="1"/>
      <p:bldP spid="67" grpId="0" animBg="1"/>
      <p:bldP spid="7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455" y="461818"/>
            <a:ext cx="3916680" cy="521970"/>
          </a:xfrm>
          <a:prstGeom prst="rect">
            <a:avLst/>
          </a:prstGeom>
          <a:noFill/>
        </p:spPr>
        <p:txBody>
          <a:bodyPr wrap="none" rtlCol="0">
            <a:spAutoFit/>
          </a:bodyPr>
          <a:lstStyle/>
          <a:p>
            <a:r>
              <a:rPr lang="en-US" altLang="zh-CN" sz="2800" dirty="0" smtClean="0"/>
              <a:t>HDFS</a:t>
            </a:r>
            <a:r>
              <a:rPr lang="zh-CN" altLang="en-US" sz="2800" dirty="0" smtClean="0"/>
              <a:t>中的数据块</a:t>
            </a:r>
            <a:r>
              <a:rPr lang="en-US" altLang="zh-CN" sz="2800" dirty="0" smtClean="0"/>
              <a:t>(Block)</a:t>
            </a:r>
            <a:endParaRPr lang="en-US" altLang="zh-CN" sz="2800" dirty="0" smtClean="0"/>
          </a:p>
        </p:txBody>
      </p:sp>
      <p:sp>
        <p:nvSpPr>
          <p:cNvPr id="48" name="文本框 47"/>
          <p:cNvSpPr txBox="1"/>
          <p:nvPr/>
        </p:nvSpPr>
        <p:spPr>
          <a:xfrm>
            <a:off x="1646663" y="4828581"/>
            <a:ext cx="2029723" cy="307777"/>
          </a:xfrm>
          <a:prstGeom prst="rect">
            <a:avLst/>
          </a:prstGeom>
          <a:noFill/>
        </p:spPr>
        <p:txBody>
          <a:bodyPr wrap="none" rtlCol="0">
            <a:spAutoFit/>
          </a:bodyPr>
          <a:p>
            <a:r>
              <a:rPr kumimoji="1" lang="zh-CN" altLang="en-US" sz="1400" dirty="0" smtClean="0"/>
              <a:t>☛ 设置数据块的备份数</a:t>
            </a:r>
            <a:endParaRPr kumimoji="1" lang="zh-CN" altLang="en-US" sz="1400" dirty="0"/>
          </a:p>
        </p:txBody>
      </p:sp>
      <p:sp>
        <p:nvSpPr>
          <p:cNvPr id="50" name="文本框 49"/>
          <p:cNvSpPr txBox="1"/>
          <p:nvPr/>
        </p:nvSpPr>
        <p:spPr>
          <a:xfrm>
            <a:off x="2512278" y="5263700"/>
            <a:ext cx="4627880" cy="306705"/>
          </a:xfrm>
          <a:prstGeom prst="rect">
            <a:avLst/>
          </a:prstGeom>
          <a:noFill/>
        </p:spPr>
        <p:txBody>
          <a:bodyPr wrap="none" rtlCol="0">
            <a:spAutoFit/>
          </a:bodyPr>
          <a:p>
            <a:r>
              <a:rPr lang="en-US" altLang="zh-CN" sz="1400" dirty="0" err="1"/>
              <a:t>hadoop</a:t>
            </a:r>
            <a:r>
              <a:rPr lang="en-US" altLang="zh-CN" sz="1400" dirty="0"/>
              <a:t> fs -</a:t>
            </a:r>
            <a:r>
              <a:rPr lang="en-US" altLang="zh-CN" sz="1400" dirty="0" err="1"/>
              <a:t>setrep</a:t>
            </a:r>
            <a:r>
              <a:rPr lang="en-US" altLang="zh-CN" sz="1400" dirty="0"/>
              <a:t> 2 /</a:t>
            </a:r>
            <a:r>
              <a:rPr lang="en-US" altLang="zh-CN" sz="1400" dirty="0" smtClean="0"/>
              <a:t>users/</a:t>
            </a:r>
            <a:r>
              <a:rPr lang="en-US" altLang="zh-CN" sz="1400" dirty="0" err="1" smtClean="0"/>
              <a:t>hadoop-twq/cmd</a:t>
            </a:r>
            <a:r>
              <a:rPr lang="en-US" altLang="zh-CN" sz="1400" dirty="0" smtClean="0"/>
              <a:t>/</a:t>
            </a:r>
            <a:r>
              <a:rPr lang="en-US" altLang="zh-CN" sz="1400" dirty="0" err="1" smtClean="0"/>
              <a:t>word.txt</a:t>
            </a:r>
            <a:endParaRPr lang="en-US" altLang="zh-CN" sz="1400" dirty="0"/>
          </a:p>
        </p:txBody>
      </p:sp>
      <p:sp>
        <p:nvSpPr>
          <p:cNvPr id="15" name="文本框 14"/>
          <p:cNvSpPr txBox="1"/>
          <p:nvPr/>
        </p:nvSpPr>
        <p:spPr>
          <a:xfrm>
            <a:off x="1676953" y="2517652"/>
            <a:ext cx="3869970" cy="307777"/>
          </a:xfrm>
          <a:prstGeom prst="rect">
            <a:avLst/>
          </a:prstGeom>
          <a:noFill/>
        </p:spPr>
        <p:txBody>
          <a:bodyPr wrap="none" rtlCol="0">
            <a:spAutoFit/>
          </a:bodyPr>
          <a:p>
            <a:r>
              <a:rPr kumimoji="1" lang="zh-CN" altLang="en-US" sz="1400" dirty="0" smtClean="0"/>
              <a:t>☛ 设置数据块的大小为： </a:t>
            </a:r>
            <a:r>
              <a:rPr kumimoji="1" lang="en-US" altLang="zh-CN" sz="1400" dirty="0" smtClean="0"/>
              <a:t>256M</a:t>
            </a:r>
            <a:r>
              <a:rPr kumimoji="1" lang="zh-CN" altLang="en-US" sz="1400" dirty="0" smtClean="0"/>
              <a:t> * </a:t>
            </a:r>
            <a:r>
              <a:rPr kumimoji="1" lang="en-US" altLang="zh-CN" sz="1400" dirty="0" smtClean="0"/>
              <a:t>1024</a:t>
            </a:r>
            <a:r>
              <a:rPr kumimoji="1" lang="zh-CN" altLang="en-US" sz="1400" dirty="0" smtClean="0"/>
              <a:t> * </a:t>
            </a:r>
            <a:r>
              <a:rPr kumimoji="1" lang="en-US" altLang="zh-CN" sz="1400" dirty="0" smtClean="0"/>
              <a:t>1024</a:t>
            </a:r>
            <a:endParaRPr kumimoji="1" lang="zh-CN" altLang="en-US" sz="1400" dirty="0"/>
          </a:p>
        </p:txBody>
      </p:sp>
      <p:sp>
        <p:nvSpPr>
          <p:cNvPr id="16" name="文本框 15"/>
          <p:cNvSpPr txBox="1"/>
          <p:nvPr/>
        </p:nvSpPr>
        <p:spPr>
          <a:xfrm>
            <a:off x="2028171" y="2942019"/>
            <a:ext cx="5346335" cy="307777"/>
          </a:xfrm>
          <a:prstGeom prst="rect">
            <a:avLst/>
          </a:prstGeom>
          <a:noFill/>
        </p:spPr>
        <p:txBody>
          <a:bodyPr wrap="none" rtlCol="0">
            <a:spAutoFit/>
          </a:bodyPr>
          <a:p>
            <a:r>
              <a:rPr lang="zh-CN" altLang="en-US" sz="1400" dirty="0" smtClean="0"/>
              <a:t>在</a:t>
            </a:r>
            <a:r>
              <a:rPr lang="en-US" altLang="zh-CN" sz="1400" dirty="0" smtClean="0"/>
              <a:t>${HADOOP_HOME}/</a:t>
            </a:r>
            <a:r>
              <a:rPr lang="en-US" altLang="zh-CN" sz="1400" dirty="0" err="1" smtClean="0"/>
              <a:t>etc</a:t>
            </a:r>
            <a:r>
              <a:rPr lang="en-US" altLang="zh-CN" sz="1400" dirty="0" smtClean="0"/>
              <a:t>/</a:t>
            </a:r>
            <a:r>
              <a:rPr lang="en-US" altLang="zh-CN" sz="1400" dirty="0" err="1" smtClean="0"/>
              <a:t>hadoop</a:t>
            </a:r>
            <a:r>
              <a:rPr lang="en-US" altLang="zh-CN" sz="1400" dirty="0" smtClean="0"/>
              <a:t>/</a:t>
            </a:r>
            <a:r>
              <a:rPr lang="en-US" altLang="zh-CN" sz="1400" dirty="0" err="1" smtClean="0"/>
              <a:t>hdfs-site.xml</a:t>
            </a:r>
            <a:r>
              <a:rPr lang="zh-CN" altLang="en-US" sz="1400" dirty="0" smtClean="0"/>
              <a:t>中加上配置：</a:t>
            </a:r>
            <a:endParaRPr lang="en-US" altLang="zh-CN" sz="1400" dirty="0" smtClean="0"/>
          </a:p>
        </p:txBody>
      </p:sp>
      <p:sp>
        <p:nvSpPr>
          <p:cNvPr id="17" name="文本框 16"/>
          <p:cNvSpPr txBox="1"/>
          <p:nvPr/>
        </p:nvSpPr>
        <p:spPr>
          <a:xfrm>
            <a:off x="7333786" y="3020117"/>
            <a:ext cx="3406702" cy="954107"/>
          </a:xfrm>
          <a:prstGeom prst="rect">
            <a:avLst/>
          </a:prstGeom>
          <a:noFill/>
        </p:spPr>
        <p:txBody>
          <a:bodyPr wrap="none" rtlCol="0">
            <a:spAutoFit/>
          </a:bodyPr>
          <a:p>
            <a:r>
              <a:rPr lang="is-IS" altLang="zh-CN" sz="1400" dirty="0"/>
              <a:t>&lt;property&gt;  </a:t>
            </a:r>
            <a:br>
              <a:rPr lang="is-IS" altLang="zh-CN" sz="1400" dirty="0"/>
            </a:br>
            <a:r>
              <a:rPr lang="is-IS" altLang="zh-CN" sz="1400" dirty="0"/>
              <a:t>         &lt;name&gt;dfs.block.size&lt;/name&gt;  </a:t>
            </a:r>
            <a:br>
              <a:rPr lang="is-IS" altLang="zh-CN" sz="1400" dirty="0"/>
            </a:br>
            <a:r>
              <a:rPr lang="is-IS" altLang="zh-CN" sz="1400" dirty="0"/>
              <a:t>         &lt;</a:t>
            </a:r>
            <a:r>
              <a:rPr lang="is-IS" altLang="zh-CN" sz="1400" dirty="0" smtClean="0"/>
              <a:t>value&gt;268435456&lt;/</a:t>
            </a:r>
            <a:r>
              <a:rPr lang="is-IS" altLang="zh-CN" sz="1400" dirty="0"/>
              <a:t>value&gt;  </a:t>
            </a:r>
            <a:br>
              <a:rPr lang="is-IS" altLang="zh-CN" sz="1400" dirty="0"/>
            </a:br>
            <a:r>
              <a:rPr lang="is-IS" altLang="zh-CN" sz="1400" dirty="0"/>
              <a:t> </a:t>
            </a:r>
            <a:r>
              <a:rPr lang="is-IS" altLang="zh-CN" sz="1400" dirty="0" smtClean="0"/>
              <a:t>&lt;/</a:t>
            </a:r>
            <a:r>
              <a:rPr lang="is-IS" altLang="zh-CN" sz="1400" dirty="0"/>
              <a:t>property&gt;</a:t>
            </a:r>
            <a:endParaRPr kumimoji="1" lang="zh-CN" altLang="en-US" sz="1400" dirty="0"/>
          </a:p>
        </p:txBody>
      </p:sp>
      <p:sp>
        <p:nvSpPr>
          <p:cNvPr id="7" name="文本框 6"/>
          <p:cNvSpPr txBox="1"/>
          <p:nvPr/>
        </p:nvSpPr>
        <p:spPr>
          <a:xfrm>
            <a:off x="1676953" y="1453392"/>
            <a:ext cx="2672080" cy="306705"/>
          </a:xfrm>
          <a:prstGeom prst="rect">
            <a:avLst/>
          </a:prstGeom>
          <a:noFill/>
        </p:spPr>
        <p:txBody>
          <a:bodyPr wrap="none" rtlCol="0">
            <a:spAutoFit/>
          </a:bodyPr>
          <a:p>
            <a:r>
              <a:rPr kumimoji="1" lang="zh-CN" altLang="en-US" sz="1400" dirty="0" smtClean="0"/>
              <a:t>☛ 数据块的默认大小为： </a:t>
            </a:r>
            <a:r>
              <a:rPr kumimoji="1" lang="en-US" altLang="zh-CN" sz="1400" dirty="0" smtClean="0"/>
              <a:t>128M</a:t>
            </a:r>
            <a:endParaRPr kumimoji="1" lang="en-US" altLang="zh-CN" sz="1400" dirty="0" smtClean="0"/>
          </a:p>
        </p:txBody>
      </p:sp>
      <p:sp>
        <p:nvSpPr>
          <p:cNvPr id="8" name="文本框 7"/>
          <p:cNvSpPr txBox="1"/>
          <p:nvPr/>
        </p:nvSpPr>
        <p:spPr>
          <a:xfrm>
            <a:off x="1640313" y="5954436"/>
            <a:ext cx="5250180" cy="306705"/>
          </a:xfrm>
          <a:prstGeom prst="rect">
            <a:avLst/>
          </a:prstGeom>
          <a:noFill/>
        </p:spPr>
        <p:txBody>
          <a:bodyPr wrap="none" rtlCol="0">
            <a:spAutoFit/>
          </a:bodyPr>
          <a:p>
            <a:r>
              <a:rPr kumimoji="1" lang="zh-CN" altLang="en-US" sz="1400" dirty="0" smtClean="0"/>
              <a:t>☛ 数据块都是存储在每一个</a:t>
            </a:r>
            <a:r>
              <a:rPr kumimoji="1" lang="en-US" altLang="zh-CN" sz="1400" dirty="0" smtClean="0"/>
              <a:t>DataNode</a:t>
            </a:r>
            <a:r>
              <a:rPr kumimoji="1" lang="zh-CN" altLang="en-US" sz="1400" dirty="0" smtClean="0"/>
              <a:t>所在的机器本地磁盘文件中</a:t>
            </a:r>
            <a:endParaRPr kumimoji="1" lang="zh-CN" altLang="en-US" sz="1400" dirty="0" smtClean="0"/>
          </a:p>
        </p:txBody>
      </p:sp>
      <p:sp>
        <p:nvSpPr>
          <p:cNvPr id="9" name="文本框 8"/>
          <p:cNvSpPr txBox="1"/>
          <p:nvPr/>
        </p:nvSpPr>
        <p:spPr>
          <a:xfrm>
            <a:off x="1640313" y="3935771"/>
            <a:ext cx="2316480" cy="306705"/>
          </a:xfrm>
          <a:prstGeom prst="rect">
            <a:avLst/>
          </a:prstGeom>
          <a:noFill/>
        </p:spPr>
        <p:txBody>
          <a:bodyPr wrap="none" rtlCol="0">
            <a:spAutoFit/>
          </a:bodyPr>
          <a:p>
            <a:r>
              <a:rPr kumimoji="1" lang="zh-CN" altLang="en-US" sz="1400" dirty="0" smtClean="0"/>
              <a:t>☛ 数据块的默认备份数是</a:t>
            </a:r>
            <a:r>
              <a:rPr kumimoji="1" lang="en-US" altLang="zh-CN" sz="1400" dirty="0" smtClean="0"/>
              <a:t>3</a:t>
            </a:r>
            <a:endParaRPr kumimoji="1" lang="en-US" altLang="zh-CN" sz="1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linds(horizontal)">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blinds(horizontal)">
                                      <p:cBhvr>
                                        <p:cTn id="30" dur="500"/>
                                        <p:tgtEl>
                                          <p:spTgt spid="4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blinds(horizontal)">
                                      <p:cBhvr>
                                        <p:cTn id="35" dur="500"/>
                                        <p:tgtEl>
                                          <p:spTgt spid="5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6" grpId="0"/>
      <p:bldP spid="17" grpId="0"/>
      <p:bldP spid="9" grpId="0"/>
      <p:bldP spid="48" grpId="0"/>
      <p:bldP spid="50"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455" y="461818"/>
            <a:ext cx="3189206" cy="523220"/>
          </a:xfrm>
          <a:prstGeom prst="rect">
            <a:avLst/>
          </a:prstGeom>
          <a:noFill/>
        </p:spPr>
        <p:txBody>
          <a:bodyPr wrap="none" rtlCol="0">
            <a:spAutoFit/>
          </a:bodyPr>
          <a:lstStyle/>
          <a:p>
            <a:r>
              <a:rPr lang="en-US" altLang="zh-CN" sz="2800" dirty="0" smtClean="0"/>
              <a:t>Java</a:t>
            </a:r>
            <a:r>
              <a:rPr lang="zh-CN" altLang="en-US" sz="2800" dirty="0" smtClean="0"/>
              <a:t>操作</a:t>
            </a:r>
            <a:r>
              <a:rPr lang="en-US" altLang="zh-CN" sz="2800" dirty="0" smtClean="0"/>
              <a:t>HDFS</a:t>
            </a:r>
            <a:r>
              <a:rPr lang="zh-CN" altLang="en-US" sz="2800" dirty="0" smtClean="0"/>
              <a:t>文件</a:t>
            </a:r>
            <a:endParaRPr lang="zh-CN" altLang="en-US" sz="2800" dirty="0"/>
          </a:p>
        </p:txBody>
      </p:sp>
      <p:sp>
        <p:nvSpPr>
          <p:cNvPr id="7" name="文本框 6"/>
          <p:cNvSpPr txBox="1"/>
          <p:nvPr/>
        </p:nvSpPr>
        <p:spPr>
          <a:xfrm>
            <a:off x="4531913" y="2215392"/>
            <a:ext cx="2049780" cy="306705"/>
          </a:xfrm>
          <a:prstGeom prst="rect">
            <a:avLst/>
          </a:prstGeom>
          <a:noFill/>
        </p:spPr>
        <p:txBody>
          <a:bodyPr wrap="none" rtlCol="0">
            <a:spAutoFit/>
          </a:bodyPr>
          <a:p>
            <a:r>
              <a:rPr kumimoji="1" lang="zh-CN" altLang="en-US" sz="1400" dirty="0" smtClean="0"/>
              <a:t>☛ </a:t>
            </a:r>
            <a:r>
              <a:rPr kumimoji="1" lang="en-US" sz="1400" dirty="0" smtClean="0"/>
              <a:t>Java API</a:t>
            </a:r>
            <a:r>
              <a:rPr kumimoji="1" lang="zh-CN" altLang="en-US" sz="1400" dirty="0" smtClean="0"/>
              <a:t>写</a:t>
            </a:r>
            <a:r>
              <a:rPr kumimoji="1" lang="en-US" altLang="zh-CN" sz="1400" dirty="0" smtClean="0"/>
              <a:t>HDFS</a:t>
            </a:r>
            <a:r>
              <a:rPr kumimoji="1" lang="zh-CN" altLang="en-US" sz="1400" dirty="0" smtClean="0"/>
              <a:t>文件</a:t>
            </a:r>
            <a:endParaRPr kumimoji="1" lang="zh-CN" altLang="en-US" sz="1400" dirty="0" smtClean="0"/>
          </a:p>
        </p:txBody>
      </p:sp>
      <p:sp>
        <p:nvSpPr>
          <p:cNvPr id="2" name="文本框 1"/>
          <p:cNvSpPr txBox="1"/>
          <p:nvPr/>
        </p:nvSpPr>
        <p:spPr>
          <a:xfrm>
            <a:off x="4531913" y="2889762"/>
            <a:ext cx="2049780" cy="306705"/>
          </a:xfrm>
          <a:prstGeom prst="rect">
            <a:avLst/>
          </a:prstGeom>
          <a:noFill/>
        </p:spPr>
        <p:txBody>
          <a:bodyPr wrap="none" rtlCol="0">
            <a:spAutoFit/>
          </a:bodyPr>
          <a:p>
            <a:r>
              <a:rPr kumimoji="1" lang="zh-CN" altLang="en-US" sz="1400" dirty="0" smtClean="0"/>
              <a:t>☛ </a:t>
            </a:r>
            <a:r>
              <a:rPr kumimoji="1" lang="en-US" sz="1400" dirty="0" smtClean="0"/>
              <a:t>Java API</a:t>
            </a:r>
            <a:r>
              <a:rPr kumimoji="1" lang="zh-CN" altLang="en-US" sz="1400" dirty="0" smtClean="0"/>
              <a:t>读</a:t>
            </a:r>
            <a:r>
              <a:rPr kumimoji="1" lang="en-US" altLang="zh-CN" sz="1400" dirty="0" smtClean="0"/>
              <a:t>HDFS</a:t>
            </a:r>
            <a:r>
              <a:rPr kumimoji="1" lang="zh-CN" altLang="en-US" sz="1400" dirty="0" smtClean="0"/>
              <a:t>文件</a:t>
            </a:r>
            <a:endParaRPr kumimoji="1" lang="zh-CN" altLang="en-US" sz="1400" dirty="0" smtClean="0"/>
          </a:p>
        </p:txBody>
      </p:sp>
      <p:sp>
        <p:nvSpPr>
          <p:cNvPr id="3" name="文本框 2"/>
          <p:cNvSpPr txBox="1"/>
          <p:nvPr/>
        </p:nvSpPr>
        <p:spPr>
          <a:xfrm>
            <a:off x="4531913" y="3574927"/>
            <a:ext cx="2049780" cy="306705"/>
          </a:xfrm>
          <a:prstGeom prst="rect">
            <a:avLst/>
          </a:prstGeom>
          <a:noFill/>
        </p:spPr>
        <p:txBody>
          <a:bodyPr wrap="none" rtlCol="0">
            <a:spAutoFit/>
          </a:bodyPr>
          <a:p>
            <a:r>
              <a:rPr kumimoji="1" lang="zh-CN" altLang="en-US" sz="1400" dirty="0" smtClean="0"/>
              <a:t>☛ </a:t>
            </a:r>
            <a:r>
              <a:rPr kumimoji="1" lang="en-US" sz="1400" dirty="0" smtClean="0"/>
              <a:t>Java API</a:t>
            </a:r>
            <a:r>
              <a:rPr kumimoji="1" lang="zh-CN" altLang="en-US" sz="1400" dirty="0" smtClean="0"/>
              <a:t>删</a:t>
            </a:r>
            <a:r>
              <a:rPr kumimoji="1" lang="en-US" altLang="zh-CN" sz="1400" dirty="0" smtClean="0"/>
              <a:t>HDFS</a:t>
            </a:r>
            <a:r>
              <a:rPr kumimoji="1" lang="zh-CN" altLang="en-US" sz="1400" dirty="0" smtClean="0"/>
              <a:t>文件</a:t>
            </a:r>
            <a:endParaRPr kumimoji="1" lang="zh-CN" altLang="en-US" sz="1400" dirty="0" smtClean="0"/>
          </a:p>
        </p:txBody>
      </p:sp>
      <p:sp>
        <p:nvSpPr>
          <p:cNvPr id="5" name="文本框 4"/>
          <p:cNvSpPr txBox="1"/>
          <p:nvPr/>
        </p:nvSpPr>
        <p:spPr>
          <a:xfrm>
            <a:off x="4531913" y="4260092"/>
            <a:ext cx="2227580" cy="306705"/>
          </a:xfrm>
          <a:prstGeom prst="rect">
            <a:avLst/>
          </a:prstGeom>
          <a:noFill/>
        </p:spPr>
        <p:txBody>
          <a:bodyPr wrap="none" rtlCol="0">
            <a:spAutoFit/>
          </a:bodyPr>
          <a:p>
            <a:r>
              <a:rPr kumimoji="1" lang="zh-CN" altLang="en-US" sz="1400" dirty="0" smtClean="0"/>
              <a:t>☛ </a:t>
            </a:r>
            <a:r>
              <a:rPr kumimoji="1" lang="en-US" sz="1400" dirty="0" smtClean="0"/>
              <a:t>Java API</a:t>
            </a:r>
            <a:r>
              <a:rPr kumimoji="1" lang="zh-CN" altLang="en-US" sz="1400" dirty="0" smtClean="0"/>
              <a:t>查询</a:t>
            </a:r>
            <a:r>
              <a:rPr kumimoji="1" lang="en-US" altLang="zh-CN" sz="1400" dirty="0" smtClean="0"/>
              <a:t>HDFS</a:t>
            </a:r>
            <a:r>
              <a:rPr kumimoji="1" lang="zh-CN" altLang="en-US" sz="1400" dirty="0" smtClean="0"/>
              <a:t>文件</a:t>
            </a:r>
            <a:endParaRPr kumimoji="1" lang="zh-CN" altLang="en-US" sz="1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455" y="461818"/>
            <a:ext cx="5161280" cy="521970"/>
          </a:xfrm>
          <a:prstGeom prst="rect">
            <a:avLst/>
          </a:prstGeom>
          <a:noFill/>
        </p:spPr>
        <p:txBody>
          <a:bodyPr wrap="none" rtlCol="0">
            <a:spAutoFit/>
          </a:bodyPr>
          <a:lstStyle/>
          <a:p>
            <a:r>
              <a:rPr lang="en-US" altLang="zh-CN" sz="2800" dirty="0" smtClean="0"/>
              <a:t>Java</a:t>
            </a:r>
            <a:r>
              <a:rPr lang="zh-CN" altLang="en-US" sz="2800" dirty="0" smtClean="0"/>
              <a:t>开发环境的搭建</a:t>
            </a:r>
            <a:r>
              <a:rPr lang="en-US" altLang="zh-CN" sz="2800" dirty="0"/>
              <a:t>(Windows</a:t>
            </a:r>
            <a:r>
              <a:rPr lang="zh-CN" altLang="en-US" sz="2800" dirty="0"/>
              <a:t> </a:t>
            </a:r>
            <a:r>
              <a:rPr lang="en-US" altLang="zh-CN" sz="2800" dirty="0" smtClean="0"/>
              <a:t>)</a:t>
            </a:r>
            <a:endParaRPr lang="zh-CN" altLang="en-US" sz="2800" dirty="0"/>
          </a:p>
        </p:txBody>
      </p:sp>
      <p:sp>
        <p:nvSpPr>
          <p:cNvPr id="3" name="文本框 2"/>
          <p:cNvSpPr txBox="1"/>
          <p:nvPr/>
        </p:nvSpPr>
        <p:spPr>
          <a:xfrm>
            <a:off x="4031953" y="2580821"/>
            <a:ext cx="2011680" cy="368300"/>
          </a:xfrm>
          <a:prstGeom prst="rect">
            <a:avLst/>
          </a:prstGeom>
          <a:noFill/>
        </p:spPr>
        <p:txBody>
          <a:bodyPr wrap="none" rtlCol="0">
            <a:spAutoFit/>
          </a:bodyPr>
          <a:lstStyle/>
          <a:p>
            <a:r>
              <a:rPr kumimoji="1" lang="en-US" altLang="zh-CN" dirty="0" smtClean="0"/>
              <a:t>1</a:t>
            </a:r>
            <a:r>
              <a:rPr kumimoji="1" lang="zh-CN" altLang="en-US" dirty="0" smtClean="0"/>
              <a:t>、</a:t>
            </a:r>
            <a:r>
              <a:rPr kumimoji="1" lang="en-US" altLang="zh-CN" dirty="0" smtClean="0"/>
              <a:t>Java</a:t>
            </a:r>
            <a:r>
              <a:rPr kumimoji="1" lang="zh-CN" altLang="en-US" dirty="0" smtClean="0"/>
              <a:t>的</a:t>
            </a:r>
            <a:r>
              <a:rPr kumimoji="1" lang="en-US" altLang="zh-CN" dirty="0" smtClean="0"/>
              <a:t>JDK</a:t>
            </a:r>
            <a:r>
              <a:rPr kumimoji="1" lang="zh-CN" altLang="en-US" dirty="0" smtClean="0"/>
              <a:t>安装</a:t>
            </a:r>
            <a:endParaRPr kumimoji="1" lang="zh-CN" altLang="en-US" dirty="0"/>
          </a:p>
        </p:txBody>
      </p:sp>
      <p:sp>
        <p:nvSpPr>
          <p:cNvPr id="5" name="文本框 4"/>
          <p:cNvSpPr txBox="1"/>
          <p:nvPr/>
        </p:nvSpPr>
        <p:spPr>
          <a:xfrm>
            <a:off x="4031953" y="4026934"/>
            <a:ext cx="2513830" cy="369332"/>
          </a:xfrm>
          <a:prstGeom prst="rect">
            <a:avLst/>
          </a:prstGeom>
          <a:noFill/>
        </p:spPr>
        <p:txBody>
          <a:bodyPr wrap="none" rtlCol="0">
            <a:spAutoFit/>
          </a:bodyPr>
          <a:lstStyle/>
          <a:p>
            <a:r>
              <a:rPr kumimoji="1" lang="en-US" altLang="zh-CN" dirty="0" smtClean="0"/>
              <a:t>2</a:t>
            </a:r>
            <a:r>
              <a:rPr kumimoji="1" lang="zh-CN" altLang="en-US" dirty="0" smtClean="0"/>
              <a:t>、</a:t>
            </a:r>
            <a:r>
              <a:rPr kumimoji="1" lang="en-US" altLang="zh-CN" dirty="0" smtClean="0"/>
              <a:t>IntelliJ IDEA</a:t>
            </a:r>
            <a:r>
              <a:rPr kumimoji="1" lang="zh-CN" altLang="en-US" dirty="0" smtClean="0"/>
              <a:t>的安装</a:t>
            </a:r>
            <a:endParaRPr kumimoji="1"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455" y="461818"/>
            <a:ext cx="4094480" cy="521970"/>
          </a:xfrm>
          <a:prstGeom prst="rect">
            <a:avLst/>
          </a:prstGeom>
          <a:noFill/>
        </p:spPr>
        <p:txBody>
          <a:bodyPr wrap="none" rtlCol="0">
            <a:spAutoFit/>
          </a:bodyPr>
          <a:lstStyle/>
          <a:p>
            <a:r>
              <a:rPr lang="en-US" altLang="zh-CN" sz="2800" dirty="0" smtClean="0"/>
              <a:t>HDFS</a:t>
            </a:r>
            <a:r>
              <a:rPr lang="zh-CN" altLang="en-US" sz="2800" dirty="0" smtClean="0"/>
              <a:t>文件写流程详细讲解</a:t>
            </a:r>
            <a:endParaRPr lang="zh-CN" altLang="en-US" sz="2800" dirty="0"/>
          </a:p>
        </p:txBody>
      </p:sp>
      <p:sp>
        <p:nvSpPr>
          <p:cNvPr id="2" name="矩形 1"/>
          <p:cNvSpPr/>
          <p:nvPr/>
        </p:nvSpPr>
        <p:spPr>
          <a:xfrm>
            <a:off x="409575" y="1287145"/>
            <a:ext cx="4507865" cy="198564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763905" y="1394460"/>
            <a:ext cx="3863975" cy="14274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882015" y="2854325"/>
            <a:ext cx="1440180" cy="368300"/>
          </a:xfrm>
          <a:prstGeom prst="rect">
            <a:avLst/>
          </a:prstGeom>
          <a:noFill/>
        </p:spPr>
        <p:txBody>
          <a:bodyPr wrap="none" rtlCol="0">
            <a:spAutoFit/>
          </a:bodyPr>
          <a:p>
            <a:r>
              <a:rPr lang="en-US" altLang="zh-CN"/>
              <a:t>client node</a:t>
            </a:r>
            <a:endParaRPr lang="en-US" altLang="zh-CN"/>
          </a:p>
        </p:txBody>
      </p:sp>
      <p:sp>
        <p:nvSpPr>
          <p:cNvPr id="6" name="文本框 5"/>
          <p:cNvSpPr txBox="1"/>
          <p:nvPr/>
        </p:nvSpPr>
        <p:spPr>
          <a:xfrm>
            <a:off x="828040" y="2410460"/>
            <a:ext cx="1325880" cy="368300"/>
          </a:xfrm>
          <a:prstGeom prst="rect">
            <a:avLst/>
          </a:prstGeom>
          <a:noFill/>
        </p:spPr>
        <p:txBody>
          <a:bodyPr wrap="none" rtlCol="0">
            <a:spAutoFit/>
          </a:bodyPr>
          <a:p>
            <a:r>
              <a:rPr lang="en-US" altLang="zh-CN"/>
              <a:t>client JVM</a:t>
            </a:r>
            <a:endParaRPr lang="en-US" altLang="zh-CN"/>
          </a:p>
        </p:txBody>
      </p:sp>
      <p:sp>
        <p:nvSpPr>
          <p:cNvPr id="7" name="矩形 6"/>
          <p:cNvSpPr/>
          <p:nvPr/>
        </p:nvSpPr>
        <p:spPr>
          <a:xfrm>
            <a:off x="934085" y="1576070"/>
            <a:ext cx="944245" cy="60134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7030A0"/>
                </a:solidFill>
              </a:rPr>
              <a:t>HFDS</a:t>
            </a:r>
            <a:endParaRPr lang="en-US" altLang="zh-CN">
              <a:solidFill>
                <a:srgbClr val="7030A0"/>
              </a:solidFill>
            </a:endParaRPr>
          </a:p>
          <a:p>
            <a:pPr algn="ctr"/>
            <a:r>
              <a:rPr lang="en-US" altLang="zh-CN">
                <a:solidFill>
                  <a:srgbClr val="7030A0"/>
                </a:solidFill>
              </a:rPr>
              <a:t>Client</a:t>
            </a:r>
            <a:endParaRPr lang="en-US" altLang="zh-CN">
              <a:solidFill>
                <a:srgbClr val="7030A0"/>
              </a:solidFill>
            </a:endParaRPr>
          </a:p>
        </p:txBody>
      </p:sp>
      <p:sp>
        <p:nvSpPr>
          <p:cNvPr id="8" name="矩形 7"/>
          <p:cNvSpPr/>
          <p:nvPr/>
        </p:nvSpPr>
        <p:spPr>
          <a:xfrm>
            <a:off x="2811780" y="1499235"/>
            <a:ext cx="1696085" cy="60134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7030A0"/>
                </a:solidFill>
              </a:rPr>
              <a:t>Distributed</a:t>
            </a:r>
            <a:endParaRPr lang="en-US" altLang="zh-CN">
              <a:solidFill>
                <a:srgbClr val="7030A0"/>
              </a:solidFill>
            </a:endParaRPr>
          </a:p>
          <a:p>
            <a:pPr algn="ctr"/>
            <a:r>
              <a:rPr lang="en-US" altLang="zh-CN">
                <a:solidFill>
                  <a:srgbClr val="7030A0"/>
                </a:solidFill>
              </a:rPr>
              <a:t>FileSystem</a:t>
            </a:r>
            <a:endParaRPr lang="en-US" altLang="zh-CN">
              <a:solidFill>
                <a:srgbClr val="7030A0"/>
              </a:solidFill>
            </a:endParaRPr>
          </a:p>
        </p:txBody>
      </p:sp>
      <p:sp>
        <p:nvSpPr>
          <p:cNvPr id="9" name="矩形 8"/>
          <p:cNvSpPr/>
          <p:nvPr/>
        </p:nvSpPr>
        <p:spPr>
          <a:xfrm>
            <a:off x="2811780" y="2177415"/>
            <a:ext cx="1696085" cy="60134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7030A0"/>
                </a:solidFill>
              </a:rPr>
              <a:t>FSData</a:t>
            </a:r>
            <a:endParaRPr lang="en-US" altLang="zh-CN">
              <a:solidFill>
                <a:srgbClr val="7030A0"/>
              </a:solidFill>
            </a:endParaRPr>
          </a:p>
          <a:p>
            <a:pPr algn="ctr"/>
            <a:r>
              <a:rPr lang="en-US" altLang="zh-CN">
                <a:solidFill>
                  <a:srgbClr val="7030A0"/>
                </a:solidFill>
              </a:rPr>
              <a:t>OutputStream</a:t>
            </a:r>
            <a:endParaRPr lang="en-US" altLang="zh-CN">
              <a:solidFill>
                <a:srgbClr val="7030A0"/>
              </a:solidFill>
            </a:endParaRPr>
          </a:p>
        </p:txBody>
      </p:sp>
      <p:sp>
        <p:nvSpPr>
          <p:cNvPr id="10" name="矩形 9"/>
          <p:cNvSpPr/>
          <p:nvPr/>
        </p:nvSpPr>
        <p:spPr>
          <a:xfrm>
            <a:off x="7394575" y="1236980"/>
            <a:ext cx="2286635" cy="203644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7512685" y="2854325"/>
            <a:ext cx="1211580" cy="368300"/>
          </a:xfrm>
          <a:prstGeom prst="rect">
            <a:avLst/>
          </a:prstGeom>
          <a:noFill/>
        </p:spPr>
        <p:txBody>
          <a:bodyPr wrap="none" rtlCol="0">
            <a:spAutoFit/>
          </a:bodyPr>
          <a:p>
            <a:r>
              <a:rPr lang="en-US" altLang="zh-CN"/>
              <a:t>name node</a:t>
            </a:r>
            <a:endParaRPr lang="en-US" altLang="zh-CN"/>
          </a:p>
        </p:txBody>
      </p:sp>
      <p:sp>
        <p:nvSpPr>
          <p:cNvPr id="12" name="矩形 11"/>
          <p:cNvSpPr/>
          <p:nvPr/>
        </p:nvSpPr>
        <p:spPr>
          <a:xfrm>
            <a:off x="7727315" y="1394460"/>
            <a:ext cx="1525270" cy="14274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NameNode</a:t>
            </a:r>
            <a:endParaRPr lang="en-US" altLang="zh-CN">
              <a:solidFill>
                <a:schemeClr val="tx1"/>
              </a:solidFill>
            </a:endParaRPr>
          </a:p>
        </p:txBody>
      </p:sp>
      <p:sp>
        <p:nvSpPr>
          <p:cNvPr id="13" name="矩形 12"/>
          <p:cNvSpPr/>
          <p:nvPr/>
        </p:nvSpPr>
        <p:spPr>
          <a:xfrm>
            <a:off x="2552700" y="4315460"/>
            <a:ext cx="2286635" cy="203644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2670810" y="5932805"/>
            <a:ext cx="1211580" cy="368300"/>
          </a:xfrm>
          <a:prstGeom prst="rect">
            <a:avLst/>
          </a:prstGeom>
          <a:noFill/>
        </p:spPr>
        <p:txBody>
          <a:bodyPr wrap="none" rtlCol="0">
            <a:spAutoFit/>
          </a:bodyPr>
          <a:p>
            <a:r>
              <a:rPr lang="en-US" altLang="zh-CN"/>
              <a:t>data node</a:t>
            </a:r>
            <a:endParaRPr lang="en-US" altLang="zh-CN"/>
          </a:p>
        </p:txBody>
      </p:sp>
      <p:sp>
        <p:nvSpPr>
          <p:cNvPr id="15" name="矩形 14"/>
          <p:cNvSpPr/>
          <p:nvPr/>
        </p:nvSpPr>
        <p:spPr>
          <a:xfrm>
            <a:off x="2885440" y="4472940"/>
            <a:ext cx="1525270" cy="14274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DataNode</a:t>
            </a:r>
            <a:endParaRPr lang="en-US" altLang="zh-CN">
              <a:solidFill>
                <a:schemeClr val="tx1"/>
              </a:solidFill>
            </a:endParaRPr>
          </a:p>
        </p:txBody>
      </p:sp>
      <p:sp>
        <p:nvSpPr>
          <p:cNvPr id="16" name="矩形 15"/>
          <p:cNvSpPr/>
          <p:nvPr/>
        </p:nvSpPr>
        <p:spPr>
          <a:xfrm>
            <a:off x="5480685" y="4315460"/>
            <a:ext cx="2286635" cy="203644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5598795" y="5932805"/>
            <a:ext cx="1211580" cy="368300"/>
          </a:xfrm>
          <a:prstGeom prst="rect">
            <a:avLst/>
          </a:prstGeom>
          <a:noFill/>
        </p:spPr>
        <p:txBody>
          <a:bodyPr wrap="none" rtlCol="0">
            <a:spAutoFit/>
          </a:bodyPr>
          <a:p>
            <a:r>
              <a:rPr lang="en-US" altLang="zh-CN"/>
              <a:t>data node</a:t>
            </a:r>
            <a:endParaRPr lang="en-US" altLang="zh-CN"/>
          </a:p>
        </p:txBody>
      </p:sp>
      <p:sp>
        <p:nvSpPr>
          <p:cNvPr id="18" name="矩形 17"/>
          <p:cNvSpPr/>
          <p:nvPr/>
        </p:nvSpPr>
        <p:spPr>
          <a:xfrm>
            <a:off x="5813425" y="4472940"/>
            <a:ext cx="1525270" cy="14274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DataNode</a:t>
            </a:r>
            <a:endParaRPr lang="en-US" altLang="zh-CN">
              <a:solidFill>
                <a:schemeClr val="tx1"/>
              </a:solidFill>
            </a:endParaRPr>
          </a:p>
        </p:txBody>
      </p:sp>
      <p:sp>
        <p:nvSpPr>
          <p:cNvPr id="19" name="矩形 18"/>
          <p:cNvSpPr/>
          <p:nvPr/>
        </p:nvSpPr>
        <p:spPr>
          <a:xfrm>
            <a:off x="8397875" y="4264660"/>
            <a:ext cx="2286635" cy="203644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8515985" y="5882005"/>
            <a:ext cx="1211580" cy="368300"/>
          </a:xfrm>
          <a:prstGeom prst="rect">
            <a:avLst/>
          </a:prstGeom>
          <a:noFill/>
        </p:spPr>
        <p:txBody>
          <a:bodyPr wrap="none" rtlCol="0">
            <a:spAutoFit/>
          </a:bodyPr>
          <a:p>
            <a:r>
              <a:rPr lang="en-US" altLang="zh-CN"/>
              <a:t>data node</a:t>
            </a:r>
            <a:endParaRPr lang="en-US" altLang="zh-CN"/>
          </a:p>
        </p:txBody>
      </p:sp>
      <p:sp>
        <p:nvSpPr>
          <p:cNvPr id="21" name="矩形 20"/>
          <p:cNvSpPr/>
          <p:nvPr/>
        </p:nvSpPr>
        <p:spPr>
          <a:xfrm>
            <a:off x="8730615" y="4422140"/>
            <a:ext cx="1525270" cy="14274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DataNode</a:t>
            </a:r>
            <a:endParaRPr lang="en-US" altLang="zh-CN">
              <a:solidFill>
                <a:schemeClr val="tx1"/>
              </a:solidFill>
            </a:endParaRPr>
          </a:p>
        </p:txBody>
      </p:sp>
      <p:cxnSp>
        <p:nvCxnSpPr>
          <p:cNvPr id="22" name="直接箭头连接符 21"/>
          <p:cNvCxnSpPr/>
          <p:nvPr/>
        </p:nvCxnSpPr>
        <p:spPr>
          <a:xfrm flipV="1">
            <a:off x="1880235" y="1673225"/>
            <a:ext cx="955040" cy="4318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856105" y="1355725"/>
            <a:ext cx="982980" cy="306705"/>
          </a:xfrm>
          <a:prstGeom prst="rect">
            <a:avLst/>
          </a:prstGeom>
          <a:noFill/>
        </p:spPr>
        <p:txBody>
          <a:bodyPr wrap="none" rtlCol="0">
            <a:spAutoFit/>
          </a:bodyPr>
          <a:p>
            <a:r>
              <a:rPr lang="en-US" altLang="zh-CN" sz="1400"/>
              <a:t>1</a:t>
            </a:r>
            <a:r>
              <a:rPr lang="zh-CN" altLang="en-US" sz="1400">
                <a:ea typeface="宋体" panose="02010600030101010101" pitchFamily="2" charset="-122"/>
              </a:rPr>
              <a:t>、</a:t>
            </a:r>
            <a:r>
              <a:rPr lang="en-US" altLang="zh-CN" sz="1400">
                <a:ea typeface="宋体" panose="02010600030101010101" pitchFamily="2" charset="-122"/>
              </a:rPr>
              <a:t>create</a:t>
            </a:r>
            <a:endParaRPr lang="en-US" altLang="zh-CN" sz="1400">
              <a:ea typeface="宋体" panose="02010600030101010101" pitchFamily="2" charset="-122"/>
            </a:endParaRPr>
          </a:p>
        </p:txBody>
      </p:sp>
      <p:cxnSp>
        <p:nvCxnSpPr>
          <p:cNvPr id="24" name="直接箭头连接符 23"/>
          <p:cNvCxnSpPr/>
          <p:nvPr/>
        </p:nvCxnSpPr>
        <p:spPr>
          <a:xfrm>
            <a:off x="4530725" y="1662430"/>
            <a:ext cx="3209290" cy="53975"/>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364480" y="1236980"/>
            <a:ext cx="982980" cy="306705"/>
          </a:xfrm>
          <a:prstGeom prst="rect">
            <a:avLst/>
          </a:prstGeom>
          <a:noFill/>
        </p:spPr>
        <p:txBody>
          <a:bodyPr wrap="none" rtlCol="0">
            <a:spAutoFit/>
          </a:bodyPr>
          <a:p>
            <a:r>
              <a:rPr lang="en-US" altLang="zh-CN" sz="1400">
                <a:ea typeface="宋体" panose="02010600030101010101" pitchFamily="2" charset="-122"/>
              </a:rPr>
              <a:t>2</a:t>
            </a:r>
            <a:r>
              <a:rPr lang="zh-CN" altLang="en-US" sz="1400">
                <a:ea typeface="宋体" panose="02010600030101010101" pitchFamily="2" charset="-122"/>
              </a:rPr>
              <a:t>、</a:t>
            </a:r>
            <a:r>
              <a:rPr lang="en-US" altLang="zh-CN" sz="1400">
                <a:ea typeface="宋体" panose="02010600030101010101" pitchFamily="2" charset="-122"/>
              </a:rPr>
              <a:t>create</a:t>
            </a:r>
            <a:endParaRPr lang="en-US" altLang="zh-CN" sz="1400">
              <a:ea typeface="宋体" panose="02010600030101010101" pitchFamily="2" charset="-122"/>
            </a:endParaRPr>
          </a:p>
        </p:txBody>
      </p:sp>
      <p:cxnSp>
        <p:nvCxnSpPr>
          <p:cNvPr id="26" name="直接箭头连接符 25"/>
          <p:cNvCxnSpPr>
            <a:stCxn id="7" idx="3"/>
          </p:cNvCxnSpPr>
          <p:nvPr/>
        </p:nvCxnSpPr>
        <p:spPr>
          <a:xfrm>
            <a:off x="1878330" y="1877060"/>
            <a:ext cx="935355" cy="41910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1878330" y="1765300"/>
            <a:ext cx="894080" cy="306705"/>
          </a:xfrm>
          <a:prstGeom prst="rect">
            <a:avLst/>
          </a:prstGeom>
          <a:noFill/>
        </p:spPr>
        <p:txBody>
          <a:bodyPr wrap="none" rtlCol="0">
            <a:spAutoFit/>
          </a:bodyPr>
          <a:p>
            <a:r>
              <a:rPr lang="en-US" altLang="zh-CN" sz="1400">
                <a:ea typeface="宋体" panose="02010600030101010101" pitchFamily="2" charset="-122"/>
              </a:rPr>
              <a:t>3</a:t>
            </a:r>
            <a:r>
              <a:rPr lang="zh-CN" altLang="en-US" sz="1400">
                <a:ea typeface="宋体" panose="02010600030101010101" pitchFamily="2" charset="-122"/>
              </a:rPr>
              <a:t>、</a:t>
            </a:r>
            <a:r>
              <a:rPr lang="en-US" altLang="zh-CN" sz="1400">
                <a:ea typeface="宋体" panose="02010600030101010101" pitchFamily="2" charset="-122"/>
              </a:rPr>
              <a:t>write</a:t>
            </a:r>
            <a:endParaRPr lang="en-US" altLang="zh-CN" sz="1400">
              <a:ea typeface="宋体" panose="02010600030101010101" pitchFamily="2" charset="-122"/>
            </a:endParaRPr>
          </a:p>
        </p:txBody>
      </p:sp>
      <p:cxnSp>
        <p:nvCxnSpPr>
          <p:cNvPr id="28" name="直接箭头连接符 27"/>
          <p:cNvCxnSpPr>
            <a:endCxn id="12" idx="1"/>
          </p:cNvCxnSpPr>
          <p:nvPr/>
        </p:nvCxnSpPr>
        <p:spPr>
          <a:xfrm flipV="1">
            <a:off x="4466590" y="2108200"/>
            <a:ext cx="3260725" cy="26289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107940" y="1877060"/>
            <a:ext cx="1249680" cy="306705"/>
          </a:xfrm>
          <a:prstGeom prst="rect">
            <a:avLst/>
          </a:prstGeom>
          <a:noFill/>
        </p:spPr>
        <p:txBody>
          <a:bodyPr wrap="none" rtlCol="0">
            <a:spAutoFit/>
          </a:bodyPr>
          <a:p>
            <a:r>
              <a:rPr lang="en-US" altLang="zh-CN" sz="1400">
                <a:ea typeface="宋体" panose="02010600030101010101" pitchFamily="2" charset="-122"/>
              </a:rPr>
              <a:t>4</a:t>
            </a:r>
            <a:r>
              <a:rPr lang="zh-CN" altLang="en-US" sz="1400">
                <a:ea typeface="宋体" panose="02010600030101010101" pitchFamily="2" charset="-122"/>
              </a:rPr>
              <a:t>、</a:t>
            </a:r>
            <a:r>
              <a:rPr lang="en-US" altLang="zh-CN" sz="1400">
                <a:ea typeface="宋体" panose="02010600030101010101" pitchFamily="2" charset="-122"/>
              </a:rPr>
              <a:t>add block</a:t>
            </a:r>
            <a:endParaRPr lang="en-US" altLang="zh-CN" sz="1400">
              <a:ea typeface="宋体" panose="02010600030101010101" pitchFamily="2" charset="-122"/>
            </a:endParaRPr>
          </a:p>
        </p:txBody>
      </p:sp>
      <p:cxnSp>
        <p:nvCxnSpPr>
          <p:cNvPr id="30" name="直接箭头连接符 29"/>
          <p:cNvCxnSpPr/>
          <p:nvPr/>
        </p:nvCxnSpPr>
        <p:spPr>
          <a:xfrm>
            <a:off x="3221355" y="2800350"/>
            <a:ext cx="43180" cy="1631315"/>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1747520" y="3615690"/>
            <a:ext cx="1338580" cy="306705"/>
          </a:xfrm>
          <a:prstGeom prst="rect">
            <a:avLst/>
          </a:prstGeom>
          <a:noFill/>
        </p:spPr>
        <p:txBody>
          <a:bodyPr wrap="none" rtlCol="0">
            <a:spAutoFit/>
          </a:bodyPr>
          <a:p>
            <a:r>
              <a:rPr lang="en-US" altLang="zh-CN" sz="1400">
                <a:ea typeface="宋体" panose="02010600030101010101" pitchFamily="2" charset="-122"/>
              </a:rPr>
              <a:t>5</a:t>
            </a:r>
            <a:r>
              <a:rPr lang="zh-CN" altLang="en-US" sz="1400">
                <a:ea typeface="宋体" panose="02010600030101010101" pitchFamily="2" charset="-122"/>
              </a:rPr>
              <a:t>、</a:t>
            </a:r>
            <a:r>
              <a:rPr lang="en-US" altLang="zh-CN" sz="1400">
                <a:ea typeface="宋体" panose="02010600030101010101" pitchFamily="2" charset="-122"/>
              </a:rPr>
              <a:t>write data</a:t>
            </a:r>
            <a:endParaRPr lang="en-US" altLang="zh-CN" sz="1400">
              <a:ea typeface="宋体" panose="02010600030101010101" pitchFamily="2" charset="-122"/>
            </a:endParaRPr>
          </a:p>
        </p:txBody>
      </p:sp>
      <p:cxnSp>
        <p:nvCxnSpPr>
          <p:cNvPr id="32" name="直接箭头连接符 31"/>
          <p:cNvCxnSpPr/>
          <p:nvPr/>
        </p:nvCxnSpPr>
        <p:spPr>
          <a:xfrm>
            <a:off x="4370070" y="4925060"/>
            <a:ext cx="1416685" cy="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411345" y="4535170"/>
            <a:ext cx="1338580" cy="306705"/>
          </a:xfrm>
          <a:prstGeom prst="rect">
            <a:avLst/>
          </a:prstGeom>
          <a:noFill/>
        </p:spPr>
        <p:txBody>
          <a:bodyPr wrap="none" rtlCol="0">
            <a:spAutoFit/>
          </a:bodyPr>
          <a:p>
            <a:r>
              <a:rPr lang="en-US" altLang="zh-CN" sz="1400">
                <a:ea typeface="宋体" panose="02010600030101010101" pitchFamily="2" charset="-122"/>
              </a:rPr>
              <a:t>5</a:t>
            </a:r>
            <a:r>
              <a:rPr lang="zh-CN" altLang="en-US" sz="1400">
                <a:ea typeface="宋体" panose="02010600030101010101" pitchFamily="2" charset="-122"/>
              </a:rPr>
              <a:t>、备份数据块</a:t>
            </a:r>
            <a:endParaRPr lang="zh-CN" altLang="en-US" sz="1400">
              <a:ea typeface="宋体" panose="02010600030101010101" pitchFamily="2" charset="-122"/>
            </a:endParaRPr>
          </a:p>
        </p:txBody>
      </p:sp>
      <p:cxnSp>
        <p:nvCxnSpPr>
          <p:cNvPr id="34" name="直接箭头连接符 33"/>
          <p:cNvCxnSpPr/>
          <p:nvPr/>
        </p:nvCxnSpPr>
        <p:spPr>
          <a:xfrm>
            <a:off x="7332345" y="4893310"/>
            <a:ext cx="1384300" cy="64135"/>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457440" y="4566920"/>
            <a:ext cx="1338580" cy="306705"/>
          </a:xfrm>
          <a:prstGeom prst="rect">
            <a:avLst/>
          </a:prstGeom>
          <a:noFill/>
        </p:spPr>
        <p:txBody>
          <a:bodyPr wrap="none" rtlCol="0">
            <a:spAutoFit/>
          </a:bodyPr>
          <a:p>
            <a:r>
              <a:rPr lang="en-US" altLang="zh-CN" sz="1400">
                <a:ea typeface="宋体" panose="02010600030101010101" pitchFamily="2" charset="-122"/>
              </a:rPr>
              <a:t>5</a:t>
            </a:r>
            <a:r>
              <a:rPr lang="zh-CN" altLang="en-US" sz="1400">
                <a:ea typeface="宋体" panose="02010600030101010101" pitchFamily="2" charset="-122"/>
              </a:rPr>
              <a:t>、备份数据块</a:t>
            </a:r>
            <a:endParaRPr lang="zh-CN" altLang="en-US" sz="1400">
              <a:ea typeface="宋体" panose="02010600030101010101" pitchFamily="2" charset="-122"/>
            </a:endParaRPr>
          </a:p>
        </p:txBody>
      </p:sp>
      <p:cxnSp>
        <p:nvCxnSpPr>
          <p:cNvPr id="36" name="直接箭头连接符 35"/>
          <p:cNvCxnSpPr>
            <a:stCxn id="15" idx="0"/>
            <a:endCxn id="9" idx="2"/>
          </p:cNvCxnSpPr>
          <p:nvPr/>
        </p:nvCxnSpPr>
        <p:spPr>
          <a:xfrm flipV="1">
            <a:off x="3648075" y="2778760"/>
            <a:ext cx="12065" cy="169418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368040" y="3394075"/>
            <a:ext cx="1871980" cy="306705"/>
          </a:xfrm>
          <a:prstGeom prst="rect">
            <a:avLst/>
          </a:prstGeom>
          <a:noFill/>
        </p:spPr>
        <p:txBody>
          <a:bodyPr wrap="none" rtlCol="0">
            <a:spAutoFit/>
          </a:bodyPr>
          <a:p>
            <a:r>
              <a:rPr lang="en-US" altLang="zh-CN" sz="1400">
                <a:ea typeface="宋体" panose="02010600030101010101" pitchFamily="2" charset="-122"/>
              </a:rPr>
              <a:t>6</a:t>
            </a:r>
            <a:r>
              <a:rPr lang="zh-CN" altLang="en-US" sz="1400">
                <a:ea typeface="宋体" panose="02010600030101010101" pitchFamily="2" charset="-122"/>
              </a:rPr>
              <a:t>、告诉客户端写完了</a:t>
            </a:r>
            <a:endParaRPr lang="zh-CN" altLang="en-US" sz="1400">
              <a:ea typeface="宋体" panose="02010600030101010101" pitchFamily="2" charset="-122"/>
            </a:endParaRPr>
          </a:p>
        </p:txBody>
      </p:sp>
      <p:cxnSp>
        <p:nvCxnSpPr>
          <p:cNvPr id="38" name="直接箭头连接符 37"/>
          <p:cNvCxnSpPr/>
          <p:nvPr/>
        </p:nvCxnSpPr>
        <p:spPr>
          <a:xfrm flipH="1">
            <a:off x="4423410" y="5622925"/>
            <a:ext cx="1374140" cy="53975"/>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H="1">
            <a:off x="7332345" y="5504815"/>
            <a:ext cx="1395095" cy="32385"/>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4530725" y="5180330"/>
            <a:ext cx="1160780" cy="306705"/>
          </a:xfrm>
          <a:prstGeom prst="rect">
            <a:avLst/>
          </a:prstGeom>
          <a:noFill/>
        </p:spPr>
        <p:txBody>
          <a:bodyPr wrap="none" rtlCol="0">
            <a:spAutoFit/>
          </a:bodyPr>
          <a:p>
            <a:r>
              <a:rPr lang="en-US" altLang="zh-CN" sz="1400">
                <a:ea typeface="宋体" panose="02010600030101010101" pitchFamily="2" charset="-122"/>
              </a:rPr>
              <a:t>6</a:t>
            </a:r>
            <a:r>
              <a:rPr lang="zh-CN" altLang="en-US" sz="1400">
                <a:ea typeface="宋体" panose="02010600030101010101" pitchFamily="2" charset="-122"/>
              </a:rPr>
              <a:t>、备份完成</a:t>
            </a:r>
            <a:endParaRPr lang="zh-CN" altLang="en-US" sz="1400">
              <a:ea typeface="宋体" panose="02010600030101010101" pitchFamily="2" charset="-122"/>
            </a:endParaRPr>
          </a:p>
        </p:txBody>
      </p:sp>
      <p:sp>
        <p:nvSpPr>
          <p:cNvPr id="41" name="文本框 40"/>
          <p:cNvSpPr txBox="1"/>
          <p:nvPr/>
        </p:nvSpPr>
        <p:spPr>
          <a:xfrm>
            <a:off x="7444105" y="5129530"/>
            <a:ext cx="1160780" cy="306705"/>
          </a:xfrm>
          <a:prstGeom prst="rect">
            <a:avLst/>
          </a:prstGeom>
          <a:noFill/>
        </p:spPr>
        <p:txBody>
          <a:bodyPr wrap="none" rtlCol="0">
            <a:spAutoFit/>
          </a:bodyPr>
          <a:p>
            <a:r>
              <a:rPr lang="en-US" altLang="zh-CN" sz="1400">
                <a:ea typeface="宋体" panose="02010600030101010101" pitchFamily="2" charset="-122"/>
              </a:rPr>
              <a:t>6</a:t>
            </a:r>
            <a:r>
              <a:rPr lang="zh-CN" altLang="en-US" sz="1400">
                <a:ea typeface="宋体" panose="02010600030101010101" pitchFamily="2" charset="-122"/>
              </a:rPr>
              <a:t>、备份完成</a:t>
            </a:r>
            <a:endParaRPr lang="zh-CN" altLang="en-US" sz="1400">
              <a:ea typeface="宋体" panose="02010600030101010101" pitchFamily="2" charset="-122"/>
            </a:endParaRPr>
          </a:p>
        </p:txBody>
      </p:sp>
      <p:cxnSp>
        <p:nvCxnSpPr>
          <p:cNvPr id="42" name="直接箭头连接符 41"/>
          <p:cNvCxnSpPr>
            <a:stCxn id="15" idx="0"/>
            <a:endCxn id="12" idx="2"/>
          </p:cNvCxnSpPr>
          <p:nvPr/>
        </p:nvCxnSpPr>
        <p:spPr>
          <a:xfrm flipV="1">
            <a:off x="3648075" y="2821940"/>
            <a:ext cx="4841875" cy="165100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8" idx="0"/>
            <a:endCxn id="12" idx="2"/>
          </p:cNvCxnSpPr>
          <p:nvPr/>
        </p:nvCxnSpPr>
        <p:spPr>
          <a:xfrm flipV="1">
            <a:off x="6576060" y="2821940"/>
            <a:ext cx="1913890" cy="165100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1" idx="0"/>
          </p:cNvCxnSpPr>
          <p:nvPr/>
        </p:nvCxnSpPr>
        <p:spPr>
          <a:xfrm flipH="1" flipV="1">
            <a:off x="8480425" y="2811145"/>
            <a:ext cx="1012825" cy="1610995"/>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6737350" y="3494405"/>
            <a:ext cx="1427480" cy="306705"/>
          </a:xfrm>
          <a:prstGeom prst="rect">
            <a:avLst/>
          </a:prstGeom>
          <a:noFill/>
        </p:spPr>
        <p:txBody>
          <a:bodyPr wrap="none" rtlCol="0">
            <a:spAutoFit/>
          </a:bodyPr>
          <a:p>
            <a:r>
              <a:rPr lang="en-US" altLang="zh-CN" sz="1400">
                <a:ea typeface="宋体" panose="02010600030101010101" pitchFamily="2" charset="-122"/>
              </a:rPr>
              <a:t>7</a:t>
            </a:r>
            <a:r>
              <a:rPr lang="zh-CN" altLang="en-US" sz="1400">
                <a:ea typeface="宋体" panose="02010600030101010101" pitchFamily="2" charset="-122"/>
              </a:rPr>
              <a:t>、</a:t>
            </a:r>
            <a:r>
              <a:rPr lang="en-US" altLang="zh-CN" sz="1400">
                <a:ea typeface="宋体" panose="02010600030101010101" pitchFamily="2" charset="-122"/>
              </a:rPr>
              <a:t>block</a:t>
            </a:r>
            <a:r>
              <a:rPr lang="zh-CN" altLang="en-US" sz="1400">
                <a:ea typeface="宋体" panose="02010600030101010101" pitchFamily="2" charset="-122"/>
              </a:rPr>
              <a:t>收到了</a:t>
            </a:r>
            <a:endParaRPr lang="zh-CN" altLang="en-US" sz="1400">
              <a:ea typeface="宋体" panose="02010600030101010101" pitchFamily="2" charset="-122"/>
            </a:endParaRPr>
          </a:p>
        </p:txBody>
      </p:sp>
      <p:cxnSp>
        <p:nvCxnSpPr>
          <p:cNvPr id="46" name="直接箭头连接符 45"/>
          <p:cNvCxnSpPr/>
          <p:nvPr/>
        </p:nvCxnSpPr>
        <p:spPr>
          <a:xfrm>
            <a:off x="1880235" y="2066290"/>
            <a:ext cx="935355" cy="41910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1747520" y="2126615"/>
            <a:ext cx="894080" cy="306705"/>
          </a:xfrm>
          <a:prstGeom prst="rect">
            <a:avLst/>
          </a:prstGeom>
          <a:noFill/>
        </p:spPr>
        <p:txBody>
          <a:bodyPr wrap="none" rtlCol="0">
            <a:spAutoFit/>
          </a:bodyPr>
          <a:p>
            <a:r>
              <a:rPr lang="en-US" altLang="zh-CN" sz="1400">
                <a:ea typeface="宋体" panose="02010600030101010101" pitchFamily="2" charset="-122"/>
              </a:rPr>
              <a:t>8</a:t>
            </a:r>
            <a:r>
              <a:rPr lang="zh-CN" altLang="en-US" sz="1400">
                <a:ea typeface="宋体" panose="02010600030101010101" pitchFamily="2" charset="-122"/>
              </a:rPr>
              <a:t>、</a:t>
            </a:r>
            <a:r>
              <a:rPr lang="en-US" altLang="zh-CN" sz="1400">
                <a:ea typeface="宋体" panose="02010600030101010101" pitchFamily="2" charset="-122"/>
              </a:rPr>
              <a:t>close</a:t>
            </a:r>
            <a:endParaRPr lang="en-US" altLang="zh-CN" sz="1400">
              <a:ea typeface="宋体" panose="02010600030101010101" pitchFamily="2" charset="-122"/>
            </a:endParaRPr>
          </a:p>
        </p:txBody>
      </p:sp>
      <p:cxnSp>
        <p:nvCxnSpPr>
          <p:cNvPr id="48" name="直接箭头连接符 47"/>
          <p:cNvCxnSpPr/>
          <p:nvPr/>
        </p:nvCxnSpPr>
        <p:spPr>
          <a:xfrm flipV="1">
            <a:off x="4498975" y="2456815"/>
            <a:ext cx="3241040" cy="150495"/>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5480685" y="2547620"/>
            <a:ext cx="982980" cy="306705"/>
          </a:xfrm>
          <a:prstGeom prst="rect">
            <a:avLst/>
          </a:prstGeom>
          <a:noFill/>
        </p:spPr>
        <p:txBody>
          <a:bodyPr wrap="none" rtlCol="0">
            <a:spAutoFit/>
          </a:bodyPr>
          <a:p>
            <a:r>
              <a:rPr lang="en-US" altLang="zh-CN" sz="1400">
                <a:ea typeface="宋体" panose="02010600030101010101" pitchFamily="2" charset="-122"/>
              </a:rPr>
              <a:t>9</a:t>
            </a:r>
            <a:r>
              <a:rPr lang="zh-CN" altLang="en-US" sz="1400">
                <a:ea typeface="宋体" panose="02010600030101010101" pitchFamily="2" charset="-122"/>
              </a:rPr>
              <a:t>、结束了</a:t>
            </a:r>
            <a:endParaRPr lang="zh-CN" altLang="en-US" sz="14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linds(horizontal)">
                                      <p:cBhvr>
                                        <p:cTn id="20" dur="500"/>
                                        <p:tgtEl>
                                          <p:spTgt spid="2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linds(horizontal)">
                                      <p:cBhvr>
                                        <p:cTn id="23" dur="500"/>
                                        <p:tgtEl>
                                          <p:spTgt spid="2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blinds(horizontal)">
                                      <p:cBhvr>
                                        <p:cTn id="33" dur="500"/>
                                        <p:tgtEl>
                                          <p:spTgt spid="24"/>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linds(horizontal)">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blinds(horizontal)">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blinds(horizontal)">
                                      <p:cBhvr>
                                        <p:cTn id="46" dur="500"/>
                                        <p:tgtEl>
                                          <p:spTgt spid="2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blinds(horizontal)">
                                      <p:cBhvr>
                                        <p:cTn id="49" dur="500"/>
                                        <p:tgtEl>
                                          <p:spTgt spid="27"/>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blinds(horizontal)">
                                      <p:cBhvr>
                                        <p:cTn id="54" dur="500"/>
                                        <p:tgtEl>
                                          <p:spTgt spid="29"/>
                                        </p:tgtEl>
                                      </p:cBhvr>
                                    </p:animEffect>
                                  </p:childTnLst>
                                </p:cTn>
                              </p:par>
                              <p:par>
                                <p:cTn id="55" presetID="3" presetClass="entr" presetSubtype="1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blinds(horizontal)">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blinds(horizontal)">
                                      <p:cBhvr>
                                        <p:cTn id="62" dur="500"/>
                                        <p:tgtEl>
                                          <p:spTgt spid="30"/>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blinds(horizontal)">
                                      <p:cBhvr>
                                        <p:cTn id="65" dur="500"/>
                                        <p:tgtEl>
                                          <p:spTgt spid="31"/>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blinds(horizontal)">
                                      <p:cBhvr>
                                        <p:cTn id="70" dur="500"/>
                                        <p:tgtEl>
                                          <p:spTgt spid="32"/>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blinds(horizontal)">
                                      <p:cBhvr>
                                        <p:cTn id="73" dur="500"/>
                                        <p:tgtEl>
                                          <p:spTgt spid="33"/>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blinds(horizontal)">
                                      <p:cBhvr>
                                        <p:cTn id="76" dur="500"/>
                                        <p:tgtEl>
                                          <p:spTgt spid="35"/>
                                        </p:tgtEl>
                                      </p:cBhvr>
                                    </p:animEffect>
                                  </p:childTnLst>
                                </p:cTn>
                              </p:par>
                              <p:par>
                                <p:cTn id="77" presetID="3" presetClass="entr" presetSubtype="10" fill="hold"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blinds(horizontal)">
                                      <p:cBhvr>
                                        <p:cTn id="79" dur="500"/>
                                        <p:tgtEl>
                                          <p:spTgt spid="34"/>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blinds(horizontal)">
                                      <p:cBhvr>
                                        <p:cTn id="84" dur="500"/>
                                        <p:tgtEl>
                                          <p:spTgt spid="37"/>
                                        </p:tgtEl>
                                      </p:cBhvr>
                                    </p:animEffect>
                                  </p:childTnLst>
                                </p:cTn>
                              </p:par>
                              <p:par>
                                <p:cTn id="85" presetID="3" presetClass="entr" presetSubtype="10" fill="hold" nodeType="with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blinds(horizontal)">
                                      <p:cBhvr>
                                        <p:cTn id="87" dur="500"/>
                                        <p:tgtEl>
                                          <p:spTgt spid="36"/>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blinds(horizontal)">
                                      <p:cBhvr>
                                        <p:cTn id="92" dur="500"/>
                                        <p:tgtEl>
                                          <p:spTgt spid="40"/>
                                        </p:tgtEl>
                                      </p:cBhvr>
                                    </p:animEffect>
                                  </p:childTnLst>
                                </p:cTn>
                              </p:par>
                              <p:par>
                                <p:cTn id="93" presetID="3" presetClass="entr" presetSubtype="10" fill="hold" nodeType="with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blinds(horizontal)">
                                      <p:cBhvr>
                                        <p:cTn id="95" dur="500"/>
                                        <p:tgtEl>
                                          <p:spTgt spid="38"/>
                                        </p:tgtEl>
                                      </p:cBhvr>
                                    </p:animEffect>
                                  </p:childTnLst>
                                </p:cTn>
                              </p:par>
                              <p:par>
                                <p:cTn id="96" presetID="3" presetClass="entr" presetSubtype="10" fill="hold" nodeType="with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blinds(horizontal)">
                                      <p:cBhvr>
                                        <p:cTn id="98" dur="500"/>
                                        <p:tgtEl>
                                          <p:spTgt spid="39"/>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41"/>
                                        </p:tgtEl>
                                        <p:attrNameLst>
                                          <p:attrName>style.visibility</p:attrName>
                                        </p:attrNameLst>
                                      </p:cBhvr>
                                      <p:to>
                                        <p:strVal val="visible"/>
                                      </p:to>
                                    </p:set>
                                    <p:animEffect transition="in" filter="blinds(horizontal)">
                                      <p:cBhvr>
                                        <p:cTn id="101" dur="500"/>
                                        <p:tgtEl>
                                          <p:spTgt spid="41"/>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nodeType="clickEffect">
                                  <p:stCondLst>
                                    <p:cond delay="0"/>
                                  </p:stCondLst>
                                  <p:childTnLst>
                                    <p:set>
                                      <p:cBhvr>
                                        <p:cTn id="105" dur="1" fill="hold">
                                          <p:stCondLst>
                                            <p:cond delay="0"/>
                                          </p:stCondLst>
                                        </p:cTn>
                                        <p:tgtEl>
                                          <p:spTgt spid="42"/>
                                        </p:tgtEl>
                                        <p:attrNameLst>
                                          <p:attrName>style.visibility</p:attrName>
                                        </p:attrNameLst>
                                      </p:cBhvr>
                                      <p:to>
                                        <p:strVal val="visible"/>
                                      </p:to>
                                    </p:set>
                                    <p:animEffect transition="in" filter="blinds(horizontal)">
                                      <p:cBhvr>
                                        <p:cTn id="106" dur="500"/>
                                        <p:tgtEl>
                                          <p:spTgt spid="42"/>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45"/>
                                        </p:tgtEl>
                                        <p:attrNameLst>
                                          <p:attrName>style.visibility</p:attrName>
                                        </p:attrNameLst>
                                      </p:cBhvr>
                                      <p:to>
                                        <p:strVal val="visible"/>
                                      </p:to>
                                    </p:set>
                                    <p:animEffect transition="in" filter="blinds(horizontal)">
                                      <p:cBhvr>
                                        <p:cTn id="109" dur="500"/>
                                        <p:tgtEl>
                                          <p:spTgt spid="45"/>
                                        </p:tgtEl>
                                      </p:cBhvr>
                                    </p:animEffect>
                                  </p:childTnLst>
                                </p:cTn>
                              </p:par>
                              <p:par>
                                <p:cTn id="110" presetID="3" presetClass="entr" presetSubtype="10" fill="hold" nodeType="with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blinds(horizontal)">
                                      <p:cBhvr>
                                        <p:cTn id="112" dur="500"/>
                                        <p:tgtEl>
                                          <p:spTgt spid="43"/>
                                        </p:tgtEl>
                                      </p:cBhvr>
                                    </p:animEffect>
                                  </p:childTnLst>
                                </p:cTn>
                              </p:par>
                              <p:par>
                                <p:cTn id="113" presetID="3" presetClass="entr" presetSubtype="10" fill="hold" nodeType="withEffect">
                                  <p:stCondLst>
                                    <p:cond delay="0"/>
                                  </p:stCondLst>
                                  <p:childTnLst>
                                    <p:set>
                                      <p:cBhvr>
                                        <p:cTn id="114" dur="1" fill="hold">
                                          <p:stCondLst>
                                            <p:cond delay="0"/>
                                          </p:stCondLst>
                                        </p:cTn>
                                        <p:tgtEl>
                                          <p:spTgt spid="44"/>
                                        </p:tgtEl>
                                        <p:attrNameLst>
                                          <p:attrName>style.visibility</p:attrName>
                                        </p:attrNameLst>
                                      </p:cBhvr>
                                      <p:to>
                                        <p:strVal val="visible"/>
                                      </p:to>
                                    </p:set>
                                    <p:animEffect transition="in" filter="blinds(horizontal)">
                                      <p:cBhvr>
                                        <p:cTn id="115" dur="500"/>
                                        <p:tgtEl>
                                          <p:spTgt spid="44"/>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nodeType="clickEffect">
                                  <p:stCondLst>
                                    <p:cond delay="0"/>
                                  </p:stCondLst>
                                  <p:childTnLst>
                                    <p:set>
                                      <p:cBhvr>
                                        <p:cTn id="119" dur="1" fill="hold">
                                          <p:stCondLst>
                                            <p:cond delay="0"/>
                                          </p:stCondLst>
                                        </p:cTn>
                                        <p:tgtEl>
                                          <p:spTgt spid="46"/>
                                        </p:tgtEl>
                                        <p:attrNameLst>
                                          <p:attrName>style.visibility</p:attrName>
                                        </p:attrNameLst>
                                      </p:cBhvr>
                                      <p:to>
                                        <p:strVal val="visible"/>
                                      </p:to>
                                    </p:set>
                                    <p:animEffect transition="in" filter="blinds(horizontal)">
                                      <p:cBhvr>
                                        <p:cTn id="120" dur="500"/>
                                        <p:tgtEl>
                                          <p:spTgt spid="46"/>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47"/>
                                        </p:tgtEl>
                                        <p:attrNameLst>
                                          <p:attrName>style.visibility</p:attrName>
                                        </p:attrNameLst>
                                      </p:cBhvr>
                                      <p:to>
                                        <p:strVal val="visible"/>
                                      </p:to>
                                    </p:set>
                                    <p:animEffect transition="in" filter="blinds(horizontal)">
                                      <p:cBhvr>
                                        <p:cTn id="123" dur="500"/>
                                        <p:tgtEl>
                                          <p:spTgt spid="47"/>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nodeType="clickEffect">
                                  <p:stCondLst>
                                    <p:cond delay="0"/>
                                  </p:stCondLst>
                                  <p:childTnLst>
                                    <p:set>
                                      <p:cBhvr>
                                        <p:cTn id="127" dur="1" fill="hold">
                                          <p:stCondLst>
                                            <p:cond delay="0"/>
                                          </p:stCondLst>
                                        </p:cTn>
                                        <p:tgtEl>
                                          <p:spTgt spid="48"/>
                                        </p:tgtEl>
                                        <p:attrNameLst>
                                          <p:attrName>style.visibility</p:attrName>
                                        </p:attrNameLst>
                                      </p:cBhvr>
                                      <p:to>
                                        <p:strVal val="visible"/>
                                      </p:to>
                                    </p:set>
                                    <p:animEffect transition="in" filter="blinds(horizontal)">
                                      <p:cBhvr>
                                        <p:cTn id="128" dur="500"/>
                                        <p:tgtEl>
                                          <p:spTgt spid="48"/>
                                        </p:tgtEl>
                                      </p:cBhvr>
                                    </p:animEffect>
                                  </p:childTnLst>
                                </p:cTn>
                              </p:par>
                              <p:par>
                                <p:cTn id="129" presetID="3" presetClass="entr" presetSubtype="10" fill="hold" grpId="0" nodeType="withEffect">
                                  <p:stCondLst>
                                    <p:cond delay="0"/>
                                  </p:stCondLst>
                                  <p:childTnLst>
                                    <p:set>
                                      <p:cBhvr>
                                        <p:cTn id="130" dur="1" fill="hold">
                                          <p:stCondLst>
                                            <p:cond delay="0"/>
                                          </p:stCondLst>
                                        </p:cTn>
                                        <p:tgtEl>
                                          <p:spTgt spid="49"/>
                                        </p:tgtEl>
                                        <p:attrNameLst>
                                          <p:attrName>style.visibility</p:attrName>
                                        </p:attrNameLst>
                                      </p:cBhvr>
                                      <p:to>
                                        <p:strVal val="visible"/>
                                      </p:to>
                                    </p:set>
                                    <p:animEffect transition="in" filter="blinds(horizontal)">
                                      <p:cBhvr>
                                        <p:cTn id="13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animBg="1"/>
      <p:bldP spid="23" grpId="0"/>
      <p:bldP spid="8" grpId="0" animBg="1"/>
      <p:bldP spid="25" grpId="0"/>
      <p:bldP spid="9" grpId="0" animBg="1"/>
      <p:bldP spid="27" grpId="0"/>
      <p:bldP spid="29" grpId="0"/>
      <p:bldP spid="31" grpId="0"/>
      <p:bldP spid="33" grpId="0"/>
      <p:bldP spid="35" grpId="0"/>
      <p:bldP spid="37" grpId="0"/>
      <p:bldP spid="40" grpId="0"/>
      <p:bldP spid="41" grpId="0"/>
      <p:bldP spid="45" grpId="0"/>
      <p:bldP spid="47" grpId="0"/>
      <p:bldP spid="4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455" y="461818"/>
            <a:ext cx="4094480" cy="521970"/>
          </a:xfrm>
          <a:prstGeom prst="rect">
            <a:avLst/>
          </a:prstGeom>
          <a:noFill/>
        </p:spPr>
        <p:txBody>
          <a:bodyPr wrap="none" rtlCol="0">
            <a:spAutoFit/>
          </a:bodyPr>
          <a:lstStyle/>
          <a:p>
            <a:r>
              <a:rPr lang="en-US" altLang="zh-CN" sz="2800" dirty="0" smtClean="0"/>
              <a:t>HDFS</a:t>
            </a:r>
            <a:r>
              <a:rPr lang="zh-CN" altLang="en-US" sz="2800" dirty="0" smtClean="0"/>
              <a:t>文件读流程详细讲解</a:t>
            </a:r>
            <a:endParaRPr lang="zh-CN" altLang="en-US" sz="2800" dirty="0"/>
          </a:p>
        </p:txBody>
      </p:sp>
      <p:sp>
        <p:nvSpPr>
          <p:cNvPr id="2" name="矩形 1"/>
          <p:cNvSpPr/>
          <p:nvPr/>
        </p:nvSpPr>
        <p:spPr>
          <a:xfrm>
            <a:off x="666750" y="1276350"/>
            <a:ext cx="4507865" cy="198564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021080" y="1383665"/>
            <a:ext cx="3863975" cy="14274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139190" y="2843530"/>
            <a:ext cx="1440180" cy="368300"/>
          </a:xfrm>
          <a:prstGeom prst="rect">
            <a:avLst/>
          </a:prstGeom>
          <a:noFill/>
        </p:spPr>
        <p:txBody>
          <a:bodyPr wrap="none" rtlCol="0">
            <a:spAutoFit/>
          </a:bodyPr>
          <a:p>
            <a:r>
              <a:rPr lang="en-US" altLang="zh-CN"/>
              <a:t>client node</a:t>
            </a:r>
            <a:endParaRPr lang="en-US" altLang="zh-CN"/>
          </a:p>
        </p:txBody>
      </p:sp>
      <p:sp>
        <p:nvSpPr>
          <p:cNvPr id="6" name="文本框 5"/>
          <p:cNvSpPr txBox="1"/>
          <p:nvPr/>
        </p:nvSpPr>
        <p:spPr>
          <a:xfrm>
            <a:off x="1085215" y="2399665"/>
            <a:ext cx="1325880" cy="368300"/>
          </a:xfrm>
          <a:prstGeom prst="rect">
            <a:avLst/>
          </a:prstGeom>
          <a:noFill/>
        </p:spPr>
        <p:txBody>
          <a:bodyPr wrap="none" rtlCol="0">
            <a:spAutoFit/>
          </a:bodyPr>
          <a:p>
            <a:r>
              <a:rPr lang="en-US" altLang="zh-CN"/>
              <a:t>client JVM</a:t>
            </a:r>
            <a:endParaRPr lang="en-US" altLang="zh-CN"/>
          </a:p>
        </p:txBody>
      </p:sp>
      <p:sp>
        <p:nvSpPr>
          <p:cNvPr id="7" name="矩形 6"/>
          <p:cNvSpPr/>
          <p:nvPr/>
        </p:nvSpPr>
        <p:spPr>
          <a:xfrm>
            <a:off x="1191260" y="1565275"/>
            <a:ext cx="944245" cy="60134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7030A0"/>
                </a:solidFill>
              </a:rPr>
              <a:t>HFDS</a:t>
            </a:r>
            <a:endParaRPr lang="en-US" altLang="zh-CN">
              <a:solidFill>
                <a:srgbClr val="7030A0"/>
              </a:solidFill>
            </a:endParaRPr>
          </a:p>
          <a:p>
            <a:pPr algn="ctr"/>
            <a:r>
              <a:rPr lang="en-US" altLang="zh-CN">
                <a:solidFill>
                  <a:srgbClr val="7030A0"/>
                </a:solidFill>
              </a:rPr>
              <a:t>Client</a:t>
            </a:r>
            <a:endParaRPr lang="en-US" altLang="zh-CN">
              <a:solidFill>
                <a:srgbClr val="7030A0"/>
              </a:solidFill>
            </a:endParaRPr>
          </a:p>
        </p:txBody>
      </p:sp>
      <p:sp>
        <p:nvSpPr>
          <p:cNvPr id="8" name="矩形 7"/>
          <p:cNvSpPr/>
          <p:nvPr/>
        </p:nvSpPr>
        <p:spPr>
          <a:xfrm>
            <a:off x="3068955" y="1488440"/>
            <a:ext cx="1696085" cy="60134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7030A0"/>
                </a:solidFill>
              </a:rPr>
              <a:t>Distributed</a:t>
            </a:r>
            <a:endParaRPr lang="en-US" altLang="zh-CN">
              <a:solidFill>
                <a:srgbClr val="7030A0"/>
              </a:solidFill>
            </a:endParaRPr>
          </a:p>
          <a:p>
            <a:pPr algn="ctr"/>
            <a:r>
              <a:rPr lang="en-US" altLang="zh-CN">
                <a:solidFill>
                  <a:srgbClr val="7030A0"/>
                </a:solidFill>
              </a:rPr>
              <a:t>FileSystem</a:t>
            </a:r>
            <a:endParaRPr lang="en-US" altLang="zh-CN">
              <a:solidFill>
                <a:srgbClr val="7030A0"/>
              </a:solidFill>
            </a:endParaRPr>
          </a:p>
        </p:txBody>
      </p:sp>
      <p:sp>
        <p:nvSpPr>
          <p:cNvPr id="9" name="矩形 8"/>
          <p:cNvSpPr/>
          <p:nvPr/>
        </p:nvSpPr>
        <p:spPr>
          <a:xfrm>
            <a:off x="3068955" y="2166620"/>
            <a:ext cx="1696085" cy="60134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7030A0"/>
                </a:solidFill>
              </a:rPr>
              <a:t>FSData</a:t>
            </a:r>
            <a:endParaRPr lang="en-US" altLang="zh-CN">
              <a:solidFill>
                <a:srgbClr val="7030A0"/>
              </a:solidFill>
            </a:endParaRPr>
          </a:p>
          <a:p>
            <a:pPr algn="ctr"/>
            <a:r>
              <a:rPr lang="en-US" altLang="zh-CN">
                <a:solidFill>
                  <a:srgbClr val="7030A0"/>
                </a:solidFill>
              </a:rPr>
              <a:t>OutputStream</a:t>
            </a:r>
            <a:endParaRPr lang="en-US" altLang="zh-CN">
              <a:solidFill>
                <a:srgbClr val="7030A0"/>
              </a:solidFill>
            </a:endParaRPr>
          </a:p>
        </p:txBody>
      </p:sp>
      <p:sp>
        <p:nvSpPr>
          <p:cNvPr id="10" name="矩形 9"/>
          <p:cNvSpPr/>
          <p:nvPr/>
        </p:nvSpPr>
        <p:spPr>
          <a:xfrm>
            <a:off x="7651750" y="1226185"/>
            <a:ext cx="2286635" cy="203644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7769860" y="2843530"/>
            <a:ext cx="1211580" cy="368300"/>
          </a:xfrm>
          <a:prstGeom prst="rect">
            <a:avLst/>
          </a:prstGeom>
          <a:noFill/>
        </p:spPr>
        <p:txBody>
          <a:bodyPr wrap="none" rtlCol="0">
            <a:spAutoFit/>
          </a:bodyPr>
          <a:p>
            <a:r>
              <a:rPr lang="en-US" altLang="zh-CN"/>
              <a:t>name node</a:t>
            </a:r>
            <a:endParaRPr lang="en-US" altLang="zh-CN"/>
          </a:p>
        </p:txBody>
      </p:sp>
      <p:sp>
        <p:nvSpPr>
          <p:cNvPr id="12" name="矩形 11"/>
          <p:cNvSpPr/>
          <p:nvPr/>
        </p:nvSpPr>
        <p:spPr>
          <a:xfrm>
            <a:off x="7984490" y="1383665"/>
            <a:ext cx="1525270" cy="14274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NameNode</a:t>
            </a:r>
            <a:endParaRPr lang="en-US" altLang="zh-CN">
              <a:solidFill>
                <a:schemeClr val="tx1"/>
              </a:solidFill>
            </a:endParaRPr>
          </a:p>
        </p:txBody>
      </p:sp>
      <p:sp>
        <p:nvSpPr>
          <p:cNvPr id="13" name="矩形 12"/>
          <p:cNvSpPr/>
          <p:nvPr/>
        </p:nvSpPr>
        <p:spPr>
          <a:xfrm>
            <a:off x="2809875" y="4304665"/>
            <a:ext cx="2286635" cy="203644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2927985" y="5922010"/>
            <a:ext cx="1211580" cy="368300"/>
          </a:xfrm>
          <a:prstGeom prst="rect">
            <a:avLst/>
          </a:prstGeom>
          <a:noFill/>
        </p:spPr>
        <p:txBody>
          <a:bodyPr wrap="none" rtlCol="0">
            <a:spAutoFit/>
          </a:bodyPr>
          <a:p>
            <a:r>
              <a:rPr lang="en-US" altLang="zh-CN"/>
              <a:t>data node</a:t>
            </a:r>
            <a:endParaRPr lang="en-US" altLang="zh-CN"/>
          </a:p>
        </p:txBody>
      </p:sp>
      <p:sp>
        <p:nvSpPr>
          <p:cNvPr id="15" name="矩形 14"/>
          <p:cNvSpPr/>
          <p:nvPr/>
        </p:nvSpPr>
        <p:spPr>
          <a:xfrm>
            <a:off x="3142615" y="4462145"/>
            <a:ext cx="1525270" cy="14274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DataNode</a:t>
            </a:r>
            <a:endParaRPr lang="en-US" altLang="zh-CN">
              <a:solidFill>
                <a:schemeClr val="tx1"/>
              </a:solidFill>
            </a:endParaRPr>
          </a:p>
        </p:txBody>
      </p:sp>
      <p:sp>
        <p:nvSpPr>
          <p:cNvPr id="16" name="矩形 15"/>
          <p:cNvSpPr/>
          <p:nvPr/>
        </p:nvSpPr>
        <p:spPr>
          <a:xfrm>
            <a:off x="5737860" y="4304665"/>
            <a:ext cx="2286635" cy="203644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5855970" y="5922010"/>
            <a:ext cx="1211580" cy="368300"/>
          </a:xfrm>
          <a:prstGeom prst="rect">
            <a:avLst/>
          </a:prstGeom>
          <a:noFill/>
        </p:spPr>
        <p:txBody>
          <a:bodyPr wrap="none" rtlCol="0">
            <a:spAutoFit/>
          </a:bodyPr>
          <a:p>
            <a:r>
              <a:rPr lang="en-US" altLang="zh-CN"/>
              <a:t>data node</a:t>
            </a:r>
            <a:endParaRPr lang="en-US" altLang="zh-CN"/>
          </a:p>
        </p:txBody>
      </p:sp>
      <p:sp>
        <p:nvSpPr>
          <p:cNvPr id="18" name="矩形 17"/>
          <p:cNvSpPr/>
          <p:nvPr/>
        </p:nvSpPr>
        <p:spPr>
          <a:xfrm>
            <a:off x="6070600" y="4462145"/>
            <a:ext cx="1525270" cy="14274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DataNode</a:t>
            </a:r>
            <a:endParaRPr lang="en-US" altLang="zh-CN">
              <a:solidFill>
                <a:schemeClr val="tx1"/>
              </a:solidFill>
            </a:endParaRPr>
          </a:p>
        </p:txBody>
      </p:sp>
      <p:sp>
        <p:nvSpPr>
          <p:cNvPr id="19" name="矩形 18"/>
          <p:cNvSpPr/>
          <p:nvPr/>
        </p:nvSpPr>
        <p:spPr>
          <a:xfrm>
            <a:off x="8655050" y="4253865"/>
            <a:ext cx="2286635" cy="203644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8773160" y="5871210"/>
            <a:ext cx="1211580" cy="368300"/>
          </a:xfrm>
          <a:prstGeom prst="rect">
            <a:avLst/>
          </a:prstGeom>
          <a:noFill/>
        </p:spPr>
        <p:txBody>
          <a:bodyPr wrap="none" rtlCol="0">
            <a:spAutoFit/>
          </a:bodyPr>
          <a:p>
            <a:r>
              <a:rPr lang="en-US" altLang="zh-CN"/>
              <a:t>data node</a:t>
            </a:r>
            <a:endParaRPr lang="en-US" altLang="zh-CN"/>
          </a:p>
        </p:txBody>
      </p:sp>
      <p:sp>
        <p:nvSpPr>
          <p:cNvPr id="21" name="矩形 20"/>
          <p:cNvSpPr/>
          <p:nvPr/>
        </p:nvSpPr>
        <p:spPr>
          <a:xfrm>
            <a:off x="8987790" y="4411345"/>
            <a:ext cx="1525270" cy="14274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DataNode</a:t>
            </a:r>
            <a:endParaRPr lang="en-US" altLang="zh-CN">
              <a:solidFill>
                <a:schemeClr val="tx1"/>
              </a:solidFill>
            </a:endParaRPr>
          </a:p>
        </p:txBody>
      </p:sp>
      <p:cxnSp>
        <p:nvCxnSpPr>
          <p:cNvPr id="22" name="直接箭头连接符 21"/>
          <p:cNvCxnSpPr/>
          <p:nvPr/>
        </p:nvCxnSpPr>
        <p:spPr>
          <a:xfrm flipV="1">
            <a:off x="2137410" y="1662430"/>
            <a:ext cx="955040" cy="4318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135505" y="1355725"/>
            <a:ext cx="805180" cy="306705"/>
          </a:xfrm>
          <a:prstGeom prst="rect">
            <a:avLst/>
          </a:prstGeom>
          <a:noFill/>
        </p:spPr>
        <p:txBody>
          <a:bodyPr wrap="none" rtlCol="0">
            <a:spAutoFit/>
          </a:bodyPr>
          <a:p>
            <a:r>
              <a:rPr lang="en-US" altLang="zh-CN" sz="1400"/>
              <a:t>1</a:t>
            </a:r>
            <a:r>
              <a:rPr lang="zh-CN" altLang="en-US" sz="1400">
                <a:ea typeface="宋体" panose="02010600030101010101" pitchFamily="2" charset="-122"/>
              </a:rPr>
              <a:t>、</a:t>
            </a:r>
            <a:r>
              <a:rPr lang="en-US" altLang="zh-CN" sz="1400">
                <a:ea typeface="宋体" panose="02010600030101010101" pitchFamily="2" charset="-122"/>
              </a:rPr>
              <a:t>open</a:t>
            </a:r>
            <a:endParaRPr lang="en-US" altLang="zh-CN" sz="1400">
              <a:ea typeface="宋体" panose="02010600030101010101" pitchFamily="2" charset="-122"/>
            </a:endParaRPr>
          </a:p>
        </p:txBody>
      </p:sp>
      <p:cxnSp>
        <p:nvCxnSpPr>
          <p:cNvPr id="26" name="直接箭头连接符 25"/>
          <p:cNvCxnSpPr>
            <a:stCxn id="7" idx="3"/>
          </p:cNvCxnSpPr>
          <p:nvPr/>
        </p:nvCxnSpPr>
        <p:spPr>
          <a:xfrm>
            <a:off x="2135505" y="1866265"/>
            <a:ext cx="935355" cy="41910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122805" y="1748790"/>
            <a:ext cx="805180" cy="306705"/>
          </a:xfrm>
          <a:prstGeom prst="rect">
            <a:avLst/>
          </a:prstGeom>
          <a:noFill/>
        </p:spPr>
        <p:txBody>
          <a:bodyPr wrap="none" rtlCol="0">
            <a:spAutoFit/>
          </a:bodyPr>
          <a:p>
            <a:r>
              <a:rPr lang="en-US" altLang="zh-CN" sz="1400">
                <a:ea typeface="宋体" panose="02010600030101010101" pitchFamily="2" charset="-122"/>
              </a:rPr>
              <a:t>3</a:t>
            </a:r>
            <a:r>
              <a:rPr lang="zh-CN" altLang="en-US" sz="1400">
                <a:ea typeface="宋体" panose="02010600030101010101" pitchFamily="2" charset="-122"/>
              </a:rPr>
              <a:t>、</a:t>
            </a:r>
            <a:r>
              <a:rPr lang="en-US" altLang="zh-CN" sz="1400">
                <a:ea typeface="宋体" panose="02010600030101010101" pitchFamily="2" charset="-122"/>
              </a:rPr>
              <a:t>read</a:t>
            </a:r>
            <a:endParaRPr lang="en-US" altLang="zh-CN" sz="1400">
              <a:ea typeface="宋体" panose="02010600030101010101" pitchFamily="2" charset="-122"/>
            </a:endParaRPr>
          </a:p>
        </p:txBody>
      </p:sp>
      <p:cxnSp>
        <p:nvCxnSpPr>
          <p:cNvPr id="28" name="直接箭头连接符 27"/>
          <p:cNvCxnSpPr>
            <a:endCxn id="12" idx="1"/>
          </p:cNvCxnSpPr>
          <p:nvPr/>
        </p:nvCxnSpPr>
        <p:spPr>
          <a:xfrm flipV="1">
            <a:off x="4723765" y="2097405"/>
            <a:ext cx="3260725" cy="26289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365115" y="1866265"/>
            <a:ext cx="1960880" cy="306705"/>
          </a:xfrm>
          <a:prstGeom prst="rect">
            <a:avLst/>
          </a:prstGeom>
          <a:noFill/>
        </p:spPr>
        <p:txBody>
          <a:bodyPr wrap="none" rtlCol="0">
            <a:spAutoFit/>
          </a:bodyPr>
          <a:p>
            <a:r>
              <a:rPr lang="en-US" altLang="zh-CN" sz="1400">
                <a:ea typeface="宋体" panose="02010600030101010101" pitchFamily="2" charset="-122"/>
              </a:rPr>
              <a:t>2</a:t>
            </a:r>
            <a:r>
              <a:rPr lang="zh-CN" altLang="en-US" sz="1400">
                <a:ea typeface="宋体" panose="02010600030101010101" pitchFamily="2" charset="-122"/>
              </a:rPr>
              <a:t>、</a:t>
            </a:r>
            <a:r>
              <a:rPr lang="en-US" altLang="zh-CN" sz="1400">
                <a:ea typeface="宋体" panose="02010600030101010101" pitchFamily="2" charset="-122"/>
              </a:rPr>
              <a:t>getBlockLocations</a:t>
            </a:r>
            <a:endParaRPr lang="en-US" altLang="zh-CN" sz="1400">
              <a:ea typeface="宋体" panose="02010600030101010101" pitchFamily="2" charset="-122"/>
            </a:endParaRPr>
          </a:p>
        </p:txBody>
      </p:sp>
      <p:cxnSp>
        <p:nvCxnSpPr>
          <p:cNvPr id="30" name="直接箭头连接符 29"/>
          <p:cNvCxnSpPr/>
          <p:nvPr/>
        </p:nvCxnSpPr>
        <p:spPr>
          <a:xfrm>
            <a:off x="3478530" y="2789555"/>
            <a:ext cx="43180" cy="1631315"/>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517775" y="3689985"/>
            <a:ext cx="805180" cy="306705"/>
          </a:xfrm>
          <a:prstGeom prst="rect">
            <a:avLst/>
          </a:prstGeom>
          <a:noFill/>
        </p:spPr>
        <p:txBody>
          <a:bodyPr wrap="none" rtlCol="0">
            <a:spAutoFit/>
          </a:bodyPr>
          <a:p>
            <a:r>
              <a:rPr lang="en-US" altLang="zh-CN" sz="1400">
                <a:ea typeface="宋体" panose="02010600030101010101" pitchFamily="2" charset="-122"/>
              </a:rPr>
              <a:t>4</a:t>
            </a:r>
            <a:r>
              <a:rPr lang="zh-CN" altLang="en-US" sz="1400">
                <a:ea typeface="宋体" panose="02010600030101010101" pitchFamily="2" charset="-122"/>
              </a:rPr>
              <a:t>、</a:t>
            </a:r>
            <a:r>
              <a:rPr lang="en-US" altLang="zh-CN" sz="1400">
                <a:ea typeface="宋体" panose="02010600030101010101" pitchFamily="2" charset="-122"/>
              </a:rPr>
              <a:t>read</a:t>
            </a:r>
            <a:endParaRPr lang="en-US" altLang="zh-CN" sz="1400">
              <a:ea typeface="宋体" panose="02010600030101010101" pitchFamily="2" charset="-122"/>
            </a:endParaRPr>
          </a:p>
        </p:txBody>
      </p:sp>
      <p:cxnSp>
        <p:nvCxnSpPr>
          <p:cNvPr id="46" name="直接箭头连接符 45"/>
          <p:cNvCxnSpPr/>
          <p:nvPr/>
        </p:nvCxnSpPr>
        <p:spPr>
          <a:xfrm>
            <a:off x="2137410" y="2055495"/>
            <a:ext cx="935355" cy="41910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2004695" y="2115820"/>
            <a:ext cx="894080" cy="306705"/>
          </a:xfrm>
          <a:prstGeom prst="rect">
            <a:avLst/>
          </a:prstGeom>
          <a:noFill/>
        </p:spPr>
        <p:txBody>
          <a:bodyPr wrap="none" rtlCol="0">
            <a:spAutoFit/>
          </a:bodyPr>
          <a:p>
            <a:r>
              <a:rPr lang="en-US" altLang="zh-CN" sz="1400">
                <a:ea typeface="宋体" panose="02010600030101010101" pitchFamily="2" charset="-122"/>
              </a:rPr>
              <a:t>6</a:t>
            </a:r>
            <a:r>
              <a:rPr lang="zh-CN" altLang="en-US" sz="1400">
                <a:ea typeface="宋体" panose="02010600030101010101" pitchFamily="2" charset="-122"/>
              </a:rPr>
              <a:t>、</a:t>
            </a:r>
            <a:r>
              <a:rPr lang="en-US" altLang="zh-CN" sz="1400">
                <a:ea typeface="宋体" panose="02010600030101010101" pitchFamily="2" charset="-122"/>
              </a:rPr>
              <a:t>close</a:t>
            </a:r>
            <a:endParaRPr lang="en-US" altLang="zh-CN" sz="1400">
              <a:ea typeface="宋体" panose="02010600030101010101" pitchFamily="2" charset="-122"/>
            </a:endParaRPr>
          </a:p>
        </p:txBody>
      </p:sp>
      <p:cxnSp>
        <p:nvCxnSpPr>
          <p:cNvPr id="50" name="直接箭头连接符 49"/>
          <p:cNvCxnSpPr>
            <a:stCxn id="9" idx="2"/>
            <a:endCxn id="19" idx="0"/>
          </p:cNvCxnSpPr>
          <p:nvPr/>
        </p:nvCxnSpPr>
        <p:spPr>
          <a:xfrm>
            <a:off x="3917315" y="2767965"/>
            <a:ext cx="5881370" cy="148590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5737860" y="3451860"/>
            <a:ext cx="805180" cy="306705"/>
          </a:xfrm>
          <a:prstGeom prst="rect">
            <a:avLst/>
          </a:prstGeom>
          <a:noFill/>
        </p:spPr>
        <p:txBody>
          <a:bodyPr wrap="none" rtlCol="0">
            <a:spAutoFit/>
          </a:bodyPr>
          <a:p>
            <a:r>
              <a:rPr lang="en-US" altLang="zh-CN" sz="1400">
                <a:ea typeface="宋体" panose="02010600030101010101" pitchFamily="2" charset="-122"/>
              </a:rPr>
              <a:t>5</a:t>
            </a:r>
            <a:r>
              <a:rPr lang="zh-CN" altLang="en-US" sz="1400">
                <a:ea typeface="宋体" panose="02010600030101010101" pitchFamily="2" charset="-122"/>
              </a:rPr>
              <a:t>、</a:t>
            </a:r>
            <a:r>
              <a:rPr lang="en-US" altLang="zh-CN" sz="1400">
                <a:ea typeface="宋体" panose="02010600030101010101" pitchFamily="2" charset="-122"/>
              </a:rPr>
              <a:t>read</a:t>
            </a:r>
            <a:endParaRPr lang="en-US" altLang="zh-CN" sz="14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linds(horizontal)">
                                      <p:cBhvr>
                                        <p:cTn id="20" dur="500"/>
                                        <p:tgtEl>
                                          <p:spTgt spid="2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linds(horizontal)">
                                      <p:cBhvr>
                                        <p:cTn id="23" dur="500"/>
                                        <p:tgtEl>
                                          <p:spTgt spid="2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linds(horizont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linds(horizont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blinds(horizontal)">
                                      <p:cBhvr>
                                        <p:cTn id="36" dur="500"/>
                                        <p:tgtEl>
                                          <p:spTgt spid="29"/>
                                        </p:tgtEl>
                                      </p:cBhvr>
                                    </p:animEffect>
                                  </p:childTnLst>
                                </p:cTn>
                              </p:par>
                              <p:par>
                                <p:cTn id="37" presetID="3" presetClass="entr" presetSubtype="1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linds(horizontal)">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blinds(horizontal)">
                                      <p:cBhvr>
                                        <p:cTn id="44" dur="500"/>
                                        <p:tgtEl>
                                          <p:spTgt spid="26"/>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blinds(horizontal)">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blinds(horizontal)">
                                      <p:cBhvr>
                                        <p:cTn id="52" dur="500"/>
                                        <p:tgtEl>
                                          <p:spTgt spid="30"/>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blinds(horizontal)">
                                      <p:cBhvr>
                                        <p:cTn id="55" dur="500"/>
                                        <p:tgtEl>
                                          <p:spTgt spid="31"/>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blinds(horizontal)">
                                      <p:cBhvr>
                                        <p:cTn id="60" dur="500"/>
                                        <p:tgtEl>
                                          <p:spTgt spid="51"/>
                                        </p:tgtEl>
                                      </p:cBhvr>
                                    </p:animEffect>
                                  </p:childTnLst>
                                </p:cTn>
                              </p:par>
                              <p:par>
                                <p:cTn id="61" presetID="3" presetClass="entr" presetSubtype="1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blinds(horizontal)">
                                      <p:cBhvr>
                                        <p:cTn id="63" dur="500"/>
                                        <p:tgtEl>
                                          <p:spTgt spid="50"/>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blinds(horizontal)">
                                      <p:cBhvr>
                                        <p:cTn id="68" dur="500"/>
                                        <p:tgtEl>
                                          <p:spTgt spid="46"/>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blinds(horizontal)">
                                      <p:cBhvr>
                                        <p:cTn id="7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7" grpId="0" animBg="1"/>
      <p:bldP spid="23" grpId="0"/>
      <p:bldP spid="8" grpId="0" animBg="1"/>
      <p:bldP spid="9" grpId="0" animBg="1"/>
      <p:bldP spid="29" grpId="0"/>
      <p:bldP spid="27" grpId="0"/>
      <p:bldP spid="31" grpId="0"/>
      <p:bldP spid="51" grpId="0"/>
      <p:bldP spid="4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455" y="461818"/>
            <a:ext cx="4450080" cy="521970"/>
          </a:xfrm>
          <a:prstGeom prst="rect">
            <a:avLst/>
          </a:prstGeom>
          <a:noFill/>
        </p:spPr>
        <p:txBody>
          <a:bodyPr wrap="none" rtlCol="0">
            <a:spAutoFit/>
          </a:bodyPr>
          <a:lstStyle/>
          <a:p>
            <a:r>
              <a:rPr lang="en-US" altLang="zh-CN" sz="2800" dirty="0" smtClean="0"/>
              <a:t>HDFS</a:t>
            </a:r>
            <a:r>
              <a:rPr lang="zh-CN" altLang="en-US" sz="2800" dirty="0" smtClean="0"/>
              <a:t>文件删除流程详细讲解</a:t>
            </a:r>
            <a:endParaRPr lang="zh-CN" altLang="en-US" sz="2800" dirty="0"/>
          </a:p>
        </p:txBody>
      </p:sp>
      <p:sp>
        <p:nvSpPr>
          <p:cNvPr id="2" name="矩形 1"/>
          <p:cNvSpPr/>
          <p:nvPr/>
        </p:nvSpPr>
        <p:spPr>
          <a:xfrm>
            <a:off x="666750" y="1276350"/>
            <a:ext cx="4507865" cy="198564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1021080" y="1383665"/>
            <a:ext cx="3863975" cy="14274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139190" y="2843530"/>
            <a:ext cx="1440180" cy="368300"/>
          </a:xfrm>
          <a:prstGeom prst="rect">
            <a:avLst/>
          </a:prstGeom>
          <a:noFill/>
        </p:spPr>
        <p:txBody>
          <a:bodyPr wrap="none" rtlCol="0">
            <a:spAutoFit/>
          </a:bodyPr>
          <a:p>
            <a:r>
              <a:rPr lang="en-US" altLang="zh-CN"/>
              <a:t>client node</a:t>
            </a:r>
            <a:endParaRPr lang="en-US" altLang="zh-CN"/>
          </a:p>
        </p:txBody>
      </p:sp>
      <p:sp>
        <p:nvSpPr>
          <p:cNvPr id="6" name="文本框 5"/>
          <p:cNvSpPr txBox="1"/>
          <p:nvPr/>
        </p:nvSpPr>
        <p:spPr>
          <a:xfrm>
            <a:off x="1085215" y="2399665"/>
            <a:ext cx="1325880" cy="368300"/>
          </a:xfrm>
          <a:prstGeom prst="rect">
            <a:avLst/>
          </a:prstGeom>
          <a:noFill/>
        </p:spPr>
        <p:txBody>
          <a:bodyPr wrap="none" rtlCol="0">
            <a:spAutoFit/>
          </a:bodyPr>
          <a:p>
            <a:r>
              <a:rPr lang="en-US" altLang="zh-CN"/>
              <a:t>client JVM</a:t>
            </a:r>
            <a:endParaRPr lang="en-US" altLang="zh-CN"/>
          </a:p>
        </p:txBody>
      </p:sp>
      <p:sp>
        <p:nvSpPr>
          <p:cNvPr id="7" name="矩形 6"/>
          <p:cNvSpPr/>
          <p:nvPr/>
        </p:nvSpPr>
        <p:spPr>
          <a:xfrm>
            <a:off x="1191260" y="1565275"/>
            <a:ext cx="944245" cy="60134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7030A0"/>
                </a:solidFill>
              </a:rPr>
              <a:t>HFDS</a:t>
            </a:r>
            <a:endParaRPr lang="en-US" altLang="zh-CN">
              <a:solidFill>
                <a:srgbClr val="7030A0"/>
              </a:solidFill>
            </a:endParaRPr>
          </a:p>
          <a:p>
            <a:pPr algn="ctr"/>
            <a:r>
              <a:rPr lang="en-US" altLang="zh-CN">
                <a:solidFill>
                  <a:srgbClr val="7030A0"/>
                </a:solidFill>
              </a:rPr>
              <a:t>Client</a:t>
            </a:r>
            <a:endParaRPr lang="en-US" altLang="zh-CN">
              <a:solidFill>
                <a:srgbClr val="7030A0"/>
              </a:solidFill>
            </a:endParaRPr>
          </a:p>
        </p:txBody>
      </p:sp>
      <p:sp>
        <p:nvSpPr>
          <p:cNvPr id="8" name="矩形 7"/>
          <p:cNvSpPr/>
          <p:nvPr/>
        </p:nvSpPr>
        <p:spPr>
          <a:xfrm>
            <a:off x="3057525" y="1789430"/>
            <a:ext cx="1696085" cy="60134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7030A0"/>
                </a:solidFill>
              </a:rPr>
              <a:t>Distributed</a:t>
            </a:r>
            <a:endParaRPr lang="en-US" altLang="zh-CN">
              <a:solidFill>
                <a:srgbClr val="7030A0"/>
              </a:solidFill>
            </a:endParaRPr>
          </a:p>
          <a:p>
            <a:pPr algn="ctr"/>
            <a:r>
              <a:rPr lang="en-US" altLang="zh-CN">
                <a:solidFill>
                  <a:srgbClr val="7030A0"/>
                </a:solidFill>
              </a:rPr>
              <a:t>FileSystem</a:t>
            </a:r>
            <a:endParaRPr lang="en-US" altLang="zh-CN">
              <a:solidFill>
                <a:srgbClr val="7030A0"/>
              </a:solidFill>
            </a:endParaRPr>
          </a:p>
        </p:txBody>
      </p:sp>
      <p:sp>
        <p:nvSpPr>
          <p:cNvPr id="10" name="矩形 9"/>
          <p:cNvSpPr/>
          <p:nvPr/>
        </p:nvSpPr>
        <p:spPr>
          <a:xfrm>
            <a:off x="7651750" y="1226185"/>
            <a:ext cx="2286635" cy="203644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7769860" y="2843530"/>
            <a:ext cx="1211580" cy="368300"/>
          </a:xfrm>
          <a:prstGeom prst="rect">
            <a:avLst/>
          </a:prstGeom>
          <a:noFill/>
        </p:spPr>
        <p:txBody>
          <a:bodyPr wrap="none" rtlCol="0">
            <a:spAutoFit/>
          </a:bodyPr>
          <a:p>
            <a:r>
              <a:rPr lang="en-US" altLang="zh-CN"/>
              <a:t>name node</a:t>
            </a:r>
            <a:endParaRPr lang="en-US" altLang="zh-CN"/>
          </a:p>
        </p:txBody>
      </p:sp>
      <p:sp>
        <p:nvSpPr>
          <p:cNvPr id="12" name="矩形 11"/>
          <p:cNvSpPr/>
          <p:nvPr/>
        </p:nvSpPr>
        <p:spPr>
          <a:xfrm>
            <a:off x="7984490" y="1383665"/>
            <a:ext cx="1525270" cy="14274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NameNode</a:t>
            </a:r>
            <a:endParaRPr lang="en-US" altLang="zh-CN">
              <a:solidFill>
                <a:schemeClr val="tx1"/>
              </a:solidFill>
            </a:endParaRPr>
          </a:p>
        </p:txBody>
      </p:sp>
      <p:sp>
        <p:nvSpPr>
          <p:cNvPr id="13" name="矩形 12"/>
          <p:cNvSpPr/>
          <p:nvPr/>
        </p:nvSpPr>
        <p:spPr>
          <a:xfrm>
            <a:off x="2809875" y="4304665"/>
            <a:ext cx="2286635" cy="203644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2927985" y="5922010"/>
            <a:ext cx="1211580" cy="368300"/>
          </a:xfrm>
          <a:prstGeom prst="rect">
            <a:avLst/>
          </a:prstGeom>
          <a:noFill/>
        </p:spPr>
        <p:txBody>
          <a:bodyPr wrap="none" rtlCol="0">
            <a:spAutoFit/>
          </a:bodyPr>
          <a:p>
            <a:r>
              <a:rPr lang="en-US" altLang="zh-CN"/>
              <a:t>data node</a:t>
            </a:r>
            <a:endParaRPr lang="en-US" altLang="zh-CN"/>
          </a:p>
        </p:txBody>
      </p:sp>
      <p:sp>
        <p:nvSpPr>
          <p:cNvPr id="15" name="矩形 14"/>
          <p:cNvSpPr/>
          <p:nvPr/>
        </p:nvSpPr>
        <p:spPr>
          <a:xfrm>
            <a:off x="3142615" y="4462145"/>
            <a:ext cx="1525270" cy="14274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DataNode</a:t>
            </a:r>
            <a:endParaRPr lang="en-US" altLang="zh-CN">
              <a:solidFill>
                <a:schemeClr val="tx1"/>
              </a:solidFill>
            </a:endParaRPr>
          </a:p>
        </p:txBody>
      </p:sp>
      <p:sp>
        <p:nvSpPr>
          <p:cNvPr id="16" name="矩形 15"/>
          <p:cNvSpPr/>
          <p:nvPr/>
        </p:nvSpPr>
        <p:spPr>
          <a:xfrm>
            <a:off x="5737860" y="4304665"/>
            <a:ext cx="2286635" cy="203644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5855970" y="5922010"/>
            <a:ext cx="1211580" cy="368300"/>
          </a:xfrm>
          <a:prstGeom prst="rect">
            <a:avLst/>
          </a:prstGeom>
          <a:noFill/>
        </p:spPr>
        <p:txBody>
          <a:bodyPr wrap="none" rtlCol="0">
            <a:spAutoFit/>
          </a:bodyPr>
          <a:p>
            <a:r>
              <a:rPr lang="en-US" altLang="zh-CN"/>
              <a:t>data node</a:t>
            </a:r>
            <a:endParaRPr lang="en-US" altLang="zh-CN"/>
          </a:p>
        </p:txBody>
      </p:sp>
      <p:sp>
        <p:nvSpPr>
          <p:cNvPr id="18" name="矩形 17"/>
          <p:cNvSpPr/>
          <p:nvPr/>
        </p:nvSpPr>
        <p:spPr>
          <a:xfrm>
            <a:off x="6070600" y="4462145"/>
            <a:ext cx="1525270" cy="14274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DataNode</a:t>
            </a:r>
            <a:endParaRPr lang="en-US" altLang="zh-CN">
              <a:solidFill>
                <a:schemeClr val="tx1"/>
              </a:solidFill>
            </a:endParaRPr>
          </a:p>
        </p:txBody>
      </p:sp>
      <p:sp>
        <p:nvSpPr>
          <p:cNvPr id="19" name="矩形 18"/>
          <p:cNvSpPr/>
          <p:nvPr/>
        </p:nvSpPr>
        <p:spPr>
          <a:xfrm>
            <a:off x="8655050" y="4253865"/>
            <a:ext cx="2286635" cy="203644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8773160" y="5871210"/>
            <a:ext cx="1211580" cy="368300"/>
          </a:xfrm>
          <a:prstGeom prst="rect">
            <a:avLst/>
          </a:prstGeom>
          <a:noFill/>
        </p:spPr>
        <p:txBody>
          <a:bodyPr wrap="none" rtlCol="0">
            <a:spAutoFit/>
          </a:bodyPr>
          <a:p>
            <a:r>
              <a:rPr lang="en-US" altLang="zh-CN"/>
              <a:t>data node</a:t>
            </a:r>
            <a:endParaRPr lang="en-US" altLang="zh-CN"/>
          </a:p>
        </p:txBody>
      </p:sp>
      <p:sp>
        <p:nvSpPr>
          <p:cNvPr id="21" name="矩形 20"/>
          <p:cNvSpPr/>
          <p:nvPr/>
        </p:nvSpPr>
        <p:spPr>
          <a:xfrm>
            <a:off x="8987790" y="4411345"/>
            <a:ext cx="1525270" cy="14274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DataNode</a:t>
            </a:r>
            <a:endParaRPr lang="en-US" altLang="zh-CN">
              <a:solidFill>
                <a:schemeClr val="tx1"/>
              </a:solidFill>
            </a:endParaRPr>
          </a:p>
        </p:txBody>
      </p:sp>
      <p:cxnSp>
        <p:nvCxnSpPr>
          <p:cNvPr id="22" name="直接箭头连接符 21"/>
          <p:cNvCxnSpPr/>
          <p:nvPr/>
        </p:nvCxnSpPr>
        <p:spPr>
          <a:xfrm>
            <a:off x="2137410" y="1705610"/>
            <a:ext cx="920115" cy="384810"/>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159635" y="1565275"/>
            <a:ext cx="982980" cy="306705"/>
          </a:xfrm>
          <a:prstGeom prst="rect">
            <a:avLst/>
          </a:prstGeom>
          <a:noFill/>
        </p:spPr>
        <p:txBody>
          <a:bodyPr wrap="none" rtlCol="0">
            <a:spAutoFit/>
          </a:bodyPr>
          <a:p>
            <a:r>
              <a:rPr lang="en-US" altLang="zh-CN" sz="1400"/>
              <a:t>1</a:t>
            </a:r>
            <a:r>
              <a:rPr lang="zh-CN" altLang="en-US" sz="1400">
                <a:ea typeface="宋体" panose="02010600030101010101" pitchFamily="2" charset="-122"/>
              </a:rPr>
              <a:t>、</a:t>
            </a:r>
            <a:r>
              <a:rPr lang="en-US" altLang="zh-CN" sz="1400">
                <a:ea typeface="宋体" panose="02010600030101010101" pitchFamily="2" charset="-122"/>
              </a:rPr>
              <a:t>delete</a:t>
            </a:r>
            <a:endParaRPr lang="en-US" altLang="zh-CN" sz="1400">
              <a:ea typeface="宋体" panose="02010600030101010101" pitchFamily="2" charset="-122"/>
            </a:endParaRPr>
          </a:p>
        </p:txBody>
      </p:sp>
      <p:cxnSp>
        <p:nvCxnSpPr>
          <p:cNvPr id="28" name="直接箭头连接符 27"/>
          <p:cNvCxnSpPr>
            <a:stCxn id="8" idx="3"/>
            <a:endCxn id="12" idx="1"/>
          </p:cNvCxnSpPr>
          <p:nvPr/>
        </p:nvCxnSpPr>
        <p:spPr>
          <a:xfrm>
            <a:off x="4753610" y="2090420"/>
            <a:ext cx="3230880" cy="6985"/>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506720" y="1705610"/>
            <a:ext cx="982980" cy="306705"/>
          </a:xfrm>
          <a:prstGeom prst="rect">
            <a:avLst/>
          </a:prstGeom>
          <a:noFill/>
        </p:spPr>
        <p:txBody>
          <a:bodyPr wrap="none" rtlCol="0">
            <a:spAutoFit/>
          </a:bodyPr>
          <a:p>
            <a:r>
              <a:rPr lang="en-US" altLang="zh-CN" sz="1400">
                <a:ea typeface="宋体" panose="02010600030101010101" pitchFamily="2" charset="-122"/>
              </a:rPr>
              <a:t>2</a:t>
            </a:r>
            <a:r>
              <a:rPr lang="zh-CN" altLang="en-US" sz="1400">
                <a:ea typeface="宋体" panose="02010600030101010101" pitchFamily="2" charset="-122"/>
              </a:rPr>
              <a:t>、</a:t>
            </a:r>
            <a:r>
              <a:rPr lang="en-US" altLang="zh-CN" sz="1400">
                <a:ea typeface="宋体" panose="02010600030101010101" pitchFamily="2" charset="-122"/>
              </a:rPr>
              <a:t>delete</a:t>
            </a:r>
            <a:endParaRPr lang="en-US" altLang="zh-CN" sz="1400">
              <a:ea typeface="宋体" panose="02010600030101010101" pitchFamily="2" charset="-122"/>
            </a:endParaRPr>
          </a:p>
        </p:txBody>
      </p:sp>
      <p:cxnSp>
        <p:nvCxnSpPr>
          <p:cNvPr id="50" name="直接箭头连接符 49"/>
          <p:cNvCxnSpPr>
            <a:stCxn id="21" idx="0"/>
          </p:cNvCxnSpPr>
          <p:nvPr/>
        </p:nvCxnSpPr>
        <p:spPr>
          <a:xfrm flipH="1" flipV="1">
            <a:off x="8641715" y="2843530"/>
            <a:ext cx="1108710" cy="1567815"/>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7769860" y="3630295"/>
            <a:ext cx="1605280" cy="306705"/>
          </a:xfrm>
          <a:prstGeom prst="rect">
            <a:avLst/>
          </a:prstGeom>
          <a:noFill/>
        </p:spPr>
        <p:txBody>
          <a:bodyPr wrap="none" rtlCol="0">
            <a:spAutoFit/>
          </a:bodyPr>
          <a:p>
            <a:r>
              <a:rPr lang="en-US" altLang="zh-CN" sz="1400">
                <a:ea typeface="宋体" panose="02010600030101010101" pitchFamily="2" charset="-122"/>
              </a:rPr>
              <a:t>3</a:t>
            </a:r>
            <a:r>
              <a:rPr lang="zh-CN" altLang="en-US" sz="1400">
                <a:ea typeface="宋体" panose="02010600030101010101" pitchFamily="2" charset="-122"/>
              </a:rPr>
              <a:t>、</a:t>
            </a:r>
            <a:r>
              <a:rPr lang="en-US" altLang="zh-CN" sz="1400">
                <a:ea typeface="宋体" panose="02010600030101010101" pitchFamily="2" charset="-122"/>
              </a:rPr>
              <a:t>sendHeartBeat</a:t>
            </a:r>
            <a:endParaRPr lang="en-US" altLang="zh-CN" sz="14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linds(horizontal)">
                                      <p:cBhvr>
                                        <p:cTn id="25" dur="500"/>
                                        <p:tgtEl>
                                          <p:spTgt spid="2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linds(horizontal)">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blinds(horizontal)">
                                      <p:cBhvr>
                                        <p:cTn id="33" dur="500"/>
                                        <p:tgtEl>
                                          <p:spTgt spid="28"/>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blinds(horizontal)">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blinds(horizontal)">
                                      <p:cBhvr>
                                        <p:cTn id="41" dur="500"/>
                                        <p:tgtEl>
                                          <p:spTgt spid="50"/>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blinds(horizontal)">
                                      <p:cBhvr>
                                        <p:cTn id="4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animBg="1"/>
      <p:bldP spid="8" grpId="0" animBg="1"/>
      <p:bldP spid="23" grpId="0"/>
      <p:bldP spid="29" grpId="0"/>
      <p:bldP spid="5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455" y="461818"/>
            <a:ext cx="4657044" cy="523220"/>
          </a:xfrm>
          <a:prstGeom prst="rect">
            <a:avLst/>
          </a:prstGeom>
          <a:noFill/>
        </p:spPr>
        <p:txBody>
          <a:bodyPr wrap="none" rtlCol="0">
            <a:spAutoFit/>
          </a:bodyPr>
          <a:lstStyle/>
          <a:p>
            <a:r>
              <a:rPr lang="en-US" altLang="zh-CN" sz="2800" dirty="0" smtClean="0"/>
              <a:t>HDFS</a:t>
            </a:r>
            <a:r>
              <a:rPr lang="zh-CN" altLang="en-US" sz="2800" dirty="0" smtClean="0"/>
              <a:t>各组件讲解</a:t>
            </a:r>
            <a:r>
              <a:rPr lang="en-US" altLang="zh-CN" sz="2800" dirty="0" smtClean="0"/>
              <a:t>-</a:t>
            </a:r>
            <a:r>
              <a:rPr lang="en-US" altLang="zh-CN" sz="2800" dirty="0" err="1" smtClean="0"/>
              <a:t>DataNode</a:t>
            </a:r>
            <a:endParaRPr lang="zh-CN" altLang="en-US" sz="2800" dirty="0"/>
          </a:p>
        </p:txBody>
      </p:sp>
      <p:sp>
        <p:nvSpPr>
          <p:cNvPr id="10" name="矩形 9"/>
          <p:cNvSpPr/>
          <p:nvPr/>
        </p:nvSpPr>
        <p:spPr>
          <a:xfrm>
            <a:off x="6395720" y="1329690"/>
            <a:ext cx="2286635" cy="203644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13830" y="2947035"/>
            <a:ext cx="1211580" cy="368300"/>
          </a:xfrm>
          <a:prstGeom prst="rect">
            <a:avLst/>
          </a:prstGeom>
          <a:noFill/>
        </p:spPr>
        <p:txBody>
          <a:bodyPr wrap="none" rtlCol="0">
            <a:spAutoFit/>
          </a:bodyPr>
          <a:p>
            <a:r>
              <a:rPr lang="en-US" altLang="zh-CN"/>
              <a:t>name node</a:t>
            </a:r>
            <a:endParaRPr lang="en-US" altLang="zh-CN"/>
          </a:p>
        </p:txBody>
      </p:sp>
      <p:sp>
        <p:nvSpPr>
          <p:cNvPr id="12" name="矩形 11"/>
          <p:cNvSpPr/>
          <p:nvPr/>
        </p:nvSpPr>
        <p:spPr>
          <a:xfrm>
            <a:off x="6728460" y="1487170"/>
            <a:ext cx="1525270" cy="14274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NameNode</a:t>
            </a:r>
            <a:endParaRPr lang="en-US" altLang="zh-CN">
              <a:solidFill>
                <a:schemeClr val="tx1"/>
              </a:solidFill>
            </a:endParaRPr>
          </a:p>
        </p:txBody>
      </p:sp>
      <p:sp>
        <p:nvSpPr>
          <p:cNvPr id="19" name="矩形 18"/>
          <p:cNvSpPr/>
          <p:nvPr/>
        </p:nvSpPr>
        <p:spPr>
          <a:xfrm>
            <a:off x="1930400" y="1380490"/>
            <a:ext cx="2286635" cy="203644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2048510" y="2997835"/>
            <a:ext cx="1211580" cy="368300"/>
          </a:xfrm>
          <a:prstGeom prst="rect">
            <a:avLst/>
          </a:prstGeom>
          <a:noFill/>
        </p:spPr>
        <p:txBody>
          <a:bodyPr wrap="none" rtlCol="0">
            <a:spAutoFit/>
          </a:bodyPr>
          <a:p>
            <a:r>
              <a:rPr lang="en-US" altLang="zh-CN"/>
              <a:t>data node</a:t>
            </a:r>
            <a:endParaRPr lang="en-US" altLang="zh-CN"/>
          </a:p>
        </p:txBody>
      </p:sp>
      <p:sp>
        <p:nvSpPr>
          <p:cNvPr id="21" name="矩形 20"/>
          <p:cNvSpPr/>
          <p:nvPr/>
        </p:nvSpPr>
        <p:spPr>
          <a:xfrm>
            <a:off x="2263140" y="1537970"/>
            <a:ext cx="1525270" cy="14274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DataNode</a:t>
            </a:r>
            <a:endParaRPr lang="en-US" altLang="zh-CN">
              <a:solidFill>
                <a:schemeClr val="tx1"/>
              </a:solidFill>
            </a:endParaRPr>
          </a:p>
        </p:txBody>
      </p:sp>
      <p:cxnSp>
        <p:nvCxnSpPr>
          <p:cNvPr id="2" name="直接箭头连接符 1"/>
          <p:cNvCxnSpPr/>
          <p:nvPr/>
        </p:nvCxnSpPr>
        <p:spPr>
          <a:xfrm flipV="1">
            <a:off x="3779520" y="1696720"/>
            <a:ext cx="2929890" cy="42545"/>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488180" y="1329690"/>
            <a:ext cx="1160780" cy="306705"/>
          </a:xfrm>
          <a:prstGeom prst="rect">
            <a:avLst/>
          </a:prstGeom>
          <a:noFill/>
        </p:spPr>
        <p:txBody>
          <a:bodyPr wrap="none" rtlCol="0">
            <a:spAutoFit/>
          </a:bodyPr>
          <a:p>
            <a:r>
              <a:rPr lang="en-US" altLang="zh-CN" sz="1400">
                <a:ea typeface="宋体" panose="02010600030101010101" pitchFamily="2" charset="-122"/>
              </a:rPr>
              <a:t>1</a:t>
            </a:r>
            <a:r>
              <a:rPr lang="zh-CN" altLang="en-US" sz="1400">
                <a:ea typeface="宋体" panose="02010600030101010101" pitchFamily="2" charset="-122"/>
              </a:rPr>
              <a:t>、</a:t>
            </a:r>
            <a:r>
              <a:rPr lang="en-US" altLang="zh-CN" sz="1400">
                <a:ea typeface="宋体" panose="02010600030101010101" pitchFamily="2" charset="-122"/>
              </a:rPr>
              <a:t>register</a:t>
            </a:r>
            <a:endParaRPr lang="en-US" altLang="zh-CN" sz="1400">
              <a:ea typeface="宋体" panose="02010600030101010101" pitchFamily="2" charset="-122"/>
            </a:endParaRPr>
          </a:p>
        </p:txBody>
      </p:sp>
      <p:cxnSp>
        <p:nvCxnSpPr>
          <p:cNvPr id="5" name="直接箭头连接符 4"/>
          <p:cNvCxnSpPr/>
          <p:nvPr/>
        </p:nvCxnSpPr>
        <p:spPr>
          <a:xfrm flipV="1">
            <a:off x="3798570" y="2230755"/>
            <a:ext cx="2929890" cy="42545"/>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507230" y="1863725"/>
            <a:ext cx="1516380" cy="306705"/>
          </a:xfrm>
          <a:prstGeom prst="rect">
            <a:avLst/>
          </a:prstGeom>
          <a:noFill/>
        </p:spPr>
        <p:txBody>
          <a:bodyPr wrap="none" rtlCol="0">
            <a:spAutoFit/>
          </a:bodyPr>
          <a:p>
            <a:r>
              <a:rPr lang="en-US" altLang="zh-CN" sz="1400">
                <a:ea typeface="宋体" panose="02010600030101010101" pitchFamily="2" charset="-122"/>
              </a:rPr>
              <a:t>2</a:t>
            </a:r>
            <a:r>
              <a:rPr lang="zh-CN" altLang="en-US" sz="1400">
                <a:ea typeface="宋体" panose="02010600030101010101" pitchFamily="2" charset="-122"/>
              </a:rPr>
              <a:t>、</a:t>
            </a:r>
            <a:r>
              <a:rPr lang="en-US" altLang="zh-CN" sz="1400">
                <a:ea typeface="宋体" panose="02010600030101010101" pitchFamily="2" charset="-122"/>
              </a:rPr>
              <a:t>block report</a:t>
            </a:r>
            <a:endParaRPr lang="en-US" altLang="zh-CN" sz="1400">
              <a:ea typeface="宋体" panose="02010600030101010101" pitchFamily="2" charset="-122"/>
            </a:endParaRPr>
          </a:p>
        </p:txBody>
      </p:sp>
      <p:cxnSp>
        <p:nvCxnSpPr>
          <p:cNvPr id="7" name="直接箭头连接符 6"/>
          <p:cNvCxnSpPr/>
          <p:nvPr/>
        </p:nvCxnSpPr>
        <p:spPr>
          <a:xfrm flipV="1">
            <a:off x="3798570" y="2807970"/>
            <a:ext cx="2929890" cy="42545"/>
          </a:xfrm>
          <a:prstGeom prst="straightConnector1">
            <a:avLst/>
          </a:prstGeom>
          <a:ln>
            <a:prstDash val="sysDash"/>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378325" y="2462530"/>
            <a:ext cx="2227580" cy="306705"/>
          </a:xfrm>
          <a:prstGeom prst="rect">
            <a:avLst/>
          </a:prstGeom>
          <a:noFill/>
        </p:spPr>
        <p:txBody>
          <a:bodyPr wrap="none" rtlCol="0">
            <a:spAutoFit/>
          </a:bodyPr>
          <a:p>
            <a:r>
              <a:rPr lang="en-US" altLang="zh-CN" sz="1400">
                <a:ea typeface="宋体" panose="02010600030101010101" pitchFamily="2" charset="-122"/>
              </a:rPr>
              <a:t>3</a:t>
            </a:r>
            <a:r>
              <a:rPr lang="zh-CN" altLang="en-US" sz="1400">
                <a:ea typeface="宋体" panose="02010600030101010101" pitchFamily="2" charset="-122"/>
              </a:rPr>
              <a:t>、定期的</a:t>
            </a:r>
            <a:r>
              <a:rPr lang="en-US" altLang="zh-CN" sz="1400">
                <a:ea typeface="宋体" panose="02010600030101010101" pitchFamily="2" charset="-122"/>
              </a:rPr>
              <a:t>send heartbeat</a:t>
            </a:r>
            <a:endParaRPr lang="en-US" altLang="zh-CN" sz="1400">
              <a:ea typeface="宋体" panose="02010600030101010101" pitchFamily="2" charset="-122"/>
            </a:endParaRPr>
          </a:p>
        </p:txBody>
      </p:sp>
      <p:sp>
        <p:nvSpPr>
          <p:cNvPr id="9" name="文本框 8"/>
          <p:cNvSpPr txBox="1"/>
          <p:nvPr/>
        </p:nvSpPr>
        <p:spPr>
          <a:xfrm>
            <a:off x="1856740" y="3988435"/>
            <a:ext cx="9606280" cy="306705"/>
          </a:xfrm>
          <a:prstGeom prst="rect">
            <a:avLst/>
          </a:prstGeom>
          <a:noFill/>
        </p:spPr>
        <p:txBody>
          <a:bodyPr wrap="none" rtlCol="0">
            <a:spAutoFit/>
          </a:bodyPr>
          <a:p>
            <a:r>
              <a:rPr lang="en-US" altLang="zh-CN" sz="1400">
                <a:ea typeface="宋体" panose="02010600030101010101" pitchFamily="2" charset="-122"/>
              </a:rPr>
              <a:t>1</a:t>
            </a:r>
            <a:r>
              <a:rPr lang="zh-CN" altLang="en-US" sz="1400">
                <a:ea typeface="宋体" panose="02010600030101010101" pitchFamily="2" charset="-122"/>
              </a:rPr>
              <a:t>、</a:t>
            </a:r>
            <a:r>
              <a:rPr lang="en-US" altLang="zh-CN" sz="1400">
                <a:ea typeface="宋体" panose="02010600030101010101" pitchFamily="2" charset="-122"/>
              </a:rPr>
              <a:t>register : </a:t>
            </a:r>
            <a:r>
              <a:rPr lang="zh-CN" altLang="en-US" sz="1400">
                <a:ea typeface="宋体" panose="02010600030101010101" pitchFamily="2" charset="-122"/>
              </a:rPr>
              <a:t>将自身的一些信息</a:t>
            </a:r>
            <a:r>
              <a:rPr lang="en-US" altLang="zh-CN" sz="1400">
                <a:ea typeface="宋体" panose="02010600030101010101" pitchFamily="2" charset="-122"/>
              </a:rPr>
              <a:t>(hostname, version</a:t>
            </a:r>
            <a:r>
              <a:rPr lang="zh-CN" altLang="en-US" sz="1400">
                <a:ea typeface="宋体" panose="02010600030101010101" pitchFamily="2" charset="-122"/>
              </a:rPr>
              <a:t>等</a:t>
            </a:r>
            <a:r>
              <a:rPr lang="en-US" altLang="zh-CN" sz="1400">
                <a:ea typeface="宋体" panose="02010600030101010101" pitchFamily="2" charset="-122"/>
              </a:rPr>
              <a:t>)</a:t>
            </a:r>
            <a:r>
              <a:rPr lang="zh-CN" altLang="en-US" sz="1400">
                <a:ea typeface="宋体" panose="02010600030101010101" pitchFamily="2" charset="-122"/>
              </a:rPr>
              <a:t>告诉</a:t>
            </a:r>
            <a:r>
              <a:rPr lang="en-US" altLang="zh-CN" sz="1400">
                <a:ea typeface="宋体" panose="02010600030101010101" pitchFamily="2" charset="-122"/>
              </a:rPr>
              <a:t>name node</a:t>
            </a:r>
            <a:r>
              <a:rPr lang="zh-CN" altLang="en-US" sz="1400">
                <a:ea typeface="宋体" panose="02010600030101010101" pitchFamily="2" charset="-122"/>
              </a:rPr>
              <a:t>，</a:t>
            </a:r>
            <a:r>
              <a:rPr lang="en-US" altLang="zh-CN" sz="1400">
                <a:ea typeface="宋体" panose="02010600030101010101" pitchFamily="2" charset="-122"/>
              </a:rPr>
              <a:t>name node</a:t>
            </a:r>
            <a:r>
              <a:rPr lang="zh-CN" altLang="en-US" sz="1400">
                <a:ea typeface="宋体" panose="02010600030101010101" pitchFamily="2" charset="-122"/>
              </a:rPr>
              <a:t>经过</a:t>
            </a:r>
            <a:r>
              <a:rPr lang="en-US" altLang="zh-CN" sz="1400">
                <a:ea typeface="宋体" panose="02010600030101010101" pitchFamily="2" charset="-122"/>
              </a:rPr>
              <a:t>check</a:t>
            </a:r>
            <a:r>
              <a:rPr lang="zh-CN" altLang="en-US" sz="1400">
                <a:ea typeface="宋体" panose="02010600030101010101" pitchFamily="2" charset="-122"/>
              </a:rPr>
              <a:t>后使其成为集群中的一员</a:t>
            </a:r>
            <a:endParaRPr lang="zh-CN" altLang="en-US" sz="1400">
              <a:ea typeface="宋体" panose="02010600030101010101" pitchFamily="2" charset="-122"/>
            </a:endParaRPr>
          </a:p>
        </p:txBody>
      </p:sp>
      <p:sp>
        <p:nvSpPr>
          <p:cNvPr id="13" name="文本框 12"/>
          <p:cNvSpPr txBox="1"/>
          <p:nvPr/>
        </p:nvSpPr>
        <p:spPr>
          <a:xfrm>
            <a:off x="1898015" y="4608830"/>
            <a:ext cx="8895080" cy="306705"/>
          </a:xfrm>
          <a:prstGeom prst="rect">
            <a:avLst/>
          </a:prstGeom>
          <a:noFill/>
        </p:spPr>
        <p:txBody>
          <a:bodyPr wrap="none" rtlCol="0">
            <a:spAutoFit/>
          </a:bodyPr>
          <a:p>
            <a:r>
              <a:rPr lang="en-US" altLang="zh-CN" sz="1400">
                <a:ea typeface="宋体" panose="02010600030101010101" pitchFamily="2" charset="-122"/>
              </a:rPr>
              <a:t>2</a:t>
            </a:r>
            <a:r>
              <a:rPr lang="zh-CN" altLang="en-US" sz="1400">
                <a:ea typeface="宋体" panose="02010600030101010101" pitchFamily="2" charset="-122"/>
              </a:rPr>
              <a:t>、</a:t>
            </a:r>
            <a:r>
              <a:rPr lang="en-US" altLang="zh-CN" sz="1400">
                <a:ea typeface="宋体" panose="02010600030101010101" pitchFamily="2" charset="-122"/>
              </a:rPr>
              <a:t>block report </a:t>
            </a:r>
            <a:r>
              <a:rPr lang="zh-CN" altLang="en-US" sz="1400">
                <a:ea typeface="宋体" panose="02010600030101010101" pitchFamily="2" charset="-122"/>
              </a:rPr>
              <a:t>：将</a:t>
            </a:r>
            <a:r>
              <a:rPr lang="en-US" altLang="zh-CN" sz="1400">
                <a:ea typeface="宋体" panose="02010600030101010101" pitchFamily="2" charset="-122"/>
              </a:rPr>
              <a:t>block</a:t>
            </a:r>
            <a:r>
              <a:rPr lang="zh-CN" altLang="en-US" sz="1400">
                <a:ea typeface="宋体" panose="02010600030101010101" pitchFamily="2" charset="-122"/>
              </a:rPr>
              <a:t>的信息汇报给</a:t>
            </a:r>
            <a:r>
              <a:rPr lang="en-US" altLang="zh-CN" sz="1400">
                <a:ea typeface="宋体" panose="02010600030101010101" pitchFamily="2" charset="-122"/>
              </a:rPr>
              <a:t>name node,</a:t>
            </a:r>
            <a:r>
              <a:rPr lang="zh-CN" altLang="en-US" sz="1400">
                <a:ea typeface="宋体" panose="02010600030101010101" pitchFamily="2" charset="-122"/>
              </a:rPr>
              <a:t>使得</a:t>
            </a:r>
            <a:r>
              <a:rPr lang="en-US" altLang="zh-CN" sz="1400">
                <a:ea typeface="宋体" panose="02010600030101010101" pitchFamily="2" charset="-122"/>
              </a:rPr>
              <a:t>name node</a:t>
            </a:r>
            <a:r>
              <a:rPr lang="zh-CN" altLang="en-US" sz="1400">
                <a:ea typeface="宋体" panose="02010600030101010101" pitchFamily="2" charset="-122"/>
              </a:rPr>
              <a:t>可以维护数据块和数据节点之间的映射关系</a:t>
            </a:r>
            <a:endParaRPr lang="zh-CN" altLang="en-US" sz="1400">
              <a:ea typeface="宋体" panose="02010600030101010101" pitchFamily="2" charset="-122"/>
            </a:endParaRPr>
          </a:p>
        </p:txBody>
      </p:sp>
      <p:sp>
        <p:nvSpPr>
          <p:cNvPr id="14" name="文本框 13"/>
          <p:cNvSpPr txBox="1"/>
          <p:nvPr/>
        </p:nvSpPr>
        <p:spPr>
          <a:xfrm>
            <a:off x="1898015" y="5229225"/>
            <a:ext cx="2494280" cy="306705"/>
          </a:xfrm>
          <a:prstGeom prst="rect">
            <a:avLst/>
          </a:prstGeom>
          <a:noFill/>
        </p:spPr>
        <p:txBody>
          <a:bodyPr wrap="none" rtlCol="0">
            <a:spAutoFit/>
          </a:bodyPr>
          <a:p>
            <a:r>
              <a:rPr lang="en-US" altLang="zh-CN" sz="1400">
                <a:ea typeface="宋体" panose="02010600030101010101" pitchFamily="2" charset="-122"/>
              </a:rPr>
              <a:t>3</a:t>
            </a:r>
            <a:r>
              <a:rPr lang="zh-CN" altLang="en-US" sz="1400">
                <a:ea typeface="宋体" panose="02010600030101010101" pitchFamily="2" charset="-122"/>
              </a:rPr>
              <a:t>、定期的</a:t>
            </a:r>
            <a:r>
              <a:rPr lang="en-US" altLang="zh-CN" sz="1400">
                <a:ea typeface="宋体" panose="02010600030101010101" pitchFamily="2" charset="-122"/>
              </a:rPr>
              <a:t>send heartbeat </a:t>
            </a:r>
            <a:r>
              <a:rPr lang="zh-CN" altLang="en-US" sz="1400">
                <a:ea typeface="宋体" panose="02010600030101010101" pitchFamily="2" charset="-122"/>
              </a:rPr>
              <a:t>：</a:t>
            </a:r>
            <a:endParaRPr lang="zh-CN" altLang="en-US" sz="1400">
              <a:ea typeface="宋体" panose="02010600030101010101" pitchFamily="2" charset="-122"/>
            </a:endParaRPr>
          </a:p>
        </p:txBody>
      </p:sp>
      <p:sp>
        <p:nvSpPr>
          <p:cNvPr id="15" name="文本框 14"/>
          <p:cNvSpPr txBox="1"/>
          <p:nvPr/>
        </p:nvSpPr>
        <p:spPr>
          <a:xfrm>
            <a:off x="2314575" y="5678170"/>
            <a:ext cx="5072380" cy="306705"/>
          </a:xfrm>
          <a:prstGeom prst="rect">
            <a:avLst/>
          </a:prstGeom>
          <a:noFill/>
        </p:spPr>
        <p:txBody>
          <a:bodyPr wrap="none" rtlCol="0">
            <a:spAutoFit/>
          </a:bodyPr>
          <a:p>
            <a:r>
              <a:rPr lang="en-US" altLang="zh-CN" sz="1400">
                <a:ea typeface="宋体" panose="02010600030101010101" pitchFamily="2" charset="-122"/>
              </a:rPr>
              <a:t>3.1 </a:t>
            </a:r>
            <a:r>
              <a:rPr lang="zh-CN" altLang="en-US" sz="1400">
                <a:ea typeface="宋体" panose="02010600030101010101" pitchFamily="2" charset="-122"/>
              </a:rPr>
              <a:t>：告诉</a:t>
            </a:r>
            <a:r>
              <a:rPr lang="en-US" altLang="zh-CN" sz="1400">
                <a:ea typeface="宋体" panose="02010600030101010101" pitchFamily="2" charset="-122"/>
              </a:rPr>
              <a:t>name node</a:t>
            </a:r>
            <a:r>
              <a:rPr lang="zh-CN" altLang="en-US" sz="1400">
                <a:ea typeface="宋体" panose="02010600030101010101" pitchFamily="2" charset="-122"/>
              </a:rPr>
              <a:t>我还活着，我的存储空间还有多少等信息</a:t>
            </a:r>
            <a:endParaRPr lang="zh-CN" altLang="en-US" sz="1400">
              <a:ea typeface="宋体" panose="02010600030101010101" pitchFamily="2" charset="-122"/>
            </a:endParaRPr>
          </a:p>
        </p:txBody>
      </p:sp>
      <p:sp>
        <p:nvSpPr>
          <p:cNvPr id="22" name="文本框 21"/>
          <p:cNvSpPr txBox="1"/>
          <p:nvPr/>
        </p:nvSpPr>
        <p:spPr>
          <a:xfrm>
            <a:off x="2314575" y="6137910"/>
            <a:ext cx="5516880" cy="306705"/>
          </a:xfrm>
          <a:prstGeom prst="rect">
            <a:avLst/>
          </a:prstGeom>
          <a:noFill/>
        </p:spPr>
        <p:txBody>
          <a:bodyPr wrap="none" rtlCol="0">
            <a:spAutoFit/>
          </a:bodyPr>
          <a:p>
            <a:r>
              <a:rPr lang="en-US" altLang="zh-CN" sz="1400">
                <a:ea typeface="宋体" panose="02010600030101010101" pitchFamily="2" charset="-122"/>
              </a:rPr>
              <a:t>3.2 </a:t>
            </a:r>
            <a:r>
              <a:rPr lang="zh-CN" altLang="en-US" sz="1400">
                <a:ea typeface="宋体" panose="02010600030101010101" pitchFamily="2" charset="-122"/>
              </a:rPr>
              <a:t>：执行</a:t>
            </a:r>
            <a:r>
              <a:rPr lang="en-US" altLang="zh-CN" sz="1400">
                <a:ea typeface="宋体" panose="02010600030101010101" pitchFamily="2" charset="-122"/>
              </a:rPr>
              <a:t>name node</a:t>
            </a:r>
            <a:r>
              <a:rPr lang="zh-CN" altLang="en-US" sz="1400">
                <a:ea typeface="宋体" panose="02010600030101010101" pitchFamily="2" charset="-122"/>
              </a:rPr>
              <a:t>通过</a:t>
            </a:r>
            <a:r>
              <a:rPr lang="en-US" altLang="zh-CN" sz="1400">
                <a:ea typeface="宋体" panose="02010600030101010101" pitchFamily="2" charset="-122"/>
              </a:rPr>
              <a:t>heartbeat</a:t>
            </a:r>
            <a:r>
              <a:rPr lang="zh-CN" altLang="en-US" sz="1400">
                <a:ea typeface="宋体" panose="02010600030101010101" pitchFamily="2" charset="-122"/>
              </a:rPr>
              <a:t>传过来的指令，比如删除数据块</a:t>
            </a:r>
            <a:endParaRPr lang="zh-CN" altLang="en-US" sz="14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linds(horizontal)">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linds(horizontal)">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blinds(horizontal)">
                                      <p:cBhvr>
                                        <p:cTn id="44" dur="500"/>
                                        <p:tgtEl>
                                          <p:spTgt spid="8"/>
                                        </p:tgtEl>
                                      </p:cBhvr>
                                    </p:animEffect>
                                  </p:childTnLst>
                                </p:cTn>
                              </p:par>
                              <p:par>
                                <p:cTn id="45" presetID="3" presetClass="entr" presetSubtype="1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linds(horizontal)">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linds(horizontal)">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linds(horizontal)">
                                      <p:cBhvr>
                                        <p:cTn id="6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3" grpId="0"/>
      <p:bldP spid="9" grpId="0"/>
      <p:bldP spid="6" grpId="0"/>
      <p:bldP spid="13" grpId="0"/>
      <p:bldP spid="8" grpId="0"/>
      <p:bldP spid="14" grpId="0"/>
      <p:bldP spid="15" grpId="0"/>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455" y="461818"/>
            <a:ext cx="4870244" cy="523220"/>
          </a:xfrm>
          <a:prstGeom prst="rect">
            <a:avLst/>
          </a:prstGeom>
          <a:noFill/>
        </p:spPr>
        <p:txBody>
          <a:bodyPr wrap="none" rtlCol="0">
            <a:spAutoFit/>
          </a:bodyPr>
          <a:lstStyle/>
          <a:p>
            <a:r>
              <a:rPr lang="en-US" altLang="zh-CN" sz="2800" dirty="0" smtClean="0"/>
              <a:t>HDFS</a:t>
            </a:r>
            <a:r>
              <a:rPr lang="zh-CN" altLang="en-US" sz="2800" dirty="0" smtClean="0"/>
              <a:t>各组件讲解</a:t>
            </a:r>
            <a:r>
              <a:rPr lang="en-US" altLang="zh-CN" sz="2800" dirty="0" smtClean="0"/>
              <a:t>-</a:t>
            </a:r>
            <a:r>
              <a:rPr lang="en-US" altLang="zh-CN" sz="2800" smtClean="0"/>
              <a:t>NameNode</a:t>
            </a:r>
            <a:endParaRPr lang="zh-CN" altLang="en-US" sz="2800" dirty="0"/>
          </a:p>
        </p:txBody>
      </p:sp>
      <p:sp>
        <p:nvSpPr>
          <p:cNvPr id="9" name="文本框 8"/>
          <p:cNvSpPr txBox="1"/>
          <p:nvPr/>
        </p:nvSpPr>
        <p:spPr>
          <a:xfrm>
            <a:off x="1084580" y="1144270"/>
            <a:ext cx="2494280" cy="306705"/>
          </a:xfrm>
          <a:prstGeom prst="rect">
            <a:avLst/>
          </a:prstGeom>
          <a:noFill/>
        </p:spPr>
        <p:txBody>
          <a:bodyPr wrap="none" rtlCol="0">
            <a:spAutoFit/>
          </a:bodyPr>
          <a:p>
            <a:r>
              <a:rPr lang="zh-CN" altLang="en-US" sz="1400">
                <a:ea typeface="宋体" panose="02010600030101010101" pitchFamily="2" charset="-122"/>
              </a:rPr>
              <a:t>名字节点中维护了两层关系：</a:t>
            </a:r>
            <a:endParaRPr lang="en-US" altLang="zh-CN" sz="1400">
              <a:ea typeface="宋体" panose="02010600030101010101" pitchFamily="2" charset="-122"/>
            </a:endParaRPr>
          </a:p>
        </p:txBody>
      </p:sp>
      <p:sp>
        <p:nvSpPr>
          <p:cNvPr id="2" name="文本框 1"/>
          <p:cNvSpPr txBox="1"/>
          <p:nvPr/>
        </p:nvSpPr>
        <p:spPr>
          <a:xfrm>
            <a:off x="1662430" y="1550035"/>
            <a:ext cx="7205980" cy="306705"/>
          </a:xfrm>
          <a:prstGeom prst="rect">
            <a:avLst/>
          </a:prstGeom>
          <a:noFill/>
        </p:spPr>
        <p:txBody>
          <a:bodyPr wrap="none" rtlCol="0">
            <a:spAutoFit/>
          </a:bodyPr>
          <a:p>
            <a:r>
              <a:rPr lang="en-US" sz="1400">
                <a:ea typeface="宋体" panose="02010600030101010101" pitchFamily="2" charset="-122"/>
              </a:rPr>
              <a:t>1</a:t>
            </a:r>
            <a:r>
              <a:rPr lang="zh-CN" altLang="en-US" sz="1400">
                <a:ea typeface="宋体" panose="02010600030101010101" pitchFamily="2" charset="-122"/>
              </a:rPr>
              <a:t>、</a:t>
            </a:r>
            <a:r>
              <a:rPr lang="en-US" altLang="zh-CN" sz="1400">
                <a:ea typeface="宋体" panose="02010600030101010101" pitchFamily="2" charset="-122"/>
              </a:rPr>
              <a:t>HDFS</a:t>
            </a:r>
            <a:r>
              <a:rPr lang="zh-CN" altLang="en-US" sz="1400">
                <a:ea typeface="宋体" panose="02010600030101010101" pitchFamily="2" charset="-122"/>
              </a:rPr>
              <a:t>文件系统的文件目录树，以及文件数据块的索引，即每一个文件对应的数据块列表</a:t>
            </a:r>
            <a:endParaRPr lang="zh-CN" altLang="en-US" sz="1400">
              <a:ea typeface="宋体" panose="02010600030101010101" pitchFamily="2" charset="-122"/>
            </a:endParaRPr>
          </a:p>
        </p:txBody>
      </p:sp>
      <p:sp>
        <p:nvSpPr>
          <p:cNvPr id="3" name="文本框 2"/>
          <p:cNvSpPr txBox="1"/>
          <p:nvPr/>
        </p:nvSpPr>
        <p:spPr>
          <a:xfrm>
            <a:off x="1662430" y="2009775"/>
            <a:ext cx="5427980" cy="306705"/>
          </a:xfrm>
          <a:prstGeom prst="rect">
            <a:avLst/>
          </a:prstGeom>
          <a:noFill/>
        </p:spPr>
        <p:txBody>
          <a:bodyPr wrap="none" rtlCol="0">
            <a:spAutoFit/>
          </a:bodyPr>
          <a:p>
            <a:r>
              <a:rPr lang="en-US" sz="1400">
                <a:ea typeface="宋体" panose="02010600030101010101" pitchFamily="2" charset="-122"/>
              </a:rPr>
              <a:t>2</a:t>
            </a:r>
            <a:r>
              <a:rPr lang="zh-CN" altLang="en-US" sz="1400">
                <a:ea typeface="宋体" panose="02010600030101010101" pitchFamily="2" charset="-122"/>
              </a:rPr>
              <a:t>、数据块与数据节点的关系，即某一数据块保存在哪些数据节点中</a:t>
            </a:r>
            <a:endParaRPr lang="zh-CN" altLang="en-US" sz="1400">
              <a:ea typeface="宋体" panose="02010600030101010101" pitchFamily="2" charset="-122"/>
            </a:endParaRPr>
          </a:p>
        </p:txBody>
      </p:sp>
      <p:sp>
        <p:nvSpPr>
          <p:cNvPr id="5" name="立方体 4"/>
          <p:cNvSpPr/>
          <p:nvPr/>
        </p:nvSpPr>
        <p:spPr>
          <a:xfrm>
            <a:off x="1705610" y="3787775"/>
            <a:ext cx="8750935" cy="2891155"/>
          </a:xfrm>
          <a:prstGeom prst="cub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NameNode</a:t>
            </a: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p:txBody>
      </p:sp>
      <p:sp>
        <p:nvSpPr>
          <p:cNvPr id="26" name="文本框 25"/>
          <p:cNvSpPr txBox="1"/>
          <p:nvPr/>
        </p:nvSpPr>
        <p:spPr>
          <a:xfrm>
            <a:off x="3006090" y="2412365"/>
            <a:ext cx="4653280" cy="337185"/>
          </a:xfrm>
          <a:prstGeom prst="rect">
            <a:avLst/>
          </a:prstGeom>
          <a:noFill/>
        </p:spPr>
        <p:txBody>
          <a:bodyPr wrap="none" rtlCol="0">
            <a:spAutoFit/>
          </a:bodyPr>
          <a:p>
            <a:r>
              <a:rPr lang="en-US" altLang="zh-CN" sz="1600">
                <a:solidFill>
                  <a:srgbClr val="7030A0"/>
                </a:solidFill>
              </a:rPr>
              <a:t>1</a:t>
            </a:r>
            <a:r>
              <a:rPr lang="zh-CN" altLang="en-US" sz="1600">
                <a:solidFill>
                  <a:srgbClr val="7030A0"/>
                </a:solidFill>
                <a:ea typeface="宋体" panose="02010600030101010101" pitchFamily="2" charset="-122"/>
              </a:rPr>
              <a:t>、</a:t>
            </a:r>
            <a:r>
              <a:rPr lang="en-US" altLang="zh-CN" sz="1600">
                <a:solidFill>
                  <a:srgbClr val="7030A0"/>
                </a:solidFill>
                <a:ea typeface="宋体" panose="02010600030101010101" pitchFamily="2" charset="-122"/>
              </a:rPr>
              <a:t>/user/hadoop-twq/cmd/word.txt =&gt; b1,b2,b3</a:t>
            </a:r>
            <a:endParaRPr lang="en-US" altLang="zh-CN" sz="1600">
              <a:solidFill>
                <a:srgbClr val="7030A0"/>
              </a:solidFill>
              <a:ea typeface="宋体" panose="02010600030101010101" pitchFamily="2" charset="-122"/>
            </a:endParaRPr>
          </a:p>
        </p:txBody>
      </p:sp>
      <p:sp>
        <p:nvSpPr>
          <p:cNvPr id="48" name="文本框 47"/>
          <p:cNvSpPr txBox="1"/>
          <p:nvPr/>
        </p:nvSpPr>
        <p:spPr>
          <a:xfrm>
            <a:off x="3037840" y="2896235"/>
            <a:ext cx="4348480" cy="337185"/>
          </a:xfrm>
          <a:prstGeom prst="rect">
            <a:avLst/>
          </a:prstGeom>
          <a:noFill/>
        </p:spPr>
        <p:txBody>
          <a:bodyPr wrap="none" rtlCol="0">
            <a:spAutoFit/>
          </a:bodyPr>
          <a:p>
            <a:r>
              <a:rPr lang="en-US" altLang="zh-CN" sz="1600">
                <a:solidFill>
                  <a:srgbClr val="7030A0"/>
                </a:solidFill>
                <a:ea typeface="宋体" panose="02010600030101010101" pitchFamily="2" charset="-122"/>
              </a:rPr>
              <a:t>2</a:t>
            </a:r>
            <a:r>
              <a:rPr lang="zh-CN" altLang="en-US" sz="1600">
                <a:solidFill>
                  <a:srgbClr val="7030A0"/>
                </a:solidFill>
                <a:ea typeface="宋体" panose="02010600030101010101" pitchFamily="2" charset="-122"/>
              </a:rPr>
              <a:t>、</a:t>
            </a:r>
            <a:r>
              <a:rPr lang="en-US" altLang="zh-CN" sz="1600">
                <a:solidFill>
                  <a:srgbClr val="7030A0"/>
                </a:solidFill>
                <a:ea typeface="宋体" panose="02010600030101010101" pitchFamily="2" charset="-122"/>
              </a:rPr>
              <a:t>/user/hadoop-twq/cmd/temp.txt =&gt; b4,b5</a:t>
            </a:r>
            <a:endParaRPr lang="en-US" altLang="zh-CN" sz="1600">
              <a:solidFill>
                <a:srgbClr val="7030A0"/>
              </a:solidFill>
              <a:ea typeface="宋体" panose="02010600030101010101" pitchFamily="2" charset="-122"/>
            </a:endParaRPr>
          </a:p>
        </p:txBody>
      </p:sp>
      <p:sp>
        <p:nvSpPr>
          <p:cNvPr id="6" name="文本框 5"/>
          <p:cNvSpPr txBox="1"/>
          <p:nvPr/>
        </p:nvSpPr>
        <p:spPr>
          <a:xfrm>
            <a:off x="1758315" y="5471795"/>
            <a:ext cx="297180" cy="368300"/>
          </a:xfrm>
          <a:prstGeom prst="rect">
            <a:avLst/>
          </a:prstGeom>
          <a:noFill/>
        </p:spPr>
        <p:txBody>
          <a:bodyPr wrap="none" rtlCol="0">
            <a:spAutoFit/>
          </a:bodyPr>
          <a:p>
            <a:r>
              <a:rPr lang="en-US" altLang="zh-CN"/>
              <a:t>/</a:t>
            </a:r>
            <a:endParaRPr lang="en-US" altLang="zh-CN"/>
          </a:p>
        </p:txBody>
      </p:sp>
      <p:sp>
        <p:nvSpPr>
          <p:cNvPr id="7" name="文本框 6"/>
          <p:cNvSpPr txBox="1"/>
          <p:nvPr/>
        </p:nvSpPr>
        <p:spPr>
          <a:xfrm>
            <a:off x="2283460" y="5464175"/>
            <a:ext cx="754380" cy="368300"/>
          </a:xfrm>
          <a:prstGeom prst="rect">
            <a:avLst/>
          </a:prstGeom>
          <a:noFill/>
        </p:spPr>
        <p:txBody>
          <a:bodyPr wrap="none" rtlCol="0">
            <a:spAutoFit/>
          </a:bodyPr>
          <a:p>
            <a:r>
              <a:rPr lang="en-US" altLang="zh-CN"/>
              <a:t>user/</a:t>
            </a:r>
            <a:endParaRPr lang="en-US" altLang="zh-CN"/>
          </a:p>
        </p:txBody>
      </p:sp>
      <p:sp>
        <p:nvSpPr>
          <p:cNvPr id="8" name="文本框 7"/>
          <p:cNvSpPr txBox="1"/>
          <p:nvPr/>
        </p:nvSpPr>
        <p:spPr>
          <a:xfrm>
            <a:off x="3141345" y="5464175"/>
            <a:ext cx="1440180" cy="368300"/>
          </a:xfrm>
          <a:prstGeom prst="rect">
            <a:avLst/>
          </a:prstGeom>
          <a:noFill/>
        </p:spPr>
        <p:txBody>
          <a:bodyPr wrap="none" rtlCol="0">
            <a:spAutoFit/>
          </a:bodyPr>
          <a:p>
            <a:r>
              <a:rPr lang="en-US" altLang="zh-CN"/>
              <a:t>hadoop-twq/</a:t>
            </a:r>
            <a:endParaRPr lang="en-US" altLang="zh-CN"/>
          </a:p>
        </p:txBody>
      </p:sp>
      <p:sp>
        <p:nvSpPr>
          <p:cNvPr id="10" name="文本框 9"/>
          <p:cNvSpPr txBox="1"/>
          <p:nvPr/>
        </p:nvSpPr>
        <p:spPr>
          <a:xfrm>
            <a:off x="4662805" y="5464175"/>
            <a:ext cx="640080" cy="368300"/>
          </a:xfrm>
          <a:prstGeom prst="rect">
            <a:avLst/>
          </a:prstGeom>
          <a:noFill/>
        </p:spPr>
        <p:txBody>
          <a:bodyPr wrap="none" rtlCol="0">
            <a:spAutoFit/>
          </a:bodyPr>
          <a:p>
            <a:r>
              <a:rPr lang="en-US" altLang="zh-CN"/>
              <a:t>cmd/</a:t>
            </a:r>
            <a:endParaRPr lang="en-US" altLang="zh-CN"/>
          </a:p>
        </p:txBody>
      </p:sp>
      <p:cxnSp>
        <p:nvCxnSpPr>
          <p:cNvPr id="11" name="直接箭头连接符 10"/>
          <p:cNvCxnSpPr>
            <a:stCxn id="6" idx="3"/>
            <a:endCxn id="7" idx="1"/>
          </p:cNvCxnSpPr>
          <p:nvPr/>
        </p:nvCxnSpPr>
        <p:spPr>
          <a:xfrm flipV="1">
            <a:off x="2055495" y="5648325"/>
            <a:ext cx="227965"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2976245" y="5655945"/>
            <a:ext cx="227965"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4487545" y="5663565"/>
            <a:ext cx="227965" cy="7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410200" y="4914900"/>
            <a:ext cx="1097280" cy="368300"/>
          </a:xfrm>
          <a:prstGeom prst="rect">
            <a:avLst/>
          </a:prstGeom>
          <a:noFill/>
        </p:spPr>
        <p:txBody>
          <a:bodyPr wrap="none" rtlCol="0">
            <a:spAutoFit/>
          </a:bodyPr>
          <a:p>
            <a:r>
              <a:rPr lang="en-US" altLang="zh-CN"/>
              <a:t>word.txt</a:t>
            </a:r>
            <a:endParaRPr lang="en-US" altLang="zh-CN"/>
          </a:p>
        </p:txBody>
      </p:sp>
      <p:sp>
        <p:nvSpPr>
          <p:cNvPr id="15" name="文本框 14"/>
          <p:cNvSpPr txBox="1"/>
          <p:nvPr/>
        </p:nvSpPr>
        <p:spPr>
          <a:xfrm>
            <a:off x="6548755" y="4546600"/>
            <a:ext cx="411480" cy="368300"/>
          </a:xfrm>
          <a:prstGeom prst="rect">
            <a:avLst/>
          </a:prstGeom>
          <a:noFill/>
        </p:spPr>
        <p:txBody>
          <a:bodyPr wrap="none" rtlCol="0">
            <a:spAutoFit/>
          </a:bodyPr>
          <a:p>
            <a:r>
              <a:rPr lang="en-US" altLang="zh-CN"/>
              <a:t>b1</a:t>
            </a:r>
            <a:endParaRPr lang="en-US" altLang="zh-CN"/>
          </a:p>
        </p:txBody>
      </p:sp>
      <p:sp>
        <p:nvSpPr>
          <p:cNvPr id="16" name="文本框 15"/>
          <p:cNvSpPr txBox="1"/>
          <p:nvPr/>
        </p:nvSpPr>
        <p:spPr>
          <a:xfrm>
            <a:off x="6548755" y="4914900"/>
            <a:ext cx="411480" cy="368300"/>
          </a:xfrm>
          <a:prstGeom prst="rect">
            <a:avLst/>
          </a:prstGeom>
          <a:noFill/>
        </p:spPr>
        <p:txBody>
          <a:bodyPr wrap="none" rtlCol="0">
            <a:spAutoFit/>
          </a:bodyPr>
          <a:p>
            <a:r>
              <a:rPr lang="en-US" altLang="zh-CN"/>
              <a:t>b2</a:t>
            </a:r>
            <a:endParaRPr lang="en-US" altLang="zh-CN"/>
          </a:p>
        </p:txBody>
      </p:sp>
      <p:sp>
        <p:nvSpPr>
          <p:cNvPr id="17" name="文本框 16"/>
          <p:cNvSpPr txBox="1"/>
          <p:nvPr/>
        </p:nvSpPr>
        <p:spPr>
          <a:xfrm>
            <a:off x="6548755" y="5234940"/>
            <a:ext cx="411480" cy="368300"/>
          </a:xfrm>
          <a:prstGeom prst="rect">
            <a:avLst/>
          </a:prstGeom>
          <a:noFill/>
        </p:spPr>
        <p:txBody>
          <a:bodyPr wrap="none" rtlCol="0">
            <a:spAutoFit/>
          </a:bodyPr>
          <a:p>
            <a:r>
              <a:rPr lang="en-US" altLang="zh-CN"/>
              <a:t>b3</a:t>
            </a:r>
            <a:endParaRPr lang="en-US" altLang="zh-CN"/>
          </a:p>
        </p:txBody>
      </p:sp>
      <p:sp>
        <p:nvSpPr>
          <p:cNvPr id="18" name="文本框 17"/>
          <p:cNvSpPr txBox="1"/>
          <p:nvPr/>
        </p:nvSpPr>
        <p:spPr>
          <a:xfrm>
            <a:off x="5410200" y="5986780"/>
            <a:ext cx="1097280" cy="368300"/>
          </a:xfrm>
          <a:prstGeom prst="rect">
            <a:avLst/>
          </a:prstGeom>
          <a:noFill/>
        </p:spPr>
        <p:txBody>
          <a:bodyPr wrap="none" rtlCol="0">
            <a:spAutoFit/>
          </a:bodyPr>
          <a:p>
            <a:r>
              <a:rPr lang="en-US" altLang="zh-CN"/>
              <a:t>temp.txt</a:t>
            </a:r>
            <a:endParaRPr lang="en-US" altLang="zh-CN"/>
          </a:p>
        </p:txBody>
      </p:sp>
      <p:sp>
        <p:nvSpPr>
          <p:cNvPr id="20" name="文本框 19"/>
          <p:cNvSpPr txBox="1"/>
          <p:nvPr/>
        </p:nvSpPr>
        <p:spPr>
          <a:xfrm>
            <a:off x="6570345" y="5832475"/>
            <a:ext cx="411480" cy="368300"/>
          </a:xfrm>
          <a:prstGeom prst="rect">
            <a:avLst/>
          </a:prstGeom>
          <a:noFill/>
        </p:spPr>
        <p:txBody>
          <a:bodyPr wrap="none" rtlCol="0">
            <a:spAutoFit/>
          </a:bodyPr>
          <a:p>
            <a:r>
              <a:rPr lang="en-US" altLang="zh-CN"/>
              <a:t>b4</a:t>
            </a:r>
            <a:endParaRPr lang="en-US" altLang="zh-CN"/>
          </a:p>
        </p:txBody>
      </p:sp>
      <p:sp>
        <p:nvSpPr>
          <p:cNvPr id="21" name="文本框 20"/>
          <p:cNvSpPr txBox="1"/>
          <p:nvPr/>
        </p:nvSpPr>
        <p:spPr>
          <a:xfrm>
            <a:off x="6570345" y="6163310"/>
            <a:ext cx="411480" cy="368300"/>
          </a:xfrm>
          <a:prstGeom prst="rect">
            <a:avLst/>
          </a:prstGeom>
          <a:noFill/>
        </p:spPr>
        <p:txBody>
          <a:bodyPr wrap="none" rtlCol="0">
            <a:spAutoFit/>
          </a:bodyPr>
          <a:p>
            <a:r>
              <a:rPr lang="en-US" altLang="zh-CN"/>
              <a:t>b5</a:t>
            </a:r>
            <a:endParaRPr lang="en-US" altLang="zh-CN"/>
          </a:p>
        </p:txBody>
      </p:sp>
      <p:cxnSp>
        <p:nvCxnSpPr>
          <p:cNvPr id="22" name="直接箭头连接符 21"/>
          <p:cNvCxnSpPr>
            <a:stCxn id="10" idx="3"/>
            <a:endCxn id="14" idx="1"/>
          </p:cNvCxnSpPr>
          <p:nvPr/>
        </p:nvCxnSpPr>
        <p:spPr>
          <a:xfrm flipV="1">
            <a:off x="5302885" y="5099050"/>
            <a:ext cx="107315" cy="5492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0" idx="3"/>
            <a:endCxn id="18" idx="1"/>
          </p:cNvCxnSpPr>
          <p:nvPr/>
        </p:nvCxnSpPr>
        <p:spPr>
          <a:xfrm>
            <a:off x="5302885" y="5648325"/>
            <a:ext cx="107315" cy="522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左大括号 23"/>
          <p:cNvSpPr/>
          <p:nvPr/>
        </p:nvSpPr>
        <p:spPr>
          <a:xfrm>
            <a:off x="6451600" y="4688840"/>
            <a:ext cx="154305" cy="8712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5" name="左大括号 24"/>
          <p:cNvSpPr/>
          <p:nvPr/>
        </p:nvSpPr>
        <p:spPr>
          <a:xfrm>
            <a:off x="6451600" y="5986780"/>
            <a:ext cx="154305" cy="3771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7" name="文本框 26"/>
          <p:cNvSpPr txBox="1"/>
          <p:nvPr/>
        </p:nvSpPr>
        <p:spPr>
          <a:xfrm>
            <a:off x="7153275" y="4546600"/>
            <a:ext cx="2468880" cy="368300"/>
          </a:xfrm>
          <a:prstGeom prst="rect">
            <a:avLst/>
          </a:prstGeom>
          <a:noFill/>
        </p:spPr>
        <p:txBody>
          <a:bodyPr wrap="none" rtlCol="0">
            <a:spAutoFit/>
          </a:bodyPr>
          <a:p>
            <a:r>
              <a:rPr lang="en-US" altLang="zh-CN"/>
              <a:t>slave0,slave1,slave3</a:t>
            </a:r>
            <a:endParaRPr lang="en-US" altLang="zh-CN"/>
          </a:p>
        </p:txBody>
      </p:sp>
      <p:sp>
        <p:nvSpPr>
          <p:cNvPr id="28" name="文本框 27"/>
          <p:cNvSpPr txBox="1"/>
          <p:nvPr/>
        </p:nvSpPr>
        <p:spPr>
          <a:xfrm>
            <a:off x="7153275" y="4914900"/>
            <a:ext cx="2468880" cy="368300"/>
          </a:xfrm>
          <a:prstGeom prst="rect">
            <a:avLst/>
          </a:prstGeom>
          <a:noFill/>
        </p:spPr>
        <p:txBody>
          <a:bodyPr wrap="none" rtlCol="0">
            <a:spAutoFit/>
          </a:bodyPr>
          <a:p>
            <a:r>
              <a:rPr lang="en-US" altLang="zh-CN"/>
              <a:t>slave1,slave2,slave3</a:t>
            </a:r>
            <a:endParaRPr lang="en-US" altLang="zh-CN"/>
          </a:p>
        </p:txBody>
      </p:sp>
      <p:sp>
        <p:nvSpPr>
          <p:cNvPr id="29" name="文本框 28"/>
          <p:cNvSpPr txBox="1"/>
          <p:nvPr/>
        </p:nvSpPr>
        <p:spPr>
          <a:xfrm>
            <a:off x="7153275" y="5234940"/>
            <a:ext cx="2468880" cy="368300"/>
          </a:xfrm>
          <a:prstGeom prst="rect">
            <a:avLst/>
          </a:prstGeom>
          <a:noFill/>
        </p:spPr>
        <p:txBody>
          <a:bodyPr wrap="none" rtlCol="0">
            <a:spAutoFit/>
          </a:bodyPr>
          <a:p>
            <a:r>
              <a:rPr lang="en-US" altLang="zh-CN"/>
              <a:t>slave0,slave1,slave3</a:t>
            </a:r>
            <a:endParaRPr lang="en-US" altLang="zh-CN"/>
          </a:p>
        </p:txBody>
      </p:sp>
      <p:sp>
        <p:nvSpPr>
          <p:cNvPr id="30" name="文本框 29"/>
          <p:cNvSpPr txBox="1"/>
          <p:nvPr/>
        </p:nvSpPr>
        <p:spPr>
          <a:xfrm>
            <a:off x="7153275" y="5795010"/>
            <a:ext cx="2468880" cy="368300"/>
          </a:xfrm>
          <a:prstGeom prst="rect">
            <a:avLst/>
          </a:prstGeom>
          <a:noFill/>
        </p:spPr>
        <p:txBody>
          <a:bodyPr wrap="none" rtlCol="0">
            <a:spAutoFit/>
          </a:bodyPr>
          <a:p>
            <a:r>
              <a:rPr lang="en-US" altLang="zh-CN"/>
              <a:t>slave3,slave4,slave5</a:t>
            </a:r>
            <a:endParaRPr lang="en-US" altLang="zh-CN"/>
          </a:p>
        </p:txBody>
      </p:sp>
      <p:sp>
        <p:nvSpPr>
          <p:cNvPr id="31" name="文本框 30"/>
          <p:cNvSpPr txBox="1"/>
          <p:nvPr/>
        </p:nvSpPr>
        <p:spPr>
          <a:xfrm>
            <a:off x="7153275" y="6163310"/>
            <a:ext cx="2468880" cy="368300"/>
          </a:xfrm>
          <a:prstGeom prst="rect">
            <a:avLst/>
          </a:prstGeom>
          <a:noFill/>
        </p:spPr>
        <p:txBody>
          <a:bodyPr wrap="none" rtlCol="0">
            <a:spAutoFit/>
          </a:bodyPr>
          <a:p>
            <a:r>
              <a:rPr lang="en-US" altLang="zh-CN"/>
              <a:t>slave2,slave3,slave4</a:t>
            </a:r>
            <a:endParaRPr lang="en-US" altLang="zh-CN"/>
          </a:p>
        </p:txBody>
      </p:sp>
      <p:cxnSp>
        <p:nvCxnSpPr>
          <p:cNvPr id="32" name="直接箭头连接符 31"/>
          <p:cNvCxnSpPr>
            <a:stCxn id="15" idx="3"/>
            <a:endCxn id="27" idx="1"/>
          </p:cNvCxnSpPr>
          <p:nvPr/>
        </p:nvCxnSpPr>
        <p:spPr>
          <a:xfrm>
            <a:off x="6960235" y="4730750"/>
            <a:ext cx="193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6960235" y="5099050"/>
            <a:ext cx="193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6960235" y="5464175"/>
            <a:ext cx="193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6960235" y="6016625"/>
            <a:ext cx="193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6981825" y="6347460"/>
            <a:ext cx="193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7214235" y="3068955"/>
            <a:ext cx="1781175" cy="152400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8523605" y="2154555"/>
            <a:ext cx="287782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为了使得客户端访问的速度最快，那么这些数据放在内存中</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blinds(horizontal)">
                                      <p:cBhvr>
                                        <p:cTn id="22" dur="500"/>
                                        <p:tgtEl>
                                          <p:spTgt spid="2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blinds(horizontal)">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linds(horizont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blinds(horizontal)">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linds(horizontal)">
                                      <p:cBhvr>
                                        <p:cTn id="48" dur="500"/>
                                        <p:tgtEl>
                                          <p:spTgt spid="1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blinds(horizontal)">
                                      <p:cBhvr>
                                        <p:cTn id="51" dur="500"/>
                                        <p:tgtEl>
                                          <p:spTgt spid="8"/>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blinds(horizontal)">
                                      <p:cBhvr>
                                        <p:cTn id="56" dur="500"/>
                                        <p:tgtEl>
                                          <p:spTgt spid="13"/>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blinds(horizontal)">
                                      <p:cBhvr>
                                        <p:cTn id="59" dur="5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blinds(horizontal)">
                                      <p:cBhvr>
                                        <p:cTn id="64" dur="500"/>
                                        <p:tgtEl>
                                          <p:spTgt spid="22"/>
                                        </p:tgtEl>
                                      </p:cBhvr>
                                    </p:animEffect>
                                  </p:childTnLst>
                                </p:cTn>
                              </p:par>
                              <p:par>
                                <p:cTn id="65" presetID="3" presetClass="entr" presetSubtype="10" fill="hold"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blinds(horizontal)">
                                      <p:cBhvr>
                                        <p:cTn id="67" dur="500"/>
                                        <p:tgtEl>
                                          <p:spTgt spid="23"/>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blinds(horizontal)">
                                      <p:cBhvr>
                                        <p:cTn id="70" dur="500"/>
                                        <p:tgtEl>
                                          <p:spTgt spid="18"/>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blinds(horizontal)">
                                      <p:cBhvr>
                                        <p:cTn id="73" dur="500"/>
                                        <p:tgtEl>
                                          <p:spTgt spid="14"/>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blinds(horizontal)">
                                      <p:cBhvr>
                                        <p:cTn id="78" dur="500"/>
                                        <p:tgtEl>
                                          <p:spTgt spid="15"/>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blinds(horizontal)">
                                      <p:cBhvr>
                                        <p:cTn id="81" dur="500"/>
                                        <p:tgtEl>
                                          <p:spTgt spid="24"/>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blinds(horizontal)">
                                      <p:cBhvr>
                                        <p:cTn id="84" dur="500"/>
                                        <p:tgtEl>
                                          <p:spTgt spid="16"/>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blinds(horizontal)">
                                      <p:cBhvr>
                                        <p:cTn id="87" dur="500"/>
                                        <p:tgtEl>
                                          <p:spTgt spid="17"/>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5"/>
                                        </p:tgtEl>
                                        <p:attrNameLst>
                                          <p:attrName>style.visibility</p:attrName>
                                        </p:attrNameLst>
                                      </p:cBhvr>
                                      <p:to>
                                        <p:strVal val="visible"/>
                                      </p:to>
                                    </p:set>
                                    <p:animEffect transition="in" filter="blinds(horizontal)">
                                      <p:cBhvr>
                                        <p:cTn id="92" dur="500"/>
                                        <p:tgtEl>
                                          <p:spTgt spid="25"/>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blinds(horizontal)">
                                      <p:cBhvr>
                                        <p:cTn id="95" dur="500"/>
                                        <p:tgtEl>
                                          <p:spTgt spid="20"/>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blinds(horizontal)">
                                      <p:cBhvr>
                                        <p:cTn id="98" dur="500"/>
                                        <p:tgtEl>
                                          <p:spTgt spid="21"/>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32"/>
                                        </p:tgtEl>
                                        <p:attrNameLst>
                                          <p:attrName>style.visibility</p:attrName>
                                        </p:attrNameLst>
                                      </p:cBhvr>
                                      <p:to>
                                        <p:strVal val="visible"/>
                                      </p:to>
                                    </p:set>
                                    <p:animEffect transition="in" filter="blinds(horizontal)">
                                      <p:cBhvr>
                                        <p:cTn id="103" dur="500"/>
                                        <p:tgtEl>
                                          <p:spTgt spid="32"/>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27"/>
                                        </p:tgtEl>
                                        <p:attrNameLst>
                                          <p:attrName>style.visibility</p:attrName>
                                        </p:attrNameLst>
                                      </p:cBhvr>
                                      <p:to>
                                        <p:strVal val="visible"/>
                                      </p:to>
                                    </p:set>
                                    <p:animEffect transition="in" filter="blinds(horizontal)">
                                      <p:cBhvr>
                                        <p:cTn id="106" dur="500"/>
                                        <p:tgtEl>
                                          <p:spTgt spid="27"/>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blinds(horizontal)">
                                      <p:cBhvr>
                                        <p:cTn id="111" dur="500"/>
                                        <p:tgtEl>
                                          <p:spTgt spid="33"/>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28"/>
                                        </p:tgtEl>
                                        <p:attrNameLst>
                                          <p:attrName>style.visibility</p:attrName>
                                        </p:attrNameLst>
                                      </p:cBhvr>
                                      <p:to>
                                        <p:strVal val="visible"/>
                                      </p:to>
                                    </p:set>
                                    <p:animEffect transition="in" filter="blinds(horizontal)">
                                      <p:cBhvr>
                                        <p:cTn id="114" dur="500"/>
                                        <p:tgtEl>
                                          <p:spTgt spid="28"/>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nodeType="clickEffect">
                                  <p:stCondLst>
                                    <p:cond delay="0"/>
                                  </p:stCondLst>
                                  <p:childTnLst>
                                    <p:set>
                                      <p:cBhvr>
                                        <p:cTn id="118" dur="1" fill="hold">
                                          <p:stCondLst>
                                            <p:cond delay="0"/>
                                          </p:stCondLst>
                                        </p:cTn>
                                        <p:tgtEl>
                                          <p:spTgt spid="34"/>
                                        </p:tgtEl>
                                        <p:attrNameLst>
                                          <p:attrName>style.visibility</p:attrName>
                                        </p:attrNameLst>
                                      </p:cBhvr>
                                      <p:to>
                                        <p:strVal val="visible"/>
                                      </p:to>
                                    </p:set>
                                    <p:animEffect transition="in" filter="blinds(horizontal)">
                                      <p:cBhvr>
                                        <p:cTn id="119" dur="500"/>
                                        <p:tgtEl>
                                          <p:spTgt spid="34"/>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29"/>
                                        </p:tgtEl>
                                        <p:attrNameLst>
                                          <p:attrName>style.visibility</p:attrName>
                                        </p:attrNameLst>
                                      </p:cBhvr>
                                      <p:to>
                                        <p:strVal val="visible"/>
                                      </p:to>
                                    </p:set>
                                    <p:animEffect transition="in" filter="blinds(horizontal)">
                                      <p:cBhvr>
                                        <p:cTn id="122" dur="500"/>
                                        <p:tgtEl>
                                          <p:spTgt spid="29"/>
                                        </p:tgtEl>
                                      </p:cBhvr>
                                    </p:animEffect>
                                  </p:childTnLst>
                                </p:cTn>
                              </p:par>
                              <p:par>
                                <p:cTn id="123" presetID="3" presetClass="entr" presetSubtype="10" fill="hold" nodeType="withEffect">
                                  <p:stCondLst>
                                    <p:cond delay="0"/>
                                  </p:stCondLst>
                                  <p:childTnLst>
                                    <p:set>
                                      <p:cBhvr>
                                        <p:cTn id="124" dur="1" fill="hold">
                                          <p:stCondLst>
                                            <p:cond delay="0"/>
                                          </p:stCondLst>
                                        </p:cTn>
                                        <p:tgtEl>
                                          <p:spTgt spid="35"/>
                                        </p:tgtEl>
                                        <p:attrNameLst>
                                          <p:attrName>style.visibility</p:attrName>
                                        </p:attrNameLst>
                                      </p:cBhvr>
                                      <p:to>
                                        <p:strVal val="visible"/>
                                      </p:to>
                                    </p:set>
                                    <p:animEffect transition="in" filter="blinds(horizontal)">
                                      <p:cBhvr>
                                        <p:cTn id="125" dur="500"/>
                                        <p:tgtEl>
                                          <p:spTgt spid="35"/>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blinds(horizontal)">
                                      <p:cBhvr>
                                        <p:cTn id="128" dur="500"/>
                                        <p:tgtEl>
                                          <p:spTgt spid="30"/>
                                        </p:tgtEl>
                                      </p:cBhvr>
                                    </p:animEffect>
                                  </p:childTnLst>
                                </p:cTn>
                              </p:par>
                              <p:par>
                                <p:cTn id="129" presetID="3" presetClass="entr" presetSubtype="10" fill="hold" nodeType="withEffect">
                                  <p:stCondLst>
                                    <p:cond delay="0"/>
                                  </p:stCondLst>
                                  <p:childTnLst>
                                    <p:set>
                                      <p:cBhvr>
                                        <p:cTn id="130" dur="1" fill="hold">
                                          <p:stCondLst>
                                            <p:cond delay="0"/>
                                          </p:stCondLst>
                                        </p:cTn>
                                        <p:tgtEl>
                                          <p:spTgt spid="36"/>
                                        </p:tgtEl>
                                        <p:attrNameLst>
                                          <p:attrName>style.visibility</p:attrName>
                                        </p:attrNameLst>
                                      </p:cBhvr>
                                      <p:to>
                                        <p:strVal val="visible"/>
                                      </p:to>
                                    </p:set>
                                    <p:animEffect transition="in" filter="blinds(horizontal)">
                                      <p:cBhvr>
                                        <p:cTn id="131" dur="500"/>
                                        <p:tgtEl>
                                          <p:spTgt spid="36"/>
                                        </p:tgtEl>
                                      </p:cBhvr>
                                    </p:animEffect>
                                  </p:childTnLst>
                                </p:cTn>
                              </p:par>
                              <p:par>
                                <p:cTn id="132" presetID="3" presetClass="entr" presetSubtype="10" fill="hold" grpId="0" nodeType="withEffect">
                                  <p:stCondLst>
                                    <p:cond delay="0"/>
                                  </p:stCondLst>
                                  <p:childTnLst>
                                    <p:set>
                                      <p:cBhvr>
                                        <p:cTn id="133" dur="1" fill="hold">
                                          <p:stCondLst>
                                            <p:cond delay="0"/>
                                          </p:stCondLst>
                                        </p:cTn>
                                        <p:tgtEl>
                                          <p:spTgt spid="31"/>
                                        </p:tgtEl>
                                        <p:attrNameLst>
                                          <p:attrName>style.visibility</p:attrName>
                                        </p:attrNameLst>
                                      </p:cBhvr>
                                      <p:to>
                                        <p:strVal val="visible"/>
                                      </p:to>
                                    </p:set>
                                    <p:animEffect transition="in" filter="blinds(horizontal)">
                                      <p:cBhvr>
                                        <p:cTn id="134" dur="500"/>
                                        <p:tgtEl>
                                          <p:spTgt spid="31"/>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nodeType="clickEffect">
                                  <p:stCondLst>
                                    <p:cond delay="0"/>
                                  </p:stCondLst>
                                  <p:childTnLst>
                                    <p:set>
                                      <p:cBhvr>
                                        <p:cTn id="138" dur="1" fill="hold">
                                          <p:stCondLst>
                                            <p:cond delay="0"/>
                                          </p:stCondLst>
                                        </p:cTn>
                                        <p:tgtEl>
                                          <p:spTgt spid="37"/>
                                        </p:tgtEl>
                                        <p:attrNameLst>
                                          <p:attrName>style.visibility</p:attrName>
                                        </p:attrNameLst>
                                      </p:cBhvr>
                                      <p:to>
                                        <p:strVal val="visible"/>
                                      </p:to>
                                    </p:set>
                                    <p:animEffect transition="in" filter="blinds(horizontal)">
                                      <p:cBhvr>
                                        <p:cTn id="139" dur="500"/>
                                        <p:tgtEl>
                                          <p:spTgt spid="37"/>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38"/>
                                        </p:tgtEl>
                                        <p:attrNameLst>
                                          <p:attrName>style.visibility</p:attrName>
                                        </p:attrNameLst>
                                      </p:cBhvr>
                                      <p:to>
                                        <p:strVal val="visible"/>
                                      </p:to>
                                    </p:set>
                                    <p:animEffect transition="in" filter="blinds(horizontal)">
                                      <p:cBhvr>
                                        <p:cTn id="14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P spid="3" grpId="0"/>
      <p:bldP spid="26" grpId="0"/>
      <p:bldP spid="48" grpId="0"/>
      <p:bldP spid="5" grpId="0" animBg="1"/>
      <p:bldP spid="6" grpId="0"/>
      <p:bldP spid="7" grpId="0"/>
      <p:bldP spid="8" grpId="0"/>
      <p:bldP spid="10" grpId="0"/>
      <p:bldP spid="18" grpId="0"/>
      <p:bldP spid="14" grpId="0"/>
      <p:bldP spid="15" grpId="0"/>
      <p:bldP spid="24" grpId="0" animBg="1"/>
      <p:bldP spid="16" grpId="0"/>
      <p:bldP spid="17" grpId="0"/>
      <p:bldP spid="25" grpId="0" animBg="1"/>
      <p:bldP spid="20" grpId="0"/>
      <p:bldP spid="21" grpId="0"/>
      <p:bldP spid="27" grpId="0"/>
      <p:bldP spid="28" grpId="0"/>
      <p:bldP spid="29" grpId="0"/>
      <p:bldP spid="30" grpId="0"/>
      <p:bldP spid="31" grpId="0"/>
      <p:bldP spid="3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455" y="461818"/>
            <a:ext cx="4870244" cy="523220"/>
          </a:xfrm>
          <a:prstGeom prst="rect">
            <a:avLst/>
          </a:prstGeom>
          <a:noFill/>
        </p:spPr>
        <p:txBody>
          <a:bodyPr wrap="none" rtlCol="0">
            <a:spAutoFit/>
          </a:bodyPr>
          <a:lstStyle/>
          <a:p>
            <a:r>
              <a:rPr lang="en-US" altLang="zh-CN" sz="2800" dirty="0" smtClean="0"/>
              <a:t>HDFS</a:t>
            </a:r>
            <a:r>
              <a:rPr lang="zh-CN" altLang="en-US" sz="2800" dirty="0" smtClean="0"/>
              <a:t>各组件讲解</a:t>
            </a:r>
            <a:r>
              <a:rPr lang="en-US" altLang="zh-CN" sz="2800" dirty="0" smtClean="0"/>
              <a:t>-</a:t>
            </a:r>
            <a:r>
              <a:rPr lang="en-US" altLang="zh-CN" sz="2800" smtClean="0"/>
              <a:t>NameNode</a:t>
            </a:r>
            <a:endParaRPr lang="zh-CN" altLang="en-US" sz="2800" dirty="0"/>
          </a:p>
        </p:txBody>
      </p:sp>
      <p:sp>
        <p:nvSpPr>
          <p:cNvPr id="19" name="文本框 18"/>
          <p:cNvSpPr txBox="1"/>
          <p:nvPr/>
        </p:nvSpPr>
        <p:spPr>
          <a:xfrm>
            <a:off x="1118235" y="1534160"/>
            <a:ext cx="9326880" cy="368300"/>
          </a:xfrm>
          <a:prstGeom prst="rect">
            <a:avLst/>
          </a:prstGeom>
          <a:noFill/>
        </p:spPr>
        <p:txBody>
          <a:bodyPr wrap="none" rtlCol="0">
            <a:spAutoFit/>
          </a:bodyPr>
          <a:p>
            <a:r>
              <a:rPr lang="zh-CN" altLang="en-US">
                <a:solidFill>
                  <a:srgbClr val="FF0000"/>
                </a:solidFill>
              </a:rPr>
              <a:t>但是，如果</a:t>
            </a:r>
            <a:r>
              <a:rPr lang="en-US" altLang="zh-CN">
                <a:solidFill>
                  <a:srgbClr val="FF0000"/>
                </a:solidFill>
              </a:rPr>
              <a:t>NameNode</a:t>
            </a:r>
            <a:r>
              <a:rPr lang="zh-CN" altLang="en-US">
                <a:solidFill>
                  <a:srgbClr val="FF0000"/>
                </a:solidFill>
              </a:rPr>
              <a:t>进程崩溃或者所在机器断电，那么上述的数据全部丢失，系统无法恢复</a:t>
            </a:r>
            <a:endParaRPr lang="zh-CN" altLang="en-US">
              <a:solidFill>
                <a:srgbClr val="FF0000"/>
              </a:solidFill>
            </a:endParaRPr>
          </a:p>
        </p:txBody>
      </p:sp>
      <p:sp>
        <p:nvSpPr>
          <p:cNvPr id="37" name="文本框 36"/>
          <p:cNvSpPr txBox="1"/>
          <p:nvPr/>
        </p:nvSpPr>
        <p:spPr>
          <a:xfrm>
            <a:off x="2298065" y="2478405"/>
            <a:ext cx="7726680" cy="368300"/>
          </a:xfrm>
          <a:prstGeom prst="rect">
            <a:avLst/>
          </a:prstGeom>
          <a:noFill/>
        </p:spPr>
        <p:txBody>
          <a:bodyPr wrap="none" rtlCol="0">
            <a:spAutoFit/>
          </a:bodyPr>
          <a:p>
            <a:r>
              <a:rPr lang="zh-CN" altLang="en-US"/>
              <a:t>所以，上述的数据必须保存在磁盘中</a:t>
            </a:r>
            <a:r>
              <a:rPr lang="en-US" altLang="zh-CN"/>
              <a:t>(</a:t>
            </a:r>
            <a:r>
              <a:rPr lang="zh-CN" altLang="en-US"/>
              <a:t>也就说内存保存一份，磁盘保存一份</a:t>
            </a:r>
            <a:r>
              <a:rPr lang="en-US" altLang="zh-CN"/>
              <a:t>)</a:t>
            </a:r>
            <a:endParaRPr lang="en-US" altLang="zh-CN"/>
          </a:p>
        </p:txBody>
      </p:sp>
      <p:sp>
        <p:nvSpPr>
          <p:cNvPr id="39" name="矩形 38"/>
          <p:cNvSpPr/>
          <p:nvPr/>
        </p:nvSpPr>
        <p:spPr>
          <a:xfrm>
            <a:off x="5111115" y="3198495"/>
            <a:ext cx="317881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命名空间镜像</a:t>
            </a:r>
            <a:r>
              <a:rPr lang="en-US" altLang="zh-CN"/>
              <a:t>(FSImage)</a:t>
            </a:r>
            <a:endParaRPr lang="en-US" altLang="zh-CN"/>
          </a:p>
        </p:txBody>
      </p:sp>
      <p:sp>
        <p:nvSpPr>
          <p:cNvPr id="40" name="文本框 39"/>
          <p:cNvSpPr txBox="1"/>
          <p:nvPr/>
        </p:nvSpPr>
        <p:spPr>
          <a:xfrm>
            <a:off x="4919980" y="4540250"/>
            <a:ext cx="3840480" cy="645160"/>
          </a:xfrm>
          <a:prstGeom prst="rect">
            <a:avLst/>
          </a:prstGeom>
          <a:noFill/>
        </p:spPr>
        <p:txBody>
          <a:bodyPr wrap="none" rtlCol="0">
            <a:spAutoFit/>
          </a:bodyPr>
          <a:p>
            <a:r>
              <a:rPr lang="zh-CN" altLang="en-US"/>
              <a:t>负责将内存中的数据按照合理的格式</a:t>
            </a:r>
            <a:endParaRPr lang="zh-CN" altLang="en-US"/>
          </a:p>
          <a:p>
            <a:r>
              <a:rPr lang="zh-CN" altLang="en-US"/>
              <a:t>定期的保存在磁盘中</a:t>
            </a:r>
            <a:endParaRPr lang="zh-CN" altLang="en-US"/>
          </a:p>
        </p:txBody>
      </p:sp>
      <p:sp>
        <p:nvSpPr>
          <p:cNvPr id="41" name="文本框 40"/>
          <p:cNvSpPr txBox="1"/>
          <p:nvPr/>
        </p:nvSpPr>
        <p:spPr>
          <a:xfrm>
            <a:off x="9025255" y="3471545"/>
            <a:ext cx="2926080" cy="368300"/>
          </a:xfrm>
          <a:prstGeom prst="rect">
            <a:avLst/>
          </a:prstGeom>
          <a:noFill/>
        </p:spPr>
        <p:txBody>
          <a:bodyPr wrap="none" rtlCol="0">
            <a:spAutoFit/>
          </a:bodyPr>
          <a:p>
            <a:r>
              <a:rPr lang="zh-CN" altLang="en-US"/>
              <a:t>保存着某一时刻的目录信息</a:t>
            </a:r>
            <a:endParaRPr lang="zh-CN" altLang="en-US"/>
          </a:p>
        </p:txBody>
      </p:sp>
      <p:sp>
        <p:nvSpPr>
          <p:cNvPr id="42" name="矩形 41"/>
          <p:cNvSpPr/>
          <p:nvPr/>
        </p:nvSpPr>
        <p:spPr>
          <a:xfrm>
            <a:off x="912495" y="3198495"/>
            <a:ext cx="317881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编辑日志</a:t>
            </a:r>
            <a:r>
              <a:rPr lang="en-US" altLang="zh-CN"/>
              <a:t>(EditsLog)</a:t>
            </a:r>
            <a:endParaRPr lang="en-US" altLang="zh-CN"/>
          </a:p>
        </p:txBody>
      </p:sp>
      <p:sp>
        <p:nvSpPr>
          <p:cNvPr id="43" name="文本框 42"/>
          <p:cNvSpPr txBox="1"/>
          <p:nvPr/>
        </p:nvSpPr>
        <p:spPr>
          <a:xfrm>
            <a:off x="912495" y="4611370"/>
            <a:ext cx="3383280" cy="368300"/>
          </a:xfrm>
          <a:prstGeom prst="rect">
            <a:avLst/>
          </a:prstGeom>
          <a:noFill/>
        </p:spPr>
        <p:txBody>
          <a:bodyPr wrap="none" rtlCol="0">
            <a:spAutoFit/>
          </a:bodyPr>
          <a:p>
            <a:r>
              <a:rPr lang="zh-CN" altLang="en-US"/>
              <a:t>保存着所有对元数据的改动日志</a:t>
            </a:r>
            <a:endParaRPr lang="zh-CN" altLang="en-US"/>
          </a:p>
        </p:txBody>
      </p:sp>
      <p:sp>
        <p:nvSpPr>
          <p:cNvPr id="44" name="文本框 43"/>
          <p:cNvSpPr txBox="1"/>
          <p:nvPr/>
        </p:nvSpPr>
        <p:spPr>
          <a:xfrm>
            <a:off x="175260" y="5750560"/>
            <a:ext cx="5765165" cy="645160"/>
          </a:xfrm>
          <a:prstGeom prst="rect">
            <a:avLst/>
          </a:prstGeom>
          <a:noFill/>
        </p:spPr>
        <p:txBody>
          <a:bodyPr wrap="square" rtlCol="0">
            <a:spAutoFit/>
          </a:bodyPr>
          <a:p>
            <a:r>
              <a:rPr lang="en-US" altLang="zh-CN"/>
              <a:t>FSImage</a:t>
            </a:r>
            <a:r>
              <a:rPr lang="zh-CN" altLang="en-US"/>
              <a:t>是某一时刻的内存元数据的真实组织情况，</a:t>
            </a:r>
            <a:endParaRPr lang="zh-CN" altLang="en-US"/>
          </a:p>
          <a:p>
            <a:r>
              <a:rPr lang="zh-CN" altLang="en-US"/>
              <a:t>而</a:t>
            </a:r>
            <a:r>
              <a:rPr lang="en-US" altLang="zh-CN"/>
              <a:t>EditsLog</a:t>
            </a:r>
            <a:r>
              <a:rPr lang="zh-CN" altLang="en-US"/>
              <a:t>则是记录了该时刻后所有元数据的改动</a:t>
            </a:r>
            <a:endParaRPr lang="zh-CN" altLang="en-US"/>
          </a:p>
        </p:txBody>
      </p:sp>
      <p:cxnSp>
        <p:nvCxnSpPr>
          <p:cNvPr id="45" name="直接箭头连接符 44"/>
          <p:cNvCxnSpPr>
            <a:stCxn id="39" idx="2"/>
          </p:cNvCxnSpPr>
          <p:nvPr/>
        </p:nvCxnSpPr>
        <p:spPr>
          <a:xfrm flipH="1">
            <a:off x="6697980" y="4112895"/>
            <a:ext cx="2540" cy="459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H="1">
            <a:off x="2381885" y="4152265"/>
            <a:ext cx="2540" cy="459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39" idx="3"/>
            <a:endCxn id="41" idx="1"/>
          </p:cNvCxnSpPr>
          <p:nvPr/>
        </p:nvCxnSpPr>
        <p:spPr>
          <a:xfrm>
            <a:off x="8289925" y="3655695"/>
            <a:ext cx="7353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937500" y="5718175"/>
            <a:ext cx="4087495" cy="645160"/>
          </a:xfrm>
          <a:prstGeom prst="rect">
            <a:avLst/>
          </a:prstGeom>
          <a:noFill/>
        </p:spPr>
        <p:txBody>
          <a:bodyPr wrap="square" rtlCol="0">
            <a:spAutoFit/>
          </a:bodyPr>
          <a:p>
            <a:r>
              <a:rPr lang="zh-CN" altLang="en-US"/>
              <a:t>从而保证</a:t>
            </a:r>
            <a:r>
              <a:rPr lang="en-US" altLang="zh-CN"/>
              <a:t>NameNode</a:t>
            </a:r>
            <a:r>
              <a:rPr lang="zh-CN" altLang="en-US"/>
              <a:t>中的数据不会丢掉</a:t>
            </a:r>
            <a:endParaRPr lang="zh-CN" altLang="en-US"/>
          </a:p>
          <a:p>
            <a:r>
              <a:rPr lang="zh-CN" altLang="en-US"/>
              <a:t>可以从磁盘中恢复出来</a:t>
            </a:r>
            <a:endParaRPr lang="zh-CN" altLang="en-US"/>
          </a:p>
        </p:txBody>
      </p:sp>
      <p:sp>
        <p:nvSpPr>
          <p:cNvPr id="3" name="右箭头 2"/>
          <p:cNvSpPr/>
          <p:nvPr/>
        </p:nvSpPr>
        <p:spPr>
          <a:xfrm>
            <a:off x="6172835" y="5830570"/>
            <a:ext cx="97917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blinds(horizontal)">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linds(horizontal)">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blinds(horizontal)">
                                      <p:cBhvr>
                                        <p:cTn id="22" dur="500"/>
                                        <p:tgtEl>
                                          <p:spTgt spid="4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blinds(horizontal)">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linds(horizontal)">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blinds(horizontal)">
                                      <p:cBhvr>
                                        <p:cTn id="35" dur="500"/>
                                        <p:tgtEl>
                                          <p:spTgt spid="45"/>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blinds(horizontal)">
                                      <p:cBhvr>
                                        <p:cTn id="38" dur="500"/>
                                        <p:tgtEl>
                                          <p:spTgt spid="4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blinds(horizontal)">
                                      <p:cBhvr>
                                        <p:cTn id="43" dur="500"/>
                                        <p:tgtEl>
                                          <p:spTgt spid="4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blinds(horizontal)">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blinds(horizontal)">
                                      <p:cBhvr>
                                        <p:cTn id="51" dur="500"/>
                                        <p:tgtEl>
                                          <p:spTgt spid="44"/>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blinds(horizontal)">
                                      <p:cBhvr>
                                        <p:cTn id="56" dur="500"/>
                                        <p:tgtEl>
                                          <p:spTgt spid="3"/>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blinds(horizontal)">
                                      <p:cBhvr>
                                        <p:cTn id="6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7" grpId="0"/>
      <p:bldP spid="42" grpId="0" animBg="1"/>
      <p:bldP spid="43" grpId="0"/>
      <p:bldP spid="39" grpId="0" animBg="1"/>
      <p:bldP spid="40" grpId="0"/>
      <p:bldP spid="41" grpId="0"/>
      <p:bldP spid="44" grpId="0"/>
      <p:bldP spid="2" grpId="0"/>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70725" y="461818"/>
            <a:ext cx="6088526" cy="523220"/>
          </a:xfrm>
          <a:prstGeom prst="rect">
            <a:avLst/>
          </a:prstGeom>
          <a:noFill/>
        </p:spPr>
        <p:txBody>
          <a:bodyPr wrap="none" rtlCol="0">
            <a:spAutoFit/>
          </a:bodyPr>
          <a:lstStyle/>
          <a:p>
            <a:r>
              <a:rPr lang="en-US" altLang="zh-CN" sz="2800" dirty="0" smtClean="0"/>
              <a:t>HDFS</a:t>
            </a:r>
            <a:r>
              <a:rPr lang="zh-CN" altLang="en-US" sz="2800" dirty="0" smtClean="0"/>
              <a:t>各组件讲解</a:t>
            </a:r>
            <a:r>
              <a:rPr lang="en-US" altLang="zh-CN" sz="2800" dirty="0" smtClean="0"/>
              <a:t>-</a:t>
            </a:r>
            <a:r>
              <a:rPr lang="en-US" altLang="zh-CN" sz="2800" dirty="0" err="1" smtClean="0"/>
              <a:t>SecondNameNode</a:t>
            </a:r>
            <a:endParaRPr lang="zh-CN" altLang="en-US" sz="2800" dirty="0"/>
          </a:p>
        </p:txBody>
      </p:sp>
      <p:sp>
        <p:nvSpPr>
          <p:cNvPr id="2" name="矩形 1"/>
          <p:cNvSpPr/>
          <p:nvPr/>
        </p:nvSpPr>
        <p:spPr>
          <a:xfrm>
            <a:off x="1646555" y="1113790"/>
            <a:ext cx="1877695" cy="100901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a:p>
            <a:pPr algn="ctr"/>
            <a:endParaRPr lang="en-US" altLang="zh-CN">
              <a:solidFill>
                <a:schemeClr val="tx1"/>
              </a:solidFill>
            </a:endParaRPr>
          </a:p>
          <a:p>
            <a:pPr algn="ctr"/>
            <a:r>
              <a:rPr lang="en-US" altLang="zh-CN">
                <a:solidFill>
                  <a:schemeClr val="tx1"/>
                </a:solidFill>
              </a:rPr>
              <a:t>Client Node</a:t>
            </a:r>
            <a:endParaRPr lang="en-US" altLang="zh-CN">
              <a:solidFill>
                <a:schemeClr val="tx1"/>
              </a:solidFill>
            </a:endParaRPr>
          </a:p>
        </p:txBody>
      </p:sp>
      <p:sp>
        <p:nvSpPr>
          <p:cNvPr id="3" name="矩形 2"/>
          <p:cNvSpPr/>
          <p:nvPr/>
        </p:nvSpPr>
        <p:spPr>
          <a:xfrm>
            <a:off x="2129155" y="1178560"/>
            <a:ext cx="912495" cy="504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HDFS</a:t>
            </a:r>
            <a:endParaRPr lang="en-US" altLang="zh-CN"/>
          </a:p>
          <a:p>
            <a:pPr algn="ctr"/>
            <a:r>
              <a:rPr lang="en-US" altLang="zh-CN"/>
              <a:t>Client</a:t>
            </a:r>
            <a:endParaRPr lang="en-US" altLang="zh-CN"/>
          </a:p>
        </p:txBody>
      </p:sp>
      <p:sp>
        <p:nvSpPr>
          <p:cNvPr id="5" name="矩形 4"/>
          <p:cNvSpPr/>
          <p:nvPr/>
        </p:nvSpPr>
        <p:spPr>
          <a:xfrm>
            <a:off x="5071110" y="1076960"/>
            <a:ext cx="2047875" cy="5499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NameNode</a:t>
            </a:r>
            <a:endParaRPr lang="en-US" altLang="zh-CN">
              <a:solidFill>
                <a:schemeClr val="tx1"/>
              </a:solidFill>
            </a:endParaRPr>
          </a:p>
        </p:txBody>
      </p:sp>
      <p:sp>
        <p:nvSpPr>
          <p:cNvPr id="6" name="矩形 5"/>
          <p:cNvSpPr/>
          <p:nvPr/>
        </p:nvSpPr>
        <p:spPr>
          <a:xfrm>
            <a:off x="5071110" y="1626870"/>
            <a:ext cx="2048510" cy="48190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HDFS</a:t>
            </a:r>
            <a:endParaRPr lang="en-US" altLang="zh-CN"/>
          </a:p>
          <a:p>
            <a:pPr algn="ctr"/>
            <a:r>
              <a:rPr lang="en-US" altLang="zh-CN"/>
              <a:t>Client</a:t>
            </a:r>
            <a:endParaRPr lang="en-US" altLang="zh-CN"/>
          </a:p>
        </p:txBody>
      </p:sp>
      <p:sp>
        <p:nvSpPr>
          <p:cNvPr id="7" name="矩形 6"/>
          <p:cNvSpPr/>
          <p:nvPr/>
        </p:nvSpPr>
        <p:spPr>
          <a:xfrm>
            <a:off x="9888220" y="1057910"/>
            <a:ext cx="2047875" cy="5499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Secondary</a:t>
            </a:r>
            <a:endParaRPr lang="en-US" altLang="zh-CN">
              <a:solidFill>
                <a:schemeClr val="tx1"/>
              </a:solidFill>
            </a:endParaRPr>
          </a:p>
          <a:p>
            <a:pPr algn="ctr"/>
            <a:r>
              <a:rPr lang="en-US" altLang="zh-CN">
                <a:solidFill>
                  <a:schemeClr val="tx1"/>
                </a:solidFill>
              </a:rPr>
              <a:t>NameNode</a:t>
            </a:r>
            <a:endParaRPr lang="en-US" altLang="zh-CN">
              <a:solidFill>
                <a:schemeClr val="tx1"/>
              </a:solidFill>
            </a:endParaRPr>
          </a:p>
        </p:txBody>
      </p:sp>
      <p:sp>
        <p:nvSpPr>
          <p:cNvPr id="8" name="矩形 7"/>
          <p:cNvSpPr/>
          <p:nvPr/>
        </p:nvSpPr>
        <p:spPr>
          <a:xfrm>
            <a:off x="9888220" y="1607820"/>
            <a:ext cx="2048510" cy="48190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HDFS</a:t>
            </a:r>
            <a:endParaRPr lang="en-US" altLang="zh-CN"/>
          </a:p>
          <a:p>
            <a:pPr algn="ctr"/>
            <a:r>
              <a:rPr lang="en-US" altLang="zh-CN"/>
              <a:t>Client</a:t>
            </a:r>
            <a:endParaRPr lang="en-US" altLang="zh-CN"/>
          </a:p>
        </p:txBody>
      </p:sp>
      <p:sp>
        <p:nvSpPr>
          <p:cNvPr id="9" name="椭圆 8"/>
          <p:cNvSpPr/>
          <p:nvPr/>
        </p:nvSpPr>
        <p:spPr>
          <a:xfrm>
            <a:off x="5306695" y="1862455"/>
            <a:ext cx="1107440" cy="581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Edits</a:t>
            </a:r>
            <a:endParaRPr lang="en-US" altLang="zh-CN"/>
          </a:p>
        </p:txBody>
      </p:sp>
      <p:cxnSp>
        <p:nvCxnSpPr>
          <p:cNvPr id="10" name="直接箭头连接符 9"/>
          <p:cNvCxnSpPr/>
          <p:nvPr/>
        </p:nvCxnSpPr>
        <p:spPr>
          <a:xfrm flipH="1">
            <a:off x="7112000" y="1895475"/>
            <a:ext cx="2779395"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439025" y="1433830"/>
            <a:ext cx="2125980" cy="368300"/>
          </a:xfrm>
          <a:prstGeom prst="rect">
            <a:avLst/>
          </a:prstGeom>
          <a:noFill/>
        </p:spPr>
        <p:txBody>
          <a:bodyPr wrap="none" rtlCol="0">
            <a:spAutoFit/>
          </a:bodyPr>
          <a:p>
            <a:r>
              <a:rPr lang="en-US" altLang="zh-CN"/>
              <a:t>1</a:t>
            </a:r>
            <a:r>
              <a:rPr lang="zh-CN" altLang="en-US">
                <a:ea typeface="宋体" panose="02010600030101010101" pitchFamily="2" charset="-122"/>
              </a:rPr>
              <a:t>、</a:t>
            </a:r>
            <a:r>
              <a:rPr lang="en-US" altLang="zh-CN">
                <a:ea typeface="宋体" panose="02010600030101010101" pitchFamily="2" charset="-122"/>
              </a:rPr>
              <a:t>getEditLogSize</a:t>
            </a:r>
            <a:endParaRPr lang="en-US" altLang="zh-CN">
              <a:ea typeface="宋体" panose="02010600030101010101" pitchFamily="2" charset="-122"/>
            </a:endParaRPr>
          </a:p>
        </p:txBody>
      </p:sp>
      <p:cxnSp>
        <p:nvCxnSpPr>
          <p:cNvPr id="12" name="直接箭头连接符 11"/>
          <p:cNvCxnSpPr/>
          <p:nvPr/>
        </p:nvCxnSpPr>
        <p:spPr>
          <a:xfrm flipH="1">
            <a:off x="7108825" y="2301240"/>
            <a:ext cx="2779395"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435850" y="1906270"/>
            <a:ext cx="1783080" cy="368300"/>
          </a:xfrm>
          <a:prstGeom prst="rect">
            <a:avLst/>
          </a:prstGeom>
          <a:noFill/>
        </p:spPr>
        <p:txBody>
          <a:bodyPr wrap="none" rtlCol="0">
            <a:spAutoFit/>
          </a:bodyPr>
          <a:p>
            <a:r>
              <a:rPr lang="en-US" altLang="zh-CN">
                <a:ea typeface="宋体" panose="02010600030101010101" pitchFamily="2" charset="-122"/>
              </a:rPr>
              <a:t>2</a:t>
            </a:r>
            <a:r>
              <a:rPr lang="zh-CN" altLang="en-US">
                <a:ea typeface="宋体" panose="02010600030101010101" pitchFamily="2" charset="-122"/>
              </a:rPr>
              <a:t>、</a:t>
            </a:r>
            <a:r>
              <a:rPr lang="en-US" altLang="zh-CN">
                <a:ea typeface="宋体" panose="02010600030101010101" pitchFamily="2" charset="-122"/>
              </a:rPr>
              <a:t>rollEditLog</a:t>
            </a:r>
            <a:endParaRPr lang="en-US" altLang="zh-CN">
              <a:ea typeface="宋体" panose="02010600030101010101" pitchFamily="2" charset="-122"/>
            </a:endParaRPr>
          </a:p>
        </p:txBody>
      </p:sp>
      <p:sp>
        <p:nvSpPr>
          <p:cNvPr id="14" name="椭圆 13"/>
          <p:cNvSpPr/>
          <p:nvPr/>
        </p:nvSpPr>
        <p:spPr>
          <a:xfrm>
            <a:off x="5071110" y="2898140"/>
            <a:ext cx="1578610" cy="581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Edits.new</a:t>
            </a:r>
            <a:endParaRPr lang="en-US" altLang="zh-CN" sz="1600"/>
          </a:p>
        </p:txBody>
      </p:sp>
      <p:cxnSp>
        <p:nvCxnSpPr>
          <p:cNvPr id="15" name="直接箭头连接符 14"/>
          <p:cNvCxnSpPr/>
          <p:nvPr/>
        </p:nvCxnSpPr>
        <p:spPr>
          <a:xfrm>
            <a:off x="7112000" y="3382645"/>
            <a:ext cx="28009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7369810" y="2941320"/>
            <a:ext cx="2354580" cy="368300"/>
          </a:xfrm>
          <a:prstGeom prst="rect">
            <a:avLst/>
          </a:prstGeom>
          <a:noFill/>
        </p:spPr>
        <p:txBody>
          <a:bodyPr wrap="none" rtlCol="0">
            <a:spAutoFit/>
          </a:bodyPr>
          <a:p>
            <a:r>
              <a:rPr lang="en-US" altLang="zh-CN">
                <a:ea typeface="宋体" panose="02010600030101010101" pitchFamily="2" charset="-122"/>
              </a:rPr>
              <a:t>3</a:t>
            </a:r>
            <a:r>
              <a:rPr lang="zh-CN" altLang="en-US">
                <a:ea typeface="宋体" panose="02010600030101010101" pitchFamily="2" charset="-122"/>
              </a:rPr>
              <a:t>、</a:t>
            </a:r>
            <a:r>
              <a:rPr lang="en-US" altLang="zh-CN">
                <a:ea typeface="宋体" panose="02010600030101010101" pitchFamily="2" charset="-122"/>
              </a:rPr>
              <a:t>http get editLog</a:t>
            </a:r>
            <a:endParaRPr lang="en-US" altLang="zh-CN">
              <a:ea typeface="宋体" panose="02010600030101010101" pitchFamily="2" charset="-122"/>
            </a:endParaRPr>
          </a:p>
        </p:txBody>
      </p:sp>
      <p:sp>
        <p:nvSpPr>
          <p:cNvPr id="17" name="椭圆 16"/>
          <p:cNvSpPr/>
          <p:nvPr/>
        </p:nvSpPr>
        <p:spPr>
          <a:xfrm>
            <a:off x="10318750" y="3016250"/>
            <a:ext cx="1107440" cy="581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Edits</a:t>
            </a:r>
            <a:endParaRPr lang="en-US" altLang="zh-CN"/>
          </a:p>
        </p:txBody>
      </p:sp>
      <p:sp>
        <p:nvSpPr>
          <p:cNvPr id="18" name="椭圆 17"/>
          <p:cNvSpPr/>
          <p:nvPr/>
        </p:nvSpPr>
        <p:spPr>
          <a:xfrm>
            <a:off x="10309860" y="4077335"/>
            <a:ext cx="1320800" cy="581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fsimage.</a:t>
            </a:r>
            <a:endParaRPr lang="en-US" altLang="zh-CN" sz="1400"/>
          </a:p>
          <a:p>
            <a:pPr algn="ctr"/>
            <a:r>
              <a:rPr lang="en-US" altLang="zh-CN" sz="1400"/>
              <a:t>ckpt</a:t>
            </a:r>
            <a:endParaRPr lang="en-US" altLang="zh-CN" sz="1400"/>
          </a:p>
        </p:txBody>
      </p:sp>
      <p:cxnSp>
        <p:nvCxnSpPr>
          <p:cNvPr id="19" name="直接箭头连接符 18"/>
          <p:cNvCxnSpPr/>
          <p:nvPr/>
        </p:nvCxnSpPr>
        <p:spPr>
          <a:xfrm flipH="1">
            <a:off x="7128510" y="4717415"/>
            <a:ext cx="2768600"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7335520" y="4184015"/>
            <a:ext cx="2354580" cy="368300"/>
          </a:xfrm>
          <a:prstGeom prst="rect">
            <a:avLst/>
          </a:prstGeom>
          <a:noFill/>
        </p:spPr>
        <p:txBody>
          <a:bodyPr wrap="none" rtlCol="0">
            <a:spAutoFit/>
          </a:bodyPr>
          <a:p>
            <a:r>
              <a:rPr lang="en-US" altLang="zh-CN">
                <a:ea typeface="宋体" panose="02010600030101010101" pitchFamily="2" charset="-122"/>
              </a:rPr>
              <a:t>4</a:t>
            </a:r>
            <a:r>
              <a:rPr lang="zh-CN" altLang="en-US">
                <a:ea typeface="宋体" panose="02010600030101010101" pitchFamily="2" charset="-122"/>
              </a:rPr>
              <a:t>、</a:t>
            </a:r>
            <a:r>
              <a:rPr lang="en-US" altLang="zh-CN">
                <a:ea typeface="宋体" panose="02010600030101010101" pitchFamily="2" charset="-122"/>
              </a:rPr>
              <a:t>http get fsimage</a:t>
            </a:r>
            <a:endParaRPr lang="en-US" altLang="zh-CN">
              <a:ea typeface="宋体" panose="02010600030101010101" pitchFamily="2" charset="-122"/>
            </a:endParaRPr>
          </a:p>
        </p:txBody>
      </p:sp>
      <p:sp>
        <p:nvSpPr>
          <p:cNvPr id="21" name="椭圆 20"/>
          <p:cNvSpPr/>
          <p:nvPr/>
        </p:nvSpPr>
        <p:spPr>
          <a:xfrm>
            <a:off x="5798185" y="4658995"/>
            <a:ext cx="1320800" cy="581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fsimage.</a:t>
            </a:r>
            <a:endParaRPr lang="en-US" altLang="zh-CN" sz="1400"/>
          </a:p>
          <a:p>
            <a:pPr algn="ctr"/>
            <a:r>
              <a:rPr lang="en-US" altLang="zh-CN" sz="1400"/>
              <a:t>ckpt</a:t>
            </a:r>
            <a:endParaRPr lang="en-US" altLang="zh-CN" sz="1400"/>
          </a:p>
        </p:txBody>
      </p:sp>
      <p:sp>
        <p:nvSpPr>
          <p:cNvPr id="22" name="椭圆 21"/>
          <p:cNvSpPr/>
          <p:nvPr/>
        </p:nvSpPr>
        <p:spPr>
          <a:xfrm>
            <a:off x="5134610" y="5273040"/>
            <a:ext cx="1107440" cy="581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Edits</a:t>
            </a:r>
            <a:endParaRPr lang="en-US" altLang="zh-CN"/>
          </a:p>
        </p:txBody>
      </p:sp>
      <p:sp>
        <p:nvSpPr>
          <p:cNvPr id="23" name="椭圆 22"/>
          <p:cNvSpPr/>
          <p:nvPr/>
        </p:nvSpPr>
        <p:spPr>
          <a:xfrm>
            <a:off x="5865495" y="5783580"/>
            <a:ext cx="1186815" cy="581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fsimage</a:t>
            </a:r>
            <a:endParaRPr lang="en-US" altLang="zh-CN" sz="1400"/>
          </a:p>
        </p:txBody>
      </p:sp>
      <p:cxnSp>
        <p:nvCxnSpPr>
          <p:cNvPr id="24" name="直接箭头连接符 23"/>
          <p:cNvCxnSpPr>
            <a:stCxn id="9" idx="4"/>
            <a:endCxn id="14" idx="0"/>
          </p:cNvCxnSpPr>
          <p:nvPr/>
        </p:nvCxnSpPr>
        <p:spPr>
          <a:xfrm>
            <a:off x="5860415" y="2444115"/>
            <a:ext cx="0" cy="454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22" idx="0"/>
          </p:cNvCxnSpPr>
          <p:nvPr/>
        </p:nvCxnSpPr>
        <p:spPr>
          <a:xfrm flipH="1">
            <a:off x="5688330" y="3418840"/>
            <a:ext cx="189230" cy="1854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1" idx="4"/>
            <a:endCxn id="23" idx="0"/>
          </p:cNvCxnSpPr>
          <p:nvPr/>
        </p:nvCxnSpPr>
        <p:spPr>
          <a:xfrm>
            <a:off x="6458585" y="5240655"/>
            <a:ext cx="635" cy="542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7" idx="4"/>
            <a:endCxn id="18" idx="0"/>
          </p:cNvCxnSpPr>
          <p:nvPr/>
        </p:nvCxnSpPr>
        <p:spPr>
          <a:xfrm>
            <a:off x="10872470" y="3597910"/>
            <a:ext cx="97790" cy="479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298450" y="2866390"/>
            <a:ext cx="3154680" cy="645160"/>
          </a:xfrm>
          <a:prstGeom prst="rect">
            <a:avLst/>
          </a:prstGeom>
          <a:noFill/>
        </p:spPr>
        <p:txBody>
          <a:bodyPr wrap="none" rtlCol="0">
            <a:spAutoFit/>
          </a:bodyPr>
          <a:p>
            <a:pPr algn="l"/>
            <a:r>
              <a:rPr lang="zh-CN" altLang="en-US"/>
              <a:t>用于给</a:t>
            </a:r>
            <a:r>
              <a:rPr lang="en-US" altLang="zh-CN"/>
              <a:t>NameNode</a:t>
            </a:r>
            <a:endParaRPr lang="en-US" altLang="zh-CN"/>
          </a:p>
          <a:p>
            <a:pPr algn="l"/>
            <a:r>
              <a:rPr lang="zh-CN" altLang="en-US"/>
              <a:t>来合并</a:t>
            </a:r>
            <a:r>
              <a:rPr lang="en-US" altLang="zh-CN"/>
              <a:t>Edits</a:t>
            </a:r>
            <a:r>
              <a:rPr lang="zh-CN" altLang="en-US">
                <a:sym typeface="+mn-ea"/>
              </a:rPr>
              <a:t>日志</a:t>
            </a:r>
            <a:r>
              <a:rPr lang="zh-CN" altLang="en-US"/>
              <a:t>和</a:t>
            </a:r>
            <a:r>
              <a:rPr lang="en-US" altLang="zh-CN"/>
              <a:t>FsImage</a:t>
            </a:r>
            <a:r>
              <a:rPr lang="zh-CN" altLang="en-US"/>
              <a:t>的</a:t>
            </a:r>
            <a:endParaRPr lang="zh-CN" altLang="en-US"/>
          </a:p>
        </p:txBody>
      </p:sp>
      <p:cxnSp>
        <p:nvCxnSpPr>
          <p:cNvPr id="29" name="直接箭头连接符 28"/>
          <p:cNvCxnSpPr>
            <a:stCxn id="2" idx="3"/>
            <a:endCxn id="5" idx="1"/>
          </p:cNvCxnSpPr>
          <p:nvPr/>
        </p:nvCxnSpPr>
        <p:spPr>
          <a:xfrm flipV="1">
            <a:off x="3524250" y="1351915"/>
            <a:ext cx="154686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630930" y="1217295"/>
            <a:ext cx="1440180" cy="645160"/>
          </a:xfrm>
          <a:prstGeom prst="rect">
            <a:avLst/>
          </a:prstGeom>
          <a:noFill/>
        </p:spPr>
        <p:txBody>
          <a:bodyPr wrap="none" rtlCol="0">
            <a:spAutoFit/>
          </a:bodyPr>
          <a:p>
            <a:r>
              <a:rPr lang="en-US" altLang="zh-CN"/>
              <a:t>create file</a:t>
            </a:r>
            <a:endParaRPr lang="en-US" altLang="zh-CN"/>
          </a:p>
          <a:p>
            <a:r>
              <a:rPr lang="en-US" altLang="zh-CN"/>
              <a:t>delete file</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blinds(horizontal)">
                                      <p:cBhvr>
                                        <p:cTn id="32" dur="500"/>
                                        <p:tgtEl>
                                          <p:spTgt spid="2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blinds(horizontal)">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linds(horizontal)">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blinds(horizontal)">
                                      <p:cBhvr>
                                        <p:cTn id="45" dur="500"/>
                                        <p:tgtEl>
                                          <p:spTgt spid="11"/>
                                        </p:tgtEl>
                                      </p:cBhvr>
                                    </p:animEffect>
                                  </p:childTnLst>
                                </p:cTn>
                              </p:par>
                              <p:par>
                                <p:cTn id="46" presetID="3" presetClass="entr" presetSubtype="10" fill="hold"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linds(horizontal)">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blinds(horizontal)">
                                      <p:cBhvr>
                                        <p:cTn id="53" dur="500"/>
                                        <p:tgtEl>
                                          <p:spTgt spid="13"/>
                                        </p:tgtEl>
                                      </p:cBhvr>
                                    </p:animEffect>
                                  </p:childTnLst>
                                </p:cTn>
                              </p:par>
                              <p:par>
                                <p:cTn id="54" presetID="3" presetClass="entr" presetSubtype="10"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blinds(horizontal)">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blinds(horizontal)">
                                      <p:cBhvr>
                                        <p:cTn id="61" dur="500"/>
                                        <p:tgtEl>
                                          <p:spTgt spid="24"/>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blinds(horizontal)">
                                      <p:cBhvr>
                                        <p:cTn id="64" dur="5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blinds(horizontal)">
                                      <p:cBhvr>
                                        <p:cTn id="69" dur="500"/>
                                        <p:tgtEl>
                                          <p:spTgt spid="16"/>
                                        </p:tgtEl>
                                      </p:cBhvr>
                                    </p:animEffect>
                                  </p:childTnLst>
                                </p:cTn>
                              </p:par>
                              <p:par>
                                <p:cTn id="70" presetID="3" presetClass="entr" presetSubtype="10" fill="hold"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blinds(horizontal)">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blinds(horizontal)">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blinds(horizontal)">
                                      <p:cBhvr>
                                        <p:cTn id="82" dur="500"/>
                                        <p:tgtEl>
                                          <p:spTgt spid="27"/>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blinds(horizontal)">
                                      <p:cBhvr>
                                        <p:cTn id="85" dur="500"/>
                                        <p:tgtEl>
                                          <p:spTgt spid="18"/>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blinds(horizontal)">
                                      <p:cBhvr>
                                        <p:cTn id="90" dur="500"/>
                                        <p:tgtEl>
                                          <p:spTgt spid="20"/>
                                        </p:tgtEl>
                                      </p:cBhvr>
                                    </p:animEffect>
                                  </p:childTnLst>
                                </p:cTn>
                              </p:par>
                              <p:par>
                                <p:cTn id="91" presetID="3" presetClass="entr" presetSubtype="10" fill="hold" nodeType="with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blinds(horizontal)">
                                      <p:cBhvr>
                                        <p:cTn id="93" dur="500"/>
                                        <p:tgtEl>
                                          <p:spTgt spid="19"/>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blinds(horizontal)">
                                      <p:cBhvr>
                                        <p:cTn id="98" dur="500"/>
                                        <p:tgtEl>
                                          <p:spTgt spid="21"/>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25"/>
                                        </p:tgtEl>
                                        <p:attrNameLst>
                                          <p:attrName>style.visibility</p:attrName>
                                        </p:attrNameLst>
                                      </p:cBhvr>
                                      <p:to>
                                        <p:strVal val="visible"/>
                                      </p:to>
                                    </p:set>
                                    <p:animEffect transition="in" filter="blinds(horizontal)">
                                      <p:cBhvr>
                                        <p:cTn id="103" dur="500"/>
                                        <p:tgtEl>
                                          <p:spTgt spid="25"/>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22"/>
                                        </p:tgtEl>
                                        <p:attrNameLst>
                                          <p:attrName>style.visibility</p:attrName>
                                        </p:attrNameLst>
                                      </p:cBhvr>
                                      <p:to>
                                        <p:strVal val="visible"/>
                                      </p:to>
                                    </p:set>
                                    <p:animEffect transition="in" filter="blinds(horizontal)">
                                      <p:cBhvr>
                                        <p:cTn id="106" dur="500"/>
                                        <p:tgtEl>
                                          <p:spTgt spid="22"/>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blinds(horizontal)">
                                      <p:cBhvr>
                                        <p:cTn id="111" dur="500"/>
                                        <p:tgtEl>
                                          <p:spTgt spid="26"/>
                                        </p:tgtEl>
                                      </p:cBhvr>
                                    </p:animEffect>
                                  </p:childTnLst>
                                </p:cTn>
                              </p:par>
                              <p:par>
                                <p:cTn id="112" presetID="3" presetClass="entr" presetSubtype="10" fill="hold" grpId="0" nodeType="withEffect">
                                  <p:stCondLst>
                                    <p:cond delay="0"/>
                                  </p:stCondLst>
                                  <p:childTnLst>
                                    <p:set>
                                      <p:cBhvr>
                                        <p:cTn id="113" dur="1" fill="hold">
                                          <p:stCondLst>
                                            <p:cond delay="0"/>
                                          </p:stCondLst>
                                        </p:cTn>
                                        <p:tgtEl>
                                          <p:spTgt spid="23"/>
                                        </p:tgtEl>
                                        <p:attrNameLst>
                                          <p:attrName>style.visibility</p:attrName>
                                        </p:attrNameLst>
                                      </p:cBhvr>
                                      <p:to>
                                        <p:strVal val="visible"/>
                                      </p:to>
                                    </p:set>
                                    <p:animEffect transition="in" filter="blinds(horizontal)">
                                      <p:cBhvr>
                                        <p:cTn id="11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 grpId="0" bldLvl="0" animBg="1"/>
      <p:bldP spid="3" grpId="0" bldLvl="0" animBg="1"/>
      <p:bldP spid="5" grpId="0" animBg="1"/>
      <p:bldP spid="6" grpId="0" animBg="1"/>
      <p:bldP spid="7" grpId="0" animBg="1"/>
      <p:bldP spid="8" grpId="0" animBg="1"/>
      <p:bldP spid="30" grpId="0"/>
      <p:bldP spid="9" grpId="0" animBg="1"/>
      <p:bldP spid="11" grpId="0"/>
      <p:bldP spid="13" grpId="0"/>
      <p:bldP spid="14" grpId="0" animBg="1"/>
      <p:bldP spid="16" grpId="0"/>
      <p:bldP spid="17" grpId="0" animBg="1"/>
      <p:bldP spid="18" grpId="0" animBg="1"/>
      <p:bldP spid="20" grpId="0"/>
      <p:bldP spid="21" grpId="0" animBg="1"/>
      <p:bldP spid="22" grpId="0" animBg="1"/>
      <p:bldP spid="2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455" y="461818"/>
            <a:ext cx="6088526" cy="523220"/>
          </a:xfrm>
          <a:prstGeom prst="rect">
            <a:avLst/>
          </a:prstGeom>
          <a:noFill/>
        </p:spPr>
        <p:txBody>
          <a:bodyPr wrap="none" rtlCol="0">
            <a:spAutoFit/>
          </a:bodyPr>
          <a:lstStyle/>
          <a:p>
            <a:r>
              <a:rPr lang="en-US" altLang="zh-CN" sz="2800" dirty="0" smtClean="0"/>
              <a:t>HDFS</a:t>
            </a:r>
            <a:r>
              <a:rPr lang="zh-CN" altLang="en-US" sz="2800" dirty="0" smtClean="0"/>
              <a:t>各组件讲解</a:t>
            </a:r>
            <a:r>
              <a:rPr lang="en-US" altLang="zh-CN" sz="2800" dirty="0" smtClean="0"/>
              <a:t>-</a:t>
            </a:r>
            <a:r>
              <a:rPr lang="en-US" altLang="zh-CN" sz="2800" dirty="0" err="1" smtClean="0"/>
              <a:t>SecondNameNode</a:t>
            </a:r>
            <a:endParaRPr lang="zh-CN" altLang="en-US" sz="2800" dirty="0"/>
          </a:p>
        </p:txBody>
      </p:sp>
      <p:sp>
        <p:nvSpPr>
          <p:cNvPr id="2" name="矩形 1"/>
          <p:cNvSpPr/>
          <p:nvPr/>
        </p:nvSpPr>
        <p:spPr>
          <a:xfrm>
            <a:off x="217805" y="1198880"/>
            <a:ext cx="1877695" cy="100901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a:p>
            <a:pPr algn="ctr"/>
            <a:endParaRPr lang="en-US" altLang="zh-CN">
              <a:solidFill>
                <a:schemeClr val="tx1"/>
              </a:solidFill>
            </a:endParaRPr>
          </a:p>
          <a:p>
            <a:pPr algn="ctr"/>
            <a:r>
              <a:rPr lang="en-US" altLang="zh-CN">
                <a:solidFill>
                  <a:schemeClr val="tx1"/>
                </a:solidFill>
              </a:rPr>
              <a:t>Client Node</a:t>
            </a:r>
            <a:endParaRPr lang="en-US" altLang="zh-CN">
              <a:solidFill>
                <a:schemeClr val="tx1"/>
              </a:solidFill>
            </a:endParaRPr>
          </a:p>
        </p:txBody>
      </p:sp>
      <p:sp>
        <p:nvSpPr>
          <p:cNvPr id="3" name="矩形 2"/>
          <p:cNvSpPr/>
          <p:nvPr/>
        </p:nvSpPr>
        <p:spPr>
          <a:xfrm>
            <a:off x="700405" y="1263650"/>
            <a:ext cx="912495" cy="504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HDFS</a:t>
            </a:r>
            <a:endParaRPr lang="en-US" altLang="zh-CN"/>
          </a:p>
          <a:p>
            <a:pPr algn="ctr"/>
            <a:r>
              <a:rPr lang="en-US" altLang="zh-CN"/>
              <a:t>Client</a:t>
            </a:r>
            <a:endParaRPr lang="en-US" altLang="zh-CN"/>
          </a:p>
        </p:txBody>
      </p:sp>
      <p:sp>
        <p:nvSpPr>
          <p:cNvPr id="5" name="矩形 4"/>
          <p:cNvSpPr/>
          <p:nvPr/>
        </p:nvSpPr>
        <p:spPr>
          <a:xfrm>
            <a:off x="3520440" y="1198880"/>
            <a:ext cx="2047875" cy="5499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NameNode</a:t>
            </a:r>
            <a:endParaRPr lang="en-US" altLang="zh-CN">
              <a:solidFill>
                <a:schemeClr val="tx1"/>
              </a:solidFill>
            </a:endParaRPr>
          </a:p>
        </p:txBody>
      </p:sp>
      <p:sp>
        <p:nvSpPr>
          <p:cNvPr id="6" name="矩形 5"/>
          <p:cNvSpPr/>
          <p:nvPr/>
        </p:nvSpPr>
        <p:spPr>
          <a:xfrm>
            <a:off x="3520440" y="1748790"/>
            <a:ext cx="2048510" cy="48190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HDFS</a:t>
            </a:r>
            <a:endParaRPr lang="en-US" altLang="zh-CN"/>
          </a:p>
          <a:p>
            <a:pPr algn="ctr"/>
            <a:r>
              <a:rPr lang="en-US" altLang="zh-CN"/>
              <a:t>Client</a:t>
            </a:r>
            <a:endParaRPr lang="en-US" altLang="zh-CN"/>
          </a:p>
        </p:txBody>
      </p:sp>
      <p:sp>
        <p:nvSpPr>
          <p:cNvPr id="7" name="矩形 6"/>
          <p:cNvSpPr/>
          <p:nvPr/>
        </p:nvSpPr>
        <p:spPr>
          <a:xfrm>
            <a:off x="8337550" y="1179830"/>
            <a:ext cx="2047875" cy="54991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Secondary</a:t>
            </a:r>
            <a:endParaRPr lang="en-US" altLang="zh-CN">
              <a:solidFill>
                <a:schemeClr val="tx1"/>
              </a:solidFill>
            </a:endParaRPr>
          </a:p>
          <a:p>
            <a:pPr algn="ctr"/>
            <a:r>
              <a:rPr lang="en-US" altLang="zh-CN">
                <a:solidFill>
                  <a:schemeClr val="tx1"/>
                </a:solidFill>
              </a:rPr>
              <a:t>NameNode</a:t>
            </a:r>
            <a:endParaRPr lang="en-US" altLang="zh-CN">
              <a:solidFill>
                <a:schemeClr val="tx1"/>
              </a:solidFill>
            </a:endParaRPr>
          </a:p>
        </p:txBody>
      </p:sp>
      <p:sp>
        <p:nvSpPr>
          <p:cNvPr id="8" name="矩形 7"/>
          <p:cNvSpPr/>
          <p:nvPr/>
        </p:nvSpPr>
        <p:spPr>
          <a:xfrm>
            <a:off x="8337550" y="1729740"/>
            <a:ext cx="2048510" cy="48190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HDFS</a:t>
            </a:r>
            <a:endParaRPr lang="en-US" altLang="zh-CN"/>
          </a:p>
          <a:p>
            <a:pPr algn="ctr"/>
            <a:r>
              <a:rPr lang="en-US" altLang="zh-CN"/>
              <a:t>Client</a:t>
            </a:r>
            <a:endParaRPr lang="en-US" altLang="zh-CN"/>
          </a:p>
        </p:txBody>
      </p:sp>
      <p:sp>
        <p:nvSpPr>
          <p:cNvPr id="9" name="椭圆 8"/>
          <p:cNvSpPr/>
          <p:nvPr/>
        </p:nvSpPr>
        <p:spPr>
          <a:xfrm>
            <a:off x="3520440" y="1984375"/>
            <a:ext cx="1107440" cy="581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Edits</a:t>
            </a:r>
            <a:endParaRPr lang="en-US" altLang="zh-CN"/>
          </a:p>
        </p:txBody>
      </p:sp>
      <p:cxnSp>
        <p:nvCxnSpPr>
          <p:cNvPr id="10" name="直接箭头连接符 9"/>
          <p:cNvCxnSpPr/>
          <p:nvPr/>
        </p:nvCxnSpPr>
        <p:spPr>
          <a:xfrm flipH="1">
            <a:off x="5561330" y="2017395"/>
            <a:ext cx="2779395"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888355" y="1555750"/>
            <a:ext cx="2125980" cy="368300"/>
          </a:xfrm>
          <a:prstGeom prst="rect">
            <a:avLst/>
          </a:prstGeom>
          <a:noFill/>
        </p:spPr>
        <p:txBody>
          <a:bodyPr wrap="none" rtlCol="0">
            <a:spAutoFit/>
          </a:bodyPr>
          <a:p>
            <a:r>
              <a:rPr lang="en-US" altLang="zh-CN">
                <a:ea typeface="宋体" panose="02010600030101010101" pitchFamily="2" charset="-122"/>
              </a:rPr>
              <a:t>5</a:t>
            </a:r>
            <a:r>
              <a:rPr lang="zh-CN" altLang="en-US">
                <a:ea typeface="宋体" panose="02010600030101010101" pitchFamily="2" charset="-122"/>
              </a:rPr>
              <a:t>、</a:t>
            </a:r>
            <a:r>
              <a:rPr lang="en-US" altLang="zh-CN">
                <a:ea typeface="宋体" panose="02010600030101010101" pitchFamily="2" charset="-122"/>
              </a:rPr>
              <a:t>getEditLogSize</a:t>
            </a:r>
            <a:endParaRPr lang="en-US" altLang="zh-CN">
              <a:ea typeface="宋体" panose="02010600030101010101" pitchFamily="2" charset="-122"/>
            </a:endParaRPr>
          </a:p>
        </p:txBody>
      </p:sp>
      <p:cxnSp>
        <p:nvCxnSpPr>
          <p:cNvPr id="12" name="直接箭头连接符 11"/>
          <p:cNvCxnSpPr/>
          <p:nvPr/>
        </p:nvCxnSpPr>
        <p:spPr>
          <a:xfrm flipH="1">
            <a:off x="5558155" y="2423160"/>
            <a:ext cx="2779395"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885180" y="2028190"/>
            <a:ext cx="1783080" cy="368300"/>
          </a:xfrm>
          <a:prstGeom prst="rect">
            <a:avLst/>
          </a:prstGeom>
          <a:noFill/>
        </p:spPr>
        <p:txBody>
          <a:bodyPr wrap="none" rtlCol="0">
            <a:spAutoFit/>
          </a:bodyPr>
          <a:p>
            <a:r>
              <a:rPr lang="en-US" altLang="zh-CN">
                <a:ea typeface="宋体" panose="02010600030101010101" pitchFamily="2" charset="-122"/>
              </a:rPr>
              <a:t>6</a:t>
            </a:r>
            <a:r>
              <a:rPr lang="zh-CN" altLang="en-US">
                <a:ea typeface="宋体" panose="02010600030101010101" pitchFamily="2" charset="-122"/>
              </a:rPr>
              <a:t>、</a:t>
            </a:r>
            <a:r>
              <a:rPr lang="en-US" altLang="zh-CN">
                <a:ea typeface="宋体" panose="02010600030101010101" pitchFamily="2" charset="-122"/>
              </a:rPr>
              <a:t>rollEditLog</a:t>
            </a:r>
            <a:endParaRPr lang="en-US" altLang="zh-CN">
              <a:ea typeface="宋体" panose="02010600030101010101" pitchFamily="2" charset="-122"/>
            </a:endParaRPr>
          </a:p>
        </p:txBody>
      </p:sp>
      <p:sp>
        <p:nvSpPr>
          <p:cNvPr id="14" name="椭圆 13"/>
          <p:cNvSpPr/>
          <p:nvPr/>
        </p:nvSpPr>
        <p:spPr>
          <a:xfrm>
            <a:off x="3520440" y="3213735"/>
            <a:ext cx="1578610" cy="581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Edits.new</a:t>
            </a:r>
            <a:endParaRPr lang="en-US" altLang="zh-CN" sz="1600"/>
          </a:p>
        </p:txBody>
      </p:sp>
      <p:cxnSp>
        <p:nvCxnSpPr>
          <p:cNvPr id="15" name="直接箭头连接符 14"/>
          <p:cNvCxnSpPr/>
          <p:nvPr/>
        </p:nvCxnSpPr>
        <p:spPr>
          <a:xfrm>
            <a:off x="5561330" y="3504565"/>
            <a:ext cx="28009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819140" y="3063240"/>
            <a:ext cx="2354580" cy="368300"/>
          </a:xfrm>
          <a:prstGeom prst="rect">
            <a:avLst/>
          </a:prstGeom>
          <a:noFill/>
        </p:spPr>
        <p:txBody>
          <a:bodyPr wrap="none" rtlCol="0">
            <a:spAutoFit/>
          </a:bodyPr>
          <a:p>
            <a:r>
              <a:rPr lang="en-US" altLang="zh-CN">
                <a:ea typeface="宋体" panose="02010600030101010101" pitchFamily="2" charset="-122"/>
              </a:rPr>
              <a:t>7</a:t>
            </a:r>
            <a:r>
              <a:rPr lang="zh-CN" altLang="en-US">
                <a:ea typeface="宋体" panose="02010600030101010101" pitchFamily="2" charset="-122"/>
              </a:rPr>
              <a:t>、</a:t>
            </a:r>
            <a:r>
              <a:rPr lang="en-US" altLang="zh-CN">
                <a:ea typeface="宋体" panose="02010600030101010101" pitchFamily="2" charset="-122"/>
              </a:rPr>
              <a:t>http get editLog</a:t>
            </a:r>
            <a:endParaRPr lang="en-US" altLang="zh-CN">
              <a:ea typeface="宋体" panose="02010600030101010101" pitchFamily="2" charset="-122"/>
            </a:endParaRPr>
          </a:p>
        </p:txBody>
      </p:sp>
      <p:sp>
        <p:nvSpPr>
          <p:cNvPr id="17" name="椭圆 16"/>
          <p:cNvSpPr/>
          <p:nvPr/>
        </p:nvSpPr>
        <p:spPr>
          <a:xfrm>
            <a:off x="8521065" y="3181350"/>
            <a:ext cx="1107440" cy="581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Edits</a:t>
            </a:r>
            <a:endParaRPr lang="en-US" altLang="zh-CN"/>
          </a:p>
        </p:txBody>
      </p:sp>
      <p:sp>
        <p:nvSpPr>
          <p:cNvPr id="18" name="椭圆 17"/>
          <p:cNvSpPr/>
          <p:nvPr/>
        </p:nvSpPr>
        <p:spPr>
          <a:xfrm>
            <a:off x="8759190" y="4199255"/>
            <a:ext cx="1320800" cy="581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fsimage.</a:t>
            </a:r>
            <a:endParaRPr lang="en-US" altLang="zh-CN" sz="1400"/>
          </a:p>
          <a:p>
            <a:pPr algn="ctr"/>
            <a:r>
              <a:rPr lang="en-US" altLang="zh-CN" sz="1400"/>
              <a:t>ckpt</a:t>
            </a:r>
            <a:endParaRPr lang="en-US" altLang="zh-CN" sz="1400"/>
          </a:p>
        </p:txBody>
      </p:sp>
      <p:cxnSp>
        <p:nvCxnSpPr>
          <p:cNvPr id="19" name="直接箭头连接符 18"/>
          <p:cNvCxnSpPr/>
          <p:nvPr/>
        </p:nvCxnSpPr>
        <p:spPr>
          <a:xfrm flipH="1">
            <a:off x="5577840" y="4839335"/>
            <a:ext cx="2768600" cy="10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5784850" y="4305935"/>
            <a:ext cx="2354580" cy="368300"/>
          </a:xfrm>
          <a:prstGeom prst="rect">
            <a:avLst/>
          </a:prstGeom>
          <a:noFill/>
        </p:spPr>
        <p:txBody>
          <a:bodyPr wrap="none" rtlCol="0">
            <a:spAutoFit/>
          </a:bodyPr>
          <a:p>
            <a:r>
              <a:rPr lang="en-US" altLang="zh-CN">
                <a:ea typeface="宋体" panose="02010600030101010101" pitchFamily="2" charset="-122"/>
              </a:rPr>
              <a:t>9</a:t>
            </a:r>
            <a:r>
              <a:rPr lang="zh-CN" altLang="en-US">
                <a:ea typeface="宋体" panose="02010600030101010101" pitchFamily="2" charset="-122"/>
              </a:rPr>
              <a:t>、</a:t>
            </a:r>
            <a:r>
              <a:rPr lang="en-US" altLang="zh-CN">
                <a:ea typeface="宋体" panose="02010600030101010101" pitchFamily="2" charset="-122"/>
              </a:rPr>
              <a:t>http get fsimage</a:t>
            </a:r>
            <a:endParaRPr lang="en-US" altLang="zh-CN">
              <a:ea typeface="宋体" panose="02010600030101010101" pitchFamily="2" charset="-122"/>
            </a:endParaRPr>
          </a:p>
        </p:txBody>
      </p:sp>
      <p:sp>
        <p:nvSpPr>
          <p:cNvPr id="21" name="椭圆 20"/>
          <p:cNvSpPr/>
          <p:nvPr/>
        </p:nvSpPr>
        <p:spPr>
          <a:xfrm>
            <a:off x="4247515" y="4780915"/>
            <a:ext cx="1320800" cy="581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fsimage.</a:t>
            </a:r>
            <a:endParaRPr lang="en-US" altLang="zh-CN" sz="1400"/>
          </a:p>
          <a:p>
            <a:pPr algn="ctr"/>
            <a:r>
              <a:rPr lang="en-US" altLang="zh-CN" sz="1400"/>
              <a:t>ckpt</a:t>
            </a:r>
            <a:endParaRPr lang="en-US" altLang="zh-CN" sz="1400"/>
          </a:p>
        </p:txBody>
      </p:sp>
      <p:sp>
        <p:nvSpPr>
          <p:cNvPr id="22" name="椭圆 21"/>
          <p:cNvSpPr/>
          <p:nvPr/>
        </p:nvSpPr>
        <p:spPr>
          <a:xfrm>
            <a:off x="3583940" y="5394960"/>
            <a:ext cx="1107440" cy="581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Edits</a:t>
            </a:r>
            <a:endParaRPr lang="en-US" altLang="zh-CN"/>
          </a:p>
        </p:txBody>
      </p:sp>
      <p:sp>
        <p:nvSpPr>
          <p:cNvPr id="23" name="椭圆 22"/>
          <p:cNvSpPr/>
          <p:nvPr/>
        </p:nvSpPr>
        <p:spPr>
          <a:xfrm>
            <a:off x="4314825" y="5905500"/>
            <a:ext cx="1186815" cy="581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fsimage</a:t>
            </a:r>
            <a:endParaRPr lang="en-US" altLang="zh-CN" sz="1400"/>
          </a:p>
        </p:txBody>
      </p:sp>
      <p:cxnSp>
        <p:nvCxnSpPr>
          <p:cNvPr id="24" name="直接箭头连接符 23"/>
          <p:cNvCxnSpPr>
            <a:stCxn id="9" idx="4"/>
            <a:endCxn id="14" idx="0"/>
          </p:cNvCxnSpPr>
          <p:nvPr/>
        </p:nvCxnSpPr>
        <p:spPr>
          <a:xfrm>
            <a:off x="4074160" y="2566035"/>
            <a:ext cx="235585" cy="647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22" idx="0"/>
          </p:cNvCxnSpPr>
          <p:nvPr/>
        </p:nvCxnSpPr>
        <p:spPr>
          <a:xfrm flipH="1">
            <a:off x="4137660" y="3540760"/>
            <a:ext cx="189230" cy="1854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1" idx="4"/>
            <a:endCxn id="23" idx="0"/>
          </p:cNvCxnSpPr>
          <p:nvPr/>
        </p:nvCxnSpPr>
        <p:spPr>
          <a:xfrm>
            <a:off x="4907915" y="5362575"/>
            <a:ext cx="635" cy="5429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31" idx="4"/>
            <a:endCxn id="18" idx="0"/>
          </p:cNvCxnSpPr>
          <p:nvPr/>
        </p:nvCxnSpPr>
        <p:spPr>
          <a:xfrm flipH="1">
            <a:off x="9419590" y="3213735"/>
            <a:ext cx="340995" cy="9855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4382135" y="2423160"/>
            <a:ext cx="1186815" cy="581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fsimage</a:t>
            </a:r>
            <a:endParaRPr lang="en-US" altLang="zh-CN" sz="1400"/>
          </a:p>
        </p:txBody>
      </p:sp>
      <p:cxnSp>
        <p:nvCxnSpPr>
          <p:cNvPr id="29" name="直接箭头连接符 28"/>
          <p:cNvCxnSpPr/>
          <p:nvPr/>
        </p:nvCxnSpPr>
        <p:spPr>
          <a:xfrm>
            <a:off x="5577840" y="4071620"/>
            <a:ext cx="280098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835650" y="3630295"/>
            <a:ext cx="2354580" cy="368300"/>
          </a:xfrm>
          <a:prstGeom prst="rect">
            <a:avLst/>
          </a:prstGeom>
          <a:noFill/>
        </p:spPr>
        <p:txBody>
          <a:bodyPr wrap="none" rtlCol="0">
            <a:spAutoFit/>
          </a:bodyPr>
          <a:p>
            <a:r>
              <a:rPr lang="en-US" altLang="zh-CN">
                <a:ea typeface="宋体" panose="02010600030101010101" pitchFamily="2" charset="-122"/>
              </a:rPr>
              <a:t>8</a:t>
            </a:r>
            <a:r>
              <a:rPr lang="zh-CN" altLang="en-US">
                <a:ea typeface="宋体" panose="02010600030101010101" pitchFamily="2" charset="-122"/>
              </a:rPr>
              <a:t>、</a:t>
            </a:r>
            <a:r>
              <a:rPr lang="en-US" altLang="zh-CN">
                <a:ea typeface="宋体" panose="02010600030101010101" pitchFamily="2" charset="-122"/>
              </a:rPr>
              <a:t>http get fsimage</a:t>
            </a:r>
            <a:endParaRPr lang="en-US" altLang="zh-CN">
              <a:ea typeface="宋体" panose="02010600030101010101" pitchFamily="2" charset="-122"/>
            </a:endParaRPr>
          </a:p>
        </p:txBody>
      </p:sp>
      <p:sp>
        <p:nvSpPr>
          <p:cNvPr id="31" name="椭圆 30"/>
          <p:cNvSpPr/>
          <p:nvPr/>
        </p:nvSpPr>
        <p:spPr>
          <a:xfrm>
            <a:off x="9166860" y="2632075"/>
            <a:ext cx="1186815" cy="5816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t>fsimage</a:t>
            </a:r>
            <a:endParaRPr lang="en-US" altLang="zh-CN" sz="1400"/>
          </a:p>
        </p:txBody>
      </p:sp>
      <p:cxnSp>
        <p:nvCxnSpPr>
          <p:cNvPr id="32" name="直接箭头连接符 31"/>
          <p:cNvCxnSpPr/>
          <p:nvPr/>
        </p:nvCxnSpPr>
        <p:spPr>
          <a:xfrm>
            <a:off x="8947785" y="3636010"/>
            <a:ext cx="471805" cy="5632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 idx="3"/>
            <a:endCxn id="5" idx="1"/>
          </p:cNvCxnSpPr>
          <p:nvPr/>
        </p:nvCxnSpPr>
        <p:spPr>
          <a:xfrm flipV="1">
            <a:off x="2095500" y="1473835"/>
            <a:ext cx="1424940" cy="229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2080260" y="1263650"/>
            <a:ext cx="1440180" cy="645160"/>
          </a:xfrm>
          <a:prstGeom prst="rect">
            <a:avLst/>
          </a:prstGeom>
          <a:noFill/>
        </p:spPr>
        <p:txBody>
          <a:bodyPr wrap="none" rtlCol="0">
            <a:spAutoFit/>
          </a:bodyPr>
          <a:p>
            <a:r>
              <a:rPr lang="en-US" altLang="zh-CN"/>
              <a:t>create file</a:t>
            </a:r>
            <a:endParaRPr lang="en-US" altLang="zh-CN"/>
          </a:p>
          <a:p>
            <a:r>
              <a:rPr lang="en-US" altLang="zh-CN"/>
              <a:t>delete file</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blinds(horizontal)">
                                      <p:cBhvr>
                                        <p:cTn id="23" dur="500"/>
                                        <p:tgtEl>
                                          <p:spTgt spid="24"/>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linds(horizontal)">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linds(horizontal)">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blinds(horizontal)">
                                      <p:cBhvr>
                                        <p:cTn id="44" dur="500"/>
                                        <p:tgtEl>
                                          <p:spTgt spid="30"/>
                                        </p:tgtEl>
                                      </p:cBhvr>
                                    </p:animEffect>
                                  </p:childTnLst>
                                </p:cTn>
                              </p:par>
                              <p:par>
                                <p:cTn id="45" presetID="3" presetClass="entr" presetSubtype="1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blinds(horizontal)">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blinds(horizontal)">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blinds(horizontal)">
                                      <p:cBhvr>
                                        <p:cTn id="57" dur="500"/>
                                        <p:tgtEl>
                                          <p:spTgt spid="32"/>
                                        </p:tgtEl>
                                      </p:cBhvr>
                                    </p:animEffect>
                                  </p:childTnLst>
                                </p:cTn>
                              </p:par>
                              <p:par>
                                <p:cTn id="58" presetID="3" presetClass="entr" presetSubtype="10"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blinds(horizontal)">
                                      <p:cBhvr>
                                        <p:cTn id="60" dur="500"/>
                                        <p:tgtEl>
                                          <p:spTgt spid="27"/>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blinds(horizontal)">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blinds(horizontal)">
                                      <p:cBhvr>
                                        <p:cTn id="68" dur="500"/>
                                        <p:tgtEl>
                                          <p:spTgt spid="20"/>
                                        </p:tgtEl>
                                      </p:cBhvr>
                                    </p:animEffect>
                                  </p:childTnLst>
                                </p:cTn>
                              </p:par>
                              <p:par>
                                <p:cTn id="69" presetID="3" presetClass="entr" presetSubtype="10" fill="hold"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blinds(horizontal)">
                                      <p:cBhvr>
                                        <p:cTn id="71" dur="500"/>
                                        <p:tgtEl>
                                          <p:spTgt spid="19"/>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blinds(horizontal)">
                                      <p:cBhvr>
                                        <p:cTn id="76" dur="500"/>
                                        <p:tgtEl>
                                          <p:spTgt spid="21"/>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blinds(horizontal)">
                                      <p:cBhvr>
                                        <p:cTn id="81" dur="500"/>
                                        <p:tgtEl>
                                          <p:spTgt spid="25"/>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blinds(horizontal)">
                                      <p:cBhvr>
                                        <p:cTn id="84" dur="500"/>
                                        <p:tgtEl>
                                          <p:spTgt spid="22"/>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nodeType="click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blinds(horizontal)">
                                      <p:cBhvr>
                                        <p:cTn id="89" dur="500"/>
                                        <p:tgtEl>
                                          <p:spTgt spid="26"/>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blinds(horizontal)">
                                      <p:cBhvr>
                                        <p:cTn id="9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6" grpId="0"/>
      <p:bldP spid="17" grpId="0" animBg="1"/>
      <p:bldP spid="30" grpId="0"/>
      <p:bldP spid="31" grpId="0" animBg="1"/>
      <p:bldP spid="18" grpId="0" animBg="1"/>
      <p:bldP spid="20" grpId="0"/>
      <p:bldP spid="21" grpId="0" animBg="1"/>
      <p:bldP spid="22" grpId="0" animBg="1"/>
      <p:bldP spid="2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455" y="461818"/>
            <a:ext cx="3561080" cy="521970"/>
          </a:xfrm>
          <a:prstGeom prst="rect">
            <a:avLst/>
          </a:prstGeom>
          <a:noFill/>
        </p:spPr>
        <p:txBody>
          <a:bodyPr wrap="none" rtlCol="0">
            <a:spAutoFit/>
          </a:bodyPr>
          <a:lstStyle/>
          <a:p>
            <a:r>
              <a:rPr lang="en-US" altLang="zh-CN" sz="2800" dirty="0" smtClean="0"/>
              <a:t>HDFS</a:t>
            </a:r>
            <a:r>
              <a:rPr lang="zh-CN" altLang="en-US" sz="2800" dirty="0" smtClean="0"/>
              <a:t>各组件讲解</a:t>
            </a:r>
            <a:r>
              <a:rPr lang="en-US" altLang="zh-CN" sz="2800" dirty="0" smtClean="0"/>
              <a:t>-</a:t>
            </a:r>
            <a:r>
              <a:rPr lang="zh-CN" altLang="en-US" sz="2800" dirty="0" err="1" smtClean="0"/>
              <a:t>总结</a:t>
            </a:r>
            <a:endParaRPr lang="zh-CN" altLang="en-US" sz="2800" dirty="0" err="1" smtClean="0"/>
          </a:p>
        </p:txBody>
      </p:sp>
      <p:sp>
        <p:nvSpPr>
          <p:cNvPr id="33" name="圆角矩形 32"/>
          <p:cNvSpPr/>
          <p:nvPr/>
        </p:nvSpPr>
        <p:spPr>
          <a:xfrm>
            <a:off x="1499235" y="1290320"/>
            <a:ext cx="2999105" cy="1412240"/>
          </a:xfrm>
          <a:prstGeom prst="roundRect">
            <a:avLst/>
          </a:prstGeom>
          <a:solidFill>
            <a:schemeClr val="accent5">
              <a:lumMod val="20000"/>
              <a:lumOff val="80000"/>
            </a:schemeClr>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tx1"/>
                </a:solidFill>
              </a:rPr>
              <a:t>NameNode</a:t>
            </a:r>
            <a:endParaRPr lang="en-US" altLang="zh-CN">
              <a:solidFill>
                <a:schemeClr val="tx1"/>
              </a:solidFill>
            </a:endParaRPr>
          </a:p>
          <a:p>
            <a:pPr algn="l"/>
            <a:endParaRPr lang="en-US" altLang="zh-CN">
              <a:solidFill>
                <a:schemeClr val="tx1"/>
              </a:solidFill>
            </a:endParaRPr>
          </a:p>
          <a:p>
            <a:pPr algn="l"/>
            <a:endParaRPr lang="en-US" altLang="zh-CN">
              <a:solidFill>
                <a:schemeClr val="tx1"/>
              </a:solidFill>
            </a:endParaRPr>
          </a:p>
          <a:p>
            <a:pPr algn="l"/>
            <a:endParaRPr lang="en-US" altLang="zh-CN">
              <a:solidFill>
                <a:schemeClr val="tx1"/>
              </a:solidFill>
            </a:endParaRPr>
          </a:p>
        </p:txBody>
      </p:sp>
      <p:sp>
        <p:nvSpPr>
          <p:cNvPr id="34" name="圆角矩形 33"/>
          <p:cNvSpPr/>
          <p:nvPr/>
        </p:nvSpPr>
        <p:spPr>
          <a:xfrm>
            <a:off x="1924685" y="2225675"/>
            <a:ext cx="2148205" cy="42799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Block Management</a:t>
            </a:r>
            <a:endParaRPr lang="en-US" altLang="zh-CN"/>
          </a:p>
        </p:txBody>
      </p:sp>
      <p:sp>
        <p:nvSpPr>
          <p:cNvPr id="35" name="圆角矩形 34"/>
          <p:cNvSpPr/>
          <p:nvPr/>
        </p:nvSpPr>
        <p:spPr>
          <a:xfrm>
            <a:off x="1499235" y="3249295"/>
            <a:ext cx="2999105" cy="1412240"/>
          </a:xfrm>
          <a:prstGeom prst="roundRect">
            <a:avLst/>
          </a:prstGeom>
          <a:solidFill>
            <a:srgbClr val="FFFF00"/>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a:p>
            <a:pPr algn="ctr"/>
            <a:r>
              <a:rPr lang="en-US" altLang="zh-CN">
                <a:solidFill>
                  <a:schemeClr val="tx1"/>
                </a:solidFill>
              </a:rPr>
              <a:t>Storage</a:t>
            </a: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p:txBody>
      </p:sp>
      <p:sp>
        <p:nvSpPr>
          <p:cNvPr id="36" name="流程图: 磁盘 35"/>
          <p:cNvSpPr/>
          <p:nvPr/>
        </p:nvSpPr>
        <p:spPr>
          <a:xfrm>
            <a:off x="1570990" y="3447415"/>
            <a:ext cx="1182370" cy="611505"/>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DataNode</a:t>
            </a:r>
            <a:endParaRPr lang="en-US" altLang="zh-CN"/>
          </a:p>
        </p:txBody>
      </p:sp>
      <p:sp>
        <p:nvSpPr>
          <p:cNvPr id="37" name="流程图: 磁盘 36"/>
          <p:cNvSpPr/>
          <p:nvPr/>
        </p:nvSpPr>
        <p:spPr>
          <a:xfrm>
            <a:off x="3237230" y="3447415"/>
            <a:ext cx="1182370" cy="611505"/>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DataNode</a:t>
            </a:r>
            <a:endParaRPr lang="en-US" altLang="zh-CN"/>
          </a:p>
        </p:txBody>
      </p:sp>
      <p:sp>
        <p:nvSpPr>
          <p:cNvPr id="38" name="文本框 37"/>
          <p:cNvSpPr txBox="1"/>
          <p:nvPr/>
        </p:nvSpPr>
        <p:spPr>
          <a:xfrm>
            <a:off x="2789555" y="3569335"/>
            <a:ext cx="525780" cy="368300"/>
          </a:xfrm>
          <a:prstGeom prst="rect">
            <a:avLst/>
          </a:prstGeom>
          <a:noFill/>
        </p:spPr>
        <p:txBody>
          <a:bodyPr wrap="none" rtlCol="0">
            <a:spAutoFit/>
          </a:bodyPr>
          <a:p>
            <a:r>
              <a:rPr lang="en-US" altLang="zh-CN"/>
              <a:t>...</a:t>
            </a:r>
            <a:endParaRPr lang="en-US" altLang="zh-CN"/>
          </a:p>
        </p:txBody>
      </p:sp>
      <p:sp>
        <p:nvSpPr>
          <p:cNvPr id="39" name="上下箭头 38"/>
          <p:cNvSpPr/>
          <p:nvPr/>
        </p:nvSpPr>
        <p:spPr>
          <a:xfrm>
            <a:off x="945515" y="2310130"/>
            <a:ext cx="363855" cy="2351405"/>
          </a:xfrm>
          <a:prstGeom prst="up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文本框 39"/>
          <p:cNvSpPr txBox="1"/>
          <p:nvPr/>
        </p:nvSpPr>
        <p:spPr>
          <a:xfrm rot="10800000">
            <a:off x="447040" y="2750820"/>
            <a:ext cx="459740" cy="1577340"/>
          </a:xfrm>
          <a:prstGeom prst="rect">
            <a:avLst/>
          </a:prstGeom>
          <a:noFill/>
        </p:spPr>
        <p:txBody>
          <a:bodyPr vert="eaVert" wrap="none" rtlCol="0">
            <a:spAutoFit/>
          </a:bodyPr>
          <a:p>
            <a:r>
              <a:rPr lang="en-US" altLang="zh-CN"/>
              <a:t>Block Storage</a:t>
            </a:r>
            <a:endParaRPr lang="en-US" altLang="zh-CN"/>
          </a:p>
        </p:txBody>
      </p:sp>
      <p:sp>
        <p:nvSpPr>
          <p:cNvPr id="41" name="上下箭头 40"/>
          <p:cNvSpPr/>
          <p:nvPr/>
        </p:nvSpPr>
        <p:spPr>
          <a:xfrm>
            <a:off x="948055" y="1289685"/>
            <a:ext cx="363855" cy="1020445"/>
          </a:xfrm>
          <a:prstGeom prst="upDown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文本框 41"/>
          <p:cNvSpPr txBox="1"/>
          <p:nvPr/>
        </p:nvSpPr>
        <p:spPr>
          <a:xfrm rot="10800000">
            <a:off x="447040" y="1189990"/>
            <a:ext cx="459740" cy="1120140"/>
          </a:xfrm>
          <a:prstGeom prst="rect">
            <a:avLst/>
          </a:prstGeom>
          <a:noFill/>
        </p:spPr>
        <p:txBody>
          <a:bodyPr vert="eaVert" wrap="none" rtlCol="0">
            <a:spAutoFit/>
          </a:bodyPr>
          <a:p>
            <a:r>
              <a:rPr lang="en-US" altLang="zh-CN"/>
              <a:t>NameSpace</a:t>
            </a:r>
            <a:endParaRPr lang="en-US" altLang="zh-CN"/>
          </a:p>
        </p:txBody>
      </p:sp>
      <p:sp>
        <p:nvSpPr>
          <p:cNvPr id="43" name="等腰三角形 42"/>
          <p:cNvSpPr/>
          <p:nvPr/>
        </p:nvSpPr>
        <p:spPr>
          <a:xfrm>
            <a:off x="2540635" y="1556385"/>
            <a:ext cx="916305" cy="4864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NS</a:t>
            </a:r>
            <a:endParaRPr lang="en-US" altLang="zh-CN"/>
          </a:p>
        </p:txBody>
      </p:sp>
      <p:sp>
        <p:nvSpPr>
          <p:cNvPr id="44" name="文本框 43"/>
          <p:cNvSpPr txBox="1"/>
          <p:nvPr/>
        </p:nvSpPr>
        <p:spPr>
          <a:xfrm>
            <a:off x="677545" y="4826635"/>
            <a:ext cx="4526280" cy="922020"/>
          </a:xfrm>
          <a:prstGeom prst="rect">
            <a:avLst/>
          </a:prstGeom>
          <a:noFill/>
        </p:spPr>
        <p:txBody>
          <a:bodyPr wrap="none" rtlCol="0">
            <a:spAutoFit/>
          </a:bodyPr>
          <a:p>
            <a:pPr fontAlgn="auto">
              <a:lnSpc>
                <a:spcPct val="150000"/>
              </a:lnSpc>
            </a:pPr>
            <a:r>
              <a:rPr lang="en-US" altLang="zh-CN"/>
              <a:t>1</a:t>
            </a:r>
            <a:r>
              <a:rPr lang="zh-CN" altLang="en-US">
                <a:ea typeface="宋体" panose="02010600030101010101" pitchFamily="2" charset="-122"/>
              </a:rPr>
              <a:t>、</a:t>
            </a:r>
            <a:r>
              <a:rPr lang="en-US" altLang="zh-CN">
                <a:ea typeface="宋体" panose="02010600030101010101" pitchFamily="2" charset="-122"/>
              </a:rPr>
              <a:t>NameSpace</a:t>
            </a:r>
            <a:r>
              <a:rPr lang="zh-CN" altLang="en-US">
                <a:ea typeface="宋体" panose="02010600030101010101" pitchFamily="2" charset="-122"/>
              </a:rPr>
              <a:t>用于存储树状文件目录等、</a:t>
            </a:r>
            <a:endParaRPr lang="zh-CN" altLang="en-US">
              <a:ea typeface="宋体" panose="02010600030101010101" pitchFamily="2" charset="-122"/>
            </a:endParaRPr>
          </a:p>
          <a:p>
            <a:pPr fontAlgn="auto">
              <a:lnSpc>
                <a:spcPct val="150000"/>
              </a:lnSpc>
            </a:pPr>
            <a:r>
              <a:rPr lang="zh-CN" altLang="en-US">
                <a:ea typeface="宋体" panose="02010600030101010101" pitchFamily="2" charset="-122"/>
              </a:rPr>
              <a:t>还支持创建、删除以及查询文件目录等操作</a:t>
            </a:r>
            <a:endParaRPr lang="zh-CN" altLang="en-US">
              <a:ea typeface="宋体" panose="02010600030101010101" pitchFamily="2" charset="-122"/>
            </a:endParaRPr>
          </a:p>
        </p:txBody>
      </p:sp>
      <p:sp>
        <p:nvSpPr>
          <p:cNvPr id="45" name="文本框 44"/>
          <p:cNvSpPr txBox="1"/>
          <p:nvPr/>
        </p:nvSpPr>
        <p:spPr>
          <a:xfrm>
            <a:off x="677545" y="5857240"/>
            <a:ext cx="4297680" cy="922020"/>
          </a:xfrm>
          <a:prstGeom prst="rect">
            <a:avLst/>
          </a:prstGeom>
          <a:noFill/>
        </p:spPr>
        <p:txBody>
          <a:bodyPr wrap="none" rtlCol="0">
            <a:spAutoFit/>
          </a:bodyPr>
          <a:p>
            <a:pPr fontAlgn="auto">
              <a:lnSpc>
                <a:spcPct val="150000"/>
              </a:lnSpc>
            </a:pPr>
            <a:r>
              <a:rPr lang="en-US" altLang="zh-CN">
                <a:ea typeface="宋体" panose="02010600030101010101" pitchFamily="2" charset="-122"/>
              </a:rPr>
              <a:t>2</a:t>
            </a:r>
            <a:r>
              <a:rPr lang="zh-CN" altLang="en-US">
                <a:ea typeface="宋体" panose="02010600030101010101" pitchFamily="2" charset="-122"/>
              </a:rPr>
              <a:t>、</a:t>
            </a:r>
            <a:r>
              <a:rPr lang="en-US">
                <a:ea typeface="宋体" panose="02010600030101010101" pitchFamily="2" charset="-122"/>
              </a:rPr>
              <a:t>Block Storage</a:t>
            </a:r>
            <a:r>
              <a:rPr lang="zh-CN" altLang="en-US">
                <a:ea typeface="宋体" panose="02010600030101010101" pitchFamily="2" charset="-122"/>
              </a:rPr>
              <a:t>包括了数据块的管理、</a:t>
            </a:r>
            <a:endParaRPr lang="zh-CN" altLang="en-US">
              <a:ea typeface="宋体" panose="02010600030101010101" pitchFamily="2" charset="-122"/>
            </a:endParaRPr>
          </a:p>
          <a:p>
            <a:pPr fontAlgn="auto">
              <a:lnSpc>
                <a:spcPct val="150000"/>
              </a:lnSpc>
            </a:pPr>
            <a:r>
              <a:rPr lang="zh-CN" altLang="en-US">
                <a:ea typeface="宋体" panose="02010600030101010101" pitchFamily="2" charset="-122"/>
              </a:rPr>
              <a:t>数据块的存储等</a:t>
            </a:r>
            <a:endParaRPr lang="zh-CN" altLang="en-US">
              <a:ea typeface="宋体" panose="02010600030101010101" pitchFamily="2" charset="-122"/>
            </a:endParaRPr>
          </a:p>
        </p:txBody>
      </p:sp>
      <p:sp>
        <p:nvSpPr>
          <p:cNvPr id="46" name="圆角矩形 45"/>
          <p:cNvSpPr/>
          <p:nvPr/>
        </p:nvSpPr>
        <p:spPr>
          <a:xfrm>
            <a:off x="6266180" y="1130935"/>
            <a:ext cx="1677035" cy="2304415"/>
          </a:xfrm>
          <a:prstGeom prst="roundRect">
            <a:avLst/>
          </a:prstGeom>
          <a:noFill/>
          <a:ln>
            <a:prstDash val="dash"/>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5">
                    <a:lumMod val="20000"/>
                    <a:lumOff val="8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tx1"/>
                </a:solidFill>
              </a:rPr>
              <a:t>NameNode 1</a:t>
            </a:r>
            <a:endParaRPr lang="en-US" altLang="zh-CN">
              <a:solidFill>
                <a:schemeClr val="tx1"/>
              </a:solidFill>
            </a:endParaRPr>
          </a:p>
          <a:p>
            <a:pPr algn="l"/>
            <a:endParaRPr lang="en-US" altLang="zh-CN">
              <a:solidFill>
                <a:schemeClr val="tx1"/>
              </a:solidFill>
            </a:endParaRPr>
          </a:p>
          <a:p>
            <a:pPr algn="l"/>
            <a:endParaRPr lang="en-US" altLang="zh-CN">
              <a:solidFill>
                <a:schemeClr val="tx1"/>
              </a:solidFill>
            </a:endParaRPr>
          </a:p>
          <a:p>
            <a:pPr algn="l"/>
            <a:endParaRPr lang="en-US" altLang="zh-CN">
              <a:solidFill>
                <a:schemeClr val="tx1"/>
              </a:solidFill>
            </a:endParaRPr>
          </a:p>
          <a:p>
            <a:pPr algn="l"/>
            <a:endParaRPr lang="en-US" altLang="zh-CN">
              <a:solidFill>
                <a:schemeClr val="tx1"/>
              </a:solidFill>
            </a:endParaRPr>
          </a:p>
          <a:p>
            <a:pPr algn="l"/>
            <a:endParaRPr lang="en-US" altLang="zh-CN">
              <a:solidFill>
                <a:schemeClr val="tx1"/>
              </a:solidFill>
            </a:endParaRPr>
          </a:p>
          <a:p>
            <a:pPr algn="l"/>
            <a:endParaRPr lang="en-US" altLang="zh-CN">
              <a:solidFill>
                <a:schemeClr val="tx1"/>
              </a:solidFill>
            </a:endParaRPr>
          </a:p>
        </p:txBody>
      </p:sp>
      <p:sp>
        <p:nvSpPr>
          <p:cNvPr id="48" name="圆角矩形 47"/>
          <p:cNvSpPr/>
          <p:nvPr/>
        </p:nvSpPr>
        <p:spPr>
          <a:xfrm>
            <a:off x="6266180" y="3851275"/>
            <a:ext cx="5765165" cy="1412240"/>
          </a:xfrm>
          <a:prstGeom prst="roundRect">
            <a:avLst/>
          </a:prstGeom>
          <a:solidFill>
            <a:srgbClr val="FFFF00"/>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a:p>
            <a:pPr algn="ctr"/>
            <a:r>
              <a:rPr lang="en-US" altLang="zh-CN">
                <a:solidFill>
                  <a:schemeClr val="tx1"/>
                </a:solidFill>
              </a:rPr>
              <a:t>Storage</a:t>
            </a: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a:p>
            <a:pPr algn="ctr"/>
            <a:endParaRPr lang="en-US" altLang="zh-CN">
              <a:solidFill>
                <a:schemeClr val="tx1"/>
              </a:solidFill>
            </a:endParaRPr>
          </a:p>
        </p:txBody>
      </p:sp>
      <p:sp>
        <p:nvSpPr>
          <p:cNvPr id="49" name="流程图: 磁盘 48"/>
          <p:cNvSpPr/>
          <p:nvPr/>
        </p:nvSpPr>
        <p:spPr>
          <a:xfrm>
            <a:off x="6337935" y="4049395"/>
            <a:ext cx="1182370" cy="611505"/>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DataNode</a:t>
            </a:r>
            <a:endParaRPr lang="en-US" altLang="zh-CN"/>
          </a:p>
        </p:txBody>
      </p:sp>
      <p:sp>
        <p:nvSpPr>
          <p:cNvPr id="50" name="流程图: 磁盘 49"/>
          <p:cNvSpPr/>
          <p:nvPr/>
        </p:nvSpPr>
        <p:spPr>
          <a:xfrm>
            <a:off x="10354310" y="4049395"/>
            <a:ext cx="1182370" cy="611505"/>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DataNode</a:t>
            </a:r>
            <a:endParaRPr lang="en-US" altLang="zh-CN"/>
          </a:p>
        </p:txBody>
      </p:sp>
      <p:sp>
        <p:nvSpPr>
          <p:cNvPr id="51" name="文本框 50"/>
          <p:cNvSpPr txBox="1"/>
          <p:nvPr/>
        </p:nvSpPr>
        <p:spPr>
          <a:xfrm>
            <a:off x="9723755" y="4171315"/>
            <a:ext cx="525780" cy="368300"/>
          </a:xfrm>
          <a:prstGeom prst="rect">
            <a:avLst/>
          </a:prstGeom>
          <a:noFill/>
        </p:spPr>
        <p:txBody>
          <a:bodyPr wrap="none" rtlCol="0">
            <a:spAutoFit/>
          </a:bodyPr>
          <a:p>
            <a:r>
              <a:rPr lang="en-US" altLang="zh-CN"/>
              <a:t>...</a:t>
            </a:r>
            <a:endParaRPr lang="en-US" altLang="zh-CN"/>
          </a:p>
        </p:txBody>
      </p:sp>
      <p:sp>
        <p:nvSpPr>
          <p:cNvPr id="52" name="上下箭头 51"/>
          <p:cNvSpPr/>
          <p:nvPr/>
        </p:nvSpPr>
        <p:spPr>
          <a:xfrm>
            <a:off x="5715000" y="2494915"/>
            <a:ext cx="363855" cy="2768600"/>
          </a:xfrm>
          <a:prstGeom prst="up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文本框 52"/>
          <p:cNvSpPr txBox="1"/>
          <p:nvPr/>
        </p:nvSpPr>
        <p:spPr>
          <a:xfrm rot="10800000">
            <a:off x="5255260" y="3166745"/>
            <a:ext cx="459740" cy="1577340"/>
          </a:xfrm>
          <a:prstGeom prst="rect">
            <a:avLst/>
          </a:prstGeom>
          <a:noFill/>
        </p:spPr>
        <p:txBody>
          <a:bodyPr vert="eaVert" wrap="none" rtlCol="0">
            <a:spAutoFit/>
          </a:bodyPr>
          <a:p>
            <a:r>
              <a:rPr lang="en-US" altLang="zh-CN"/>
              <a:t>Block Storage</a:t>
            </a:r>
            <a:endParaRPr lang="en-US" altLang="zh-CN"/>
          </a:p>
        </p:txBody>
      </p:sp>
      <p:sp>
        <p:nvSpPr>
          <p:cNvPr id="54" name="上下箭头 53"/>
          <p:cNvSpPr/>
          <p:nvPr/>
        </p:nvSpPr>
        <p:spPr>
          <a:xfrm>
            <a:off x="5715000" y="1130300"/>
            <a:ext cx="363855" cy="1285875"/>
          </a:xfrm>
          <a:prstGeom prst="upDown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文本框 54"/>
          <p:cNvSpPr txBox="1"/>
          <p:nvPr/>
        </p:nvSpPr>
        <p:spPr>
          <a:xfrm rot="10800000">
            <a:off x="5203825" y="1143000"/>
            <a:ext cx="459740" cy="1120140"/>
          </a:xfrm>
          <a:prstGeom prst="rect">
            <a:avLst/>
          </a:prstGeom>
          <a:noFill/>
        </p:spPr>
        <p:txBody>
          <a:bodyPr vert="eaVert" wrap="none" rtlCol="0">
            <a:spAutoFit/>
          </a:bodyPr>
          <a:p>
            <a:r>
              <a:rPr lang="en-US" altLang="zh-CN"/>
              <a:t>NameSpace</a:t>
            </a:r>
            <a:endParaRPr lang="en-US" altLang="zh-CN"/>
          </a:p>
        </p:txBody>
      </p:sp>
      <p:sp>
        <p:nvSpPr>
          <p:cNvPr id="56" name="等腰三角形 55"/>
          <p:cNvSpPr/>
          <p:nvPr/>
        </p:nvSpPr>
        <p:spPr>
          <a:xfrm>
            <a:off x="6419215" y="1557655"/>
            <a:ext cx="1371600" cy="7054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NS 1</a:t>
            </a:r>
            <a:endParaRPr lang="en-US" altLang="zh-CN"/>
          </a:p>
        </p:txBody>
      </p:sp>
      <p:sp>
        <p:nvSpPr>
          <p:cNvPr id="57" name="圆角矩形 56"/>
          <p:cNvSpPr/>
          <p:nvPr/>
        </p:nvSpPr>
        <p:spPr>
          <a:xfrm>
            <a:off x="8224520" y="1130935"/>
            <a:ext cx="1677035" cy="2304415"/>
          </a:xfrm>
          <a:prstGeom prst="roundRect">
            <a:avLst/>
          </a:prstGeom>
          <a:noFill/>
          <a:ln>
            <a:prstDash val="dash"/>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5">
                    <a:lumMod val="20000"/>
                    <a:lumOff val="8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tx1"/>
                </a:solidFill>
              </a:rPr>
              <a:t>NameNode 2</a:t>
            </a:r>
            <a:endParaRPr lang="en-US" altLang="zh-CN">
              <a:solidFill>
                <a:schemeClr val="tx1"/>
              </a:solidFill>
            </a:endParaRPr>
          </a:p>
          <a:p>
            <a:pPr algn="l"/>
            <a:endParaRPr lang="en-US" altLang="zh-CN">
              <a:solidFill>
                <a:schemeClr val="tx1"/>
              </a:solidFill>
            </a:endParaRPr>
          </a:p>
          <a:p>
            <a:pPr algn="l"/>
            <a:endParaRPr lang="en-US" altLang="zh-CN">
              <a:solidFill>
                <a:schemeClr val="tx1"/>
              </a:solidFill>
            </a:endParaRPr>
          </a:p>
          <a:p>
            <a:pPr algn="l"/>
            <a:endParaRPr lang="en-US" altLang="zh-CN">
              <a:solidFill>
                <a:schemeClr val="tx1"/>
              </a:solidFill>
            </a:endParaRPr>
          </a:p>
          <a:p>
            <a:pPr algn="l"/>
            <a:endParaRPr lang="en-US" altLang="zh-CN">
              <a:solidFill>
                <a:schemeClr val="tx1"/>
              </a:solidFill>
            </a:endParaRPr>
          </a:p>
          <a:p>
            <a:pPr algn="l"/>
            <a:endParaRPr lang="en-US" altLang="zh-CN">
              <a:solidFill>
                <a:schemeClr val="tx1"/>
              </a:solidFill>
            </a:endParaRPr>
          </a:p>
          <a:p>
            <a:pPr algn="l"/>
            <a:endParaRPr lang="en-US" altLang="zh-CN">
              <a:solidFill>
                <a:schemeClr val="tx1"/>
              </a:solidFill>
            </a:endParaRPr>
          </a:p>
        </p:txBody>
      </p:sp>
      <p:sp>
        <p:nvSpPr>
          <p:cNvPr id="58" name="等腰三角形 57"/>
          <p:cNvSpPr/>
          <p:nvPr/>
        </p:nvSpPr>
        <p:spPr>
          <a:xfrm>
            <a:off x="8396605" y="1557655"/>
            <a:ext cx="1282700" cy="7054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NS 2</a:t>
            </a:r>
            <a:endParaRPr lang="en-US" altLang="zh-CN"/>
          </a:p>
        </p:txBody>
      </p:sp>
      <p:sp>
        <p:nvSpPr>
          <p:cNvPr id="59" name="圆角矩形 58"/>
          <p:cNvSpPr/>
          <p:nvPr/>
        </p:nvSpPr>
        <p:spPr>
          <a:xfrm>
            <a:off x="10354310" y="1130300"/>
            <a:ext cx="1677035" cy="2305685"/>
          </a:xfrm>
          <a:prstGeom prst="roundRect">
            <a:avLst/>
          </a:prstGeom>
          <a:noFill/>
          <a:ln>
            <a:prstDash val="dash"/>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5">
                    <a:lumMod val="20000"/>
                    <a:lumOff val="8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tx1"/>
                </a:solidFill>
              </a:rPr>
              <a:t>NameNode n</a:t>
            </a:r>
            <a:endParaRPr lang="en-US" altLang="zh-CN">
              <a:solidFill>
                <a:schemeClr val="tx1"/>
              </a:solidFill>
            </a:endParaRPr>
          </a:p>
          <a:p>
            <a:pPr algn="l"/>
            <a:endParaRPr lang="en-US" altLang="zh-CN">
              <a:solidFill>
                <a:schemeClr val="tx1"/>
              </a:solidFill>
            </a:endParaRPr>
          </a:p>
          <a:p>
            <a:pPr algn="l"/>
            <a:endParaRPr lang="en-US" altLang="zh-CN">
              <a:solidFill>
                <a:schemeClr val="tx1"/>
              </a:solidFill>
            </a:endParaRPr>
          </a:p>
          <a:p>
            <a:pPr algn="l"/>
            <a:endParaRPr lang="en-US" altLang="zh-CN">
              <a:solidFill>
                <a:schemeClr val="tx1"/>
              </a:solidFill>
            </a:endParaRPr>
          </a:p>
          <a:p>
            <a:pPr algn="l"/>
            <a:endParaRPr lang="en-US" altLang="zh-CN">
              <a:solidFill>
                <a:schemeClr val="tx1"/>
              </a:solidFill>
            </a:endParaRPr>
          </a:p>
          <a:p>
            <a:pPr algn="l"/>
            <a:endParaRPr lang="en-US" altLang="zh-CN">
              <a:solidFill>
                <a:schemeClr val="tx1"/>
              </a:solidFill>
            </a:endParaRPr>
          </a:p>
          <a:p>
            <a:pPr algn="l"/>
            <a:endParaRPr lang="en-US" altLang="zh-CN">
              <a:solidFill>
                <a:schemeClr val="tx1"/>
              </a:solidFill>
            </a:endParaRPr>
          </a:p>
        </p:txBody>
      </p:sp>
      <p:sp>
        <p:nvSpPr>
          <p:cNvPr id="60" name="等腰三角形 59"/>
          <p:cNvSpPr/>
          <p:nvPr/>
        </p:nvSpPr>
        <p:spPr>
          <a:xfrm>
            <a:off x="10521315" y="1557655"/>
            <a:ext cx="1343025" cy="70548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NS n</a:t>
            </a:r>
            <a:endParaRPr lang="en-US" altLang="zh-CN"/>
          </a:p>
        </p:txBody>
      </p:sp>
      <p:sp>
        <p:nvSpPr>
          <p:cNvPr id="61" name="文本框 60"/>
          <p:cNvSpPr txBox="1"/>
          <p:nvPr/>
        </p:nvSpPr>
        <p:spPr>
          <a:xfrm>
            <a:off x="9901555" y="2047875"/>
            <a:ext cx="525780" cy="368300"/>
          </a:xfrm>
          <a:prstGeom prst="rect">
            <a:avLst/>
          </a:prstGeom>
          <a:noFill/>
        </p:spPr>
        <p:txBody>
          <a:bodyPr wrap="none" rtlCol="0">
            <a:spAutoFit/>
          </a:bodyPr>
          <a:p>
            <a:r>
              <a:rPr lang="en-US" altLang="zh-CN"/>
              <a:t>...</a:t>
            </a:r>
            <a:endParaRPr lang="en-US" altLang="zh-CN"/>
          </a:p>
        </p:txBody>
      </p:sp>
      <p:sp>
        <p:nvSpPr>
          <p:cNvPr id="62" name="圆角矩形 61"/>
          <p:cNvSpPr/>
          <p:nvPr/>
        </p:nvSpPr>
        <p:spPr>
          <a:xfrm>
            <a:off x="6661785" y="2494915"/>
            <a:ext cx="5088890" cy="804545"/>
          </a:xfrm>
          <a:prstGeom prst="roundRect">
            <a:avLst/>
          </a:prstGeom>
          <a:solidFill>
            <a:srgbClr val="FFFF00">
              <a:alpha val="29000"/>
            </a:srgbClr>
          </a:solidFill>
          <a:effectLst>
            <a:outerShdw blurRad="50800" dist="50800" dir="5400000" algn="ctr" rotWithShape="0">
              <a:srgbClr val="000000">
                <a:alpha val="7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chemeClr val="tx1"/>
              </a:solidFill>
            </a:endParaRPr>
          </a:p>
          <a:p>
            <a:pPr algn="ctr"/>
            <a:endParaRPr lang="en-US" altLang="zh-CN">
              <a:solidFill>
                <a:schemeClr val="tx1"/>
              </a:solidFill>
            </a:endParaRPr>
          </a:p>
          <a:p>
            <a:pPr algn="ctr"/>
            <a:r>
              <a:rPr lang="en-US" altLang="zh-CN">
                <a:solidFill>
                  <a:schemeClr val="tx1"/>
                </a:solidFill>
              </a:rPr>
              <a:t>Block Pools</a:t>
            </a:r>
            <a:endParaRPr lang="en-US" altLang="zh-CN">
              <a:solidFill>
                <a:schemeClr val="tx1"/>
              </a:solidFill>
            </a:endParaRPr>
          </a:p>
        </p:txBody>
      </p:sp>
      <p:sp>
        <p:nvSpPr>
          <p:cNvPr id="63" name="圆角矩形 62"/>
          <p:cNvSpPr/>
          <p:nvPr/>
        </p:nvSpPr>
        <p:spPr>
          <a:xfrm>
            <a:off x="6823710" y="2675255"/>
            <a:ext cx="915670" cy="366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Pool 1</a:t>
            </a:r>
            <a:endParaRPr lang="en-US" altLang="zh-CN"/>
          </a:p>
        </p:txBody>
      </p:sp>
      <p:sp>
        <p:nvSpPr>
          <p:cNvPr id="64" name="圆角矩形 63"/>
          <p:cNvSpPr/>
          <p:nvPr/>
        </p:nvSpPr>
        <p:spPr>
          <a:xfrm>
            <a:off x="8691245" y="2675255"/>
            <a:ext cx="915670" cy="366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Pool 2</a:t>
            </a:r>
            <a:endParaRPr lang="en-US" altLang="zh-CN"/>
          </a:p>
        </p:txBody>
      </p:sp>
      <p:sp>
        <p:nvSpPr>
          <p:cNvPr id="65" name="圆角矩形 64"/>
          <p:cNvSpPr/>
          <p:nvPr/>
        </p:nvSpPr>
        <p:spPr>
          <a:xfrm>
            <a:off x="10521315" y="2675255"/>
            <a:ext cx="915670" cy="3663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Pool n</a:t>
            </a:r>
            <a:endParaRPr lang="en-US" altLang="zh-CN"/>
          </a:p>
        </p:txBody>
      </p:sp>
      <p:sp>
        <p:nvSpPr>
          <p:cNvPr id="66" name="流程图: 磁盘 65"/>
          <p:cNvSpPr/>
          <p:nvPr/>
        </p:nvSpPr>
        <p:spPr>
          <a:xfrm>
            <a:off x="8284845" y="4050030"/>
            <a:ext cx="1182370" cy="611505"/>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DataNode</a:t>
            </a:r>
            <a:endParaRPr lang="en-US" altLang="zh-CN"/>
          </a:p>
        </p:txBody>
      </p:sp>
      <p:sp>
        <p:nvSpPr>
          <p:cNvPr id="67" name="左大括号 66"/>
          <p:cNvSpPr/>
          <p:nvPr/>
        </p:nvSpPr>
        <p:spPr>
          <a:xfrm rot="5400000">
            <a:off x="8846185" y="1606550"/>
            <a:ext cx="253365" cy="4137025"/>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8" name="左大括号 67"/>
          <p:cNvSpPr/>
          <p:nvPr/>
        </p:nvSpPr>
        <p:spPr>
          <a:xfrm rot="5400000">
            <a:off x="8911590" y="-1211580"/>
            <a:ext cx="253365" cy="4137025"/>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70" name="文本框 69"/>
          <p:cNvSpPr txBox="1"/>
          <p:nvPr/>
        </p:nvSpPr>
        <p:spPr>
          <a:xfrm>
            <a:off x="8089900" y="280670"/>
            <a:ext cx="1897380" cy="368300"/>
          </a:xfrm>
          <a:prstGeom prst="rect">
            <a:avLst/>
          </a:prstGeom>
          <a:noFill/>
        </p:spPr>
        <p:txBody>
          <a:bodyPr wrap="none" rtlCol="0">
            <a:spAutoFit/>
          </a:bodyPr>
          <a:p>
            <a:r>
              <a:rPr lang="zh-CN" altLang="en-US"/>
              <a:t>相同的</a:t>
            </a:r>
            <a:r>
              <a:rPr lang="en-US" altLang="zh-CN"/>
              <a:t>ClusterId</a:t>
            </a:r>
            <a:endParaRPr lang="en-US" altLang="zh-CN"/>
          </a:p>
        </p:txBody>
      </p:sp>
      <p:sp>
        <p:nvSpPr>
          <p:cNvPr id="71" name="右箭头 70"/>
          <p:cNvSpPr/>
          <p:nvPr/>
        </p:nvSpPr>
        <p:spPr>
          <a:xfrm>
            <a:off x="4685030" y="2702560"/>
            <a:ext cx="518795"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文本框 71"/>
          <p:cNvSpPr txBox="1"/>
          <p:nvPr/>
        </p:nvSpPr>
        <p:spPr>
          <a:xfrm>
            <a:off x="6337935" y="5748655"/>
            <a:ext cx="4526280" cy="922020"/>
          </a:xfrm>
          <a:prstGeom prst="rect">
            <a:avLst/>
          </a:prstGeom>
          <a:noFill/>
        </p:spPr>
        <p:txBody>
          <a:bodyPr wrap="none" rtlCol="0">
            <a:spAutoFit/>
          </a:bodyPr>
          <a:p>
            <a:pPr fontAlgn="auto">
              <a:lnSpc>
                <a:spcPct val="150000"/>
              </a:lnSpc>
            </a:pPr>
            <a:r>
              <a:rPr lang="en-US">
                <a:ea typeface="宋体" panose="02010600030101010101" pitchFamily="2" charset="-122"/>
              </a:rPr>
              <a:t>Block Pool: </a:t>
            </a:r>
            <a:r>
              <a:rPr lang="zh-CN" altLang="en-US">
                <a:ea typeface="宋体" panose="02010600030101010101" pitchFamily="2" charset="-122"/>
              </a:rPr>
              <a:t>一个</a:t>
            </a:r>
            <a:r>
              <a:rPr lang="en-US" altLang="zh-CN">
                <a:ea typeface="宋体" panose="02010600030101010101" pitchFamily="2" charset="-122"/>
              </a:rPr>
              <a:t>NameSpace</a:t>
            </a:r>
            <a:r>
              <a:rPr lang="zh-CN" altLang="en-US">
                <a:ea typeface="宋体" panose="02010600030101010101" pitchFamily="2" charset="-122"/>
              </a:rPr>
              <a:t>的数据块池，</a:t>
            </a:r>
            <a:endParaRPr lang="zh-CN" altLang="en-US">
              <a:ea typeface="宋体" panose="02010600030101010101" pitchFamily="2" charset="-122"/>
            </a:endParaRPr>
          </a:p>
          <a:p>
            <a:pPr fontAlgn="auto">
              <a:lnSpc>
                <a:spcPct val="150000"/>
              </a:lnSpc>
            </a:pPr>
            <a:r>
              <a:rPr lang="zh-CN" altLang="en-US">
                <a:ea typeface="宋体" panose="02010600030101010101" pitchFamily="2" charset="-122"/>
              </a:rPr>
              <a:t>每一个</a:t>
            </a:r>
            <a:r>
              <a:rPr lang="en-US" altLang="zh-CN">
                <a:ea typeface="宋体" panose="02010600030101010101" pitchFamily="2" charset="-122"/>
              </a:rPr>
              <a:t>Block Pool</a:t>
            </a:r>
            <a:r>
              <a:rPr lang="zh-CN" altLang="en-US">
                <a:ea typeface="宋体" panose="02010600030101010101" pitchFamily="2" charset="-122"/>
              </a:rPr>
              <a:t>是独立管理的，互不影响</a:t>
            </a:r>
            <a:endParaRPr lang="zh-CN" altLang="en-US">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blinds(horizontal)">
                                      <p:cBhvr>
                                        <p:cTn id="15" dur="500"/>
                                        <p:tgtEl>
                                          <p:spTgt spid="4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blinds(horizontal)">
                                      <p:cBhvr>
                                        <p:cTn id="20" dur="500"/>
                                        <p:tgtEl>
                                          <p:spTgt spid="4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blinds(horizontal)">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blinds(horizontal)">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blinds(horizontal)">
                                      <p:cBhvr>
                                        <p:cTn id="35" dur="500"/>
                                        <p:tgtEl>
                                          <p:spTgt spid="3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blinds(horizontal)">
                                      <p:cBhvr>
                                        <p:cTn id="38" dur="500"/>
                                        <p:tgtEl>
                                          <p:spTgt spid="3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blinds(horizontal)">
                                      <p:cBhvr>
                                        <p:cTn id="41" dur="500"/>
                                        <p:tgtEl>
                                          <p:spTgt spid="37"/>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blinds(horizontal)">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blinds(horizontal)">
                                      <p:cBhvr>
                                        <p:cTn id="51" dur="500"/>
                                        <p:tgtEl>
                                          <p:spTgt spid="39"/>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blinds(horizontal)">
                                      <p:cBhvr>
                                        <p:cTn id="54" dur="500"/>
                                        <p:tgtEl>
                                          <p:spTgt spid="40"/>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blinds(horizontal)">
                                      <p:cBhvr>
                                        <p:cTn id="59" dur="500"/>
                                        <p:tgtEl>
                                          <p:spTgt spid="45"/>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blinds(horizontal)">
                                      <p:cBhvr>
                                        <p:cTn id="64" dur="500"/>
                                        <p:tgtEl>
                                          <p:spTgt spid="71"/>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blinds(horizontal)">
                                      <p:cBhvr>
                                        <p:cTn id="69" dur="500"/>
                                        <p:tgtEl>
                                          <p:spTgt spid="48"/>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blinds(horizontal)">
                                      <p:cBhvr>
                                        <p:cTn id="72" dur="500"/>
                                        <p:tgtEl>
                                          <p:spTgt spid="49"/>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blinds(horizontal)">
                                      <p:cBhvr>
                                        <p:cTn id="75" dur="500"/>
                                        <p:tgtEl>
                                          <p:spTgt spid="50"/>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51"/>
                                        </p:tgtEl>
                                        <p:attrNameLst>
                                          <p:attrName>style.visibility</p:attrName>
                                        </p:attrNameLst>
                                      </p:cBhvr>
                                      <p:to>
                                        <p:strVal val="visible"/>
                                      </p:to>
                                    </p:set>
                                    <p:animEffect transition="in" filter="blinds(horizontal)">
                                      <p:cBhvr>
                                        <p:cTn id="78" dur="500"/>
                                        <p:tgtEl>
                                          <p:spTgt spid="51"/>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66"/>
                                        </p:tgtEl>
                                        <p:attrNameLst>
                                          <p:attrName>style.visibility</p:attrName>
                                        </p:attrNameLst>
                                      </p:cBhvr>
                                      <p:to>
                                        <p:strVal val="visible"/>
                                      </p:to>
                                    </p:set>
                                    <p:animEffect transition="in" filter="blinds(horizontal)">
                                      <p:cBhvr>
                                        <p:cTn id="81" dur="500"/>
                                        <p:tgtEl>
                                          <p:spTgt spid="66"/>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blinds(horizontal)">
                                      <p:cBhvr>
                                        <p:cTn id="86" dur="500"/>
                                        <p:tgtEl>
                                          <p:spTgt spid="46"/>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56"/>
                                        </p:tgtEl>
                                        <p:attrNameLst>
                                          <p:attrName>style.visibility</p:attrName>
                                        </p:attrNameLst>
                                      </p:cBhvr>
                                      <p:to>
                                        <p:strVal val="visible"/>
                                      </p:to>
                                    </p:set>
                                    <p:animEffect transition="in" filter="blinds(horizontal)">
                                      <p:cBhvr>
                                        <p:cTn id="89" dur="500"/>
                                        <p:tgtEl>
                                          <p:spTgt spid="56"/>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grpId="0" nodeType="click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blinds(horizontal)">
                                      <p:cBhvr>
                                        <p:cTn id="94" dur="500"/>
                                        <p:tgtEl>
                                          <p:spTgt spid="57"/>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animEffect transition="in" filter="blinds(horizontal)">
                                      <p:cBhvr>
                                        <p:cTn id="97" dur="500"/>
                                        <p:tgtEl>
                                          <p:spTgt spid="58"/>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61"/>
                                        </p:tgtEl>
                                        <p:attrNameLst>
                                          <p:attrName>style.visibility</p:attrName>
                                        </p:attrNameLst>
                                      </p:cBhvr>
                                      <p:to>
                                        <p:strVal val="visible"/>
                                      </p:to>
                                    </p:set>
                                    <p:animEffect transition="in" filter="blinds(horizontal)">
                                      <p:cBhvr>
                                        <p:cTn id="102" dur="500"/>
                                        <p:tgtEl>
                                          <p:spTgt spid="61"/>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59"/>
                                        </p:tgtEl>
                                        <p:attrNameLst>
                                          <p:attrName>style.visibility</p:attrName>
                                        </p:attrNameLst>
                                      </p:cBhvr>
                                      <p:to>
                                        <p:strVal val="visible"/>
                                      </p:to>
                                    </p:set>
                                    <p:animEffect transition="in" filter="blinds(horizontal)">
                                      <p:cBhvr>
                                        <p:cTn id="107" dur="500"/>
                                        <p:tgtEl>
                                          <p:spTgt spid="59"/>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60"/>
                                        </p:tgtEl>
                                        <p:attrNameLst>
                                          <p:attrName>style.visibility</p:attrName>
                                        </p:attrNameLst>
                                      </p:cBhvr>
                                      <p:to>
                                        <p:strVal val="visible"/>
                                      </p:to>
                                    </p:set>
                                    <p:animEffect transition="in" filter="blinds(horizontal)">
                                      <p:cBhvr>
                                        <p:cTn id="110" dur="500"/>
                                        <p:tgtEl>
                                          <p:spTgt spid="60"/>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62"/>
                                        </p:tgtEl>
                                        <p:attrNameLst>
                                          <p:attrName>style.visibility</p:attrName>
                                        </p:attrNameLst>
                                      </p:cBhvr>
                                      <p:to>
                                        <p:strVal val="visible"/>
                                      </p:to>
                                    </p:set>
                                    <p:animEffect transition="in" filter="blinds(horizontal)">
                                      <p:cBhvr>
                                        <p:cTn id="115" dur="500"/>
                                        <p:tgtEl>
                                          <p:spTgt spid="62"/>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63"/>
                                        </p:tgtEl>
                                        <p:attrNameLst>
                                          <p:attrName>style.visibility</p:attrName>
                                        </p:attrNameLst>
                                      </p:cBhvr>
                                      <p:to>
                                        <p:strVal val="visible"/>
                                      </p:to>
                                    </p:set>
                                    <p:animEffect transition="in" filter="blinds(horizontal)">
                                      <p:cBhvr>
                                        <p:cTn id="120" dur="500"/>
                                        <p:tgtEl>
                                          <p:spTgt spid="63"/>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64"/>
                                        </p:tgtEl>
                                        <p:attrNameLst>
                                          <p:attrName>style.visibility</p:attrName>
                                        </p:attrNameLst>
                                      </p:cBhvr>
                                      <p:to>
                                        <p:strVal val="visible"/>
                                      </p:to>
                                    </p:set>
                                    <p:animEffect transition="in" filter="blinds(horizontal)">
                                      <p:cBhvr>
                                        <p:cTn id="123" dur="500"/>
                                        <p:tgtEl>
                                          <p:spTgt spid="64"/>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65"/>
                                        </p:tgtEl>
                                        <p:attrNameLst>
                                          <p:attrName>style.visibility</p:attrName>
                                        </p:attrNameLst>
                                      </p:cBhvr>
                                      <p:to>
                                        <p:strVal val="visible"/>
                                      </p:to>
                                    </p:set>
                                    <p:animEffect transition="in" filter="blinds(horizontal)">
                                      <p:cBhvr>
                                        <p:cTn id="126" dur="500"/>
                                        <p:tgtEl>
                                          <p:spTgt spid="65"/>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67"/>
                                        </p:tgtEl>
                                        <p:attrNameLst>
                                          <p:attrName>style.visibility</p:attrName>
                                        </p:attrNameLst>
                                      </p:cBhvr>
                                      <p:to>
                                        <p:strVal val="visible"/>
                                      </p:to>
                                    </p:set>
                                    <p:animEffect transition="in" filter="blinds(horizontal)">
                                      <p:cBhvr>
                                        <p:cTn id="131" dur="500"/>
                                        <p:tgtEl>
                                          <p:spTgt spid="67"/>
                                        </p:tgtEl>
                                      </p:cBhvr>
                                    </p:animEffect>
                                  </p:childTnLst>
                                </p:cTn>
                              </p:par>
                            </p:childTnLst>
                          </p:cTn>
                        </p:par>
                      </p:childTnLst>
                    </p:cTn>
                  </p:par>
                  <p:par>
                    <p:cTn id="132" fill="hold">
                      <p:stCondLst>
                        <p:cond delay="indefinite"/>
                      </p:stCondLst>
                      <p:childTnLst>
                        <p:par>
                          <p:cTn id="133" fill="hold">
                            <p:stCondLst>
                              <p:cond delay="0"/>
                            </p:stCondLst>
                            <p:childTnLst>
                              <p:par>
                                <p:cTn id="134" presetID="3" presetClass="entr" presetSubtype="10" fill="hold" grpId="0" nodeType="clickEffect">
                                  <p:stCondLst>
                                    <p:cond delay="0"/>
                                  </p:stCondLst>
                                  <p:childTnLst>
                                    <p:set>
                                      <p:cBhvr>
                                        <p:cTn id="135" dur="1" fill="hold">
                                          <p:stCondLst>
                                            <p:cond delay="0"/>
                                          </p:stCondLst>
                                        </p:cTn>
                                        <p:tgtEl>
                                          <p:spTgt spid="72"/>
                                        </p:tgtEl>
                                        <p:attrNameLst>
                                          <p:attrName>style.visibility</p:attrName>
                                        </p:attrNameLst>
                                      </p:cBhvr>
                                      <p:to>
                                        <p:strVal val="visible"/>
                                      </p:to>
                                    </p:set>
                                    <p:animEffect transition="in" filter="blinds(horizontal)">
                                      <p:cBhvr>
                                        <p:cTn id="136" dur="500"/>
                                        <p:tgtEl>
                                          <p:spTgt spid="72"/>
                                        </p:tgtEl>
                                      </p:cBhvr>
                                    </p:animEffect>
                                  </p:childTnLst>
                                </p:cTn>
                              </p:par>
                            </p:childTnLst>
                          </p:cTn>
                        </p:par>
                      </p:childTnLst>
                    </p:cTn>
                  </p:par>
                  <p:par>
                    <p:cTn id="137" fill="hold">
                      <p:stCondLst>
                        <p:cond delay="indefinite"/>
                      </p:stCondLst>
                      <p:childTnLst>
                        <p:par>
                          <p:cTn id="138" fill="hold">
                            <p:stCondLst>
                              <p:cond delay="0"/>
                            </p:stCondLst>
                            <p:childTnLst>
                              <p:par>
                                <p:cTn id="139" presetID="3" presetClass="entr" presetSubtype="10" fill="hold" grpId="0" nodeType="clickEffect">
                                  <p:stCondLst>
                                    <p:cond delay="0"/>
                                  </p:stCondLst>
                                  <p:childTnLst>
                                    <p:set>
                                      <p:cBhvr>
                                        <p:cTn id="140" dur="1" fill="hold">
                                          <p:stCondLst>
                                            <p:cond delay="0"/>
                                          </p:stCondLst>
                                        </p:cTn>
                                        <p:tgtEl>
                                          <p:spTgt spid="52"/>
                                        </p:tgtEl>
                                        <p:attrNameLst>
                                          <p:attrName>style.visibility</p:attrName>
                                        </p:attrNameLst>
                                      </p:cBhvr>
                                      <p:to>
                                        <p:strVal val="visible"/>
                                      </p:to>
                                    </p:set>
                                    <p:animEffect transition="in" filter="blinds(horizontal)">
                                      <p:cBhvr>
                                        <p:cTn id="141" dur="500"/>
                                        <p:tgtEl>
                                          <p:spTgt spid="52"/>
                                        </p:tgtEl>
                                      </p:cBhvr>
                                    </p:animEffect>
                                  </p:childTnLst>
                                </p:cTn>
                              </p:par>
                              <p:par>
                                <p:cTn id="142" presetID="3" presetClass="entr" presetSubtype="10" fill="hold" grpId="0" nodeType="with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blinds(horizontal)">
                                      <p:cBhvr>
                                        <p:cTn id="144" dur="500"/>
                                        <p:tgtEl>
                                          <p:spTgt spid="53"/>
                                        </p:tgtEl>
                                      </p:cBhvr>
                                    </p:animEffect>
                                  </p:childTnLst>
                                </p:cTn>
                              </p:par>
                            </p:childTnLst>
                          </p:cTn>
                        </p:par>
                      </p:childTnLst>
                    </p:cTn>
                  </p:par>
                  <p:par>
                    <p:cTn id="145" fill="hold">
                      <p:stCondLst>
                        <p:cond delay="indefinite"/>
                      </p:stCondLst>
                      <p:childTnLst>
                        <p:par>
                          <p:cTn id="146" fill="hold">
                            <p:stCondLst>
                              <p:cond delay="0"/>
                            </p:stCondLst>
                            <p:childTnLst>
                              <p:par>
                                <p:cTn id="147" presetID="3" presetClass="entr" presetSubtype="10" fill="hold" grpId="0" nodeType="clickEffect">
                                  <p:stCondLst>
                                    <p:cond delay="0"/>
                                  </p:stCondLst>
                                  <p:childTnLst>
                                    <p:set>
                                      <p:cBhvr>
                                        <p:cTn id="148" dur="1" fill="hold">
                                          <p:stCondLst>
                                            <p:cond delay="0"/>
                                          </p:stCondLst>
                                        </p:cTn>
                                        <p:tgtEl>
                                          <p:spTgt spid="54"/>
                                        </p:tgtEl>
                                        <p:attrNameLst>
                                          <p:attrName>style.visibility</p:attrName>
                                        </p:attrNameLst>
                                      </p:cBhvr>
                                      <p:to>
                                        <p:strVal val="visible"/>
                                      </p:to>
                                    </p:set>
                                    <p:animEffect transition="in" filter="blinds(horizontal)">
                                      <p:cBhvr>
                                        <p:cTn id="149" dur="500"/>
                                        <p:tgtEl>
                                          <p:spTgt spid="54"/>
                                        </p:tgtEl>
                                      </p:cBhvr>
                                    </p:animEffect>
                                  </p:childTnLst>
                                </p:cTn>
                              </p:par>
                              <p:par>
                                <p:cTn id="150" presetID="3" presetClass="entr" presetSubtype="10" fill="hold" grpId="0" nodeType="withEffect">
                                  <p:stCondLst>
                                    <p:cond delay="0"/>
                                  </p:stCondLst>
                                  <p:childTnLst>
                                    <p:set>
                                      <p:cBhvr>
                                        <p:cTn id="151" dur="1" fill="hold">
                                          <p:stCondLst>
                                            <p:cond delay="0"/>
                                          </p:stCondLst>
                                        </p:cTn>
                                        <p:tgtEl>
                                          <p:spTgt spid="55"/>
                                        </p:tgtEl>
                                        <p:attrNameLst>
                                          <p:attrName>style.visibility</p:attrName>
                                        </p:attrNameLst>
                                      </p:cBhvr>
                                      <p:to>
                                        <p:strVal val="visible"/>
                                      </p:to>
                                    </p:set>
                                    <p:animEffect transition="in" filter="blinds(horizontal)">
                                      <p:cBhvr>
                                        <p:cTn id="152" dur="500"/>
                                        <p:tgtEl>
                                          <p:spTgt spid="55"/>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68"/>
                                        </p:tgtEl>
                                        <p:attrNameLst>
                                          <p:attrName>style.visibility</p:attrName>
                                        </p:attrNameLst>
                                      </p:cBhvr>
                                      <p:to>
                                        <p:strVal val="visible"/>
                                      </p:to>
                                    </p:set>
                                    <p:animEffect transition="in" filter="blinds(horizontal)">
                                      <p:cBhvr>
                                        <p:cTn id="157" dur="500"/>
                                        <p:tgtEl>
                                          <p:spTgt spid="68"/>
                                        </p:tgtEl>
                                      </p:cBhvr>
                                    </p:animEffect>
                                  </p:childTnLst>
                                </p:cTn>
                              </p:par>
                              <p:par>
                                <p:cTn id="158" presetID="3" presetClass="entr" presetSubtype="10" fill="hold" grpId="0" nodeType="withEffect">
                                  <p:stCondLst>
                                    <p:cond delay="0"/>
                                  </p:stCondLst>
                                  <p:childTnLst>
                                    <p:set>
                                      <p:cBhvr>
                                        <p:cTn id="159" dur="1" fill="hold">
                                          <p:stCondLst>
                                            <p:cond delay="0"/>
                                          </p:stCondLst>
                                        </p:cTn>
                                        <p:tgtEl>
                                          <p:spTgt spid="70"/>
                                        </p:tgtEl>
                                        <p:attrNameLst>
                                          <p:attrName>style.visibility</p:attrName>
                                        </p:attrNameLst>
                                      </p:cBhvr>
                                      <p:to>
                                        <p:strVal val="visible"/>
                                      </p:to>
                                    </p:set>
                                    <p:animEffect transition="in" filter="blinds(horizontal)">
                                      <p:cBhvr>
                                        <p:cTn id="160"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1" grpId="0" animBg="1"/>
      <p:bldP spid="42" grpId="0"/>
      <p:bldP spid="44" grpId="0"/>
      <p:bldP spid="43" grpId="0" animBg="1"/>
      <p:bldP spid="35" grpId="0" animBg="1"/>
      <p:bldP spid="38" grpId="0"/>
      <p:bldP spid="36" grpId="0" animBg="1"/>
      <p:bldP spid="37" grpId="0" animBg="1"/>
      <p:bldP spid="34" grpId="0" animBg="1"/>
      <p:bldP spid="45" grpId="0"/>
      <p:bldP spid="48" grpId="0" animBg="1"/>
      <p:bldP spid="49" grpId="0" animBg="1"/>
      <p:bldP spid="50" grpId="0" animBg="1"/>
      <p:bldP spid="51" grpId="0"/>
      <p:bldP spid="66" grpId="0" animBg="1"/>
      <p:bldP spid="46" grpId="0" animBg="1"/>
      <p:bldP spid="56" grpId="0" animBg="1"/>
      <p:bldP spid="57" grpId="0" animBg="1"/>
      <p:bldP spid="58" grpId="0" animBg="1"/>
      <p:bldP spid="61" grpId="0"/>
      <p:bldP spid="59" grpId="0" animBg="1"/>
      <p:bldP spid="60" grpId="0" animBg="1"/>
      <p:bldP spid="62" grpId="0" animBg="1"/>
      <p:bldP spid="63" grpId="0" animBg="1"/>
      <p:bldP spid="64" grpId="0" animBg="1"/>
      <p:bldP spid="65" grpId="0" animBg="1"/>
      <p:bldP spid="67" grpId="0" animBg="1"/>
      <p:bldP spid="72" grpId="0"/>
      <p:bldP spid="52" grpId="0" animBg="1"/>
      <p:bldP spid="53" grpId="0"/>
      <p:bldP spid="54" grpId="0" animBg="1"/>
      <p:bldP spid="55" grpId="0"/>
      <p:bldP spid="68" grpId="0" animBg="1"/>
      <p:bldP spid="70" grpId="0"/>
      <p:bldP spid="39" grpId="0" animBg="1"/>
      <p:bldP spid="40" grpId="0"/>
      <p:bldP spid="7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2155" y="58593"/>
            <a:ext cx="4805680" cy="521970"/>
          </a:xfrm>
          <a:prstGeom prst="rect">
            <a:avLst/>
          </a:prstGeom>
          <a:noFill/>
        </p:spPr>
        <p:txBody>
          <a:bodyPr wrap="none" rtlCol="0">
            <a:spAutoFit/>
          </a:bodyPr>
          <a:lstStyle/>
          <a:p>
            <a:r>
              <a:rPr lang="en-US" altLang="zh-CN" sz="2800" dirty="0" smtClean="0"/>
              <a:t>HDFS</a:t>
            </a:r>
            <a:r>
              <a:rPr lang="zh-CN" altLang="en-US" sz="2800" dirty="0" smtClean="0"/>
              <a:t>运维相关 </a:t>
            </a:r>
            <a:r>
              <a:rPr lang="en-US" altLang="zh-CN" sz="2800" dirty="0" smtClean="0"/>
              <a:t>–</a:t>
            </a:r>
            <a:r>
              <a:rPr lang="zh-CN" altLang="en-US" sz="2800" dirty="0" smtClean="0"/>
              <a:t> </a:t>
            </a:r>
            <a:r>
              <a:rPr lang="en-US" altLang="zh-CN" sz="2800" dirty="0" smtClean="0"/>
              <a:t>federation</a:t>
            </a:r>
            <a:endParaRPr lang="en-US" altLang="zh-CN" sz="2800" dirty="0" smtClean="0"/>
          </a:p>
        </p:txBody>
      </p:sp>
      <p:sp>
        <p:nvSpPr>
          <p:cNvPr id="43" name="文本框 42"/>
          <p:cNvSpPr txBox="1"/>
          <p:nvPr/>
        </p:nvSpPr>
        <p:spPr>
          <a:xfrm>
            <a:off x="460375" y="1303020"/>
            <a:ext cx="2240280" cy="368300"/>
          </a:xfrm>
          <a:prstGeom prst="rect">
            <a:avLst/>
          </a:prstGeom>
          <a:noFill/>
        </p:spPr>
        <p:txBody>
          <a:bodyPr wrap="none" rtlCol="0">
            <a:spAutoFit/>
          </a:bodyPr>
          <a:p>
            <a:r>
              <a:rPr lang="zh-CN" altLang="en-US"/>
              <a:t>配置</a:t>
            </a:r>
            <a:r>
              <a:rPr lang="en-US" altLang="zh-CN"/>
              <a:t>hdfs-site.xml:</a:t>
            </a:r>
            <a:endParaRPr lang="en-US" altLang="zh-CN" u="heavy"/>
          </a:p>
        </p:txBody>
      </p:sp>
      <p:sp>
        <p:nvSpPr>
          <p:cNvPr id="2" name="文本框 1"/>
          <p:cNvSpPr txBox="1"/>
          <p:nvPr/>
        </p:nvSpPr>
        <p:spPr>
          <a:xfrm>
            <a:off x="2946400" y="449580"/>
            <a:ext cx="8779510" cy="6123940"/>
          </a:xfrm>
          <a:prstGeom prst="rect">
            <a:avLst/>
          </a:prstGeom>
          <a:noFill/>
        </p:spPr>
        <p:txBody>
          <a:bodyPr wrap="square" rtlCol="0" anchor="t">
            <a:spAutoFit/>
          </a:bodyPr>
          <a:p>
            <a:r>
              <a:rPr lang="zh-CN" altLang="en-US" sz="1400"/>
              <a:t>&lt;property&gt;</a:t>
            </a:r>
            <a:endParaRPr lang="zh-CN" altLang="en-US" sz="1400"/>
          </a:p>
          <a:p>
            <a:r>
              <a:rPr lang="zh-CN" altLang="en-US" sz="1400"/>
              <a:t>    &lt;name&gt;dfs.nameservices&lt;/name&gt;</a:t>
            </a:r>
            <a:endParaRPr lang="zh-CN" altLang="en-US" sz="1400"/>
          </a:p>
          <a:p>
            <a:r>
              <a:rPr lang="zh-CN" altLang="en-US" sz="1400"/>
              <a:t>    &lt;value&gt;ns1,ns2&lt;/value&gt;</a:t>
            </a:r>
            <a:endParaRPr lang="zh-CN" altLang="en-US" sz="1400"/>
          </a:p>
          <a:p>
            <a:r>
              <a:rPr lang="zh-CN" altLang="en-US" sz="1400"/>
              <a:t>&lt;/property&gt;</a:t>
            </a:r>
            <a:endParaRPr lang="zh-CN" altLang="en-US" sz="1400"/>
          </a:p>
          <a:p>
            <a:r>
              <a:rPr lang="zh-CN" altLang="en-US" sz="1400"/>
              <a:t>&lt;property&gt;</a:t>
            </a:r>
            <a:endParaRPr lang="zh-CN" altLang="en-US" sz="1400"/>
          </a:p>
          <a:p>
            <a:r>
              <a:rPr lang="zh-CN" altLang="en-US" sz="1400"/>
              <a:t>    &lt;name&gt;dfs.namenode.rpc-address.ns1&lt;/name&gt;</a:t>
            </a:r>
            <a:endParaRPr lang="zh-CN" altLang="en-US" sz="1400"/>
          </a:p>
          <a:p>
            <a:r>
              <a:rPr lang="zh-CN" altLang="en-US" sz="1400"/>
              <a:t>    &lt;value&gt;master:9</a:t>
            </a:r>
            <a:r>
              <a:rPr lang="en-US" altLang="zh-CN" sz="1400"/>
              <a:t>999</a:t>
            </a:r>
            <a:r>
              <a:rPr lang="zh-CN" altLang="en-US" sz="1400"/>
              <a:t>&lt;/value&gt;</a:t>
            </a:r>
            <a:endParaRPr lang="zh-CN" altLang="en-US" sz="1400"/>
          </a:p>
          <a:p>
            <a:r>
              <a:rPr lang="zh-CN" altLang="en-US" sz="1400"/>
              <a:t>&lt;/property&gt;</a:t>
            </a:r>
            <a:endParaRPr lang="zh-CN" altLang="en-US" sz="1400"/>
          </a:p>
          <a:p>
            <a:r>
              <a:rPr lang="zh-CN" altLang="en-US" sz="1400"/>
              <a:t>&lt;property&gt;</a:t>
            </a:r>
            <a:endParaRPr lang="zh-CN" altLang="en-US" sz="1400"/>
          </a:p>
          <a:p>
            <a:r>
              <a:rPr lang="zh-CN" altLang="en-US" sz="1400"/>
              <a:t>    &lt;name&gt;dfs.namenode.http-address.ns1&lt;/name&gt;</a:t>
            </a:r>
            <a:endParaRPr lang="zh-CN" altLang="en-US" sz="1400"/>
          </a:p>
          <a:p>
            <a:r>
              <a:rPr lang="zh-CN" altLang="en-US" sz="1400"/>
              <a:t>    &lt;value&gt;master:50070&lt;/value&gt;</a:t>
            </a:r>
            <a:endParaRPr lang="zh-CN" altLang="en-US" sz="1400"/>
          </a:p>
          <a:p>
            <a:r>
              <a:rPr lang="zh-CN" altLang="en-US" sz="1400"/>
              <a:t>&lt;/property&gt;</a:t>
            </a:r>
            <a:endParaRPr lang="zh-CN" altLang="en-US" sz="1400"/>
          </a:p>
          <a:p>
            <a:r>
              <a:rPr lang="zh-CN" altLang="en-US" sz="1400"/>
              <a:t>&lt;property&gt;</a:t>
            </a:r>
            <a:endParaRPr lang="zh-CN" altLang="en-US" sz="1400"/>
          </a:p>
          <a:p>
            <a:r>
              <a:rPr lang="zh-CN" altLang="en-US" sz="1400"/>
              <a:t>    &lt;name&gt;dfs.namenode.secondary.http-address.ns1&lt;/name&gt;</a:t>
            </a:r>
            <a:endParaRPr lang="zh-CN" altLang="en-US" sz="1400"/>
          </a:p>
          <a:p>
            <a:r>
              <a:rPr lang="zh-CN" altLang="en-US" sz="1400"/>
              <a:t>    &lt;value&gt;master:9001&lt;/value&gt;</a:t>
            </a:r>
            <a:endParaRPr lang="zh-CN" altLang="en-US" sz="1400"/>
          </a:p>
          <a:p>
            <a:r>
              <a:rPr lang="zh-CN" altLang="en-US" sz="1400"/>
              <a:t>&lt;/property&gt;</a:t>
            </a:r>
            <a:endParaRPr lang="zh-CN" altLang="en-US" sz="1400"/>
          </a:p>
          <a:p>
            <a:r>
              <a:rPr lang="zh-CN" altLang="en-US" sz="1400"/>
              <a:t>&lt;property&gt;</a:t>
            </a:r>
            <a:endParaRPr lang="zh-CN" altLang="en-US" sz="1400"/>
          </a:p>
          <a:p>
            <a:r>
              <a:rPr lang="zh-CN" altLang="en-US" sz="1400"/>
              <a:t>    &lt;name&gt;dfs.namenode.rpc-address.ns2&lt;/name&gt;</a:t>
            </a:r>
            <a:endParaRPr lang="zh-CN" altLang="en-US" sz="1400"/>
          </a:p>
          <a:p>
            <a:r>
              <a:rPr lang="zh-CN" altLang="en-US" sz="1400"/>
              <a:t>    &lt;value&gt;slave1:9</a:t>
            </a:r>
            <a:r>
              <a:rPr lang="en-US" altLang="zh-CN" sz="1400"/>
              <a:t>999</a:t>
            </a:r>
            <a:r>
              <a:rPr lang="zh-CN" altLang="en-US" sz="1400"/>
              <a:t>&lt;/value&gt;</a:t>
            </a:r>
            <a:endParaRPr lang="zh-CN" altLang="en-US" sz="1400"/>
          </a:p>
          <a:p>
            <a:r>
              <a:rPr lang="zh-CN" altLang="en-US" sz="1400"/>
              <a:t>&lt;/property&gt;</a:t>
            </a:r>
            <a:endParaRPr lang="zh-CN" altLang="en-US" sz="1400"/>
          </a:p>
          <a:p>
            <a:r>
              <a:rPr lang="zh-CN" altLang="en-US" sz="1400"/>
              <a:t>&lt;property&gt;</a:t>
            </a:r>
            <a:endParaRPr lang="zh-CN" altLang="en-US" sz="1400"/>
          </a:p>
          <a:p>
            <a:r>
              <a:rPr lang="zh-CN" altLang="en-US" sz="1400"/>
              <a:t>    &lt;name&gt;dfs.namenode.http-address.ns2&lt;/name&gt;</a:t>
            </a:r>
            <a:endParaRPr lang="zh-CN" altLang="en-US" sz="1400"/>
          </a:p>
          <a:p>
            <a:r>
              <a:rPr lang="zh-CN" altLang="en-US" sz="1400"/>
              <a:t>    &lt;value&gt;slave1:50070&lt;/value&gt;</a:t>
            </a:r>
            <a:endParaRPr lang="zh-CN" altLang="en-US" sz="1400"/>
          </a:p>
          <a:p>
            <a:r>
              <a:rPr lang="zh-CN" altLang="en-US" sz="1400"/>
              <a:t>&lt;/property&gt;</a:t>
            </a:r>
            <a:endParaRPr lang="zh-CN" altLang="en-US" sz="1400"/>
          </a:p>
          <a:p>
            <a:r>
              <a:rPr lang="zh-CN" altLang="en-US" sz="1400"/>
              <a:t>&lt;property&gt;</a:t>
            </a:r>
            <a:endParaRPr lang="zh-CN" altLang="en-US" sz="1400"/>
          </a:p>
          <a:p>
            <a:r>
              <a:rPr lang="zh-CN" altLang="en-US" sz="1400"/>
              <a:t>    &lt;name&gt;dfs.namenode.secondary.http-address.ns2&lt;/name&gt;</a:t>
            </a:r>
            <a:endParaRPr lang="zh-CN" altLang="en-US" sz="1400"/>
          </a:p>
          <a:p>
            <a:r>
              <a:rPr lang="zh-CN" altLang="en-US" sz="1400"/>
              <a:t>    &lt;value&gt;slave1:9001&lt;/value&gt;</a:t>
            </a:r>
            <a:endParaRPr lang="zh-CN" altLang="en-US" sz="1400"/>
          </a:p>
          <a:p>
            <a:r>
              <a:rPr lang="zh-CN" altLang="en-US" sz="1400"/>
              <a:t>&lt;/property&gt;</a:t>
            </a:r>
            <a:endParaRPr lang="zh-CN"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455" y="461818"/>
            <a:ext cx="4272280" cy="521970"/>
          </a:xfrm>
          <a:prstGeom prst="rect">
            <a:avLst/>
          </a:prstGeom>
          <a:noFill/>
        </p:spPr>
        <p:txBody>
          <a:bodyPr wrap="none" rtlCol="0">
            <a:spAutoFit/>
          </a:bodyPr>
          <a:lstStyle/>
          <a:p>
            <a:r>
              <a:rPr lang="en-US" altLang="zh-CN" sz="2800" dirty="0" smtClean="0"/>
              <a:t>Java</a:t>
            </a:r>
            <a:r>
              <a:rPr lang="zh-CN" altLang="en-US" sz="2800" dirty="0" smtClean="0"/>
              <a:t>开发环境的搭建</a:t>
            </a:r>
            <a:r>
              <a:rPr lang="en-US" altLang="zh-CN" sz="2800" dirty="0" smtClean="0"/>
              <a:t>(Mac)</a:t>
            </a:r>
            <a:endParaRPr lang="zh-CN" altLang="en-US" sz="2800" dirty="0"/>
          </a:p>
        </p:txBody>
      </p:sp>
      <p:sp>
        <p:nvSpPr>
          <p:cNvPr id="3" name="文本框 2"/>
          <p:cNvSpPr txBox="1"/>
          <p:nvPr/>
        </p:nvSpPr>
        <p:spPr>
          <a:xfrm>
            <a:off x="3979438" y="1931150"/>
            <a:ext cx="1657698" cy="369332"/>
          </a:xfrm>
          <a:prstGeom prst="rect">
            <a:avLst/>
          </a:prstGeom>
          <a:noFill/>
        </p:spPr>
        <p:txBody>
          <a:bodyPr wrap="none" rtlCol="0">
            <a:spAutoFit/>
          </a:bodyPr>
          <a:lstStyle/>
          <a:p>
            <a:r>
              <a:rPr kumimoji="1" lang="en-US" altLang="zh-CN" dirty="0" smtClean="0"/>
              <a:t>1</a:t>
            </a:r>
            <a:r>
              <a:rPr kumimoji="1" lang="zh-CN" altLang="en-US" dirty="0" smtClean="0"/>
              <a:t>、</a:t>
            </a:r>
            <a:r>
              <a:rPr kumimoji="1" lang="en-US" altLang="zh-CN" dirty="0" smtClean="0"/>
              <a:t>Java</a:t>
            </a:r>
            <a:r>
              <a:rPr kumimoji="1" lang="zh-CN" altLang="en-US" dirty="0" smtClean="0"/>
              <a:t>的安装</a:t>
            </a:r>
            <a:endParaRPr kumimoji="1" lang="zh-CN" altLang="en-US" dirty="0"/>
          </a:p>
        </p:txBody>
      </p:sp>
      <p:sp>
        <p:nvSpPr>
          <p:cNvPr id="5" name="文本框 4"/>
          <p:cNvSpPr txBox="1"/>
          <p:nvPr/>
        </p:nvSpPr>
        <p:spPr>
          <a:xfrm>
            <a:off x="3979438" y="4207208"/>
            <a:ext cx="2513830" cy="369332"/>
          </a:xfrm>
          <a:prstGeom prst="rect">
            <a:avLst/>
          </a:prstGeom>
          <a:noFill/>
        </p:spPr>
        <p:txBody>
          <a:bodyPr wrap="none" rtlCol="0">
            <a:spAutoFit/>
          </a:bodyPr>
          <a:lstStyle/>
          <a:p>
            <a:r>
              <a:rPr kumimoji="1" lang="en-US" altLang="zh-CN" dirty="0" smtClean="0"/>
              <a:t>2</a:t>
            </a:r>
            <a:r>
              <a:rPr kumimoji="1" lang="zh-CN" altLang="en-US" dirty="0" smtClean="0"/>
              <a:t>、</a:t>
            </a:r>
            <a:r>
              <a:rPr kumimoji="1" lang="en-US" altLang="zh-CN" dirty="0" smtClean="0"/>
              <a:t>IntelliJ IDEA</a:t>
            </a:r>
            <a:r>
              <a:rPr kumimoji="1" lang="zh-CN" altLang="en-US" dirty="0" smtClean="0"/>
              <a:t>的安装</a:t>
            </a:r>
            <a:endParaRPr kumimoji="1"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2155" y="58593"/>
            <a:ext cx="4805680" cy="521970"/>
          </a:xfrm>
          <a:prstGeom prst="rect">
            <a:avLst/>
          </a:prstGeom>
          <a:noFill/>
        </p:spPr>
        <p:txBody>
          <a:bodyPr wrap="none" rtlCol="0">
            <a:spAutoFit/>
          </a:bodyPr>
          <a:lstStyle/>
          <a:p>
            <a:r>
              <a:rPr lang="en-US" altLang="zh-CN" sz="2800" dirty="0" smtClean="0"/>
              <a:t>HDFS</a:t>
            </a:r>
            <a:r>
              <a:rPr lang="zh-CN" altLang="en-US" sz="2800" dirty="0" smtClean="0"/>
              <a:t>运维相关 </a:t>
            </a:r>
            <a:r>
              <a:rPr lang="en-US" altLang="zh-CN" sz="2800" dirty="0" smtClean="0"/>
              <a:t>–</a:t>
            </a:r>
            <a:r>
              <a:rPr lang="zh-CN" altLang="en-US" sz="2800" dirty="0" smtClean="0"/>
              <a:t> </a:t>
            </a:r>
            <a:r>
              <a:rPr lang="en-US" altLang="zh-CN" sz="2800" dirty="0" smtClean="0"/>
              <a:t>federation</a:t>
            </a:r>
            <a:endParaRPr lang="en-US" altLang="zh-CN" sz="2800" dirty="0" smtClean="0"/>
          </a:p>
        </p:txBody>
      </p:sp>
      <p:sp>
        <p:nvSpPr>
          <p:cNvPr id="3" name="文本框 2"/>
          <p:cNvSpPr txBox="1"/>
          <p:nvPr/>
        </p:nvSpPr>
        <p:spPr>
          <a:xfrm>
            <a:off x="790575" y="1315085"/>
            <a:ext cx="3497580" cy="368300"/>
          </a:xfrm>
          <a:prstGeom prst="rect">
            <a:avLst/>
          </a:prstGeom>
          <a:noFill/>
        </p:spPr>
        <p:txBody>
          <a:bodyPr wrap="none" rtlCol="0">
            <a:spAutoFit/>
          </a:bodyPr>
          <a:p>
            <a:r>
              <a:rPr lang="zh-CN" altLang="en-US"/>
              <a:t>拷贝</a:t>
            </a:r>
            <a:r>
              <a:rPr lang="en-US" altLang="zh-CN"/>
              <a:t>hdfs.xml</a:t>
            </a:r>
            <a:r>
              <a:rPr lang="zh-CN" altLang="en-US"/>
              <a:t>到</a:t>
            </a:r>
            <a:r>
              <a:rPr lang="en-US" altLang="zh-CN"/>
              <a:t>slave1</a:t>
            </a:r>
            <a:r>
              <a:rPr lang="zh-CN" altLang="en-US"/>
              <a:t>和</a:t>
            </a:r>
            <a:r>
              <a:rPr lang="en-US" altLang="zh-CN"/>
              <a:t>slave2:</a:t>
            </a:r>
            <a:endParaRPr lang="zh-CN" altLang="en-US"/>
          </a:p>
        </p:txBody>
      </p:sp>
      <p:sp>
        <p:nvSpPr>
          <p:cNvPr id="5" name="文本框 4"/>
          <p:cNvSpPr txBox="1"/>
          <p:nvPr/>
        </p:nvSpPr>
        <p:spPr>
          <a:xfrm>
            <a:off x="625475" y="5840095"/>
            <a:ext cx="10598785" cy="368300"/>
          </a:xfrm>
          <a:prstGeom prst="rect">
            <a:avLst/>
          </a:prstGeom>
          <a:noFill/>
        </p:spPr>
        <p:txBody>
          <a:bodyPr wrap="square" rtlCol="0" anchor="t">
            <a:spAutoFit/>
          </a:bodyPr>
          <a:p>
            <a:r>
              <a:rPr lang="zh-CN" altLang="en-US"/>
              <a:t>bin/hdfs namenode -format -clusterId CID-1cd5229f-4586-457a-8b09-487e879cf1ad</a:t>
            </a:r>
            <a:endParaRPr lang="zh-CN" altLang="en-US"/>
          </a:p>
        </p:txBody>
      </p:sp>
      <p:sp>
        <p:nvSpPr>
          <p:cNvPr id="6" name="文本框 5"/>
          <p:cNvSpPr txBox="1"/>
          <p:nvPr/>
        </p:nvSpPr>
        <p:spPr>
          <a:xfrm>
            <a:off x="1139825" y="2079625"/>
            <a:ext cx="9253855" cy="368300"/>
          </a:xfrm>
          <a:prstGeom prst="rect">
            <a:avLst/>
          </a:prstGeom>
          <a:noFill/>
        </p:spPr>
        <p:txBody>
          <a:bodyPr wrap="square" rtlCol="0" anchor="t">
            <a:spAutoFit/>
          </a:bodyPr>
          <a:p>
            <a:r>
              <a:rPr lang="zh-CN" altLang="en-US"/>
              <a:t>scp hdfs-site.xml hadoop-twq@slave1:~/bigdata/hadoop-2.7.5/etc/hadoop/</a:t>
            </a:r>
            <a:endParaRPr lang="zh-CN" altLang="en-US"/>
          </a:p>
        </p:txBody>
      </p:sp>
      <p:sp>
        <p:nvSpPr>
          <p:cNvPr id="7" name="文本框 6"/>
          <p:cNvSpPr txBox="1"/>
          <p:nvPr/>
        </p:nvSpPr>
        <p:spPr>
          <a:xfrm>
            <a:off x="1139825" y="2573020"/>
            <a:ext cx="9253855" cy="368300"/>
          </a:xfrm>
          <a:prstGeom prst="rect">
            <a:avLst/>
          </a:prstGeom>
          <a:noFill/>
        </p:spPr>
        <p:txBody>
          <a:bodyPr wrap="square" rtlCol="0" anchor="t">
            <a:spAutoFit/>
          </a:bodyPr>
          <a:p>
            <a:r>
              <a:rPr lang="zh-CN" altLang="en-US"/>
              <a:t>scp hdfs-site.xml hadoop-twq@slave</a:t>
            </a:r>
            <a:r>
              <a:rPr lang="en-US" altLang="zh-CN"/>
              <a:t>2</a:t>
            </a:r>
            <a:r>
              <a:rPr lang="zh-CN" altLang="en-US"/>
              <a:t>:~/bigdata/hadoop-2.7.5/etc/hadoop/</a:t>
            </a:r>
            <a:endParaRPr lang="zh-CN" altLang="en-US"/>
          </a:p>
        </p:txBody>
      </p:sp>
      <p:sp>
        <p:nvSpPr>
          <p:cNvPr id="8" name="文本框 7"/>
          <p:cNvSpPr txBox="1"/>
          <p:nvPr/>
        </p:nvSpPr>
        <p:spPr>
          <a:xfrm>
            <a:off x="790575" y="3432175"/>
            <a:ext cx="3383280" cy="368300"/>
          </a:xfrm>
          <a:prstGeom prst="rect">
            <a:avLst/>
          </a:prstGeom>
          <a:noFill/>
        </p:spPr>
        <p:txBody>
          <a:bodyPr wrap="none" rtlCol="0">
            <a:spAutoFit/>
          </a:bodyPr>
          <a:p>
            <a:r>
              <a:rPr lang="zh-CN" altLang="en-US"/>
              <a:t>修改</a:t>
            </a:r>
            <a:r>
              <a:rPr lang="en-US" altLang="zh-CN"/>
              <a:t>slave1</a:t>
            </a:r>
            <a:r>
              <a:rPr lang="zh-CN" altLang="en-US"/>
              <a:t>中的</a:t>
            </a:r>
            <a:r>
              <a:rPr lang="en-US" altLang="zh-CN"/>
              <a:t>core-site.xml:</a:t>
            </a:r>
            <a:endParaRPr lang="zh-CN" altLang="en-US"/>
          </a:p>
        </p:txBody>
      </p:sp>
      <p:sp>
        <p:nvSpPr>
          <p:cNvPr id="9" name="文本框 8"/>
          <p:cNvSpPr txBox="1"/>
          <p:nvPr/>
        </p:nvSpPr>
        <p:spPr>
          <a:xfrm>
            <a:off x="2036445" y="4037965"/>
            <a:ext cx="7459980" cy="1322070"/>
          </a:xfrm>
          <a:prstGeom prst="rect">
            <a:avLst/>
          </a:prstGeom>
          <a:noFill/>
        </p:spPr>
        <p:txBody>
          <a:bodyPr wrap="square" rtlCol="0" anchor="t">
            <a:spAutoFit/>
          </a:bodyPr>
          <a:p>
            <a:r>
              <a:rPr lang="en-US" altLang="zh-CN" sz="1600"/>
              <a:t>        </a:t>
            </a:r>
            <a:r>
              <a:rPr lang="zh-CN" altLang="en-US" sz="1600"/>
              <a:t>&lt;property&gt;</a:t>
            </a:r>
            <a:endParaRPr lang="zh-CN" altLang="en-US" sz="1600"/>
          </a:p>
          <a:p>
            <a:r>
              <a:rPr lang="zh-CN" altLang="en-US" sz="1600"/>
              <a:t>                &lt;name&gt;fs.defaultFS&lt;/name&gt;</a:t>
            </a:r>
            <a:endParaRPr lang="zh-CN" altLang="en-US" sz="1600"/>
          </a:p>
          <a:p>
            <a:r>
              <a:rPr lang="zh-CN" altLang="en-US" sz="1600"/>
              <a:t>                &lt;value&gt;hdfs://slave1:9999&lt;/value&gt;</a:t>
            </a:r>
            <a:endParaRPr lang="zh-CN" altLang="en-US" sz="1600"/>
          </a:p>
          <a:p>
            <a:r>
              <a:rPr lang="zh-CN" altLang="en-US" sz="1600"/>
              <a:t>                &lt;description&gt;表示HDFS的基本路径&lt;/description&gt;</a:t>
            </a:r>
            <a:endParaRPr lang="zh-CN" altLang="en-US" sz="1600"/>
          </a:p>
          <a:p>
            <a:r>
              <a:rPr lang="zh-CN" altLang="en-US" sz="1600"/>
              <a:t>        &lt;/property&gt;</a:t>
            </a:r>
            <a:endParaRPr lang="zh-CN" altLang="en-US" sz="1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2155" y="58593"/>
            <a:ext cx="4805680" cy="521970"/>
          </a:xfrm>
          <a:prstGeom prst="rect">
            <a:avLst/>
          </a:prstGeom>
          <a:noFill/>
        </p:spPr>
        <p:txBody>
          <a:bodyPr wrap="none" rtlCol="0">
            <a:spAutoFit/>
          </a:bodyPr>
          <a:lstStyle/>
          <a:p>
            <a:r>
              <a:rPr lang="en-US" altLang="zh-CN" sz="2800" dirty="0" smtClean="0"/>
              <a:t>HDFS</a:t>
            </a:r>
            <a:r>
              <a:rPr lang="zh-CN" altLang="en-US" sz="2800" dirty="0" smtClean="0"/>
              <a:t>运维相关 </a:t>
            </a:r>
            <a:r>
              <a:rPr lang="en-US" altLang="zh-CN" sz="2800" dirty="0" smtClean="0"/>
              <a:t>–</a:t>
            </a:r>
            <a:r>
              <a:rPr lang="zh-CN" altLang="en-US" sz="2800" dirty="0" smtClean="0"/>
              <a:t> </a:t>
            </a:r>
            <a:r>
              <a:rPr lang="en-US" altLang="zh-CN" sz="2800" dirty="0" smtClean="0"/>
              <a:t>viewFs</a:t>
            </a:r>
            <a:r>
              <a:rPr lang="zh-CN" altLang="en-US" sz="2800" dirty="0" smtClean="0"/>
              <a:t>配置</a:t>
            </a:r>
            <a:endParaRPr lang="zh-CN" altLang="en-US" sz="2800" dirty="0" smtClean="0"/>
          </a:p>
        </p:txBody>
      </p:sp>
      <p:sp>
        <p:nvSpPr>
          <p:cNvPr id="43" name="文本框 42"/>
          <p:cNvSpPr txBox="1"/>
          <p:nvPr/>
        </p:nvSpPr>
        <p:spPr>
          <a:xfrm>
            <a:off x="497205" y="1132205"/>
            <a:ext cx="2240280" cy="368300"/>
          </a:xfrm>
          <a:prstGeom prst="rect">
            <a:avLst/>
          </a:prstGeom>
          <a:noFill/>
        </p:spPr>
        <p:txBody>
          <a:bodyPr wrap="none" rtlCol="0">
            <a:spAutoFit/>
          </a:bodyPr>
          <a:p>
            <a:r>
              <a:rPr lang="zh-CN" altLang="en-US"/>
              <a:t>配置</a:t>
            </a:r>
            <a:r>
              <a:rPr lang="en-US" altLang="zh-CN"/>
              <a:t>core-site.xml:</a:t>
            </a:r>
            <a:endParaRPr lang="en-US" altLang="zh-CN" u="heavy"/>
          </a:p>
        </p:txBody>
      </p:sp>
      <p:sp>
        <p:nvSpPr>
          <p:cNvPr id="2" name="文本框 1"/>
          <p:cNvSpPr txBox="1"/>
          <p:nvPr/>
        </p:nvSpPr>
        <p:spPr>
          <a:xfrm>
            <a:off x="846455" y="2289175"/>
            <a:ext cx="9694545" cy="2030095"/>
          </a:xfrm>
          <a:prstGeom prst="rect">
            <a:avLst/>
          </a:prstGeom>
          <a:noFill/>
        </p:spPr>
        <p:txBody>
          <a:bodyPr wrap="square" rtlCol="0" anchor="t">
            <a:spAutoFit/>
          </a:bodyPr>
          <a:p>
            <a:r>
              <a:rPr lang="zh-CN" altLang="en-US"/>
              <a:t>&lt;configuration xmlns:xi="http://www.w3.org/2001/XInclude"&gt;</a:t>
            </a:r>
            <a:endParaRPr lang="zh-CN" altLang="en-US"/>
          </a:p>
          <a:p>
            <a:r>
              <a:rPr lang="zh-CN" altLang="en-US"/>
              <a:t>        &lt;xi:include href="mountTable.xml"/&gt;</a:t>
            </a:r>
            <a:endParaRPr lang="zh-CN" altLang="en-US"/>
          </a:p>
          <a:p>
            <a:r>
              <a:rPr lang="zh-CN" altLang="en-US"/>
              <a:t>        &lt;property&gt;</a:t>
            </a:r>
            <a:endParaRPr lang="zh-CN" altLang="en-US"/>
          </a:p>
          <a:p>
            <a:r>
              <a:rPr lang="zh-CN" altLang="en-US"/>
              <a:t>                 &lt;name&gt;fs.default.name&lt;/name&gt;</a:t>
            </a:r>
            <a:endParaRPr lang="zh-CN" altLang="en-US"/>
          </a:p>
          <a:p>
            <a:r>
              <a:rPr lang="zh-CN" altLang="en-US"/>
              <a:t>                &lt;value&gt;viewfs://my-cluster&lt;/value&gt;</a:t>
            </a:r>
            <a:endParaRPr lang="zh-CN" altLang="en-US"/>
          </a:p>
          <a:p>
            <a:r>
              <a:rPr lang="zh-CN" altLang="en-US"/>
              <a:t>        &lt;/property&gt;</a:t>
            </a:r>
            <a:endParaRPr lang="zh-CN" altLang="en-US"/>
          </a:p>
          <a:p>
            <a:r>
              <a:rPr lang="zh-CN" altLang="en-US"/>
              <a:t>&lt;/configuration&gt;</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2155" y="58593"/>
            <a:ext cx="4805680" cy="521970"/>
          </a:xfrm>
          <a:prstGeom prst="rect">
            <a:avLst/>
          </a:prstGeom>
          <a:noFill/>
        </p:spPr>
        <p:txBody>
          <a:bodyPr wrap="none" rtlCol="0">
            <a:spAutoFit/>
          </a:bodyPr>
          <a:lstStyle/>
          <a:p>
            <a:r>
              <a:rPr lang="en-US" altLang="zh-CN" sz="2800" dirty="0" smtClean="0"/>
              <a:t>HDFS</a:t>
            </a:r>
            <a:r>
              <a:rPr lang="zh-CN" altLang="en-US" sz="2800" dirty="0" smtClean="0"/>
              <a:t>运维相关 </a:t>
            </a:r>
            <a:r>
              <a:rPr lang="en-US" altLang="zh-CN" sz="2800" dirty="0" smtClean="0"/>
              <a:t>–</a:t>
            </a:r>
            <a:r>
              <a:rPr lang="zh-CN" altLang="en-US" sz="2800" dirty="0" smtClean="0"/>
              <a:t> </a:t>
            </a:r>
            <a:r>
              <a:rPr lang="en-US" altLang="zh-CN" sz="2800" dirty="0" smtClean="0"/>
              <a:t>viewFs</a:t>
            </a:r>
            <a:r>
              <a:rPr lang="zh-CN" altLang="en-US" sz="2800" dirty="0" smtClean="0"/>
              <a:t>配置</a:t>
            </a:r>
            <a:endParaRPr lang="zh-CN" altLang="en-US" sz="2800" dirty="0" smtClean="0"/>
          </a:p>
        </p:txBody>
      </p:sp>
      <p:sp>
        <p:nvSpPr>
          <p:cNvPr id="43" name="文本框 42"/>
          <p:cNvSpPr txBox="1"/>
          <p:nvPr/>
        </p:nvSpPr>
        <p:spPr>
          <a:xfrm>
            <a:off x="497205" y="1132205"/>
            <a:ext cx="2354580" cy="368300"/>
          </a:xfrm>
          <a:prstGeom prst="rect">
            <a:avLst/>
          </a:prstGeom>
          <a:noFill/>
        </p:spPr>
        <p:txBody>
          <a:bodyPr wrap="none" rtlCol="0">
            <a:spAutoFit/>
          </a:bodyPr>
          <a:p>
            <a:pPr algn="l"/>
            <a:r>
              <a:rPr lang="zh-CN" altLang="en-US"/>
              <a:t>增加</a:t>
            </a:r>
            <a:r>
              <a:rPr lang="zh-CN" altLang="en-US">
                <a:sym typeface="+mn-ea"/>
              </a:rPr>
              <a:t>mountTable.xml</a:t>
            </a:r>
            <a:r>
              <a:rPr lang="en-US" altLang="zh-CN"/>
              <a:t>:</a:t>
            </a:r>
            <a:endParaRPr lang="en-US" altLang="zh-CN" u="heavy"/>
          </a:p>
        </p:txBody>
      </p:sp>
      <p:sp>
        <p:nvSpPr>
          <p:cNvPr id="3" name="文本框 2"/>
          <p:cNvSpPr txBox="1"/>
          <p:nvPr/>
        </p:nvSpPr>
        <p:spPr>
          <a:xfrm>
            <a:off x="1712595" y="1605280"/>
            <a:ext cx="9730740" cy="5077460"/>
          </a:xfrm>
          <a:prstGeom prst="rect">
            <a:avLst/>
          </a:prstGeom>
          <a:noFill/>
        </p:spPr>
        <p:txBody>
          <a:bodyPr wrap="square" rtlCol="0" anchor="t">
            <a:spAutoFit/>
          </a:bodyPr>
          <a:p>
            <a:r>
              <a:rPr lang="zh-CN" altLang="en-US"/>
              <a:t>&lt;configuration&gt;</a:t>
            </a:r>
            <a:endParaRPr lang="zh-CN" altLang="en-US"/>
          </a:p>
          <a:p>
            <a:r>
              <a:rPr lang="zh-CN" altLang="en-US"/>
              <a:t>  &lt;property&gt;</a:t>
            </a:r>
            <a:endParaRPr lang="zh-CN" altLang="en-US"/>
          </a:p>
          <a:p>
            <a:r>
              <a:rPr lang="zh-CN" altLang="en-US"/>
              <a:t>    &lt;name&gt;fs.viewfs.mounttable.my-cluster.link./user&lt;/name&gt;</a:t>
            </a:r>
            <a:endParaRPr lang="zh-CN" altLang="en-US"/>
          </a:p>
          <a:p>
            <a:r>
              <a:rPr lang="zh-CN" altLang="en-US"/>
              <a:t>    &lt;value&gt;hdfs://master:</a:t>
            </a:r>
            <a:r>
              <a:rPr lang="en-US" altLang="zh-CN"/>
              <a:t>9999</a:t>
            </a:r>
            <a:r>
              <a:rPr lang="zh-CN" altLang="en-US"/>
              <a:t>/user&lt;/value&gt;</a:t>
            </a:r>
            <a:endParaRPr lang="zh-CN" altLang="en-US"/>
          </a:p>
          <a:p>
            <a:r>
              <a:rPr lang="zh-CN" altLang="en-US"/>
              <a:t>  &lt;/property&gt;</a:t>
            </a:r>
            <a:endParaRPr lang="zh-CN" altLang="en-US"/>
          </a:p>
          <a:p>
            <a:r>
              <a:rPr lang="zh-CN" altLang="en-US"/>
              <a:t>  &lt;property&gt;</a:t>
            </a:r>
            <a:endParaRPr lang="zh-CN" altLang="en-US"/>
          </a:p>
          <a:p>
            <a:r>
              <a:rPr lang="zh-CN" altLang="en-US"/>
              <a:t>    &lt;name&gt;fs.viewfs.mounttable.my-cluster.link./tmp&lt;/name&gt;</a:t>
            </a:r>
            <a:endParaRPr lang="zh-CN" altLang="en-US"/>
          </a:p>
          <a:p>
            <a:r>
              <a:rPr lang="zh-CN" altLang="en-US"/>
              <a:t>    &lt;value&gt;hdfs://master:</a:t>
            </a:r>
            <a:r>
              <a:rPr lang="en-US" altLang="zh-CN">
                <a:sym typeface="+mn-ea"/>
              </a:rPr>
              <a:t>9999</a:t>
            </a:r>
            <a:r>
              <a:rPr lang="zh-CN" altLang="en-US"/>
              <a:t>/tmp&lt;/value&gt;</a:t>
            </a:r>
            <a:endParaRPr lang="zh-CN" altLang="en-US"/>
          </a:p>
          <a:p>
            <a:r>
              <a:rPr lang="zh-CN" altLang="en-US"/>
              <a:t>  &lt;/property&gt;</a:t>
            </a:r>
            <a:endParaRPr lang="zh-CN" altLang="en-US"/>
          </a:p>
          <a:p>
            <a:r>
              <a:rPr lang="zh-CN" altLang="en-US"/>
              <a:t>  &lt;property&gt;</a:t>
            </a:r>
            <a:endParaRPr lang="zh-CN" altLang="en-US"/>
          </a:p>
          <a:p>
            <a:r>
              <a:rPr lang="zh-CN" altLang="en-US"/>
              <a:t>    &lt;name&gt;fs.viewfs.mounttable.my-cluster.link./projects/foo&lt;/name&gt;</a:t>
            </a:r>
            <a:endParaRPr lang="zh-CN" altLang="en-US"/>
          </a:p>
          <a:p>
            <a:r>
              <a:rPr lang="zh-CN" altLang="en-US"/>
              <a:t>    &lt;value&gt;hdfs://slave1:</a:t>
            </a:r>
            <a:r>
              <a:rPr lang="en-US" altLang="zh-CN">
                <a:sym typeface="+mn-ea"/>
              </a:rPr>
              <a:t>9999</a:t>
            </a:r>
            <a:r>
              <a:rPr lang="zh-CN" altLang="en-US"/>
              <a:t>/projects/foo&lt;/value&gt;</a:t>
            </a:r>
            <a:endParaRPr lang="zh-CN" altLang="en-US"/>
          </a:p>
          <a:p>
            <a:r>
              <a:rPr lang="zh-CN" altLang="en-US"/>
              <a:t>  &lt;/property&gt;</a:t>
            </a:r>
            <a:endParaRPr lang="zh-CN" altLang="en-US"/>
          </a:p>
          <a:p>
            <a:r>
              <a:rPr lang="zh-CN" altLang="en-US"/>
              <a:t>  &lt;property&gt;</a:t>
            </a:r>
            <a:endParaRPr lang="zh-CN" altLang="en-US"/>
          </a:p>
          <a:p>
            <a:r>
              <a:rPr lang="zh-CN" altLang="en-US"/>
              <a:t>    &lt;name&gt;fs.viewfs.mounttable.my-cluster.link./projects/bar&lt;/name&gt;</a:t>
            </a:r>
            <a:endParaRPr lang="zh-CN" altLang="en-US"/>
          </a:p>
          <a:p>
            <a:r>
              <a:rPr lang="zh-CN" altLang="en-US"/>
              <a:t>    &lt;value&gt;hdfs://slave1:</a:t>
            </a:r>
            <a:r>
              <a:rPr lang="en-US" altLang="zh-CN">
                <a:sym typeface="+mn-ea"/>
              </a:rPr>
              <a:t>9999</a:t>
            </a:r>
            <a:r>
              <a:rPr lang="zh-CN" altLang="en-US"/>
              <a:t>/projects/bar&lt;/value&gt;</a:t>
            </a:r>
            <a:endParaRPr lang="zh-CN" altLang="en-US"/>
          </a:p>
          <a:p>
            <a:r>
              <a:rPr lang="zh-CN" altLang="en-US"/>
              <a:t>  &lt;/property&gt;</a:t>
            </a:r>
            <a:endParaRPr lang="zh-CN" altLang="en-US"/>
          </a:p>
          <a:p>
            <a:r>
              <a:rPr lang="zh-CN" altLang="en-US"/>
              <a:t>&lt;/configuration&gt;</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2155" y="58593"/>
            <a:ext cx="4805680" cy="521970"/>
          </a:xfrm>
          <a:prstGeom prst="rect">
            <a:avLst/>
          </a:prstGeom>
          <a:noFill/>
        </p:spPr>
        <p:txBody>
          <a:bodyPr wrap="none" rtlCol="0">
            <a:spAutoFit/>
          </a:bodyPr>
          <a:lstStyle/>
          <a:p>
            <a:r>
              <a:rPr lang="en-US" altLang="zh-CN" sz="2800" dirty="0" smtClean="0"/>
              <a:t>HDFS</a:t>
            </a:r>
            <a:r>
              <a:rPr lang="zh-CN" altLang="en-US" sz="2800" dirty="0" smtClean="0"/>
              <a:t>运维相关 </a:t>
            </a:r>
            <a:r>
              <a:rPr lang="en-US" altLang="zh-CN" sz="2800" dirty="0" smtClean="0"/>
              <a:t>–</a:t>
            </a:r>
            <a:r>
              <a:rPr lang="zh-CN" altLang="en-US" sz="2800" dirty="0" smtClean="0"/>
              <a:t> </a:t>
            </a:r>
            <a:r>
              <a:rPr lang="en-US" altLang="zh-CN" sz="2800" dirty="0" smtClean="0"/>
              <a:t>viewFs</a:t>
            </a:r>
            <a:r>
              <a:rPr lang="zh-CN" altLang="en-US" sz="2800" dirty="0" smtClean="0"/>
              <a:t>配置</a:t>
            </a:r>
            <a:endParaRPr lang="zh-CN" altLang="en-US" sz="2800" dirty="0" smtClean="0"/>
          </a:p>
        </p:txBody>
      </p:sp>
      <p:sp>
        <p:nvSpPr>
          <p:cNvPr id="2" name="文本框 1"/>
          <p:cNvSpPr txBox="1"/>
          <p:nvPr/>
        </p:nvSpPr>
        <p:spPr>
          <a:xfrm>
            <a:off x="430530" y="2075815"/>
            <a:ext cx="11086465" cy="368300"/>
          </a:xfrm>
          <a:prstGeom prst="rect">
            <a:avLst/>
          </a:prstGeom>
          <a:noFill/>
        </p:spPr>
        <p:txBody>
          <a:bodyPr wrap="square" rtlCol="0" anchor="t">
            <a:spAutoFit/>
          </a:bodyPr>
          <a:p>
            <a:r>
              <a:rPr lang="zh-CN" altLang="en-US"/>
              <a:t>scp core-site.xml mountTable.xml hadoop-twq@slave</a:t>
            </a:r>
            <a:r>
              <a:rPr lang="en-US" altLang="zh-CN"/>
              <a:t>1</a:t>
            </a:r>
            <a:r>
              <a:rPr lang="zh-CN" altLang="en-US"/>
              <a:t>:~/bigdata/hadoop-2.7.5/etc/hadoop/</a:t>
            </a:r>
            <a:endParaRPr lang="zh-CN" altLang="en-US"/>
          </a:p>
        </p:txBody>
      </p:sp>
      <p:sp>
        <p:nvSpPr>
          <p:cNvPr id="5" name="文本框 4"/>
          <p:cNvSpPr txBox="1"/>
          <p:nvPr/>
        </p:nvSpPr>
        <p:spPr>
          <a:xfrm>
            <a:off x="484505" y="2764155"/>
            <a:ext cx="11086465" cy="368300"/>
          </a:xfrm>
          <a:prstGeom prst="rect">
            <a:avLst/>
          </a:prstGeom>
          <a:noFill/>
        </p:spPr>
        <p:txBody>
          <a:bodyPr wrap="square" rtlCol="0" anchor="t">
            <a:spAutoFit/>
          </a:bodyPr>
          <a:p>
            <a:r>
              <a:rPr lang="zh-CN" altLang="en-US"/>
              <a:t>scp core-site.xml mountTable.xml hadoop-twq@slave2:~/bigdata/hadoop-2.7.5/etc/hadoop/</a:t>
            </a:r>
            <a:endParaRPr lang="zh-CN" altLang="en-US"/>
          </a:p>
        </p:txBody>
      </p:sp>
      <p:sp>
        <p:nvSpPr>
          <p:cNvPr id="6" name="文本框 5"/>
          <p:cNvSpPr txBox="1"/>
          <p:nvPr/>
        </p:nvSpPr>
        <p:spPr>
          <a:xfrm>
            <a:off x="484505" y="3843655"/>
            <a:ext cx="11086465" cy="368300"/>
          </a:xfrm>
          <a:prstGeom prst="rect">
            <a:avLst/>
          </a:prstGeom>
          <a:noFill/>
        </p:spPr>
        <p:txBody>
          <a:bodyPr wrap="square" rtlCol="0" anchor="t">
            <a:spAutoFit/>
          </a:bodyPr>
          <a:p>
            <a:r>
              <a:rPr lang="zh-CN" altLang="en-US"/>
              <a:t>重启</a:t>
            </a:r>
            <a:r>
              <a:rPr lang="en-US" altLang="zh-CN"/>
              <a:t>hdfs</a:t>
            </a:r>
            <a:r>
              <a:rPr lang="zh-CN" altLang="en-US"/>
              <a:t>集群</a:t>
            </a:r>
            <a:endParaRPr lang="zh-CN" altLang="en-US"/>
          </a:p>
        </p:txBody>
      </p:sp>
      <p:sp>
        <p:nvSpPr>
          <p:cNvPr id="7" name="文本框 6"/>
          <p:cNvSpPr txBox="1"/>
          <p:nvPr/>
        </p:nvSpPr>
        <p:spPr>
          <a:xfrm>
            <a:off x="484505" y="4654550"/>
            <a:ext cx="11086465" cy="368300"/>
          </a:xfrm>
          <a:prstGeom prst="rect">
            <a:avLst/>
          </a:prstGeom>
          <a:noFill/>
        </p:spPr>
        <p:txBody>
          <a:bodyPr wrap="square" rtlCol="0" anchor="t">
            <a:spAutoFit/>
          </a:bodyPr>
          <a:p>
            <a:r>
              <a:rPr lang="zh-CN" altLang="en-US"/>
              <a:t>在哪里执行</a:t>
            </a:r>
            <a:r>
              <a:rPr lang="en-US" altLang="zh-CN"/>
              <a:t>hadoop fs -ls / </a:t>
            </a:r>
            <a:r>
              <a:rPr lang="zh-CN" altLang="en-US"/>
              <a:t>都是一样的</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455" y="461818"/>
            <a:ext cx="4355680" cy="523220"/>
          </a:xfrm>
          <a:prstGeom prst="rect">
            <a:avLst/>
          </a:prstGeom>
          <a:noFill/>
        </p:spPr>
        <p:txBody>
          <a:bodyPr wrap="none" rtlCol="0">
            <a:spAutoFit/>
          </a:bodyPr>
          <a:lstStyle/>
          <a:p>
            <a:r>
              <a:rPr lang="en-US" altLang="zh-CN" sz="2800" dirty="0" smtClean="0"/>
              <a:t>HDFS</a:t>
            </a:r>
            <a:r>
              <a:rPr lang="zh-CN" altLang="en-US" sz="2800" dirty="0" smtClean="0"/>
              <a:t>运维相关 </a:t>
            </a:r>
            <a:r>
              <a:rPr lang="en-US" altLang="zh-CN" sz="2800" dirty="0" smtClean="0"/>
              <a:t>–</a:t>
            </a:r>
            <a:r>
              <a:rPr lang="zh-CN" altLang="en-US" sz="2800" dirty="0" smtClean="0"/>
              <a:t> </a:t>
            </a:r>
            <a:r>
              <a:rPr lang="en-US" altLang="zh-CN" sz="2800" dirty="0" smtClean="0"/>
              <a:t>snapshot</a:t>
            </a:r>
            <a:endParaRPr lang="zh-CN" altLang="en-US" sz="2800" dirty="0"/>
          </a:p>
        </p:txBody>
      </p:sp>
      <p:sp>
        <p:nvSpPr>
          <p:cNvPr id="2" name="文本框 1"/>
          <p:cNvSpPr txBox="1"/>
          <p:nvPr/>
        </p:nvSpPr>
        <p:spPr>
          <a:xfrm>
            <a:off x="1275715" y="1212215"/>
            <a:ext cx="3611880" cy="368300"/>
          </a:xfrm>
          <a:prstGeom prst="rect">
            <a:avLst/>
          </a:prstGeom>
          <a:noFill/>
        </p:spPr>
        <p:txBody>
          <a:bodyPr wrap="none" rtlCol="0">
            <a:spAutoFit/>
          </a:bodyPr>
          <a:p>
            <a:r>
              <a:rPr lang="zh-CN" altLang="en-US">
                <a:ea typeface="宋体" panose="02010600030101010101" pitchFamily="2" charset="-122"/>
              </a:rPr>
              <a:t>用于数据备份、保护数据不被破坏</a:t>
            </a:r>
            <a:endParaRPr lang="zh-CN" altLang="en-US">
              <a:ea typeface="宋体" panose="02010600030101010101" pitchFamily="2" charset="-122"/>
            </a:endParaRPr>
          </a:p>
        </p:txBody>
      </p:sp>
      <p:sp>
        <p:nvSpPr>
          <p:cNvPr id="3" name="文本框 2"/>
          <p:cNvSpPr txBox="1"/>
          <p:nvPr/>
        </p:nvSpPr>
        <p:spPr>
          <a:xfrm>
            <a:off x="311150" y="1961515"/>
            <a:ext cx="10126980" cy="368300"/>
          </a:xfrm>
          <a:prstGeom prst="rect">
            <a:avLst/>
          </a:prstGeom>
          <a:noFill/>
        </p:spPr>
        <p:txBody>
          <a:bodyPr wrap="none" rtlCol="0">
            <a:spAutoFit/>
          </a:bodyPr>
          <a:p>
            <a:r>
              <a:rPr lang="en-US" altLang="zh-CN">
                <a:ea typeface="宋体" panose="02010600030101010101" pitchFamily="2" charset="-122"/>
              </a:rPr>
              <a:t>hdfs dfsadmin -allowSnapshot /user/hadoop-twq/cmd  =&gt; </a:t>
            </a:r>
            <a:r>
              <a:rPr lang="zh-CN" altLang="en-US">
                <a:ea typeface="宋体" panose="02010600030101010101" pitchFamily="2" charset="-122"/>
              </a:rPr>
              <a:t>允许这个文件路径可以创建</a:t>
            </a:r>
            <a:r>
              <a:rPr lang="en-US" altLang="zh-CN">
                <a:ea typeface="宋体" panose="02010600030101010101" pitchFamily="2" charset="-122"/>
              </a:rPr>
              <a:t>snapshots</a:t>
            </a:r>
            <a:endParaRPr lang="en-US" altLang="zh-CN">
              <a:ea typeface="宋体" panose="02010600030101010101" pitchFamily="2" charset="-122"/>
            </a:endParaRPr>
          </a:p>
        </p:txBody>
      </p:sp>
      <p:sp>
        <p:nvSpPr>
          <p:cNvPr id="5" name="文本框 4"/>
          <p:cNvSpPr txBox="1"/>
          <p:nvPr/>
        </p:nvSpPr>
        <p:spPr>
          <a:xfrm>
            <a:off x="311150" y="2589530"/>
            <a:ext cx="9784080" cy="368300"/>
          </a:xfrm>
          <a:prstGeom prst="rect">
            <a:avLst/>
          </a:prstGeom>
          <a:noFill/>
        </p:spPr>
        <p:txBody>
          <a:bodyPr wrap="none" rtlCol="0">
            <a:spAutoFit/>
          </a:bodyPr>
          <a:p>
            <a:r>
              <a:rPr lang="en-US" altLang="zh-CN">
                <a:ea typeface="宋体" panose="02010600030101010101" pitchFamily="2" charset="-122"/>
              </a:rPr>
              <a:t>hdfs dfs -createSnapshot /user/hadoop-twq/cmd cmd-20180326-snapshot =&gt; </a:t>
            </a:r>
            <a:r>
              <a:rPr lang="zh-CN" altLang="en-US">
                <a:ea typeface="宋体" panose="02010600030101010101" pitchFamily="2" charset="-122"/>
              </a:rPr>
              <a:t>创建</a:t>
            </a:r>
            <a:r>
              <a:rPr lang="en-US" altLang="zh-CN">
                <a:ea typeface="宋体" panose="02010600030101010101" pitchFamily="2" charset="-122"/>
              </a:rPr>
              <a:t>snapshots</a:t>
            </a:r>
            <a:endParaRPr lang="en-US" altLang="zh-CN">
              <a:ea typeface="宋体" panose="02010600030101010101" pitchFamily="2" charset="-122"/>
            </a:endParaRPr>
          </a:p>
        </p:txBody>
      </p:sp>
      <p:sp>
        <p:nvSpPr>
          <p:cNvPr id="6" name="文本框 5"/>
          <p:cNvSpPr txBox="1"/>
          <p:nvPr/>
        </p:nvSpPr>
        <p:spPr>
          <a:xfrm>
            <a:off x="369570" y="3717290"/>
            <a:ext cx="10126980" cy="368300"/>
          </a:xfrm>
          <a:prstGeom prst="rect">
            <a:avLst/>
          </a:prstGeom>
          <a:noFill/>
        </p:spPr>
        <p:txBody>
          <a:bodyPr wrap="none" rtlCol="0">
            <a:spAutoFit/>
          </a:bodyPr>
          <a:p>
            <a:pPr algn="l"/>
            <a:r>
              <a:rPr lang="en-US" altLang="zh-CN">
                <a:ea typeface="宋体" panose="02010600030101010101" pitchFamily="2" charset="-122"/>
              </a:rPr>
              <a:t>hdfs dfs -touchz /</a:t>
            </a:r>
            <a:r>
              <a:rPr lang="en-US" altLang="zh-CN">
                <a:ea typeface="宋体" panose="02010600030101010101" pitchFamily="2" charset="-122"/>
                <a:sym typeface="+mn-ea"/>
              </a:rPr>
              <a:t>user/hadoop-twq/cmd/test1.txt</a:t>
            </a:r>
            <a:r>
              <a:rPr lang="en-US" altLang="zh-CN">
                <a:ea typeface="宋体" panose="02010600030101010101" pitchFamily="2" charset="-122"/>
              </a:rPr>
              <a:t> =&gt; </a:t>
            </a:r>
            <a:r>
              <a:rPr lang="zh-CN" altLang="en-US">
                <a:ea typeface="宋体" panose="02010600030101010101" pitchFamily="2" charset="-122"/>
              </a:rPr>
              <a:t>不小心往文件中写入了一个错误数据文件</a:t>
            </a:r>
            <a:endParaRPr lang="zh-CN" altLang="en-US">
              <a:ea typeface="宋体" panose="02010600030101010101" pitchFamily="2" charset="-122"/>
            </a:endParaRPr>
          </a:p>
        </p:txBody>
      </p:sp>
      <p:sp>
        <p:nvSpPr>
          <p:cNvPr id="7" name="文本框 6"/>
          <p:cNvSpPr txBox="1"/>
          <p:nvPr/>
        </p:nvSpPr>
        <p:spPr>
          <a:xfrm>
            <a:off x="311150" y="3244850"/>
            <a:ext cx="9555480" cy="368300"/>
          </a:xfrm>
          <a:prstGeom prst="rect">
            <a:avLst/>
          </a:prstGeom>
          <a:noFill/>
        </p:spPr>
        <p:txBody>
          <a:bodyPr wrap="none" rtlCol="0">
            <a:spAutoFit/>
          </a:bodyPr>
          <a:p>
            <a:r>
              <a:rPr lang="en-US" altLang="zh-CN">
                <a:ea typeface="宋体" panose="02010600030101010101" pitchFamily="2" charset="-122"/>
              </a:rPr>
              <a:t>hdfs dfs -ls /user/hadoop-twq/cmd/.snapshot/cmd-20180326-snapshot =&gt; </a:t>
            </a:r>
            <a:r>
              <a:rPr lang="zh-CN" altLang="en-US">
                <a:ea typeface="宋体" panose="02010600030101010101" pitchFamily="2" charset="-122"/>
              </a:rPr>
              <a:t>查看</a:t>
            </a:r>
            <a:r>
              <a:rPr lang="en-US" altLang="zh-CN">
                <a:ea typeface="宋体" panose="02010600030101010101" pitchFamily="2" charset="-122"/>
              </a:rPr>
              <a:t>snapshots</a:t>
            </a:r>
            <a:endParaRPr lang="en-US" altLang="zh-CN">
              <a:ea typeface="宋体" panose="02010600030101010101" pitchFamily="2" charset="-122"/>
            </a:endParaRPr>
          </a:p>
        </p:txBody>
      </p:sp>
      <p:sp>
        <p:nvSpPr>
          <p:cNvPr id="9" name="文本框 8"/>
          <p:cNvSpPr txBox="1"/>
          <p:nvPr/>
        </p:nvSpPr>
        <p:spPr>
          <a:xfrm>
            <a:off x="70485" y="5777230"/>
            <a:ext cx="12172950" cy="368300"/>
          </a:xfrm>
          <a:prstGeom prst="rect">
            <a:avLst/>
          </a:prstGeom>
          <a:noFill/>
        </p:spPr>
        <p:txBody>
          <a:bodyPr wrap="square" rtlCol="0" anchor="t">
            <a:spAutoFit/>
          </a:bodyPr>
          <a:p>
            <a:r>
              <a:rPr lang="zh-CN" altLang="en-US"/>
              <a:t>hdfs dfs -cp -ptopax </a:t>
            </a:r>
            <a:r>
              <a:rPr lang="en-US" altLang="zh-CN">
                <a:ea typeface="宋体" panose="02010600030101010101" pitchFamily="2" charset="-122"/>
                <a:sym typeface="+mn-ea"/>
              </a:rPr>
              <a:t>/user/hadoop-twq/cmd/.snapshot/cmd-20180326-snapshot</a:t>
            </a:r>
            <a:r>
              <a:rPr lang="zh-CN" altLang="en-US"/>
              <a:t> </a:t>
            </a:r>
            <a:r>
              <a:rPr lang="en-US" altLang="zh-CN">
                <a:ea typeface="宋体" panose="02010600030101010101" pitchFamily="2" charset="-122"/>
                <a:sym typeface="+mn-ea"/>
              </a:rPr>
              <a:t>/user/hadoop-twq/ =&gt; </a:t>
            </a:r>
            <a:r>
              <a:rPr lang="zh-CN" altLang="en-US">
                <a:ea typeface="宋体" panose="02010600030101010101" pitchFamily="2" charset="-122"/>
                <a:sym typeface="+mn-ea"/>
              </a:rPr>
              <a:t>恢复文件</a:t>
            </a:r>
            <a:endParaRPr lang="zh-CN" altLang="en-US">
              <a:ea typeface="宋体" panose="02010600030101010101" pitchFamily="2" charset="-122"/>
              <a:sym typeface="+mn-ea"/>
            </a:endParaRPr>
          </a:p>
        </p:txBody>
      </p:sp>
      <p:sp>
        <p:nvSpPr>
          <p:cNvPr id="10" name="文本框 9"/>
          <p:cNvSpPr txBox="1"/>
          <p:nvPr/>
        </p:nvSpPr>
        <p:spPr>
          <a:xfrm>
            <a:off x="311150" y="4189730"/>
            <a:ext cx="10126980" cy="368300"/>
          </a:xfrm>
          <a:prstGeom prst="rect">
            <a:avLst/>
          </a:prstGeom>
          <a:noFill/>
        </p:spPr>
        <p:txBody>
          <a:bodyPr wrap="none" rtlCol="0">
            <a:spAutoFit/>
          </a:bodyPr>
          <a:p>
            <a:pPr algn="l"/>
            <a:r>
              <a:rPr lang="en-US" altLang="zh-CN">
                <a:ea typeface="宋体" panose="02010600030101010101" pitchFamily="2" charset="-122"/>
              </a:rPr>
              <a:t>hdfs dfs -touchz /</a:t>
            </a:r>
            <a:r>
              <a:rPr lang="en-US" altLang="zh-CN">
                <a:ea typeface="宋体" panose="02010600030101010101" pitchFamily="2" charset="-122"/>
                <a:sym typeface="+mn-ea"/>
              </a:rPr>
              <a:t>user/hadoop-twq/cmd/test2.txt</a:t>
            </a:r>
            <a:r>
              <a:rPr lang="en-US" altLang="zh-CN">
                <a:ea typeface="宋体" panose="02010600030101010101" pitchFamily="2" charset="-122"/>
              </a:rPr>
              <a:t> =&gt; </a:t>
            </a:r>
            <a:r>
              <a:rPr lang="zh-CN" altLang="en-US">
                <a:ea typeface="宋体" panose="02010600030101010101" pitchFamily="2" charset="-122"/>
              </a:rPr>
              <a:t>不小心往文件中写入了一个错误数据文件</a:t>
            </a:r>
            <a:endParaRPr lang="zh-CN" altLang="en-US">
              <a:ea typeface="宋体" panose="02010600030101010101" pitchFamily="2" charset="-122"/>
            </a:endParaRPr>
          </a:p>
        </p:txBody>
      </p:sp>
      <p:sp>
        <p:nvSpPr>
          <p:cNvPr id="11" name="文本框 10"/>
          <p:cNvSpPr txBox="1"/>
          <p:nvPr/>
        </p:nvSpPr>
        <p:spPr>
          <a:xfrm>
            <a:off x="369570" y="4682490"/>
            <a:ext cx="9784080" cy="368300"/>
          </a:xfrm>
          <a:prstGeom prst="rect">
            <a:avLst/>
          </a:prstGeom>
          <a:noFill/>
        </p:spPr>
        <p:txBody>
          <a:bodyPr wrap="none" rtlCol="0">
            <a:spAutoFit/>
          </a:bodyPr>
          <a:p>
            <a:r>
              <a:rPr lang="en-US" altLang="zh-CN">
                <a:ea typeface="宋体" panose="02010600030101010101" pitchFamily="2" charset="-122"/>
              </a:rPr>
              <a:t>hdfs dfs -createSnapshot /user/hadoop-twq/cmd cmd-20180327-snapshot =&gt; </a:t>
            </a:r>
            <a:r>
              <a:rPr lang="zh-CN" altLang="en-US">
                <a:ea typeface="宋体" panose="02010600030101010101" pitchFamily="2" charset="-122"/>
              </a:rPr>
              <a:t>创建</a:t>
            </a:r>
            <a:r>
              <a:rPr lang="en-US" altLang="zh-CN">
                <a:ea typeface="宋体" panose="02010600030101010101" pitchFamily="2" charset="-122"/>
              </a:rPr>
              <a:t>snapshots</a:t>
            </a:r>
            <a:endParaRPr lang="en-US" altLang="zh-CN">
              <a:ea typeface="宋体" panose="02010600030101010101" pitchFamily="2" charset="-122"/>
            </a:endParaRPr>
          </a:p>
        </p:txBody>
      </p:sp>
      <p:sp>
        <p:nvSpPr>
          <p:cNvPr id="12" name="文本框 11"/>
          <p:cNvSpPr txBox="1"/>
          <p:nvPr/>
        </p:nvSpPr>
        <p:spPr>
          <a:xfrm>
            <a:off x="369570" y="5231130"/>
            <a:ext cx="9840595" cy="368300"/>
          </a:xfrm>
          <a:prstGeom prst="rect">
            <a:avLst/>
          </a:prstGeom>
          <a:noFill/>
        </p:spPr>
        <p:txBody>
          <a:bodyPr wrap="square" rtlCol="0" anchor="t">
            <a:spAutoFit/>
          </a:bodyPr>
          <a:p>
            <a:r>
              <a:rPr lang="zh-CN" altLang="en-US"/>
              <a:t>hdfs snapshotDiff </a:t>
            </a:r>
            <a:r>
              <a:rPr lang="en-US" altLang="zh-CN">
                <a:ea typeface="宋体" panose="02010600030101010101" pitchFamily="2" charset="-122"/>
                <a:sym typeface="+mn-ea"/>
              </a:rPr>
              <a:t>/user/hadoop-twq/cmd</a:t>
            </a:r>
            <a:r>
              <a:rPr lang="zh-CN" altLang="en-US"/>
              <a:t> </a:t>
            </a:r>
            <a:r>
              <a:rPr lang="en-US" altLang="zh-CN">
                <a:ea typeface="宋体" panose="02010600030101010101" pitchFamily="2" charset="-122"/>
                <a:sym typeface="+mn-ea"/>
              </a:rPr>
              <a:t>cmd-20180326-snapshot</a:t>
            </a:r>
            <a:r>
              <a:rPr lang="zh-CN" altLang="en-US"/>
              <a:t> </a:t>
            </a:r>
            <a:r>
              <a:rPr lang="en-US" altLang="zh-CN">
                <a:ea typeface="宋体" panose="02010600030101010101" pitchFamily="2" charset="-122"/>
                <a:sym typeface="+mn-ea"/>
              </a:rPr>
              <a:t>cmd-20180327-snapshot</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455" y="461818"/>
            <a:ext cx="4355680" cy="523220"/>
          </a:xfrm>
          <a:prstGeom prst="rect">
            <a:avLst/>
          </a:prstGeom>
          <a:noFill/>
        </p:spPr>
        <p:txBody>
          <a:bodyPr wrap="none" rtlCol="0">
            <a:spAutoFit/>
          </a:bodyPr>
          <a:lstStyle/>
          <a:p>
            <a:r>
              <a:rPr lang="en-US" altLang="zh-CN" sz="2800" dirty="0" smtClean="0"/>
              <a:t>HDFS</a:t>
            </a:r>
            <a:r>
              <a:rPr lang="zh-CN" altLang="en-US" sz="2800" dirty="0" smtClean="0"/>
              <a:t>运维相关 </a:t>
            </a:r>
            <a:r>
              <a:rPr lang="en-US" altLang="zh-CN" sz="2800" dirty="0" smtClean="0"/>
              <a:t>–</a:t>
            </a:r>
            <a:r>
              <a:rPr lang="zh-CN" altLang="en-US" sz="2800" dirty="0" smtClean="0"/>
              <a:t> </a:t>
            </a:r>
            <a:r>
              <a:rPr lang="en-US" altLang="zh-CN" sz="2800" dirty="0" smtClean="0"/>
              <a:t>snapshot</a:t>
            </a:r>
            <a:endParaRPr lang="zh-CN" altLang="en-US" sz="2800" dirty="0"/>
          </a:p>
        </p:txBody>
      </p:sp>
      <p:sp>
        <p:nvSpPr>
          <p:cNvPr id="5" name="文本框 4"/>
          <p:cNvSpPr txBox="1"/>
          <p:nvPr/>
        </p:nvSpPr>
        <p:spPr>
          <a:xfrm>
            <a:off x="318770" y="1874520"/>
            <a:ext cx="9784080" cy="368300"/>
          </a:xfrm>
          <a:prstGeom prst="rect">
            <a:avLst/>
          </a:prstGeom>
          <a:noFill/>
        </p:spPr>
        <p:txBody>
          <a:bodyPr wrap="none" rtlCol="0">
            <a:spAutoFit/>
          </a:bodyPr>
          <a:p>
            <a:r>
              <a:rPr lang="en-US" altLang="zh-CN">
                <a:ea typeface="宋体" panose="02010600030101010101" pitchFamily="2" charset="-122"/>
              </a:rPr>
              <a:t>hdfs dfs -deleteSnapshot /user/hadoop-twq/cmd cmd-20180327-snapshot =&gt; </a:t>
            </a:r>
            <a:r>
              <a:rPr lang="zh-CN" altLang="en-US">
                <a:ea typeface="宋体" panose="02010600030101010101" pitchFamily="2" charset="-122"/>
              </a:rPr>
              <a:t>删除</a:t>
            </a:r>
            <a:r>
              <a:rPr lang="en-US" altLang="zh-CN">
                <a:ea typeface="宋体" panose="02010600030101010101" pitchFamily="2" charset="-122"/>
              </a:rPr>
              <a:t>snapshots</a:t>
            </a:r>
            <a:endParaRPr lang="en-US" altLang="zh-CN">
              <a:ea typeface="宋体" panose="02010600030101010101" pitchFamily="2" charset="-122"/>
            </a:endParaRPr>
          </a:p>
        </p:txBody>
      </p:sp>
      <p:sp>
        <p:nvSpPr>
          <p:cNvPr id="8" name="文本框 7"/>
          <p:cNvSpPr txBox="1"/>
          <p:nvPr/>
        </p:nvSpPr>
        <p:spPr>
          <a:xfrm>
            <a:off x="346710" y="2453640"/>
            <a:ext cx="11498580" cy="368300"/>
          </a:xfrm>
          <a:prstGeom prst="rect">
            <a:avLst/>
          </a:prstGeom>
          <a:noFill/>
        </p:spPr>
        <p:txBody>
          <a:bodyPr wrap="none" rtlCol="0">
            <a:spAutoFit/>
          </a:bodyPr>
          <a:p>
            <a:pPr algn="l"/>
            <a:r>
              <a:rPr lang="en-US" altLang="zh-CN">
                <a:ea typeface="宋体" panose="02010600030101010101" pitchFamily="2" charset="-122"/>
              </a:rPr>
              <a:t>hdfs dfs -renameSnapshot /user/hadoop-twq/cmd cmd-20180327-snapshot new_snapshot =&gt; </a:t>
            </a:r>
            <a:r>
              <a:rPr lang="zh-CN" altLang="en-US">
                <a:ea typeface="宋体" panose="02010600030101010101" pitchFamily="2" charset="-122"/>
              </a:rPr>
              <a:t>重命名</a:t>
            </a:r>
            <a:r>
              <a:rPr lang="en-US" altLang="zh-CN">
                <a:ea typeface="宋体" panose="02010600030101010101" pitchFamily="2" charset="-122"/>
              </a:rPr>
              <a:t>snapshots</a:t>
            </a:r>
            <a:endParaRPr lang="en-US" altLang="zh-CN">
              <a:ea typeface="宋体" panose="02010600030101010101" pitchFamily="2" charset="-122"/>
            </a:endParaRPr>
          </a:p>
        </p:txBody>
      </p:sp>
      <p:sp>
        <p:nvSpPr>
          <p:cNvPr id="13" name="文本框 12"/>
          <p:cNvSpPr txBox="1"/>
          <p:nvPr/>
        </p:nvSpPr>
        <p:spPr>
          <a:xfrm>
            <a:off x="1249045" y="3106420"/>
            <a:ext cx="6116955" cy="368300"/>
          </a:xfrm>
          <a:prstGeom prst="rect">
            <a:avLst/>
          </a:prstGeom>
          <a:noFill/>
        </p:spPr>
        <p:txBody>
          <a:bodyPr wrap="square" rtlCol="0" anchor="t">
            <a:spAutoFit/>
          </a:bodyPr>
          <a:p>
            <a:r>
              <a:rPr lang="zh-CN" altLang="en-US"/>
              <a:t>hdfs lsSnapshottableDir </a:t>
            </a:r>
            <a:r>
              <a:rPr lang="en-US" altLang="zh-CN"/>
              <a:t>=&gt; </a:t>
            </a:r>
            <a:r>
              <a:rPr lang="zh-CN" altLang="en-US"/>
              <a:t>查看所有的</a:t>
            </a:r>
            <a:r>
              <a:rPr lang="en-US" altLang="zh-CN"/>
              <a:t>snapshots</a:t>
            </a:r>
            <a:endParaRPr lang="en-US" altLang="zh-CN"/>
          </a:p>
        </p:txBody>
      </p:sp>
      <p:sp>
        <p:nvSpPr>
          <p:cNvPr id="14" name="文本框 13"/>
          <p:cNvSpPr txBox="1"/>
          <p:nvPr/>
        </p:nvSpPr>
        <p:spPr>
          <a:xfrm>
            <a:off x="1249045" y="3957320"/>
            <a:ext cx="8154670" cy="368300"/>
          </a:xfrm>
          <a:prstGeom prst="rect">
            <a:avLst/>
          </a:prstGeom>
          <a:noFill/>
        </p:spPr>
        <p:txBody>
          <a:bodyPr wrap="square" rtlCol="0" anchor="t">
            <a:spAutoFit/>
          </a:bodyPr>
          <a:p>
            <a:r>
              <a:rPr lang="zh-CN" altLang="en-US"/>
              <a:t>hdfs dfsadmin -disallowSnapshot &lt;path&gt; </a:t>
            </a:r>
            <a:r>
              <a:rPr lang="en-US" altLang="zh-CN"/>
              <a:t>=&gt; </a:t>
            </a:r>
            <a:r>
              <a:rPr lang="zh-CN" altLang="en-US"/>
              <a:t>不允许这个</a:t>
            </a:r>
            <a:r>
              <a:rPr lang="en-US" altLang="zh-CN"/>
              <a:t>path</a:t>
            </a:r>
            <a:r>
              <a:rPr lang="zh-CN" altLang="en-US"/>
              <a:t>创建</a:t>
            </a:r>
            <a:r>
              <a:rPr lang="en-US" altLang="zh-CN"/>
              <a:t>snapshots</a:t>
            </a:r>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455" y="461818"/>
            <a:ext cx="4533100" cy="523220"/>
          </a:xfrm>
          <a:prstGeom prst="rect">
            <a:avLst/>
          </a:prstGeom>
          <a:noFill/>
        </p:spPr>
        <p:txBody>
          <a:bodyPr wrap="none" rtlCol="0">
            <a:spAutoFit/>
          </a:bodyPr>
          <a:lstStyle/>
          <a:p>
            <a:r>
              <a:rPr lang="en-US" altLang="zh-CN" sz="2800" dirty="0" smtClean="0"/>
              <a:t>HDFS</a:t>
            </a:r>
            <a:r>
              <a:rPr lang="zh-CN" altLang="en-US" sz="2800" dirty="0" smtClean="0"/>
              <a:t>运维相关 </a:t>
            </a:r>
            <a:r>
              <a:rPr lang="en-US" altLang="zh-CN" sz="2800" dirty="0" smtClean="0"/>
              <a:t>–</a:t>
            </a:r>
            <a:r>
              <a:rPr lang="zh-CN" altLang="en-US" sz="2800" dirty="0" smtClean="0"/>
              <a:t> </a:t>
            </a:r>
            <a:r>
              <a:rPr lang="en-US" altLang="zh-CN" sz="2800" dirty="0" smtClean="0"/>
              <a:t>rebalance</a:t>
            </a:r>
            <a:endParaRPr lang="zh-CN" altLang="en-US" sz="2800" dirty="0"/>
          </a:p>
        </p:txBody>
      </p:sp>
      <p:sp>
        <p:nvSpPr>
          <p:cNvPr id="2" name="文本框 1"/>
          <p:cNvSpPr txBox="1"/>
          <p:nvPr/>
        </p:nvSpPr>
        <p:spPr>
          <a:xfrm>
            <a:off x="1517015" y="2249805"/>
            <a:ext cx="8950325" cy="2584450"/>
          </a:xfrm>
          <a:prstGeom prst="rect">
            <a:avLst/>
          </a:prstGeom>
          <a:noFill/>
        </p:spPr>
        <p:txBody>
          <a:bodyPr wrap="square" rtlCol="0" anchor="t">
            <a:spAutoFit/>
          </a:bodyPr>
          <a:p>
            <a:r>
              <a:rPr lang="zh-CN" altLang="en-US"/>
              <a:t>hdfs balancer</a:t>
            </a:r>
            <a:endParaRPr lang="zh-CN" altLang="en-US"/>
          </a:p>
          <a:p>
            <a:r>
              <a:rPr lang="zh-CN" altLang="en-US"/>
              <a:t>          [-threshold &lt;threshold&gt; </a:t>
            </a:r>
            <a:r>
              <a:rPr lang="en-US" altLang="zh-CN">
                <a:sym typeface="+mn-ea"/>
              </a:rPr>
              <a:t>=&gt; </a:t>
            </a:r>
            <a:r>
              <a:rPr lang="zh-CN" altLang="en-US">
                <a:sym typeface="+mn-ea"/>
              </a:rPr>
              <a:t>默认是</a:t>
            </a:r>
            <a:r>
              <a:rPr lang="en-US" altLang="zh-CN">
                <a:sym typeface="+mn-ea"/>
              </a:rPr>
              <a:t>10</a:t>
            </a:r>
            <a:r>
              <a:rPr lang="zh-CN" altLang="en-US">
                <a:ea typeface="宋体" panose="02010600030101010101" pitchFamily="2" charset="-122"/>
                <a:sym typeface="+mn-ea"/>
              </a:rPr>
              <a:t>，表示每一个</a:t>
            </a:r>
            <a:r>
              <a:rPr lang="en-US" altLang="zh-CN">
                <a:ea typeface="宋体" panose="02010600030101010101" pitchFamily="2" charset="-122"/>
                <a:sym typeface="+mn-ea"/>
              </a:rPr>
              <a:t>datanode</a:t>
            </a:r>
            <a:r>
              <a:rPr lang="zh-CN" altLang="en-US">
                <a:ea typeface="宋体" panose="02010600030101010101" pitchFamily="2" charset="-122"/>
                <a:sym typeface="+mn-ea"/>
              </a:rPr>
              <a:t>的存储使用率和整个集群存储的使用率的差值</a:t>
            </a:r>
            <a:r>
              <a:rPr lang="zh-CN" altLang="en-US"/>
              <a:t>]</a:t>
            </a:r>
            <a:endParaRPr lang="zh-CN" altLang="en-US"/>
          </a:p>
          <a:p>
            <a:r>
              <a:rPr lang="zh-CN" altLang="en-US"/>
              <a:t>          [-policy &lt;policy&gt; </a:t>
            </a:r>
            <a:r>
              <a:rPr lang="en-US" altLang="zh-CN"/>
              <a:t>=&gt; </a:t>
            </a:r>
            <a:r>
              <a:rPr lang="zh-CN" altLang="en-US"/>
              <a:t>默认是</a:t>
            </a:r>
            <a:r>
              <a:rPr lang="en-US" altLang="zh-CN"/>
              <a:t>datanode</a:t>
            </a:r>
            <a:r>
              <a:rPr lang="zh-CN" altLang="en-US"/>
              <a:t>表示对</a:t>
            </a:r>
            <a:r>
              <a:rPr lang="en-US" altLang="zh-CN"/>
              <a:t>datanode</a:t>
            </a:r>
            <a:r>
              <a:rPr lang="zh-CN" altLang="en-US"/>
              <a:t>的存储进行平衡，还有一个值为blockpool，表示每一个</a:t>
            </a:r>
            <a:r>
              <a:rPr lang="en-US" altLang="zh-CN"/>
              <a:t>datanode</a:t>
            </a:r>
            <a:r>
              <a:rPr lang="zh-CN" altLang="en-US"/>
              <a:t>中的blockpool平衡就行]</a:t>
            </a:r>
            <a:endParaRPr lang="zh-CN" altLang="en-US"/>
          </a:p>
          <a:p>
            <a:r>
              <a:rPr lang="zh-CN" altLang="en-US"/>
              <a:t>          [-exclude [-f &lt;hosts-file&gt; | &lt;comma-separated list of hosts&gt;]]</a:t>
            </a:r>
            <a:endParaRPr lang="zh-CN" altLang="en-US"/>
          </a:p>
          <a:p>
            <a:r>
              <a:rPr lang="zh-CN" altLang="en-US"/>
              <a:t>          [-include [-f &lt;hosts-file&gt; | &lt;comma-separated list of hosts&gt;]]</a:t>
            </a:r>
            <a:endParaRPr lang="zh-CN" altLang="en-US"/>
          </a:p>
          <a:p>
            <a:r>
              <a:rPr lang="zh-CN" altLang="en-US"/>
              <a:t>          [-idleiterations &lt;idleiterations&gt; </a:t>
            </a:r>
            <a:r>
              <a:rPr lang="en-US" altLang="zh-CN"/>
              <a:t>=&gt; </a:t>
            </a:r>
            <a:r>
              <a:rPr lang="zh-CN" altLang="en-US"/>
              <a:t>默认是</a:t>
            </a:r>
            <a:r>
              <a:rPr lang="en-US" altLang="zh-CN"/>
              <a:t>5</a:t>
            </a:r>
            <a:r>
              <a:rPr lang="zh-CN" altLang="en-US">
                <a:ea typeface="宋体" panose="02010600030101010101" pitchFamily="2" charset="-122"/>
              </a:rPr>
              <a:t>，表示退出之前几次空的迭代</a:t>
            </a:r>
            <a:r>
              <a:rPr lang="zh-CN" altLang="en-US"/>
              <a:t>]</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455" y="461818"/>
            <a:ext cx="4505336" cy="523220"/>
          </a:xfrm>
          <a:prstGeom prst="rect">
            <a:avLst/>
          </a:prstGeom>
          <a:noFill/>
        </p:spPr>
        <p:txBody>
          <a:bodyPr wrap="none" rtlCol="0">
            <a:spAutoFit/>
          </a:bodyPr>
          <a:lstStyle/>
          <a:p>
            <a:r>
              <a:rPr lang="en-US" altLang="zh-CN" sz="2800" dirty="0" smtClean="0"/>
              <a:t>HDFS</a:t>
            </a:r>
            <a:r>
              <a:rPr lang="zh-CN" altLang="en-US" sz="2800" dirty="0" smtClean="0"/>
              <a:t>运维相关 </a:t>
            </a:r>
            <a:r>
              <a:rPr lang="en-US" altLang="zh-CN" sz="2800" dirty="0" smtClean="0"/>
              <a:t>–</a:t>
            </a:r>
            <a:r>
              <a:rPr lang="zh-CN" altLang="en-US" sz="2800" dirty="0" smtClean="0"/>
              <a:t> </a:t>
            </a:r>
            <a:r>
              <a:rPr lang="en-US" altLang="zh-CN" sz="2800" dirty="0" err="1" smtClean="0"/>
              <a:t>safemode</a:t>
            </a:r>
            <a:endParaRPr lang="zh-CN" altLang="en-US" sz="2800" dirty="0"/>
          </a:p>
        </p:txBody>
      </p:sp>
      <p:sp>
        <p:nvSpPr>
          <p:cNvPr id="2" name="文本框 1"/>
          <p:cNvSpPr txBox="1"/>
          <p:nvPr/>
        </p:nvSpPr>
        <p:spPr>
          <a:xfrm>
            <a:off x="540385" y="1596390"/>
            <a:ext cx="9389110" cy="368300"/>
          </a:xfrm>
          <a:prstGeom prst="rect">
            <a:avLst/>
          </a:prstGeom>
          <a:noFill/>
        </p:spPr>
        <p:txBody>
          <a:bodyPr wrap="square" rtlCol="0" anchor="t">
            <a:spAutoFit/>
          </a:bodyPr>
          <a:p>
            <a:r>
              <a:rPr lang="zh-CN" altLang="en-US"/>
              <a:t>当集群处于Safemode状态的时候，我们是不能对集群的数据进行更改的</a:t>
            </a:r>
            <a:r>
              <a:rPr lang="en-US" altLang="zh-CN"/>
              <a:t>(</a:t>
            </a:r>
            <a:r>
              <a:rPr lang="zh-CN" altLang="en-US"/>
              <a:t>删除和增加</a:t>
            </a:r>
            <a:r>
              <a:rPr lang="en-US" altLang="zh-CN"/>
              <a:t>)</a:t>
            </a:r>
            <a:endParaRPr lang="en-US" altLang="zh-CN"/>
          </a:p>
        </p:txBody>
      </p:sp>
      <p:sp>
        <p:nvSpPr>
          <p:cNvPr id="3" name="文本框 2"/>
          <p:cNvSpPr txBox="1"/>
          <p:nvPr/>
        </p:nvSpPr>
        <p:spPr>
          <a:xfrm>
            <a:off x="1009015" y="3166110"/>
            <a:ext cx="7569835" cy="368300"/>
          </a:xfrm>
          <a:prstGeom prst="rect">
            <a:avLst/>
          </a:prstGeom>
          <a:noFill/>
        </p:spPr>
        <p:txBody>
          <a:bodyPr wrap="square" rtlCol="0" anchor="t">
            <a:spAutoFit/>
          </a:bodyPr>
          <a:p>
            <a:r>
              <a:rPr lang="en-US" altLang="zh-CN"/>
              <a:t>hdfs dfsadmin </a:t>
            </a:r>
            <a:r>
              <a:rPr lang="zh-CN" altLang="en-US"/>
              <a:t>-safemode enter </a:t>
            </a:r>
            <a:r>
              <a:rPr lang="en-US" altLang="zh-CN"/>
              <a:t>=&gt; </a:t>
            </a:r>
            <a:r>
              <a:rPr lang="zh-CN" altLang="en-US"/>
              <a:t>进入到</a:t>
            </a:r>
            <a:r>
              <a:rPr lang="en-US" altLang="zh-CN"/>
              <a:t>savemode</a:t>
            </a:r>
            <a:r>
              <a:rPr lang="zh-CN" altLang="en-US"/>
              <a:t>状态 </a:t>
            </a:r>
            <a:endParaRPr lang="zh-CN" altLang="en-US"/>
          </a:p>
        </p:txBody>
      </p:sp>
      <p:sp>
        <p:nvSpPr>
          <p:cNvPr id="5" name="文本框 4"/>
          <p:cNvSpPr txBox="1"/>
          <p:nvPr/>
        </p:nvSpPr>
        <p:spPr>
          <a:xfrm>
            <a:off x="1009015" y="4294505"/>
            <a:ext cx="7569835" cy="368300"/>
          </a:xfrm>
          <a:prstGeom prst="rect">
            <a:avLst/>
          </a:prstGeom>
          <a:noFill/>
        </p:spPr>
        <p:txBody>
          <a:bodyPr wrap="square" rtlCol="0" anchor="t">
            <a:spAutoFit/>
          </a:bodyPr>
          <a:p>
            <a:r>
              <a:rPr lang="en-US" altLang="zh-CN"/>
              <a:t>hdfs dfsadmin </a:t>
            </a:r>
            <a:r>
              <a:rPr lang="zh-CN" altLang="en-US"/>
              <a:t>-safemode leave </a:t>
            </a:r>
            <a:r>
              <a:rPr lang="en-US" altLang="zh-CN">
                <a:sym typeface="+mn-ea"/>
              </a:rPr>
              <a:t>=&gt; </a:t>
            </a:r>
            <a:r>
              <a:rPr lang="zh-CN" altLang="en-US">
                <a:sym typeface="+mn-ea"/>
              </a:rPr>
              <a:t>离开</a:t>
            </a:r>
            <a:r>
              <a:rPr lang="en-US" altLang="zh-CN">
                <a:sym typeface="+mn-ea"/>
              </a:rPr>
              <a:t>savemode</a:t>
            </a:r>
            <a:r>
              <a:rPr lang="zh-CN" altLang="en-US">
                <a:sym typeface="+mn-ea"/>
              </a:rPr>
              <a:t>状态</a:t>
            </a:r>
            <a:r>
              <a:rPr lang="zh-CN" altLang="en-US"/>
              <a:t> </a:t>
            </a:r>
            <a:endParaRPr lang="zh-CN" altLang="en-US"/>
          </a:p>
        </p:txBody>
      </p:sp>
      <p:sp>
        <p:nvSpPr>
          <p:cNvPr id="6" name="文本框 5"/>
          <p:cNvSpPr txBox="1"/>
          <p:nvPr/>
        </p:nvSpPr>
        <p:spPr>
          <a:xfrm>
            <a:off x="1009015" y="2552065"/>
            <a:ext cx="7569835" cy="368300"/>
          </a:xfrm>
          <a:prstGeom prst="rect">
            <a:avLst/>
          </a:prstGeom>
          <a:noFill/>
        </p:spPr>
        <p:txBody>
          <a:bodyPr wrap="square" rtlCol="0" anchor="t">
            <a:spAutoFit/>
          </a:bodyPr>
          <a:p>
            <a:r>
              <a:rPr lang="en-US" altLang="zh-CN"/>
              <a:t>hdfs dfsadmin </a:t>
            </a:r>
            <a:r>
              <a:rPr lang="zh-CN" altLang="en-US"/>
              <a:t>-safemode  get </a:t>
            </a:r>
            <a:r>
              <a:rPr lang="en-US" altLang="zh-CN"/>
              <a:t>=&gt; </a:t>
            </a:r>
            <a:r>
              <a:rPr lang="zh-CN" altLang="en-US"/>
              <a:t>查询</a:t>
            </a:r>
            <a:r>
              <a:rPr lang="en-US" altLang="zh-CN"/>
              <a:t>safemode</a:t>
            </a:r>
            <a:r>
              <a:rPr lang="zh-CN" altLang="en-US"/>
              <a:t>的状态 </a:t>
            </a:r>
            <a:endParaRPr lang="zh-CN" altLang="en-US"/>
          </a:p>
        </p:txBody>
      </p:sp>
      <p:sp>
        <p:nvSpPr>
          <p:cNvPr id="8" name="文本框 7"/>
          <p:cNvSpPr txBox="1"/>
          <p:nvPr/>
        </p:nvSpPr>
        <p:spPr>
          <a:xfrm>
            <a:off x="1009015" y="3659505"/>
            <a:ext cx="9876790" cy="368300"/>
          </a:xfrm>
          <a:prstGeom prst="rect">
            <a:avLst/>
          </a:prstGeom>
          <a:noFill/>
        </p:spPr>
        <p:txBody>
          <a:bodyPr wrap="square" rtlCol="0" anchor="t">
            <a:spAutoFit/>
          </a:bodyPr>
          <a:p>
            <a:r>
              <a:rPr lang="en-US" altLang="zh-CN"/>
              <a:t>hdfs dfs -mkdir /user/hadoop-twq/savemode</a:t>
            </a:r>
            <a:r>
              <a:rPr lang="zh-CN" altLang="en-US"/>
              <a:t> </a:t>
            </a:r>
            <a:r>
              <a:rPr lang="en-US" altLang="zh-CN"/>
              <a:t>=&gt; </a:t>
            </a:r>
            <a:r>
              <a:rPr lang="zh-CN" altLang="en-US"/>
              <a:t>在</a:t>
            </a:r>
            <a:r>
              <a:rPr lang="en-US" altLang="zh-CN"/>
              <a:t>savemode</a:t>
            </a:r>
            <a:r>
              <a:rPr lang="zh-CN" altLang="en-US"/>
              <a:t>状态下不能修改集群的数据 </a:t>
            </a:r>
            <a:endParaRPr lang="zh-CN" altLang="en-US"/>
          </a:p>
        </p:txBody>
      </p:sp>
      <p:sp>
        <p:nvSpPr>
          <p:cNvPr id="9" name="文本框 8"/>
          <p:cNvSpPr txBox="1"/>
          <p:nvPr/>
        </p:nvSpPr>
        <p:spPr>
          <a:xfrm>
            <a:off x="2748280" y="5410835"/>
            <a:ext cx="7569835" cy="368300"/>
          </a:xfrm>
          <a:prstGeom prst="rect">
            <a:avLst/>
          </a:prstGeom>
          <a:noFill/>
        </p:spPr>
        <p:txBody>
          <a:bodyPr wrap="square" rtlCol="0" anchor="t">
            <a:spAutoFit/>
          </a:bodyPr>
          <a:p>
            <a:r>
              <a:rPr lang="zh-CN" altLang="en-US"/>
              <a:t>集群刚启动的时候会是</a:t>
            </a:r>
            <a:r>
              <a:rPr lang="en-US" altLang="zh-CN"/>
              <a:t>SaveMode</a:t>
            </a:r>
            <a:r>
              <a:rPr lang="zh-CN" altLang="en-US"/>
              <a:t>状态 </a:t>
            </a:r>
            <a:endParaRPr lang="zh-CN" altLang="en-US"/>
          </a:p>
        </p:txBody>
      </p:sp>
      <p:sp>
        <p:nvSpPr>
          <p:cNvPr id="10" name="文本框 9"/>
          <p:cNvSpPr txBox="1"/>
          <p:nvPr/>
        </p:nvSpPr>
        <p:spPr>
          <a:xfrm>
            <a:off x="2838450" y="6002020"/>
            <a:ext cx="7569835" cy="368300"/>
          </a:xfrm>
          <a:prstGeom prst="rect">
            <a:avLst/>
          </a:prstGeom>
          <a:noFill/>
        </p:spPr>
        <p:txBody>
          <a:bodyPr wrap="square" rtlCol="0" anchor="t">
            <a:spAutoFit/>
          </a:bodyPr>
          <a:p>
            <a:r>
              <a:rPr lang="zh-CN" altLang="en-US"/>
              <a:t>我们对集群进行维护的时候，不想客户端更改集群任何数据的时候 </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03762" y="142504"/>
            <a:ext cx="5984331" cy="523220"/>
          </a:xfrm>
          <a:prstGeom prst="rect">
            <a:avLst/>
          </a:prstGeom>
          <a:noFill/>
        </p:spPr>
        <p:txBody>
          <a:bodyPr wrap="none" rtlCol="0">
            <a:spAutoFit/>
          </a:bodyPr>
          <a:lstStyle/>
          <a:p>
            <a:r>
              <a:rPr kumimoji="1" lang="en-US" altLang="zh-CN" sz="2800" dirty="0" smtClean="0"/>
              <a:t>Java</a:t>
            </a:r>
            <a:r>
              <a:rPr kumimoji="1" lang="zh-CN" altLang="en-US" sz="2800" dirty="0" smtClean="0"/>
              <a:t>基础知识 </a:t>
            </a:r>
            <a:r>
              <a:rPr kumimoji="1" lang="en-US" altLang="zh-CN" sz="2800" dirty="0" smtClean="0"/>
              <a:t>–</a:t>
            </a:r>
            <a:r>
              <a:rPr kumimoji="1" lang="zh-CN" altLang="en-US" sz="2800" dirty="0" smtClean="0"/>
              <a:t> 启动一个</a:t>
            </a:r>
            <a:r>
              <a:rPr kumimoji="1" lang="en-US" altLang="zh-CN" sz="2800" dirty="0" err="1" smtClean="0"/>
              <a:t>jvm</a:t>
            </a:r>
            <a:r>
              <a:rPr kumimoji="1" lang="zh-CN" altLang="en-US" sz="2800" dirty="0" smtClean="0"/>
              <a:t>的方式</a:t>
            </a:r>
            <a:endParaRPr kumimoji="1" lang="en-US" altLang="zh-CN" sz="2800" dirty="0"/>
          </a:p>
        </p:txBody>
      </p:sp>
      <p:sp>
        <p:nvSpPr>
          <p:cNvPr id="3" name="文本框 2"/>
          <p:cNvSpPr txBox="1"/>
          <p:nvPr/>
        </p:nvSpPr>
        <p:spPr>
          <a:xfrm>
            <a:off x="3881256" y="2492679"/>
            <a:ext cx="5339923" cy="584775"/>
          </a:xfrm>
          <a:prstGeom prst="rect">
            <a:avLst/>
          </a:prstGeom>
          <a:noFill/>
        </p:spPr>
        <p:txBody>
          <a:bodyPr wrap="none" rtlCol="0">
            <a:spAutoFit/>
          </a:bodyPr>
          <a:lstStyle/>
          <a:p>
            <a:r>
              <a:rPr kumimoji="1" lang="en-US" altLang="zh-CN" sz="3200" dirty="0"/>
              <a:t>c</a:t>
            </a:r>
            <a:r>
              <a:rPr kumimoji="1" lang="en-US" altLang="zh-CN" sz="3200" dirty="0" smtClean="0"/>
              <a:t>om/</a:t>
            </a:r>
            <a:r>
              <a:rPr kumimoji="1" lang="en-US" altLang="zh-CN" sz="3200" dirty="0" err="1" smtClean="0"/>
              <a:t>twq</a:t>
            </a:r>
            <a:r>
              <a:rPr kumimoji="1" lang="en-US" altLang="zh-CN" sz="3200" dirty="0" smtClean="0"/>
              <a:t>/</a:t>
            </a:r>
            <a:r>
              <a:rPr kumimoji="1" lang="en-US" altLang="zh-CN" sz="3200" dirty="0" err="1" smtClean="0"/>
              <a:t>HelloWorld.java</a:t>
            </a:r>
            <a:endParaRPr kumimoji="1" lang="zh-CN" altLang="en-US" sz="3200" dirty="0"/>
          </a:p>
        </p:txBody>
      </p:sp>
      <p:sp>
        <p:nvSpPr>
          <p:cNvPr id="4" name="文本框 3"/>
          <p:cNvSpPr txBox="1"/>
          <p:nvPr/>
        </p:nvSpPr>
        <p:spPr>
          <a:xfrm>
            <a:off x="1414500" y="3933173"/>
            <a:ext cx="4188967" cy="707886"/>
          </a:xfrm>
          <a:prstGeom prst="rect">
            <a:avLst/>
          </a:prstGeom>
          <a:noFill/>
        </p:spPr>
        <p:txBody>
          <a:bodyPr wrap="none" rtlCol="0">
            <a:spAutoFit/>
          </a:bodyPr>
          <a:lstStyle/>
          <a:p>
            <a:r>
              <a:rPr kumimoji="1" lang="en-US" altLang="zh-CN" sz="2000" dirty="0" smtClean="0"/>
              <a:t>                        </a:t>
            </a:r>
            <a:r>
              <a:rPr kumimoji="1" lang="en-US" altLang="zh-CN" sz="2000" dirty="0" err="1" smtClean="0"/>
              <a:t>javac</a:t>
            </a:r>
            <a:endParaRPr kumimoji="1" lang="en-US" altLang="zh-CN" sz="2000" dirty="0" smtClean="0"/>
          </a:p>
          <a:p>
            <a:r>
              <a:rPr lang="en-US" altLang="zh-CN" sz="2000" dirty="0" err="1"/>
              <a:t>javac</a:t>
            </a:r>
            <a:r>
              <a:rPr lang="en-US" altLang="zh-CN" sz="2000" dirty="0"/>
              <a:t> </a:t>
            </a:r>
            <a:r>
              <a:rPr lang="en-US" altLang="zh-CN" sz="2000" dirty="0" smtClean="0"/>
              <a:t>com/</a:t>
            </a:r>
            <a:r>
              <a:rPr lang="en-US" altLang="zh-CN" sz="2000" dirty="0" err="1" smtClean="0"/>
              <a:t>twq</a:t>
            </a:r>
            <a:r>
              <a:rPr lang="en-US" altLang="zh-CN" sz="2000" dirty="0" smtClean="0"/>
              <a:t>/</a:t>
            </a:r>
            <a:r>
              <a:rPr lang="en-US" altLang="zh-CN" sz="2000" dirty="0" err="1" smtClean="0"/>
              <a:t>HelloWorld.java</a:t>
            </a:r>
            <a:endParaRPr lang="en-US" altLang="zh-CN" sz="2000" dirty="0"/>
          </a:p>
        </p:txBody>
      </p:sp>
      <p:sp>
        <p:nvSpPr>
          <p:cNvPr id="6" name="文本框 5"/>
          <p:cNvSpPr txBox="1"/>
          <p:nvPr/>
        </p:nvSpPr>
        <p:spPr>
          <a:xfrm>
            <a:off x="6388093" y="4029426"/>
            <a:ext cx="3406702" cy="707886"/>
          </a:xfrm>
          <a:prstGeom prst="rect">
            <a:avLst/>
          </a:prstGeom>
          <a:noFill/>
        </p:spPr>
        <p:txBody>
          <a:bodyPr wrap="none" rtlCol="0">
            <a:spAutoFit/>
          </a:bodyPr>
          <a:lstStyle/>
          <a:p>
            <a:r>
              <a:rPr kumimoji="1" lang="en-US" altLang="zh-CN" sz="2000" smtClean="0"/>
              <a:t>                   java</a:t>
            </a:r>
            <a:endParaRPr kumimoji="1" lang="en-US" altLang="zh-CN" sz="2000" dirty="0" smtClean="0"/>
          </a:p>
          <a:p>
            <a:r>
              <a:rPr lang="en-US" altLang="zh-CN" sz="2000" dirty="0"/>
              <a:t>java </a:t>
            </a:r>
            <a:r>
              <a:rPr lang="en-US" altLang="zh-CN" sz="2000" dirty="0" smtClean="0"/>
              <a:t>com/</a:t>
            </a:r>
            <a:r>
              <a:rPr lang="en-US" altLang="zh-CN" sz="2000" dirty="0" err="1" smtClean="0"/>
              <a:t>twq</a:t>
            </a:r>
            <a:r>
              <a:rPr lang="en-US" altLang="zh-CN" sz="2000" dirty="0" smtClean="0"/>
              <a:t>/HelloWorld</a:t>
            </a:r>
            <a:endParaRPr lang="en-US" altLang="zh-CN" sz="2000" dirty="0"/>
          </a:p>
        </p:txBody>
      </p:sp>
      <p:cxnSp>
        <p:nvCxnSpPr>
          <p:cNvPr id="8" name="直线箭头连接符 7"/>
          <p:cNvCxnSpPr>
            <a:stCxn id="3" idx="2"/>
            <a:endCxn id="4" idx="0"/>
          </p:cNvCxnSpPr>
          <p:nvPr/>
        </p:nvCxnSpPr>
        <p:spPr>
          <a:xfrm flipH="1">
            <a:off x="3508984" y="3077454"/>
            <a:ext cx="3042234" cy="855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线箭头连接符 8"/>
          <p:cNvCxnSpPr>
            <a:stCxn id="3" idx="2"/>
            <a:endCxn id="6" idx="0"/>
          </p:cNvCxnSpPr>
          <p:nvPr/>
        </p:nvCxnSpPr>
        <p:spPr>
          <a:xfrm>
            <a:off x="6551218" y="3077454"/>
            <a:ext cx="1540226" cy="951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03762" y="142504"/>
            <a:ext cx="5984331" cy="523220"/>
          </a:xfrm>
          <a:prstGeom prst="rect">
            <a:avLst/>
          </a:prstGeom>
          <a:noFill/>
        </p:spPr>
        <p:txBody>
          <a:bodyPr wrap="none" rtlCol="0">
            <a:spAutoFit/>
          </a:bodyPr>
          <a:lstStyle/>
          <a:p>
            <a:r>
              <a:rPr kumimoji="1" lang="en-US" altLang="zh-CN" sz="2800" dirty="0" smtClean="0"/>
              <a:t>Java</a:t>
            </a:r>
            <a:r>
              <a:rPr kumimoji="1" lang="zh-CN" altLang="en-US" sz="2800" dirty="0" smtClean="0"/>
              <a:t>基础知识 </a:t>
            </a:r>
            <a:r>
              <a:rPr kumimoji="1" lang="en-US" altLang="zh-CN" sz="2800" dirty="0" smtClean="0"/>
              <a:t>–</a:t>
            </a:r>
            <a:r>
              <a:rPr kumimoji="1" lang="zh-CN" altLang="en-US" sz="2800" dirty="0" smtClean="0"/>
              <a:t> 启动一个</a:t>
            </a:r>
            <a:r>
              <a:rPr kumimoji="1" lang="en-US" altLang="zh-CN" sz="2800" dirty="0" err="1" smtClean="0"/>
              <a:t>jvm</a:t>
            </a:r>
            <a:r>
              <a:rPr kumimoji="1" lang="zh-CN" altLang="en-US" sz="2800" dirty="0" smtClean="0"/>
              <a:t>的方式</a:t>
            </a:r>
            <a:endParaRPr kumimoji="1" lang="en-US" altLang="zh-CN" sz="2800" dirty="0"/>
          </a:p>
        </p:txBody>
      </p:sp>
      <p:sp>
        <p:nvSpPr>
          <p:cNvPr id="4" name="文本框 3"/>
          <p:cNvSpPr txBox="1"/>
          <p:nvPr/>
        </p:nvSpPr>
        <p:spPr>
          <a:xfrm>
            <a:off x="403762" y="2446318"/>
            <a:ext cx="10469880" cy="922020"/>
          </a:xfrm>
          <a:prstGeom prst="rect">
            <a:avLst/>
          </a:prstGeom>
          <a:noFill/>
        </p:spPr>
        <p:txBody>
          <a:bodyPr wrap="none" rtlCol="0">
            <a:spAutoFit/>
          </a:bodyPr>
          <a:lstStyle/>
          <a:p>
            <a:pPr algn="l"/>
            <a:r>
              <a:rPr lang="en-US" altLang="zh-CN" dirty="0">
                <a:sym typeface="+mn-ea"/>
              </a:rPr>
              <a:t>java -</a:t>
            </a:r>
            <a:r>
              <a:rPr lang="en-US" altLang="zh-CN" dirty="0" err="1">
                <a:sym typeface="+mn-ea"/>
              </a:rPr>
              <a:t>cp</a:t>
            </a:r>
            <a:r>
              <a:rPr lang="en-US" altLang="zh-CN" dirty="0">
                <a:sym typeface="+mn-ea"/>
              </a:rPr>
              <a:t> C:\\</a:t>
            </a:r>
            <a:r>
              <a:rPr lang="en-US" altLang="zh-CN" dirty="0" err="1">
                <a:sym typeface="+mn-ea"/>
              </a:rPr>
              <a:t>bigdata</a:t>
            </a:r>
            <a:r>
              <a:rPr lang="en-US" altLang="zh-CN" dirty="0">
                <a:sym typeface="+mn-ea"/>
              </a:rPr>
              <a:t>-course\\workspace\\hdfs-course\\target\\hdfs</a:t>
            </a:r>
            <a:r>
              <a:rPr lang="en-US" altLang="zh-CN" dirty="0" smtClean="0">
                <a:sym typeface="+mn-ea"/>
              </a:rPr>
              <a:t>-course-1.0-SNAPSHOT.jar </a:t>
            </a:r>
            <a:endParaRPr lang="en-US" altLang="zh-CN" dirty="0" smtClean="0">
              <a:sym typeface="+mn-ea"/>
            </a:endParaRPr>
          </a:p>
          <a:p>
            <a:pPr algn="l"/>
            <a:r>
              <a:rPr lang="en-US" altLang="zh-CN" dirty="0">
                <a:sym typeface="+mn-ea"/>
              </a:rPr>
              <a:t>-</a:t>
            </a:r>
            <a:r>
              <a:rPr lang="en-US" altLang="zh-CN" dirty="0" err="1">
                <a:sym typeface="+mn-ea"/>
              </a:rPr>
              <a:t>Dname</a:t>
            </a:r>
            <a:r>
              <a:rPr lang="en-US" altLang="zh-CN" dirty="0">
                <a:sym typeface="+mn-ea"/>
              </a:rPr>
              <a:t>=yellow -</a:t>
            </a:r>
            <a:r>
              <a:rPr lang="en-US" altLang="zh-CN" dirty="0" err="1">
                <a:sym typeface="+mn-ea"/>
              </a:rPr>
              <a:t>DsleepDuration</a:t>
            </a:r>
            <a:r>
              <a:rPr lang="en-US" altLang="zh-CN" dirty="0">
                <a:sym typeface="+mn-ea"/>
              </a:rPr>
              <a:t>=10 </a:t>
            </a:r>
            <a:r>
              <a:rPr lang="en-US" altLang="zh-CN" dirty="0" err="1">
                <a:sym typeface="+mn-ea"/>
              </a:rPr>
              <a:t>com.twq.basic.launcher.JvmLauncherTest</a:t>
            </a:r>
            <a:endParaRPr lang="en-US" altLang="zh-CN" dirty="0"/>
          </a:p>
          <a:p>
            <a:endParaRPr kumimoji="1" lang="zh-CN" altLang="en-US" dirty="0"/>
          </a:p>
        </p:txBody>
      </p:sp>
      <p:sp>
        <p:nvSpPr>
          <p:cNvPr id="2" name="文本框 1"/>
          <p:cNvSpPr txBox="1"/>
          <p:nvPr/>
        </p:nvSpPr>
        <p:spPr>
          <a:xfrm>
            <a:off x="247650" y="4228465"/>
            <a:ext cx="11610975" cy="645160"/>
          </a:xfrm>
          <a:prstGeom prst="rect">
            <a:avLst/>
          </a:prstGeom>
          <a:noFill/>
        </p:spPr>
        <p:txBody>
          <a:bodyPr wrap="square" rtlCol="0" anchor="t">
            <a:spAutoFit/>
          </a:bodyPr>
          <a:p>
            <a:pPr algn="l"/>
            <a:r>
              <a:rPr lang="en-US" altLang="zh-CN" dirty="0">
                <a:sym typeface="+mn-ea"/>
              </a:rPr>
              <a:t>java -</a:t>
            </a:r>
            <a:r>
              <a:rPr lang="en-US" altLang="zh-CN" dirty="0" err="1">
                <a:sym typeface="+mn-ea"/>
              </a:rPr>
              <a:t>cp</a:t>
            </a:r>
            <a:r>
              <a:rPr lang="en-US" altLang="zh-CN" dirty="0">
                <a:sym typeface="+mn-ea"/>
              </a:rPr>
              <a:t> C:\\</a:t>
            </a:r>
            <a:r>
              <a:rPr lang="en-US" altLang="zh-CN" dirty="0" err="1">
                <a:sym typeface="+mn-ea"/>
              </a:rPr>
              <a:t>bigdata</a:t>
            </a:r>
            <a:r>
              <a:rPr lang="en-US" altLang="zh-CN" dirty="0">
                <a:sym typeface="+mn-ea"/>
              </a:rPr>
              <a:t>-course\\workspace\\hdfs-course\\target\\hdfs</a:t>
            </a:r>
            <a:r>
              <a:rPr lang="en-US" altLang="zh-CN" dirty="0" smtClean="0">
                <a:sym typeface="+mn-ea"/>
              </a:rPr>
              <a:t>-course-1.0-SNAPSHOT.jar</a:t>
            </a:r>
            <a:endParaRPr lang="en-US" altLang="zh-CN" dirty="0" smtClean="0"/>
          </a:p>
          <a:p>
            <a:pPr algn="l"/>
            <a:r>
              <a:rPr lang="en-US" altLang="zh-CN" dirty="0" smtClean="0">
                <a:sym typeface="+mn-ea"/>
              </a:rPr>
              <a:t> </a:t>
            </a:r>
            <a:r>
              <a:rPr lang="en-US" altLang="zh-CN" dirty="0">
                <a:sym typeface="+mn-ea"/>
              </a:rPr>
              <a:t>-</a:t>
            </a:r>
            <a:r>
              <a:rPr lang="en-US" altLang="zh-CN" dirty="0" err="1">
                <a:sym typeface="+mn-ea"/>
              </a:rPr>
              <a:t>Dname</a:t>
            </a:r>
            <a:r>
              <a:rPr lang="en-US" altLang="zh-CN" dirty="0">
                <a:sym typeface="+mn-ea"/>
              </a:rPr>
              <a:t>=yellow -</a:t>
            </a:r>
            <a:r>
              <a:rPr lang="en-US" altLang="zh-CN" dirty="0" err="1">
                <a:sym typeface="+mn-ea"/>
              </a:rPr>
              <a:t>DsleepDuration</a:t>
            </a:r>
            <a:r>
              <a:rPr lang="en-US" altLang="zh-CN" dirty="0">
                <a:sym typeface="+mn-ea"/>
              </a:rPr>
              <a:t>=5 -Xmx300m </a:t>
            </a:r>
            <a:r>
              <a:rPr lang="en-US" altLang="zh-CN" dirty="0" err="1">
                <a:sym typeface="+mn-ea"/>
              </a:rPr>
              <a:t>com.twq.basic.launcher.JvmLauncherTest</a:t>
            </a:r>
            <a:endParaRPr lang="zh-CN" altLang="en-US"/>
          </a:p>
        </p:txBody>
      </p:sp>
      <p:sp>
        <p:nvSpPr>
          <p:cNvPr id="3" name="矩形 2"/>
          <p:cNvSpPr/>
          <p:nvPr/>
        </p:nvSpPr>
        <p:spPr>
          <a:xfrm>
            <a:off x="1007110" y="2506345"/>
            <a:ext cx="500380" cy="29337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471295" y="1333500"/>
            <a:ext cx="3154680" cy="368300"/>
          </a:xfrm>
          <a:prstGeom prst="rect">
            <a:avLst/>
          </a:prstGeom>
          <a:noFill/>
        </p:spPr>
        <p:txBody>
          <a:bodyPr wrap="none" rtlCol="0">
            <a:spAutoFit/>
          </a:bodyPr>
          <a:p>
            <a:r>
              <a:rPr lang="zh-CN" altLang="en-US"/>
              <a:t>虚拟机需要加载的</a:t>
            </a:r>
            <a:r>
              <a:rPr lang="en-US" altLang="zh-CN"/>
              <a:t>java</a:t>
            </a:r>
            <a:r>
              <a:rPr lang="zh-CN" altLang="en-US"/>
              <a:t>字节码</a:t>
            </a:r>
            <a:endParaRPr lang="zh-CN" altLang="en-US"/>
          </a:p>
        </p:txBody>
      </p:sp>
      <p:cxnSp>
        <p:nvCxnSpPr>
          <p:cNvPr id="7" name="直接箭头连接符 6"/>
          <p:cNvCxnSpPr>
            <a:stCxn id="3" idx="0"/>
            <a:endCxn id="6" idx="2"/>
          </p:cNvCxnSpPr>
          <p:nvPr/>
        </p:nvCxnSpPr>
        <p:spPr>
          <a:xfrm flipV="1">
            <a:off x="1257300" y="1701800"/>
            <a:ext cx="1791335" cy="8045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039870" y="4580255"/>
            <a:ext cx="1013460" cy="29337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175760" y="5758815"/>
            <a:ext cx="2926080" cy="368300"/>
          </a:xfrm>
          <a:prstGeom prst="rect">
            <a:avLst/>
          </a:prstGeom>
          <a:noFill/>
        </p:spPr>
        <p:txBody>
          <a:bodyPr wrap="none" rtlCol="0">
            <a:spAutoFit/>
          </a:bodyPr>
          <a:p>
            <a:r>
              <a:rPr lang="zh-CN" altLang="en-US"/>
              <a:t>虚拟机需要的堆内存的大小</a:t>
            </a:r>
            <a:endParaRPr lang="zh-CN" altLang="en-US"/>
          </a:p>
        </p:txBody>
      </p:sp>
      <p:cxnSp>
        <p:nvCxnSpPr>
          <p:cNvPr id="10" name="直接箭头连接符 9"/>
          <p:cNvCxnSpPr>
            <a:stCxn id="8" idx="2"/>
            <a:endCxn id="9" idx="0"/>
          </p:cNvCxnSpPr>
          <p:nvPr/>
        </p:nvCxnSpPr>
        <p:spPr>
          <a:xfrm>
            <a:off x="4546600" y="4873625"/>
            <a:ext cx="1092200" cy="885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03762" y="142504"/>
            <a:ext cx="7061549" cy="523220"/>
          </a:xfrm>
          <a:prstGeom prst="rect">
            <a:avLst/>
          </a:prstGeom>
          <a:noFill/>
        </p:spPr>
        <p:txBody>
          <a:bodyPr wrap="none" rtlCol="0">
            <a:spAutoFit/>
          </a:bodyPr>
          <a:lstStyle/>
          <a:p>
            <a:r>
              <a:rPr kumimoji="1" lang="en-US" altLang="zh-CN" sz="2800" dirty="0" smtClean="0"/>
              <a:t>Java</a:t>
            </a:r>
            <a:r>
              <a:rPr kumimoji="1" lang="zh-CN" altLang="en-US" sz="2800" dirty="0" smtClean="0"/>
              <a:t>基础知识 </a:t>
            </a:r>
            <a:r>
              <a:rPr kumimoji="1" lang="en-US" altLang="zh-CN" sz="2800" dirty="0" smtClean="0"/>
              <a:t>–</a:t>
            </a:r>
            <a:r>
              <a:rPr kumimoji="1" lang="zh-CN" altLang="en-US" sz="2800" dirty="0" smtClean="0"/>
              <a:t> 启动一个</a:t>
            </a:r>
            <a:r>
              <a:rPr kumimoji="1" lang="en-US" altLang="zh-CN" sz="2800" dirty="0" err="1" smtClean="0"/>
              <a:t>jvm</a:t>
            </a:r>
            <a:r>
              <a:rPr kumimoji="1" lang="zh-CN" altLang="en-US" sz="2800" dirty="0" smtClean="0"/>
              <a:t>的第二种方式</a:t>
            </a:r>
            <a:endParaRPr kumimoji="1" lang="en-US" altLang="zh-CN" sz="2800" dirty="0"/>
          </a:p>
        </p:txBody>
      </p:sp>
      <p:sp>
        <p:nvSpPr>
          <p:cNvPr id="2" name="文本框 1"/>
          <p:cNvSpPr txBox="1"/>
          <p:nvPr/>
        </p:nvSpPr>
        <p:spPr>
          <a:xfrm>
            <a:off x="2906036" y="2956142"/>
            <a:ext cx="5686172" cy="523220"/>
          </a:xfrm>
          <a:prstGeom prst="rect">
            <a:avLst/>
          </a:prstGeom>
          <a:noFill/>
        </p:spPr>
        <p:txBody>
          <a:bodyPr wrap="none" rtlCol="0">
            <a:spAutoFit/>
          </a:bodyPr>
          <a:lstStyle/>
          <a:p>
            <a:r>
              <a:rPr kumimoji="1" lang="en-US" altLang="zh-CN" sz="2800" dirty="0" smtClean="0"/>
              <a:t>Java code Process</a:t>
            </a:r>
            <a:r>
              <a:rPr kumimoji="1" lang="zh-CN" altLang="en-US" sz="2800" dirty="0" smtClean="0"/>
              <a:t>方式启动</a:t>
            </a:r>
            <a:r>
              <a:rPr kumimoji="1" lang="en-US" altLang="zh-CN" sz="2800" dirty="0" smtClean="0"/>
              <a:t>JVM</a:t>
            </a:r>
            <a:endParaRPr kumimoji="1" lang="zh-CN" alt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69455" y="461818"/>
            <a:ext cx="3698448" cy="523220"/>
          </a:xfrm>
          <a:prstGeom prst="rect">
            <a:avLst/>
          </a:prstGeom>
          <a:noFill/>
        </p:spPr>
        <p:txBody>
          <a:bodyPr wrap="none" rtlCol="0">
            <a:spAutoFit/>
          </a:bodyPr>
          <a:lstStyle/>
          <a:p>
            <a:r>
              <a:rPr lang="zh-CN" altLang="en-US" sz="2800" dirty="0" smtClean="0"/>
              <a:t>需要的基础知识 </a:t>
            </a:r>
            <a:r>
              <a:rPr lang="en-US" altLang="zh-CN" sz="2800" dirty="0" smtClean="0"/>
              <a:t>-</a:t>
            </a:r>
            <a:r>
              <a:rPr lang="zh-CN" altLang="en-US" sz="2800" dirty="0" smtClean="0"/>
              <a:t> </a:t>
            </a:r>
            <a:r>
              <a:rPr lang="en-US" altLang="zh-CN" sz="2800" dirty="0" smtClean="0"/>
              <a:t>RPC</a:t>
            </a:r>
            <a:endParaRPr lang="zh-CN" altLang="en-US" sz="2800" dirty="0"/>
          </a:p>
        </p:txBody>
      </p:sp>
      <p:sp>
        <p:nvSpPr>
          <p:cNvPr id="2" name="矩形 1"/>
          <p:cNvSpPr/>
          <p:nvPr/>
        </p:nvSpPr>
        <p:spPr>
          <a:xfrm>
            <a:off x="2449623" y="2909455"/>
            <a:ext cx="2137559" cy="2327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smtClean="0">
                <a:solidFill>
                  <a:schemeClr val="tx1"/>
                </a:solidFill>
              </a:rPr>
              <a:t>JVM</a:t>
            </a:r>
            <a:endParaRPr kumimoji="1" lang="zh-CN" altLang="en-US" dirty="0">
              <a:solidFill>
                <a:schemeClr val="tx1"/>
              </a:solidFill>
            </a:endParaRPr>
          </a:p>
        </p:txBody>
      </p:sp>
      <p:sp>
        <p:nvSpPr>
          <p:cNvPr id="5" name="矩形 4"/>
          <p:cNvSpPr/>
          <p:nvPr/>
        </p:nvSpPr>
        <p:spPr>
          <a:xfrm>
            <a:off x="6390252" y="2909455"/>
            <a:ext cx="2137559" cy="2327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mtClean="0">
                <a:solidFill>
                  <a:schemeClr val="tx1"/>
                </a:solidFill>
              </a:rPr>
              <a:t>JVM</a:t>
            </a:r>
            <a:endParaRPr kumimoji="1" lang="zh-CN" altLang="en-US">
              <a:solidFill>
                <a:schemeClr val="tx1"/>
              </a:solidFill>
            </a:endParaRPr>
          </a:p>
        </p:txBody>
      </p:sp>
      <p:sp>
        <p:nvSpPr>
          <p:cNvPr id="3" name="右箭头 2"/>
          <p:cNvSpPr/>
          <p:nvPr/>
        </p:nvSpPr>
        <p:spPr>
          <a:xfrm>
            <a:off x="4999513" y="323008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右箭头 5"/>
          <p:cNvSpPr/>
          <p:nvPr/>
        </p:nvSpPr>
        <p:spPr>
          <a:xfrm rot="10800000">
            <a:off x="4999513" y="421376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4067903" y="1626583"/>
            <a:ext cx="2637582" cy="369332"/>
          </a:xfrm>
          <a:prstGeom prst="rect">
            <a:avLst/>
          </a:prstGeom>
          <a:noFill/>
        </p:spPr>
        <p:txBody>
          <a:bodyPr wrap="none" rtlCol="0">
            <a:spAutoFit/>
          </a:bodyPr>
          <a:lstStyle/>
          <a:p>
            <a:r>
              <a:rPr kumimoji="1" lang="en-US" altLang="zh-CN" smtClean="0"/>
              <a:t>Remote Procedure Call</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5" grpId="0" animBg="1"/>
      <p:bldP spid="3"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6049" y="155905"/>
            <a:ext cx="1980029" cy="523220"/>
          </a:xfrm>
          <a:prstGeom prst="rect">
            <a:avLst/>
          </a:prstGeom>
          <a:noFill/>
        </p:spPr>
        <p:txBody>
          <a:bodyPr wrap="none" rtlCol="0">
            <a:spAutoFit/>
          </a:bodyPr>
          <a:lstStyle/>
          <a:p>
            <a:r>
              <a:rPr kumimoji="1" lang="zh-CN" altLang="en-US" sz="2800" dirty="0" smtClean="0"/>
              <a:t>分布式存储</a:t>
            </a:r>
            <a:endParaRPr kumimoji="1" lang="zh-CN" altLang="en-US" sz="2800" dirty="0"/>
          </a:p>
        </p:txBody>
      </p:sp>
      <p:sp>
        <p:nvSpPr>
          <p:cNvPr id="5" name="文本框 4"/>
          <p:cNvSpPr txBox="1"/>
          <p:nvPr/>
        </p:nvSpPr>
        <p:spPr>
          <a:xfrm>
            <a:off x="1363873" y="4768588"/>
            <a:ext cx="3313728" cy="369332"/>
          </a:xfrm>
          <a:prstGeom prst="rect">
            <a:avLst/>
          </a:prstGeom>
          <a:noFill/>
        </p:spPr>
        <p:txBody>
          <a:bodyPr wrap="none" rtlCol="0">
            <a:spAutoFit/>
          </a:bodyPr>
          <a:lstStyle/>
          <a:p>
            <a:r>
              <a:rPr kumimoji="1" lang="en-US" altLang="zh-CN" dirty="0" smtClean="0"/>
              <a:t>1</a:t>
            </a:r>
            <a:r>
              <a:rPr kumimoji="1" lang="zh-CN" altLang="en-US" dirty="0" smtClean="0"/>
              <a:t>：数据分块存储在多台机器上</a:t>
            </a:r>
            <a:endParaRPr kumimoji="1" lang="zh-CN" altLang="en-US" dirty="0"/>
          </a:p>
        </p:txBody>
      </p:sp>
      <p:sp>
        <p:nvSpPr>
          <p:cNvPr id="6" name="文本框 5"/>
          <p:cNvSpPr txBox="1"/>
          <p:nvPr/>
        </p:nvSpPr>
        <p:spPr>
          <a:xfrm>
            <a:off x="1363873" y="5211988"/>
            <a:ext cx="7715574" cy="369332"/>
          </a:xfrm>
          <a:prstGeom prst="rect">
            <a:avLst/>
          </a:prstGeom>
          <a:noFill/>
        </p:spPr>
        <p:txBody>
          <a:bodyPr wrap="none" rtlCol="0">
            <a:spAutoFit/>
          </a:bodyPr>
          <a:lstStyle/>
          <a:p>
            <a:r>
              <a:rPr kumimoji="1" lang="en-US" altLang="zh-CN" dirty="0" smtClean="0"/>
              <a:t>2</a:t>
            </a:r>
            <a:r>
              <a:rPr kumimoji="1" lang="zh-CN" altLang="en-US" dirty="0" smtClean="0"/>
              <a:t>：每一数据块都可以冗余存储在多台机器上，以提高数据块的高可用性</a:t>
            </a:r>
            <a:endParaRPr kumimoji="1" lang="zh-CN" altLang="en-US" dirty="0"/>
          </a:p>
        </p:txBody>
      </p:sp>
      <p:pic>
        <p:nvPicPr>
          <p:cNvPr id="7" name="图片 6"/>
          <p:cNvPicPr>
            <a:picLocks noChangeAspect="1"/>
          </p:cNvPicPr>
          <p:nvPr/>
        </p:nvPicPr>
        <p:blipFill>
          <a:blip r:embed="rId1"/>
          <a:stretch>
            <a:fillRect/>
          </a:stretch>
        </p:blipFill>
        <p:spPr>
          <a:xfrm>
            <a:off x="7527535" y="3807487"/>
            <a:ext cx="815852" cy="1043957"/>
          </a:xfrm>
          <a:prstGeom prst="rect">
            <a:avLst/>
          </a:prstGeom>
        </p:spPr>
      </p:pic>
      <p:pic>
        <p:nvPicPr>
          <p:cNvPr id="8" name="图片 7"/>
          <p:cNvPicPr>
            <a:picLocks noChangeAspect="1"/>
          </p:cNvPicPr>
          <p:nvPr/>
        </p:nvPicPr>
        <p:blipFill>
          <a:blip r:embed="rId1"/>
          <a:stretch>
            <a:fillRect/>
          </a:stretch>
        </p:blipFill>
        <p:spPr>
          <a:xfrm>
            <a:off x="8514900" y="3796780"/>
            <a:ext cx="815852" cy="1043957"/>
          </a:xfrm>
          <a:prstGeom prst="rect">
            <a:avLst/>
          </a:prstGeom>
        </p:spPr>
      </p:pic>
      <p:pic>
        <p:nvPicPr>
          <p:cNvPr id="9" name="图片 8"/>
          <p:cNvPicPr>
            <a:picLocks noChangeAspect="1"/>
          </p:cNvPicPr>
          <p:nvPr/>
        </p:nvPicPr>
        <p:blipFill>
          <a:blip r:embed="rId1"/>
          <a:stretch>
            <a:fillRect/>
          </a:stretch>
        </p:blipFill>
        <p:spPr>
          <a:xfrm>
            <a:off x="8603797" y="2435437"/>
            <a:ext cx="815852" cy="1043957"/>
          </a:xfrm>
          <a:prstGeom prst="rect">
            <a:avLst/>
          </a:prstGeom>
        </p:spPr>
      </p:pic>
      <p:pic>
        <p:nvPicPr>
          <p:cNvPr id="10" name="图片 9"/>
          <p:cNvPicPr>
            <a:picLocks noChangeAspect="1"/>
          </p:cNvPicPr>
          <p:nvPr/>
        </p:nvPicPr>
        <p:blipFill>
          <a:blip r:embed="rId1"/>
          <a:stretch>
            <a:fillRect/>
          </a:stretch>
        </p:blipFill>
        <p:spPr>
          <a:xfrm>
            <a:off x="9649803" y="3781446"/>
            <a:ext cx="815852" cy="1043957"/>
          </a:xfrm>
          <a:prstGeom prst="rect">
            <a:avLst/>
          </a:prstGeom>
        </p:spPr>
      </p:pic>
      <p:pic>
        <p:nvPicPr>
          <p:cNvPr id="11" name="图片 10"/>
          <p:cNvPicPr>
            <a:picLocks noChangeAspect="1"/>
          </p:cNvPicPr>
          <p:nvPr/>
        </p:nvPicPr>
        <p:blipFill>
          <a:blip r:embed="rId1"/>
          <a:stretch>
            <a:fillRect/>
          </a:stretch>
        </p:blipFill>
        <p:spPr>
          <a:xfrm>
            <a:off x="10830244" y="3668792"/>
            <a:ext cx="815852" cy="1043957"/>
          </a:xfrm>
          <a:prstGeom prst="rect">
            <a:avLst/>
          </a:prstGeom>
        </p:spPr>
      </p:pic>
      <p:pic>
        <p:nvPicPr>
          <p:cNvPr id="12" name="图片 11"/>
          <p:cNvPicPr>
            <a:picLocks noChangeAspect="1"/>
          </p:cNvPicPr>
          <p:nvPr/>
        </p:nvPicPr>
        <p:blipFill>
          <a:blip r:embed="rId1"/>
          <a:stretch>
            <a:fillRect/>
          </a:stretch>
        </p:blipFill>
        <p:spPr>
          <a:xfrm>
            <a:off x="9738701" y="2420103"/>
            <a:ext cx="815852" cy="1043957"/>
          </a:xfrm>
          <a:prstGeom prst="rect">
            <a:avLst/>
          </a:prstGeom>
        </p:spPr>
      </p:pic>
      <p:pic>
        <p:nvPicPr>
          <p:cNvPr id="13" name="图片 12"/>
          <p:cNvPicPr>
            <a:picLocks noChangeAspect="1"/>
          </p:cNvPicPr>
          <p:nvPr/>
        </p:nvPicPr>
        <p:blipFill>
          <a:blip r:embed="rId1"/>
          <a:stretch>
            <a:fillRect/>
          </a:stretch>
        </p:blipFill>
        <p:spPr>
          <a:xfrm>
            <a:off x="10919143" y="2402229"/>
            <a:ext cx="815852" cy="1043957"/>
          </a:xfrm>
          <a:prstGeom prst="rect">
            <a:avLst/>
          </a:prstGeom>
        </p:spPr>
      </p:pic>
      <p:pic>
        <p:nvPicPr>
          <p:cNvPr id="14" name="图片 13"/>
          <p:cNvPicPr>
            <a:picLocks noChangeAspect="1"/>
          </p:cNvPicPr>
          <p:nvPr/>
        </p:nvPicPr>
        <p:blipFill>
          <a:blip r:embed="rId1"/>
          <a:stretch>
            <a:fillRect/>
          </a:stretch>
        </p:blipFill>
        <p:spPr>
          <a:xfrm>
            <a:off x="7462543" y="2532754"/>
            <a:ext cx="815852" cy="1043957"/>
          </a:xfrm>
          <a:prstGeom prst="rect">
            <a:avLst/>
          </a:prstGeom>
        </p:spPr>
      </p:pic>
      <p:sp>
        <p:nvSpPr>
          <p:cNvPr id="15" name="矩形 14"/>
          <p:cNvSpPr/>
          <p:nvPr/>
        </p:nvSpPr>
        <p:spPr>
          <a:xfrm>
            <a:off x="7462543" y="2532754"/>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block1</a:t>
            </a:r>
            <a:endParaRPr kumimoji="1" lang="zh-CN" altLang="en-US" sz="1400" dirty="0">
              <a:solidFill>
                <a:srgbClr val="FF0000"/>
              </a:solidFill>
            </a:endParaRPr>
          </a:p>
        </p:txBody>
      </p:sp>
      <p:sp>
        <p:nvSpPr>
          <p:cNvPr id="16" name="矩形 15"/>
          <p:cNvSpPr/>
          <p:nvPr/>
        </p:nvSpPr>
        <p:spPr>
          <a:xfrm>
            <a:off x="10919141" y="2488837"/>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block4</a:t>
            </a:r>
            <a:endParaRPr kumimoji="1" lang="zh-CN" altLang="en-US" sz="1400" dirty="0">
              <a:solidFill>
                <a:srgbClr val="FF0000"/>
              </a:solidFill>
            </a:endParaRPr>
          </a:p>
        </p:txBody>
      </p:sp>
      <p:sp>
        <p:nvSpPr>
          <p:cNvPr id="17" name="矩形 16"/>
          <p:cNvSpPr/>
          <p:nvPr/>
        </p:nvSpPr>
        <p:spPr>
          <a:xfrm>
            <a:off x="9832970" y="2509635"/>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block3</a:t>
            </a:r>
            <a:endParaRPr kumimoji="1" lang="zh-CN" altLang="en-US" sz="1400" dirty="0">
              <a:solidFill>
                <a:srgbClr val="FF0000"/>
              </a:solidFill>
            </a:endParaRPr>
          </a:p>
        </p:txBody>
      </p:sp>
      <p:sp>
        <p:nvSpPr>
          <p:cNvPr id="18" name="矩形 17"/>
          <p:cNvSpPr/>
          <p:nvPr/>
        </p:nvSpPr>
        <p:spPr>
          <a:xfrm>
            <a:off x="7527535" y="3931777"/>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block5</a:t>
            </a:r>
            <a:endParaRPr kumimoji="1" lang="zh-CN" altLang="en-US" sz="1400" dirty="0">
              <a:solidFill>
                <a:srgbClr val="FF0000"/>
              </a:solidFill>
            </a:endParaRPr>
          </a:p>
        </p:txBody>
      </p:sp>
      <p:sp>
        <p:nvSpPr>
          <p:cNvPr id="19" name="矩形 18"/>
          <p:cNvSpPr/>
          <p:nvPr/>
        </p:nvSpPr>
        <p:spPr>
          <a:xfrm>
            <a:off x="7459508" y="2974431"/>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smtClean="0">
                <a:solidFill>
                  <a:srgbClr val="FF0000"/>
                </a:solidFill>
              </a:rPr>
              <a:t>block2</a:t>
            </a:r>
            <a:endParaRPr kumimoji="1" lang="zh-CN" altLang="en-US" sz="1400" dirty="0">
              <a:solidFill>
                <a:srgbClr val="FF0000"/>
              </a:solidFill>
            </a:endParaRPr>
          </a:p>
        </p:txBody>
      </p:sp>
      <p:sp>
        <p:nvSpPr>
          <p:cNvPr id="20" name="矩形 19"/>
          <p:cNvSpPr/>
          <p:nvPr/>
        </p:nvSpPr>
        <p:spPr>
          <a:xfrm>
            <a:off x="8605161" y="3921070"/>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block6</a:t>
            </a:r>
            <a:endParaRPr kumimoji="1" lang="zh-CN" altLang="en-US" sz="1400" dirty="0">
              <a:solidFill>
                <a:srgbClr val="FF0000"/>
              </a:solidFill>
            </a:endParaRPr>
          </a:p>
        </p:txBody>
      </p:sp>
      <p:sp>
        <p:nvSpPr>
          <p:cNvPr id="21" name="矩形 20"/>
          <p:cNvSpPr/>
          <p:nvPr/>
        </p:nvSpPr>
        <p:spPr>
          <a:xfrm>
            <a:off x="9667175" y="3892425"/>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a:t>
            </a:r>
            <a:endParaRPr kumimoji="1" lang="zh-CN" altLang="en-US" sz="1400" dirty="0">
              <a:solidFill>
                <a:srgbClr val="FF0000"/>
              </a:solidFill>
            </a:endParaRPr>
          </a:p>
        </p:txBody>
      </p:sp>
      <p:sp>
        <p:nvSpPr>
          <p:cNvPr id="22" name="矩形 21"/>
          <p:cNvSpPr/>
          <p:nvPr/>
        </p:nvSpPr>
        <p:spPr>
          <a:xfrm>
            <a:off x="10830244" y="3861239"/>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err="1" smtClean="0">
                <a:solidFill>
                  <a:srgbClr val="FF0000"/>
                </a:solidFill>
              </a:rPr>
              <a:t>blockn</a:t>
            </a:r>
            <a:endParaRPr kumimoji="1" lang="zh-CN" altLang="en-US" sz="1400" dirty="0">
              <a:solidFill>
                <a:srgbClr val="FF0000"/>
              </a:solidFill>
            </a:endParaRPr>
          </a:p>
        </p:txBody>
      </p:sp>
      <p:sp>
        <p:nvSpPr>
          <p:cNvPr id="23" name="矩形 22"/>
          <p:cNvSpPr/>
          <p:nvPr/>
        </p:nvSpPr>
        <p:spPr>
          <a:xfrm>
            <a:off x="7527535" y="4391610"/>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block3</a:t>
            </a:r>
            <a:endParaRPr kumimoji="1" lang="zh-CN" altLang="en-US" sz="1400" dirty="0">
              <a:solidFill>
                <a:srgbClr val="FF0000"/>
              </a:solidFill>
            </a:endParaRPr>
          </a:p>
        </p:txBody>
      </p:sp>
      <p:sp>
        <p:nvSpPr>
          <p:cNvPr id="24" name="矩形 23"/>
          <p:cNvSpPr/>
          <p:nvPr/>
        </p:nvSpPr>
        <p:spPr>
          <a:xfrm>
            <a:off x="8665684" y="2957415"/>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smtClean="0">
                <a:solidFill>
                  <a:srgbClr val="FF0000"/>
                </a:solidFill>
              </a:rPr>
              <a:t>block1</a:t>
            </a:r>
            <a:endParaRPr kumimoji="1" lang="zh-CN" altLang="en-US" sz="1400" dirty="0">
              <a:solidFill>
                <a:srgbClr val="FF0000"/>
              </a:solidFill>
            </a:endParaRPr>
          </a:p>
        </p:txBody>
      </p:sp>
      <p:sp>
        <p:nvSpPr>
          <p:cNvPr id="25" name="矩形 24"/>
          <p:cNvSpPr/>
          <p:nvPr/>
        </p:nvSpPr>
        <p:spPr>
          <a:xfrm>
            <a:off x="8665684" y="2565832"/>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smtClean="0">
                <a:solidFill>
                  <a:srgbClr val="FF0000"/>
                </a:solidFill>
              </a:rPr>
              <a:t>block2</a:t>
            </a:r>
            <a:endParaRPr kumimoji="1" lang="zh-CN" altLang="en-US" sz="1400" dirty="0">
              <a:solidFill>
                <a:srgbClr val="FF0000"/>
              </a:solidFill>
            </a:endParaRPr>
          </a:p>
        </p:txBody>
      </p:sp>
      <p:sp>
        <p:nvSpPr>
          <p:cNvPr id="26" name="矩形 25"/>
          <p:cNvSpPr/>
          <p:nvPr/>
        </p:nvSpPr>
        <p:spPr>
          <a:xfrm>
            <a:off x="9832970" y="3015855"/>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block4</a:t>
            </a:r>
            <a:endParaRPr kumimoji="1" lang="zh-CN" altLang="en-US" sz="1400" dirty="0">
              <a:solidFill>
                <a:srgbClr val="FF0000"/>
              </a:solidFill>
            </a:endParaRPr>
          </a:p>
        </p:txBody>
      </p:sp>
      <p:sp>
        <p:nvSpPr>
          <p:cNvPr id="27" name="矩形 26"/>
          <p:cNvSpPr/>
          <p:nvPr/>
        </p:nvSpPr>
        <p:spPr>
          <a:xfrm>
            <a:off x="10806494" y="4274851"/>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block5</a:t>
            </a:r>
            <a:endParaRPr kumimoji="1" lang="zh-CN" altLang="en-US" sz="1400" dirty="0">
              <a:solidFill>
                <a:srgbClr val="FF0000"/>
              </a:solidFill>
            </a:endParaRPr>
          </a:p>
        </p:txBody>
      </p:sp>
      <p:sp>
        <p:nvSpPr>
          <p:cNvPr id="28" name="矩形 27"/>
          <p:cNvSpPr/>
          <p:nvPr/>
        </p:nvSpPr>
        <p:spPr>
          <a:xfrm>
            <a:off x="10919141" y="2914198"/>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smtClean="0">
                <a:solidFill>
                  <a:srgbClr val="FF0000"/>
                </a:solidFill>
              </a:rPr>
              <a:t>block6</a:t>
            </a:r>
            <a:endParaRPr kumimoji="1" lang="zh-CN" altLang="en-US" sz="1400" dirty="0">
              <a:solidFill>
                <a:srgbClr val="FF0000"/>
              </a:solidFill>
            </a:endParaRPr>
          </a:p>
        </p:txBody>
      </p:sp>
      <p:sp>
        <p:nvSpPr>
          <p:cNvPr id="29" name="矩形 28"/>
          <p:cNvSpPr/>
          <p:nvPr/>
        </p:nvSpPr>
        <p:spPr>
          <a:xfrm>
            <a:off x="8605161" y="4328226"/>
            <a:ext cx="815852" cy="3029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err="1" smtClean="0">
                <a:solidFill>
                  <a:srgbClr val="FF0000"/>
                </a:solidFill>
              </a:rPr>
              <a:t>blockn</a:t>
            </a:r>
            <a:endParaRPr kumimoji="1" lang="zh-CN" altLang="en-US" sz="1400" dirty="0">
              <a:solidFill>
                <a:srgbClr val="FF0000"/>
              </a:solidFill>
            </a:endParaRPr>
          </a:p>
        </p:txBody>
      </p:sp>
      <p:sp>
        <p:nvSpPr>
          <p:cNvPr id="30" name="文本框 29"/>
          <p:cNvSpPr txBox="1"/>
          <p:nvPr/>
        </p:nvSpPr>
        <p:spPr>
          <a:xfrm>
            <a:off x="947539" y="1919527"/>
            <a:ext cx="6455613" cy="106182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kumimoji="1" lang="zh-CN" altLang="en-US" sz="1400" dirty="0" smtClean="0"/>
              <a:t>假设我们将数据块的大小定义成</a:t>
            </a:r>
            <a:r>
              <a:rPr kumimoji="1" lang="en-US" altLang="zh-CN" sz="1400" dirty="0" smtClean="0"/>
              <a:t>256M</a:t>
            </a:r>
            <a:r>
              <a:rPr kumimoji="1" lang="zh-CN" altLang="en-US" sz="1400" dirty="0" smtClean="0"/>
              <a:t>，</a:t>
            </a:r>
            <a:endParaRPr kumimoji="1" lang="en-US" altLang="zh-CN" sz="1400" dirty="0" smtClean="0"/>
          </a:p>
          <a:p>
            <a:pPr marL="285750" indent="-285750">
              <a:lnSpc>
                <a:spcPct val="150000"/>
              </a:lnSpc>
              <a:buFont typeface="Arial" panose="020B0604020202020204" pitchFamily="34" charset="0"/>
              <a:buChar char="•"/>
            </a:pPr>
            <a:r>
              <a:rPr kumimoji="1" lang="zh-CN" altLang="en-US" sz="1400" dirty="0" smtClean="0"/>
              <a:t>那么</a:t>
            </a:r>
            <a:r>
              <a:rPr kumimoji="1" lang="en-US" altLang="zh-CN" sz="1400" dirty="0"/>
              <a:t>5</a:t>
            </a:r>
            <a:r>
              <a:rPr kumimoji="1" lang="en-US" altLang="zh-CN" sz="1400" dirty="0" smtClean="0"/>
              <a:t>PB</a:t>
            </a:r>
            <a:r>
              <a:rPr kumimoji="1" lang="zh-CN" altLang="en-US" sz="1400" dirty="0" smtClean="0"/>
              <a:t>的数据集可以划分成</a:t>
            </a:r>
            <a:r>
              <a:rPr kumimoji="1" lang="is-IS" altLang="zh-CN" sz="1400" dirty="0"/>
              <a:t>20971520</a:t>
            </a:r>
            <a:r>
              <a:rPr kumimoji="1" lang="zh-CN" altLang="en-US" sz="1400" dirty="0" smtClean="0"/>
              <a:t>左右的数据块，</a:t>
            </a:r>
            <a:endParaRPr kumimoji="1" lang="en-US" altLang="zh-CN" sz="1400" dirty="0" smtClean="0"/>
          </a:p>
          <a:p>
            <a:pPr marL="285750" indent="-285750">
              <a:lnSpc>
                <a:spcPct val="150000"/>
              </a:lnSpc>
              <a:buFont typeface="Arial" panose="020B0604020202020204" pitchFamily="34" charset="0"/>
              <a:buChar char="•"/>
            </a:pPr>
            <a:r>
              <a:rPr kumimoji="1" lang="zh-CN" altLang="en-US" sz="1400" dirty="0" smtClean="0"/>
              <a:t>这些数据块可以均匀分布在</a:t>
            </a:r>
            <a:r>
              <a:rPr kumimoji="1" lang="en-US" altLang="zh-CN" sz="1400" dirty="0" smtClean="0"/>
              <a:t>1000</a:t>
            </a:r>
            <a:r>
              <a:rPr kumimoji="1" lang="zh-CN" altLang="en-US" sz="1400" dirty="0" smtClean="0"/>
              <a:t>台机器节点（每个节点假设空间为</a:t>
            </a:r>
            <a:r>
              <a:rPr kumimoji="1" lang="en-US" altLang="zh-CN" sz="1400" dirty="0" smtClean="0"/>
              <a:t>10TB</a:t>
            </a:r>
            <a:r>
              <a:rPr kumimoji="1" lang="zh-CN" altLang="en-US" sz="1400" dirty="0" smtClean="0"/>
              <a:t>）上</a:t>
            </a:r>
            <a:endParaRPr kumimoji="1" lang="en-US" altLang="zh-CN" sz="1400" dirty="0" smtClean="0"/>
          </a:p>
        </p:txBody>
      </p:sp>
      <p:sp>
        <p:nvSpPr>
          <p:cNvPr id="31" name="文本框 30"/>
          <p:cNvSpPr txBox="1"/>
          <p:nvPr/>
        </p:nvSpPr>
        <p:spPr>
          <a:xfrm>
            <a:off x="7435353" y="841993"/>
            <a:ext cx="1659429" cy="923330"/>
          </a:xfrm>
          <a:prstGeom prst="rect">
            <a:avLst/>
          </a:prstGeom>
          <a:solidFill>
            <a:srgbClr val="FFC000"/>
          </a:solidFill>
        </p:spPr>
        <p:txBody>
          <a:bodyPr wrap="none" rtlCol="0">
            <a:spAutoFit/>
          </a:bodyPr>
          <a:lstStyle/>
          <a:p>
            <a:r>
              <a:rPr kumimoji="1" lang="en-US" altLang="zh-CN" dirty="0" smtClean="0"/>
              <a:t>1PB = 1024TB</a:t>
            </a:r>
            <a:endParaRPr kumimoji="1" lang="en-US" altLang="zh-CN" dirty="0" smtClean="0"/>
          </a:p>
          <a:p>
            <a:r>
              <a:rPr kumimoji="1" lang="en-US" altLang="zh-CN" dirty="0" smtClean="0"/>
              <a:t>1TB = 1024GB</a:t>
            </a:r>
            <a:endParaRPr kumimoji="1" lang="en-US" altLang="zh-CN" dirty="0" smtClean="0"/>
          </a:p>
          <a:p>
            <a:r>
              <a:rPr kumimoji="1" lang="en-US" altLang="zh-CN" dirty="0" smtClean="0"/>
              <a:t>1GB = 1024M</a:t>
            </a:r>
            <a:endParaRPr kumimoji="1" lang="zh-CN" altLang="en-US" dirty="0"/>
          </a:p>
        </p:txBody>
      </p:sp>
      <p:sp>
        <p:nvSpPr>
          <p:cNvPr id="32" name="文本框 31"/>
          <p:cNvSpPr txBox="1"/>
          <p:nvPr/>
        </p:nvSpPr>
        <p:spPr>
          <a:xfrm>
            <a:off x="5856013" y="6126022"/>
            <a:ext cx="5955476" cy="369332"/>
          </a:xfrm>
          <a:prstGeom prst="rect">
            <a:avLst/>
          </a:prstGeom>
          <a:noFill/>
        </p:spPr>
        <p:txBody>
          <a:bodyPr wrap="none" rtlCol="0">
            <a:spAutoFit/>
          </a:bodyPr>
          <a:lstStyle/>
          <a:p>
            <a:r>
              <a:rPr kumimoji="1" lang="zh-CN" altLang="en-US" smtClean="0"/>
              <a:t>问题：这么</a:t>
            </a:r>
            <a:r>
              <a:rPr kumimoji="1" lang="zh-CN" altLang="en-US" dirty="0" smtClean="0"/>
              <a:t>多台机器节点与这么多个数据</a:t>
            </a:r>
            <a:r>
              <a:rPr kumimoji="1" lang="zh-CN" altLang="en-US" smtClean="0"/>
              <a:t>块怎么管理呢？</a:t>
            </a:r>
            <a:endParaRPr kumimoji="1" lang="zh-CN" altLang="en-US"/>
          </a:p>
        </p:txBody>
      </p:sp>
      <p:sp>
        <p:nvSpPr>
          <p:cNvPr id="2" name="折角形 1"/>
          <p:cNvSpPr/>
          <p:nvPr/>
        </p:nvSpPr>
        <p:spPr>
          <a:xfrm>
            <a:off x="3498796" y="1223391"/>
            <a:ext cx="3445727" cy="44596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5</a:t>
            </a:r>
            <a:r>
              <a:rPr kumimoji="1" lang="en-US" altLang="zh-CN" dirty="0" smtClean="0"/>
              <a:t>PB</a:t>
            </a:r>
            <a:r>
              <a:rPr kumimoji="1" lang="zh-CN" altLang="en-US" dirty="0" smtClean="0"/>
              <a:t>甚至更大的数据集怎么存储 ？</a:t>
            </a:r>
            <a:endParaRPr kumimoji="1" lang="zh-CN" altLang="en-US" dirty="0"/>
          </a:p>
        </p:txBody>
      </p:sp>
      <p:sp>
        <p:nvSpPr>
          <p:cNvPr id="3" name="文本框 2"/>
          <p:cNvSpPr txBox="1"/>
          <p:nvPr/>
        </p:nvSpPr>
        <p:spPr>
          <a:xfrm>
            <a:off x="989412" y="4343417"/>
            <a:ext cx="2326278" cy="369332"/>
          </a:xfrm>
          <a:prstGeom prst="rect">
            <a:avLst/>
          </a:prstGeom>
          <a:noFill/>
        </p:spPr>
        <p:txBody>
          <a:bodyPr wrap="none" rtlCol="0">
            <a:spAutoFit/>
          </a:bodyPr>
          <a:lstStyle/>
          <a:p>
            <a:r>
              <a:rPr kumimoji="1" lang="zh-CN" altLang="en-US" dirty="0" smtClean="0"/>
              <a:t>☛ 分布式存储特点：</a:t>
            </a:r>
            <a:endParaRPr kumimoji="1" lang="zh-CN" altLang="en-US" dirty="0"/>
          </a:p>
        </p:txBody>
      </p:sp>
      <p:sp>
        <p:nvSpPr>
          <p:cNvPr id="33" name="文本框 32"/>
          <p:cNvSpPr txBox="1"/>
          <p:nvPr/>
        </p:nvSpPr>
        <p:spPr>
          <a:xfrm>
            <a:off x="1632662" y="3167941"/>
            <a:ext cx="2492990" cy="369332"/>
          </a:xfrm>
          <a:prstGeom prst="rect">
            <a:avLst/>
          </a:prstGeom>
          <a:noFill/>
        </p:spPr>
        <p:txBody>
          <a:bodyPr wrap="none" rtlCol="0">
            <a:spAutoFit/>
          </a:bodyPr>
          <a:lstStyle/>
          <a:p>
            <a:r>
              <a:rPr kumimoji="1" lang="zh-CN" altLang="en-US" dirty="0" smtClean="0"/>
              <a:t>一台机器死了怎么办？</a:t>
            </a:r>
            <a:endParaRPr kumimoji="1" lang="zh-CN" altLang="en-US" dirty="0"/>
          </a:p>
        </p:txBody>
      </p:sp>
      <p:sp>
        <p:nvSpPr>
          <p:cNvPr id="35" name="文本框 34"/>
          <p:cNvSpPr txBox="1"/>
          <p:nvPr/>
        </p:nvSpPr>
        <p:spPr>
          <a:xfrm>
            <a:off x="2282065" y="3528485"/>
            <a:ext cx="4006225" cy="369332"/>
          </a:xfrm>
          <a:prstGeom prst="rect">
            <a:avLst/>
          </a:prstGeom>
          <a:noFill/>
        </p:spPr>
        <p:txBody>
          <a:bodyPr wrap="none" rtlCol="0">
            <a:spAutoFit/>
          </a:bodyPr>
          <a:lstStyle/>
          <a:p>
            <a:r>
              <a:rPr kumimoji="1" lang="zh-CN" altLang="en-US" dirty="0"/>
              <a:t>每个数据块可以冗余存储在</a:t>
            </a:r>
            <a:r>
              <a:rPr kumimoji="1" lang="en-US" altLang="zh-CN" dirty="0"/>
              <a:t>2</a:t>
            </a:r>
            <a:r>
              <a:rPr kumimoji="1" lang="zh-CN" altLang="en-US" dirty="0"/>
              <a:t>台机器</a:t>
            </a:r>
            <a:r>
              <a:rPr kumimoji="1" lang="zh-CN" altLang="en-US" dirty="0" smtClean="0"/>
              <a:t>上</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par>
                                <p:cTn id="17" presetID="9"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dissolve">
                                      <p:cBhvr>
                                        <p:cTn id="22" dur="500"/>
                                        <p:tgtEl>
                                          <p:spTgt spid="25"/>
                                        </p:tgtEl>
                                      </p:cBhvr>
                                    </p:animEffect>
                                  </p:childTnLst>
                                </p:cTn>
                              </p:par>
                              <p:par>
                                <p:cTn id="23" presetID="9"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ssolve">
                                      <p:cBhvr>
                                        <p:cTn id="28" dur="500"/>
                                        <p:tgtEl>
                                          <p:spTgt spid="17"/>
                                        </p:tgtEl>
                                      </p:cBhvr>
                                    </p:animEffect>
                                  </p:childTnLst>
                                </p:cTn>
                              </p:par>
                              <p:par>
                                <p:cTn id="29" presetID="9"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500"/>
                                        <p:tgtEl>
                                          <p:spTgt spid="16"/>
                                        </p:tgtEl>
                                      </p:cBhvr>
                                    </p:animEffect>
                                  </p:childTnLst>
                                </p:cTn>
                              </p:par>
                              <p:par>
                                <p:cTn id="35" presetID="9"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dissolve">
                                      <p:cBhvr>
                                        <p:cTn id="40" dur="500"/>
                                        <p:tgtEl>
                                          <p:spTgt spid="18"/>
                                        </p:tgtEl>
                                      </p:cBhvr>
                                    </p:animEffect>
                                  </p:childTnLst>
                                </p:cTn>
                              </p:par>
                              <p:par>
                                <p:cTn id="41" presetID="9"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dissolve">
                                      <p:cBhvr>
                                        <p:cTn id="43" dur="500"/>
                                        <p:tgtEl>
                                          <p:spTgt spid="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dissolve">
                                      <p:cBhvr>
                                        <p:cTn id="46" dur="500"/>
                                        <p:tgtEl>
                                          <p:spTgt spid="20"/>
                                        </p:tgtEl>
                                      </p:cBhvr>
                                    </p:animEffect>
                                  </p:childTnLst>
                                </p:cTn>
                              </p:par>
                              <p:par>
                                <p:cTn id="47" presetID="9"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dissolve">
                                      <p:cBhvr>
                                        <p:cTn id="49" dur="500"/>
                                        <p:tgtEl>
                                          <p:spTgt spid="1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par>
                                <p:cTn id="53" presetID="9"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dissolve">
                                      <p:cBhvr>
                                        <p:cTn id="55" dur="500"/>
                                        <p:tgtEl>
                                          <p:spTgt spid="11"/>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dissolve">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500" fill="hold"/>
                                        <p:tgtEl>
                                          <p:spTgt spid="33"/>
                                        </p:tgtEl>
                                        <p:attrNameLst>
                                          <p:attrName>ppt_x</p:attrName>
                                        </p:attrNameLst>
                                      </p:cBhvr>
                                      <p:tavLst>
                                        <p:tav tm="0">
                                          <p:val>
                                            <p:strVal val="#ppt_x"/>
                                          </p:val>
                                        </p:tav>
                                        <p:tav tm="100000">
                                          <p:val>
                                            <p:strVal val="#ppt_x"/>
                                          </p:val>
                                        </p:tav>
                                      </p:tavLst>
                                    </p:anim>
                                    <p:anim calcmode="lin" valueType="num">
                                      <p:cBhvr additive="base">
                                        <p:cTn id="6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dissolve">
                                      <p:cBhvr>
                                        <p:cTn id="69" dur="500"/>
                                        <p:tgtEl>
                                          <p:spTgt spid="26"/>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dissolve">
                                      <p:cBhvr>
                                        <p:cTn id="72" dur="500"/>
                                        <p:tgtEl>
                                          <p:spTgt spid="2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dissolve">
                                      <p:cBhvr>
                                        <p:cTn id="75" dur="500"/>
                                        <p:tgtEl>
                                          <p:spTgt spid="19"/>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dissolve">
                                      <p:cBhvr>
                                        <p:cTn id="78" dur="500"/>
                                        <p:tgtEl>
                                          <p:spTgt spid="28"/>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dissolve">
                                      <p:cBhvr>
                                        <p:cTn id="81" dur="500"/>
                                        <p:tgtEl>
                                          <p:spTgt spid="23"/>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dissolve">
                                      <p:cBhvr>
                                        <p:cTn id="84" dur="500"/>
                                        <p:tgtEl>
                                          <p:spTgt spid="29"/>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dissolve">
                                      <p:cBhvr>
                                        <p:cTn id="87" dur="500"/>
                                        <p:tgtEl>
                                          <p:spTgt spid="27"/>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dissolve">
                                      <p:cBhvr>
                                        <p:cTn id="90" dur="500"/>
                                        <p:tgtEl>
                                          <p:spTgt spid="35"/>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3"/>
                                        </p:tgtEl>
                                        <p:attrNameLst>
                                          <p:attrName>style.visibility</p:attrName>
                                        </p:attrNameLst>
                                      </p:cBhvr>
                                      <p:to>
                                        <p:strVal val="visible"/>
                                      </p:to>
                                    </p:set>
                                    <p:animEffect transition="in" filter="dissolve">
                                      <p:cBhvr>
                                        <p:cTn id="95" dur="500"/>
                                        <p:tgtEl>
                                          <p:spTgt spid="3"/>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5"/>
                                        </p:tgtEl>
                                        <p:attrNameLst>
                                          <p:attrName>style.visibility</p:attrName>
                                        </p:attrNameLst>
                                      </p:cBhvr>
                                      <p:to>
                                        <p:strVal val="visible"/>
                                      </p:to>
                                    </p:set>
                                    <p:animEffect transition="in" filter="dissolve">
                                      <p:cBhvr>
                                        <p:cTn id="98" dur="500"/>
                                        <p:tgtEl>
                                          <p:spTgt spid="5"/>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6"/>
                                        </p:tgtEl>
                                        <p:attrNameLst>
                                          <p:attrName>style.visibility</p:attrName>
                                        </p:attrNameLst>
                                      </p:cBhvr>
                                      <p:to>
                                        <p:strVal val="visible"/>
                                      </p:to>
                                    </p:set>
                                    <p:animEffect transition="in" filter="dissolve">
                                      <p:cBhvr>
                                        <p:cTn id="101" dur="500"/>
                                        <p:tgtEl>
                                          <p:spTgt spid="6"/>
                                        </p:tgtEl>
                                      </p:cBhvr>
                                    </p:animEffec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32"/>
                                        </p:tgtEl>
                                        <p:attrNameLst>
                                          <p:attrName>style.visibility</p:attrName>
                                        </p:attrNameLst>
                                      </p:cBhvr>
                                      <p:to>
                                        <p:strVal val="visible"/>
                                      </p:to>
                                    </p:set>
                                    <p:anim calcmode="lin" valueType="num">
                                      <p:cBhvr additive="base">
                                        <p:cTn id="106" dur="500" fill="hold"/>
                                        <p:tgtEl>
                                          <p:spTgt spid="32"/>
                                        </p:tgtEl>
                                        <p:attrNameLst>
                                          <p:attrName>ppt_x</p:attrName>
                                        </p:attrNameLst>
                                      </p:cBhvr>
                                      <p:tavLst>
                                        <p:tav tm="0">
                                          <p:val>
                                            <p:strVal val="#ppt_x"/>
                                          </p:val>
                                        </p:tav>
                                        <p:tav tm="100000">
                                          <p:val>
                                            <p:strVal val="#ppt_x"/>
                                          </p:val>
                                        </p:tav>
                                      </p:tavLst>
                                    </p:anim>
                                    <p:anim calcmode="lin" valueType="num">
                                      <p:cBhvr additive="base">
                                        <p:cTn id="10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5" grpId="0" bldLvl="0" animBg="1"/>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P spid="25" grpId="0" bldLvl="0" animBg="1"/>
      <p:bldP spid="26" grpId="0" bldLvl="0" animBg="1"/>
      <p:bldP spid="27" grpId="0" bldLvl="0" animBg="1"/>
      <p:bldP spid="28" grpId="0" bldLvl="0" animBg="1"/>
      <p:bldP spid="29" grpId="0" bldLvl="0" animBg="1"/>
      <p:bldP spid="30" grpId="0"/>
      <p:bldP spid="32" grpId="0"/>
      <p:bldP spid="3" grpId="0"/>
      <p:bldP spid="33" grpId="0"/>
      <p:bldP spid="3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木头类型</Template>
  <TotalTime>0</TotalTime>
  <Words>13527</Words>
  <Application>WPS 演示</Application>
  <PresentationFormat>宽屏</PresentationFormat>
  <Paragraphs>1207</Paragraphs>
  <Slides>47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47</vt:i4>
      </vt:variant>
    </vt:vector>
  </HeadingPairs>
  <TitlesOfParts>
    <vt:vector size="58" baseType="lpstr">
      <vt:lpstr>Arial</vt:lpstr>
      <vt:lpstr>宋体</vt:lpstr>
      <vt:lpstr>Wingdings</vt:lpstr>
      <vt:lpstr>Rockwell</vt:lpstr>
      <vt:lpstr>方正姚体</vt:lpstr>
      <vt:lpstr>Segoe Print</vt:lpstr>
      <vt:lpstr>微软雅黑</vt:lpstr>
      <vt:lpstr>Arial Unicode MS</vt:lpstr>
      <vt:lpstr>Rockwell Condensed</vt:lpstr>
      <vt:lpstr>等线</vt:lpstr>
      <vt:lpstr>木活字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汤卫群</dc:creator>
  <cp:lastModifiedBy>tangw</cp:lastModifiedBy>
  <cp:revision>832</cp:revision>
  <dcterms:created xsi:type="dcterms:W3CDTF">2018-03-14T00:16:00Z</dcterms:created>
  <dcterms:modified xsi:type="dcterms:W3CDTF">2018-03-31T03:48:25Z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