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3"/>
    <p:sldId id="257" r:id="rId4"/>
    <p:sldId id="324" r:id="rId5"/>
    <p:sldId id="323" r:id="rId6"/>
    <p:sldId id="377" r:id="rId7"/>
    <p:sldId id="280" r:id="rId8"/>
    <p:sldId id="281" r:id="rId9"/>
    <p:sldId id="378" r:id="rId10"/>
    <p:sldId id="427" r:id="rId11"/>
    <p:sldId id="428" r:id="rId12"/>
    <p:sldId id="315" r:id="rId13"/>
    <p:sldId id="325" r:id="rId14"/>
    <p:sldId id="430" r:id="rId15"/>
    <p:sldId id="317" r:id="rId16"/>
    <p:sldId id="431" r:id="rId17"/>
    <p:sldId id="432" r:id="rId18"/>
    <p:sldId id="351" r:id="rId19"/>
    <p:sldId id="433" r:id="rId20"/>
    <p:sldId id="459" r:id="rId21"/>
    <p:sldId id="326" r:id="rId22"/>
    <p:sldId id="327" r:id="rId23"/>
    <p:sldId id="316" r:id="rId24"/>
    <p:sldId id="460" r:id="rId25"/>
    <p:sldId id="328" r:id="rId26"/>
    <p:sldId id="434" r:id="rId27"/>
    <p:sldId id="379" r:id="rId28"/>
    <p:sldId id="329" r:id="rId29"/>
    <p:sldId id="408" r:id="rId30"/>
    <p:sldId id="318" r:id="rId31"/>
    <p:sldId id="331" r:id="rId32"/>
    <p:sldId id="334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B4-4C7F-4648-9654-164F988154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A039-1ABB-43A0-9CA7-8B3CD08136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C7C591-0D84-4841-BEDC-205E48F6670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23327" y="2022993"/>
            <a:ext cx="4246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MapReduce &amp; Yarn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3572188" y="3136990"/>
            <a:ext cx="429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分布式计算 </a:t>
            </a:r>
            <a:r>
              <a:rPr lang="en-US" altLang="zh-CN" sz="2400" dirty="0"/>
              <a:t>&amp; </a:t>
            </a:r>
            <a:r>
              <a:rPr lang="zh-CN" altLang="en-US" sz="2400" dirty="0"/>
              <a:t>分布式资源管理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87673" y="46135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老汤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Hadoop</a:t>
            </a:r>
            <a:r>
              <a:rPr lang="zh-CN" altLang="en-US" sz="2800" dirty="0"/>
              <a:t>序列化机制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369570" y="154559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Hadoop</a:t>
            </a:r>
            <a:r>
              <a:rPr lang="zh-CN" altLang="en-US"/>
              <a:t>序列化机制：实现</a:t>
            </a:r>
            <a:r>
              <a:rPr lang="en-US" altLang="zh-CN"/>
              <a:t>Writable</a:t>
            </a:r>
            <a:r>
              <a:rPr lang="zh-CN" altLang="en-US"/>
              <a:t>接口</a:t>
            </a:r>
            <a:endParaRPr lang="zh-CN" altLang="en-US"/>
          </a:p>
        </p:txBody>
      </p:sp>
      <p:graphicFrame>
        <p:nvGraphicFramePr>
          <p:cNvPr id="11" name="表格 10"/>
          <p:cNvGraphicFramePr/>
          <p:nvPr/>
        </p:nvGraphicFramePr>
        <p:xfrm>
          <a:off x="1774825" y="2285365"/>
          <a:ext cx="853313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800"/>
                <a:gridCol w="2844165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Java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Writable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序列化后大小</a:t>
                      </a: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boolean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BooleanWritable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ByteWritable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IntWritable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FloatWriable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LongWritable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DoubleWritable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Text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925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MapReduce</a:t>
            </a:r>
            <a:r>
              <a:rPr lang="zh-CN" altLang="en-US" sz="2800" dirty="0"/>
              <a:t>实现分布式计算 </a:t>
            </a:r>
            <a:r>
              <a:rPr lang="en-US" altLang="zh-CN" sz="2800" dirty="0"/>
              <a:t>- </a:t>
            </a:r>
            <a:r>
              <a:rPr lang="zh-CN" altLang="en-US" sz="2800" dirty="0"/>
              <a:t>简单的分布式</a:t>
            </a:r>
            <a:r>
              <a:rPr lang="en-US" altLang="zh-CN" sz="2800" dirty="0"/>
              <a:t>count</a:t>
            </a:r>
            <a:r>
              <a:rPr lang="zh-CN" altLang="en-US" sz="2800" dirty="0"/>
              <a:t>程序</a:t>
            </a:r>
            <a:endParaRPr lang="zh-CN" altLang="en-US" sz="28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1849120"/>
            <a:ext cx="1287780" cy="18199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290" y="4145915"/>
            <a:ext cx="1287780" cy="1819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570" y="1172845"/>
            <a:ext cx="8541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/user/hadoop-twq/mr/count/input</a:t>
            </a:r>
            <a:r>
              <a:rPr lang="en-US" altLang="zh-CN"/>
              <a:t>/word.txt =&gt; block1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block2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block3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48255" y="2013585"/>
            <a:ext cx="1367155" cy="1297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name...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what you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this is 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8255" y="4369435"/>
            <a:ext cx="136715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48255" y="5192395"/>
            <a:ext cx="1367155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my first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word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count is a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50035" y="25215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550035" y="45332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550035" y="54800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block3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0" y="1957070"/>
            <a:ext cx="1287780" cy="1819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5300" y="4253865"/>
            <a:ext cx="1287780" cy="18199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422265" y="2463165"/>
            <a:ext cx="1367155" cy="73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2265" y="4477385"/>
            <a:ext cx="136715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22265" y="5300345"/>
            <a:ext cx="1367155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255770" y="262445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255770" y="458279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255770" y="552894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1375" y="3081655"/>
            <a:ext cx="1287780" cy="181991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308340" y="3587750"/>
            <a:ext cx="1367155" cy="73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4 + 2 + 3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= 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1560000">
            <a:off x="7272655" y="291147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740000">
            <a:off x="7270750" y="475043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/>
      <p:bldP spid="9" grpId="0"/>
      <p:bldP spid="10" grpId="0"/>
      <p:bldP spid="16" grpId="0" animBg="1"/>
      <p:bldP spid="13" grpId="0" animBg="1"/>
      <p:bldP spid="17" grpId="0" animBg="1"/>
      <p:bldP spid="14" grpId="0" animBg="1"/>
      <p:bldP spid="18" grpId="0" animBg="1"/>
      <p:bldP spid="15" grpId="0" animBg="1"/>
      <p:bldP spid="21" grpId="0" animBg="1"/>
      <p:bldP spid="22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925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MapReduce</a:t>
            </a:r>
            <a:r>
              <a:rPr lang="zh-CN" altLang="en-US" sz="2800" dirty="0"/>
              <a:t>实现分布式计算 </a:t>
            </a:r>
            <a:r>
              <a:rPr lang="en-US" altLang="zh-CN" sz="2800" dirty="0"/>
              <a:t>- </a:t>
            </a:r>
            <a:r>
              <a:rPr lang="zh-CN" altLang="en-US" sz="2800" dirty="0"/>
              <a:t>简单的分布式</a:t>
            </a:r>
            <a:r>
              <a:rPr lang="en-US" altLang="zh-CN" sz="2800" dirty="0"/>
              <a:t>count</a:t>
            </a:r>
            <a:r>
              <a:rPr lang="zh-CN" altLang="en-US" sz="2800" dirty="0"/>
              <a:t>程序</a:t>
            </a:r>
            <a:endParaRPr lang="zh-CN" altLang="en-US" sz="28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1659890"/>
            <a:ext cx="1287780" cy="18199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3956685"/>
            <a:ext cx="1287780" cy="1819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9570" y="1172845"/>
            <a:ext cx="8541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/user/hadoop-twq/mr/count/input</a:t>
            </a:r>
            <a:r>
              <a:rPr lang="en-US" altLang="zh-CN"/>
              <a:t>/word.txt =&gt; block1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block2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block3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87855" y="1824355"/>
            <a:ext cx="1367155" cy="1297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name...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what you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this is 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7855" y="4180205"/>
            <a:ext cx="136715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855" y="5003165"/>
            <a:ext cx="1367155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my first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word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count is a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635" y="23323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89635" y="43440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89635" y="52908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block3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0" y="1767840"/>
            <a:ext cx="1287780" cy="1819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0" y="4064635"/>
            <a:ext cx="1287780" cy="18199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643120" y="1824355"/>
            <a:ext cx="1911985" cy="1181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1865" y="4288155"/>
            <a:ext cx="179260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61865" y="5111115"/>
            <a:ext cx="1791970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3595370" y="243522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595370" y="439356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3595370" y="53397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4870" y="2892425"/>
            <a:ext cx="1287780" cy="181991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98640" y="3398520"/>
            <a:ext cx="4312920" cy="73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(“count”, List(1,1,1,1,1,1,1,1,1))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1560000">
            <a:off x="6612255" y="272224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740000">
            <a:off x="6610350" y="456120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55915" y="3762375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(“count”, 9)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533265" y="1600835"/>
            <a:ext cx="2110105" cy="461010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00850" y="2192655"/>
            <a:ext cx="4726940" cy="319532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957445" y="641159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543925" y="5776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ReduceTask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4" grpId="0" animBg="1"/>
      <p:bldP spid="18" grpId="0" animBg="1"/>
      <p:bldP spid="15" grpId="0" animBg="1"/>
      <p:bldP spid="21" grpId="0" animBg="1"/>
      <p:bldP spid="22" grpId="0" animBg="1"/>
      <p:bldP spid="20" grpId="0" animBg="1"/>
      <p:bldP spid="24" grpId="0" animBg="1"/>
      <p:bldP spid="26" grpId="0"/>
      <p:bldP spid="25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block</a:t>
            </a:r>
            <a:r>
              <a:rPr lang="zh-CN" altLang="en-US" sz="2800" dirty="0"/>
              <a:t>与</a:t>
            </a:r>
            <a:r>
              <a:rPr lang="en-US" altLang="zh-CN" sz="2800" dirty="0"/>
              <a:t>input split</a:t>
            </a:r>
            <a:endParaRPr lang="en-US" altLang="zh-CN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3291840" y="260731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block -&gt; </a:t>
            </a:r>
            <a:r>
              <a:rPr lang="zh-CN" altLang="en-US"/>
              <a:t>一个</a:t>
            </a:r>
            <a:r>
              <a:rPr lang="en-US" altLang="zh-CN"/>
              <a:t>input split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3291840" y="376999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一个不足一个</a:t>
            </a:r>
            <a:r>
              <a:rPr lang="en-US" altLang="zh-CN"/>
              <a:t>block</a:t>
            </a:r>
            <a:r>
              <a:rPr lang="zh-CN" altLang="en-US"/>
              <a:t>大小的文件</a:t>
            </a:r>
            <a:r>
              <a:rPr lang="en-US" altLang="zh-CN"/>
              <a:t> -&gt; </a:t>
            </a:r>
            <a:r>
              <a:rPr lang="zh-CN" altLang="en-US"/>
              <a:t>一个</a:t>
            </a:r>
            <a:r>
              <a:rPr lang="en-US" altLang="zh-CN"/>
              <a:t>input split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 - Yarn</a:t>
            </a:r>
            <a:r>
              <a:rPr lang="zh-CN" altLang="en-US" sz="2800" dirty="0"/>
              <a:t>运行原理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760095" y="1085850"/>
            <a:ext cx="3668395" cy="1491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4710" y="1176020"/>
            <a:ext cx="3467100" cy="100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55750" y="220916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node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977265" y="1209675"/>
            <a:ext cx="1402080" cy="66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program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90265" y="1209675"/>
            <a:ext cx="766445" cy="66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Job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7870" y="1840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client JVM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9" idx="3"/>
            <a:endCxn id="10" idx="1"/>
          </p:cNvCxnSpPr>
          <p:nvPr/>
        </p:nvCxnSpPr>
        <p:spPr>
          <a:xfrm>
            <a:off x="2379345" y="1539875"/>
            <a:ext cx="10109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348865" y="1176020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1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run job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66330" y="1085850"/>
            <a:ext cx="2689860" cy="14916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560945" y="1176020"/>
            <a:ext cx="2465070" cy="100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73010" y="2209165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resource manager node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661910" y="1288415"/>
            <a:ext cx="2263140" cy="66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ResourceManager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161155" y="1376680"/>
            <a:ext cx="3489960" cy="11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742180" y="981710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2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get new applicationId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5" name="云形 24"/>
          <p:cNvSpPr/>
          <p:nvPr/>
        </p:nvSpPr>
        <p:spPr>
          <a:xfrm>
            <a:off x="3081020" y="5338445"/>
            <a:ext cx="1385570" cy="9144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HDFS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10" idx="2"/>
            <a:endCxn id="25" idx="3"/>
          </p:cNvCxnSpPr>
          <p:nvPr/>
        </p:nvCxnSpPr>
        <p:spPr>
          <a:xfrm>
            <a:off x="3773805" y="1870075"/>
            <a:ext cx="0" cy="3520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45920" y="3804920"/>
            <a:ext cx="2049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ea typeface="宋体" panose="02010600030101010101" pitchFamily="2" charset="-122"/>
              </a:rPr>
              <a:t>3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copy job resources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42180" y="2552065"/>
            <a:ext cx="2336165" cy="2458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803775" y="464248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node manager node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937760" y="2754630"/>
            <a:ext cx="1921510" cy="66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49825" y="3804920"/>
            <a:ext cx="1921510" cy="9042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MRAppMaster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23530" y="3347720"/>
            <a:ext cx="2430780" cy="342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035925" y="4511040"/>
            <a:ext cx="2181860" cy="1834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923530" y="6345555"/>
            <a:ext cx="258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 manager node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178165" y="4846955"/>
            <a:ext cx="1920875" cy="425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YarnChild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166100" y="3415030"/>
            <a:ext cx="1921510" cy="66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383905" y="4511040"/>
            <a:ext cx="151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task JVM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178800" y="5629275"/>
            <a:ext cx="1920875" cy="6229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MapTask or ReduceTask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4171950" y="1762125"/>
            <a:ext cx="3489960" cy="11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742180" y="1455420"/>
            <a:ext cx="2049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4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submit application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6844030" y="1942465"/>
            <a:ext cx="825500" cy="825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542280" y="2178050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5a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start container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44" name="直接箭头连接符 43"/>
          <p:cNvCxnSpPr>
            <a:stCxn id="31" idx="2"/>
            <a:endCxn id="32" idx="0"/>
          </p:cNvCxnSpPr>
          <p:nvPr/>
        </p:nvCxnSpPr>
        <p:spPr>
          <a:xfrm>
            <a:off x="5898515" y="3415030"/>
            <a:ext cx="12065" cy="3898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803775" y="351980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5b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launch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47" name="左弧形箭头 46"/>
          <p:cNvSpPr/>
          <p:nvPr/>
        </p:nvSpPr>
        <p:spPr>
          <a:xfrm>
            <a:off x="4589145" y="4009390"/>
            <a:ext cx="360680" cy="62166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759200" y="425704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6</a:t>
            </a:r>
            <a:r>
              <a:rPr lang="zh-CN" altLang="en-US" sz="1400">
                <a:ea typeface="宋体" panose="02010600030101010101" pitchFamily="2" charset="-122"/>
              </a:rPr>
              <a:t>、初始化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job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4273550" y="4725670"/>
            <a:ext cx="695960" cy="68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939540" y="5010785"/>
            <a:ext cx="18719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7</a:t>
            </a:r>
            <a:r>
              <a:rPr lang="zh-CN" altLang="en-US" sz="1400">
                <a:ea typeface="宋体" panose="02010600030101010101" pitchFamily="2" charset="-122"/>
              </a:rPr>
              <a:t>、查询</a:t>
            </a:r>
            <a:r>
              <a:rPr lang="en-US" altLang="zh-CN" sz="1400">
                <a:ea typeface="宋体" panose="02010600030101010101" pitchFamily="2" charset="-122"/>
              </a:rPr>
              <a:t>input splits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>
            <a:endCxn id="17" idx="2"/>
          </p:cNvCxnSpPr>
          <p:nvPr/>
        </p:nvCxnSpPr>
        <p:spPr>
          <a:xfrm flipV="1">
            <a:off x="6856095" y="1948815"/>
            <a:ext cx="1937385" cy="199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414260" y="2842895"/>
            <a:ext cx="1160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8</a:t>
            </a:r>
            <a:r>
              <a:rPr lang="zh-CN" altLang="en-US" sz="1400">
                <a:ea typeface="宋体" panose="02010600030101010101" pitchFamily="2" charset="-122"/>
              </a:rPr>
              <a:t>、申请资源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53" name="直接箭头连接符 52"/>
          <p:cNvCxnSpPr>
            <a:stCxn id="32" idx="3"/>
            <a:endCxn id="37" idx="1"/>
          </p:cNvCxnSpPr>
          <p:nvPr/>
        </p:nvCxnSpPr>
        <p:spPr>
          <a:xfrm flipV="1">
            <a:off x="6871335" y="3745230"/>
            <a:ext cx="1294765" cy="5118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7026910" y="369697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9a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start</a:t>
            </a:r>
            <a:endParaRPr lang="en-US" altLang="zh-CN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container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55" name="直接箭头连接符 54"/>
          <p:cNvCxnSpPr>
            <a:endCxn id="38" idx="0"/>
          </p:cNvCxnSpPr>
          <p:nvPr/>
        </p:nvCxnSpPr>
        <p:spPr>
          <a:xfrm>
            <a:off x="9119870" y="4076700"/>
            <a:ext cx="19685" cy="4343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035925" y="411162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9b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launch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57" name="直接箭头连接符 56"/>
          <p:cNvCxnSpPr>
            <a:stCxn id="36" idx="1"/>
            <a:endCxn id="25" idx="0"/>
          </p:cNvCxnSpPr>
          <p:nvPr/>
        </p:nvCxnSpPr>
        <p:spPr>
          <a:xfrm flipH="1">
            <a:off x="4465320" y="5059680"/>
            <a:ext cx="3712845" cy="7359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892040" y="5274945"/>
            <a:ext cx="2049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10</a:t>
            </a:r>
            <a:r>
              <a:rPr lang="zh-CN" altLang="en-US" sz="1400">
                <a:ea typeface="宋体" panose="02010600030101010101" pitchFamily="2" charset="-122"/>
              </a:rPr>
              <a:t>、拉取</a:t>
            </a:r>
            <a:r>
              <a:rPr lang="en-US" altLang="zh-CN" sz="1400">
                <a:ea typeface="宋体" panose="02010600030101010101" pitchFamily="2" charset="-122"/>
              </a:rPr>
              <a:t>job resources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36" idx="2"/>
          </p:cNvCxnSpPr>
          <p:nvPr/>
        </p:nvCxnSpPr>
        <p:spPr>
          <a:xfrm>
            <a:off x="9138920" y="5272405"/>
            <a:ext cx="16510" cy="360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236585" y="5274945"/>
            <a:ext cx="8051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11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run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61" name="肘形连接符 60"/>
          <p:cNvCxnSpPr>
            <a:stCxn id="39" idx="1"/>
            <a:endCxn id="32" idx="3"/>
          </p:cNvCxnSpPr>
          <p:nvPr/>
        </p:nvCxnSpPr>
        <p:spPr>
          <a:xfrm rot="10800000">
            <a:off x="6871335" y="4257040"/>
            <a:ext cx="1307465" cy="1684020"/>
          </a:xfrm>
          <a:prstGeom prst="bentConnector3">
            <a:avLst>
              <a:gd name="adj1" fmla="val 49976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 rot="5400000" flipV="1">
            <a:off x="3448685" y="2425700"/>
            <a:ext cx="2051685" cy="942975"/>
          </a:xfrm>
          <a:prstGeom prst="bentConnector3">
            <a:avLst>
              <a:gd name="adj1" fmla="val 100030"/>
            </a:avLst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811645" y="5419090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12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Task</a:t>
            </a:r>
            <a:r>
              <a:rPr lang="zh-CN" altLang="en-US" sz="1400">
                <a:ea typeface="宋体" panose="02010600030101010101" pitchFamily="2" charset="-122"/>
              </a:rPr>
              <a:t>的进度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zh-CN" altLang="en-US" sz="1400">
                <a:ea typeface="宋体" panose="02010600030101010101" pitchFamily="2" charset="-122"/>
              </a:rPr>
              <a:t>以及状态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59200" y="289306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ea typeface="宋体" panose="02010600030101010101" pitchFamily="2" charset="-122"/>
              </a:rPr>
              <a:t>13</a:t>
            </a:r>
            <a:r>
              <a:rPr lang="zh-CN" altLang="en-US" sz="1400">
                <a:ea typeface="宋体" panose="02010600030101010101" pitchFamily="2" charset="-122"/>
              </a:rPr>
              <a:t>、获取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en-US" altLang="zh-CN" sz="1400">
                <a:ea typeface="宋体" panose="02010600030101010101" pitchFamily="2" charset="-122"/>
              </a:rPr>
              <a:t>job</a:t>
            </a:r>
            <a:r>
              <a:rPr lang="zh-CN" altLang="en-US" sz="1400">
                <a:ea typeface="宋体" panose="02010600030101010101" pitchFamily="2" charset="-122"/>
              </a:rPr>
              <a:t>的状态</a:t>
            </a:r>
            <a:endParaRPr lang="zh-CN" altLang="en-US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/>
      <p:bldP spid="28" grpId="0" animBg="1"/>
      <p:bldP spid="30" grpId="0"/>
      <p:bldP spid="33" grpId="0" animBg="1"/>
      <p:bldP spid="35" grpId="0"/>
      <p:bldP spid="15" grpId="0" animBg="1"/>
      <p:bldP spid="17" grpId="0" animBg="1"/>
      <p:bldP spid="31" grpId="0" animBg="1"/>
      <p:bldP spid="37" grpId="0" animBg="1"/>
      <p:bldP spid="7" grpId="0" animBg="1"/>
      <p:bldP spid="11" grpId="0"/>
      <p:bldP spid="9" grpId="0" animBg="1"/>
      <p:bldP spid="13" grpId="0"/>
      <p:bldP spid="10" grpId="0" animBg="1"/>
      <p:bldP spid="23" grpId="0"/>
      <p:bldP spid="25" grpId="0" animBg="1"/>
      <p:bldP spid="27" grpId="0"/>
      <p:bldP spid="41" grpId="0"/>
      <p:bldP spid="43" grpId="0"/>
      <p:bldP spid="45" grpId="0"/>
      <p:bldP spid="32" grpId="0" animBg="1"/>
      <p:bldP spid="47" grpId="0" animBg="1"/>
      <p:bldP spid="48" grpId="0"/>
      <p:bldP spid="50" grpId="0"/>
      <p:bldP spid="52" grpId="0"/>
      <p:bldP spid="54" grpId="0"/>
      <p:bldP spid="56" grpId="0"/>
      <p:bldP spid="38" grpId="0"/>
      <p:bldP spid="34" grpId="0" animBg="1"/>
      <p:bldP spid="36" grpId="0" animBg="1"/>
      <p:bldP spid="58" grpId="0"/>
      <p:bldP spid="60" grpId="0"/>
      <p:bldP spid="39" grpId="0" animBg="1"/>
      <p:bldP spid="63" grpId="0"/>
      <p:bldP spid="6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 - Yarn</a:t>
            </a:r>
            <a:r>
              <a:rPr lang="zh-CN" altLang="en-US" sz="2800" dirty="0"/>
              <a:t>运行原理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53720" y="1429385"/>
            <a:ext cx="89839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一：</a:t>
            </a:r>
            <a:r>
              <a:rPr lang="en-US" altLang="zh-CN"/>
              <a:t>job</a:t>
            </a:r>
            <a:r>
              <a:rPr lang="zh-CN" altLang="en-US"/>
              <a:t>的提交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、向</a:t>
            </a:r>
            <a:r>
              <a:rPr lang="en-US" altLang="zh-CN">
                <a:ea typeface="宋体" panose="02010600030101010101" pitchFamily="2" charset="-122"/>
              </a:rPr>
              <a:t>RM</a:t>
            </a:r>
            <a:r>
              <a:rPr lang="zh-CN" altLang="en-US">
                <a:ea typeface="宋体" panose="02010600030101010101" pitchFamily="2" charset="-122"/>
              </a:rPr>
              <a:t>申请一个新的</a:t>
            </a:r>
            <a:r>
              <a:rPr lang="en-US" altLang="zh-CN">
                <a:ea typeface="宋体" panose="02010600030101010101" pitchFamily="2" charset="-122"/>
              </a:rPr>
              <a:t>applicationId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、判断</a:t>
            </a:r>
            <a:r>
              <a:rPr lang="en-US" altLang="zh-CN">
                <a:ea typeface="宋体" panose="02010600030101010101" pitchFamily="2" charset="-122"/>
              </a:rPr>
              <a:t>job</a:t>
            </a:r>
            <a:r>
              <a:rPr lang="zh-CN" altLang="en-US">
                <a:ea typeface="宋体" panose="02010600030101010101" pitchFamily="2" charset="-122"/>
              </a:rPr>
              <a:t>的输出路径是否已经存在，如果存在则报错退出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、根据输入文件计算</a:t>
            </a:r>
            <a:r>
              <a:rPr lang="en-US" altLang="zh-CN">
                <a:ea typeface="宋体" panose="02010600030101010101" pitchFamily="2" charset="-122"/>
              </a:rPr>
              <a:t>input splits</a:t>
            </a:r>
            <a:r>
              <a:rPr lang="zh-CN" altLang="en-US">
                <a:ea typeface="宋体" panose="02010600030101010101" pitchFamily="2" charset="-122"/>
              </a:rPr>
              <a:t>，如果输入文件不存在则报错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、将</a:t>
            </a:r>
            <a:r>
              <a:rPr lang="en-US" altLang="zh-CN">
                <a:ea typeface="宋体" panose="02010600030101010101" pitchFamily="2" charset="-122"/>
              </a:rPr>
              <a:t>job</a:t>
            </a:r>
            <a:r>
              <a:rPr lang="zh-CN" altLang="en-US">
                <a:ea typeface="宋体" panose="02010600030101010101" pitchFamily="2" charset="-122"/>
              </a:rPr>
              <a:t>需要依赖的资源上传到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，资源包括</a:t>
            </a:r>
            <a:r>
              <a:rPr lang="en-US" altLang="zh-CN">
                <a:ea typeface="宋体" panose="02010600030101010101" pitchFamily="2" charset="-122"/>
              </a:rPr>
              <a:t>jar</a:t>
            </a:r>
            <a:r>
              <a:rPr lang="zh-CN" altLang="en-US">
                <a:ea typeface="宋体" panose="02010600030101010101" pitchFamily="2" charset="-122"/>
              </a:rPr>
              <a:t>包、第三步计算了的</a:t>
            </a:r>
            <a:r>
              <a:rPr lang="en-US" altLang="zh-CN">
                <a:ea typeface="宋体" panose="02010600030101010101" pitchFamily="2" charset="-122"/>
              </a:rPr>
              <a:t>input splits</a:t>
            </a:r>
            <a:r>
              <a:rPr lang="zh-CN" altLang="en-US">
                <a:ea typeface="宋体" panose="02010600030101010101" pitchFamily="2" charset="-122"/>
              </a:rPr>
              <a:t>等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5</a:t>
            </a:r>
            <a:r>
              <a:rPr lang="zh-CN" altLang="en-US">
                <a:ea typeface="宋体" panose="02010600030101010101" pitchFamily="2" charset="-122"/>
              </a:rPr>
              <a:t>、向</a:t>
            </a:r>
            <a:r>
              <a:rPr lang="en-US" altLang="zh-CN">
                <a:ea typeface="宋体" panose="02010600030101010101" pitchFamily="2" charset="-122"/>
              </a:rPr>
              <a:t>RM</a:t>
            </a:r>
            <a:r>
              <a:rPr lang="zh-CN" altLang="en-US">
                <a:ea typeface="宋体" panose="02010600030101010101" pitchFamily="2" charset="-122"/>
              </a:rPr>
              <a:t>提交</a:t>
            </a:r>
            <a:r>
              <a:rPr lang="en-US" altLang="zh-CN">
                <a:ea typeface="宋体" panose="02010600030101010101" pitchFamily="2" charset="-122"/>
              </a:rPr>
              <a:t>MR Job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720" y="3954145"/>
            <a:ext cx="117271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二：</a:t>
            </a:r>
            <a:r>
              <a:rPr lang="en-US" altLang="zh-CN"/>
              <a:t>job</a:t>
            </a:r>
            <a:r>
              <a:rPr lang="zh-CN" altLang="en-US"/>
              <a:t>的初始化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RM</a:t>
            </a:r>
            <a:r>
              <a:rPr lang="zh-CN" altLang="en-US">
                <a:ea typeface="宋体" panose="02010600030101010101" pitchFamily="2" charset="-122"/>
              </a:rPr>
              <a:t>根据提交过来的资源请求，在一个</a:t>
            </a:r>
            <a:r>
              <a:rPr lang="en-US" altLang="zh-CN">
                <a:ea typeface="宋体" panose="02010600030101010101" pitchFamily="2" charset="-122"/>
              </a:rPr>
              <a:t>NodeManager</a:t>
            </a:r>
            <a:r>
              <a:rPr lang="zh-CN" altLang="en-US">
                <a:ea typeface="宋体" panose="02010600030101010101" pitchFamily="2" charset="-122"/>
              </a:rPr>
              <a:t>上启动一个</a:t>
            </a:r>
            <a:r>
              <a:rPr lang="en-US" altLang="zh-CN">
                <a:ea typeface="宋体" panose="02010600030101010101" pitchFamily="2" charset="-122"/>
              </a:rPr>
              <a:t>Container</a:t>
            </a:r>
            <a:r>
              <a:rPr lang="zh-CN" altLang="en-US">
                <a:ea typeface="宋体" panose="02010600030101010101" pitchFamily="2" charset="-122"/>
              </a:rPr>
              <a:t>来运行</a:t>
            </a:r>
            <a:r>
              <a:rPr lang="en-US" altLang="zh-CN">
                <a:ea typeface="宋体" panose="02010600030101010101" pitchFamily="2" charset="-122"/>
              </a:rPr>
              <a:t>ApplicationMaster(MRAppMaster)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RMAppMaster</a:t>
            </a:r>
            <a:r>
              <a:rPr lang="zh-CN" altLang="en-US">
                <a:ea typeface="宋体" panose="02010600030101010101" pitchFamily="2" charset="-122"/>
              </a:rPr>
              <a:t>组件的初始化，这些组件都是用来管理运行的</a:t>
            </a:r>
            <a:r>
              <a:rPr lang="en-US" altLang="zh-CN">
                <a:ea typeface="宋体" panose="02010600030101010101" pitchFamily="2" charset="-122"/>
              </a:rPr>
              <a:t>Task(mapTask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reduceTask)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、从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中读取计算好的</a:t>
            </a:r>
            <a:r>
              <a:rPr lang="en-US" altLang="zh-CN">
                <a:ea typeface="宋体" panose="02010600030101010101" pitchFamily="2" charset="-122"/>
              </a:rPr>
              <a:t>input splits</a:t>
            </a:r>
            <a:r>
              <a:rPr lang="zh-CN" altLang="en-US">
                <a:ea typeface="宋体" panose="02010600030101010101" pitchFamily="2" charset="-122"/>
              </a:rPr>
              <a:t>信息，然后为每一个</a:t>
            </a:r>
            <a:r>
              <a:rPr lang="en-US" altLang="zh-CN">
                <a:ea typeface="宋体" panose="02010600030101010101" pitchFamily="2" charset="-122"/>
              </a:rPr>
              <a:t>input split</a:t>
            </a:r>
            <a:r>
              <a:rPr lang="zh-CN" altLang="en-US">
                <a:ea typeface="宋体" panose="02010600030101010101" pitchFamily="2" charset="-122"/>
              </a:rPr>
              <a:t>创建一个</a:t>
            </a:r>
            <a:r>
              <a:rPr lang="en-US" altLang="zh-CN">
                <a:ea typeface="宋体" panose="02010600030101010101" pitchFamily="2" charset="-122"/>
              </a:rPr>
              <a:t>MapTask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且根据</a:t>
            </a:r>
            <a:r>
              <a:rPr lang="en-US" altLang="zh-CN">
                <a:ea typeface="宋体" panose="02010600030101010101" pitchFamily="2" charset="-122"/>
              </a:rPr>
              <a:t>mapreduce.job.reduces</a:t>
            </a:r>
            <a:r>
              <a:rPr lang="zh-CN" altLang="en-US">
                <a:ea typeface="宋体" panose="02010600030101010101" pitchFamily="2" charset="-122"/>
              </a:rPr>
              <a:t>这个配置决定创建多少个</a:t>
            </a:r>
            <a:r>
              <a:rPr lang="en-US" altLang="zh-CN">
                <a:ea typeface="宋体" panose="02010600030101010101" pitchFamily="2" charset="-122"/>
              </a:rPr>
              <a:t>reduceTask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、说白了，</a:t>
            </a:r>
            <a:r>
              <a:rPr lang="en-US" altLang="zh-CN">
                <a:ea typeface="宋体" panose="02010600030101010101" pitchFamily="2" charset="-122"/>
              </a:rPr>
              <a:t>MRAppMaster</a:t>
            </a:r>
            <a:r>
              <a:rPr lang="zh-CN" altLang="en-US">
                <a:ea typeface="宋体" panose="02010600030101010101" pitchFamily="2" charset="-122"/>
              </a:rPr>
              <a:t>就是计算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，负责管理</a:t>
            </a:r>
            <a:r>
              <a:rPr lang="en-US" altLang="zh-CN">
                <a:ea typeface="宋体" panose="02010600030101010101" pitchFamily="2" charset="-122"/>
              </a:rPr>
              <a:t>Task</a:t>
            </a:r>
            <a:r>
              <a:rPr lang="zh-CN" altLang="en-US">
                <a:ea typeface="宋体" panose="02010600030101010101" pitchFamily="2" charset="-122"/>
              </a:rPr>
              <a:t>的运行的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 - Yarn</a:t>
            </a:r>
            <a:r>
              <a:rPr lang="zh-CN" altLang="en-US" sz="2800" dirty="0"/>
              <a:t>运行原理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53720" y="1429385"/>
            <a:ext cx="9669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三：</a:t>
            </a:r>
            <a:r>
              <a:rPr lang="en-US" altLang="zh-CN"/>
              <a:t>Task</a:t>
            </a:r>
            <a:r>
              <a:rPr lang="zh-CN" altLang="en-US"/>
              <a:t>分配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>
                <a:ea typeface="宋体" panose="02010600030101010101" pitchFamily="2" charset="-122"/>
              </a:rPr>
              <a:t>MRAppMaster</a:t>
            </a:r>
            <a:r>
              <a:rPr lang="zh-CN" altLang="en-US">
                <a:ea typeface="宋体" panose="02010600030101010101" pitchFamily="2" charset="-122"/>
              </a:rPr>
              <a:t>为每一个</a:t>
            </a:r>
            <a:r>
              <a:rPr lang="en-US" altLang="zh-CN">
                <a:ea typeface="宋体" panose="02010600030101010101" pitchFamily="2" charset="-122"/>
              </a:rPr>
              <a:t>map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reduce task</a:t>
            </a:r>
            <a:r>
              <a:rPr lang="zh-CN" altLang="en-US">
                <a:ea typeface="宋体" panose="02010600030101010101" pitchFamily="2" charset="-122"/>
              </a:rPr>
              <a:t>向</a:t>
            </a:r>
            <a:r>
              <a:rPr lang="en-US" altLang="zh-CN">
                <a:ea typeface="宋体" panose="02010600030101010101" pitchFamily="2" charset="-122"/>
              </a:rPr>
              <a:t>RM</a:t>
            </a:r>
            <a:r>
              <a:rPr lang="zh-CN" altLang="en-US">
                <a:ea typeface="宋体" panose="02010600030101010101" pitchFamily="2" charset="-122"/>
              </a:rPr>
              <a:t>申请资源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资源默认是</a:t>
            </a:r>
            <a:r>
              <a:rPr lang="en-US" altLang="zh-CN">
                <a:ea typeface="宋体" panose="02010600030101010101" pitchFamily="2" charset="-122"/>
              </a:rPr>
              <a:t>1024M</a:t>
            </a:r>
            <a:r>
              <a:rPr lang="zh-CN" altLang="en-US">
                <a:ea typeface="宋体" panose="02010600030101010101" pitchFamily="2" charset="-122"/>
              </a:rPr>
              <a:t>内存以及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r>
              <a:rPr lang="en-US" altLang="zh-CN">
                <a:ea typeface="宋体" panose="02010600030101010101" pitchFamily="2" charset="-122"/>
              </a:rPr>
              <a:t>vcore)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720" y="3495040"/>
            <a:ext cx="10012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四：</a:t>
            </a:r>
            <a:r>
              <a:rPr lang="en-US" altLang="zh-CN"/>
              <a:t>Task</a:t>
            </a:r>
            <a:r>
              <a:rPr lang="zh-CN" altLang="en-US"/>
              <a:t>的执行</a:t>
            </a:r>
            <a:endParaRPr lang="zh-CN" altLang="en-US"/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、申请到资源后，在数据所在的节点启动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Container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MapTask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ReduceTask</a:t>
            </a:r>
            <a:r>
              <a:rPr lang="zh-CN" altLang="en-US">
                <a:ea typeface="宋体" panose="02010600030101010101" pitchFamily="2" charset="-122"/>
              </a:rPr>
              <a:t>都是运行在</a:t>
            </a:r>
            <a:r>
              <a:rPr lang="en-US" altLang="zh-CN">
                <a:ea typeface="宋体" panose="02010600030101010101" pitchFamily="2" charset="-122"/>
              </a:rPr>
              <a:t>YarnChild</a:t>
            </a:r>
            <a:r>
              <a:rPr lang="zh-CN" altLang="en-US">
                <a:ea typeface="宋体" panose="02010600030101010101" pitchFamily="2" charset="-122"/>
              </a:rPr>
              <a:t>上，在运行</a:t>
            </a:r>
            <a:r>
              <a:rPr lang="en-US" altLang="zh-CN">
                <a:ea typeface="宋体" panose="02010600030101010101" pitchFamily="2" charset="-122"/>
              </a:rPr>
              <a:t>Task</a:t>
            </a:r>
            <a:r>
              <a:rPr lang="zh-CN" altLang="en-US">
                <a:ea typeface="宋体" panose="02010600030101010101" pitchFamily="2" charset="-122"/>
              </a:rPr>
              <a:t>之前需要从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中下载依赖的</a:t>
            </a:r>
            <a:r>
              <a:rPr lang="en-US" altLang="zh-CN">
                <a:ea typeface="宋体" panose="02010600030101010101" pitchFamily="2" charset="-122"/>
              </a:rPr>
              <a:t>jar</a:t>
            </a:r>
            <a:r>
              <a:rPr lang="zh-CN" altLang="en-US">
                <a:ea typeface="宋体" panose="02010600030101010101" pitchFamily="2" charset="-122"/>
              </a:rPr>
              <a:t>包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内存分配配置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418590" y="1627505"/>
            <a:ext cx="984504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</a:t>
            </a:r>
            <a:r>
              <a:rPr lang="zh-CN" altLang="en-US" sz="1600">
                <a:ea typeface="宋体" panose="02010600030101010101" pitchFamily="2" charset="-122"/>
              </a:rPr>
              <a:t>在</a:t>
            </a:r>
            <a:r>
              <a:rPr lang="en-US" altLang="zh-CN" sz="1600">
                <a:ea typeface="宋体" panose="02010600030101010101" pitchFamily="2" charset="-122"/>
              </a:rPr>
              <a:t>mapred-site.xml</a:t>
            </a:r>
            <a:r>
              <a:rPr lang="zh-CN" altLang="en-US" sz="1600">
                <a:ea typeface="宋体" panose="02010600030101010101" pitchFamily="2" charset="-122"/>
              </a:rPr>
              <a:t>中增加如下配置：</a:t>
            </a:r>
            <a:r>
              <a:rPr lang="en-US" altLang="zh-CN" sz="1600"/>
              <a:t>  </a:t>
            </a:r>
            <a:endParaRPr lang="en-US" altLang="zh-CN" sz="1600"/>
          </a:p>
          <a:p>
            <a:r>
              <a:rPr lang="en-US" altLang="zh-CN" sz="1600"/>
              <a:t>      </a:t>
            </a:r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zh-CN" altLang="en-US" sz="1600"/>
              <a:t>                &lt;name&gt;yarn.app.mapreduce.am.resource.mb&lt;/name&gt;</a:t>
            </a:r>
            <a:endParaRPr lang="zh-CN" altLang="en-US" sz="1600"/>
          </a:p>
          <a:p>
            <a:r>
              <a:rPr lang="zh-CN" altLang="en-US" sz="1600"/>
              <a:t>                &lt;value&gt;1200&lt;/value&gt;</a:t>
            </a:r>
            <a:endParaRPr lang="zh-CN" altLang="en-US" sz="1600"/>
          </a:p>
          <a:p>
            <a:r>
              <a:rPr lang="en-US" altLang="zh-CN" sz="1600"/>
              <a:t>	    </a:t>
            </a:r>
            <a:r>
              <a:rPr lang="zh-CN" altLang="en-US" sz="1600"/>
              <a:t>&lt;description&gt;表示</a:t>
            </a:r>
            <a:r>
              <a:rPr lang="en-US" altLang="zh-CN" sz="1600"/>
              <a:t>MRAppMaster</a:t>
            </a:r>
            <a:r>
              <a:rPr lang="zh-CN" altLang="en-US" sz="1600"/>
              <a:t>需要的总内存大小，默认是</a:t>
            </a:r>
            <a:r>
              <a:rPr lang="en-US" altLang="zh-CN" sz="1600"/>
              <a:t>1536</a:t>
            </a:r>
            <a:r>
              <a:rPr lang="zh-CN" altLang="en-US" sz="1600"/>
              <a:t>&lt;/description&gt;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&lt;name&gt;yarn.app.mapreduce.am.command-opts&lt;/name&gt;</a:t>
            </a:r>
            <a:endParaRPr lang="zh-CN" altLang="en-US" sz="1600"/>
          </a:p>
          <a:p>
            <a:r>
              <a:rPr lang="zh-CN" altLang="en-US" sz="1600"/>
              <a:t>                &lt;value&gt;-Xmx800m&lt;/value&gt;</a:t>
            </a:r>
            <a:endParaRPr lang="zh-CN" altLang="en-US" sz="1600"/>
          </a:p>
          <a:p>
            <a:r>
              <a:rPr lang="en-US" altLang="zh-CN" sz="1600"/>
              <a:t>	       </a:t>
            </a:r>
            <a:r>
              <a:rPr lang="zh-CN" altLang="en-US" sz="1600">
                <a:sym typeface="+mn-ea"/>
              </a:rPr>
              <a:t>&lt;description&gt;表示</a:t>
            </a:r>
            <a:r>
              <a:rPr lang="en-US" altLang="zh-CN" sz="1600">
                <a:sym typeface="+mn-ea"/>
              </a:rPr>
              <a:t>MRAppMaster</a:t>
            </a:r>
            <a:r>
              <a:rPr lang="zh-CN" altLang="en-US" sz="1600">
                <a:sym typeface="+mn-ea"/>
              </a:rPr>
              <a:t>需要的对内存大小，默认是：-Xmx1024m&lt;/description&gt;</a:t>
            </a:r>
            <a:endParaRPr lang="en-US" altLang="zh-CN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&lt;name&gt;yarn.app.mapreduce.am.resource.cpu-vcores&lt;/name&gt;</a:t>
            </a:r>
            <a:endParaRPr lang="zh-CN" altLang="en-US" sz="1600"/>
          </a:p>
          <a:p>
            <a:r>
              <a:rPr lang="zh-CN" altLang="en-US" sz="1600"/>
              <a:t>                &lt;value&gt;1&lt;/value&gt;</a:t>
            </a:r>
            <a:endParaRPr lang="zh-CN" altLang="en-US" sz="1600"/>
          </a:p>
          <a:p>
            <a:r>
              <a:rPr lang="zh-CN" altLang="en-US" sz="1600"/>
              <a:t>                </a:t>
            </a:r>
            <a:r>
              <a:rPr lang="zh-CN" altLang="en-US" sz="1600">
                <a:sym typeface="+mn-ea"/>
              </a:rPr>
              <a:t>&lt;description&gt;表示</a:t>
            </a:r>
            <a:r>
              <a:rPr lang="en-US" altLang="zh-CN" sz="1600">
                <a:sym typeface="+mn-ea"/>
              </a:rPr>
              <a:t>MRAppMaster</a:t>
            </a:r>
            <a:r>
              <a:rPr lang="zh-CN" altLang="en-US" sz="1600">
                <a:sym typeface="+mn-ea"/>
              </a:rPr>
              <a:t>需要的的虚拟</a:t>
            </a:r>
            <a:r>
              <a:rPr lang="en-US" altLang="zh-CN" sz="1600">
                <a:sym typeface="+mn-ea"/>
              </a:rPr>
              <a:t>cpu</a:t>
            </a:r>
            <a:r>
              <a:rPr lang="zh-CN" altLang="en-US" sz="1600">
                <a:sym typeface="+mn-ea"/>
              </a:rPr>
              <a:t>数量，默认是：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&lt;/description&gt;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</a:t>
            </a:r>
            <a:endParaRPr lang="zh-CN" alt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内存分配配置</a:t>
            </a:r>
            <a:endParaRPr lang="zh-CN" altLang="en-US" sz="2800" dirty="0"/>
          </a:p>
        </p:txBody>
      </p:sp>
      <p:sp>
        <p:nvSpPr>
          <p:cNvPr id="28" name="文本框 27"/>
          <p:cNvSpPr txBox="1"/>
          <p:nvPr/>
        </p:nvSpPr>
        <p:spPr>
          <a:xfrm>
            <a:off x="2827020" y="-120650"/>
            <a:ext cx="8439785" cy="677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400"/>
          </a:p>
          <a:p>
            <a:r>
              <a:rPr lang="zh-CN" altLang="en-US" sz="1400"/>
              <a:t>        &lt;property&gt;</a:t>
            </a:r>
            <a:endParaRPr lang="zh-CN" altLang="en-US" sz="1400"/>
          </a:p>
          <a:p>
            <a:r>
              <a:rPr lang="zh-CN" altLang="en-US" sz="1400"/>
              <a:t>                &lt;name&gt;mapreduce.map.memory.mb&lt;/name&gt;</a:t>
            </a:r>
            <a:endParaRPr lang="zh-CN" altLang="en-US" sz="1400"/>
          </a:p>
          <a:p>
            <a:r>
              <a:rPr lang="zh-CN" altLang="en-US" sz="1400"/>
              <a:t>                &lt;value&gt;512&lt;/value&gt;</a:t>
            </a:r>
            <a:endParaRPr lang="zh-CN" altLang="en-US" sz="1400"/>
          </a:p>
          <a:p>
            <a:r>
              <a:rPr lang="en-US" altLang="zh-CN" sz="1400"/>
              <a:t>	    </a:t>
            </a:r>
            <a:r>
              <a:rPr lang="zh-CN" altLang="en-US" sz="1400">
                <a:sym typeface="+mn-ea"/>
              </a:rPr>
              <a:t>&lt;description&gt;表示</a:t>
            </a:r>
            <a:r>
              <a:rPr lang="en-US" altLang="zh-CN" sz="1400">
                <a:sym typeface="+mn-ea"/>
              </a:rPr>
              <a:t>MapTask</a:t>
            </a:r>
            <a:r>
              <a:rPr lang="zh-CN" altLang="en-US" sz="1400">
                <a:sym typeface="+mn-ea"/>
              </a:rPr>
              <a:t>需要的总内存大小，默认是</a:t>
            </a:r>
            <a:r>
              <a:rPr lang="en-US" altLang="zh-CN" sz="1400">
                <a:sym typeface="+mn-ea"/>
              </a:rPr>
              <a:t>1024</a:t>
            </a:r>
            <a:r>
              <a:rPr lang="zh-CN" altLang="en-US" sz="1400">
                <a:sym typeface="+mn-ea"/>
              </a:rPr>
              <a:t>&lt;/description&gt;</a:t>
            </a:r>
            <a:endParaRPr lang="en-US" altLang="zh-CN" sz="1400"/>
          </a:p>
          <a:p>
            <a:r>
              <a:rPr lang="zh-CN" altLang="en-US" sz="1400"/>
              <a:t>        &lt;/property&gt;</a:t>
            </a:r>
            <a:endParaRPr lang="zh-CN" altLang="en-US" sz="1400"/>
          </a:p>
          <a:p>
            <a:r>
              <a:rPr lang="zh-CN" altLang="en-US" sz="1400"/>
              <a:t>        &lt;property&gt;</a:t>
            </a:r>
            <a:endParaRPr lang="zh-CN" altLang="en-US" sz="1400"/>
          </a:p>
          <a:p>
            <a:r>
              <a:rPr lang="zh-CN" altLang="en-US" sz="1400"/>
              <a:t>                &lt;name&gt;mapreduce.map.java.opts&lt;/name&gt;</a:t>
            </a:r>
            <a:endParaRPr lang="zh-CN" altLang="en-US" sz="1400"/>
          </a:p>
          <a:p>
            <a:r>
              <a:rPr lang="zh-CN" altLang="en-US" sz="1400"/>
              <a:t>                &lt;value&gt;-Xmx300m&lt;/value&gt;</a:t>
            </a:r>
            <a:endParaRPr lang="zh-CN" altLang="en-US" sz="1400"/>
          </a:p>
          <a:p>
            <a:r>
              <a:rPr lang="zh-CN" altLang="en-US" sz="1400"/>
              <a:t>                </a:t>
            </a:r>
            <a:r>
              <a:rPr lang="zh-CN" altLang="en-US" sz="1400">
                <a:sym typeface="+mn-ea"/>
              </a:rPr>
              <a:t>&lt;description&gt;表示</a:t>
            </a:r>
            <a:r>
              <a:rPr lang="en-US" altLang="zh-CN" sz="1400">
                <a:sym typeface="+mn-ea"/>
              </a:rPr>
              <a:t>MapTask</a:t>
            </a:r>
            <a:r>
              <a:rPr lang="zh-CN" altLang="en-US" sz="1400">
                <a:sym typeface="+mn-ea"/>
              </a:rPr>
              <a:t>需要的堆内存大小，默认是</a:t>
            </a:r>
            <a:r>
              <a:rPr lang="en-US" altLang="zh-CN" sz="1400">
                <a:sym typeface="+mn-ea"/>
              </a:rPr>
              <a:t>-Xmx200m</a:t>
            </a:r>
            <a:r>
              <a:rPr lang="zh-CN" altLang="en-US" sz="1400">
                <a:sym typeface="+mn-ea"/>
              </a:rPr>
              <a:t>&lt;/description&gt;</a:t>
            </a:r>
            <a:endParaRPr lang="zh-CN" altLang="en-US" sz="1400"/>
          </a:p>
          <a:p>
            <a:r>
              <a:rPr lang="zh-CN" altLang="en-US" sz="1400"/>
              <a:t>        &lt;/property&gt;</a:t>
            </a:r>
            <a:endParaRPr lang="zh-CN" altLang="en-US" sz="1400"/>
          </a:p>
          <a:p>
            <a:r>
              <a:rPr lang="zh-CN" altLang="en-US" sz="1400"/>
              <a:t>        &lt;property&gt;</a:t>
            </a:r>
            <a:endParaRPr lang="zh-CN" altLang="en-US" sz="1400"/>
          </a:p>
          <a:p>
            <a:r>
              <a:rPr lang="zh-CN" altLang="en-US" sz="1400"/>
              <a:t>                &lt;name&gt;mapreduce.map.cpu.vcores&lt;/name&gt;</a:t>
            </a:r>
            <a:endParaRPr lang="zh-CN" altLang="en-US" sz="1400"/>
          </a:p>
          <a:p>
            <a:r>
              <a:rPr lang="zh-CN" altLang="en-US" sz="1400"/>
              <a:t>                &lt;value&gt;1&lt;/value&gt;</a:t>
            </a:r>
            <a:endParaRPr lang="zh-CN" altLang="en-US" sz="1400"/>
          </a:p>
          <a:p>
            <a:r>
              <a:rPr lang="zh-CN" altLang="en-US" sz="1400"/>
              <a:t>                </a:t>
            </a:r>
            <a:r>
              <a:rPr lang="zh-CN" altLang="en-US" sz="1400">
                <a:sym typeface="+mn-ea"/>
              </a:rPr>
              <a:t>&lt;description&gt;表示</a:t>
            </a:r>
            <a:r>
              <a:rPr lang="en-US" altLang="zh-CN" sz="1400">
                <a:sym typeface="+mn-ea"/>
              </a:rPr>
              <a:t>MapTask</a:t>
            </a:r>
            <a:r>
              <a:rPr lang="zh-CN" altLang="en-US" sz="1400">
                <a:sym typeface="+mn-ea"/>
              </a:rPr>
              <a:t>需要的虚拟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大小，默认是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&lt;/description&gt;</a:t>
            </a:r>
            <a:endParaRPr lang="zh-CN" altLang="en-US" sz="1400"/>
          </a:p>
          <a:p>
            <a:r>
              <a:rPr lang="zh-CN" altLang="en-US" sz="1400"/>
              <a:t>        &lt;/property&gt;</a:t>
            </a:r>
            <a:endParaRPr lang="zh-CN" altLang="en-US" sz="1400"/>
          </a:p>
          <a:p>
            <a:r>
              <a:rPr lang="zh-CN" altLang="en-US" sz="1400"/>
              <a:t>        &lt;property&gt;</a:t>
            </a:r>
            <a:endParaRPr lang="zh-CN" altLang="en-US" sz="1400"/>
          </a:p>
          <a:p>
            <a:r>
              <a:rPr lang="zh-CN" altLang="en-US" sz="1400"/>
              <a:t>                &lt;name&gt;mapreduce.reduce.memory.mb&lt;/name&gt;</a:t>
            </a:r>
            <a:endParaRPr lang="zh-CN" altLang="en-US" sz="1400"/>
          </a:p>
          <a:p>
            <a:r>
              <a:rPr lang="zh-CN" altLang="en-US" sz="1400"/>
              <a:t>                &lt;value&gt;512&lt;/value&gt;</a:t>
            </a:r>
            <a:endParaRPr lang="zh-CN" altLang="en-US" sz="1400"/>
          </a:p>
          <a:p>
            <a:r>
              <a:rPr lang="zh-CN" altLang="en-US" sz="1400"/>
              <a:t>                </a:t>
            </a:r>
            <a:r>
              <a:rPr lang="zh-CN" altLang="en-US" sz="1400">
                <a:sym typeface="+mn-ea"/>
              </a:rPr>
              <a:t>&lt;description&gt;表示</a:t>
            </a:r>
            <a:r>
              <a:rPr lang="en-US" altLang="zh-CN" sz="1400">
                <a:sym typeface="+mn-ea"/>
              </a:rPr>
              <a:t>ReduceTask</a:t>
            </a:r>
            <a:r>
              <a:rPr lang="zh-CN" altLang="en-US" sz="1400">
                <a:sym typeface="+mn-ea"/>
              </a:rPr>
              <a:t>需要的总内存大小，默认是</a:t>
            </a:r>
            <a:r>
              <a:rPr lang="en-US" altLang="zh-CN" sz="1400">
                <a:sym typeface="+mn-ea"/>
              </a:rPr>
              <a:t>1024</a:t>
            </a:r>
            <a:r>
              <a:rPr lang="zh-CN" altLang="en-US" sz="1400">
                <a:sym typeface="+mn-ea"/>
              </a:rPr>
              <a:t>&lt;/description&gt;</a:t>
            </a:r>
            <a:endParaRPr lang="en-US" altLang="zh-CN" sz="1400"/>
          </a:p>
          <a:p>
            <a:r>
              <a:rPr lang="zh-CN" altLang="en-US" sz="1400"/>
              <a:t>        &lt;/property&gt;</a:t>
            </a:r>
            <a:endParaRPr lang="zh-CN" altLang="en-US" sz="1400"/>
          </a:p>
          <a:p>
            <a:r>
              <a:rPr lang="zh-CN" altLang="en-US" sz="1400"/>
              <a:t>        &lt;property&gt;</a:t>
            </a:r>
            <a:endParaRPr lang="zh-CN" altLang="en-US" sz="1400"/>
          </a:p>
          <a:p>
            <a:r>
              <a:rPr lang="zh-CN" altLang="en-US" sz="1400"/>
              <a:t>                &lt;name&gt;mapreduce.reduce.java.opts&lt;/name&gt;</a:t>
            </a:r>
            <a:endParaRPr lang="zh-CN" altLang="en-US" sz="1400"/>
          </a:p>
          <a:p>
            <a:r>
              <a:rPr lang="zh-CN" altLang="en-US" sz="1400"/>
              <a:t>                &lt;value&gt;-Xmx300m&lt;/value&gt;</a:t>
            </a:r>
            <a:endParaRPr lang="zh-CN" altLang="en-US" sz="1400"/>
          </a:p>
          <a:p>
            <a:r>
              <a:rPr lang="zh-CN" altLang="en-US" sz="1400"/>
              <a:t>                </a:t>
            </a:r>
            <a:r>
              <a:rPr lang="zh-CN" altLang="en-US" sz="1400">
                <a:sym typeface="+mn-ea"/>
              </a:rPr>
              <a:t>&lt;description&gt;表示</a:t>
            </a:r>
            <a:r>
              <a:rPr lang="en-US" altLang="zh-CN" sz="1400">
                <a:sym typeface="+mn-ea"/>
              </a:rPr>
              <a:t>ReduceTask</a:t>
            </a:r>
            <a:r>
              <a:rPr lang="zh-CN" altLang="en-US" sz="1400">
                <a:sym typeface="+mn-ea"/>
              </a:rPr>
              <a:t>需要的堆内存大小，默认是</a:t>
            </a:r>
            <a:r>
              <a:rPr lang="en-US" altLang="zh-CN" sz="1400">
                <a:sym typeface="+mn-ea"/>
              </a:rPr>
              <a:t>-Xmx200m</a:t>
            </a:r>
            <a:r>
              <a:rPr lang="zh-CN" altLang="en-US" sz="1400">
                <a:sym typeface="+mn-ea"/>
              </a:rPr>
              <a:t>&lt;/description&gt;</a:t>
            </a:r>
            <a:endParaRPr lang="zh-CN" altLang="en-US" sz="1400"/>
          </a:p>
          <a:p>
            <a:r>
              <a:rPr lang="zh-CN" altLang="en-US" sz="1400"/>
              <a:t>        &lt;/property&gt;</a:t>
            </a:r>
            <a:endParaRPr lang="zh-CN" altLang="en-US" sz="1400"/>
          </a:p>
          <a:p>
            <a:r>
              <a:rPr lang="zh-CN" altLang="en-US" sz="1400"/>
              <a:t>         &lt;property&gt;</a:t>
            </a:r>
            <a:endParaRPr lang="zh-CN" altLang="en-US" sz="1400"/>
          </a:p>
          <a:p>
            <a:r>
              <a:rPr lang="zh-CN" altLang="en-US" sz="1400"/>
              <a:t>                &lt;name&gt;mapreduce.reduce.cpu.vcores&lt;/name&gt;</a:t>
            </a:r>
            <a:endParaRPr lang="zh-CN" altLang="en-US" sz="1400"/>
          </a:p>
          <a:p>
            <a:r>
              <a:rPr lang="zh-CN" altLang="en-US" sz="1400"/>
              <a:t>                &lt;value&gt;1&lt;/value&gt;</a:t>
            </a:r>
            <a:endParaRPr lang="zh-CN" altLang="en-US" sz="1400"/>
          </a:p>
          <a:p>
            <a:r>
              <a:rPr lang="zh-CN" altLang="en-US" sz="1400"/>
              <a:t>                </a:t>
            </a:r>
            <a:r>
              <a:rPr lang="zh-CN" altLang="en-US" sz="1400">
                <a:sym typeface="+mn-ea"/>
              </a:rPr>
              <a:t>&lt;description&gt;表示</a:t>
            </a:r>
            <a:r>
              <a:rPr lang="en-US" altLang="zh-CN" sz="1400">
                <a:sym typeface="+mn-ea"/>
              </a:rPr>
              <a:t>ReduceTask</a:t>
            </a:r>
            <a:r>
              <a:rPr lang="zh-CN" altLang="en-US" sz="1400">
                <a:sym typeface="+mn-ea"/>
              </a:rPr>
              <a:t>需要的虚拟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大小，默认是</a:t>
            </a:r>
            <a:r>
              <a:rPr lang="en-US" altLang="zh-CN" sz="1400">
                <a:sym typeface="+mn-ea"/>
              </a:rPr>
              <a:t>1</a:t>
            </a:r>
            <a:r>
              <a:rPr lang="zh-CN" altLang="en-US" sz="1400">
                <a:sym typeface="+mn-ea"/>
              </a:rPr>
              <a:t>&lt;/description&gt;</a:t>
            </a:r>
            <a:endParaRPr lang="zh-CN" altLang="en-US" sz="1400"/>
          </a:p>
          <a:p>
            <a:r>
              <a:rPr lang="zh-CN" altLang="en-US" sz="1400"/>
              <a:t>        &lt;/property&gt;</a:t>
            </a:r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内存分配配置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68935" y="2690495"/>
            <a:ext cx="1015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mapred-site.xml hadoop-twq@slave1:~/bigdata/hadoop-2.7.5/etc/hadoop/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8935" y="3500755"/>
            <a:ext cx="1015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mapred-site.xml hadoop-twq@slave</a:t>
            </a:r>
            <a:r>
              <a:rPr lang="en-US" altLang="zh-CN"/>
              <a:t>2</a:t>
            </a:r>
            <a:r>
              <a:rPr lang="zh-CN" altLang="en-US"/>
              <a:t>:~/bigdata/hadoop-2.7.5/etc/hadoop/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1900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课程内容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52120" y="1909445"/>
            <a:ext cx="2181860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 &amp; Yarn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2290" y="50482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Yarn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的介绍以及安装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2290" y="106680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的介绍以及安装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2290" y="162179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Hadoop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的序列化方式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82290" y="218567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第一个例子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82290" y="275717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-Yarn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运行原理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82290" y="330390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资源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  <a:endParaRPr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2120" y="5150485"/>
            <a:ext cx="2181860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MapReduce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82290" y="402399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combiner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82290" y="459549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实现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wordcount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2290" y="515048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shuffle &amp; sort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82290" y="570547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Partitioner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82290" y="626935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MapReduce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的应用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59830" y="1781175"/>
            <a:ext cx="2181860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Hadoop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中文件格式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890000" y="33782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Hadoop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的压缩机制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890000" y="90932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text 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文件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的读写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90000" y="146431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avro 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文件的读写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90000" y="201930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parquet 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文件的读写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890000" y="258318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sequenceFile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的读写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90000" y="3161665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HDFS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中小文件的问题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9830" y="5042535"/>
            <a:ext cx="2181860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Yarn</a:t>
            </a:r>
            <a:endParaRPr 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890000" y="418338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Yarn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资源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调度机制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890000" y="475488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Yarn capacity Scheduler</a:t>
            </a:r>
            <a:endParaRPr 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90000" y="530987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Yarn fair Scheduler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90000" y="5864860"/>
            <a:ext cx="2921635" cy="4044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Yarn 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HA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配置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925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MapReduce</a:t>
            </a:r>
            <a:r>
              <a:rPr lang="zh-CN" altLang="en-US" sz="2800" dirty="0"/>
              <a:t>实现分布式计算 </a:t>
            </a:r>
            <a:r>
              <a:rPr lang="en-US" altLang="zh-CN" sz="2800" dirty="0"/>
              <a:t>- </a:t>
            </a:r>
            <a:r>
              <a:rPr lang="zh-CN" altLang="en-US" sz="2800" dirty="0"/>
              <a:t>简单的分布式</a:t>
            </a:r>
            <a:r>
              <a:rPr lang="en-US" altLang="zh-CN" sz="2800" dirty="0"/>
              <a:t>count</a:t>
            </a:r>
            <a:r>
              <a:rPr lang="zh-CN" altLang="en-US" sz="2800" dirty="0"/>
              <a:t>程序</a:t>
            </a:r>
            <a:endParaRPr lang="zh-CN" altLang="en-US" sz="28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1129665"/>
            <a:ext cx="1287780" cy="18199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3426460"/>
            <a:ext cx="1287780" cy="1819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2355" y="1294130"/>
            <a:ext cx="1367155" cy="1297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name...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what you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this is 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2355" y="3649980"/>
            <a:ext cx="136715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name...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2355" y="4472940"/>
            <a:ext cx="1367155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my first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word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count is a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135" y="1802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4135" y="38138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4135" y="47605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block3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0" y="1237615"/>
            <a:ext cx="1287780" cy="1819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0" y="3534410"/>
            <a:ext cx="1287780" cy="18199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17620" y="1294130"/>
            <a:ext cx="1911985" cy="1181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6365" y="3757930"/>
            <a:ext cx="179260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6365" y="4580890"/>
            <a:ext cx="1791970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1)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2769870" y="19050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2769870" y="386334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2769870" y="480949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0395" y="2362200"/>
            <a:ext cx="1287780" cy="181991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724900" y="2879725"/>
            <a:ext cx="2993390" cy="732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(“count”, List(4,2,3))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1560000">
            <a:off x="8227060" y="220345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740000">
            <a:off x="8119110" y="39751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098915" y="328168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(“count”, 9)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707765" y="1070610"/>
            <a:ext cx="4525010" cy="523113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486140" y="1673860"/>
            <a:ext cx="3548380" cy="319532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78145" y="638810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491345" y="525780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ReduceTask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660" y="1237615"/>
            <a:ext cx="1287780" cy="1819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660" y="3534410"/>
            <a:ext cx="1287780" cy="181991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6210935" y="1294130"/>
            <a:ext cx="1911985" cy="1181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(“count”, 4)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70625" y="3757930"/>
            <a:ext cx="179260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2)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70625" y="4580890"/>
            <a:ext cx="1791970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  <a:sym typeface="+mn-ea"/>
              </a:rPr>
              <a:t>(“count”, 3)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763895" y="180213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764530" y="3904615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5764530" y="4868545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176010" y="1197610"/>
            <a:ext cx="1993900" cy="442849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576060" y="573722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combine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387850" y="573722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837420" y="43103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23" grpId="0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925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/>
              <a:t>MapReduce</a:t>
            </a:r>
            <a:r>
              <a:rPr lang="zh-CN" altLang="en-US" sz="2800" dirty="0"/>
              <a:t>实现分布式计算 </a:t>
            </a:r>
            <a:r>
              <a:rPr lang="en-US" altLang="zh-CN" sz="2800" dirty="0"/>
              <a:t>- </a:t>
            </a:r>
            <a:r>
              <a:rPr lang="zh-CN" altLang="en-US" sz="2800" dirty="0"/>
              <a:t>简单的分布式</a:t>
            </a:r>
            <a:r>
              <a:rPr lang="en-US" altLang="zh-CN" sz="2800" dirty="0"/>
              <a:t>count</a:t>
            </a:r>
            <a:r>
              <a:rPr lang="zh-CN" altLang="en-US" sz="2800" dirty="0"/>
              <a:t>程序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2705" y="279146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(input)&lt;k1, v1&gt;</a:t>
            </a:r>
            <a:endParaRPr lang="en-US" altLang="zh-CN"/>
          </a:p>
        </p:txBody>
      </p:sp>
      <p:sp>
        <p:nvSpPr>
          <p:cNvPr id="41" name="右箭头 40"/>
          <p:cNvSpPr/>
          <p:nvPr/>
        </p:nvSpPr>
        <p:spPr>
          <a:xfrm>
            <a:off x="2033270" y="2821305"/>
            <a:ext cx="591185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974465" y="28219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&lt;k2, v2&gt;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747645" y="279146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4" name="右箭头 43"/>
          <p:cNvSpPr/>
          <p:nvPr/>
        </p:nvSpPr>
        <p:spPr>
          <a:xfrm>
            <a:off x="3312160" y="2851150"/>
            <a:ext cx="591185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5096510" y="2851150"/>
            <a:ext cx="591185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397115" y="28517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&lt;k2, v2&gt;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5751830" y="282130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combine</a:t>
            </a:r>
            <a:endParaRPr lang="en-US" altLang="zh-CN"/>
          </a:p>
        </p:txBody>
      </p:sp>
      <p:sp>
        <p:nvSpPr>
          <p:cNvPr id="48" name="右箭头 47"/>
          <p:cNvSpPr/>
          <p:nvPr/>
        </p:nvSpPr>
        <p:spPr>
          <a:xfrm>
            <a:off x="6734810" y="2880995"/>
            <a:ext cx="591185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8524875" y="2880995"/>
            <a:ext cx="591185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10825480" y="28816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&lt;k3, v3&gt;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180195" y="28511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52" name="右箭头 51"/>
          <p:cNvSpPr/>
          <p:nvPr/>
        </p:nvSpPr>
        <p:spPr>
          <a:xfrm>
            <a:off x="10116185" y="2910840"/>
            <a:ext cx="591185" cy="309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264160" y="36328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&lt;Long, Text&gt;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803015" y="363283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&lt;Text, Int&gt;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7084695" y="363283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&lt;Text, Int&gt;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0707370" y="3632835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&lt;Text, Int&gt;</a:t>
            </a:r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1950720" y="1966595"/>
            <a:ext cx="6442075" cy="240220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8444230" y="1966595"/>
            <a:ext cx="3703320" cy="240220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393565" y="509079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9620250" y="50907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ReduceTask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41" grpId="0" animBg="1"/>
      <p:bldP spid="43" grpId="0"/>
      <p:bldP spid="44" grpId="0" animBg="1"/>
      <p:bldP spid="42" grpId="0"/>
      <p:bldP spid="54" grpId="0"/>
      <p:bldP spid="45" grpId="0" animBg="1"/>
      <p:bldP spid="47" grpId="0"/>
      <p:bldP spid="48" grpId="0" animBg="1"/>
      <p:bldP spid="46" grpId="0"/>
      <p:bldP spid="55" grpId="0"/>
      <p:bldP spid="49" grpId="0" animBg="1"/>
      <p:bldP spid="51" grpId="0"/>
      <p:bldP spid="52" grpId="0" animBg="1"/>
      <p:bldP spid="50" grpId="0"/>
      <p:bldP spid="56" grpId="0"/>
      <p:bldP spid="57" grpId="0" animBg="1"/>
      <p:bldP spid="59" grpId="0"/>
      <p:bldP spid="58" grpId="0" animBg="1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6050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版本的</a:t>
            </a:r>
            <a:r>
              <a:rPr lang="en-US" altLang="zh-CN" sz="2800" dirty="0"/>
              <a:t>Word Count</a:t>
            </a:r>
            <a:r>
              <a:rPr lang="zh-CN" altLang="en-US" sz="2800" dirty="0"/>
              <a:t>程序详解</a:t>
            </a:r>
            <a:endParaRPr lang="zh-CN" altLang="en-US" sz="28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117600"/>
            <a:ext cx="1287780" cy="18199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3414395"/>
            <a:ext cx="1287780" cy="1819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9865" y="1282065"/>
            <a:ext cx="1367155" cy="1297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this 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865" y="3637915"/>
            <a:ext cx="136715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is this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865" y="4460875"/>
            <a:ext cx="1367155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my first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count is a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25" y="1150620"/>
            <a:ext cx="1287780" cy="1819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25" y="3447415"/>
            <a:ext cx="1287780" cy="18199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03145" y="1207135"/>
            <a:ext cx="1911985" cy="149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2835" y="3129915"/>
            <a:ext cx="1792605" cy="1132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1890" y="4493895"/>
            <a:ext cx="1791970" cy="111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590675" y="1818005"/>
            <a:ext cx="6026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590675" y="3776345"/>
            <a:ext cx="6026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590675" y="4722495"/>
            <a:ext cx="6026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3085" y="2462530"/>
            <a:ext cx="1287780" cy="1819910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 rot="1560000">
            <a:off x="6790055" y="2198370"/>
            <a:ext cx="8483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740000">
            <a:off x="6680835" y="4016375"/>
            <a:ext cx="90932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93290" y="983615"/>
            <a:ext cx="4525010" cy="523113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42785" y="1318260"/>
            <a:ext cx="5067300" cy="37630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63670" y="630110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047990" y="52812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ReduceTask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185" y="1150620"/>
            <a:ext cx="1287780" cy="1819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185" y="3447415"/>
            <a:ext cx="1287780" cy="181991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56785" y="3401695"/>
            <a:ext cx="1792605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4249420" y="1715135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250055" y="381762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250055" y="478155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61535" y="1110615"/>
            <a:ext cx="1993900" cy="442849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061585" y="565023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combine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2873375" y="565023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005570" y="45345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702810" y="1202690"/>
            <a:ext cx="1911985" cy="149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2)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2)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3135" y="4361815"/>
            <a:ext cx="1791970" cy="111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9845" y="2014855"/>
            <a:ext cx="2224405" cy="234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List(2,2))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List(2, 2,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List(1,1,1))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(“my”,List(1,1))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List(1))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List(1))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List(1))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54945" y="2028190"/>
            <a:ext cx="1552575" cy="243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4)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5)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3)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9883140" y="318643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3" grpId="0" animBg="1"/>
      <p:bldP spid="17" grpId="0" animBg="1"/>
      <p:bldP spid="14" grpId="0" animBg="1"/>
      <p:bldP spid="18" grpId="0" animBg="1"/>
      <p:bldP spid="15" grpId="0" animBg="1"/>
      <p:bldP spid="39" grpId="0"/>
      <p:bldP spid="31" grpId="0" animBg="1"/>
      <p:bldP spid="33" grpId="0" animBg="1"/>
      <p:bldP spid="35" grpId="0" animBg="1"/>
      <p:bldP spid="36" grpId="0" animBg="1"/>
      <p:bldP spid="37" grpId="0" animBg="1"/>
      <p:bldP spid="38" grpId="0"/>
      <p:bldP spid="3" grpId="0" animBg="1"/>
      <p:bldP spid="8" grpId="0" animBg="1"/>
      <p:bldP spid="21" grpId="0" animBg="1"/>
      <p:bldP spid="22" grpId="0" animBg="1"/>
      <p:bldP spid="9" grpId="0" animBg="1"/>
      <p:bldP spid="41" grpId="0" animBg="1"/>
      <p:bldP spid="10" grpId="0" animBg="1"/>
      <p:bldP spid="40" grpId="0"/>
      <p:bldP spid="26" grpId="0"/>
      <p:bldP spid="24" grpId="0" animBg="1"/>
      <p:bldP spid="25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6050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版本的</a:t>
            </a:r>
            <a:r>
              <a:rPr lang="en-US" altLang="zh-CN" sz="2800" dirty="0"/>
              <a:t>Word Count</a:t>
            </a:r>
            <a:r>
              <a:rPr lang="zh-CN" altLang="en-US" sz="2800" dirty="0"/>
              <a:t>程序详解</a:t>
            </a:r>
            <a:endParaRPr lang="zh-CN" altLang="en-US" sz="28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95045" y="2691130"/>
            <a:ext cx="110502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</a:t>
            </a:r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        &lt;name&gt;</a:t>
            </a:r>
            <a:r>
              <a:rPr lang="zh-CN" altLang="en-US">
                <a:sym typeface="+mn-ea"/>
              </a:rPr>
              <a:t>yarn.nodemanager.vmem-pmem-ratio</a:t>
            </a:r>
            <a:r>
              <a:rPr lang="zh-CN" altLang="en-US"/>
              <a:t>&lt;/name&gt;</a:t>
            </a:r>
            <a:endParaRPr lang="zh-CN" altLang="en-US"/>
          </a:p>
          <a:p>
            <a:r>
              <a:rPr lang="zh-CN" altLang="en-US"/>
              <a:t>        &lt;value&gt;</a:t>
            </a:r>
            <a:r>
              <a:rPr lang="en-US" altLang="zh-CN"/>
              <a:t>4</a:t>
            </a:r>
            <a:r>
              <a:rPr lang="zh-CN" altLang="en-US"/>
              <a:t>&lt;/value&gt;</a:t>
            </a:r>
            <a:endParaRPr lang="zh-CN" altLang="en-US"/>
          </a:p>
          <a:p>
            <a:r>
              <a:rPr lang="zh-CN" altLang="en-US"/>
              <a:t>        &lt;description&gt;</a:t>
            </a:r>
            <a:r>
              <a:rPr lang="en-US" altLang="zh-CN"/>
              <a:t>yarn</a:t>
            </a:r>
            <a:r>
              <a:rPr lang="zh-CN" altLang="en-US">
                <a:ea typeface="宋体" panose="02010600030101010101" pitchFamily="2" charset="-122"/>
              </a:rPr>
              <a:t>虚拟内存和物理内存的比率，默认是</a:t>
            </a:r>
            <a:r>
              <a:rPr lang="en-US" altLang="zh-CN">
                <a:ea typeface="宋体" panose="02010600030101010101" pitchFamily="2" charset="-122"/>
              </a:rPr>
              <a:t>2.1</a:t>
            </a:r>
            <a:r>
              <a:rPr lang="zh-CN" altLang="en-US"/>
              <a:t>&lt;/description&gt;</a:t>
            </a:r>
            <a:endParaRPr lang="zh-CN" altLang="en-US"/>
          </a:p>
          <a:p>
            <a:r>
              <a:rPr lang="zh-CN" altLang="en-US"/>
              <a:t>    &lt;/property&gt;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21690" y="4493260"/>
            <a:ext cx="9935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yarn-site.xml hadoop-twq@slave</a:t>
            </a:r>
            <a:r>
              <a:rPr lang="en-US" altLang="zh-CN"/>
              <a:t>1</a:t>
            </a:r>
            <a:r>
              <a:rPr lang="zh-CN" altLang="en-US"/>
              <a:t>:~/bigdata/hadoop-2.7.5/etc/hadoop/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90905" y="4973955"/>
            <a:ext cx="99358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yarn-site.xml hadoop-twq@slave2:~/bigdata/hadoop-2.7.5/etc/hadoop/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828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版本的</a:t>
            </a:r>
            <a:r>
              <a:rPr lang="en-US" altLang="zh-CN" sz="2800" dirty="0"/>
              <a:t>Word Count</a:t>
            </a:r>
            <a:r>
              <a:rPr lang="zh-CN" altLang="en-US" sz="2800" dirty="0"/>
              <a:t>程序详解 </a:t>
            </a:r>
            <a:r>
              <a:rPr lang="en-US" altLang="zh-CN" sz="2800" dirty="0"/>
              <a:t>- Shuffle</a:t>
            </a:r>
            <a:endParaRPr lang="en-US" altLang="zh-CN" sz="2800" dirty="0"/>
          </a:p>
        </p:txBody>
      </p:sp>
      <p:sp>
        <p:nvSpPr>
          <p:cNvPr id="20" name="矩形 19"/>
          <p:cNvSpPr/>
          <p:nvPr/>
        </p:nvSpPr>
        <p:spPr>
          <a:xfrm>
            <a:off x="984250" y="1271270"/>
            <a:ext cx="3903345" cy="1508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60780" y="1642745"/>
            <a:ext cx="117475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84250" y="2197100"/>
            <a:ext cx="627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input</a:t>
            </a:r>
            <a:endParaRPr lang="en-US" altLang="zh-CN" sz="1400"/>
          </a:p>
          <a:p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32" name="矩形 31"/>
          <p:cNvSpPr/>
          <p:nvPr/>
        </p:nvSpPr>
        <p:spPr>
          <a:xfrm>
            <a:off x="1654175" y="1642745"/>
            <a:ext cx="528320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</a:t>
            </a:r>
            <a:endParaRPr lang="en-US" altLang="zh-CN" sz="1600"/>
          </a:p>
        </p:txBody>
      </p:sp>
      <p:sp>
        <p:nvSpPr>
          <p:cNvPr id="42" name="矩形 41"/>
          <p:cNvSpPr/>
          <p:nvPr/>
        </p:nvSpPr>
        <p:spPr>
          <a:xfrm>
            <a:off x="2500630" y="182499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43" name="文本框 42"/>
          <p:cNvSpPr txBox="1"/>
          <p:nvPr/>
        </p:nvSpPr>
        <p:spPr>
          <a:xfrm>
            <a:off x="2273935" y="130302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buffer in</a:t>
            </a:r>
            <a:endParaRPr lang="en-US" altLang="zh-CN" sz="1400"/>
          </a:p>
          <a:p>
            <a:r>
              <a:rPr lang="en-US" altLang="zh-CN" sz="1400"/>
              <a:t>memory</a:t>
            </a:r>
            <a:endParaRPr lang="en-US" altLang="zh-CN" sz="1400"/>
          </a:p>
        </p:txBody>
      </p:sp>
      <p:sp>
        <p:nvSpPr>
          <p:cNvPr id="44" name="矩形 43"/>
          <p:cNvSpPr/>
          <p:nvPr/>
        </p:nvSpPr>
        <p:spPr>
          <a:xfrm>
            <a:off x="3252470" y="1563370"/>
            <a:ext cx="2108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45" name="矩形 44"/>
          <p:cNvSpPr/>
          <p:nvPr/>
        </p:nvSpPr>
        <p:spPr>
          <a:xfrm>
            <a:off x="3463290" y="1563370"/>
            <a:ext cx="16319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46" name="矩形 45"/>
          <p:cNvSpPr/>
          <p:nvPr/>
        </p:nvSpPr>
        <p:spPr>
          <a:xfrm>
            <a:off x="3252470" y="1824990"/>
            <a:ext cx="2108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47" name="矩形 46"/>
          <p:cNvSpPr/>
          <p:nvPr/>
        </p:nvSpPr>
        <p:spPr>
          <a:xfrm>
            <a:off x="3463290" y="1824990"/>
            <a:ext cx="16319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48" name="矩形 47"/>
          <p:cNvSpPr/>
          <p:nvPr/>
        </p:nvSpPr>
        <p:spPr>
          <a:xfrm>
            <a:off x="3256915" y="2082165"/>
            <a:ext cx="768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49" name="矩形 48"/>
          <p:cNvSpPr/>
          <p:nvPr/>
        </p:nvSpPr>
        <p:spPr>
          <a:xfrm>
            <a:off x="3333750" y="2082165"/>
            <a:ext cx="29210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50" name="矩形 49"/>
          <p:cNvSpPr/>
          <p:nvPr/>
        </p:nvSpPr>
        <p:spPr>
          <a:xfrm>
            <a:off x="4138930" y="1824990"/>
            <a:ext cx="3124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51" name="矩形 50"/>
          <p:cNvSpPr/>
          <p:nvPr/>
        </p:nvSpPr>
        <p:spPr>
          <a:xfrm>
            <a:off x="4451350" y="1824990"/>
            <a:ext cx="29210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52" name="文本框 51"/>
          <p:cNvSpPr txBox="1"/>
          <p:nvPr/>
        </p:nvSpPr>
        <p:spPr>
          <a:xfrm>
            <a:off x="2632710" y="2272030"/>
            <a:ext cx="1694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partition, sorted</a:t>
            </a:r>
            <a:endParaRPr lang="en-US" altLang="zh-CN" sz="1400"/>
          </a:p>
          <a:p>
            <a:r>
              <a:rPr lang="en-US" altLang="zh-CN" sz="1400"/>
              <a:t>spill to disk</a:t>
            </a:r>
            <a:endParaRPr lang="en-US" altLang="zh-CN" sz="1400"/>
          </a:p>
        </p:txBody>
      </p:sp>
      <p:sp>
        <p:nvSpPr>
          <p:cNvPr id="53" name="文本框 52"/>
          <p:cNvSpPr txBox="1"/>
          <p:nvPr/>
        </p:nvSpPr>
        <p:spPr>
          <a:xfrm>
            <a:off x="3745865" y="130302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merge on </a:t>
            </a:r>
            <a:endParaRPr lang="en-US" altLang="zh-CN" sz="1400"/>
          </a:p>
          <a:p>
            <a:r>
              <a:rPr lang="en-US" altLang="zh-CN" sz="1400"/>
              <a:t>disk</a:t>
            </a:r>
            <a:endParaRPr lang="en-US" altLang="zh-CN" sz="1400"/>
          </a:p>
        </p:txBody>
      </p:sp>
      <p:cxnSp>
        <p:nvCxnSpPr>
          <p:cNvPr id="54" name="直接箭头连接符 53"/>
          <p:cNvCxnSpPr>
            <a:stCxn id="23" idx="3"/>
            <a:endCxn id="32" idx="1"/>
          </p:cNvCxnSpPr>
          <p:nvPr/>
        </p:nvCxnSpPr>
        <p:spPr>
          <a:xfrm>
            <a:off x="1278255" y="1920240"/>
            <a:ext cx="37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2" idx="3"/>
            <a:endCxn id="42" idx="1"/>
          </p:cNvCxnSpPr>
          <p:nvPr/>
        </p:nvCxnSpPr>
        <p:spPr>
          <a:xfrm>
            <a:off x="2182495" y="1920240"/>
            <a:ext cx="318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2" idx="3"/>
            <a:endCxn id="44" idx="1"/>
          </p:cNvCxnSpPr>
          <p:nvPr/>
        </p:nvCxnSpPr>
        <p:spPr>
          <a:xfrm flipV="1">
            <a:off x="3028950" y="1658620"/>
            <a:ext cx="223520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2" idx="3"/>
            <a:endCxn id="46" idx="1"/>
          </p:cNvCxnSpPr>
          <p:nvPr/>
        </p:nvCxnSpPr>
        <p:spPr>
          <a:xfrm>
            <a:off x="3028950" y="1920240"/>
            <a:ext cx="223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2" idx="3"/>
            <a:endCxn id="48" idx="1"/>
          </p:cNvCxnSpPr>
          <p:nvPr/>
        </p:nvCxnSpPr>
        <p:spPr>
          <a:xfrm>
            <a:off x="3028950" y="1920240"/>
            <a:ext cx="227965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5" idx="3"/>
            <a:endCxn id="50" idx="1"/>
          </p:cNvCxnSpPr>
          <p:nvPr/>
        </p:nvCxnSpPr>
        <p:spPr>
          <a:xfrm>
            <a:off x="3626485" y="1658620"/>
            <a:ext cx="512445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7" idx="3"/>
            <a:endCxn id="50" idx="1"/>
          </p:cNvCxnSpPr>
          <p:nvPr/>
        </p:nvCxnSpPr>
        <p:spPr>
          <a:xfrm>
            <a:off x="3626485" y="1920240"/>
            <a:ext cx="51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9" idx="3"/>
            <a:endCxn id="50" idx="1"/>
          </p:cNvCxnSpPr>
          <p:nvPr/>
        </p:nvCxnSpPr>
        <p:spPr>
          <a:xfrm flipV="1">
            <a:off x="3625850" y="1920240"/>
            <a:ext cx="513080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1019175" y="130302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map task</a:t>
            </a:r>
            <a:endParaRPr lang="en-US" altLang="zh-CN" sz="1400"/>
          </a:p>
        </p:txBody>
      </p:sp>
      <p:sp>
        <p:nvSpPr>
          <p:cNvPr id="63" name="矩形 62"/>
          <p:cNvSpPr/>
          <p:nvPr/>
        </p:nvSpPr>
        <p:spPr>
          <a:xfrm>
            <a:off x="984250" y="3072130"/>
            <a:ext cx="3903345" cy="1508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160780" y="3443605"/>
            <a:ext cx="117475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84250" y="3997960"/>
            <a:ext cx="627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input</a:t>
            </a:r>
            <a:endParaRPr lang="en-US" altLang="zh-CN" sz="1400"/>
          </a:p>
          <a:p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66" name="矩形 65"/>
          <p:cNvSpPr/>
          <p:nvPr/>
        </p:nvSpPr>
        <p:spPr>
          <a:xfrm>
            <a:off x="1654175" y="3443605"/>
            <a:ext cx="528320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</a:t>
            </a:r>
            <a:endParaRPr lang="en-US" altLang="zh-CN" sz="1600"/>
          </a:p>
        </p:txBody>
      </p:sp>
      <p:sp>
        <p:nvSpPr>
          <p:cNvPr id="67" name="矩形 66"/>
          <p:cNvSpPr/>
          <p:nvPr/>
        </p:nvSpPr>
        <p:spPr>
          <a:xfrm>
            <a:off x="2500630" y="362585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68" name="文本框 67"/>
          <p:cNvSpPr txBox="1"/>
          <p:nvPr/>
        </p:nvSpPr>
        <p:spPr>
          <a:xfrm>
            <a:off x="2273935" y="310388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buffer in</a:t>
            </a:r>
            <a:endParaRPr lang="en-US" altLang="zh-CN" sz="1400"/>
          </a:p>
          <a:p>
            <a:r>
              <a:rPr lang="en-US" altLang="zh-CN" sz="1400"/>
              <a:t>memory</a:t>
            </a:r>
            <a:endParaRPr lang="en-US" altLang="zh-CN" sz="1400"/>
          </a:p>
        </p:txBody>
      </p:sp>
      <p:sp>
        <p:nvSpPr>
          <p:cNvPr id="69" name="矩形 68"/>
          <p:cNvSpPr/>
          <p:nvPr/>
        </p:nvSpPr>
        <p:spPr>
          <a:xfrm>
            <a:off x="3252470" y="3364230"/>
            <a:ext cx="2108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0" name="矩形 69"/>
          <p:cNvSpPr/>
          <p:nvPr/>
        </p:nvSpPr>
        <p:spPr>
          <a:xfrm>
            <a:off x="3463290" y="3364230"/>
            <a:ext cx="16319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1" name="矩形 70"/>
          <p:cNvSpPr/>
          <p:nvPr/>
        </p:nvSpPr>
        <p:spPr>
          <a:xfrm>
            <a:off x="3252470" y="3625850"/>
            <a:ext cx="2108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2" name="矩形 71"/>
          <p:cNvSpPr/>
          <p:nvPr/>
        </p:nvSpPr>
        <p:spPr>
          <a:xfrm>
            <a:off x="3463290" y="3625850"/>
            <a:ext cx="16319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3" name="矩形 72"/>
          <p:cNvSpPr/>
          <p:nvPr/>
        </p:nvSpPr>
        <p:spPr>
          <a:xfrm>
            <a:off x="3256915" y="3883025"/>
            <a:ext cx="768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4" name="矩形 73"/>
          <p:cNvSpPr/>
          <p:nvPr/>
        </p:nvSpPr>
        <p:spPr>
          <a:xfrm>
            <a:off x="3333750" y="3883025"/>
            <a:ext cx="29210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5" name="矩形 74"/>
          <p:cNvSpPr/>
          <p:nvPr/>
        </p:nvSpPr>
        <p:spPr>
          <a:xfrm>
            <a:off x="4138930" y="3625850"/>
            <a:ext cx="3124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6" name="矩形 75"/>
          <p:cNvSpPr/>
          <p:nvPr/>
        </p:nvSpPr>
        <p:spPr>
          <a:xfrm>
            <a:off x="4451350" y="3625850"/>
            <a:ext cx="29210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77" name="文本框 76"/>
          <p:cNvSpPr txBox="1"/>
          <p:nvPr/>
        </p:nvSpPr>
        <p:spPr>
          <a:xfrm>
            <a:off x="2632710" y="4072890"/>
            <a:ext cx="1694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partition, sorted</a:t>
            </a:r>
            <a:endParaRPr lang="en-US" altLang="zh-CN" sz="1400"/>
          </a:p>
          <a:p>
            <a:r>
              <a:rPr lang="en-US" altLang="zh-CN" sz="1400"/>
              <a:t>spill to disk</a:t>
            </a:r>
            <a:endParaRPr lang="en-US" altLang="zh-CN" sz="1400"/>
          </a:p>
        </p:txBody>
      </p:sp>
      <p:sp>
        <p:nvSpPr>
          <p:cNvPr id="78" name="文本框 77"/>
          <p:cNvSpPr txBox="1"/>
          <p:nvPr/>
        </p:nvSpPr>
        <p:spPr>
          <a:xfrm>
            <a:off x="3803650" y="3072130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merge on </a:t>
            </a:r>
            <a:endParaRPr lang="en-US" altLang="zh-CN" sz="1400"/>
          </a:p>
          <a:p>
            <a:r>
              <a:rPr lang="en-US" altLang="zh-CN" sz="1400"/>
              <a:t>disk</a:t>
            </a:r>
            <a:endParaRPr lang="en-US" altLang="zh-CN" sz="1400"/>
          </a:p>
        </p:txBody>
      </p:sp>
      <p:cxnSp>
        <p:nvCxnSpPr>
          <p:cNvPr id="79" name="直接箭头连接符 78"/>
          <p:cNvCxnSpPr>
            <a:stCxn id="64" idx="3"/>
            <a:endCxn id="66" idx="1"/>
          </p:cNvCxnSpPr>
          <p:nvPr/>
        </p:nvCxnSpPr>
        <p:spPr>
          <a:xfrm>
            <a:off x="1278255" y="3721100"/>
            <a:ext cx="37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6" idx="3"/>
            <a:endCxn id="67" idx="1"/>
          </p:cNvCxnSpPr>
          <p:nvPr/>
        </p:nvCxnSpPr>
        <p:spPr>
          <a:xfrm>
            <a:off x="2182495" y="3721100"/>
            <a:ext cx="318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7" idx="3"/>
            <a:endCxn id="69" idx="1"/>
          </p:cNvCxnSpPr>
          <p:nvPr/>
        </p:nvCxnSpPr>
        <p:spPr>
          <a:xfrm flipV="1">
            <a:off x="3028950" y="3459480"/>
            <a:ext cx="223520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3"/>
            <a:endCxn id="71" idx="1"/>
          </p:cNvCxnSpPr>
          <p:nvPr/>
        </p:nvCxnSpPr>
        <p:spPr>
          <a:xfrm>
            <a:off x="3028950" y="3721100"/>
            <a:ext cx="223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7" idx="3"/>
            <a:endCxn id="73" idx="1"/>
          </p:cNvCxnSpPr>
          <p:nvPr/>
        </p:nvCxnSpPr>
        <p:spPr>
          <a:xfrm>
            <a:off x="3028950" y="3721100"/>
            <a:ext cx="227965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0" idx="3"/>
            <a:endCxn id="75" idx="1"/>
          </p:cNvCxnSpPr>
          <p:nvPr/>
        </p:nvCxnSpPr>
        <p:spPr>
          <a:xfrm>
            <a:off x="3626485" y="3459480"/>
            <a:ext cx="512445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2" idx="3"/>
            <a:endCxn id="75" idx="1"/>
          </p:cNvCxnSpPr>
          <p:nvPr/>
        </p:nvCxnSpPr>
        <p:spPr>
          <a:xfrm>
            <a:off x="3626485" y="3721100"/>
            <a:ext cx="51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4" idx="3"/>
            <a:endCxn id="75" idx="1"/>
          </p:cNvCxnSpPr>
          <p:nvPr/>
        </p:nvCxnSpPr>
        <p:spPr>
          <a:xfrm flipV="1">
            <a:off x="3625850" y="3721100"/>
            <a:ext cx="513080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019175" y="310388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map task</a:t>
            </a:r>
            <a:endParaRPr lang="en-US" altLang="zh-CN" sz="1400"/>
          </a:p>
        </p:txBody>
      </p:sp>
      <p:sp>
        <p:nvSpPr>
          <p:cNvPr id="88" name="矩形 87"/>
          <p:cNvSpPr/>
          <p:nvPr/>
        </p:nvSpPr>
        <p:spPr>
          <a:xfrm>
            <a:off x="948690" y="4755515"/>
            <a:ext cx="3903345" cy="1508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1125220" y="5126990"/>
            <a:ext cx="117475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948690" y="5681345"/>
            <a:ext cx="627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input</a:t>
            </a:r>
            <a:endParaRPr lang="en-US" altLang="zh-CN" sz="1400"/>
          </a:p>
          <a:p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91" name="矩形 90"/>
          <p:cNvSpPr/>
          <p:nvPr/>
        </p:nvSpPr>
        <p:spPr>
          <a:xfrm>
            <a:off x="1618615" y="5126990"/>
            <a:ext cx="528320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map</a:t>
            </a:r>
            <a:endParaRPr lang="en-US" altLang="zh-CN" sz="1600"/>
          </a:p>
        </p:txBody>
      </p:sp>
      <p:sp>
        <p:nvSpPr>
          <p:cNvPr id="92" name="矩形 91"/>
          <p:cNvSpPr/>
          <p:nvPr/>
        </p:nvSpPr>
        <p:spPr>
          <a:xfrm>
            <a:off x="2465070" y="5309235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93" name="文本框 92"/>
          <p:cNvSpPr txBox="1"/>
          <p:nvPr/>
        </p:nvSpPr>
        <p:spPr>
          <a:xfrm>
            <a:off x="2238375" y="4787265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buffer in</a:t>
            </a:r>
            <a:endParaRPr lang="en-US" altLang="zh-CN" sz="1400"/>
          </a:p>
          <a:p>
            <a:r>
              <a:rPr lang="en-US" altLang="zh-CN" sz="1400"/>
              <a:t>memory</a:t>
            </a:r>
            <a:endParaRPr lang="en-US" altLang="zh-CN" sz="1400"/>
          </a:p>
        </p:txBody>
      </p:sp>
      <p:sp>
        <p:nvSpPr>
          <p:cNvPr id="94" name="矩形 93"/>
          <p:cNvSpPr/>
          <p:nvPr/>
        </p:nvSpPr>
        <p:spPr>
          <a:xfrm>
            <a:off x="3216910" y="5047615"/>
            <a:ext cx="2108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95" name="矩形 94"/>
          <p:cNvSpPr/>
          <p:nvPr/>
        </p:nvSpPr>
        <p:spPr>
          <a:xfrm>
            <a:off x="3427730" y="5047615"/>
            <a:ext cx="16319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96" name="矩形 95"/>
          <p:cNvSpPr/>
          <p:nvPr/>
        </p:nvSpPr>
        <p:spPr>
          <a:xfrm>
            <a:off x="3216910" y="5309235"/>
            <a:ext cx="2108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97" name="矩形 96"/>
          <p:cNvSpPr/>
          <p:nvPr/>
        </p:nvSpPr>
        <p:spPr>
          <a:xfrm>
            <a:off x="3427730" y="5309235"/>
            <a:ext cx="16319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98" name="矩形 97"/>
          <p:cNvSpPr/>
          <p:nvPr/>
        </p:nvSpPr>
        <p:spPr>
          <a:xfrm>
            <a:off x="3221355" y="5566410"/>
            <a:ext cx="76835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99" name="矩形 98"/>
          <p:cNvSpPr/>
          <p:nvPr/>
        </p:nvSpPr>
        <p:spPr>
          <a:xfrm>
            <a:off x="3298190" y="5566410"/>
            <a:ext cx="29210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00" name="矩形 99"/>
          <p:cNvSpPr/>
          <p:nvPr/>
        </p:nvSpPr>
        <p:spPr>
          <a:xfrm>
            <a:off x="4103370" y="5309235"/>
            <a:ext cx="3124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01" name="矩形 100"/>
          <p:cNvSpPr/>
          <p:nvPr/>
        </p:nvSpPr>
        <p:spPr>
          <a:xfrm>
            <a:off x="4415790" y="5309235"/>
            <a:ext cx="29210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02" name="文本框 101"/>
          <p:cNvSpPr txBox="1"/>
          <p:nvPr/>
        </p:nvSpPr>
        <p:spPr>
          <a:xfrm>
            <a:off x="2597150" y="5756275"/>
            <a:ext cx="16941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partition, sorted</a:t>
            </a:r>
            <a:endParaRPr lang="en-US" altLang="zh-CN" sz="1400"/>
          </a:p>
          <a:p>
            <a:r>
              <a:rPr lang="en-US" altLang="zh-CN" sz="1400"/>
              <a:t>spill to disk</a:t>
            </a:r>
            <a:endParaRPr lang="en-US" altLang="zh-CN" sz="1400"/>
          </a:p>
        </p:txBody>
      </p:sp>
      <p:sp>
        <p:nvSpPr>
          <p:cNvPr id="103" name="文本框 102"/>
          <p:cNvSpPr txBox="1"/>
          <p:nvPr/>
        </p:nvSpPr>
        <p:spPr>
          <a:xfrm>
            <a:off x="3710305" y="4787265"/>
            <a:ext cx="98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merge on </a:t>
            </a:r>
            <a:endParaRPr lang="en-US" altLang="zh-CN" sz="1400"/>
          </a:p>
          <a:p>
            <a:r>
              <a:rPr lang="en-US" altLang="zh-CN" sz="1400"/>
              <a:t>disk</a:t>
            </a:r>
            <a:endParaRPr lang="en-US" altLang="zh-CN" sz="1400"/>
          </a:p>
        </p:txBody>
      </p:sp>
      <p:cxnSp>
        <p:nvCxnSpPr>
          <p:cNvPr id="104" name="直接箭头连接符 103"/>
          <p:cNvCxnSpPr>
            <a:stCxn id="89" idx="3"/>
            <a:endCxn id="91" idx="1"/>
          </p:cNvCxnSpPr>
          <p:nvPr/>
        </p:nvCxnSpPr>
        <p:spPr>
          <a:xfrm>
            <a:off x="1242695" y="5404485"/>
            <a:ext cx="3759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1" idx="3"/>
            <a:endCxn id="92" idx="1"/>
          </p:cNvCxnSpPr>
          <p:nvPr/>
        </p:nvCxnSpPr>
        <p:spPr>
          <a:xfrm>
            <a:off x="2146935" y="5404485"/>
            <a:ext cx="318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2" idx="3"/>
            <a:endCxn id="94" idx="1"/>
          </p:cNvCxnSpPr>
          <p:nvPr/>
        </p:nvCxnSpPr>
        <p:spPr>
          <a:xfrm flipV="1">
            <a:off x="2993390" y="5142865"/>
            <a:ext cx="223520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92" idx="3"/>
            <a:endCxn id="96" idx="1"/>
          </p:cNvCxnSpPr>
          <p:nvPr/>
        </p:nvCxnSpPr>
        <p:spPr>
          <a:xfrm>
            <a:off x="2993390" y="5404485"/>
            <a:ext cx="223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2" idx="3"/>
            <a:endCxn id="98" idx="1"/>
          </p:cNvCxnSpPr>
          <p:nvPr/>
        </p:nvCxnSpPr>
        <p:spPr>
          <a:xfrm>
            <a:off x="2993390" y="5404485"/>
            <a:ext cx="227965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5" idx="3"/>
            <a:endCxn id="100" idx="1"/>
          </p:cNvCxnSpPr>
          <p:nvPr/>
        </p:nvCxnSpPr>
        <p:spPr>
          <a:xfrm>
            <a:off x="3590925" y="5142865"/>
            <a:ext cx="512445" cy="261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97" idx="3"/>
            <a:endCxn id="100" idx="1"/>
          </p:cNvCxnSpPr>
          <p:nvPr/>
        </p:nvCxnSpPr>
        <p:spPr>
          <a:xfrm>
            <a:off x="3590925" y="5404485"/>
            <a:ext cx="5124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3"/>
            <a:endCxn id="100" idx="1"/>
          </p:cNvCxnSpPr>
          <p:nvPr/>
        </p:nvCxnSpPr>
        <p:spPr>
          <a:xfrm flipV="1">
            <a:off x="3590290" y="5404485"/>
            <a:ext cx="513080" cy="257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983615" y="478726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map task</a:t>
            </a:r>
            <a:endParaRPr lang="en-US" altLang="zh-CN" sz="1400"/>
          </a:p>
        </p:txBody>
      </p:sp>
      <p:sp>
        <p:nvSpPr>
          <p:cNvPr id="113" name="矩形 112"/>
          <p:cNvSpPr/>
          <p:nvPr/>
        </p:nvSpPr>
        <p:spPr>
          <a:xfrm>
            <a:off x="6676390" y="2082165"/>
            <a:ext cx="3903345" cy="1733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/>
          <p:cNvSpPr txBox="1"/>
          <p:nvPr/>
        </p:nvSpPr>
        <p:spPr>
          <a:xfrm>
            <a:off x="6711315" y="2113915"/>
            <a:ext cx="1160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reduce task</a:t>
            </a:r>
            <a:endParaRPr lang="en-US" altLang="zh-CN" sz="1400"/>
          </a:p>
        </p:txBody>
      </p:sp>
      <p:sp>
        <p:nvSpPr>
          <p:cNvPr id="115" name="矩形 114"/>
          <p:cNvSpPr/>
          <p:nvPr/>
        </p:nvSpPr>
        <p:spPr>
          <a:xfrm>
            <a:off x="6896100" y="2604135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16" name="矩形 115"/>
          <p:cNvSpPr/>
          <p:nvPr/>
        </p:nvSpPr>
        <p:spPr>
          <a:xfrm>
            <a:off x="6896100" y="296672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17" name="矩形 116"/>
          <p:cNvSpPr/>
          <p:nvPr/>
        </p:nvSpPr>
        <p:spPr>
          <a:xfrm>
            <a:off x="6896100" y="336423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18" name="矩形 117"/>
          <p:cNvSpPr/>
          <p:nvPr/>
        </p:nvSpPr>
        <p:spPr>
          <a:xfrm>
            <a:off x="7872095" y="296672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19" name="矩形 118"/>
          <p:cNvSpPr/>
          <p:nvPr/>
        </p:nvSpPr>
        <p:spPr>
          <a:xfrm>
            <a:off x="8742045" y="2566670"/>
            <a:ext cx="821690" cy="93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reduce</a:t>
            </a:r>
            <a:endParaRPr lang="en-US" altLang="zh-CN" sz="1600"/>
          </a:p>
        </p:txBody>
      </p:sp>
      <p:sp>
        <p:nvSpPr>
          <p:cNvPr id="120" name="矩形 119"/>
          <p:cNvSpPr/>
          <p:nvPr/>
        </p:nvSpPr>
        <p:spPr>
          <a:xfrm>
            <a:off x="10260965" y="2784475"/>
            <a:ext cx="117475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曲线连接符 120"/>
          <p:cNvCxnSpPr>
            <a:stCxn id="50" idx="2"/>
            <a:endCxn id="115" idx="1"/>
          </p:cNvCxnSpPr>
          <p:nvPr/>
        </p:nvCxnSpPr>
        <p:spPr>
          <a:xfrm rot="5400000" flipV="1">
            <a:off x="5253355" y="1056640"/>
            <a:ext cx="684530" cy="26009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75" idx="0"/>
            <a:endCxn id="116" idx="1"/>
          </p:cNvCxnSpPr>
          <p:nvPr/>
        </p:nvCxnSpPr>
        <p:spPr>
          <a:xfrm rot="16200000">
            <a:off x="5313680" y="2043430"/>
            <a:ext cx="563880" cy="26009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100" idx="0"/>
            <a:endCxn id="117" idx="1"/>
          </p:cNvCxnSpPr>
          <p:nvPr/>
        </p:nvCxnSpPr>
        <p:spPr>
          <a:xfrm rot="16200000">
            <a:off x="4652963" y="3066098"/>
            <a:ext cx="1849755" cy="263652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15" idx="3"/>
            <a:endCxn id="118" idx="1"/>
          </p:cNvCxnSpPr>
          <p:nvPr/>
        </p:nvCxnSpPr>
        <p:spPr>
          <a:xfrm>
            <a:off x="7424420" y="2699385"/>
            <a:ext cx="44767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6" idx="3"/>
          </p:cNvCxnSpPr>
          <p:nvPr/>
        </p:nvCxnSpPr>
        <p:spPr>
          <a:xfrm flipV="1">
            <a:off x="7424420" y="3051810"/>
            <a:ext cx="4216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7" idx="3"/>
            <a:endCxn id="118" idx="1"/>
          </p:cNvCxnSpPr>
          <p:nvPr/>
        </p:nvCxnSpPr>
        <p:spPr>
          <a:xfrm flipV="1">
            <a:off x="7424420" y="3061970"/>
            <a:ext cx="44767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8" idx="3"/>
            <a:endCxn id="119" idx="1"/>
          </p:cNvCxnSpPr>
          <p:nvPr/>
        </p:nvCxnSpPr>
        <p:spPr>
          <a:xfrm flipV="1">
            <a:off x="8400415" y="3032760"/>
            <a:ext cx="34163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9" idx="3"/>
            <a:endCxn id="120" idx="1"/>
          </p:cNvCxnSpPr>
          <p:nvPr/>
        </p:nvCxnSpPr>
        <p:spPr>
          <a:xfrm>
            <a:off x="9563735" y="3032760"/>
            <a:ext cx="69723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7424420" y="254571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merge and sort</a:t>
            </a:r>
            <a:endParaRPr lang="en-US" altLang="zh-CN" sz="1400"/>
          </a:p>
        </p:txBody>
      </p:sp>
      <p:sp>
        <p:nvSpPr>
          <p:cNvPr id="130" name="文本框 129"/>
          <p:cNvSpPr txBox="1"/>
          <p:nvPr/>
        </p:nvSpPr>
        <p:spPr>
          <a:xfrm>
            <a:off x="9797415" y="341058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output</a:t>
            </a:r>
            <a:endParaRPr lang="en-US" altLang="zh-CN" sz="1400"/>
          </a:p>
        </p:txBody>
      </p:sp>
      <p:sp>
        <p:nvSpPr>
          <p:cNvPr id="131" name="矩形 130"/>
          <p:cNvSpPr/>
          <p:nvPr/>
        </p:nvSpPr>
        <p:spPr>
          <a:xfrm>
            <a:off x="6676390" y="4181475"/>
            <a:ext cx="3903345" cy="1733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6711315" y="4213225"/>
            <a:ext cx="1160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reduce task</a:t>
            </a:r>
            <a:endParaRPr lang="en-US" altLang="zh-CN" sz="1400"/>
          </a:p>
        </p:txBody>
      </p:sp>
      <p:sp>
        <p:nvSpPr>
          <p:cNvPr id="133" name="矩形 132"/>
          <p:cNvSpPr/>
          <p:nvPr/>
        </p:nvSpPr>
        <p:spPr>
          <a:xfrm>
            <a:off x="6896100" y="4703445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34" name="矩形 133"/>
          <p:cNvSpPr/>
          <p:nvPr/>
        </p:nvSpPr>
        <p:spPr>
          <a:xfrm>
            <a:off x="6896100" y="506603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35" name="矩形 134"/>
          <p:cNvSpPr/>
          <p:nvPr/>
        </p:nvSpPr>
        <p:spPr>
          <a:xfrm>
            <a:off x="6896100" y="546354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36" name="矩形 135"/>
          <p:cNvSpPr/>
          <p:nvPr/>
        </p:nvSpPr>
        <p:spPr>
          <a:xfrm>
            <a:off x="7872095" y="5066030"/>
            <a:ext cx="528320" cy="18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/>
          </a:p>
        </p:txBody>
      </p:sp>
      <p:sp>
        <p:nvSpPr>
          <p:cNvPr id="137" name="矩形 136"/>
          <p:cNvSpPr/>
          <p:nvPr/>
        </p:nvSpPr>
        <p:spPr>
          <a:xfrm>
            <a:off x="8742045" y="4665980"/>
            <a:ext cx="821690" cy="93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reduce</a:t>
            </a:r>
            <a:endParaRPr lang="en-US" altLang="zh-CN" sz="1600"/>
          </a:p>
        </p:txBody>
      </p:sp>
      <p:sp>
        <p:nvSpPr>
          <p:cNvPr id="138" name="矩形 137"/>
          <p:cNvSpPr/>
          <p:nvPr/>
        </p:nvSpPr>
        <p:spPr>
          <a:xfrm>
            <a:off x="10260965" y="4883785"/>
            <a:ext cx="117475" cy="554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9" name="直接箭头连接符 138"/>
          <p:cNvCxnSpPr>
            <a:stCxn id="133" idx="3"/>
            <a:endCxn id="136" idx="1"/>
          </p:cNvCxnSpPr>
          <p:nvPr/>
        </p:nvCxnSpPr>
        <p:spPr>
          <a:xfrm>
            <a:off x="7424420" y="4798695"/>
            <a:ext cx="44767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4" idx="3"/>
          </p:cNvCxnSpPr>
          <p:nvPr/>
        </p:nvCxnSpPr>
        <p:spPr>
          <a:xfrm flipV="1">
            <a:off x="7424420" y="5151120"/>
            <a:ext cx="42164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35" idx="3"/>
            <a:endCxn id="136" idx="1"/>
          </p:cNvCxnSpPr>
          <p:nvPr/>
        </p:nvCxnSpPr>
        <p:spPr>
          <a:xfrm flipV="1">
            <a:off x="7424420" y="5161280"/>
            <a:ext cx="447675" cy="39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6" idx="3"/>
            <a:endCxn id="137" idx="1"/>
          </p:cNvCxnSpPr>
          <p:nvPr/>
        </p:nvCxnSpPr>
        <p:spPr>
          <a:xfrm flipV="1">
            <a:off x="8400415" y="5132070"/>
            <a:ext cx="34163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37" idx="3"/>
            <a:endCxn id="138" idx="1"/>
          </p:cNvCxnSpPr>
          <p:nvPr/>
        </p:nvCxnSpPr>
        <p:spPr>
          <a:xfrm>
            <a:off x="9563735" y="5132070"/>
            <a:ext cx="697230" cy="2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7424420" y="464502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merge and sort</a:t>
            </a:r>
            <a:endParaRPr lang="en-US" altLang="zh-CN" sz="1400"/>
          </a:p>
        </p:txBody>
      </p:sp>
      <p:sp>
        <p:nvSpPr>
          <p:cNvPr id="145" name="文本框 144"/>
          <p:cNvSpPr txBox="1"/>
          <p:nvPr/>
        </p:nvSpPr>
        <p:spPr>
          <a:xfrm>
            <a:off x="9797415" y="550989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/>
              <a:t>output</a:t>
            </a:r>
            <a:endParaRPr lang="en-US" altLang="zh-CN" sz="1400"/>
          </a:p>
        </p:txBody>
      </p:sp>
      <p:cxnSp>
        <p:nvCxnSpPr>
          <p:cNvPr id="146" name="曲线连接符 145"/>
          <p:cNvCxnSpPr>
            <a:stCxn id="51" idx="2"/>
            <a:endCxn id="133" idx="1"/>
          </p:cNvCxnSpPr>
          <p:nvPr/>
        </p:nvCxnSpPr>
        <p:spPr>
          <a:xfrm rot="5400000" flipV="1">
            <a:off x="4354830" y="2257425"/>
            <a:ext cx="2783840" cy="229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曲线连接符 146"/>
          <p:cNvCxnSpPr>
            <a:stCxn id="76" idx="2"/>
            <a:endCxn id="134" idx="1"/>
          </p:cNvCxnSpPr>
          <p:nvPr/>
        </p:nvCxnSpPr>
        <p:spPr>
          <a:xfrm rot="5400000" flipV="1">
            <a:off x="5073968" y="3339148"/>
            <a:ext cx="1345565" cy="2298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曲线连接符 147"/>
          <p:cNvCxnSpPr>
            <a:stCxn id="101" idx="3"/>
            <a:endCxn id="135" idx="1"/>
          </p:cNvCxnSpPr>
          <p:nvPr/>
        </p:nvCxnSpPr>
        <p:spPr>
          <a:xfrm>
            <a:off x="4707890" y="5404485"/>
            <a:ext cx="2188210" cy="1543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2" grpId="0"/>
      <p:bldP spid="87" grpId="0"/>
      <p:bldP spid="63" grpId="0" animBg="1"/>
      <p:bldP spid="112" grpId="0"/>
      <p:bldP spid="88" grpId="0" animBg="1"/>
      <p:bldP spid="114" grpId="0"/>
      <p:bldP spid="113" grpId="0" animBg="1"/>
      <p:bldP spid="132" grpId="0"/>
      <p:bldP spid="131" grpId="0" animBg="1"/>
      <p:bldP spid="23" grpId="0" animBg="1"/>
      <p:bldP spid="30" grpId="0"/>
      <p:bldP spid="64" grpId="0" animBg="1"/>
      <p:bldP spid="65" grpId="0"/>
      <p:bldP spid="89" grpId="0" animBg="1"/>
      <p:bldP spid="90" grpId="0"/>
      <p:bldP spid="32" grpId="0" animBg="1"/>
      <p:bldP spid="42" grpId="0" animBg="1"/>
      <p:bldP spid="43" grpId="0"/>
      <p:bldP spid="66" grpId="0" animBg="1"/>
      <p:bldP spid="68" grpId="0"/>
      <p:bldP spid="67" grpId="0" animBg="1"/>
      <p:bldP spid="91" grpId="0" animBg="1"/>
      <p:bldP spid="92" grpId="0" animBg="1"/>
      <p:bldP spid="9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2" grpId="0"/>
      <p:bldP spid="45" grpId="1" animBg="1"/>
      <p:bldP spid="47" grpId="1" animBg="1"/>
      <p:bldP spid="50" grpId="0" animBg="1"/>
      <p:bldP spid="51" grpId="0" animBg="1"/>
      <p:bldP spid="53" grpId="0"/>
      <p:bldP spid="75" grpId="0" animBg="1"/>
      <p:bldP spid="76" grpId="0" animBg="1"/>
      <p:bldP spid="78" grpId="0"/>
      <p:bldP spid="100" grpId="0" animBg="1"/>
      <p:bldP spid="101" grpId="0" animBg="1"/>
      <p:bldP spid="103" grpId="0"/>
      <p:bldP spid="115" grpId="0" animBg="1"/>
      <p:bldP spid="116" grpId="0" animBg="1"/>
      <p:bldP spid="117" grpId="0" animBg="1"/>
      <p:bldP spid="133" grpId="0" animBg="1"/>
      <p:bldP spid="134" grpId="0" animBg="1"/>
      <p:bldP spid="135" grpId="0" animBg="1"/>
      <p:bldP spid="118" grpId="0" animBg="1"/>
      <p:bldP spid="129" grpId="0"/>
      <p:bldP spid="119" grpId="0" animBg="1"/>
      <p:bldP spid="136" grpId="0" animBg="1"/>
      <p:bldP spid="144" grpId="0"/>
      <p:bldP spid="137" grpId="0" animBg="1"/>
      <p:bldP spid="120" grpId="0" animBg="1"/>
      <p:bldP spid="130" grpId="0"/>
      <p:bldP spid="138" grpId="0" animBg="1"/>
      <p:bldP spid="1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版本的 </a:t>
            </a:r>
            <a:r>
              <a:rPr lang="en-US" altLang="zh-CN" sz="2800" dirty="0"/>
              <a:t>- sort</a:t>
            </a:r>
            <a:endParaRPr lang="en-US" altLang="zh-CN" sz="28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117600"/>
            <a:ext cx="1287780" cy="18199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3414395"/>
            <a:ext cx="1287780" cy="18199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9865" y="1282065"/>
            <a:ext cx="1367155" cy="1297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my name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this 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9865" y="3637915"/>
            <a:ext cx="1367155" cy="695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this is a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is this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865" y="4460875"/>
            <a:ext cx="1367155" cy="94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>
                <a:solidFill>
                  <a:schemeClr val="tx1"/>
                </a:solidFill>
              </a:rPr>
              <a:t>my first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count is a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25" y="1150620"/>
            <a:ext cx="1287780" cy="18199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25" y="3447415"/>
            <a:ext cx="1287780" cy="18199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303145" y="1207135"/>
            <a:ext cx="1911985" cy="149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62835" y="3129915"/>
            <a:ext cx="1792605" cy="1132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1)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1890" y="4493895"/>
            <a:ext cx="1791970" cy="111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r>
              <a:rPr lang="en-US" altLang="zh-CN" sz="1400">
                <a:solidFill>
                  <a:schemeClr val="tx1"/>
                </a:solidFill>
              </a:rPr>
              <a:t> 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590675" y="1818005"/>
            <a:ext cx="6026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590675" y="3776345"/>
            <a:ext cx="6026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590675" y="4722495"/>
            <a:ext cx="6026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3085" y="2462530"/>
            <a:ext cx="1287780" cy="1819910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>
          <a:xfrm rot="1560000">
            <a:off x="6790055" y="2198370"/>
            <a:ext cx="8483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9740000">
            <a:off x="6680835" y="4016375"/>
            <a:ext cx="90932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93290" y="983615"/>
            <a:ext cx="4525010" cy="523113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042785" y="1318260"/>
            <a:ext cx="5067300" cy="376301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63670" y="630110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MapTask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047990" y="52812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ReduceTask</a:t>
            </a:r>
            <a:endParaRPr lang="en-US" altLang="zh-CN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185" y="1150620"/>
            <a:ext cx="1287780" cy="1819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185" y="3447415"/>
            <a:ext cx="1287780" cy="181991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756785" y="3401695"/>
            <a:ext cx="1792605" cy="901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(“this”,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4249420" y="1715135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4250055" y="381762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4250055" y="478155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661535" y="1110615"/>
            <a:ext cx="1993900" cy="442849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061585" y="565023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combine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2873375" y="565023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9005570" y="453453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reduce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4702810" y="1202690"/>
            <a:ext cx="1911985" cy="14992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63135" y="4361815"/>
            <a:ext cx="1791970" cy="11195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 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49845" y="2014855"/>
            <a:ext cx="2224405" cy="2346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List(1,1,1))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List(1))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List(1))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List(2, 2,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(“my”,List(1,1))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List(1))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List(2,2))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54945" y="2028190"/>
            <a:ext cx="1552575" cy="2432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(“a”, 3)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(“count”,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(“first”, 1)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(“is”, 5)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(“my”, 2)</a:t>
            </a:r>
            <a:endParaRPr lang="en-US" altLang="zh-CN" sz="14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  <a:sym typeface="+mn-ea"/>
              </a:rPr>
              <a:t>(“name”, 1)</a:t>
            </a:r>
            <a:endParaRPr lang="en-US" altLang="zh-CN" sz="1400">
              <a:solidFill>
                <a:schemeClr val="tx1"/>
              </a:solidFill>
            </a:endParaRPr>
          </a:p>
          <a:p>
            <a:pPr algn="l"/>
            <a:r>
              <a:rPr lang="en-US" altLang="zh-CN" sz="1400">
                <a:solidFill>
                  <a:schemeClr val="tx1"/>
                </a:solidFill>
              </a:rPr>
              <a:t>(“this”, 4)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9883140" y="3186430"/>
            <a:ext cx="4121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16" grpId="0" bldLvl="0" animBg="1"/>
      <p:bldP spid="13" grpId="0" bldLvl="0" animBg="1"/>
      <p:bldP spid="17" grpId="0" bldLvl="0" animBg="1"/>
      <p:bldP spid="14" grpId="0" bldLvl="0" animBg="1"/>
      <p:bldP spid="18" grpId="0" bldLvl="0" animBg="1"/>
      <p:bldP spid="15" grpId="0" bldLvl="0" animBg="1"/>
      <p:bldP spid="39" grpId="0"/>
      <p:bldP spid="31" grpId="0" bldLvl="0" animBg="1"/>
      <p:bldP spid="33" grpId="0" bldLvl="0" animBg="1"/>
      <p:bldP spid="35" grpId="0" bldLvl="0" animBg="1"/>
      <p:bldP spid="36" grpId="0" bldLvl="0" animBg="1"/>
      <p:bldP spid="37" grpId="0" bldLvl="0" animBg="1"/>
      <p:bldP spid="38" grpId="0"/>
      <p:bldP spid="3" grpId="0" bldLvl="0" animBg="1"/>
      <p:bldP spid="8" grpId="0" bldLvl="0" animBg="1"/>
      <p:bldP spid="21" grpId="0" bldLvl="0" animBg="1"/>
      <p:bldP spid="22" grpId="0" bldLvl="0" animBg="1"/>
      <p:bldP spid="9" grpId="0" bldLvl="0" animBg="1"/>
      <p:bldP spid="41" grpId="0" bldLvl="0" animBg="1"/>
      <p:bldP spid="10" grpId="0" bldLvl="0" animBg="1"/>
      <p:bldP spid="40" grpId="0"/>
      <p:bldP spid="26" grpId="0"/>
      <p:bldP spid="24" grpId="0" bldLvl="0" animBg="1"/>
      <p:bldP spid="25" grpId="0" bldLvl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916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 Partitioner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150360" y="22917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、默认使用的是</a:t>
            </a:r>
            <a:r>
              <a:rPr lang="en-US" altLang="zh-CN">
                <a:ea typeface="宋体" panose="02010600030101010101" pitchFamily="2" charset="-122"/>
              </a:rPr>
              <a:t>HashPartitioner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0360" y="353885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、自定义</a:t>
            </a:r>
            <a:r>
              <a:rPr lang="en-US" altLang="zh-CN">
                <a:ea typeface="宋体" panose="02010600030101010101" pitchFamily="2" charset="-122"/>
              </a:rPr>
              <a:t>Partitioner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494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应用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724400" y="205994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distinct</a:t>
            </a:r>
            <a:r>
              <a:rPr lang="zh-CN" altLang="en-US">
                <a:ea typeface="宋体" panose="02010600030101010101" pitchFamily="2" charset="-122"/>
              </a:rPr>
              <a:t>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4400" y="330708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、排序问题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2860" y="4556760"/>
            <a:ext cx="10241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distcp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distcp hdfs://nn1:8020/source/first hdfs://nn1:8020/source/second hdfs://nn2:8020/target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Hadoop</a:t>
            </a:r>
            <a:r>
              <a:rPr lang="zh-CN" altLang="en-US" sz="2800" dirty="0"/>
              <a:t>压缩机制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289560" y="1477645"/>
            <a:ext cx="1161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通过一定的算法对数据进行特殊编码，使得数据占用的存储空间比较小，这个过程我们称之为压缩，反之为解压缩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21635" y="248856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不管哪种压缩工具都需要权衡时间和空间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21635" y="3293745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在大数据领域内还要考虑压缩文件的可分割性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9560" y="430339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Hadoop</a:t>
            </a:r>
            <a:r>
              <a:rPr lang="zh-CN" altLang="en-US"/>
              <a:t>支持的压缩工具有：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58135" y="502221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DEFLATE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gzip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bzip</a:t>
            </a:r>
            <a:r>
              <a:rPr lang="zh-CN" altLang="en-US">
                <a:ea typeface="宋体" panose="02010600030101010101" pitchFamily="2" charset="-122"/>
              </a:rPr>
              <a:t>以及</a:t>
            </a:r>
            <a:r>
              <a:rPr lang="en-US" altLang="zh-CN">
                <a:ea typeface="宋体" panose="02010600030101010101" pitchFamily="2" charset="-122"/>
              </a:rPr>
              <a:t>Snappy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7828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MapReduce</a:t>
            </a:r>
            <a:r>
              <a:rPr lang="zh-CN" altLang="en-US" sz="2800" dirty="0"/>
              <a:t>读写不同文件格式的文件 </a:t>
            </a:r>
            <a:r>
              <a:rPr lang="en-US" altLang="zh-CN" sz="2800" dirty="0"/>
              <a:t>- Text File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3839210" y="235966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、新的</a:t>
            </a:r>
            <a:r>
              <a:rPr lang="en-US" altLang="zh-CN">
                <a:ea typeface="宋体" panose="02010600030101010101" pitchFamily="2" charset="-122"/>
              </a:rPr>
              <a:t>mapreduce API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39210" y="3390265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、旧的</a:t>
            </a:r>
            <a:r>
              <a:rPr lang="en-US" altLang="zh-CN">
                <a:ea typeface="宋体" panose="02010600030101010101" pitchFamily="2" charset="-122"/>
              </a:rPr>
              <a:t>mapred API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分布式资源管理</a:t>
            </a:r>
            <a:endParaRPr lang="zh-CN" altLang="en-US" sz="2800" dirty="0"/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9155" y="2381885"/>
            <a:ext cx="1287780" cy="2233295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4204335" y="2133600"/>
            <a:ext cx="7324725" cy="2826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00" y="123825"/>
            <a:ext cx="1148715" cy="13658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3495" y="2382520"/>
            <a:ext cx="1287780" cy="2232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865" y="2381885"/>
            <a:ext cx="1287780" cy="2233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9825" y="2381885"/>
            <a:ext cx="1287780" cy="2233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1060" y="5391785"/>
            <a:ext cx="1148715" cy="1365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17390" y="267716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1730" y="267716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DataNode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36865" y="267716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DataNode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770745" y="267716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DataNode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6" idx="2"/>
            <a:endCxn id="7" idx="0"/>
          </p:cNvCxnSpPr>
          <p:nvPr/>
        </p:nvCxnSpPr>
        <p:spPr>
          <a:xfrm flipH="1">
            <a:off x="5313045" y="1400810"/>
            <a:ext cx="2142490" cy="127635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6" idx="2"/>
            <a:endCxn id="8" idx="0"/>
          </p:cNvCxnSpPr>
          <p:nvPr/>
        </p:nvCxnSpPr>
        <p:spPr>
          <a:xfrm flipH="1">
            <a:off x="7017385" y="1400810"/>
            <a:ext cx="438150" cy="127635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6" idx="2"/>
            <a:endCxn id="12" idx="0"/>
          </p:cNvCxnSpPr>
          <p:nvPr/>
        </p:nvCxnSpPr>
        <p:spPr>
          <a:xfrm>
            <a:off x="7455535" y="1400810"/>
            <a:ext cx="1276985" cy="127635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6" idx="2"/>
            <a:endCxn id="31" idx="0"/>
          </p:cNvCxnSpPr>
          <p:nvPr/>
        </p:nvCxnSpPr>
        <p:spPr>
          <a:xfrm>
            <a:off x="7455535" y="1400810"/>
            <a:ext cx="3110865" cy="1276350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659880" y="711200"/>
            <a:ext cx="1590675" cy="689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NameNode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875530" y="324612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248910" y="324612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551545" y="330708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886190" y="330708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0441305" y="324612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463415" y="382968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21730" y="382968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36865" y="382968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781540" y="382968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93865" y="5795645"/>
            <a:ext cx="2092325" cy="690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ResourceManager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>
            <a:stCxn id="43" idx="2"/>
            <a:endCxn id="47" idx="0"/>
          </p:cNvCxnSpPr>
          <p:nvPr/>
        </p:nvCxnSpPr>
        <p:spPr>
          <a:xfrm>
            <a:off x="5259070" y="4540885"/>
            <a:ext cx="2581275" cy="125476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2"/>
          </p:cNvCxnSpPr>
          <p:nvPr/>
        </p:nvCxnSpPr>
        <p:spPr>
          <a:xfrm>
            <a:off x="7017385" y="4540885"/>
            <a:ext cx="819150" cy="1232535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2"/>
            <a:endCxn id="47" idx="0"/>
          </p:cNvCxnSpPr>
          <p:nvPr/>
        </p:nvCxnSpPr>
        <p:spPr>
          <a:xfrm flipH="1">
            <a:off x="7840345" y="4540885"/>
            <a:ext cx="892175" cy="125476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6" idx="2"/>
          </p:cNvCxnSpPr>
          <p:nvPr/>
        </p:nvCxnSpPr>
        <p:spPr>
          <a:xfrm flipH="1">
            <a:off x="7836535" y="4540885"/>
            <a:ext cx="2740660" cy="124333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03115" y="417322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350000" y="417322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031480" y="417322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853930" y="417322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211060" y="6102985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80G\40cpu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953510" y="3742055"/>
            <a:ext cx="7899400" cy="3058795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953510" y="123190"/>
            <a:ext cx="7899400" cy="34988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35990" y="1683385"/>
            <a:ext cx="1171575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935990" y="5137150"/>
            <a:ext cx="1171575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Yarn</a:t>
            </a:r>
            <a:endParaRPr lang="en-US" altLang="zh-CN"/>
          </a:p>
        </p:txBody>
      </p:sp>
      <p:sp>
        <p:nvSpPr>
          <p:cNvPr id="61" name="左箭头 60"/>
          <p:cNvSpPr/>
          <p:nvPr/>
        </p:nvSpPr>
        <p:spPr>
          <a:xfrm>
            <a:off x="2545715" y="1796415"/>
            <a:ext cx="97917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箭头 61"/>
          <p:cNvSpPr/>
          <p:nvPr/>
        </p:nvSpPr>
        <p:spPr>
          <a:xfrm>
            <a:off x="2545715" y="5249545"/>
            <a:ext cx="979170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935990" y="5982970"/>
            <a:ext cx="1171575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Mesos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animBg="1"/>
      <p:bldP spid="8" grpId="0" animBg="1"/>
      <p:bldP spid="12" grpId="0" animBg="1"/>
      <p:bldP spid="31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58" grpId="0" animBg="1"/>
      <p:bldP spid="61" grpId="0" animBg="1"/>
      <p:bldP spid="59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  <p:bldP spid="47" grpId="0" animBg="1"/>
      <p:bldP spid="56" grpId="0" animBg="1"/>
      <p:bldP spid="62" grpId="0" animBg="1"/>
      <p:bldP spid="57" grpId="0" animBg="1"/>
      <p:bldP spid="60" grpId="0" animBg="1"/>
      <p:bldP spid="99" grpId="0" animBg="1"/>
      <p:bldP spid="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860" y="142240"/>
            <a:ext cx="10403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+mn-ea"/>
              </a:rPr>
              <a:t>MapReduce</a:t>
            </a:r>
            <a:r>
              <a:rPr lang="zh-CN" altLang="en-US" sz="2800" dirty="0">
                <a:sym typeface="+mn-ea"/>
              </a:rPr>
              <a:t>读写不同文件格式的文件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–avro and parquet</a:t>
            </a:r>
            <a:endParaRPr kumimoji="1" lang="en-US" altLang="zh-CN" sz="2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35231" y="1669654"/>
          <a:ext cx="302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050"/>
                <a:gridCol w="755050"/>
                <a:gridCol w="755050"/>
                <a:gridCol w="7550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col3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row4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858374" y="3242422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923139" y="3242422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987904" y="3242422"/>
          <a:ext cx="10038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02"/>
                <a:gridCol w="334602"/>
                <a:gridCol w="3346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052669" y="3242422"/>
          <a:ext cx="14427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09"/>
                <a:gridCol w="480909"/>
                <a:gridCol w="480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766733" y="287309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row1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862180" y="29082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row2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919701" y="290821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row3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970376" y="29189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row4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825861" y="2413028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行式存储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avro</a:t>
            </a:r>
            <a:r>
              <a:rPr kumimoji="1" lang="en-US" altLang="zh-CN" dirty="0" smtClean="0"/>
              <a:t> file etc.)</a:t>
            </a:r>
            <a:endParaRPr kumimoji="1" lang="zh-CN" alt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865856" y="5705538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638017" y="5705538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432524" y="5705538"/>
          <a:ext cx="7355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792"/>
                <a:gridCol w="3677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7227044" y="5705538"/>
          <a:ext cx="1026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83"/>
                <a:gridCol w="5130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8332440" y="5705538"/>
          <a:ext cx="9306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327"/>
                <a:gridCol w="4653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9342324" y="5705538"/>
          <a:ext cx="9367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389"/>
                <a:gridCol w="468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4942285" y="53362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574972" y="53346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336231" y="53346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7284834" y="5282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col1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253210" y="52820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col2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263094" y="52839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col3</a:t>
            </a:r>
            <a:endParaRPr kumimoji="1" lang="zh-CN" altLang="en-US" dirty="0"/>
          </a:p>
        </p:txBody>
      </p:sp>
      <p:cxnSp>
        <p:nvCxnSpPr>
          <p:cNvPr id="37" name="直线连接符 36"/>
          <p:cNvCxnSpPr/>
          <p:nvPr/>
        </p:nvCxnSpPr>
        <p:spPr>
          <a:xfrm flipH="1">
            <a:off x="4833344" y="4783450"/>
            <a:ext cx="41633" cy="15752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>
            <a:off x="7196564" y="4802660"/>
            <a:ext cx="30480" cy="155607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/>
          <p:cNvCxnSpPr/>
          <p:nvPr/>
        </p:nvCxnSpPr>
        <p:spPr>
          <a:xfrm>
            <a:off x="10279102" y="4948964"/>
            <a:ext cx="16261" cy="135709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84357" y="475389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1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7291284" y="4703981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dirty="0" smtClean="0"/>
              <a:t>ow split 2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47781" y="420525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列式存储</a:t>
            </a:r>
            <a:r>
              <a:rPr kumimoji="1" lang="en-US" altLang="zh-CN" dirty="0" smtClean="0"/>
              <a:t>(parquet file etc.)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31" grpId="0"/>
      <p:bldP spid="32" grpId="0"/>
      <p:bldP spid="33" grpId="0"/>
      <p:bldP spid="34" grpId="0"/>
      <p:bldP spid="35" grpId="0"/>
      <p:bldP spid="36" grpId="0"/>
      <p:bldP spid="40" grpId="0"/>
      <p:bldP spid="41" grpId="0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762" y="142504"/>
            <a:ext cx="925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>
                <a:sym typeface="+mn-ea"/>
              </a:rPr>
              <a:t>MapReduce</a:t>
            </a:r>
            <a:r>
              <a:rPr lang="zh-CN" altLang="en-US" sz="2800" dirty="0">
                <a:sym typeface="+mn-ea"/>
              </a:rPr>
              <a:t>读写不同文件格式的文件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–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sequenceFile</a:t>
            </a:r>
            <a:r>
              <a:rPr kumimoji="1" lang="zh-CN" altLang="en-US" sz="2800" dirty="0" smtClean="0"/>
              <a:t>作用</a:t>
            </a:r>
            <a:endParaRPr kumimoji="1"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2209" y="21505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对小文件的处理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12769" y="2953359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每一个小文件就是</a:t>
            </a:r>
            <a:r>
              <a:rPr kumimoji="1" lang="en-US" altLang="zh-CN" dirty="0" smtClean="0"/>
              <a:t>sequence </a:t>
            </a:r>
            <a:r>
              <a:rPr kumimoji="1" lang="en-US" altLang="zh-CN" dirty="0"/>
              <a:t>file</a:t>
            </a:r>
            <a:r>
              <a:rPr kumimoji="1" lang="zh-CN" altLang="en-US" dirty="0" smtClean="0"/>
              <a:t>的一条记录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612769" y="3900779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zh-CN" altLang="en-US" dirty="0"/>
              <a:t>使用</a:t>
            </a:r>
            <a:r>
              <a:rPr kumimoji="1" lang="en-US" altLang="zh-CN" dirty="0"/>
              <a:t>CombineFileInputFormat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Yarn </a:t>
            </a:r>
            <a:r>
              <a:rPr lang="zh-CN" altLang="en-US" sz="2800" dirty="0"/>
              <a:t>资源调度机制</a:t>
            </a:r>
            <a:endParaRPr lang="zh-CN" altLang="en-US" sz="28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800735" y="1745615"/>
            <a:ext cx="0" cy="214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800735" y="3890645"/>
            <a:ext cx="27781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00735" y="2289175"/>
            <a:ext cx="270129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5895" y="15963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容量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81350" y="4140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3545" y="400177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1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4070" y="2288540"/>
            <a:ext cx="1615440" cy="158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899920" y="2302510"/>
            <a:ext cx="0" cy="1751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76705" y="414020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2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3540" y="291211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FIFO queue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429510" y="2301875"/>
            <a:ext cx="353695" cy="158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3925" y="519747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FIFO Scheduler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838065" y="1758950"/>
            <a:ext cx="0" cy="214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838065" y="3903980"/>
            <a:ext cx="27781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38065" y="2302510"/>
            <a:ext cx="270129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3225" y="16097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容量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218680" y="41535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460875" y="4015105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1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213985" y="4153535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2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581140" y="313182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 A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4961255" y="521081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Capacity Scheduler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4838065" y="2714625"/>
            <a:ext cx="270129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633210" y="231584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 B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4853305" y="2727960"/>
            <a:ext cx="1615440" cy="1180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501640" y="2297430"/>
            <a:ext cx="0" cy="1751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501640" y="2306955"/>
            <a:ext cx="651510" cy="407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8544560" y="1870075"/>
            <a:ext cx="0" cy="214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44560" y="4015105"/>
            <a:ext cx="27781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544560" y="2413635"/>
            <a:ext cx="270129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919720" y="17208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容量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925175" y="42646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8167370" y="412623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1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557895" y="2413000"/>
            <a:ext cx="1615440" cy="15887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    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35745" y="2426970"/>
            <a:ext cx="0" cy="175133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8812530" y="426466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2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10354945" y="299593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fair share</a:t>
            </a:r>
            <a:endParaRPr lang="en-US" altLang="zh-CN"/>
          </a:p>
          <a:p>
            <a:r>
              <a:rPr lang="en-US" altLang="zh-CN"/>
              <a:t>pool/queue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9135745" y="2426970"/>
            <a:ext cx="353695" cy="8540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43950" y="521081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Fair Scheduler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  <p:bldP spid="14" grpId="0"/>
      <p:bldP spid="16" grpId="0" bldLvl="0" animBg="1"/>
      <p:bldP spid="27" grpId="0"/>
      <p:bldP spid="31" grpId="0"/>
      <p:bldP spid="23" grpId="0"/>
      <p:bldP spid="32" grpId="0" bldLvl="0" animBg="1"/>
      <p:bldP spid="26" grpId="0"/>
      <p:bldP spid="34" grpId="0" bldLvl="0" animBg="1"/>
      <p:bldP spid="17" grpId="0"/>
      <p:bldP spid="29" grpId="0"/>
      <p:bldP spid="40" grpId="0"/>
      <p:bldP spid="41" grpId="0" bldLvl="0" animBg="1"/>
      <p:bldP spid="43" grpId="0"/>
      <p:bldP spid="45" grpId="0" bldLvl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Yarn Capacity Scheduler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962025" y="1717040"/>
            <a:ext cx="8310880" cy="5262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>
                <a:ea typeface="宋体" panose="02010600030101010101" pitchFamily="2" charset="-122"/>
              </a:rPr>
              <a:t>&lt;configuration&gt;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</a:rPr>
              <a:t>	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</a:rPr>
              <a:t>		&lt;name&gt;yarn.scheduler.capacity.root.queues&lt;/name&gt;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</a:rPr>
              <a:t>		&lt;value&gt;prod,dev&lt;/value&gt;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</a:rPr>
              <a:t>	&lt;/property&gt;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&lt;name&gt;yarn.scheduler.capacity.root.dev.queues&lt;/name&gt;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&lt;value&gt;eng,science&lt;/value&gt;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&lt;/property&gt;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&lt;name&gt;yarn.scheduler.capacity.root.prod.capacity&lt;/name&gt;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&lt;value&gt;40&lt;/value&gt;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&lt;/property&gt;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&lt;name&gt;yarn.scheduler.capacity.root.dev.capacity&lt;/name&gt;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&lt;value&gt;60&lt;/value&gt;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&lt;/property&gt;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&lt;name&gt;yarn.scheduler.capacity.root.dev.maximum-capacity&lt;/name&gt;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&lt;value&gt;75&lt;/value&gt;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&lt;/property&gt;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6300" y="856615"/>
            <a:ext cx="7877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关闭</a:t>
            </a:r>
            <a:r>
              <a:rPr lang="en-US" altLang="zh-CN"/>
              <a:t>yarn, stop-yarn.sh</a:t>
            </a:r>
            <a:endParaRPr lang="en-US" altLang="zh-CN"/>
          </a:p>
          <a:p>
            <a:r>
              <a:rPr lang="zh-CN" altLang="en-US"/>
              <a:t>先备份</a:t>
            </a:r>
            <a:r>
              <a:rPr lang="en-US" altLang="zh-CN"/>
              <a:t>$HADOOP_HOME/etc/hadoop/</a:t>
            </a:r>
            <a:r>
              <a:rPr lang="zh-CN" altLang="en-US"/>
              <a:t>capacity-scheduler.xml</a:t>
            </a:r>
            <a:endParaRPr lang="zh-CN" altLang="en-US"/>
          </a:p>
          <a:p>
            <a:r>
              <a:rPr lang="zh-CN" altLang="en-US"/>
              <a:t>然后在这个配置中加上如下配置：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937750" y="1278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root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467215" y="2042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prod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395585" y="204279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dev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0005695" y="280606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eng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0786745" y="280606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science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15" idx="2"/>
            <a:endCxn id="16" idx="0"/>
          </p:cNvCxnSpPr>
          <p:nvPr/>
        </p:nvCxnSpPr>
        <p:spPr>
          <a:xfrm flipH="1">
            <a:off x="9787255" y="1647190"/>
            <a:ext cx="470535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7" idx="0"/>
          </p:cNvCxnSpPr>
          <p:nvPr/>
        </p:nvCxnSpPr>
        <p:spPr>
          <a:xfrm>
            <a:off x="10257790" y="1647190"/>
            <a:ext cx="400685" cy="395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2"/>
            <a:endCxn id="18" idx="0"/>
          </p:cNvCxnSpPr>
          <p:nvPr/>
        </p:nvCxnSpPr>
        <p:spPr>
          <a:xfrm flipH="1">
            <a:off x="10268585" y="2411095"/>
            <a:ext cx="389890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19" idx="0"/>
          </p:cNvCxnSpPr>
          <p:nvPr/>
        </p:nvCxnSpPr>
        <p:spPr>
          <a:xfrm>
            <a:off x="10658475" y="2411095"/>
            <a:ext cx="619760" cy="39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983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Yarn Capacity Scheduler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" y="1061085"/>
            <a:ext cx="898652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</a:rPr>
              <a:t>	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&lt;name&gt;yarn.scheduler.capacity.root.dev.eng.capacity&lt;/name&gt;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&lt;value&gt;50&lt;/value&gt;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&lt;/property&gt;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&lt;name&gt;yarn.scheduler.capacity.root.dev.science.capacity&lt;/name&gt;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	&lt;value&gt;50&lt;/value&gt;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	&lt;/property&gt;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&lt;/configuration&gt;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 sz="1600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3285" y="5780405"/>
            <a:ext cx="9023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MapReduce</a:t>
            </a:r>
            <a:r>
              <a:rPr lang="zh-CN" altLang="en-US"/>
              <a:t>程序指定队列运行</a:t>
            </a:r>
            <a:endParaRPr lang="zh-CN" altLang="en-US"/>
          </a:p>
          <a:p>
            <a:r>
              <a:t>job.getConfiguration().set("mapreduce.job.queuename", "eng");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67105" y="3968115"/>
            <a:ext cx="10024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capacity-scheduler.xml hadoop-twq@slave1:~/bigdata/hadoop-2.7.5/etc/hadoop/</a:t>
            </a:r>
            <a:endParaRPr lang="zh-CN" altLang="en-US"/>
          </a:p>
          <a:p>
            <a:r>
              <a:rPr lang="zh-CN" altLang="en-US">
                <a:sym typeface="+mn-ea"/>
              </a:rPr>
              <a:t>scp capacity-scheduler.xml hadoop-twq@slave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:~/bigdata/hadoop-2.7.5/etc/hadoop/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92200" y="4954270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</a:t>
            </a:r>
            <a:r>
              <a:rPr lang="en-US" altLang="zh-CN"/>
              <a:t>yarn, start-yarn.sh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dirty="0"/>
              <a:t>Yarn </a:t>
            </a:r>
            <a:r>
              <a:rPr lang="zh-CN" altLang="en-US" sz="2800" dirty="0"/>
              <a:t>资源调度机制 </a:t>
            </a:r>
            <a:r>
              <a:rPr lang="en-US" altLang="zh-CN" sz="2800" dirty="0"/>
              <a:t>- </a:t>
            </a:r>
            <a:r>
              <a:rPr lang="en-US" altLang="zh-CN" sz="2800">
                <a:sym typeface="+mn-ea"/>
              </a:rPr>
              <a:t>Fair Scheduler</a:t>
            </a:r>
            <a:endParaRPr lang="en-US" altLang="zh-CN" sz="28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4566285" y="1786255"/>
            <a:ext cx="0" cy="2145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566285" y="3931285"/>
            <a:ext cx="27781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66285" y="2329815"/>
            <a:ext cx="270129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41445" y="16370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容量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946900" y="41808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89095" y="404241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1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50080" y="487807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2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21525" y="3367405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 A(fair share)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4566285" y="3086100"/>
            <a:ext cx="270129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121525" y="2506980"/>
            <a:ext cx="235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 B(fair share)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4581525" y="3098800"/>
            <a:ext cx="1615440" cy="836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66285" y="2329815"/>
            <a:ext cx="377190" cy="756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" name="直接连接符 4"/>
          <p:cNvCxnSpPr>
            <a:endCxn id="26" idx="0"/>
          </p:cNvCxnSpPr>
          <p:nvPr/>
        </p:nvCxnSpPr>
        <p:spPr>
          <a:xfrm>
            <a:off x="4827270" y="2334260"/>
            <a:ext cx="0" cy="25438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43475" y="2343150"/>
            <a:ext cx="377190" cy="7562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20665" y="2750820"/>
            <a:ext cx="377190" cy="3486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20665" y="2343150"/>
            <a:ext cx="377190" cy="4083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697855" y="2329815"/>
            <a:ext cx="377190" cy="75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3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5262245" y="2343150"/>
            <a:ext cx="0" cy="25438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132070" y="4886960"/>
            <a:ext cx="75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Job 3</a:t>
            </a:r>
            <a:endParaRPr lang="en-US" altLang="zh-CN"/>
          </a:p>
          <a:p>
            <a:r>
              <a:rPr lang="zh-CN" altLang="en-US"/>
              <a:t>提交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  <p:bldP spid="23" grpId="0"/>
      <p:bldP spid="2" grpId="0" bldLvl="0" animBg="1"/>
      <p:bldP spid="3" grpId="0" bldLvl="0" animBg="1"/>
      <p:bldP spid="26" grpId="0"/>
      <p:bldP spid="25" grpId="0" bldLvl="0" animBg="1"/>
      <p:bldP spid="24" grpId="0" bldLvl="0" animBg="1"/>
      <p:bldP spid="50" grpId="0"/>
      <p:bldP spid="28" grpId="0" bldLvl="0" animBg="1"/>
      <p:bldP spid="4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Yarn Fair Scheduler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596265" y="110680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先关闭</a:t>
            </a:r>
            <a:r>
              <a:rPr lang="en-US" altLang="zh-CN"/>
              <a:t>yarn, stop-yarn.sh </a:t>
            </a:r>
            <a:r>
              <a:rPr lang="zh-CN" altLang="en-US"/>
              <a:t>开启</a:t>
            </a:r>
            <a:r>
              <a:rPr lang="en-US" altLang="zh-CN"/>
              <a:t>fair</a:t>
            </a:r>
            <a:r>
              <a:rPr lang="zh-CN" altLang="en-US"/>
              <a:t>机制：在</a:t>
            </a:r>
            <a:r>
              <a:rPr lang="en-US" altLang="zh-CN"/>
              <a:t>yarn-site.xml</a:t>
            </a:r>
            <a:r>
              <a:rPr lang="zh-CN" altLang="en-US"/>
              <a:t>中配置：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5580" y="1539240"/>
            <a:ext cx="1033208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&lt;property&gt;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     &lt;name&gt;yarn.resourcemanager.scheduler.class&lt;/name&gt;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     &lt;value&gt;org.apache.hadoop.yarn.server.resourcemanager.scheduler.fair.FairScheduler&lt;/value&gt;</a:t>
            </a:r>
            <a:endParaRPr lang="en-US" altLang="zh-CN" sz="1600">
              <a:ea typeface="宋体" panose="02010600030101010101" pitchFamily="2" charset="-122"/>
            </a:endParaRPr>
          </a:p>
          <a:p>
            <a:pPr algn="l"/>
            <a:r>
              <a:rPr lang="en-US" altLang="zh-CN" sz="1600">
                <a:ea typeface="宋体" panose="02010600030101010101" pitchFamily="2" charset="-122"/>
                <a:sym typeface="+mn-ea"/>
              </a:rPr>
              <a:t>&lt;/property&gt;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33705" y="2849880"/>
            <a:ext cx="852678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在</a:t>
            </a:r>
            <a:r>
              <a:rPr lang="en-US" altLang="zh-CN"/>
              <a:t>$HADOOP_HOME/etc/hadoop</a:t>
            </a:r>
            <a:r>
              <a:rPr lang="zh-CN" altLang="en-US"/>
              <a:t>下创建文件</a:t>
            </a:r>
            <a:r>
              <a:rPr lang="en-US" altLang="zh-CN"/>
              <a:t>fair-scheduler.xml,</a:t>
            </a:r>
            <a:r>
              <a:rPr lang="zh-CN" altLang="en-US"/>
              <a:t>并且配置：</a:t>
            </a:r>
            <a:endParaRPr lang="zh-CN" altLang="en-US"/>
          </a:p>
          <a:p>
            <a:pPr algn="l"/>
            <a:r>
              <a:rPr lang="en-US" altLang="zh-CN"/>
              <a:t>&lt;?xml version="1.0"?&gt;</a:t>
            </a:r>
            <a:endParaRPr lang="en-US" altLang="zh-CN"/>
          </a:p>
          <a:p>
            <a:pPr algn="l"/>
            <a:r>
              <a:rPr lang="en-US" altLang="zh-CN"/>
              <a:t>&lt;allocations&gt;</a:t>
            </a:r>
            <a:endParaRPr lang="en-US" altLang="zh-CN"/>
          </a:p>
          <a:p>
            <a:pPr algn="l"/>
            <a:r>
              <a:rPr lang="en-US" altLang="zh-CN"/>
              <a:t>        &lt;defaultQueueSchedulingPolicy&gt;fair&lt;/defaultQueueSchedulingPolicy&gt;</a:t>
            </a:r>
            <a:endParaRPr lang="en-US" altLang="zh-CN"/>
          </a:p>
          <a:p>
            <a:pPr algn="l"/>
            <a:r>
              <a:rPr lang="en-US" altLang="zh-CN"/>
              <a:t>        &lt;queue name="prod"&gt;</a:t>
            </a:r>
            <a:endParaRPr lang="en-US" altLang="zh-CN"/>
          </a:p>
          <a:p>
            <a:pPr algn="l"/>
            <a:r>
              <a:rPr lang="en-US" altLang="zh-CN"/>
              <a:t>                &lt;weight&gt;40&lt;/weight&gt;</a:t>
            </a:r>
            <a:endParaRPr lang="en-US" altLang="zh-CN"/>
          </a:p>
          <a:p>
            <a:pPr algn="l"/>
            <a:r>
              <a:rPr lang="en-US" altLang="zh-CN"/>
              <a:t>                &lt;schedulingPolicy&gt;fifo&lt;/schedulingPolicy&gt;</a:t>
            </a:r>
            <a:endParaRPr lang="en-US" altLang="zh-CN"/>
          </a:p>
          <a:p>
            <a:pPr algn="l"/>
            <a:r>
              <a:rPr lang="en-US" altLang="zh-CN"/>
              <a:t>        &lt;/queue&gt;</a:t>
            </a:r>
            <a:endParaRPr lang="en-US" altLang="zh-CN"/>
          </a:p>
          <a:p>
            <a:pPr algn="l"/>
            <a:r>
              <a:rPr lang="en-US" altLang="zh-CN"/>
              <a:t>        &lt;queue name="dev"&gt;</a:t>
            </a:r>
            <a:endParaRPr lang="en-US" altLang="zh-CN"/>
          </a:p>
          <a:p>
            <a:pPr algn="l"/>
            <a:r>
              <a:rPr lang="en-US" altLang="zh-CN"/>
              <a:t>                &lt;weight&gt;60&lt;/weight&gt;</a:t>
            </a:r>
            <a:endParaRPr lang="en-US" altLang="zh-CN"/>
          </a:p>
          <a:p>
            <a:pPr algn="l"/>
            <a:r>
              <a:rPr lang="en-US" altLang="zh-CN"/>
              <a:t>                &lt;queue name="eng"/&gt;</a:t>
            </a:r>
            <a:endParaRPr lang="en-US" altLang="zh-CN"/>
          </a:p>
          <a:p>
            <a:pPr algn="l"/>
            <a:r>
              <a:rPr lang="en-US" altLang="zh-CN"/>
              <a:t>                &lt;queue name="science"/&gt;</a:t>
            </a:r>
            <a:endParaRPr lang="en-US" altLang="zh-CN"/>
          </a:p>
          <a:p>
            <a:pPr algn="l"/>
            <a:r>
              <a:rPr lang="en-US" altLang="zh-CN"/>
              <a:t>        &lt;/queue&gt;</a:t>
            </a:r>
            <a:endParaRPr lang="en-US" altLang="zh-CN"/>
          </a:p>
          <a:p>
            <a:pPr algn="l"/>
            <a:r>
              <a:rPr lang="en-US" altLang="zh-CN"/>
              <a:t>&lt;/allocations&gt;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Yarn Fair Scheduler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419100" y="1905000"/>
            <a:ext cx="104882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fair-scheduler.xml yarn-site.xml hadoop-twq@slave</a:t>
            </a:r>
            <a:r>
              <a:rPr lang="en-US" altLang="zh-CN"/>
              <a:t>1</a:t>
            </a:r>
            <a:r>
              <a:rPr lang="zh-CN" altLang="en-US"/>
              <a:t>:~/bigdata/hadoop-2.7.5/etc/hadoop/</a:t>
            </a:r>
            <a:endParaRPr lang="zh-CN" altLang="en-US"/>
          </a:p>
          <a:p>
            <a:r>
              <a:rPr lang="zh-CN" altLang="en-US">
                <a:sym typeface="+mn-ea"/>
              </a:rPr>
              <a:t>scp fair-scheduler.xml yarn-site.xml hadoop-twq@slave2:~/bigdata/hadoop-2.7.5/etc/hadoop/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0905" y="5047615"/>
            <a:ext cx="9023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MapReduce</a:t>
            </a:r>
            <a:r>
              <a:rPr lang="zh-CN" altLang="en-US"/>
              <a:t>程序指定队列运行</a:t>
            </a:r>
            <a:endParaRPr lang="zh-CN" altLang="en-US"/>
          </a:p>
          <a:p>
            <a:r>
              <a:t>job.getConfiguration().set("mapreduce.job.queuename", "eng");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99820" y="4221480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</a:t>
            </a:r>
            <a:r>
              <a:rPr lang="en-US" altLang="zh-CN"/>
              <a:t>yarn, start-yarn.sh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ResourceManager HA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22045" y="2647315"/>
            <a:ext cx="91814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&lt;name&gt;yarn.resourcemanager.ha.enabled&lt;/name&gt;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&lt;value&gt;true&lt;/value&gt;</a:t>
            </a:r>
            <a:endParaRPr lang="en-US" altLang="zh-CN" sz="1600"/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&lt;name&gt;yarn.resourcemanager.cluster-id&lt;/name&gt;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&lt;value&gt;cluster1&lt;/value&gt;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</a:t>
            </a:r>
            <a:r>
              <a:rPr lang="zh-CN" altLang="en-US" sz="1600">
                <a:sym typeface="+mn-ea"/>
              </a:rPr>
              <a:t>集群唯一标识&lt;/description&gt;</a:t>
            </a:r>
            <a:endParaRPr lang="zh-CN" altLang="en-US" sz="1600">
              <a:sym typeface="+mn-ea"/>
            </a:endParaRPr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&lt;name&gt;yarn.resourcemanager.ha.rm-ids&lt;/name&gt;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&lt;value&gt;rm1,rm2&lt;/value&gt;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</a:t>
            </a:r>
            <a:r>
              <a:rPr lang="zh-CN" altLang="en-US" sz="1600">
                <a:sym typeface="+mn-ea"/>
              </a:rPr>
              <a:t>两个</a:t>
            </a:r>
            <a:r>
              <a:rPr lang="en-US" altLang="zh-CN" sz="1600">
                <a:sym typeface="+mn-ea"/>
              </a:rPr>
              <a:t>RM</a:t>
            </a:r>
            <a:r>
              <a:rPr lang="zh-CN" altLang="en-US" sz="1600">
                <a:sym typeface="+mn-ea"/>
              </a:rPr>
              <a:t>的唯一标识</a:t>
            </a:r>
            <a:r>
              <a:rPr lang="en-US" altLang="zh-CN" sz="1600">
                <a:sym typeface="+mn-ea"/>
              </a:rPr>
              <a:t>&lt;/descritption&gt;</a:t>
            </a:r>
            <a:endParaRPr lang="en-US" altLang="zh-CN" sz="1600"/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068070" y="170243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</a:t>
            </a:r>
            <a:r>
              <a:rPr lang="en-US" altLang="zh-CN"/>
              <a:t>yarn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stop-yarn.sh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2045" y="2175510"/>
            <a:ext cx="852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yarn-site.xml</a:t>
            </a:r>
            <a:r>
              <a:rPr lang="zh-CN" altLang="en-US">
                <a:ea typeface="宋体" panose="02010600030101010101" pitchFamily="2" charset="-122"/>
              </a:rPr>
              <a:t>中加上如下配置（将原先的</a:t>
            </a:r>
            <a:r>
              <a:rPr lang="en-US" altLang="zh-CN">
                <a:ea typeface="宋体" panose="02010600030101010101" pitchFamily="2" charset="-122"/>
              </a:rPr>
              <a:t>resourcemanager.hostname</a:t>
            </a:r>
            <a:r>
              <a:rPr lang="zh-CN" altLang="en-US">
                <a:ea typeface="宋体" panose="02010600030101010101" pitchFamily="2" charset="-122"/>
              </a:rPr>
              <a:t>注释掉）：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2045" y="1158875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>
                <a:ea typeface="宋体" panose="02010600030101010101" pitchFamily="2" charset="-122"/>
              </a:rPr>
              <a:t>保证</a:t>
            </a:r>
            <a:r>
              <a:rPr lang="en-US" altLang="zh-CN">
                <a:ea typeface="宋体" panose="02010600030101010101" pitchFamily="2" charset="-122"/>
              </a:rPr>
              <a:t>zookeeper</a:t>
            </a:r>
            <a:r>
              <a:rPr lang="zh-CN" altLang="en-US">
                <a:ea typeface="宋体" panose="02010600030101010101" pitchFamily="2" charset="-122"/>
              </a:rPr>
              <a:t>服务正常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ResourceManager HA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395095" y="1293495"/>
            <a:ext cx="918146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/>
          </a:p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&lt;name&gt;yarn.resourcemanager.hostname.rm1&lt;/name&gt;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&lt;value&gt;master&lt;/value&gt;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</a:t>
            </a:r>
            <a:r>
              <a:rPr lang="zh-CN" altLang="en-US" sz="1600">
                <a:sym typeface="+mn-ea"/>
              </a:rPr>
              <a:t>第一个</a:t>
            </a:r>
            <a:r>
              <a:rPr lang="en-US" altLang="zh-CN" sz="1600">
                <a:sym typeface="+mn-ea"/>
              </a:rPr>
              <a:t>RM</a:t>
            </a:r>
            <a:r>
              <a:rPr lang="zh-CN" altLang="en-US" sz="1600">
                <a:sym typeface="+mn-ea"/>
              </a:rPr>
              <a:t>部署在的机器名</a:t>
            </a:r>
            <a:r>
              <a:rPr lang="en-US" altLang="zh-CN" sz="1600">
                <a:sym typeface="+mn-ea"/>
              </a:rPr>
              <a:t>&lt;/descritption&gt;</a:t>
            </a:r>
            <a:endParaRPr lang="zh-CN" altLang="en-US" sz="1600"/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&lt;name&gt;yarn.resourcemanager.hostname.rm2&lt;/name&gt;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</a:t>
            </a:r>
            <a:r>
              <a:rPr lang="en-US" altLang="zh-CN" sz="1600"/>
              <a:t>slave1</a:t>
            </a:r>
            <a:r>
              <a:rPr lang="zh-CN" altLang="en-US" sz="1600"/>
              <a:t>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</a:t>
            </a:r>
            <a:r>
              <a:rPr lang="zh-CN" altLang="en-US" sz="1600">
                <a:sym typeface="+mn-ea"/>
              </a:rPr>
              <a:t>第二个</a:t>
            </a:r>
            <a:r>
              <a:rPr lang="en-US" altLang="zh-CN" sz="1600">
                <a:sym typeface="+mn-ea"/>
              </a:rPr>
              <a:t>RM</a:t>
            </a:r>
            <a:r>
              <a:rPr lang="zh-CN" altLang="en-US" sz="1600">
                <a:sym typeface="+mn-ea"/>
              </a:rPr>
              <a:t>部署在的机器名</a:t>
            </a:r>
            <a:r>
              <a:rPr lang="en-US" altLang="zh-CN" sz="1600">
                <a:sym typeface="+mn-ea"/>
              </a:rPr>
              <a:t>&lt;/descritption&gt;</a:t>
            </a:r>
            <a:endParaRPr lang="zh-CN" altLang="en-US" sz="1600"/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&lt;name&gt;yarn.resourcemanager.webapp.address.rm1&lt;/name&gt;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</a:t>
            </a:r>
            <a:r>
              <a:rPr lang="en-US" altLang="zh-CN" sz="1600"/>
              <a:t>master</a:t>
            </a:r>
            <a:r>
              <a:rPr lang="zh-CN" altLang="en-US" sz="1600"/>
              <a:t>:8088&lt;/value&gt;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</a:t>
            </a:r>
            <a:r>
              <a:rPr lang="zh-CN" altLang="en-US" sz="1600">
                <a:sym typeface="+mn-ea"/>
              </a:rPr>
              <a:t>第一个</a:t>
            </a:r>
            <a:r>
              <a:rPr lang="en-US" altLang="zh-CN" sz="1600">
                <a:sym typeface="+mn-ea"/>
              </a:rPr>
              <a:t>RM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web ui</a:t>
            </a:r>
            <a:r>
              <a:rPr lang="zh-CN" altLang="en-US" sz="1600">
                <a:sym typeface="+mn-ea"/>
              </a:rPr>
              <a:t>的端口</a:t>
            </a:r>
            <a:r>
              <a:rPr lang="en-US" altLang="zh-CN" sz="1600">
                <a:sym typeface="+mn-ea"/>
              </a:rPr>
              <a:t>&lt;/descritption&gt;</a:t>
            </a:r>
            <a:endParaRPr lang="zh-CN" altLang="en-US" sz="1600">
              <a:ea typeface="宋体" panose="02010600030101010101" pitchFamily="2" charset="-122"/>
            </a:endParaRPr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r>
              <a:rPr lang="zh-CN" altLang="en-US" sz="1600"/>
              <a:t>&lt;property&gt;</a:t>
            </a:r>
            <a:r>
              <a:rPr lang="en-US" altLang="zh-CN" sz="1600"/>
              <a:t>	</a:t>
            </a:r>
            <a:endParaRPr lang="en-US" altLang="zh-CN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&lt;name&gt;yarn.resourcemanager.webapp.address.rm2&lt;/name&gt;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</a:t>
            </a:r>
            <a:r>
              <a:rPr lang="en-US" altLang="zh-CN" sz="1600"/>
              <a:t>slave1</a:t>
            </a:r>
            <a:r>
              <a:rPr lang="zh-CN" altLang="en-US" sz="1600"/>
              <a:t>:8088&lt;/value&gt;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</a:t>
            </a:r>
            <a:r>
              <a:rPr lang="zh-CN" altLang="en-US" sz="1600">
                <a:sym typeface="+mn-ea"/>
              </a:rPr>
              <a:t>第二个</a:t>
            </a:r>
            <a:r>
              <a:rPr lang="en-US" altLang="zh-CN" sz="1600">
                <a:sym typeface="+mn-ea"/>
              </a:rPr>
              <a:t>RM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web ui</a:t>
            </a:r>
            <a:r>
              <a:rPr lang="zh-CN" altLang="en-US" sz="1600">
                <a:sym typeface="+mn-ea"/>
              </a:rPr>
              <a:t>的端口</a:t>
            </a:r>
            <a:r>
              <a:rPr lang="en-US" altLang="zh-CN" sz="1600">
                <a:sym typeface="+mn-ea"/>
              </a:rPr>
              <a:t>&lt;/descritption&gt;</a:t>
            </a:r>
            <a:endParaRPr lang="en-US" altLang="zh-CN" sz="1600"/>
          </a:p>
          <a:p>
            <a:r>
              <a:rPr lang="zh-CN" altLang="en-US" sz="1600"/>
              <a:t>&lt;/property&gt;</a:t>
            </a:r>
            <a:endParaRPr lang="zh-CN" altLang="en-US" sz="1600"/>
          </a:p>
          <a:p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390" y="131618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Yarn</a:t>
            </a:r>
            <a:r>
              <a:rPr lang="zh-CN" altLang="en-US" sz="2800" dirty="0"/>
              <a:t>的安装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2800" y="1261745"/>
            <a:ext cx="10900410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   </a:t>
            </a:r>
            <a:r>
              <a:rPr lang="zh-CN" altLang="en-US" sz="1400"/>
              <a:t>&lt;property&gt;</a:t>
            </a:r>
            <a:endParaRPr lang="zh-CN" altLang="en-US" sz="1400"/>
          </a:p>
          <a:p>
            <a:r>
              <a:rPr lang="zh-CN" altLang="en-US" sz="1400"/>
              <a:t>        &lt;name&gt;yarn.resourcemanager.hostname&lt;/name&gt;</a:t>
            </a:r>
            <a:endParaRPr lang="zh-CN" altLang="en-US" sz="1400"/>
          </a:p>
          <a:p>
            <a:r>
              <a:rPr lang="zh-CN" altLang="en-US" sz="1400"/>
              <a:t>        &lt;value&gt;master&lt;/value&gt;</a:t>
            </a:r>
            <a:endParaRPr lang="zh-CN" altLang="en-US" sz="1400"/>
          </a:p>
          <a:p>
            <a:r>
              <a:rPr lang="en-US" altLang="zh-CN" sz="1400"/>
              <a:t>        &lt;description&gt;</a:t>
            </a:r>
            <a:r>
              <a:rPr lang="zh-CN" altLang="en-US" sz="1400"/>
              <a:t>表示</a:t>
            </a:r>
            <a:r>
              <a:rPr lang="en-US" altLang="zh-CN" sz="1400"/>
              <a:t>ResourceManager</a:t>
            </a:r>
            <a:r>
              <a:rPr lang="zh-CN" altLang="en-US" sz="1400"/>
              <a:t>安装的主机</a:t>
            </a:r>
            <a:r>
              <a:rPr lang="en-US" altLang="zh-CN" sz="1400"/>
              <a:t>&lt;/description&gt;</a:t>
            </a:r>
            <a:endParaRPr lang="zh-CN" altLang="en-US" sz="1400">
              <a:ea typeface="宋体" panose="02010600030101010101" pitchFamily="2" charset="-122"/>
            </a:endParaRPr>
          </a:p>
          <a:p>
            <a:r>
              <a:rPr lang="zh-CN" altLang="en-US" sz="1400"/>
              <a:t>    &lt;/property&gt;</a:t>
            </a:r>
            <a:endParaRPr lang="zh-CN" altLang="en-US" sz="1400"/>
          </a:p>
          <a:p>
            <a:r>
              <a:rPr lang="zh-CN" altLang="en-US" sz="1400"/>
              <a:t>    &lt;property&gt;</a:t>
            </a:r>
            <a:endParaRPr lang="zh-CN" altLang="en-US" sz="1400"/>
          </a:p>
          <a:p>
            <a:r>
              <a:rPr lang="zh-CN" altLang="en-US" sz="1400"/>
              <a:t>        &lt;name&gt;yarn.resourcemanager.address&lt;/name&gt;</a:t>
            </a:r>
            <a:endParaRPr lang="zh-CN" altLang="en-US" sz="1400"/>
          </a:p>
          <a:p>
            <a:r>
              <a:rPr lang="zh-CN" altLang="en-US" sz="1400"/>
              <a:t>        &lt;value&gt;master:8032&lt;/value&gt;</a:t>
            </a:r>
            <a:endParaRPr lang="zh-CN" altLang="en-US" sz="1400"/>
          </a:p>
          <a:p>
            <a:r>
              <a:rPr lang="zh-CN" altLang="en-US" sz="1400"/>
              <a:t>        </a:t>
            </a:r>
            <a:r>
              <a:rPr lang="en-US" altLang="zh-CN" sz="1400"/>
              <a:t>&lt;description&gt;</a:t>
            </a:r>
            <a:r>
              <a:rPr lang="zh-CN" altLang="en-US" sz="1400"/>
              <a:t>表示</a:t>
            </a:r>
            <a:r>
              <a:rPr lang="en-US" altLang="zh-CN" sz="1400"/>
              <a:t>ResourceManager</a:t>
            </a:r>
            <a:r>
              <a:rPr lang="zh-CN" altLang="en-US" sz="1400"/>
              <a:t>监听的端口</a:t>
            </a:r>
            <a:r>
              <a:rPr lang="en-US" altLang="zh-CN" sz="1400"/>
              <a:t>&lt;/description&gt;</a:t>
            </a:r>
            <a:endParaRPr lang="en-US" altLang="zh-CN" sz="1400"/>
          </a:p>
          <a:p>
            <a:r>
              <a:rPr lang="zh-CN" altLang="en-US" sz="1400"/>
              <a:t>    &lt;/property&gt;</a:t>
            </a:r>
            <a:endParaRPr lang="zh-CN" altLang="en-US" sz="1400"/>
          </a:p>
          <a:p>
            <a:r>
              <a:rPr lang="zh-CN" altLang="en-US" sz="1400"/>
              <a:t>    &lt;property&gt;</a:t>
            </a:r>
            <a:endParaRPr lang="zh-CN" altLang="en-US" sz="1400"/>
          </a:p>
          <a:p>
            <a:r>
              <a:rPr lang="zh-CN" altLang="en-US" sz="1400"/>
              <a:t>        &lt;name&gt;yarn.nodemanager.local-dirs&lt;/name&gt;</a:t>
            </a:r>
            <a:endParaRPr lang="zh-CN" altLang="en-US" sz="1400"/>
          </a:p>
          <a:p>
            <a:r>
              <a:rPr lang="zh-CN" altLang="en-US" sz="1400"/>
              <a:t>        &lt;value&gt;/home/hadoop-twq/bigdata/yarn/local-dir1,/home/hadoop-twq/bigdata/yarn/local-dir2&lt;/value&gt;</a:t>
            </a:r>
            <a:endParaRPr lang="zh-CN" altLang="en-US" sz="1400"/>
          </a:p>
          <a:p>
            <a:r>
              <a:rPr lang="en-US" altLang="zh-CN" sz="1400"/>
              <a:t>        &lt;description&gt;</a:t>
            </a:r>
            <a:r>
              <a:rPr lang="zh-CN" altLang="en-US" sz="1400"/>
              <a:t>表示</a:t>
            </a:r>
            <a:r>
              <a:rPr lang="en-US" altLang="zh-CN" sz="1400"/>
              <a:t>nodeManager</a:t>
            </a:r>
            <a:r>
              <a:rPr lang="zh-CN" altLang="en-US" sz="1400"/>
              <a:t>中间数据存放的地方</a:t>
            </a:r>
            <a:r>
              <a:rPr lang="en-US" altLang="zh-CN" sz="1400"/>
              <a:t>&lt;/description&gt;</a:t>
            </a:r>
            <a:endParaRPr lang="en-US" altLang="zh-CN" sz="1400"/>
          </a:p>
          <a:p>
            <a:r>
              <a:rPr lang="zh-CN" altLang="en-US" sz="1400"/>
              <a:t>    &lt;/property&gt;</a:t>
            </a:r>
            <a:endParaRPr lang="zh-CN" altLang="en-US" sz="1400"/>
          </a:p>
          <a:p>
            <a:r>
              <a:rPr lang="zh-CN" altLang="en-US" sz="1400"/>
              <a:t>    &lt;property&gt;</a:t>
            </a:r>
            <a:endParaRPr lang="zh-CN" altLang="en-US" sz="1400"/>
          </a:p>
          <a:p>
            <a:r>
              <a:rPr lang="zh-CN" altLang="en-US" sz="1400"/>
              <a:t>            &lt;name&gt;yarn.nodemanager.resource.memory-mb&lt;/name&gt;</a:t>
            </a:r>
            <a:endParaRPr lang="zh-CN" altLang="en-US" sz="1400"/>
          </a:p>
          <a:p>
            <a:r>
              <a:rPr lang="zh-CN" altLang="en-US" sz="1400"/>
              <a:t>            &lt;value&gt;1630&lt;/value&gt;</a:t>
            </a:r>
            <a:endParaRPr lang="zh-CN" altLang="en-US" sz="1400"/>
          </a:p>
          <a:p>
            <a:r>
              <a:rPr lang="en-US" altLang="zh-CN" sz="1400"/>
              <a:t>	   </a:t>
            </a:r>
            <a:r>
              <a:rPr lang="en-US" altLang="zh-CN" sz="1400">
                <a:sym typeface="+mn-ea"/>
              </a:rPr>
              <a:t>&lt;description&gt;</a:t>
            </a:r>
            <a:r>
              <a:rPr lang="zh-CN" altLang="en-US" sz="1400">
                <a:sym typeface="+mn-ea"/>
              </a:rPr>
              <a:t>表示这个</a:t>
            </a:r>
            <a:r>
              <a:rPr lang="en-US" altLang="zh-CN" sz="1400">
                <a:sym typeface="+mn-ea"/>
              </a:rPr>
              <a:t>NodeManager</a:t>
            </a:r>
            <a:r>
              <a:rPr lang="zh-CN" altLang="en-US" sz="1400">
                <a:sym typeface="+mn-ea"/>
              </a:rPr>
              <a:t>管理的内存大小</a:t>
            </a:r>
            <a:r>
              <a:rPr lang="en-US" altLang="zh-CN" sz="1400">
                <a:sym typeface="+mn-ea"/>
              </a:rPr>
              <a:t>&lt;/description&gt;</a:t>
            </a:r>
            <a:endParaRPr lang="en-US" altLang="zh-CN" sz="1400"/>
          </a:p>
          <a:p>
            <a:r>
              <a:rPr lang="zh-CN" altLang="en-US" sz="1400"/>
              <a:t>    &lt;/property&gt;</a:t>
            </a:r>
            <a:endParaRPr lang="zh-CN" altLang="en-US" sz="1400"/>
          </a:p>
          <a:p>
            <a:r>
              <a:rPr lang="zh-CN" altLang="en-US" sz="1400"/>
              <a:t>    &lt;property&gt;</a:t>
            </a:r>
            <a:endParaRPr lang="zh-CN" altLang="en-US" sz="1400"/>
          </a:p>
          <a:p>
            <a:r>
              <a:rPr lang="zh-CN" altLang="en-US" sz="1400"/>
              <a:t>        &lt;name&gt;yarn.nodemanager.resource.cpu-vcores&lt;/name&gt;</a:t>
            </a:r>
            <a:endParaRPr lang="zh-CN" altLang="en-US" sz="1400"/>
          </a:p>
          <a:p>
            <a:r>
              <a:rPr lang="zh-CN" altLang="en-US" sz="1400"/>
              <a:t>            &lt;value&gt;2&lt;/value&gt;</a:t>
            </a:r>
            <a:endParaRPr lang="zh-CN" altLang="en-US" sz="1400"/>
          </a:p>
          <a:p>
            <a:r>
              <a:rPr lang="en-US" altLang="zh-CN" sz="1400"/>
              <a:t>	   </a:t>
            </a:r>
            <a:r>
              <a:rPr lang="en-US" altLang="zh-CN" sz="1400">
                <a:sym typeface="+mn-ea"/>
              </a:rPr>
              <a:t>&lt;description&gt;</a:t>
            </a:r>
            <a:r>
              <a:rPr lang="zh-CN" altLang="en-US" sz="1400">
                <a:sym typeface="+mn-ea"/>
              </a:rPr>
              <a:t>表示这个</a:t>
            </a:r>
            <a:r>
              <a:rPr lang="en-US" altLang="zh-CN" sz="1400">
                <a:sym typeface="+mn-ea"/>
              </a:rPr>
              <a:t>NodeManager</a:t>
            </a:r>
            <a:r>
              <a:rPr lang="zh-CN" altLang="en-US" sz="1400">
                <a:sym typeface="+mn-ea"/>
              </a:rPr>
              <a:t>管理的</a:t>
            </a:r>
            <a:r>
              <a:rPr lang="en-US" altLang="zh-CN" sz="1400">
                <a:sym typeface="+mn-ea"/>
              </a:rPr>
              <a:t>cpu</a:t>
            </a:r>
            <a:r>
              <a:rPr lang="zh-CN" altLang="en-US" sz="1400">
                <a:sym typeface="+mn-ea"/>
              </a:rPr>
              <a:t>个数</a:t>
            </a:r>
            <a:r>
              <a:rPr lang="en-US" altLang="zh-CN" sz="1400">
                <a:sym typeface="+mn-ea"/>
              </a:rPr>
              <a:t>&lt;/description&gt;</a:t>
            </a:r>
            <a:endParaRPr lang="en-US" altLang="zh-CN" sz="1400"/>
          </a:p>
          <a:p>
            <a:r>
              <a:rPr lang="zh-CN" altLang="en-US" sz="1400"/>
              <a:t>    &lt;/property&gt;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250950" y="737235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yarn-site.xml</a:t>
            </a:r>
            <a:r>
              <a:rPr lang="zh-CN" altLang="en-US"/>
              <a:t>中增加如下的配置：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ResourceManager HA</a:t>
            </a:r>
            <a:r>
              <a:rPr lang="zh-CN" altLang="en-US" sz="2800" dirty="0"/>
              <a:t>配置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5060" y="1133475"/>
            <a:ext cx="91814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/>
          </a:p>
          <a:p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&lt;name&gt;yarn.resourcemanager.zk-address&lt;/name&gt;</a:t>
            </a:r>
            <a:endParaRPr lang="zh-CN" altLang="en-US" sz="1600"/>
          </a:p>
          <a:p>
            <a:r>
              <a:rPr lang="en-US" altLang="zh-CN" sz="1600"/>
              <a:t>	</a:t>
            </a:r>
            <a:r>
              <a:rPr lang="zh-CN" altLang="en-US" sz="1600"/>
              <a:t>&lt;value&gt;</a:t>
            </a:r>
            <a:r>
              <a:rPr lang="en-US" altLang="zh-CN" sz="1600"/>
              <a:t>master</a:t>
            </a:r>
            <a:r>
              <a:rPr lang="zh-CN" altLang="en-US" sz="1600"/>
              <a:t>:2181,</a:t>
            </a:r>
            <a:r>
              <a:rPr lang="en-US" altLang="zh-CN" sz="1600"/>
              <a:t>slave1</a:t>
            </a:r>
            <a:r>
              <a:rPr lang="zh-CN" altLang="en-US" sz="1600"/>
              <a:t>:2181,</a:t>
            </a:r>
            <a:r>
              <a:rPr lang="en-US" altLang="zh-CN" sz="1600"/>
              <a:t>slave2</a:t>
            </a:r>
            <a:r>
              <a:rPr lang="zh-CN" altLang="en-US" sz="1600"/>
              <a:t>:2181&lt;/value&gt;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&lt;description&gt;zk</a:t>
            </a:r>
            <a:r>
              <a:rPr lang="zh-CN" altLang="en-US" sz="1600">
                <a:sym typeface="+mn-ea"/>
              </a:rPr>
              <a:t>的部署的主机名和端口</a:t>
            </a:r>
            <a:r>
              <a:rPr lang="en-US" altLang="zh-CN" sz="1600">
                <a:sym typeface="+mn-ea"/>
              </a:rPr>
              <a:t>&lt;/descritption&gt;</a:t>
            </a:r>
            <a:endParaRPr lang="zh-CN" altLang="en-US" sz="1600"/>
          </a:p>
          <a:p>
            <a:r>
              <a:rPr lang="zh-CN" altLang="en-US" sz="1600"/>
              <a:t>&lt;/property&gt;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406400" y="3887470"/>
            <a:ext cx="98405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scp yarn-site.xml hadoop-twq@slave1:~/bigdata/hadoop-2.7.5/etc/hadoop/</a:t>
            </a:r>
            <a:endParaRPr lang="zh-CN" altLang="en-US"/>
          </a:p>
          <a:p>
            <a:r>
              <a:rPr lang="zh-CN" altLang="en-US">
                <a:sym typeface="+mn-ea"/>
              </a:rPr>
              <a:t>scp yarn-site.xml hadoop-twq@slave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:~/bigdata/hadoop-2.7.5/etc/hadoop/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9900" y="5027930"/>
            <a:ext cx="11041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master</a:t>
            </a:r>
            <a:r>
              <a:rPr lang="zh-CN" altLang="en-US"/>
              <a:t>上启动</a:t>
            </a:r>
            <a:r>
              <a:rPr lang="en-US" altLang="zh-CN"/>
              <a:t>yarn</a:t>
            </a:r>
            <a:r>
              <a:rPr lang="zh-CN" altLang="en-US">
                <a:ea typeface="宋体" panose="02010600030101010101" pitchFamily="2" charset="-122"/>
              </a:rPr>
              <a:t>， </a:t>
            </a:r>
            <a:r>
              <a:rPr lang="en-US" altLang="zh-CN">
                <a:ea typeface="宋体" panose="02010600030101010101" pitchFamily="2" charset="-122"/>
              </a:rPr>
              <a:t>start-yarn.sh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slave1</a:t>
            </a:r>
            <a:r>
              <a:rPr lang="zh-CN" altLang="en-US">
                <a:ea typeface="宋体" panose="02010600030101010101" pitchFamily="2" charset="-122"/>
              </a:rPr>
              <a:t>上启动</a:t>
            </a:r>
            <a:r>
              <a:rPr lang="en-US" altLang="zh-CN">
                <a:ea typeface="宋体" panose="02010600030101010101" pitchFamily="2" charset="-122"/>
              </a:rPr>
              <a:t>resourcemanager: ~/bigdata/hadoop-2.7.5/sbin/yarn-daemon.sh start resourcemanager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7390" y="131618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Yarn</a:t>
            </a:r>
            <a:r>
              <a:rPr lang="zh-CN" altLang="en-US" sz="2800" dirty="0"/>
              <a:t>的安装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317625" y="1090295"/>
            <a:ext cx="5783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用</a:t>
            </a:r>
            <a:r>
              <a:rPr lang="en-US" altLang="zh-CN"/>
              <a:t>hadoop-twq</a:t>
            </a:r>
            <a:r>
              <a:rPr lang="zh-CN" altLang="en-US"/>
              <a:t>账号在</a:t>
            </a:r>
            <a:r>
              <a:rPr lang="en-US" altLang="zh-CN"/>
              <a:t>master</a:t>
            </a:r>
            <a:r>
              <a:rPr lang="zh-CN" altLang="en-US"/>
              <a:t>上创建目录：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mkdir -p </a:t>
            </a:r>
            <a:r>
              <a:rPr lang="zh-CN" altLang="en-US">
                <a:sym typeface="+mn-ea"/>
              </a:rPr>
              <a:t>/home/hadoop-twq/bigdata/yarn/local-dir1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mkdir -p </a:t>
            </a:r>
            <a:r>
              <a:rPr lang="zh-CN" altLang="en-US">
                <a:sym typeface="+mn-ea"/>
              </a:rPr>
              <a:t>/home/hadoop-twq/bigdata/yarn/local-dir2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7625" y="2636520"/>
            <a:ext cx="101269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执行下面的命令，使得</a:t>
            </a:r>
            <a:r>
              <a:rPr lang="en-US" altLang="zh-CN"/>
              <a:t>slave1</a:t>
            </a:r>
            <a:r>
              <a:rPr lang="zh-CN" altLang="en-US"/>
              <a:t>和</a:t>
            </a:r>
            <a:r>
              <a:rPr lang="en-US" altLang="zh-CN"/>
              <a:t>slave2</a:t>
            </a:r>
            <a:r>
              <a:rPr lang="zh-CN" altLang="en-US"/>
              <a:t>的配置同步</a:t>
            </a:r>
            <a:r>
              <a:rPr lang="en-US" altLang="zh-CN"/>
              <a:t>master</a:t>
            </a:r>
            <a:r>
              <a:rPr lang="zh-CN" altLang="en-US"/>
              <a:t>上的配置：</a:t>
            </a:r>
            <a:endParaRPr lang="zh-CN" altLang="en-US"/>
          </a:p>
          <a:p>
            <a:pPr algn="l"/>
            <a:r>
              <a:rPr lang="en-US" altLang="zh-CN"/>
              <a:t>scp yarn-site.xml hadoop-twq@slave1:~/bigdata/hadoop-2.7.5/etc/hadoop/</a:t>
            </a:r>
            <a:endParaRPr lang="en-US" altLang="zh-CN"/>
          </a:p>
          <a:p>
            <a:pPr algn="l"/>
            <a:r>
              <a:rPr lang="en-US" altLang="zh-CN"/>
              <a:t>scp yarn-site.xml hadoop-twq@slave2:~/bigdata/hadoop-2.7.5/etc/hadoop/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scp -r </a:t>
            </a:r>
            <a:r>
              <a:rPr lang="en-US" altLang="zh-CN">
                <a:sym typeface="+mn-ea"/>
              </a:rPr>
              <a:t>~</a:t>
            </a:r>
            <a:r>
              <a:rPr lang="zh-CN" altLang="en-US">
                <a:sym typeface="+mn-ea"/>
              </a:rPr>
              <a:t>/bigdata/yarn/local-dir1 </a:t>
            </a:r>
            <a:r>
              <a:rPr lang="en-US" altLang="zh-CN">
                <a:sym typeface="+mn-ea"/>
              </a:rPr>
              <a:t>~</a:t>
            </a:r>
            <a:r>
              <a:rPr lang="zh-CN" altLang="en-US">
                <a:sym typeface="+mn-ea"/>
              </a:rPr>
              <a:t>/bigdata/yarn/local-dir</a:t>
            </a:r>
            <a:r>
              <a:rPr lang="en-US" altLang="zh-CN">
                <a:sym typeface="+mn-ea"/>
              </a:rPr>
              <a:t>2 hadoop-twq@slave1:~</a:t>
            </a:r>
            <a:r>
              <a:rPr lang="zh-CN" altLang="en-US">
                <a:sym typeface="+mn-ea"/>
              </a:rPr>
              <a:t>/bigdata/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scp -r ~</a:t>
            </a:r>
            <a:r>
              <a:rPr lang="zh-CN" altLang="en-US">
                <a:sym typeface="+mn-ea"/>
              </a:rPr>
              <a:t>/bigdata/yarn/local-dir1 </a:t>
            </a:r>
            <a:r>
              <a:rPr lang="en-US" altLang="zh-CN">
                <a:sym typeface="+mn-ea"/>
              </a:rPr>
              <a:t>~</a:t>
            </a:r>
            <a:r>
              <a:rPr lang="zh-CN" altLang="en-US">
                <a:sym typeface="+mn-ea"/>
              </a:rPr>
              <a:t>/bigdata/yarn/local-dir</a:t>
            </a:r>
            <a:r>
              <a:rPr lang="en-US" altLang="zh-CN">
                <a:sym typeface="+mn-ea"/>
              </a:rPr>
              <a:t>2 hadoop-twq@slave2:~</a:t>
            </a:r>
            <a:r>
              <a:rPr lang="zh-CN" altLang="en-US">
                <a:sym typeface="+mn-ea"/>
              </a:rPr>
              <a:t>/bigdata/</a:t>
            </a:r>
            <a:endParaRPr lang="en-US" altLang="zh-CN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7625" y="4910455"/>
            <a:ext cx="2811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启动</a:t>
            </a:r>
            <a:r>
              <a:rPr lang="en-US" altLang="zh-CN"/>
              <a:t>yarn: start-yarn.sh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317625" y="560451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验证</a:t>
            </a:r>
            <a:r>
              <a:rPr lang="en-US" altLang="zh-CN"/>
              <a:t>yarn: http://master:8088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分布式计算概述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9570" y="1207770"/>
            <a:ext cx="58978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☛ 在每一个block所在的机器针对block数据进行计算，</a:t>
            </a:r>
            <a:endParaRPr lang="zh-CN" altLang="en-US"/>
          </a:p>
          <a:p>
            <a:r>
              <a:rPr lang="zh-CN" altLang="en-US"/>
              <a:t>然后将结果进行汇总</a:t>
            </a:r>
            <a:endParaRPr lang="zh-CN" altLang="en-US"/>
          </a:p>
          <a:p>
            <a:r>
              <a:rPr lang="zh-CN" altLang="en-US"/>
              <a:t>问题： 什么是计算？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9570" y="3036570"/>
            <a:ext cx="4772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☛ 原则：移动计算而尽可能少的移动数据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9570" y="4673600"/>
            <a:ext cx="4439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☛ 其实就是将单台机器上的计算扩展到多台机器上进行并行计算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0" y="2378075"/>
            <a:ext cx="1287780" cy="223329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4735830" y="2129790"/>
            <a:ext cx="7324725" cy="2826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9345" y="120015"/>
            <a:ext cx="1148715" cy="13658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340" y="2378710"/>
            <a:ext cx="1287780" cy="22326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8710" y="2378075"/>
            <a:ext cx="1287780" cy="22339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7670" y="2378075"/>
            <a:ext cx="1287780" cy="223329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8905" y="5387975"/>
            <a:ext cx="1148715" cy="136588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055235" y="267335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DataNode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59575" y="267335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DataNode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474710" y="267335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DataNode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308590" y="2673350"/>
            <a:ext cx="1590675" cy="4972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DataNode</a:t>
            </a:r>
            <a:endParaRPr lang="zh-CN" altLang="en-US"/>
          </a:p>
        </p:txBody>
      </p:sp>
      <p:cxnSp>
        <p:nvCxnSpPr>
          <p:cNvPr id="42" name="直接箭头连接符 41"/>
          <p:cNvCxnSpPr>
            <a:stCxn id="46" idx="2"/>
            <a:endCxn id="38" idx="0"/>
          </p:cNvCxnSpPr>
          <p:nvPr/>
        </p:nvCxnSpPr>
        <p:spPr>
          <a:xfrm flipH="1">
            <a:off x="5850890" y="1323975"/>
            <a:ext cx="2326005" cy="134937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46" idx="2"/>
            <a:endCxn id="39" idx="0"/>
          </p:cNvCxnSpPr>
          <p:nvPr/>
        </p:nvCxnSpPr>
        <p:spPr>
          <a:xfrm flipH="1">
            <a:off x="7555230" y="1323975"/>
            <a:ext cx="621665" cy="134937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6" idx="2"/>
            <a:endCxn id="40" idx="0"/>
          </p:cNvCxnSpPr>
          <p:nvPr/>
        </p:nvCxnSpPr>
        <p:spPr>
          <a:xfrm>
            <a:off x="8176895" y="1323975"/>
            <a:ext cx="1093470" cy="134937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6" idx="2"/>
            <a:endCxn id="41" idx="0"/>
          </p:cNvCxnSpPr>
          <p:nvPr/>
        </p:nvCxnSpPr>
        <p:spPr>
          <a:xfrm>
            <a:off x="8176895" y="1323975"/>
            <a:ext cx="2927350" cy="1349375"/>
          </a:xfrm>
          <a:prstGeom prst="straightConnector1">
            <a:avLst/>
          </a:prstGeom>
          <a:ln w="12700" cmpd="sng">
            <a:solidFill>
              <a:srgbClr val="00B0F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6579235" y="634365"/>
            <a:ext cx="3194685" cy="6896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NameNode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13375" y="324231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786755" y="324231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089390" y="330327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9424035" y="330327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79150" y="3242310"/>
            <a:ext cx="271145" cy="243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001260" y="382587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759575" y="382587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474710" y="382587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319385" y="3825875"/>
            <a:ext cx="1590675" cy="71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NodeManager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31710" y="5791835"/>
            <a:ext cx="2092325" cy="690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ResourceManager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3" idx="2"/>
            <a:endCxn id="57" idx="0"/>
          </p:cNvCxnSpPr>
          <p:nvPr/>
        </p:nvCxnSpPr>
        <p:spPr>
          <a:xfrm>
            <a:off x="5796915" y="4537075"/>
            <a:ext cx="2581275" cy="125476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4" idx="2"/>
          </p:cNvCxnSpPr>
          <p:nvPr/>
        </p:nvCxnSpPr>
        <p:spPr>
          <a:xfrm>
            <a:off x="7555230" y="4537075"/>
            <a:ext cx="819150" cy="1232535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5" idx="2"/>
            <a:endCxn id="57" idx="0"/>
          </p:cNvCxnSpPr>
          <p:nvPr/>
        </p:nvCxnSpPr>
        <p:spPr>
          <a:xfrm flipH="1">
            <a:off x="8378190" y="4537075"/>
            <a:ext cx="892175" cy="125476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6" idx="2"/>
          </p:cNvCxnSpPr>
          <p:nvPr/>
        </p:nvCxnSpPr>
        <p:spPr>
          <a:xfrm flipH="1">
            <a:off x="8374380" y="4537075"/>
            <a:ext cx="2740660" cy="1243330"/>
          </a:xfrm>
          <a:prstGeom prst="straightConnector1">
            <a:avLst/>
          </a:prstGeom>
          <a:ln w="12700"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140960" y="416941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87845" y="416941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569325" y="416941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91775" y="4169410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20G\10cpu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748905" y="6099175"/>
            <a:ext cx="1311275" cy="3035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80G\40cpu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5830" y="5355590"/>
            <a:ext cx="1148715" cy="136588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4438650" y="5879465"/>
            <a:ext cx="1622425" cy="570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计算</a:t>
            </a:r>
            <a:r>
              <a:rPr lang="en-US" altLang="zh-CN">
                <a:solidFill>
                  <a:schemeClr val="tx1"/>
                </a:solidFill>
              </a:rPr>
              <a:t>Master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6" name="直接箭头连接符 105"/>
          <p:cNvCxnSpPr>
            <a:stCxn id="104" idx="3"/>
            <a:endCxn id="57" idx="1"/>
          </p:cNvCxnSpPr>
          <p:nvPr/>
        </p:nvCxnSpPr>
        <p:spPr>
          <a:xfrm flipV="1">
            <a:off x="6061075" y="6137275"/>
            <a:ext cx="1270635" cy="2794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6148070" y="57308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申请资源</a:t>
            </a:r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5141595" y="3211830"/>
            <a:ext cx="1191260" cy="374650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8776970" y="3237230"/>
            <a:ext cx="1191260" cy="374650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507980" y="3211830"/>
            <a:ext cx="1191260" cy="374650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箭头连接符 111"/>
          <p:cNvCxnSpPr>
            <a:stCxn id="104" idx="0"/>
            <a:endCxn id="108" idx="2"/>
          </p:cNvCxnSpPr>
          <p:nvPr/>
        </p:nvCxnSpPr>
        <p:spPr>
          <a:xfrm flipV="1">
            <a:off x="5250180" y="3586480"/>
            <a:ext cx="487045" cy="2292985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104" idx="0"/>
            <a:endCxn id="110" idx="2"/>
          </p:cNvCxnSpPr>
          <p:nvPr/>
        </p:nvCxnSpPr>
        <p:spPr>
          <a:xfrm flipV="1">
            <a:off x="5250180" y="3611880"/>
            <a:ext cx="4122420" cy="2267585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104" idx="0"/>
            <a:endCxn id="111" idx="2"/>
          </p:cNvCxnSpPr>
          <p:nvPr/>
        </p:nvCxnSpPr>
        <p:spPr>
          <a:xfrm flipV="1">
            <a:off x="5250180" y="3586480"/>
            <a:ext cx="5853430" cy="2292985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811645" y="955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/user/hadoo-twq/word.txt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 animBg="1"/>
      <p:bldP spid="46" grpId="0" animBg="1"/>
      <p:bldP spid="38" grpId="0" animBg="1"/>
      <p:bldP spid="39" grpId="0" animBg="1"/>
      <p:bldP spid="40" grpId="0" animBg="1"/>
      <p:bldP spid="41" grpId="0" animBg="1"/>
      <p:bldP spid="2" grpId="0"/>
      <p:bldP spid="47" grpId="0" animBg="1"/>
      <p:bldP spid="48" grpId="0" animBg="1"/>
      <p:bldP spid="50" grpId="0" animBg="1"/>
      <p:bldP spid="51" grpId="0" animBg="1"/>
      <p:bldP spid="52" grpId="0" animBg="1"/>
      <p:bldP spid="108" grpId="0" animBg="1"/>
      <p:bldP spid="110" grpId="0" animBg="1"/>
      <p:bldP spid="111" grpId="0" animBg="1"/>
      <p:bldP spid="104" grpId="0" animBg="1"/>
      <p:bldP spid="53" grpId="0" animBg="1"/>
      <p:bldP spid="54" grpId="0" animBg="1"/>
      <p:bldP spid="55" grpId="0" animBg="1"/>
      <p:bldP spid="56" grpId="0" animBg="1"/>
      <p:bldP spid="62" grpId="0" animBg="1"/>
      <p:bldP spid="99" grpId="0" animBg="1"/>
      <p:bldP spid="100" grpId="0" animBg="1"/>
      <p:bldP spid="101" grpId="0" animBg="1"/>
      <p:bldP spid="57" grpId="0" animBg="1"/>
      <p:bldP spid="102" grpId="0" animBg="1"/>
      <p:bldP spid="10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MapReduce</a:t>
            </a:r>
            <a:r>
              <a:rPr lang="zh-CN" altLang="en-US" sz="2800" dirty="0"/>
              <a:t>的安装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83845" y="3613150"/>
            <a:ext cx="79006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	</a:t>
            </a:r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                &lt;name&gt;mapreduce.framework.name&lt;/name&gt;</a:t>
            </a:r>
            <a:endParaRPr lang="zh-CN" altLang="en-US"/>
          </a:p>
          <a:p>
            <a:r>
              <a:rPr lang="zh-CN" altLang="en-US"/>
              <a:t>                &lt;value&gt;yarn&lt;/value&gt;</a:t>
            </a:r>
            <a:endParaRPr lang="zh-CN" altLang="en-US"/>
          </a:p>
          <a:p>
            <a:r>
              <a:rPr lang="en-US" altLang="zh-CN"/>
              <a:t>		&lt;description&gt;</a:t>
            </a:r>
            <a:r>
              <a:rPr lang="zh-CN" altLang="en-US"/>
              <a:t>向</a:t>
            </a:r>
            <a:r>
              <a:rPr lang="en-US" altLang="zh-CN"/>
              <a:t>yarn</a:t>
            </a:r>
            <a:r>
              <a:rPr lang="zh-CN" altLang="en-US"/>
              <a:t>申请资源</a:t>
            </a:r>
            <a:r>
              <a:rPr lang="en-US" altLang="zh-CN"/>
              <a:t>&lt;/description&gt;</a:t>
            </a:r>
            <a:endParaRPr lang="en-US" altLang="zh-CN"/>
          </a:p>
          <a:p>
            <a:r>
              <a:rPr lang="zh-CN" altLang="en-US"/>
              <a:t>        &lt;/property&gt;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0450" y="1648460"/>
            <a:ext cx="7969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&lt;property&gt;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&lt;name&gt;yarn.nodemanager.aux-services&lt;/name&gt;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&lt;value&gt;mapreduce_shuffle&lt;/value&gt;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en-US" altLang="zh-CN"/>
              <a:t>&lt;description&gt;</a:t>
            </a:r>
            <a:r>
              <a:rPr lang="zh-CN" altLang="en-US"/>
              <a:t>为</a:t>
            </a:r>
            <a:r>
              <a:rPr lang="en-US" altLang="zh-CN"/>
              <a:t>map reduce</a:t>
            </a:r>
            <a:r>
              <a:rPr lang="zh-CN" altLang="en-US"/>
              <a:t>应用打开</a:t>
            </a:r>
            <a:r>
              <a:rPr lang="en-US" altLang="zh-CN"/>
              <a:t>shuffle </a:t>
            </a:r>
            <a:r>
              <a:rPr lang="zh-CN" altLang="en-US"/>
              <a:t>服务</a:t>
            </a:r>
            <a:r>
              <a:rPr lang="en-US" altLang="zh-CN"/>
              <a:t>&lt;/description&gt;</a:t>
            </a:r>
            <a:endParaRPr lang="en-US" altLang="zh-CN"/>
          </a:p>
          <a:p>
            <a:r>
              <a:rPr lang="zh-CN" altLang="en-US"/>
              <a:t>&lt;/property&gt;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88720" y="1181100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stop-yarn.sh</a:t>
            </a:r>
            <a:r>
              <a:rPr lang="zh-CN" altLang="en-US">
                <a:ea typeface="宋体" panose="02010600030101010101" pitchFamily="2" charset="-122"/>
              </a:rPr>
              <a:t>停止</a:t>
            </a:r>
            <a:r>
              <a:rPr lang="en-US" altLang="zh-CN">
                <a:ea typeface="宋体" panose="02010600030101010101" pitchFamily="2" charset="-122"/>
              </a:rPr>
              <a:t>yarn</a:t>
            </a:r>
            <a:r>
              <a:rPr lang="zh-CN" altLang="en-US">
                <a:ea typeface="宋体" panose="02010600030101010101" pitchFamily="2" charset="-122"/>
              </a:rPr>
              <a:t>并且在</a:t>
            </a:r>
            <a:r>
              <a:rPr lang="en-US" altLang="zh-CN">
                <a:ea typeface="宋体" panose="02010600030101010101" pitchFamily="2" charset="-122"/>
              </a:rPr>
              <a:t>yarn-site.xml</a:t>
            </a:r>
            <a:r>
              <a:rPr lang="zh-CN" altLang="en-US">
                <a:ea typeface="宋体" panose="02010600030101010101" pitchFamily="2" charset="-122"/>
              </a:rPr>
              <a:t>中增加配置：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720" y="3244850"/>
            <a:ext cx="944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、cp mapred-site.xml.template mapred-site.xml，并且在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mapred-site.xml</a:t>
            </a:r>
            <a:r>
              <a:rPr lang="zh-CN" altLang="en-US">
                <a:ea typeface="宋体" panose="02010600030101010101" pitchFamily="2" charset="-122"/>
              </a:rPr>
              <a:t>中增加配置：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6175" y="6410325"/>
            <a:ext cx="349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、启动</a:t>
            </a:r>
            <a:r>
              <a:rPr lang="en-US" altLang="zh-CN">
                <a:ea typeface="宋体" panose="02010600030101010101" pitchFamily="2" charset="-122"/>
              </a:rPr>
              <a:t>yarn  =&gt; start-yarn.sh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3960" y="5288915"/>
            <a:ext cx="9898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、将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上的配置文件同步到</a:t>
            </a:r>
            <a:r>
              <a:rPr lang="en-US" altLang="zh-CN">
                <a:ea typeface="宋体" panose="02010600030101010101" pitchFamily="2" charset="-122"/>
              </a:rPr>
              <a:t>slave1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slave2</a:t>
            </a:r>
            <a:r>
              <a:rPr lang="zh-CN" altLang="en-US">
                <a:ea typeface="宋体" panose="02010600030101010101" pitchFamily="2" charset="-122"/>
              </a:rPr>
              <a:t>上</a:t>
            </a:r>
            <a:endParaRPr lang="zh-CN" altLang="en-US">
              <a:ea typeface="宋体" panose="02010600030101010101" pitchFamily="2" charset="-122"/>
            </a:endParaRPr>
          </a:p>
          <a:p>
            <a:pPr algn="l"/>
            <a:r>
              <a:rPr lang="en-US">
                <a:ea typeface="宋体" panose="02010600030101010101" pitchFamily="2" charset="-122"/>
                <a:sym typeface="+mn-ea"/>
              </a:rPr>
              <a:t>scp yarn-site.xml mapred-site.xml hadoop-twq@slave1:~/bigdata/hadoop-2.7.5/etc/hadoop</a:t>
            </a:r>
            <a:endParaRPr lang="en-US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>
                <a:ea typeface="宋体" panose="02010600030101010101" pitchFamily="2" charset="-122"/>
                <a:sym typeface="+mn-ea"/>
              </a:rPr>
              <a:t>scp yarn-site.xml mapred-site.xml hadoop-twq@slave2:~/bigdata/hadoop-2.7.5/etc/hadoop</a:t>
            </a:r>
            <a:endParaRPr 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849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MapReduce</a:t>
            </a:r>
            <a:r>
              <a:rPr lang="zh-CN" altLang="en-US" sz="2800" dirty="0"/>
              <a:t>的安装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234565" y="123571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、验证</a:t>
            </a:r>
            <a:r>
              <a:rPr lang="en-US" altLang="zh-CN">
                <a:ea typeface="宋体" panose="02010600030101010101" pitchFamily="2" charset="-122"/>
              </a:rPr>
              <a:t>MapReduce</a:t>
            </a:r>
            <a:r>
              <a:rPr lang="zh-CN" altLang="en-US">
                <a:ea typeface="宋体" panose="02010600030101010101" pitchFamily="2" charset="-122"/>
              </a:rPr>
              <a:t>是否安装成功：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9465" y="2176780"/>
            <a:ext cx="8765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hdfs dfs -put ~/bigdata/hadoop-2.7.5/etc/hadoop </a:t>
            </a:r>
            <a:r>
              <a:rPr lang="en-US" altLang="zh-CN"/>
              <a:t>/user/hadoop-twq/</a:t>
            </a:r>
            <a:r>
              <a:rPr lang="zh-CN" altLang="en-US"/>
              <a:t>input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4695" y="3891280"/>
            <a:ext cx="104451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hadoop jar </a:t>
            </a:r>
            <a:r>
              <a:rPr lang="en-US" altLang="zh-CN"/>
              <a:t>$HADOOP_HOME/</a:t>
            </a:r>
            <a:r>
              <a:rPr lang="zh-CN" altLang="en-US"/>
              <a:t>share/hadoop/mapreduce/hadoop-mapreduce-examples-2.7.5.jar grep </a:t>
            </a:r>
            <a:r>
              <a:rPr lang="en-US" altLang="zh-CN"/>
              <a:t>/user/hadoop-twq/</a:t>
            </a:r>
            <a:r>
              <a:rPr lang="zh-CN" altLang="en-US"/>
              <a:t>input </a:t>
            </a:r>
            <a:r>
              <a:rPr lang="en-US" altLang="zh-CN"/>
              <a:t>/user/hadoop-twq/</a:t>
            </a:r>
            <a:r>
              <a:rPr lang="zh-CN" altLang="en-US"/>
              <a:t>output 'dfs[a-z.]+'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4695" y="5032375"/>
            <a:ext cx="6081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hdfs dfs -cat </a:t>
            </a:r>
            <a:r>
              <a:rPr lang="en-US" altLang="zh-CN"/>
              <a:t>/user/hadoop-twq/</a:t>
            </a:r>
            <a:r>
              <a:rPr lang="zh-CN" altLang="en-US"/>
              <a:t>output/*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9465" y="3000375"/>
            <a:ext cx="6477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hadoop fs -rm -r /user/hadoop-twq/output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Hadoop</a:t>
            </a:r>
            <a:r>
              <a:rPr lang="zh-CN" altLang="en-US" sz="2800" dirty="0"/>
              <a:t>序列化机制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41325" y="1718945"/>
            <a:ext cx="429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对象的序列化：将对象编码成一个字节流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79110" y="171894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对象的反序列化：从字节流中重新构建对象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1325" y="2553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序列化的用途：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9445" y="3058795"/>
            <a:ext cx="1012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、数据持久化</a:t>
            </a:r>
            <a:r>
              <a:rPr lang="zh-CN" altLang="en-US"/>
              <a:t>：一个对象被序列化后，那么编码后的字节码可以存储到磁盘中，供以后反序列化用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9445" y="3575050"/>
            <a:ext cx="1149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、网络通讯</a:t>
            </a:r>
            <a:r>
              <a:rPr lang="zh-CN" altLang="en-US"/>
              <a:t>：序列化后的字节码可以从一个正在运行的虚拟机，通过网络传输传递到另一个正在运行的虚拟机上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1325" y="4343400"/>
            <a:ext cx="475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Java</a:t>
            </a:r>
            <a:r>
              <a:rPr lang="zh-CN" altLang="en-US"/>
              <a:t>内置序列化机制：实现</a:t>
            </a:r>
            <a:r>
              <a:rPr lang="en-US" altLang="zh-CN"/>
              <a:t>Serializable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9445" y="4956810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缺点：使得数据大小膨胀。稍微一改动代码就不兼容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0</TotalTime>
  <Words>14317</Words>
  <Application>WPS 演示</Application>
  <PresentationFormat>宽屏</PresentationFormat>
  <Paragraphs>1247</Paragraphs>
  <Slides>40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宋体</vt:lpstr>
      <vt:lpstr>Wingdings</vt:lpstr>
      <vt:lpstr>Rockwell</vt:lpstr>
      <vt:lpstr>方正姚体</vt:lpstr>
      <vt:lpstr>Segoe Print</vt:lpstr>
      <vt:lpstr>微软雅黑</vt:lpstr>
      <vt:lpstr>Arial Unicode MS</vt:lpstr>
      <vt:lpstr>Rockwell Condensed</vt:lpstr>
      <vt:lpstr>等线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汤卫群</dc:creator>
  <cp:lastModifiedBy>wind.he</cp:lastModifiedBy>
  <cp:revision>969</cp:revision>
  <dcterms:created xsi:type="dcterms:W3CDTF">2018-03-14T00:16:00Z</dcterms:created>
  <dcterms:modified xsi:type="dcterms:W3CDTF">2018-04-02T11:14:08Z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