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1011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5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1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4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96802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214226" y="804335"/>
            <a:ext cx="4326523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SAP S/4HANA Migration Trends (2025)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3526" y="804334"/>
            <a:ext cx="2511052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/>
                </a:solidFill>
              </a:rPr>
              <a:t>Regional, Industry, and Company Size Breakdown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SAP Application Security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🔍 ABAP Code Scanning: Use ATC (ABAP Test Cockpit) and SCI (Code Inspector) to detect vulnerabilities.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🔐 Authorization Checks: Implement AUTHORITY-CHECK and manage roles via SU24 and PFCG.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🌐 Secure Connectivity: Use SAP Cloud Connector and HTTPS/TLS for secure data transmission.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👥 Identity &amp; Access Management: Apply OAuth 2.0, SAML, and SAP IAS for user authentication.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🧾 Audit &amp; Monitoring: Enable SAP Security Audit Log, Cloud ALM, and Solution Manager for compliance.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t>Checklist: Setting Up Software Composition Analysis (SCA)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t>🔍 Identify Application Type (ABAP, SAP Fiori/UI5, SAP BTP)</a:t>
            </a:r>
          </a:p>
          <a:p>
            <a:r>
              <a:t>🧰 Select SCA Tools:</a:t>
            </a:r>
          </a:p>
          <a:p>
            <a:r>
              <a:t>   - ABAP: SAP Code Vulnerability Analyzer, ATC, SonarQube (ABAP plugin)</a:t>
            </a:r>
          </a:p>
          <a:p>
            <a:r>
              <a:t>   - Fiori/UI5: npm audit, Retire.js, OWASP Dependency-Check</a:t>
            </a:r>
          </a:p>
          <a:p>
            <a:r>
              <a:t>   - BTP: Snyk, Black Duck, WhiteSource, Checkmarx</a:t>
            </a:r>
          </a:p>
          <a:p>
            <a:r>
              <a:t>📦 Scan Dependencies (e.g., package.json, ABAP libraries)</a:t>
            </a:r>
          </a:p>
          <a:p>
            <a:r>
              <a:t>🧪 Run Static Code Analysis and Review CVEs</a:t>
            </a:r>
          </a:p>
          <a:p>
            <a:r>
              <a:t>🔐 Check for License Compliance and Risky Components</a:t>
            </a:r>
          </a:p>
          <a:p>
            <a:r>
              <a:t>📄 Generate and Review SCA Reports</a:t>
            </a:r>
          </a:p>
          <a:p>
            <a:r>
              <a:t>🔁 Remediate Vulnerabilities and Update Components</a:t>
            </a:r>
          </a:p>
          <a:p>
            <a:r>
              <a:t>🔗 Integrate SCA into CI/CD Pipelines (SAP BTP, GitHub, Jenkins)</a:t>
            </a:r>
          </a:p>
          <a:p>
            <a:r>
              <a:t>📊 Monitor and Re-scan Regularly for New Vulnerabilities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Fortify ABAP Extractor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t>1. Import Transport Request:</a:t>
            </a:r>
          </a:p>
          <a:p>
            <a:r>
              <a:t>   • Download Fortify ABAP Extractor transport from Micro Focus.</a:t>
            </a:r>
          </a:p>
          <a:p>
            <a:r>
              <a:t>   • Import into SAP system using STMS.</a:t>
            </a:r>
          </a:p>
          <a:p>
            <a:r>
              <a:t>   • Creates transaction code YSCA for extraction.</a:t>
            </a:r>
          </a:p>
          <a:p>
            <a:endParaRPr/>
          </a:p>
          <a:p>
            <a:r>
              <a:t>2. Extract ABAP Source Code:</a:t>
            </a:r>
          </a:p>
          <a:p>
            <a:r>
              <a:t>   • Launch YSCA transaction in SAP GUI.</a:t>
            </a:r>
          </a:p>
          <a:p>
            <a:r>
              <a:t>   • Select packages or programs to extract.</a:t>
            </a:r>
          </a:p>
          <a:p>
            <a:r>
              <a:t>   • Extracts source code using READ REPORT.</a:t>
            </a:r>
          </a:p>
          <a:p>
            <a:r>
              <a:t>   • Saves files locally for scanning.</a:t>
            </a:r>
          </a:p>
          <a:p>
            <a:endParaRPr/>
          </a:p>
          <a:p>
            <a:pPr>
              <a:defRPr sz="1600"/>
            </a:pPr>
            <a:r>
              <a:t>3. Scan with Fortify SCA:</a:t>
            </a:r>
          </a:p>
          <a:p>
            <a:pPr lvl="1">
              <a:defRPr sz="1600"/>
            </a:pPr>
            <a:r>
              <a:t>   • Run Fortify Static Code Analyzer on extracted files.</a:t>
            </a:r>
          </a:p>
          <a:p>
            <a:pPr lvl="1">
              <a:defRPr sz="1600"/>
            </a:pPr>
            <a:r>
              <a:t>   • Generates FPR report for review in Fortify Audit Workbench.</a:t>
            </a:r>
          </a:p>
          <a:p>
            <a:pPr lvl="1">
              <a:defRPr sz="1600"/>
            </a:pPr>
            <a:r>
              <a:t>   • Supports integration into CI/CD pipelines.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ABAPGit Integration with Fortify Security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Use ABAPGit to export ABAP code from SAP system into Git repository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Enable version control and CI/CD pipelines for ABAP development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Extract ABAP source code using Fortify ABAP Extractor (via YSCA transaction)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Run Fortify Static Code Analyzer on extracted ABAP files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Review vulnerabilities in Fortify Software Security Center (SSC)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Combine with abaplint for lightweight static checks in GitHub/GitLab CI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CI/CD Tools for SAP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SAP CI/CD Service: Native BTP service for building and deploying SAP apps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Project 'Piper': Open-source CI/CD framework with Jenkins pipelines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Jenkins: Widely used with ABAP CI plugin for ATC checks and transports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GitHub Actions / GitLab CI: Popular for CAP, UI5, and Node.js apps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abapGit: Enables version control and Git integration for ABAP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SAP CI/CD Pipeline Stages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Plan: Jira, SAP Solution Manager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Code: ADT (ABAP), Business Application Studio (UI5/CAP)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Scan: ABAP Test Cockpit (ATC), SonarQube, Fortify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Build: Jenkins, SAP CI/CD Service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Test: ABAP Unit, JUnit, Mocha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Package: abapGit, MTA Builder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Deploy: gCTS, TMS, BTP CLI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Monitor: SAP Cloud ALM, Solution Manager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Adoption Trends: ABAPGit and SAP CI/CD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ABAPGit is widely adopted for version control of ABAP code in SAP on-premise and BTP environments.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Used by SAP partners and developers for code transport, auditing, and CI integration.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SAP CI/CD Service is gaining traction for managing pipelines in SAP BTP (Fiori, CAP, ABAP).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Project 'Piper' is SAP’s open-source Jenkins-based framework for CI/CD automation.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Jenkins is commonly used with ABAP CI plugin for ATC checks and transports.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GitHub Actions and GitLab CI are popular in hybrid SAP landscapes for CAP and UI5 apps.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SAP provides Docker images and templates for CI/CD integration via Project Piper.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t>SAP S/4HANA Migration Trends (2025)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t>Regional, Industry, and Company Size Breakdown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Migration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t>Based on SAPinsider’s 2025 Benchmark Report:</a:t>
            </a:r>
          </a:p>
          <a:p>
            <a:endParaRPr/>
          </a:p>
          <a:p>
            <a:r>
              <a:t>- North America: 38%</a:t>
            </a:r>
          </a:p>
          <a:p>
            <a:r>
              <a:t>- EMEA (Europe, Middle East, Africa): 38%</a:t>
            </a:r>
          </a:p>
          <a:p>
            <a:r>
              <a:t>- APJ (Asia-Pacific &amp; Japan): 20%</a:t>
            </a:r>
          </a:p>
          <a:p>
            <a:r>
              <a:t>- LATAM (Latin America): 4%</a:t>
            </a:r>
          </a:p>
          <a:p>
            <a:endParaRPr/>
          </a:p>
          <a:p>
            <a:r>
              <a:t>Strong adoption in North America and EMEA, with APJ catching up and LATAM lagging behind.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Migration by Industry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85000" lnSpcReduction="10000"/>
          </a:bodyPr>
          <a:lstStyle/>
          <a:p>
            <a:r>
              <a:t>Most active sectors migrating to SAP S/4HANA:</a:t>
            </a:r>
          </a:p>
          <a:p>
            <a:endParaRPr/>
          </a:p>
          <a:p>
            <a:r>
              <a:t>- Manufacturing: Supply chain optimization and real-time analytics</a:t>
            </a:r>
          </a:p>
          <a:p>
            <a:r>
              <a:t>- Utilities &amp; Energy: Regulatory compliance and infrastructure modernization</a:t>
            </a:r>
          </a:p>
          <a:p>
            <a:r>
              <a:t>- Retail &amp; Consumer Goods: Agility and customer experience</a:t>
            </a:r>
          </a:p>
          <a:p>
            <a:r>
              <a:t>- Pharmaceuticals &amp; Life Sciences: Data governance and traceability</a:t>
            </a:r>
          </a:p>
          <a:p>
            <a:r>
              <a:t>- Financial Services: Streamlined finance operations and reporting</a:t>
            </a:r>
          </a:p>
          <a:p>
            <a:endParaRPr/>
          </a:p>
          <a:p>
            <a:r>
              <a:t>Industries with complex operations and regulatory needs migrate earlier.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Migration by Company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t>SAP S/4HANA adoption by enterprise scale:</a:t>
            </a:r>
          </a:p>
          <a:p>
            <a:endParaRPr/>
          </a:p>
          <a:p>
            <a:r>
              <a:t>- Large Enterprises (Revenue &gt; $2B):</a:t>
            </a:r>
          </a:p>
          <a:p>
            <a:r>
              <a:t>  • 63% live, implementing, or piloting</a:t>
            </a:r>
          </a:p>
          <a:p>
            <a:r>
              <a:t>  • Prefer Brownfield migrations to preserve customizations</a:t>
            </a:r>
          </a:p>
          <a:p>
            <a:endParaRPr/>
          </a:p>
          <a:p>
            <a:r>
              <a:t>- Mid-sized Enterprises (Revenue &lt; $2B):</a:t>
            </a:r>
          </a:p>
          <a:p>
            <a:r>
              <a:t>  • 55% at similar stages</a:t>
            </a:r>
          </a:p>
          <a:p>
            <a:r>
              <a:t>  • Opt for Greenfield or RISE with SAP cloud deployments</a:t>
            </a:r>
          </a:p>
          <a:p>
            <a:endParaRPr/>
          </a:p>
          <a:p>
            <a:r>
              <a:t>Public Cloud is popular among mid-sized firms for scalability and lower IT overhead.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SAP Custom Application Development Architecture</a:t>
            </a:r>
          </a:p>
        </p:txBody>
      </p:sp>
      <p:pic>
        <p:nvPicPr>
          <p:cNvPr id="3" name="Picture 2" descr="606c63ff71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690123" y="2030315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SAP Development Environments &amp;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SAP Business Technology Platform (BTP): Cloud-based development with Java, Node.js, Python, ABAP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SAP ABAP Environment: Traditional in-system development for custom logic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SAP Fiori/UI5: Modern web apps using HTML5, JavaScript, SAPUI5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In-App Extensions: Key user tools for quick customizations without coding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Side-by-Side Extensions: External apps on SAP BTP using APIs and events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Embedded Development: Direct enhancements within SAP S/4HANA using ABAP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ABAP Development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40000" lnSpcReduction="20000"/>
          </a:bodyPr>
          <a:lstStyle/>
          <a:p>
            <a:endParaRPr/>
          </a:p>
          <a:p>
            <a:pPr algn="l">
              <a:defRPr sz="1800" b="1">
                <a:solidFill>
                  <a:srgbClr val="00467F"/>
                </a:solidFill>
                <a:latin typeface="Calibri"/>
              </a:defRPr>
            </a:pPr>
            <a:r>
              <a:t>Development Environments:</a:t>
            </a:r>
          </a:p>
          <a:p>
            <a:pPr lvl="1" algn="l">
              <a:defRPr sz="1800">
                <a:latin typeface="Calibri"/>
              </a:defRPr>
            </a:pPr>
            <a:r>
              <a:t>• SAP GUI with ABAP Workbench (SE80)</a:t>
            </a:r>
          </a:p>
          <a:p>
            <a:pPr lvl="1" algn="l">
              <a:defRPr sz="1800">
                <a:latin typeface="Calibri"/>
              </a:defRPr>
            </a:pPr>
            <a:r>
              <a:t>• Eclipse with ABAP Development Tools (ADT)</a:t>
            </a:r>
          </a:p>
          <a:p>
            <a:pPr algn="l">
              <a:defRPr sz="1800" b="1">
                <a:solidFill>
                  <a:srgbClr val="00467F"/>
                </a:solidFill>
                <a:latin typeface="Calibri"/>
              </a:defRPr>
            </a:pPr>
            <a:endParaRPr/>
          </a:p>
          <a:p>
            <a:pPr algn="l">
              <a:defRPr sz="1800" b="1">
                <a:solidFill>
                  <a:srgbClr val="00467F"/>
                </a:solidFill>
                <a:latin typeface="Calibri"/>
              </a:defRPr>
            </a:pPr>
            <a:r>
              <a:t>Key ABAP Objects:</a:t>
            </a:r>
          </a:p>
          <a:p>
            <a:pPr lvl="1" algn="l">
              <a:defRPr sz="1800">
                <a:latin typeface="Calibri"/>
              </a:defRPr>
            </a:pPr>
            <a:r>
              <a:t>• Reports, Function Modules, Classes &amp; Methods</a:t>
            </a:r>
          </a:p>
          <a:p>
            <a:pPr lvl="1" algn="l">
              <a:defRPr sz="1800">
                <a:latin typeface="Calibri"/>
              </a:defRPr>
            </a:pPr>
            <a:r>
              <a:t>• Data Dictionary (Tables, Views, Domains)</a:t>
            </a:r>
          </a:p>
          <a:p>
            <a:pPr lvl="1" algn="l">
              <a:defRPr sz="1800">
                <a:latin typeface="Calibri"/>
              </a:defRPr>
            </a:pPr>
            <a:r>
              <a:t>• SmartForms, Enhancements &amp; User Exits</a:t>
            </a:r>
          </a:p>
          <a:p>
            <a:pPr algn="l">
              <a:defRPr sz="1800" b="1">
                <a:solidFill>
                  <a:srgbClr val="00467F"/>
                </a:solidFill>
                <a:latin typeface="Calibri"/>
              </a:defRPr>
            </a:pPr>
            <a:endParaRPr/>
          </a:p>
          <a:p>
            <a:pPr algn="l">
              <a:defRPr sz="1800" b="1">
                <a:solidFill>
                  <a:srgbClr val="00467F"/>
                </a:solidFill>
                <a:latin typeface="Calibri"/>
              </a:defRPr>
            </a:pPr>
            <a:r>
              <a:t>Development Process:</a:t>
            </a:r>
          </a:p>
          <a:p>
            <a:pPr lvl="1" algn="l">
              <a:defRPr sz="1800">
                <a:latin typeface="Calibri"/>
              </a:defRPr>
            </a:pPr>
            <a:r>
              <a:t>• Requirement Gathering → Technical Design → Coding → Testing → Transport</a:t>
            </a:r>
          </a:p>
          <a:p>
            <a:pPr algn="l">
              <a:defRPr sz="1800" b="1">
                <a:solidFill>
                  <a:srgbClr val="00467F"/>
                </a:solidFill>
                <a:latin typeface="Calibri"/>
              </a:defRPr>
            </a:pPr>
            <a:endParaRPr/>
          </a:p>
          <a:p>
            <a:pPr algn="l">
              <a:defRPr sz="1800" b="1">
                <a:solidFill>
                  <a:srgbClr val="00467F"/>
                </a:solidFill>
                <a:latin typeface="Calibri"/>
              </a:defRPr>
            </a:pPr>
            <a:r>
              <a:t>Types of ABAP Programs:</a:t>
            </a:r>
          </a:p>
          <a:p>
            <a:pPr lvl="1" algn="l">
              <a:defRPr sz="1800">
                <a:latin typeface="Calibri"/>
              </a:defRPr>
            </a:pPr>
            <a:r>
              <a:t>• Classical Reports, ALV Reports</a:t>
            </a:r>
          </a:p>
          <a:p>
            <a:pPr lvl="1" algn="l">
              <a:defRPr sz="1800">
                <a:latin typeface="Calibri"/>
              </a:defRPr>
            </a:pPr>
            <a:r>
              <a:t>• Dialog Programming, Web Dynpro ABAP</a:t>
            </a:r>
          </a:p>
          <a:p>
            <a:pPr lvl="1" algn="l">
              <a:defRPr sz="1800">
                <a:latin typeface="Calibri"/>
              </a:defRPr>
            </a:pPr>
            <a:r>
              <a:t>• OData Services for SAP Fiori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t>SAP Fiori Development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SAPUI5: JavaScript framework for building responsive web apps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OData Services: RESTful APIs for backend integration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SAP Fiori Launchpad: Central entry point for Fiori apps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 Principles: Role-based, Responsive, Simple, Coherent, Delightful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1180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SAP S/4HANA Migration Trends (2025)</vt:lpstr>
      <vt:lpstr>SAP S/4HANA Migration Trends (2025)</vt:lpstr>
      <vt:lpstr>Migration by Region</vt:lpstr>
      <vt:lpstr>Migration by Industry Sector</vt:lpstr>
      <vt:lpstr>Migration by Company Size</vt:lpstr>
      <vt:lpstr>SAP Custom Application Development Architecture</vt:lpstr>
      <vt:lpstr>SAP Development Environments &amp; Approaches</vt:lpstr>
      <vt:lpstr>ABAP Development Overview</vt:lpstr>
      <vt:lpstr>SAP Fiori Development Overview</vt:lpstr>
      <vt:lpstr>SAP Application Security Practices</vt:lpstr>
      <vt:lpstr>Checklist: Setting Up Software Composition Analysis (SCA)</vt:lpstr>
      <vt:lpstr>Fortify ABAP Extractor Setup</vt:lpstr>
      <vt:lpstr>ABAPGit Integration with Fortify Security Workflow</vt:lpstr>
      <vt:lpstr>CI/CD Tools for SAP Development</vt:lpstr>
      <vt:lpstr>SAP CI/CD Pipeline Stages and Tools</vt:lpstr>
      <vt:lpstr>Adoption Trends: ABAPGit and SAP CI/CD Tools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Kevin Lee</cp:lastModifiedBy>
  <cp:revision>2</cp:revision>
  <dcterms:created xsi:type="dcterms:W3CDTF">2013-01-27T09:14:16Z</dcterms:created>
  <dcterms:modified xsi:type="dcterms:W3CDTF">2025-10-13T14:58:25Z</dcterms:modified>
  <cp:category/>
</cp:coreProperties>
</file>