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8" r:id="rId3"/>
    <p:sldId id="269" r:id="rId4"/>
    <p:sldId id="270" r:id="rId5"/>
    <p:sldId id="381" r:id="rId6"/>
    <p:sldId id="382" r:id="rId7"/>
    <p:sldId id="383" r:id="rId8"/>
    <p:sldId id="402" r:id="rId9"/>
    <p:sldId id="403" r:id="rId10"/>
    <p:sldId id="404" r:id="rId11"/>
    <p:sldId id="405" r:id="rId12"/>
    <p:sldId id="391" r:id="rId13"/>
    <p:sldId id="399" r:id="rId14"/>
    <p:sldId id="400" r:id="rId15"/>
    <p:sldId id="401" r:id="rId16"/>
    <p:sldId id="388" r:id="rId17"/>
    <p:sldId id="389" r:id="rId18"/>
    <p:sldId id="390" r:id="rId19"/>
    <p:sldId id="393" r:id="rId20"/>
    <p:sldId id="394" r:id="rId21"/>
    <p:sldId id="266" r:id="rId22"/>
    <p:sldId id="267" r:id="rId23"/>
    <p:sldId id="265" r:id="rId24"/>
    <p:sldId id="260" r:id="rId25"/>
    <p:sldId id="261" r:id="rId26"/>
    <p:sldId id="262" r:id="rId27"/>
    <p:sldId id="263" r:id="rId28"/>
    <p:sldId id="264" r:id="rId29"/>
    <p:sldId id="259" r:id="rId30"/>
    <p:sldId id="271" r:id="rId31"/>
    <p:sldId id="257" r:id="rId32"/>
    <p:sldId id="272" r:id="rId33"/>
    <p:sldId id="406" r:id="rId34"/>
    <p:sldId id="40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A7618-3F3A-8D42-BD66-37471DB0BDD9}" type="datetimeFigureOut">
              <a:rPr lang="en-US" smtClean="0"/>
              <a:t>12/29/19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E4AF8-D45C-7E43-A2E0-549DA3F1DF60}" type="slidenum">
              <a:rPr lang="en-US" smtClean="0"/>
              <a:t>‹#›</a:t>
            </a:fld>
            <a:endParaRPr lang="en-US"/>
          </a:p>
        </p:txBody>
      </p:sp>
    </p:spTree>
    <p:extLst>
      <p:ext uri="{BB962C8B-B14F-4D97-AF65-F5344CB8AC3E}">
        <p14:creationId xmlns:p14="http://schemas.microsoft.com/office/powerpoint/2010/main" val="2621343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news.netcraft.com/archives/2006/06/16/paypal_security_flaw_allows_identity_theft.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computerworld.com/blogs/node/3028" TargetMode="External"/><Relationship Id="rId5" Type="http://schemas.openxmlformats.org/officeDocument/2006/relationships/hyperlink" Target="http://news.com.com/PayPal+fixes+phishing+hole/2100-7349_3-6084974.html" TargetMode="External"/><Relationship Id="rId4" Type="http://schemas.openxmlformats.org/officeDocument/2006/relationships/hyperlink" Target="http://news.netcraft.com/archives/2006/07/20/paypal_xss_exploit_available_for_two_years.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xfrm>
            <a:off x="406400" y="696913"/>
            <a:ext cx="6197600" cy="3486150"/>
          </a:xfrm>
          <a:solidFill>
            <a:srgbClr val="FFFFFF"/>
          </a:solidFill>
          <a:ln>
            <a:solidFill>
              <a:srgbClr val="000000"/>
            </a:solidFill>
            <a:miter lim="800000"/>
            <a:headEnd/>
            <a:tailEnd/>
          </a:ln>
        </p:spPr>
      </p:sp>
      <p:sp>
        <p:nvSpPr>
          <p:cNvPr id="36866" name="Notes Placeholder 2"/>
          <p:cNvSpPr>
            <a:spLocks noGrp="1"/>
          </p:cNvSpPr>
          <p:nvPr>
            <p:ph type="body" idx="1"/>
          </p:nvPr>
        </p:nvSpPr>
        <p:spPr bwMode="auto">
          <a:noFill/>
          <a:ln>
            <a:solidFill>
              <a:srgbClr val="000000"/>
            </a:solidFill>
            <a:miter lim="800000"/>
            <a:headEnd/>
            <a:tailEnd/>
          </a:ln>
        </p:spPr>
        <p:txBody>
          <a:bodyPr/>
          <a:lstStyle/>
          <a:p>
            <a:r>
              <a:rPr lang="en-US" sz="900" dirty="0">
                <a:latin typeface="Arial" charset="0"/>
                <a:ea typeface="ＭＳ Ｐゴシック"/>
                <a:cs typeface="ＭＳ Ｐゴシック"/>
              </a:rPr>
              <a:t>In today’s information-centric world, Hackers are after data and business logic, which they can manipulate and control. You’re talking about stealing your Intellectual Property, your Customer Data (credit card, SSN, address, etc.), Business Processes and Trade Secrets. </a:t>
            </a:r>
          </a:p>
          <a:p>
            <a:endParaRPr lang="en-US" dirty="0">
              <a:latin typeface="Arial" charset="0"/>
              <a:ea typeface="ＭＳ Ｐゴシック"/>
              <a:cs typeface="ＭＳ Ｐゴシック"/>
            </a:endParaRPr>
          </a:p>
          <a:p>
            <a:r>
              <a:rPr lang="en-US" dirty="0">
                <a:latin typeface="Arial" charset="0"/>
                <a:ea typeface="ＭＳ Ｐゴシック"/>
                <a:cs typeface="ＭＳ Ｐゴシック"/>
              </a:rPr>
              <a:t>With software, protecting one point in the system is not sufficient. The whole pathway to the data must be secure. If there is any vulnerability along that path, then the entire system is vulnerable.  Hackers are ingenious in discovering new pathways. Years ago, they started at the network and hardware levels, but we have been successful in handling the problem (grayed out area), now they are going right to the app layer.</a:t>
            </a:r>
          </a:p>
          <a:p>
            <a:endParaRPr lang="en-US" dirty="0">
              <a:latin typeface="Arial" charset="0"/>
              <a:ea typeface="ＭＳ Ｐゴシック"/>
              <a:cs typeface="ＭＳ Ｐゴシック"/>
            </a:endParaRPr>
          </a:p>
          <a:p>
            <a:r>
              <a:rPr lang="en-US" dirty="0">
                <a:latin typeface="Arial" charset="0"/>
                <a:ea typeface="ＭＳ Ｐゴシック"/>
                <a:cs typeface="ＭＳ Ｐゴシック"/>
              </a:rPr>
              <a:t>This can be useful in explaining things like why encryption is not going to help you with app sec.</a:t>
            </a:r>
          </a:p>
        </p:txBody>
      </p:sp>
      <p:sp>
        <p:nvSpPr>
          <p:cNvPr id="36868" name="Footer Placeholder 4"/>
          <p:cNvSpPr txBox="1">
            <a:spLocks noGrp="1"/>
          </p:cNvSpPr>
          <p:nvPr/>
        </p:nvSpPr>
        <p:spPr bwMode="auto">
          <a:xfrm>
            <a:off x="3" y="8830011"/>
            <a:ext cx="3038475" cy="464820"/>
          </a:xfrm>
          <a:prstGeom prst="rect">
            <a:avLst/>
          </a:prstGeom>
          <a:noFill/>
          <a:ln w="9525">
            <a:noFill/>
            <a:miter lim="800000"/>
            <a:headEnd/>
            <a:tailEnd/>
          </a:ln>
        </p:spPr>
        <p:txBody>
          <a:bodyPr lIns="90927" tIns="45464" rIns="90927" bIns="45464" anchor="b"/>
          <a:lstStyle/>
          <a:p>
            <a:r>
              <a:rPr lang="en-US" sz="1200" dirty="0">
                <a:latin typeface="Calibri" pitchFamily="34" charset="0"/>
              </a:rPr>
              <a:t> </a:t>
            </a:r>
          </a:p>
        </p:txBody>
      </p:sp>
      <p:sp>
        <p:nvSpPr>
          <p:cNvPr id="36869" name="Slide Number Placeholder 5"/>
          <p:cNvSpPr txBox="1">
            <a:spLocks noGrp="1"/>
          </p:cNvSpPr>
          <p:nvPr/>
        </p:nvSpPr>
        <p:spPr bwMode="auto">
          <a:xfrm>
            <a:off x="3971928" y="8830011"/>
            <a:ext cx="3036888" cy="464820"/>
          </a:xfrm>
          <a:prstGeom prst="rect">
            <a:avLst/>
          </a:prstGeom>
          <a:noFill/>
          <a:ln w="9525">
            <a:noFill/>
            <a:miter lim="800000"/>
            <a:headEnd/>
            <a:tailEnd/>
          </a:ln>
        </p:spPr>
        <p:txBody>
          <a:bodyPr lIns="90927" tIns="45464" rIns="90927" bIns="45464" anchor="b"/>
          <a:lstStyle/>
          <a:p>
            <a:pPr algn="r"/>
            <a:fld id="{455107D3-2700-48DA-A81F-C03254316DEE}" type="slidenum">
              <a:rPr lang="en-US" sz="1200">
                <a:latin typeface="Calibri" pitchFamily="34" charset="0"/>
              </a:rPr>
              <a:pPr algn="r"/>
              <a:t>5</a:t>
            </a:fld>
            <a:endParaRPr lang="en-US" sz="1200" dirty="0">
              <a:latin typeface="Calibri" pitchFamily="34" charset="0"/>
            </a:endParaRPr>
          </a:p>
        </p:txBody>
      </p:sp>
    </p:spTree>
    <p:extLst>
      <p:ext uri="{BB962C8B-B14F-4D97-AF65-F5344CB8AC3E}">
        <p14:creationId xmlns:p14="http://schemas.microsoft.com/office/powerpoint/2010/main" val="1353174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8" name="Shape 318"/>
          <p:cNvSpPr>
            <a:spLocks noGrp="1"/>
          </p:cNvSpPr>
          <p:nvPr>
            <p:ph type="body" sz="quarter" idx="1"/>
          </p:nvPr>
        </p:nvSpPr>
        <p:spPr>
          <a:prstGeom prst="rect">
            <a:avLst/>
          </a:prstGeom>
        </p:spPr>
        <p:txBody>
          <a:bodyPr/>
          <a:lstStyle/>
          <a:p>
            <a:pPr lvl="0">
              <a:lnSpc>
                <a:spcPct val="100000"/>
              </a:lnSpc>
              <a:defRPr sz="1800"/>
            </a:pPr>
            <a:r>
              <a:rPr lang="en-US" sz="1200" dirty="0">
                <a:latin typeface="HP Simplified"/>
                <a:ea typeface="HP Simplified"/>
                <a:cs typeface="HP Simplified"/>
                <a:sym typeface="HP Simplified"/>
              </a:rPr>
              <a:t>What</a:t>
            </a:r>
            <a:r>
              <a:rPr lang="en-US" sz="1200" baseline="0" dirty="0">
                <a:latin typeface="HP Simplified"/>
                <a:ea typeface="HP Simplified"/>
                <a:cs typeface="HP Simplified"/>
                <a:sym typeface="HP Simplified"/>
              </a:rPr>
              <a:t> does your business or organization have of value that it needs to protect ?  </a:t>
            </a:r>
            <a:endParaRPr sz="1200" dirty="0">
              <a:latin typeface="HP Simplified"/>
              <a:ea typeface="HP Simplified"/>
              <a:cs typeface="HP Simplified"/>
              <a:sym typeface="HP Simplified"/>
            </a:endParaRPr>
          </a:p>
        </p:txBody>
      </p:sp>
    </p:spTree>
    <p:extLst>
      <p:ext uri="{BB962C8B-B14F-4D97-AF65-F5344CB8AC3E}">
        <p14:creationId xmlns:p14="http://schemas.microsoft.com/office/powerpoint/2010/main" val="233601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8" name="Shape 318"/>
          <p:cNvSpPr>
            <a:spLocks noGrp="1"/>
          </p:cNvSpPr>
          <p:nvPr>
            <p:ph type="body" sz="quarter" idx="1"/>
          </p:nvPr>
        </p:nvSpPr>
        <p:spPr>
          <a:prstGeom prst="rect">
            <a:avLst/>
          </a:prstGeom>
        </p:spPr>
        <p:txBody>
          <a:bodyPr/>
          <a:lstStyle/>
          <a:p>
            <a:pPr lvl="0">
              <a:lnSpc>
                <a:spcPct val="100000"/>
              </a:lnSpc>
              <a:defRPr sz="1800"/>
            </a:pPr>
            <a:r>
              <a:rPr lang="en-US" sz="1200" dirty="0">
                <a:latin typeface="HP Simplified"/>
                <a:ea typeface="HP Simplified"/>
                <a:cs typeface="HP Simplified"/>
                <a:sym typeface="HP Simplified"/>
              </a:rPr>
              <a:t>What</a:t>
            </a:r>
            <a:r>
              <a:rPr lang="en-US" sz="1200" baseline="0" dirty="0">
                <a:latin typeface="HP Simplified"/>
                <a:ea typeface="HP Simplified"/>
                <a:cs typeface="HP Simplified"/>
                <a:sym typeface="HP Simplified"/>
              </a:rPr>
              <a:t> does your business or organization have of value that it needs to protect ?  </a:t>
            </a:r>
            <a:endParaRPr sz="1200" dirty="0">
              <a:latin typeface="HP Simplified"/>
              <a:ea typeface="HP Simplified"/>
              <a:cs typeface="HP Simplified"/>
              <a:sym typeface="HP Simplified"/>
            </a:endParaRPr>
          </a:p>
        </p:txBody>
      </p:sp>
    </p:spTree>
    <p:extLst>
      <p:ext uri="{BB962C8B-B14F-4D97-AF65-F5344CB8AC3E}">
        <p14:creationId xmlns:p14="http://schemas.microsoft.com/office/powerpoint/2010/main" val="4112567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5867400" y="8686800"/>
            <a:ext cx="609600" cy="227013"/>
          </a:xfrm>
          <a:prstGeom prst="rect">
            <a:avLst/>
          </a:prstGeom>
          <a:ln/>
        </p:spPr>
        <p:txBody>
          <a:bodyPr/>
          <a:lstStyle/>
          <a:p>
            <a:fld id="{10162A65-BDBA-4F43-9B86-EB4BBE38F0EE}" type="slidenum">
              <a:rPr lang="en-US">
                <a:solidFill>
                  <a:prstClr val="black"/>
                </a:solidFill>
                <a:latin typeface="HP Simplified"/>
              </a:rPr>
              <a:pPr/>
              <a:t>16</a:t>
            </a:fld>
            <a:endParaRPr lang="en-US">
              <a:solidFill>
                <a:prstClr val="black"/>
              </a:solidFill>
              <a:latin typeface="HP Simplified"/>
            </a:endParaRPr>
          </a:p>
        </p:txBody>
      </p:sp>
      <p:sp>
        <p:nvSpPr>
          <p:cNvPr id="20482" name="Slide Image Placeholder 1"/>
          <p:cNvSpPr>
            <a:spLocks noGrp="1" noRot="1" noChangeAspect="1" noTextEdit="1"/>
          </p:cNvSpPr>
          <p:nvPr>
            <p:ph type="sldImg"/>
          </p:nvPr>
        </p:nvSpPr>
        <p:spPr>
          <a:xfrm>
            <a:off x="381000" y="381000"/>
            <a:ext cx="4572000" cy="2573338"/>
          </a:xfrm>
          <a:ln/>
        </p:spPr>
      </p:sp>
      <p:sp>
        <p:nvSpPr>
          <p:cNvPr id="20483" name="Notes Placeholder 2"/>
          <p:cNvSpPr>
            <a:spLocks noGrp="1"/>
          </p:cNvSpPr>
          <p:nvPr>
            <p:ph type="body" idx="1"/>
          </p:nvPr>
        </p:nvSpPr>
        <p:spPr/>
        <p:txBody>
          <a:bodyPr/>
          <a:lstStyle/>
          <a:p>
            <a:r>
              <a:rPr lang="en-US" dirty="0"/>
              <a:t>References:</a:t>
            </a:r>
          </a:p>
          <a:p>
            <a:r>
              <a:rPr lang="en-US" b="1" dirty="0">
                <a:hlinkClick r:id="rId3"/>
              </a:rPr>
              <a:t>PayPal Security Flaw allows Identity Theft</a:t>
            </a:r>
            <a:br>
              <a:rPr lang="en-US" dirty="0"/>
            </a:br>
            <a:r>
              <a:rPr lang="en-US" dirty="0"/>
              <a:t>Advisory, </a:t>
            </a:r>
            <a:r>
              <a:rPr lang="en-US" dirty="0" err="1"/>
              <a:t>Netcraft</a:t>
            </a:r>
            <a:r>
              <a:rPr lang="en-US" dirty="0"/>
              <a:t>, 16 June 2006</a:t>
            </a:r>
          </a:p>
          <a:p>
            <a:r>
              <a:rPr lang="en-US" b="1" dirty="0">
                <a:hlinkClick r:id="rId4"/>
              </a:rPr>
              <a:t>PayPal XSS Exploit available for two years?</a:t>
            </a:r>
            <a:br>
              <a:rPr lang="en-US" dirty="0"/>
            </a:br>
            <a:r>
              <a:rPr lang="en-US" dirty="0"/>
              <a:t>News Story, </a:t>
            </a:r>
            <a:r>
              <a:rPr lang="en-US" dirty="0" err="1"/>
              <a:t>Netcraft</a:t>
            </a:r>
            <a:r>
              <a:rPr lang="en-US" dirty="0"/>
              <a:t>, 20 July 2006</a:t>
            </a:r>
          </a:p>
          <a:p>
            <a:r>
              <a:rPr lang="en-US" b="1" dirty="0">
                <a:hlinkClick r:id="rId5"/>
              </a:rPr>
              <a:t>PayPal fixes phishing hole</a:t>
            </a:r>
            <a:br>
              <a:rPr lang="en-US" dirty="0"/>
            </a:br>
            <a:r>
              <a:rPr lang="en-US" dirty="0"/>
              <a:t>News Story, News.com, 16 June 2006</a:t>
            </a:r>
          </a:p>
          <a:p>
            <a:r>
              <a:rPr lang="en-US" b="1" dirty="0">
                <a:hlinkClick r:id="rId6"/>
              </a:rPr>
              <a:t>Responsible Disclosure? - </a:t>
            </a:r>
            <a:r>
              <a:rPr lang="en-US" b="1" dirty="0" err="1">
                <a:hlinkClick r:id="rId6"/>
              </a:rPr>
              <a:t>Paypal</a:t>
            </a:r>
            <a:r>
              <a:rPr lang="en-US" b="1" dirty="0">
                <a:hlinkClick r:id="rId6"/>
              </a:rPr>
              <a:t> vulnerable for two years</a:t>
            </a:r>
            <a:br>
              <a:rPr lang="en-US" dirty="0"/>
            </a:br>
            <a:r>
              <a:rPr lang="en-US" dirty="0"/>
              <a:t>Blog Entry, Computer World, 20 July 2006</a:t>
            </a:r>
          </a:p>
        </p:txBody>
      </p:sp>
      <p:sp>
        <p:nvSpPr>
          <p:cNvPr id="20484" name="Slide Number Placeholder 3"/>
          <p:cNvSpPr txBox="1">
            <a:spLocks noGrp="1"/>
          </p:cNvSpPr>
          <p:nvPr/>
        </p:nvSpPr>
        <p:spPr bwMode="auto">
          <a:xfrm>
            <a:off x="3970736" y="8830659"/>
            <a:ext cx="3038145" cy="464205"/>
          </a:xfrm>
          <a:prstGeom prst="rect">
            <a:avLst/>
          </a:prstGeom>
          <a:noFill/>
          <a:ln w="9525">
            <a:noFill/>
            <a:miter lim="800000"/>
            <a:headEnd/>
            <a:tailEnd/>
          </a:ln>
        </p:spPr>
        <p:txBody>
          <a:bodyPr lIns="93239" tIns="46620" rIns="93239" bIns="46620" anchor="b"/>
          <a:lstStyle/>
          <a:p>
            <a:pPr algn="r" defTabSz="932564" rtl="0"/>
            <a:fld id="{E57C4504-D77A-42AF-ABA9-7D50CDCC3284}" type="slidenum">
              <a:rPr lang="en-US" sz="1300" kern="1200">
                <a:solidFill>
                  <a:prstClr val="black"/>
                </a:solidFill>
                <a:latin typeface="HP Simplified"/>
              </a:rPr>
              <a:pPr algn="r" defTabSz="932564" rtl="0"/>
              <a:t>16</a:t>
            </a:fld>
            <a:endParaRPr lang="en-US" sz="1300" kern="1200" dirty="0">
              <a:solidFill>
                <a:prstClr val="black"/>
              </a:solidFill>
              <a:latin typeface="HP Simplified"/>
            </a:endParaRPr>
          </a:p>
        </p:txBody>
      </p:sp>
    </p:spTree>
    <p:extLst>
      <p:ext uri="{BB962C8B-B14F-4D97-AF65-F5344CB8AC3E}">
        <p14:creationId xmlns:p14="http://schemas.microsoft.com/office/powerpoint/2010/main" val="4045856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0913" y="381000"/>
            <a:ext cx="3432175" cy="2573338"/>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a:t>Civilian example of a SQL Injection – placing attack code in a running application – on an administrative system (Mission Assurance Category III in </a:t>
            </a:r>
            <a:r>
              <a:rPr lang="en-US" dirty="0" err="1"/>
              <a:t>Gov’t</a:t>
            </a:r>
            <a:r>
              <a:rPr lang="en-US" dirty="0"/>
              <a:t> language). Once the attacker takes control of the HR system, they retrieve authorized access to the payment processing network and subsequently steal 94 million records – costing over $130M.</a:t>
            </a:r>
          </a:p>
        </p:txBody>
      </p:sp>
      <p:sp>
        <p:nvSpPr>
          <p:cNvPr id="4" name="Slide Number Placeholder 3"/>
          <p:cNvSpPr>
            <a:spLocks noGrp="1"/>
          </p:cNvSpPr>
          <p:nvPr>
            <p:ph type="sldNum" sz="quarter" idx="10"/>
          </p:nvPr>
        </p:nvSpPr>
        <p:spPr>
          <a:xfrm>
            <a:off x="5867400" y="8686800"/>
            <a:ext cx="609600" cy="227013"/>
          </a:xfrm>
          <a:prstGeom prst="rect">
            <a:avLst/>
          </a:prstGeom>
        </p:spPr>
        <p:txBody>
          <a:bodyPr/>
          <a:lstStyle/>
          <a:p>
            <a:pPr>
              <a:defRPr/>
            </a:pPr>
            <a:fld id="{DD553DAD-03C3-46A3-B88C-64F65BD27817}" type="slidenum">
              <a:rPr lang="en-US" smtClean="0">
                <a:solidFill>
                  <a:prstClr val="black"/>
                </a:solidFill>
                <a:latin typeface="HP Simplified"/>
              </a:rPr>
              <a:pPr>
                <a:defRPr/>
              </a:pPr>
              <a:t>17</a:t>
            </a:fld>
            <a:endParaRPr lang="en-US">
              <a:solidFill>
                <a:prstClr val="black"/>
              </a:solidFill>
              <a:latin typeface="HP Simplified"/>
            </a:endParaRPr>
          </a:p>
        </p:txBody>
      </p:sp>
    </p:spTree>
    <p:extLst>
      <p:ext uri="{BB962C8B-B14F-4D97-AF65-F5344CB8AC3E}">
        <p14:creationId xmlns:p14="http://schemas.microsoft.com/office/powerpoint/2010/main" val="403321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288234" y="29817"/>
            <a:ext cx="2971800" cy="457200"/>
          </a:xfrm>
          <a:prstGeom prst="rect">
            <a:avLst/>
          </a:prstGeom>
        </p:spPr>
        <p:txBody>
          <a:bodyPr/>
          <a:lstStyle/>
          <a:p>
            <a:pPr algn="l" defTabSz="914400" rtl="0"/>
            <a:endParaRPr lang="en-US" sz="1800" kern="1200" dirty="0">
              <a:solidFill>
                <a:prstClr val="black"/>
              </a:solidFill>
              <a:latin typeface="HP Simplified"/>
            </a:endParaRPr>
          </a:p>
        </p:txBody>
      </p:sp>
      <p:sp>
        <p:nvSpPr>
          <p:cNvPr id="5" name="Date Placeholder 4"/>
          <p:cNvSpPr>
            <a:spLocks noGrp="1"/>
          </p:cNvSpPr>
          <p:nvPr>
            <p:ph type="dt" idx="11"/>
          </p:nvPr>
        </p:nvSpPr>
        <p:spPr>
          <a:xfrm>
            <a:off x="5357191" y="8864600"/>
            <a:ext cx="1212573" cy="267873"/>
          </a:xfrm>
          <a:prstGeom prst="rect">
            <a:avLst/>
          </a:prstGeom>
        </p:spPr>
        <p:txBody>
          <a:bodyPr/>
          <a:lstStyle/>
          <a:p>
            <a:pPr algn="l" defTabSz="914400" rtl="0"/>
            <a:fld id="{E831FD69-BB7F-48A9-AD3C-0905D51AD404}" type="datetime3">
              <a:rPr lang="en-US" sz="1800" kern="1200" smtClean="0">
                <a:solidFill>
                  <a:prstClr val="black"/>
                </a:solidFill>
                <a:latin typeface="HP Simplified"/>
              </a:rPr>
              <a:pPr algn="l" defTabSz="914400" rtl="0"/>
              <a:t>29 December 2019</a:t>
            </a:fld>
            <a:endParaRPr lang="en-US" sz="1800" kern="1200" dirty="0">
              <a:solidFill>
                <a:prstClr val="black"/>
              </a:solidFill>
              <a:latin typeface="HP Simplified"/>
            </a:endParaRPr>
          </a:p>
        </p:txBody>
      </p:sp>
      <p:sp>
        <p:nvSpPr>
          <p:cNvPr id="6" name="Footer Placeholder 5"/>
          <p:cNvSpPr>
            <a:spLocks noGrp="1"/>
          </p:cNvSpPr>
          <p:nvPr>
            <p:ph type="ftr" sz="quarter" idx="12"/>
          </p:nvPr>
        </p:nvSpPr>
        <p:spPr>
          <a:xfrm>
            <a:off x="381000" y="8686800"/>
            <a:ext cx="4876800" cy="227013"/>
          </a:xfrm>
          <a:prstGeom prst="rect">
            <a:avLst/>
          </a:prstGeom>
        </p:spPr>
        <p:txBody>
          <a:bodyPr/>
          <a:lstStyle/>
          <a:p>
            <a:r>
              <a:rPr lang="en-US">
                <a:solidFill>
                  <a:prstClr val="black"/>
                </a:solidFill>
                <a:latin typeface="HP Simplified"/>
              </a:rPr>
              <a:t>HP Confidential</a:t>
            </a:r>
            <a:endParaRPr lang="en-US" dirty="0">
              <a:solidFill>
                <a:prstClr val="black"/>
              </a:solidFill>
              <a:latin typeface="HP Simplified"/>
            </a:endParaRPr>
          </a:p>
        </p:txBody>
      </p:sp>
      <p:sp>
        <p:nvSpPr>
          <p:cNvPr id="7" name="Slide Number Placeholder 6"/>
          <p:cNvSpPr>
            <a:spLocks noGrp="1"/>
          </p:cNvSpPr>
          <p:nvPr>
            <p:ph type="sldNum" sz="quarter" idx="13"/>
          </p:nvPr>
        </p:nvSpPr>
        <p:spPr>
          <a:xfrm>
            <a:off x="5867400" y="8686800"/>
            <a:ext cx="609600" cy="227013"/>
          </a:xfrm>
          <a:prstGeom prst="rect">
            <a:avLst/>
          </a:prstGeom>
        </p:spPr>
        <p:txBody>
          <a:bodyPr/>
          <a:lstStyle/>
          <a:p>
            <a:fld id="{84B04522-5E79-4620-978F-683F5015A639}" type="slidenum">
              <a:rPr lang="en-US" smtClean="0">
                <a:solidFill>
                  <a:prstClr val="black"/>
                </a:solidFill>
                <a:latin typeface="HP Simplified"/>
              </a:rPr>
              <a:pPr/>
              <a:t>20</a:t>
            </a:fld>
            <a:endParaRPr lang="en-US" dirty="0">
              <a:solidFill>
                <a:prstClr val="black"/>
              </a:solidFill>
              <a:latin typeface="HP Simplified"/>
            </a:endParaRPr>
          </a:p>
        </p:txBody>
      </p:sp>
    </p:spTree>
    <p:extLst>
      <p:ext uri="{BB962C8B-B14F-4D97-AF65-F5344CB8AC3E}">
        <p14:creationId xmlns:p14="http://schemas.microsoft.com/office/powerpoint/2010/main" val="94562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2A8C-2294-B849-AF34-4D5F0C161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CEF3BC-134A-C14B-9F86-66C8C1843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6C6028-E75B-B740-A863-81408CF53F92}"/>
              </a:ext>
            </a:extLst>
          </p:cNvPr>
          <p:cNvSpPr>
            <a:spLocks noGrp="1"/>
          </p:cNvSpPr>
          <p:nvPr>
            <p:ph type="dt" sz="half" idx="10"/>
          </p:nvPr>
        </p:nvSpPr>
        <p:spPr/>
        <p:txBody>
          <a:bodyPr/>
          <a:lstStyle/>
          <a:p>
            <a:fld id="{1CBDBF95-7402-3E42-B1BB-A73D401C0D8A}" type="datetimeFigureOut">
              <a:rPr lang="en-US" smtClean="0"/>
              <a:t>12/29/19</a:t>
            </a:fld>
            <a:endParaRPr lang="en-US"/>
          </a:p>
        </p:txBody>
      </p:sp>
      <p:sp>
        <p:nvSpPr>
          <p:cNvPr id="5" name="Footer Placeholder 4">
            <a:extLst>
              <a:ext uri="{FF2B5EF4-FFF2-40B4-BE49-F238E27FC236}">
                <a16:creationId xmlns:a16="http://schemas.microsoft.com/office/drawing/2014/main" id="{6F4973D0-1164-F340-AF4D-4764ADD17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C117C-BFED-B749-BE73-13AAB5A0A2F1}"/>
              </a:ext>
            </a:extLst>
          </p:cNvPr>
          <p:cNvSpPr>
            <a:spLocks noGrp="1"/>
          </p:cNvSpPr>
          <p:nvPr>
            <p:ph type="sldNum" sz="quarter" idx="12"/>
          </p:nvPr>
        </p:nvSpPr>
        <p:spPr/>
        <p:txBody>
          <a:bodyPr/>
          <a:lstStyle/>
          <a:p>
            <a:fld id="{01850A6D-23EF-2E45-AE82-81FCCC4DE104}" type="slidenum">
              <a:rPr lang="en-US" smtClean="0"/>
              <a:t>‹#›</a:t>
            </a:fld>
            <a:endParaRPr lang="en-US"/>
          </a:p>
        </p:txBody>
      </p:sp>
    </p:spTree>
    <p:extLst>
      <p:ext uri="{BB962C8B-B14F-4D97-AF65-F5344CB8AC3E}">
        <p14:creationId xmlns:p14="http://schemas.microsoft.com/office/powerpoint/2010/main" val="2590413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526B-4B6E-824F-A701-9E01BD9FD2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FDA4EC-CF9C-5240-9FDD-CFB0D9E53E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D7545-9FA7-B443-9778-91C2FDA750CD}"/>
              </a:ext>
            </a:extLst>
          </p:cNvPr>
          <p:cNvSpPr>
            <a:spLocks noGrp="1"/>
          </p:cNvSpPr>
          <p:nvPr>
            <p:ph type="dt" sz="half" idx="10"/>
          </p:nvPr>
        </p:nvSpPr>
        <p:spPr/>
        <p:txBody>
          <a:bodyPr/>
          <a:lstStyle/>
          <a:p>
            <a:fld id="{1CBDBF95-7402-3E42-B1BB-A73D401C0D8A}" type="datetimeFigureOut">
              <a:rPr lang="en-US" smtClean="0"/>
              <a:t>12/29/19</a:t>
            </a:fld>
            <a:endParaRPr lang="en-US"/>
          </a:p>
        </p:txBody>
      </p:sp>
      <p:sp>
        <p:nvSpPr>
          <p:cNvPr id="5" name="Footer Placeholder 4">
            <a:extLst>
              <a:ext uri="{FF2B5EF4-FFF2-40B4-BE49-F238E27FC236}">
                <a16:creationId xmlns:a16="http://schemas.microsoft.com/office/drawing/2014/main" id="{CAD72E68-1E0F-A24E-B928-F158162CA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4B34A-2F05-5C44-9E2C-B9C29A3F56F0}"/>
              </a:ext>
            </a:extLst>
          </p:cNvPr>
          <p:cNvSpPr>
            <a:spLocks noGrp="1"/>
          </p:cNvSpPr>
          <p:nvPr>
            <p:ph type="sldNum" sz="quarter" idx="12"/>
          </p:nvPr>
        </p:nvSpPr>
        <p:spPr/>
        <p:txBody>
          <a:bodyPr/>
          <a:lstStyle/>
          <a:p>
            <a:fld id="{01850A6D-23EF-2E45-AE82-81FCCC4DE104}" type="slidenum">
              <a:rPr lang="en-US" smtClean="0"/>
              <a:t>‹#›</a:t>
            </a:fld>
            <a:endParaRPr lang="en-US"/>
          </a:p>
        </p:txBody>
      </p:sp>
    </p:spTree>
    <p:extLst>
      <p:ext uri="{BB962C8B-B14F-4D97-AF65-F5344CB8AC3E}">
        <p14:creationId xmlns:p14="http://schemas.microsoft.com/office/powerpoint/2010/main" val="377547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06B1DD-A182-E244-9647-15FCD1F70F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482339-EB6C-FA48-821F-DB0089915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3F575-71BA-4A40-952D-3DD7B0D9E39A}"/>
              </a:ext>
            </a:extLst>
          </p:cNvPr>
          <p:cNvSpPr>
            <a:spLocks noGrp="1"/>
          </p:cNvSpPr>
          <p:nvPr>
            <p:ph type="dt" sz="half" idx="10"/>
          </p:nvPr>
        </p:nvSpPr>
        <p:spPr/>
        <p:txBody>
          <a:bodyPr/>
          <a:lstStyle/>
          <a:p>
            <a:fld id="{1CBDBF95-7402-3E42-B1BB-A73D401C0D8A}" type="datetimeFigureOut">
              <a:rPr lang="en-US" smtClean="0"/>
              <a:t>12/29/19</a:t>
            </a:fld>
            <a:endParaRPr lang="en-US"/>
          </a:p>
        </p:txBody>
      </p:sp>
      <p:sp>
        <p:nvSpPr>
          <p:cNvPr id="5" name="Footer Placeholder 4">
            <a:extLst>
              <a:ext uri="{FF2B5EF4-FFF2-40B4-BE49-F238E27FC236}">
                <a16:creationId xmlns:a16="http://schemas.microsoft.com/office/drawing/2014/main" id="{237FA0F4-8CB2-D148-973D-2FFC008C1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AFD7E-ED4E-B640-8866-02A1787D9A4C}"/>
              </a:ext>
            </a:extLst>
          </p:cNvPr>
          <p:cNvSpPr>
            <a:spLocks noGrp="1"/>
          </p:cNvSpPr>
          <p:nvPr>
            <p:ph type="sldNum" sz="quarter" idx="12"/>
          </p:nvPr>
        </p:nvSpPr>
        <p:spPr/>
        <p:txBody>
          <a:bodyPr/>
          <a:lstStyle/>
          <a:p>
            <a:fld id="{01850A6D-23EF-2E45-AE82-81FCCC4DE104}" type="slidenum">
              <a:rPr lang="en-US" smtClean="0"/>
              <a:t>‹#›</a:t>
            </a:fld>
            <a:endParaRPr lang="en-US"/>
          </a:p>
        </p:txBody>
      </p:sp>
    </p:spTree>
    <p:extLst>
      <p:ext uri="{BB962C8B-B14F-4D97-AF65-F5344CB8AC3E}">
        <p14:creationId xmlns:p14="http://schemas.microsoft.com/office/powerpoint/2010/main" val="3028352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38913" y="1001854"/>
            <a:ext cx="10822942" cy="369332"/>
          </a:xfrm>
          <a:prstGeom prst="rect">
            <a:avLst/>
          </a:prstGeom>
        </p:spPr>
        <p:txBody>
          <a:bodyPr wrap="square" anchor="t">
            <a:noAutofit/>
          </a:bodyPr>
          <a:lstStyle>
            <a:lvl1pPr marL="0" indent="0" algn="l">
              <a:lnSpc>
                <a:spcPct val="100000"/>
              </a:lnSpc>
              <a:buNone/>
              <a:defRPr sz="1801" b="0" i="0">
                <a:solidFill>
                  <a:srgbClr val="000000"/>
                </a:solidFill>
                <a:latin typeface="HP Simplified" pitchFamily="34" charset="0"/>
                <a:cs typeface="HP Simplified" pitchFamily="34" charset="0"/>
              </a:defRPr>
            </a:lvl1pPr>
            <a:lvl2pPr marL="457203" indent="0" algn="ctr">
              <a:buNone/>
              <a:defRPr>
                <a:solidFill>
                  <a:schemeClr val="tx1">
                    <a:tint val="75000"/>
                  </a:schemeClr>
                </a:solidFill>
              </a:defRPr>
            </a:lvl2pPr>
            <a:lvl3pPr marL="914408" indent="0" algn="ctr">
              <a:buNone/>
              <a:defRPr>
                <a:solidFill>
                  <a:schemeClr val="tx1">
                    <a:tint val="75000"/>
                  </a:schemeClr>
                </a:solidFill>
              </a:defRPr>
            </a:lvl3pPr>
            <a:lvl4pPr marL="1371611" indent="0" algn="ctr">
              <a:buNone/>
              <a:defRPr>
                <a:solidFill>
                  <a:schemeClr val="tx1">
                    <a:tint val="75000"/>
                  </a:schemeClr>
                </a:solidFill>
              </a:defRPr>
            </a:lvl4pPr>
            <a:lvl5pPr marL="1828814" indent="0" algn="ctr">
              <a:buNone/>
              <a:defRPr>
                <a:solidFill>
                  <a:schemeClr val="tx1">
                    <a:tint val="75000"/>
                  </a:schemeClr>
                </a:solidFill>
              </a:defRPr>
            </a:lvl5pPr>
            <a:lvl6pPr marL="2286019" indent="0" algn="ctr">
              <a:buNone/>
              <a:defRPr>
                <a:solidFill>
                  <a:schemeClr val="tx1">
                    <a:tint val="75000"/>
                  </a:schemeClr>
                </a:solidFill>
              </a:defRPr>
            </a:lvl6pPr>
            <a:lvl7pPr marL="2743223" indent="0" algn="ctr">
              <a:buNone/>
              <a:defRPr>
                <a:solidFill>
                  <a:schemeClr val="tx1">
                    <a:tint val="75000"/>
                  </a:schemeClr>
                </a:solidFill>
              </a:defRPr>
            </a:lvl7pPr>
            <a:lvl8pPr marL="3200426" indent="0" algn="ctr">
              <a:buNone/>
              <a:defRPr>
                <a:solidFill>
                  <a:schemeClr val="tx1">
                    <a:tint val="75000"/>
                  </a:schemeClr>
                </a:solidFill>
              </a:defRPr>
            </a:lvl8pPr>
            <a:lvl9pPr marL="3657630"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438913" y="313420"/>
            <a:ext cx="10822942"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3" y="1584962"/>
            <a:ext cx="10826497"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79267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ub title with content">
    <p:spTree>
      <p:nvGrpSpPr>
        <p:cNvPr id="1" name=""/>
        <p:cNvGrpSpPr/>
        <p:nvPr/>
      </p:nvGrpSpPr>
      <p:grpSpPr>
        <a:xfrm>
          <a:off x="0" y="0"/>
          <a:ext cx="0" cy="0"/>
          <a:chOff x="0" y="0"/>
          <a:chExt cx="0" cy="0"/>
        </a:xfrm>
      </p:grpSpPr>
      <p:sp>
        <p:nvSpPr>
          <p:cNvPr id="38" name="Shape 38"/>
          <p:cNvSpPr>
            <a:spLocks noGrp="1"/>
          </p:cNvSpPr>
          <p:nvPr>
            <p:ph type="body" idx="1"/>
          </p:nvPr>
        </p:nvSpPr>
        <p:spPr>
          <a:xfrm>
            <a:off x="441960" y="1421973"/>
            <a:ext cx="11379627" cy="277000"/>
          </a:xfrm>
          <a:prstGeom prst="rect">
            <a:avLst/>
          </a:prstGeom>
        </p:spPr>
        <p:txBody>
          <a:bodyPr/>
          <a:lstStyle>
            <a:lvl1pPr>
              <a:defRPr sz="2391">
                <a:latin typeface="HP Simplified"/>
                <a:ea typeface="HP Simplified"/>
                <a:cs typeface="HP Simplified"/>
                <a:sym typeface="HP Simplified"/>
              </a:defRPr>
            </a:lvl1pPr>
            <a:lvl2pPr indent="321457">
              <a:defRPr sz="2391">
                <a:latin typeface="HP Simplified"/>
                <a:ea typeface="HP Simplified"/>
                <a:cs typeface="HP Simplified"/>
                <a:sym typeface="HP Simplified"/>
              </a:defRPr>
            </a:lvl2pPr>
            <a:lvl3pPr marL="0" indent="642915">
              <a:buSzTx/>
              <a:buNone/>
              <a:defRPr sz="2391">
                <a:latin typeface="HP Simplified"/>
                <a:ea typeface="HP Simplified"/>
                <a:cs typeface="HP Simplified"/>
                <a:sym typeface="HP Simplified"/>
              </a:defRPr>
            </a:lvl3pPr>
            <a:lvl4pPr marL="0" indent="964372">
              <a:buSzTx/>
              <a:buNone/>
              <a:defRPr sz="2391">
                <a:latin typeface="HP Simplified"/>
                <a:ea typeface="HP Simplified"/>
                <a:cs typeface="HP Simplified"/>
                <a:sym typeface="HP Simplified"/>
              </a:defRPr>
            </a:lvl4pPr>
            <a:lvl5pPr marL="0" indent="1285829">
              <a:buSzTx/>
              <a:buNone/>
              <a:defRPr sz="2391">
                <a:latin typeface="HP Simplified"/>
                <a:ea typeface="HP Simplified"/>
                <a:cs typeface="HP Simplified"/>
                <a:sym typeface="HP Simplified"/>
              </a:defRPr>
            </a:lvl5pPr>
          </a:lstStyle>
          <a:p>
            <a:pPr lvl="0">
              <a:defRPr sz="1800"/>
            </a:pPr>
            <a:r>
              <a:rPr sz="2391"/>
              <a:t>Body Level One</a:t>
            </a:r>
          </a:p>
          <a:p>
            <a:pPr lvl="1">
              <a:defRPr sz="1800"/>
            </a:pPr>
            <a:r>
              <a:rPr sz="2391"/>
              <a:t>Body Level Two</a:t>
            </a:r>
          </a:p>
          <a:p>
            <a:pPr lvl="2">
              <a:defRPr sz="1800"/>
            </a:pPr>
            <a:r>
              <a:rPr sz="2391"/>
              <a:t>Body Level Three</a:t>
            </a:r>
          </a:p>
          <a:p>
            <a:pPr lvl="3">
              <a:defRPr sz="1800"/>
            </a:pPr>
            <a:r>
              <a:rPr sz="2391"/>
              <a:t>Body Level Four</a:t>
            </a:r>
          </a:p>
          <a:p>
            <a:pPr lvl="4">
              <a:defRPr sz="1800"/>
            </a:pPr>
            <a:r>
              <a:rPr sz="2391"/>
              <a:t>Body Level Five</a:t>
            </a:r>
          </a:p>
        </p:txBody>
      </p:sp>
      <p:sp>
        <p:nvSpPr>
          <p:cNvPr id="39" name="Shape 39"/>
          <p:cNvSpPr>
            <a:spLocks noGrp="1"/>
          </p:cNvSpPr>
          <p:nvPr>
            <p:ph type="title"/>
          </p:nvPr>
        </p:nvSpPr>
        <p:spPr>
          <a:xfrm>
            <a:off x="441960" y="1039027"/>
            <a:ext cx="11379625" cy="430888"/>
          </a:xfrm>
          <a:prstGeom prst="rect">
            <a:avLst/>
          </a:prstGeom>
        </p:spPr>
        <p:txBody>
          <a:bodyPr/>
          <a:lstStyle>
            <a:lvl1pPr defTabSz="321457">
              <a:lnSpc>
                <a:spcPct val="100000"/>
              </a:lnSpc>
              <a:defRPr b="1">
                <a:latin typeface="HP Simplified"/>
                <a:ea typeface="HP Simplified"/>
                <a:cs typeface="HP Simplified"/>
                <a:sym typeface="HP Simplified"/>
              </a:defRPr>
            </a:lvl1pPr>
          </a:lstStyle>
          <a:p>
            <a:pPr lvl="0">
              <a:defRPr sz="1800" b="0"/>
            </a:pPr>
            <a:r>
              <a:rPr sz="3656" b="1"/>
              <a:t>Title Text</a:t>
            </a:r>
          </a:p>
        </p:txBody>
      </p:sp>
    </p:spTree>
    <p:extLst>
      <p:ext uri="{BB962C8B-B14F-4D97-AF65-F5344CB8AC3E}">
        <p14:creationId xmlns:p14="http://schemas.microsoft.com/office/powerpoint/2010/main" val="139242157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478367" y="1013293"/>
            <a:ext cx="11160506" cy="393287"/>
          </a:xfrm>
          <a:prstGeom prst="rect">
            <a:avLst/>
          </a:prstGeom>
        </p:spPr>
        <p:txBody>
          <a:bodyPr>
            <a:noAutofit/>
          </a:bodyPr>
          <a:lstStyle>
            <a:lvl1pPr marL="0" indent="0">
              <a:lnSpc>
                <a:spcPct val="100000"/>
              </a:lnSpc>
              <a:buNone/>
              <a:defRPr lang="en-US" sz="2000" kern="1200" dirty="0" smtClean="0">
                <a:solidFill>
                  <a:schemeClr val="tx2"/>
                </a:solidFill>
                <a:latin typeface="Arial"/>
                <a:ea typeface="+mn-ea"/>
                <a:cs typeface="Arial"/>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a:t>Subtitle placeholder here</a:t>
            </a:r>
          </a:p>
        </p:txBody>
      </p:sp>
      <p:sp>
        <p:nvSpPr>
          <p:cNvPr id="9" name="Date Placeholder 8"/>
          <p:cNvSpPr>
            <a:spLocks noGrp="1"/>
          </p:cNvSpPr>
          <p:nvPr>
            <p:ph type="dt" sz="half" idx="15"/>
          </p:nvPr>
        </p:nvSpPr>
        <p:spPr>
          <a:xfrm>
            <a:off x="5364481" y="6473952"/>
            <a:ext cx="1463040" cy="201168"/>
          </a:xfrm>
          <a:prstGeom prst="rect">
            <a:avLst/>
          </a:prstGeom>
        </p:spPr>
        <p:txBody>
          <a:bodyPr/>
          <a:lstStyle>
            <a:lvl1pPr>
              <a:defRPr>
                <a:latin typeface="Arial"/>
                <a:cs typeface="Arial"/>
              </a:defRPr>
            </a:lvl1pPr>
          </a:lstStyle>
          <a:p>
            <a:fld id="{B7DADEFB-AEF8-4CC4-98AD-BC3441F07242}" type="datetime1">
              <a:rPr lang="en-US" smtClean="0">
                <a:solidFill>
                  <a:srgbClr val="E5E8E8">
                    <a:lumMod val="75000"/>
                  </a:srgbClr>
                </a:solidFill>
              </a:rPr>
              <a:pPr/>
              <a:t>12/29/19</a:t>
            </a:fld>
            <a:endParaRPr lang="en-US" dirty="0">
              <a:solidFill>
                <a:srgbClr val="E5E8E8">
                  <a:lumMod val="75000"/>
                </a:srgbClr>
              </a:solidFill>
            </a:endParaRPr>
          </a:p>
        </p:txBody>
      </p:sp>
      <p:sp>
        <p:nvSpPr>
          <p:cNvPr id="10" name="Slide Number Placeholder 9"/>
          <p:cNvSpPr>
            <a:spLocks noGrp="1"/>
          </p:cNvSpPr>
          <p:nvPr>
            <p:ph type="sldNum" sz="quarter" idx="16"/>
          </p:nvPr>
        </p:nvSpPr>
        <p:spPr>
          <a:xfrm>
            <a:off x="487681" y="6473952"/>
            <a:ext cx="426720" cy="201168"/>
          </a:xfrm>
          <a:prstGeom prst="rect">
            <a:avLst/>
          </a:prstGeom>
        </p:spPr>
        <p:txBody>
          <a:bodyPr/>
          <a:lstStyle>
            <a:lvl1pPr>
              <a:defRPr>
                <a:latin typeface="Arial"/>
                <a:cs typeface="Arial"/>
              </a:defRPr>
            </a:lvl1pPr>
          </a:lstStyle>
          <a:p>
            <a:fld id="{39FE57C1-99E3-4342-90AE-63D315326D4A}" type="slidenum">
              <a:rPr lang="en-US" smtClean="0">
                <a:solidFill>
                  <a:srgbClr val="E5E8E8">
                    <a:lumMod val="75000"/>
                  </a:srgbClr>
                </a:solidFill>
              </a:rPr>
              <a:pPr/>
              <a:t>‹#›</a:t>
            </a:fld>
            <a:endParaRPr lang="en-US" dirty="0">
              <a:solidFill>
                <a:srgbClr val="E5E8E8">
                  <a:lumMod val="75000"/>
                </a:srgbClr>
              </a:solidFill>
            </a:endParaRPr>
          </a:p>
        </p:txBody>
      </p:sp>
      <p:sp>
        <p:nvSpPr>
          <p:cNvPr id="11" name="Footer Placeholder 10"/>
          <p:cNvSpPr>
            <a:spLocks noGrp="1"/>
          </p:cNvSpPr>
          <p:nvPr>
            <p:ph type="ftr" sz="quarter" idx="17"/>
          </p:nvPr>
        </p:nvSpPr>
        <p:spPr>
          <a:xfrm>
            <a:off x="926593" y="6473952"/>
            <a:ext cx="4389120" cy="201168"/>
          </a:xfrm>
          <a:prstGeom prst="rect">
            <a:avLst/>
          </a:prstGeom>
        </p:spPr>
        <p:txBody>
          <a:bodyPr/>
          <a:lstStyle>
            <a:lvl1pPr>
              <a:defRPr>
                <a:latin typeface="Arial"/>
                <a:cs typeface="Arial"/>
              </a:defRPr>
            </a:lvl1pPr>
          </a:lstStyle>
          <a:p>
            <a:r>
              <a:rPr lang="en-US" dirty="0">
                <a:solidFill>
                  <a:srgbClr val="E5E8E8">
                    <a:lumMod val="75000"/>
                  </a:srgbClr>
                </a:solidFill>
              </a:rPr>
              <a:t>Enterprise Security – HP Confidential</a:t>
            </a:r>
          </a:p>
        </p:txBody>
      </p:sp>
      <p:sp>
        <p:nvSpPr>
          <p:cNvPr id="8" name="Content Placeholder 12"/>
          <p:cNvSpPr>
            <a:spLocks noGrp="1"/>
          </p:cNvSpPr>
          <p:nvPr>
            <p:ph sz="quarter" idx="18"/>
          </p:nvPr>
        </p:nvSpPr>
        <p:spPr>
          <a:xfrm>
            <a:off x="487681" y="1595756"/>
            <a:ext cx="11094720" cy="4511040"/>
          </a:xfrm>
        </p:spPr>
        <p:txBody>
          <a:bodyPr/>
          <a:lstStyle>
            <a:lvl1pPr>
              <a:buSzPct val="80000"/>
              <a:buFont typeface="Arial" pitchFamily="34" charset="0"/>
              <a:buChar char="•"/>
              <a:defRPr sz="1799">
                <a:solidFill>
                  <a:schemeClr val="tx1"/>
                </a:solidFill>
                <a:latin typeface="Arial"/>
                <a:cs typeface="Arial"/>
              </a:defRPr>
            </a:lvl1pPr>
            <a:lvl2pPr>
              <a:buSzPct val="80000"/>
              <a:buFont typeface="Futura Bk" pitchFamily="34" charset="0"/>
              <a:buChar char="–"/>
              <a:defRPr sz="1400">
                <a:solidFill>
                  <a:schemeClr val="tx1"/>
                </a:solidFill>
                <a:latin typeface="Arial"/>
                <a:cs typeface="Arial"/>
              </a:defRPr>
            </a:lvl2pPr>
            <a:lvl3pPr>
              <a:buSzPct val="80000"/>
              <a:buFont typeface="Arial" pitchFamily="34" charset="0"/>
              <a:buChar char="•"/>
              <a:defRPr sz="1000">
                <a:solidFill>
                  <a:schemeClr val="tx1"/>
                </a:solidFill>
                <a:latin typeface="Arial"/>
                <a:cs typeface="Arial"/>
              </a:defRPr>
            </a:lvl3pPr>
            <a:lvl4pPr>
              <a:buSzPct val="80000"/>
              <a:buFont typeface="Futura Bk" pitchFamily="34" charset="0"/>
              <a:buChar char="–"/>
              <a:defRPr sz="1000">
                <a:solidFill>
                  <a:schemeClr val="tx1"/>
                </a:solidFill>
                <a:latin typeface="Arial"/>
                <a:cs typeface="Arial"/>
              </a:defRPr>
            </a:lvl4pPr>
            <a:lvl5pPr>
              <a:buSzPct val="80000"/>
              <a:buFont typeface="Arial" pitchFamily="34" charset="0"/>
              <a:buChar char="•"/>
              <a:defRPr sz="1000">
                <a:solidFill>
                  <a:schemeClr val="tx1"/>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8"/>
          <p:cNvSpPr>
            <a:spLocks noGrp="1"/>
          </p:cNvSpPr>
          <p:nvPr>
            <p:ph type="title" hasCustomPrompt="1"/>
          </p:nvPr>
        </p:nvSpPr>
        <p:spPr>
          <a:xfrm>
            <a:off x="452969" y="406281"/>
            <a:ext cx="11167533" cy="626453"/>
          </a:xfrm>
          <a:prstGeom prst="rect">
            <a:avLst/>
          </a:prstGeom>
        </p:spPr>
        <p:txBody>
          <a:bodyPr anchor="t" anchorCtr="0">
            <a:noAutofit/>
          </a:bodyPr>
          <a:lstStyle>
            <a:lvl1pPr marL="0" marR="0" indent="0" algn="l" defTabSz="914339" rtl="0" eaLnBrk="1" fontAlgn="auto" latinLnBrk="0" hangingPunct="1">
              <a:lnSpc>
                <a:spcPts val="3300"/>
              </a:lnSpc>
              <a:spcBef>
                <a:spcPct val="0"/>
              </a:spcBef>
              <a:spcAft>
                <a:spcPts val="0"/>
              </a:spcAft>
              <a:buClrTx/>
              <a:buSzTx/>
              <a:buFontTx/>
              <a:buNone/>
              <a:tabLst/>
              <a:defRPr sz="2800" baseline="0">
                <a:solidFill>
                  <a:srgbClr val="000000"/>
                </a:solidFill>
                <a:latin typeface="Arial"/>
                <a:cs typeface="Arial"/>
              </a:defRPr>
            </a:lvl1pPr>
          </a:lstStyle>
          <a:p>
            <a:r>
              <a:rPr lang="en-US" dirty="0"/>
              <a:t>Single line title</a:t>
            </a:r>
          </a:p>
        </p:txBody>
      </p:sp>
    </p:spTree>
    <p:extLst>
      <p:ext uri="{BB962C8B-B14F-4D97-AF65-F5344CB8AC3E}">
        <p14:creationId xmlns:p14="http://schemas.microsoft.com/office/powerpoint/2010/main" val="4100872933"/>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Line with Subtitle">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5364481" y="6473952"/>
            <a:ext cx="1463040" cy="201168"/>
          </a:xfrm>
          <a:prstGeom prst="rect">
            <a:avLst/>
          </a:prstGeom>
        </p:spPr>
        <p:txBody>
          <a:bodyPr/>
          <a:lstStyle>
            <a:lvl1pPr>
              <a:defRPr>
                <a:latin typeface="Arial"/>
                <a:cs typeface="Arial"/>
              </a:defRPr>
            </a:lvl1pPr>
          </a:lstStyle>
          <a:p>
            <a:fld id="{49E81A5D-47CB-4239-B753-0649545C4C04}" type="datetime1">
              <a:rPr lang="en-US" smtClean="0">
                <a:solidFill>
                  <a:srgbClr val="E5E8E8">
                    <a:lumMod val="75000"/>
                  </a:srgbClr>
                </a:solidFill>
              </a:rPr>
              <a:pPr/>
              <a:t>12/29/19</a:t>
            </a:fld>
            <a:endParaRPr lang="en-US" dirty="0">
              <a:solidFill>
                <a:srgbClr val="E5E8E8">
                  <a:lumMod val="75000"/>
                </a:srgbClr>
              </a:solidFill>
            </a:endParaRPr>
          </a:p>
        </p:txBody>
      </p:sp>
      <p:sp>
        <p:nvSpPr>
          <p:cNvPr id="9" name="Slide Number Placeholder 8"/>
          <p:cNvSpPr>
            <a:spLocks noGrp="1"/>
          </p:cNvSpPr>
          <p:nvPr>
            <p:ph type="sldNum" sz="quarter" idx="16"/>
          </p:nvPr>
        </p:nvSpPr>
        <p:spPr>
          <a:xfrm>
            <a:off x="487681" y="6473952"/>
            <a:ext cx="426720" cy="201168"/>
          </a:xfrm>
          <a:prstGeom prst="rect">
            <a:avLst/>
          </a:prstGeom>
        </p:spPr>
        <p:txBody>
          <a:bodyPr/>
          <a:lstStyle>
            <a:lvl1pPr>
              <a:defRPr>
                <a:latin typeface="Arial"/>
                <a:cs typeface="Arial"/>
              </a:defRPr>
            </a:lvl1pPr>
          </a:lstStyle>
          <a:p>
            <a:fld id="{39FE57C1-99E3-4342-90AE-63D315326D4A}" type="slidenum">
              <a:rPr lang="en-US" smtClean="0">
                <a:solidFill>
                  <a:srgbClr val="E5E8E8">
                    <a:lumMod val="75000"/>
                  </a:srgbClr>
                </a:solidFill>
              </a:rPr>
              <a:pPr/>
              <a:t>‹#›</a:t>
            </a:fld>
            <a:endParaRPr lang="en-US" dirty="0">
              <a:solidFill>
                <a:srgbClr val="E5E8E8">
                  <a:lumMod val="75000"/>
                </a:srgbClr>
              </a:solidFill>
            </a:endParaRPr>
          </a:p>
        </p:txBody>
      </p:sp>
      <p:sp>
        <p:nvSpPr>
          <p:cNvPr id="10" name="Footer Placeholder 9"/>
          <p:cNvSpPr>
            <a:spLocks noGrp="1"/>
          </p:cNvSpPr>
          <p:nvPr>
            <p:ph type="ftr" sz="quarter" idx="17"/>
          </p:nvPr>
        </p:nvSpPr>
        <p:spPr>
          <a:xfrm>
            <a:off x="926593" y="6473952"/>
            <a:ext cx="4389120" cy="201168"/>
          </a:xfrm>
          <a:prstGeom prst="rect">
            <a:avLst/>
          </a:prstGeom>
        </p:spPr>
        <p:txBody>
          <a:bodyPr/>
          <a:lstStyle>
            <a:lvl1pPr>
              <a:defRPr>
                <a:latin typeface="Arial"/>
                <a:cs typeface="Arial"/>
              </a:defRPr>
            </a:lvl1pPr>
          </a:lstStyle>
          <a:p>
            <a:r>
              <a:rPr lang="en-US" dirty="0">
                <a:solidFill>
                  <a:srgbClr val="E5E8E8">
                    <a:lumMod val="75000"/>
                  </a:srgbClr>
                </a:solidFill>
              </a:rPr>
              <a:t>Enterprise Security – HP Confidential</a:t>
            </a:r>
          </a:p>
        </p:txBody>
      </p:sp>
      <p:sp>
        <p:nvSpPr>
          <p:cNvPr id="7" name="Text Placeholder 12"/>
          <p:cNvSpPr>
            <a:spLocks noGrp="1"/>
          </p:cNvSpPr>
          <p:nvPr>
            <p:ph type="body" sz="quarter" idx="14" hasCustomPrompt="1"/>
          </p:nvPr>
        </p:nvSpPr>
        <p:spPr>
          <a:xfrm>
            <a:off x="478367" y="1013293"/>
            <a:ext cx="11160506" cy="393287"/>
          </a:xfrm>
          <a:prstGeom prst="rect">
            <a:avLst/>
          </a:prstGeom>
        </p:spPr>
        <p:txBody>
          <a:bodyPr>
            <a:noAutofit/>
          </a:bodyPr>
          <a:lstStyle>
            <a:lvl1pPr marL="0" indent="0">
              <a:lnSpc>
                <a:spcPct val="100000"/>
              </a:lnSpc>
              <a:buNone/>
              <a:defRPr lang="en-US" sz="2000" kern="1200" dirty="0" smtClean="0">
                <a:solidFill>
                  <a:schemeClr val="tx2"/>
                </a:solidFill>
                <a:latin typeface="Arial"/>
                <a:ea typeface="+mn-ea"/>
                <a:cs typeface="Arial"/>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a:t>Subtitle placeholder here</a:t>
            </a:r>
          </a:p>
        </p:txBody>
      </p:sp>
      <p:sp>
        <p:nvSpPr>
          <p:cNvPr id="11" name="Title 8"/>
          <p:cNvSpPr>
            <a:spLocks noGrp="1"/>
          </p:cNvSpPr>
          <p:nvPr>
            <p:ph type="title" hasCustomPrompt="1"/>
          </p:nvPr>
        </p:nvSpPr>
        <p:spPr>
          <a:xfrm>
            <a:off x="452969" y="406281"/>
            <a:ext cx="11167533" cy="626453"/>
          </a:xfrm>
          <a:prstGeom prst="rect">
            <a:avLst/>
          </a:prstGeom>
        </p:spPr>
        <p:txBody>
          <a:bodyPr anchor="t" anchorCtr="0">
            <a:noAutofit/>
          </a:bodyPr>
          <a:lstStyle>
            <a:lvl1pPr marL="0" marR="0" indent="0" algn="l" defTabSz="914339" rtl="0" eaLnBrk="1" fontAlgn="auto" latinLnBrk="0" hangingPunct="1">
              <a:lnSpc>
                <a:spcPts val="3300"/>
              </a:lnSpc>
              <a:spcBef>
                <a:spcPct val="0"/>
              </a:spcBef>
              <a:spcAft>
                <a:spcPts val="0"/>
              </a:spcAft>
              <a:buClrTx/>
              <a:buSzTx/>
              <a:buFontTx/>
              <a:buNone/>
              <a:tabLst/>
              <a:defRPr sz="2800" baseline="0">
                <a:solidFill>
                  <a:srgbClr val="000000"/>
                </a:solidFill>
                <a:latin typeface="Arial"/>
                <a:cs typeface="Arial"/>
              </a:defRPr>
            </a:lvl1pPr>
          </a:lstStyle>
          <a:p>
            <a:r>
              <a:rPr lang="en-US" dirty="0"/>
              <a:t>Single line title</a:t>
            </a:r>
          </a:p>
        </p:txBody>
      </p:sp>
    </p:spTree>
    <p:extLst>
      <p:ext uri="{BB962C8B-B14F-4D97-AF65-F5344CB8AC3E}">
        <p14:creationId xmlns:p14="http://schemas.microsoft.com/office/powerpoint/2010/main" val="2621952386"/>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Line Only">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Arial"/>
                <a:cs typeface="Arial"/>
              </a:defRPr>
            </a:lvl1pPr>
          </a:lstStyle>
          <a:p>
            <a:fld id="{338E54AF-64BD-45C2-B7B1-25D891A80782}" type="datetime1">
              <a:rPr lang="en-US" smtClean="0">
                <a:solidFill>
                  <a:srgbClr val="E5E8E8">
                    <a:lumMod val="75000"/>
                  </a:srgbClr>
                </a:solidFill>
              </a:rPr>
              <a:pPr/>
              <a:t>12/29/19</a:t>
            </a:fld>
            <a:endParaRPr lang="en-US" dirty="0">
              <a:solidFill>
                <a:srgbClr val="E5E8E8">
                  <a:lumMod val="75000"/>
                </a:srgbClr>
              </a:solidFill>
            </a:endParaRPr>
          </a:p>
        </p:txBody>
      </p:sp>
      <p:sp>
        <p:nvSpPr>
          <p:cNvPr id="8" name="Slide Number Placeholder 7"/>
          <p:cNvSpPr>
            <a:spLocks noGrp="1"/>
          </p:cNvSpPr>
          <p:nvPr>
            <p:ph type="sldNum" sz="quarter" idx="11"/>
          </p:nvPr>
        </p:nvSpPr>
        <p:spPr/>
        <p:txBody>
          <a:bodyPr/>
          <a:lstStyle>
            <a:lvl1pPr>
              <a:defRPr>
                <a:latin typeface="Arial"/>
                <a:cs typeface="Arial"/>
              </a:defRPr>
            </a:lvl1pPr>
          </a:lstStyle>
          <a:p>
            <a:fld id="{39FE57C1-99E3-4342-90AE-63D315326D4A}" type="slidenum">
              <a:rPr lang="en-US" smtClean="0">
                <a:solidFill>
                  <a:srgbClr val="E5E8E8">
                    <a:lumMod val="75000"/>
                  </a:srgbClr>
                </a:solidFill>
              </a:rPr>
              <a:pPr/>
              <a:t>‹#›</a:t>
            </a:fld>
            <a:endParaRPr lang="en-US" dirty="0">
              <a:solidFill>
                <a:srgbClr val="E5E8E8">
                  <a:lumMod val="75000"/>
                </a:srgbClr>
              </a:solidFill>
            </a:endParaRPr>
          </a:p>
        </p:txBody>
      </p:sp>
      <p:sp>
        <p:nvSpPr>
          <p:cNvPr id="10" name="Footer Placeholder 9"/>
          <p:cNvSpPr>
            <a:spLocks noGrp="1"/>
          </p:cNvSpPr>
          <p:nvPr>
            <p:ph type="ftr" sz="quarter" idx="12"/>
          </p:nvPr>
        </p:nvSpPr>
        <p:spPr/>
        <p:txBody>
          <a:bodyPr/>
          <a:lstStyle>
            <a:lvl1pPr>
              <a:defRPr>
                <a:latin typeface="Arial"/>
                <a:cs typeface="Arial"/>
              </a:defRPr>
            </a:lvl1pPr>
          </a:lstStyle>
          <a:p>
            <a:r>
              <a:rPr lang="en-US" dirty="0">
                <a:solidFill>
                  <a:srgbClr val="E5E8E8">
                    <a:lumMod val="75000"/>
                  </a:srgbClr>
                </a:solidFill>
              </a:rPr>
              <a:t>Enterprise Security – HP Fortify</a:t>
            </a:r>
          </a:p>
        </p:txBody>
      </p:sp>
      <p:sp>
        <p:nvSpPr>
          <p:cNvPr id="6" name="Title 8"/>
          <p:cNvSpPr>
            <a:spLocks noGrp="1"/>
          </p:cNvSpPr>
          <p:nvPr>
            <p:ph type="title" hasCustomPrompt="1"/>
          </p:nvPr>
        </p:nvSpPr>
        <p:spPr>
          <a:xfrm>
            <a:off x="452969" y="406281"/>
            <a:ext cx="11167533" cy="626453"/>
          </a:xfrm>
          <a:prstGeom prst="rect">
            <a:avLst/>
          </a:prstGeom>
        </p:spPr>
        <p:txBody>
          <a:bodyPr anchor="t" anchorCtr="0">
            <a:noAutofit/>
          </a:bodyPr>
          <a:lstStyle>
            <a:lvl1pPr marL="0" marR="0" indent="0" algn="l" defTabSz="914339" rtl="0" eaLnBrk="1" fontAlgn="auto" latinLnBrk="0" hangingPunct="1">
              <a:lnSpc>
                <a:spcPts val="3300"/>
              </a:lnSpc>
              <a:spcBef>
                <a:spcPct val="0"/>
              </a:spcBef>
              <a:spcAft>
                <a:spcPts val="0"/>
              </a:spcAft>
              <a:buClrTx/>
              <a:buSzTx/>
              <a:buFontTx/>
              <a:buNone/>
              <a:tabLst/>
              <a:defRPr sz="2800" baseline="0">
                <a:solidFill>
                  <a:srgbClr val="000000"/>
                </a:solidFill>
                <a:latin typeface="Arial"/>
                <a:cs typeface="Arial"/>
              </a:defRPr>
            </a:lvl1pPr>
          </a:lstStyle>
          <a:p>
            <a:r>
              <a:rPr lang="en-US" dirty="0"/>
              <a:t>Single line title</a:t>
            </a:r>
          </a:p>
        </p:txBody>
      </p:sp>
    </p:spTree>
    <p:extLst>
      <p:ext uri="{BB962C8B-B14F-4D97-AF65-F5344CB8AC3E}">
        <p14:creationId xmlns:p14="http://schemas.microsoft.com/office/powerpoint/2010/main" val="3583762301"/>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2C3C-DA08-FB4E-8C95-B3D56236F2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63D09-49F0-BD4D-ABB9-B729C22F83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D7EE0-AB8D-894E-8651-A9A8D2BDE903}"/>
              </a:ext>
            </a:extLst>
          </p:cNvPr>
          <p:cNvSpPr>
            <a:spLocks noGrp="1"/>
          </p:cNvSpPr>
          <p:nvPr>
            <p:ph type="dt" sz="half" idx="10"/>
          </p:nvPr>
        </p:nvSpPr>
        <p:spPr/>
        <p:txBody>
          <a:bodyPr/>
          <a:lstStyle/>
          <a:p>
            <a:fld id="{1CBDBF95-7402-3E42-B1BB-A73D401C0D8A}" type="datetimeFigureOut">
              <a:rPr lang="en-US" smtClean="0"/>
              <a:t>12/29/19</a:t>
            </a:fld>
            <a:endParaRPr lang="en-US"/>
          </a:p>
        </p:txBody>
      </p:sp>
      <p:sp>
        <p:nvSpPr>
          <p:cNvPr id="5" name="Footer Placeholder 4">
            <a:extLst>
              <a:ext uri="{FF2B5EF4-FFF2-40B4-BE49-F238E27FC236}">
                <a16:creationId xmlns:a16="http://schemas.microsoft.com/office/drawing/2014/main" id="{47C49126-F108-EB44-8B5F-4E1A6F1C2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BC9BE-CE0C-794B-962F-1239E2FC5508}"/>
              </a:ext>
            </a:extLst>
          </p:cNvPr>
          <p:cNvSpPr>
            <a:spLocks noGrp="1"/>
          </p:cNvSpPr>
          <p:nvPr>
            <p:ph type="sldNum" sz="quarter" idx="12"/>
          </p:nvPr>
        </p:nvSpPr>
        <p:spPr/>
        <p:txBody>
          <a:bodyPr/>
          <a:lstStyle/>
          <a:p>
            <a:fld id="{01850A6D-23EF-2E45-AE82-81FCCC4DE104}" type="slidenum">
              <a:rPr lang="en-US" smtClean="0"/>
              <a:t>‹#›</a:t>
            </a:fld>
            <a:endParaRPr lang="en-US"/>
          </a:p>
        </p:txBody>
      </p:sp>
    </p:spTree>
    <p:extLst>
      <p:ext uri="{BB962C8B-B14F-4D97-AF65-F5344CB8AC3E}">
        <p14:creationId xmlns:p14="http://schemas.microsoft.com/office/powerpoint/2010/main" val="394125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62BD-AB5E-0F4D-BE80-AF9AB07283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80331-682F-9C41-88E5-6E90C48CD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C8D39-4781-9540-BE72-04D865158DD0}"/>
              </a:ext>
            </a:extLst>
          </p:cNvPr>
          <p:cNvSpPr>
            <a:spLocks noGrp="1"/>
          </p:cNvSpPr>
          <p:nvPr>
            <p:ph type="dt" sz="half" idx="10"/>
          </p:nvPr>
        </p:nvSpPr>
        <p:spPr/>
        <p:txBody>
          <a:bodyPr/>
          <a:lstStyle/>
          <a:p>
            <a:fld id="{1CBDBF95-7402-3E42-B1BB-A73D401C0D8A}" type="datetimeFigureOut">
              <a:rPr lang="en-US" smtClean="0"/>
              <a:t>12/29/19</a:t>
            </a:fld>
            <a:endParaRPr lang="en-US"/>
          </a:p>
        </p:txBody>
      </p:sp>
      <p:sp>
        <p:nvSpPr>
          <p:cNvPr id="5" name="Footer Placeholder 4">
            <a:extLst>
              <a:ext uri="{FF2B5EF4-FFF2-40B4-BE49-F238E27FC236}">
                <a16:creationId xmlns:a16="http://schemas.microsoft.com/office/drawing/2014/main" id="{A7B3BEF3-0500-EB4D-8679-00C5CDABB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743FE-9E77-FA4F-A86E-FE9F5DE5AE83}"/>
              </a:ext>
            </a:extLst>
          </p:cNvPr>
          <p:cNvSpPr>
            <a:spLocks noGrp="1"/>
          </p:cNvSpPr>
          <p:nvPr>
            <p:ph type="sldNum" sz="quarter" idx="12"/>
          </p:nvPr>
        </p:nvSpPr>
        <p:spPr/>
        <p:txBody>
          <a:bodyPr/>
          <a:lstStyle/>
          <a:p>
            <a:fld id="{01850A6D-23EF-2E45-AE82-81FCCC4DE104}" type="slidenum">
              <a:rPr lang="en-US" smtClean="0"/>
              <a:t>‹#›</a:t>
            </a:fld>
            <a:endParaRPr lang="en-US"/>
          </a:p>
        </p:txBody>
      </p:sp>
    </p:spTree>
    <p:extLst>
      <p:ext uri="{BB962C8B-B14F-4D97-AF65-F5344CB8AC3E}">
        <p14:creationId xmlns:p14="http://schemas.microsoft.com/office/powerpoint/2010/main" val="366792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C694-9681-EB45-B18A-D68831E24D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D677F-B27F-B94B-9106-9267E79C4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0C5408-8B45-0940-8086-1535BCAF2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EA5062-F331-CB4C-8753-2D6C422D84EF}"/>
              </a:ext>
            </a:extLst>
          </p:cNvPr>
          <p:cNvSpPr>
            <a:spLocks noGrp="1"/>
          </p:cNvSpPr>
          <p:nvPr>
            <p:ph type="dt" sz="half" idx="10"/>
          </p:nvPr>
        </p:nvSpPr>
        <p:spPr/>
        <p:txBody>
          <a:bodyPr/>
          <a:lstStyle/>
          <a:p>
            <a:fld id="{1CBDBF95-7402-3E42-B1BB-A73D401C0D8A}" type="datetimeFigureOut">
              <a:rPr lang="en-US" smtClean="0"/>
              <a:t>12/29/19</a:t>
            </a:fld>
            <a:endParaRPr lang="en-US"/>
          </a:p>
        </p:txBody>
      </p:sp>
      <p:sp>
        <p:nvSpPr>
          <p:cNvPr id="6" name="Footer Placeholder 5">
            <a:extLst>
              <a:ext uri="{FF2B5EF4-FFF2-40B4-BE49-F238E27FC236}">
                <a16:creationId xmlns:a16="http://schemas.microsoft.com/office/drawing/2014/main" id="{3BDED98D-2F44-2743-A280-1B42C8192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34D5F-13C5-1746-B5A5-E12F737085E8}"/>
              </a:ext>
            </a:extLst>
          </p:cNvPr>
          <p:cNvSpPr>
            <a:spLocks noGrp="1"/>
          </p:cNvSpPr>
          <p:nvPr>
            <p:ph type="sldNum" sz="quarter" idx="12"/>
          </p:nvPr>
        </p:nvSpPr>
        <p:spPr/>
        <p:txBody>
          <a:bodyPr/>
          <a:lstStyle/>
          <a:p>
            <a:fld id="{01850A6D-23EF-2E45-AE82-81FCCC4DE104}" type="slidenum">
              <a:rPr lang="en-US" smtClean="0"/>
              <a:t>‹#›</a:t>
            </a:fld>
            <a:endParaRPr lang="en-US"/>
          </a:p>
        </p:txBody>
      </p:sp>
    </p:spTree>
    <p:extLst>
      <p:ext uri="{BB962C8B-B14F-4D97-AF65-F5344CB8AC3E}">
        <p14:creationId xmlns:p14="http://schemas.microsoft.com/office/powerpoint/2010/main" val="231489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F718-1E73-8C4D-813E-E76C4940D0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9567A3-DB91-8645-A3DB-E27C248D74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190F6-8E57-6849-9B1E-2BABFFC99C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EE3C7A-77ED-E540-AE31-D1D4CD463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336A8-F985-8E49-A9EB-FFA8299A22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1C0653-1FB4-EF4D-893C-AB0A6AB76287}"/>
              </a:ext>
            </a:extLst>
          </p:cNvPr>
          <p:cNvSpPr>
            <a:spLocks noGrp="1"/>
          </p:cNvSpPr>
          <p:nvPr>
            <p:ph type="dt" sz="half" idx="10"/>
          </p:nvPr>
        </p:nvSpPr>
        <p:spPr/>
        <p:txBody>
          <a:bodyPr/>
          <a:lstStyle/>
          <a:p>
            <a:fld id="{1CBDBF95-7402-3E42-B1BB-A73D401C0D8A}" type="datetimeFigureOut">
              <a:rPr lang="en-US" smtClean="0"/>
              <a:t>12/29/19</a:t>
            </a:fld>
            <a:endParaRPr lang="en-US"/>
          </a:p>
        </p:txBody>
      </p:sp>
      <p:sp>
        <p:nvSpPr>
          <p:cNvPr id="8" name="Footer Placeholder 7">
            <a:extLst>
              <a:ext uri="{FF2B5EF4-FFF2-40B4-BE49-F238E27FC236}">
                <a16:creationId xmlns:a16="http://schemas.microsoft.com/office/drawing/2014/main" id="{68C133BE-0272-3F48-8EF5-87FCF791C7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4FCA6E-B203-2141-9848-9F6866F41841}"/>
              </a:ext>
            </a:extLst>
          </p:cNvPr>
          <p:cNvSpPr>
            <a:spLocks noGrp="1"/>
          </p:cNvSpPr>
          <p:nvPr>
            <p:ph type="sldNum" sz="quarter" idx="12"/>
          </p:nvPr>
        </p:nvSpPr>
        <p:spPr/>
        <p:txBody>
          <a:bodyPr/>
          <a:lstStyle/>
          <a:p>
            <a:fld id="{01850A6D-23EF-2E45-AE82-81FCCC4DE104}" type="slidenum">
              <a:rPr lang="en-US" smtClean="0"/>
              <a:t>‹#›</a:t>
            </a:fld>
            <a:endParaRPr lang="en-US"/>
          </a:p>
        </p:txBody>
      </p:sp>
    </p:spTree>
    <p:extLst>
      <p:ext uri="{BB962C8B-B14F-4D97-AF65-F5344CB8AC3E}">
        <p14:creationId xmlns:p14="http://schemas.microsoft.com/office/powerpoint/2010/main" val="97639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6B59-B3EA-6E44-98F6-2D40B3A37C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B9CBAA-2916-E940-8E7D-23DBA95AAE68}"/>
              </a:ext>
            </a:extLst>
          </p:cNvPr>
          <p:cNvSpPr>
            <a:spLocks noGrp="1"/>
          </p:cNvSpPr>
          <p:nvPr>
            <p:ph type="dt" sz="half" idx="10"/>
          </p:nvPr>
        </p:nvSpPr>
        <p:spPr/>
        <p:txBody>
          <a:bodyPr/>
          <a:lstStyle/>
          <a:p>
            <a:fld id="{1CBDBF95-7402-3E42-B1BB-A73D401C0D8A}" type="datetimeFigureOut">
              <a:rPr lang="en-US" smtClean="0"/>
              <a:t>12/29/19</a:t>
            </a:fld>
            <a:endParaRPr lang="en-US"/>
          </a:p>
        </p:txBody>
      </p:sp>
      <p:sp>
        <p:nvSpPr>
          <p:cNvPr id="4" name="Footer Placeholder 3">
            <a:extLst>
              <a:ext uri="{FF2B5EF4-FFF2-40B4-BE49-F238E27FC236}">
                <a16:creationId xmlns:a16="http://schemas.microsoft.com/office/drawing/2014/main" id="{525D6949-BA20-4949-B4F0-82AD0F16DB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D2D257-2680-9248-8EAF-CA6F525424BD}"/>
              </a:ext>
            </a:extLst>
          </p:cNvPr>
          <p:cNvSpPr>
            <a:spLocks noGrp="1"/>
          </p:cNvSpPr>
          <p:nvPr>
            <p:ph type="sldNum" sz="quarter" idx="12"/>
          </p:nvPr>
        </p:nvSpPr>
        <p:spPr/>
        <p:txBody>
          <a:bodyPr/>
          <a:lstStyle/>
          <a:p>
            <a:fld id="{01850A6D-23EF-2E45-AE82-81FCCC4DE104}" type="slidenum">
              <a:rPr lang="en-US" smtClean="0"/>
              <a:t>‹#›</a:t>
            </a:fld>
            <a:endParaRPr lang="en-US"/>
          </a:p>
        </p:txBody>
      </p:sp>
    </p:spTree>
    <p:extLst>
      <p:ext uri="{BB962C8B-B14F-4D97-AF65-F5344CB8AC3E}">
        <p14:creationId xmlns:p14="http://schemas.microsoft.com/office/powerpoint/2010/main" val="65903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260A5-C976-5E40-820F-4417E8AA1C79}"/>
              </a:ext>
            </a:extLst>
          </p:cNvPr>
          <p:cNvSpPr>
            <a:spLocks noGrp="1"/>
          </p:cNvSpPr>
          <p:nvPr>
            <p:ph type="dt" sz="half" idx="10"/>
          </p:nvPr>
        </p:nvSpPr>
        <p:spPr/>
        <p:txBody>
          <a:bodyPr/>
          <a:lstStyle/>
          <a:p>
            <a:fld id="{1CBDBF95-7402-3E42-B1BB-A73D401C0D8A}" type="datetimeFigureOut">
              <a:rPr lang="en-US" smtClean="0"/>
              <a:t>12/29/19</a:t>
            </a:fld>
            <a:endParaRPr lang="en-US"/>
          </a:p>
        </p:txBody>
      </p:sp>
      <p:sp>
        <p:nvSpPr>
          <p:cNvPr id="3" name="Footer Placeholder 2">
            <a:extLst>
              <a:ext uri="{FF2B5EF4-FFF2-40B4-BE49-F238E27FC236}">
                <a16:creationId xmlns:a16="http://schemas.microsoft.com/office/drawing/2014/main" id="{EA7316FE-CA67-0140-AF3C-B524FBABCE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75E0FB-F425-2247-AD3A-6FA5EA3F5ADD}"/>
              </a:ext>
            </a:extLst>
          </p:cNvPr>
          <p:cNvSpPr>
            <a:spLocks noGrp="1"/>
          </p:cNvSpPr>
          <p:nvPr>
            <p:ph type="sldNum" sz="quarter" idx="12"/>
          </p:nvPr>
        </p:nvSpPr>
        <p:spPr/>
        <p:txBody>
          <a:bodyPr/>
          <a:lstStyle/>
          <a:p>
            <a:fld id="{01850A6D-23EF-2E45-AE82-81FCCC4DE104}" type="slidenum">
              <a:rPr lang="en-US" smtClean="0"/>
              <a:t>‹#›</a:t>
            </a:fld>
            <a:endParaRPr lang="en-US"/>
          </a:p>
        </p:txBody>
      </p:sp>
    </p:spTree>
    <p:extLst>
      <p:ext uri="{BB962C8B-B14F-4D97-AF65-F5344CB8AC3E}">
        <p14:creationId xmlns:p14="http://schemas.microsoft.com/office/powerpoint/2010/main" val="275305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849F-686A-6E41-BC4B-A28738C88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EB12BF-E332-F841-97EF-CF68B94B7B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44B489-5D06-B84A-B33C-08BFB643B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5E544-4AAE-644E-A96F-6D703DF7835F}"/>
              </a:ext>
            </a:extLst>
          </p:cNvPr>
          <p:cNvSpPr>
            <a:spLocks noGrp="1"/>
          </p:cNvSpPr>
          <p:nvPr>
            <p:ph type="dt" sz="half" idx="10"/>
          </p:nvPr>
        </p:nvSpPr>
        <p:spPr/>
        <p:txBody>
          <a:bodyPr/>
          <a:lstStyle/>
          <a:p>
            <a:fld id="{1CBDBF95-7402-3E42-B1BB-A73D401C0D8A}" type="datetimeFigureOut">
              <a:rPr lang="en-US" smtClean="0"/>
              <a:t>12/29/19</a:t>
            </a:fld>
            <a:endParaRPr lang="en-US"/>
          </a:p>
        </p:txBody>
      </p:sp>
      <p:sp>
        <p:nvSpPr>
          <p:cNvPr id="6" name="Footer Placeholder 5">
            <a:extLst>
              <a:ext uri="{FF2B5EF4-FFF2-40B4-BE49-F238E27FC236}">
                <a16:creationId xmlns:a16="http://schemas.microsoft.com/office/drawing/2014/main" id="{94B4306A-3A05-2D4C-B854-3A4C408896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D949F1-4EC3-EA4E-B456-E34A856CE0FA}"/>
              </a:ext>
            </a:extLst>
          </p:cNvPr>
          <p:cNvSpPr>
            <a:spLocks noGrp="1"/>
          </p:cNvSpPr>
          <p:nvPr>
            <p:ph type="sldNum" sz="quarter" idx="12"/>
          </p:nvPr>
        </p:nvSpPr>
        <p:spPr/>
        <p:txBody>
          <a:bodyPr/>
          <a:lstStyle/>
          <a:p>
            <a:fld id="{01850A6D-23EF-2E45-AE82-81FCCC4DE104}" type="slidenum">
              <a:rPr lang="en-US" smtClean="0"/>
              <a:t>‹#›</a:t>
            </a:fld>
            <a:endParaRPr lang="en-US"/>
          </a:p>
        </p:txBody>
      </p:sp>
    </p:spTree>
    <p:extLst>
      <p:ext uri="{BB962C8B-B14F-4D97-AF65-F5344CB8AC3E}">
        <p14:creationId xmlns:p14="http://schemas.microsoft.com/office/powerpoint/2010/main" val="1911541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C41A-3C3F-444C-A164-3CFAF3EDE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7150CC-3D35-1E4A-9834-519B7D860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45A420-A072-144D-856F-5FC6A8B1E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4B30D0-B81E-8644-9377-F6C0291F41F2}"/>
              </a:ext>
            </a:extLst>
          </p:cNvPr>
          <p:cNvSpPr>
            <a:spLocks noGrp="1"/>
          </p:cNvSpPr>
          <p:nvPr>
            <p:ph type="dt" sz="half" idx="10"/>
          </p:nvPr>
        </p:nvSpPr>
        <p:spPr/>
        <p:txBody>
          <a:bodyPr/>
          <a:lstStyle/>
          <a:p>
            <a:fld id="{1CBDBF95-7402-3E42-B1BB-A73D401C0D8A}" type="datetimeFigureOut">
              <a:rPr lang="en-US" smtClean="0"/>
              <a:t>12/29/19</a:t>
            </a:fld>
            <a:endParaRPr lang="en-US"/>
          </a:p>
        </p:txBody>
      </p:sp>
      <p:sp>
        <p:nvSpPr>
          <p:cNvPr id="6" name="Footer Placeholder 5">
            <a:extLst>
              <a:ext uri="{FF2B5EF4-FFF2-40B4-BE49-F238E27FC236}">
                <a16:creationId xmlns:a16="http://schemas.microsoft.com/office/drawing/2014/main" id="{35A9E42F-EF2D-B247-933F-4E0813A7C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6F84D-C673-1545-9D05-20F32C93FF47}"/>
              </a:ext>
            </a:extLst>
          </p:cNvPr>
          <p:cNvSpPr>
            <a:spLocks noGrp="1"/>
          </p:cNvSpPr>
          <p:nvPr>
            <p:ph type="sldNum" sz="quarter" idx="12"/>
          </p:nvPr>
        </p:nvSpPr>
        <p:spPr/>
        <p:txBody>
          <a:bodyPr/>
          <a:lstStyle/>
          <a:p>
            <a:fld id="{01850A6D-23EF-2E45-AE82-81FCCC4DE104}" type="slidenum">
              <a:rPr lang="en-US" smtClean="0"/>
              <a:t>‹#›</a:t>
            </a:fld>
            <a:endParaRPr lang="en-US"/>
          </a:p>
        </p:txBody>
      </p:sp>
    </p:spTree>
    <p:extLst>
      <p:ext uri="{BB962C8B-B14F-4D97-AF65-F5344CB8AC3E}">
        <p14:creationId xmlns:p14="http://schemas.microsoft.com/office/powerpoint/2010/main" val="174431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36F580-2454-334A-A7E7-E145D82C39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2EBB4C-8386-2F45-BBA2-09D4341396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8072D-59BE-3245-994F-352411C0D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DBF95-7402-3E42-B1BB-A73D401C0D8A}" type="datetimeFigureOut">
              <a:rPr lang="en-US" smtClean="0"/>
              <a:t>12/29/19</a:t>
            </a:fld>
            <a:endParaRPr lang="en-US"/>
          </a:p>
        </p:txBody>
      </p:sp>
      <p:sp>
        <p:nvSpPr>
          <p:cNvPr id="5" name="Footer Placeholder 4">
            <a:extLst>
              <a:ext uri="{FF2B5EF4-FFF2-40B4-BE49-F238E27FC236}">
                <a16:creationId xmlns:a16="http://schemas.microsoft.com/office/drawing/2014/main" id="{2C689F2B-966B-774B-AB88-3AF0381629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654ECE-E936-564D-8261-B42541CA8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50A6D-23EF-2E45-AE82-81FCCC4DE104}" type="slidenum">
              <a:rPr lang="en-US" smtClean="0"/>
              <a:t>‹#›</a:t>
            </a:fld>
            <a:endParaRPr lang="en-US"/>
          </a:p>
        </p:txBody>
      </p:sp>
      <p:pic>
        <p:nvPicPr>
          <p:cNvPr id="8" name="Picture 7" descr="A close up of a logo&#10;&#10;Description automatically generated">
            <a:extLst>
              <a:ext uri="{FF2B5EF4-FFF2-40B4-BE49-F238E27FC236}">
                <a16:creationId xmlns:a16="http://schemas.microsoft.com/office/drawing/2014/main" id="{7781317B-FC49-DD4E-994A-4BE300351423}"/>
              </a:ext>
            </a:extLst>
          </p:cNvPr>
          <p:cNvPicPr>
            <a:picLocks noChangeAspect="1"/>
          </p:cNvPicPr>
          <p:nvPr userDrawn="1"/>
        </p:nvPicPr>
        <p:blipFill>
          <a:blip r:embed="rId18"/>
          <a:stretch>
            <a:fillRect/>
          </a:stretch>
        </p:blipFill>
        <p:spPr>
          <a:xfrm>
            <a:off x="236882" y="365125"/>
            <a:ext cx="374663" cy="471798"/>
          </a:xfrm>
          <a:prstGeom prst="rect">
            <a:avLst/>
          </a:prstGeom>
        </p:spPr>
      </p:pic>
    </p:spTree>
    <p:extLst>
      <p:ext uri="{BB962C8B-B14F-4D97-AF65-F5344CB8AC3E}">
        <p14:creationId xmlns:p14="http://schemas.microsoft.com/office/powerpoint/2010/main" val="4229370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ndex.php?title=List_of_data_breaches&amp;oldid=932101229" TargetMode="External"/><Relationship Id="rId2" Type="http://schemas.openxmlformats.org/officeDocument/2006/relationships/hyperlink" Target="https://en.wikipedia.org/wiki/List_of_data_breaches"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hhs.gov/news/press/2014pres/05/20140507b.html"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jpeg"/><Relationship Id="rId4" Type="http://schemas.openxmlformats.org/officeDocument/2006/relationships/image" Target="../media/image25.png"/><Relationship Id="rId9"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jpeg"/><Relationship Id="rId7" Type="http://schemas.openxmlformats.org/officeDocument/2006/relationships/image" Target="../media/image38.wmf"/><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37.wmf"/><Relationship Id="rId11" Type="http://schemas.openxmlformats.org/officeDocument/2006/relationships/image" Target="../media/image42.wmf"/><Relationship Id="rId5" Type="http://schemas.openxmlformats.org/officeDocument/2006/relationships/image" Target="../media/image36.wmf"/><Relationship Id="rId10" Type="http://schemas.openxmlformats.org/officeDocument/2006/relationships/image" Target="../media/image41.jpeg"/><Relationship Id="rId4" Type="http://schemas.openxmlformats.org/officeDocument/2006/relationships/image" Target="../media/image35.jpeg"/><Relationship Id="rId9" Type="http://schemas.openxmlformats.org/officeDocument/2006/relationships/image" Target="../media/image4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owasp.org/images/7/72/OWASP_Top_10-2017_%28en%29.pdf.pdf"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owasp.org/images/7/72/OWASP_Top_10-2017_%28en%29.pdf.pdf"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owasp.org/index.php/Top_10-2017_What%27s_Next_for_Application_Managers"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owasp.org/index.php/Top_10-2017_What%27s_Next_for_Application_Managers"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owasp.org/index.php/Top_10-2017_What%27s_Next_for_Application_Managers"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s://www.bsimm.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3" Type="http://schemas.openxmlformats.org/officeDocument/2006/relationships/tags" Target="../tags/tag12.xml"/><Relationship Id="rId18" Type="http://schemas.openxmlformats.org/officeDocument/2006/relationships/tags" Target="../tags/tag17.xml"/><Relationship Id="rId26" Type="http://schemas.openxmlformats.org/officeDocument/2006/relationships/tags" Target="../tags/tag25.xml"/><Relationship Id="rId39" Type="http://schemas.microsoft.com/office/2007/relationships/hdphoto" Target="../media/hdphoto2.wdp"/><Relationship Id="rId21" Type="http://schemas.openxmlformats.org/officeDocument/2006/relationships/tags" Target="../tags/tag20.xml"/><Relationship Id="rId34" Type="http://schemas.openxmlformats.org/officeDocument/2006/relationships/image" Target="../media/image6.png"/><Relationship Id="rId42" Type="http://schemas.openxmlformats.org/officeDocument/2006/relationships/image" Target="../media/image11.png"/><Relationship Id="rId47" Type="http://schemas.microsoft.com/office/2007/relationships/hdphoto" Target="../media/hdphoto6.wdp"/><Relationship Id="rId50" Type="http://schemas.microsoft.com/office/2007/relationships/hdphoto" Target="../media/hdphoto8.wdp"/><Relationship Id="rId7" Type="http://schemas.openxmlformats.org/officeDocument/2006/relationships/tags" Target="../tags/tag6.xml"/><Relationship Id="rId2" Type="http://schemas.openxmlformats.org/officeDocument/2006/relationships/tags" Target="../tags/tag1.xml"/><Relationship Id="rId16" Type="http://schemas.openxmlformats.org/officeDocument/2006/relationships/tags" Target="../tags/tag15.xml"/><Relationship Id="rId29" Type="http://schemas.openxmlformats.org/officeDocument/2006/relationships/notesSlide" Target="../notesSlides/notesSlide1.xml"/><Relationship Id="rId11" Type="http://schemas.openxmlformats.org/officeDocument/2006/relationships/tags" Target="../tags/tag10.xml"/><Relationship Id="rId24" Type="http://schemas.openxmlformats.org/officeDocument/2006/relationships/tags" Target="../tags/tag23.xml"/><Relationship Id="rId32" Type="http://schemas.openxmlformats.org/officeDocument/2006/relationships/image" Target="../media/image4.png"/><Relationship Id="rId37" Type="http://schemas.microsoft.com/office/2007/relationships/hdphoto" Target="../media/hdphoto1.wdp"/><Relationship Id="rId40" Type="http://schemas.openxmlformats.org/officeDocument/2006/relationships/image" Target="../media/image10.png"/><Relationship Id="rId45" Type="http://schemas.microsoft.com/office/2007/relationships/hdphoto" Target="../media/hdphoto5.wdp"/><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tags" Target="../tags/tag22.xml"/><Relationship Id="rId28" Type="http://schemas.openxmlformats.org/officeDocument/2006/relationships/slideLayout" Target="../slideLayouts/slideLayout12.xml"/><Relationship Id="rId36" Type="http://schemas.openxmlformats.org/officeDocument/2006/relationships/image" Target="../media/image8.png"/><Relationship Id="rId49" Type="http://schemas.openxmlformats.org/officeDocument/2006/relationships/image" Target="../media/image14.png"/><Relationship Id="rId10" Type="http://schemas.openxmlformats.org/officeDocument/2006/relationships/tags" Target="../tags/tag9.xml"/><Relationship Id="rId19" Type="http://schemas.openxmlformats.org/officeDocument/2006/relationships/tags" Target="../tags/tag18.xml"/><Relationship Id="rId31" Type="http://schemas.openxmlformats.org/officeDocument/2006/relationships/image" Target="../media/image3.emf"/><Relationship Id="rId44" Type="http://schemas.openxmlformats.org/officeDocument/2006/relationships/image" Target="../media/image12.png"/><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tags" Target="../tags/tag21.xml"/><Relationship Id="rId27" Type="http://schemas.openxmlformats.org/officeDocument/2006/relationships/tags" Target="../tags/tag26.xml"/><Relationship Id="rId30" Type="http://schemas.openxmlformats.org/officeDocument/2006/relationships/oleObject" Target="../embeddings/oleObject1.bin"/><Relationship Id="rId35" Type="http://schemas.openxmlformats.org/officeDocument/2006/relationships/image" Target="../media/image7.png"/><Relationship Id="rId43" Type="http://schemas.microsoft.com/office/2007/relationships/hdphoto" Target="../media/hdphoto4.wdp"/><Relationship Id="rId48" Type="http://schemas.microsoft.com/office/2007/relationships/hdphoto" Target="../media/hdphoto7.wdp"/><Relationship Id="rId8" Type="http://schemas.openxmlformats.org/officeDocument/2006/relationships/tags" Target="../tags/tag7.xml"/><Relationship Id="rId3" Type="http://schemas.openxmlformats.org/officeDocument/2006/relationships/tags" Target="../tags/tag2.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tags" Target="../tags/tag24.xml"/><Relationship Id="rId33" Type="http://schemas.openxmlformats.org/officeDocument/2006/relationships/image" Target="../media/image5.png"/><Relationship Id="rId38" Type="http://schemas.openxmlformats.org/officeDocument/2006/relationships/image" Target="../media/image9.png"/><Relationship Id="rId46" Type="http://schemas.openxmlformats.org/officeDocument/2006/relationships/image" Target="../media/image13.png"/><Relationship Id="rId20" Type="http://schemas.openxmlformats.org/officeDocument/2006/relationships/tags" Target="../tags/tag19.xml"/><Relationship Id="rId41" Type="http://schemas.microsoft.com/office/2007/relationships/hdphoto" Target="../media/hdphoto3.wdp"/><Relationship Id="rId1" Type="http://schemas.openxmlformats.org/officeDocument/2006/relationships/vmlDrawing" Target="../drawings/vmlDrawing1.vml"/><Relationship Id="rId6"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owasp.org/index.php/Testing_Guide_Introduction#Threat_Model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0362-247D-3E42-A27C-B8EAA1160B60}"/>
              </a:ext>
            </a:extLst>
          </p:cNvPr>
          <p:cNvSpPr>
            <a:spLocks noGrp="1"/>
          </p:cNvSpPr>
          <p:nvPr>
            <p:ph type="ctrTitle"/>
          </p:nvPr>
        </p:nvSpPr>
        <p:spPr/>
        <p:txBody>
          <a:bodyPr>
            <a:normAutofit fontScale="90000"/>
          </a:bodyPr>
          <a:lstStyle/>
          <a:p>
            <a:r>
              <a:rPr lang="en-US" dirty="0"/>
              <a:t>First Things First</a:t>
            </a:r>
            <a:br>
              <a:rPr lang="en-US" dirty="0"/>
            </a:br>
            <a:br>
              <a:rPr lang="en-US" dirty="0"/>
            </a:br>
            <a:r>
              <a:rPr lang="en-US" dirty="0"/>
              <a:t>Application Security Overview</a:t>
            </a:r>
          </a:p>
        </p:txBody>
      </p:sp>
      <p:sp>
        <p:nvSpPr>
          <p:cNvPr id="3" name="Subtitle 2">
            <a:extLst>
              <a:ext uri="{FF2B5EF4-FFF2-40B4-BE49-F238E27FC236}">
                <a16:creationId xmlns:a16="http://schemas.microsoft.com/office/drawing/2014/main" id="{045473B7-9535-884E-9621-7A632006BBA1}"/>
              </a:ext>
            </a:extLst>
          </p:cNvPr>
          <p:cNvSpPr>
            <a:spLocks noGrp="1"/>
          </p:cNvSpPr>
          <p:nvPr>
            <p:ph type="subTitle" idx="1"/>
          </p:nvPr>
        </p:nvSpPr>
        <p:spPr/>
        <p:txBody>
          <a:bodyPr/>
          <a:lstStyle/>
          <a:p>
            <a:r>
              <a:rPr lang="en-US" dirty="0"/>
              <a:t>Defining you goals, objectives and deliverables for WebInspect</a:t>
            </a:r>
          </a:p>
        </p:txBody>
      </p:sp>
    </p:spTree>
    <p:extLst>
      <p:ext uri="{BB962C8B-B14F-4D97-AF65-F5344CB8AC3E}">
        <p14:creationId xmlns:p14="http://schemas.microsoft.com/office/powerpoint/2010/main" val="60300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52769"/>
            <a:ext cx="10515600" cy="697556"/>
          </a:xfrm>
        </p:spPr>
        <p:txBody>
          <a:bodyPr>
            <a:normAutofit fontScale="90000"/>
          </a:bodyPr>
          <a:lstStyle/>
          <a:p>
            <a:pPr algn="ctr">
              <a:lnSpc>
                <a:spcPct val="100000"/>
              </a:lnSpc>
            </a:pPr>
            <a:r>
              <a:rPr lang="en-US" dirty="0"/>
              <a:t>Application Security - Overview</a:t>
            </a:r>
          </a:p>
        </p:txBody>
      </p:sp>
      <p:pic>
        <p:nvPicPr>
          <p:cNvPr id="7" name="Picture 6">
            <a:extLst>
              <a:ext uri="{FF2B5EF4-FFF2-40B4-BE49-F238E27FC236}">
                <a16:creationId xmlns:a16="http://schemas.microsoft.com/office/drawing/2014/main" id="{E0CC4DA2-81A3-414B-90CB-E0C28215B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45" y="1859096"/>
            <a:ext cx="5434855" cy="3769124"/>
          </a:xfrm>
          <a:prstGeom prst="rect">
            <a:avLst/>
          </a:prstGeom>
        </p:spPr>
      </p:pic>
      <p:sp>
        <p:nvSpPr>
          <p:cNvPr id="8" name="Rectangle 7">
            <a:extLst>
              <a:ext uri="{FF2B5EF4-FFF2-40B4-BE49-F238E27FC236}">
                <a16:creationId xmlns:a16="http://schemas.microsoft.com/office/drawing/2014/main" id="{C52D0A0A-1327-0148-9DEC-9828EC47D032}"/>
              </a:ext>
            </a:extLst>
          </p:cNvPr>
          <p:cNvSpPr/>
          <p:nvPr/>
        </p:nvSpPr>
        <p:spPr>
          <a:xfrm>
            <a:off x="6456607" y="2035498"/>
            <a:ext cx="5257598" cy="3416320"/>
          </a:xfrm>
          <a:prstGeom prst="rect">
            <a:avLst/>
          </a:prstGeom>
          <a:ln>
            <a:solidFill>
              <a:schemeClr val="tx1"/>
            </a:solidFill>
          </a:ln>
        </p:spPr>
        <p:txBody>
          <a:bodyPr wrap="square">
            <a:spAutoFit/>
          </a:bodyPr>
          <a:lstStyle/>
          <a:p>
            <a:pPr algn="l"/>
            <a:r>
              <a:rPr lang="en-US" sz="4000" b="1" dirty="0">
                <a:solidFill>
                  <a:srgbClr val="FF0000"/>
                </a:solidFill>
              </a:rPr>
              <a:t>Tools do </a:t>
            </a:r>
            <a:r>
              <a:rPr lang="en-US" sz="4000" b="1" u="sng" dirty="0">
                <a:solidFill>
                  <a:srgbClr val="FF0000"/>
                </a:solidFill>
              </a:rPr>
              <a:t>NOT</a:t>
            </a:r>
            <a:r>
              <a:rPr lang="en-US" sz="4000" b="1" dirty="0">
                <a:solidFill>
                  <a:srgbClr val="FF0000"/>
                </a:solidFill>
              </a:rPr>
              <a:t> fix problems, People do ! </a:t>
            </a:r>
          </a:p>
          <a:p>
            <a:pPr algn="l"/>
            <a:endParaRPr lang="en-US" sz="4000" b="1" dirty="0">
              <a:solidFill>
                <a:srgbClr val="FF0000"/>
              </a:solidFill>
            </a:endParaRPr>
          </a:p>
          <a:p>
            <a:pPr algn="l"/>
            <a:r>
              <a:rPr lang="en-US" sz="3200" dirty="0"/>
              <a:t>Tools can support people in finding problems and provide guidance for the human to fix.   </a:t>
            </a:r>
          </a:p>
        </p:txBody>
      </p:sp>
    </p:spTree>
    <p:extLst>
      <p:ext uri="{BB962C8B-B14F-4D97-AF65-F5344CB8AC3E}">
        <p14:creationId xmlns:p14="http://schemas.microsoft.com/office/powerpoint/2010/main" val="129058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AF2414-9E0D-284E-90C9-D46A598C73F1}"/>
              </a:ext>
            </a:extLst>
          </p:cNvPr>
          <p:cNvSpPr/>
          <p:nvPr/>
        </p:nvSpPr>
        <p:spPr>
          <a:xfrm>
            <a:off x="1644653" y="234644"/>
            <a:ext cx="852432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Examples of AppSec Breaches</a:t>
            </a:r>
          </a:p>
        </p:txBody>
      </p:sp>
      <p:sp>
        <p:nvSpPr>
          <p:cNvPr id="6" name="Rectangle 5">
            <a:extLst>
              <a:ext uri="{FF2B5EF4-FFF2-40B4-BE49-F238E27FC236}">
                <a16:creationId xmlns:a16="http://schemas.microsoft.com/office/drawing/2014/main" id="{A1A15BDA-32F2-B54B-B9BE-8ADC296E0C8E}"/>
              </a:ext>
            </a:extLst>
          </p:cNvPr>
          <p:cNvSpPr/>
          <p:nvPr/>
        </p:nvSpPr>
        <p:spPr>
          <a:xfrm>
            <a:off x="3339347" y="1111912"/>
            <a:ext cx="5458664" cy="369332"/>
          </a:xfrm>
          <a:prstGeom prst="rect">
            <a:avLst/>
          </a:prstGeom>
        </p:spPr>
        <p:txBody>
          <a:bodyPr wrap="square">
            <a:spAutoFit/>
          </a:bodyPr>
          <a:lstStyle/>
          <a:p>
            <a:r>
              <a:rPr lang="en-US" dirty="0">
                <a:hlinkClick r:id="rId2"/>
              </a:rPr>
              <a:t>https://en.wikipedia.org/wiki/List_of_data_breaches</a:t>
            </a:r>
            <a:endParaRPr lang="en-US" dirty="0"/>
          </a:p>
        </p:txBody>
      </p:sp>
      <p:sp>
        <p:nvSpPr>
          <p:cNvPr id="7" name="Rectangle 6">
            <a:extLst>
              <a:ext uri="{FF2B5EF4-FFF2-40B4-BE49-F238E27FC236}">
                <a16:creationId xmlns:a16="http://schemas.microsoft.com/office/drawing/2014/main" id="{350A7B4C-12CA-E04C-9261-615F39927748}"/>
              </a:ext>
            </a:extLst>
          </p:cNvPr>
          <p:cNvSpPr/>
          <p:nvPr/>
        </p:nvSpPr>
        <p:spPr>
          <a:xfrm>
            <a:off x="1400751" y="1573577"/>
            <a:ext cx="9390498" cy="923330"/>
          </a:xfrm>
          <a:prstGeom prst="rect">
            <a:avLst/>
          </a:prstGeom>
        </p:spPr>
        <p:txBody>
          <a:bodyPr wrap="square">
            <a:spAutoFit/>
          </a:bodyPr>
          <a:lstStyle/>
          <a:p>
            <a:r>
              <a:rPr lang="en-US" dirty="0">
                <a:solidFill>
                  <a:srgbClr val="222222"/>
                </a:solidFill>
                <a:latin typeface="Arial" panose="020B0604020202020204" pitchFamily="34" charset="0"/>
              </a:rPr>
              <a:t>Wikipedia contributors. (2019, December 23). List of data breaches. In </a:t>
            </a:r>
            <a:r>
              <a:rPr lang="en-US" i="1" dirty="0">
                <a:solidFill>
                  <a:srgbClr val="222222"/>
                </a:solidFill>
                <a:latin typeface="Arial" panose="020B0604020202020204" pitchFamily="34" charset="0"/>
              </a:rPr>
              <a:t>Wikipedia, The Free Encyclopedia</a:t>
            </a:r>
            <a:r>
              <a:rPr lang="en-US" dirty="0">
                <a:solidFill>
                  <a:srgbClr val="222222"/>
                </a:solidFill>
                <a:latin typeface="Arial" panose="020B0604020202020204" pitchFamily="34" charset="0"/>
              </a:rPr>
              <a:t>. Retrieved 01:01, December 30, 2019, from </a:t>
            </a:r>
            <a:r>
              <a:rPr lang="en-US" dirty="0">
                <a:solidFill>
                  <a:srgbClr val="0B0080"/>
                </a:solidFill>
                <a:latin typeface="Arial" panose="020B0604020202020204" pitchFamily="34" charset="0"/>
                <a:hlinkClick r:id="rId3"/>
              </a:rPr>
              <a:t>https://en.wikipedia.org/w/index.php?title=List_of_data_breaches&amp;oldid=932101229</a:t>
            </a:r>
            <a:endParaRPr lang="en-US" dirty="0"/>
          </a:p>
        </p:txBody>
      </p:sp>
      <p:pic>
        <p:nvPicPr>
          <p:cNvPr id="9" name="Picture 8" descr="A screenshot of a cell phone&#10;&#10;Description automatically generated">
            <a:extLst>
              <a:ext uri="{FF2B5EF4-FFF2-40B4-BE49-F238E27FC236}">
                <a16:creationId xmlns:a16="http://schemas.microsoft.com/office/drawing/2014/main" id="{640EE539-55A0-CE4E-A7E2-F57D98284830}"/>
              </a:ext>
            </a:extLst>
          </p:cNvPr>
          <p:cNvPicPr>
            <a:picLocks noChangeAspect="1"/>
          </p:cNvPicPr>
          <p:nvPr/>
        </p:nvPicPr>
        <p:blipFill>
          <a:blip r:embed="rId4"/>
          <a:stretch>
            <a:fillRect/>
          </a:stretch>
        </p:blipFill>
        <p:spPr>
          <a:xfrm>
            <a:off x="1706827" y="2683490"/>
            <a:ext cx="8462147" cy="3580527"/>
          </a:xfrm>
          <a:prstGeom prst="rect">
            <a:avLst/>
          </a:prstGeom>
        </p:spPr>
      </p:pic>
    </p:spTree>
    <p:extLst>
      <p:ext uri="{BB962C8B-B14F-4D97-AF65-F5344CB8AC3E}">
        <p14:creationId xmlns:p14="http://schemas.microsoft.com/office/powerpoint/2010/main" val="374193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603" y="1999879"/>
            <a:ext cx="6740231" cy="2779642"/>
          </a:xfrm>
          <a:prstGeom prst="rect">
            <a:avLst/>
          </a:prstGeom>
        </p:spPr>
      </p:pic>
      <p:sp>
        <p:nvSpPr>
          <p:cNvPr id="3" name="Title 27"/>
          <p:cNvSpPr txBox="1">
            <a:spLocks/>
          </p:cNvSpPr>
          <p:nvPr>
            <p:custDataLst>
              <p:tags r:id="rId1"/>
            </p:custDataLst>
          </p:nvPr>
        </p:nvSpPr>
        <p:spPr>
          <a:xfrm>
            <a:off x="1922964" y="1142405"/>
            <a:ext cx="8117206" cy="430999"/>
          </a:xfrm>
          <a:prstGeom prst="rect">
            <a:avLst/>
          </a:prstGeom>
        </p:spPr>
        <p:txBody>
          <a:bodyPr>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sz="3000" dirty="0">
                <a:solidFill>
                  <a:sysClr val="windowText" lastClr="000000"/>
                </a:solidFill>
                <a:ea typeface="ＭＳ Ｐゴシック"/>
                <a:cs typeface="ＭＳ Ｐゴシック"/>
              </a:rPr>
              <a:t>SQL Injection is Still and issue</a:t>
            </a:r>
          </a:p>
        </p:txBody>
      </p:sp>
    </p:spTree>
    <p:extLst>
      <p:ext uri="{BB962C8B-B14F-4D97-AF65-F5344CB8AC3E}">
        <p14:creationId xmlns:p14="http://schemas.microsoft.com/office/powerpoint/2010/main" val="185097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p:cNvSpPr>
          <p:nvPr>
            <p:ph type="title"/>
          </p:nvPr>
        </p:nvSpPr>
        <p:spPr>
          <a:xfrm>
            <a:off x="1981200" y="304801"/>
            <a:ext cx="8229601" cy="587439"/>
          </a:xfrm>
          <a:prstGeom prst="rect">
            <a:avLst/>
          </a:prstGeom>
        </p:spPr>
        <p:txBody>
          <a:bodyPr>
            <a:normAutofit/>
          </a:bodyPr>
          <a:lstStyle>
            <a:lvl1pPr defTabSz="352043">
              <a:defRPr sz="2772"/>
            </a:lvl1pPr>
          </a:lstStyle>
          <a:p>
            <a:pPr lvl="0">
              <a:defRPr sz="1800" b="0"/>
            </a:pPr>
            <a:r>
              <a:rPr lang="en-US" dirty="0"/>
              <a:t>Recent Security Incidents</a:t>
            </a:r>
            <a:endParaRPr dirty="0"/>
          </a:p>
        </p:txBody>
      </p:sp>
      <p:pic>
        <p:nvPicPr>
          <p:cNvPr id="2" name="Picture 1" descr="Screen Shot 2015-05-27 at 2.40.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344" y="2526781"/>
            <a:ext cx="6542000" cy="2785208"/>
          </a:xfrm>
          <a:prstGeom prst="rect">
            <a:avLst/>
          </a:prstGeom>
          <a:ln>
            <a:solidFill>
              <a:schemeClr val="tx1"/>
            </a:solidFill>
          </a:ln>
        </p:spPr>
      </p:pic>
      <p:sp>
        <p:nvSpPr>
          <p:cNvPr id="4" name="Rectangle 3"/>
          <p:cNvSpPr/>
          <p:nvPr/>
        </p:nvSpPr>
        <p:spPr>
          <a:xfrm>
            <a:off x="2500405" y="2030646"/>
            <a:ext cx="7588008" cy="276999"/>
          </a:xfrm>
          <a:prstGeom prst="rect">
            <a:avLst/>
          </a:prstGeom>
        </p:spPr>
        <p:txBody>
          <a:bodyPr wrap="square">
            <a:spAutoFit/>
          </a:bodyPr>
          <a:lstStyle/>
          <a:p>
            <a:pPr defTabSz="913442"/>
            <a:r>
              <a:rPr lang="en-US" sz="1200" dirty="0">
                <a:solidFill>
                  <a:srgbClr val="000000"/>
                </a:solidFill>
              </a:rPr>
              <a:t>http://</a:t>
            </a:r>
            <a:r>
              <a:rPr lang="en-US" sz="1200" dirty="0" err="1">
                <a:solidFill>
                  <a:srgbClr val="000000"/>
                </a:solidFill>
              </a:rPr>
              <a:t>www.wired.com</a:t>
            </a:r>
            <a:r>
              <a:rPr lang="en-US" sz="1200" dirty="0">
                <a:solidFill>
                  <a:srgbClr val="000000"/>
                </a:solidFill>
              </a:rPr>
              <a:t>/2015/05/hack-brief-</a:t>
            </a:r>
            <a:r>
              <a:rPr lang="en-US" sz="1200" dirty="0" err="1">
                <a:solidFill>
                  <a:srgbClr val="000000"/>
                </a:solidFill>
              </a:rPr>
              <a:t>theres</a:t>
            </a:r>
            <a:r>
              <a:rPr lang="en-US" sz="1200" dirty="0">
                <a:solidFill>
                  <a:srgbClr val="000000"/>
                </a:solidFill>
              </a:rPr>
              <a:t>-new-</a:t>
            </a:r>
            <a:r>
              <a:rPr lang="en-US" sz="1200" dirty="0" err="1">
                <a:solidFill>
                  <a:srgbClr val="000000"/>
                </a:solidFill>
              </a:rPr>
              <a:t>iphone</a:t>
            </a:r>
            <a:r>
              <a:rPr lang="en-US" sz="1200" dirty="0">
                <a:solidFill>
                  <a:srgbClr val="000000"/>
                </a:solidFill>
              </a:rPr>
              <a:t>-text-message-attack/</a:t>
            </a:r>
          </a:p>
        </p:txBody>
      </p:sp>
      <p:sp>
        <p:nvSpPr>
          <p:cNvPr id="5" name="Rectangle 4"/>
          <p:cNvSpPr/>
          <p:nvPr/>
        </p:nvSpPr>
        <p:spPr>
          <a:xfrm>
            <a:off x="4445111" y="1245184"/>
            <a:ext cx="2153154" cy="584775"/>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913442"/>
            <a:r>
              <a:rPr lang="en-US" sz="3200" b="1" spc="50" dirty="0">
                <a:ln w="11430"/>
                <a:gradFill>
                  <a:gsLst>
                    <a:gs pos="25000">
                      <a:srgbClr val="F05332">
                        <a:satMod val="155000"/>
                      </a:srgbClr>
                    </a:gs>
                    <a:gs pos="100000">
                      <a:srgbClr val="F05332">
                        <a:shade val="45000"/>
                        <a:satMod val="165000"/>
                      </a:srgbClr>
                    </a:gs>
                  </a:gsLst>
                  <a:lin ang="5400000"/>
                </a:gradFill>
                <a:effectLst>
                  <a:outerShdw blurRad="76200" dist="50800" dir="5400000" algn="tl" rotWithShape="0">
                    <a:srgbClr val="000000">
                      <a:alpha val="65000"/>
                    </a:srgbClr>
                  </a:outerShdw>
                </a:effectLst>
              </a:rPr>
              <a:t>Availability</a:t>
            </a:r>
          </a:p>
        </p:txBody>
      </p:sp>
    </p:spTree>
    <p:extLst>
      <p:ext uri="{BB962C8B-B14F-4D97-AF65-F5344CB8AC3E}">
        <p14:creationId xmlns:p14="http://schemas.microsoft.com/office/powerpoint/2010/main" val="776237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5-27 at 2.41.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600" y="1686757"/>
            <a:ext cx="4003766" cy="3889633"/>
          </a:xfrm>
          <a:prstGeom prst="rect">
            <a:avLst/>
          </a:prstGeom>
        </p:spPr>
      </p:pic>
      <p:sp>
        <p:nvSpPr>
          <p:cNvPr id="315" name="Shape 315"/>
          <p:cNvSpPr>
            <a:spLocks noGrp="1"/>
          </p:cNvSpPr>
          <p:nvPr>
            <p:ph type="title"/>
          </p:nvPr>
        </p:nvSpPr>
        <p:spPr>
          <a:prstGeom prst="rect">
            <a:avLst/>
          </a:prstGeom>
        </p:spPr>
        <p:txBody>
          <a:bodyPr>
            <a:normAutofit/>
          </a:bodyPr>
          <a:lstStyle>
            <a:lvl1pPr defTabSz="352043">
              <a:defRPr sz="2772"/>
            </a:lvl1pPr>
          </a:lstStyle>
          <a:p>
            <a:pPr lvl="0">
              <a:defRPr sz="1800" b="0"/>
            </a:pPr>
            <a:r>
              <a:rPr lang="en-US" dirty="0"/>
              <a:t>Recent Security Incidents</a:t>
            </a:r>
            <a:endParaRPr dirty="0"/>
          </a:p>
        </p:txBody>
      </p:sp>
      <p:sp>
        <p:nvSpPr>
          <p:cNvPr id="4" name="Rectangle 3"/>
          <p:cNvSpPr/>
          <p:nvPr/>
        </p:nvSpPr>
        <p:spPr>
          <a:xfrm>
            <a:off x="2052515" y="1686758"/>
            <a:ext cx="7588008" cy="276999"/>
          </a:xfrm>
          <a:prstGeom prst="rect">
            <a:avLst/>
          </a:prstGeom>
        </p:spPr>
        <p:txBody>
          <a:bodyPr wrap="square">
            <a:spAutoFit/>
          </a:bodyPr>
          <a:lstStyle/>
          <a:p>
            <a:pPr defTabSz="913442"/>
            <a:r>
              <a:rPr lang="en-US" sz="1200" dirty="0">
                <a:solidFill>
                  <a:srgbClr val="000000"/>
                </a:solidFill>
              </a:rPr>
              <a:t>http://</a:t>
            </a:r>
            <a:r>
              <a:rPr lang="en-US" sz="1200" dirty="0" err="1">
                <a:solidFill>
                  <a:srgbClr val="000000"/>
                </a:solidFill>
              </a:rPr>
              <a:t>www.wired.com</a:t>
            </a:r>
            <a:r>
              <a:rPr lang="en-US" sz="1200" dirty="0">
                <a:solidFill>
                  <a:srgbClr val="000000"/>
                </a:solidFill>
              </a:rPr>
              <a:t>/2015/05/hackers-hit-irs-access-100000-taxpayers-files/</a:t>
            </a:r>
          </a:p>
        </p:txBody>
      </p:sp>
      <p:sp>
        <p:nvSpPr>
          <p:cNvPr id="5" name="Rectangle 4"/>
          <p:cNvSpPr/>
          <p:nvPr/>
        </p:nvSpPr>
        <p:spPr>
          <a:xfrm>
            <a:off x="2052515" y="2985311"/>
            <a:ext cx="3725613" cy="1569660"/>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913442"/>
            <a:r>
              <a:rPr lang="en-US" sz="3200" b="1" spc="50" dirty="0">
                <a:ln w="11430"/>
                <a:gradFill>
                  <a:gsLst>
                    <a:gs pos="25000">
                      <a:srgbClr val="F05332">
                        <a:satMod val="155000"/>
                      </a:srgbClr>
                    </a:gs>
                    <a:gs pos="100000">
                      <a:srgbClr val="F05332">
                        <a:shade val="45000"/>
                        <a:satMod val="165000"/>
                      </a:srgbClr>
                    </a:gs>
                  </a:gsLst>
                  <a:lin ang="5400000"/>
                </a:gradFill>
                <a:effectLst>
                  <a:outerShdw blurRad="76200" dist="50800" dir="5400000" algn="tl" rotWithShape="0">
                    <a:srgbClr val="000000">
                      <a:alpha val="65000"/>
                    </a:srgbClr>
                  </a:outerShdw>
                </a:effectLst>
              </a:rPr>
              <a:t>Confidentiality</a:t>
            </a:r>
          </a:p>
          <a:p>
            <a:pPr defTabSz="913442"/>
            <a:r>
              <a:rPr lang="en-US" sz="3200" b="1" spc="50" dirty="0">
                <a:ln w="11430"/>
                <a:gradFill>
                  <a:gsLst>
                    <a:gs pos="25000">
                      <a:srgbClr val="F05332">
                        <a:satMod val="155000"/>
                      </a:srgbClr>
                    </a:gs>
                    <a:gs pos="100000">
                      <a:srgbClr val="F05332">
                        <a:shade val="45000"/>
                        <a:satMod val="165000"/>
                      </a:srgbClr>
                    </a:gs>
                  </a:gsLst>
                  <a:lin ang="5400000"/>
                </a:gradFill>
                <a:effectLst>
                  <a:outerShdw blurRad="76200" dist="50800" dir="5400000" algn="tl" rotWithShape="0">
                    <a:srgbClr val="000000">
                      <a:alpha val="65000"/>
                    </a:srgbClr>
                  </a:outerShdw>
                </a:effectLst>
              </a:rPr>
              <a:t>&amp;</a:t>
            </a:r>
          </a:p>
          <a:p>
            <a:pPr defTabSz="913442"/>
            <a:r>
              <a:rPr lang="en-US" sz="3200" b="1" spc="50" dirty="0">
                <a:ln w="11430"/>
                <a:gradFill>
                  <a:gsLst>
                    <a:gs pos="25000">
                      <a:srgbClr val="F05332">
                        <a:satMod val="155000"/>
                      </a:srgbClr>
                    </a:gs>
                    <a:gs pos="100000">
                      <a:srgbClr val="F05332">
                        <a:shade val="45000"/>
                        <a:satMod val="165000"/>
                      </a:srgbClr>
                    </a:gs>
                  </a:gsLst>
                  <a:lin ang="5400000"/>
                </a:gradFill>
                <a:effectLst>
                  <a:outerShdw blurRad="76200" dist="50800" dir="5400000" algn="tl" rotWithShape="0">
                    <a:srgbClr val="000000">
                      <a:alpha val="65000"/>
                    </a:srgbClr>
                  </a:outerShdw>
                </a:effectLst>
              </a:rPr>
              <a:t>Integrity</a:t>
            </a:r>
          </a:p>
        </p:txBody>
      </p:sp>
    </p:spTree>
    <p:extLst>
      <p:ext uri="{BB962C8B-B14F-4D97-AF65-F5344CB8AC3E}">
        <p14:creationId xmlns:p14="http://schemas.microsoft.com/office/powerpoint/2010/main" val="307013908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xfrm>
            <a:off x="1855471" y="1092313"/>
            <a:ext cx="8238615" cy="1066870"/>
          </a:xfrm>
          <a:prstGeom prst="rect">
            <a:avLst/>
          </a:prstGeom>
        </p:spPr>
        <p:txBody>
          <a:bodyPr>
            <a:normAutofit fontScale="90000"/>
          </a:bodyPr>
          <a:lstStyle/>
          <a:p>
            <a:pPr lvl="0">
              <a:defRPr sz="1800" b="0"/>
            </a:pPr>
            <a:r>
              <a:rPr sz="2800"/>
              <a:t>Data breach results in $4.8 million HIPAA</a:t>
            </a:r>
          </a:p>
          <a:p>
            <a:pPr lvl="0">
              <a:defRPr sz="1800" b="0"/>
            </a:pPr>
            <a:r>
              <a:rPr sz="2800"/>
              <a:t>April 2014</a:t>
            </a:r>
          </a:p>
          <a:p>
            <a:pPr lvl="0">
              <a:defRPr sz="1800" b="0"/>
            </a:pPr>
            <a:r>
              <a:rPr sz="2800"/>
              <a:t> settlemen</a:t>
            </a:r>
          </a:p>
        </p:txBody>
      </p:sp>
      <p:sp>
        <p:nvSpPr>
          <p:cNvPr id="95" name="Shape 95"/>
          <p:cNvSpPr/>
          <p:nvPr/>
        </p:nvSpPr>
        <p:spPr>
          <a:xfrm>
            <a:off x="2037397" y="2623678"/>
            <a:ext cx="8117207" cy="255454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913442"/>
            <a:endParaRPr sz="2000">
              <a:solidFill>
                <a:srgbClr val="000000"/>
              </a:solidFill>
              <a:latin typeface="Verdana"/>
              <a:ea typeface="Verdana"/>
              <a:cs typeface="Verdana"/>
              <a:sym typeface="Verdana"/>
            </a:endParaRPr>
          </a:p>
          <a:p>
            <a:pPr defTabSz="913442"/>
            <a:r>
              <a:rPr sz="2000">
                <a:solidFill>
                  <a:srgbClr val="000000"/>
                </a:solidFill>
                <a:latin typeface="Verdana"/>
                <a:ea typeface="Verdana"/>
                <a:cs typeface="Verdana"/>
                <a:sym typeface="Verdana"/>
              </a:rPr>
              <a:t>Two health care organizations have agreed to settle charges that they potentially violated the Health Insurance Portability and Accountability Act of 1996 (HIPAA) Privacy and Security Rules by failing to secure thousands of patients’ electronic protected health information (ePHI) held on their network.  The monetary payments of $4,800,000 include the largest HIPAA settlement to date.</a:t>
            </a:r>
          </a:p>
        </p:txBody>
      </p:sp>
      <p:sp>
        <p:nvSpPr>
          <p:cNvPr id="96" name="Shape 96"/>
          <p:cNvSpPr/>
          <p:nvPr/>
        </p:nvSpPr>
        <p:spPr>
          <a:xfrm>
            <a:off x="2381862" y="2470943"/>
            <a:ext cx="7870334"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b="1" u="sng">
                <a:solidFill>
                  <a:srgbClr val="D81E00"/>
                </a:solidFill>
                <a:hlinkClick r:id="" action="ppaction://noaction"/>
              </a:defRPr>
            </a:lvl1pPr>
          </a:lstStyle>
          <a:p>
            <a:pPr defTabSz="913442">
              <a:defRPr b="0" u="none">
                <a:solidFill>
                  <a:srgbClr val="000000"/>
                </a:solidFill>
              </a:defRPr>
            </a:pPr>
            <a:r>
              <a:rPr b="0" u="none">
                <a:solidFill>
                  <a:srgbClr val="000000"/>
                </a:solidFill>
                <a:hlinkClick r:id="rId2"/>
              </a:rPr>
              <a:t>http://www.hhs.gov/news/press/2014pres/05/20140507b.html</a:t>
            </a:r>
          </a:p>
        </p:txBody>
      </p:sp>
      <p:pic>
        <p:nvPicPr>
          <p:cNvPr id="97" name="Screen Shot 2014-10-09 at 2.33.34 AM.png"/>
          <p:cNvPicPr/>
          <p:nvPr/>
        </p:nvPicPr>
        <p:blipFill>
          <a:blip r:embed="rId3"/>
          <a:stretch>
            <a:fillRect/>
          </a:stretch>
        </p:blipFill>
        <p:spPr>
          <a:xfrm>
            <a:off x="4392979" y="1657791"/>
            <a:ext cx="3848101" cy="660401"/>
          </a:xfrm>
          <a:prstGeom prst="rect">
            <a:avLst/>
          </a:prstGeom>
          <a:ln w="12700">
            <a:miter lim="400000"/>
          </a:ln>
        </p:spPr>
      </p:pic>
    </p:spTree>
    <p:extLst>
      <p:ext uri="{BB962C8B-B14F-4D97-AF65-F5344CB8AC3E}">
        <p14:creationId xmlns:p14="http://schemas.microsoft.com/office/powerpoint/2010/main" val="29181003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10134600" y="5830492"/>
            <a:ext cx="533400" cy="170259"/>
          </a:xfrm>
          <a:prstGeom prst="rect">
            <a:avLst/>
          </a:prstGeom>
          <a:noFill/>
          <a:ln w="9525">
            <a:noFill/>
            <a:miter lim="800000"/>
            <a:headEnd/>
            <a:tailEnd/>
          </a:ln>
        </p:spPr>
        <p:txBody>
          <a:bodyPr/>
          <a:lstStyle/>
          <a:p>
            <a:pPr algn="r" defTabSz="685925">
              <a:lnSpc>
                <a:spcPct val="90000"/>
              </a:lnSpc>
            </a:pPr>
            <a:fld id="{4AB51A49-5C61-46DD-BCDC-FA88A96245A9}" type="slidenum">
              <a:rPr lang="en-US" sz="1000">
                <a:solidFill>
                  <a:srgbClr val="822980"/>
                </a:solidFill>
              </a:rPr>
              <a:pPr algn="r" defTabSz="685925">
                <a:lnSpc>
                  <a:spcPct val="90000"/>
                </a:lnSpc>
              </a:pPr>
              <a:t>16</a:t>
            </a:fld>
            <a:endParaRPr lang="en-US" sz="1000">
              <a:solidFill>
                <a:srgbClr val="822980"/>
              </a:solidFill>
            </a:endParaRPr>
          </a:p>
        </p:txBody>
      </p:sp>
      <p:sp>
        <p:nvSpPr>
          <p:cNvPr id="8208" name="Rectangle 16"/>
          <p:cNvSpPr>
            <a:spLocks noGrp="1" noChangeArrowheads="1"/>
          </p:cNvSpPr>
          <p:nvPr>
            <p:ph type="body" sz="quarter" idx="14"/>
          </p:nvPr>
        </p:nvSpPr>
        <p:spPr/>
        <p:txBody>
          <a:bodyPr/>
          <a:lstStyle/>
          <a:p>
            <a:pPr>
              <a:defRPr/>
            </a:pPr>
            <a:r>
              <a:rPr lang="en-US" sz="1799" dirty="0">
                <a:latin typeface="+mn-lt"/>
                <a:cs typeface="+mn-cs"/>
              </a:rPr>
              <a:t>PayPal, circa 2004 - 2006</a:t>
            </a:r>
          </a:p>
        </p:txBody>
      </p:sp>
      <p:sp>
        <p:nvSpPr>
          <p:cNvPr id="10" name="Content Placeholder 9"/>
          <p:cNvSpPr>
            <a:spLocks noGrp="1"/>
          </p:cNvSpPr>
          <p:nvPr>
            <p:ph sz="quarter" idx="18"/>
          </p:nvPr>
        </p:nvSpPr>
        <p:spPr>
          <a:xfrm>
            <a:off x="1889760" y="2054068"/>
            <a:ext cx="5430376" cy="3211137"/>
          </a:xfrm>
        </p:spPr>
        <p:txBody>
          <a:bodyPr/>
          <a:lstStyle/>
          <a:p>
            <a:pPr>
              <a:defRPr/>
            </a:pPr>
            <a:r>
              <a:rPr lang="en-US" dirty="0">
                <a:latin typeface="+mn-lt"/>
              </a:rPr>
              <a:t>Steal credit card numbers</a:t>
            </a:r>
          </a:p>
          <a:p>
            <a:pPr marL="974660" lvl="1" indent="-457170">
              <a:buFont typeface="+mj-lt"/>
              <a:buAutoNum type="arabicPeriod"/>
              <a:defRPr/>
            </a:pPr>
            <a:r>
              <a:rPr lang="en-US" sz="1600" dirty="0">
                <a:latin typeface="+mn-lt"/>
              </a:rPr>
              <a:t>Users access URL on genuine PayPal site</a:t>
            </a:r>
          </a:p>
          <a:p>
            <a:pPr marL="974660" lvl="1" indent="-457170">
              <a:buFont typeface="+mj-lt"/>
              <a:buAutoNum type="arabicPeriod"/>
              <a:defRPr/>
            </a:pPr>
            <a:r>
              <a:rPr lang="en-US" sz="1600" dirty="0">
                <a:latin typeface="+mn-lt"/>
              </a:rPr>
              <a:t>Page modified via XSS attack to silently redirect user to external server</a:t>
            </a:r>
          </a:p>
          <a:p>
            <a:pPr marL="974660" lvl="1" indent="-457170">
              <a:buFont typeface="+mj-lt"/>
              <a:buAutoNum type="arabicPeriod"/>
              <a:defRPr/>
            </a:pPr>
            <a:r>
              <a:rPr lang="en-US" sz="1600" dirty="0">
                <a:latin typeface="+mn-lt"/>
              </a:rPr>
              <a:t>Fake PayPal Member log-in page</a:t>
            </a:r>
          </a:p>
          <a:p>
            <a:pPr marL="974660" lvl="1" indent="-457170">
              <a:buFont typeface="+mj-lt"/>
              <a:buAutoNum type="arabicPeriod"/>
              <a:defRPr/>
            </a:pPr>
            <a:r>
              <a:rPr lang="en-US" sz="1600" dirty="0">
                <a:latin typeface="+mn-lt"/>
              </a:rPr>
              <a:t>User supplies login credentials to fake site </a:t>
            </a:r>
          </a:p>
          <a:p>
            <a:pPr marL="155564" indent="-200012">
              <a:defRPr/>
            </a:pPr>
            <a:r>
              <a:rPr lang="en-US" dirty="0">
                <a:latin typeface="+mn-lt"/>
              </a:rPr>
              <a:t>Exploitable for two years</a:t>
            </a:r>
          </a:p>
          <a:p>
            <a:endParaRPr lang="en-US" dirty="0">
              <a:latin typeface="+mn-lt"/>
            </a:endParaRPr>
          </a:p>
        </p:txBody>
      </p:sp>
      <p:sp>
        <p:nvSpPr>
          <p:cNvPr id="19459" name="Rectangle 15"/>
          <p:cNvSpPr>
            <a:spLocks noGrp="1" noChangeArrowheads="1"/>
          </p:cNvSpPr>
          <p:nvPr>
            <p:ph type="title"/>
          </p:nvPr>
        </p:nvSpPr>
        <p:spPr/>
        <p:txBody>
          <a:bodyPr/>
          <a:lstStyle/>
          <a:p>
            <a:r>
              <a:rPr lang="en-US" dirty="0">
                <a:latin typeface="+mn-lt"/>
              </a:rPr>
              <a:t>Cross Site Scripting Famous Example</a:t>
            </a:r>
          </a:p>
        </p:txBody>
      </p:sp>
      <p:pic>
        <p:nvPicPr>
          <p:cNvPr id="19462" name="Picture 2"/>
          <p:cNvPicPr>
            <a:picLocks noChangeAspect="1" noChangeArrowheads="1"/>
          </p:cNvPicPr>
          <p:nvPr/>
        </p:nvPicPr>
        <p:blipFill>
          <a:blip r:embed="rId3" cstate="print"/>
          <a:srcRect/>
          <a:stretch>
            <a:fillRect/>
          </a:stretch>
        </p:blipFill>
        <p:spPr bwMode="auto">
          <a:xfrm>
            <a:off x="7315200" y="2571750"/>
            <a:ext cx="2971800" cy="2185988"/>
          </a:xfrm>
          <a:prstGeom prst="rect">
            <a:avLst/>
          </a:prstGeom>
          <a:noFill/>
          <a:ln w="9525">
            <a:noFill/>
            <a:miter lim="800000"/>
            <a:headEnd/>
            <a:tailEnd/>
          </a:ln>
        </p:spPr>
      </p:pic>
    </p:spTree>
    <p:extLst>
      <p:ext uri="{BB962C8B-B14F-4D97-AF65-F5344CB8AC3E}">
        <p14:creationId xmlns:p14="http://schemas.microsoft.com/office/powerpoint/2010/main" val="1586734921"/>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sz="1799" dirty="0">
                <a:latin typeface="+mn-lt"/>
              </a:rPr>
              <a:t>Heartland Payment Systems – Jan, 2009</a:t>
            </a:r>
          </a:p>
        </p:txBody>
      </p:sp>
      <p:sp>
        <p:nvSpPr>
          <p:cNvPr id="5" name="Title 4"/>
          <p:cNvSpPr>
            <a:spLocks noGrp="1"/>
          </p:cNvSpPr>
          <p:nvPr>
            <p:ph type="title"/>
          </p:nvPr>
        </p:nvSpPr>
        <p:spPr/>
        <p:txBody>
          <a:bodyPr/>
          <a:lstStyle/>
          <a:p>
            <a:r>
              <a:rPr lang="en-US" dirty="0">
                <a:latin typeface="+mj-lt"/>
              </a:rPr>
              <a:t>Injection Attack </a:t>
            </a:r>
            <a:r>
              <a:rPr lang="en-US" u="sng" dirty="0">
                <a:latin typeface="+mj-lt"/>
              </a:rPr>
              <a:t>Costly</a:t>
            </a:r>
            <a:r>
              <a:rPr lang="en-US" dirty="0">
                <a:latin typeface="+mj-lt"/>
              </a:rPr>
              <a:t> Example</a:t>
            </a:r>
          </a:p>
        </p:txBody>
      </p:sp>
      <p:pic>
        <p:nvPicPr>
          <p:cNvPr id="6" name="Picture 2" descr="C:\Program Files\Microsoft Resource DVD Artwork\DVD_ART\Artwork_Imagery\Shapes and Graphics\Internet Cloud\cloud illustration icon.png"/>
          <p:cNvPicPr>
            <a:picLocks noChangeAspect="1" noChangeArrowheads="1"/>
          </p:cNvPicPr>
          <p:nvPr/>
        </p:nvPicPr>
        <p:blipFill>
          <a:blip r:embed="rId3" cstate="print"/>
          <a:srcRect/>
          <a:stretch>
            <a:fillRect/>
          </a:stretch>
        </p:blipFill>
        <p:spPr bwMode="auto">
          <a:xfrm>
            <a:off x="1919538" y="3751008"/>
            <a:ext cx="2797175" cy="971550"/>
          </a:xfrm>
          <a:prstGeom prst="rect">
            <a:avLst/>
          </a:prstGeom>
          <a:noFill/>
          <a:ln w="9525">
            <a:noFill/>
            <a:miter lim="800000"/>
            <a:headEnd/>
            <a:tailEnd/>
          </a:ln>
        </p:spPr>
      </p:pic>
      <p:cxnSp>
        <p:nvCxnSpPr>
          <p:cNvPr id="7" name="Straight Connector 49"/>
          <p:cNvCxnSpPr>
            <a:cxnSpLocks noChangeShapeType="1"/>
          </p:cNvCxnSpPr>
          <p:nvPr/>
        </p:nvCxnSpPr>
        <p:spPr bwMode="auto">
          <a:xfrm>
            <a:off x="3748338" y="4322509"/>
            <a:ext cx="2689225" cy="7144"/>
          </a:xfrm>
          <a:prstGeom prst="line">
            <a:avLst/>
          </a:prstGeom>
          <a:noFill/>
          <a:ln w="76200">
            <a:solidFill>
              <a:srgbClr val="FF0000"/>
            </a:solidFill>
            <a:round/>
            <a:headEnd type="triangle" w="med" len="med"/>
            <a:tailEnd/>
          </a:ln>
        </p:spPr>
      </p:cxnSp>
      <p:cxnSp>
        <p:nvCxnSpPr>
          <p:cNvPr id="8" name="Straight Connector 26"/>
          <p:cNvCxnSpPr>
            <a:cxnSpLocks noChangeShapeType="1"/>
          </p:cNvCxnSpPr>
          <p:nvPr/>
        </p:nvCxnSpPr>
        <p:spPr bwMode="auto">
          <a:xfrm flipV="1">
            <a:off x="3748335" y="4065334"/>
            <a:ext cx="2743201" cy="116681"/>
          </a:xfrm>
          <a:prstGeom prst="line">
            <a:avLst/>
          </a:prstGeom>
          <a:noFill/>
          <a:ln w="76200">
            <a:solidFill>
              <a:srgbClr val="00B050"/>
            </a:solidFill>
            <a:round/>
            <a:headEnd/>
            <a:tailEnd/>
          </a:ln>
        </p:spPr>
      </p:cxnSp>
      <p:cxnSp>
        <p:nvCxnSpPr>
          <p:cNvPr id="9" name="Straight Connector 15"/>
          <p:cNvCxnSpPr>
            <a:cxnSpLocks noChangeShapeType="1"/>
          </p:cNvCxnSpPr>
          <p:nvPr/>
        </p:nvCxnSpPr>
        <p:spPr bwMode="auto">
          <a:xfrm rot="5400000">
            <a:off x="3900736" y="4151058"/>
            <a:ext cx="3200400" cy="0"/>
          </a:xfrm>
          <a:prstGeom prst="line">
            <a:avLst/>
          </a:prstGeom>
          <a:noFill/>
          <a:ln w="38100">
            <a:solidFill>
              <a:schemeClr val="bg2"/>
            </a:solidFill>
            <a:prstDash val="dash"/>
            <a:round/>
            <a:headEnd/>
            <a:tailEnd/>
          </a:ln>
        </p:spPr>
      </p:cxnSp>
      <p:pic>
        <p:nvPicPr>
          <p:cNvPr id="10" name="Picture 2" descr="http://wikibon.org/images/10162009/heartland.gif"/>
          <p:cNvPicPr>
            <a:picLocks noChangeAspect="1" noChangeArrowheads="1"/>
          </p:cNvPicPr>
          <p:nvPr/>
        </p:nvPicPr>
        <p:blipFill>
          <a:blip r:embed="rId4" cstate="print"/>
          <a:srcRect l="169"/>
          <a:stretch>
            <a:fillRect/>
          </a:stretch>
        </p:blipFill>
        <p:spPr bwMode="auto">
          <a:xfrm>
            <a:off x="6339138" y="2036510"/>
            <a:ext cx="1973263" cy="432198"/>
          </a:xfrm>
          <a:prstGeom prst="rect">
            <a:avLst/>
          </a:prstGeom>
          <a:noFill/>
          <a:ln w="9525">
            <a:noFill/>
            <a:miter lim="800000"/>
            <a:headEnd/>
            <a:tailEnd/>
          </a:ln>
        </p:spPr>
      </p:pic>
      <p:pic>
        <p:nvPicPr>
          <p:cNvPr id="11" name="Picture 3" descr="C:\Program Files\Microsoft Resource DVD Artwork\DVD_ART\Artwork_Imagery\HARDWARE_IMAGERY\Illustration - Misc Hardware\XML Icons\Server RTC.png"/>
          <p:cNvPicPr>
            <a:picLocks noChangeAspect="1" noChangeArrowheads="1"/>
          </p:cNvPicPr>
          <p:nvPr/>
        </p:nvPicPr>
        <p:blipFill>
          <a:blip r:embed="rId5" cstate="print"/>
          <a:srcRect/>
          <a:stretch>
            <a:fillRect/>
          </a:stretch>
        </p:blipFill>
        <p:spPr bwMode="auto">
          <a:xfrm>
            <a:off x="8015538" y="3008058"/>
            <a:ext cx="646114" cy="685800"/>
          </a:xfrm>
          <a:prstGeom prst="rect">
            <a:avLst/>
          </a:prstGeom>
          <a:ln>
            <a:noFill/>
          </a:ln>
          <a:effectLst>
            <a:outerShdw blurRad="292100" dist="139700" dir="2700000" algn="tl" rotWithShape="0">
              <a:srgbClr val="333333">
                <a:alpha val="65000"/>
              </a:srgbClr>
            </a:outerShdw>
          </a:effectLst>
        </p:spPr>
      </p:pic>
      <p:pic>
        <p:nvPicPr>
          <p:cNvPr id="12" name="Picture 10" descr="C:\Program Files\Microsoft Resource DVD Artwork\DVD_ART\Artwork_Imagery\HARDWARE_IMAGERY\Photos - OEM Hardware\Server Computer\Unisys ES7000 Orion 560 Server.png"/>
          <p:cNvPicPr>
            <a:picLocks noChangeAspect="1" noChangeArrowheads="1"/>
          </p:cNvPicPr>
          <p:nvPr/>
        </p:nvPicPr>
        <p:blipFill>
          <a:blip r:embed="rId6" cstate="print"/>
          <a:srcRect/>
          <a:stretch>
            <a:fillRect/>
          </a:stretch>
        </p:blipFill>
        <p:spPr bwMode="auto">
          <a:xfrm>
            <a:off x="7558336" y="4436809"/>
            <a:ext cx="1219200" cy="1185863"/>
          </a:xfrm>
          <a:prstGeom prst="rect">
            <a:avLst/>
          </a:prstGeom>
          <a:ln>
            <a:noFill/>
          </a:ln>
          <a:effectLst>
            <a:outerShdw blurRad="292100" dist="139700" dir="2700000" algn="tl" rotWithShape="0">
              <a:srgbClr val="333333">
                <a:alpha val="65000"/>
              </a:srgbClr>
            </a:outerShdw>
          </a:effectLst>
        </p:spPr>
      </p:pic>
      <p:pic>
        <p:nvPicPr>
          <p:cNvPr id="13" name="Picture 11" descr="C:\Program Files\Microsoft Resource DVD Artwork\DVD_ART\Artwork_Imagery\HARDWARE_IMAGERY\Illustration - Misc Hardware\Windows Server Icons\Security\Brick Wall.png"/>
          <p:cNvPicPr>
            <a:picLocks noChangeAspect="1" noChangeArrowheads="1"/>
          </p:cNvPicPr>
          <p:nvPr/>
        </p:nvPicPr>
        <p:blipFill>
          <a:blip r:embed="rId7" cstate="print"/>
          <a:srcRect/>
          <a:stretch>
            <a:fillRect/>
          </a:stretch>
        </p:blipFill>
        <p:spPr bwMode="auto">
          <a:xfrm>
            <a:off x="4967536" y="3865310"/>
            <a:ext cx="1085850" cy="794147"/>
          </a:xfrm>
          <a:prstGeom prst="rect">
            <a:avLst/>
          </a:prstGeom>
          <a:ln>
            <a:noFill/>
          </a:ln>
          <a:effectLst>
            <a:outerShdw blurRad="292100" dist="139700" dir="2700000" algn="tl" rotWithShape="0">
              <a:srgbClr val="333333">
                <a:alpha val="65000"/>
              </a:srgbClr>
            </a:outerShdw>
          </a:effectLst>
        </p:spPr>
      </p:pic>
      <p:pic>
        <p:nvPicPr>
          <p:cNvPr id="14" name="Picture 16" descr="C:\Program Files\Microsoft Resource DVD Artwork\DVD_ART\Artwork_Imagery\Shapes and Graphics\people\spammer hacker spam person icon silhouette.png"/>
          <p:cNvPicPr>
            <a:picLocks noChangeAspect="1" noChangeArrowheads="1"/>
          </p:cNvPicPr>
          <p:nvPr/>
        </p:nvPicPr>
        <p:blipFill>
          <a:blip r:embed="rId8" cstate="print"/>
          <a:srcRect/>
          <a:stretch>
            <a:fillRect/>
          </a:stretch>
        </p:blipFill>
        <p:spPr bwMode="auto">
          <a:xfrm>
            <a:off x="2833936" y="3865309"/>
            <a:ext cx="914401" cy="632222"/>
          </a:xfrm>
          <a:prstGeom prst="rect">
            <a:avLst/>
          </a:prstGeom>
          <a:noFill/>
          <a:ln w="9525">
            <a:noFill/>
            <a:miter lim="800000"/>
            <a:headEnd/>
            <a:tailEnd/>
          </a:ln>
        </p:spPr>
      </p:pic>
      <p:pic>
        <p:nvPicPr>
          <p:cNvPr id="15" name="Picture 22" descr="http://www.jonlee.ca/wp-content/uploads/2007/05/needleinjection.jpg"/>
          <p:cNvPicPr>
            <a:picLocks noChangeAspect="1" noChangeArrowheads="1"/>
          </p:cNvPicPr>
          <p:nvPr/>
        </p:nvPicPr>
        <p:blipFill>
          <a:blip r:embed="rId9" cstate="print"/>
          <a:srcRect/>
          <a:stretch>
            <a:fillRect/>
          </a:stretch>
        </p:blipFill>
        <p:spPr bwMode="auto">
          <a:xfrm rot="3000663">
            <a:off x="7010649" y="2749693"/>
            <a:ext cx="685800" cy="685800"/>
          </a:xfrm>
          <a:prstGeom prst="rect">
            <a:avLst/>
          </a:prstGeom>
          <a:noFill/>
          <a:ln w="9525">
            <a:noFill/>
            <a:miter lim="800000"/>
            <a:headEnd/>
            <a:tailEnd/>
          </a:ln>
        </p:spPr>
      </p:pic>
      <p:cxnSp>
        <p:nvCxnSpPr>
          <p:cNvPr id="16" name="Straight Connector 29"/>
          <p:cNvCxnSpPr>
            <a:cxnSpLocks noChangeShapeType="1"/>
          </p:cNvCxnSpPr>
          <p:nvPr/>
        </p:nvCxnSpPr>
        <p:spPr bwMode="auto">
          <a:xfrm rot="5400000" flipH="1" flipV="1">
            <a:off x="6365926" y="3356714"/>
            <a:ext cx="822722" cy="625475"/>
          </a:xfrm>
          <a:prstGeom prst="line">
            <a:avLst/>
          </a:prstGeom>
          <a:noFill/>
          <a:ln w="76200">
            <a:solidFill>
              <a:srgbClr val="00B050"/>
            </a:solidFill>
            <a:round/>
            <a:headEnd/>
            <a:tailEnd type="triangle" w="med" len="med"/>
          </a:ln>
        </p:spPr>
      </p:cxnSp>
      <p:sp>
        <p:nvSpPr>
          <p:cNvPr id="17" name="TextBox 33"/>
          <p:cNvSpPr txBox="1">
            <a:spLocks noChangeArrowheads="1"/>
          </p:cNvSpPr>
          <p:nvPr/>
        </p:nvSpPr>
        <p:spPr bwMode="auto">
          <a:xfrm>
            <a:off x="8853736" y="3122358"/>
            <a:ext cx="965649" cy="1138773"/>
          </a:xfrm>
          <a:prstGeom prst="rect">
            <a:avLst/>
          </a:prstGeom>
          <a:noFill/>
          <a:ln w="9525">
            <a:noFill/>
            <a:miter lim="800000"/>
            <a:headEnd/>
            <a:tailEnd/>
          </a:ln>
        </p:spPr>
        <p:txBody>
          <a:bodyPr wrap="none">
            <a:prstTxWarp prst="textNoShape">
              <a:avLst/>
            </a:prstTxWarp>
            <a:spAutoFit/>
          </a:bodyPr>
          <a:lstStyle/>
          <a:p>
            <a:pPr defTabSz="685925"/>
            <a:r>
              <a:rPr lang="en-US" sz="2000" dirty="0">
                <a:solidFill>
                  <a:prstClr val="black"/>
                </a:solidFill>
              </a:rPr>
              <a:t>HR</a:t>
            </a:r>
          </a:p>
          <a:p>
            <a:pPr defTabSz="685925"/>
            <a:r>
              <a:rPr lang="en-US" sz="2000" dirty="0">
                <a:solidFill>
                  <a:prstClr val="black"/>
                </a:solidFill>
              </a:rPr>
              <a:t>MAC III</a:t>
            </a:r>
          </a:p>
          <a:p>
            <a:pPr defTabSz="685925"/>
            <a:r>
              <a:rPr lang="en-US" sz="1400" dirty="0">
                <a:solidFill>
                  <a:srgbClr val="535455"/>
                </a:solidFill>
              </a:rPr>
              <a:t>(cmd_proc</a:t>
            </a:r>
          </a:p>
          <a:p>
            <a:pPr defTabSz="685925"/>
            <a:r>
              <a:rPr lang="en-US" sz="1400" dirty="0">
                <a:solidFill>
                  <a:srgbClr val="535455"/>
                </a:solidFill>
              </a:rPr>
              <a:t>Enabled)</a:t>
            </a:r>
          </a:p>
        </p:txBody>
      </p:sp>
      <p:sp>
        <p:nvSpPr>
          <p:cNvPr id="18" name="TextBox 34"/>
          <p:cNvSpPr txBox="1">
            <a:spLocks noChangeArrowheads="1"/>
          </p:cNvSpPr>
          <p:nvPr/>
        </p:nvSpPr>
        <p:spPr bwMode="auto">
          <a:xfrm>
            <a:off x="8896599" y="4608258"/>
            <a:ext cx="1291444" cy="1015663"/>
          </a:xfrm>
          <a:prstGeom prst="rect">
            <a:avLst/>
          </a:prstGeom>
          <a:noFill/>
          <a:ln w="9525">
            <a:noFill/>
            <a:miter lim="800000"/>
            <a:headEnd/>
            <a:tailEnd/>
          </a:ln>
        </p:spPr>
        <p:txBody>
          <a:bodyPr wrap="none">
            <a:prstTxWarp prst="textNoShape">
              <a:avLst/>
            </a:prstTxWarp>
            <a:spAutoFit/>
          </a:bodyPr>
          <a:lstStyle/>
          <a:p>
            <a:pPr defTabSz="685925"/>
            <a:r>
              <a:rPr lang="en-US" sz="2000" dirty="0">
                <a:solidFill>
                  <a:prstClr val="black"/>
                </a:solidFill>
              </a:rPr>
              <a:t>Payment</a:t>
            </a:r>
          </a:p>
          <a:p>
            <a:pPr defTabSz="685925"/>
            <a:r>
              <a:rPr lang="en-US" sz="2000" dirty="0">
                <a:solidFill>
                  <a:prstClr val="black"/>
                </a:solidFill>
              </a:rPr>
              <a:t>Processing</a:t>
            </a:r>
          </a:p>
          <a:p>
            <a:pPr defTabSz="685925"/>
            <a:r>
              <a:rPr lang="en-US" sz="2000" dirty="0">
                <a:solidFill>
                  <a:prstClr val="black"/>
                </a:solidFill>
              </a:rPr>
              <a:t>MAC I</a:t>
            </a:r>
          </a:p>
        </p:txBody>
      </p:sp>
      <p:cxnSp>
        <p:nvCxnSpPr>
          <p:cNvPr id="19" name="Straight Connector 36"/>
          <p:cNvCxnSpPr>
            <a:cxnSpLocks noChangeShapeType="1"/>
          </p:cNvCxnSpPr>
          <p:nvPr/>
        </p:nvCxnSpPr>
        <p:spPr bwMode="auto">
          <a:xfrm rot="5400000" flipH="1" flipV="1">
            <a:off x="7882186" y="3979609"/>
            <a:ext cx="742950" cy="171449"/>
          </a:xfrm>
          <a:prstGeom prst="line">
            <a:avLst/>
          </a:prstGeom>
          <a:noFill/>
          <a:ln w="76200">
            <a:solidFill>
              <a:srgbClr val="FF0000"/>
            </a:solidFill>
            <a:round/>
            <a:headEnd type="triangle" w="med" len="med"/>
            <a:tailEnd/>
          </a:ln>
        </p:spPr>
      </p:cxnSp>
      <p:cxnSp>
        <p:nvCxnSpPr>
          <p:cNvPr id="20" name="Straight Connector 39"/>
          <p:cNvCxnSpPr>
            <a:cxnSpLocks noChangeShapeType="1"/>
          </p:cNvCxnSpPr>
          <p:nvPr/>
        </p:nvCxnSpPr>
        <p:spPr bwMode="auto">
          <a:xfrm>
            <a:off x="6415337" y="4322510"/>
            <a:ext cx="1143000" cy="707231"/>
          </a:xfrm>
          <a:prstGeom prst="line">
            <a:avLst/>
          </a:prstGeom>
          <a:noFill/>
          <a:ln w="76200">
            <a:solidFill>
              <a:srgbClr val="FF0000"/>
            </a:solidFill>
            <a:round/>
            <a:headEnd/>
            <a:tailEnd/>
          </a:ln>
        </p:spPr>
      </p:cxnSp>
      <p:sp>
        <p:nvSpPr>
          <p:cNvPr id="21" name="TextBox 20"/>
          <p:cNvSpPr txBox="1"/>
          <p:nvPr/>
        </p:nvSpPr>
        <p:spPr>
          <a:xfrm>
            <a:off x="2376737" y="2722308"/>
            <a:ext cx="2228623" cy="1015663"/>
          </a:xfrm>
          <a:prstGeom prst="rect">
            <a:avLst/>
          </a:prstGeom>
          <a:noFill/>
        </p:spPr>
        <p:txBody>
          <a:bodyPr wrap="none">
            <a:spAutoFit/>
          </a:bodyPr>
          <a:lstStyle/>
          <a:p>
            <a:pPr defTabSz="685925">
              <a:defRPr/>
            </a:pPr>
            <a:r>
              <a:rPr lang="en-US" sz="2000" b="1" dirty="0">
                <a:solidFill>
                  <a:prstClr val="black">
                    <a:lumMod val="50000"/>
                  </a:prstClr>
                </a:solidFill>
              </a:rPr>
              <a:t>Jan. 2009</a:t>
            </a:r>
          </a:p>
          <a:p>
            <a:pPr defTabSz="685925">
              <a:defRPr/>
            </a:pPr>
            <a:r>
              <a:rPr lang="en-US" sz="2000" b="1" dirty="0">
                <a:solidFill>
                  <a:prstClr val="black">
                    <a:lumMod val="50000"/>
                  </a:prstClr>
                </a:solidFill>
              </a:rPr>
              <a:t>94M records stolen</a:t>
            </a:r>
          </a:p>
          <a:p>
            <a:pPr defTabSz="685925">
              <a:defRPr/>
            </a:pPr>
            <a:r>
              <a:rPr lang="en-US" sz="2000" b="1" dirty="0">
                <a:solidFill>
                  <a:prstClr val="black">
                    <a:lumMod val="50000"/>
                  </a:prstClr>
                </a:solidFill>
              </a:rPr>
              <a:t>$130M +</a:t>
            </a:r>
          </a:p>
        </p:txBody>
      </p:sp>
      <p:pic>
        <p:nvPicPr>
          <p:cNvPr id="22" name="Picture 24" descr="http://www.electricuniverseca.com/rap/Credit-Cards.jpg"/>
          <p:cNvPicPr>
            <a:picLocks noChangeAspect="1" noChangeArrowheads="1"/>
          </p:cNvPicPr>
          <p:nvPr/>
        </p:nvPicPr>
        <p:blipFill>
          <a:blip r:embed="rId10" cstate="print"/>
          <a:srcRect/>
          <a:stretch>
            <a:fillRect/>
          </a:stretch>
        </p:blipFill>
        <p:spPr bwMode="auto">
          <a:xfrm>
            <a:off x="6415337" y="4951159"/>
            <a:ext cx="1143000" cy="557213"/>
          </a:xfrm>
          <a:prstGeom prst="rect">
            <a:avLst/>
          </a:prstGeom>
          <a:noFill/>
          <a:ln w="9525">
            <a:noFill/>
            <a:miter lim="800000"/>
            <a:headEnd/>
            <a:tailEnd/>
          </a:ln>
        </p:spPr>
      </p:pic>
      <p:sp>
        <p:nvSpPr>
          <p:cNvPr id="23" name="Rectangle 22"/>
          <p:cNvSpPr/>
          <p:nvPr/>
        </p:nvSpPr>
        <p:spPr>
          <a:xfrm>
            <a:off x="7482137" y="2779459"/>
            <a:ext cx="2133600" cy="307777"/>
          </a:xfrm>
          <a:prstGeom prst="rect">
            <a:avLst/>
          </a:prstGeom>
        </p:spPr>
        <p:txBody>
          <a:bodyPr wrap="square">
            <a:spAutoFit/>
          </a:bodyPr>
          <a:lstStyle/>
          <a:p>
            <a:pPr defTabSz="685925"/>
            <a:r>
              <a:rPr lang="en-US" sz="1400" b="1" dirty="0">
                <a:solidFill>
                  <a:srgbClr val="535455"/>
                </a:solidFill>
              </a:rPr>
              <a:t>SQL Injection</a:t>
            </a:r>
          </a:p>
        </p:txBody>
      </p:sp>
    </p:spTree>
    <p:extLst>
      <p:ext uri="{BB962C8B-B14F-4D97-AF65-F5344CB8AC3E}">
        <p14:creationId xmlns:p14="http://schemas.microsoft.com/office/powerpoint/2010/main" val="3004012959"/>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573" y="1828383"/>
            <a:ext cx="6714430" cy="2458090"/>
          </a:xfrm>
          <a:prstGeom prst="rect">
            <a:avLst/>
          </a:prstGeom>
        </p:spPr>
      </p:pic>
      <p:sp>
        <p:nvSpPr>
          <p:cNvPr id="3" name="Title 27"/>
          <p:cNvSpPr txBox="1">
            <a:spLocks/>
          </p:cNvSpPr>
          <p:nvPr>
            <p:custDataLst>
              <p:tags r:id="rId1"/>
            </p:custDataLst>
          </p:nvPr>
        </p:nvSpPr>
        <p:spPr>
          <a:xfrm>
            <a:off x="1853185" y="1091706"/>
            <a:ext cx="8117206" cy="430999"/>
          </a:xfrm>
          <a:prstGeom prst="rect">
            <a:avLst/>
          </a:prstGeom>
        </p:spPr>
        <p:txBody>
          <a:bodyPr>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sz="3000" dirty="0">
                <a:solidFill>
                  <a:sysClr val="windowText" lastClr="000000"/>
                </a:solidFill>
                <a:ea typeface="ＭＳ Ｐゴシック"/>
                <a:cs typeface="ＭＳ Ｐゴシック"/>
              </a:rPr>
              <a:t>Authentication Design Flaws</a:t>
            </a:r>
          </a:p>
        </p:txBody>
      </p:sp>
    </p:spTree>
    <p:extLst>
      <p:ext uri="{BB962C8B-B14F-4D97-AF65-F5344CB8AC3E}">
        <p14:creationId xmlns:p14="http://schemas.microsoft.com/office/powerpoint/2010/main" val="2449349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777" y="2114209"/>
            <a:ext cx="6959825" cy="1650636"/>
          </a:xfrm>
          <a:prstGeom prst="rect">
            <a:avLst/>
          </a:prstGeom>
        </p:spPr>
      </p:pic>
      <p:sp>
        <p:nvSpPr>
          <p:cNvPr id="3" name="Title 27"/>
          <p:cNvSpPr txBox="1">
            <a:spLocks/>
          </p:cNvSpPr>
          <p:nvPr>
            <p:custDataLst>
              <p:tags r:id="rId1"/>
            </p:custDataLst>
          </p:nvPr>
        </p:nvSpPr>
        <p:spPr>
          <a:xfrm>
            <a:off x="1853185" y="1091706"/>
            <a:ext cx="8117206" cy="430999"/>
          </a:xfrm>
          <a:prstGeom prst="rect">
            <a:avLst/>
          </a:prstGeom>
        </p:spPr>
        <p:txBody>
          <a:bodyPr>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sz="3000" dirty="0">
                <a:solidFill>
                  <a:sysClr val="windowText" lastClr="000000"/>
                </a:solidFill>
                <a:ea typeface="ＭＳ Ｐゴシック"/>
                <a:cs typeface="ＭＳ Ｐゴシック"/>
              </a:rPr>
              <a:t>Insider Threats</a:t>
            </a:r>
          </a:p>
        </p:txBody>
      </p:sp>
    </p:spTree>
    <p:extLst>
      <p:ext uri="{BB962C8B-B14F-4D97-AF65-F5344CB8AC3E}">
        <p14:creationId xmlns:p14="http://schemas.microsoft.com/office/powerpoint/2010/main" val="2961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697556"/>
          </a:xfrm>
        </p:spPr>
        <p:txBody>
          <a:bodyPr>
            <a:normAutofit fontScale="90000"/>
          </a:bodyPr>
          <a:lstStyle/>
          <a:p>
            <a:pPr algn="ctr">
              <a:lnSpc>
                <a:spcPct val="100000"/>
              </a:lnSpc>
            </a:pPr>
            <a:r>
              <a:rPr lang="en-US" dirty="0"/>
              <a:t>Application Security - Overview</a:t>
            </a:r>
          </a:p>
        </p:txBody>
      </p:sp>
      <p:sp>
        <p:nvSpPr>
          <p:cNvPr id="4" name="Rectangle 3">
            <a:extLst>
              <a:ext uri="{FF2B5EF4-FFF2-40B4-BE49-F238E27FC236}">
                <a16:creationId xmlns:a16="http://schemas.microsoft.com/office/drawing/2014/main" id="{7C250B90-82A2-5043-BAA4-8A877E18E265}"/>
              </a:ext>
            </a:extLst>
          </p:cNvPr>
          <p:cNvSpPr/>
          <p:nvPr/>
        </p:nvSpPr>
        <p:spPr>
          <a:xfrm>
            <a:off x="838200" y="1560026"/>
            <a:ext cx="10902462" cy="4462760"/>
          </a:xfrm>
          <a:prstGeom prst="rect">
            <a:avLst/>
          </a:prstGeom>
          <a:ln w="38100">
            <a:solidFill>
              <a:schemeClr val="tx1"/>
            </a:solidFill>
          </a:ln>
          <a:scene3d>
            <a:camera prst="orthographicFront"/>
            <a:lightRig rig="threePt" dir="t"/>
          </a:scene3d>
          <a:sp3d>
            <a:bevelT w="139700" prst="cross"/>
          </a:sp3d>
        </p:spPr>
        <p:txBody>
          <a:bodyPr wrap="square">
            <a:spAutoFit/>
            <a:sp3d extrusionH="57150">
              <a:bevelT w="69850" h="38100" prst="cross"/>
            </a:sp3d>
          </a:bodyPr>
          <a:lstStyle/>
          <a:p>
            <a:pPr algn="l"/>
            <a:r>
              <a:rPr lang="en-US" sz="4400" u="sng" dirty="0">
                <a:ln w="0"/>
                <a:solidFill>
                  <a:srgbClr val="C00000"/>
                </a:solidFill>
                <a:effectLst>
                  <a:outerShdw blurRad="38100" dist="25400" dir="5400000" algn="ctr" rotWithShape="0">
                    <a:srgbClr val="6E747A">
                      <a:alpha val="43000"/>
                    </a:srgbClr>
                  </a:outerShdw>
                </a:effectLst>
              </a:rPr>
              <a:t>Software Security Assurance </a:t>
            </a:r>
            <a:r>
              <a:rPr lang="en-US" sz="4000" dirty="0">
                <a:ln w="0"/>
                <a:solidFill>
                  <a:schemeClr val="accent1"/>
                </a:solidFill>
                <a:effectLst>
                  <a:outerShdw blurRad="38100" dist="25400" dir="5400000" algn="ctr" rotWithShape="0">
                    <a:srgbClr val="6E747A">
                      <a:alpha val="43000"/>
                    </a:srgbClr>
                  </a:outerShdw>
                </a:effectLst>
              </a:rPr>
              <a:t>(SSA) is the process of </a:t>
            </a:r>
            <a:r>
              <a:rPr lang="en-US" sz="4000" u="sng" dirty="0">
                <a:ln w="0"/>
                <a:solidFill>
                  <a:schemeClr val="accent1"/>
                </a:solidFill>
                <a:effectLst>
                  <a:outerShdw blurRad="38100" dist="25400" dir="5400000" algn="ctr" rotWithShape="0">
                    <a:srgbClr val="6E747A">
                      <a:alpha val="43000"/>
                    </a:srgbClr>
                  </a:outerShdw>
                </a:effectLst>
              </a:rPr>
              <a:t>ensuring that software is designed to operate at a level of security</a:t>
            </a:r>
            <a:r>
              <a:rPr lang="en-US" sz="4000" dirty="0">
                <a:ln w="0"/>
                <a:solidFill>
                  <a:schemeClr val="accent1"/>
                </a:solidFill>
                <a:effectLst>
                  <a:outerShdw blurRad="38100" dist="25400" dir="5400000" algn="ctr" rotWithShape="0">
                    <a:srgbClr val="6E747A">
                      <a:alpha val="43000"/>
                    </a:srgbClr>
                  </a:outerShdw>
                </a:effectLst>
              </a:rPr>
              <a:t> that is consistent with the potential harm that could result from the loss, inaccuracy, alteration, unavailability, or misuse of the data and resources that it uses, controls, and protects.</a:t>
            </a:r>
          </a:p>
        </p:txBody>
      </p:sp>
    </p:spTree>
    <p:extLst>
      <p:ext uri="{BB962C8B-B14F-4D97-AF65-F5344CB8AC3E}">
        <p14:creationId xmlns:p14="http://schemas.microsoft.com/office/powerpoint/2010/main" val="3572342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775213" y="1661065"/>
            <a:ext cx="2466109" cy="24868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defTabSz="685925">
              <a:lnSpc>
                <a:spcPct val="85000"/>
              </a:lnSpc>
            </a:pPr>
            <a:endParaRPr lang="en-US" sz="1600" dirty="0">
              <a:solidFill>
                <a:prstClr val="white"/>
              </a:solidFill>
            </a:endParaRPr>
          </a:p>
        </p:txBody>
      </p:sp>
      <p:sp>
        <p:nvSpPr>
          <p:cNvPr id="29" name="Rectangle 28"/>
          <p:cNvSpPr/>
          <p:nvPr/>
        </p:nvSpPr>
        <p:spPr>
          <a:xfrm>
            <a:off x="4682838" y="4307032"/>
            <a:ext cx="2486891" cy="157941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defTabSz="685925">
              <a:lnSpc>
                <a:spcPct val="85000"/>
              </a:lnSpc>
            </a:pPr>
            <a:endParaRPr lang="en-US" sz="1600" dirty="0">
              <a:solidFill>
                <a:prstClr val="white"/>
              </a:solidFill>
            </a:endParaRPr>
          </a:p>
        </p:txBody>
      </p:sp>
      <p:sp>
        <p:nvSpPr>
          <p:cNvPr id="2" name="Slide Number Placeholder 1"/>
          <p:cNvSpPr>
            <a:spLocks noGrp="1"/>
          </p:cNvSpPr>
          <p:nvPr>
            <p:ph type="sldNum" sz="quarter" idx="11"/>
          </p:nvPr>
        </p:nvSpPr>
        <p:spPr/>
        <p:txBody>
          <a:bodyPr/>
          <a:lstStyle/>
          <a:p>
            <a:fld id="{39FE57C1-99E3-4342-90AE-63D315326D4A}" type="slidenum">
              <a:rPr lang="en-US" smtClean="0">
                <a:solidFill>
                  <a:srgbClr val="E5E8E8">
                    <a:lumMod val="75000"/>
                  </a:srgbClr>
                </a:solidFill>
              </a:rPr>
              <a:pPr/>
              <a:t>20</a:t>
            </a:fld>
            <a:endParaRPr lang="en-US" dirty="0">
              <a:solidFill>
                <a:srgbClr val="E5E8E8">
                  <a:lumMod val="75000"/>
                </a:srgbClr>
              </a:solidFill>
            </a:endParaRPr>
          </a:p>
        </p:txBody>
      </p:sp>
      <p:sp>
        <p:nvSpPr>
          <p:cNvPr id="3" name="Footer Placeholder 2"/>
          <p:cNvSpPr>
            <a:spLocks noGrp="1"/>
          </p:cNvSpPr>
          <p:nvPr>
            <p:ph type="ftr" sz="quarter" idx="12"/>
          </p:nvPr>
        </p:nvSpPr>
        <p:spPr/>
        <p:txBody>
          <a:bodyPr/>
          <a:lstStyle/>
          <a:p>
            <a:r>
              <a:rPr lang="en-US">
                <a:solidFill>
                  <a:srgbClr val="E5E8E8">
                    <a:lumMod val="75000"/>
                  </a:srgbClr>
                </a:solidFill>
              </a:rPr>
              <a:t>Enterprise Security – HP Fortify</a:t>
            </a:r>
            <a:endParaRPr lang="en-US" dirty="0">
              <a:solidFill>
                <a:srgbClr val="E5E8E8">
                  <a:lumMod val="75000"/>
                </a:srgbClr>
              </a:solidFill>
            </a:endParaRPr>
          </a:p>
        </p:txBody>
      </p:sp>
      <p:sp>
        <p:nvSpPr>
          <p:cNvPr id="4" name="Title 3"/>
          <p:cNvSpPr>
            <a:spLocks noGrp="1"/>
          </p:cNvSpPr>
          <p:nvPr>
            <p:ph type="title"/>
          </p:nvPr>
        </p:nvSpPr>
        <p:spPr>
          <a:xfrm>
            <a:off x="1829710" y="983919"/>
            <a:ext cx="8375650" cy="469840"/>
          </a:xfrm>
        </p:spPr>
        <p:txBody>
          <a:bodyPr/>
          <a:lstStyle/>
          <a:p>
            <a:r>
              <a:rPr lang="en-US" dirty="0"/>
              <a:t>House</a:t>
            </a:r>
            <a:br>
              <a:rPr lang="en-US" dirty="0"/>
            </a:br>
            <a:r>
              <a:rPr lang="en-US" dirty="0"/>
              <a:t>Exercise:</a:t>
            </a:r>
          </a:p>
        </p:txBody>
      </p:sp>
      <p:pic>
        <p:nvPicPr>
          <p:cNvPr id="1028" name="Picture 4" descr="C:\Users\zachary.lewis7\AppData\Local\Microsoft\Windows\Temporary Internet Files\Content.IE5\OWUCEW2J\MP900443349[1].jpg"/>
          <p:cNvPicPr>
            <a:picLocks noChangeAspect="1" noChangeArrowheads="1"/>
          </p:cNvPicPr>
          <p:nvPr/>
        </p:nvPicPr>
        <p:blipFill>
          <a:blip r:embed="rId3" cstate="print"/>
          <a:srcRect/>
          <a:stretch>
            <a:fillRect/>
          </a:stretch>
        </p:blipFill>
        <p:spPr bwMode="auto">
          <a:xfrm>
            <a:off x="7348456" y="2161859"/>
            <a:ext cx="2894526" cy="1926275"/>
          </a:xfrm>
          <a:prstGeom prst="rect">
            <a:avLst/>
          </a:prstGeom>
          <a:noFill/>
        </p:spPr>
      </p:pic>
      <p:pic>
        <p:nvPicPr>
          <p:cNvPr id="1029" name="Picture 5" descr="C:\Users\zachary.lewis7\AppData\Local\Microsoft\Windows\Temporary Internet Files\Content.IE5\W46BSTKL\MP900438716[1].jpg"/>
          <p:cNvPicPr>
            <a:picLocks noChangeAspect="1" noChangeArrowheads="1"/>
          </p:cNvPicPr>
          <p:nvPr/>
        </p:nvPicPr>
        <p:blipFill>
          <a:blip r:embed="rId4" cstate="print"/>
          <a:srcRect/>
          <a:stretch>
            <a:fillRect/>
          </a:stretch>
        </p:blipFill>
        <p:spPr bwMode="auto">
          <a:xfrm>
            <a:off x="2076715" y="2263565"/>
            <a:ext cx="2025914" cy="1356639"/>
          </a:xfrm>
          <a:prstGeom prst="rect">
            <a:avLst/>
          </a:prstGeom>
          <a:noFill/>
        </p:spPr>
      </p:pic>
      <p:sp>
        <p:nvSpPr>
          <p:cNvPr id="9" name="TextBox 8"/>
          <p:cNvSpPr txBox="1"/>
          <p:nvPr/>
        </p:nvSpPr>
        <p:spPr>
          <a:xfrm>
            <a:off x="2096999" y="4043768"/>
            <a:ext cx="1907154" cy="523220"/>
          </a:xfrm>
          <a:prstGeom prst="rect">
            <a:avLst/>
          </a:prstGeom>
          <a:noFill/>
        </p:spPr>
        <p:txBody>
          <a:bodyPr wrap="square" rtlCol="0">
            <a:spAutoFit/>
          </a:bodyPr>
          <a:lstStyle/>
          <a:p>
            <a:pPr defTabSz="685925"/>
            <a:r>
              <a:rPr lang="en-US" sz="1400" dirty="0">
                <a:solidFill>
                  <a:prstClr val="black"/>
                </a:solidFill>
              </a:rPr>
              <a:t>House is like a</a:t>
            </a:r>
          </a:p>
          <a:p>
            <a:pPr defTabSz="685925"/>
            <a:r>
              <a:rPr lang="en-US" sz="1400" dirty="0">
                <a:solidFill>
                  <a:prstClr val="black"/>
                </a:solidFill>
              </a:rPr>
              <a:t>Desktop Computer</a:t>
            </a:r>
          </a:p>
        </p:txBody>
      </p:sp>
      <p:sp>
        <p:nvSpPr>
          <p:cNvPr id="10" name="TextBox 9"/>
          <p:cNvSpPr txBox="1"/>
          <p:nvPr/>
        </p:nvSpPr>
        <p:spPr>
          <a:xfrm>
            <a:off x="7389489" y="4352970"/>
            <a:ext cx="2834959" cy="738664"/>
          </a:xfrm>
          <a:prstGeom prst="rect">
            <a:avLst/>
          </a:prstGeom>
          <a:noFill/>
        </p:spPr>
        <p:txBody>
          <a:bodyPr wrap="square" rtlCol="0">
            <a:spAutoFit/>
          </a:bodyPr>
          <a:lstStyle/>
          <a:p>
            <a:pPr defTabSz="685925"/>
            <a:r>
              <a:rPr lang="en-US" sz="1400" dirty="0">
                <a:solidFill>
                  <a:prstClr val="black"/>
                </a:solidFill>
              </a:rPr>
              <a:t>Apartment is like a</a:t>
            </a:r>
          </a:p>
          <a:p>
            <a:pPr defTabSz="685925"/>
            <a:r>
              <a:rPr lang="en-US" sz="1400" dirty="0">
                <a:solidFill>
                  <a:prstClr val="black"/>
                </a:solidFill>
              </a:rPr>
              <a:t>VM/Cloud/Shared</a:t>
            </a:r>
          </a:p>
          <a:p>
            <a:pPr defTabSz="685925"/>
            <a:r>
              <a:rPr lang="en-US" sz="1400" dirty="0">
                <a:solidFill>
                  <a:prstClr val="black"/>
                </a:solidFill>
              </a:rPr>
              <a:t>Computing</a:t>
            </a:r>
          </a:p>
        </p:txBody>
      </p:sp>
      <p:sp>
        <p:nvSpPr>
          <p:cNvPr id="14" name="Rectangle 13"/>
          <p:cNvSpPr/>
          <p:nvPr/>
        </p:nvSpPr>
        <p:spPr>
          <a:xfrm>
            <a:off x="4606040" y="3466055"/>
            <a:ext cx="2135147" cy="17777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defTabSz="685925">
              <a:lnSpc>
                <a:spcPct val="85000"/>
              </a:lnSpc>
            </a:pPr>
            <a:endParaRPr lang="en-US" sz="1600" dirty="0">
              <a:solidFill>
                <a:prstClr val="white"/>
              </a:solidFill>
            </a:endParaRPr>
          </a:p>
        </p:txBody>
      </p:sp>
      <p:grpSp>
        <p:nvGrpSpPr>
          <p:cNvPr id="5" name="Group 22"/>
          <p:cNvGrpSpPr/>
          <p:nvPr/>
        </p:nvGrpSpPr>
        <p:grpSpPr>
          <a:xfrm>
            <a:off x="4984666" y="4393906"/>
            <a:ext cx="1843524" cy="1479222"/>
            <a:chOff x="3308679" y="3130841"/>
            <a:chExt cx="1843524" cy="1479222"/>
          </a:xfrm>
        </p:grpSpPr>
        <p:pic>
          <p:nvPicPr>
            <p:cNvPr id="1030" name="Picture 6" descr="C:\Users\zachary.lewis7\AppData\Local\Microsoft\Windows\Temporary Internet Files\Content.IE5\OWUCEW2J\MC900014736[1].wmf"/>
            <p:cNvPicPr>
              <a:picLocks noChangeAspect="1" noChangeArrowheads="1"/>
            </p:cNvPicPr>
            <p:nvPr/>
          </p:nvPicPr>
          <p:blipFill>
            <a:blip r:embed="rId5" cstate="print"/>
            <a:srcRect/>
            <a:stretch>
              <a:fillRect/>
            </a:stretch>
          </p:blipFill>
          <p:spPr bwMode="auto">
            <a:xfrm>
              <a:off x="3308679" y="3252715"/>
              <a:ext cx="446395" cy="574172"/>
            </a:xfrm>
            <a:prstGeom prst="rect">
              <a:avLst/>
            </a:prstGeom>
            <a:noFill/>
          </p:spPr>
        </p:pic>
        <p:pic>
          <p:nvPicPr>
            <p:cNvPr id="1031" name="Picture 7" descr="C:\Users\zachary.lewis7\AppData\Local\Microsoft\Windows\Temporary Internet Files\Content.IE5\W46BSTKL\MC900037177[1].wmf"/>
            <p:cNvPicPr>
              <a:picLocks noChangeAspect="1" noChangeArrowheads="1"/>
            </p:cNvPicPr>
            <p:nvPr/>
          </p:nvPicPr>
          <p:blipFill>
            <a:blip r:embed="rId6" cstate="print"/>
            <a:srcRect/>
            <a:stretch>
              <a:fillRect/>
            </a:stretch>
          </p:blipFill>
          <p:spPr bwMode="auto">
            <a:xfrm>
              <a:off x="4296752" y="3130841"/>
              <a:ext cx="855451" cy="808401"/>
            </a:xfrm>
            <a:prstGeom prst="rect">
              <a:avLst/>
            </a:prstGeom>
            <a:noFill/>
          </p:spPr>
        </p:pic>
        <p:pic>
          <p:nvPicPr>
            <p:cNvPr id="1032" name="Picture 8" descr="C:\Users\zachary.lewis7\AppData\Local\Microsoft\Windows\Temporary Internet Files\Content.IE5\OWUCEW2J\MC900054847[1].wmf"/>
            <p:cNvPicPr>
              <a:picLocks noChangeAspect="1" noChangeArrowheads="1"/>
            </p:cNvPicPr>
            <p:nvPr/>
          </p:nvPicPr>
          <p:blipFill>
            <a:blip r:embed="rId7" cstate="print"/>
            <a:srcRect/>
            <a:stretch>
              <a:fillRect/>
            </a:stretch>
          </p:blipFill>
          <p:spPr bwMode="auto">
            <a:xfrm>
              <a:off x="3761310" y="3665171"/>
              <a:ext cx="560043" cy="493176"/>
            </a:xfrm>
            <a:prstGeom prst="rect">
              <a:avLst/>
            </a:prstGeom>
            <a:noFill/>
          </p:spPr>
        </p:pic>
        <p:sp>
          <p:nvSpPr>
            <p:cNvPr id="17" name="TextBox 16"/>
            <p:cNvSpPr txBox="1"/>
            <p:nvPr/>
          </p:nvSpPr>
          <p:spPr>
            <a:xfrm>
              <a:off x="3471935" y="4209953"/>
              <a:ext cx="1234672" cy="400110"/>
            </a:xfrm>
            <a:prstGeom prst="rect">
              <a:avLst/>
            </a:prstGeom>
            <a:noFill/>
          </p:spPr>
          <p:txBody>
            <a:bodyPr wrap="square" rtlCol="0">
              <a:spAutoFit/>
            </a:bodyPr>
            <a:lstStyle/>
            <a:p>
              <a:pPr defTabSz="685925"/>
              <a:r>
                <a:rPr lang="en-US" sz="2000" dirty="0">
                  <a:solidFill>
                    <a:prstClr val="black"/>
                  </a:solidFill>
                </a:rPr>
                <a:t>Assets</a:t>
              </a:r>
            </a:p>
          </p:txBody>
        </p:sp>
      </p:grpSp>
      <p:grpSp>
        <p:nvGrpSpPr>
          <p:cNvPr id="6" name="Group 26"/>
          <p:cNvGrpSpPr/>
          <p:nvPr/>
        </p:nvGrpSpPr>
        <p:grpSpPr>
          <a:xfrm>
            <a:off x="4823761" y="2016769"/>
            <a:ext cx="1858578" cy="2180077"/>
            <a:chOff x="3266156" y="429053"/>
            <a:chExt cx="1816422" cy="2772746"/>
          </a:xfrm>
        </p:grpSpPr>
        <p:sp>
          <p:nvSpPr>
            <p:cNvPr id="18" name="TextBox 17"/>
            <p:cNvSpPr txBox="1"/>
            <p:nvPr/>
          </p:nvSpPr>
          <p:spPr>
            <a:xfrm>
              <a:off x="3634668" y="1406917"/>
              <a:ext cx="1258053" cy="508883"/>
            </a:xfrm>
            <a:prstGeom prst="rect">
              <a:avLst/>
            </a:prstGeom>
            <a:noFill/>
          </p:spPr>
          <p:txBody>
            <a:bodyPr wrap="square" rtlCol="0">
              <a:spAutoFit/>
            </a:bodyPr>
            <a:lstStyle/>
            <a:p>
              <a:pPr defTabSz="685925"/>
              <a:r>
                <a:rPr lang="en-US" sz="1000" dirty="0">
                  <a:solidFill>
                    <a:prstClr val="black"/>
                  </a:solidFill>
                </a:rPr>
                <a:t>Family</a:t>
              </a:r>
            </a:p>
            <a:p>
              <a:pPr defTabSz="685925"/>
              <a:r>
                <a:rPr lang="en-US" sz="1000" dirty="0">
                  <a:solidFill>
                    <a:prstClr val="black"/>
                  </a:solidFill>
                </a:rPr>
                <a:t>Internal Threat</a:t>
              </a:r>
            </a:p>
          </p:txBody>
        </p:sp>
        <p:grpSp>
          <p:nvGrpSpPr>
            <p:cNvPr id="7" name="Group 20"/>
            <p:cNvGrpSpPr/>
            <p:nvPr/>
          </p:nvGrpSpPr>
          <p:grpSpPr>
            <a:xfrm>
              <a:off x="3266156" y="1811442"/>
              <a:ext cx="707074" cy="1328468"/>
              <a:chOff x="3256873" y="1286939"/>
              <a:chExt cx="707074" cy="1328468"/>
            </a:xfrm>
          </p:grpSpPr>
          <p:pic>
            <p:nvPicPr>
              <p:cNvPr id="1033" name="Picture 9" descr="C:\Users\zachary.lewis7\AppData\Local\Microsoft\Windows\Temporary Internet Files\Content.IE5\CHCEI7J6\MC900154342[1].wmf"/>
              <p:cNvPicPr>
                <a:picLocks noChangeAspect="1" noChangeArrowheads="1"/>
              </p:cNvPicPr>
              <p:nvPr/>
            </p:nvPicPr>
            <p:blipFill>
              <a:blip r:embed="rId8" cstate="print"/>
              <a:srcRect/>
              <a:stretch>
                <a:fillRect/>
              </a:stretch>
            </p:blipFill>
            <p:spPr bwMode="auto">
              <a:xfrm>
                <a:off x="3388221" y="1286939"/>
                <a:ext cx="533951" cy="602202"/>
              </a:xfrm>
              <a:prstGeom prst="rect">
                <a:avLst/>
              </a:prstGeom>
              <a:noFill/>
            </p:spPr>
          </p:pic>
          <p:sp>
            <p:nvSpPr>
              <p:cNvPr id="19" name="TextBox 18"/>
              <p:cNvSpPr txBox="1"/>
              <p:nvPr/>
            </p:nvSpPr>
            <p:spPr>
              <a:xfrm>
                <a:off x="3256873" y="1910801"/>
                <a:ext cx="707074" cy="704606"/>
              </a:xfrm>
              <a:prstGeom prst="rect">
                <a:avLst/>
              </a:prstGeom>
              <a:noFill/>
            </p:spPr>
            <p:txBody>
              <a:bodyPr wrap="square" rtlCol="0">
                <a:spAutoFit/>
              </a:bodyPr>
              <a:lstStyle/>
              <a:p>
                <a:pPr defTabSz="685925"/>
                <a:r>
                  <a:rPr lang="en-US" sz="1000" dirty="0">
                    <a:solidFill>
                      <a:prstClr val="black"/>
                    </a:solidFill>
                  </a:rPr>
                  <a:t>Thief</a:t>
                </a:r>
              </a:p>
              <a:p>
                <a:pPr defTabSz="685925"/>
                <a:r>
                  <a:rPr lang="en-US" sz="1000" dirty="0">
                    <a:solidFill>
                      <a:prstClr val="black"/>
                    </a:solidFill>
                  </a:rPr>
                  <a:t>External</a:t>
                </a:r>
              </a:p>
              <a:p>
                <a:pPr defTabSz="685925"/>
                <a:r>
                  <a:rPr lang="en-US" sz="1000" dirty="0">
                    <a:solidFill>
                      <a:prstClr val="black"/>
                    </a:solidFill>
                  </a:rPr>
                  <a:t>Threat</a:t>
                </a:r>
              </a:p>
            </p:txBody>
          </p:sp>
        </p:grpSp>
        <p:grpSp>
          <p:nvGrpSpPr>
            <p:cNvPr id="8" name="Group 21"/>
            <p:cNvGrpSpPr/>
            <p:nvPr/>
          </p:nvGrpSpPr>
          <p:grpSpPr>
            <a:xfrm>
              <a:off x="4196027" y="1835446"/>
              <a:ext cx="886551" cy="1366353"/>
              <a:chOff x="4247086" y="1273809"/>
              <a:chExt cx="886551" cy="1366353"/>
            </a:xfrm>
          </p:grpSpPr>
          <p:pic>
            <p:nvPicPr>
              <p:cNvPr id="1034" name="Picture 10" descr="C:\Users\zachary.lewis7\AppData\Local\Microsoft\Windows\Temporary Internet Files\Content.IE5\QZA5XF11\MC900213113[1].wmf"/>
              <p:cNvPicPr>
                <a:picLocks noChangeAspect="1" noChangeArrowheads="1"/>
              </p:cNvPicPr>
              <p:nvPr/>
            </p:nvPicPr>
            <p:blipFill>
              <a:blip r:embed="rId9" cstate="print"/>
              <a:srcRect/>
              <a:stretch>
                <a:fillRect/>
              </a:stretch>
            </p:blipFill>
            <p:spPr bwMode="auto">
              <a:xfrm>
                <a:off x="4603363" y="1273809"/>
                <a:ext cx="349250" cy="670574"/>
              </a:xfrm>
              <a:prstGeom prst="rect">
                <a:avLst/>
              </a:prstGeom>
              <a:noFill/>
            </p:spPr>
          </p:pic>
          <p:sp>
            <p:nvSpPr>
              <p:cNvPr id="20" name="TextBox 19"/>
              <p:cNvSpPr txBox="1"/>
              <p:nvPr/>
            </p:nvSpPr>
            <p:spPr>
              <a:xfrm>
                <a:off x="4247086" y="1935556"/>
                <a:ext cx="886551" cy="704606"/>
              </a:xfrm>
              <a:prstGeom prst="rect">
                <a:avLst/>
              </a:prstGeom>
              <a:noFill/>
            </p:spPr>
            <p:txBody>
              <a:bodyPr wrap="square" rtlCol="0">
                <a:spAutoFit/>
              </a:bodyPr>
              <a:lstStyle/>
              <a:p>
                <a:pPr defTabSz="685925"/>
                <a:r>
                  <a:rPr lang="en-US" sz="1000" dirty="0">
                    <a:solidFill>
                      <a:prstClr val="black"/>
                    </a:solidFill>
                  </a:rPr>
                  <a:t>Repairman</a:t>
                </a:r>
              </a:p>
              <a:p>
                <a:pPr defTabSz="685925"/>
                <a:r>
                  <a:rPr lang="en-US" sz="1000" dirty="0">
                    <a:solidFill>
                      <a:prstClr val="black"/>
                    </a:solidFill>
                  </a:rPr>
                  <a:t>Internal</a:t>
                </a:r>
              </a:p>
              <a:p>
                <a:pPr defTabSz="685925"/>
                <a:r>
                  <a:rPr lang="en-US" sz="1000" dirty="0">
                    <a:solidFill>
                      <a:prstClr val="black"/>
                    </a:solidFill>
                  </a:rPr>
                  <a:t>Threat</a:t>
                </a:r>
              </a:p>
            </p:txBody>
          </p:sp>
        </p:grpSp>
        <p:pic>
          <p:nvPicPr>
            <p:cNvPr id="1037" name="Picture 13" descr="C:\Users\zachary.lewis7\AppData\Local\Microsoft\Windows\Temporary Internet Files\Content.IE5\CHCEI7J6\MP900341633[1].jpg"/>
            <p:cNvPicPr>
              <a:picLocks noChangeAspect="1" noChangeArrowheads="1"/>
            </p:cNvPicPr>
            <p:nvPr/>
          </p:nvPicPr>
          <p:blipFill>
            <a:blip r:embed="rId10" cstate="print"/>
            <a:srcRect/>
            <a:stretch>
              <a:fillRect/>
            </a:stretch>
          </p:blipFill>
          <p:spPr bwMode="auto">
            <a:xfrm>
              <a:off x="3896436" y="429053"/>
              <a:ext cx="682388" cy="956618"/>
            </a:xfrm>
            <a:prstGeom prst="rect">
              <a:avLst/>
            </a:prstGeom>
            <a:noFill/>
          </p:spPr>
        </p:pic>
      </p:grpSp>
      <p:sp>
        <p:nvSpPr>
          <p:cNvPr id="28" name="Rectangle 27"/>
          <p:cNvSpPr/>
          <p:nvPr/>
        </p:nvSpPr>
        <p:spPr>
          <a:xfrm>
            <a:off x="3504252" y="978274"/>
            <a:ext cx="5753883" cy="461665"/>
          </a:xfrm>
          <a:prstGeom prst="rect">
            <a:avLst/>
          </a:prstGeom>
          <a:noFill/>
        </p:spPr>
        <p:txBody>
          <a:bodyPr wrap="none" lIns="91440" tIns="45720" rIns="91440" bIns="45720">
            <a:spAutoFit/>
          </a:bodyPr>
          <a:lstStyle/>
          <a:p>
            <a:pPr defTabSz="685925"/>
            <a:r>
              <a:rPr lang="en-US" sz="2400" b="1" cap="all" dirty="0">
                <a:ln w="9000" cmpd="sng">
                  <a:solidFill>
                    <a:srgbClr val="99D5EF">
                      <a:shade val="50000"/>
                      <a:satMod val="120000"/>
                    </a:srgbClr>
                  </a:solidFill>
                  <a:prstDash val="solid"/>
                </a:ln>
                <a:solidFill>
                  <a:srgbClr val="FF0000"/>
                </a:solidFill>
                <a:effectLst>
                  <a:reflection blurRad="12700" stA="28000" endPos="45000" dist="1000" dir="5400000" sy="-100000" algn="bl" rotWithShape="0"/>
                </a:effectLst>
              </a:rPr>
              <a:t>List the Potential Attacks/</a:t>
            </a:r>
            <a:r>
              <a:rPr lang="en-US" sz="2400" b="1" cap="all" dirty="0" err="1">
                <a:ln w="9000" cmpd="sng">
                  <a:solidFill>
                    <a:srgbClr val="99D5EF">
                      <a:shade val="50000"/>
                      <a:satMod val="120000"/>
                    </a:srgbClr>
                  </a:solidFill>
                  <a:prstDash val="solid"/>
                </a:ln>
                <a:solidFill>
                  <a:srgbClr val="FF0000"/>
                </a:solidFill>
                <a:effectLst>
                  <a:reflection blurRad="12700" stA="28000" endPos="45000" dist="1000" dir="5400000" sy="-100000" algn="bl" rotWithShape="0"/>
                </a:effectLst>
              </a:rPr>
              <a:t>SafeGuards</a:t>
            </a:r>
            <a:endParaRPr lang="en-US" sz="2400" b="1" cap="all" dirty="0">
              <a:ln w="9000" cmpd="sng">
                <a:solidFill>
                  <a:srgbClr val="99D5EF">
                    <a:shade val="50000"/>
                    <a:satMod val="120000"/>
                  </a:srgbClr>
                </a:solidFill>
                <a:prstDash val="solid"/>
              </a:ln>
              <a:solidFill>
                <a:srgbClr val="FF0000"/>
              </a:solidFill>
              <a:effectLst>
                <a:reflection blurRad="12700" stA="28000" endPos="45000" dist="1000" dir="5400000" sy="-100000" algn="bl" rotWithShape="0"/>
              </a:effectLst>
            </a:endParaRPr>
          </a:p>
        </p:txBody>
      </p:sp>
      <p:sp>
        <p:nvSpPr>
          <p:cNvPr id="31" name="TextBox 30"/>
          <p:cNvSpPr txBox="1"/>
          <p:nvPr/>
        </p:nvSpPr>
        <p:spPr>
          <a:xfrm>
            <a:off x="5237019" y="1688525"/>
            <a:ext cx="1163782" cy="400110"/>
          </a:xfrm>
          <a:prstGeom prst="rect">
            <a:avLst/>
          </a:prstGeom>
          <a:noFill/>
        </p:spPr>
        <p:txBody>
          <a:bodyPr wrap="square" rtlCol="0">
            <a:spAutoFit/>
          </a:bodyPr>
          <a:lstStyle/>
          <a:p>
            <a:pPr defTabSz="685925"/>
            <a:r>
              <a:rPr lang="en-US" sz="2000" dirty="0">
                <a:solidFill>
                  <a:prstClr val="black"/>
                </a:solidFill>
              </a:rPr>
              <a:t>Threat</a:t>
            </a:r>
          </a:p>
        </p:txBody>
      </p:sp>
      <p:pic>
        <p:nvPicPr>
          <p:cNvPr id="1026" name="Picture 2" descr="C:\Users\zachary.lewis7\AppData\Local\Microsoft\Windows\Temporary Internet Files\Content.IE5\OWUCEW2J\MC900023652[1].wmf"/>
          <p:cNvPicPr>
            <a:picLocks noChangeAspect="1" noChangeArrowheads="1"/>
          </p:cNvPicPr>
          <p:nvPr/>
        </p:nvPicPr>
        <p:blipFill>
          <a:blip r:embed="rId11" cstate="print"/>
          <a:srcRect/>
          <a:stretch>
            <a:fillRect/>
          </a:stretch>
        </p:blipFill>
        <p:spPr bwMode="auto">
          <a:xfrm>
            <a:off x="6436243" y="2144350"/>
            <a:ext cx="542256" cy="541700"/>
          </a:xfrm>
          <a:prstGeom prst="rect">
            <a:avLst/>
          </a:prstGeom>
          <a:noFill/>
        </p:spPr>
      </p:pic>
      <p:sp>
        <p:nvSpPr>
          <p:cNvPr id="32" name="TextBox 31"/>
          <p:cNvSpPr txBox="1"/>
          <p:nvPr/>
        </p:nvSpPr>
        <p:spPr>
          <a:xfrm>
            <a:off x="6403075" y="2720169"/>
            <a:ext cx="624017" cy="276999"/>
          </a:xfrm>
          <a:prstGeom prst="rect">
            <a:avLst/>
          </a:prstGeom>
          <a:noFill/>
        </p:spPr>
        <p:txBody>
          <a:bodyPr wrap="none" rtlCol="0">
            <a:spAutoFit/>
          </a:bodyPr>
          <a:lstStyle/>
          <a:p>
            <a:pPr defTabSz="685925"/>
            <a:r>
              <a:rPr lang="en-US" sz="1200" dirty="0">
                <a:solidFill>
                  <a:prstClr val="black"/>
                </a:solidFill>
              </a:rPr>
              <a:t>Storms</a:t>
            </a:r>
          </a:p>
        </p:txBody>
      </p:sp>
      <p:sp>
        <p:nvSpPr>
          <p:cNvPr id="33" name="Rectangle 32"/>
          <p:cNvSpPr/>
          <p:nvPr/>
        </p:nvSpPr>
        <p:spPr>
          <a:xfrm>
            <a:off x="3202674" y="1447633"/>
            <a:ext cx="6557749" cy="276999"/>
          </a:xfrm>
          <a:prstGeom prst="rect">
            <a:avLst/>
          </a:prstGeom>
        </p:spPr>
        <p:txBody>
          <a:bodyPr wrap="square">
            <a:spAutoFit/>
          </a:bodyPr>
          <a:lstStyle/>
          <a:p>
            <a:pPr defTabSz="685925"/>
            <a:r>
              <a:rPr lang="en-US" sz="1200" dirty="0">
                <a:solidFill>
                  <a:prstClr val="black"/>
                </a:solidFill>
              </a:rPr>
              <a:t>Attack (or exploit). An action taken to harm an asset.</a:t>
            </a:r>
          </a:p>
        </p:txBody>
      </p:sp>
      <p:sp>
        <p:nvSpPr>
          <p:cNvPr id="11" name="Oval Callout 10"/>
          <p:cNvSpPr/>
          <p:nvPr/>
        </p:nvSpPr>
        <p:spPr>
          <a:xfrm>
            <a:off x="7770715" y="1554155"/>
            <a:ext cx="2604560" cy="941816"/>
          </a:xfrm>
          <a:prstGeom prst="wedgeEllipseCallout">
            <a:avLst>
              <a:gd name="adj1" fmla="val -92080"/>
              <a:gd name="adj2" fmla="val 140939"/>
            </a:avLst>
          </a:prstGeom>
          <a:solidFill>
            <a:srgbClr val="FFFF00"/>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925">
              <a:lnSpc>
                <a:spcPct val="90000"/>
              </a:lnSpc>
            </a:pPr>
            <a:r>
              <a:rPr lang="en-US" sz="1350" b="1" dirty="0">
                <a:solidFill>
                  <a:prstClr val="black"/>
                </a:solidFill>
              </a:rPr>
              <a:t>Which is easier to protect ?</a:t>
            </a:r>
          </a:p>
          <a:p>
            <a:pPr defTabSz="685925">
              <a:lnSpc>
                <a:spcPct val="90000"/>
              </a:lnSpc>
            </a:pPr>
            <a:r>
              <a:rPr lang="en-US" sz="1350" b="1" dirty="0">
                <a:solidFill>
                  <a:prstClr val="black"/>
                </a:solidFill>
              </a:rPr>
              <a:t>Why/When/Cost ?</a:t>
            </a:r>
          </a:p>
        </p:txBody>
      </p:sp>
    </p:spTree>
    <p:extLst>
      <p:ext uri="{BB962C8B-B14F-4D97-AF65-F5344CB8AC3E}">
        <p14:creationId xmlns:p14="http://schemas.microsoft.com/office/powerpoint/2010/main" val="3710251502"/>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1241252"/>
          </a:xfrm>
        </p:spPr>
        <p:txBody>
          <a:bodyPr>
            <a:normAutofit fontScale="90000"/>
          </a:bodyPr>
          <a:lstStyle/>
          <a:p>
            <a:pPr algn="ctr">
              <a:lnSpc>
                <a:spcPct val="100000"/>
              </a:lnSpc>
            </a:pPr>
            <a:r>
              <a:rPr lang="en-US" dirty="0"/>
              <a:t>Application Security – Overview</a:t>
            </a:r>
            <a:br>
              <a:rPr lang="en-US" dirty="0"/>
            </a:br>
            <a:r>
              <a:rPr lang="en-US" dirty="0"/>
              <a:t>Key Security Concepts</a:t>
            </a:r>
          </a:p>
        </p:txBody>
      </p:sp>
      <p:sp>
        <p:nvSpPr>
          <p:cNvPr id="5" name="Rectangle 4">
            <a:extLst>
              <a:ext uri="{FF2B5EF4-FFF2-40B4-BE49-F238E27FC236}">
                <a16:creationId xmlns:a16="http://schemas.microsoft.com/office/drawing/2014/main" id="{5E043BD5-8657-9A43-880A-B42B1602EBB6}"/>
              </a:ext>
            </a:extLst>
          </p:cNvPr>
          <p:cNvSpPr/>
          <p:nvPr/>
        </p:nvSpPr>
        <p:spPr>
          <a:xfrm>
            <a:off x="345295" y="1717590"/>
            <a:ext cx="11501410" cy="4193839"/>
          </a:xfrm>
          <a:prstGeom prst="rect">
            <a:avLst/>
          </a:prstGeom>
        </p:spPr>
        <p:txBody>
          <a:bodyPr wrap="square" lIns="129920" tIns="64960" rIns="129920" bIns="64960">
            <a:spAutoFit/>
          </a:bodyPr>
          <a:lstStyle/>
          <a:p>
            <a:pPr algn="l" defTabSz="1299164" rtl="0">
              <a:buFont typeface="Wingdings" pitchFamily="2" charset="2"/>
              <a:buChar char="Ø"/>
            </a:pPr>
            <a:r>
              <a:rPr lang="en-US" sz="2400" b="1" u="sng" kern="1200" dirty="0">
                <a:solidFill>
                  <a:srgbClr val="000000"/>
                </a:solidFill>
              </a:rPr>
              <a:t>Confidentiality</a:t>
            </a:r>
            <a:br>
              <a:rPr lang="en-US" sz="2400" kern="1200" dirty="0">
                <a:solidFill>
                  <a:srgbClr val="000000"/>
                </a:solidFill>
              </a:rPr>
            </a:br>
            <a:r>
              <a:rPr lang="en-US" sz="2400" kern="1200" dirty="0">
                <a:solidFill>
                  <a:srgbClr val="000000"/>
                </a:solidFill>
              </a:rPr>
              <a:t> </a:t>
            </a:r>
          </a:p>
          <a:p>
            <a:pPr marL="649583" lvl="1" indent="0" algn="l" defTabSz="1299164" rtl="0">
              <a:buFont typeface="Wingdings" pitchFamily="2" charset="2"/>
              <a:buChar char="ü"/>
            </a:pPr>
            <a:r>
              <a:rPr lang="en-US" sz="2400" kern="1200" dirty="0">
                <a:solidFill>
                  <a:srgbClr val="000000"/>
                </a:solidFill>
              </a:rPr>
              <a:t>Prevent the disclosure of information to unauthorized individuals or systems.</a:t>
            </a:r>
            <a:br>
              <a:rPr lang="en-US" sz="2400" kern="1200" dirty="0">
                <a:solidFill>
                  <a:srgbClr val="000000"/>
                </a:solidFill>
              </a:rPr>
            </a:br>
            <a:endParaRPr lang="en-US" sz="2400" kern="1200" dirty="0">
              <a:solidFill>
                <a:srgbClr val="000000"/>
              </a:solidFill>
            </a:endParaRPr>
          </a:p>
          <a:p>
            <a:pPr algn="l" defTabSz="1299164" rtl="0">
              <a:buFont typeface="Wingdings" pitchFamily="2" charset="2"/>
              <a:buChar char="Ø"/>
            </a:pPr>
            <a:r>
              <a:rPr lang="en-US" sz="2400" b="1" u="sng" kern="1200" dirty="0">
                <a:solidFill>
                  <a:srgbClr val="000000"/>
                </a:solidFill>
              </a:rPr>
              <a:t>Integrity</a:t>
            </a:r>
            <a:r>
              <a:rPr lang="en-US" sz="2400" kern="1200" dirty="0">
                <a:solidFill>
                  <a:srgbClr val="000000"/>
                </a:solidFill>
              </a:rPr>
              <a:t> </a:t>
            </a:r>
            <a:br>
              <a:rPr lang="en-US" sz="2400" kern="1200" dirty="0">
                <a:solidFill>
                  <a:srgbClr val="000000"/>
                </a:solidFill>
              </a:rPr>
            </a:br>
            <a:endParaRPr lang="en-US" sz="2400" kern="1200" dirty="0">
              <a:solidFill>
                <a:srgbClr val="000000"/>
              </a:solidFill>
            </a:endParaRPr>
          </a:p>
          <a:p>
            <a:pPr marL="649583" lvl="1" indent="0" algn="l" defTabSz="1299164" rtl="0">
              <a:buFont typeface="Wingdings" pitchFamily="2" charset="2"/>
              <a:buChar char="ü"/>
            </a:pPr>
            <a:r>
              <a:rPr lang="en-US" sz="2400" kern="1200" dirty="0">
                <a:solidFill>
                  <a:srgbClr val="000000"/>
                </a:solidFill>
              </a:rPr>
              <a:t>Prevent data modifications that are untraceable. </a:t>
            </a:r>
          </a:p>
          <a:p>
            <a:pPr algn="l" defTabSz="1299164" rtl="0">
              <a:buFont typeface="Wingdings" pitchFamily="2" charset="2"/>
              <a:buChar char="Ø"/>
            </a:pPr>
            <a:endParaRPr lang="en-US" sz="2400" kern="1200" dirty="0">
              <a:solidFill>
                <a:srgbClr val="000000"/>
              </a:solidFill>
            </a:endParaRPr>
          </a:p>
          <a:p>
            <a:pPr algn="l" defTabSz="1299164" rtl="0">
              <a:buFont typeface="Wingdings" pitchFamily="2" charset="2"/>
              <a:buChar char="Ø"/>
            </a:pPr>
            <a:r>
              <a:rPr lang="en-US" sz="2400" b="1" u="sng" kern="1200" dirty="0">
                <a:solidFill>
                  <a:srgbClr val="000000"/>
                </a:solidFill>
              </a:rPr>
              <a:t>Availability</a:t>
            </a:r>
            <a:br>
              <a:rPr lang="en-US" sz="2400" kern="1200" dirty="0">
                <a:solidFill>
                  <a:srgbClr val="000000"/>
                </a:solidFill>
              </a:rPr>
            </a:br>
            <a:endParaRPr lang="en-US" sz="2400" kern="1200" dirty="0">
              <a:solidFill>
                <a:srgbClr val="000000"/>
              </a:solidFill>
            </a:endParaRPr>
          </a:p>
          <a:p>
            <a:pPr marL="649583" lvl="1" indent="0" algn="l" defTabSz="1299164" rtl="0">
              <a:buFont typeface="Wingdings" pitchFamily="2" charset="2"/>
              <a:buChar char="ü"/>
            </a:pPr>
            <a:r>
              <a:rPr lang="en-US" sz="2400" kern="1200" dirty="0">
                <a:solidFill>
                  <a:srgbClr val="000000"/>
                </a:solidFill>
              </a:rPr>
              <a:t> Ensure the information is available when it is needed </a:t>
            </a:r>
          </a:p>
        </p:txBody>
      </p:sp>
    </p:spTree>
    <p:extLst>
      <p:ext uri="{BB962C8B-B14F-4D97-AF65-F5344CB8AC3E}">
        <p14:creationId xmlns:p14="http://schemas.microsoft.com/office/powerpoint/2010/main" val="1312279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1031188"/>
          </a:xfrm>
        </p:spPr>
        <p:txBody>
          <a:bodyPr>
            <a:normAutofit/>
          </a:bodyPr>
          <a:lstStyle/>
          <a:p>
            <a:pPr algn="ctr">
              <a:lnSpc>
                <a:spcPct val="100000"/>
              </a:lnSpc>
            </a:pPr>
            <a:r>
              <a:rPr lang="en-US" dirty="0"/>
              <a:t>Application Security – Overview</a:t>
            </a:r>
            <a:br>
              <a:rPr lang="en-US" dirty="0"/>
            </a:br>
            <a:r>
              <a:rPr lang="en-US" sz="1300" dirty="0"/>
              <a:t>https://</a:t>
            </a:r>
            <a:r>
              <a:rPr lang="en-US" sz="1300" dirty="0" err="1"/>
              <a:t>www.owasp.org</a:t>
            </a:r>
            <a:r>
              <a:rPr lang="en-US" sz="1300" dirty="0"/>
              <a:t>/</a:t>
            </a:r>
            <a:r>
              <a:rPr lang="en-US" sz="1300" dirty="0" err="1"/>
              <a:t>index.php</a:t>
            </a:r>
            <a:r>
              <a:rPr lang="en-US" sz="1300" dirty="0"/>
              <a:t>/</a:t>
            </a:r>
            <a:r>
              <a:rPr lang="en-US" sz="1300" dirty="0" err="1"/>
              <a:t>OWASP_Risk_Rating_Methodology</a:t>
            </a:r>
            <a:endParaRPr lang="en-US" sz="1300" dirty="0"/>
          </a:p>
        </p:txBody>
      </p:sp>
      <p:sp>
        <p:nvSpPr>
          <p:cNvPr id="3" name="Rectangle 2">
            <a:extLst>
              <a:ext uri="{FF2B5EF4-FFF2-40B4-BE49-F238E27FC236}">
                <a16:creationId xmlns:a16="http://schemas.microsoft.com/office/drawing/2014/main" id="{69AA3E86-8836-9444-8391-DC5E7245EDF8}"/>
              </a:ext>
            </a:extLst>
          </p:cNvPr>
          <p:cNvSpPr/>
          <p:nvPr/>
        </p:nvSpPr>
        <p:spPr>
          <a:xfrm>
            <a:off x="838199" y="1743043"/>
            <a:ext cx="10671089" cy="4308872"/>
          </a:xfrm>
          <a:prstGeom prst="rect">
            <a:avLst/>
          </a:prstGeom>
          <a:ln>
            <a:solidFill>
              <a:schemeClr val="tx1"/>
            </a:solidFill>
          </a:ln>
        </p:spPr>
        <p:txBody>
          <a:bodyPr wrap="square">
            <a:spAutoFit/>
          </a:bodyPr>
          <a:lstStyle/>
          <a:p>
            <a:r>
              <a:rPr lang="en-US" b="1" u="sng" dirty="0"/>
              <a:t>Technical Impact Factors</a:t>
            </a:r>
          </a:p>
          <a:p>
            <a:endParaRPr lang="en-US" b="1" u="sng" dirty="0"/>
          </a:p>
          <a:p>
            <a:r>
              <a:rPr lang="en-US" sz="1400" dirty="0"/>
              <a:t>Technical impact can be broken down into factors aligned with the traditional security areas of concern: confidentiality, integrity, availability, and accountability. The goal is to estimate the magnitude of the impact on the system if the vulnerability were to be exploited.</a:t>
            </a:r>
          </a:p>
          <a:p>
            <a:endParaRPr lang="en-US" sz="1400" dirty="0"/>
          </a:p>
          <a:p>
            <a:r>
              <a:rPr lang="en-US" sz="1400" b="1" u="sng" dirty="0"/>
              <a:t>Loss of confidentiality</a:t>
            </a:r>
          </a:p>
          <a:p>
            <a:r>
              <a:rPr lang="en-US" sz="1400" dirty="0"/>
              <a:t>How much data could be disclosed and how sensitive is it? Minimal non-sensitive data disclosed (2), minimal critical data disclosed (6), extensive non-sensitive data disclosed (6), extensive critical data disclosed (7), all data disclosed (9)</a:t>
            </a:r>
            <a:br>
              <a:rPr lang="en-US" sz="1400" dirty="0"/>
            </a:br>
            <a:endParaRPr lang="en-US" sz="1400" dirty="0"/>
          </a:p>
          <a:p>
            <a:r>
              <a:rPr lang="en-US" sz="1400" b="1" u="sng" dirty="0"/>
              <a:t>Loss of integrity</a:t>
            </a:r>
          </a:p>
          <a:p>
            <a:r>
              <a:rPr lang="en-US" sz="1400" dirty="0"/>
              <a:t>How much data could be corrupted and how damaged is it? Minimal slightly corrupt data (1), minimal seriously corrupt data (3), extensive slightly corrupt data (5), extensive seriously corrupt data (7), all data totally corrupt (9)</a:t>
            </a:r>
            <a:br>
              <a:rPr lang="en-US" sz="1400" dirty="0"/>
            </a:br>
            <a:endParaRPr lang="en-US" sz="1400" dirty="0"/>
          </a:p>
          <a:p>
            <a:r>
              <a:rPr lang="en-US" sz="1400" b="1" u="sng" dirty="0"/>
              <a:t>Loss of availability</a:t>
            </a:r>
          </a:p>
          <a:p>
            <a:r>
              <a:rPr lang="en-US" sz="1400" dirty="0"/>
              <a:t>How much service could be lost and how vital is it? Minimal secondary services interrupted (1), minimal primary services interrupted (5), extensive secondary services interrupted (5), extensive primary services interrupted (7), all services completely lost (9)</a:t>
            </a:r>
            <a:br>
              <a:rPr lang="en-US" sz="1400" dirty="0"/>
            </a:br>
            <a:endParaRPr lang="en-US" sz="1400" dirty="0"/>
          </a:p>
          <a:p>
            <a:r>
              <a:rPr lang="en-US" sz="1400" b="1" u="sng" dirty="0"/>
              <a:t>Loss of accountability</a:t>
            </a:r>
          </a:p>
          <a:p>
            <a:r>
              <a:rPr lang="en-US" sz="1400" dirty="0"/>
              <a:t>Are the threat agents' actions traceable to an individual? Fully traceable (1), possibly traceable (7), completely anonymous (9)</a:t>
            </a:r>
          </a:p>
        </p:txBody>
      </p:sp>
    </p:spTree>
    <p:extLst>
      <p:ext uri="{BB962C8B-B14F-4D97-AF65-F5344CB8AC3E}">
        <p14:creationId xmlns:p14="http://schemas.microsoft.com/office/powerpoint/2010/main" val="1550773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697556"/>
          </a:xfrm>
        </p:spPr>
        <p:txBody>
          <a:bodyPr>
            <a:normAutofit fontScale="90000"/>
          </a:bodyPr>
          <a:lstStyle/>
          <a:p>
            <a:pPr algn="ctr">
              <a:lnSpc>
                <a:spcPct val="100000"/>
              </a:lnSpc>
            </a:pPr>
            <a:r>
              <a:rPr lang="en-US" dirty="0"/>
              <a:t>Application Security - Overview</a:t>
            </a:r>
          </a:p>
        </p:txBody>
      </p:sp>
      <p:sp>
        <p:nvSpPr>
          <p:cNvPr id="3" name="TextBox 2">
            <a:extLst>
              <a:ext uri="{FF2B5EF4-FFF2-40B4-BE49-F238E27FC236}">
                <a16:creationId xmlns:a16="http://schemas.microsoft.com/office/drawing/2014/main" id="{ABB71C56-1795-5441-9983-DFD0D9317E8E}"/>
              </a:ext>
            </a:extLst>
          </p:cNvPr>
          <p:cNvSpPr txBox="1"/>
          <p:nvPr/>
        </p:nvSpPr>
        <p:spPr>
          <a:xfrm>
            <a:off x="813487" y="1186229"/>
            <a:ext cx="10540313" cy="4616648"/>
          </a:xfrm>
          <a:prstGeom prst="rect">
            <a:avLst/>
          </a:prstGeom>
          <a:noFill/>
          <a:ln>
            <a:solidFill>
              <a:schemeClr val="tx1"/>
            </a:solidFill>
          </a:ln>
        </p:spPr>
        <p:txBody>
          <a:bodyPr wrap="square" rtlCol="0">
            <a:spAutoFit/>
          </a:bodyPr>
          <a:lstStyle/>
          <a:p>
            <a:r>
              <a:rPr lang="en-US" dirty="0"/>
              <a:t>Application security encompasses measures taken to improve the security of an application often by finding, fixing and preventing security vulnerabilities.</a:t>
            </a:r>
          </a:p>
          <a:p>
            <a:br>
              <a:rPr lang="en-US" dirty="0"/>
            </a:br>
            <a:r>
              <a:rPr lang="en-US" dirty="0"/>
              <a:t>Key Terms</a:t>
            </a:r>
          </a:p>
          <a:p>
            <a:endParaRPr lang="en-US" dirty="0"/>
          </a:p>
          <a:p>
            <a:pPr marL="285750" indent="-285750">
              <a:buFont typeface="Arial" panose="020B0604020202020204" pitchFamily="34" charset="0"/>
              <a:buChar char="•"/>
            </a:pPr>
            <a:r>
              <a:rPr lang="en-US" b="1" u="sng" dirty="0"/>
              <a:t>Asset</a:t>
            </a:r>
            <a:r>
              <a:rPr lang="en-US" dirty="0"/>
              <a:t>. Resource of value such as the data in a database, money in an account, file on the filesystem or any system resource.</a:t>
            </a:r>
            <a:br>
              <a:rPr lang="en-US" dirty="0"/>
            </a:br>
            <a:endParaRPr lang="en-US" dirty="0"/>
          </a:p>
          <a:p>
            <a:pPr marL="285750" indent="-285750">
              <a:buFont typeface="Arial" panose="020B0604020202020204" pitchFamily="34" charset="0"/>
              <a:buChar char="•"/>
            </a:pPr>
            <a:r>
              <a:rPr lang="en-US" b="1" u="sng" dirty="0"/>
              <a:t>Vulnerability.</a:t>
            </a:r>
            <a:r>
              <a:rPr lang="en-US" dirty="0"/>
              <a:t> A weakness or gap in security program that can be exploited by threats to gain unauthorized access to an asset.</a:t>
            </a:r>
            <a:br>
              <a:rPr lang="en-US" dirty="0"/>
            </a:br>
            <a:endParaRPr lang="en-US" dirty="0"/>
          </a:p>
          <a:p>
            <a:pPr marL="285750" indent="-285750">
              <a:buFont typeface="Arial" panose="020B0604020202020204" pitchFamily="34" charset="0"/>
              <a:buChar char="•"/>
            </a:pPr>
            <a:r>
              <a:rPr lang="en-US" b="1" u="sng" dirty="0"/>
              <a:t>Attack</a:t>
            </a:r>
            <a:r>
              <a:rPr lang="en-US" dirty="0"/>
              <a:t> (or exploit). An action taken to harm an asset.</a:t>
            </a:r>
            <a:br>
              <a:rPr lang="en-US" dirty="0"/>
            </a:br>
            <a:endParaRPr lang="en-US" dirty="0"/>
          </a:p>
          <a:p>
            <a:pPr marL="285750" indent="-285750">
              <a:buFont typeface="Arial" panose="020B0604020202020204" pitchFamily="34" charset="0"/>
              <a:buChar char="•"/>
            </a:pPr>
            <a:r>
              <a:rPr lang="en-US" b="1" u="sng" dirty="0"/>
              <a:t>Threat</a:t>
            </a:r>
            <a:r>
              <a:rPr lang="en-US" dirty="0"/>
              <a:t>. Anything that can exploit a vulnerability and obtain, damage, or destroy an asset.</a:t>
            </a:r>
          </a:p>
          <a:p>
            <a:endParaRPr lang="en-US" dirty="0"/>
          </a:p>
          <a:p>
            <a:r>
              <a:rPr lang="en-US" sz="1200" i="1" dirty="0"/>
              <a:t>Wikipedia contributors. (2019, September 12). Application security. In Wikipedia, The Free Encyclopedia. Retrieved 23:32, December 29, 2019, from https://</a:t>
            </a:r>
            <a:r>
              <a:rPr lang="en-US" sz="1200" i="1" dirty="0" err="1"/>
              <a:t>en.wikipedia.org</a:t>
            </a:r>
            <a:r>
              <a:rPr lang="en-US" sz="1200" i="1" dirty="0"/>
              <a:t>/w/</a:t>
            </a:r>
            <a:r>
              <a:rPr lang="en-US" sz="1200" i="1" dirty="0" err="1"/>
              <a:t>index.php?title</a:t>
            </a:r>
            <a:r>
              <a:rPr lang="en-US" sz="1200" i="1" dirty="0"/>
              <a:t>=</a:t>
            </a:r>
            <a:r>
              <a:rPr lang="en-US" sz="1200" i="1" dirty="0" err="1"/>
              <a:t>Application_security&amp;oldid</a:t>
            </a:r>
            <a:r>
              <a:rPr lang="en-US" sz="1200" i="1" dirty="0"/>
              <a:t>=915255773</a:t>
            </a:r>
          </a:p>
        </p:txBody>
      </p:sp>
    </p:spTree>
    <p:extLst>
      <p:ext uri="{BB962C8B-B14F-4D97-AF65-F5344CB8AC3E}">
        <p14:creationId xmlns:p14="http://schemas.microsoft.com/office/powerpoint/2010/main" val="3918360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5"/>
            <a:ext cx="10515600" cy="821123"/>
          </a:xfrm>
        </p:spPr>
        <p:txBody>
          <a:bodyPr>
            <a:normAutofit fontScale="90000"/>
          </a:bodyPr>
          <a:lstStyle/>
          <a:p>
            <a:pPr algn="ctr">
              <a:lnSpc>
                <a:spcPct val="100000"/>
              </a:lnSpc>
            </a:pPr>
            <a:r>
              <a:rPr lang="en-US" dirty="0"/>
              <a:t>Application Security – Overview</a:t>
            </a:r>
            <a:br>
              <a:rPr lang="en-US" dirty="0"/>
            </a:br>
            <a:r>
              <a:rPr lang="en-US" sz="1300" dirty="0">
                <a:hlinkClick r:id="rId2"/>
              </a:rPr>
              <a:t>https://www.owasp.org/images/7/72/OWASP_Top_10-2017_%28en%29.pdf.pdf</a:t>
            </a:r>
            <a:endParaRPr lang="en-US" sz="1300" dirty="0"/>
          </a:p>
        </p:txBody>
      </p:sp>
      <p:pic>
        <p:nvPicPr>
          <p:cNvPr id="7" name="Picture 6" descr="A screenshot of a cell phone&#10;&#10;Description automatically generated">
            <a:extLst>
              <a:ext uri="{FF2B5EF4-FFF2-40B4-BE49-F238E27FC236}">
                <a16:creationId xmlns:a16="http://schemas.microsoft.com/office/drawing/2014/main" id="{3FB864E6-A500-A34C-8E20-A08C5CB1B510}"/>
              </a:ext>
            </a:extLst>
          </p:cNvPr>
          <p:cNvPicPr>
            <a:picLocks noChangeAspect="1"/>
          </p:cNvPicPr>
          <p:nvPr/>
        </p:nvPicPr>
        <p:blipFill>
          <a:blip r:embed="rId3"/>
          <a:stretch>
            <a:fillRect/>
          </a:stretch>
        </p:blipFill>
        <p:spPr>
          <a:xfrm>
            <a:off x="1504950" y="1336418"/>
            <a:ext cx="9182100" cy="5346700"/>
          </a:xfrm>
          <a:prstGeom prst="rect">
            <a:avLst/>
          </a:prstGeom>
        </p:spPr>
      </p:pic>
    </p:spTree>
    <p:extLst>
      <p:ext uri="{BB962C8B-B14F-4D97-AF65-F5344CB8AC3E}">
        <p14:creationId xmlns:p14="http://schemas.microsoft.com/office/powerpoint/2010/main" val="523780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5"/>
            <a:ext cx="10515600" cy="821123"/>
          </a:xfrm>
        </p:spPr>
        <p:txBody>
          <a:bodyPr>
            <a:normAutofit fontScale="90000"/>
          </a:bodyPr>
          <a:lstStyle/>
          <a:p>
            <a:pPr algn="ctr">
              <a:lnSpc>
                <a:spcPct val="100000"/>
              </a:lnSpc>
            </a:pPr>
            <a:r>
              <a:rPr lang="en-US" dirty="0"/>
              <a:t>Application Security – Overview</a:t>
            </a:r>
            <a:br>
              <a:rPr lang="en-US" dirty="0"/>
            </a:br>
            <a:r>
              <a:rPr lang="en-US" sz="1300" dirty="0">
                <a:hlinkClick r:id="rId2"/>
              </a:rPr>
              <a:t>https://www.owasp.org/images/7/72/OWASP_Top_10-2017_%28en%29.pdf.pdf</a:t>
            </a:r>
            <a:endParaRPr lang="en-US" sz="1300" dirty="0"/>
          </a:p>
        </p:txBody>
      </p:sp>
      <p:pic>
        <p:nvPicPr>
          <p:cNvPr id="5" name="Picture 4" descr="A screenshot of a cell phone&#10;&#10;Description automatically generated">
            <a:extLst>
              <a:ext uri="{FF2B5EF4-FFF2-40B4-BE49-F238E27FC236}">
                <a16:creationId xmlns:a16="http://schemas.microsoft.com/office/drawing/2014/main" id="{2C47C68E-5668-9F43-B78A-BAF7DECD9998}"/>
              </a:ext>
            </a:extLst>
          </p:cNvPr>
          <p:cNvPicPr>
            <a:picLocks noChangeAspect="1"/>
          </p:cNvPicPr>
          <p:nvPr/>
        </p:nvPicPr>
        <p:blipFill>
          <a:blip r:embed="rId3"/>
          <a:stretch>
            <a:fillRect/>
          </a:stretch>
        </p:blipFill>
        <p:spPr>
          <a:xfrm>
            <a:off x="1227094" y="1304152"/>
            <a:ext cx="9169400" cy="4991100"/>
          </a:xfrm>
          <a:prstGeom prst="rect">
            <a:avLst/>
          </a:prstGeom>
        </p:spPr>
      </p:pic>
    </p:spTree>
    <p:extLst>
      <p:ext uri="{BB962C8B-B14F-4D97-AF65-F5344CB8AC3E}">
        <p14:creationId xmlns:p14="http://schemas.microsoft.com/office/powerpoint/2010/main" val="3445653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895348"/>
          </a:xfrm>
        </p:spPr>
        <p:txBody>
          <a:bodyPr>
            <a:normAutofit fontScale="90000"/>
          </a:bodyPr>
          <a:lstStyle/>
          <a:p>
            <a:pPr algn="ctr">
              <a:lnSpc>
                <a:spcPct val="100000"/>
              </a:lnSpc>
            </a:pPr>
            <a:r>
              <a:rPr lang="en-US" dirty="0"/>
              <a:t>Application Security – Process - 1</a:t>
            </a:r>
            <a:br>
              <a:rPr lang="en-US" dirty="0"/>
            </a:br>
            <a:r>
              <a:rPr lang="en-US" sz="1300" dirty="0">
                <a:hlinkClick r:id="rId2"/>
              </a:rPr>
              <a:t>https://www.owasp.org/index.php/Top_10-2017_What%27s_Next_for_Application_Managers</a:t>
            </a:r>
            <a:endParaRPr lang="en-US" sz="1300" dirty="0"/>
          </a:p>
        </p:txBody>
      </p:sp>
      <p:pic>
        <p:nvPicPr>
          <p:cNvPr id="5" name="Picture 4" descr="A screenshot of a social media post&#10;&#10;Description automatically generated">
            <a:extLst>
              <a:ext uri="{FF2B5EF4-FFF2-40B4-BE49-F238E27FC236}">
                <a16:creationId xmlns:a16="http://schemas.microsoft.com/office/drawing/2014/main" id="{064ADC4E-B504-8849-A8CB-6DFA97159AFC}"/>
              </a:ext>
            </a:extLst>
          </p:cNvPr>
          <p:cNvPicPr>
            <a:picLocks noChangeAspect="1"/>
          </p:cNvPicPr>
          <p:nvPr/>
        </p:nvPicPr>
        <p:blipFill>
          <a:blip r:embed="rId3"/>
          <a:stretch>
            <a:fillRect/>
          </a:stretch>
        </p:blipFill>
        <p:spPr>
          <a:xfrm>
            <a:off x="656282" y="1260474"/>
            <a:ext cx="11176000" cy="5232400"/>
          </a:xfrm>
          <a:prstGeom prst="rect">
            <a:avLst/>
          </a:prstGeom>
        </p:spPr>
      </p:pic>
    </p:spTree>
    <p:extLst>
      <p:ext uri="{BB962C8B-B14F-4D97-AF65-F5344CB8AC3E}">
        <p14:creationId xmlns:p14="http://schemas.microsoft.com/office/powerpoint/2010/main" val="89746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895348"/>
          </a:xfrm>
        </p:spPr>
        <p:txBody>
          <a:bodyPr>
            <a:normAutofit fontScale="90000"/>
          </a:bodyPr>
          <a:lstStyle/>
          <a:p>
            <a:pPr algn="ctr">
              <a:lnSpc>
                <a:spcPct val="100000"/>
              </a:lnSpc>
            </a:pPr>
            <a:r>
              <a:rPr lang="en-US" dirty="0"/>
              <a:t>Application Security – Process - 2</a:t>
            </a:r>
            <a:br>
              <a:rPr lang="en-US" dirty="0"/>
            </a:br>
            <a:r>
              <a:rPr lang="en-US" sz="1300" dirty="0">
                <a:hlinkClick r:id="rId2"/>
              </a:rPr>
              <a:t>https://www.owasp.org/index.php/Top_10-2017_What%27s_Next_for_Application_Managers</a:t>
            </a:r>
            <a:endParaRPr lang="en-US" sz="1300" dirty="0"/>
          </a:p>
        </p:txBody>
      </p:sp>
      <p:pic>
        <p:nvPicPr>
          <p:cNvPr id="4" name="Picture 3" descr="A screenshot of a cell phone&#10;&#10;Description automatically generated">
            <a:extLst>
              <a:ext uri="{FF2B5EF4-FFF2-40B4-BE49-F238E27FC236}">
                <a16:creationId xmlns:a16="http://schemas.microsoft.com/office/drawing/2014/main" id="{BEF7CD1F-AC41-AF46-A9A1-B3B44B2321E6}"/>
              </a:ext>
            </a:extLst>
          </p:cNvPr>
          <p:cNvPicPr>
            <a:picLocks noChangeAspect="1"/>
          </p:cNvPicPr>
          <p:nvPr/>
        </p:nvPicPr>
        <p:blipFill>
          <a:blip r:embed="rId3"/>
          <a:stretch>
            <a:fillRect/>
          </a:stretch>
        </p:blipFill>
        <p:spPr>
          <a:xfrm>
            <a:off x="588147" y="2007630"/>
            <a:ext cx="11188700" cy="3683000"/>
          </a:xfrm>
          <a:prstGeom prst="rect">
            <a:avLst/>
          </a:prstGeom>
        </p:spPr>
      </p:pic>
    </p:spTree>
    <p:extLst>
      <p:ext uri="{BB962C8B-B14F-4D97-AF65-F5344CB8AC3E}">
        <p14:creationId xmlns:p14="http://schemas.microsoft.com/office/powerpoint/2010/main" val="38431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895348"/>
          </a:xfrm>
        </p:spPr>
        <p:txBody>
          <a:bodyPr>
            <a:normAutofit fontScale="90000"/>
          </a:bodyPr>
          <a:lstStyle/>
          <a:p>
            <a:pPr algn="ctr">
              <a:lnSpc>
                <a:spcPct val="100000"/>
              </a:lnSpc>
            </a:pPr>
            <a:r>
              <a:rPr lang="en-US" dirty="0"/>
              <a:t>Application Security – Process - 3</a:t>
            </a:r>
            <a:br>
              <a:rPr lang="en-US" dirty="0"/>
            </a:br>
            <a:r>
              <a:rPr lang="en-US" sz="1300" dirty="0">
                <a:hlinkClick r:id="rId2"/>
              </a:rPr>
              <a:t>https://www.owasp.org/index.php/Top_10-2017_What%27s_Next_for_Application_Managers</a:t>
            </a:r>
            <a:endParaRPr lang="en-US" sz="1300" dirty="0"/>
          </a:p>
        </p:txBody>
      </p:sp>
      <p:pic>
        <p:nvPicPr>
          <p:cNvPr id="5" name="Picture 4" descr="A screenshot of a cell phone&#10;&#10;Description automatically generated">
            <a:extLst>
              <a:ext uri="{FF2B5EF4-FFF2-40B4-BE49-F238E27FC236}">
                <a16:creationId xmlns:a16="http://schemas.microsoft.com/office/drawing/2014/main" id="{77998E2D-B145-5942-8360-320F2930130D}"/>
              </a:ext>
            </a:extLst>
          </p:cNvPr>
          <p:cNvPicPr>
            <a:picLocks noChangeAspect="1"/>
          </p:cNvPicPr>
          <p:nvPr/>
        </p:nvPicPr>
        <p:blipFill>
          <a:blip r:embed="rId3"/>
          <a:stretch>
            <a:fillRect/>
          </a:stretch>
        </p:blipFill>
        <p:spPr>
          <a:xfrm>
            <a:off x="606511" y="1882175"/>
            <a:ext cx="11201400" cy="3365500"/>
          </a:xfrm>
          <a:prstGeom prst="rect">
            <a:avLst/>
          </a:prstGeom>
        </p:spPr>
      </p:pic>
    </p:spTree>
    <p:extLst>
      <p:ext uri="{BB962C8B-B14F-4D97-AF65-F5344CB8AC3E}">
        <p14:creationId xmlns:p14="http://schemas.microsoft.com/office/powerpoint/2010/main" val="3719190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1022240"/>
          </a:xfrm>
        </p:spPr>
        <p:txBody>
          <a:bodyPr>
            <a:normAutofit fontScale="90000"/>
          </a:bodyPr>
          <a:lstStyle/>
          <a:p>
            <a:pPr algn="ctr">
              <a:lnSpc>
                <a:spcPct val="100000"/>
              </a:lnSpc>
            </a:pPr>
            <a:r>
              <a:rPr lang="en-US" sz="3600" dirty="0"/>
              <a:t>The Building Security In Maturity Model (BSIMM)</a:t>
            </a:r>
            <a:br>
              <a:rPr lang="en-US" dirty="0"/>
            </a:br>
            <a:r>
              <a:rPr lang="en-US" sz="2800" dirty="0">
                <a:hlinkClick r:id="rId2"/>
              </a:rPr>
              <a:t>https://www.bsimm.com/</a:t>
            </a:r>
            <a:endParaRPr lang="en-US" sz="2700" dirty="0"/>
          </a:p>
        </p:txBody>
      </p:sp>
      <p:sp>
        <p:nvSpPr>
          <p:cNvPr id="3" name="TextBox 2">
            <a:extLst>
              <a:ext uri="{FF2B5EF4-FFF2-40B4-BE49-F238E27FC236}">
                <a16:creationId xmlns:a16="http://schemas.microsoft.com/office/drawing/2014/main" id="{ABB71C56-1795-5441-9983-DFD0D9317E8E}"/>
              </a:ext>
            </a:extLst>
          </p:cNvPr>
          <p:cNvSpPr txBox="1"/>
          <p:nvPr/>
        </p:nvSpPr>
        <p:spPr>
          <a:xfrm>
            <a:off x="729404" y="2136338"/>
            <a:ext cx="10540313" cy="3293209"/>
          </a:xfrm>
          <a:prstGeom prst="rect">
            <a:avLst/>
          </a:prstGeom>
          <a:noFill/>
          <a:ln>
            <a:solidFill>
              <a:schemeClr val="tx1"/>
            </a:solidFill>
          </a:ln>
        </p:spPr>
        <p:txBody>
          <a:bodyPr wrap="square" rtlCol="0">
            <a:spAutoFit/>
          </a:bodyPr>
          <a:lstStyle/>
          <a:p>
            <a:r>
              <a:rPr lang="en-US" sz="2400" dirty="0"/>
              <a:t>The Building Security In Maturity Model (BSIMM, pronounced “bee </a:t>
            </a:r>
            <a:r>
              <a:rPr lang="en-US" sz="2400" dirty="0" err="1"/>
              <a:t>simm</a:t>
            </a:r>
            <a:r>
              <a:rPr lang="en-US" sz="2400" dirty="0"/>
              <a:t>”) is a study of existing software security initiatives. By quantifying the practices of many different organizations, we can describe the common ground shared by many as well as the variations that make each unique.</a:t>
            </a:r>
          </a:p>
          <a:p>
            <a:endParaRPr lang="en-US" sz="2400" dirty="0"/>
          </a:p>
          <a:p>
            <a:r>
              <a:rPr lang="en-US" sz="3200" b="1" u="sng" dirty="0"/>
              <a:t>BSIMM is not a how-to guide</a:t>
            </a:r>
            <a:r>
              <a:rPr lang="en-US" sz="3200" b="1" dirty="0"/>
              <a:t>, nor is it a one-size-fits-all prescription. Instead, it is a reflection of software security.</a:t>
            </a:r>
          </a:p>
          <a:p>
            <a:endParaRPr lang="en-US" sz="2400" dirty="0"/>
          </a:p>
        </p:txBody>
      </p:sp>
    </p:spTree>
    <p:extLst>
      <p:ext uri="{BB962C8B-B14F-4D97-AF65-F5344CB8AC3E}">
        <p14:creationId xmlns:p14="http://schemas.microsoft.com/office/powerpoint/2010/main" val="217713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697556"/>
          </a:xfrm>
        </p:spPr>
        <p:txBody>
          <a:bodyPr>
            <a:normAutofit fontScale="90000"/>
          </a:bodyPr>
          <a:lstStyle/>
          <a:p>
            <a:pPr algn="ctr">
              <a:lnSpc>
                <a:spcPct val="100000"/>
              </a:lnSpc>
            </a:pPr>
            <a:r>
              <a:rPr lang="en-US" dirty="0"/>
              <a:t>Application Security - Overview</a:t>
            </a:r>
          </a:p>
        </p:txBody>
      </p:sp>
      <p:grpSp>
        <p:nvGrpSpPr>
          <p:cNvPr id="11" name="Group 10">
            <a:extLst>
              <a:ext uri="{FF2B5EF4-FFF2-40B4-BE49-F238E27FC236}">
                <a16:creationId xmlns:a16="http://schemas.microsoft.com/office/drawing/2014/main" id="{ADCDF94B-3CA3-6F49-995B-5EE4426AF901}"/>
              </a:ext>
            </a:extLst>
          </p:cNvPr>
          <p:cNvGrpSpPr/>
          <p:nvPr/>
        </p:nvGrpSpPr>
        <p:grpSpPr>
          <a:xfrm>
            <a:off x="1736239" y="2280360"/>
            <a:ext cx="2195132" cy="3495950"/>
            <a:chOff x="0" y="0"/>
            <a:chExt cx="568325" cy="1420813"/>
          </a:xfrm>
          <a:solidFill>
            <a:srgbClr val="7030A0"/>
          </a:solidFill>
        </p:grpSpPr>
        <p:sp>
          <p:nvSpPr>
            <p:cNvPr id="12" name="Oval 11">
              <a:extLst>
                <a:ext uri="{FF2B5EF4-FFF2-40B4-BE49-F238E27FC236}">
                  <a16:creationId xmlns:a16="http://schemas.microsoft.com/office/drawing/2014/main" id="{159E8022-25CB-5E43-91E8-136E453EF66F}"/>
                </a:ext>
              </a:extLst>
            </p:cNvPr>
            <p:cNvSpPr>
              <a:spLocks noChangeArrowheads="1"/>
            </p:cNvSpPr>
            <p:nvPr/>
          </p:nvSpPr>
          <p:spPr bwMode="auto">
            <a:xfrm>
              <a:off x="134937" y="0"/>
              <a:ext cx="296863" cy="31115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7561" tIns="48781" rIns="97561" bIns="48781"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174"/>
            </a:p>
          </p:txBody>
        </p:sp>
        <p:sp>
          <p:nvSpPr>
            <p:cNvPr id="13" name="Freeform 12">
              <a:extLst>
                <a:ext uri="{FF2B5EF4-FFF2-40B4-BE49-F238E27FC236}">
                  <a16:creationId xmlns:a16="http://schemas.microsoft.com/office/drawing/2014/main" id="{1A57B772-BABE-FC4A-8845-45853A6F1AC0}"/>
                </a:ext>
              </a:extLst>
            </p:cNvPr>
            <p:cNvSpPr>
              <a:spLocks/>
            </p:cNvSpPr>
            <p:nvPr/>
          </p:nvSpPr>
          <p:spPr bwMode="auto">
            <a:xfrm>
              <a:off x="0" y="357188"/>
              <a:ext cx="568325" cy="1063625"/>
            </a:xfrm>
            <a:custGeom>
              <a:avLst/>
              <a:gdLst>
                <a:gd name="T0" fmla="*/ 119 w 151"/>
                <a:gd name="T1" fmla="*/ 0 h 283"/>
                <a:gd name="T2" fmla="*/ 75 w 151"/>
                <a:gd name="T3" fmla="*/ 0 h 283"/>
                <a:gd name="T4" fmla="*/ 32 w 151"/>
                <a:gd name="T5" fmla="*/ 0 h 283"/>
                <a:gd name="T6" fmla="*/ 0 w 151"/>
                <a:gd name="T7" fmla="*/ 34 h 283"/>
                <a:gd name="T8" fmla="*/ 0 w 151"/>
                <a:gd name="T9" fmla="*/ 39 h 283"/>
                <a:gd name="T10" fmla="*/ 0 w 151"/>
                <a:gd name="T11" fmla="*/ 65 h 283"/>
                <a:gd name="T12" fmla="*/ 0 w 151"/>
                <a:gd name="T13" fmla="*/ 88 h 283"/>
                <a:gd name="T14" fmla="*/ 0 w 151"/>
                <a:gd name="T15" fmla="*/ 133 h 283"/>
                <a:gd name="T16" fmla="*/ 0 w 151"/>
                <a:gd name="T17" fmla="*/ 133 h 283"/>
                <a:gd name="T18" fmla="*/ 12 w 151"/>
                <a:gd name="T19" fmla="*/ 145 h 283"/>
                <a:gd name="T20" fmla="*/ 25 w 151"/>
                <a:gd name="T21" fmla="*/ 135 h 283"/>
                <a:gd name="T22" fmla="*/ 25 w 151"/>
                <a:gd name="T23" fmla="*/ 133 h 283"/>
                <a:gd name="T24" fmla="*/ 25 w 151"/>
                <a:gd name="T25" fmla="*/ 43 h 283"/>
                <a:gd name="T26" fmla="*/ 28 w 151"/>
                <a:gd name="T27" fmla="*/ 39 h 283"/>
                <a:gd name="T28" fmla="*/ 31 w 151"/>
                <a:gd name="T29" fmla="*/ 43 h 283"/>
                <a:gd name="T30" fmla="*/ 31 w 151"/>
                <a:gd name="T31" fmla="*/ 138 h 283"/>
                <a:gd name="T32" fmla="*/ 32 w 151"/>
                <a:gd name="T33" fmla="*/ 152 h 283"/>
                <a:gd name="T34" fmla="*/ 32 w 151"/>
                <a:gd name="T35" fmla="*/ 152 h 283"/>
                <a:gd name="T36" fmla="*/ 32 w 151"/>
                <a:gd name="T37" fmla="*/ 152 h 283"/>
                <a:gd name="T38" fmla="*/ 42 w 151"/>
                <a:gd name="T39" fmla="*/ 260 h 283"/>
                <a:gd name="T40" fmla="*/ 64 w 151"/>
                <a:gd name="T41" fmla="*/ 283 h 283"/>
                <a:gd name="T42" fmla="*/ 75 w 151"/>
                <a:gd name="T43" fmla="*/ 283 h 283"/>
                <a:gd name="T44" fmla="*/ 87 w 151"/>
                <a:gd name="T45" fmla="*/ 283 h 283"/>
                <a:gd name="T46" fmla="*/ 109 w 151"/>
                <a:gd name="T47" fmla="*/ 260 h 283"/>
                <a:gd name="T48" fmla="*/ 119 w 151"/>
                <a:gd name="T49" fmla="*/ 152 h 283"/>
                <a:gd name="T50" fmla="*/ 119 w 151"/>
                <a:gd name="T51" fmla="*/ 152 h 283"/>
                <a:gd name="T52" fmla="*/ 119 w 151"/>
                <a:gd name="T53" fmla="*/ 152 h 283"/>
                <a:gd name="T54" fmla="*/ 119 w 151"/>
                <a:gd name="T55" fmla="*/ 138 h 283"/>
                <a:gd name="T56" fmla="*/ 119 w 151"/>
                <a:gd name="T57" fmla="*/ 43 h 283"/>
                <a:gd name="T58" fmla="*/ 123 w 151"/>
                <a:gd name="T59" fmla="*/ 39 h 283"/>
                <a:gd name="T60" fmla="*/ 126 w 151"/>
                <a:gd name="T61" fmla="*/ 43 h 283"/>
                <a:gd name="T62" fmla="*/ 126 w 151"/>
                <a:gd name="T63" fmla="*/ 133 h 283"/>
                <a:gd name="T64" fmla="*/ 126 w 151"/>
                <a:gd name="T65" fmla="*/ 135 h 283"/>
                <a:gd name="T66" fmla="*/ 139 w 151"/>
                <a:gd name="T67" fmla="*/ 145 h 283"/>
                <a:gd name="T68" fmla="*/ 151 w 151"/>
                <a:gd name="T69" fmla="*/ 133 h 283"/>
                <a:gd name="T70" fmla="*/ 151 w 151"/>
                <a:gd name="T71" fmla="*/ 133 h 283"/>
                <a:gd name="T72" fmla="*/ 151 w 151"/>
                <a:gd name="T73" fmla="*/ 65 h 283"/>
                <a:gd name="T74" fmla="*/ 151 w 151"/>
                <a:gd name="T75" fmla="*/ 39 h 283"/>
                <a:gd name="T76" fmla="*/ 151 w 151"/>
                <a:gd name="T77" fmla="*/ 34 h 283"/>
                <a:gd name="T78" fmla="*/ 119 w 151"/>
                <a:gd name="T79"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 h="283">
                  <a:moveTo>
                    <a:pt x="119" y="0"/>
                  </a:moveTo>
                  <a:cubicBezTo>
                    <a:pt x="75" y="0"/>
                    <a:pt x="75" y="0"/>
                    <a:pt x="75" y="0"/>
                  </a:cubicBezTo>
                  <a:cubicBezTo>
                    <a:pt x="32" y="0"/>
                    <a:pt x="32" y="0"/>
                    <a:pt x="32" y="0"/>
                  </a:cubicBezTo>
                  <a:cubicBezTo>
                    <a:pt x="11" y="0"/>
                    <a:pt x="0" y="10"/>
                    <a:pt x="0" y="34"/>
                  </a:cubicBezTo>
                  <a:cubicBezTo>
                    <a:pt x="0" y="39"/>
                    <a:pt x="0" y="39"/>
                    <a:pt x="0" y="39"/>
                  </a:cubicBezTo>
                  <a:cubicBezTo>
                    <a:pt x="0" y="65"/>
                    <a:pt x="0" y="65"/>
                    <a:pt x="0" y="65"/>
                  </a:cubicBezTo>
                  <a:cubicBezTo>
                    <a:pt x="0" y="88"/>
                    <a:pt x="0" y="88"/>
                    <a:pt x="0" y="88"/>
                  </a:cubicBezTo>
                  <a:cubicBezTo>
                    <a:pt x="0" y="133"/>
                    <a:pt x="0" y="133"/>
                    <a:pt x="0" y="133"/>
                  </a:cubicBezTo>
                  <a:cubicBezTo>
                    <a:pt x="0" y="133"/>
                    <a:pt x="0" y="133"/>
                    <a:pt x="0" y="133"/>
                  </a:cubicBezTo>
                  <a:cubicBezTo>
                    <a:pt x="0" y="140"/>
                    <a:pt x="5" y="145"/>
                    <a:pt x="12" y="145"/>
                  </a:cubicBezTo>
                  <a:cubicBezTo>
                    <a:pt x="19" y="145"/>
                    <a:pt x="24" y="141"/>
                    <a:pt x="25" y="135"/>
                  </a:cubicBezTo>
                  <a:cubicBezTo>
                    <a:pt x="25" y="134"/>
                    <a:pt x="25" y="133"/>
                    <a:pt x="25" y="133"/>
                  </a:cubicBezTo>
                  <a:cubicBezTo>
                    <a:pt x="25" y="43"/>
                    <a:pt x="25" y="43"/>
                    <a:pt x="25" y="43"/>
                  </a:cubicBezTo>
                  <a:cubicBezTo>
                    <a:pt x="25" y="41"/>
                    <a:pt x="26" y="39"/>
                    <a:pt x="28" y="39"/>
                  </a:cubicBezTo>
                  <a:cubicBezTo>
                    <a:pt x="30" y="39"/>
                    <a:pt x="31" y="41"/>
                    <a:pt x="31" y="43"/>
                  </a:cubicBezTo>
                  <a:cubicBezTo>
                    <a:pt x="31" y="138"/>
                    <a:pt x="31" y="138"/>
                    <a:pt x="31" y="138"/>
                  </a:cubicBezTo>
                  <a:cubicBezTo>
                    <a:pt x="31" y="138"/>
                    <a:pt x="31" y="147"/>
                    <a:pt x="32" y="152"/>
                  </a:cubicBezTo>
                  <a:cubicBezTo>
                    <a:pt x="32" y="152"/>
                    <a:pt x="32" y="152"/>
                    <a:pt x="32" y="152"/>
                  </a:cubicBezTo>
                  <a:cubicBezTo>
                    <a:pt x="32" y="152"/>
                    <a:pt x="32" y="152"/>
                    <a:pt x="32" y="152"/>
                  </a:cubicBezTo>
                  <a:cubicBezTo>
                    <a:pt x="42" y="260"/>
                    <a:pt x="42" y="260"/>
                    <a:pt x="42" y="260"/>
                  </a:cubicBezTo>
                  <a:cubicBezTo>
                    <a:pt x="43" y="276"/>
                    <a:pt x="50" y="283"/>
                    <a:pt x="64" y="283"/>
                  </a:cubicBezTo>
                  <a:cubicBezTo>
                    <a:pt x="75" y="283"/>
                    <a:pt x="75" y="283"/>
                    <a:pt x="75" y="283"/>
                  </a:cubicBezTo>
                  <a:cubicBezTo>
                    <a:pt x="87" y="283"/>
                    <a:pt x="87" y="283"/>
                    <a:pt x="87" y="283"/>
                  </a:cubicBezTo>
                  <a:cubicBezTo>
                    <a:pt x="101" y="283"/>
                    <a:pt x="108" y="276"/>
                    <a:pt x="109" y="260"/>
                  </a:cubicBezTo>
                  <a:cubicBezTo>
                    <a:pt x="119" y="152"/>
                    <a:pt x="119" y="152"/>
                    <a:pt x="119" y="152"/>
                  </a:cubicBezTo>
                  <a:cubicBezTo>
                    <a:pt x="119" y="152"/>
                    <a:pt x="119" y="152"/>
                    <a:pt x="119" y="152"/>
                  </a:cubicBezTo>
                  <a:cubicBezTo>
                    <a:pt x="119" y="152"/>
                    <a:pt x="119" y="152"/>
                    <a:pt x="119" y="152"/>
                  </a:cubicBezTo>
                  <a:cubicBezTo>
                    <a:pt x="119" y="147"/>
                    <a:pt x="119" y="138"/>
                    <a:pt x="119" y="138"/>
                  </a:cubicBezTo>
                  <a:cubicBezTo>
                    <a:pt x="119" y="43"/>
                    <a:pt x="119" y="43"/>
                    <a:pt x="119" y="43"/>
                  </a:cubicBezTo>
                  <a:cubicBezTo>
                    <a:pt x="119" y="41"/>
                    <a:pt x="121" y="39"/>
                    <a:pt x="123" y="39"/>
                  </a:cubicBezTo>
                  <a:cubicBezTo>
                    <a:pt x="124" y="39"/>
                    <a:pt x="126" y="41"/>
                    <a:pt x="126" y="43"/>
                  </a:cubicBezTo>
                  <a:cubicBezTo>
                    <a:pt x="126" y="133"/>
                    <a:pt x="126" y="133"/>
                    <a:pt x="126" y="133"/>
                  </a:cubicBezTo>
                  <a:cubicBezTo>
                    <a:pt x="126" y="133"/>
                    <a:pt x="126" y="134"/>
                    <a:pt x="126" y="135"/>
                  </a:cubicBezTo>
                  <a:cubicBezTo>
                    <a:pt x="127" y="141"/>
                    <a:pt x="132" y="145"/>
                    <a:pt x="139" y="145"/>
                  </a:cubicBezTo>
                  <a:cubicBezTo>
                    <a:pt x="146" y="145"/>
                    <a:pt x="151" y="140"/>
                    <a:pt x="151" y="133"/>
                  </a:cubicBezTo>
                  <a:cubicBezTo>
                    <a:pt x="151" y="133"/>
                    <a:pt x="151" y="133"/>
                    <a:pt x="151" y="133"/>
                  </a:cubicBezTo>
                  <a:cubicBezTo>
                    <a:pt x="151" y="65"/>
                    <a:pt x="151" y="65"/>
                    <a:pt x="151" y="65"/>
                  </a:cubicBezTo>
                  <a:cubicBezTo>
                    <a:pt x="151" y="39"/>
                    <a:pt x="151" y="39"/>
                    <a:pt x="151" y="39"/>
                  </a:cubicBezTo>
                  <a:cubicBezTo>
                    <a:pt x="151" y="34"/>
                    <a:pt x="151" y="34"/>
                    <a:pt x="151" y="34"/>
                  </a:cubicBezTo>
                  <a:cubicBezTo>
                    <a:pt x="151" y="10"/>
                    <a:pt x="140" y="0"/>
                    <a:pt x="119" y="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7561" tIns="48781" rIns="97561" bIns="48781"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174"/>
            </a:p>
          </p:txBody>
        </p:sp>
      </p:grpSp>
      <p:sp>
        <p:nvSpPr>
          <p:cNvPr id="14" name="Rectangle 13">
            <a:extLst>
              <a:ext uri="{FF2B5EF4-FFF2-40B4-BE49-F238E27FC236}">
                <a16:creationId xmlns:a16="http://schemas.microsoft.com/office/drawing/2014/main" id="{4F904F1D-2F17-0944-98D0-3BB56C5DABCC}"/>
              </a:ext>
            </a:extLst>
          </p:cNvPr>
          <p:cNvSpPr/>
          <p:nvPr/>
        </p:nvSpPr>
        <p:spPr>
          <a:xfrm>
            <a:off x="5331626" y="2050130"/>
            <a:ext cx="5528480" cy="4031873"/>
          </a:xfrm>
          <a:prstGeom prst="rect">
            <a:avLst/>
          </a:prstGeom>
          <a:ln>
            <a:solidFill>
              <a:schemeClr val="tx1"/>
            </a:solidFill>
          </a:ln>
        </p:spPr>
        <p:txBody>
          <a:bodyPr wrap="square">
            <a:spAutoFit/>
          </a:bodyPr>
          <a:lstStyle/>
          <a:p>
            <a:r>
              <a:rPr lang="en-US" sz="3200" dirty="0"/>
              <a:t>The primary goal of Application Security is to </a:t>
            </a:r>
            <a:r>
              <a:rPr lang="en-US" sz="3200" b="1" dirty="0"/>
              <a:t>reduce your business risk </a:t>
            </a:r>
            <a:r>
              <a:rPr lang="en-US" sz="3200" dirty="0"/>
              <a:t>by eliminating vulnerabilities in your source code. For that reason, we are going to need a process that repairs the code.</a:t>
            </a:r>
          </a:p>
        </p:txBody>
      </p:sp>
    </p:spTree>
    <p:extLst>
      <p:ext uri="{BB962C8B-B14F-4D97-AF65-F5344CB8AC3E}">
        <p14:creationId xmlns:p14="http://schemas.microsoft.com/office/powerpoint/2010/main" val="1024828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1022240"/>
          </a:xfrm>
        </p:spPr>
        <p:txBody>
          <a:bodyPr>
            <a:normAutofit fontScale="90000"/>
          </a:bodyPr>
          <a:lstStyle/>
          <a:p>
            <a:pPr algn="ctr">
              <a:lnSpc>
                <a:spcPct val="100000"/>
              </a:lnSpc>
            </a:pPr>
            <a:r>
              <a:rPr lang="en-US" dirty="0"/>
              <a:t>Application Security – </a:t>
            </a:r>
            <a:r>
              <a:rPr lang="en-US" dirty="0" err="1"/>
              <a:t>OpenSAMM</a:t>
            </a:r>
            <a:br>
              <a:rPr lang="en-US" dirty="0"/>
            </a:br>
            <a:r>
              <a:rPr lang="en-US" sz="2700" dirty="0"/>
              <a:t>https://</a:t>
            </a:r>
            <a:r>
              <a:rPr lang="en-US" sz="2700" dirty="0" err="1"/>
              <a:t>www.opensamm.org</a:t>
            </a:r>
            <a:r>
              <a:rPr lang="en-US" sz="2700" dirty="0"/>
              <a:t>/ </a:t>
            </a:r>
          </a:p>
        </p:txBody>
      </p:sp>
      <p:sp>
        <p:nvSpPr>
          <p:cNvPr id="3" name="TextBox 2">
            <a:extLst>
              <a:ext uri="{FF2B5EF4-FFF2-40B4-BE49-F238E27FC236}">
                <a16:creationId xmlns:a16="http://schemas.microsoft.com/office/drawing/2014/main" id="{ABB71C56-1795-5441-9983-DFD0D9317E8E}"/>
              </a:ext>
            </a:extLst>
          </p:cNvPr>
          <p:cNvSpPr txBox="1"/>
          <p:nvPr/>
        </p:nvSpPr>
        <p:spPr>
          <a:xfrm>
            <a:off x="708384" y="1784976"/>
            <a:ext cx="10540313" cy="4339650"/>
          </a:xfrm>
          <a:prstGeom prst="rect">
            <a:avLst/>
          </a:prstGeom>
          <a:noFill/>
          <a:ln>
            <a:solidFill>
              <a:schemeClr val="tx1"/>
            </a:solidFill>
          </a:ln>
        </p:spPr>
        <p:txBody>
          <a:bodyPr wrap="square" rtlCol="0">
            <a:spAutoFit/>
          </a:bodyPr>
          <a:lstStyle/>
          <a:p>
            <a:r>
              <a:rPr lang="en-US" dirty="0"/>
              <a:t>Software Assurance Maturity Model</a:t>
            </a:r>
          </a:p>
          <a:p>
            <a:endParaRPr lang="en-US" dirty="0"/>
          </a:p>
          <a:p>
            <a:r>
              <a:rPr lang="en-US" sz="2400" dirty="0"/>
              <a:t>The Software Assurance Maturity Model (SAMM) is an open framework to help organizations formulate and implement a strategy for software security that is tailored to the specific risks facing the organization. The resources provided by SAMM will aid in:</a:t>
            </a:r>
          </a:p>
          <a:p>
            <a:endParaRPr lang="en-US" dirty="0"/>
          </a:p>
          <a:p>
            <a:r>
              <a:rPr lang="en-US" dirty="0"/>
              <a:t>◊ Evaluating an organization’s existing software security practices</a:t>
            </a:r>
          </a:p>
          <a:p>
            <a:endParaRPr lang="en-US" dirty="0"/>
          </a:p>
          <a:p>
            <a:r>
              <a:rPr lang="en-US" dirty="0"/>
              <a:t>◊ Building a balanced software security program in well-defined iterations</a:t>
            </a:r>
          </a:p>
          <a:p>
            <a:endParaRPr lang="en-US" dirty="0"/>
          </a:p>
          <a:p>
            <a:r>
              <a:rPr lang="en-US" dirty="0"/>
              <a:t>◊ Demonstrating concrete improvements to a security assurance program</a:t>
            </a:r>
          </a:p>
          <a:p>
            <a:endParaRPr lang="en-US" dirty="0"/>
          </a:p>
          <a:p>
            <a:r>
              <a:rPr lang="en-US" dirty="0"/>
              <a:t>◊ Defining and measuring security-related activities within an organization</a:t>
            </a:r>
            <a:endParaRPr lang="en-US" i="1" dirty="0"/>
          </a:p>
        </p:txBody>
      </p:sp>
    </p:spTree>
    <p:extLst>
      <p:ext uri="{BB962C8B-B14F-4D97-AF65-F5344CB8AC3E}">
        <p14:creationId xmlns:p14="http://schemas.microsoft.com/office/powerpoint/2010/main" val="2683072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697556"/>
          </a:xfrm>
        </p:spPr>
        <p:txBody>
          <a:bodyPr>
            <a:normAutofit fontScale="90000"/>
          </a:bodyPr>
          <a:lstStyle/>
          <a:p>
            <a:pPr>
              <a:lnSpc>
                <a:spcPct val="100000"/>
              </a:lnSpc>
            </a:pPr>
            <a:r>
              <a:rPr lang="en-US" dirty="0"/>
              <a:t>Dynamic Web Site Testing </a:t>
            </a:r>
          </a:p>
        </p:txBody>
      </p:sp>
      <p:sp>
        <p:nvSpPr>
          <p:cNvPr id="3" name="TextBox 2">
            <a:extLst>
              <a:ext uri="{FF2B5EF4-FFF2-40B4-BE49-F238E27FC236}">
                <a16:creationId xmlns:a16="http://schemas.microsoft.com/office/drawing/2014/main" id="{ABB71C56-1795-5441-9983-DFD0D9317E8E}"/>
              </a:ext>
            </a:extLst>
          </p:cNvPr>
          <p:cNvSpPr txBox="1"/>
          <p:nvPr/>
        </p:nvSpPr>
        <p:spPr>
          <a:xfrm>
            <a:off x="838200" y="2187147"/>
            <a:ext cx="10540313" cy="2769989"/>
          </a:xfrm>
          <a:prstGeom prst="rect">
            <a:avLst/>
          </a:prstGeom>
          <a:noFill/>
          <a:ln>
            <a:solidFill>
              <a:schemeClr val="tx1"/>
            </a:solidFill>
          </a:ln>
        </p:spPr>
        <p:txBody>
          <a:bodyPr wrap="square" rtlCol="0">
            <a:spAutoFit/>
          </a:bodyPr>
          <a:lstStyle/>
          <a:p>
            <a:r>
              <a:rPr lang="en-US" sz="2400" dirty="0"/>
              <a:t>A dynamic application security testing (DAST) tool is a program which communicates with a web application through the web front-end in order to identify potential security vulnerabilities in the web application and architectural weaknesses.</a:t>
            </a:r>
          </a:p>
          <a:p>
            <a:endParaRPr lang="en-US" dirty="0"/>
          </a:p>
          <a:p>
            <a:r>
              <a:rPr lang="en-US" sz="1200" i="1" dirty="0"/>
              <a:t>Wikipedia contributors. (2019, December 2). Dynamic application security testing. In Wikipedia, The Free Encyclopedia. Retrieved 23:31, December 29, 2019, from https://</a:t>
            </a:r>
            <a:r>
              <a:rPr lang="en-US" sz="1200" i="1" dirty="0" err="1"/>
              <a:t>en.wikipedia.org</a:t>
            </a:r>
            <a:r>
              <a:rPr lang="en-US" sz="1200" i="1" dirty="0"/>
              <a:t>/w/</a:t>
            </a:r>
            <a:r>
              <a:rPr lang="en-US" sz="1200" i="1" dirty="0" err="1"/>
              <a:t>index.php?title</a:t>
            </a:r>
            <a:r>
              <a:rPr lang="en-US" sz="1200" i="1" dirty="0"/>
              <a:t>=</a:t>
            </a:r>
            <a:r>
              <a:rPr lang="en-US" sz="1200" i="1" dirty="0" err="1"/>
              <a:t>Dynamic_application_security_testing&amp;oldid</a:t>
            </a:r>
            <a:r>
              <a:rPr lang="en-US" sz="1200" i="1" dirty="0"/>
              <a:t>=928924351</a:t>
            </a:r>
          </a:p>
          <a:p>
            <a:endParaRPr lang="en-US" sz="1200" i="1" dirty="0"/>
          </a:p>
          <a:p>
            <a:r>
              <a:rPr lang="en-US" sz="2400" dirty="0">
                <a:solidFill>
                  <a:prstClr val="black"/>
                </a:solidFill>
              </a:rPr>
              <a:t>Fortify WebInspect is a DAST tool.</a:t>
            </a:r>
            <a:endParaRPr lang="en-US" sz="1200" i="1" dirty="0"/>
          </a:p>
        </p:txBody>
      </p:sp>
    </p:spTree>
    <p:extLst>
      <p:ext uri="{BB962C8B-B14F-4D97-AF65-F5344CB8AC3E}">
        <p14:creationId xmlns:p14="http://schemas.microsoft.com/office/powerpoint/2010/main" val="263494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697556"/>
          </a:xfrm>
        </p:spPr>
        <p:txBody>
          <a:bodyPr>
            <a:normAutofit/>
          </a:bodyPr>
          <a:lstStyle/>
          <a:p>
            <a:pPr>
              <a:lnSpc>
                <a:spcPct val="100000"/>
              </a:lnSpc>
            </a:pPr>
            <a:r>
              <a:rPr lang="en-US" sz="3200" dirty="0"/>
              <a:t>WebInspect Use Case – DAST Baseline Scans</a:t>
            </a:r>
          </a:p>
        </p:txBody>
      </p:sp>
      <p:sp>
        <p:nvSpPr>
          <p:cNvPr id="3" name="TextBox 2">
            <a:extLst>
              <a:ext uri="{FF2B5EF4-FFF2-40B4-BE49-F238E27FC236}">
                <a16:creationId xmlns:a16="http://schemas.microsoft.com/office/drawing/2014/main" id="{ABB71C56-1795-5441-9983-DFD0D9317E8E}"/>
              </a:ext>
            </a:extLst>
          </p:cNvPr>
          <p:cNvSpPr txBox="1"/>
          <p:nvPr/>
        </p:nvSpPr>
        <p:spPr>
          <a:xfrm>
            <a:off x="813487" y="1631093"/>
            <a:ext cx="10540313" cy="3046988"/>
          </a:xfrm>
          <a:prstGeom prst="rect">
            <a:avLst/>
          </a:prstGeom>
          <a:noFill/>
          <a:ln>
            <a:solidFill>
              <a:schemeClr val="tx1"/>
            </a:solidFill>
          </a:ln>
        </p:spPr>
        <p:txBody>
          <a:bodyPr wrap="square" rtlCol="0">
            <a:spAutoFit/>
          </a:bodyPr>
          <a:lstStyle/>
          <a:p>
            <a:r>
              <a:rPr lang="en-US" sz="2400" dirty="0"/>
              <a:t>The goals of a DAST baseline scan is to set a starting point for fixing security issues found by a web security test.</a:t>
            </a:r>
          </a:p>
          <a:p>
            <a:endParaRPr lang="en-US" sz="2400" dirty="0"/>
          </a:p>
          <a:p>
            <a:r>
              <a:rPr lang="en-US" sz="2400" dirty="0"/>
              <a:t>This is usually the first phase after you have defined your Application Security Program and Processes using BSIMM and </a:t>
            </a:r>
            <a:r>
              <a:rPr lang="en-US" sz="2400" dirty="0" err="1"/>
              <a:t>OpenSAMM</a:t>
            </a:r>
            <a:r>
              <a:rPr lang="en-US" sz="2400" dirty="0"/>
              <a:t> as a guide or reference.   </a:t>
            </a:r>
          </a:p>
          <a:p>
            <a:endParaRPr lang="en-US" sz="2400" dirty="0"/>
          </a:p>
          <a:p>
            <a:r>
              <a:rPr lang="en-US" sz="2400" dirty="0"/>
              <a:t>NOTE: This requires that you select the key applications and setup a schedule for the baseline scan.</a:t>
            </a:r>
          </a:p>
        </p:txBody>
      </p:sp>
    </p:spTree>
    <p:extLst>
      <p:ext uri="{BB962C8B-B14F-4D97-AF65-F5344CB8AC3E}">
        <p14:creationId xmlns:p14="http://schemas.microsoft.com/office/powerpoint/2010/main" val="2432077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697556"/>
          </a:xfrm>
        </p:spPr>
        <p:txBody>
          <a:bodyPr>
            <a:normAutofit/>
          </a:bodyPr>
          <a:lstStyle/>
          <a:p>
            <a:pPr>
              <a:lnSpc>
                <a:spcPct val="100000"/>
              </a:lnSpc>
            </a:pPr>
            <a:r>
              <a:rPr lang="en-US" sz="3200" dirty="0"/>
              <a:t>WebInspect Use Case – DAST Remediation Scans</a:t>
            </a:r>
          </a:p>
        </p:txBody>
      </p:sp>
      <p:sp>
        <p:nvSpPr>
          <p:cNvPr id="3" name="TextBox 2">
            <a:extLst>
              <a:ext uri="{FF2B5EF4-FFF2-40B4-BE49-F238E27FC236}">
                <a16:creationId xmlns:a16="http://schemas.microsoft.com/office/drawing/2014/main" id="{ABB71C56-1795-5441-9983-DFD0D9317E8E}"/>
              </a:ext>
            </a:extLst>
          </p:cNvPr>
          <p:cNvSpPr txBox="1"/>
          <p:nvPr/>
        </p:nvSpPr>
        <p:spPr>
          <a:xfrm>
            <a:off x="813487" y="1631093"/>
            <a:ext cx="10540313" cy="2677656"/>
          </a:xfrm>
          <a:prstGeom prst="rect">
            <a:avLst/>
          </a:prstGeom>
          <a:noFill/>
          <a:ln>
            <a:solidFill>
              <a:schemeClr val="tx1"/>
            </a:solidFill>
          </a:ln>
        </p:spPr>
        <p:txBody>
          <a:bodyPr wrap="square" rtlCol="0">
            <a:spAutoFit/>
          </a:bodyPr>
          <a:lstStyle/>
          <a:p>
            <a:r>
              <a:rPr lang="en-US" sz="2400" dirty="0"/>
              <a:t>The goals of a DAST remediation scan is to verify that fixes have been made to an application.</a:t>
            </a:r>
          </a:p>
          <a:p>
            <a:endParaRPr lang="en-US" sz="2400" dirty="0"/>
          </a:p>
          <a:p>
            <a:r>
              <a:rPr lang="en-US" sz="2400" dirty="0"/>
              <a:t>This is usually the performed after a review of the baseline scan and assignment of issues via a bug tracking system.  This issue should have been fixed and marked in the bug tracking system.</a:t>
            </a:r>
          </a:p>
          <a:p>
            <a:endParaRPr lang="en-US" sz="2400" dirty="0"/>
          </a:p>
        </p:txBody>
      </p:sp>
    </p:spTree>
    <p:extLst>
      <p:ext uri="{BB962C8B-B14F-4D97-AF65-F5344CB8AC3E}">
        <p14:creationId xmlns:p14="http://schemas.microsoft.com/office/powerpoint/2010/main" val="1947846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901527-0987-274C-87CF-64687554B9C9}"/>
              </a:ext>
            </a:extLst>
          </p:cNvPr>
          <p:cNvSpPr/>
          <p:nvPr/>
        </p:nvSpPr>
        <p:spPr>
          <a:xfrm>
            <a:off x="628216" y="1008993"/>
            <a:ext cx="11111840" cy="4708981"/>
          </a:xfrm>
          <a:prstGeom prst="rect">
            <a:avLst/>
          </a:prstGeom>
          <a:noFill/>
        </p:spPr>
        <p:txBody>
          <a:bodyPr wrap="square" lIns="91440" tIns="45720" rIns="91440" bIns="45720">
            <a:spAutoFit/>
          </a:bodyPr>
          <a:lstStyle/>
          <a:p>
            <a:pPr algn="ctr"/>
            <a:r>
              <a:rPr lang="en-US" sz="5400" b="1" u="sng" cap="none" spc="0" dirty="0">
                <a:ln w="0"/>
                <a:solidFill>
                  <a:srgbClr val="FF0000"/>
                </a:solidFill>
                <a:effectLst>
                  <a:outerShdw blurRad="38100" dist="19050" dir="2700000" algn="tl" rotWithShape="0">
                    <a:schemeClr val="dk1">
                      <a:alpha val="40000"/>
                    </a:schemeClr>
                  </a:outerShdw>
                </a:effectLst>
              </a:rPr>
              <a:t>Discussion Time</a:t>
            </a:r>
            <a:r>
              <a:rPr lang="en-US" sz="5400" b="1" u="sng" dirty="0">
                <a:ln w="0"/>
                <a:solidFill>
                  <a:srgbClr val="FF0000"/>
                </a:solidFill>
                <a:effectLst>
                  <a:outerShdw blurRad="38100" dist="19050" dir="2700000" algn="tl" rotWithShape="0">
                    <a:schemeClr val="dk1">
                      <a:alpha val="40000"/>
                    </a:schemeClr>
                  </a:outerShdw>
                </a:effectLst>
              </a:rPr>
              <a:t>:</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a:p>
            <a:pPr marL="514350" indent="-514350">
              <a:buFont typeface="+mj-lt"/>
              <a:buAutoNum type="arabicPeriod"/>
            </a:pPr>
            <a:r>
              <a:rPr lang="en-US" sz="3200" dirty="0">
                <a:ln w="0"/>
                <a:effectLst>
                  <a:outerShdw blurRad="38100" dist="19050" dir="2700000" algn="tl" rotWithShape="0">
                    <a:schemeClr val="dk1">
                      <a:alpha val="40000"/>
                    </a:schemeClr>
                  </a:outerShdw>
                </a:effectLst>
              </a:rPr>
              <a:t>How do you want to use WebInspect ?</a:t>
            </a:r>
            <a:br>
              <a:rPr lang="en-US" sz="3200" dirty="0">
                <a:ln w="0"/>
                <a:effectLst>
                  <a:outerShdw blurRad="38100" dist="19050" dir="2700000" algn="tl" rotWithShape="0">
                    <a:schemeClr val="dk1">
                      <a:alpha val="40000"/>
                    </a:schemeClr>
                  </a:outerShdw>
                </a:effectLst>
              </a:rPr>
            </a:br>
            <a:endParaRPr lang="en-US" sz="3200" dirty="0">
              <a:ln w="0"/>
              <a:effectLst>
                <a:outerShdw blurRad="38100" dist="19050" dir="2700000" algn="tl" rotWithShape="0">
                  <a:schemeClr val="dk1">
                    <a:alpha val="40000"/>
                  </a:schemeClr>
                </a:outerShdw>
              </a:effectLst>
            </a:endParaRPr>
          </a:p>
          <a:p>
            <a:pPr marL="514350" indent="-514350">
              <a:buFont typeface="+mj-lt"/>
              <a:buAutoNum type="arabicPeriod"/>
            </a:pPr>
            <a:r>
              <a:rPr lang="en-US" sz="3200" b="0" cap="none" spc="0" dirty="0">
                <a:ln w="0"/>
                <a:solidFill>
                  <a:schemeClr val="tx1"/>
                </a:solidFill>
                <a:effectLst>
                  <a:outerShdw blurRad="38100" dist="19050" dir="2700000" algn="tl" rotWithShape="0">
                    <a:schemeClr val="dk1">
                      <a:alpha val="40000"/>
                    </a:schemeClr>
                  </a:outerShdw>
                </a:effectLst>
              </a:rPr>
              <a:t>What key </a:t>
            </a:r>
            <a:r>
              <a:rPr lang="en-US" sz="3200" dirty="0">
                <a:ln w="0"/>
                <a:effectLst>
                  <a:outerShdw blurRad="38100" dist="19050" dir="2700000" algn="tl" rotWithShape="0">
                    <a:schemeClr val="dk1">
                      <a:alpha val="40000"/>
                    </a:schemeClr>
                  </a:outerShdw>
                </a:effectLst>
              </a:rPr>
              <a:t>reports and  integration with other tools do you want ?</a:t>
            </a:r>
            <a:br>
              <a:rPr lang="en-US" sz="3200" dirty="0">
                <a:ln w="0"/>
                <a:effectLst>
                  <a:outerShdw blurRad="38100" dist="19050" dir="2700000" algn="tl" rotWithShape="0">
                    <a:schemeClr val="dk1">
                      <a:alpha val="40000"/>
                    </a:schemeClr>
                  </a:outerShdw>
                </a:effectLst>
              </a:rPr>
            </a:br>
            <a:endParaRPr lang="en-US" sz="3200" dirty="0">
              <a:ln w="0"/>
              <a:effectLst>
                <a:outerShdw blurRad="38100" dist="19050" dir="2700000" algn="tl" rotWithShape="0">
                  <a:schemeClr val="dk1">
                    <a:alpha val="40000"/>
                  </a:schemeClr>
                </a:outerShdw>
              </a:effectLst>
            </a:endParaRPr>
          </a:p>
          <a:p>
            <a:pPr marL="514350" indent="-514350">
              <a:buFont typeface="+mj-lt"/>
              <a:buAutoNum type="arabicPeriod"/>
            </a:pPr>
            <a:r>
              <a:rPr lang="en-US" sz="3200" dirty="0">
                <a:ln w="0"/>
                <a:effectLst>
                  <a:outerShdw blurRad="38100" dist="19050" dir="2700000" algn="tl" rotWithShape="0">
                    <a:schemeClr val="dk1">
                      <a:alpha val="40000"/>
                    </a:schemeClr>
                  </a:outerShdw>
                </a:effectLst>
              </a:rPr>
              <a:t>What else do you need WebInspect to do ?</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950584"/>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52769"/>
            <a:ext cx="10515600" cy="697556"/>
          </a:xfrm>
        </p:spPr>
        <p:txBody>
          <a:bodyPr>
            <a:normAutofit fontScale="90000"/>
          </a:bodyPr>
          <a:lstStyle/>
          <a:p>
            <a:pPr algn="ctr">
              <a:lnSpc>
                <a:spcPct val="100000"/>
              </a:lnSpc>
            </a:pPr>
            <a:r>
              <a:rPr lang="en-US" dirty="0"/>
              <a:t>Application Security - Overview</a:t>
            </a:r>
          </a:p>
        </p:txBody>
      </p:sp>
      <p:pic>
        <p:nvPicPr>
          <p:cNvPr id="7" name="Picture 6">
            <a:extLst>
              <a:ext uri="{FF2B5EF4-FFF2-40B4-BE49-F238E27FC236}">
                <a16:creationId xmlns:a16="http://schemas.microsoft.com/office/drawing/2014/main" id="{E0CC4DA2-81A3-414B-90CB-E0C28215B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45" y="1859096"/>
            <a:ext cx="5434855" cy="3769124"/>
          </a:xfrm>
          <a:prstGeom prst="rect">
            <a:avLst/>
          </a:prstGeom>
        </p:spPr>
      </p:pic>
      <p:sp>
        <p:nvSpPr>
          <p:cNvPr id="8" name="Rectangle 7">
            <a:extLst>
              <a:ext uri="{FF2B5EF4-FFF2-40B4-BE49-F238E27FC236}">
                <a16:creationId xmlns:a16="http://schemas.microsoft.com/office/drawing/2014/main" id="{C52D0A0A-1327-0148-9DEC-9828EC47D032}"/>
              </a:ext>
            </a:extLst>
          </p:cNvPr>
          <p:cNvSpPr/>
          <p:nvPr/>
        </p:nvSpPr>
        <p:spPr>
          <a:xfrm>
            <a:off x="6456607" y="2035498"/>
            <a:ext cx="5257598" cy="3416320"/>
          </a:xfrm>
          <a:prstGeom prst="rect">
            <a:avLst/>
          </a:prstGeom>
          <a:ln>
            <a:solidFill>
              <a:schemeClr val="tx1"/>
            </a:solidFill>
          </a:ln>
        </p:spPr>
        <p:txBody>
          <a:bodyPr wrap="square">
            <a:spAutoFit/>
          </a:bodyPr>
          <a:lstStyle/>
          <a:p>
            <a:pPr algn="l"/>
            <a:r>
              <a:rPr lang="en-US" sz="4000" b="1" dirty="0">
                <a:solidFill>
                  <a:srgbClr val="FF0000"/>
                </a:solidFill>
              </a:rPr>
              <a:t>Tools do </a:t>
            </a:r>
            <a:r>
              <a:rPr lang="en-US" sz="4000" b="1" u="sng" dirty="0">
                <a:solidFill>
                  <a:srgbClr val="FF0000"/>
                </a:solidFill>
              </a:rPr>
              <a:t>NOT</a:t>
            </a:r>
            <a:r>
              <a:rPr lang="en-US" sz="4000" b="1" dirty="0">
                <a:solidFill>
                  <a:srgbClr val="FF0000"/>
                </a:solidFill>
              </a:rPr>
              <a:t> fix problems, People do ! </a:t>
            </a:r>
          </a:p>
          <a:p>
            <a:pPr algn="l"/>
            <a:endParaRPr lang="en-US" sz="4000" b="1" dirty="0">
              <a:solidFill>
                <a:srgbClr val="FF0000"/>
              </a:solidFill>
            </a:endParaRPr>
          </a:p>
          <a:p>
            <a:pPr algn="l"/>
            <a:r>
              <a:rPr lang="en-US" sz="3200" dirty="0"/>
              <a:t>Tools can support people in finding problems and provide guidance for the human to fix.   </a:t>
            </a:r>
          </a:p>
        </p:txBody>
      </p:sp>
    </p:spTree>
    <p:extLst>
      <p:ext uri="{BB962C8B-B14F-4D97-AF65-F5344CB8AC3E}">
        <p14:creationId xmlns:p14="http://schemas.microsoft.com/office/powerpoint/2010/main" val="40782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24000" y="857250"/>
          <a:ext cx="158750" cy="158750"/>
        </p:xfrm>
        <a:graphic>
          <a:graphicData uri="http://schemas.openxmlformats.org/presentationml/2006/ole">
            <mc:AlternateContent xmlns:mc="http://schemas.openxmlformats.org/markup-compatibility/2006">
              <mc:Choice xmlns:v="urn:schemas-microsoft-com:vml" Requires="v">
                <p:oleObj spid="_x0000_s1029" name="think-cell Slide" r:id="rId30" imgW="216" imgH="216" progId="">
                  <p:embed/>
                </p:oleObj>
              </mc:Choice>
              <mc:Fallback>
                <p:oleObj name="think-cell Slide" r:id="rId30" imgW="216" imgH="216" progId="">
                  <p:embed/>
                  <p:pic>
                    <p:nvPicPr>
                      <p:cNvPr id="2" name="Object 1" hidden="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24000" y="85725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5"/>
          <p:cNvGrpSpPr/>
          <p:nvPr>
            <p:custDataLst>
              <p:tags r:id="rId3"/>
            </p:custDataLst>
          </p:nvPr>
        </p:nvGrpSpPr>
        <p:grpSpPr>
          <a:xfrm>
            <a:off x="2225675" y="2179348"/>
            <a:ext cx="3489126" cy="3261920"/>
            <a:chOff x="701675" y="1322098"/>
            <a:chExt cx="3489126" cy="3261920"/>
          </a:xfrm>
        </p:grpSpPr>
        <p:sp>
          <p:nvSpPr>
            <p:cNvPr id="3" name="Rounded Rectangle 2"/>
            <p:cNvSpPr/>
            <p:nvPr>
              <p:custDataLst>
                <p:tags r:id="rId27"/>
              </p:custDataLst>
            </p:nvPr>
          </p:nvSpPr>
          <p:spPr>
            <a:xfrm>
              <a:off x="2161945" y="1322098"/>
              <a:ext cx="2028856" cy="3261920"/>
            </a:xfrm>
            <a:prstGeom prst="roundRect">
              <a:avLst>
                <a:gd name="adj" fmla="val 5585"/>
              </a:avLst>
            </a:prstGeom>
            <a:solidFill>
              <a:schemeClr val="bg1">
                <a:lumMod val="95000"/>
              </a:schemeClr>
            </a:solidFill>
            <a:ln w="38100">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799" dirty="0">
                <a:solidFill>
                  <a:srgbClr val="FFFFFF"/>
                </a:solidFill>
              </a:endParaRPr>
            </a:p>
          </p:txBody>
        </p:sp>
        <p:sp>
          <p:nvSpPr>
            <p:cNvPr id="72" name="Rectangle 33"/>
            <p:cNvSpPr>
              <a:spLocks noChangeArrowheads="1"/>
            </p:cNvSpPr>
            <p:nvPr/>
          </p:nvSpPr>
          <p:spPr bwMode="auto">
            <a:xfrm>
              <a:off x="2122354" y="1338613"/>
              <a:ext cx="1105752" cy="369204"/>
            </a:xfrm>
            <a:prstGeom prst="rect">
              <a:avLst/>
            </a:prstGeom>
            <a:noFill/>
            <a:ln w="9525">
              <a:noFill/>
              <a:miter lim="800000"/>
              <a:headEnd/>
              <a:tailEnd/>
            </a:ln>
          </p:spPr>
          <p:txBody>
            <a:bodyPr wrap="none">
              <a:spAutoFit/>
            </a:bodyPr>
            <a:lstStyle/>
            <a:p>
              <a:r>
                <a:rPr lang="en-US" sz="1799" b="1" dirty="0">
                  <a:solidFill>
                    <a:srgbClr val="0070C0"/>
                  </a:solidFill>
                </a:rPr>
                <a:t>Networks</a:t>
              </a:r>
              <a:endParaRPr lang="en-US" sz="2000" b="1" dirty="0">
                <a:solidFill>
                  <a:srgbClr val="0070C0"/>
                </a:solidFill>
              </a:endParaRPr>
            </a:p>
          </p:txBody>
        </p:sp>
        <p:pic>
          <p:nvPicPr>
            <p:cNvPr id="73" name="Picture 34"/>
            <p:cNvPicPr>
              <a:picLocks noChangeAspect="1" noChangeArrowheads="1"/>
            </p:cNvPicPr>
            <p:nvPr/>
          </p:nvPicPr>
          <p:blipFill>
            <a:blip r:embed="rId3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bwMode="auto">
            <a:xfrm>
              <a:off x="2456201" y="3924601"/>
              <a:ext cx="426336" cy="426336"/>
            </a:xfrm>
            <a:prstGeom prst="rect">
              <a:avLst/>
            </a:prstGeom>
            <a:noFill/>
            <a:ln>
              <a:noFill/>
            </a:ln>
          </p:spPr>
        </p:pic>
        <p:cxnSp>
          <p:nvCxnSpPr>
            <p:cNvPr id="75" name="AutoShape 14"/>
            <p:cNvCxnSpPr>
              <a:cxnSpLocks noChangeShapeType="1"/>
            </p:cNvCxnSpPr>
            <p:nvPr/>
          </p:nvCxnSpPr>
          <p:spPr bwMode="auto">
            <a:xfrm>
              <a:off x="701675" y="2834203"/>
              <a:ext cx="1828800" cy="1297781"/>
            </a:xfrm>
            <a:prstGeom prst="bentConnector3">
              <a:avLst>
                <a:gd name="adj1" fmla="val 11692"/>
              </a:avLst>
            </a:prstGeom>
            <a:ln w="50800" cap="flat" cmpd="sng" algn="ctr">
              <a:solidFill>
                <a:schemeClr val="tx1">
                  <a:lumMod val="20000"/>
                  <a:lumOff val="80000"/>
                </a:schemeClr>
              </a:solidFill>
              <a:prstDash val="solid"/>
              <a:round/>
              <a:headEnd type="none" w="lg" len="lg"/>
              <a:tailEnd type="stealth" w="lg" len="lg"/>
            </a:ln>
          </p:spPr>
          <p:style>
            <a:lnRef idx="3">
              <a:schemeClr val="accent1"/>
            </a:lnRef>
            <a:fillRef idx="0">
              <a:schemeClr val="accent1"/>
            </a:fillRef>
            <a:effectRef idx="2">
              <a:schemeClr val="accent1"/>
            </a:effectRef>
            <a:fontRef idx="minor">
              <a:schemeClr val="tx1"/>
            </a:fontRef>
          </p:style>
        </p:cxnSp>
        <p:pic>
          <p:nvPicPr>
            <p:cNvPr id="71" name="Picture 3"/>
            <p:cNvPicPr>
              <a:picLocks noChangeAspect="1" noChangeArrowheads="1"/>
            </p:cNvPicPr>
            <p:nvPr/>
          </p:nvPicPr>
          <p:blipFill>
            <a:blip r:embed="rId33" cstate="screen">
              <a:lum bright="40000"/>
              <a:extLst>
                <a:ext uri="{28A0092B-C50C-407E-A947-70E740481C1C}">
                  <a14:useLocalDpi xmlns:a14="http://schemas.microsoft.com/office/drawing/2010/main"/>
                </a:ext>
              </a:extLst>
            </a:blip>
            <a:stretch>
              <a:fillRect/>
            </a:stretch>
          </p:blipFill>
          <p:spPr bwMode="auto">
            <a:xfrm>
              <a:off x="2925054" y="3673739"/>
              <a:ext cx="791765" cy="791765"/>
            </a:xfrm>
            <a:prstGeom prst="rect">
              <a:avLst/>
            </a:prstGeom>
            <a:noFill/>
            <a:ln w="38100">
              <a:noFill/>
              <a:miter lim="800000"/>
              <a:headEnd type="none" w="lg" len="lg"/>
              <a:tailEnd type="none" w="lg" len="lg"/>
            </a:ln>
          </p:spPr>
        </p:pic>
      </p:grpSp>
      <p:grpSp>
        <p:nvGrpSpPr>
          <p:cNvPr id="6" name="Group 6"/>
          <p:cNvGrpSpPr/>
          <p:nvPr>
            <p:custDataLst>
              <p:tags r:id="rId4"/>
            </p:custDataLst>
          </p:nvPr>
        </p:nvGrpSpPr>
        <p:grpSpPr>
          <a:xfrm>
            <a:off x="2422962" y="1970627"/>
            <a:ext cx="7507781" cy="3470642"/>
            <a:chOff x="898961" y="1113376"/>
            <a:chExt cx="7507781" cy="3470642"/>
          </a:xfrm>
        </p:grpSpPr>
        <p:sp>
          <p:nvSpPr>
            <p:cNvPr id="43" name="Rounded Rectangle 42"/>
            <p:cNvSpPr/>
            <p:nvPr>
              <p:custDataLst>
                <p:tags r:id="rId26"/>
              </p:custDataLst>
            </p:nvPr>
          </p:nvSpPr>
          <p:spPr>
            <a:xfrm>
              <a:off x="3959286" y="1113376"/>
              <a:ext cx="4447456" cy="3470642"/>
            </a:xfrm>
            <a:prstGeom prst="roundRect">
              <a:avLst>
                <a:gd name="adj" fmla="val 3314"/>
              </a:avLst>
            </a:prstGeom>
            <a:solidFill>
              <a:schemeClr val="bg1">
                <a:lumMod val="85000"/>
              </a:schemeClr>
            </a:solidFill>
            <a:ln w="381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799" dirty="0">
                <a:solidFill>
                  <a:srgbClr val="FFFFFF"/>
                </a:solidFill>
              </a:endParaRPr>
            </a:p>
          </p:txBody>
        </p:sp>
        <p:pic>
          <p:nvPicPr>
            <p:cNvPr id="67" name="Picture 34"/>
            <p:cNvPicPr>
              <a:picLocks noChangeAspect="1" noChangeArrowheads="1"/>
            </p:cNvPicPr>
            <p:nvPr/>
          </p:nvPicPr>
          <p:blipFill>
            <a:blip r:embed="rId3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bwMode="auto">
            <a:xfrm>
              <a:off x="4099607" y="2994757"/>
              <a:ext cx="418144" cy="418144"/>
            </a:xfrm>
            <a:prstGeom prst="rect">
              <a:avLst/>
            </a:prstGeom>
            <a:noFill/>
            <a:ln>
              <a:noFill/>
            </a:ln>
          </p:spPr>
        </p:pic>
        <p:cxnSp>
          <p:nvCxnSpPr>
            <p:cNvPr id="66" name="AutoShape 14"/>
            <p:cNvCxnSpPr>
              <a:cxnSpLocks noChangeShapeType="1"/>
            </p:cNvCxnSpPr>
            <p:nvPr/>
          </p:nvCxnSpPr>
          <p:spPr bwMode="auto">
            <a:xfrm>
              <a:off x="898961" y="2870487"/>
              <a:ext cx="3291840" cy="323341"/>
            </a:xfrm>
            <a:prstGeom prst="bentConnector3">
              <a:avLst>
                <a:gd name="adj1" fmla="val 411"/>
              </a:avLst>
            </a:prstGeom>
            <a:ln w="50800" cap="flat" cmpd="sng" algn="ctr">
              <a:solidFill>
                <a:schemeClr val="bg1">
                  <a:lumMod val="65000"/>
                </a:schemeClr>
              </a:solidFill>
              <a:prstDash val="solid"/>
              <a:round/>
              <a:headEnd type="none" w="lg" len="lg"/>
              <a:tailEnd type="stealth" w="lg" len="lg"/>
            </a:ln>
          </p:spPr>
          <p:style>
            <a:lnRef idx="3">
              <a:schemeClr val="accent1"/>
            </a:lnRef>
            <a:fillRef idx="0">
              <a:schemeClr val="accent1"/>
            </a:fillRef>
            <a:effectRef idx="2">
              <a:schemeClr val="accent1"/>
            </a:effectRef>
            <a:fontRef idx="minor">
              <a:schemeClr val="tx1"/>
            </a:fontRef>
          </p:style>
        </p:cxnSp>
        <p:sp>
          <p:nvSpPr>
            <p:cNvPr id="68" name="TextBox 67"/>
            <p:cNvSpPr txBox="1"/>
            <p:nvPr/>
          </p:nvSpPr>
          <p:spPr>
            <a:xfrm>
              <a:off x="4015485" y="1155825"/>
              <a:ext cx="1124154" cy="369204"/>
            </a:xfrm>
            <a:prstGeom prst="rect">
              <a:avLst/>
            </a:prstGeom>
            <a:noFill/>
          </p:spPr>
          <p:txBody>
            <a:bodyPr wrap="none" rtlCol="0">
              <a:spAutoFit/>
            </a:bodyPr>
            <a:lstStyle/>
            <a:p>
              <a:r>
                <a:rPr lang="en-US" sz="1799" b="1" dirty="0">
                  <a:solidFill>
                    <a:srgbClr val="0070C0"/>
                  </a:solidFill>
                </a:rPr>
                <a:t>Hardware</a:t>
              </a:r>
            </a:p>
          </p:txBody>
        </p:sp>
        <p:pic>
          <p:nvPicPr>
            <p:cNvPr id="64" name="Picture 2"/>
            <p:cNvPicPr>
              <a:picLocks noChangeAspect="1" noChangeArrowheads="1"/>
            </p:cNvPicPr>
            <p:nvPr/>
          </p:nvPicPr>
          <p:blipFill>
            <a:blip r:embed="rId35" cstate="screen">
              <a:lum bright="30000"/>
              <a:extLst>
                <a:ext uri="{28A0092B-C50C-407E-A947-70E740481C1C}">
                  <a14:useLocalDpi xmlns:a14="http://schemas.microsoft.com/office/drawing/2010/main"/>
                </a:ext>
              </a:extLst>
            </a:blip>
            <a:stretch>
              <a:fillRect/>
            </a:stretch>
          </p:blipFill>
          <p:spPr bwMode="auto">
            <a:xfrm>
              <a:off x="4690168" y="2420240"/>
              <a:ext cx="1037392" cy="1037392"/>
            </a:xfrm>
            <a:prstGeom prst="rect">
              <a:avLst/>
            </a:prstGeom>
            <a:noFill/>
            <a:ln w="12700">
              <a:noFill/>
              <a:miter lim="800000"/>
              <a:headEnd/>
              <a:tailEnd/>
            </a:ln>
          </p:spPr>
        </p:pic>
        <p:sp>
          <p:nvSpPr>
            <p:cNvPr id="57" name="TextBox 56"/>
            <p:cNvSpPr txBox="1"/>
            <p:nvPr/>
          </p:nvSpPr>
          <p:spPr>
            <a:xfrm>
              <a:off x="6072558" y="1544310"/>
              <a:ext cx="2272189" cy="2739211"/>
            </a:xfrm>
            <a:prstGeom prst="rect">
              <a:avLst/>
            </a:prstGeom>
            <a:noFill/>
          </p:spPr>
          <p:txBody>
            <a:bodyPr wrap="square" rtlCol="0">
              <a:spAutoFit/>
            </a:bodyPr>
            <a:lstStyle/>
            <a:p>
              <a:pPr marL="91434" indent="-182868"/>
              <a:r>
                <a:rPr lang="en-US" sz="1600" b="1" dirty="0"/>
                <a:t>Security Measures</a:t>
              </a:r>
            </a:p>
            <a:p>
              <a:pPr marL="182868" indent="-182868"/>
              <a:endParaRPr lang="en-US" sz="1600" b="1" dirty="0"/>
            </a:p>
            <a:p>
              <a:pPr marL="182868" indent="-182868">
                <a:buFont typeface="Arial" pitchFamily="34" charset="0"/>
                <a:buChar char="•"/>
              </a:pPr>
              <a:r>
                <a:rPr lang="en-US" sz="1400" dirty="0"/>
                <a:t>Switch/Router security</a:t>
              </a:r>
            </a:p>
            <a:p>
              <a:pPr marL="182868" indent="-182868">
                <a:buFont typeface="Arial" pitchFamily="34" charset="0"/>
                <a:buChar char="•"/>
              </a:pPr>
              <a:r>
                <a:rPr lang="en-US" sz="1400" dirty="0"/>
                <a:t>Firewalls</a:t>
              </a:r>
            </a:p>
            <a:p>
              <a:pPr marL="182868" indent="-182868">
                <a:buFont typeface="Arial" pitchFamily="34" charset="0"/>
                <a:buChar char="•"/>
              </a:pPr>
              <a:r>
                <a:rPr lang="en-US" sz="1400" dirty="0"/>
                <a:t>NIPS/NIDS</a:t>
              </a:r>
            </a:p>
            <a:p>
              <a:pPr marL="182868" indent="-182868">
                <a:buFont typeface="Arial" pitchFamily="34" charset="0"/>
                <a:buChar char="•"/>
              </a:pPr>
              <a:r>
                <a:rPr lang="en-US" sz="1400" dirty="0"/>
                <a:t>VPN</a:t>
              </a:r>
            </a:p>
            <a:p>
              <a:pPr marL="182868" indent="-182868">
                <a:buFont typeface="Arial" pitchFamily="34" charset="0"/>
                <a:buChar char="•"/>
              </a:pPr>
              <a:r>
                <a:rPr lang="en-US" sz="1400" dirty="0"/>
                <a:t>Net-Forensics</a:t>
              </a:r>
            </a:p>
            <a:p>
              <a:pPr marL="182868" indent="-182868">
                <a:buFont typeface="Arial" pitchFamily="34" charset="0"/>
                <a:buChar char="•"/>
              </a:pPr>
              <a:r>
                <a:rPr lang="en-US" sz="1400" dirty="0"/>
                <a:t>Anti-Virus/Anti-Spam</a:t>
              </a:r>
            </a:p>
            <a:p>
              <a:pPr marL="182868" indent="-182868">
                <a:buFont typeface="Arial" pitchFamily="34" charset="0"/>
                <a:buChar char="•"/>
              </a:pPr>
              <a:r>
                <a:rPr lang="en-US" sz="1400" dirty="0"/>
                <a:t>DLP</a:t>
              </a:r>
            </a:p>
            <a:p>
              <a:pPr marL="182868" indent="-182868">
                <a:buFont typeface="Arial" pitchFamily="34" charset="0"/>
                <a:buChar char="•"/>
              </a:pPr>
              <a:r>
                <a:rPr lang="en-US" sz="1400" dirty="0"/>
                <a:t>Host FW</a:t>
              </a:r>
            </a:p>
            <a:p>
              <a:pPr marL="182868" indent="-182868">
                <a:buFont typeface="Arial" pitchFamily="34" charset="0"/>
                <a:buChar char="•"/>
              </a:pPr>
              <a:r>
                <a:rPr lang="en-US" sz="1400" dirty="0"/>
                <a:t>Host IPS/IDS</a:t>
              </a:r>
            </a:p>
            <a:p>
              <a:pPr marL="182868" indent="-182868">
                <a:buFont typeface="Arial" pitchFamily="34" charset="0"/>
                <a:buChar char="•"/>
              </a:pPr>
              <a:r>
                <a:rPr lang="en-US" sz="1400" dirty="0"/>
                <a:t>Vuln. Assessment tools</a:t>
              </a:r>
            </a:p>
          </p:txBody>
        </p:sp>
        <p:cxnSp>
          <p:nvCxnSpPr>
            <p:cNvPr id="5" name="Straight Connector 4"/>
            <p:cNvCxnSpPr/>
            <p:nvPr/>
          </p:nvCxnSpPr>
          <p:spPr>
            <a:xfrm>
              <a:off x="6045466" y="1618151"/>
              <a:ext cx="0" cy="2604413"/>
            </a:xfrm>
            <a:prstGeom prst="line">
              <a:avLst/>
            </a:prstGeom>
            <a:ln w="3810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grpSp>
      <p:sp>
        <p:nvSpPr>
          <p:cNvPr id="39" name="Subtitle 38"/>
          <p:cNvSpPr>
            <a:spLocks noGrp="1"/>
          </p:cNvSpPr>
          <p:nvPr>
            <p:ph type="subTitle" idx="1"/>
          </p:nvPr>
        </p:nvSpPr>
        <p:spPr>
          <a:xfrm>
            <a:off x="1040523" y="1001854"/>
            <a:ext cx="10221331" cy="369332"/>
          </a:xfrm>
        </p:spPr>
        <p:txBody>
          <a:bodyPr/>
          <a:lstStyle/>
          <a:p>
            <a:r>
              <a:rPr lang="en-US" dirty="0"/>
              <a:t>Over 80% of breaches occur through software applications</a:t>
            </a:r>
          </a:p>
        </p:txBody>
      </p:sp>
      <p:sp>
        <p:nvSpPr>
          <p:cNvPr id="35841" name="Title 27"/>
          <p:cNvSpPr>
            <a:spLocks noGrp="1"/>
          </p:cNvSpPr>
          <p:nvPr>
            <p:ph type="title"/>
            <p:custDataLst>
              <p:tags r:id="rId5"/>
            </p:custDataLst>
          </p:nvPr>
        </p:nvSpPr>
        <p:spPr>
          <a:xfrm>
            <a:off x="924909" y="313420"/>
            <a:ext cx="10336945" cy="574516"/>
          </a:xfrm>
        </p:spPr>
        <p:txBody>
          <a:bodyPr>
            <a:noAutofit/>
          </a:bodyPr>
          <a:lstStyle/>
          <a:p>
            <a:r>
              <a:rPr lang="en-US" sz="3000" dirty="0">
                <a:solidFill>
                  <a:sysClr val="windowText" lastClr="000000"/>
                </a:solidFill>
                <a:ea typeface="ＭＳ Ｐゴシック"/>
                <a:cs typeface="ＭＳ Ｐゴシック"/>
              </a:rPr>
              <a:t>Cyber attackers are targeting applications</a:t>
            </a:r>
          </a:p>
        </p:txBody>
      </p:sp>
      <p:grpSp>
        <p:nvGrpSpPr>
          <p:cNvPr id="7" name="Group 7"/>
          <p:cNvGrpSpPr/>
          <p:nvPr>
            <p:custDataLst>
              <p:tags r:id="rId6"/>
            </p:custDataLst>
          </p:nvPr>
        </p:nvGrpSpPr>
        <p:grpSpPr>
          <a:xfrm>
            <a:off x="3140399" y="1786992"/>
            <a:ext cx="6873332" cy="3664314"/>
            <a:chOff x="1616399" y="929741"/>
            <a:chExt cx="6873332" cy="3664314"/>
          </a:xfrm>
        </p:grpSpPr>
        <p:sp>
          <p:nvSpPr>
            <p:cNvPr id="105" name="Rounded Rectangle 104"/>
            <p:cNvSpPr/>
            <p:nvPr>
              <p:custDataLst>
                <p:tags r:id="rId10"/>
              </p:custDataLst>
            </p:nvPr>
          </p:nvSpPr>
          <p:spPr>
            <a:xfrm>
              <a:off x="5914079" y="929741"/>
              <a:ext cx="2575652" cy="3664314"/>
            </a:xfrm>
            <a:prstGeom prst="roundRect">
              <a:avLst>
                <a:gd name="adj" fmla="val 3314"/>
              </a:avLst>
            </a:prstGeom>
            <a:solidFill>
              <a:schemeClr val="accent1"/>
            </a:solidFill>
            <a:ln w="381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799" dirty="0">
                <a:solidFill>
                  <a:srgbClr val="FFFFFF"/>
                </a:solidFill>
              </a:endParaRPr>
            </a:p>
          </p:txBody>
        </p:sp>
        <p:pic>
          <p:nvPicPr>
            <p:cNvPr id="74" name="Picture 27"/>
            <p:cNvPicPr>
              <a:picLocks noChangeArrowheads="1"/>
            </p:cNvPicPr>
            <p:nvPr>
              <p:custDataLst>
                <p:tags r:id="rId11"/>
              </p:custDataLst>
            </p:nvPr>
          </p:nvPicPr>
          <p:blipFill>
            <a:blip r:embed="rId36" cstate="screen">
              <a:extLst>
                <a:ext uri="{BEBA8EAE-BF5A-486C-A8C5-ECC9F3942E4B}">
                  <a14:imgProps xmlns:a14="http://schemas.microsoft.com/office/drawing/2010/main">
                    <a14:imgLayer r:embed="rId37">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666318" y="3800540"/>
              <a:ext cx="503078" cy="503078"/>
            </a:xfrm>
            <a:prstGeom prst="rect">
              <a:avLst/>
            </a:prstGeom>
            <a:noFill/>
            <a:ln w="12700" cap="flat">
              <a:noFill/>
              <a:miter lim="800000"/>
              <a:headEnd/>
              <a:tailEnd/>
            </a:ln>
            <a:effectLst>
              <a:outerShdw blurRad="914400" dist="635000" dir="5939995" algn="ctr" rotWithShape="0">
                <a:schemeClr val="bg2">
                  <a:alpha val="48999"/>
                </a:schemeClr>
              </a:outerShdw>
            </a:effectLst>
          </p:spPr>
        </p:pic>
        <p:sp>
          <p:nvSpPr>
            <p:cNvPr id="94" name="Rectangle 28"/>
            <p:cNvSpPr>
              <a:spLocks/>
            </p:cNvSpPr>
            <p:nvPr>
              <p:custDataLst>
                <p:tags r:id="rId12"/>
              </p:custDataLst>
            </p:nvPr>
          </p:nvSpPr>
          <p:spPr bwMode="auto">
            <a:xfrm>
              <a:off x="7262988" y="1680362"/>
              <a:ext cx="1049739" cy="176713"/>
            </a:xfrm>
            <a:prstGeom prst="rect">
              <a:avLst/>
            </a:prstGeom>
            <a:noFill/>
            <a:ln w="12700">
              <a:noFill/>
              <a:miter lim="800000"/>
              <a:headEnd/>
              <a:tailEnd/>
            </a:ln>
          </p:spPr>
          <p:txBody>
            <a:bodyPr lIns="0" tIns="0" rIns="0" bIns="0" anchor="ctr"/>
            <a:lstStyle/>
            <a:p>
              <a:r>
                <a:rPr lang="en-US" sz="1400" b="1" dirty="0">
                  <a:solidFill>
                    <a:srgbClr val="FFFFFF"/>
                  </a:solidFill>
                  <a:ea typeface="Gill Sans"/>
                  <a:cs typeface="Gill Sans"/>
                </a:rPr>
                <a:t>Intellectual Property</a:t>
              </a:r>
            </a:p>
          </p:txBody>
        </p:sp>
        <p:sp>
          <p:nvSpPr>
            <p:cNvPr id="95" name="Rectangle 29"/>
            <p:cNvSpPr>
              <a:spLocks/>
            </p:cNvSpPr>
            <p:nvPr>
              <p:custDataLst>
                <p:tags r:id="rId13"/>
              </p:custDataLst>
            </p:nvPr>
          </p:nvSpPr>
          <p:spPr bwMode="auto">
            <a:xfrm>
              <a:off x="7262988" y="2436264"/>
              <a:ext cx="904264" cy="214376"/>
            </a:xfrm>
            <a:prstGeom prst="rect">
              <a:avLst/>
            </a:prstGeom>
            <a:noFill/>
            <a:ln w="12700">
              <a:noFill/>
              <a:miter lim="800000"/>
              <a:headEnd/>
              <a:tailEnd/>
            </a:ln>
          </p:spPr>
          <p:txBody>
            <a:bodyPr lIns="0" tIns="0" rIns="0" bIns="0" anchor="ctr"/>
            <a:lstStyle/>
            <a:p>
              <a:r>
                <a:rPr lang="en-US" sz="1400" b="1" dirty="0">
                  <a:solidFill>
                    <a:srgbClr val="FFFFFF"/>
                  </a:solidFill>
                  <a:ea typeface="Gill Sans"/>
                  <a:cs typeface="Gill Sans"/>
                </a:rPr>
                <a:t>Customer Data</a:t>
              </a:r>
            </a:p>
          </p:txBody>
        </p:sp>
        <p:sp>
          <p:nvSpPr>
            <p:cNvPr id="96" name="Rectangle 30"/>
            <p:cNvSpPr>
              <a:spLocks/>
            </p:cNvSpPr>
            <p:nvPr>
              <p:custDataLst>
                <p:tags r:id="rId14"/>
              </p:custDataLst>
            </p:nvPr>
          </p:nvSpPr>
          <p:spPr bwMode="auto">
            <a:xfrm>
              <a:off x="7262988" y="3229829"/>
              <a:ext cx="945827" cy="183072"/>
            </a:xfrm>
            <a:prstGeom prst="rect">
              <a:avLst/>
            </a:prstGeom>
            <a:noFill/>
            <a:ln w="12700">
              <a:noFill/>
              <a:miter lim="800000"/>
              <a:headEnd/>
              <a:tailEnd/>
            </a:ln>
          </p:spPr>
          <p:txBody>
            <a:bodyPr lIns="0" tIns="0" rIns="0" bIns="0" anchor="ctr"/>
            <a:lstStyle/>
            <a:p>
              <a:r>
                <a:rPr lang="en-US" sz="1400" b="1" dirty="0">
                  <a:solidFill>
                    <a:srgbClr val="FFFFFF"/>
                  </a:solidFill>
                  <a:ea typeface="Gill Sans"/>
                  <a:cs typeface="Gill Sans"/>
                </a:rPr>
                <a:t>Business Processes</a:t>
              </a:r>
            </a:p>
          </p:txBody>
        </p:sp>
        <p:sp>
          <p:nvSpPr>
            <p:cNvPr id="97" name="Rectangle 31"/>
            <p:cNvSpPr>
              <a:spLocks/>
            </p:cNvSpPr>
            <p:nvPr>
              <p:custDataLst>
                <p:tags r:id="rId15"/>
              </p:custDataLst>
            </p:nvPr>
          </p:nvSpPr>
          <p:spPr bwMode="auto">
            <a:xfrm>
              <a:off x="7262988" y="3992089"/>
              <a:ext cx="966609" cy="155066"/>
            </a:xfrm>
            <a:prstGeom prst="rect">
              <a:avLst/>
            </a:prstGeom>
            <a:noFill/>
            <a:ln w="12700">
              <a:noFill/>
              <a:miter lim="800000"/>
              <a:headEnd/>
              <a:tailEnd/>
            </a:ln>
          </p:spPr>
          <p:txBody>
            <a:bodyPr lIns="0" tIns="0" rIns="0" bIns="0" anchor="ctr"/>
            <a:lstStyle/>
            <a:p>
              <a:r>
                <a:rPr lang="en-US" sz="1400" b="1" dirty="0">
                  <a:solidFill>
                    <a:srgbClr val="FFFFFF"/>
                  </a:solidFill>
                  <a:ea typeface="Gill Sans"/>
                  <a:cs typeface="Gill Sans"/>
                </a:rPr>
                <a:t>Trade Secrets</a:t>
              </a:r>
            </a:p>
          </p:txBody>
        </p:sp>
        <p:sp>
          <p:nvSpPr>
            <p:cNvPr id="100" name="Rectangle 34"/>
            <p:cNvSpPr>
              <a:spLocks noChangeArrowheads="1"/>
            </p:cNvSpPr>
            <p:nvPr>
              <p:custDataLst>
                <p:tags r:id="rId16"/>
              </p:custDataLst>
            </p:nvPr>
          </p:nvSpPr>
          <p:spPr bwMode="auto">
            <a:xfrm>
              <a:off x="5937813" y="936593"/>
              <a:ext cx="1364220" cy="369204"/>
            </a:xfrm>
            <a:prstGeom prst="rect">
              <a:avLst/>
            </a:prstGeom>
            <a:noFill/>
            <a:ln w="9525">
              <a:noFill/>
              <a:miter lim="800000"/>
              <a:headEnd/>
              <a:tailEnd/>
            </a:ln>
          </p:spPr>
          <p:txBody>
            <a:bodyPr wrap="none">
              <a:spAutoFit/>
            </a:bodyPr>
            <a:lstStyle/>
            <a:p>
              <a:r>
                <a:rPr lang="en-US" sz="1799" b="1" dirty="0">
                  <a:solidFill>
                    <a:srgbClr val="FFFFFF"/>
                  </a:solidFill>
                </a:rPr>
                <a:t>Applications</a:t>
              </a:r>
            </a:p>
          </p:txBody>
        </p:sp>
        <p:pic>
          <p:nvPicPr>
            <p:cNvPr id="101" name="Picture 2"/>
            <p:cNvPicPr>
              <a:picLocks noChangeAspect="1" noChangeArrowheads="1"/>
            </p:cNvPicPr>
            <p:nvPr>
              <p:custDataLst>
                <p:tags r:id="rId17"/>
              </p:custDataLst>
            </p:nvPr>
          </p:nvPicPr>
          <p:blipFill>
            <a:blip r:embed="rId38" cstate="screen">
              <a:extLst>
                <a:ext uri="{BEBA8EAE-BF5A-486C-A8C5-ECC9F3942E4B}">
                  <a14:imgProps xmlns:a14="http://schemas.microsoft.com/office/drawing/2010/main">
                    <a14:imgLayer r:embed="rId39">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673917" y="2341471"/>
              <a:ext cx="500196" cy="334676"/>
            </a:xfrm>
            <a:prstGeom prst="rect">
              <a:avLst/>
            </a:prstGeom>
            <a:noFill/>
            <a:ln w="9525">
              <a:noFill/>
              <a:miter lim="800000"/>
              <a:headEnd/>
              <a:tailEnd/>
            </a:ln>
          </p:spPr>
        </p:pic>
        <p:pic>
          <p:nvPicPr>
            <p:cNvPr id="102" name="Picture 3"/>
            <p:cNvPicPr>
              <a:picLocks noChangeAspect="1" noChangeArrowheads="1"/>
            </p:cNvPicPr>
            <p:nvPr>
              <p:custDataLst>
                <p:tags r:id="rId18"/>
              </p:custDataLst>
            </p:nvPr>
          </p:nvPicPr>
          <p:blipFill>
            <a:blip r:embed="rId40">
              <a:extLst>
                <a:ext uri="{BEBA8EAE-BF5A-486C-A8C5-ECC9F3942E4B}">
                  <a14:imgProps xmlns:a14="http://schemas.microsoft.com/office/drawing/2010/main">
                    <a14:imgLayer r:embed="rId41">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529782" y="1391282"/>
              <a:ext cx="733205" cy="733205"/>
            </a:xfrm>
            <a:prstGeom prst="rect">
              <a:avLst/>
            </a:prstGeom>
            <a:noFill/>
            <a:ln w="9525">
              <a:noFill/>
              <a:miter lim="800000"/>
              <a:headEnd/>
              <a:tailEnd/>
            </a:ln>
          </p:spPr>
        </p:pic>
        <p:pic>
          <p:nvPicPr>
            <p:cNvPr id="103" name="Picture 4"/>
            <p:cNvPicPr>
              <a:picLocks noChangeAspect="1" noChangeArrowheads="1"/>
            </p:cNvPicPr>
            <p:nvPr>
              <p:custDataLst>
                <p:tags r:id="rId19"/>
              </p:custDataLst>
            </p:nvPr>
          </p:nvPicPr>
          <p:blipFill>
            <a:blip r:embed="rId42" cstate="screen">
              <a:extLst>
                <a:ext uri="{BEBA8EAE-BF5A-486C-A8C5-ECC9F3942E4B}">
                  <a14:imgProps xmlns:a14="http://schemas.microsoft.com/office/drawing/2010/main">
                    <a14:imgLayer r:embed="rId43">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561885" y="3069620"/>
              <a:ext cx="497545" cy="497545"/>
            </a:xfrm>
            <a:prstGeom prst="rect">
              <a:avLst/>
            </a:prstGeom>
            <a:noFill/>
            <a:ln w="9525">
              <a:noFill/>
              <a:miter lim="800000"/>
              <a:headEnd/>
              <a:tailEnd/>
            </a:ln>
          </p:spPr>
        </p:pic>
        <p:cxnSp>
          <p:nvCxnSpPr>
            <p:cNvPr id="104" name="AutoShape 14"/>
            <p:cNvCxnSpPr>
              <a:cxnSpLocks noChangeShapeType="1"/>
            </p:cNvCxnSpPr>
            <p:nvPr>
              <p:custDataLst>
                <p:tags r:id="rId20"/>
              </p:custDataLst>
            </p:nvPr>
          </p:nvCxnSpPr>
          <p:spPr bwMode="auto">
            <a:xfrm flipV="1">
              <a:off x="1616399" y="2193172"/>
              <a:ext cx="4297680" cy="403622"/>
            </a:xfrm>
            <a:prstGeom prst="bentConnector3">
              <a:avLst>
                <a:gd name="adj1" fmla="val 8570"/>
              </a:avLst>
            </a:prstGeom>
            <a:ln w="76200" cap="flat" cmpd="sng" algn="ctr">
              <a:solidFill>
                <a:srgbClr val="FF0000"/>
              </a:solidFill>
              <a:prstDash val="solid"/>
              <a:round/>
              <a:headEnd type="none" w="lg" len="lg"/>
              <a:tailEnd type="stealth" w="lg" len="lg"/>
            </a:ln>
          </p:spPr>
          <p:style>
            <a:lnRef idx="3">
              <a:schemeClr val="accent1"/>
            </a:lnRef>
            <a:fillRef idx="0">
              <a:schemeClr val="accent1"/>
            </a:fillRef>
            <a:effectRef idx="2">
              <a:schemeClr val="accent1"/>
            </a:effectRef>
            <a:fontRef idx="minor">
              <a:schemeClr val="tx1"/>
            </a:fontRef>
          </p:style>
        </p:cxnSp>
        <p:pic>
          <p:nvPicPr>
            <p:cNvPr id="56" name="Picture 34"/>
            <p:cNvPicPr>
              <a:picLocks noChangeAspect="1" noChangeArrowheads="1"/>
            </p:cNvPicPr>
            <p:nvPr>
              <p:custDataLst>
                <p:tags r:id="rId21"/>
              </p:custDataLst>
            </p:nvPr>
          </p:nvPicPr>
          <p:blipFill>
            <a:blip r:embed="rId44" cstate="screen">
              <a:extLst>
                <a:ext uri="{BEBA8EAE-BF5A-486C-A8C5-ECC9F3942E4B}">
                  <a14:imgProps xmlns:a14="http://schemas.microsoft.com/office/drawing/2010/main">
                    <a14:imgLayer r:embed="rId45">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5992696" y="1912389"/>
              <a:ext cx="517899" cy="517899"/>
            </a:xfrm>
            <a:prstGeom prst="rect">
              <a:avLst/>
            </a:prstGeom>
            <a:noFill/>
            <a:ln>
              <a:noFill/>
            </a:ln>
          </p:spPr>
        </p:pic>
        <p:cxnSp>
          <p:nvCxnSpPr>
            <p:cNvPr id="59" name="Straight Connector 58"/>
            <p:cNvCxnSpPr/>
            <p:nvPr>
              <p:custDataLst>
                <p:tags r:id="rId22"/>
              </p:custDataLst>
            </p:nvPr>
          </p:nvCxnSpPr>
          <p:spPr>
            <a:xfrm>
              <a:off x="6091829" y="2004225"/>
              <a:ext cx="331638" cy="35070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Oval 62"/>
            <p:cNvSpPr/>
            <p:nvPr>
              <p:custDataLst>
                <p:tags r:id="rId23"/>
              </p:custDataLst>
            </p:nvPr>
          </p:nvSpPr>
          <p:spPr>
            <a:xfrm>
              <a:off x="6022464" y="1943168"/>
              <a:ext cx="457200" cy="457200"/>
            </a:xfrm>
            <a:prstGeom prst="ellipse">
              <a:avLst/>
            </a:prstGeom>
            <a:noFill/>
            <a:ln w="508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nSpc>
                  <a:spcPct val="85000"/>
                </a:lnSpc>
              </a:pPr>
              <a:endParaRPr lang="en-US" sz="1400" dirty="0">
                <a:solidFill>
                  <a:srgbClr val="000000"/>
                </a:solidFill>
              </a:endParaRPr>
            </a:p>
          </p:txBody>
        </p:sp>
        <p:pic>
          <p:nvPicPr>
            <p:cNvPr id="38" name="Picture 4"/>
            <p:cNvPicPr>
              <a:picLocks noChangeAspect="1" noChangeArrowheads="1"/>
            </p:cNvPicPr>
            <p:nvPr>
              <p:custDataLst>
                <p:tags r:id="rId24"/>
              </p:custDataLst>
            </p:nvPr>
          </p:nvPicPr>
          <p:blipFill>
            <a:blip r:embed="rId46" cstate="screen">
              <a:extLst>
                <a:ext uri="{BEBA8EAE-BF5A-486C-A8C5-ECC9F3942E4B}">
                  <a14:imgProps xmlns:a14="http://schemas.microsoft.com/office/drawing/2010/main">
                    <a14:imgLayer r:embed="rId47">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843744" y="2883235"/>
              <a:ext cx="360513" cy="360513"/>
            </a:xfrm>
            <a:prstGeom prst="rect">
              <a:avLst/>
            </a:prstGeom>
            <a:noFill/>
            <a:ln w="9525">
              <a:noFill/>
              <a:miter lim="800000"/>
              <a:headEnd/>
              <a:tailEnd/>
            </a:ln>
          </p:spPr>
        </p:pic>
        <p:pic>
          <p:nvPicPr>
            <p:cNvPr id="40" name="Picture 4"/>
            <p:cNvPicPr>
              <a:picLocks noChangeAspect="1" noChangeArrowheads="1"/>
            </p:cNvPicPr>
            <p:nvPr>
              <p:custDataLst>
                <p:tags r:id="rId25"/>
              </p:custDataLst>
            </p:nvPr>
          </p:nvPicPr>
          <p:blipFill>
            <a:blip r:embed="rId42" cstate="screen">
              <a:extLst>
                <a:ext uri="{BEBA8EAE-BF5A-486C-A8C5-ECC9F3942E4B}">
                  <a14:imgProps xmlns:a14="http://schemas.microsoft.com/office/drawing/2010/main">
                    <a14:imgLayer r:embed="rId48">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561885" y="3063491"/>
              <a:ext cx="497545" cy="497545"/>
            </a:xfrm>
            <a:prstGeom prst="rect">
              <a:avLst/>
            </a:prstGeom>
            <a:noFill/>
            <a:ln w="9525">
              <a:noFill/>
              <a:miter lim="800000"/>
              <a:headEnd/>
              <a:tailEnd/>
            </a:ln>
          </p:spPr>
        </p:pic>
      </p:grpSp>
      <p:pic>
        <p:nvPicPr>
          <p:cNvPr id="50" name="Picture 49"/>
          <p:cNvPicPr>
            <a:picLocks noChangeAspect="1"/>
          </p:cNvPicPr>
          <p:nvPr>
            <p:custDataLst>
              <p:tags r:id="rId7"/>
            </p:custDataLst>
          </p:nvPr>
        </p:nvPicPr>
        <p:blipFill>
          <a:blip r:embed="rId49" cstate="print">
            <a:duotone>
              <a:schemeClr val="bg2">
                <a:shade val="45000"/>
                <a:satMod val="135000"/>
              </a:schemeClr>
              <a:prstClr val="white"/>
            </a:duotone>
            <a:lum bright="-20000"/>
            <a:extLst>
              <a:ext uri="{BEBA8EAE-BF5A-486C-A8C5-ECC9F3942E4B}">
                <a14:imgProps xmlns:a14="http://schemas.microsoft.com/office/drawing/2010/main">
                  <a14:imgLayer r:embed="rId50">
                    <a14:imgEffect>
                      <a14:brightnessContrast bright="-100000"/>
                    </a14:imgEffect>
                  </a14:imgLayer>
                </a14:imgProps>
              </a:ext>
            </a:extLst>
          </a:blip>
          <a:stretch>
            <a:fillRect/>
          </a:stretch>
        </p:blipFill>
        <p:spPr>
          <a:xfrm>
            <a:off x="2170915" y="2043626"/>
            <a:ext cx="656980" cy="492735"/>
          </a:xfrm>
          <a:prstGeom prst="rect">
            <a:avLst/>
          </a:prstGeom>
          <a:effectLst/>
        </p:spPr>
      </p:pic>
      <p:cxnSp>
        <p:nvCxnSpPr>
          <p:cNvPr id="51" name="Straight Arrow Connector 50"/>
          <p:cNvCxnSpPr>
            <a:stCxn id="50" idx="2"/>
            <a:endCxn id="93" idx="3"/>
          </p:cNvCxnSpPr>
          <p:nvPr>
            <p:custDataLst>
              <p:tags r:id="rId8"/>
            </p:custDataLst>
          </p:nvPr>
        </p:nvCxnSpPr>
        <p:spPr>
          <a:xfrm rot="5400000">
            <a:off x="2260694" y="2772964"/>
            <a:ext cx="475315" cy="2106"/>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3" name="Cloud 92"/>
          <p:cNvSpPr/>
          <p:nvPr>
            <p:custDataLst>
              <p:tags r:id="rId9"/>
            </p:custDataLst>
          </p:nvPr>
        </p:nvSpPr>
        <p:spPr>
          <a:xfrm>
            <a:off x="1720058" y="2959392"/>
            <a:ext cx="1554480" cy="914401"/>
          </a:xfrm>
          <a:prstGeom prst="cloud">
            <a:avLst/>
          </a:prstGeom>
          <a:gradFill>
            <a:gsLst>
              <a:gs pos="0">
                <a:srgbClr val="E0E0E0"/>
              </a:gs>
              <a:gs pos="35000">
                <a:srgbClr val="EEEEEE"/>
              </a:gs>
              <a:gs pos="100000">
                <a:srgbClr val="FFFFFF"/>
              </a:gs>
            </a:gsLst>
          </a:gradFill>
          <a:ln>
            <a:solidFill>
              <a:schemeClr val="bg1">
                <a:lumMod val="85000"/>
              </a:schemeClr>
            </a:solidFill>
          </a:ln>
          <a:effectLst/>
        </p:spPr>
        <p:style>
          <a:lnRef idx="1">
            <a:schemeClr val="dk1"/>
          </a:lnRef>
          <a:fillRef idx="2">
            <a:schemeClr val="dk1"/>
          </a:fillRef>
          <a:effectRef idx="1">
            <a:schemeClr val="dk1"/>
          </a:effectRef>
          <a:fontRef idx="minor">
            <a:schemeClr val="dk1"/>
          </a:fontRef>
        </p:style>
        <p:txBody>
          <a:bodyPr rtlCol="0" anchor="ctr"/>
          <a:lstStyle/>
          <a:p>
            <a:endParaRPr lang="en-US" sz="1799" dirty="0">
              <a:solidFill>
                <a:srgbClr val="FFFFFF"/>
              </a:solidFill>
            </a:endParaRPr>
          </a:p>
        </p:txBody>
      </p:sp>
    </p:spTree>
    <p:extLst>
      <p:ext uri="{BB962C8B-B14F-4D97-AF65-F5344CB8AC3E}">
        <p14:creationId xmlns:p14="http://schemas.microsoft.com/office/powerpoint/2010/main" val="409993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D7BE1FA7-F0DD-6C46-A96D-7E3DA0D6E632}"/>
              </a:ext>
            </a:extLst>
          </p:cNvPr>
          <p:cNvPicPr>
            <a:picLocks noChangeAspect="1"/>
          </p:cNvPicPr>
          <p:nvPr/>
        </p:nvPicPr>
        <p:blipFill>
          <a:blip r:embed="rId2"/>
          <a:stretch>
            <a:fillRect/>
          </a:stretch>
        </p:blipFill>
        <p:spPr>
          <a:xfrm>
            <a:off x="1543050" y="2777525"/>
            <a:ext cx="9105900" cy="3403600"/>
          </a:xfrm>
          <a:prstGeom prst="rect">
            <a:avLst/>
          </a:prstGeom>
        </p:spPr>
      </p:pic>
      <p:sp>
        <p:nvSpPr>
          <p:cNvPr id="4" name="Rectangle 3">
            <a:extLst>
              <a:ext uri="{FF2B5EF4-FFF2-40B4-BE49-F238E27FC236}">
                <a16:creationId xmlns:a16="http://schemas.microsoft.com/office/drawing/2014/main" id="{D01F7C4F-BBC0-7F45-9F8C-773A704D6F26}"/>
              </a:ext>
            </a:extLst>
          </p:cNvPr>
          <p:cNvSpPr/>
          <p:nvPr/>
        </p:nvSpPr>
        <p:spPr>
          <a:xfrm>
            <a:off x="1488217" y="592547"/>
            <a:ext cx="9215566" cy="2056460"/>
          </a:xfrm>
          <a:prstGeom prst="rect">
            <a:avLst/>
          </a:prstGeom>
        </p:spPr>
        <p:txBody>
          <a:bodyPr wrap="square">
            <a:spAutoFit/>
          </a:bodyPr>
          <a:lstStyle/>
          <a:p>
            <a:pPr>
              <a:lnSpc>
                <a:spcPct val="85000"/>
              </a:lnSpc>
            </a:pPr>
            <a:r>
              <a:rPr lang="en-US" sz="2400" b="1" dirty="0"/>
              <a:t>Application Vulnerabilities</a:t>
            </a:r>
          </a:p>
          <a:p>
            <a:pPr>
              <a:lnSpc>
                <a:spcPct val="85000"/>
              </a:lnSpc>
            </a:pPr>
            <a:endParaRPr lang="en-US" dirty="0"/>
          </a:p>
          <a:p>
            <a:pPr marL="285750" indent="-285750">
              <a:lnSpc>
                <a:spcPct val="85000"/>
              </a:lnSpc>
              <a:buFont typeface="Arial" panose="020B0604020202020204" pitchFamily="34" charset="0"/>
              <a:buChar char="•"/>
            </a:pPr>
            <a:r>
              <a:rPr lang="en-US" dirty="0"/>
              <a:t>It is important to clarify that adversaries have fewer obstacles when performing an attack on code</a:t>
            </a:r>
          </a:p>
          <a:p>
            <a:pPr marL="285750" indent="-285750">
              <a:lnSpc>
                <a:spcPct val="85000"/>
              </a:lnSpc>
              <a:buFont typeface="Arial" panose="020B0604020202020204" pitchFamily="34" charset="0"/>
              <a:buChar char="•"/>
            </a:pPr>
            <a:endParaRPr lang="en-US" dirty="0"/>
          </a:p>
          <a:p>
            <a:pPr marL="285750" indent="-285750">
              <a:lnSpc>
                <a:spcPct val="85000"/>
              </a:lnSpc>
              <a:buFont typeface="Arial" panose="020B0604020202020204" pitchFamily="34" charset="0"/>
              <a:buChar char="•"/>
            </a:pPr>
            <a:r>
              <a:rPr lang="en-US" dirty="0"/>
              <a:t>For example, an infrastructure attack presents all the following obstacles and elements</a:t>
            </a:r>
          </a:p>
          <a:p>
            <a:pPr marL="285750" indent="-285750">
              <a:lnSpc>
                <a:spcPct val="85000"/>
              </a:lnSpc>
              <a:buFont typeface="Arial" panose="020B0604020202020204" pitchFamily="34" charset="0"/>
              <a:buChar char="•"/>
            </a:pPr>
            <a:endParaRPr lang="en-US" dirty="0"/>
          </a:p>
          <a:p>
            <a:pPr marL="285750" indent="-285750">
              <a:lnSpc>
                <a:spcPct val="85000"/>
              </a:lnSpc>
              <a:buFont typeface="Arial" panose="020B0604020202020204" pitchFamily="34" charset="0"/>
              <a:buChar char="•"/>
            </a:pPr>
            <a:r>
              <a:rPr lang="en-US" dirty="0"/>
              <a:t>An application attack presents fewer obstacles and elements</a:t>
            </a:r>
          </a:p>
        </p:txBody>
      </p:sp>
    </p:spTree>
    <p:extLst>
      <p:ext uri="{BB962C8B-B14F-4D97-AF65-F5344CB8AC3E}">
        <p14:creationId xmlns:p14="http://schemas.microsoft.com/office/powerpoint/2010/main" val="274855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fenseinDepth.jpg">
            <a:extLst>
              <a:ext uri="{FF2B5EF4-FFF2-40B4-BE49-F238E27FC236}">
                <a16:creationId xmlns:a16="http://schemas.microsoft.com/office/drawing/2014/main" id="{FB6061A4-5DAB-D94E-B208-133C8552F0BD}"/>
              </a:ext>
            </a:extLst>
          </p:cNvPr>
          <p:cNvPicPr>
            <a:picLocks noChangeAspect="1"/>
          </p:cNvPicPr>
          <p:nvPr/>
        </p:nvPicPr>
        <p:blipFill>
          <a:blip r:embed="rId2" cstate="print"/>
          <a:stretch>
            <a:fillRect/>
          </a:stretch>
        </p:blipFill>
        <p:spPr>
          <a:xfrm>
            <a:off x="3417390" y="1216837"/>
            <a:ext cx="6976534" cy="4958081"/>
          </a:xfrm>
          <a:prstGeom prst="rect">
            <a:avLst/>
          </a:prstGeom>
        </p:spPr>
      </p:pic>
      <p:sp>
        <p:nvSpPr>
          <p:cNvPr id="3" name="TextBox 2">
            <a:extLst>
              <a:ext uri="{FF2B5EF4-FFF2-40B4-BE49-F238E27FC236}">
                <a16:creationId xmlns:a16="http://schemas.microsoft.com/office/drawing/2014/main" id="{C33AE058-EF6C-494A-B33D-AC0F5C207A4A}"/>
              </a:ext>
            </a:extLst>
          </p:cNvPr>
          <p:cNvSpPr txBox="1"/>
          <p:nvPr/>
        </p:nvSpPr>
        <p:spPr>
          <a:xfrm>
            <a:off x="2607276" y="284205"/>
            <a:ext cx="6635578" cy="584775"/>
          </a:xfrm>
          <a:prstGeom prst="rect">
            <a:avLst/>
          </a:prstGeom>
          <a:noFill/>
        </p:spPr>
        <p:txBody>
          <a:bodyPr wrap="square" rtlCol="0">
            <a:spAutoFit/>
          </a:bodyPr>
          <a:lstStyle/>
          <a:p>
            <a:r>
              <a:rPr lang="en-US" sz="3200" b="1" u="sng" dirty="0"/>
              <a:t>Defense in Depth</a:t>
            </a:r>
          </a:p>
        </p:txBody>
      </p:sp>
      <p:sp>
        <p:nvSpPr>
          <p:cNvPr id="4" name="Cloud Callout 3">
            <a:extLst>
              <a:ext uri="{FF2B5EF4-FFF2-40B4-BE49-F238E27FC236}">
                <a16:creationId xmlns:a16="http://schemas.microsoft.com/office/drawing/2014/main" id="{82BE5363-40DB-E949-AE8B-0EC0D3D0277F}"/>
              </a:ext>
            </a:extLst>
          </p:cNvPr>
          <p:cNvSpPr/>
          <p:nvPr/>
        </p:nvSpPr>
        <p:spPr>
          <a:xfrm>
            <a:off x="519583" y="2035222"/>
            <a:ext cx="1860331" cy="1524000"/>
          </a:xfrm>
          <a:prstGeom prst="cloudCallout">
            <a:avLst>
              <a:gd name="adj1" fmla="val 99491"/>
              <a:gd name="adj2" fmla="val -68363"/>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C3E932C-4960-894B-8752-184FBAAEBFBA}"/>
              </a:ext>
            </a:extLst>
          </p:cNvPr>
          <p:cNvSpPr txBox="1"/>
          <p:nvPr/>
        </p:nvSpPr>
        <p:spPr>
          <a:xfrm>
            <a:off x="931561" y="2427890"/>
            <a:ext cx="1036374" cy="738664"/>
          </a:xfrm>
          <a:prstGeom prst="rect">
            <a:avLst/>
          </a:prstGeom>
          <a:noFill/>
        </p:spPr>
        <p:txBody>
          <a:bodyPr wrap="none" rtlCol="0">
            <a:spAutoFit/>
          </a:bodyPr>
          <a:lstStyle/>
          <a:p>
            <a:r>
              <a:rPr lang="en-US" sz="1400" b="1" dirty="0">
                <a:solidFill>
                  <a:srgbClr val="FF0000"/>
                </a:solidFill>
              </a:rPr>
              <a:t>Application</a:t>
            </a:r>
          </a:p>
          <a:p>
            <a:r>
              <a:rPr lang="en-US" sz="1400" b="1" dirty="0">
                <a:solidFill>
                  <a:srgbClr val="FF0000"/>
                </a:solidFill>
              </a:rPr>
              <a:t>and Data </a:t>
            </a:r>
          </a:p>
          <a:p>
            <a:r>
              <a:rPr lang="en-US" sz="1400" b="1" dirty="0">
                <a:solidFill>
                  <a:srgbClr val="FF0000"/>
                </a:solidFill>
              </a:rPr>
              <a:t>Weak Link</a:t>
            </a:r>
          </a:p>
        </p:txBody>
      </p:sp>
      <p:sp>
        <p:nvSpPr>
          <p:cNvPr id="6" name="Left Brace 5">
            <a:extLst>
              <a:ext uri="{FF2B5EF4-FFF2-40B4-BE49-F238E27FC236}">
                <a16:creationId xmlns:a16="http://schemas.microsoft.com/office/drawing/2014/main" id="{09A763F1-70E7-154F-B0D8-1406E1E7FC9B}"/>
              </a:ext>
            </a:extLst>
          </p:cNvPr>
          <p:cNvSpPr/>
          <p:nvPr/>
        </p:nvSpPr>
        <p:spPr>
          <a:xfrm>
            <a:off x="3279228" y="1355834"/>
            <a:ext cx="609600" cy="868574"/>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702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12BD7E7A-27C7-4E42-9B8F-721C542514EB}"/>
              </a:ext>
            </a:extLst>
          </p:cNvPr>
          <p:cNvPicPr>
            <a:picLocks noChangeAspect="1" noChangeArrowheads="1"/>
          </p:cNvPicPr>
          <p:nvPr/>
        </p:nvPicPr>
        <p:blipFill>
          <a:blip r:embed="rId2" cstate="print"/>
          <a:srcRect/>
          <a:stretch>
            <a:fillRect/>
          </a:stretch>
        </p:blipFill>
        <p:spPr>
          <a:xfrm>
            <a:off x="1356562" y="1340495"/>
            <a:ext cx="9933903" cy="4992555"/>
          </a:xfrm>
          <a:prstGeom prst="rect">
            <a:avLst/>
          </a:prstGeom>
          <a:noFill/>
        </p:spPr>
      </p:pic>
      <p:sp>
        <p:nvSpPr>
          <p:cNvPr id="4" name="Rectangle 3">
            <a:extLst>
              <a:ext uri="{FF2B5EF4-FFF2-40B4-BE49-F238E27FC236}">
                <a16:creationId xmlns:a16="http://schemas.microsoft.com/office/drawing/2014/main" id="{7CC88CDF-55B8-EB42-8840-CB59F7B0631F}"/>
              </a:ext>
            </a:extLst>
          </p:cNvPr>
          <p:cNvSpPr/>
          <p:nvPr/>
        </p:nvSpPr>
        <p:spPr>
          <a:xfrm>
            <a:off x="1314157" y="524950"/>
            <a:ext cx="9563686" cy="584775"/>
          </a:xfrm>
          <a:prstGeom prst="rect">
            <a:avLst/>
          </a:prstGeom>
        </p:spPr>
        <p:txBody>
          <a:bodyPr wrap="square">
            <a:spAutoFit/>
          </a:bodyPr>
          <a:lstStyle/>
          <a:p>
            <a:r>
              <a:rPr lang="en-US" sz="3200" dirty="0"/>
              <a:t>Vulnerability –Example - What are you protecting ?</a:t>
            </a:r>
          </a:p>
        </p:txBody>
      </p:sp>
    </p:spTree>
    <p:extLst>
      <p:ext uri="{BB962C8B-B14F-4D97-AF65-F5344CB8AC3E}">
        <p14:creationId xmlns:p14="http://schemas.microsoft.com/office/powerpoint/2010/main" val="393952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2677E6-FDF0-A840-9714-931326773A91}"/>
              </a:ext>
            </a:extLst>
          </p:cNvPr>
          <p:cNvSpPr/>
          <p:nvPr/>
        </p:nvSpPr>
        <p:spPr>
          <a:xfrm>
            <a:off x="903888" y="1332746"/>
            <a:ext cx="10625957" cy="4308872"/>
          </a:xfrm>
          <a:prstGeom prst="rect">
            <a:avLst/>
          </a:prstGeom>
        </p:spPr>
        <p:txBody>
          <a:bodyPr wrap="square">
            <a:spAutoFit/>
          </a:bodyPr>
          <a:lstStyle/>
          <a:p>
            <a:r>
              <a:rPr lang="en-US" sz="2000" dirty="0">
                <a:solidFill>
                  <a:srgbClr val="252525"/>
                </a:solidFill>
              </a:rPr>
              <a:t>To develop a threat model, we recommend taking a simple approach that follows the NIST 800-30 [11] standard for risk assessment. This approach involves:</a:t>
            </a:r>
          </a:p>
          <a:p>
            <a:endParaRPr lang="en-US" dirty="0">
              <a:solidFill>
                <a:srgbClr val="252525"/>
              </a:solidFill>
            </a:endParaRPr>
          </a:p>
          <a:p>
            <a:pPr marL="285750" indent="-285750">
              <a:buFont typeface="Arial" panose="020B0604020202020204" pitchFamily="34" charset="0"/>
              <a:buChar char="•"/>
            </a:pPr>
            <a:r>
              <a:rPr lang="en-US" b="1" u="sng" dirty="0">
                <a:solidFill>
                  <a:srgbClr val="252525"/>
                </a:solidFill>
              </a:rPr>
              <a:t>Decomposing the application </a:t>
            </a:r>
            <a:r>
              <a:rPr lang="en-US" dirty="0">
                <a:solidFill>
                  <a:srgbClr val="252525"/>
                </a:solidFill>
              </a:rPr>
              <a:t>– use a process of manual inspection to understand how the application works, its assets, functionality, and connectivity.</a:t>
            </a:r>
            <a:br>
              <a:rPr lang="en-US" dirty="0">
                <a:solidFill>
                  <a:srgbClr val="252525"/>
                </a:solidFill>
              </a:rPr>
            </a:br>
            <a:endParaRPr lang="en-US" dirty="0">
              <a:solidFill>
                <a:srgbClr val="252525"/>
              </a:solidFill>
            </a:endParaRPr>
          </a:p>
          <a:p>
            <a:pPr marL="285750" indent="-285750">
              <a:buFont typeface="Arial" panose="020B0604020202020204" pitchFamily="34" charset="0"/>
              <a:buChar char="•"/>
            </a:pPr>
            <a:r>
              <a:rPr lang="en-US" b="1" u="sng" dirty="0">
                <a:solidFill>
                  <a:srgbClr val="252525"/>
                </a:solidFill>
              </a:rPr>
              <a:t>Defining and classifying the assets </a:t>
            </a:r>
            <a:r>
              <a:rPr lang="en-US" dirty="0">
                <a:solidFill>
                  <a:srgbClr val="252525"/>
                </a:solidFill>
              </a:rPr>
              <a:t>– classify the assets into tangible and intangible assets and rank them according to business importance.</a:t>
            </a:r>
            <a:br>
              <a:rPr lang="en-US" dirty="0">
                <a:solidFill>
                  <a:srgbClr val="252525"/>
                </a:solidFill>
              </a:rPr>
            </a:br>
            <a:endParaRPr lang="en-US" dirty="0">
              <a:solidFill>
                <a:srgbClr val="252525"/>
              </a:solidFill>
            </a:endParaRPr>
          </a:p>
          <a:p>
            <a:pPr marL="285750" indent="-285750">
              <a:buFont typeface="Arial" panose="020B0604020202020204" pitchFamily="34" charset="0"/>
              <a:buChar char="•"/>
            </a:pPr>
            <a:r>
              <a:rPr lang="en-US" b="1" u="sng" dirty="0">
                <a:solidFill>
                  <a:srgbClr val="252525"/>
                </a:solidFill>
              </a:rPr>
              <a:t>Exploring potential vulnerabilities </a:t>
            </a:r>
            <a:r>
              <a:rPr lang="en-US" dirty="0">
                <a:solidFill>
                  <a:srgbClr val="252525"/>
                </a:solidFill>
              </a:rPr>
              <a:t>- whether technical, operational, or management.</a:t>
            </a:r>
            <a:br>
              <a:rPr lang="en-US" dirty="0">
                <a:solidFill>
                  <a:srgbClr val="252525"/>
                </a:solidFill>
              </a:rPr>
            </a:br>
            <a:endParaRPr lang="en-US" dirty="0">
              <a:solidFill>
                <a:srgbClr val="252525"/>
              </a:solidFill>
            </a:endParaRPr>
          </a:p>
          <a:p>
            <a:pPr marL="285750" indent="-285750">
              <a:buFont typeface="Arial" panose="020B0604020202020204" pitchFamily="34" charset="0"/>
              <a:buChar char="•"/>
            </a:pPr>
            <a:r>
              <a:rPr lang="en-US" b="1" u="sng" dirty="0">
                <a:solidFill>
                  <a:srgbClr val="252525"/>
                </a:solidFill>
              </a:rPr>
              <a:t>Exploring potential threats </a:t>
            </a:r>
            <a:r>
              <a:rPr lang="en-US" dirty="0">
                <a:solidFill>
                  <a:srgbClr val="252525"/>
                </a:solidFill>
              </a:rPr>
              <a:t>– develop a realistic view of potential attack vectors from an attacker’s perspective, by using threat scenarios or attack trees.</a:t>
            </a:r>
            <a:br>
              <a:rPr lang="en-US" dirty="0">
                <a:solidFill>
                  <a:srgbClr val="252525"/>
                </a:solidFill>
              </a:rPr>
            </a:br>
            <a:endParaRPr lang="en-US" dirty="0">
              <a:solidFill>
                <a:srgbClr val="252525"/>
              </a:solidFill>
            </a:endParaRPr>
          </a:p>
          <a:p>
            <a:pPr marL="285750" indent="-285750">
              <a:buFont typeface="Arial" panose="020B0604020202020204" pitchFamily="34" charset="0"/>
              <a:buChar char="•"/>
            </a:pPr>
            <a:r>
              <a:rPr lang="en-US" b="1" u="sng" dirty="0">
                <a:solidFill>
                  <a:srgbClr val="252525"/>
                </a:solidFill>
              </a:rPr>
              <a:t>Creating mitigation strategies </a:t>
            </a:r>
            <a:r>
              <a:rPr lang="en-US" dirty="0">
                <a:solidFill>
                  <a:srgbClr val="252525"/>
                </a:solidFill>
              </a:rPr>
              <a:t>– develop mitigating controls for each of the threats deemed to be realistic.</a:t>
            </a:r>
            <a:endParaRPr lang="en-US" b="0" i="0" dirty="0">
              <a:solidFill>
                <a:srgbClr val="252525"/>
              </a:solidFill>
              <a:effectLst/>
            </a:endParaRPr>
          </a:p>
        </p:txBody>
      </p:sp>
      <p:sp>
        <p:nvSpPr>
          <p:cNvPr id="3" name="TextBox 2">
            <a:extLst>
              <a:ext uri="{FF2B5EF4-FFF2-40B4-BE49-F238E27FC236}">
                <a16:creationId xmlns:a16="http://schemas.microsoft.com/office/drawing/2014/main" id="{4C4FF75F-10C8-3B48-8595-6EA5AF649A58}"/>
              </a:ext>
            </a:extLst>
          </p:cNvPr>
          <p:cNvSpPr txBox="1"/>
          <p:nvPr/>
        </p:nvSpPr>
        <p:spPr>
          <a:xfrm>
            <a:off x="903889" y="325821"/>
            <a:ext cx="10625957" cy="523220"/>
          </a:xfrm>
          <a:prstGeom prst="rect">
            <a:avLst/>
          </a:prstGeom>
          <a:noFill/>
        </p:spPr>
        <p:txBody>
          <a:bodyPr wrap="square" rtlCol="0">
            <a:spAutoFit/>
          </a:bodyPr>
          <a:lstStyle/>
          <a:p>
            <a:pPr algn="ctr"/>
            <a:r>
              <a:rPr lang="en-US" sz="2800" b="1" u="sng" dirty="0">
                <a:solidFill>
                  <a:srgbClr val="FF0000"/>
                </a:solidFill>
              </a:rPr>
              <a:t>Do you create detailed  threat models for your critical apps ?</a:t>
            </a:r>
          </a:p>
        </p:txBody>
      </p:sp>
      <p:sp>
        <p:nvSpPr>
          <p:cNvPr id="4" name="Rectangle 3">
            <a:extLst>
              <a:ext uri="{FF2B5EF4-FFF2-40B4-BE49-F238E27FC236}">
                <a16:creationId xmlns:a16="http://schemas.microsoft.com/office/drawing/2014/main" id="{006C9784-A517-304B-80DF-4649EC664A44}"/>
              </a:ext>
            </a:extLst>
          </p:cNvPr>
          <p:cNvSpPr/>
          <p:nvPr/>
        </p:nvSpPr>
        <p:spPr>
          <a:xfrm>
            <a:off x="977462" y="809526"/>
            <a:ext cx="10110952" cy="276999"/>
          </a:xfrm>
          <a:prstGeom prst="rect">
            <a:avLst/>
          </a:prstGeom>
        </p:spPr>
        <p:txBody>
          <a:bodyPr wrap="square">
            <a:spAutoFit/>
          </a:bodyPr>
          <a:lstStyle/>
          <a:p>
            <a:pPr algn="ctr"/>
            <a:r>
              <a:rPr lang="en-US" sz="1200" dirty="0">
                <a:hlinkClick r:id="rId2"/>
              </a:rPr>
              <a:t>https://www.owasp.org/index.php/Testing_Guide_Introduction#Threat_Modeling</a:t>
            </a:r>
            <a:endParaRPr lang="en-US" sz="1200" dirty="0"/>
          </a:p>
        </p:txBody>
      </p:sp>
    </p:spTree>
    <p:extLst>
      <p:ext uri="{BB962C8B-B14F-4D97-AF65-F5344CB8AC3E}">
        <p14:creationId xmlns:p14="http://schemas.microsoft.com/office/powerpoint/2010/main" val="19394287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K15.tLA0UyOMAPHxahk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R_DqQFsr0esGDZNm0w0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wu9VYVDlkig8wfXNnpc5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zvpJLCYwkk63a1XLJBx_1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3pUjoiB2m0WLrIcCF0dw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7l1BAYq_iEWCS3I7T1iBi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891zSTNs0yCDovxoQAY.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XUa2W_CdEW3DpSFUyBJ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_xDBuml0kubn2cPS7zsJ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1PTRG7qOUSWrsCyKSm3M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69H4WaTTP0aOILwVldGlT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9IZf4nkCY0yHPdb7IvsYz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1G9Ohd5zk0mroQSQGw1K9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aYqGmaF5EWV_Ufh7YHo2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_xDBuml0kubn2cPS7zsJ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_xDBuml0kubn2cPS7zsJ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SimWxZ2SVUSv1gatj8Db7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f_C6Z7VX0kO3EiEsgIkmy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Vq7_DsJetUSoVMiimZ0VV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Vq7_DsJetUSoVMiimZ0VV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Vq7_DsJetUSoVMiimZ0V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vZuAyeKSHEaA401cboeSB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q7_DsJetUSoVMiimZ0V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dtPMcyzakeMDdQ5UrLMR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BRYkCc3yI0KwHQYHV.201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djz8dosJES6xzclYRIjO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6CF5Rf1k20u4Js9lxCyCn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QqQO8Lm.0u_JGLYYV7Do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2226</Words>
  <Application>Microsoft Macintosh PowerPoint</Application>
  <PresentationFormat>Widescreen</PresentationFormat>
  <Paragraphs>215</Paragraphs>
  <Slides>34</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Arial</vt:lpstr>
      <vt:lpstr>Calibri</vt:lpstr>
      <vt:lpstr>Calibri Light</vt:lpstr>
      <vt:lpstr>Futura Bk</vt:lpstr>
      <vt:lpstr>HP Simplified</vt:lpstr>
      <vt:lpstr>Verdana</vt:lpstr>
      <vt:lpstr>Wingdings</vt:lpstr>
      <vt:lpstr>Office Theme</vt:lpstr>
      <vt:lpstr>think-cell Slide</vt:lpstr>
      <vt:lpstr>First Things First  Application Security Overview</vt:lpstr>
      <vt:lpstr>Application Security - Overview</vt:lpstr>
      <vt:lpstr>Application Security - Overview</vt:lpstr>
      <vt:lpstr>Application Security - Overview</vt:lpstr>
      <vt:lpstr>Cyber attackers are targeting applications</vt:lpstr>
      <vt:lpstr>PowerPoint Presentation</vt:lpstr>
      <vt:lpstr>PowerPoint Presentation</vt:lpstr>
      <vt:lpstr>PowerPoint Presentation</vt:lpstr>
      <vt:lpstr>PowerPoint Presentation</vt:lpstr>
      <vt:lpstr>Application Security - Overview</vt:lpstr>
      <vt:lpstr>PowerPoint Presentation</vt:lpstr>
      <vt:lpstr>PowerPoint Presentation</vt:lpstr>
      <vt:lpstr>Recent Security Incidents</vt:lpstr>
      <vt:lpstr>Recent Security Incidents</vt:lpstr>
      <vt:lpstr>Data breach results in $4.8 million HIPAA April 2014  settlemen</vt:lpstr>
      <vt:lpstr>Cross Site Scripting Famous Example</vt:lpstr>
      <vt:lpstr>Injection Attack Costly Example</vt:lpstr>
      <vt:lpstr>PowerPoint Presentation</vt:lpstr>
      <vt:lpstr>PowerPoint Presentation</vt:lpstr>
      <vt:lpstr>House Exercise:</vt:lpstr>
      <vt:lpstr>Application Security – Overview Key Security Concepts</vt:lpstr>
      <vt:lpstr>Application Security – Overview https://www.owasp.org/index.php/OWASP_Risk_Rating_Methodology</vt:lpstr>
      <vt:lpstr>Application Security - Overview</vt:lpstr>
      <vt:lpstr>Application Security – Overview https://www.owasp.org/images/7/72/OWASP_Top_10-2017_%28en%29.pdf.pdf</vt:lpstr>
      <vt:lpstr>Application Security – Overview https://www.owasp.org/images/7/72/OWASP_Top_10-2017_%28en%29.pdf.pdf</vt:lpstr>
      <vt:lpstr>Application Security – Process - 1 https://www.owasp.org/index.php/Top_10-2017_What%27s_Next_for_Application_Managers</vt:lpstr>
      <vt:lpstr>Application Security – Process - 2 https://www.owasp.org/index.php/Top_10-2017_What%27s_Next_for_Application_Managers</vt:lpstr>
      <vt:lpstr>Application Security – Process - 3 https://www.owasp.org/index.php/Top_10-2017_What%27s_Next_for_Application_Managers</vt:lpstr>
      <vt:lpstr>The Building Security In Maturity Model (BSIMM) https://www.bsimm.com/</vt:lpstr>
      <vt:lpstr>Application Security – OpenSAMM https://www.opensamm.org/ </vt:lpstr>
      <vt:lpstr>Dynamic Web Site Testing </vt:lpstr>
      <vt:lpstr>WebInspect Use Case – DAST Baseline Scans</vt:lpstr>
      <vt:lpstr>WebInspect Use Case – DAST Remediation Scans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Fortify WebInspect PS Services Pre-Sales and Post Sales</dc:title>
  <dc:creator>Zachary Lewis</dc:creator>
  <cp:lastModifiedBy>Zachary Lewis</cp:lastModifiedBy>
  <cp:revision>25</cp:revision>
  <dcterms:created xsi:type="dcterms:W3CDTF">2019-12-29T16:44:10Z</dcterms:created>
  <dcterms:modified xsi:type="dcterms:W3CDTF">2019-12-30T01:13:48Z</dcterms:modified>
</cp:coreProperties>
</file>