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8" r:id="rId3"/>
    <p:sldId id="269" r:id="rId4"/>
    <p:sldId id="270" r:id="rId5"/>
    <p:sldId id="381" r:id="rId6"/>
    <p:sldId id="382" r:id="rId7"/>
    <p:sldId id="383" r:id="rId8"/>
    <p:sldId id="402" r:id="rId9"/>
    <p:sldId id="286" r:id="rId10"/>
    <p:sldId id="294" r:id="rId11"/>
    <p:sldId id="403" r:id="rId12"/>
    <p:sldId id="257" r:id="rId13"/>
    <p:sldId id="404" r:id="rId14"/>
    <p:sldId id="410" r:id="rId15"/>
    <p:sldId id="406" r:id="rId16"/>
    <p:sldId id="409" r:id="rId17"/>
    <p:sldId id="414" r:id="rId18"/>
    <p:sldId id="416" r:id="rId19"/>
    <p:sldId id="405" r:id="rId20"/>
    <p:sldId id="408" r:id="rId21"/>
    <p:sldId id="413" r:id="rId22"/>
    <p:sldId id="417" r:id="rId23"/>
    <p:sldId id="411" r:id="rId24"/>
    <p:sldId id="415" r:id="rId25"/>
    <p:sldId id="412" r:id="rId26"/>
    <p:sldId id="418" r:id="rId27"/>
    <p:sldId id="4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946"/>
    <p:restoredTop sz="94709"/>
  </p:normalViewPr>
  <p:slideViewPr>
    <p:cSldViewPr snapToGrid="0" snapToObjects="1">
      <p:cViewPr varScale="1">
        <p:scale>
          <a:sx n="62" d="100"/>
          <a:sy n="62" d="100"/>
        </p:scale>
        <p:origin x="224" y="1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ata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674749-8724-4146-8600-C62C4FF55D90}" type="doc">
      <dgm:prSet loTypeId="urn:microsoft.com/office/officeart/2005/8/layout/chevron1" loCatId="process" qsTypeId="urn:microsoft.com/office/officeart/2005/8/quickstyle/3d3" qsCatId="3D" csTypeId="urn:microsoft.com/office/officeart/2005/8/colors/accent0_1" csCatId="mainScheme" phldr="1"/>
      <dgm:spPr/>
      <dgm:t>
        <a:bodyPr/>
        <a:lstStyle/>
        <a:p>
          <a:pPr rtl="1"/>
          <a:endParaRPr lang="he-IL"/>
        </a:p>
      </dgm:t>
    </dgm:pt>
    <dgm:pt modelId="{C051ECE9-3DBB-442B-AB95-80D79DED1E68}">
      <dgm:prSet custT="1"/>
      <dgm:spPr/>
      <dgm:t>
        <a:bodyPr/>
        <a:lstStyle/>
        <a:p>
          <a:pPr rtl="0"/>
          <a:r>
            <a:rPr lang="en-US" sz="1400"/>
            <a:t>Product Design</a:t>
          </a:r>
          <a:endParaRPr lang="he-IL" sz="1400"/>
        </a:p>
      </dgm:t>
    </dgm:pt>
    <dgm:pt modelId="{130F7290-63ED-4E3F-A78F-BDC66C90E995}" type="parTrans" cxnId="{517CEEAB-34D8-4874-8D2D-3FD5CB8374DE}">
      <dgm:prSet/>
      <dgm:spPr/>
      <dgm:t>
        <a:bodyPr/>
        <a:lstStyle/>
        <a:p>
          <a:pPr rtl="1"/>
          <a:endParaRPr lang="he-IL" sz="4000"/>
        </a:p>
      </dgm:t>
    </dgm:pt>
    <dgm:pt modelId="{391F0C12-B313-4EA4-B992-21A658FDA17F}" type="sibTrans" cxnId="{517CEEAB-34D8-4874-8D2D-3FD5CB8374DE}">
      <dgm:prSet/>
      <dgm:spPr/>
      <dgm:t>
        <a:bodyPr/>
        <a:lstStyle/>
        <a:p>
          <a:pPr rtl="1"/>
          <a:endParaRPr lang="he-IL" sz="4000"/>
        </a:p>
      </dgm:t>
    </dgm:pt>
    <dgm:pt modelId="{27783BE2-29C5-4033-BBC0-836588E47F74}">
      <dgm:prSet custT="1"/>
      <dgm:spPr/>
      <dgm:t>
        <a:bodyPr/>
        <a:lstStyle/>
        <a:p>
          <a:pPr rtl="0"/>
          <a:r>
            <a:rPr lang="en-US" sz="1400"/>
            <a:t>Development</a:t>
          </a:r>
          <a:endParaRPr lang="he-IL" sz="1400"/>
        </a:p>
      </dgm:t>
    </dgm:pt>
    <dgm:pt modelId="{9360BB6D-714A-4C92-BC14-CAE0645CF20D}" type="parTrans" cxnId="{DDEA2321-8867-4974-88E4-C737D7455CC7}">
      <dgm:prSet/>
      <dgm:spPr/>
      <dgm:t>
        <a:bodyPr/>
        <a:lstStyle/>
        <a:p>
          <a:pPr rtl="1"/>
          <a:endParaRPr lang="he-IL" sz="4000"/>
        </a:p>
      </dgm:t>
    </dgm:pt>
    <dgm:pt modelId="{2E977741-DE51-4685-910C-B42242DC8B4D}" type="sibTrans" cxnId="{DDEA2321-8867-4974-88E4-C737D7455CC7}">
      <dgm:prSet/>
      <dgm:spPr/>
      <dgm:t>
        <a:bodyPr/>
        <a:lstStyle/>
        <a:p>
          <a:pPr rtl="1"/>
          <a:endParaRPr lang="he-IL" sz="4000"/>
        </a:p>
      </dgm:t>
    </dgm:pt>
    <dgm:pt modelId="{5AE4212B-CA8B-41F3-8F83-2D6095D26BA7}">
      <dgm:prSet custT="1"/>
      <dgm:spPr/>
      <dgm:t>
        <a:bodyPr/>
        <a:lstStyle/>
        <a:p>
          <a:pPr rtl="0"/>
          <a:r>
            <a:rPr lang="en-US" sz="1400"/>
            <a:t>Testing</a:t>
          </a:r>
          <a:endParaRPr lang="he-IL" sz="1400"/>
        </a:p>
      </dgm:t>
    </dgm:pt>
    <dgm:pt modelId="{304848AC-D529-4C93-913D-4F5E8FE5E8AC}" type="parTrans" cxnId="{CF6834BC-8067-47DD-96E4-16D81869D46D}">
      <dgm:prSet/>
      <dgm:spPr/>
      <dgm:t>
        <a:bodyPr/>
        <a:lstStyle/>
        <a:p>
          <a:pPr rtl="1"/>
          <a:endParaRPr lang="he-IL" sz="4000"/>
        </a:p>
      </dgm:t>
    </dgm:pt>
    <dgm:pt modelId="{09D99530-5A32-4439-BF38-E5C57E387B33}" type="sibTrans" cxnId="{CF6834BC-8067-47DD-96E4-16D81869D46D}">
      <dgm:prSet/>
      <dgm:spPr/>
      <dgm:t>
        <a:bodyPr/>
        <a:lstStyle/>
        <a:p>
          <a:pPr rtl="1"/>
          <a:endParaRPr lang="he-IL" sz="4000"/>
        </a:p>
      </dgm:t>
    </dgm:pt>
    <dgm:pt modelId="{7C621409-9D3C-4E0F-8257-B31F5584A8A8}">
      <dgm:prSet custT="1"/>
      <dgm:spPr/>
      <dgm:t>
        <a:bodyPr/>
        <a:lstStyle/>
        <a:p>
          <a:pPr rtl="0"/>
          <a:r>
            <a:rPr lang="en-US" sz="1400"/>
            <a:t>Deployment</a:t>
          </a:r>
          <a:endParaRPr lang="he-IL" sz="1400"/>
        </a:p>
      </dgm:t>
    </dgm:pt>
    <dgm:pt modelId="{F91CF4DB-38FB-4F24-8DAC-B6DCF1BD7F8F}" type="parTrans" cxnId="{8B19C6E2-B65C-4D65-B0F5-D663661C2AE4}">
      <dgm:prSet/>
      <dgm:spPr/>
      <dgm:t>
        <a:bodyPr/>
        <a:lstStyle/>
        <a:p>
          <a:pPr rtl="1"/>
          <a:endParaRPr lang="he-IL" sz="4000"/>
        </a:p>
      </dgm:t>
    </dgm:pt>
    <dgm:pt modelId="{E8335788-7025-4236-B673-1570691079DA}" type="sibTrans" cxnId="{8B19C6E2-B65C-4D65-B0F5-D663661C2AE4}">
      <dgm:prSet/>
      <dgm:spPr/>
      <dgm:t>
        <a:bodyPr/>
        <a:lstStyle/>
        <a:p>
          <a:pPr rtl="1"/>
          <a:endParaRPr lang="he-IL" sz="4000"/>
        </a:p>
      </dgm:t>
    </dgm:pt>
    <dgm:pt modelId="{4D7553F6-9FB4-40A6-8E95-25FE731DB745}">
      <dgm:prSet custT="1"/>
      <dgm:spPr/>
      <dgm:t>
        <a:bodyPr/>
        <a:lstStyle/>
        <a:p>
          <a:pPr rtl="0"/>
          <a:r>
            <a:rPr lang="en-US" sz="1400" dirty="0"/>
            <a:t>Production</a:t>
          </a:r>
          <a:endParaRPr lang="he-IL" sz="1400" dirty="0"/>
        </a:p>
      </dgm:t>
    </dgm:pt>
    <dgm:pt modelId="{362E05D8-1E8B-4E85-8220-76D0CED28339}" type="parTrans" cxnId="{246358F1-F614-4870-B859-4956CC59F1F7}">
      <dgm:prSet/>
      <dgm:spPr/>
      <dgm:t>
        <a:bodyPr/>
        <a:lstStyle/>
        <a:p>
          <a:pPr rtl="1"/>
          <a:endParaRPr lang="he-IL" sz="4000"/>
        </a:p>
      </dgm:t>
    </dgm:pt>
    <dgm:pt modelId="{85BD8A68-BEC2-41D2-9DF8-08D3017E7D8D}" type="sibTrans" cxnId="{246358F1-F614-4870-B859-4956CC59F1F7}">
      <dgm:prSet/>
      <dgm:spPr/>
      <dgm:t>
        <a:bodyPr/>
        <a:lstStyle/>
        <a:p>
          <a:pPr rtl="1"/>
          <a:endParaRPr lang="he-IL" sz="4000"/>
        </a:p>
      </dgm:t>
    </dgm:pt>
    <dgm:pt modelId="{2576355F-36E4-4136-978A-95301769C1FB}" type="pres">
      <dgm:prSet presAssocID="{1B674749-8724-4146-8600-C62C4FF55D90}" presName="Name0" presStyleCnt="0">
        <dgm:presLayoutVars>
          <dgm:dir/>
          <dgm:animLvl val="lvl"/>
          <dgm:resizeHandles val="exact"/>
        </dgm:presLayoutVars>
      </dgm:prSet>
      <dgm:spPr/>
    </dgm:pt>
    <dgm:pt modelId="{AFCE07B3-9313-4CEA-A1EC-4F8B9A6B0218}" type="pres">
      <dgm:prSet presAssocID="{C051ECE9-3DBB-442B-AB95-80D79DED1E68}" presName="parTxOnly" presStyleLbl="node1" presStyleIdx="0" presStyleCnt="5">
        <dgm:presLayoutVars>
          <dgm:chMax val="0"/>
          <dgm:chPref val="0"/>
          <dgm:bulletEnabled val="1"/>
        </dgm:presLayoutVars>
      </dgm:prSet>
      <dgm:spPr/>
    </dgm:pt>
    <dgm:pt modelId="{AE1EC49D-57CC-4F84-9379-070E7C156C2C}" type="pres">
      <dgm:prSet presAssocID="{391F0C12-B313-4EA4-B992-21A658FDA17F}" presName="parTxOnlySpace" presStyleCnt="0"/>
      <dgm:spPr/>
    </dgm:pt>
    <dgm:pt modelId="{074EFC88-834D-466E-A69B-E38D46DD6A33}" type="pres">
      <dgm:prSet presAssocID="{27783BE2-29C5-4033-BBC0-836588E47F74}" presName="parTxOnly" presStyleLbl="node1" presStyleIdx="1" presStyleCnt="5">
        <dgm:presLayoutVars>
          <dgm:chMax val="0"/>
          <dgm:chPref val="0"/>
          <dgm:bulletEnabled val="1"/>
        </dgm:presLayoutVars>
      </dgm:prSet>
      <dgm:spPr/>
    </dgm:pt>
    <dgm:pt modelId="{B9F6E71C-0C16-491D-9A2A-5E8BEC404CD3}" type="pres">
      <dgm:prSet presAssocID="{2E977741-DE51-4685-910C-B42242DC8B4D}" presName="parTxOnlySpace" presStyleCnt="0"/>
      <dgm:spPr/>
    </dgm:pt>
    <dgm:pt modelId="{59D59C29-DA71-45B0-BE63-13DFFE03471C}" type="pres">
      <dgm:prSet presAssocID="{5AE4212B-CA8B-41F3-8F83-2D6095D26BA7}" presName="parTxOnly" presStyleLbl="node1" presStyleIdx="2" presStyleCnt="5">
        <dgm:presLayoutVars>
          <dgm:chMax val="0"/>
          <dgm:chPref val="0"/>
          <dgm:bulletEnabled val="1"/>
        </dgm:presLayoutVars>
      </dgm:prSet>
      <dgm:spPr/>
    </dgm:pt>
    <dgm:pt modelId="{B1E58890-4B82-4B9C-9B07-978FB9604641}" type="pres">
      <dgm:prSet presAssocID="{09D99530-5A32-4439-BF38-E5C57E387B33}" presName="parTxOnlySpace" presStyleCnt="0"/>
      <dgm:spPr/>
    </dgm:pt>
    <dgm:pt modelId="{AD076846-3BD6-47D1-B409-FBE584D0411A}" type="pres">
      <dgm:prSet presAssocID="{7C621409-9D3C-4E0F-8257-B31F5584A8A8}" presName="parTxOnly" presStyleLbl="node1" presStyleIdx="3" presStyleCnt="5">
        <dgm:presLayoutVars>
          <dgm:chMax val="0"/>
          <dgm:chPref val="0"/>
          <dgm:bulletEnabled val="1"/>
        </dgm:presLayoutVars>
      </dgm:prSet>
      <dgm:spPr/>
    </dgm:pt>
    <dgm:pt modelId="{E8365F50-49DD-45B3-9641-8C22BF60918B}" type="pres">
      <dgm:prSet presAssocID="{E8335788-7025-4236-B673-1570691079DA}" presName="parTxOnlySpace" presStyleCnt="0"/>
      <dgm:spPr/>
    </dgm:pt>
    <dgm:pt modelId="{A748D48A-28D4-400C-9071-1F8BFC42BD65}" type="pres">
      <dgm:prSet presAssocID="{4D7553F6-9FB4-40A6-8E95-25FE731DB745}" presName="parTxOnly" presStyleLbl="node1" presStyleIdx="4" presStyleCnt="5">
        <dgm:presLayoutVars>
          <dgm:chMax val="0"/>
          <dgm:chPref val="0"/>
          <dgm:bulletEnabled val="1"/>
        </dgm:presLayoutVars>
      </dgm:prSet>
      <dgm:spPr/>
    </dgm:pt>
  </dgm:ptLst>
  <dgm:cxnLst>
    <dgm:cxn modelId="{F127B406-FDB9-498A-A99D-FB81380DDE50}" type="presOf" srcId="{C051ECE9-3DBB-442B-AB95-80D79DED1E68}" destId="{AFCE07B3-9313-4CEA-A1EC-4F8B9A6B0218}" srcOrd="0" destOrd="0" presId="urn:microsoft.com/office/officeart/2005/8/layout/chevron1"/>
    <dgm:cxn modelId="{DDEA2321-8867-4974-88E4-C737D7455CC7}" srcId="{1B674749-8724-4146-8600-C62C4FF55D90}" destId="{27783BE2-29C5-4033-BBC0-836588E47F74}" srcOrd="1" destOrd="0" parTransId="{9360BB6D-714A-4C92-BC14-CAE0645CF20D}" sibTransId="{2E977741-DE51-4685-910C-B42242DC8B4D}"/>
    <dgm:cxn modelId="{D6F72B96-3270-4D1B-B16E-2E77A4939961}" type="presOf" srcId="{27783BE2-29C5-4033-BBC0-836588E47F74}" destId="{074EFC88-834D-466E-A69B-E38D46DD6A33}" srcOrd="0" destOrd="0" presId="urn:microsoft.com/office/officeart/2005/8/layout/chevron1"/>
    <dgm:cxn modelId="{517CEEAB-34D8-4874-8D2D-3FD5CB8374DE}" srcId="{1B674749-8724-4146-8600-C62C4FF55D90}" destId="{C051ECE9-3DBB-442B-AB95-80D79DED1E68}" srcOrd="0" destOrd="0" parTransId="{130F7290-63ED-4E3F-A78F-BDC66C90E995}" sibTransId="{391F0C12-B313-4EA4-B992-21A658FDA17F}"/>
    <dgm:cxn modelId="{22842DAE-DAE6-4912-B42F-39BF763AB977}" type="presOf" srcId="{1B674749-8724-4146-8600-C62C4FF55D90}" destId="{2576355F-36E4-4136-978A-95301769C1FB}" srcOrd="0" destOrd="0" presId="urn:microsoft.com/office/officeart/2005/8/layout/chevron1"/>
    <dgm:cxn modelId="{CF6834BC-8067-47DD-96E4-16D81869D46D}" srcId="{1B674749-8724-4146-8600-C62C4FF55D90}" destId="{5AE4212B-CA8B-41F3-8F83-2D6095D26BA7}" srcOrd="2" destOrd="0" parTransId="{304848AC-D529-4C93-913D-4F5E8FE5E8AC}" sibTransId="{09D99530-5A32-4439-BF38-E5C57E387B33}"/>
    <dgm:cxn modelId="{589C7BC7-CC0A-422B-9FBD-8CF41C8F049F}" type="presOf" srcId="{5AE4212B-CA8B-41F3-8F83-2D6095D26BA7}" destId="{59D59C29-DA71-45B0-BE63-13DFFE03471C}" srcOrd="0" destOrd="0" presId="urn:microsoft.com/office/officeart/2005/8/layout/chevron1"/>
    <dgm:cxn modelId="{D266F7E0-3A7C-43FA-AF3E-618AD44502E9}" type="presOf" srcId="{4D7553F6-9FB4-40A6-8E95-25FE731DB745}" destId="{A748D48A-28D4-400C-9071-1F8BFC42BD65}" srcOrd="0" destOrd="0" presId="urn:microsoft.com/office/officeart/2005/8/layout/chevron1"/>
    <dgm:cxn modelId="{8B19C6E2-B65C-4D65-B0F5-D663661C2AE4}" srcId="{1B674749-8724-4146-8600-C62C4FF55D90}" destId="{7C621409-9D3C-4E0F-8257-B31F5584A8A8}" srcOrd="3" destOrd="0" parTransId="{F91CF4DB-38FB-4F24-8DAC-B6DCF1BD7F8F}" sibTransId="{E8335788-7025-4236-B673-1570691079DA}"/>
    <dgm:cxn modelId="{246358F1-F614-4870-B859-4956CC59F1F7}" srcId="{1B674749-8724-4146-8600-C62C4FF55D90}" destId="{4D7553F6-9FB4-40A6-8E95-25FE731DB745}" srcOrd="4" destOrd="0" parTransId="{362E05D8-1E8B-4E85-8220-76D0CED28339}" sibTransId="{85BD8A68-BEC2-41D2-9DF8-08D3017E7D8D}"/>
    <dgm:cxn modelId="{E2A861F4-5FC1-4A84-9FE3-53A92EF77888}" type="presOf" srcId="{7C621409-9D3C-4E0F-8257-B31F5584A8A8}" destId="{AD076846-3BD6-47D1-B409-FBE584D0411A}" srcOrd="0" destOrd="0" presId="urn:microsoft.com/office/officeart/2005/8/layout/chevron1"/>
    <dgm:cxn modelId="{B7B597EC-5BBA-454B-9D04-4D1D73C6F615}" type="presParOf" srcId="{2576355F-36E4-4136-978A-95301769C1FB}" destId="{AFCE07B3-9313-4CEA-A1EC-4F8B9A6B0218}" srcOrd="0" destOrd="0" presId="urn:microsoft.com/office/officeart/2005/8/layout/chevron1"/>
    <dgm:cxn modelId="{ED4BEEC0-4F32-4EFC-8D8A-20141BAE284C}" type="presParOf" srcId="{2576355F-36E4-4136-978A-95301769C1FB}" destId="{AE1EC49D-57CC-4F84-9379-070E7C156C2C}" srcOrd="1" destOrd="0" presId="urn:microsoft.com/office/officeart/2005/8/layout/chevron1"/>
    <dgm:cxn modelId="{838105B0-1DC3-4C97-9AD5-01EE312950C3}" type="presParOf" srcId="{2576355F-36E4-4136-978A-95301769C1FB}" destId="{074EFC88-834D-466E-A69B-E38D46DD6A33}" srcOrd="2" destOrd="0" presId="urn:microsoft.com/office/officeart/2005/8/layout/chevron1"/>
    <dgm:cxn modelId="{E5345EE6-CDA0-472A-B645-4545A7CDF1D4}" type="presParOf" srcId="{2576355F-36E4-4136-978A-95301769C1FB}" destId="{B9F6E71C-0C16-491D-9A2A-5E8BEC404CD3}" srcOrd="3" destOrd="0" presId="urn:microsoft.com/office/officeart/2005/8/layout/chevron1"/>
    <dgm:cxn modelId="{1155184D-F355-4F6B-AE99-B68F5CC43854}" type="presParOf" srcId="{2576355F-36E4-4136-978A-95301769C1FB}" destId="{59D59C29-DA71-45B0-BE63-13DFFE03471C}" srcOrd="4" destOrd="0" presId="urn:microsoft.com/office/officeart/2005/8/layout/chevron1"/>
    <dgm:cxn modelId="{C7580366-CFB5-473A-9C43-D927CCB45B5A}" type="presParOf" srcId="{2576355F-36E4-4136-978A-95301769C1FB}" destId="{B1E58890-4B82-4B9C-9B07-978FB9604641}" srcOrd="5" destOrd="0" presId="urn:microsoft.com/office/officeart/2005/8/layout/chevron1"/>
    <dgm:cxn modelId="{3B71CE32-49B0-456A-8C05-80B8A888A82A}" type="presParOf" srcId="{2576355F-36E4-4136-978A-95301769C1FB}" destId="{AD076846-3BD6-47D1-B409-FBE584D0411A}" srcOrd="6" destOrd="0" presId="urn:microsoft.com/office/officeart/2005/8/layout/chevron1"/>
    <dgm:cxn modelId="{D0FCB525-0A8D-448F-8F90-DB5D772223BC}" type="presParOf" srcId="{2576355F-36E4-4136-978A-95301769C1FB}" destId="{E8365F50-49DD-45B3-9641-8C22BF60918B}" srcOrd="7" destOrd="0" presId="urn:microsoft.com/office/officeart/2005/8/layout/chevron1"/>
    <dgm:cxn modelId="{5BDFE27B-4175-4CFE-942B-05F454B95F2D}" type="presParOf" srcId="{2576355F-36E4-4136-978A-95301769C1FB}" destId="{A748D48A-28D4-400C-9071-1F8BFC42BD65}"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E3B63C-C2B7-4C88-8C11-B8341BF279A3}" type="doc">
      <dgm:prSet loTypeId="urn:microsoft.com/office/officeart/2005/8/layout/vList3" loCatId="list" qsTypeId="urn:microsoft.com/office/officeart/2005/8/quickstyle/simple5" qsCatId="simple" csTypeId="urn:microsoft.com/office/officeart/2005/8/colors/accent0_1" csCatId="mainScheme" phldr="1"/>
      <dgm:spPr/>
      <dgm:t>
        <a:bodyPr/>
        <a:lstStyle/>
        <a:p>
          <a:pPr rtl="1"/>
          <a:endParaRPr lang="he-IL"/>
        </a:p>
      </dgm:t>
    </dgm:pt>
    <dgm:pt modelId="{5DE53709-867A-4DAB-8153-08E79F371FD5}">
      <dgm:prSet/>
      <dgm:spPr/>
      <dgm:t>
        <a:bodyPr/>
        <a:lstStyle/>
        <a:p>
          <a:pPr rtl="0"/>
          <a:r>
            <a:rPr lang="en-US" dirty="0">
              <a:solidFill>
                <a:schemeClr val="tx1"/>
              </a:solidFill>
            </a:rPr>
            <a:t>No need for source code</a:t>
          </a:r>
          <a:endParaRPr lang="he-IL" dirty="0">
            <a:solidFill>
              <a:schemeClr val="tx1"/>
            </a:solidFill>
          </a:endParaRPr>
        </a:p>
      </dgm:t>
    </dgm:pt>
    <dgm:pt modelId="{CC590187-6D16-4A16-B75A-0D0321C0533E}" type="parTrans" cxnId="{EBB0657B-C56E-4C75-8100-ACD565E89350}">
      <dgm:prSet/>
      <dgm:spPr/>
      <dgm:t>
        <a:bodyPr/>
        <a:lstStyle/>
        <a:p>
          <a:pPr rtl="1"/>
          <a:endParaRPr lang="he-IL">
            <a:solidFill>
              <a:schemeClr val="tx1"/>
            </a:solidFill>
          </a:endParaRPr>
        </a:p>
      </dgm:t>
    </dgm:pt>
    <dgm:pt modelId="{FFEDBBBE-A1CF-4C06-B4FC-7987E64BC289}" type="sibTrans" cxnId="{EBB0657B-C56E-4C75-8100-ACD565E89350}">
      <dgm:prSet/>
      <dgm:spPr/>
      <dgm:t>
        <a:bodyPr/>
        <a:lstStyle/>
        <a:p>
          <a:pPr rtl="1"/>
          <a:endParaRPr lang="he-IL">
            <a:solidFill>
              <a:schemeClr val="tx1"/>
            </a:solidFill>
          </a:endParaRPr>
        </a:p>
      </dgm:t>
    </dgm:pt>
    <dgm:pt modelId="{00F90C30-D311-428E-81B4-20422749316F}">
      <dgm:prSet/>
      <dgm:spPr/>
      <dgm:t>
        <a:bodyPr/>
        <a:lstStyle/>
        <a:p>
          <a:pPr rtl="0"/>
          <a:r>
            <a:rPr lang="en-US" dirty="0">
              <a:solidFill>
                <a:schemeClr val="tx1"/>
              </a:solidFill>
            </a:rPr>
            <a:t>Analysis on Client and Server side</a:t>
          </a:r>
          <a:endParaRPr lang="he-IL" dirty="0">
            <a:solidFill>
              <a:schemeClr val="tx1"/>
            </a:solidFill>
          </a:endParaRPr>
        </a:p>
      </dgm:t>
    </dgm:pt>
    <dgm:pt modelId="{3C081AD1-D3A1-4260-98E1-29FD47ACB517}" type="parTrans" cxnId="{EC7270D5-17F7-4ABA-8544-58C91CC77C39}">
      <dgm:prSet/>
      <dgm:spPr/>
      <dgm:t>
        <a:bodyPr/>
        <a:lstStyle/>
        <a:p>
          <a:pPr rtl="1"/>
          <a:endParaRPr lang="he-IL">
            <a:solidFill>
              <a:schemeClr val="tx1"/>
            </a:solidFill>
          </a:endParaRPr>
        </a:p>
      </dgm:t>
    </dgm:pt>
    <dgm:pt modelId="{F5D51895-57BB-4687-AC9A-90655BCE1B03}" type="sibTrans" cxnId="{EC7270D5-17F7-4ABA-8544-58C91CC77C39}">
      <dgm:prSet/>
      <dgm:spPr/>
      <dgm:t>
        <a:bodyPr/>
        <a:lstStyle/>
        <a:p>
          <a:pPr rtl="1"/>
          <a:endParaRPr lang="he-IL">
            <a:solidFill>
              <a:schemeClr val="tx1"/>
            </a:solidFill>
          </a:endParaRPr>
        </a:p>
      </dgm:t>
    </dgm:pt>
    <dgm:pt modelId="{72AC23BE-A5CD-46DB-AB3C-99CC1FA71476}">
      <dgm:prSet/>
      <dgm:spPr/>
      <dgm:t>
        <a:bodyPr/>
        <a:lstStyle/>
        <a:p>
          <a:pPr rtl="0"/>
          <a:r>
            <a:rPr lang="en-US" dirty="0">
              <a:solidFill>
                <a:schemeClr val="tx1"/>
              </a:solidFill>
            </a:rPr>
            <a:t>Exposes Vulnerabilities manifested in real-time</a:t>
          </a:r>
          <a:endParaRPr lang="he-IL" dirty="0">
            <a:solidFill>
              <a:schemeClr val="tx1"/>
            </a:solidFill>
          </a:endParaRPr>
        </a:p>
      </dgm:t>
    </dgm:pt>
    <dgm:pt modelId="{A0FC2C61-3FD8-40AF-9763-3DFE77634E51}" type="parTrans" cxnId="{93D91F84-8984-4893-8F22-80EFAD6DCC5F}">
      <dgm:prSet/>
      <dgm:spPr/>
      <dgm:t>
        <a:bodyPr/>
        <a:lstStyle/>
        <a:p>
          <a:pPr rtl="1"/>
          <a:endParaRPr lang="he-IL">
            <a:solidFill>
              <a:schemeClr val="tx1"/>
            </a:solidFill>
          </a:endParaRPr>
        </a:p>
      </dgm:t>
    </dgm:pt>
    <dgm:pt modelId="{297CFD2A-DE50-4A36-AF52-24FF56FF0991}" type="sibTrans" cxnId="{93D91F84-8984-4893-8F22-80EFAD6DCC5F}">
      <dgm:prSet/>
      <dgm:spPr/>
      <dgm:t>
        <a:bodyPr/>
        <a:lstStyle/>
        <a:p>
          <a:pPr rtl="1"/>
          <a:endParaRPr lang="he-IL">
            <a:solidFill>
              <a:schemeClr val="tx1"/>
            </a:solidFill>
          </a:endParaRPr>
        </a:p>
      </dgm:t>
    </dgm:pt>
    <dgm:pt modelId="{6D075CF8-A728-40A1-8E80-F20AAB5FD891}">
      <dgm:prSet/>
      <dgm:spPr/>
      <dgm:t>
        <a:bodyPr/>
        <a:lstStyle/>
        <a:p>
          <a:pPr rtl="0"/>
          <a:r>
            <a:rPr lang="en-US" dirty="0">
              <a:solidFill>
                <a:schemeClr val="tx1"/>
              </a:solidFill>
            </a:rPr>
            <a:t>Can expose 3</a:t>
          </a:r>
          <a:r>
            <a:rPr lang="en-US" baseline="30000" dirty="0">
              <a:solidFill>
                <a:schemeClr val="tx1"/>
              </a:solidFill>
            </a:rPr>
            <a:t>rd</a:t>
          </a:r>
          <a:r>
            <a:rPr lang="en-US" dirty="0">
              <a:solidFill>
                <a:schemeClr val="tx1"/>
              </a:solidFill>
            </a:rPr>
            <a:t> party vulnerabilities</a:t>
          </a:r>
          <a:endParaRPr lang="he-IL" dirty="0">
            <a:solidFill>
              <a:schemeClr val="tx1"/>
            </a:solidFill>
          </a:endParaRPr>
        </a:p>
      </dgm:t>
    </dgm:pt>
    <dgm:pt modelId="{80047676-F527-47EF-B7DF-8D6CC0826082}" type="parTrans" cxnId="{C5353ADE-EBE0-42EA-85BA-0AC5AC40EE8B}">
      <dgm:prSet/>
      <dgm:spPr/>
      <dgm:t>
        <a:bodyPr/>
        <a:lstStyle/>
        <a:p>
          <a:pPr rtl="1"/>
          <a:endParaRPr lang="he-IL"/>
        </a:p>
      </dgm:t>
    </dgm:pt>
    <dgm:pt modelId="{6DD9F73D-4FFE-46F0-B2A6-59E955762D7C}" type="sibTrans" cxnId="{C5353ADE-EBE0-42EA-85BA-0AC5AC40EE8B}">
      <dgm:prSet/>
      <dgm:spPr/>
      <dgm:t>
        <a:bodyPr/>
        <a:lstStyle/>
        <a:p>
          <a:pPr rtl="1"/>
          <a:endParaRPr lang="he-IL"/>
        </a:p>
      </dgm:t>
    </dgm:pt>
    <dgm:pt modelId="{E26B642C-EA4A-4C29-BAFE-5ED53351B3F8}" type="pres">
      <dgm:prSet presAssocID="{F5E3B63C-C2B7-4C88-8C11-B8341BF279A3}" presName="linearFlow" presStyleCnt="0">
        <dgm:presLayoutVars>
          <dgm:dir/>
          <dgm:resizeHandles val="exact"/>
        </dgm:presLayoutVars>
      </dgm:prSet>
      <dgm:spPr/>
    </dgm:pt>
    <dgm:pt modelId="{4F105EB0-B603-4D27-840B-022E81C4278B}" type="pres">
      <dgm:prSet presAssocID="{5DE53709-867A-4DAB-8153-08E79F371FD5}" presName="composite" presStyleCnt="0"/>
      <dgm:spPr/>
    </dgm:pt>
    <dgm:pt modelId="{0E1C0CB1-7130-4B89-9B25-D1E96D457904}" type="pres">
      <dgm:prSet presAssocID="{5DE53709-867A-4DAB-8153-08E79F371FD5}" presName="imgShp" presStyleLbl="fgImgPlace1" presStyleIdx="0" presStyleCnt="4"/>
      <dgm:spPr>
        <a:blipFill rotWithShape="1">
          <a:blip xmlns:r="http://schemas.openxmlformats.org/officeDocument/2006/relationships" r:embed="rId1"/>
          <a:stretch>
            <a:fillRect/>
          </a:stretch>
        </a:blipFill>
      </dgm:spPr>
    </dgm:pt>
    <dgm:pt modelId="{A522AA59-2805-4F5A-9BAC-9F5A884B482C}" type="pres">
      <dgm:prSet presAssocID="{5DE53709-867A-4DAB-8153-08E79F371FD5}" presName="txShp" presStyleLbl="node1" presStyleIdx="0" presStyleCnt="4">
        <dgm:presLayoutVars>
          <dgm:bulletEnabled val="1"/>
        </dgm:presLayoutVars>
      </dgm:prSet>
      <dgm:spPr/>
    </dgm:pt>
    <dgm:pt modelId="{B5C33C29-98A2-45EF-ACB4-8BC182A373E7}" type="pres">
      <dgm:prSet presAssocID="{FFEDBBBE-A1CF-4C06-B4FC-7987E64BC289}" presName="spacing" presStyleCnt="0"/>
      <dgm:spPr/>
    </dgm:pt>
    <dgm:pt modelId="{86C2BF28-79EC-4AA0-9B96-575A2D61DB52}" type="pres">
      <dgm:prSet presAssocID="{00F90C30-D311-428E-81B4-20422749316F}" presName="composite" presStyleCnt="0"/>
      <dgm:spPr/>
    </dgm:pt>
    <dgm:pt modelId="{E82BCC47-C170-405D-92C4-E3D9FF422372}" type="pres">
      <dgm:prSet presAssocID="{00F90C30-D311-428E-81B4-20422749316F}" presName="imgShp" presStyleLbl="fgImgPlace1" presStyleIdx="1" presStyleCnt="4"/>
      <dgm:spPr>
        <a:blipFill rotWithShape="1">
          <a:blip xmlns:r="http://schemas.openxmlformats.org/officeDocument/2006/relationships" r:embed="rId1"/>
          <a:stretch>
            <a:fillRect/>
          </a:stretch>
        </a:blipFill>
      </dgm:spPr>
    </dgm:pt>
    <dgm:pt modelId="{80552DFF-324B-451C-BEB8-9DF737C376C3}" type="pres">
      <dgm:prSet presAssocID="{00F90C30-D311-428E-81B4-20422749316F}" presName="txShp" presStyleLbl="node1" presStyleIdx="1" presStyleCnt="4">
        <dgm:presLayoutVars>
          <dgm:bulletEnabled val="1"/>
        </dgm:presLayoutVars>
      </dgm:prSet>
      <dgm:spPr/>
    </dgm:pt>
    <dgm:pt modelId="{9CEF0475-5E3E-4B03-93EB-B73FCE1B1110}" type="pres">
      <dgm:prSet presAssocID="{F5D51895-57BB-4687-AC9A-90655BCE1B03}" presName="spacing" presStyleCnt="0"/>
      <dgm:spPr/>
    </dgm:pt>
    <dgm:pt modelId="{3D757493-A47B-4553-8116-E362368133C5}" type="pres">
      <dgm:prSet presAssocID="{72AC23BE-A5CD-46DB-AB3C-99CC1FA71476}" presName="composite" presStyleCnt="0"/>
      <dgm:spPr/>
    </dgm:pt>
    <dgm:pt modelId="{7D8FA2A8-15CD-4DC0-872E-ADEE9DB8F63B}" type="pres">
      <dgm:prSet presAssocID="{72AC23BE-A5CD-46DB-AB3C-99CC1FA71476}" presName="imgShp" presStyleLbl="fgImgPlace1" presStyleIdx="2" presStyleCnt="4"/>
      <dgm:spPr>
        <a:blipFill rotWithShape="1">
          <a:blip xmlns:r="http://schemas.openxmlformats.org/officeDocument/2006/relationships" r:embed="rId1"/>
          <a:stretch>
            <a:fillRect/>
          </a:stretch>
        </a:blipFill>
      </dgm:spPr>
    </dgm:pt>
    <dgm:pt modelId="{5EF68DF4-E11D-49C5-8BA8-E4BA39832DE8}" type="pres">
      <dgm:prSet presAssocID="{72AC23BE-A5CD-46DB-AB3C-99CC1FA71476}" presName="txShp" presStyleLbl="node1" presStyleIdx="2" presStyleCnt="4">
        <dgm:presLayoutVars>
          <dgm:bulletEnabled val="1"/>
        </dgm:presLayoutVars>
      </dgm:prSet>
      <dgm:spPr/>
    </dgm:pt>
    <dgm:pt modelId="{F6DCD55F-36AF-4291-83B6-49C4B78B2A3F}" type="pres">
      <dgm:prSet presAssocID="{297CFD2A-DE50-4A36-AF52-24FF56FF0991}" presName="spacing" presStyleCnt="0"/>
      <dgm:spPr/>
    </dgm:pt>
    <dgm:pt modelId="{FF652FB0-F1D6-443F-99E9-2244A81ADC40}" type="pres">
      <dgm:prSet presAssocID="{6D075CF8-A728-40A1-8E80-F20AAB5FD891}" presName="composite" presStyleCnt="0"/>
      <dgm:spPr/>
    </dgm:pt>
    <dgm:pt modelId="{A63FEE58-86B7-4573-ABC2-DFB70B22C985}" type="pres">
      <dgm:prSet presAssocID="{6D075CF8-A728-40A1-8E80-F20AAB5FD891}" presName="imgShp" presStyleLbl="fgImgPlace1" presStyleIdx="3" presStyleCnt="4" custScaleX="131987" custScaleY="123825"/>
      <dgm:spPr>
        <a:blipFill rotWithShape="1">
          <a:blip xmlns:r="http://schemas.openxmlformats.org/officeDocument/2006/relationships" r:embed="rId2"/>
          <a:stretch>
            <a:fillRect/>
          </a:stretch>
        </a:blipFill>
      </dgm:spPr>
    </dgm:pt>
    <dgm:pt modelId="{D5FA2002-5FD3-483E-89AF-5C88E79A9A31}" type="pres">
      <dgm:prSet presAssocID="{6D075CF8-A728-40A1-8E80-F20AAB5FD891}" presName="txShp" presStyleLbl="node1" presStyleIdx="3" presStyleCnt="4">
        <dgm:presLayoutVars>
          <dgm:bulletEnabled val="1"/>
        </dgm:presLayoutVars>
      </dgm:prSet>
      <dgm:spPr/>
    </dgm:pt>
  </dgm:ptLst>
  <dgm:cxnLst>
    <dgm:cxn modelId="{FE8F1507-F451-4322-8C3A-8A103E9910B8}" type="presOf" srcId="{5DE53709-867A-4DAB-8153-08E79F371FD5}" destId="{A522AA59-2805-4F5A-9BAC-9F5A884B482C}" srcOrd="0" destOrd="0" presId="urn:microsoft.com/office/officeart/2005/8/layout/vList3"/>
    <dgm:cxn modelId="{5971552A-BB54-4B7B-9892-FE21E7CA3214}" type="presOf" srcId="{6D075CF8-A728-40A1-8E80-F20AAB5FD891}" destId="{D5FA2002-5FD3-483E-89AF-5C88E79A9A31}" srcOrd="0" destOrd="0" presId="urn:microsoft.com/office/officeart/2005/8/layout/vList3"/>
    <dgm:cxn modelId="{215AB231-BF01-475B-A5DA-FC9816DA3E52}" type="presOf" srcId="{F5E3B63C-C2B7-4C88-8C11-B8341BF279A3}" destId="{E26B642C-EA4A-4C29-BAFE-5ED53351B3F8}" srcOrd="0" destOrd="0" presId="urn:microsoft.com/office/officeart/2005/8/layout/vList3"/>
    <dgm:cxn modelId="{EBB0657B-C56E-4C75-8100-ACD565E89350}" srcId="{F5E3B63C-C2B7-4C88-8C11-B8341BF279A3}" destId="{5DE53709-867A-4DAB-8153-08E79F371FD5}" srcOrd="0" destOrd="0" parTransId="{CC590187-6D16-4A16-B75A-0D0321C0533E}" sibTransId="{FFEDBBBE-A1CF-4C06-B4FC-7987E64BC289}"/>
    <dgm:cxn modelId="{C059B07E-6AC3-4727-B7D2-60811AB3D550}" type="presOf" srcId="{00F90C30-D311-428E-81B4-20422749316F}" destId="{80552DFF-324B-451C-BEB8-9DF737C376C3}" srcOrd="0" destOrd="0" presId="urn:microsoft.com/office/officeart/2005/8/layout/vList3"/>
    <dgm:cxn modelId="{93D91F84-8984-4893-8F22-80EFAD6DCC5F}" srcId="{F5E3B63C-C2B7-4C88-8C11-B8341BF279A3}" destId="{72AC23BE-A5CD-46DB-AB3C-99CC1FA71476}" srcOrd="2" destOrd="0" parTransId="{A0FC2C61-3FD8-40AF-9763-3DFE77634E51}" sibTransId="{297CFD2A-DE50-4A36-AF52-24FF56FF0991}"/>
    <dgm:cxn modelId="{25FDAC9B-5556-4EDE-96D4-317B66C1E691}" type="presOf" srcId="{72AC23BE-A5CD-46DB-AB3C-99CC1FA71476}" destId="{5EF68DF4-E11D-49C5-8BA8-E4BA39832DE8}" srcOrd="0" destOrd="0" presId="urn:microsoft.com/office/officeart/2005/8/layout/vList3"/>
    <dgm:cxn modelId="{EC7270D5-17F7-4ABA-8544-58C91CC77C39}" srcId="{F5E3B63C-C2B7-4C88-8C11-B8341BF279A3}" destId="{00F90C30-D311-428E-81B4-20422749316F}" srcOrd="1" destOrd="0" parTransId="{3C081AD1-D3A1-4260-98E1-29FD47ACB517}" sibTransId="{F5D51895-57BB-4687-AC9A-90655BCE1B03}"/>
    <dgm:cxn modelId="{C5353ADE-EBE0-42EA-85BA-0AC5AC40EE8B}" srcId="{F5E3B63C-C2B7-4C88-8C11-B8341BF279A3}" destId="{6D075CF8-A728-40A1-8E80-F20AAB5FD891}" srcOrd="3" destOrd="0" parTransId="{80047676-F527-47EF-B7DF-8D6CC0826082}" sibTransId="{6DD9F73D-4FFE-46F0-B2A6-59E955762D7C}"/>
    <dgm:cxn modelId="{26142DDC-8EDB-42A6-AACE-F1C4140F2864}" type="presParOf" srcId="{E26B642C-EA4A-4C29-BAFE-5ED53351B3F8}" destId="{4F105EB0-B603-4D27-840B-022E81C4278B}" srcOrd="0" destOrd="0" presId="urn:microsoft.com/office/officeart/2005/8/layout/vList3"/>
    <dgm:cxn modelId="{33C7E221-BF95-4040-91AA-DA6BA1AB91C6}" type="presParOf" srcId="{4F105EB0-B603-4D27-840B-022E81C4278B}" destId="{0E1C0CB1-7130-4B89-9B25-D1E96D457904}" srcOrd="0" destOrd="0" presId="urn:microsoft.com/office/officeart/2005/8/layout/vList3"/>
    <dgm:cxn modelId="{EFCA8549-FB3A-4F97-8375-FE2227CE2243}" type="presParOf" srcId="{4F105EB0-B603-4D27-840B-022E81C4278B}" destId="{A522AA59-2805-4F5A-9BAC-9F5A884B482C}" srcOrd="1" destOrd="0" presId="urn:microsoft.com/office/officeart/2005/8/layout/vList3"/>
    <dgm:cxn modelId="{B9921C78-6507-4F8E-B598-BDA5153E9703}" type="presParOf" srcId="{E26B642C-EA4A-4C29-BAFE-5ED53351B3F8}" destId="{B5C33C29-98A2-45EF-ACB4-8BC182A373E7}" srcOrd="1" destOrd="0" presId="urn:microsoft.com/office/officeart/2005/8/layout/vList3"/>
    <dgm:cxn modelId="{D6EEE5D9-411C-4435-A2C9-2A7F042499BA}" type="presParOf" srcId="{E26B642C-EA4A-4C29-BAFE-5ED53351B3F8}" destId="{86C2BF28-79EC-4AA0-9B96-575A2D61DB52}" srcOrd="2" destOrd="0" presId="urn:microsoft.com/office/officeart/2005/8/layout/vList3"/>
    <dgm:cxn modelId="{E7E36C2C-9737-45C1-BA3B-0D3750C70D44}" type="presParOf" srcId="{86C2BF28-79EC-4AA0-9B96-575A2D61DB52}" destId="{E82BCC47-C170-405D-92C4-E3D9FF422372}" srcOrd="0" destOrd="0" presId="urn:microsoft.com/office/officeart/2005/8/layout/vList3"/>
    <dgm:cxn modelId="{F14CB4C4-722F-4E4A-AF56-40D560AC950D}" type="presParOf" srcId="{86C2BF28-79EC-4AA0-9B96-575A2D61DB52}" destId="{80552DFF-324B-451C-BEB8-9DF737C376C3}" srcOrd="1" destOrd="0" presId="urn:microsoft.com/office/officeart/2005/8/layout/vList3"/>
    <dgm:cxn modelId="{1C6A5010-E9AF-4CDC-B8F4-69A5F54948BE}" type="presParOf" srcId="{E26B642C-EA4A-4C29-BAFE-5ED53351B3F8}" destId="{9CEF0475-5E3E-4B03-93EB-B73FCE1B1110}" srcOrd="3" destOrd="0" presId="urn:microsoft.com/office/officeart/2005/8/layout/vList3"/>
    <dgm:cxn modelId="{D46A671A-2849-4BAA-B4B5-05BB3EC1F34F}" type="presParOf" srcId="{E26B642C-EA4A-4C29-BAFE-5ED53351B3F8}" destId="{3D757493-A47B-4553-8116-E362368133C5}" srcOrd="4" destOrd="0" presId="urn:microsoft.com/office/officeart/2005/8/layout/vList3"/>
    <dgm:cxn modelId="{71465B59-AF98-4E54-8694-1A1231FFC502}" type="presParOf" srcId="{3D757493-A47B-4553-8116-E362368133C5}" destId="{7D8FA2A8-15CD-4DC0-872E-ADEE9DB8F63B}" srcOrd="0" destOrd="0" presId="urn:microsoft.com/office/officeart/2005/8/layout/vList3"/>
    <dgm:cxn modelId="{A8AA2D43-D574-4A89-AB28-EA7E4D5BE7F9}" type="presParOf" srcId="{3D757493-A47B-4553-8116-E362368133C5}" destId="{5EF68DF4-E11D-49C5-8BA8-E4BA39832DE8}" srcOrd="1" destOrd="0" presId="urn:microsoft.com/office/officeart/2005/8/layout/vList3"/>
    <dgm:cxn modelId="{BBF6467F-482B-454F-B163-B9199DAC606F}" type="presParOf" srcId="{E26B642C-EA4A-4C29-BAFE-5ED53351B3F8}" destId="{F6DCD55F-36AF-4291-83B6-49C4B78B2A3F}" srcOrd="5" destOrd="0" presId="urn:microsoft.com/office/officeart/2005/8/layout/vList3"/>
    <dgm:cxn modelId="{6884B0FF-9102-478C-9633-02A0A7B52000}" type="presParOf" srcId="{E26B642C-EA4A-4C29-BAFE-5ED53351B3F8}" destId="{FF652FB0-F1D6-443F-99E9-2244A81ADC40}" srcOrd="6" destOrd="0" presId="urn:microsoft.com/office/officeart/2005/8/layout/vList3"/>
    <dgm:cxn modelId="{F5D6785A-97BB-47C0-9131-237C8C3C8DF0}" type="presParOf" srcId="{FF652FB0-F1D6-443F-99E9-2244A81ADC40}" destId="{A63FEE58-86B7-4573-ABC2-DFB70B22C985}" srcOrd="0" destOrd="0" presId="urn:microsoft.com/office/officeart/2005/8/layout/vList3"/>
    <dgm:cxn modelId="{BC73E840-0CAA-4B0B-B281-EE6E2EB7E6FA}" type="presParOf" srcId="{FF652FB0-F1D6-443F-99E9-2244A81ADC40}" destId="{D5FA2002-5FD3-483E-89AF-5C88E79A9A3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89C18B-5498-4572-8662-2C41FB8B99DC}" type="doc">
      <dgm:prSet loTypeId="urn:microsoft.com/office/officeart/2005/8/layout/vList3" loCatId="list" qsTypeId="urn:microsoft.com/office/officeart/2005/8/quickstyle/simple5" qsCatId="simple" csTypeId="urn:microsoft.com/office/officeart/2005/8/colors/accent0_1" csCatId="mainScheme" phldr="1"/>
      <dgm:spPr/>
      <dgm:t>
        <a:bodyPr/>
        <a:lstStyle/>
        <a:p>
          <a:pPr rtl="1"/>
          <a:endParaRPr lang="he-IL"/>
        </a:p>
      </dgm:t>
    </dgm:pt>
    <dgm:pt modelId="{A91586FD-DC52-481B-8FA1-2972E84387A8}">
      <dgm:prSet/>
      <dgm:spPr/>
      <dgm:t>
        <a:bodyPr/>
        <a:lstStyle/>
        <a:p>
          <a:pPr rtl="0"/>
          <a:r>
            <a:rPr lang="en-US" dirty="0"/>
            <a:t>Cannot detect non-reflective attacks</a:t>
          </a:r>
          <a:endParaRPr lang="he-IL" dirty="0"/>
        </a:p>
      </dgm:t>
    </dgm:pt>
    <dgm:pt modelId="{A220472D-4C68-4BAC-ADAD-E1BB6F86C837}" type="parTrans" cxnId="{B9395DB3-B304-4608-9F20-56A707B656EA}">
      <dgm:prSet/>
      <dgm:spPr/>
      <dgm:t>
        <a:bodyPr/>
        <a:lstStyle/>
        <a:p>
          <a:pPr rtl="1"/>
          <a:endParaRPr lang="he-IL"/>
        </a:p>
      </dgm:t>
    </dgm:pt>
    <dgm:pt modelId="{FD1DF887-D320-4F79-84CE-0C89BDBBB149}" type="sibTrans" cxnId="{B9395DB3-B304-4608-9F20-56A707B656EA}">
      <dgm:prSet/>
      <dgm:spPr/>
      <dgm:t>
        <a:bodyPr/>
        <a:lstStyle/>
        <a:p>
          <a:pPr rtl="1"/>
          <a:endParaRPr lang="he-IL"/>
        </a:p>
      </dgm:t>
    </dgm:pt>
    <dgm:pt modelId="{66484097-751E-4949-AD03-6A43BD583378}">
      <dgm:prSet/>
      <dgm:spPr/>
      <dgm:t>
        <a:bodyPr/>
        <a:lstStyle/>
        <a:p>
          <a:pPr rtl="0"/>
          <a:r>
            <a:rPr lang="en-US" dirty="0"/>
            <a:t>Might miss minor or less visited areas of the app</a:t>
          </a:r>
          <a:endParaRPr lang="he-IL" dirty="0"/>
        </a:p>
      </dgm:t>
    </dgm:pt>
    <dgm:pt modelId="{BAA82222-EA38-4232-AAFA-99144F6474CB}" type="parTrans" cxnId="{F8FE4DE6-86B5-4934-AB7F-001B7538730D}">
      <dgm:prSet/>
      <dgm:spPr/>
      <dgm:t>
        <a:bodyPr/>
        <a:lstStyle/>
        <a:p>
          <a:pPr rtl="1"/>
          <a:endParaRPr lang="he-IL"/>
        </a:p>
      </dgm:t>
    </dgm:pt>
    <dgm:pt modelId="{A4B3B053-4C07-4722-B8FA-29AC3FB77ADC}" type="sibTrans" cxnId="{F8FE4DE6-86B5-4934-AB7F-001B7538730D}">
      <dgm:prSet/>
      <dgm:spPr/>
      <dgm:t>
        <a:bodyPr/>
        <a:lstStyle/>
        <a:p>
          <a:pPr rtl="1"/>
          <a:endParaRPr lang="he-IL"/>
        </a:p>
      </dgm:t>
    </dgm:pt>
    <dgm:pt modelId="{0BEADB78-8B45-4C1F-ACA0-F275AB48BCC1}">
      <dgm:prSet/>
      <dgm:spPr/>
      <dgm:t>
        <a:bodyPr/>
        <a:lstStyle/>
        <a:p>
          <a:pPr rtl="0"/>
          <a:r>
            <a:rPr lang="en-US" dirty="0"/>
            <a:t>Requires full compilation upon every code change</a:t>
          </a:r>
          <a:endParaRPr lang="he-IL" dirty="0"/>
        </a:p>
      </dgm:t>
    </dgm:pt>
    <dgm:pt modelId="{6CD2586B-2D55-4296-8765-240E3863CBDC}" type="parTrans" cxnId="{79FA5B77-B3E4-4698-9950-D8BEBD38EA97}">
      <dgm:prSet/>
      <dgm:spPr/>
      <dgm:t>
        <a:bodyPr/>
        <a:lstStyle/>
        <a:p>
          <a:pPr rtl="1"/>
          <a:endParaRPr lang="he-IL"/>
        </a:p>
      </dgm:t>
    </dgm:pt>
    <dgm:pt modelId="{BEF43A5D-94C4-4D0A-A01B-13C2982D6450}" type="sibTrans" cxnId="{79FA5B77-B3E4-4698-9950-D8BEBD38EA97}">
      <dgm:prSet/>
      <dgm:spPr/>
      <dgm:t>
        <a:bodyPr/>
        <a:lstStyle/>
        <a:p>
          <a:pPr rtl="1"/>
          <a:endParaRPr lang="he-IL"/>
        </a:p>
      </dgm:t>
    </dgm:pt>
    <dgm:pt modelId="{3F27B4AD-C33C-4CA3-8E5B-5A782001D2D9}">
      <dgm:prSet/>
      <dgm:spPr/>
      <dgm:t>
        <a:bodyPr/>
        <a:lstStyle/>
        <a:p>
          <a:pPr rtl="0"/>
          <a:r>
            <a:rPr lang="en-US" dirty="0"/>
            <a:t>Not fitting for agile methodology</a:t>
          </a:r>
          <a:endParaRPr lang="he-IL" dirty="0"/>
        </a:p>
      </dgm:t>
    </dgm:pt>
    <dgm:pt modelId="{6071C53F-3E6D-43BE-AAE9-D510F6134FE7}" type="sibTrans" cxnId="{197EC6C7-8AA7-4C43-A5D6-CDEF9E38DF07}">
      <dgm:prSet/>
      <dgm:spPr/>
      <dgm:t>
        <a:bodyPr/>
        <a:lstStyle/>
        <a:p>
          <a:pPr rtl="1"/>
          <a:endParaRPr lang="he-IL"/>
        </a:p>
      </dgm:t>
    </dgm:pt>
    <dgm:pt modelId="{F7837D23-62D1-40E4-8411-038BFF75846C}" type="parTrans" cxnId="{197EC6C7-8AA7-4C43-A5D6-CDEF9E38DF07}">
      <dgm:prSet/>
      <dgm:spPr/>
      <dgm:t>
        <a:bodyPr/>
        <a:lstStyle/>
        <a:p>
          <a:pPr rtl="1"/>
          <a:endParaRPr lang="he-IL"/>
        </a:p>
      </dgm:t>
    </dgm:pt>
    <dgm:pt modelId="{49611054-271E-43F1-A73F-72351EC5CBE9}">
      <dgm:prSet/>
      <dgm:spPr/>
      <dgm:t>
        <a:bodyPr/>
        <a:lstStyle/>
        <a:p>
          <a:pPr rtl="0"/>
          <a:r>
            <a:rPr lang="en-US" dirty="0"/>
            <a:t>No Remediation location indication</a:t>
          </a:r>
          <a:endParaRPr lang="he-IL" dirty="0"/>
        </a:p>
      </dgm:t>
    </dgm:pt>
    <dgm:pt modelId="{04FA2AC1-2A74-4244-8E97-0F60B9EF3F51}" type="parTrans" cxnId="{B359EB16-0175-43CD-A12F-E2283FF6AB7E}">
      <dgm:prSet/>
      <dgm:spPr/>
      <dgm:t>
        <a:bodyPr/>
        <a:lstStyle/>
        <a:p>
          <a:pPr rtl="1"/>
          <a:endParaRPr lang="he-IL"/>
        </a:p>
      </dgm:t>
    </dgm:pt>
    <dgm:pt modelId="{9DB6606C-26D4-4892-AACE-A6CAFC80C94B}" type="sibTrans" cxnId="{B359EB16-0175-43CD-A12F-E2283FF6AB7E}">
      <dgm:prSet/>
      <dgm:spPr/>
      <dgm:t>
        <a:bodyPr/>
        <a:lstStyle/>
        <a:p>
          <a:pPr rtl="1"/>
          <a:endParaRPr lang="he-IL"/>
        </a:p>
      </dgm:t>
    </dgm:pt>
    <dgm:pt modelId="{5A187FB0-D25F-4ACB-94F9-DDC55FEA6216}" type="pres">
      <dgm:prSet presAssocID="{F589C18B-5498-4572-8662-2C41FB8B99DC}" presName="linearFlow" presStyleCnt="0">
        <dgm:presLayoutVars>
          <dgm:dir/>
          <dgm:resizeHandles val="exact"/>
        </dgm:presLayoutVars>
      </dgm:prSet>
      <dgm:spPr/>
    </dgm:pt>
    <dgm:pt modelId="{CF1CFF32-42EB-47F1-8C5A-3EA67C16B7FB}" type="pres">
      <dgm:prSet presAssocID="{A91586FD-DC52-481B-8FA1-2972E84387A8}" presName="composite" presStyleCnt="0"/>
      <dgm:spPr/>
    </dgm:pt>
    <dgm:pt modelId="{58326A6E-B6F4-4A8D-A3CD-F15B8BF4243A}" type="pres">
      <dgm:prSet presAssocID="{A91586FD-DC52-481B-8FA1-2972E84387A8}" presName="imgShp" presStyleLbl="fgImgPlace1" presStyleIdx="0" presStyleCnt="5"/>
      <dgm:spPr>
        <a:blipFill rotWithShape="1">
          <a:blip xmlns:r="http://schemas.openxmlformats.org/officeDocument/2006/relationships" r:embed="rId1"/>
          <a:stretch>
            <a:fillRect/>
          </a:stretch>
        </a:blipFill>
      </dgm:spPr>
    </dgm:pt>
    <dgm:pt modelId="{058333C9-77DE-4A58-991A-8ABC3D24B917}" type="pres">
      <dgm:prSet presAssocID="{A91586FD-DC52-481B-8FA1-2972E84387A8}" presName="txShp" presStyleLbl="node1" presStyleIdx="0" presStyleCnt="5">
        <dgm:presLayoutVars>
          <dgm:bulletEnabled val="1"/>
        </dgm:presLayoutVars>
      </dgm:prSet>
      <dgm:spPr/>
    </dgm:pt>
    <dgm:pt modelId="{89F07612-4D09-4FBA-83BF-82221C273C48}" type="pres">
      <dgm:prSet presAssocID="{FD1DF887-D320-4F79-84CE-0C89BDBBB149}" presName="spacing" presStyleCnt="0"/>
      <dgm:spPr/>
    </dgm:pt>
    <dgm:pt modelId="{618B0F83-312B-4520-8558-91F77EC7D90B}" type="pres">
      <dgm:prSet presAssocID="{66484097-751E-4949-AD03-6A43BD583378}" presName="composite" presStyleCnt="0"/>
      <dgm:spPr/>
    </dgm:pt>
    <dgm:pt modelId="{1BBEB68B-8437-47DF-9602-E1502E25C111}" type="pres">
      <dgm:prSet presAssocID="{66484097-751E-4949-AD03-6A43BD583378}" presName="imgShp" presStyleLbl="fgImgPlace1" presStyleIdx="1" presStyleCnt="5"/>
      <dgm:spPr>
        <a:blipFill rotWithShape="1">
          <a:blip xmlns:r="http://schemas.openxmlformats.org/officeDocument/2006/relationships" r:embed="rId1"/>
          <a:stretch>
            <a:fillRect/>
          </a:stretch>
        </a:blipFill>
      </dgm:spPr>
    </dgm:pt>
    <dgm:pt modelId="{1E8CE720-EB01-4B99-9BB3-12626801A8EE}" type="pres">
      <dgm:prSet presAssocID="{66484097-751E-4949-AD03-6A43BD583378}" presName="txShp" presStyleLbl="node1" presStyleIdx="1" presStyleCnt="5">
        <dgm:presLayoutVars>
          <dgm:bulletEnabled val="1"/>
        </dgm:presLayoutVars>
      </dgm:prSet>
      <dgm:spPr/>
    </dgm:pt>
    <dgm:pt modelId="{403CA93B-930B-4280-88EA-2BA7805992CB}" type="pres">
      <dgm:prSet presAssocID="{A4B3B053-4C07-4722-B8FA-29AC3FB77ADC}" presName="spacing" presStyleCnt="0"/>
      <dgm:spPr/>
    </dgm:pt>
    <dgm:pt modelId="{C9ABEF5A-741E-4A25-8580-10E033FDC36C}" type="pres">
      <dgm:prSet presAssocID="{0BEADB78-8B45-4C1F-ACA0-F275AB48BCC1}" presName="composite" presStyleCnt="0"/>
      <dgm:spPr/>
    </dgm:pt>
    <dgm:pt modelId="{7CA097C8-CB99-4011-B975-B56E35970ABB}" type="pres">
      <dgm:prSet presAssocID="{0BEADB78-8B45-4C1F-ACA0-F275AB48BCC1}" presName="imgShp" presStyleLbl="fgImgPlace1" presStyleIdx="2" presStyleCnt="5"/>
      <dgm:spPr>
        <a:blipFill rotWithShape="1">
          <a:blip xmlns:r="http://schemas.openxmlformats.org/officeDocument/2006/relationships" r:embed="rId1"/>
          <a:stretch>
            <a:fillRect/>
          </a:stretch>
        </a:blipFill>
      </dgm:spPr>
    </dgm:pt>
    <dgm:pt modelId="{C490AF85-463B-40CB-A2F7-313D626B116B}" type="pres">
      <dgm:prSet presAssocID="{0BEADB78-8B45-4C1F-ACA0-F275AB48BCC1}" presName="txShp" presStyleLbl="node1" presStyleIdx="2" presStyleCnt="5">
        <dgm:presLayoutVars>
          <dgm:bulletEnabled val="1"/>
        </dgm:presLayoutVars>
      </dgm:prSet>
      <dgm:spPr/>
    </dgm:pt>
    <dgm:pt modelId="{6D547619-8E63-4578-84D3-1C6560762406}" type="pres">
      <dgm:prSet presAssocID="{BEF43A5D-94C4-4D0A-A01B-13C2982D6450}" presName="spacing" presStyleCnt="0"/>
      <dgm:spPr/>
    </dgm:pt>
    <dgm:pt modelId="{B7E4FD76-D190-4535-B3F2-231ED36C4578}" type="pres">
      <dgm:prSet presAssocID="{3F27B4AD-C33C-4CA3-8E5B-5A782001D2D9}" presName="composite" presStyleCnt="0"/>
      <dgm:spPr/>
    </dgm:pt>
    <dgm:pt modelId="{8C446183-367B-4984-B889-008F4446D74F}" type="pres">
      <dgm:prSet presAssocID="{3F27B4AD-C33C-4CA3-8E5B-5A782001D2D9}" presName="imgShp" presStyleLbl="fgImgPlace1" presStyleIdx="3" presStyleCnt="5"/>
      <dgm:spPr>
        <a:blipFill rotWithShape="1">
          <a:blip xmlns:r="http://schemas.openxmlformats.org/officeDocument/2006/relationships" r:embed="rId1"/>
          <a:stretch>
            <a:fillRect/>
          </a:stretch>
        </a:blipFill>
      </dgm:spPr>
    </dgm:pt>
    <dgm:pt modelId="{3552550E-A48D-4EC5-9518-3C9A094C7E19}" type="pres">
      <dgm:prSet presAssocID="{3F27B4AD-C33C-4CA3-8E5B-5A782001D2D9}" presName="txShp" presStyleLbl="node1" presStyleIdx="3" presStyleCnt="5">
        <dgm:presLayoutVars>
          <dgm:bulletEnabled val="1"/>
        </dgm:presLayoutVars>
      </dgm:prSet>
      <dgm:spPr/>
    </dgm:pt>
    <dgm:pt modelId="{5F5F84CE-5567-416D-8DC5-C53B2C2477EC}" type="pres">
      <dgm:prSet presAssocID="{6071C53F-3E6D-43BE-AAE9-D510F6134FE7}" presName="spacing" presStyleCnt="0"/>
      <dgm:spPr/>
    </dgm:pt>
    <dgm:pt modelId="{CEA4EAEC-91A9-4396-A0D4-40CE90436BA5}" type="pres">
      <dgm:prSet presAssocID="{49611054-271E-43F1-A73F-72351EC5CBE9}" presName="composite" presStyleCnt="0"/>
      <dgm:spPr/>
    </dgm:pt>
    <dgm:pt modelId="{14404281-79AE-4897-A55B-D4DDFD06CFA7}" type="pres">
      <dgm:prSet presAssocID="{49611054-271E-43F1-A73F-72351EC5CBE9}" presName="imgShp" presStyleLbl="fgImgPlace1" presStyleIdx="4" presStyleCnt="5"/>
      <dgm:spPr>
        <a:blipFill rotWithShape="1">
          <a:blip xmlns:r="http://schemas.openxmlformats.org/officeDocument/2006/relationships" r:embed="rId2"/>
          <a:stretch>
            <a:fillRect/>
          </a:stretch>
        </a:blipFill>
      </dgm:spPr>
    </dgm:pt>
    <dgm:pt modelId="{4072BE97-B326-47F9-B8C4-364BDE87C3C4}" type="pres">
      <dgm:prSet presAssocID="{49611054-271E-43F1-A73F-72351EC5CBE9}" presName="txShp" presStyleLbl="node1" presStyleIdx="4" presStyleCnt="5">
        <dgm:presLayoutVars>
          <dgm:bulletEnabled val="1"/>
        </dgm:presLayoutVars>
      </dgm:prSet>
      <dgm:spPr/>
    </dgm:pt>
  </dgm:ptLst>
  <dgm:cxnLst>
    <dgm:cxn modelId="{B359EB16-0175-43CD-A12F-E2283FF6AB7E}" srcId="{F589C18B-5498-4572-8662-2C41FB8B99DC}" destId="{49611054-271E-43F1-A73F-72351EC5CBE9}" srcOrd="4" destOrd="0" parTransId="{04FA2AC1-2A74-4244-8E97-0F60B9EF3F51}" sibTransId="{9DB6606C-26D4-4892-AACE-A6CAFC80C94B}"/>
    <dgm:cxn modelId="{61B7651F-9D17-4EE5-A977-7B80896F57E6}" type="presOf" srcId="{F589C18B-5498-4572-8662-2C41FB8B99DC}" destId="{5A187FB0-D25F-4ACB-94F9-DDC55FEA6216}" srcOrd="0" destOrd="0" presId="urn:microsoft.com/office/officeart/2005/8/layout/vList3"/>
    <dgm:cxn modelId="{F5607B42-1749-4991-B1DF-B54FF72E10E6}" type="presOf" srcId="{0BEADB78-8B45-4C1F-ACA0-F275AB48BCC1}" destId="{C490AF85-463B-40CB-A2F7-313D626B116B}" srcOrd="0" destOrd="0" presId="urn:microsoft.com/office/officeart/2005/8/layout/vList3"/>
    <dgm:cxn modelId="{79FA5B77-B3E4-4698-9950-D8BEBD38EA97}" srcId="{F589C18B-5498-4572-8662-2C41FB8B99DC}" destId="{0BEADB78-8B45-4C1F-ACA0-F275AB48BCC1}" srcOrd="2" destOrd="0" parTransId="{6CD2586B-2D55-4296-8765-240E3863CBDC}" sibTransId="{BEF43A5D-94C4-4D0A-A01B-13C2982D6450}"/>
    <dgm:cxn modelId="{56CAFF7E-AEE8-45B5-B0A5-2605BE12F0B0}" type="presOf" srcId="{66484097-751E-4949-AD03-6A43BD583378}" destId="{1E8CE720-EB01-4B99-9BB3-12626801A8EE}" srcOrd="0" destOrd="0" presId="urn:microsoft.com/office/officeart/2005/8/layout/vList3"/>
    <dgm:cxn modelId="{697BE59C-5A82-4520-83E1-9940EA5CE38B}" type="presOf" srcId="{49611054-271E-43F1-A73F-72351EC5CBE9}" destId="{4072BE97-B326-47F9-B8C4-364BDE87C3C4}" srcOrd="0" destOrd="0" presId="urn:microsoft.com/office/officeart/2005/8/layout/vList3"/>
    <dgm:cxn modelId="{B9395DB3-B304-4608-9F20-56A707B656EA}" srcId="{F589C18B-5498-4572-8662-2C41FB8B99DC}" destId="{A91586FD-DC52-481B-8FA1-2972E84387A8}" srcOrd="0" destOrd="0" parTransId="{A220472D-4C68-4BAC-ADAD-E1BB6F86C837}" sibTransId="{FD1DF887-D320-4F79-84CE-0C89BDBBB149}"/>
    <dgm:cxn modelId="{197EC6C7-8AA7-4C43-A5D6-CDEF9E38DF07}" srcId="{F589C18B-5498-4572-8662-2C41FB8B99DC}" destId="{3F27B4AD-C33C-4CA3-8E5B-5A782001D2D9}" srcOrd="3" destOrd="0" parTransId="{F7837D23-62D1-40E4-8411-038BFF75846C}" sibTransId="{6071C53F-3E6D-43BE-AAE9-D510F6134FE7}"/>
    <dgm:cxn modelId="{F8FE4DE6-86B5-4934-AB7F-001B7538730D}" srcId="{F589C18B-5498-4572-8662-2C41FB8B99DC}" destId="{66484097-751E-4949-AD03-6A43BD583378}" srcOrd="1" destOrd="0" parTransId="{BAA82222-EA38-4232-AAFA-99144F6474CB}" sibTransId="{A4B3B053-4C07-4722-B8FA-29AC3FB77ADC}"/>
    <dgm:cxn modelId="{F31711E8-6B74-4649-BA01-48B90F3E944C}" type="presOf" srcId="{A91586FD-DC52-481B-8FA1-2972E84387A8}" destId="{058333C9-77DE-4A58-991A-8ABC3D24B917}" srcOrd="0" destOrd="0" presId="urn:microsoft.com/office/officeart/2005/8/layout/vList3"/>
    <dgm:cxn modelId="{164DAAF7-AA5E-457E-8CC8-647C437F8CB4}" type="presOf" srcId="{3F27B4AD-C33C-4CA3-8E5B-5A782001D2D9}" destId="{3552550E-A48D-4EC5-9518-3C9A094C7E19}" srcOrd="0" destOrd="0" presId="urn:microsoft.com/office/officeart/2005/8/layout/vList3"/>
    <dgm:cxn modelId="{E77C097B-71B3-4D20-90D1-AED963D64CDD}" type="presParOf" srcId="{5A187FB0-D25F-4ACB-94F9-DDC55FEA6216}" destId="{CF1CFF32-42EB-47F1-8C5A-3EA67C16B7FB}" srcOrd="0" destOrd="0" presId="urn:microsoft.com/office/officeart/2005/8/layout/vList3"/>
    <dgm:cxn modelId="{DD74F814-3387-42A4-8D48-494F31B6EA16}" type="presParOf" srcId="{CF1CFF32-42EB-47F1-8C5A-3EA67C16B7FB}" destId="{58326A6E-B6F4-4A8D-A3CD-F15B8BF4243A}" srcOrd="0" destOrd="0" presId="urn:microsoft.com/office/officeart/2005/8/layout/vList3"/>
    <dgm:cxn modelId="{C688B23E-90F7-4804-9C6C-4698A7570BF0}" type="presParOf" srcId="{CF1CFF32-42EB-47F1-8C5A-3EA67C16B7FB}" destId="{058333C9-77DE-4A58-991A-8ABC3D24B917}" srcOrd="1" destOrd="0" presId="urn:microsoft.com/office/officeart/2005/8/layout/vList3"/>
    <dgm:cxn modelId="{20094BFC-C1DB-45B9-AEA4-9685C72A0841}" type="presParOf" srcId="{5A187FB0-D25F-4ACB-94F9-DDC55FEA6216}" destId="{89F07612-4D09-4FBA-83BF-82221C273C48}" srcOrd="1" destOrd="0" presId="urn:microsoft.com/office/officeart/2005/8/layout/vList3"/>
    <dgm:cxn modelId="{11530DC7-C674-4B30-9FDD-85D03F9AF8C0}" type="presParOf" srcId="{5A187FB0-D25F-4ACB-94F9-DDC55FEA6216}" destId="{618B0F83-312B-4520-8558-91F77EC7D90B}" srcOrd="2" destOrd="0" presId="urn:microsoft.com/office/officeart/2005/8/layout/vList3"/>
    <dgm:cxn modelId="{C27DBC33-6647-4D63-9DB1-C25D4E23108A}" type="presParOf" srcId="{618B0F83-312B-4520-8558-91F77EC7D90B}" destId="{1BBEB68B-8437-47DF-9602-E1502E25C111}" srcOrd="0" destOrd="0" presId="urn:microsoft.com/office/officeart/2005/8/layout/vList3"/>
    <dgm:cxn modelId="{44CC5D96-5A1B-484E-9C6B-5B1474971D67}" type="presParOf" srcId="{618B0F83-312B-4520-8558-91F77EC7D90B}" destId="{1E8CE720-EB01-4B99-9BB3-12626801A8EE}" srcOrd="1" destOrd="0" presId="urn:microsoft.com/office/officeart/2005/8/layout/vList3"/>
    <dgm:cxn modelId="{AF6FDDE8-98EE-4ECA-9FFE-FB5F6667D5C6}" type="presParOf" srcId="{5A187FB0-D25F-4ACB-94F9-DDC55FEA6216}" destId="{403CA93B-930B-4280-88EA-2BA7805992CB}" srcOrd="3" destOrd="0" presId="urn:microsoft.com/office/officeart/2005/8/layout/vList3"/>
    <dgm:cxn modelId="{4E50E498-1C39-4A20-A7EA-36C40EA319A4}" type="presParOf" srcId="{5A187FB0-D25F-4ACB-94F9-DDC55FEA6216}" destId="{C9ABEF5A-741E-4A25-8580-10E033FDC36C}" srcOrd="4" destOrd="0" presId="urn:microsoft.com/office/officeart/2005/8/layout/vList3"/>
    <dgm:cxn modelId="{BE03C9D5-533F-42FE-BF4A-D95E9B9F3031}" type="presParOf" srcId="{C9ABEF5A-741E-4A25-8580-10E033FDC36C}" destId="{7CA097C8-CB99-4011-B975-B56E35970ABB}" srcOrd="0" destOrd="0" presId="urn:microsoft.com/office/officeart/2005/8/layout/vList3"/>
    <dgm:cxn modelId="{0209C204-C5B6-4F09-8B98-0BAD64B6490E}" type="presParOf" srcId="{C9ABEF5A-741E-4A25-8580-10E033FDC36C}" destId="{C490AF85-463B-40CB-A2F7-313D626B116B}" srcOrd="1" destOrd="0" presId="urn:microsoft.com/office/officeart/2005/8/layout/vList3"/>
    <dgm:cxn modelId="{8CC7A659-89A0-49B5-B86B-49A51EB7DEA5}" type="presParOf" srcId="{5A187FB0-D25F-4ACB-94F9-DDC55FEA6216}" destId="{6D547619-8E63-4578-84D3-1C6560762406}" srcOrd="5" destOrd="0" presId="urn:microsoft.com/office/officeart/2005/8/layout/vList3"/>
    <dgm:cxn modelId="{65D10064-01D9-4B4A-B31B-A58B24B1767E}" type="presParOf" srcId="{5A187FB0-D25F-4ACB-94F9-DDC55FEA6216}" destId="{B7E4FD76-D190-4535-B3F2-231ED36C4578}" srcOrd="6" destOrd="0" presId="urn:microsoft.com/office/officeart/2005/8/layout/vList3"/>
    <dgm:cxn modelId="{C536182A-669C-4831-A479-6840C197D1CA}" type="presParOf" srcId="{B7E4FD76-D190-4535-B3F2-231ED36C4578}" destId="{8C446183-367B-4984-B889-008F4446D74F}" srcOrd="0" destOrd="0" presId="urn:microsoft.com/office/officeart/2005/8/layout/vList3"/>
    <dgm:cxn modelId="{9F904319-839A-4089-BB7E-D3F1F38CE88C}" type="presParOf" srcId="{B7E4FD76-D190-4535-B3F2-231ED36C4578}" destId="{3552550E-A48D-4EC5-9518-3C9A094C7E19}" srcOrd="1" destOrd="0" presId="urn:microsoft.com/office/officeart/2005/8/layout/vList3"/>
    <dgm:cxn modelId="{F67256CE-FD0A-48F1-B561-89EC00B03CD4}" type="presParOf" srcId="{5A187FB0-D25F-4ACB-94F9-DDC55FEA6216}" destId="{5F5F84CE-5567-416D-8DC5-C53B2C2477EC}" srcOrd="7" destOrd="0" presId="urn:microsoft.com/office/officeart/2005/8/layout/vList3"/>
    <dgm:cxn modelId="{F0A45DC1-E94E-4FD7-904D-808384BF85EF}" type="presParOf" srcId="{5A187FB0-D25F-4ACB-94F9-DDC55FEA6216}" destId="{CEA4EAEC-91A9-4396-A0D4-40CE90436BA5}" srcOrd="8" destOrd="0" presId="urn:microsoft.com/office/officeart/2005/8/layout/vList3"/>
    <dgm:cxn modelId="{98810EAC-5C51-4807-91FA-3F3388655A47}" type="presParOf" srcId="{CEA4EAEC-91A9-4396-A0D4-40CE90436BA5}" destId="{14404281-79AE-4897-A55B-D4DDFD06CFA7}" srcOrd="0" destOrd="0" presId="urn:microsoft.com/office/officeart/2005/8/layout/vList3"/>
    <dgm:cxn modelId="{79CCA903-E886-4B1E-9F9B-6F393DAC9819}" type="presParOf" srcId="{CEA4EAEC-91A9-4396-A0D4-40CE90436BA5}" destId="{4072BE97-B326-47F9-B8C4-364BDE87C3C4}"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E07B3-9313-4CEA-A1EC-4F8B9A6B0218}">
      <dsp:nvSpPr>
        <dsp:cNvPr id="0" name=""/>
        <dsp:cNvSpPr/>
      </dsp:nvSpPr>
      <dsp:spPr>
        <a:xfrm>
          <a:off x="2162" y="1916128"/>
          <a:ext cx="1924766" cy="769906"/>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a:t>Product Design</a:t>
          </a:r>
          <a:endParaRPr lang="he-IL" sz="1400" kern="1200"/>
        </a:p>
      </dsp:txBody>
      <dsp:txXfrm>
        <a:off x="387115" y="1916128"/>
        <a:ext cx="1154860" cy="769906"/>
      </dsp:txXfrm>
    </dsp:sp>
    <dsp:sp modelId="{074EFC88-834D-466E-A69B-E38D46DD6A33}">
      <dsp:nvSpPr>
        <dsp:cNvPr id="0" name=""/>
        <dsp:cNvSpPr/>
      </dsp:nvSpPr>
      <dsp:spPr>
        <a:xfrm>
          <a:off x="1734452" y="1916128"/>
          <a:ext cx="1924766" cy="769906"/>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a:t>Development</a:t>
          </a:r>
          <a:endParaRPr lang="he-IL" sz="1400" kern="1200"/>
        </a:p>
      </dsp:txBody>
      <dsp:txXfrm>
        <a:off x="2119405" y="1916128"/>
        <a:ext cx="1154860" cy="769906"/>
      </dsp:txXfrm>
    </dsp:sp>
    <dsp:sp modelId="{59D59C29-DA71-45B0-BE63-13DFFE03471C}">
      <dsp:nvSpPr>
        <dsp:cNvPr id="0" name=""/>
        <dsp:cNvSpPr/>
      </dsp:nvSpPr>
      <dsp:spPr>
        <a:xfrm>
          <a:off x="3466741" y="1916128"/>
          <a:ext cx="1924766" cy="769906"/>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a:t>Testing</a:t>
          </a:r>
          <a:endParaRPr lang="he-IL" sz="1400" kern="1200"/>
        </a:p>
      </dsp:txBody>
      <dsp:txXfrm>
        <a:off x="3851694" y="1916128"/>
        <a:ext cx="1154860" cy="769906"/>
      </dsp:txXfrm>
    </dsp:sp>
    <dsp:sp modelId="{AD076846-3BD6-47D1-B409-FBE584D0411A}">
      <dsp:nvSpPr>
        <dsp:cNvPr id="0" name=""/>
        <dsp:cNvSpPr/>
      </dsp:nvSpPr>
      <dsp:spPr>
        <a:xfrm>
          <a:off x="5199031" y="1916128"/>
          <a:ext cx="1924766" cy="769906"/>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a:t>Deployment</a:t>
          </a:r>
          <a:endParaRPr lang="he-IL" sz="1400" kern="1200"/>
        </a:p>
      </dsp:txBody>
      <dsp:txXfrm>
        <a:off x="5583984" y="1916128"/>
        <a:ext cx="1154860" cy="769906"/>
      </dsp:txXfrm>
    </dsp:sp>
    <dsp:sp modelId="{A748D48A-28D4-400C-9071-1F8BFC42BD65}">
      <dsp:nvSpPr>
        <dsp:cNvPr id="0" name=""/>
        <dsp:cNvSpPr/>
      </dsp:nvSpPr>
      <dsp:spPr>
        <a:xfrm>
          <a:off x="6931321" y="1916128"/>
          <a:ext cx="1924766" cy="769906"/>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Production</a:t>
          </a:r>
          <a:endParaRPr lang="he-IL" sz="1400" kern="1200" dirty="0"/>
        </a:p>
      </dsp:txBody>
      <dsp:txXfrm>
        <a:off x="7316274" y="1916128"/>
        <a:ext cx="1154860" cy="769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2AA59-2805-4F5A-9BAC-9F5A884B482C}">
      <dsp:nvSpPr>
        <dsp:cNvPr id="0" name=""/>
        <dsp:cNvSpPr/>
      </dsp:nvSpPr>
      <dsp:spPr>
        <a:xfrm rot="10800000">
          <a:off x="819679" y="950"/>
          <a:ext cx="2742676" cy="515419"/>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7286" tIns="53340" rIns="99568"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No need for source code</a:t>
          </a:r>
          <a:endParaRPr lang="he-IL" sz="1400" kern="1200" dirty="0">
            <a:solidFill>
              <a:schemeClr val="tx1"/>
            </a:solidFill>
          </a:endParaRPr>
        </a:p>
      </dsp:txBody>
      <dsp:txXfrm rot="10800000">
        <a:off x="948534" y="950"/>
        <a:ext cx="2613821" cy="515419"/>
      </dsp:txXfrm>
    </dsp:sp>
    <dsp:sp modelId="{0E1C0CB1-7130-4B89-9B25-D1E96D457904}">
      <dsp:nvSpPr>
        <dsp:cNvPr id="0" name=""/>
        <dsp:cNvSpPr/>
      </dsp:nvSpPr>
      <dsp:spPr>
        <a:xfrm>
          <a:off x="561969" y="950"/>
          <a:ext cx="515419" cy="515419"/>
        </a:xfrm>
        <a:prstGeom prst="ellipse">
          <a:avLst/>
        </a:prstGeom>
        <a:blipFill rotWithShape="1">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0552DFF-324B-451C-BEB8-9DF737C376C3}">
      <dsp:nvSpPr>
        <dsp:cNvPr id="0" name=""/>
        <dsp:cNvSpPr/>
      </dsp:nvSpPr>
      <dsp:spPr>
        <a:xfrm rot="10800000">
          <a:off x="819679" y="670226"/>
          <a:ext cx="2742676" cy="515419"/>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7286" tIns="53340" rIns="99568"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Analysis on Client and Server side</a:t>
          </a:r>
          <a:endParaRPr lang="he-IL" sz="1400" kern="1200" dirty="0">
            <a:solidFill>
              <a:schemeClr val="tx1"/>
            </a:solidFill>
          </a:endParaRPr>
        </a:p>
      </dsp:txBody>
      <dsp:txXfrm rot="10800000">
        <a:off x="948534" y="670226"/>
        <a:ext cx="2613821" cy="515419"/>
      </dsp:txXfrm>
    </dsp:sp>
    <dsp:sp modelId="{E82BCC47-C170-405D-92C4-E3D9FF422372}">
      <dsp:nvSpPr>
        <dsp:cNvPr id="0" name=""/>
        <dsp:cNvSpPr/>
      </dsp:nvSpPr>
      <dsp:spPr>
        <a:xfrm>
          <a:off x="561969" y="670226"/>
          <a:ext cx="515419" cy="515419"/>
        </a:xfrm>
        <a:prstGeom prst="ellipse">
          <a:avLst/>
        </a:prstGeom>
        <a:blipFill rotWithShape="1">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5EF68DF4-E11D-49C5-8BA8-E4BA39832DE8}">
      <dsp:nvSpPr>
        <dsp:cNvPr id="0" name=""/>
        <dsp:cNvSpPr/>
      </dsp:nvSpPr>
      <dsp:spPr>
        <a:xfrm rot="10800000">
          <a:off x="819679" y="1339502"/>
          <a:ext cx="2742676" cy="515419"/>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7286" tIns="53340" rIns="99568"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Exposes Vulnerabilities manifested in real-time</a:t>
          </a:r>
          <a:endParaRPr lang="he-IL" sz="1400" kern="1200" dirty="0">
            <a:solidFill>
              <a:schemeClr val="tx1"/>
            </a:solidFill>
          </a:endParaRPr>
        </a:p>
      </dsp:txBody>
      <dsp:txXfrm rot="10800000">
        <a:off x="948534" y="1339502"/>
        <a:ext cx="2613821" cy="515419"/>
      </dsp:txXfrm>
    </dsp:sp>
    <dsp:sp modelId="{7D8FA2A8-15CD-4DC0-872E-ADEE9DB8F63B}">
      <dsp:nvSpPr>
        <dsp:cNvPr id="0" name=""/>
        <dsp:cNvSpPr/>
      </dsp:nvSpPr>
      <dsp:spPr>
        <a:xfrm>
          <a:off x="561969" y="1339502"/>
          <a:ext cx="515419" cy="515419"/>
        </a:xfrm>
        <a:prstGeom prst="ellipse">
          <a:avLst/>
        </a:prstGeom>
        <a:blipFill rotWithShape="1">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5FA2002-5FD3-483E-89AF-5C88E79A9A31}">
      <dsp:nvSpPr>
        <dsp:cNvPr id="0" name=""/>
        <dsp:cNvSpPr/>
      </dsp:nvSpPr>
      <dsp:spPr>
        <a:xfrm rot="10800000">
          <a:off x="860896" y="2070178"/>
          <a:ext cx="2742676" cy="515419"/>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7286" tIns="53340" rIns="99568"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Can expose 3</a:t>
          </a:r>
          <a:r>
            <a:rPr lang="en-US" sz="1400" kern="1200" baseline="30000" dirty="0">
              <a:solidFill>
                <a:schemeClr val="tx1"/>
              </a:solidFill>
            </a:rPr>
            <a:t>rd</a:t>
          </a:r>
          <a:r>
            <a:rPr lang="en-US" sz="1400" kern="1200" dirty="0">
              <a:solidFill>
                <a:schemeClr val="tx1"/>
              </a:solidFill>
            </a:rPr>
            <a:t> party vulnerabilities</a:t>
          </a:r>
          <a:endParaRPr lang="he-IL" sz="1400" kern="1200" dirty="0">
            <a:solidFill>
              <a:schemeClr val="tx1"/>
            </a:solidFill>
          </a:endParaRPr>
        </a:p>
      </dsp:txBody>
      <dsp:txXfrm rot="10800000">
        <a:off x="989751" y="2070178"/>
        <a:ext cx="2613821" cy="515419"/>
      </dsp:txXfrm>
    </dsp:sp>
    <dsp:sp modelId="{A63FEE58-86B7-4573-ABC2-DFB70B22C985}">
      <dsp:nvSpPr>
        <dsp:cNvPr id="0" name=""/>
        <dsp:cNvSpPr/>
      </dsp:nvSpPr>
      <dsp:spPr>
        <a:xfrm>
          <a:off x="520752" y="2008779"/>
          <a:ext cx="680287" cy="638218"/>
        </a:xfrm>
        <a:prstGeom prst="ellipse">
          <a:avLst/>
        </a:prstGeom>
        <a:blipFill rotWithShape="1">
          <a:blip xmlns:r="http://schemas.openxmlformats.org/officeDocument/2006/relationships" r:embed="rId2"/>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333C9-77DE-4A58-991A-8ABC3D24B917}">
      <dsp:nvSpPr>
        <dsp:cNvPr id="0" name=""/>
        <dsp:cNvSpPr/>
      </dsp:nvSpPr>
      <dsp:spPr>
        <a:xfrm rot="10800000">
          <a:off x="784238" y="125"/>
          <a:ext cx="2625169" cy="492045"/>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6979" tIns="49530" rIns="92456"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Cannot detect non-reflective attacks</a:t>
          </a:r>
          <a:endParaRPr lang="he-IL" sz="1300" kern="1200" dirty="0"/>
        </a:p>
      </dsp:txBody>
      <dsp:txXfrm rot="10800000">
        <a:off x="907249" y="125"/>
        <a:ext cx="2502158" cy="492045"/>
      </dsp:txXfrm>
    </dsp:sp>
    <dsp:sp modelId="{58326A6E-B6F4-4A8D-A3CD-F15B8BF4243A}">
      <dsp:nvSpPr>
        <dsp:cNvPr id="0" name=""/>
        <dsp:cNvSpPr/>
      </dsp:nvSpPr>
      <dsp:spPr>
        <a:xfrm>
          <a:off x="538215" y="125"/>
          <a:ext cx="492045" cy="492045"/>
        </a:xfrm>
        <a:prstGeom prst="ellipse">
          <a:avLst/>
        </a:prstGeom>
        <a:blipFill rotWithShape="1">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E8CE720-EB01-4B99-9BB3-12626801A8EE}">
      <dsp:nvSpPr>
        <dsp:cNvPr id="0" name=""/>
        <dsp:cNvSpPr/>
      </dsp:nvSpPr>
      <dsp:spPr>
        <a:xfrm rot="10800000">
          <a:off x="784238" y="639051"/>
          <a:ext cx="2625169" cy="492045"/>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6979" tIns="49530" rIns="92456"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Might miss minor or less visited areas of the app</a:t>
          </a:r>
          <a:endParaRPr lang="he-IL" sz="1300" kern="1200" dirty="0"/>
        </a:p>
      </dsp:txBody>
      <dsp:txXfrm rot="10800000">
        <a:off x="907249" y="639051"/>
        <a:ext cx="2502158" cy="492045"/>
      </dsp:txXfrm>
    </dsp:sp>
    <dsp:sp modelId="{1BBEB68B-8437-47DF-9602-E1502E25C111}">
      <dsp:nvSpPr>
        <dsp:cNvPr id="0" name=""/>
        <dsp:cNvSpPr/>
      </dsp:nvSpPr>
      <dsp:spPr>
        <a:xfrm>
          <a:off x="538215" y="639051"/>
          <a:ext cx="492045" cy="492045"/>
        </a:xfrm>
        <a:prstGeom prst="ellipse">
          <a:avLst/>
        </a:prstGeom>
        <a:blipFill rotWithShape="1">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490AF85-463B-40CB-A2F7-313D626B116B}">
      <dsp:nvSpPr>
        <dsp:cNvPr id="0" name=""/>
        <dsp:cNvSpPr/>
      </dsp:nvSpPr>
      <dsp:spPr>
        <a:xfrm rot="10800000">
          <a:off x="784238" y="1277976"/>
          <a:ext cx="2625169" cy="492045"/>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6979" tIns="49530" rIns="92456"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Requires full compilation upon every code change</a:t>
          </a:r>
          <a:endParaRPr lang="he-IL" sz="1300" kern="1200" dirty="0"/>
        </a:p>
      </dsp:txBody>
      <dsp:txXfrm rot="10800000">
        <a:off x="907249" y="1277976"/>
        <a:ext cx="2502158" cy="492045"/>
      </dsp:txXfrm>
    </dsp:sp>
    <dsp:sp modelId="{7CA097C8-CB99-4011-B975-B56E35970ABB}">
      <dsp:nvSpPr>
        <dsp:cNvPr id="0" name=""/>
        <dsp:cNvSpPr/>
      </dsp:nvSpPr>
      <dsp:spPr>
        <a:xfrm>
          <a:off x="538215" y="1277976"/>
          <a:ext cx="492045" cy="492045"/>
        </a:xfrm>
        <a:prstGeom prst="ellipse">
          <a:avLst/>
        </a:prstGeom>
        <a:blipFill rotWithShape="1">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552550E-A48D-4EC5-9518-3C9A094C7E19}">
      <dsp:nvSpPr>
        <dsp:cNvPr id="0" name=""/>
        <dsp:cNvSpPr/>
      </dsp:nvSpPr>
      <dsp:spPr>
        <a:xfrm rot="10800000">
          <a:off x="784238" y="1916901"/>
          <a:ext cx="2625169" cy="492045"/>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6979" tIns="49530" rIns="92456"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Not fitting for agile methodology</a:t>
          </a:r>
          <a:endParaRPr lang="he-IL" sz="1300" kern="1200" dirty="0"/>
        </a:p>
      </dsp:txBody>
      <dsp:txXfrm rot="10800000">
        <a:off x="907249" y="1916901"/>
        <a:ext cx="2502158" cy="492045"/>
      </dsp:txXfrm>
    </dsp:sp>
    <dsp:sp modelId="{8C446183-367B-4984-B889-008F4446D74F}">
      <dsp:nvSpPr>
        <dsp:cNvPr id="0" name=""/>
        <dsp:cNvSpPr/>
      </dsp:nvSpPr>
      <dsp:spPr>
        <a:xfrm>
          <a:off x="538215" y="1916901"/>
          <a:ext cx="492045" cy="492045"/>
        </a:xfrm>
        <a:prstGeom prst="ellipse">
          <a:avLst/>
        </a:prstGeom>
        <a:blipFill rotWithShape="1">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072BE97-B326-47F9-B8C4-364BDE87C3C4}">
      <dsp:nvSpPr>
        <dsp:cNvPr id="0" name=""/>
        <dsp:cNvSpPr/>
      </dsp:nvSpPr>
      <dsp:spPr>
        <a:xfrm rot="10800000">
          <a:off x="784238" y="2555826"/>
          <a:ext cx="2625169" cy="492045"/>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6979" tIns="49530" rIns="92456"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No Remediation location indication</a:t>
          </a:r>
          <a:endParaRPr lang="he-IL" sz="1300" kern="1200" dirty="0"/>
        </a:p>
      </dsp:txBody>
      <dsp:txXfrm rot="10800000">
        <a:off x="907249" y="2555826"/>
        <a:ext cx="2502158" cy="492045"/>
      </dsp:txXfrm>
    </dsp:sp>
    <dsp:sp modelId="{14404281-79AE-4897-A55B-D4DDFD06CFA7}">
      <dsp:nvSpPr>
        <dsp:cNvPr id="0" name=""/>
        <dsp:cNvSpPr/>
      </dsp:nvSpPr>
      <dsp:spPr>
        <a:xfrm>
          <a:off x="538215" y="2555826"/>
          <a:ext cx="492045" cy="492045"/>
        </a:xfrm>
        <a:prstGeom prst="ellipse">
          <a:avLst/>
        </a:prstGeom>
        <a:blipFill rotWithShape="1">
          <a:blip xmlns:r="http://schemas.openxmlformats.org/officeDocument/2006/relationships" r:embed="rId2"/>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D31EE-2B0A-2440-BD37-28315BA34EF9}" type="datetimeFigureOut">
              <a:rPr lang="en-US" smtClean="0"/>
              <a:t>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BC91A-3FEC-F24E-BCAA-46EF96ACBC4B}" type="slidenum">
              <a:rPr lang="en-US" smtClean="0"/>
              <a:t>‹#›</a:t>
            </a:fld>
            <a:endParaRPr lang="en-US"/>
          </a:p>
        </p:txBody>
      </p:sp>
    </p:spTree>
    <p:extLst>
      <p:ext uri="{BB962C8B-B14F-4D97-AF65-F5344CB8AC3E}">
        <p14:creationId xmlns:p14="http://schemas.microsoft.com/office/powerpoint/2010/main" val="4193443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xfrm>
            <a:off x="406400" y="696913"/>
            <a:ext cx="6197600" cy="3486150"/>
          </a:xfrm>
          <a:solidFill>
            <a:srgbClr val="FFFFFF"/>
          </a:solidFill>
          <a:ln>
            <a:solidFill>
              <a:srgbClr val="000000"/>
            </a:solidFill>
            <a:miter lim="800000"/>
            <a:headEnd/>
            <a:tailEnd/>
          </a:ln>
        </p:spPr>
      </p:sp>
      <p:sp>
        <p:nvSpPr>
          <p:cNvPr id="36866" name="Notes Placeholder 2"/>
          <p:cNvSpPr>
            <a:spLocks noGrp="1"/>
          </p:cNvSpPr>
          <p:nvPr>
            <p:ph type="body" idx="1"/>
          </p:nvPr>
        </p:nvSpPr>
        <p:spPr bwMode="auto">
          <a:noFill/>
          <a:ln>
            <a:solidFill>
              <a:srgbClr val="000000"/>
            </a:solidFill>
            <a:miter lim="800000"/>
            <a:headEnd/>
            <a:tailEnd/>
          </a:ln>
        </p:spPr>
        <p:txBody>
          <a:bodyPr/>
          <a:lstStyle/>
          <a:p>
            <a:r>
              <a:rPr lang="en-US" sz="900" dirty="0">
                <a:latin typeface="Arial" charset="0"/>
                <a:ea typeface="ＭＳ Ｐゴシック"/>
                <a:cs typeface="ＭＳ Ｐゴシック"/>
              </a:rPr>
              <a:t>In today’s information-centric world, Hackers are after data and business logic, which they can manipulate and control. You’re talking about stealing your Intellectual Property, your Customer Data (credit card, SSN, address, etc.), Business Processes and Trade Secrets. </a:t>
            </a:r>
          </a:p>
          <a:p>
            <a:endParaRPr lang="en-US" dirty="0">
              <a:latin typeface="Arial" charset="0"/>
              <a:ea typeface="ＭＳ Ｐゴシック"/>
              <a:cs typeface="ＭＳ Ｐゴシック"/>
            </a:endParaRPr>
          </a:p>
          <a:p>
            <a:r>
              <a:rPr lang="en-US" dirty="0">
                <a:latin typeface="Arial" charset="0"/>
                <a:ea typeface="ＭＳ Ｐゴシック"/>
                <a:cs typeface="ＭＳ Ｐゴシック"/>
              </a:rPr>
              <a:t>With software, protecting one point in the system is not sufficient. The whole pathway to the data must be secure. If there is any vulnerability along that path, then the entire system is vulnerable.  Hackers are ingenious in discovering new pathways. Years ago, they started at the network and hardware levels, but we have been successful in handling the problem (grayed out area), now they are going right to the app layer.</a:t>
            </a:r>
          </a:p>
          <a:p>
            <a:endParaRPr lang="en-US" dirty="0">
              <a:latin typeface="Arial" charset="0"/>
              <a:ea typeface="ＭＳ Ｐゴシック"/>
              <a:cs typeface="ＭＳ Ｐゴシック"/>
            </a:endParaRPr>
          </a:p>
          <a:p>
            <a:r>
              <a:rPr lang="en-US" dirty="0">
                <a:latin typeface="Arial" charset="0"/>
                <a:ea typeface="ＭＳ Ｐゴシック"/>
                <a:cs typeface="ＭＳ Ｐゴシック"/>
              </a:rPr>
              <a:t>This can be useful in explaining things like why encryption is not going to help you with app sec.</a:t>
            </a:r>
          </a:p>
        </p:txBody>
      </p:sp>
      <p:sp>
        <p:nvSpPr>
          <p:cNvPr id="36868" name="Footer Placeholder 4"/>
          <p:cNvSpPr txBox="1">
            <a:spLocks noGrp="1"/>
          </p:cNvSpPr>
          <p:nvPr/>
        </p:nvSpPr>
        <p:spPr bwMode="auto">
          <a:xfrm>
            <a:off x="3" y="8830011"/>
            <a:ext cx="3038475" cy="464820"/>
          </a:xfrm>
          <a:prstGeom prst="rect">
            <a:avLst/>
          </a:prstGeom>
          <a:noFill/>
          <a:ln w="9525">
            <a:noFill/>
            <a:miter lim="800000"/>
            <a:headEnd/>
            <a:tailEnd/>
          </a:ln>
        </p:spPr>
        <p:txBody>
          <a:bodyPr lIns="90927" tIns="45464" rIns="90927" bIns="45464" anchor="b"/>
          <a:lstStyle/>
          <a:p>
            <a:r>
              <a:rPr lang="en-US" sz="1200" dirty="0">
                <a:latin typeface="Calibri" pitchFamily="34" charset="0"/>
              </a:rPr>
              <a:t> </a:t>
            </a:r>
          </a:p>
        </p:txBody>
      </p:sp>
      <p:sp>
        <p:nvSpPr>
          <p:cNvPr id="36869" name="Slide Number Placeholder 5"/>
          <p:cNvSpPr txBox="1">
            <a:spLocks noGrp="1"/>
          </p:cNvSpPr>
          <p:nvPr/>
        </p:nvSpPr>
        <p:spPr bwMode="auto">
          <a:xfrm>
            <a:off x="3971928" y="8830011"/>
            <a:ext cx="3036888" cy="464820"/>
          </a:xfrm>
          <a:prstGeom prst="rect">
            <a:avLst/>
          </a:prstGeom>
          <a:noFill/>
          <a:ln w="9525">
            <a:noFill/>
            <a:miter lim="800000"/>
            <a:headEnd/>
            <a:tailEnd/>
          </a:ln>
        </p:spPr>
        <p:txBody>
          <a:bodyPr lIns="90927" tIns="45464" rIns="90927" bIns="45464" anchor="b"/>
          <a:lstStyle/>
          <a:p>
            <a:pPr algn="r"/>
            <a:fld id="{455107D3-2700-48DA-A81F-C03254316DEE}" type="slidenum">
              <a:rPr lang="en-US" sz="1200">
                <a:latin typeface="Calibri" pitchFamily="34" charset="0"/>
              </a:rPr>
              <a:pPr algn="r"/>
              <a:t>5</a:t>
            </a:fld>
            <a:endParaRPr lang="en-US" sz="1200" dirty="0">
              <a:latin typeface="Calibri" pitchFamily="34" charset="0"/>
            </a:endParaRPr>
          </a:p>
        </p:txBody>
      </p:sp>
    </p:spTree>
    <p:extLst>
      <p:ext uri="{BB962C8B-B14F-4D97-AF65-F5344CB8AC3E}">
        <p14:creationId xmlns:p14="http://schemas.microsoft.com/office/powerpoint/2010/main" val="4271531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5158B10D-FD3D-4063-8A8F-CCA6388EE553}" type="slidenum">
              <a:rPr lang="en-US" smtClean="0"/>
              <a:t>9</a:t>
            </a:fld>
            <a:endParaRPr lang="en-US"/>
          </a:p>
        </p:txBody>
      </p:sp>
    </p:spTree>
    <p:extLst>
      <p:ext uri="{BB962C8B-B14F-4D97-AF65-F5344CB8AC3E}">
        <p14:creationId xmlns:p14="http://schemas.microsoft.com/office/powerpoint/2010/main" val="1871751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Exposes vulnerabilities that manifest themselves only in real-time. For example, it can present production </a:t>
            </a:r>
            <a:r>
              <a:rPr lang="en-US" dirty="0" err="1"/>
              <a:t>mis-congurations</a:t>
            </a:r>
            <a:r>
              <a:rPr lang="en-US" dirty="0"/>
              <a:t> or vulnerabilities that are based on dynamic </a:t>
            </a:r>
            <a:r>
              <a:rPr lang="en-US" dirty="0" err="1"/>
              <a:t>reection</a:t>
            </a:r>
            <a:r>
              <a:rPr lang="en-US" dirty="0"/>
              <a:t>. Integration with 3rd party code. Many times an app is based on an external compiled package or library. A magnifying glass into the source code of the app to “read” its behavior is impossible in these cases. However, testing the app’s functionalities based on varying input allows the user to gain an understanding of what the app does and how it does it. </a:t>
            </a:r>
          </a:p>
          <a:p>
            <a:endParaRPr lang="en-US" dirty="0"/>
          </a:p>
          <a:p>
            <a:r>
              <a:rPr lang="en-US" dirty="0"/>
              <a:t>Limited vulnerability coverage. The DAST tool analyzes only requests and responses. As a result, DAST cannot surface hidden vulnerabilities such as design issues, or vulnerabilities that do not generate feedback when triggered (aka </a:t>
            </a:r>
            <a:r>
              <a:rPr lang="en-US" dirty="0" err="1"/>
              <a:t>non-reective</a:t>
            </a:r>
            <a:r>
              <a:rPr lang="en-US" dirty="0"/>
              <a:t> attacks). Limited app coverage. The DAST crawls the application in order to </a:t>
            </a:r>
            <a:r>
              <a:rPr lang="en-US" dirty="0" err="1"/>
              <a:t>dene</a:t>
            </a:r>
            <a:r>
              <a:rPr lang="en-US" dirty="0"/>
              <a:t> its points of entry. However, some DAST tools are known to miss smaller or less visited pages and thus the security of these pages are not tested. Every code change requires a new scan. The point is that DAST runs on the executable – the complete Web app. Consequently, if the app changes it needs to be re-packaged as an application in order to perform a dynamic scan. In an environment with constant new releases, no security program has the privilege to delay a release to follow the DAST cycle: packaging an app for scanning, returning the app to development for </a:t>
            </a:r>
            <a:r>
              <a:rPr lang="en-US" dirty="0" err="1"/>
              <a:t>xing</a:t>
            </a:r>
            <a:r>
              <a:rPr lang="en-US" dirty="0"/>
              <a:t>, and once again re-packaging to re-scan. </a:t>
            </a:r>
            <a:endParaRPr lang="he-IL" dirty="0"/>
          </a:p>
        </p:txBody>
      </p:sp>
      <p:sp>
        <p:nvSpPr>
          <p:cNvPr id="4" name="Slide Number Placeholder 3"/>
          <p:cNvSpPr>
            <a:spLocks noGrp="1"/>
          </p:cNvSpPr>
          <p:nvPr>
            <p:ph type="sldNum" sz="quarter" idx="10"/>
          </p:nvPr>
        </p:nvSpPr>
        <p:spPr/>
        <p:txBody>
          <a:bodyPr/>
          <a:lstStyle/>
          <a:p>
            <a:fld id="{5158B10D-FD3D-4063-8A8F-CCA6388EE553}" type="slidenum">
              <a:rPr lang="en-US" smtClean="0"/>
              <a:t>10</a:t>
            </a:fld>
            <a:endParaRPr lang="en-US"/>
          </a:p>
        </p:txBody>
      </p:sp>
    </p:spTree>
    <p:extLst>
      <p:ext uri="{BB962C8B-B14F-4D97-AF65-F5344CB8AC3E}">
        <p14:creationId xmlns:p14="http://schemas.microsoft.com/office/powerpoint/2010/main" val="3642202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A998-9D4C-0F4C-83E2-AA2B248636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7FE583-2B4C-2B49-827E-D2B6213BA8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248E4-E6E1-3E45-A255-9172B73D1292}"/>
              </a:ext>
            </a:extLst>
          </p:cNvPr>
          <p:cNvSpPr>
            <a:spLocks noGrp="1"/>
          </p:cNvSpPr>
          <p:nvPr>
            <p:ph type="dt" sz="half" idx="10"/>
          </p:nvPr>
        </p:nvSpPr>
        <p:spPr/>
        <p:txBody>
          <a:bodyPr/>
          <a:lstStyle/>
          <a:p>
            <a:fld id="{1EF82A13-7210-AA48-9591-07D196C39EDF}" type="datetimeFigureOut">
              <a:rPr lang="en-US" smtClean="0"/>
              <a:t>1/6/20</a:t>
            </a:fld>
            <a:endParaRPr lang="en-US"/>
          </a:p>
        </p:txBody>
      </p:sp>
      <p:sp>
        <p:nvSpPr>
          <p:cNvPr id="5" name="Footer Placeholder 4">
            <a:extLst>
              <a:ext uri="{FF2B5EF4-FFF2-40B4-BE49-F238E27FC236}">
                <a16:creationId xmlns:a16="http://schemas.microsoft.com/office/drawing/2014/main" id="{2498CD38-A034-E744-BE93-F03DF80BC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B9792-F3C9-C341-BC69-E74B98826594}"/>
              </a:ext>
            </a:extLst>
          </p:cNvPr>
          <p:cNvSpPr>
            <a:spLocks noGrp="1"/>
          </p:cNvSpPr>
          <p:nvPr>
            <p:ph type="sldNum" sz="quarter" idx="12"/>
          </p:nvPr>
        </p:nvSpPr>
        <p:spPr/>
        <p:txBody>
          <a:bodyPr/>
          <a:lstStyle/>
          <a:p>
            <a:fld id="{674336A6-FADC-0642-9397-82F9FC11776E}"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D0CAD5E8-9A19-3244-9C8D-1764776B0881}"/>
              </a:ext>
            </a:extLst>
          </p:cNvPr>
          <p:cNvPicPr>
            <a:picLocks noChangeAspect="1"/>
          </p:cNvPicPr>
          <p:nvPr userDrawn="1"/>
        </p:nvPicPr>
        <p:blipFill>
          <a:blip r:embed="rId2"/>
          <a:stretch>
            <a:fillRect/>
          </a:stretch>
        </p:blipFill>
        <p:spPr>
          <a:xfrm>
            <a:off x="336550" y="233846"/>
            <a:ext cx="501650" cy="501650"/>
          </a:xfrm>
          <a:prstGeom prst="rect">
            <a:avLst/>
          </a:prstGeom>
        </p:spPr>
      </p:pic>
    </p:spTree>
    <p:extLst>
      <p:ext uri="{BB962C8B-B14F-4D97-AF65-F5344CB8AC3E}">
        <p14:creationId xmlns:p14="http://schemas.microsoft.com/office/powerpoint/2010/main" val="294846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5185-8645-1A43-A7FD-8B8717E1F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E87EDA-E765-1343-8F30-71CE772F97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C3EB-DFD2-8245-9FD5-A097FBB71F4F}"/>
              </a:ext>
            </a:extLst>
          </p:cNvPr>
          <p:cNvSpPr>
            <a:spLocks noGrp="1"/>
          </p:cNvSpPr>
          <p:nvPr>
            <p:ph type="dt" sz="half" idx="10"/>
          </p:nvPr>
        </p:nvSpPr>
        <p:spPr/>
        <p:txBody>
          <a:bodyPr/>
          <a:lstStyle/>
          <a:p>
            <a:fld id="{1EF82A13-7210-AA48-9591-07D196C39EDF}" type="datetimeFigureOut">
              <a:rPr lang="en-US" smtClean="0"/>
              <a:t>1/6/20</a:t>
            </a:fld>
            <a:endParaRPr lang="en-US"/>
          </a:p>
        </p:txBody>
      </p:sp>
      <p:sp>
        <p:nvSpPr>
          <p:cNvPr id="5" name="Footer Placeholder 4">
            <a:extLst>
              <a:ext uri="{FF2B5EF4-FFF2-40B4-BE49-F238E27FC236}">
                <a16:creationId xmlns:a16="http://schemas.microsoft.com/office/drawing/2014/main" id="{D05F7E90-A796-E748-A0E0-330B2BAAD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F5D9C6-42E5-FF46-AC94-DB6D7A53FDCC}"/>
              </a:ext>
            </a:extLst>
          </p:cNvPr>
          <p:cNvSpPr>
            <a:spLocks noGrp="1"/>
          </p:cNvSpPr>
          <p:nvPr>
            <p:ph type="sldNum" sz="quarter" idx="12"/>
          </p:nvPr>
        </p:nvSpPr>
        <p:spPr/>
        <p:txBody>
          <a:bodyPr/>
          <a:lstStyle/>
          <a:p>
            <a:fld id="{674336A6-FADC-0642-9397-82F9FC11776E}" type="slidenum">
              <a:rPr lang="en-US" smtClean="0"/>
              <a:t>‹#›</a:t>
            </a:fld>
            <a:endParaRPr lang="en-US"/>
          </a:p>
        </p:txBody>
      </p:sp>
    </p:spTree>
    <p:extLst>
      <p:ext uri="{BB962C8B-B14F-4D97-AF65-F5344CB8AC3E}">
        <p14:creationId xmlns:p14="http://schemas.microsoft.com/office/powerpoint/2010/main" val="1903410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0695FB-F62C-6445-99AE-F81AF2642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096B58-B070-EE40-8357-3E971FB03D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31D1C-84B5-D841-8125-7D0A9BB601F8}"/>
              </a:ext>
            </a:extLst>
          </p:cNvPr>
          <p:cNvSpPr>
            <a:spLocks noGrp="1"/>
          </p:cNvSpPr>
          <p:nvPr>
            <p:ph type="dt" sz="half" idx="10"/>
          </p:nvPr>
        </p:nvSpPr>
        <p:spPr/>
        <p:txBody>
          <a:bodyPr/>
          <a:lstStyle/>
          <a:p>
            <a:fld id="{1EF82A13-7210-AA48-9591-07D196C39EDF}" type="datetimeFigureOut">
              <a:rPr lang="en-US" smtClean="0"/>
              <a:t>1/6/20</a:t>
            </a:fld>
            <a:endParaRPr lang="en-US"/>
          </a:p>
        </p:txBody>
      </p:sp>
      <p:sp>
        <p:nvSpPr>
          <p:cNvPr id="5" name="Footer Placeholder 4">
            <a:extLst>
              <a:ext uri="{FF2B5EF4-FFF2-40B4-BE49-F238E27FC236}">
                <a16:creationId xmlns:a16="http://schemas.microsoft.com/office/drawing/2014/main" id="{3D464703-DBE7-784A-A429-A0AFDC885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9EDEE-4CBB-8C48-B55B-AB7873A89F64}"/>
              </a:ext>
            </a:extLst>
          </p:cNvPr>
          <p:cNvSpPr>
            <a:spLocks noGrp="1"/>
          </p:cNvSpPr>
          <p:nvPr>
            <p:ph type="sldNum" sz="quarter" idx="12"/>
          </p:nvPr>
        </p:nvSpPr>
        <p:spPr/>
        <p:txBody>
          <a:bodyPr/>
          <a:lstStyle/>
          <a:p>
            <a:fld id="{674336A6-FADC-0642-9397-82F9FC11776E}" type="slidenum">
              <a:rPr lang="en-US" smtClean="0"/>
              <a:t>‹#›</a:t>
            </a:fld>
            <a:endParaRPr lang="en-US"/>
          </a:p>
        </p:txBody>
      </p:sp>
    </p:spTree>
    <p:extLst>
      <p:ext uri="{BB962C8B-B14F-4D97-AF65-F5344CB8AC3E}">
        <p14:creationId xmlns:p14="http://schemas.microsoft.com/office/powerpoint/2010/main" val="301441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38913" y="1001854"/>
            <a:ext cx="10822942" cy="369332"/>
          </a:xfrm>
          <a:prstGeom prst="rect">
            <a:avLst/>
          </a:prstGeom>
        </p:spPr>
        <p:txBody>
          <a:bodyPr wrap="square" anchor="t">
            <a:noAutofit/>
          </a:bodyPr>
          <a:lstStyle>
            <a:lvl1pPr marL="0" indent="0" algn="l">
              <a:lnSpc>
                <a:spcPct val="100000"/>
              </a:lnSpc>
              <a:buNone/>
              <a:defRPr sz="1801" b="0" i="0">
                <a:solidFill>
                  <a:srgbClr val="000000"/>
                </a:solidFill>
                <a:latin typeface="HP Simplified" pitchFamily="34" charset="0"/>
                <a:cs typeface="HP Simplified" pitchFamily="34" charset="0"/>
              </a:defRPr>
            </a:lvl1pPr>
            <a:lvl2pPr marL="457203" indent="0" algn="ctr">
              <a:buNone/>
              <a:defRPr>
                <a:solidFill>
                  <a:schemeClr val="tx1">
                    <a:tint val="75000"/>
                  </a:schemeClr>
                </a:solidFill>
              </a:defRPr>
            </a:lvl2pPr>
            <a:lvl3pPr marL="914408" indent="0" algn="ctr">
              <a:buNone/>
              <a:defRPr>
                <a:solidFill>
                  <a:schemeClr val="tx1">
                    <a:tint val="75000"/>
                  </a:schemeClr>
                </a:solidFill>
              </a:defRPr>
            </a:lvl3pPr>
            <a:lvl4pPr marL="1371611" indent="0" algn="ctr">
              <a:buNone/>
              <a:defRPr>
                <a:solidFill>
                  <a:schemeClr val="tx1">
                    <a:tint val="75000"/>
                  </a:schemeClr>
                </a:solidFill>
              </a:defRPr>
            </a:lvl4pPr>
            <a:lvl5pPr marL="1828814" indent="0" algn="ctr">
              <a:buNone/>
              <a:defRPr>
                <a:solidFill>
                  <a:schemeClr val="tx1">
                    <a:tint val="75000"/>
                  </a:schemeClr>
                </a:solidFill>
              </a:defRPr>
            </a:lvl5pPr>
            <a:lvl6pPr marL="2286019" indent="0" algn="ctr">
              <a:buNone/>
              <a:defRPr>
                <a:solidFill>
                  <a:schemeClr val="tx1">
                    <a:tint val="75000"/>
                  </a:schemeClr>
                </a:solidFill>
              </a:defRPr>
            </a:lvl6pPr>
            <a:lvl7pPr marL="2743223" indent="0" algn="ctr">
              <a:buNone/>
              <a:defRPr>
                <a:solidFill>
                  <a:schemeClr val="tx1">
                    <a:tint val="75000"/>
                  </a:schemeClr>
                </a:solidFill>
              </a:defRPr>
            </a:lvl7pPr>
            <a:lvl8pPr marL="3200426" indent="0" algn="ctr">
              <a:buNone/>
              <a:defRPr>
                <a:solidFill>
                  <a:schemeClr val="tx1">
                    <a:tint val="75000"/>
                  </a:schemeClr>
                </a:solidFill>
              </a:defRPr>
            </a:lvl8pPr>
            <a:lvl9pPr marL="3657630"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438913" y="313420"/>
            <a:ext cx="10822942"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438913" y="1584962"/>
            <a:ext cx="10826497"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688819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9D3A-3321-534E-BB9A-F7E1465E0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5E4DBC-B473-384F-AB56-5B739DE877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53F6F-18A9-4A48-9C4A-37660C56A106}"/>
              </a:ext>
            </a:extLst>
          </p:cNvPr>
          <p:cNvSpPr>
            <a:spLocks noGrp="1"/>
          </p:cNvSpPr>
          <p:nvPr>
            <p:ph type="dt" sz="half" idx="10"/>
          </p:nvPr>
        </p:nvSpPr>
        <p:spPr/>
        <p:txBody>
          <a:bodyPr/>
          <a:lstStyle/>
          <a:p>
            <a:fld id="{1EF82A13-7210-AA48-9591-07D196C39EDF}" type="datetimeFigureOut">
              <a:rPr lang="en-US" smtClean="0"/>
              <a:t>1/6/20</a:t>
            </a:fld>
            <a:endParaRPr lang="en-US"/>
          </a:p>
        </p:txBody>
      </p:sp>
      <p:sp>
        <p:nvSpPr>
          <p:cNvPr id="5" name="Footer Placeholder 4">
            <a:extLst>
              <a:ext uri="{FF2B5EF4-FFF2-40B4-BE49-F238E27FC236}">
                <a16:creationId xmlns:a16="http://schemas.microsoft.com/office/drawing/2014/main" id="{686B1291-B617-7F43-94FE-5C68C916F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C0496-E62A-C443-9111-4F4877A1C6E7}"/>
              </a:ext>
            </a:extLst>
          </p:cNvPr>
          <p:cNvSpPr>
            <a:spLocks noGrp="1"/>
          </p:cNvSpPr>
          <p:nvPr>
            <p:ph type="sldNum" sz="quarter" idx="12"/>
          </p:nvPr>
        </p:nvSpPr>
        <p:spPr/>
        <p:txBody>
          <a:bodyPr/>
          <a:lstStyle/>
          <a:p>
            <a:fld id="{674336A6-FADC-0642-9397-82F9FC11776E}"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2DDE19B0-8935-8744-A327-9EA72DACD891}"/>
              </a:ext>
            </a:extLst>
          </p:cNvPr>
          <p:cNvPicPr>
            <a:picLocks noChangeAspect="1"/>
          </p:cNvPicPr>
          <p:nvPr userDrawn="1"/>
        </p:nvPicPr>
        <p:blipFill>
          <a:blip r:embed="rId2"/>
          <a:stretch>
            <a:fillRect/>
          </a:stretch>
        </p:blipFill>
        <p:spPr>
          <a:xfrm>
            <a:off x="177524" y="114300"/>
            <a:ext cx="501650" cy="501650"/>
          </a:xfrm>
          <a:prstGeom prst="rect">
            <a:avLst/>
          </a:prstGeom>
        </p:spPr>
      </p:pic>
    </p:spTree>
    <p:extLst>
      <p:ext uri="{BB962C8B-B14F-4D97-AF65-F5344CB8AC3E}">
        <p14:creationId xmlns:p14="http://schemas.microsoft.com/office/powerpoint/2010/main" val="237056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F99D-0700-8844-843E-18A2108B5E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6196BE-736E-7F4E-BC9A-40ACC23281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1AA79-A195-8D4F-80A4-C29C74E9C405}"/>
              </a:ext>
            </a:extLst>
          </p:cNvPr>
          <p:cNvSpPr>
            <a:spLocks noGrp="1"/>
          </p:cNvSpPr>
          <p:nvPr>
            <p:ph type="dt" sz="half" idx="10"/>
          </p:nvPr>
        </p:nvSpPr>
        <p:spPr/>
        <p:txBody>
          <a:bodyPr/>
          <a:lstStyle/>
          <a:p>
            <a:fld id="{1EF82A13-7210-AA48-9591-07D196C39EDF}" type="datetimeFigureOut">
              <a:rPr lang="en-US" smtClean="0"/>
              <a:t>1/6/20</a:t>
            </a:fld>
            <a:endParaRPr lang="en-US"/>
          </a:p>
        </p:txBody>
      </p:sp>
      <p:sp>
        <p:nvSpPr>
          <p:cNvPr id="5" name="Footer Placeholder 4">
            <a:extLst>
              <a:ext uri="{FF2B5EF4-FFF2-40B4-BE49-F238E27FC236}">
                <a16:creationId xmlns:a16="http://schemas.microsoft.com/office/drawing/2014/main" id="{95FEEB86-6FFC-6B4F-8864-A62E661ED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B1690-FCFA-9E48-A81B-ACBA33816DC1}"/>
              </a:ext>
            </a:extLst>
          </p:cNvPr>
          <p:cNvSpPr>
            <a:spLocks noGrp="1"/>
          </p:cNvSpPr>
          <p:nvPr>
            <p:ph type="sldNum" sz="quarter" idx="12"/>
          </p:nvPr>
        </p:nvSpPr>
        <p:spPr/>
        <p:txBody>
          <a:bodyPr/>
          <a:lstStyle/>
          <a:p>
            <a:fld id="{674336A6-FADC-0642-9397-82F9FC11776E}" type="slidenum">
              <a:rPr lang="en-US" smtClean="0"/>
              <a:t>‹#›</a:t>
            </a:fld>
            <a:endParaRPr lang="en-US"/>
          </a:p>
        </p:txBody>
      </p:sp>
    </p:spTree>
    <p:extLst>
      <p:ext uri="{BB962C8B-B14F-4D97-AF65-F5344CB8AC3E}">
        <p14:creationId xmlns:p14="http://schemas.microsoft.com/office/powerpoint/2010/main" val="1505520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3ED2-8698-BE49-B367-A6D5C132E5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6659A0-96B1-4F49-AD23-DB487DE041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505B3-38BF-2F45-9457-9889F242C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D8647C-A325-E94C-81B7-3029577ED1F5}"/>
              </a:ext>
            </a:extLst>
          </p:cNvPr>
          <p:cNvSpPr>
            <a:spLocks noGrp="1"/>
          </p:cNvSpPr>
          <p:nvPr>
            <p:ph type="dt" sz="half" idx="10"/>
          </p:nvPr>
        </p:nvSpPr>
        <p:spPr/>
        <p:txBody>
          <a:bodyPr/>
          <a:lstStyle/>
          <a:p>
            <a:fld id="{1EF82A13-7210-AA48-9591-07D196C39EDF}" type="datetimeFigureOut">
              <a:rPr lang="en-US" smtClean="0"/>
              <a:t>1/6/20</a:t>
            </a:fld>
            <a:endParaRPr lang="en-US"/>
          </a:p>
        </p:txBody>
      </p:sp>
      <p:sp>
        <p:nvSpPr>
          <p:cNvPr id="6" name="Footer Placeholder 5">
            <a:extLst>
              <a:ext uri="{FF2B5EF4-FFF2-40B4-BE49-F238E27FC236}">
                <a16:creationId xmlns:a16="http://schemas.microsoft.com/office/drawing/2014/main" id="{72B68B42-FEDB-0E47-BE46-6931C87A09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79036-0382-BE49-9192-C2ADD9A2A1A6}"/>
              </a:ext>
            </a:extLst>
          </p:cNvPr>
          <p:cNvSpPr>
            <a:spLocks noGrp="1"/>
          </p:cNvSpPr>
          <p:nvPr>
            <p:ph type="sldNum" sz="quarter" idx="12"/>
          </p:nvPr>
        </p:nvSpPr>
        <p:spPr/>
        <p:txBody>
          <a:bodyPr/>
          <a:lstStyle/>
          <a:p>
            <a:fld id="{674336A6-FADC-0642-9397-82F9FC11776E}" type="slidenum">
              <a:rPr lang="en-US" smtClean="0"/>
              <a:t>‹#›</a:t>
            </a:fld>
            <a:endParaRPr lang="en-US"/>
          </a:p>
        </p:txBody>
      </p:sp>
    </p:spTree>
    <p:extLst>
      <p:ext uri="{BB962C8B-B14F-4D97-AF65-F5344CB8AC3E}">
        <p14:creationId xmlns:p14="http://schemas.microsoft.com/office/powerpoint/2010/main" val="179324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53FF-1233-9E4C-B33C-83066C067E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639ACA-8275-0741-86D1-F4BADA1522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2810A5-E34F-5C4B-8AB9-C0894EF241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B5FB08-118F-BB41-9789-80644B105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347148-1B76-A445-89F1-4A4FB12829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05B880-1DEE-9545-8B62-0E5778D5B414}"/>
              </a:ext>
            </a:extLst>
          </p:cNvPr>
          <p:cNvSpPr>
            <a:spLocks noGrp="1"/>
          </p:cNvSpPr>
          <p:nvPr>
            <p:ph type="dt" sz="half" idx="10"/>
          </p:nvPr>
        </p:nvSpPr>
        <p:spPr/>
        <p:txBody>
          <a:bodyPr/>
          <a:lstStyle/>
          <a:p>
            <a:fld id="{1EF82A13-7210-AA48-9591-07D196C39EDF}" type="datetimeFigureOut">
              <a:rPr lang="en-US" smtClean="0"/>
              <a:t>1/6/20</a:t>
            </a:fld>
            <a:endParaRPr lang="en-US"/>
          </a:p>
        </p:txBody>
      </p:sp>
      <p:sp>
        <p:nvSpPr>
          <p:cNvPr id="8" name="Footer Placeholder 7">
            <a:extLst>
              <a:ext uri="{FF2B5EF4-FFF2-40B4-BE49-F238E27FC236}">
                <a16:creationId xmlns:a16="http://schemas.microsoft.com/office/drawing/2014/main" id="{6ED4B000-3589-3744-BA31-D021DA8CED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271CE3-08D8-D849-8F95-504EF5164508}"/>
              </a:ext>
            </a:extLst>
          </p:cNvPr>
          <p:cNvSpPr>
            <a:spLocks noGrp="1"/>
          </p:cNvSpPr>
          <p:nvPr>
            <p:ph type="sldNum" sz="quarter" idx="12"/>
          </p:nvPr>
        </p:nvSpPr>
        <p:spPr/>
        <p:txBody>
          <a:bodyPr/>
          <a:lstStyle/>
          <a:p>
            <a:fld id="{674336A6-FADC-0642-9397-82F9FC11776E}" type="slidenum">
              <a:rPr lang="en-US" smtClean="0"/>
              <a:t>‹#›</a:t>
            </a:fld>
            <a:endParaRPr lang="en-US"/>
          </a:p>
        </p:txBody>
      </p:sp>
    </p:spTree>
    <p:extLst>
      <p:ext uri="{BB962C8B-B14F-4D97-AF65-F5344CB8AC3E}">
        <p14:creationId xmlns:p14="http://schemas.microsoft.com/office/powerpoint/2010/main" val="2866046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E28C-6815-EF4F-AA63-A356E624D1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E73C03-9ADD-6042-8996-9A4F7142993E}"/>
              </a:ext>
            </a:extLst>
          </p:cNvPr>
          <p:cNvSpPr>
            <a:spLocks noGrp="1"/>
          </p:cNvSpPr>
          <p:nvPr>
            <p:ph type="dt" sz="half" idx="10"/>
          </p:nvPr>
        </p:nvSpPr>
        <p:spPr/>
        <p:txBody>
          <a:bodyPr/>
          <a:lstStyle/>
          <a:p>
            <a:fld id="{1EF82A13-7210-AA48-9591-07D196C39EDF}" type="datetimeFigureOut">
              <a:rPr lang="en-US" smtClean="0"/>
              <a:t>1/6/20</a:t>
            </a:fld>
            <a:endParaRPr lang="en-US"/>
          </a:p>
        </p:txBody>
      </p:sp>
      <p:sp>
        <p:nvSpPr>
          <p:cNvPr id="4" name="Footer Placeholder 3">
            <a:extLst>
              <a:ext uri="{FF2B5EF4-FFF2-40B4-BE49-F238E27FC236}">
                <a16:creationId xmlns:a16="http://schemas.microsoft.com/office/drawing/2014/main" id="{3703BDC2-62C7-A246-BCB0-D2BA13EBDB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BE5AC3-227F-C44C-8751-6B6498D5BEBB}"/>
              </a:ext>
            </a:extLst>
          </p:cNvPr>
          <p:cNvSpPr>
            <a:spLocks noGrp="1"/>
          </p:cNvSpPr>
          <p:nvPr>
            <p:ph type="sldNum" sz="quarter" idx="12"/>
          </p:nvPr>
        </p:nvSpPr>
        <p:spPr/>
        <p:txBody>
          <a:bodyPr/>
          <a:lstStyle/>
          <a:p>
            <a:fld id="{674336A6-FADC-0642-9397-82F9FC11776E}" type="slidenum">
              <a:rPr lang="en-US" smtClean="0"/>
              <a:t>‹#›</a:t>
            </a:fld>
            <a:endParaRPr lang="en-US"/>
          </a:p>
        </p:txBody>
      </p:sp>
      <p:pic>
        <p:nvPicPr>
          <p:cNvPr id="6" name="Picture 5" descr="A picture containing drawing&#10;&#10;Description automatically generated">
            <a:extLst>
              <a:ext uri="{FF2B5EF4-FFF2-40B4-BE49-F238E27FC236}">
                <a16:creationId xmlns:a16="http://schemas.microsoft.com/office/drawing/2014/main" id="{D0B4281D-0DDF-6249-8BC3-EED16BBC8CEE}"/>
              </a:ext>
            </a:extLst>
          </p:cNvPr>
          <p:cNvPicPr>
            <a:picLocks noChangeAspect="1"/>
          </p:cNvPicPr>
          <p:nvPr userDrawn="1"/>
        </p:nvPicPr>
        <p:blipFill>
          <a:blip r:embed="rId2"/>
          <a:stretch>
            <a:fillRect/>
          </a:stretch>
        </p:blipFill>
        <p:spPr>
          <a:xfrm>
            <a:off x="197403" y="233846"/>
            <a:ext cx="501650" cy="501650"/>
          </a:xfrm>
          <a:prstGeom prst="rect">
            <a:avLst/>
          </a:prstGeom>
        </p:spPr>
      </p:pic>
    </p:spTree>
    <p:extLst>
      <p:ext uri="{BB962C8B-B14F-4D97-AF65-F5344CB8AC3E}">
        <p14:creationId xmlns:p14="http://schemas.microsoft.com/office/powerpoint/2010/main" val="547854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7B4CC8-AC77-9B45-9CBE-3E93770E4FF4}"/>
              </a:ext>
            </a:extLst>
          </p:cNvPr>
          <p:cNvSpPr>
            <a:spLocks noGrp="1"/>
          </p:cNvSpPr>
          <p:nvPr>
            <p:ph type="dt" sz="half" idx="10"/>
          </p:nvPr>
        </p:nvSpPr>
        <p:spPr/>
        <p:txBody>
          <a:bodyPr/>
          <a:lstStyle/>
          <a:p>
            <a:fld id="{1EF82A13-7210-AA48-9591-07D196C39EDF}" type="datetimeFigureOut">
              <a:rPr lang="en-US" smtClean="0"/>
              <a:t>1/6/20</a:t>
            </a:fld>
            <a:endParaRPr lang="en-US"/>
          </a:p>
        </p:txBody>
      </p:sp>
      <p:sp>
        <p:nvSpPr>
          <p:cNvPr id="3" name="Footer Placeholder 2">
            <a:extLst>
              <a:ext uri="{FF2B5EF4-FFF2-40B4-BE49-F238E27FC236}">
                <a16:creationId xmlns:a16="http://schemas.microsoft.com/office/drawing/2014/main" id="{4FC20E6A-6660-CC4D-A894-93A3D26C93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3BDAC9-D223-494F-BD94-CA650707DDB7}"/>
              </a:ext>
            </a:extLst>
          </p:cNvPr>
          <p:cNvSpPr>
            <a:spLocks noGrp="1"/>
          </p:cNvSpPr>
          <p:nvPr>
            <p:ph type="sldNum" sz="quarter" idx="12"/>
          </p:nvPr>
        </p:nvSpPr>
        <p:spPr/>
        <p:txBody>
          <a:bodyPr/>
          <a:lstStyle/>
          <a:p>
            <a:fld id="{674336A6-FADC-0642-9397-82F9FC11776E}" type="slidenum">
              <a:rPr lang="en-US" smtClean="0"/>
              <a:t>‹#›</a:t>
            </a:fld>
            <a:endParaRPr lang="en-US"/>
          </a:p>
        </p:txBody>
      </p:sp>
      <p:pic>
        <p:nvPicPr>
          <p:cNvPr id="5" name="Picture 4" descr="A picture containing drawing&#10;&#10;Description automatically generated">
            <a:extLst>
              <a:ext uri="{FF2B5EF4-FFF2-40B4-BE49-F238E27FC236}">
                <a16:creationId xmlns:a16="http://schemas.microsoft.com/office/drawing/2014/main" id="{A287E98B-E97F-1049-9A6C-E52E57EDC7F9}"/>
              </a:ext>
            </a:extLst>
          </p:cNvPr>
          <p:cNvPicPr>
            <a:picLocks noChangeAspect="1"/>
          </p:cNvPicPr>
          <p:nvPr userDrawn="1"/>
        </p:nvPicPr>
        <p:blipFill>
          <a:blip r:embed="rId2"/>
          <a:stretch>
            <a:fillRect/>
          </a:stretch>
        </p:blipFill>
        <p:spPr>
          <a:xfrm>
            <a:off x="177524" y="154333"/>
            <a:ext cx="501650" cy="501650"/>
          </a:xfrm>
          <a:prstGeom prst="rect">
            <a:avLst/>
          </a:prstGeom>
        </p:spPr>
      </p:pic>
    </p:spTree>
    <p:extLst>
      <p:ext uri="{BB962C8B-B14F-4D97-AF65-F5344CB8AC3E}">
        <p14:creationId xmlns:p14="http://schemas.microsoft.com/office/powerpoint/2010/main" val="14246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7915-4993-634C-A736-4E2AEE9D7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D93DCC-9816-074B-B26B-BE65A56945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5DE543-C156-9849-A709-798C0374B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209E7-117D-EF4D-A1A6-10C3D99317E8}"/>
              </a:ext>
            </a:extLst>
          </p:cNvPr>
          <p:cNvSpPr>
            <a:spLocks noGrp="1"/>
          </p:cNvSpPr>
          <p:nvPr>
            <p:ph type="dt" sz="half" idx="10"/>
          </p:nvPr>
        </p:nvSpPr>
        <p:spPr/>
        <p:txBody>
          <a:bodyPr/>
          <a:lstStyle/>
          <a:p>
            <a:fld id="{1EF82A13-7210-AA48-9591-07D196C39EDF}" type="datetimeFigureOut">
              <a:rPr lang="en-US" smtClean="0"/>
              <a:t>1/6/20</a:t>
            </a:fld>
            <a:endParaRPr lang="en-US"/>
          </a:p>
        </p:txBody>
      </p:sp>
      <p:sp>
        <p:nvSpPr>
          <p:cNvPr id="6" name="Footer Placeholder 5">
            <a:extLst>
              <a:ext uri="{FF2B5EF4-FFF2-40B4-BE49-F238E27FC236}">
                <a16:creationId xmlns:a16="http://schemas.microsoft.com/office/drawing/2014/main" id="{A3523B02-E60E-D746-B79C-5ADA83C27D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07F0D-181D-AF4C-90F6-2D4DF4799875}"/>
              </a:ext>
            </a:extLst>
          </p:cNvPr>
          <p:cNvSpPr>
            <a:spLocks noGrp="1"/>
          </p:cNvSpPr>
          <p:nvPr>
            <p:ph type="sldNum" sz="quarter" idx="12"/>
          </p:nvPr>
        </p:nvSpPr>
        <p:spPr/>
        <p:txBody>
          <a:bodyPr/>
          <a:lstStyle/>
          <a:p>
            <a:fld id="{674336A6-FADC-0642-9397-82F9FC11776E}" type="slidenum">
              <a:rPr lang="en-US" smtClean="0"/>
              <a:t>‹#›</a:t>
            </a:fld>
            <a:endParaRPr lang="en-US"/>
          </a:p>
        </p:txBody>
      </p:sp>
    </p:spTree>
    <p:extLst>
      <p:ext uri="{BB962C8B-B14F-4D97-AF65-F5344CB8AC3E}">
        <p14:creationId xmlns:p14="http://schemas.microsoft.com/office/powerpoint/2010/main" val="851621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D749-B3B4-EB49-B1AE-318728E9E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BE5864-1866-8E42-A8A3-F3E0EDABE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F03488-0344-B647-9A88-33609039E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3F7BBC-378A-684B-9B54-FCFE372B062B}"/>
              </a:ext>
            </a:extLst>
          </p:cNvPr>
          <p:cNvSpPr>
            <a:spLocks noGrp="1"/>
          </p:cNvSpPr>
          <p:nvPr>
            <p:ph type="dt" sz="half" idx="10"/>
          </p:nvPr>
        </p:nvSpPr>
        <p:spPr/>
        <p:txBody>
          <a:bodyPr/>
          <a:lstStyle/>
          <a:p>
            <a:fld id="{1EF82A13-7210-AA48-9591-07D196C39EDF}" type="datetimeFigureOut">
              <a:rPr lang="en-US" smtClean="0"/>
              <a:t>1/6/20</a:t>
            </a:fld>
            <a:endParaRPr lang="en-US"/>
          </a:p>
        </p:txBody>
      </p:sp>
      <p:sp>
        <p:nvSpPr>
          <p:cNvPr id="6" name="Footer Placeholder 5">
            <a:extLst>
              <a:ext uri="{FF2B5EF4-FFF2-40B4-BE49-F238E27FC236}">
                <a16:creationId xmlns:a16="http://schemas.microsoft.com/office/drawing/2014/main" id="{D1C61B10-0392-F043-8B0B-25083D432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E7C3F-F100-1A4B-99FF-7EAEBCC4C147}"/>
              </a:ext>
            </a:extLst>
          </p:cNvPr>
          <p:cNvSpPr>
            <a:spLocks noGrp="1"/>
          </p:cNvSpPr>
          <p:nvPr>
            <p:ph type="sldNum" sz="quarter" idx="12"/>
          </p:nvPr>
        </p:nvSpPr>
        <p:spPr/>
        <p:txBody>
          <a:bodyPr/>
          <a:lstStyle/>
          <a:p>
            <a:fld id="{674336A6-FADC-0642-9397-82F9FC11776E}" type="slidenum">
              <a:rPr lang="en-US" smtClean="0"/>
              <a:t>‹#›</a:t>
            </a:fld>
            <a:endParaRPr lang="en-US"/>
          </a:p>
        </p:txBody>
      </p:sp>
    </p:spTree>
    <p:extLst>
      <p:ext uri="{BB962C8B-B14F-4D97-AF65-F5344CB8AC3E}">
        <p14:creationId xmlns:p14="http://schemas.microsoft.com/office/powerpoint/2010/main" val="861115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3C723-B7DA-DC4F-A611-5B44995FCA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8F761-9EED-3E43-B299-BC87F79B65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F355E-0348-F74D-B632-C3FD0278F7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82A13-7210-AA48-9591-07D196C39EDF}" type="datetimeFigureOut">
              <a:rPr lang="en-US" smtClean="0"/>
              <a:t>1/6/20</a:t>
            </a:fld>
            <a:endParaRPr lang="en-US"/>
          </a:p>
        </p:txBody>
      </p:sp>
      <p:sp>
        <p:nvSpPr>
          <p:cNvPr id="5" name="Footer Placeholder 4">
            <a:extLst>
              <a:ext uri="{FF2B5EF4-FFF2-40B4-BE49-F238E27FC236}">
                <a16:creationId xmlns:a16="http://schemas.microsoft.com/office/drawing/2014/main" id="{6CF723CD-C690-7141-8317-CB7D11C57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724B19-0B44-7C49-AE67-97E2E42EE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336A6-FADC-0642-9397-82F9FC11776E}" type="slidenum">
              <a:rPr lang="en-US" smtClean="0"/>
              <a:t>‹#›</a:t>
            </a:fld>
            <a:endParaRPr lang="en-US"/>
          </a:p>
        </p:txBody>
      </p:sp>
    </p:spTree>
    <p:extLst>
      <p:ext uri="{BB962C8B-B14F-4D97-AF65-F5344CB8AC3E}">
        <p14:creationId xmlns:p14="http://schemas.microsoft.com/office/powerpoint/2010/main" val="487341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23.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www.owasp.org/index.php/Testing_Guide_Introduction#Threat_Modelin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44.jp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3" Type="http://schemas.openxmlformats.org/officeDocument/2006/relationships/tags" Target="../tags/tag12.xml"/><Relationship Id="rId18" Type="http://schemas.openxmlformats.org/officeDocument/2006/relationships/tags" Target="../tags/tag17.xml"/><Relationship Id="rId26" Type="http://schemas.openxmlformats.org/officeDocument/2006/relationships/tags" Target="../tags/tag25.xml"/><Relationship Id="rId39" Type="http://schemas.microsoft.com/office/2007/relationships/hdphoto" Target="../media/hdphoto2.wdp"/><Relationship Id="rId21" Type="http://schemas.openxmlformats.org/officeDocument/2006/relationships/tags" Target="../tags/tag20.xml"/><Relationship Id="rId34" Type="http://schemas.openxmlformats.org/officeDocument/2006/relationships/image" Target="../media/image6.png"/><Relationship Id="rId42" Type="http://schemas.openxmlformats.org/officeDocument/2006/relationships/image" Target="../media/image11.png"/><Relationship Id="rId47" Type="http://schemas.microsoft.com/office/2007/relationships/hdphoto" Target="../media/hdphoto6.wdp"/><Relationship Id="rId50" Type="http://schemas.microsoft.com/office/2007/relationships/hdphoto" Target="../media/hdphoto8.wdp"/><Relationship Id="rId7" Type="http://schemas.openxmlformats.org/officeDocument/2006/relationships/tags" Target="../tags/tag6.xml"/><Relationship Id="rId2" Type="http://schemas.openxmlformats.org/officeDocument/2006/relationships/tags" Target="../tags/tag1.xml"/><Relationship Id="rId16" Type="http://schemas.openxmlformats.org/officeDocument/2006/relationships/tags" Target="../tags/tag15.xml"/><Relationship Id="rId29" Type="http://schemas.openxmlformats.org/officeDocument/2006/relationships/notesSlide" Target="../notesSlides/notesSlide1.xml"/><Relationship Id="rId11" Type="http://schemas.openxmlformats.org/officeDocument/2006/relationships/tags" Target="../tags/tag10.xml"/><Relationship Id="rId24" Type="http://schemas.openxmlformats.org/officeDocument/2006/relationships/tags" Target="../tags/tag23.xml"/><Relationship Id="rId32" Type="http://schemas.openxmlformats.org/officeDocument/2006/relationships/image" Target="../media/image4.png"/><Relationship Id="rId37" Type="http://schemas.microsoft.com/office/2007/relationships/hdphoto" Target="../media/hdphoto1.wdp"/><Relationship Id="rId40" Type="http://schemas.openxmlformats.org/officeDocument/2006/relationships/image" Target="../media/image10.png"/><Relationship Id="rId45" Type="http://schemas.microsoft.com/office/2007/relationships/hdphoto" Target="../media/hdphoto5.wdp"/><Relationship Id="rId5" Type="http://schemas.openxmlformats.org/officeDocument/2006/relationships/tags" Target="../tags/tag4.xml"/><Relationship Id="rId15" Type="http://schemas.openxmlformats.org/officeDocument/2006/relationships/tags" Target="../tags/tag14.xml"/><Relationship Id="rId23" Type="http://schemas.openxmlformats.org/officeDocument/2006/relationships/tags" Target="../tags/tag22.xml"/><Relationship Id="rId28" Type="http://schemas.openxmlformats.org/officeDocument/2006/relationships/slideLayout" Target="../slideLayouts/slideLayout12.xml"/><Relationship Id="rId36" Type="http://schemas.openxmlformats.org/officeDocument/2006/relationships/image" Target="../media/image8.png"/><Relationship Id="rId49" Type="http://schemas.openxmlformats.org/officeDocument/2006/relationships/image" Target="../media/image14.png"/><Relationship Id="rId10" Type="http://schemas.openxmlformats.org/officeDocument/2006/relationships/tags" Target="../tags/tag9.xml"/><Relationship Id="rId19" Type="http://schemas.openxmlformats.org/officeDocument/2006/relationships/tags" Target="../tags/tag18.xml"/><Relationship Id="rId31" Type="http://schemas.openxmlformats.org/officeDocument/2006/relationships/image" Target="../media/image3.emf"/><Relationship Id="rId44" Type="http://schemas.openxmlformats.org/officeDocument/2006/relationships/image" Target="../media/image12.png"/><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 Id="rId22" Type="http://schemas.openxmlformats.org/officeDocument/2006/relationships/tags" Target="../tags/tag21.xml"/><Relationship Id="rId27" Type="http://schemas.openxmlformats.org/officeDocument/2006/relationships/tags" Target="../tags/tag26.xml"/><Relationship Id="rId30" Type="http://schemas.openxmlformats.org/officeDocument/2006/relationships/oleObject" Target="../embeddings/oleObject1.bin"/><Relationship Id="rId35" Type="http://schemas.openxmlformats.org/officeDocument/2006/relationships/image" Target="../media/image7.png"/><Relationship Id="rId43" Type="http://schemas.microsoft.com/office/2007/relationships/hdphoto" Target="../media/hdphoto4.wdp"/><Relationship Id="rId48" Type="http://schemas.microsoft.com/office/2007/relationships/hdphoto" Target="../media/hdphoto7.wdp"/><Relationship Id="rId8" Type="http://schemas.openxmlformats.org/officeDocument/2006/relationships/tags" Target="../tags/tag7.xml"/><Relationship Id="rId3" Type="http://schemas.openxmlformats.org/officeDocument/2006/relationships/tags" Target="../tags/tag2.xml"/><Relationship Id="rId12" Type="http://schemas.openxmlformats.org/officeDocument/2006/relationships/tags" Target="../tags/tag11.xml"/><Relationship Id="rId17" Type="http://schemas.openxmlformats.org/officeDocument/2006/relationships/tags" Target="../tags/tag16.xml"/><Relationship Id="rId25" Type="http://schemas.openxmlformats.org/officeDocument/2006/relationships/tags" Target="../tags/tag24.xml"/><Relationship Id="rId33" Type="http://schemas.openxmlformats.org/officeDocument/2006/relationships/image" Target="../media/image5.png"/><Relationship Id="rId38" Type="http://schemas.openxmlformats.org/officeDocument/2006/relationships/image" Target="../media/image9.png"/><Relationship Id="rId46" Type="http://schemas.openxmlformats.org/officeDocument/2006/relationships/image" Target="../media/image13.png"/><Relationship Id="rId20" Type="http://schemas.openxmlformats.org/officeDocument/2006/relationships/tags" Target="../tags/tag19.xml"/><Relationship Id="rId41" Type="http://schemas.microsoft.com/office/2007/relationships/hdphoto" Target="../media/hdphoto3.wdp"/><Relationship Id="rId1" Type="http://schemas.openxmlformats.org/officeDocument/2006/relationships/vmlDrawing" Target="../drawings/vmlDrawing1.vml"/><Relationship Id="rId6"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9DE4-70A4-C647-BC08-0C49D93758A3}"/>
              </a:ext>
            </a:extLst>
          </p:cNvPr>
          <p:cNvSpPr>
            <a:spLocks noGrp="1"/>
          </p:cNvSpPr>
          <p:nvPr>
            <p:ph type="ctrTitle"/>
          </p:nvPr>
        </p:nvSpPr>
        <p:spPr/>
        <p:txBody>
          <a:bodyPr>
            <a:normAutofit/>
          </a:bodyPr>
          <a:lstStyle/>
          <a:p>
            <a:r>
              <a:rPr lang="en-US" sz="4400"/>
              <a:t>(DAST)</a:t>
            </a:r>
            <a:br>
              <a:rPr lang="en-US" sz="4400"/>
            </a:br>
            <a:r>
              <a:rPr lang="en-US" sz="4400"/>
              <a:t>Dynamic Application Security Testing </a:t>
            </a:r>
            <a:br>
              <a:rPr lang="en-US" sz="4400"/>
            </a:br>
            <a:r>
              <a:rPr lang="en-US" sz="4400"/>
              <a:t>with WebInspect</a:t>
            </a:r>
            <a:endParaRPr lang="en-US" sz="4400" dirty="0"/>
          </a:p>
        </p:txBody>
      </p:sp>
      <p:sp>
        <p:nvSpPr>
          <p:cNvPr id="3" name="Subtitle 2">
            <a:extLst>
              <a:ext uri="{FF2B5EF4-FFF2-40B4-BE49-F238E27FC236}">
                <a16:creationId xmlns:a16="http://schemas.microsoft.com/office/drawing/2014/main" id="{2513354E-E913-8849-9CAF-CEDC787302F2}"/>
              </a:ext>
            </a:extLst>
          </p:cNvPr>
          <p:cNvSpPr>
            <a:spLocks noGrp="1"/>
          </p:cNvSpPr>
          <p:nvPr>
            <p:ph type="subTitle" idx="1"/>
          </p:nvPr>
        </p:nvSpPr>
        <p:spPr>
          <a:xfrm>
            <a:off x="1524000" y="4584356"/>
            <a:ext cx="9144000" cy="673443"/>
          </a:xfrm>
        </p:spPr>
        <p:txBody>
          <a:bodyPr/>
          <a:lstStyle/>
          <a:p>
            <a:r>
              <a:rPr lang="en-US"/>
              <a:t>Best Practices for Reducing Risks with WebInspect DAST tools</a:t>
            </a:r>
            <a:endParaRPr lang="en-US" dirty="0"/>
          </a:p>
        </p:txBody>
      </p:sp>
    </p:spTree>
    <p:extLst>
      <p:ext uri="{BB962C8B-B14F-4D97-AF65-F5344CB8AC3E}">
        <p14:creationId xmlns:p14="http://schemas.microsoft.com/office/powerpoint/2010/main" val="2847594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A70175F8-6EE3-F246-9150-E5637C24CC0E}"/>
              </a:ext>
            </a:extLst>
          </p:cNvPr>
          <p:cNvSpPr/>
          <p:nvPr/>
        </p:nvSpPr>
        <p:spPr>
          <a:xfrm>
            <a:off x="6010931" y="3275001"/>
            <a:ext cx="3830356" cy="97417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1E3F1DD-D697-2B4E-BBB3-30BF744918C8}"/>
              </a:ext>
            </a:extLst>
          </p:cNvPr>
          <p:cNvSpPr/>
          <p:nvPr/>
        </p:nvSpPr>
        <p:spPr>
          <a:xfrm>
            <a:off x="5961265" y="4086340"/>
            <a:ext cx="3783724" cy="137534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124A356-1FC6-F746-A98B-4D62FBDEB49C}"/>
              </a:ext>
            </a:extLst>
          </p:cNvPr>
          <p:cNvSpPr/>
          <p:nvPr/>
        </p:nvSpPr>
        <p:spPr>
          <a:xfrm>
            <a:off x="1471448" y="5002924"/>
            <a:ext cx="3783724" cy="97417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solidFill>
                  <a:schemeClr val="bg1"/>
                </a:solidFill>
              </a:rPr>
              <a:t>DAST Pros and Cons</a:t>
            </a:r>
            <a:endParaRPr lang="he-IL" b="1" dirty="0">
              <a:solidFill>
                <a:schemeClr val="bg1"/>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50249345"/>
              </p:ext>
            </p:extLst>
          </p:nvPr>
        </p:nvGraphicFramePr>
        <p:xfrm>
          <a:off x="1243835" y="3129127"/>
          <a:ext cx="4124325" cy="2647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278699377"/>
              </p:ext>
            </p:extLst>
          </p:nvPr>
        </p:nvGraphicFramePr>
        <p:xfrm>
          <a:off x="5630912" y="2932413"/>
          <a:ext cx="3947623" cy="30479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 name="Picture 9" descr="A screenshot of a cell phone&#10;&#10;Description automatically generated">
            <a:extLst>
              <a:ext uri="{FF2B5EF4-FFF2-40B4-BE49-F238E27FC236}">
                <a16:creationId xmlns:a16="http://schemas.microsoft.com/office/drawing/2014/main" id="{3E9AD13A-66D2-9847-B4E3-AE6F09D34600}"/>
              </a:ext>
            </a:extLst>
          </p:cNvPr>
          <p:cNvPicPr>
            <a:picLocks noChangeAspect="1"/>
          </p:cNvPicPr>
          <p:nvPr/>
        </p:nvPicPr>
        <p:blipFill>
          <a:blip r:embed="rId13"/>
          <a:stretch>
            <a:fillRect/>
          </a:stretch>
        </p:blipFill>
        <p:spPr>
          <a:xfrm>
            <a:off x="1028700" y="330283"/>
            <a:ext cx="10134600" cy="1879600"/>
          </a:xfrm>
          <a:prstGeom prst="rect">
            <a:avLst/>
          </a:prstGeom>
        </p:spPr>
      </p:pic>
      <p:grpSp>
        <p:nvGrpSpPr>
          <p:cNvPr id="33" name="Group 32">
            <a:extLst>
              <a:ext uri="{FF2B5EF4-FFF2-40B4-BE49-F238E27FC236}">
                <a16:creationId xmlns:a16="http://schemas.microsoft.com/office/drawing/2014/main" id="{AAE5DC4A-B36A-2F45-96BD-9BDC85E2AE45}"/>
              </a:ext>
            </a:extLst>
          </p:cNvPr>
          <p:cNvGrpSpPr/>
          <p:nvPr/>
        </p:nvGrpSpPr>
        <p:grpSpPr>
          <a:xfrm>
            <a:off x="9691523" y="2215280"/>
            <a:ext cx="1966421" cy="1259372"/>
            <a:chOff x="9691523" y="2215280"/>
            <a:chExt cx="1966421" cy="1259372"/>
          </a:xfrm>
        </p:grpSpPr>
        <p:sp>
          <p:nvSpPr>
            <p:cNvPr id="14" name="Cloud Callout 13">
              <a:extLst>
                <a:ext uri="{FF2B5EF4-FFF2-40B4-BE49-F238E27FC236}">
                  <a16:creationId xmlns:a16="http://schemas.microsoft.com/office/drawing/2014/main" id="{45FAAE69-46BD-AE45-9C03-8266CDADB369}"/>
                </a:ext>
              </a:extLst>
            </p:cNvPr>
            <p:cNvSpPr/>
            <p:nvPr/>
          </p:nvSpPr>
          <p:spPr>
            <a:xfrm>
              <a:off x="9691523" y="2215280"/>
              <a:ext cx="1966421" cy="1259372"/>
            </a:xfrm>
            <a:prstGeom prst="cloudCallout">
              <a:avLst>
                <a:gd name="adj1" fmla="val -57615"/>
                <a:gd name="adj2" fmla="val 10854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A7B2D79-089B-9E48-A494-3CFF26E25252}"/>
                </a:ext>
              </a:extLst>
            </p:cNvPr>
            <p:cNvSpPr txBox="1"/>
            <p:nvPr/>
          </p:nvSpPr>
          <p:spPr>
            <a:xfrm>
              <a:off x="9919136" y="2457200"/>
              <a:ext cx="1546334" cy="707886"/>
            </a:xfrm>
            <a:prstGeom prst="rect">
              <a:avLst/>
            </a:prstGeom>
            <a:noFill/>
          </p:spPr>
          <p:txBody>
            <a:bodyPr wrap="square" rtlCol="0">
              <a:spAutoFit/>
            </a:bodyPr>
            <a:lstStyle/>
            <a:p>
              <a:pPr algn="ctr"/>
              <a:r>
                <a:rPr lang="en-US" b="1" u="sng" dirty="0"/>
                <a:t>Key concerns:</a:t>
              </a:r>
            </a:p>
            <a:p>
              <a:r>
                <a:rPr lang="en-US" sz="800" b="1" dirty="0"/>
                <a:t>Should  add </a:t>
              </a:r>
              <a:r>
                <a:rPr lang="en-US" sz="1400" b="1" dirty="0"/>
                <a:t>SAST</a:t>
              </a:r>
              <a:r>
                <a:rPr lang="en-US" sz="800" b="1" dirty="0"/>
                <a:t> to reduces risks further.</a:t>
              </a:r>
            </a:p>
          </p:txBody>
        </p:sp>
      </p:grpSp>
      <p:grpSp>
        <p:nvGrpSpPr>
          <p:cNvPr id="36" name="Group 35">
            <a:extLst>
              <a:ext uri="{FF2B5EF4-FFF2-40B4-BE49-F238E27FC236}">
                <a16:creationId xmlns:a16="http://schemas.microsoft.com/office/drawing/2014/main" id="{5942DFD7-6BF5-1544-994E-8DA79C12E88A}"/>
              </a:ext>
            </a:extLst>
          </p:cNvPr>
          <p:cNvGrpSpPr/>
          <p:nvPr/>
        </p:nvGrpSpPr>
        <p:grpSpPr>
          <a:xfrm>
            <a:off x="9578535" y="3507673"/>
            <a:ext cx="2456946" cy="3195267"/>
            <a:chOff x="9578535" y="3507673"/>
            <a:chExt cx="2456946" cy="3195267"/>
          </a:xfrm>
        </p:grpSpPr>
        <p:sp>
          <p:nvSpPr>
            <p:cNvPr id="34" name="Explosion 2 33">
              <a:extLst>
                <a:ext uri="{FF2B5EF4-FFF2-40B4-BE49-F238E27FC236}">
                  <a16:creationId xmlns:a16="http://schemas.microsoft.com/office/drawing/2014/main" id="{25FDECB6-4228-C14B-88F5-01E8E2B15797}"/>
                </a:ext>
              </a:extLst>
            </p:cNvPr>
            <p:cNvSpPr/>
            <p:nvPr/>
          </p:nvSpPr>
          <p:spPr>
            <a:xfrm>
              <a:off x="9578535" y="3507673"/>
              <a:ext cx="2456946" cy="3195267"/>
            </a:xfrm>
            <a:prstGeom prst="irregularSeal2">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5" name="TextBox 34">
              <a:extLst>
                <a:ext uri="{FF2B5EF4-FFF2-40B4-BE49-F238E27FC236}">
                  <a16:creationId xmlns:a16="http://schemas.microsoft.com/office/drawing/2014/main" id="{7CBC9D2A-6980-2042-9107-B3D6631202A6}"/>
                </a:ext>
              </a:extLst>
            </p:cNvPr>
            <p:cNvSpPr txBox="1"/>
            <p:nvPr/>
          </p:nvSpPr>
          <p:spPr>
            <a:xfrm>
              <a:off x="10154631" y="4462912"/>
              <a:ext cx="1460530" cy="1384995"/>
            </a:xfrm>
            <a:prstGeom prst="rect">
              <a:avLst/>
            </a:prstGeom>
            <a:noFill/>
          </p:spPr>
          <p:txBody>
            <a:bodyPr wrap="square" rtlCol="0">
              <a:spAutoFit/>
            </a:bodyPr>
            <a:lstStyle/>
            <a:p>
              <a:r>
                <a:rPr lang="en-US" sz="1400" b="1" u="sng" dirty="0"/>
                <a:t>NOTE:</a:t>
              </a:r>
              <a:r>
                <a:rPr lang="en-US" sz="1400" b="1" dirty="0"/>
                <a:t> You pay Coder Twice once to write bad code and again to fix it. SAST Answer. </a:t>
              </a:r>
            </a:p>
          </p:txBody>
        </p:sp>
      </p:grpSp>
    </p:spTree>
    <p:extLst>
      <p:ext uri="{BB962C8B-B14F-4D97-AF65-F5344CB8AC3E}">
        <p14:creationId xmlns:p14="http://schemas.microsoft.com/office/powerpoint/2010/main" val="167884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0E1C0CB1-7130-4B89-9B25-D1E96D457904}"/>
                                            </p:graphicEl>
                                          </p:spTgt>
                                        </p:tgtEl>
                                        <p:attrNameLst>
                                          <p:attrName>style.visibility</p:attrName>
                                        </p:attrNameLst>
                                      </p:cBhvr>
                                      <p:to>
                                        <p:strVal val="visible"/>
                                      </p:to>
                                    </p:set>
                                    <p:animEffect transition="in" filter="fade">
                                      <p:cBhvr>
                                        <p:cTn id="7" dur="500"/>
                                        <p:tgtEl>
                                          <p:spTgt spid="8">
                                            <p:graphicEl>
                                              <a:dgm id="{0E1C0CB1-7130-4B89-9B25-D1E96D45790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A522AA59-2805-4F5A-9BAC-9F5A884B482C}"/>
                                            </p:graphicEl>
                                          </p:spTgt>
                                        </p:tgtEl>
                                        <p:attrNameLst>
                                          <p:attrName>style.visibility</p:attrName>
                                        </p:attrNameLst>
                                      </p:cBhvr>
                                      <p:to>
                                        <p:strVal val="visible"/>
                                      </p:to>
                                    </p:set>
                                    <p:animEffect transition="in" filter="fade">
                                      <p:cBhvr>
                                        <p:cTn id="10" dur="500"/>
                                        <p:tgtEl>
                                          <p:spTgt spid="8">
                                            <p:graphicEl>
                                              <a:dgm id="{A522AA59-2805-4F5A-9BAC-9F5A884B482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graphicEl>
                                              <a:dgm id="{E82BCC47-C170-405D-92C4-E3D9FF422372}"/>
                                            </p:graphicEl>
                                          </p:spTgt>
                                        </p:tgtEl>
                                        <p:attrNameLst>
                                          <p:attrName>style.visibility</p:attrName>
                                        </p:attrNameLst>
                                      </p:cBhvr>
                                      <p:to>
                                        <p:strVal val="visible"/>
                                      </p:to>
                                    </p:set>
                                    <p:animEffect transition="in" filter="fade">
                                      <p:cBhvr>
                                        <p:cTn id="15" dur="500"/>
                                        <p:tgtEl>
                                          <p:spTgt spid="8">
                                            <p:graphicEl>
                                              <a:dgm id="{E82BCC47-C170-405D-92C4-E3D9FF422372}"/>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graphicEl>
                                              <a:dgm id="{80552DFF-324B-451C-BEB8-9DF737C376C3}"/>
                                            </p:graphicEl>
                                          </p:spTgt>
                                        </p:tgtEl>
                                        <p:attrNameLst>
                                          <p:attrName>style.visibility</p:attrName>
                                        </p:attrNameLst>
                                      </p:cBhvr>
                                      <p:to>
                                        <p:strVal val="visible"/>
                                      </p:to>
                                    </p:set>
                                    <p:animEffect transition="in" filter="fade">
                                      <p:cBhvr>
                                        <p:cTn id="18" dur="500"/>
                                        <p:tgtEl>
                                          <p:spTgt spid="8">
                                            <p:graphicEl>
                                              <a:dgm id="{80552DFF-324B-451C-BEB8-9DF737C376C3}"/>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graphicEl>
                                              <a:dgm id="{7D8FA2A8-15CD-4DC0-872E-ADEE9DB8F63B}"/>
                                            </p:graphicEl>
                                          </p:spTgt>
                                        </p:tgtEl>
                                        <p:attrNameLst>
                                          <p:attrName>style.visibility</p:attrName>
                                        </p:attrNameLst>
                                      </p:cBhvr>
                                      <p:to>
                                        <p:strVal val="visible"/>
                                      </p:to>
                                    </p:set>
                                    <p:animEffect transition="in" filter="fade">
                                      <p:cBhvr>
                                        <p:cTn id="23" dur="500"/>
                                        <p:tgtEl>
                                          <p:spTgt spid="8">
                                            <p:graphicEl>
                                              <a:dgm id="{7D8FA2A8-15CD-4DC0-872E-ADEE9DB8F63B}"/>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graphicEl>
                                              <a:dgm id="{5EF68DF4-E11D-49C5-8BA8-E4BA39832DE8}"/>
                                            </p:graphicEl>
                                          </p:spTgt>
                                        </p:tgtEl>
                                        <p:attrNameLst>
                                          <p:attrName>style.visibility</p:attrName>
                                        </p:attrNameLst>
                                      </p:cBhvr>
                                      <p:to>
                                        <p:strVal val="visible"/>
                                      </p:to>
                                    </p:set>
                                    <p:animEffect transition="in" filter="fade">
                                      <p:cBhvr>
                                        <p:cTn id="26" dur="500"/>
                                        <p:tgtEl>
                                          <p:spTgt spid="8">
                                            <p:graphicEl>
                                              <a:dgm id="{5EF68DF4-E11D-49C5-8BA8-E4BA39832DE8}"/>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graphicEl>
                                              <a:dgm id="{A63FEE58-86B7-4573-ABC2-DFB70B22C985}"/>
                                            </p:graphicEl>
                                          </p:spTgt>
                                        </p:tgtEl>
                                        <p:attrNameLst>
                                          <p:attrName>style.visibility</p:attrName>
                                        </p:attrNameLst>
                                      </p:cBhvr>
                                      <p:to>
                                        <p:strVal val="visible"/>
                                      </p:to>
                                    </p:set>
                                    <p:animEffect transition="in" filter="fade">
                                      <p:cBhvr>
                                        <p:cTn id="31" dur="500"/>
                                        <p:tgtEl>
                                          <p:spTgt spid="8">
                                            <p:graphicEl>
                                              <a:dgm id="{A63FEE58-86B7-4573-ABC2-DFB70B22C985}"/>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graphicEl>
                                              <a:dgm id="{D5FA2002-5FD3-483E-89AF-5C88E79A9A31}"/>
                                            </p:graphicEl>
                                          </p:spTgt>
                                        </p:tgtEl>
                                        <p:attrNameLst>
                                          <p:attrName>style.visibility</p:attrName>
                                        </p:attrNameLst>
                                      </p:cBhvr>
                                      <p:to>
                                        <p:strVal val="visible"/>
                                      </p:to>
                                    </p:set>
                                    <p:animEffect transition="in" filter="fade">
                                      <p:cBhvr>
                                        <p:cTn id="34" dur="500"/>
                                        <p:tgtEl>
                                          <p:spTgt spid="8">
                                            <p:graphicEl>
                                              <a:dgm id="{D5FA2002-5FD3-483E-89AF-5C88E79A9A31}"/>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graphicEl>
                                              <a:dgm id="{58326A6E-B6F4-4A8D-A3CD-F15B8BF4243A}"/>
                                            </p:graphicEl>
                                          </p:spTgt>
                                        </p:tgtEl>
                                        <p:attrNameLst>
                                          <p:attrName>style.visibility</p:attrName>
                                        </p:attrNameLst>
                                      </p:cBhvr>
                                      <p:to>
                                        <p:strVal val="visible"/>
                                      </p:to>
                                    </p:set>
                                    <p:animEffect transition="in" filter="fade">
                                      <p:cBhvr>
                                        <p:cTn id="39" dur="500"/>
                                        <p:tgtEl>
                                          <p:spTgt spid="7">
                                            <p:graphicEl>
                                              <a:dgm id="{58326A6E-B6F4-4A8D-A3CD-F15B8BF4243A}"/>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graphicEl>
                                              <a:dgm id="{058333C9-77DE-4A58-991A-8ABC3D24B917}"/>
                                            </p:graphicEl>
                                          </p:spTgt>
                                        </p:tgtEl>
                                        <p:attrNameLst>
                                          <p:attrName>style.visibility</p:attrName>
                                        </p:attrNameLst>
                                      </p:cBhvr>
                                      <p:to>
                                        <p:strVal val="visible"/>
                                      </p:to>
                                    </p:set>
                                    <p:animEffect transition="in" filter="fade">
                                      <p:cBhvr>
                                        <p:cTn id="42" dur="500"/>
                                        <p:tgtEl>
                                          <p:spTgt spid="7">
                                            <p:graphicEl>
                                              <a:dgm id="{058333C9-77DE-4A58-991A-8ABC3D24B917}"/>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graphicEl>
                                              <a:dgm id="{1BBEB68B-8437-47DF-9602-E1502E25C111}"/>
                                            </p:graphicEl>
                                          </p:spTgt>
                                        </p:tgtEl>
                                        <p:attrNameLst>
                                          <p:attrName>style.visibility</p:attrName>
                                        </p:attrNameLst>
                                      </p:cBhvr>
                                      <p:to>
                                        <p:strVal val="visible"/>
                                      </p:to>
                                    </p:set>
                                    <p:animEffect transition="in" filter="fade">
                                      <p:cBhvr>
                                        <p:cTn id="47" dur="500"/>
                                        <p:tgtEl>
                                          <p:spTgt spid="7">
                                            <p:graphicEl>
                                              <a:dgm id="{1BBEB68B-8437-47DF-9602-E1502E25C111}"/>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graphicEl>
                                              <a:dgm id="{1E8CE720-EB01-4B99-9BB3-12626801A8EE}"/>
                                            </p:graphicEl>
                                          </p:spTgt>
                                        </p:tgtEl>
                                        <p:attrNameLst>
                                          <p:attrName>style.visibility</p:attrName>
                                        </p:attrNameLst>
                                      </p:cBhvr>
                                      <p:to>
                                        <p:strVal val="visible"/>
                                      </p:to>
                                    </p:set>
                                    <p:animEffect transition="in" filter="fade">
                                      <p:cBhvr>
                                        <p:cTn id="50" dur="500"/>
                                        <p:tgtEl>
                                          <p:spTgt spid="7">
                                            <p:graphicEl>
                                              <a:dgm id="{1E8CE720-EB01-4B99-9BB3-12626801A8EE}"/>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graphicEl>
                                              <a:dgm id="{7CA097C8-CB99-4011-B975-B56E35970ABB}"/>
                                            </p:graphicEl>
                                          </p:spTgt>
                                        </p:tgtEl>
                                        <p:attrNameLst>
                                          <p:attrName>style.visibility</p:attrName>
                                        </p:attrNameLst>
                                      </p:cBhvr>
                                      <p:to>
                                        <p:strVal val="visible"/>
                                      </p:to>
                                    </p:set>
                                    <p:animEffect transition="in" filter="fade">
                                      <p:cBhvr>
                                        <p:cTn id="55" dur="500"/>
                                        <p:tgtEl>
                                          <p:spTgt spid="7">
                                            <p:graphicEl>
                                              <a:dgm id="{7CA097C8-CB99-4011-B975-B56E35970ABB}"/>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graphicEl>
                                              <a:dgm id="{C490AF85-463B-40CB-A2F7-313D626B116B}"/>
                                            </p:graphicEl>
                                          </p:spTgt>
                                        </p:tgtEl>
                                        <p:attrNameLst>
                                          <p:attrName>style.visibility</p:attrName>
                                        </p:attrNameLst>
                                      </p:cBhvr>
                                      <p:to>
                                        <p:strVal val="visible"/>
                                      </p:to>
                                    </p:set>
                                    <p:animEffect transition="in" filter="fade">
                                      <p:cBhvr>
                                        <p:cTn id="58" dur="500"/>
                                        <p:tgtEl>
                                          <p:spTgt spid="7">
                                            <p:graphicEl>
                                              <a:dgm id="{C490AF85-463B-40CB-A2F7-313D626B116B}"/>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
                                            <p:graphicEl>
                                              <a:dgm id="{8C446183-367B-4984-B889-008F4446D74F}"/>
                                            </p:graphicEl>
                                          </p:spTgt>
                                        </p:tgtEl>
                                        <p:attrNameLst>
                                          <p:attrName>style.visibility</p:attrName>
                                        </p:attrNameLst>
                                      </p:cBhvr>
                                      <p:to>
                                        <p:strVal val="visible"/>
                                      </p:to>
                                    </p:set>
                                    <p:animEffect transition="in" filter="fade">
                                      <p:cBhvr>
                                        <p:cTn id="63" dur="500"/>
                                        <p:tgtEl>
                                          <p:spTgt spid="7">
                                            <p:graphicEl>
                                              <a:dgm id="{8C446183-367B-4984-B889-008F4446D74F}"/>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
                                            <p:graphicEl>
                                              <a:dgm id="{3552550E-A48D-4EC5-9518-3C9A094C7E19}"/>
                                            </p:graphicEl>
                                          </p:spTgt>
                                        </p:tgtEl>
                                        <p:attrNameLst>
                                          <p:attrName>style.visibility</p:attrName>
                                        </p:attrNameLst>
                                      </p:cBhvr>
                                      <p:to>
                                        <p:strVal val="visible"/>
                                      </p:to>
                                    </p:set>
                                    <p:animEffect transition="in" filter="fade">
                                      <p:cBhvr>
                                        <p:cTn id="66" dur="500"/>
                                        <p:tgtEl>
                                          <p:spTgt spid="7">
                                            <p:graphicEl>
                                              <a:dgm id="{3552550E-A48D-4EC5-9518-3C9A094C7E19}"/>
                                            </p:graphicEl>
                                          </p:spTgt>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7">
                                            <p:graphicEl>
                                              <a:dgm id="{14404281-79AE-4897-A55B-D4DDFD06CFA7}"/>
                                            </p:graphicEl>
                                          </p:spTgt>
                                        </p:tgtEl>
                                        <p:attrNameLst>
                                          <p:attrName>style.visibility</p:attrName>
                                        </p:attrNameLst>
                                      </p:cBhvr>
                                      <p:to>
                                        <p:strVal val="visible"/>
                                      </p:to>
                                    </p:set>
                                    <p:animEffect transition="in" filter="fade">
                                      <p:cBhvr>
                                        <p:cTn id="70" dur="500"/>
                                        <p:tgtEl>
                                          <p:spTgt spid="7">
                                            <p:graphicEl>
                                              <a:dgm id="{14404281-79AE-4897-A55B-D4DDFD06CFA7}"/>
                                            </p:graphic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
                                            <p:graphicEl>
                                              <a:dgm id="{4072BE97-B326-47F9-B8C4-364BDE87C3C4}"/>
                                            </p:graphicEl>
                                          </p:spTgt>
                                        </p:tgtEl>
                                        <p:attrNameLst>
                                          <p:attrName>style.visibility</p:attrName>
                                        </p:attrNameLst>
                                      </p:cBhvr>
                                      <p:to>
                                        <p:strVal val="visible"/>
                                      </p:to>
                                    </p:set>
                                    <p:animEffect transition="in" filter="fade">
                                      <p:cBhvr>
                                        <p:cTn id="73" dur="500"/>
                                        <p:tgtEl>
                                          <p:spTgt spid="7">
                                            <p:graphicEl>
                                              <a:dgm id="{4072BE97-B326-47F9-B8C4-364BDE87C3C4}"/>
                                            </p:graphicEl>
                                          </p:spTgt>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additive="base">
                                        <p:cTn id="94" dur="500" fill="hold"/>
                                        <p:tgtEl>
                                          <p:spTgt spid="36"/>
                                        </p:tgtEl>
                                        <p:attrNameLst>
                                          <p:attrName>ppt_x</p:attrName>
                                        </p:attrNameLst>
                                      </p:cBhvr>
                                      <p:tavLst>
                                        <p:tav tm="0">
                                          <p:val>
                                            <p:strVal val="#ppt_x"/>
                                          </p:val>
                                        </p:tav>
                                        <p:tav tm="100000">
                                          <p:val>
                                            <p:strVal val="#ppt_x"/>
                                          </p:val>
                                        </p:tav>
                                      </p:tavLst>
                                    </p:anim>
                                    <p:anim calcmode="lin" valueType="num">
                                      <p:cBhvr additive="base">
                                        <p:cTn id="9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1" grpId="0" animBg="1"/>
      <p:bldGraphic spid="8" grpId="0">
        <p:bldSub>
          <a:bldDgm bld="one"/>
        </p:bldSub>
      </p:bldGraphic>
      <p:bldGraphic spid="7"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2677E6-FDF0-A840-9714-931326773A91}"/>
              </a:ext>
            </a:extLst>
          </p:cNvPr>
          <p:cNvSpPr/>
          <p:nvPr/>
        </p:nvSpPr>
        <p:spPr>
          <a:xfrm>
            <a:off x="903888" y="1332746"/>
            <a:ext cx="10625957" cy="4308872"/>
          </a:xfrm>
          <a:prstGeom prst="rect">
            <a:avLst/>
          </a:prstGeom>
        </p:spPr>
        <p:txBody>
          <a:bodyPr wrap="square">
            <a:spAutoFit/>
          </a:bodyPr>
          <a:lstStyle/>
          <a:p>
            <a:r>
              <a:rPr lang="en-US" sz="2000" dirty="0">
                <a:solidFill>
                  <a:srgbClr val="252525"/>
                </a:solidFill>
              </a:rPr>
              <a:t>To develop a threat model, we recommend taking a simple approach that follows the NIST 800-30 [11] standard for risk assessment. This approach involves:</a:t>
            </a:r>
          </a:p>
          <a:p>
            <a:endParaRPr lang="en-US" dirty="0">
              <a:solidFill>
                <a:srgbClr val="252525"/>
              </a:solidFill>
            </a:endParaRPr>
          </a:p>
          <a:p>
            <a:pPr marL="285750" indent="-285750">
              <a:buFont typeface="Arial" panose="020B0604020202020204" pitchFamily="34" charset="0"/>
              <a:buChar char="•"/>
            </a:pPr>
            <a:r>
              <a:rPr lang="en-US" b="1" u="sng" dirty="0">
                <a:solidFill>
                  <a:srgbClr val="252525"/>
                </a:solidFill>
              </a:rPr>
              <a:t>Decomposing the application </a:t>
            </a:r>
            <a:r>
              <a:rPr lang="en-US" dirty="0">
                <a:solidFill>
                  <a:srgbClr val="252525"/>
                </a:solidFill>
              </a:rPr>
              <a:t>– use a process of manual inspection to understand how the application works, its assets, functionality, and connectivity.</a:t>
            </a:r>
            <a:br>
              <a:rPr lang="en-US" dirty="0">
                <a:solidFill>
                  <a:srgbClr val="252525"/>
                </a:solidFill>
              </a:rPr>
            </a:br>
            <a:endParaRPr lang="en-US" dirty="0">
              <a:solidFill>
                <a:srgbClr val="252525"/>
              </a:solidFill>
            </a:endParaRPr>
          </a:p>
          <a:p>
            <a:pPr marL="285750" indent="-285750">
              <a:buFont typeface="Arial" panose="020B0604020202020204" pitchFamily="34" charset="0"/>
              <a:buChar char="•"/>
            </a:pPr>
            <a:r>
              <a:rPr lang="en-US" b="1" u="sng" dirty="0">
                <a:solidFill>
                  <a:srgbClr val="252525"/>
                </a:solidFill>
              </a:rPr>
              <a:t>Defining and classifying the assets </a:t>
            </a:r>
            <a:r>
              <a:rPr lang="en-US" dirty="0">
                <a:solidFill>
                  <a:srgbClr val="252525"/>
                </a:solidFill>
              </a:rPr>
              <a:t>– classify the assets into tangible and intangible assets and rank them according to business importance.</a:t>
            </a:r>
            <a:br>
              <a:rPr lang="en-US" dirty="0">
                <a:solidFill>
                  <a:srgbClr val="252525"/>
                </a:solidFill>
              </a:rPr>
            </a:br>
            <a:endParaRPr lang="en-US" dirty="0">
              <a:solidFill>
                <a:srgbClr val="252525"/>
              </a:solidFill>
            </a:endParaRPr>
          </a:p>
          <a:p>
            <a:pPr marL="285750" indent="-285750">
              <a:buFont typeface="Arial" panose="020B0604020202020204" pitchFamily="34" charset="0"/>
              <a:buChar char="•"/>
            </a:pPr>
            <a:r>
              <a:rPr lang="en-US" b="1" u="sng" dirty="0">
                <a:solidFill>
                  <a:srgbClr val="252525"/>
                </a:solidFill>
              </a:rPr>
              <a:t>Exploring potential vulnerabilities </a:t>
            </a:r>
            <a:r>
              <a:rPr lang="en-US" dirty="0">
                <a:solidFill>
                  <a:srgbClr val="252525"/>
                </a:solidFill>
              </a:rPr>
              <a:t>- whether technical, operational, or management.</a:t>
            </a:r>
            <a:br>
              <a:rPr lang="en-US" dirty="0">
                <a:solidFill>
                  <a:srgbClr val="252525"/>
                </a:solidFill>
              </a:rPr>
            </a:br>
            <a:endParaRPr lang="en-US" dirty="0">
              <a:solidFill>
                <a:srgbClr val="252525"/>
              </a:solidFill>
            </a:endParaRPr>
          </a:p>
          <a:p>
            <a:pPr marL="285750" indent="-285750">
              <a:buFont typeface="Arial" panose="020B0604020202020204" pitchFamily="34" charset="0"/>
              <a:buChar char="•"/>
            </a:pPr>
            <a:r>
              <a:rPr lang="en-US" b="1" u="sng" dirty="0">
                <a:solidFill>
                  <a:srgbClr val="252525"/>
                </a:solidFill>
              </a:rPr>
              <a:t>Exploring potential threats </a:t>
            </a:r>
            <a:r>
              <a:rPr lang="en-US" dirty="0">
                <a:solidFill>
                  <a:srgbClr val="252525"/>
                </a:solidFill>
              </a:rPr>
              <a:t>– develop a realistic view of potential attack vectors from an attacker’s perspective, by using threat scenarios or attack trees.</a:t>
            </a:r>
            <a:br>
              <a:rPr lang="en-US" dirty="0">
                <a:solidFill>
                  <a:srgbClr val="252525"/>
                </a:solidFill>
              </a:rPr>
            </a:br>
            <a:endParaRPr lang="en-US" dirty="0">
              <a:solidFill>
                <a:srgbClr val="252525"/>
              </a:solidFill>
            </a:endParaRPr>
          </a:p>
          <a:p>
            <a:pPr marL="285750" indent="-285750">
              <a:buFont typeface="Arial" panose="020B0604020202020204" pitchFamily="34" charset="0"/>
              <a:buChar char="•"/>
            </a:pPr>
            <a:r>
              <a:rPr lang="en-US" b="1" u="sng" dirty="0">
                <a:solidFill>
                  <a:srgbClr val="252525"/>
                </a:solidFill>
              </a:rPr>
              <a:t>Creating mitigation strategies </a:t>
            </a:r>
            <a:r>
              <a:rPr lang="en-US" dirty="0">
                <a:solidFill>
                  <a:srgbClr val="252525"/>
                </a:solidFill>
              </a:rPr>
              <a:t>– develop mitigating controls for each of the threats deemed to be realistic.</a:t>
            </a:r>
            <a:endParaRPr lang="en-US" b="0" i="0" dirty="0">
              <a:solidFill>
                <a:srgbClr val="252525"/>
              </a:solidFill>
              <a:effectLst/>
            </a:endParaRPr>
          </a:p>
        </p:txBody>
      </p:sp>
      <p:sp>
        <p:nvSpPr>
          <p:cNvPr id="3" name="TextBox 2">
            <a:extLst>
              <a:ext uri="{FF2B5EF4-FFF2-40B4-BE49-F238E27FC236}">
                <a16:creationId xmlns:a16="http://schemas.microsoft.com/office/drawing/2014/main" id="{4C4FF75F-10C8-3B48-8595-6EA5AF649A58}"/>
              </a:ext>
            </a:extLst>
          </p:cNvPr>
          <p:cNvSpPr txBox="1"/>
          <p:nvPr/>
        </p:nvSpPr>
        <p:spPr>
          <a:xfrm>
            <a:off x="903889" y="325821"/>
            <a:ext cx="10625957" cy="523220"/>
          </a:xfrm>
          <a:prstGeom prst="rect">
            <a:avLst/>
          </a:prstGeom>
          <a:noFill/>
        </p:spPr>
        <p:txBody>
          <a:bodyPr wrap="square" rtlCol="0">
            <a:spAutoFit/>
          </a:bodyPr>
          <a:lstStyle/>
          <a:p>
            <a:pPr algn="ctr"/>
            <a:r>
              <a:rPr lang="en-US" sz="2800" b="1" u="sng" dirty="0">
                <a:solidFill>
                  <a:srgbClr val="FF0000"/>
                </a:solidFill>
              </a:rPr>
              <a:t>Do you create detailed  threat models for your critical apps ?</a:t>
            </a:r>
          </a:p>
        </p:txBody>
      </p:sp>
      <p:sp>
        <p:nvSpPr>
          <p:cNvPr id="4" name="Rectangle 3">
            <a:extLst>
              <a:ext uri="{FF2B5EF4-FFF2-40B4-BE49-F238E27FC236}">
                <a16:creationId xmlns:a16="http://schemas.microsoft.com/office/drawing/2014/main" id="{006C9784-A517-304B-80DF-4649EC664A44}"/>
              </a:ext>
            </a:extLst>
          </p:cNvPr>
          <p:cNvSpPr/>
          <p:nvPr/>
        </p:nvSpPr>
        <p:spPr>
          <a:xfrm>
            <a:off x="977462" y="809526"/>
            <a:ext cx="10110952" cy="276999"/>
          </a:xfrm>
          <a:prstGeom prst="rect">
            <a:avLst/>
          </a:prstGeom>
        </p:spPr>
        <p:txBody>
          <a:bodyPr wrap="square">
            <a:spAutoFit/>
          </a:bodyPr>
          <a:lstStyle/>
          <a:p>
            <a:pPr algn="ctr"/>
            <a:r>
              <a:rPr lang="en-US" sz="1200" dirty="0">
                <a:hlinkClick r:id="rId2"/>
              </a:rPr>
              <a:t>https://www.owasp.org/index.php/Testing_Guide_Introduction#Threat_Modeling</a:t>
            </a:r>
            <a:endParaRPr lang="en-US" sz="1200" dirty="0"/>
          </a:p>
        </p:txBody>
      </p:sp>
    </p:spTree>
    <p:extLst>
      <p:ext uri="{BB962C8B-B14F-4D97-AF65-F5344CB8AC3E}">
        <p14:creationId xmlns:p14="http://schemas.microsoft.com/office/powerpoint/2010/main" val="207856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2276-233F-6B4B-B705-6C7397F61906}"/>
              </a:ext>
            </a:extLst>
          </p:cNvPr>
          <p:cNvSpPr>
            <a:spLocks noGrp="1"/>
          </p:cNvSpPr>
          <p:nvPr>
            <p:ph type="title"/>
          </p:nvPr>
        </p:nvSpPr>
        <p:spPr>
          <a:xfrm>
            <a:off x="838200" y="365126"/>
            <a:ext cx="10515600" cy="528254"/>
          </a:xfrm>
        </p:spPr>
        <p:txBody>
          <a:bodyPr>
            <a:noAutofit/>
          </a:bodyPr>
          <a:lstStyle/>
          <a:p>
            <a:r>
              <a:rPr lang="en-US" sz="3200" dirty="0"/>
              <a:t>DAST Best Practice Phases</a:t>
            </a:r>
          </a:p>
        </p:txBody>
      </p:sp>
      <p:sp>
        <p:nvSpPr>
          <p:cNvPr id="4" name="TextBox 3">
            <a:extLst>
              <a:ext uri="{FF2B5EF4-FFF2-40B4-BE49-F238E27FC236}">
                <a16:creationId xmlns:a16="http://schemas.microsoft.com/office/drawing/2014/main" id="{315150B1-A1D6-2540-9350-8ACCB1F9212B}"/>
              </a:ext>
            </a:extLst>
          </p:cNvPr>
          <p:cNvSpPr txBox="1"/>
          <p:nvPr/>
        </p:nvSpPr>
        <p:spPr>
          <a:xfrm>
            <a:off x="838200" y="893380"/>
            <a:ext cx="10404390" cy="738664"/>
          </a:xfrm>
          <a:prstGeom prst="rect">
            <a:avLst/>
          </a:prstGeom>
          <a:noFill/>
        </p:spPr>
        <p:txBody>
          <a:bodyPr wrap="square" rtlCol="0">
            <a:spAutoFit/>
          </a:bodyPr>
          <a:lstStyle/>
          <a:p>
            <a:r>
              <a:rPr lang="en-US" sz="1400" dirty="0"/>
              <a:t>The following phased approached ensures you identify the risk that need to be mitigated first, first !  After that, then move to more complicated scenarios with user role logins and workflows.  The goal is to create two final scan templates for a quick scan and full check scan.  Scan templates allow you to </a:t>
            </a:r>
            <a:r>
              <a:rPr lang="en-US" sz="1400" dirty="0" err="1"/>
              <a:t>resuse</a:t>
            </a:r>
            <a:r>
              <a:rPr lang="en-US" sz="1400" dirty="0"/>
              <a:t> settings that are tailor to a website.</a:t>
            </a:r>
          </a:p>
        </p:txBody>
      </p:sp>
      <p:sp>
        <p:nvSpPr>
          <p:cNvPr id="5" name="TextBox 4">
            <a:extLst>
              <a:ext uri="{FF2B5EF4-FFF2-40B4-BE49-F238E27FC236}">
                <a16:creationId xmlns:a16="http://schemas.microsoft.com/office/drawing/2014/main" id="{3C9822FA-8ABA-C848-9197-8651301501A8}"/>
              </a:ext>
            </a:extLst>
          </p:cNvPr>
          <p:cNvSpPr txBox="1"/>
          <p:nvPr/>
        </p:nvSpPr>
        <p:spPr>
          <a:xfrm>
            <a:off x="838200" y="1599227"/>
            <a:ext cx="10083114" cy="5109091"/>
          </a:xfrm>
          <a:prstGeom prst="rect">
            <a:avLst/>
          </a:prstGeom>
          <a:noFill/>
          <a:ln>
            <a:solidFill>
              <a:schemeClr val="tx1"/>
            </a:solidFill>
          </a:ln>
        </p:spPr>
        <p:txBody>
          <a:bodyPr wrap="square" rtlCol="0">
            <a:spAutoFit/>
          </a:bodyPr>
          <a:lstStyle/>
          <a:p>
            <a:r>
              <a:rPr lang="en-US" b="1" dirty="0"/>
              <a:t>Phase #1:   Baseline Scans</a:t>
            </a:r>
          </a:p>
          <a:p>
            <a:pPr marL="742950" lvl="1" indent="-285750">
              <a:buFont typeface="Arial" panose="020B0604020202020204" pitchFamily="34" charset="0"/>
              <a:buChar char="•"/>
            </a:pPr>
            <a:endParaRPr lang="en-US" sz="1400" dirty="0"/>
          </a:p>
          <a:p>
            <a:pPr marL="800100" lvl="1" indent="-342900">
              <a:buFont typeface="+mj-lt"/>
              <a:buAutoNum type="arabicPeriod"/>
            </a:pPr>
            <a:r>
              <a:rPr lang="en-US" sz="1400" b="1" u="sng" dirty="0"/>
              <a:t>Crawl </a:t>
            </a:r>
            <a:r>
              <a:rPr lang="en-US" sz="1400" b="1" u="sng" dirty="0">
                <a:solidFill>
                  <a:srgbClr val="FF0000"/>
                </a:solidFill>
              </a:rPr>
              <a:t>First Level Only</a:t>
            </a:r>
            <a:r>
              <a:rPr lang="en-US" sz="1400" b="1" u="sng" dirty="0"/>
              <a:t>:</a:t>
            </a:r>
            <a:br>
              <a:rPr lang="en-US" sz="1400" b="1" u="sng" dirty="0"/>
            </a:br>
            <a:br>
              <a:rPr lang="en-US" sz="1400" dirty="0"/>
            </a:br>
            <a:r>
              <a:rPr lang="en-US" sz="1400" dirty="0"/>
              <a:t>The is a scan without login of the first level of pages.  You will see if any vulnerabilities need to be fixed that any average user would find.  This should be fixed first, because they require no effort other than visiting the home page.  This scan should be the fastest to perform and will find the issues that needed to be fixed yesterday.</a:t>
            </a:r>
          </a:p>
          <a:p>
            <a:pPr marL="800100" lvl="1" indent="-342900">
              <a:buFont typeface="+mj-lt"/>
              <a:buAutoNum type="arabicPeriod"/>
            </a:pPr>
            <a:endParaRPr lang="en-US" sz="1400" dirty="0"/>
          </a:p>
          <a:p>
            <a:pPr marL="800100" lvl="1" indent="-342900">
              <a:buFont typeface="+mj-lt"/>
              <a:buAutoNum type="arabicPeriod"/>
            </a:pPr>
            <a:r>
              <a:rPr lang="en-US" sz="1400" b="1" u="sng" dirty="0"/>
              <a:t>Crawl Full Site Only:</a:t>
            </a:r>
            <a:br>
              <a:rPr lang="en-US" sz="1400" b="1" u="sng" dirty="0"/>
            </a:br>
            <a:br>
              <a:rPr lang="en-US" sz="1400" dirty="0"/>
            </a:br>
            <a:r>
              <a:rPr lang="en-US" sz="1400" dirty="0"/>
              <a:t>The is a scan without login of full website.  You will see if any vulnerabilities that need to be fixed that any average user would find.  These vulnerabilities should be fixed first, because they require no effort other than visiting website.  With this scan you should identify any other hosts that are used with this Website, (i.e. Microservices) that should be included in the allow host for the full scan in the next phase.</a:t>
            </a:r>
          </a:p>
          <a:p>
            <a:pPr marL="800100" lvl="1" indent="-342900">
              <a:buFont typeface="+mj-lt"/>
              <a:buAutoNum type="arabicPeriod"/>
            </a:pPr>
            <a:endParaRPr lang="en-US" sz="1400" dirty="0"/>
          </a:p>
          <a:p>
            <a:pPr marL="800100" lvl="1" indent="-342900">
              <a:buFont typeface="+mj-lt"/>
              <a:buAutoNum type="arabicPeriod"/>
            </a:pPr>
            <a:r>
              <a:rPr lang="en-US" sz="1400" b="1" u="sng" dirty="0"/>
              <a:t>Crawl/Audit with basic user Login Macro:</a:t>
            </a:r>
            <a:br>
              <a:rPr lang="en-US" sz="1400" b="1" u="sng" dirty="0"/>
            </a:br>
            <a:br>
              <a:rPr lang="en-US" sz="1400" dirty="0"/>
            </a:br>
            <a:r>
              <a:rPr lang="en-US" sz="1400" dirty="0"/>
              <a:t>This scan requires that you create a login macro with valid credentials for the website.  This scan should include settings and allowed hosts from the analysis of the prior crawl only scans.</a:t>
            </a:r>
          </a:p>
          <a:p>
            <a:pPr marL="800100" lvl="1" indent="-342900">
              <a:buFont typeface="+mj-lt"/>
              <a:buAutoNum type="arabicPeriod"/>
            </a:pPr>
            <a:endParaRPr lang="en-US" sz="1400" dirty="0"/>
          </a:p>
          <a:p>
            <a:pPr marL="800100" lvl="1" indent="-342900">
              <a:buFont typeface="+mj-lt"/>
              <a:buAutoNum type="arabicPeriod"/>
            </a:pPr>
            <a:r>
              <a:rPr lang="en-US" sz="1400" b="1" u="sng" dirty="0"/>
              <a:t>Crawl/Audit with basic user Login Macro and Workflow Macros:</a:t>
            </a:r>
            <a:br>
              <a:rPr lang="en-US" sz="1400" b="1" u="sng" dirty="0"/>
            </a:br>
            <a:br>
              <a:rPr lang="en-US" sz="1400" b="1" u="sng" dirty="0"/>
            </a:br>
            <a:r>
              <a:rPr lang="en-US" sz="1400" dirty="0"/>
              <a:t>This is the scan that includes the action from the full scan with login and creates workflow macros for all user form scenarios. </a:t>
            </a:r>
          </a:p>
        </p:txBody>
      </p:sp>
    </p:spTree>
    <p:extLst>
      <p:ext uri="{BB962C8B-B14F-4D97-AF65-F5344CB8AC3E}">
        <p14:creationId xmlns:p14="http://schemas.microsoft.com/office/powerpoint/2010/main" val="2023966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3F76-A6B0-2640-8EDE-412D0A969EE7}"/>
              </a:ext>
            </a:extLst>
          </p:cNvPr>
          <p:cNvSpPr>
            <a:spLocks noGrp="1"/>
          </p:cNvSpPr>
          <p:nvPr>
            <p:ph type="title"/>
          </p:nvPr>
        </p:nvSpPr>
        <p:spPr>
          <a:xfrm>
            <a:off x="838200" y="365126"/>
            <a:ext cx="10515600" cy="660486"/>
          </a:xfrm>
        </p:spPr>
        <p:txBody>
          <a:bodyPr>
            <a:normAutofit/>
          </a:bodyPr>
          <a:lstStyle/>
          <a:p>
            <a:r>
              <a:rPr lang="en-US" sz="3200" b="1" u="sng" dirty="0"/>
              <a:t>Example Crawl Only </a:t>
            </a:r>
            <a:r>
              <a:rPr lang="en-US" sz="3200" b="1" u="sng" dirty="0">
                <a:solidFill>
                  <a:srgbClr val="FF0000"/>
                </a:solidFill>
              </a:rPr>
              <a:t>First Level </a:t>
            </a:r>
            <a:r>
              <a:rPr lang="en-US" sz="3200" b="1" u="sng" dirty="0"/>
              <a:t>Scan:</a:t>
            </a:r>
          </a:p>
        </p:txBody>
      </p:sp>
      <p:pic>
        <p:nvPicPr>
          <p:cNvPr id="8" name="Picture 7" descr="A screenshot of a cell phone&#10;&#10;Description automatically generated">
            <a:extLst>
              <a:ext uri="{FF2B5EF4-FFF2-40B4-BE49-F238E27FC236}">
                <a16:creationId xmlns:a16="http://schemas.microsoft.com/office/drawing/2014/main" id="{171BA1DE-79C9-0641-B203-2005AC22179C}"/>
              </a:ext>
            </a:extLst>
          </p:cNvPr>
          <p:cNvPicPr>
            <a:picLocks noChangeAspect="1"/>
          </p:cNvPicPr>
          <p:nvPr/>
        </p:nvPicPr>
        <p:blipFill>
          <a:blip r:embed="rId2"/>
          <a:stretch>
            <a:fillRect/>
          </a:stretch>
        </p:blipFill>
        <p:spPr>
          <a:xfrm>
            <a:off x="1781899" y="1025612"/>
            <a:ext cx="8628202" cy="5790810"/>
          </a:xfrm>
          <a:prstGeom prst="rect">
            <a:avLst/>
          </a:prstGeom>
        </p:spPr>
      </p:pic>
      <p:sp>
        <p:nvSpPr>
          <p:cNvPr id="9" name="Right Arrow 8">
            <a:extLst>
              <a:ext uri="{FF2B5EF4-FFF2-40B4-BE49-F238E27FC236}">
                <a16:creationId xmlns:a16="http://schemas.microsoft.com/office/drawing/2014/main" id="{A2F9971C-DE01-9447-8144-1A2777886754}"/>
              </a:ext>
            </a:extLst>
          </p:cNvPr>
          <p:cNvSpPr/>
          <p:nvPr/>
        </p:nvSpPr>
        <p:spPr>
          <a:xfrm rot="10800000">
            <a:off x="8832273" y="4592782"/>
            <a:ext cx="1059872" cy="415636"/>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424ECC89-9103-CC40-8AA3-D1159CA5B352}"/>
              </a:ext>
            </a:extLst>
          </p:cNvPr>
          <p:cNvSpPr/>
          <p:nvPr/>
        </p:nvSpPr>
        <p:spPr>
          <a:xfrm rot="10800000">
            <a:off x="9437615" y="6285056"/>
            <a:ext cx="1059872" cy="415636"/>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626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3F76-A6B0-2640-8EDE-412D0A969EE7}"/>
              </a:ext>
            </a:extLst>
          </p:cNvPr>
          <p:cNvSpPr>
            <a:spLocks noGrp="1"/>
          </p:cNvSpPr>
          <p:nvPr>
            <p:ph type="title"/>
          </p:nvPr>
        </p:nvSpPr>
        <p:spPr>
          <a:xfrm>
            <a:off x="838200" y="365126"/>
            <a:ext cx="10515600" cy="660486"/>
          </a:xfrm>
        </p:spPr>
        <p:txBody>
          <a:bodyPr>
            <a:normAutofit/>
          </a:bodyPr>
          <a:lstStyle/>
          <a:p>
            <a:r>
              <a:rPr lang="en-US" sz="3200" b="1" u="sng" dirty="0"/>
              <a:t>Example Crawl Only </a:t>
            </a:r>
            <a:r>
              <a:rPr lang="en-US" sz="3200" b="1" u="sng" dirty="0">
                <a:solidFill>
                  <a:srgbClr val="FF0000"/>
                </a:solidFill>
              </a:rPr>
              <a:t>First Level </a:t>
            </a:r>
            <a:r>
              <a:rPr lang="en-US" sz="3200" b="1" u="sng" dirty="0"/>
              <a:t>Scan:</a:t>
            </a:r>
          </a:p>
        </p:txBody>
      </p:sp>
      <p:pic>
        <p:nvPicPr>
          <p:cNvPr id="4" name="Picture 3" descr="A screenshot of a cell phone&#10;&#10;Description automatically generated">
            <a:extLst>
              <a:ext uri="{FF2B5EF4-FFF2-40B4-BE49-F238E27FC236}">
                <a16:creationId xmlns:a16="http://schemas.microsoft.com/office/drawing/2014/main" id="{079C6E1C-AB4D-F944-8BF6-260C992BC507}"/>
              </a:ext>
            </a:extLst>
          </p:cNvPr>
          <p:cNvPicPr>
            <a:picLocks noChangeAspect="1"/>
          </p:cNvPicPr>
          <p:nvPr/>
        </p:nvPicPr>
        <p:blipFill>
          <a:blip r:embed="rId2"/>
          <a:stretch>
            <a:fillRect/>
          </a:stretch>
        </p:blipFill>
        <p:spPr>
          <a:xfrm>
            <a:off x="1415833" y="1905564"/>
            <a:ext cx="8021782" cy="4587310"/>
          </a:xfrm>
          <a:prstGeom prst="rect">
            <a:avLst/>
          </a:prstGeom>
        </p:spPr>
      </p:pic>
      <p:sp>
        <p:nvSpPr>
          <p:cNvPr id="9" name="Right Arrow 8">
            <a:extLst>
              <a:ext uri="{FF2B5EF4-FFF2-40B4-BE49-F238E27FC236}">
                <a16:creationId xmlns:a16="http://schemas.microsoft.com/office/drawing/2014/main" id="{A2F9971C-DE01-9447-8144-1A2777886754}"/>
              </a:ext>
            </a:extLst>
          </p:cNvPr>
          <p:cNvSpPr/>
          <p:nvPr/>
        </p:nvSpPr>
        <p:spPr>
          <a:xfrm rot="10800000">
            <a:off x="8112775" y="2472331"/>
            <a:ext cx="1059872" cy="415636"/>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424ECC89-9103-CC40-8AA3-D1159CA5B352}"/>
              </a:ext>
            </a:extLst>
          </p:cNvPr>
          <p:cNvSpPr/>
          <p:nvPr/>
        </p:nvSpPr>
        <p:spPr>
          <a:xfrm rot="10800000">
            <a:off x="8907679" y="5718430"/>
            <a:ext cx="1059872" cy="415636"/>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9BFF27C-0331-954E-9992-4D13F21FC814}"/>
              </a:ext>
            </a:extLst>
          </p:cNvPr>
          <p:cNvSpPr txBox="1"/>
          <p:nvPr/>
        </p:nvSpPr>
        <p:spPr>
          <a:xfrm>
            <a:off x="838200" y="1025612"/>
            <a:ext cx="10515600" cy="923330"/>
          </a:xfrm>
          <a:prstGeom prst="rect">
            <a:avLst/>
          </a:prstGeom>
          <a:noFill/>
          <a:ln>
            <a:solidFill>
              <a:schemeClr val="tx1"/>
            </a:solidFill>
          </a:ln>
        </p:spPr>
        <p:txBody>
          <a:bodyPr wrap="square" rtlCol="0">
            <a:spAutoFit/>
          </a:bodyPr>
          <a:lstStyle/>
          <a:p>
            <a:r>
              <a:rPr lang="en-US" b="1" i="1" dirty="0"/>
              <a:t>NOTE: This scan used a scan template with special settings to just look for things easy to find and restricted to only the first level pages.  We will discuss scan templates,  later in the advance configuration settings section.</a:t>
            </a:r>
          </a:p>
        </p:txBody>
      </p:sp>
    </p:spTree>
    <p:extLst>
      <p:ext uri="{BB962C8B-B14F-4D97-AF65-F5344CB8AC3E}">
        <p14:creationId xmlns:p14="http://schemas.microsoft.com/office/powerpoint/2010/main" val="1758590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3F76-A6B0-2640-8EDE-412D0A969EE7}"/>
              </a:ext>
            </a:extLst>
          </p:cNvPr>
          <p:cNvSpPr>
            <a:spLocks noGrp="1"/>
          </p:cNvSpPr>
          <p:nvPr>
            <p:ph type="title"/>
          </p:nvPr>
        </p:nvSpPr>
        <p:spPr>
          <a:xfrm>
            <a:off x="838200" y="365126"/>
            <a:ext cx="10515600" cy="660486"/>
          </a:xfrm>
        </p:spPr>
        <p:txBody>
          <a:bodyPr>
            <a:normAutofit/>
          </a:bodyPr>
          <a:lstStyle/>
          <a:p>
            <a:r>
              <a:rPr lang="en-US" sz="3200" b="1" u="sng" dirty="0"/>
              <a:t>Example Crawl Only </a:t>
            </a:r>
            <a:r>
              <a:rPr lang="en-US" sz="3200" b="1" u="sng" dirty="0">
                <a:solidFill>
                  <a:srgbClr val="FF0000"/>
                </a:solidFill>
              </a:rPr>
              <a:t>First Level </a:t>
            </a:r>
            <a:r>
              <a:rPr lang="en-US" sz="3200" b="1" u="sng" dirty="0"/>
              <a:t>Scan:  Passive only</a:t>
            </a:r>
          </a:p>
        </p:txBody>
      </p:sp>
      <p:pic>
        <p:nvPicPr>
          <p:cNvPr id="4" name="Picture 3" descr="A screenshot of a social media post&#10;&#10;Description automatically generated">
            <a:extLst>
              <a:ext uri="{FF2B5EF4-FFF2-40B4-BE49-F238E27FC236}">
                <a16:creationId xmlns:a16="http://schemas.microsoft.com/office/drawing/2014/main" id="{AA515CE1-7351-7F4A-A118-73DA50A624CF}"/>
              </a:ext>
            </a:extLst>
          </p:cNvPr>
          <p:cNvPicPr>
            <a:picLocks noChangeAspect="1"/>
          </p:cNvPicPr>
          <p:nvPr/>
        </p:nvPicPr>
        <p:blipFill>
          <a:blip r:embed="rId2"/>
          <a:stretch>
            <a:fillRect/>
          </a:stretch>
        </p:blipFill>
        <p:spPr>
          <a:xfrm>
            <a:off x="1180522" y="1025612"/>
            <a:ext cx="9830955" cy="5725838"/>
          </a:xfrm>
          <a:prstGeom prst="rect">
            <a:avLst/>
          </a:prstGeom>
        </p:spPr>
      </p:pic>
    </p:spTree>
    <p:extLst>
      <p:ext uri="{BB962C8B-B14F-4D97-AF65-F5344CB8AC3E}">
        <p14:creationId xmlns:p14="http://schemas.microsoft.com/office/powerpoint/2010/main" val="1167283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3F76-A6B0-2640-8EDE-412D0A969EE7}"/>
              </a:ext>
            </a:extLst>
          </p:cNvPr>
          <p:cNvSpPr>
            <a:spLocks noGrp="1"/>
          </p:cNvSpPr>
          <p:nvPr>
            <p:ph type="title"/>
          </p:nvPr>
        </p:nvSpPr>
        <p:spPr>
          <a:xfrm>
            <a:off x="838200" y="365126"/>
            <a:ext cx="10515600" cy="660486"/>
          </a:xfrm>
        </p:spPr>
        <p:txBody>
          <a:bodyPr>
            <a:normAutofit/>
          </a:bodyPr>
          <a:lstStyle/>
          <a:p>
            <a:r>
              <a:rPr lang="en-US" sz="3200" b="1" u="sng" dirty="0"/>
              <a:t>Example Crawl Only </a:t>
            </a:r>
            <a:r>
              <a:rPr lang="en-US" sz="3200" b="1" u="sng" dirty="0">
                <a:solidFill>
                  <a:srgbClr val="FF0000"/>
                </a:solidFill>
              </a:rPr>
              <a:t>First Level </a:t>
            </a:r>
            <a:r>
              <a:rPr lang="en-US" sz="3200" b="1" u="sng" dirty="0"/>
              <a:t>Scan Example Quick Settings:</a:t>
            </a:r>
          </a:p>
        </p:txBody>
      </p:sp>
      <p:pic>
        <p:nvPicPr>
          <p:cNvPr id="4" name="Picture 3" descr="A screenshot of a social media post&#10;&#10;Description automatically generated">
            <a:extLst>
              <a:ext uri="{FF2B5EF4-FFF2-40B4-BE49-F238E27FC236}">
                <a16:creationId xmlns:a16="http://schemas.microsoft.com/office/drawing/2014/main" id="{1E9355D1-7BA9-C14F-B448-CA7921A560B4}"/>
              </a:ext>
            </a:extLst>
          </p:cNvPr>
          <p:cNvPicPr>
            <a:picLocks noChangeAspect="1"/>
          </p:cNvPicPr>
          <p:nvPr/>
        </p:nvPicPr>
        <p:blipFill>
          <a:blip r:embed="rId2"/>
          <a:stretch>
            <a:fillRect/>
          </a:stretch>
        </p:blipFill>
        <p:spPr>
          <a:xfrm>
            <a:off x="2389908" y="1140113"/>
            <a:ext cx="6495595" cy="5352761"/>
          </a:xfrm>
          <a:prstGeom prst="rect">
            <a:avLst/>
          </a:prstGeom>
        </p:spPr>
      </p:pic>
    </p:spTree>
    <p:extLst>
      <p:ext uri="{BB962C8B-B14F-4D97-AF65-F5344CB8AC3E}">
        <p14:creationId xmlns:p14="http://schemas.microsoft.com/office/powerpoint/2010/main" val="349846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3F76-A6B0-2640-8EDE-412D0A969EE7}"/>
              </a:ext>
            </a:extLst>
          </p:cNvPr>
          <p:cNvSpPr>
            <a:spLocks noGrp="1"/>
          </p:cNvSpPr>
          <p:nvPr>
            <p:ph type="title"/>
          </p:nvPr>
        </p:nvSpPr>
        <p:spPr>
          <a:xfrm>
            <a:off x="838200" y="365126"/>
            <a:ext cx="10515600" cy="660486"/>
          </a:xfrm>
        </p:spPr>
        <p:txBody>
          <a:bodyPr>
            <a:normAutofit/>
          </a:bodyPr>
          <a:lstStyle/>
          <a:p>
            <a:r>
              <a:rPr lang="en-US" sz="3200" b="1" u="sng" dirty="0"/>
              <a:t>Example Crawl Only </a:t>
            </a:r>
            <a:r>
              <a:rPr lang="en-US" sz="3200" b="1" u="sng" dirty="0">
                <a:solidFill>
                  <a:srgbClr val="FF0000"/>
                </a:solidFill>
              </a:rPr>
              <a:t>First Level </a:t>
            </a:r>
            <a:r>
              <a:rPr lang="en-US" sz="3200" b="1" u="sng" dirty="0"/>
              <a:t>Scan Example Quick Settings:</a:t>
            </a:r>
          </a:p>
        </p:txBody>
      </p:sp>
      <p:pic>
        <p:nvPicPr>
          <p:cNvPr id="7" name="Picture 6" descr="A screenshot of a cell phone&#10;&#10;Description automatically generated">
            <a:extLst>
              <a:ext uri="{FF2B5EF4-FFF2-40B4-BE49-F238E27FC236}">
                <a16:creationId xmlns:a16="http://schemas.microsoft.com/office/drawing/2014/main" id="{35B8B3C9-8A95-EA44-95E2-13E281E2D01F}"/>
              </a:ext>
            </a:extLst>
          </p:cNvPr>
          <p:cNvPicPr>
            <a:picLocks noChangeAspect="1"/>
          </p:cNvPicPr>
          <p:nvPr/>
        </p:nvPicPr>
        <p:blipFill>
          <a:blip r:embed="rId2"/>
          <a:stretch>
            <a:fillRect/>
          </a:stretch>
        </p:blipFill>
        <p:spPr>
          <a:xfrm>
            <a:off x="1250584" y="1258230"/>
            <a:ext cx="6791979" cy="434154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C8175E0F-9503-AC4A-A598-EF30F3639E8A}"/>
              </a:ext>
            </a:extLst>
          </p:cNvPr>
          <p:cNvPicPr>
            <a:picLocks noChangeAspect="1"/>
          </p:cNvPicPr>
          <p:nvPr/>
        </p:nvPicPr>
        <p:blipFill>
          <a:blip r:embed="rId3"/>
          <a:stretch>
            <a:fillRect/>
          </a:stretch>
        </p:blipFill>
        <p:spPr>
          <a:xfrm>
            <a:off x="461817" y="3561396"/>
            <a:ext cx="2907570" cy="2137064"/>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F09DB42-131F-8043-A63F-A96D8D35AC83}"/>
              </a:ext>
            </a:extLst>
          </p:cNvPr>
          <p:cNvPicPr>
            <a:picLocks noChangeAspect="1"/>
          </p:cNvPicPr>
          <p:nvPr/>
        </p:nvPicPr>
        <p:blipFill>
          <a:blip r:embed="rId4"/>
          <a:stretch>
            <a:fillRect/>
          </a:stretch>
        </p:blipFill>
        <p:spPr>
          <a:xfrm>
            <a:off x="8420887" y="1903311"/>
            <a:ext cx="3473239" cy="3795149"/>
          </a:xfrm>
          <a:prstGeom prst="rect">
            <a:avLst/>
          </a:prstGeom>
        </p:spPr>
      </p:pic>
    </p:spTree>
    <p:extLst>
      <p:ext uri="{BB962C8B-B14F-4D97-AF65-F5344CB8AC3E}">
        <p14:creationId xmlns:p14="http://schemas.microsoft.com/office/powerpoint/2010/main" val="3985127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3F76-A6B0-2640-8EDE-412D0A969EE7}"/>
              </a:ext>
            </a:extLst>
          </p:cNvPr>
          <p:cNvSpPr>
            <a:spLocks noGrp="1"/>
          </p:cNvSpPr>
          <p:nvPr>
            <p:ph type="title"/>
          </p:nvPr>
        </p:nvSpPr>
        <p:spPr>
          <a:xfrm>
            <a:off x="838200" y="365126"/>
            <a:ext cx="10515600" cy="660486"/>
          </a:xfrm>
        </p:spPr>
        <p:txBody>
          <a:bodyPr>
            <a:normAutofit/>
          </a:bodyPr>
          <a:lstStyle/>
          <a:p>
            <a:r>
              <a:rPr lang="en-US" sz="3200" b="1" u="sng" dirty="0"/>
              <a:t>Example Crawl Only </a:t>
            </a:r>
            <a:r>
              <a:rPr lang="en-US" sz="3200" b="1" u="sng" dirty="0">
                <a:solidFill>
                  <a:srgbClr val="FF0000"/>
                </a:solidFill>
              </a:rPr>
              <a:t>First Level </a:t>
            </a:r>
            <a:r>
              <a:rPr lang="en-US" sz="3200" b="1" u="sng" dirty="0"/>
              <a:t>Scan Example Quick Settings:</a:t>
            </a:r>
          </a:p>
        </p:txBody>
      </p:sp>
      <p:pic>
        <p:nvPicPr>
          <p:cNvPr id="4" name="Picture 3" descr="A screenshot of a cell phone&#10;&#10;Description automatically generated">
            <a:extLst>
              <a:ext uri="{FF2B5EF4-FFF2-40B4-BE49-F238E27FC236}">
                <a16:creationId xmlns:a16="http://schemas.microsoft.com/office/drawing/2014/main" id="{4AD005CA-C90E-CA4A-ADCC-CA73370CA7C8}"/>
              </a:ext>
            </a:extLst>
          </p:cNvPr>
          <p:cNvPicPr>
            <a:picLocks noChangeAspect="1"/>
          </p:cNvPicPr>
          <p:nvPr/>
        </p:nvPicPr>
        <p:blipFill>
          <a:blip r:embed="rId2"/>
          <a:stretch>
            <a:fillRect/>
          </a:stretch>
        </p:blipFill>
        <p:spPr>
          <a:xfrm>
            <a:off x="2888673" y="1504604"/>
            <a:ext cx="5908964" cy="3545378"/>
          </a:xfrm>
          <a:prstGeom prst="rect">
            <a:avLst/>
          </a:prstGeom>
        </p:spPr>
      </p:pic>
    </p:spTree>
    <p:extLst>
      <p:ext uri="{BB962C8B-B14F-4D97-AF65-F5344CB8AC3E}">
        <p14:creationId xmlns:p14="http://schemas.microsoft.com/office/powerpoint/2010/main" val="1658622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EBF7A5-32BC-9141-B76A-5E7B0C002417}"/>
              </a:ext>
            </a:extLst>
          </p:cNvPr>
          <p:cNvSpPr/>
          <p:nvPr/>
        </p:nvSpPr>
        <p:spPr>
          <a:xfrm>
            <a:off x="7606146" y="1166842"/>
            <a:ext cx="3906982" cy="5078313"/>
          </a:xfrm>
          <a:prstGeom prst="rect">
            <a:avLst/>
          </a:prstGeom>
          <a:noFill/>
          <a:ln>
            <a:solidFill>
              <a:schemeClr val="tx1"/>
            </a:solidFill>
          </a:ln>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The Goal of a Crawl Only Scan on First Level is to get the most critical low hanging fruit </a:t>
            </a:r>
            <a:r>
              <a:rPr lang="en-US" sz="3600" dirty="0">
                <a:ln w="0"/>
                <a:effectLst>
                  <a:outerShdw blurRad="38100" dist="19050" dir="2700000" algn="tl" rotWithShape="0">
                    <a:schemeClr val="dk1">
                      <a:alpha val="40000"/>
                    </a:schemeClr>
                  </a:outerShdw>
                </a:effectLst>
              </a:rPr>
              <a:t>, </a:t>
            </a:r>
            <a:r>
              <a:rPr lang="en-US" sz="3600" dirty="0">
                <a:ln w="0"/>
                <a:solidFill>
                  <a:srgbClr val="FF0000"/>
                </a:solidFill>
                <a:effectLst>
                  <a:outerShdw blurRad="38100" dist="19050" dir="2700000" algn="tl" rotWithShape="0">
                    <a:schemeClr val="dk1">
                      <a:alpha val="40000"/>
                    </a:schemeClr>
                  </a:outerShdw>
                </a:effectLst>
              </a:rPr>
              <a:t>if any</a:t>
            </a:r>
            <a:r>
              <a:rPr lang="en-US" sz="3600" dirty="0">
                <a:ln w="0"/>
                <a:effectLst>
                  <a:outerShdw blurRad="38100" dist="19050" dir="2700000" algn="tl" rotWithShape="0">
                    <a:schemeClr val="dk1">
                      <a:alpha val="40000"/>
                    </a:schemeClr>
                  </a:outerShdw>
                </a:effectLst>
              </a:rPr>
              <a:t>. </a:t>
            </a:r>
            <a:r>
              <a:rPr lang="en-US" sz="3600" b="1" dirty="0">
                <a:ln w="0"/>
                <a:solidFill>
                  <a:srgbClr val="FF0000"/>
                </a:solidFill>
                <a:effectLst>
                  <a:outerShdw blurRad="38100" dist="19050" dir="2700000" algn="tl" rotWithShape="0">
                    <a:schemeClr val="dk1">
                      <a:alpha val="40000"/>
                    </a:schemeClr>
                  </a:outerShdw>
                </a:effectLst>
              </a:rPr>
              <a:t>This should be fixed yesterday !</a:t>
            </a:r>
          </a:p>
          <a:p>
            <a:pPr algn="ctr"/>
            <a:r>
              <a:rPr lang="en-US" sz="2400" dirty="0">
                <a:ln w="0"/>
                <a:effectLst>
                  <a:outerShdw blurRad="38100" dist="19050" dir="2700000" algn="tl" rotWithShape="0">
                    <a:schemeClr val="dk1">
                      <a:alpha val="40000"/>
                    </a:schemeClr>
                  </a:outerShdw>
                </a:effectLst>
              </a:rPr>
              <a:t> The scan will be fast and hopefully does not return any critical issues or highs.</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descr="A close up of a flower&#10;&#10;Description automatically generated">
            <a:extLst>
              <a:ext uri="{FF2B5EF4-FFF2-40B4-BE49-F238E27FC236}">
                <a16:creationId xmlns:a16="http://schemas.microsoft.com/office/drawing/2014/main" id="{210BEC04-CA2E-7A47-BBDC-95873CFBDA44}"/>
              </a:ext>
            </a:extLst>
          </p:cNvPr>
          <p:cNvPicPr>
            <a:picLocks noChangeAspect="1"/>
          </p:cNvPicPr>
          <p:nvPr/>
        </p:nvPicPr>
        <p:blipFill>
          <a:blip r:embed="rId2"/>
          <a:stretch>
            <a:fillRect/>
          </a:stretch>
        </p:blipFill>
        <p:spPr>
          <a:xfrm>
            <a:off x="1887102" y="331596"/>
            <a:ext cx="4511733" cy="540327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355FE3BB-5183-C146-B43A-63628C83C016}"/>
              </a:ext>
            </a:extLst>
          </p:cNvPr>
          <p:cNvPicPr>
            <a:picLocks noChangeAspect="1"/>
          </p:cNvPicPr>
          <p:nvPr/>
        </p:nvPicPr>
        <p:blipFill>
          <a:blip r:embed="rId3"/>
          <a:stretch>
            <a:fillRect/>
          </a:stretch>
        </p:blipFill>
        <p:spPr>
          <a:xfrm>
            <a:off x="552015" y="2700103"/>
            <a:ext cx="1301750" cy="1689819"/>
          </a:xfrm>
          <a:prstGeom prst="rect">
            <a:avLst/>
          </a:prstGeom>
        </p:spPr>
      </p:pic>
      <p:grpSp>
        <p:nvGrpSpPr>
          <p:cNvPr id="34" name="Group 33">
            <a:extLst>
              <a:ext uri="{FF2B5EF4-FFF2-40B4-BE49-F238E27FC236}">
                <a16:creationId xmlns:a16="http://schemas.microsoft.com/office/drawing/2014/main" id="{6BBA1CFA-FAAF-F74D-9037-3809BBE27342}"/>
              </a:ext>
            </a:extLst>
          </p:cNvPr>
          <p:cNvGrpSpPr/>
          <p:nvPr/>
        </p:nvGrpSpPr>
        <p:grpSpPr>
          <a:xfrm>
            <a:off x="5174704" y="3851077"/>
            <a:ext cx="1891145" cy="2521773"/>
            <a:chOff x="5174704" y="3851077"/>
            <a:chExt cx="1891145" cy="2521773"/>
          </a:xfrm>
        </p:grpSpPr>
        <p:pic>
          <p:nvPicPr>
            <p:cNvPr id="8" name="Picture 7" descr="A close up of a logo&#10;&#10;Description automatically generated">
              <a:extLst>
                <a:ext uri="{FF2B5EF4-FFF2-40B4-BE49-F238E27FC236}">
                  <a16:creationId xmlns:a16="http://schemas.microsoft.com/office/drawing/2014/main" id="{0E5C729E-F13F-074F-9800-1DFF3DE51896}"/>
                </a:ext>
              </a:extLst>
            </p:cNvPr>
            <p:cNvPicPr>
              <a:picLocks noChangeAspect="1"/>
            </p:cNvPicPr>
            <p:nvPr/>
          </p:nvPicPr>
          <p:blipFill>
            <a:blip r:embed="rId4"/>
            <a:stretch>
              <a:fillRect/>
            </a:stretch>
          </p:blipFill>
          <p:spPr>
            <a:xfrm>
              <a:off x="5358780" y="4067232"/>
              <a:ext cx="1474440" cy="1382288"/>
            </a:xfrm>
            <a:prstGeom prst="rect">
              <a:avLst/>
            </a:prstGeom>
          </p:spPr>
        </p:pic>
        <p:sp>
          <p:nvSpPr>
            <p:cNvPr id="9" name="TextBox 8">
              <a:extLst>
                <a:ext uri="{FF2B5EF4-FFF2-40B4-BE49-F238E27FC236}">
                  <a16:creationId xmlns:a16="http://schemas.microsoft.com/office/drawing/2014/main" id="{C87DA01B-CEC1-8A46-B729-FA5EEC5D93D9}"/>
                </a:ext>
              </a:extLst>
            </p:cNvPr>
            <p:cNvSpPr txBox="1"/>
            <p:nvPr/>
          </p:nvSpPr>
          <p:spPr>
            <a:xfrm>
              <a:off x="5174704" y="5449520"/>
              <a:ext cx="1891145" cy="923330"/>
            </a:xfrm>
            <a:prstGeom prst="rect">
              <a:avLst/>
            </a:prstGeom>
            <a:noFill/>
          </p:spPr>
          <p:txBody>
            <a:bodyPr wrap="square" rtlCol="0">
              <a:spAutoFit/>
            </a:bodyPr>
            <a:lstStyle/>
            <a:p>
              <a:pPr algn="ctr"/>
              <a:r>
                <a:rPr lang="en-US" dirty="0"/>
                <a:t>Regular person can find low hanging fruit.</a:t>
              </a:r>
            </a:p>
          </p:txBody>
        </p:sp>
        <p:sp>
          <p:nvSpPr>
            <p:cNvPr id="10" name="Rectangle 9">
              <a:extLst>
                <a:ext uri="{FF2B5EF4-FFF2-40B4-BE49-F238E27FC236}">
                  <a16:creationId xmlns:a16="http://schemas.microsoft.com/office/drawing/2014/main" id="{9FCCC4BA-CE8C-C444-9F85-D6CA5BF36D17}"/>
                </a:ext>
              </a:extLst>
            </p:cNvPr>
            <p:cNvSpPr/>
            <p:nvPr/>
          </p:nvSpPr>
          <p:spPr>
            <a:xfrm>
              <a:off x="5174704" y="3851077"/>
              <a:ext cx="1891145" cy="2521773"/>
            </a:xfrm>
            <a:custGeom>
              <a:avLst/>
              <a:gdLst>
                <a:gd name="connsiteX0" fmla="*/ 0 w 1891145"/>
                <a:gd name="connsiteY0" fmla="*/ 0 h 2521773"/>
                <a:gd name="connsiteX1" fmla="*/ 611470 w 1891145"/>
                <a:gd name="connsiteY1" fmla="*/ 0 h 2521773"/>
                <a:gd name="connsiteX2" fmla="*/ 1260763 w 1891145"/>
                <a:gd name="connsiteY2" fmla="*/ 0 h 2521773"/>
                <a:gd name="connsiteX3" fmla="*/ 1891145 w 1891145"/>
                <a:gd name="connsiteY3" fmla="*/ 0 h 2521773"/>
                <a:gd name="connsiteX4" fmla="*/ 1891145 w 1891145"/>
                <a:gd name="connsiteY4" fmla="*/ 680879 h 2521773"/>
                <a:gd name="connsiteX5" fmla="*/ 1891145 w 1891145"/>
                <a:gd name="connsiteY5" fmla="*/ 1311322 h 2521773"/>
                <a:gd name="connsiteX6" fmla="*/ 1891145 w 1891145"/>
                <a:gd name="connsiteY6" fmla="*/ 1966983 h 2521773"/>
                <a:gd name="connsiteX7" fmla="*/ 1891145 w 1891145"/>
                <a:gd name="connsiteY7" fmla="*/ 2521773 h 2521773"/>
                <a:gd name="connsiteX8" fmla="*/ 1279675 w 1891145"/>
                <a:gd name="connsiteY8" fmla="*/ 2521773 h 2521773"/>
                <a:gd name="connsiteX9" fmla="*/ 611470 w 1891145"/>
                <a:gd name="connsiteY9" fmla="*/ 2521773 h 2521773"/>
                <a:gd name="connsiteX10" fmla="*/ 0 w 1891145"/>
                <a:gd name="connsiteY10" fmla="*/ 2521773 h 2521773"/>
                <a:gd name="connsiteX11" fmla="*/ 0 w 1891145"/>
                <a:gd name="connsiteY11" fmla="*/ 1941765 h 2521773"/>
                <a:gd name="connsiteX12" fmla="*/ 0 w 1891145"/>
                <a:gd name="connsiteY12" fmla="*/ 1260887 h 2521773"/>
                <a:gd name="connsiteX13" fmla="*/ 0 w 1891145"/>
                <a:gd name="connsiteY13" fmla="*/ 605226 h 2521773"/>
                <a:gd name="connsiteX14" fmla="*/ 0 w 1891145"/>
                <a:gd name="connsiteY14" fmla="*/ 0 h 252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91145" h="2521773" extrusionOk="0">
                  <a:moveTo>
                    <a:pt x="0" y="0"/>
                  </a:moveTo>
                  <a:cubicBezTo>
                    <a:pt x="183577" y="-6438"/>
                    <a:pt x="420785" y="-3022"/>
                    <a:pt x="611470" y="0"/>
                  </a:cubicBezTo>
                  <a:cubicBezTo>
                    <a:pt x="802155" y="3022"/>
                    <a:pt x="1031535" y="-23497"/>
                    <a:pt x="1260763" y="0"/>
                  </a:cubicBezTo>
                  <a:cubicBezTo>
                    <a:pt x="1489991" y="23497"/>
                    <a:pt x="1751657" y="-10653"/>
                    <a:pt x="1891145" y="0"/>
                  </a:cubicBezTo>
                  <a:cubicBezTo>
                    <a:pt x="1868556" y="207454"/>
                    <a:pt x="1908347" y="491123"/>
                    <a:pt x="1891145" y="680879"/>
                  </a:cubicBezTo>
                  <a:cubicBezTo>
                    <a:pt x="1873943" y="870635"/>
                    <a:pt x="1872201" y="1008547"/>
                    <a:pt x="1891145" y="1311322"/>
                  </a:cubicBezTo>
                  <a:cubicBezTo>
                    <a:pt x="1910089" y="1614097"/>
                    <a:pt x="1873867" y="1803715"/>
                    <a:pt x="1891145" y="1966983"/>
                  </a:cubicBezTo>
                  <a:cubicBezTo>
                    <a:pt x="1908423" y="2130251"/>
                    <a:pt x="1917194" y="2315162"/>
                    <a:pt x="1891145" y="2521773"/>
                  </a:cubicBezTo>
                  <a:cubicBezTo>
                    <a:pt x="1595068" y="2524655"/>
                    <a:pt x="1503423" y="2537377"/>
                    <a:pt x="1279675" y="2521773"/>
                  </a:cubicBezTo>
                  <a:cubicBezTo>
                    <a:pt x="1055927" y="2506170"/>
                    <a:pt x="831796" y="2548728"/>
                    <a:pt x="611470" y="2521773"/>
                  </a:cubicBezTo>
                  <a:cubicBezTo>
                    <a:pt x="391144" y="2494818"/>
                    <a:pt x="135902" y="2497113"/>
                    <a:pt x="0" y="2521773"/>
                  </a:cubicBezTo>
                  <a:cubicBezTo>
                    <a:pt x="-2505" y="2305204"/>
                    <a:pt x="12834" y="2080707"/>
                    <a:pt x="0" y="1941765"/>
                  </a:cubicBezTo>
                  <a:cubicBezTo>
                    <a:pt x="-12834" y="1802823"/>
                    <a:pt x="5528" y="1463337"/>
                    <a:pt x="0" y="1260887"/>
                  </a:cubicBezTo>
                  <a:cubicBezTo>
                    <a:pt x="-5528" y="1058437"/>
                    <a:pt x="-30082" y="784522"/>
                    <a:pt x="0" y="605226"/>
                  </a:cubicBezTo>
                  <a:cubicBezTo>
                    <a:pt x="30082" y="425930"/>
                    <a:pt x="-12555" y="171472"/>
                    <a:pt x="0" y="0"/>
                  </a:cubicBezTo>
                  <a:close/>
                </a:path>
              </a:pathLst>
            </a:custGeom>
            <a:noFill/>
            <a:ln w="57150">
              <a:solidFill>
                <a:schemeClr val="tx1"/>
              </a:solidFill>
              <a:extLst>
                <a:ext uri="{C807C97D-BFC1-408E-A445-0C87EB9F89A2}">
                  <ask:lineSketchStyleProps xmlns:ask="http://schemas.microsoft.com/office/drawing/2018/sketchyshapes" sd="1091715570">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4CDDBB1C-EBEF-0347-856D-3BD47CA559EE}"/>
              </a:ext>
            </a:extLst>
          </p:cNvPr>
          <p:cNvCxnSpPr/>
          <p:nvPr/>
        </p:nvCxnSpPr>
        <p:spPr>
          <a:xfrm flipH="1">
            <a:off x="3532909" y="5133109"/>
            <a:ext cx="1641795" cy="55804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C47B8C-44E4-6646-9D2B-6BCD911A70FE}"/>
              </a:ext>
            </a:extLst>
          </p:cNvPr>
          <p:cNvSpPr txBox="1"/>
          <p:nvPr/>
        </p:nvSpPr>
        <p:spPr>
          <a:xfrm>
            <a:off x="241877" y="4341525"/>
            <a:ext cx="1891145" cy="2031325"/>
          </a:xfrm>
          <a:prstGeom prst="rect">
            <a:avLst/>
          </a:prstGeom>
          <a:noFill/>
        </p:spPr>
        <p:txBody>
          <a:bodyPr wrap="square" rtlCol="0">
            <a:spAutoFit/>
          </a:bodyPr>
          <a:lstStyle/>
          <a:p>
            <a:pPr algn="ctr"/>
            <a:r>
              <a:rPr lang="en-US" dirty="0"/>
              <a:t>Hacker person starts with low hanging fruit. They may never need to try the more complex attacks.</a:t>
            </a:r>
          </a:p>
        </p:txBody>
      </p:sp>
      <p:sp>
        <p:nvSpPr>
          <p:cNvPr id="14" name="Rectangle 13">
            <a:extLst>
              <a:ext uri="{FF2B5EF4-FFF2-40B4-BE49-F238E27FC236}">
                <a16:creationId xmlns:a16="http://schemas.microsoft.com/office/drawing/2014/main" id="{55647E5E-2C68-5241-861E-72BAC3C25BF2}"/>
              </a:ext>
            </a:extLst>
          </p:cNvPr>
          <p:cNvSpPr/>
          <p:nvPr/>
        </p:nvSpPr>
        <p:spPr>
          <a:xfrm>
            <a:off x="211575" y="2326485"/>
            <a:ext cx="2097203" cy="4046365"/>
          </a:xfrm>
          <a:custGeom>
            <a:avLst/>
            <a:gdLst>
              <a:gd name="connsiteX0" fmla="*/ 0 w 2097203"/>
              <a:gd name="connsiteY0" fmla="*/ 0 h 4046365"/>
              <a:gd name="connsiteX1" fmla="*/ 503329 w 2097203"/>
              <a:gd name="connsiteY1" fmla="*/ 0 h 4046365"/>
              <a:gd name="connsiteX2" fmla="*/ 964713 w 2097203"/>
              <a:gd name="connsiteY2" fmla="*/ 0 h 4046365"/>
              <a:gd name="connsiteX3" fmla="*/ 1530958 w 2097203"/>
              <a:gd name="connsiteY3" fmla="*/ 0 h 4046365"/>
              <a:gd name="connsiteX4" fmla="*/ 2097203 w 2097203"/>
              <a:gd name="connsiteY4" fmla="*/ 0 h 4046365"/>
              <a:gd name="connsiteX5" fmla="*/ 2097203 w 2097203"/>
              <a:gd name="connsiteY5" fmla="*/ 537588 h 4046365"/>
              <a:gd name="connsiteX6" fmla="*/ 2097203 w 2097203"/>
              <a:gd name="connsiteY6" fmla="*/ 1034713 h 4046365"/>
              <a:gd name="connsiteX7" fmla="*/ 2097203 w 2097203"/>
              <a:gd name="connsiteY7" fmla="*/ 1612765 h 4046365"/>
              <a:gd name="connsiteX8" fmla="*/ 2097203 w 2097203"/>
              <a:gd name="connsiteY8" fmla="*/ 2190818 h 4046365"/>
              <a:gd name="connsiteX9" fmla="*/ 2097203 w 2097203"/>
              <a:gd name="connsiteY9" fmla="*/ 2687942 h 4046365"/>
              <a:gd name="connsiteX10" fmla="*/ 2097203 w 2097203"/>
              <a:gd name="connsiteY10" fmla="*/ 3185067 h 4046365"/>
              <a:gd name="connsiteX11" fmla="*/ 2097203 w 2097203"/>
              <a:gd name="connsiteY11" fmla="*/ 4046365 h 4046365"/>
              <a:gd name="connsiteX12" fmla="*/ 1551930 w 2097203"/>
              <a:gd name="connsiteY12" fmla="*/ 4046365 h 4046365"/>
              <a:gd name="connsiteX13" fmla="*/ 985685 w 2097203"/>
              <a:gd name="connsiteY13" fmla="*/ 4046365 h 4046365"/>
              <a:gd name="connsiteX14" fmla="*/ 0 w 2097203"/>
              <a:gd name="connsiteY14" fmla="*/ 4046365 h 4046365"/>
              <a:gd name="connsiteX15" fmla="*/ 0 w 2097203"/>
              <a:gd name="connsiteY15" fmla="*/ 3549240 h 4046365"/>
              <a:gd name="connsiteX16" fmla="*/ 0 w 2097203"/>
              <a:gd name="connsiteY16" fmla="*/ 2971188 h 4046365"/>
              <a:gd name="connsiteX17" fmla="*/ 0 w 2097203"/>
              <a:gd name="connsiteY17" fmla="*/ 2433600 h 4046365"/>
              <a:gd name="connsiteX18" fmla="*/ 0 w 2097203"/>
              <a:gd name="connsiteY18" fmla="*/ 1976938 h 4046365"/>
              <a:gd name="connsiteX19" fmla="*/ 0 w 2097203"/>
              <a:gd name="connsiteY19" fmla="*/ 1479813 h 4046365"/>
              <a:gd name="connsiteX20" fmla="*/ 0 w 2097203"/>
              <a:gd name="connsiteY20" fmla="*/ 982689 h 4046365"/>
              <a:gd name="connsiteX21" fmla="*/ 0 w 2097203"/>
              <a:gd name="connsiteY21" fmla="*/ 0 h 404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97203" h="4046365" extrusionOk="0">
                <a:moveTo>
                  <a:pt x="0" y="0"/>
                </a:moveTo>
                <a:cubicBezTo>
                  <a:pt x="138790" y="-12081"/>
                  <a:pt x="333892" y="55267"/>
                  <a:pt x="503329" y="0"/>
                </a:cubicBezTo>
                <a:cubicBezTo>
                  <a:pt x="672766" y="-55267"/>
                  <a:pt x="861355" y="10242"/>
                  <a:pt x="964713" y="0"/>
                </a:cubicBezTo>
                <a:cubicBezTo>
                  <a:pt x="1068071" y="-10242"/>
                  <a:pt x="1393991" y="4549"/>
                  <a:pt x="1530958" y="0"/>
                </a:cubicBezTo>
                <a:cubicBezTo>
                  <a:pt x="1667926" y="-4549"/>
                  <a:pt x="1887682" y="21757"/>
                  <a:pt x="2097203" y="0"/>
                </a:cubicBezTo>
                <a:cubicBezTo>
                  <a:pt x="2103036" y="115263"/>
                  <a:pt x="2068075" y="364218"/>
                  <a:pt x="2097203" y="537588"/>
                </a:cubicBezTo>
                <a:cubicBezTo>
                  <a:pt x="2126331" y="710958"/>
                  <a:pt x="2064042" y="828785"/>
                  <a:pt x="2097203" y="1034713"/>
                </a:cubicBezTo>
                <a:cubicBezTo>
                  <a:pt x="2130364" y="1240642"/>
                  <a:pt x="2095567" y="1341470"/>
                  <a:pt x="2097203" y="1612765"/>
                </a:cubicBezTo>
                <a:cubicBezTo>
                  <a:pt x="2098839" y="1884060"/>
                  <a:pt x="2084675" y="1965926"/>
                  <a:pt x="2097203" y="2190818"/>
                </a:cubicBezTo>
                <a:cubicBezTo>
                  <a:pt x="2109731" y="2415710"/>
                  <a:pt x="2067306" y="2501162"/>
                  <a:pt x="2097203" y="2687942"/>
                </a:cubicBezTo>
                <a:cubicBezTo>
                  <a:pt x="2127100" y="2874722"/>
                  <a:pt x="2056115" y="3072605"/>
                  <a:pt x="2097203" y="3185067"/>
                </a:cubicBezTo>
                <a:cubicBezTo>
                  <a:pt x="2138291" y="3297530"/>
                  <a:pt x="2072758" y="3646693"/>
                  <a:pt x="2097203" y="4046365"/>
                </a:cubicBezTo>
                <a:cubicBezTo>
                  <a:pt x="1832647" y="4053424"/>
                  <a:pt x="1767020" y="3989351"/>
                  <a:pt x="1551930" y="4046365"/>
                </a:cubicBezTo>
                <a:cubicBezTo>
                  <a:pt x="1336840" y="4103379"/>
                  <a:pt x="1195795" y="3999292"/>
                  <a:pt x="985685" y="4046365"/>
                </a:cubicBezTo>
                <a:cubicBezTo>
                  <a:pt x="775575" y="4093438"/>
                  <a:pt x="467820" y="3963306"/>
                  <a:pt x="0" y="4046365"/>
                </a:cubicBezTo>
                <a:cubicBezTo>
                  <a:pt x="-43894" y="3817040"/>
                  <a:pt x="7075" y="3714388"/>
                  <a:pt x="0" y="3549240"/>
                </a:cubicBezTo>
                <a:cubicBezTo>
                  <a:pt x="-7075" y="3384092"/>
                  <a:pt x="66957" y="3195659"/>
                  <a:pt x="0" y="2971188"/>
                </a:cubicBezTo>
                <a:cubicBezTo>
                  <a:pt x="-66957" y="2746717"/>
                  <a:pt x="31300" y="2675038"/>
                  <a:pt x="0" y="2433600"/>
                </a:cubicBezTo>
                <a:cubicBezTo>
                  <a:pt x="-31300" y="2192162"/>
                  <a:pt x="22736" y="2121962"/>
                  <a:pt x="0" y="1976938"/>
                </a:cubicBezTo>
                <a:cubicBezTo>
                  <a:pt x="-22736" y="1831914"/>
                  <a:pt x="26809" y="1667816"/>
                  <a:pt x="0" y="1479813"/>
                </a:cubicBezTo>
                <a:cubicBezTo>
                  <a:pt x="-26809" y="1291811"/>
                  <a:pt x="34959" y="1150982"/>
                  <a:pt x="0" y="982689"/>
                </a:cubicBezTo>
                <a:cubicBezTo>
                  <a:pt x="-34959" y="814396"/>
                  <a:pt x="87280" y="227117"/>
                  <a:pt x="0" y="0"/>
                </a:cubicBezTo>
                <a:close/>
              </a:path>
            </a:pathLst>
          </a:custGeom>
          <a:noFill/>
          <a:ln w="38100">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00F118FE-68BC-C64E-A1B3-17AE87279CDF}"/>
              </a:ext>
            </a:extLst>
          </p:cNvPr>
          <p:cNvCxnSpPr>
            <a:cxnSpLocks/>
          </p:cNvCxnSpPr>
          <p:nvPr/>
        </p:nvCxnSpPr>
        <p:spPr>
          <a:xfrm>
            <a:off x="1980622" y="4700798"/>
            <a:ext cx="1319658" cy="74872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a:extLst>
              <a:ext uri="{FF2B5EF4-FFF2-40B4-BE49-F238E27FC236}">
                <a16:creationId xmlns:a16="http://schemas.microsoft.com/office/drawing/2014/main" id="{12EB0F08-67F5-2849-A2E3-417413D4D41D}"/>
              </a:ext>
            </a:extLst>
          </p:cNvPr>
          <p:cNvCxnSpPr>
            <a:cxnSpLocks/>
            <a:stCxn id="6" idx="0"/>
          </p:cNvCxnSpPr>
          <p:nvPr/>
        </p:nvCxnSpPr>
        <p:spPr>
          <a:xfrm rot="5400000" flipH="1" flipV="1">
            <a:off x="1681465" y="238600"/>
            <a:ext cx="1982928" cy="2940078"/>
          </a:xfrm>
          <a:prstGeom prst="curvedConnector2">
            <a:avLst/>
          </a:prstGeom>
          <a:ln w="762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813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6"/>
            <a:ext cx="10515600" cy="697556"/>
          </a:xfrm>
        </p:spPr>
        <p:txBody>
          <a:bodyPr>
            <a:normAutofit fontScale="90000"/>
          </a:bodyPr>
          <a:lstStyle/>
          <a:p>
            <a:pPr algn="ctr">
              <a:lnSpc>
                <a:spcPct val="100000"/>
              </a:lnSpc>
            </a:pPr>
            <a:r>
              <a:rPr lang="en-US" dirty="0"/>
              <a:t>Application Security - Overview</a:t>
            </a:r>
          </a:p>
        </p:txBody>
      </p:sp>
      <p:sp>
        <p:nvSpPr>
          <p:cNvPr id="4" name="Rectangle 3">
            <a:extLst>
              <a:ext uri="{FF2B5EF4-FFF2-40B4-BE49-F238E27FC236}">
                <a16:creationId xmlns:a16="http://schemas.microsoft.com/office/drawing/2014/main" id="{7C250B90-82A2-5043-BAA4-8A877E18E265}"/>
              </a:ext>
            </a:extLst>
          </p:cNvPr>
          <p:cNvSpPr/>
          <p:nvPr/>
        </p:nvSpPr>
        <p:spPr>
          <a:xfrm>
            <a:off x="838200" y="1560026"/>
            <a:ext cx="10902462" cy="4462760"/>
          </a:xfrm>
          <a:prstGeom prst="rect">
            <a:avLst/>
          </a:prstGeom>
          <a:ln w="38100">
            <a:solidFill>
              <a:schemeClr val="tx1"/>
            </a:solidFill>
          </a:ln>
          <a:scene3d>
            <a:camera prst="orthographicFront"/>
            <a:lightRig rig="threePt" dir="t"/>
          </a:scene3d>
          <a:sp3d>
            <a:bevelT w="139700" prst="cross"/>
          </a:sp3d>
        </p:spPr>
        <p:txBody>
          <a:bodyPr wrap="square">
            <a:spAutoFit/>
            <a:sp3d extrusionH="57150">
              <a:bevelT w="69850" h="38100" prst="cross"/>
            </a:sp3d>
          </a:bodyPr>
          <a:lstStyle/>
          <a:p>
            <a:pPr algn="l"/>
            <a:r>
              <a:rPr lang="en-US" sz="4400" u="sng" dirty="0">
                <a:ln w="0"/>
                <a:solidFill>
                  <a:srgbClr val="C00000"/>
                </a:solidFill>
                <a:effectLst>
                  <a:outerShdw blurRad="38100" dist="25400" dir="5400000" algn="ctr" rotWithShape="0">
                    <a:srgbClr val="6E747A">
                      <a:alpha val="43000"/>
                    </a:srgbClr>
                  </a:outerShdw>
                </a:effectLst>
              </a:rPr>
              <a:t>Software Security Assurance </a:t>
            </a:r>
            <a:r>
              <a:rPr lang="en-US" sz="4000" dirty="0">
                <a:ln w="0"/>
                <a:solidFill>
                  <a:schemeClr val="accent1"/>
                </a:solidFill>
                <a:effectLst>
                  <a:outerShdw blurRad="38100" dist="25400" dir="5400000" algn="ctr" rotWithShape="0">
                    <a:srgbClr val="6E747A">
                      <a:alpha val="43000"/>
                    </a:srgbClr>
                  </a:outerShdw>
                </a:effectLst>
              </a:rPr>
              <a:t>(SSA) is the process of </a:t>
            </a:r>
            <a:r>
              <a:rPr lang="en-US" sz="4000" u="sng" dirty="0">
                <a:ln w="0"/>
                <a:solidFill>
                  <a:schemeClr val="accent1"/>
                </a:solidFill>
                <a:effectLst>
                  <a:outerShdw blurRad="38100" dist="25400" dir="5400000" algn="ctr" rotWithShape="0">
                    <a:srgbClr val="6E747A">
                      <a:alpha val="43000"/>
                    </a:srgbClr>
                  </a:outerShdw>
                </a:effectLst>
              </a:rPr>
              <a:t>ensuring that software is designed to operate at a level of security</a:t>
            </a:r>
            <a:r>
              <a:rPr lang="en-US" sz="4000" dirty="0">
                <a:ln w="0"/>
                <a:solidFill>
                  <a:schemeClr val="accent1"/>
                </a:solidFill>
                <a:effectLst>
                  <a:outerShdw blurRad="38100" dist="25400" dir="5400000" algn="ctr" rotWithShape="0">
                    <a:srgbClr val="6E747A">
                      <a:alpha val="43000"/>
                    </a:srgbClr>
                  </a:outerShdw>
                </a:effectLst>
              </a:rPr>
              <a:t> that is consistent with the potential harm that could result from the loss, inaccuracy, alteration, unavailability, or misuse of the data and resources that it uses, controls, and protects.</a:t>
            </a:r>
          </a:p>
        </p:txBody>
      </p:sp>
    </p:spTree>
    <p:extLst>
      <p:ext uri="{BB962C8B-B14F-4D97-AF65-F5344CB8AC3E}">
        <p14:creationId xmlns:p14="http://schemas.microsoft.com/office/powerpoint/2010/main" val="4077865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E0FDEF2-F1C1-A845-A6FC-1E126025270A}"/>
              </a:ext>
            </a:extLst>
          </p:cNvPr>
          <p:cNvSpPr/>
          <p:nvPr/>
        </p:nvSpPr>
        <p:spPr>
          <a:xfrm>
            <a:off x="3613594" y="952473"/>
            <a:ext cx="4372992" cy="1323439"/>
          </a:xfrm>
          <a:prstGeom prst="rect">
            <a:avLst/>
          </a:prstGeom>
          <a:noFill/>
        </p:spPr>
        <p:txBody>
          <a:bodyPr wrap="none" lIns="91440" tIns="45720" rIns="91440" bIns="45720">
            <a:spAutoFit/>
          </a:bodyPr>
          <a:lstStyle/>
          <a:p>
            <a:pPr algn="ctr"/>
            <a:r>
              <a:rPr lang="en-US" sz="8000" b="0" cap="none" spc="0" dirty="0">
                <a:ln w="0"/>
                <a:solidFill>
                  <a:schemeClr val="tx1"/>
                </a:solidFill>
                <a:effectLst>
                  <a:outerShdw blurRad="38100" dist="19050" dir="2700000" algn="tl" rotWithShape="0">
                    <a:schemeClr val="dk1">
                      <a:alpha val="40000"/>
                    </a:schemeClr>
                  </a:outerShdw>
                </a:effectLst>
              </a:rPr>
              <a:t>Questions</a:t>
            </a:r>
          </a:p>
        </p:txBody>
      </p:sp>
      <p:pic>
        <p:nvPicPr>
          <p:cNvPr id="20" name="Picture 19" descr="A picture containing drawing&#10;&#10;Description automatically generated">
            <a:extLst>
              <a:ext uri="{FF2B5EF4-FFF2-40B4-BE49-F238E27FC236}">
                <a16:creationId xmlns:a16="http://schemas.microsoft.com/office/drawing/2014/main" id="{1218DFF1-39B5-2747-8C97-ACDAA5064199}"/>
              </a:ext>
            </a:extLst>
          </p:cNvPr>
          <p:cNvPicPr>
            <a:picLocks noChangeAspect="1"/>
          </p:cNvPicPr>
          <p:nvPr/>
        </p:nvPicPr>
        <p:blipFill>
          <a:blip r:embed="rId2"/>
          <a:stretch>
            <a:fillRect/>
          </a:stretch>
        </p:blipFill>
        <p:spPr>
          <a:xfrm>
            <a:off x="4142541" y="2275912"/>
            <a:ext cx="2733206" cy="3648970"/>
          </a:xfrm>
          <a:prstGeom prst="rect">
            <a:avLst/>
          </a:prstGeom>
        </p:spPr>
      </p:pic>
    </p:spTree>
    <p:extLst>
      <p:ext uri="{BB962C8B-B14F-4D97-AF65-F5344CB8AC3E}">
        <p14:creationId xmlns:p14="http://schemas.microsoft.com/office/powerpoint/2010/main" val="336596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ck sitting on top of a wooden table&#10;&#10;Description automatically generated">
            <a:extLst>
              <a:ext uri="{FF2B5EF4-FFF2-40B4-BE49-F238E27FC236}">
                <a16:creationId xmlns:a16="http://schemas.microsoft.com/office/drawing/2014/main" id="{1A636C06-901B-3640-97C6-7615AECE7C03}"/>
              </a:ext>
            </a:extLst>
          </p:cNvPr>
          <p:cNvPicPr>
            <a:picLocks noChangeAspect="1"/>
          </p:cNvPicPr>
          <p:nvPr/>
        </p:nvPicPr>
        <p:blipFill>
          <a:blip r:embed="rId2"/>
          <a:stretch>
            <a:fillRect/>
          </a:stretch>
        </p:blipFill>
        <p:spPr>
          <a:xfrm>
            <a:off x="4623025" y="1204191"/>
            <a:ext cx="6679975" cy="4449618"/>
          </a:xfrm>
          <a:prstGeom prst="rect">
            <a:avLst/>
          </a:prstGeom>
        </p:spPr>
      </p:pic>
      <p:pic>
        <p:nvPicPr>
          <p:cNvPr id="5" name="Picture 4" descr="A drawing of a cartoon character&#10;&#10;Description automatically generated">
            <a:extLst>
              <a:ext uri="{FF2B5EF4-FFF2-40B4-BE49-F238E27FC236}">
                <a16:creationId xmlns:a16="http://schemas.microsoft.com/office/drawing/2014/main" id="{95D3FB15-04EC-A843-94DA-E74808B92D11}"/>
              </a:ext>
            </a:extLst>
          </p:cNvPr>
          <p:cNvPicPr>
            <a:picLocks noChangeAspect="1"/>
          </p:cNvPicPr>
          <p:nvPr/>
        </p:nvPicPr>
        <p:blipFill>
          <a:blip r:embed="rId3"/>
          <a:stretch>
            <a:fillRect/>
          </a:stretch>
        </p:blipFill>
        <p:spPr>
          <a:xfrm>
            <a:off x="1408546" y="1650423"/>
            <a:ext cx="2768600" cy="2933700"/>
          </a:xfrm>
          <a:prstGeom prst="rect">
            <a:avLst/>
          </a:prstGeom>
        </p:spPr>
      </p:pic>
    </p:spTree>
    <p:extLst>
      <p:ext uri="{BB962C8B-B14F-4D97-AF65-F5344CB8AC3E}">
        <p14:creationId xmlns:p14="http://schemas.microsoft.com/office/powerpoint/2010/main" val="46669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3F76-A6B0-2640-8EDE-412D0A969EE7}"/>
              </a:ext>
            </a:extLst>
          </p:cNvPr>
          <p:cNvSpPr>
            <a:spLocks noGrp="1"/>
          </p:cNvSpPr>
          <p:nvPr>
            <p:ph type="title"/>
          </p:nvPr>
        </p:nvSpPr>
        <p:spPr>
          <a:xfrm>
            <a:off x="838200" y="365126"/>
            <a:ext cx="10515600" cy="660486"/>
          </a:xfrm>
        </p:spPr>
        <p:txBody>
          <a:bodyPr>
            <a:normAutofit/>
          </a:bodyPr>
          <a:lstStyle/>
          <a:p>
            <a:r>
              <a:rPr lang="en-US" sz="3200" b="1" u="sng" dirty="0"/>
              <a:t>Example Crawl Only </a:t>
            </a:r>
            <a:r>
              <a:rPr lang="en-US" sz="3200" b="1" u="sng" dirty="0">
                <a:solidFill>
                  <a:srgbClr val="FF0000"/>
                </a:solidFill>
              </a:rPr>
              <a:t>Full Site </a:t>
            </a:r>
            <a:r>
              <a:rPr lang="en-US" sz="3200" b="1" u="sng" dirty="0"/>
              <a:t>Scan:</a:t>
            </a:r>
          </a:p>
        </p:txBody>
      </p:sp>
      <p:pic>
        <p:nvPicPr>
          <p:cNvPr id="5" name="Picture 4" descr="A screenshot of a cell phone&#10;&#10;Description automatically generated">
            <a:extLst>
              <a:ext uri="{FF2B5EF4-FFF2-40B4-BE49-F238E27FC236}">
                <a16:creationId xmlns:a16="http://schemas.microsoft.com/office/drawing/2014/main" id="{7C87FCBB-EEEF-1E4C-A309-668A00FC6F90}"/>
              </a:ext>
            </a:extLst>
          </p:cNvPr>
          <p:cNvPicPr>
            <a:picLocks noChangeAspect="1"/>
          </p:cNvPicPr>
          <p:nvPr/>
        </p:nvPicPr>
        <p:blipFill>
          <a:blip r:embed="rId2"/>
          <a:stretch>
            <a:fillRect/>
          </a:stretch>
        </p:blipFill>
        <p:spPr>
          <a:xfrm>
            <a:off x="2863850" y="1280391"/>
            <a:ext cx="6464300" cy="39751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A4AE1D2-99F9-814F-9520-41E6E65C0935}"/>
              </a:ext>
            </a:extLst>
          </p:cNvPr>
          <p:cNvPicPr>
            <a:picLocks noChangeAspect="1"/>
          </p:cNvPicPr>
          <p:nvPr/>
        </p:nvPicPr>
        <p:blipFill>
          <a:blip r:embed="rId3"/>
          <a:stretch>
            <a:fillRect/>
          </a:stretch>
        </p:blipFill>
        <p:spPr>
          <a:xfrm>
            <a:off x="412750" y="1280391"/>
            <a:ext cx="2451100" cy="317500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7B901799-357A-5749-943F-EFD38F4AD255}"/>
              </a:ext>
            </a:extLst>
          </p:cNvPr>
          <p:cNvPicPr>
            <a:picLocks noChangeAspect="1"/>
          </p:cNvPicPr>
          <p:nvPr/>
        </p:nvPicPr>
        <p:blipFill>
          <a:blip r:embed="rId4"/>
          <a:stretch>
            <a:fillRect/>
          </a:stretch>
        </p:blipFill>
        <p:spPr>
          <a:xfrm>
            <a:off x="9093668" y="1025612"/>
            <a:ext cx="2764439" cy="3174999"/>
          </a:xfrm>
          <a:prstGeom prst="rect">
            <a:avLst/>
          </a:prstGeom>
        </p:spPr>
      </p:pic>
    </p:spTree>
    <p:extLst>
      <p:ext uri="{BB962C8B-B14F-4D97-AF65-F5344CB8AC3E}">
        <p14:creationId xmlns:p14="http://schemas.microsoft.com/office/powerpoint/2010/main" val="1549343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3F76-A6B0-2640-8EDE-412D0A969EE7}"/>
              </a:ext>
            </a:extLst>
          </p:cNvPr>
          <p:cNvSpPr>
            <a:spLocks noGrp="1"/>
          </p:cNvSpPr>
          <p:nvPr>
            <p:ph type="title"/>
          </p:nvPr>
        </p:nvSpPr>
        <p:spPr>
          <a:xfrm>
            <a:off x="838200" y="365126"/>
            <a:ext cx="10515600" cy="660486"/>
          </a:xfrm>
        </p:spPr>
        <p:txBody>
          <a:bodyPr>
            <a:normAutofit/>
          </a:bodyPr>
          <a:lstStyle/>
          <a:p>
            <a:r>
              <a:rPr lang="en-US" sz="3200" b="1" u="sng" dirty="0"/>
              <a:t>Example Crawl Only </a:t>
            </a:r>
            <a:r>
              <a:rPr lang="en-US" sz="3200" b="1" u="sng" dirty="0">
                <a:solidFill>
                  <a:srgbClr val="FF0000"/>
                </a:solidFill>
              </a:rPr>
              <a:t>First Level </a:t>
            </a:r>
            <a:r>
              <a:rPr lang="en-US" sz="3200" b="1" u="sng" dirty="0"/>
              <a:t>Scan Example Default Settings:</a:t>
            </a:r>
          </a:p>
        </p:txBody>
      </p:sp>
      <p:pic>
        <p:nvPicPr>
          <p:cNvPr id="5" name="Picture 4" descr="A screenshot of a computer&#10;&#10;Description automatically generated">
            <a:extLst>
              <a:ext uri="{FF2B5EF4-FFF2-40B4-BE49-F238E27FC236}">
                <a16:creationId xmlns:a16="http://schemas.microsoft.com/office/drawing/2014/main" id="{59BE7DA9-D2BB-CA43-83B6-1E7D228D1FB1}"/>
              </a:ext>
            </a:extLst>
          </p:cNvPr>
          <p:cNvPicPr>
            <a:picLocks noChangeAspect="1"/>
          </p:cNvPicPr>
          <p:nvPr/>
        </p:nvPicPr>
        <p:blipFill>
          <a:blip r:embed="rId2"/>
          <a:stretch>
            <a:fillRect/>
          </a:stretch>
        </p:blipFill>
        <p:spPr>
          <a:xfrm>
            <a:off x="2389908" y="1025612"/>
            <a:ext cx="6722185" cy="5514607"/>
          </a:xfrm>
          <a:prstGeom prst="rect">
            <a:avLst/>
          </a:prstGeom>
        </p:spPr>
      </p:pic>
    </p:spTree>
    <p:extLst>
      <p:ext uri="{BB962C8B-B14F-4D97-AF65-F5344CB8AC3E}">
        <p14:creationId xmlns:p14="http://schemas.microsoft.com/office/powerpoint/2010/main" val="791913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3F76-A6B0-2640-8EDE-412D0A969EE7}"/>
              </a:ext>
            </a:extLst>
          </p:cNvPr>
          <p:cNvSpPr>
            <a:spLocks noGrp="1"/>
          </p:cNvSpPr>
          <p:nvPr>
            <p:ph type="title"/>
          </p:nvPr>
        </p:nvSpPr>
        <p:spPr>
          <a:xfrm>
            <a:off x="838200" y="365126"/>
            <a:ext cx="10515600" cy="660486"/>
          </a:xfrm>
        </p:spPr>
        <p:txBody>
          <a:bodyPr>
            <a:normAutofit/>
          </a:bodyPr>
          <a:lstStyle/>
          <a:p>
            <a:r>
              <a:rPr lang="en-US" sz="3200" b="1" u="sng" dirty="0"/>
              <a:t>Example Crawl Only </a:t>
            </a:r>
            <a:r>
              <a:rPr lang="en-US" sz="3200" b="1" u="sng" dirty="0">
                <a:solidFill>
                  <a:srgbClr val="FF0000"/>
                </a:solidFill>
              </a:rPr>
              <a:t>Full Site </a:t>
            </a:r>
            <a:r>
              <a:rPr lang="en-US" sz="3200" b="1" u="sng" dirty="0"/>
              <a:t>Scan:</a:t>
            </a:r>
          </a:p>
        </p:txBody>
      </p:sp>
      <p:pic>
        <p:nvPicPr>
          <p:cNvPr id="7" name="Picture 6" descr="A screenshot of a cell phone&#10;&#10;Description automatically generated">
            <a:extLst>
              <a:ext uri="{FF2B5EF4-FFF2-40B4-BE49-F238E27FC236}">
                <a16:creationId xmlns:a16="http://schemas.microsoft.com/office/drawing/2014/main" id="{EC52DCA4-BB8D-4147-81B7-05C07BDE27F8}"/>
              </a:ext>
            </a:extLst>
          </p:cNvPr>
          <p:cNvPicPr>
            <a:picLocks noChangeAspect="1"/>
          </p:cNvPicPr>
          <p:nvPr/>
        </p:nvPicPr>
        <p:blipFill>
          <a:blip r:embed="rId2"/>
          <a:stretch>
            <a:fillRect/>
          </a:stretch>
        </p:blipFill>
        <p:spPr>
          <a:xfrm>
            <a:off x="4638675" y="1617429"/>
            <a:ext cx="2914650" cy="4558812"/>
          </a:xfrm>
          <a:prstGeom prst="rect">
            <a:avLst/>
          </a:prstGeom>
        </p:spPr>
      </p:pic>
    </p:spTree>
    <p:extLst>
      <p:ext uri="{BB962C8B-B14F-4D97-AF65-F5344CB8AC3E}">
        <p14:creationId xmlns:p14="http://schemas.microsoft.com/office/powerpoint/2010/main" val="2136771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3F76-A6B0-2640-8EDE-412D0A969EE7}"/>
              </a:ext>
            </a:extLst>
          </p:cNvPr>
          <p:cNvSpPr>
            <a:spLocks noGrp="1"/>
          </p:cNvSpPr>
          <p:nvPr>
            <p:ph type="title"/>
          </p:nvPr>
        </p:nvSpPr>
        <p:spPr>
          <a:xfrm>
            <a:off x="838200" y="365126"/>
            <a:ext cx="10515600" cy="660486"/>
          </a:xfrm>
        </p:spPr>
        <p:txBody>
          <a:bodyPr>
            <a:normAutofit/>
          </a:bodyPr>
          <a:lstStyle/>
          <a:p>
            <a:r>
              <a:rPr lang="en-US" sz="3200" b="1" u="sng" dirty="0"/>
              <a:t>Example Crawl Only Quick speed compare to </a:t>
            </a:r>
            <a:r>
              <a:rPr lang="en-US" sz="3200" b="1" u="sng" dirty="0">
                <a:solidFill>
                  <a:srgbClr val="FF0000"/>
                </a:solidFill>
              </a:rPr>
              <a:t>Full Site </a:t>
            </a:r>
            <a:r>
              <a:rPr lang="en-US" sz="3200" b="1" u="sng" dirty="0"/>
              <a:t>Scan:</a:t>
            </a:r>
          </a:p>
        </p:txBody>
      </p:sp>
      <p:pic>
        <p:nvPicPr>
          <p:cNvPr id="6" name="Picture 5" descr="A screenshot of a cell phone&#10;&#10;Description automatically generated">
            <a:extLst>
              <a:ext uri="{FF2B5EF4-FFF2-40B4-BE49-F238E27FC236}">
                <a16:creationId xmlns:a16="http://schemas.microsoft.com/office/drawing/2014/main" id="{D158AE5B-5587-D440-A2A4-6774FE602618}"/>
              </a:ext>
            </a:extLst>
          </p:cNvPr>
          <p:cNvPicPr>
            <a:picLocks noChangeAspect="1"/>
          </p:cNvPicPr>
          <p:nvPr/>
        </p:nvPicPr>
        <p:blipFill>
          <a:blip r:embed="rId2"/>
          <a:stretch>
            <a:fillRect/>
          </a:stretch>
        </p:blipFill>
        <p:spPr>
          <a:xfrm>
            <a:off x="1001778" y="1778620"/>
            <a:ext cx="3473239" cy="3795149"/>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09C8FD6F-54D8-7140-943C-50CFB1897690}"/>
              </a:ext>
            </a:extLst>
          </p:cNvPr>
          <p:cNvPicPr>
            <a:picLocks noChangeAspect="1"/>
          </p:cNvPicPr>
          <p:nvPr/>
        </p:nvPicPr>
        <p:blipFill>
          <a:blip r:embed="rId3"/>
          <a:stretch>
            <a:fillRect/>
          </a:stretch>
        </p:blipFill>
        <p:spPr>
          <a:xfrm>
            <a:off x="7528213" y="1676163"/>
            <a:ext cx="3473238" cy="4000062"/>
          </a:xfrm>
          <a:prstGeom prst="rect">
            <a:avLst/>
          </a:prstGeom>
        </p:spPr>
      </p:pic>
      <p:pic>
        <p:nvPicPr>
          <p:cNvPr id="9" name="Picture 8" descr="A close up of a logo&#10;&#10;Description automatically generated">
            <a:extLst>
              <a:ext uri="{FF2B5EF4-FFF2-40B4-BE49-F238E27FC236}">
                <a16:creationId xmlns:a16="http://schemas.microsoft.com/office/drawing/2014/main" id="{D2BE08F6-08F8-1743-95C8-AFBB6147EF97}"/>
              </a:ext>
            </a:extLst>
          </p:cNvPr>
          <p:cNvPicPr>
            <a:picLocks noChangeAspect="1"/>
          </p:cNvPicPr>
          <p:nvPr/>
        </p:nvPicPr>
        <p:blipFill>
          <a:blip r:embed="rId4"/>
          <a:stretch>
            <a:fillRect/>
          </a:stretch>
        </p:blipFill>
        <p:spPr>
          <a:xfrm>
            <a:off x="5300315" y="1025612"/>
            <a:ext cx="1402598" cy="1051949"/>
          </a:xfrm>
          <a:prstGeom prst="rect">
            <a:avLst/>
          </a:prstGeom>
        </p:spPr>
      </p:pic>
      <p:sp>
        <p:nvSpPr>
          <p:cNvPr id="10" name="TextBox 9">
            <a:extLst>
              <a:ext uri="{FF2B5EF4-FFF2-40B4-BE49-F238E27FC236}">
                <a16:creationId xmlns:a16="http://schemas.microsoft.com/office/drawing/2014/main" id="{8CB4A81D-FC7F-3E43-AAAB-584F5640FCDC}"/>
              </a:ext>
            </a:extLst>
          </p:cNvPr>
          <p:cNvSpPr txBox="1"/>
          <p:nvPr/>
        </p:nvSpPr>
        <p:spPr>
          <a:xfrm>
            <a:off x="4663788" y="2077561"/>
            <a:ext cx="2611583" cy="4154984"/>
          </a:xfrm>
          <a:prstGeom prst="rect">
            <a:avLst/>
          </a:prstGeom>
          <a:noFill/>
        </p:spPr>
        <p:txBody>
          <a:bodyPr wrap="square" rtlCol="0">
            <a:spAutoFit/>
          </a:bodyPr>
          <a:lstStyle/>
          <a:p>
            <a:pPr algn="ctr"/>
            <a:r>
              <a:rPr lang="en-US" sz="2400" dirty="0"/>
              <a:t>Increase in time.</a:t>
            </a:r>
          </a:p>
          <a:p>
            <a:pPr algn="ctr"/>
            <a:r>
              <a:rPr lang="en-US" sz="2000" b="1" dirty="0">
                <a:solidFill>
                  <a:srgbClr val="FF0000"/>
                </a:solidFill>
              </a:rPr>
              <a:t>NOTE: This is one example on a small scale.</a:t>
            </a:r>
          </a:p>
          <a:p>
            <a:pPr algn="ctr"/>
            <a:r>
              <a:rPr lang="en-US" sz="2000" dirty="0"/>
              <a:t>There are many factors that affect scan time.</a:t>
            </a:r>
          </a:p>
          <a:p>
            <a:pPr algn="ctr"/>
            <a:endParaRPr lang="en-US" sz="2000" dirty="0"/>
          </a:p>
          <a:p>
            <a:pPr algn="ctr"/>
            <a:r>
              <a:rPr lang="en-US" sz="2000" dirty="0"/>
              <a:t> </a:t>
            </a:r>
            <a:r>
              <a:rPr lang="en-US" sz="2400" b="1" dirty="0">
                <a:solidFill>
                  <a:srgbClr val="FF0000"/>
                </a:solidFill>
              </a:rPr>
              <a:t>NOTE:  We will discuss scan performance tuning in a later section.</a:t>
            </a:r>
          </a:p>
        </p:txBody>
      </p:sp>
    </p:spTree>
    <p:extLst>
      <p:ext uri="{BB962C8B-B14F-4D97-AF65-F5344CB8AC3E}">
        <p14:creationId xmlns:p14="http://schemas.microsoft.com/office/powerpoint/2010/main" val="555595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3F76-A6B0-2640-8EDE-412D0A969EE7}"/>
              </a:ext>
            </a:extLst>
          </p:cNvPr>
          <p:cNvSpPr>
            <a:spLocks noGrp="1"/>
          </p:cNvSpPr>
          <p:nvPr>
            <p:ph type="title"/>
          </p:nvPr>
        </p:nvSpPr>
        <p:spPr>
          <a:xfrm>
            <a:off x="838200" y="365126"/>
            <a:ext cx="10515600" cy="660486"/>
          </a:xfrm>
        </p:spPr>
        <p:txBody>
          <a:bodyPr>
            <a:normAutofit/>
          </a:bodyPr>
          <a:lstStyle/>
          <a:p>
            <a:r>
              <a:rPr lang="en-US" sz="3200" b="1" u="sng" dirty="0"/>
              <a:t>Example Crawl Only Quick speed compare to </a:t>
            </a:r>
            <a:r>
              <a:rPr lang="en-US" sz="3200" b="1" u="sng" dirty="0">
                <a:solidFill>
                  <a:srgbClr val="FF0000"/>
                </a:solidFill>
              </a:rPr>
              <a:t>Full Site </a:t>
            </a:r>
            <a:r>
              <a:rPr lang="en-US" sz="3200" b="1" u="sng" dirty="0"/>
              <a:t>Scan:</a:t>
            </a:r>
          </a:p>
        </p:txBody>
      </p:sp>
      <p:sp>
        <p:nvSpPr>
          <p:cNvPr id="10" name="TextBox 9">
            <a:extLst>
              <a:ext uri="{FF2B5EF4-FFF2-40B4-BE49-F238E27FC236}">
                <a16:creationId xmlns:a16="http://schemas.microsoft.com/office/drawing/2014/main" id="{8CB4A81D-FC7F-3E43-AAAB-584F5640FCDC}"/>
              </a:ext>
            </a:extLst>
          </p:cNvPr>
          <p:cNvSpPr txBox="1"/>
          <p:nvPr/>
        </p:nvSpPr>
        <p:spPr>
          <a:xfrm>
            <a:off x="4663788" y="2077561"/>
            <a:ext cx="2611583" cy="4524315"/>
          </a:xfrm>
          <a:prstGeom prst="rect">
            <a:avLst/>
          </a:prstGeom>
          <a:noFill/>
        </p:spPr>
        <p:txBody>
          <a:bodyPr wrap="square" rtlCol="0">
            <a:spAutoFit/>
          </a:bodyPr>
          <a:lstStyle/>
          <a:p>
            <a:pPr algn="ctr"/>
            <a:r>
              <a:rPr lang="en-US" sz="2400" dirty="0"/>
              <a:t>50% Increase in High issues.</a:t>
            </a:r>
          </a:p>
          <a:p>
            <a:pPr algn="ctr"/>
            <a:r>
              <a:rPr lang="en-US" sz="2000" b="1" dirty="0">
                <a:solidFill>
                  <a:srgbClr val="FF0000"/>
                </a:solidFill>
              </a:rPr>
              <a:t>NOTE: This is one example on a small scale.</a:t>
            </a:r>
          </a:p>
          <a:p>
            <a:pPr algn="ctr"/>
            <a:r>
              <a:rPr lang="en-US" sz="2000" dirty="0"/>
              <a:t>There are many factors that affect issues</a:t>
            </a:r>
          </a:p>
          <a:p>
            <a:pPr algn="ctr"/>
            <a:r>
              <a:rPr lang="en-US" sz="2000" dirty="0"/>
              <a:t> </a:t>
            </a:r>
            <a:br>
              <a:rPr lang="en-US" sz="2000" dirty="0"/>
            </a:br>
            <a:r>
              <a:rPr lang="en-US" sz="2400" b="1" dirty="0">
                <a:solidFill>
                  <a:srgbClr val="FF0000"/>
                </a:solidFill>
              </a:rPr>
              <a:t>NOTE:  We will discuss how WebInspect detect issues in a later section.</a:t>
            </a:r>
          </a:p>
        </p:txBody>
      </p:sp>
      <p:pic>
        <p:nvPicPr>
          <p:cNvPr id="5" name="Picture 4">
            <a:extLst>
              <a:ext uri="{FF2B5EF4-FFF2-40B4-BE49-F238E27FC236}">
                <a16:creationId xmlns:a16="http://schemas.microsoft.com/office/drawing/2014/main" id="{2042ADEB-AB18-684A-B8F9-5B059A52407E}"/>
              </a:ext>
            </a:extLst>
          </p:cNvPr>
          <p:cNvPicPr>
            <a:picLocks noChangeAspect="1"/>
          </p:cNvPicPr>
          <p:nvPr/>
        </p:nvPicPr>
        <p:blipFill>
          <a:blip r:embed="rId2"/>
          <a:stretch>
            <a:fillRect/>
          </a:stretch>
        </p:blipFill>
        <p:spPr>
          <a:xfrm>
            <a:off x="7552460" y="1813633"/>
            <a:ext cx="4114800" cy="24638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CD8AC1A8-F474-B542-8686-3F5D72B40852}"/>
              </a:ext>
            </a:extLst>
          </p:cNvPr>
          <p:cNvPicPr>
            <a:picLocks noChangeAspect="1"/>
          </p:cNvPicPr>
          <p:nvPr/>
        </p:nvPicPr>
        <p:blipFill>
          <a:blip r:embed="rId3"/>
          <a:stretch>
            <a:fillRect/>
          </a:stretch>
        </p:blipFill>
        <p:spPr>
          <a:xfrm>
            <a:off x="7419110" y="4513004"/>
            <a:ext cx="4381500" cy="12192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DB0A5F7E-E974-0D42-9CD2-A561539B946B}"/>
              </a:ext>
            </a:extLst>
          </p:cNvPr>
          <p:cNvPicPr>
            <a:picLocks noChangeAspect="1"/>
          </p:cNvPicPr>
          <p:nvPr/>
        </p:nvPicPr>
        <p:blipFill>
          <a:blip r:embed="rId4"/>
          <a:stretch>
            <a:fillRect/>
          </a:stretch>
        </p:blipFill>
        <p:spPr>
          <a:xfrm>
            <a:off x="316349" y="1769183"/>
            <a:ext cx="4203700" cy="2552700"/>
          </a:xfrm>
          <a:prstGeom prst="rect">
            <a:avLst/>
          </a:prstGeom>
        </p:spPr>
      </p:pic>
      <p:pic>
        <p:nvPicPr>
          <p:cNvPr id="14" name="Picture 13" descr="A picture containing screenshot&#10;&#10;Description automatically generated">
            <a:extLst>
              <a:ext uri="{FF2B5EF4-FFF2-40B4-BE49-F238E27FC236}">
                <a16:creationId xmlns:a16="http://schemas.microsoft.com/office/drawing/2014/main" id="{48CC5D9C-AA31-AE46-B661-0C7CAC8A103E}"/>
              </a:ext>
            </a:extLst>
          </p:cNvPr>
          <p:cNvPicPr>
            <a:picLocks noChangeAspect="1"/>
          </p:cNvPicPr>
          <p:nvPr/>
        </p:nvPicPr>
        <p:blipFill>
          <a:blip r:embed="rId5"/>
          <a:stretch>
            <a:fillRect/>
          </a:stretch>
        </p:blipFill>
        <p:spPr>
          <a:xfrm>
            <a:off x="316349" y="4513004"/>
            <a:ext cx="4318000" cy="1104900"/>
          </a:xfrm>
          <a:prstGeom prst="rect">
            <a:avLst/>
          </a:prstGeom>
        </p:spPr>
      </p:pic>
    </p:spTree>
    <p:extLst>
      <p:ext uri="{BB962C8B-B14F-4D97-AF65-F5344CB8AC3E}">
        <p14:creationId xmlns:p14="http://schemas.microsoft.com/office/powerpoint/2010/main" val="1882565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E0FDEF2-F1C1-A845-A6FC-1E126025270A}"/>
              </a:ext>
            </a:extLst>
          </p:cNvPr>
          <p:cNvSpPr/>
          <p:nvPr/>
        </p:nvSpPr>
        <p:spPr>
          <a:xfrm>
            <a:off x="3613594" y="952473"/>
            <a:ext cx="4372992" cy="1323439"/>
          </a:xfrm>
          <a:prstGeom prst="rect">
            <a:avLst/>
          </a:prstGeom>
          <a:noFill/>
        </p:spPr>
        <p:txBody>
          <a:bodyPr wrap="none" lIns="91440" tIns="45720" rIns="91440" bIns="45720">
            <a:spAutoFit/>
          </a:bodyPr>
          <a:lstStyle/>
          <a:p>
            <a:pPr algn="ctr"/>
            <a:r>
              <a:rPr lang="en-US" sz="8000" b="0" cap="none" spc="0" dirty="0">
                <a:ln w="0"/>
                <a:solidFill>
                  <a:schemeClr val="tx1"/>
                </a:solidFill>
                <a:effectLst>
                  <a:outerShdw blurRad="38100" dist="19050" dir="2700000" algn="tl" rotWithShape="0">
                    <a:schemeClr val="dk1">
                      <a:alpha val="40000"/>
                    </a:schemeClr>
                  </a:outerShdw>
                </a:effectLst>
              </a:rPr>
              <a:t>Questions</a:t>
            </a:r>
          </a:p>
        </p:txBody>
      </p:sp>
      <p:pic>
        <p:nvPicPr>
          <p:cNvPr id="20" name="Picture 19" descr="A picture containing drawing&#10;&#10;Description automatically generated">
            <a:extLst>
              <a:ext uri="{FF2B5EF4-FFF2-40B4-BE49-F238E27FC236}">
                <a16:creationId xmlns:a16="http://schemas.microsoft.com/office/drawing/2014/main" id="{1218DFF1-39B5-2747-8C97-ACDAA5064199}"/>
              </a:ext>
            </a:extLst>
          </p:cNvPr>
          <p:cNvPicPr>
            <a:picLocks noChangeAspect="1"/>
          </p:cNvPicPr>
          <p:nvPr/>
        </p:nvPicPr>
        <p:blipFill>
          <a:blip r:embed="rId2"/>
          <a:stretch>
            <a:fillRect/>
          </a:stretch>
        </p:blipFill>
        <p:spPr>
          <a:xfrm>
            <a:off x="4142541" y="2275912"/>
            <a:ext cx="2733206" cy="3648970"/>
          </a:xfrm>
          <a:prstGeom prst="rect">
            <a:avLst/>
          </a:prstGeom>
        </p:spPr>
      </p:pic>
    </p:spTree>
    <p:extLst>
      <p:ext uri="{BB962C8B-B14F-4D97-AF65-F5344CB8AC3E}">
        <p14:creationId xmlns:p14="http://schemas.microsoft.com/office/powerpoint/2010/main" val="267373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65126"/>
            <a:ext cx="10515600" cy="697556"/>
          </a:xfrm>
        </p:spPr>
        <p:txBody>
          <a:bodyPr>
            <a:normAutofit fontScale="90000"/>
          </a:bodyPr>
          <a:lstStyle/>
          <a:p>
            <a:pPr algn="ctr">
              <a:lnSpc>
                <a:spcPct val="100000"/>
              </a:lnSpc>
            </a:pPr>
            <a:r>
              <a:rPr lang="en-US" dirty="0"/>
              <a:t>Application Security - Overview</a:t>
            </a:r>
          </a:p>
        </p:txBody>
      </p:sp>
      <p:grpSp>
        <p:nvGrpSpPr>
          <p:cNvPr id="11" name="Group 10">
            <a:extLst>
              <a:ext uri="{FF2B5EF4-FFF2-40B4-BE49-F238E27FC236}">
                <a16:creationId xmlns:a16="http://schemas.microsoft.com/office/drawing/2014/main" id="{ADCDF94B-3CA3-6F49-995B-5EE4426AF901}"/>
              </a:ext>
            </a:extLst>
          </p:cNvPr>
          <p:cNvGrpSpPr/>
          <p:nvPr/>
        </p:nvGrpSpPr>
        <p:grpSpPr>
          <a:xfrm>
            <a:off x="1736239" y="2280360"/>
            <a:ext cx="2195132" cy="3495950"/>
            <a:chOff x="0" y="0"/>
            <a:chExt cx="568325" cy="1420813"/>
          </a:xfrm>
          <a:solidFill>
            <a:srgbClr val="7030A0"/>
          </a:solidFill>
        </p:grpSpPr>
        <p:sp>
          <p:nvSpPr>
            <p:cNvPr id="12" name="Oval 11">
              <a:extLst>
                <a:ext uri="{FF2B5EF4-FFF2-40B4-BE49-F238E27FC236}">
                  <a16:creationId xmlns:a16="http://schemas.microsoft.com/office/drawing/2014/main" id="{159E8022-25CB-5E43-91E8-136E453EF66F}"/>
                </a:ext>
              </a:extLst>
            </p:cNvPr>
            <p:cNvSpPr>
              <a:spLocks noChangeArrowheads="1"/>
            </p:cNvSpPr>
            <p:nvPr/>
          </p:nvSpPr>
          <p:spPr bwMode="auto">
            <a:xfrm>
              <a:off x="134937" y="0"/>
              <a:ext cx="296863" cy="31115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7561" tIns="48781" rIns="97561" bIns="48781"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174"/>
            </a:p>
          </p:txBody>
        </p:sp>
        <p:sp>
          <p:nvSpPr>
            <p:cNvPr id="13" name="Freeform 12">
              <a:extLst>
                <a:ext uri="{FF2B5EF4-FFF2-40B4-BE49-F238E27FC236}">
                  <a16:creationId xmlns:a16="http://schemas.microsoft.com/office/drawing/2014/main" id="{1A57B772-BABE-FC4A-8845-45853A6F1AC0}"/>
                </a:ext>
              </a:extLst>
            </p:cNvPr>
            <p:cNvSpPr>
              <a:spLocks/>
            </p:cNvSpPr>
            <p:nvPr/>
          </p:nvSpPr>
          <p:spPr bwMode="auto">
            <a:xfrm>
              <a:off x="0" y="357188"/>
              <a:ext cx="568325" cy="1063625"/>
            </a:xfrm>
            <a:custGeom>
              <a:avLst/>
              <a:gdLst>
                <a:gd name="T0" fmla="*/ 119 w 151"/>
                <a:gd name="T1" fmla="*/ 0 h 283"/>
                <a:gd name="T2" fmla="*/ 75 w 151"/>
                <a:gd name="T3" fmla="*/ 0 h 283"/>
                <a:gd name="T4" fmla="*/ 32 w 151"/>
                <a:gd name="T5" fmla="*/ 0 h 283"/>
                <a:gd name="T6" fmla="*/ 0 w 151"/>
                <a:gd name="T7" fmla="*/ 34 h 283"/>
                <a:gd name="T8" fmla="*/ 0 w 151"/>
                <a:gd name="T9" fmla="*/ 39 h 283"/>
                <a:gd name="T10" fmla="*/ 0 w 151"/>
                <a:gd name="T11" fmla="*/ 65 h 283"/>
                <a:gd name="T12" fmla="*/ 0 w 151"/>
                <a:gd name="T13" fmla="*/ 88 h 283"/>
                <a:gd name="T14" fmla="*/ 0 w 151"/>
                <a:gd name="T15" fmla="*/ 133 h 283"/>
                <a:gd name="T16" fmla="*/ 0 w 151"/>
                <a:gd name="T17" fmla="*/ 133 h 283"/>
                <a:gd name="T18" fmla="*/ 12 w 151"/>
                <a:gd name="T19" fmla="*/ 145 h 283"/>
                <a:gd name="T20" fmla="*/ 25 w 151"/>
                <a:gd name="T21" fmla="*/ 135 h 283"/>
                <a:gd name="T22" fmla="*/ 25 w 151"/>
                <a:gd name="T23" fmla="*/ 133 h 283"/>
                <a:gd name="T24" fmla="*/ 25 w 151"/>
                <a:gd name="T25" fmla="*/ 43 h 283"/>
                <a:gd name="T26" fmla="*/ 28 w 151"/>
                <a:gd name="T27" fmla="*/ 39 h 283"/>
                <a:gd name="T28" fmla="*/ 31 w 151"/>
                <a:gd name="T29" fmla="*/ 43 h 283"/>
                <a:gd name="T30" fmla="*/ 31 w 151"/>
                <a:gd name="T31" fmla="*/ 138 h 283"/>
                <a:gd name="T32" fmla="*/ 32 w 151"/>
                <a:gd name="T33" fmla="*/ 152 h 283"/>
                <a:gd name="T34" fmla="*/ 32 w 151"/>
                <a:gd name="T35" fmla="*/ 152 h 283"/>
                <a:gd name="T36" fmla="*/ 32 w 151"/>
                <a:gd name="T37" fmla="*/ 152 h 283"/>
                <a:gd name="T38" fmla="*/ 42 w 151"/>
                <a:gd name="T39" fmla="*/ 260 h 283"/>
                <a:gd name="T40" fmla="*/ 64 w 151"/>
                <a:gd name="T41" fmla="*/ 283 h 283"/>
                <a:gd name="T42" fmla="*/ 75 w 151"/>
                <a:gd name="T43" fmla="*/ 283 h 283"/>
                <a:gd name="T44" fmla="*/ 87 w 151"/>
                <a:gd name="T45" fmla="*/ 283 h 283"/>
                <a:gd name="T46" fmla="*/ 109 w 151"/>
                <a:gd name="T47" fmla="*/ 260 h 283"/>
                <a:gd name="T48" fmla="*/ 119 w 151"/>
                <a:gd name="T49" fmla="*/ 152 h 283"/>
                <a:gd name="T50" fmla="*/ 119 w 151"/>
                <a:gd name="T51" fmla="*/ 152 h 283"/>
                <a:gd name="T52" fmla="*/ 119 w 151"/>
                <a:gd name="T53" fmla="*/ 152 h 283"/>
                <a:gd name="T54" fmla="*/ 119 w 151"/>
                <a:gd name="T55" fmla="*/ 138 h 283"/>
                <a:gd name="T56" fmla="*/ 119 w 151"/>
                <a:gd name="T57" fmla="*/ 43 h 283"/>
                <a:gd name="T58" fmla="*/ 123 w 151"/>
                <a:gd name="T59" fmla="*/ 39 h 283"/>
                <a:gd name="T60" fmla="*/ 126 w 151"/>
                <a:gd name="T61" fmla="*/ 43 h 283"/>
                <a:gd name="T62" fmla="*/ 126 w 151"/>
                <a:gd name="T63" fmla="*/ 133 h 283"/>
                <a:gd name="T64" fmla="*/ 126 w 151"/>
                <a:gd name="T65" fmla="*/ 135 h 283"/>
                <a:gd name="T66" fmla="*/ 139 w 151"/>
                <a:gd name="T67" fmla="*/ 145 h 283"/>
                <a:gd name="T68" fmla="*/ 151 w 151"/>
                <a:gd name="T69" fmla="*/ 133 h 283"/>
                <a:gd name="T70" fmla="*/ 151 w 151"/>
                <a:gd name="T71" fmla="*/ 133 h 283"/>
                <a:gd name="T72" fmla="*/ 151 w 151"/>
                <a:gd name="T73" fmla="*/ 65 h 283"/>
                <a:gd name="T74" fmla="*/ 151 w 151"/>
                <a:gd name="T75" fmla="*/ 39 h 283"/>
                <a:gd name="T76" fmla="*/ 151 w 151"/>
                <a:gd name="T77" fmla="*/ 34 h 283"/>
                <a:gd name="T78" fmla="*/ 119 w 151"/>
                <a:gd name="T79"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 h="283">
                  <a:moveTo>
                    <a:pt x="119" y="0"/>
                  </a:moveTo>
                  <a:cubicBezTo>
                    <a:pt x="75" y="0"/>
                    <a:pt x="75" y="0"/>
                    <a:pt x="75" y="0"/>
                  </a:cubicBezTo>
                  <a:cubicBezTo>
                    <a:pt x="32" y="0"/>
                    <a:pt x="32" y="0"/>
                    <a:pt x="32" y="0"/>
                  </a:cubicBezTo>
                  <a:cubicBezTo>
                    <a:pt x="11" y="0"/>
                    <a:pt x="0" y="10"/>
                    <a:pt x="0" y="34"/>
                  </a:cubicBezTo>
                  <a:cubicBezTo>
                    <a:pt x="0" y="39"/>
                    <a:pt x="0" y="39"/>
                    <a:pt x="0" y="39"/>
                  </a:cubicBezTo>
                  <a:cubicBezTo>
                    <a:pt x="0" y="65"/>
                    <a:pt x="0" y="65"/>
                    <a:pt x="0" y="65"/>
                  </a:cubicBezTo>
                  <a:cubicBezTo>
                    <a:pt x="0" y="88"/>
                    <a:pt x="0" y="88"/>
                    <a:pt x="0" y="88"/>
                  </a:cubicBezTo>
                  <a:cubicBezTo>
                    <a:pt x="0" y="133"/>
                    <a:pt x="0" y="133"/>
                    <a:pt x="0" y="133"/>
                  </a:cubicBezTo>
                  <a:cubicBezTo>
                    <a:pt x="0" y="133"/>
                    <a:pt x="0" y="133"/>
                    <a:pt x="0" y="133"/>
                  </a:cubicBezTo>
                  <a:cubicBezTo>
                    <a:pt x="0" y="140"/>
                    <a:pt x="5" y="145"/>
                    <a:pt x="12" y="145"/>
                  </a:cubicBezTo>
                  <a:cubicBezTo>
                    <a:pt x="19" y="145"/>
                    <a:pt x="24" y="141"/>
                    <a:pt x="25" y="135"/>
                  </a:cubicBezTo>
                  <a:cubicBezTo>
                    <a:pt x="25" y="134"/>
                    <a:pt x="25" y="133"/>
                    <a:pt x="25" y="133"/>
                  </a:cubicBezTo>
                  <a:cubicBezTo>
                    <a:pt x="25" y="43"/>
                    <a:pt x="25" y="43"/>
                    <a:pt x="25" y="43"/>
                  </a:cubicBezTo>
                  <a:cubicBezTo>
                    <a:pt x="25" y="41"/>
                    <a:pt x="26" y="39"/>
                    <a:pt x="28" y="39"/>
                  </a:cubicBezTo>
                  <a:cubicBezTo>
                    <a:pt x="30" y="39"/>
                    <a:pt x="31" y="41"/>
                    <a:pt x="31" y="43"/>
                  </a:cubicBezTo>
                  <a:cubicBezTo>
                    <a:pt x="31" y="138"/>
                    <a:pt x="31" y="138"/>
                    <a:pt x="31" y="138"/>
                  </a:cubicBezTo>
                  <a:cubicBezTo>
                    <a:pt x="31" y="138"/>
                    <a:pt x="31" y="147"/>
                    <a:pt x="32" y="152"/>
                  </a:cubicBezTo>
                  <a:cubicBezTo>
                    <a:pt x="32" y="152"/>
                    <a:pt x="32" y="152"/>
                    <a:pt x="32" y="152"/>
                  </a:cubicBezTo>
                  <a:cubicBezTo>
                    <a:pt x="32" y="152"/>
                    <a:pt x="32" y="152"/>
                    <a:pt x="32" y="152"/>
                  </a:cubicBezTo>
                  <a:cubicBezTo>
                    <a:pt x="42" y="260"/>
                    <a:pt x="42" y="260"/>
                    <a:pt x="42" y="260"/>
                  </a:cubicBezTo>
                  <a:cubicBezTo>
                    <a:pt x="43" y="276"/>
                    <a:pt x="50" y="283"/>
                    <a:pt x="64" y="283"/>
                  </a:cubicBezTo>
                  <a:cubicBezTo>
                    <a:pt x="75" y="283"/>
                    <a:pt x="75" y="283"/>
                    <a:pt x="75" y="283"/>
                  </a:cubicBezTo>
                  <a:cubicBezTo>
                    <a:pt x="87" y="283"/>
                    <a:pt x="87" y="283"/>
                    <a:pt x="87" y="283"/>
                  </a:cubicBezTo>
                  <a:cubicBezTo>
                    <a:pt x="101" y="283"/>
                    <a:pt x="108" y="276"/>
                    <a:pt x="109" y="260"/>
                  </a:cubicBezTo>
                  <a:cubicBezTo>
                    <a:pt x="119" y="152"/>
                    <a:pt x="119" y="152"/>
                    <a:pt x="119" y="152"/>
                  </a:cubicBezTo>
                  <a:cubicBezTo>
                    <a:pt x="119" y="152"/>
                    <a:pt x="119" y="152"/>
                    <a:pt x="119" y="152"/>
                  </a:cubicBezTo>
                  <a:cubicBezTo>
                    <a:pt x="119" y="152"/>
                    <a:pt x="119" y="152"/>
                    <a:pt x="119" y="152"/>
                  </a:cubicBezTo>
                  <a:cubicBezTo>
                    <a:pt x="119" y="147"/>
                    <a:pt x="119" y="138"/>
                    <a:pt x="119" y="138"/>
                  </a:cubicBezTo>
                  <a:cubicBezTo>
                    <a:pt x="119" y="43"/>
                    <a:pt x="119" y="43"/>
                    <a:pt x="119" y="43"/>
                  </a:cubicBezTo>
                  <a:cubicBezTo>
                    <a:pt x="119" y="41"/>
                    <a:pt x="121" y="39"/>
                    <a:pt x="123" y="39"/>
                  </a:cubicBezTo>
                  <a:cubicBezTo>
                    <a:pt x="124" y="39"/>
                    <a:pt x="126" y="41"/>
                    <a:pt x="126" y="43"/>
                  </a:cubicBezTo>
                  <a:cubicBezTo>
                    <a:pt x="126" y="133"/>
                    <a:pt x="126" y="133"/>
                    <a:pt x="126" y="133"/>
                  </a:cubicBezTo>
                  <a:cubicBezTo>
                    <a:pt x="126" y="133"/>
                    <a:pt x="126" y="134"/>
                    <a:pt x="126" y="135"/>
                  </a:cubicBezTo>
                  <a:cubicBezTo>
                    <a:pt x="127" y="141"/>
                    <a:pt x="132" y="145"/>
                    <a:pt x="139" y="145"/>
                  </a:cubicBezTo>
                  <a:cubicBezTo>
                    <a:pt x="146" y="145"/>
                    <a:pt x="151" y="140"/>
                    <a:pt x="151" y="133"/>
                  </a:cubicBezTo>
                  <a:cubicBezTo>
                    <a:pt x="151" y="133"/>
                    <a:pt x="151" y="133"/>
                    <a:pt x="151" y="133"/>
                  </a:cubicBezTo>
                  <a:cubicBezTo>
                    <a:pt x="151" y="65"/>
                    <a:pt x="151" y="65"/>
                    <a:pt x="151" y="65"/>
                  </a:cubicBezTo>
                  <a:cubicBezTo>
                    <a:pt x="151" y="39"/>
                    <a:pt x="151" y="39"/>
                    <a:pt x="151" y="39"/>
                  </a:cubicBezTo>
                  <a:cubicBezTo>
                    <a:pt x="151" y="34"/>
                    <a:pt x="151" y="34"/>
                    <a:pt x="151" y="34"/>
                  </a:cubicBezTo>
                  <a:cubicBezTo>
                    <a:pt x="151" y="10"/>
                    <a:pt x="140" y="0"/>
                    <a:pt x="119" y="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7561" tIns="48781" rIns="97561" bIns="48781"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174"/>
            </a:p>
          </p:txBody>
        </p:sp>
      </p:grpSp>
      <p:sp>
        <p:nvSpPr>
          <p:cNvPr id="14" name="Rectangle 13">
            <a:extLst>
              <a:ext uri="{FF2B5EF4-FFF2-40B4-BE49-F238E27FC236}">
                <a16:creationId xmlns:a16="http://schemas.microsoft.com/office/drawing/2014/main" id="{4F904F1D-2F17-0944-98D0-3BB56C5DABCC}"/>
              </a:ext>
            </a:extLst>
          </p:cNvPr>
          <p:cNvSpPr/>
          <p:nvPr/>
        </p:nvSpPr>
        <p:spPr>
          <a:xfrm>
            <a:off x="5331626" y="2050130"/>
            <a:ext cx="5528480" cy="4031873"/>
          </a:xfrm>
          <a:prstGeom prst="rect">
            <a:avLst/>
          </a:prstGeom>
          <a:ln>
            <a:solidFill>
              <a:schemeClr val="tx1"/>
            </a:solidFill>
          </a:ln>
        </p:spPr>
        <p:txBody>
          <a:bodyPr wrap="square">
            <a:spAutoFit/>
          </a:bodyPr>
          <a:lstStyle/>
          <a:p>
            <a:r>
              <a:rPr lang="en-US" sz="3200" dirty="0"/>
              <a:t>The primary goal of Application Security is to </a:t>
            </a:r>
            <a:r>
              <a:rPr lang="en-US" sz="3200" b="1" dirty="0"/>
              <a:t>reduce your business risk </a:t>
            </a:r>
            <a:r>
              <a:rPr lang="en-US" sz="3200" dirty="0"/>
              <a:t>by eliminating vulnerabilities in your source code. For that reason, we are going to need a process that repairs the code.</a:t>
            </a:r>
          </a:p>
        </p:txBody>
      </p:sp>
    </p:spTree>
    <p:extLst>
      <p:ext uri="{BB962C8B-B14F-4D97-AF65-F5344CB8AC3E}">
        <p14:creationId xmlns:p14="http://schemas.microsoft.com/office/powerpoint/2010/main" val="348158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F9B7-9E19-9248-B956-3C7CCE874316}"/>
              </a:ext>
            </a:extLst>
          </p:cNvPr>
          <p:cNvSpPr>
            <a:spLocks noGrp="1"/>
          </p:cNvSpPr>
          <p:nvPr>
            <p:ph type="title"/>
          </p:nvPr>
        </p:nvSpPr>
        <p:spPr>
          <a:xfrm>
            <a:off x="838200" y="352769"/>
            <a:ext cx="10515600" cy="697556"/>
          </a:xfrm>
        </p:spPr>
        <p:txBody>
          <a:bodyPr>
            <a:normAutofit fontScale="90000"/>
          </a:bodyPr>
          <a:lstStyle/>
          <a:p>
            <a:pPr algn="ctr">
              <a:lnSpc>
                <a:spcPct val="100000"/>
              </a:lnSpc>
            </a:pPr>
            <a:r>
              <a:rPr lang="en-US" dirty="0"/>
              <a:t>Application Security - Overview</a:t>
            </a:r>
          </a:p>
        </p:txBody>
      </p:sp>
      <p:pic>
        <p:nvPicPr>
          <p:cNvPr id="7" name="Picture 6">
            <a:extLst>
              <a:ext uri="{FF2B5EF4-FFF2-40B4-BE49-F238E27FC236}">
                <a16:creationId xmlns:a16="http://schemas.microsoft.com/office/drawing/2014/main" id="{E0CC4DA2-81A3-414B-90CB-E0C28215B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45" y="1859096"/>
            <a:ext cx="5434855" cy="3769124"/>
          </a:xfrm>
          <a:prstGeom prst="rect">
            <a:avLst/>
          </a:prstGeom>
        </p:spPr>
      </p:pic>
      <p:sp>
        <p:nvSpPr>
          <p:cNvPr id="8" name="Rectangle 7">
            <a:extLst>
              <a:ext uri="{FF2B5EF4-FFF2-40B4-BE49-F238E27FC236}">
                <a16:creationId xmlns:a16="http://schemas.microsoft.com/office/drawing/2014/main" id="{C52D0A0A-1327-0148-9DEC-9828EC47D032}"/>
              </a:ext>
            </a:extLst>
          </p:cNvPr>
          <p:cNvSpPr/>
          <p:nvPr/>
        </p:nvSpPr>
        <p:spPr>
          <a:xfrm>
            <a:off x="6456607" y="2035498"/>
            <a:ext cx="5257598" cy="3416320"/>
          </a:xfrm>
          <a:prstGeom prst="rect">
            <a:avLst/>
          </a:prstGeom>
          <a:ln>
            <a:solidFill>
              <a:schemeClr val="tx1"/>
            </a:solidFill>
          </a:ln>
        </p:spPr>
        <p:txBody>
          <a:bodyPr wrap="square">
            <a:spAutoFit/>
          </a:bodyPr>
          <a:lstStyle/>
          <a:p>
            <a:pPr algn="l"/>
            <a:r>
              <a:rPr lang="en-US" sz="4000" b="1" dirty="0">
                <a:solidFill>
                  <a:srgbClr val="FF0000"/>
                </a:solidFill>
              </a:rPr>
              <a:t>Tools do </a:t>
            </a:r>
            <a:r>
              <a:rPr lang="en-US" sz="4000" b="1" u="sng" dirty="0">
                <a:solidFill>
                  <a:srgbClr val="FF0000"/>
                </a:solidFill>
              </a:rPr>
              <a:t>NOT</a:t>
            </a:r>
            <a:r>
              <a:rPr lang="en-US" sz="4000" b="1" dirty="0">
                <a:solidFill>
                  <a:srgbClr val="FF0000"/>
                </a:solidFill>
              </a:rPr>
              <a:t> fix problems, People do ! </a:t>
            </a:r>
          </a:p>
          <a:p>
            <a:pPr algn="l"/>
            <a:endParaRPr lang="en-US" sz="4000" b="1" dirty="0">
              <a:solidFill>
                <a:srgbClr val="FF0000"/>
              </a:solidFill>
            </a:endParaRPr>
          </a:p>
          <a:p>
            <a:pPr algn="l"/>
            <a:r>
              <a:rPr lang="en-US" sz="3200" dirty="0"/>
              <a:t>Tools can support people in finding problems and provide guidance for the human to fix.   </a:t>
            </a:r>
          </a:p>
        </p:txBody>
      </p:sp>
    </p:spTree>
    <p:extLst>
      <p:ext uri="{BB962C8B-B14F-4D97-AF65-F5344CB8AC3E}">
        <p14:creationId xmlns:p14="http://schemas.microsoft.com/office/powerpoint/2010/main" val="40623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24000" y="857250"/>
          <a:ext cx="158750" cy="158750"/>
        </p:xfrm>
        <a:graphic>
          <a:graphicData uri="http://schemas.openxmlformats.org/presentationml/2006/ole">
            <mc:AlternateContent xmlns:mc="http://schemas.openxmlformats.org/markup-compatibility/2006">
              <mc:Choice xmlns:v="urn:schemas-microsoft-com:vml" Requires="v">
                <p:oleObj spid="_x0000_s1038" name="think-cell Slide" r:id="rId30" imgW="216" imgH="216" progId="">
                  <p:embed/>
                </p:oleObj>
              </mc:Choice>
              <mc:Fallback>
                <p:oleObj name="think-cell Slide" r:id="rId30" imgW="216" imgH="216" progId="">
                  <p:embed/>
                  <p:pic>
                    <p:nvPicPr>
                      <p:cNvPr id="2" name="Object 1" hidden="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524000" y="85725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5"/>
          <p:cNvGrpSpPr/>
          <p:nvPr>
            <p:custDataLst>
              <p:tags r:id="rId3"/>
            </p:custDataLst>
          </p:nvPr>
        </p:nvGrpSpPr>
        <p:grpSpPr>
          <a:xfrm>
            <a:off x="2225675" y="2179348"/>
            <a:ext cx="3489126" cy="3261920"/>
            <a:chOff x="701675" y="1322098"/>
            <a:chExt cx="3489126" cy="3261920"/>
          </a:xfrm>
        </p:grpSpPr>
        <p:sp>
          <p:nvSpPr>
            <p:cNvPr id="3" name="Rounded Rectangle 2"/>
            <p:cNvSpPr/>
            <p:nvPr>
              <p:custDataLst>
                <p:tags r:id="rId27"/>
              </p:custDataLst>
            </p:nvPr>
          </p:nvSpPr>
          <p:spPr>
            <a:xfrm>
              <a:off x="2161945" y="1322098"/>
              <a:ext cx="2028856" cy="3261920"/>
            </a:xfrm>
            <a:prstGeom prst="roundRect">
              <a:avLst>
                <a:gd name="adj" fmla="val 5585"/>
              </a:avLst>
            </a:prstGeom>
            <a:solidFill>
              <a:schemeClr val="bg1">
                <a:lumMod val="95000"/>
              </a:schemeClr>
            </a:solidFill>
            <a:ln w="38100">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799" dirty="0">
                <a:solidFill>
                  <a:srgbClr val="FFFFFF"/>
                </a:solidFill>
              </a:endParaRPr>
            </a:p>
          </p:txBody>
        </p:sp>
        <p:sp>
          <p:nvSpPr>
            <p:cNvPr id="72" name="Rectangle 33"/>
            <p:cNvSpPr>
              <a:spLocks noChangeArrowheads="1"/>
            </p:cNvSpPr>
            <p:nvPr/>
          </p:nvSpPr>
          <p:spPr bwMode="auto">
            <a:xfrm>
              <a:off x="2122354" y="1338613"/>
              <a:ext cx="1105752" cy="369204"/>
            </a:xfrm>
            <a:prstGeom prst="rect">
              <a:avLst/>
            </a:prstGeom>
            <a:noFill/>
            <a:ln w="9525">
              <a:noFill/>
              <a:miter lim="800000"/>
              <a:headEnd/>
              <a:tailEnd/>
            </a:ln>
          </p:spPr>
          <p:txBody>
            <a:bodyPr wrap="none">
              <a:spAutoFit/>
            </a:bodyPr>
            <a:lstStyle/>
            <a:p>
              <a:r>
                <a:rPr lang="en-US" sz="1799" b="1" dirty="0">
                  <a:solidFill>
                    <a:srgbClr val="0070C0"/>
                  </a:solidFill>
                </a:rPr>
                <a:t>Networks</a:t>
              </a:r>
              <a:endParaRPr lang="en-US" sz="2000" b="1" dirty="0">
                <a:solidFill>
                  <a:srgbClr val="0070C0"/>
                </a:solidFill>
              </a:endParaRPr>
            </a:p>
          </p:txBody>
        </p:sp>
        <p:pic>
          <p:nvPicPr>
            <p:cNvPr id="73" name="Picture 34"/>
            <p:cNvPicPr>
              <a:picLocks noChangeAspect="1" noChangeArrowheads="1"/>
            </p:cNvPicPr>
            <p:nvPr/>
          </p:nvPicPr>
          <p:blipFill>
            <a:blip r:embed="rId3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bwMode="auto">
            <a:xfrm>
              <a:off x="2456201" y="3924601"/>
              <a:ext cx="426336" cy="426336"/>
            </a:xfrm>
            <a:prstGeom prst="rect">
              <a:avLst/>
            </a:prstGeom>
            <a:noFill/>
            <a:ln>
              <a:noFill/>
            </a:ln>
          </p:spPr>
        </p:pic>
        <p:cxnSp>
          <p:nvCxnSpPr>
            <p:cNvPr id="75" name="AutoShape 14"/>
            <p:cNvCxnSpPr>
              <a:cxnSpLocks noChangeShapeType="1"/>
            </p:cNvCxnSpPr>
            <p:nvPr/>
          </p:nvCxnSpPr>
          <p:spPr bwMode="auto">
            <a:xfrm>
              <a:off x="701675" y="2834203"/>
              <a:ext cx="1828800" cy="1297781"/>
            </a:xfrm>
            <a:prstGeom prst="bentConnector3">
              <a:avLst>
                <a:gd name="adj1" fmla="val 11692"/>
              </a:avLst>
            </a:prstGeom>
            <a:ln w="50800" cap="flat" cmpd="sng" algn="ctr">
              <a:solidFill>
                <a:schemeClr val="tx1">
                  <a:lumMod val="20000"/>
                  <a:lumOff val="80000"/>
                </a:schemeClr>
              </a:solidFill>
              <a:prstDash val="solid"/>
              <a:round/>
              <a:headEnd type="none" w="lg" len="lg"/>
              <a:tailEnd type="stealth" w="lg" len="lg"/>
            </a:ln>
          </p:spPr>
          <p:style>
            <a:lnRef idx="3">
              <a:schemeClr val="accent1"/>
            </a:lnRef>
            <a:fillRef idx="0">
              <a:schemeClr val="accent1"/>
            </a:fillRef>
            <a:effectRef idx="2">
              <a:schemeClr val="accent1"/>
            </a:effectRef>
            <a:fontRef idx="minor">
              <a:schemeClr val="tx1"/>
            </a:fontRef>
          </p:style>
        </p:cxnSp>
        <p:pic>
          <p:nvPicPr>
            <p:cNvPr id="71" name="Picture 3"/>
            <p:cNvPicPr>
              <a:picLocks noChangeAspect="1" noChangeArrowheads="1"/>
            </p:cNvPicPr>
            <p:nvPr/>
          </p:nvPicPr>
          <p:blipFill>
            <a:blip r:embed="rId33" cstate="screen">
              <a:lum bright="40000"/>
              <a:extLst>
                <a:ext uri="{28A0092B-C50C-407E-A947-70E740481C1C}">
                  <a14:useLocalDpi xmlns:a14="http://schemas.microsoft.com/office/drawing/2010/main"/>
                </a:ext>
              </a:extLst>
            </a:blip>
            <a:stretch>
              <a:fillRect/>
            </a:stretch>
          </p:blipFill>
          <p:spPr bwMode="auto">
            <a:xfrm>
              <a:off x="2925054" y="3673739"/>
              <a:ext cx="791765" cy="791765"/>
            </a:xfrm>
            <a:prstGeom prst="rect">
              <a:avLst/>
            </a:prstGeom>
            <a:noFill/>
            <a:ln w="38100">
              <a:noFill/>
              <a:miter lim="800000"/>
              <a:headEnd type="none" w="lg" len="lg"/>
              <a:tailEnd type="none" w="lg" len="lg"/>
            </a:ln>
          </p:spPr>
        </p:pic>
      </p:grpSp>
      <p:grpSp>
        <p:nvGrpSpPr>
          <p:cNvPr id="6" name="Group 6"/>
          <p:cNvGrpSpPr/>
          <p:nvPr>
            <p:custDataLst>
              <p:tags r:id="rId4"/>
            </p:custDataLst>
          </p:nvPr>
        </p:nvGrpSpPr>
        <p:grpSpPr>
          <a:xfrm>
            <a:off x="2422962" y="1970627"/>
            <a:ext cx="7507781" cy="3470642"/>
            <a:chOff x="898961" y="1113376"/>
            <a:chExt cx="7507781" cy="3470642"/>
          </a:xfrm>
        </p:grpSpPr>
        <p:sp>
          <p:nvSpPr>
            <p:cNvPr id="43" name="Rounded Rectangle 42"/>
            <p:cNvSpPr/>
            <p:nvPr>
              <p:custDataLst>
                <p:tags r:id="rId26"/>
              </p:custDataLst>
            </p:nvPr>
          </p:nvSpPr>
          <p:spPr>
            <a:xfrm>
              <a:off x="3959286" y="1113376"/>
              <a:ext cx="4447456" cy="3470642"/>
            </a:xfrm>
            <a:prstGeom prst="roundRect">
              <a:avLst>
                <a:gd name="adj" fmla="val 3314"/>
              </a:avLst>
            </a:prstGeom>
            <a:solidFill>
              <a:schemeClr val="bg1">
                <a:lumMod val="85000"/>
              </a:schemeClr>
            </a:solidFill>
            <a:ln w="381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799" dirty="0">
                <a:solidFill>
                  <a:srgbClr val="FFFFFF"/>
                </a:solidFill>
              </a:endParaRPr>
            </a:p>
          </p:txBody>
        </p:sp>
        <p:pic>
          <p:nvPicPr>
            <p:cNvPr id="67" name="Picture 34"/>
            <p:cNvPicPr>
              <a:picLocks noChangeAspect="1" noChangeArrowheads="1"/>
            </p:cNvPicPr>
            <p:nvPr/>
          </p:nvPicPr>
          <p:blipFill>
            <a:blip r:embed="rId34"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bwMode="auto">
            <a:xfrm>
              <a:off x="4099607" y="2994757"/>
              <a:ext cx="418144" cy="418144"/>
            </a:xfrm>
            <a:prstGeom prst="rect">
              <a:avLst/>
            </a:prstGeom>
            <a:noFill/>
            <a:ln>
              <a:noFill/>
            </a:ln>
          </p:spPr>
        </p:pic>
        <p:cxnSp>
          <p:nvCxnSpPr>
            <p:cNvPr id="66" name="AutoShape 14"/>
            <p:cNvCxnSpPr>
              <a:cxnSpLocks noChangeShapeType="1"/>
            </p:cNvCxnSpPr>
            <p:nvPr/>
          </p:nvCxnSpPr>
          <p:spPr bwMode="auto">
            <a:xfrm>
              <a:off x="898961" y="2870487"/>
              <a:ext cx="3291840" cy="323341"/>
            </a:xfrm>
            <a:prstGeom prst="bentConnector3">
              <a:avLst>
                <a:gd name="adj1" fmla="val 411"/>
              </a:avLst>
            </a:prstGeom>
            <a:ln w="50800" cap="flat" cmpd="sng" algn="ctr">
              <a:solidFill>
                <a:schemeClr val="bg1">
                  <a:lumMod val="65000"/>
                </a:schemeClr>
              </a:solidFill>
              <a:prstDash val="solid"/>
              <a:round/>
              <a:headEnd type="none" w="lg" len="lg"/>
              <a:tailEnd type="stealth" w="lg" len="lg"/>
            </a:ln>
          </p:spPr>
          <p:style>
            <a:lnRef idx="3">
              <a:schemeClr val="accent1"/>
            </a:lnRef>
            <a:fillRef idx="0">
              <a:schemeClr val="accent1"/>
            </a:fillRef>
            <a:effectRef idx="2">
              <a:schemeClr val="accent1"/>
            </a:effectRef>
            <a:fontRef idx="minor">
              <a:schemeClr val="tx1"/>
            </a:fontRef>
          </p:style>
        </p:cxnSp>
        <p:sp>
          <p:nvSpPr>
            <p:cNvPr id="68" name="TextBox 67"/>
            <p:cNvSpPr txBox="1"/>
            <p:nvPr/>
          </p:nvSpPr>
          <p:spPr>
            <a:xfrm>
              <a:off x="4015485" y="1155825"/>
              <a:ext cx="1124154" cy="369204"/>
            </a:xfrm>
            <a:prstGeom prst="rect">
              <a:avLst/>
            </a:prstGeom>
            <a:noFill/>
          </p:spPr>
          <p:txBody>
            <a:bodyPr wrap="none" rtlCol="0">
              <a:spAutoFit/>
            </a:bodyPr>
            <a:lstStyle/>
            <a:p>
              <a:r>
                <a:rPr lang="en-US" sz="1799" b="1" dirty="0">
                  <a:solidFill>
                    <a:srgbClr val="0070C0"/>
                  </a:solidFill>
                </a:rPr>
                <a:t>Hardware</a:t>
              </a:r>
            </a:p>
          </p:txBody>
        </p:sp>
        <p:pic>
          <p:nvPicPr>
            <p:cNvPr id="64" name="Picture 2"/>
            <p:cNvPicPr>
              <a:picLocks noChangeAspect="1" noChangeArrowheads="1"/>
            </p:cNvPicPr>
            <p:nvPr/>
          </p:nvPicPr>
          <p:blipFill>
            <a:blip r:embed="rId35" cstate="screen">
              <a:lum bright="30000"/>
              <a:extLst>
                <a:ext uri="{28A0092B-C50C-407E-A947-70E740481C1C}">
                  <a14:useLocalDpi xmlns:a14="http://schemas.microsoft.com/office/drawing/2010/main"/>
                </a:ext>
              </a:extLst>
            </a:blip>
            <a:stretch>
              <a:fillRect/>
            </a:stretch>
          </p:blipFill>
          <p:spPr bwMode="auto">
            <a:xfrm>
              <a:off x="4690168" y="2420240"/>
              <a:ext cx="1037392" cy="1037392"/>
            </a:xfrm>
            <a:prstGeom prst="rect">
              <a:avLst/>
            </a:prstGeom>
            <a:noFill/>
            <a:ln w="12700">
              <a:noFill/>
              <a:miter lim="800000"/>
              <a:headEnd/>
              <a:tailEnd/>
            </a:ln>
          </p:spPr>
        </p:pic>
        <p:sp>
          <p:nvSpPr>
            <p:cNvPr id="57" name="TextBox 56"/>
            <p:cNvSpPr txBox="1"/>
            <p:nvPr/>
          </p:nvSpPr>
          <p:spPr>
            <a:xfrm>
              <a:off x="6072558" y="1544310"/>
              <a:ext cx="2272189" cy="2739211"/>
            </a:xfrm>
            <a:prstGeom prst="rect">
              <a:avLst/>
            </a:prstGeom>
            <a:noFill/>
          </p:spPr>
          <p:txBody>
            <a:bodyPr wrap="square" rtlCol="0">
              <a:spAutoFit/>
            </a:bodyPr>
            <a:lstStyle/>
            <a:p>
              <a:pPr marL="91434" indent="-182868"/>
              <a:r>
                <a:rPr lang="en-US" sz="1600" b="1" dirty="0"/>
                <a:t>Security Measures</a:t>
              </a:r>
            </a:p>
            <a:p>
              <a:pPr marL="182868" indent="-182868"/>
              <a:endParaRPr lang="en-US" sz="1600" b="1" dirty="0"/>
            </a:p>
            <a:p>
              <a:pPr marL="182868" indent="-182868">
                <a:buFont typeface="Arial" pitchFamily="34" charset="0"/>
                <a:buChar char="•"/>
              </a:pPr>
              <a:r>
                <a:rPr lang="en-US" sz="1400" dirty="0"/>
                <a:t>Switch/Router security</a:t>
              </a:r>
            </a:p>
            <a:p>
              <a:pPr marL="182868" indent="-182868">
                <a:buFont typeface="Arial" pitchFamily="34" charset="0"/>
                <a:buChar char="•"/>
              </a:pPr>
              <a:r>
                <a:rPr lang="en-US" sz="1400" dirty="0"/>
                <a:t>Firewalls</a:t>
              </a:r>
            </a:p>
            <a:p>
              <a:pPr marL="182868" indent="-182868">
                <a:buFont typeface="Arial" pitchFamily="34" charset="0"/>
                <a:buChar char="•"/>
              </a:pPr>
              <a:r>
                <a:rPr lang="en-US" sz="1400" dirty="0"/>
                <a:t>NIPS/NIDS</a:t>
              </a:r>
            </a:p>
            <a:p>
              <a:pPr marL="182868" indent="-182868">
                <a:buFont typeface="Arial" pitchFamily="34" charset="0"/>
                <a:buChar char="•"/>
              </a:pPr>
              <a:r>
                <a:rPr lang="en-US" sz="1400" dirty="0"/>
                <a:t>VPN</a:t>
              </a:r>
            </a:p>
            <a:p>
              <a:pPr marL="182868" indent="-182868">
                <a:buFont typeface="Arial" pitchFamily="34" charset="0"/>
                <a:buChar char="•"/>
              </a:pPr>
              <a:r>
                <a:rPr lang="en-US" sz="1400" dirty="0"/>
                <a:t>Net-Forensics</a:t>
              </a:r>
            </a:p>
            <a:p>
              <a:pPr marL="182868" indent="-182868">
                <a:buFont typeface="Arial" pitchFamily="34" charset="0"/>
                <a:buChar char="•"/>
              </a:pPr>
              <a:r>
                <a:rPr lang="en-US" sz="1400" dirty="0"/>
                <a:t>Anti-Virus/Anti-Spam</a:t>
              </a:r>
            </a:p>
            <a:p>
              <a:pPr marL="182868" indent="-182868">
                <a:buFont typeface="Arial" pitchFamily="34" charset="0"/>
                <a:buChar char="•"/>
              </a:pPr>
              <a:r>
                <a:rPr lang="en-US" sz="1400" dirty="0"/>
                <a:t>DLP</a:t>
              </a:r>
            </a:p>
            <a:p>
              <a:pPr marL="182868" indent="-182868">
                <a:buFont typeface="Arial" pitchFamily="34" charset="0"/>
                <a:buChar char="•"/>
              </a:pPr>
              <a:r>
                <a:rPr lang="en-US" sz="1400" dirty="0"/>
                <a:t>Host FW</a:t>
              </a:r>
            </a:p>
            <a:p>
              <a:pPr marL="182868" indent="-182868">
                <a:buFont typeface="Arial" pitchFamily="34" charset="0"/>
                <a:buChar char="•"/>
              </a:pPr>
              <a:r>
                <a:rPr lang="en-US" sz="1400" dirty="0"/>
                <a:t>Host IPS/IDS</a:t>
              </a:r>
            </a:p>
            <a:p>
              <a:pPr marL="182868" indent="-182868">
                <a:buFont typeface="Arial" pitchFamily="34" charset="0"/>
                <a:buChar char="•"/>
              </a:pPr>
              <a:r>
                <a:rPr lang="en-US" sz="1400" dirty="0"/>
                <a:t>Vuln. Assessment tools</a:t>
              </a:r>
            </a:p>
          </p:txBody>
        </p:sp>
        <p:cxnSp>
          <p:nvCxnSpPr>
            <p:cNvPr id="5" name="Straight Connector 4"/>
            <p:cNvCxnSpPr/>
            <p:nvPr/>
          </p:nvCxnSpPr>
          <p:spPr>
            <a:xfrm>
              <a:off x="6045466" y="1618151"/>
              <a:ext cx="0" cy="2604413"/>
            </a:xfrm>
            <a:prstGeom prst="line">
              <a:avLst/>
            </a:prstGeom>
            <a:ln w="38100" cmpd="sng">
              <a:solidFill>
                <a:schemeClr val="bg1">
                  <a:lumMod val="95000"/>
                </a:schemeClr>
              </a:solidFill>
            </a:ln>
            <a:effectLst/>
          </p:spPr>
          <p:style>
            <a:lnRef idx="2">
              <a:schemeClr val="accent1"/>
            </a:lnRef>
            <a:fillRef idx="0">
              <a:schemeClr val="accent1"/>
            </a:fillRef>
            <a:effectRef idx="1">
              <a:schemeClr val="accent1"/>
            </a:effectRef>
            <a:fontRef idx="minor">
              <a:schemeClr val="tx1"/>
            </a:fontRef>
          </p:style>
        </p:cxnSp>
      </p:grpSp>
      <p:sp>
        <p:nvSpPr>
          <p:cNvPr id="39" name="Subtitle 38"/>
          <p:cNvSpPr>
            <a:spLocks noGrp="1"/>
          </p:cNvSpPr>
          <p:nvPr>
            <p:ph type="subTitle" idx="1"/>
          </p:nvPr>
        </p:nvSpPr>
        <p:spPr>
          <a:xfrm>
            <a:off x="1040523" y="1001854"/>
            <a:ext cx="10221331" cy="369332"/>
          </a:xfrm>
        </p:spPr>
        <p:txBody>
          <a:bodyPr/>
          <a:lstStyle/>
          <a:p>
            <a:r>
              <a:rPr lang="en-US" dirty="0"/>
              <a:t>Over 80% of breaches occur through software applications</a:t>
            </a:r>
          </a:p>
        </p:txBody>
      </p:sp>
      <p:sp>
        <p:nvSpPr>
          <p:cNvPr id="35841" name="Title 27"/>
          <p:cNvSpPr>
            <a:spLocks noGrp="1"/>
          </p:cNvSpPr>
          <p:nvPr>
            <p:ph type="title"/>
            <p:custDataLst>
              <p:tags r:id="rId5"/>
            </p:custDataLst>
          </p:nvPr>
        </p:nvSpPr>
        <p:spPr>
          <a:xfrm>
            <a:off x="924909" y="313420"/>
            <a:ext cx="10336945" cy="574516"/>
          </a:xfrm>
        </p:spPr>
        <p:txBody>
          <a:bodyPr>
            <a:noAutofit/>
          </a:bodyPr>
          <a:lstStyle/>
          <a:p>
            <a:r>
              <a:rPr lang="en-US" sz="3000" dirty="0">
                <a:solidFill>
                  <a:sysClr val="windowText" lastClr="000000"/>
                </a:solidFill>
                <a:ea typeface="ＭＳ Ｐゴシック"/>
                <a:cs typeface="ＭＳ Ｐゴシック"/>
              </a:rPr>
              <a:t>Cyber attackers are targeting applications</a:t>
            </a:r>
          </a:p>
        </p:txBody>
      </p:sp>
      <p:grpSp>
        <p:nvGrpSpPr>
          <p:cNvPr id="7" name="Group 7"/>
          <p:cNvGrpSpPr/>
          <p:nvPr>
            <p:custDataLst>
              <p:tags r:id="rId6"/>
            </p:custDataLst>
          </p:nvPr>
        </p:nvGrpSpPr>
        <p:grpSpPr>
          <a:xfrm>
            <a:off x="3140399" y="1786992"/>
            <a:ext cx="6873332" cy="3664314"/>
            <a:chOff x="1616399" y="929741"/>
            <a:chExt cx="6873332" cy="3664314"/>
          </a:xfrm>
        </p:grpSpPr>
        <p:sp>
          <p:nvSpPr>
            <p:cNvPr id="105" name="Rounded Rectangle 104"/>
            <p:cNvSpPr/>
            <p:nvPr>
              <p:custDataLst>
                <p:tags r:id="rId10"/>
              </p:custDataLst>
            </p:nvPr>
          </p:nvSpPr>
          <p:spPr>
            <a:xfrm>
              <a:off x="5914079" y="929741"/>
              <a:ext cx="2575652" cy="3664314"/>
            </a:xfrm>
            <a:prstGeom prst="roundRect">
              <a:avLst>
                <a:gd name="adj" fmla="val 3314"/>
              </a:avLst>
            </a:prstGeom>
            <a:solidFill>
              <a:schemeClr val="accent1"/>
            </a:solidFill>
            <a:ln w="381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799" dirty="0">
                <a:solidFill>
                  <a:srgbClr val="FFFFFF"/>
                </a:solidFill>
              </a:endParaRPr>
            </a:p>
          </p:txBody>
        </p:sp>
        <p:pic>
          <p:nvPicPr>
            <p:cNvPr id="74" name="Picture 27"/>
            <p:cNvPicPr>
              <a:picLocks noChangeArrowheads="1"/>
            </p:cNvPicPr>
            <p:nvPr>
              <p:custDataLst>
                <p:tags r:id="rId11"/>
              </p:custDataLst>
            </p:nvPr>
          </p:nvPicPr>
          <p:blipFill>
            <a:blip r:embed="rId36" cstate="screen">
              <a:extLst>
                <a:ext uri="{BEBA8EAE-BF5A-486C-A8C5-ECC9F3942E4B}">
                  <a14:imgProps xmlns:a14="http://schemas.microsoft.com/office/drawing/2010/main">
                    <a14:imgLayer r:embed="rId37">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6666318" y="3800540"/>
              <a:ext cx="503078" cy="503078"/>
            </a:xfrm>
            <a:prstGeom prst="rect">
              <a:avLst/>
            </a:prstGeom>
            <a:noFill/>
            <a:ln w="12700" cap="flat">
              <a:noFill/>
              <a:miter lim="800000"/>
              <a:headEnd/>
              <a:tailEnd/>
            </a:ln>
            <a:effectLst>
              <a:outerShdw blurRad="914400" dist="635000" dir="5939995" algn="ctr" rotWithShape="0">
                <a:schemeClr val="bg2">
                  <a:alpha val="48999"/>
                </a:schemeClr>
              </a:outerShdw>
            </a:effectLst>
          </p:spPr>
        </p:pic>
        <p:sp>
          <p:nvSpPr>
            <p:cNvPr id="94" name="Rectangle 28"/>
            <p:cNvSpPr>
              <a:spLocks/>
            </p:cNvSpPr>
            <p:nvPr>
              <p:custDataLst>
                <p:tags r:id="rId12"/>
              </p:custDataLst>
            </p:nvPr>
          </p:nvSpPr>
          <p:spPr bwMode="auto">
            <a:xfrm>
              <a:off x="7262988" y="1680362"/>
              <a:ext cx="1049739" cy="176713"/>
            </a:xfrm>
            <a:prstGeom prst="rect">
              <a:avLst/>
            </a:prstGeom>
            <a:noFill/>
            <a:ln w="12700">
              <a:noFill/>
              <a:miter lim="800000"/>
              <a:headEnd/>
              <a:tailEnd/>
            </a:ln>
          </p:spPr>
          <p:txBody>
            <a:bodyPr lIns="0" tIns="0" rIns="0" bIns="0" anchor="ctr"/>
            <a:lstStyle/>
            <a:p>
              <a:r>
                <a:rPr lang="en-US" sz="1400" b="1" dirty="0">
                  <a:solidFill>
                    <a:srgbClr val="FFFFFF"/>
                  </a:solidFill>
                  <a:ea typeface="Gill Sans"/>
                  <a:cs typeface="Gill Sans"/>
                </a:rPr>
                <a:t>Intellectual Property</a:t>
              </a:r>
            </a:p>
          </p:txBody>
        </p:sp>
        <p:sp>
          <p:nvSpPr>
            <p:cNvPr id="95" name="Rectangle 29"/>
            <p:cNvSpPr>
              <a:spLocks/>
            </p:cNvSpPr>
            <p:nvPr>
              <p:custDataLst>
                <p:tags r:id="rId13"/>
              </p:custDataLst>
            </p:nvPr>
          </p:nvSpPr>
          <p:spPr bwMode="auto">
            <a:xfrm>
              <a:off x="7262988" y="2436264"/>
              <a:ext cx="904264" cy="214376"/>
            </a:xfrm>
            <a:prstGeom prst="rect">
              <a:avLst/>
            </a:prstGeom>
            <a:noFill/>
            <a:ln w="12700">
              <a:noFill/>
              <a:miter lim="800000"/>
              <a:headEnd/>
              <a:tailEnd/>
            </a:ln>
          </p:spPr>
          <p:txBody>
            <a:bodyPr lIns="0" tIns="0" rIns="0" bIns="0" anchor="ctr"/>
            <a:lstStyle/>
            <a:p>
              <a:r>
                <a:rPr lang="en-US" sz="1400" b="1" dirty="0">
                  <a:solidFill>
                    <a:srgbClr val="FFFFFF"/>
                  </a:solidFill>
                  <a:ea typeface="Gill Sans"/>
                  <a:cs typeface="Gill Sans"/>
                </a:rPr>
                <a:t>Customer Data</a:t>
              </a:r>
            </a:p>
          </p:txBody>
        </p:sp>
        <p:sp>
          <p:nvSpPr>
            <p:cNvPr id="96" name="Rectangle 30"/>
            <p:cNvSpPr>
              <a:spLocks/>
            </p:cNvSpPr>
            <p:nvPr>
              <p:custDataLst>
                <p:tags r:id="rId14"/>
              </p:custDataLst>
            </p:nvPr>
          </p:nvSpPr>
          <p:spPr bwMode="auto">
            <a:xfrm>
              <a:off x="7262988" y="3229829"/>
              <a:ext cx="945827" cy="183072"/>
            </a:xfrm>
            <a:prstGeom prst="rect">
              <a:avLst/>
            </a:prstGeom>
            <a:noFill/>
            <a:ln w="12700">
              <a:noFill/>
              <a:miter lim="800000"/>
              <a:headEnd/>
              <a:tailEnd/>
            </a:ln>
          </p:spPr>
          <p:txBody>
            <a:bodyPr lIns="0" tIns="0" rIns="0" bIns="0" anchor="ctr"/>
            <a:lstStyle/>
            <a:p>
              <a:r>
                <a:rPr lang="en-US" sz="1400" b="1" dirty="0">
                  <a:solidFill>
                    <a:srgbClr val="FFFFFF"/>
                  </a:solidFill>
                  <a:ea typeface="Gill Sans"/>
                  <a:cs typeface="Gill Sans"/>
                </a:rPr>
                <a:t>Business Processes</a:t>
              </a:r>
            </a:p>
          </p:txBody>
        </p:sp>
        <p:sp>
          <p:nvSpPr>
            <p:cNvPr id="97" name="Rectangle 31"/>
            <p:cNvSpPr>
              <a:spLocks/>
            </p:cNvSpPr>
            <p:nvPr>
              <p:custDataLst>
                <p:tags r:id="rId15"/>
              </p:custDataLst>
            </p:nvPr>
          </p:nvSpPr>
          <p:spPr bwMode="auto">
            <a:xfrm>
              <a:off x="7262988" y="3992089"/>
              <a:ext cx="966609" cy="155066"/>
            </a:xfrm>
            <a:prstGeom prst="rect">
              <a:avLst/>
            </a:prstGeom>
            <a:noFill/>
            <a:ln w="12700">
              <a:noFill/>
              <a:miter lim="800000"/>
              <a:headEnd/>
              <a:tailEnd/>
            </a:ln>
          </p:spPr>
          <p:txBody>
            <a:bodyPr lIns="0" tIns="0" rIns="0" bIns="0" anchor="ctr"/>
            <a:lstStyle/>
            <a:p>
              <a:r>
                <a:rPr lang="en-US" sz="1400" b="1" dirty="0">
                  <a:solidFill>
                    <a:srgbClr val="FFFFFF"/>
                  </a:solidFill>
                  <a:ea typeface="Gill Sans"/>
                  <a:cs typeface="Gill Sans"/>
                </a:rPr>
                <a:t>Trade Secrets</a:t>
              </a:r>
            </a:p>
          </p:txBody>
        </p:sp>
        <p:sp>
          <p:nvSpPr>
            <p:cNvPr id="100" name="Rectangle 34"/>
            <p:cNvSpPr>
              <a:spLocks noChangeArrowheads="1"/>
            </p:cNvSpPr>
            <p:nvPr>
              <p:custDataLst>
                <p:tags r:id="rId16"/>
              </p:custDataLst>
            </p:nvPr>
          </p:nvSpPr>
          <p:spPr bwMode="auto">
            <a:xfrm>
              <a:off x="5937813" y="936593"/>
              <a:ext cx="1364220" cy="369204"/>
            </a:xfrm>
            <a:prstGeom prst="rect">
              <a:avLst/>
            </a:prstGeom>
            <a:noFill/>
            <a:ln w="9525">
              <a:noFill/>
              <a:miter lim="800000"/>
              <a:headEnd/>
              <a:tailEnd/>
            </a:ln>
          </p:spPr>
          <p:txBody>
            <a:bodyPr wrap="none">
              <a:spAutoFit/>
            </a:bodyPr>
            <a:lstStyle/>
            <a:p>
              <a:r>
                <a:rPr lang="en-US" sz="1799" b="1" dirty="0">
                  <a:solidFill>
                    <a:srgbClr val="FFFFFF"/>
                  </a:solidFill>
                </a:rPr>
                <a:t>Applications</a:t>
              </a:r>
            </a:p>
          </p:txBody>
        </p:sp>
        <p:pic>
          <p:nvPicPr>
            <p:cNvPr id="101" name="Picture 2"/>
            <p:cNvPicPr>
              <a:picLocks noChangeAspect="1" noChangeArrowheads="1"/>
            </p:cNvPicPr>
            <p:nvPr>
              <p:custDataLst>
                <p:tags r:id="rId17"/>
              </p:custDataLst>
            </p:nvPr>
          </p:nvPicPr>
          <p:blipFill>
            <a:blip r:embed="rId38" cstate="screen">
              <a:extLst>
                <a:ext uri="{BEBA8EAE-BF5A-486C-A8C5-ECC9F3942E4B}">
                  <a14:imgProps xmlns:a14="http://schemas.microsoft.com/office/drawing/2010/main">
                    <a14:imgLayer r:embed="rId39">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6673917" y="2341471"/>
              <a:ext cx="500196" cy="334676"/>
            </a:xfrm>
            <a:prstGeom prst="rect">
              <a:avLst/>
            </a:prstGeom>
            <a:noFill/>
            <a:ln w="9525">
              <a:noFill/>
              <a:miter lim="800000"/>
              <a:headEnd/>
              <a:tailEnd/>
            </a:ln>
          </p:spPr>
        </p:pic>
        <p:pic>
          <p:nvPicPr>
            <p:cNvPr id="102" name="Picture 3"/>
            <p:cNvPicPr>
              <a:picLocks noChangeAspect="1" noChangeArrowheads="1"/>
            </p:cNvPicPr>
            <p:nvPr>
              <p:custDataLst>
                <p:tags r:id="rId18"/>
              </p:custDataLst>
            </p:nvPr>
          </p:nvPicPr>
          <p:blipFill>
            <a:blip r:embed="rId40">
              <a:extLst>
                <a:ext uri="{BEBA8EAE-BF5A-486C-A8C5-ECC9F3942E4B}">
                  <a14:imgProps xmlns:a14="http://schemas.microsoft.com/office/drawing/2010/main">
                    <a14:imgLayer r:embed="rId41">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6529782" y="1391282"/>
              <a:ext cx="733205" cy="733205"/>
            </a:xfrm>
            <a:prstGeom prst="rect">
              <a:avLst/>
            </a:prstGeom>
            <a:noFill/>
            <a:ln w="9525">
              <a:noFill/>
              <a:miter lim="800000"/>
              <a:headEnd/>
              <a:tailEnd/>
            </a:ln>
          </p:spPr>
        </p:pic>
        <p:pic>
          <p:nvPicPr>
            <p:cNvPr id="103" name="Picture 4"/>
            <p:cNvPicPr>
              <a:picLocks noChangeAspect="1" noChangeArrowheads="1"/>
            </p:cNvPicPr>
            <p:nvPr>
              <p:custDataLst>
                <p:tags r:id="rId19"/>
              </p:custDataLst>
            </p:nvPr>
          </p:nvPicPr>
          <p:blipFill>
            <a:blip r:embed="rId42" cstate="screen">
              <a:extLst>
                <a:ext uri="{BEBA8EAE-BF5A-486C-A8C5-ECC9F3942E4B}">
                  <a14:imgProps xmlns:a14="http://schemas.microsoft.com/office/drawing/2010/main">
                    <a14:imgLayer r:embed="rId43">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6561885" y="3069620"/>
              <a:ext cx="497545" cy="497545"/>
            </a:xfrm>
            <a:prstGeom prst="rect">
              <a:avLst/>
            </a:prstGeom>
            <a:noFill/>
            <a:ln w="9525">
              <a:noFill/>
              <a:miter lim="800000"/>
              <a:headEnd/>
              <a:tailEnd/>
            </a:ln>
          </p:spPr>
        </p:pic>
        <p:cxnSp>
          <p:nvCxnSpPr>
            <p:cNvPr id="104" name="AutoShape 14"/>
            <p:cNvCxnSpPr>
              <a:cxnSpLocks noChangeShapeType="1"/>
            </p:cNvCxnSpPr>
            <p:nvPr>
              <p:custDataLst>
                <p:tags r:id="rId20"/>
              </p:custDataLst>
            </p:nvPr>
          </p:nvCxnSpPr>
          <p:spPr bwMode="auto">
            <a:xfrm flipV="1">
              <a:off x="1616399" y="2193172"/>
              <a:ext cx="4297680" cy="403622"/>
            </a:xfrm>
            <a:prstGeom prst="bentConnector3">
              <a:avLst>
                <a:gd name="adj1" fmla="val 8570"/>
              </a:avLst>
            </a:prstGeom>
            <a:ln w="76200" cap="flat" cmpd="sng" algn="ctr">
              <a:solidFill>
                <a:srgbClr val="FF0000"/>
              </a:solidFill>
              <a:prstDash val="solid"/>
              <a:round/>
              <a:headEnd type="none" w="lg" len="lg"/>
              <a:tailEnd type="stealth" w="lg" len="lg"/>
            </a:ln>
          </p:spPr>
          <p:style>
            <a:lnRef idx="3">
              <a:schemeClr val="accent1"/>
            </a:lnRef>
            <a:fillRef idx="0">
              <a:schemeClr val="accent1"/>
            </a:fillRef>
            <a:effectRef idx="2">
              <a:schemeClr val="accent1"/>
            </a:effectRef>
            <a:fontRef idx="minor">
              <a:schemeClr val="tx1"/>
            </a:fontRef>
          </p:style>
        </p:cxnSp>
        <p:pic>
          <p:nvPicPr>
            <p:cNvPr id="56" name="Picture 34"/>
            <p:cNvPicPr>
              <a:picLocks noChangeAspect="1" noChangeArrowheads="1"/>
            </p:cNvPicPr>
            <p:nvPr>
              <p:custDataLst>
                <p:tags r:id="rId21"/>
              </p:custDataLst>
            </p:nvPr>
          </p:nvPicPr>
          <p:blipFill>
            <a:blip r:embed="rId44" cstate="screen">
              <a:extLst>
                <a:ext uri="{BEBA8EAE-BF5A-486C-A8C5-ECC9F3942E4B}">
                  <a14:imgProps xmlns:a14="http://schemas.microsoft.com/office/drawing/2010/main">
                    <a14:imgLayer r:embed="rId45">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5992696" y="1912389"/>
              <a:ext cx="517899" cy="517899"/>
            </a:xfrm>
            <a:prstGeom prst="rect">
              <a:avLst/>
            </a:prstGeom>
            <a:noFill/>
            <a:ln>
              <a:noFill/>
            </a:ln>
          </p:spPr>
        </p:pic>
        <p:cxnSp>
          <p:nvCxnSpPr>
            <p:cNvPr id="59" name="Straight Connector 58"/>
            <p:cNvCxnSpPr/>
            <p:nvPr>
              <p:custDataLst>
                <p:tags r:id="rId22"/>
              </p:custDataLst>
            </p:nvPr>
          </p:nvCxnSpPr>
          <p:spPr>
            <a:xfrm>
              <a:off x="6091829" y="2004225"/>
              <a:ext cx="331638" cy="35070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3" name="Oval 62"/>
            <p:cNvSpPr/>
            <p:nvPr>
              <p:custDataLst>
                <p:tags r:id="rId23"/>
              </p:custDataLst>
            </p:nvPr>
          </p:nvSpPr>
          <p:spPr>
            <a:xfrm>
              <a:off x="6022464" y="1943168"/>
              <a:ext cx="457200" cy="457200"/>
            </a:xfrm>
            <a:prstGeom prst="ellipse">
              <a:avLst/>
            </a:prstGeom>
            <a:noFill/>
            <a:ln w="508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nSpc>
                  <a:spcPct val="85000"/>
                </a:lnSpc>
              </a:pPr>
              <a:endParaRPr lang="en-US" sz="1400" dirty="0">
                <a:solidFill>
                  <a:srgbClr val="000000"/>
                </a:solidFill>
              </a:endParaRPr>
            </a:p>
          </p:txBody>
        </p:sp>
        <p:pic>
          <p:nvPicPr>
            <p:cNvPr id="38" name="Picture 4"/>
            <p:cNvPicPr>
              <a:picLocks noChangeAspect="1" noChangeArrowheads="1"/>
            </p:cNvPicPr>
            <p:nvPr>
              <p:custDataLst>
                <p:tags r:id="rId24"/>
              </p:custDataLst>
            </p:nvPr>
          </p:nvPicPr>
          <p:blipFill>
            <a:blip r:embed="rId46" cstate="screen">
              <a:extLst>
                <a:ext uri="{BEBA8EAE-BF5A-486C-A8C5-ECC9F3942E4B}">
                  <a14:imgProps xmlns:a14="http://schemas.microsoft.com/office/drawing/2010/main">
                    <a14:imgLayer r:embed="rId47">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6843744" y="2883235"/>
              <a:ext cx="360513" cy="360513"/>
            </a:xfrm>
            <a:prstGeom prst="rect">
              <a:avLst/>
            </a:prstGeom>
            <a:noFill/>
            <a:ln w="9525">
              <a:noFill/>
              <a:miter lim="800000"/>
              <a:headEnd/>
              <a:tailEnd/>
            </a:ln>
          </p:spPr>
        </p:pic>
        <p:pic>
          <p:nvPicPr>
            <p:cNvPr id="40" name="Picture 4"/>
            <p:cNvPicPr>
              <a:picLocks noChangeAspect="1" noChangeArrowheads="1"/>
            </p:cNvPicPr>
            <p:nvPr>
              <p:custDataLst>
                <p:tags r:id="rId25"/>
              </p:custDataLst>
            </p:nvPr>
          </p:nvPicPr>
          <p:blipFill>
            <a:blip r:embed="rId42" cstate="screen">
              <a:extLst>
                <a:ext uri="{BEBA8EAE-BF5A-486C-A8C5-ECC9F3942E4B}">
                  <a14:imgProps xmlns:a14="http://schemas.microsoft.com/office/drawing/2010/main">
                    <a14:imgLayer r:embed="rId48">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6561885" y="3063491"/>
              <a:ext cx="497545" cy="497545"/>
            </a:xfrm>
            <a:prstGeom prst="rect">
              <a:avLst/>
            </a:prstGeom>
            <a:noFill/>
            <a:ln w="9525">
              <a:noFill/>
              <a:miter lim="800000"/>
              <a:headEnd/>
              <a:tailEnd/>
            </a:ln>
          </p:spPr>
        </p:pic>
      </p:grpSp>
      <p:pic>
        <p:nvPicPr>
          <p:cNvPr id="50" name="Picture 49"/>
          <p:cNvPicPr>
            <a:picLocks noChangeAspect="1"/>
          </p:cNvPicPr>
          <p:nvPr>
            <p:custDataLst>
              <p:tags r:id="rId7"/>
            </p:custDataLst>
          </p:nvPr>
        </p:nvPicPr>
        <p:blipFill>
          <a:blip r:embed="rId49" cstate="print">
            <a:duotone>
              <a:schemeClr val="bg2">
                <a:shade val="45000"/>
                <a:satMod val="135000"/>
              </a:schemeClr>
              <a:prstClr val="white"/>
            </a:duotone>
            <a:lum bright="-20000"/>
            <a:extLst>
              <a:ext uri="{BEBA8EAE-BF5A-486C-A8C5-ECC9F3942E4B}">
                <a14:imgProps xmlns:a14="http://schemas.microsoft.com/office/drawing/2010/main">
                  <a14:imgLayer r:embed="rId50">
                    <a14:imgEffect>
                      <a14:brightnessContrast bright="-100000"/>
                    </a14:imgEffect>
                  </a14:imgLayer>
                </a14:imgProps>
              </a:ext>
            </a:extLst>
          </a:blip>
          <a:stretch>
            <a:fillRect/>
          </a:stretch>
        </p:blipFill>
        <p:spPr>
          <a:xfrm>
            <a:off x="2170915" y="2043626"/>
            <a:ext cx="656980" cy="492735"/>
          </a:xfrm>
          <a:prstGeom prst="rect">
            <a:avLst/>
          </a:prstGeom>
          <a:effectLst/>
        </p:spPr>
      </p:pic>
      <p:cxnSp>
        <p:nvCxnSpPr>
          <p:cNvPr id="51" name="Straight Arrow Connector 50"/>
          <p:cNvCxnSpPr>
            <a:stCxn id="50" idx="2"/>
            <a:endCxn id="93" idx="3"/>
          </p:cNvCxnSpPr>
          <p:nvPr>
            <p:custDataLst>
              <p:tags r:id="rId8"/>
            </p:custDataLst>
          </p:nvPr>
        </p:nvCxnSpPr>
        <p:spPr>
          <a:xfrm rot="5400000">
            <a:off x="2260694" y="2772964"/>
            <a:ext cx="475315" cy="2106"/>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3" name="Cloud 92"/>
          <p:cNvSpPr/>
          <p:nvPr>
            <p:custDataLst>
              <p:tags r:id="rId9"/>
            </p:custDataLst>
          </p:nvPr>
        </p:nvSpPr>
        <p:spPr>
          <a:xfrm>
            <a:off x="1720058" y="2959392"/>
            <a:ext cx="1554480" cy="914401"/>
          </a:xfrm>
          <a:prstGeom prst="cloud">
            <a:avLst/>
          </a:prstGeom>
          <a:gradFill>
            <a:gsLst>
              <a:gs pos="0">
                <a:srgbClr val="E0E0E0"/>
              </a:gs>
              <a:gs pos="35000">
                <a:srgbClr val="EEEEEE"/>
              </a:gs>
              <a:gs pos="100000">
                <a:srgbClr val="FFFFFF"/>
              </a:gs>
            </a:gsLst>
          </a:gradFill>
          <a:ln>
            <a:solidFill>
              <a:schemeClr val="bg1">
                <a:lumMod val="85000"/>
              </a:schemeClr>
            </a:solidFill>
          </a:ln>
          <a:effectLst/>
        </p:spPr>
        <p:style>
          <a:lnRef idx="1">
            <a:schemeClr val="dk1"/>
          </a:lnRef>
          <a:fillRef idx="2">
            <a:schemeClr val="dk1"/>
          </a:fillRef>
          <a:effectRef idx="1">
            <a:schemeClr val="dk1"/>
          </a:effectRef>
          <a:fontRef idx="minor">
            <a:schemeClr val="dk1"/>
          </a:fontRef>
        </p:style>
        <p:txBody>
          <a:bodyPr rtlCol="0" anchor="ctr"/>
          <a:lstStyle/>
          <a:p>
            <a:endParaRPr lang="en-US" sz="1799" dirty="0">
              <a:solidFill>
                <a:srgbClr val="FFFFFF"/>
              </a:solidFill>
            </a:endParaRPr>
          </a:p>
        </p:txBody>
      </p:sp>
    </p:spTree>
    <p:extLst>
      <p:ext uri="{BB962C8B-B14F-4D97-AF65-F5344CB8AC3E}">
        <p14:creationId xmlns:p14="http://schemas.microsoft.com/office/powerpoint/2010/main" val="22571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D7BE1FA7-F0DD-6C46-A96D-7E3DA0D6E632}"/>
              </a:ext>
            </a:extLst>
          </p:cNvPr>
          <p:cNvPicPr>
            <a:picLocks noChangeAspect="1"/>
          </p:cNvPicPr>
          <p:nvPr/>
        </p:nvPicPr>
        <p:blipFill>
          <a:blip r:embed="rId2"/>
          <a:stretch>
            <a:fillRect/>
          </a:stretch>
        </p:blipFill>
        <p:spPr>
          <a:xfrm>
            <a:off x="1543050" y="2777525"/>
            <a:ext cx="9105900" cy="3403600"/>
          </a:xfrm>
          <a:prstGeom prst="rect">
            <a:avLst/>
          </a:prstGeom>
        </p:spPr>
      </p:pic>
      <p:sp>
        <p:nvSpPr>
          <p:cNvPr id="4" name="Rectangle 3">
            <a:extLst>
              <a:ext uri="{FF2B5EF4-FFF2-40B4-BE49-F238E27FC236}">
                <a16:creationId xmlns:a16="http://schemas.microsoft.com/office/drawing/2014/main" id="{D01F7C4F-BBC0-7F45-9F8C-773A704D6F26}"/>
              </a:ext>
            </a:extLst>
          </p:cNvPr>
          <p:cNvSpPr/>
          <p:nvPr/>
        </p:nvSpPr>
        <p:spPr>
          <a:xfrm>
            <a:off x="1488217" y="592547"/>
            <a:ext cx="9215566" cy="2056460"/>
          </a:xfrm>
          <a:prstGeom prst="rect">
            <a:avLst/>
          </a:prstGeom>
        </p:spPr>
        <p:txBody>
          <a:bodyPr wrap="square">
            <a:spAutoFit/>
          </a:bodyPr>
          <a:lstStyle/>
          <a:p>
            <a:pPr>
              <a:lnSpc>
                <a:spcPct val="85000"/>
              </a:lnSpc>
            </a:pPr>
            <a:r>
              <a:rPr lang="en-US" sz="2400" b="1" dirty="0"/>
              <a:t>Application Vulnerabilities</a:t>
            </a:r>
          </a:p>
          <a:p>
            <a:pPr>
              <a:lnSpc>
                <a:spcPct val="85000"/>
              </a:lnSpc>
            </a:pPr>
            <a:endParaRPr lang="en-US" dirty="0"/>
          </a:p>
          <a:p>
            <a:pPr marL="285750" indent="-285750">
              <a:lnSpc>
                <a:spcPct val="85000"/>
              </a:lnSpc>
              <a:buFont typeface="Arial" panose="020B0604020202020204" pitchFamily="34" charset="0"/>
              <a:buChar char="•"/>
            </a:pPr>
            <a:r>
              <a:rPr lang="en-US" dirty="0"/>
              <a:t>It is important to clarify that adversaries have fewer obstacles when performing an attack on code</a:t>
            </a:r>
          </a:p>
          <a:p>
            <a:pPr marL="285750" indent="-285750">
              <a:lnSpc>
                <a:spcPct val="85000"/>
              </a:lnSpc>
              <a:buFont typeface="Arial" panose="020B0604020202020204" pitchFamily="34" charset="0"/>
              <a:buChar char="•"/>
            </a:pPr>
            <a:endParaRPr lang="en-US" dirty="0"/>
          </a:p>
          <a:p>
            <a:pPr marL="285750" indent="-285750">
              <a:lnSpc>
                <a:spcPct val="85000"/>
              </a:lnSpc>
              <a:buFont typeface="Arial" panose="020B0604020202020204" pitchFamily="34" charset="0"/>
              <a:buChar char="•"/>
            </a:pPr>
            <a:r>
              <a:rPr lang="en-US" dirty="0"/>
              <a:t>For example, an infrastructure attack presents all the following obstacles and elements</a:t>
            </a:r>
          </a:p>
          <a:p>
            <a:pPr marL="285750" indent="-285750">
              <a:lnSpc>
                <a:spcPct val="85000"/>
              </a:lnSpc>
              <a:buFont typeface="Arial" panose="020B0604020202020204" pitchFamily="34" charset="0"/>
              <a:buChar char="•"/>
            </a:pPr>
            <a:endParaRPr lang="en-US" dirty="0"/>
          </a:p>
          <a:p>
            <a:pPr marL="285750" indent="-285750">
              <a:lnSpc>
                <a:spcPct val="85000"/>
              </a:lnSpc>
              <a:buFont typeface="Arial" panose="020B0604020202020204" pitchFamily="34" charset="0"/>
              <a:buChar char="•"/>
            </a:pPr>
            <a:r>
              <a:rPr lang="en-US" dirty="0"/>
              <a:t>An application attack presents fewer obstacles and elements</a:t>
            </a:r>
          </a:p>
        </p:txBody>
      </p:sp>
    </p:spTree>
    <p:extLst>
      <p:ext uri="{BB962C8B-B14F-4D97-AF65-F5344CB8AC3E}">
        <p14:creationId xmlns:p14="http://schemas.microsoft.com/office/powerpoint/2010/main" val="4257996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fenseinDepth.jpg">
            <a:extLst>
              <a:ext uri="{FF2B5EF4-FFF2-40B4-BE49-F238E27FC236}">
                <a16:creationId xmlns:a16="http://schemas.microsoft.com/office/drawing/2014/main" id="{FB6061A4-5DAB-D94E-B208-133C8552F0BD}"/>
              </a:ext>
            </a:extLst>
          </p:cNvPr>
          <p:cNvPicPr>
            <a:picLocks noChangeAspect="1"/>
          </p:cNvPicPr>
          <p:nvPr/>
        </p:nvPicPr>
        <p:blipFill>
          <a:blip r:embed="rId2" cstate="print"/>
          <a:stretch>
            <a:fillRect/>
          </a:stretch>
        </p:blipFill>
        <p:spPr>
          <a:xfrm>
            <a:off x="3417390" y="1216837"/>
            <a:ext cx="6976534" cy="4958081"/>
          </a:xfrm>
          <a:prstGeom prst="rect">
            <a:avLst/>
          </a:prstGeom>
        </p:spPr>
      </p:pic>
      <p:sp>
        <p:nvSpPr>
          <p:cNvPr id="3" name="TextBox 2">
            <a:extLst>
              <a:ext uri="{FF2B5EF4-FFF2-40B4-BE49-F238E27FC236}">
                <a16:creationId xmlns:a16="http://schemas.microsoft.com/office/drawing/2014/main" id="{C33AE058-EF6C-494A-B33D-AC0F5C207A4A}"/>
              </a:ext>
            </a:extLst>
          </p:cNvPr>
          <p:cNvSpPr txBox="1"/>
          <p:nvPr/>
        </p:nvSpPr>
        <p:spPr>
          <a:xfrm>
            <a:off x="2607276" y="284205"/>
            <a:ext cx="6635578" cy="584775"/>
          </a:xfrm>
          <a:prstGeom prst="rect">
            <a:avLst/>
          </a:prstGeom>
          <a:noFill/>
        </p:spPr>
        <p:txBody>
          <a:bodyPr wrap="square" rtlCol="0">
            <a:spAutoFit/>
          </a:bodyPr>
          <a:lstStyle/>
          <a:p>
            <a:r>
              <a:rPr lang="en-US" sz="3200" b="1" u="sng" dirty="0"/>
              <a:t>Defense in Depth</a:t>
            </a:r>
          </a:p>
        </p:txBody>
      </p:sp>
      <p:sp>
        <p:nvSpPr>
          <p:cNvPr id="4" name="Cloud Callout 3">
            <a:extLst>
              <a:ext uri="{FF2B5EF4-FFF2-40B4-BE49-F238E27FC236}">
                <a16:creationId xmlns:a16="http://schemas.microsoft.com/office/drawing/2014/main" id="{82BE5363-40DB-E949-AE8B-0EC0D3D0277F}"/>
              </a:ext>
            </a:extLst>
          </p:cNvPr>
          <p:cNvSpPr/>
          <p:nvPr/>
        </p:nvSpPr>
        <p:spPr>
          <a:xfrm>
            <a:off x="519583" y="2035222"/>
            <a:ext cx="1860331" cy="1524000"/>
          </a:xfrm>
          <a:prstGeom prst="cloudCallout">
            <a:avLst>
              <a:gd name="adj1" fmla="val 99491"/>
              <a:gd name="adj2" fmla="val -68363"/>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C3E932C-4960-894B-8752-184FBAAEBFBA}"/>
              </a:ext>
            </a:extLst>
          </p:cNvPr>
          <p:cNvSpPr txBox="1"/>
          <p:nvPr/>
        </p:nvSpPr>
        <p:spPr>
          <a:xfrm>
            <a:off x="931561" y="2427890"/>
            <a:ext cx="1036374" cy="738664"/>
          </a:xfrm>
          <a:prstGeom prst="rect">
            <a:avLst/>
          </a:prstGeom>
          <a:noFill/>
        </p:spPr>
        <p:txBody>
          <a:bodyPr wrap="none" rtlCol="0">
            <a:spAutoFit/>
          </a:bodyPr>
          <a:lstStyle/>
          <a:p>
            <a:r>
              <a:rPr lang="en-US" sz="1400" b="1" dirty="0">
                <a:solidFill>
                  <a:srgbClr val="FF0000"/>
                </a:solidFill>
              </a:rPr>
              <a:t>Application</a:t>
            </a:r>
          </a:p>
          <a:p>
            <a:r>
              <a:rPr lang="en-US" sz="1400" b="1" dirty="0">
                <a:solidFill>
                  <a:srgbClr val="FF0000"/>
                </a:solidFill>
              </a:rPr>
              <a:t>and Data </a:t>
            </a:r>
          </a:p>
          <a:p>
            <a:r>
              <a:rPr lang="en-US" sz="1400" b="1" dirty="0">
                <a:solidFill>
                  <a:srgbClr val="FF0000"/>
                </a:solidFill>
              </a:rPr>
              <a:t>Weak Link</a:t>
            </a:r>
          </a:p>
        </p:txBody>
      </p:sp>
      <p:sp>
        <p:nvSpPr>
          <p:cNvPr id="6" name="Left Brace 5">
            <a:extLst>
              <a:ext uri="{FF2B5EF4-FFF2-40B4-BE49-F238E27FC236}">
                <a16:creationId xmlns:a16="http://schemas.microsoft.com/office/drawing/2014/main" id="{09A763F1-70E7-154F-B0D8-1406E1E7FC9B}"/>
              </a:ext>
            </a:extLst>
          </p:cNvPr>
          <p:cNvSpPr/>
          <p:nvPr/>
        </p:nvSpPr>
        <p:spPr>
          <a:xfrm>
            <a:off x="3279228" y="1355834"/>
            <a:ext cx="609600" cy="868574"/>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6064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12BD7E7A-27C7-4E42-9B8F-721C542514EB}"/>
              </a:ext>
            </a:extLst>
          </p:cNvPr>
          <p:cNvPicPr>
            <a:picLocks noChangeAspect="1" noChangeArrowheads="1"/>
          </p:cNvPicPr>
          <p:nvPr/>
        </p:nvPicPr>
        <p:blipFill>
          <a:blip r:embed="rId2" cstate="print"/>
          <a:srcRect/>
          <a:stretch>
            <a:fillRect/>
          </a:stretch>
        </p:blipFill>
        <p:spPr>
          <a:xfrm>
            <a:off x="1356562" y="1340495"/>
            <a:ext cx="9933903" cy="4992555"/>
          </a:xfrm>
          <a:prstGeom prst="rect">
            <a:avLst/>
          </a:prstGeom>
          <a:noFill/>
        </p:spPr>
      </p:pic>
      <p:sp>
        <p:nvSpPr>
          <p:cNvPr id="4" name="Rectangle 3">
            <a:extLst>
              <a:ext uri="{FF2B5EF4-FFF2-40B4-BE49-F238E27FC236}">
                <a16:creationId xmlns:a16="http://schemas.microsoft.com/office/drawing/2014/main" id="{7CC88CDF-55B8-EB42-8840-CB59F7B0631F}"/>
              </a:ext>
            </a:extLst>
          </p:cNvPr>
          <p:cNvSpPr/>
          <p:nvPr/>
        </p:nvSpPr>
        <p:spPr>
          <a:xfrm>
            <a:off x="1314157" y="524950"/>
            <a:ext cx="9563686" cy="584775"/>
          </a:xfrm>
          <a:prstGeom prst="rect">
            <a:avLst/>
          </a:prstGeom>
        </p:spPr>
        <p:txBody>
          <a:bodyPr wrap="square">
            <a:spAutoFit/>
          </a:bodyPr>
          <a:lstStyle/>
          <a:p>
            <a:r>
              <a:rPr lang="en-US" sz="3200" dirty="0"/>
              <a:t>Vulnerability –Example - What are you protecting ?</a:t>
            </a:r>
          </a:p>
        </p:txBody>
      </p:sp>
    </p:spTree>
    <p:extLst>
      <p:ext uri="{BB962C8B-B14F-4D97-AF65-F5344CB8AC3E}">
        <p14:creationId xmlns:p14="http://schemas.microsoft.com/office/powerpoint/2010/main" val="11954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726" y="76200"/>
            <a:ext cx="4724400" cy="715962"/>
          </a:xfrm>
        </p:spPr>
        <p:txBody>
          <a:bodyPr/>
          <a:lstStyle/>
          <a:p>
            <a:r>
              <a:rPr lang="en-US" sz="2400" b="1" dirty="0">
                <a:solidFill>
                  <a:schemeClr val="bg1"/>
                </a:solidFill>
              </a:rPr>
              <a:t>Application Development Life Cycle</a:t>
            </a:r>
            <a:endParaRPr lang="he-IL" sz="2400" b="1" dirty="0">
              <a:solidFill>
                <a:schemeClr val="bg1"/>
              </a:solidFill>
            </a:endParaRPr>
          </a:p>
        </p:txBody>
      </p:sp>
      <p:graphicFrame>
        <p:nvGraphicFramePr>
          <p:cNvPr id="5" name="Content Placeholder 4"/>
          <p:cNvGraphicFramePr>
            <a:graphicFrameLocks noGrp="1"/>
          </p:cNvGraphicFramePr>
          <p:nvPr>
            <p:ph idx="1"/>
          </p:nvPr>
        </p:nvGraphicFramePr>
        <p:xfrm>
          <a:off x="1733550" y="1524001"/>
          <a:ext cx="8858250" cy="46021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ight Brace 5"/>
          <p:cNvSpPr/>
          <p:nvPr/>
        </p:nvSpPr>
        <p:spPr>
          <a:xfrm rot="16200000">
            <a:off x="4676775" y="1333499"/>
            <a:ext cx="914400" cy="3276600"/>
          </a:xfrm>
          <a:prstGeom prst="rightBrace">
            <a:avLst/>
          </a:prstGeom>
        </p:spPr>
        <p:style>
          <a:lnRef idx="2">
            <a:schemeClr val="accent2"/>
          </a:lnRef>
          <a:fillRef idx="0">
            <a:schemeClr val="accent2"/>
          </a:fillRef>
          <a:effectRef idx="1">
            <a:schemeClr val="accent2"/>
          </a:effectRef>
          <a:fontRef idx="minor">
            <a:schemeClr val="tx1"/>
          </a:fontRef>
        </p:style>
        <p:txBody>
          <a:bodyPr rtlCol="1" anchor="ctr"/>
          <a:lstStyle/>
          <a:p>
            <a:pPr algn="ctr"/>
            <a:endParaRPr lang="he-IL"/>
          </a:p>
        </p:txBody>
      </p:sp>
      <p:sp>
        <p:nvSpPr>
          <p:cNvPr id="7" name="Right Brace 6"/>
          <p:cNvSpPr/>
          <p:nvPr/>
        </p:nvSpPr>
        <p:spPr>
          <a:xfrm rot="16200000" flipH="1">
            <a:off x="7381877" y="3762373"/>
            <a:ext cx="676273" cy="1590675"/>
          </a:xfrm>
          <a:prstGeom prst="rightBrace">
            <a:avLst/>
          </a:prstGeom>
        </p:spPr>
        <p:style>
          <a:lnRef idx="2">
            <a:schemeClr val="accent2"/>
          </a:lnRef>
          <a:fillRef idx="0">
            <a:schemeClr val="accent2"/>
          </a:fillRef>
          <a:effectRef idx="1">
            <a:schemeClr val="accent2"/>
          </a:effectRef>
          <a:fontRef idx="minor">
            <a:schemeClr val="tx1"/>
          </a:fontRef>
        </p:style>
        <p:txBody>
          <a:bodyPr rtlCol="1" anchor="ctr"/>
          <a:lstStyle/>
          <a:p>
            <a:pPr algn="ctr"/>
            <a:endParaRPr lang="he-IL"/>
          </a:p>
        </p:txBody>
      </p:sp>
      <p:sp>
        <p:nvSpPr>
          <p:cNvPr id="8" name="Right Brace 7"/>
          <p:cNvSpPr/>
          <p:nvPr/>
        </p:nvSpPr>
        <p:spPr>
          <a:xfrm rot="16200000">
            <a:off x="9005890" y="2205037"/>
            <a:ext cx="914400" cy="1533524"/>
          </a:xfrm>
          <a:prstGeom prst="rightBrace">
            <a:avLst/>
          </a:prstGeom>
        </p:spPr>
        <p:style>
          <a:lnRef idx="2">
            <a:schemeClr val="accent2"/>
          </a:lnRef>
          <a:fillRef idx="0">
            <a:schemeClr val="accent2"/>
          </a:fillRef>
          <a:effectRef idx="1">
            <a:schemeClr val="accent2"/>
          </a:effectRef>
          <a:fontRef idx="minor">
            <a:schemeClr val="tx1"/>
          </a:fontRef>
        </p:style>
        <p:txBody>
          <a:bodyPr rtlCol="1" anchor="ctr"/>
          <a:lstStyle/>
          <a:p>
            <a:pPr algn="ctr"/>
            <a:endParaRPr lang="he-IL"/>
          </a:p>
        </p:txBody>
      </p:sp>
      <p:sp>
        <p:nvSpPr>
          <p:cNvPr id="9" name="Right Brace 8"/>
          <p:cNvSpPr/>
          <p:nvPr/>
        </p:nvSpPr>
        <p:spPr>
          <a:xfrm rot="16200000" flipH="1">
            <a:off x="5650708" y="3774279"/>
            <a:ext cx="676273" cy="1566863"/>
          </a:xfrm>
          <a:prstGeom prst="rightBrace">
            <a:avLst/>
          </a:prstGeom>
        </p:spPr>
        <p:style>
          <a:lnRef idx="2">
            <a:schemeClr val="accent2"/>
          </a:lnRef>
          <a:fillRef idx="0">
            <a:schemeClr val="accent2"/>
          </a:fillRef>
          <a:effectRef idx="1">
            <a:schemeClr val="accent2"/>
          </a:effectRef>
          <a:fontRef idx="minor">
            <a:schemeClr val="tx1"/>
          </a:fontRef>
        </p:style>
        <p:txBody>
          <a:bodyPr rtlCol="1" anchor="ctr"/>
          <a:lstStyle/>
          <a:p>
            <a:pPr algn="ctr"/>
            <a:endParaRPr lang="he-IL"/>
          </a:p>
        </p:txBody>
      </p:sp>
      <p:sp>
        <p:nvSpPr>
          <p:cNvPr id="10" name="TextBox 9"/>
          <p:cNvSpPr txBox="1"/>
          <p:nvPr/>
        </p:nvSpPr>
        <p:spPr>
          <a:xfrm>
            <a:off x="4876801" y="2145266"/>
            <a:ext cx="65722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SAST</a:t>
            </a:r>
            <a:endParaRPr lang="he-IL" dirty="0"/>
          </a:p>
        </p:txBody>
      </p:sp>
      <p:sp>
        <p:nvSpPr>
          <p:cNvPr id="11" name="TextBox 10"/>
          <p:cNvSpPr txBox="1"/>
          <p:nvPr/>
        </p:nvSpPr>
        <p:spPr>
          <a:xfrm>
            <a:off x="5399965" y="4895846"/>
            <a:ext cx="121465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DAST/IAST</a:t>
            </a:r>
            <a:endParaRPr lang="he-IL" dirty="0"/>
          </a:p>
        </p:txBody>
      </p:sp>
      <p:sp>
        <p:nvSpPr>
          <p:cNvPr id="12" name="TextBox 11"/>
          <p:cNvSpPr txBox="1"/>
          <p:nvPr/>
        </p:nvSpPr>
        <p:spPr>
          <a:xfrm>
            <a:off x="7248526" y="4895846"/>
            <a:ext cx="1066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Pen Tests</a:t>
            </a:r>
            <a:endParaRPr lang="he-IL" dirty="0"/>
          </a:p>
        </p:txBody>
      </p:sp>
      <p:sp>
        <p:nvSpPr>
          <p:cNvPr id="13" name="TextBox 12"/>
          <p:cNvSpPr txBox="1"/>
          <p:nvPr/>
        </p:nvSpPr>
        <p:spPr>
          <a:xfrm>
            <a:off x="8715375" y="2137882"/>
            <a:ext cx="153352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RASP or WAF</a:t>
            </a:r>
            <a:endParaRPr lang="he-IL" dirty="0"/>
          </a:p>
        </p:txBody>
      </p:sp>
      <p:sp>
        <p:nvSpPr>
          <p:cNvPr id="14" name="Right Brace 13"/>
          <p:cNvSpPr/>
          <p:nvPr/>
        </p:nvSpPr>
        <p:spPr>
          <a:xfrm rot="16200000">
            <a:off x="2057403" y="2198132"/>
            <a:ext cx="914400" cy="1562102"/>
          </a:xfrm>
          <a:prstGeom prst="rightBrace">
            <a:avLst/>
          </a:prstGeom>
        </p:spPr>
        <p:style>
          <a:lnRef idx="2">
            <a:schemeClr val="accent2"/>
          </a:lnRef>
          <a:fillRef idx="0">
            <a:schemeClr val="accent2"/>
          </a:fillRef>
          <a:effectRef idx="1">
            <a:schemeClr val="accent2"/>
          </a:effectRef>
          <a:fontRef idx="minor">
            <a:schemeClr val="tx1"/>
          </a:fontRef>
        </p:style>
        <p:txBody>
          <a:bodyPr rtlCol="1" anchor="ctr"/>
          <a:lstStyle/>
          <a:p>
            <a:pPr algn="ctr"/>
            <a:endParaRPr lang="he-IL"/>
          </a:p>
        </p:txBody>
      </p:sp>
      <p:sp>
        <p:nvSpPr>
          <p:cNvPr id="15" name="TextBox 14"/>
          <p:cNvSpPr txBox="1"/>
          <p:nvPr/>
        </p:nvSpPr>
        <p:spPr>
          <a:xfrm>
            <a:off x="1600200" y="2152650"/>
            <a:ext cx="23241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Security requirements</a:t>
            </a:r>
            <a:endParaRPr lang="he-IL" dirty="0"/>
          </a:p>
        </p:txBody>
      </p:sp>
      <p:pic>
        <p:nvPicPr>
          <p:cNvPr id="16" name="Picture 15" descr="A picture containing game, knife&#10;&#10;Description automatically generated">
            <a:extLst>
              <a:ext uri="{FF2B5EF4-FFF2-40B4-BE49-F238E27FC236}">
                <a16:creationId xmlns:a16="http://schemas.microsoft.com/office/drawing/2014/main" id="{B0A9454B-F878-2D44-BB9C-98FCFEF6D494}"/>
              </a:ext>
            </a:extLst>
          </p:cNvPr>
          <p:cNvPicPr>
            <a:picLocks noChangeAspect="1"/>
          </p:cNvPicPr>
          <p:nvPr/>
        </p:nvPicPr>
        <p:blipFill>
          <a:blip r:embed="rId8"/>
          <a:stretch>
            <a:fillRect/>
          </a:stretch>
        </p:blipFill>
        <p:spPr>
          <a:xfrm>
            <a:off x="1733550" y="64797"/>
            <a:ext cx="8410576" cy="1711118"/>
          </a:xfrm>
          <a:prstGeom prst="rect">
            <a:avLst/>
          </a:prstGeom>
        </p:spPr>
      </p:pic>
    </p:spTree>
    <p:extLst>
      <p:ext uri="{BB962C8B-B14F-4D97-AF65-F5344CB8AC3E}">
        <p14:creationId xmlns:p14="http://schemas.microsoft.com/office/powerpoint/2010/main" val="309389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AFCE07B3-9313-4CEA-A1EC-4F8B9A6B0218}"/>
                                            </p:graphicEl>
                                          </p:spTgt>
                                        </p:tgtEl>
                                        <p:attrNameLst>
                                          <p:attrName>style.visibility</p:attrName>
                                        </p:attrNameLst>
                                      </p:cBhvr>
                                      <p:to>
                                        <p:strVal val="visible"/>
                                      </p:to>
                                    </p:set>
                                    <p:animEffect transition="in" filter="fade">
                                      <p:cBhvr>
                                        <p:cTn id="7" dur="500"/>
                                        <p:tgtEl>
                                          <p:spTgt spid="5">
                                            <p:graphicEl>
                                              <a:dgm id="{AFCE07B3-9313-4CEA-A1EC-4F8B9A6B021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074EFC88-834D-466E-A69B-E38D46DD6A33}"/>
                                            </p:graphicEl>
                                          </p:spTgt>
                                        </p:tgtEl>
                                        <p:attrNameLst>
                                          <p:attrName>style.visibility</p:attrName>
                                        </p:attrNameLst>
                                      </p:cBhvr>
                                      <p:to>
                                        <p:strVal val="visible"/>
                                      </p:to>
                                    </p:set>
                                    <p:animEffect transition="in" filter="fade">
                                      <p:cBhvr>
                                        <p:cTn id="12" dur="500"/>
                                        <p:tgtEl>
                                          <p:spTgt spid="5">
                                            <p:graphicEl>
                                              <a:dgm id="{074EFC88-834D-466E-A69B-E38D46DD6A3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59D59C29-DA71-45B0-BE63-13DFFE03471C}"/>
                                            </p:graphicEl>
                                          </p:spTgt>
                                        </p:tgtEl>
                                        <p:attrNameLst>
                                          <p:attrName>style.visibility</p:attrName>
                                        </p:attrNameLst>
                                      </p:cBhvr>
                                      <p:to>
                                        <p:strVal val="visible"/>
                                      </p:to>
                                    </p:set>
                                    <p:animEffect transition="in" filter="fade">
                                      <p:cBhvr>
                                        <p:cTn id="17" dur="500"/>
                                        <p:tgtEl>
                                          <p:spTgt spid="5">
                                            <p:graphicEl>
                                              <a:dgm id="{59D59C29-DA71-45B0-BE63-13DFFE03471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AD076846-3BD6-47D1-B409-FBE584D0411A}"/>
                                            </p:graphicEl>
                                          </p:spTgt>
                                        </p:tgtEl>
                                        <p:attrNameLst>
                                          <p:attrName>style.visibility</p:attrName>
                                        </p:attrNameLst>
                                      </p:cBhvr>
                                      <p:to>
                                        <p:strVal val="visible"/>
                                      </p:to>
                                    </p:set>
                                    <p:animEffect transition="in" filter="fade">
                                      <p:cBhvr>
                                        <p:cTn id="22" dur="500"/>
                                        <p:tgtEl>
                                          <p:spTgt spid="5">
                                            <p:graphicEl>
                                              <a:dgm id="{AD076846-3BD6-47D1-B409-FBE584D0411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A748D48A-28D4-400C-9071-1F8BFC42BD65}"/>
                                            </p:graphicEl>
                                          </p:spTgt>
                                        </p:tgtEl>
                                        <p:attrNameLst>
                                          <p:attrName>style.visibility</p:attrName>
                                        </p:attrNameLst>
                                      </p:cBhvr>
                                      <p:to>
                                        <p:strVal val="visible"/>
                                      </p:to>
                                    </p:set>
                                    <p:animEffect transition="in" filter="fade">
                                      <p:cBhvr>
                                        <p:cTn id="27" dur="500"/>
                                        <p:tgtEl>
                                          <p:spTgt spid="5">
                                            <p:graphicEl>
                                              <a:dgm id="{A748D48A-28D4-400C-9071-1F8BFC42BD6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K15.tLA0UyOMAPHxahkA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R_DqQFsr0esGDZNm0w0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wu9VYVDlkig8wfXNnpc5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zvpJLCYwkk63a1XLJBx_1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3pUjoiB2m0WLrIcCF0dw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7l1BAYq_iEWCS3I7T1iBi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891zSTNs0yCDovxoQAY.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XUa2W_CdEW3DpSFUyBJ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_xDBuml0kubn2cPS7zsJ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b1PTRG7qOUSWrsCyKSm3M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69H4WaTTP0aOILwVldGlT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9IZf4nkCY0yHPdb7IvsYz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1G9Ohd5zk0mroQSQGw1K9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aYqGmaF5EWV_Ufh7YHo2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_xDBuml0kubn2cPS7zsJ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_xDBuml0kubn2cPS7zsJ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SimWxZ2SVUSv1gatj8Db7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f_C6Z7VX0kO3EiEsgIkm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vZuAyeKSHEaA401cboeSB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Vq7_DsJetUSoVMiimZ0VV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dtPMcyzakeMDdQ5UrLMR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BRYkCc3yI0KwHQYHV.201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kdjz8dosJES6xzclYRIjO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6CF5Rf1k20u4Js9lxCyCn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QqQO8Lm.0u_JGLYYV7Do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1576</Words>
  <Application>Microsoft Macintosh PowerPoint</Application>
  <PresentationFormat>Widescreen</PresentationFormat>
  <Paragraphs>126</Paragraphs>
  <Slides>27</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Calibri Light</vt:lpstr>
      <vt:lpstr>HP Simplified</vt:lpstr>
      <vt:lpstr>Office Theme</vt:lpstr>
      <vt:lpstr>think-cell Slide</vt:lpstr>
      <vt:lpstr>(DAST) Dynamic Application Security Testing  with WebInspect</vt:lpstr>
      <vt:lpstr>Application Security - Overview</vt:lpstr>
      <vt:lpstr>Application Security - Overview</vt:lpstr>
      <vt:lpstr>Application Security - Overview</vt:lpstr>
      <vt:lpstr>Cyber attackers are targeting applications</vt:lpstr>
      <vt:lpstr>PowerPoint Presentation</vt:lpstr>
      <vt:lpstr>PowerPoint Presentation</vt:lpstr>
      <vt:lpstr>PowerPoint Presentation</vt:lpstr>
      <vt:lpstr>Application Development Life Cycle</vt:lpstr>
      <vt:lpstr>DAST Pros and Cons</vt:lpstr>
      <vt:lpstr>PowerPoint Presentation</vt:lpstr>
      <vt:lpstr>DAST Best Practice Phases</vt:lpstr>
      <vt:lpstr>Example Crawl Only First Level Scan:</vt:lpstr>
      <vt:lpstr>Example Crawl Only First Level Scan:</vt:lpstr>
      <vt:lpstr>Example Crawl Only First Level Scan:  Passive only</vt:lpstr>
      <vt:lpstr>Example Crawl Only First Level Scan Example Quick Settings:</vt:lpstr>
      <vt:lpstr>Example Crawl Only First Level Scan Example Quick Settings:</vt:lpstr>
      <vt:lpstr>Example Crawl Only First Level Scan Example Quick Settings:</vt:lpstr>
      <vt:lpstr>PowerPoint Presentation</vt:lpstr>
      <vt:lpstr>PowerPoint Presentation</vt:lpstr>
      <vt:lpstr>PowerPoint Presentation</vt:lpstr>
      <vt:lpstr>Example Crawl Only Full Site Scan:</vt:lpstr>
      <vt:lpstr>Example Crawl Only First Level Scan Example Default Settings:</vt:lpstr>
      <vt:lpstr>Example Crawl Only Full Site Scan:</vt:lpstr>
      <vt:lpstr>Example Crawl Only Quick speed compare to Full Site Scan:</vt:lpstr>
      <vt:lpstr>Example Crawl Only Quick speed compare to Full Site Scan: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Security with DAST</dc:title>
  <dc:creator>Zachary Lewis</dc:creator>
  <cp:lastModifiedBy>Zachary Lewis</cp:lastModifiedBy>
  <cp:revision>23</cp:revision>
  <dcterms:created xsi:type="dcterms:W3CDTF">2020-01-06T15:32:25Z</dcterms:created>
  <dcterms:modified xsi:type="dcterms:W3CDTF">2020-01-06T18:55:51Z</dcterms:modified>
</cp:coreProperties>
</file>