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6" r:id="rId3"/>
    <p:sldId id="268" r:id="rId4"/>
    <p:sldId id="271" r:id="rId5"/>
    <p:sldId id="267" r:id="rId6"/>
    <p:sldId id="270" r:id="rId7"/>
    <p:sldId id="272" r:id="rId8"/>
    <p:sldId id="269" r:id="rId9"/>
    <p:sldId id="273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1B9575-3E14-40F8-A4CC-237FD73EF183}">
          <p14:sldIdLst>
            <p14:sldId id="265"/>
          </p14:sldIdLst>
        </p14:section>
        <p14:section name="Untitled Section" id="{068EA56C-4353-4D7C-A612-659F15D4C34E}">
          <p14:sldIdLst>
            <p14:sldId id="266"/>
            <p14:sldId id="268"/>
            <p14:sldId id="271"/>
            <p14:sldId id="267"/>
            <p14:sldId id="270"/>
            <p14:sldId id="272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howGuides="1">
      <p:cViewPr varScale="1">
        <p:scale>
          <a:sx n="84" d="100"/>
          <a:sy n="84" d="100"/>
        </p:scale>
        <p:origin x="658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6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71736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268761"/>
            <a:ext cx="9134391" cy="475104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oauth/apidocs/org/springframework/security/oauth2/provider/endpoint/TokenEndpoint.html" TargetMode="External"/><Relationship Id="rId2" Type="http://schemas.openxmlformats.org/officeDocument/2006/relationships/hyperlink" Target="https://docs.spring.io/spring-security/oauth/apidocs/org/springframework/security/oauth2/provider/endpoint/AuthorizationEndpoint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Amazon Web Services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909836" y="6309320"/>
            <a:ext cx="939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https://projects.spring.io/spring-security-oauth/docs/oauth2.html#resource-server-configuration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OAuth2?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OAUth2 is a protocol that allows  to grant limited access to their resources from one site to another  without exposing credentials.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/>
              <a:t>oauth2 enables a third-party application to obtain limited access to an HTTP service 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either on behalf of a resource owner by orchestrating an approval interaction between the resource owner and the HTTP service</a:t>
            </a:r>
          </a:p>
          <a:p>
            <a:pPr marL="231775" lvl="1" indent="0">
              <a:buNone/>
            </a:pPr>
            <a:r>
              <a:rPr lang="en-IN" dirty="0" smtClean="0"/>
              <a:t>			Or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by allowing the third-party application to obtain access on its own behalf.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1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HackRank</a:t>
            </a:r>
            <a:r>
              <a:rPr lang="en-US" dirty="0" smtClean="0"/>
              <a:t> Login using </a:t>
            </a:r>
            <a:r>
              <a:rPr lang="en-US" dirty="0" err="1" smtClean="0"/>
              <a:t>Linkedin</a:t>
            </a:r>
            <a:r>
              <a:rPr lang="en-US" dirty="0" smtClean="0"/>
              <a:t> or Facebook.</a:t>
            </a:r>
          </a:p>
          <a:p>
            <a:r>
              <a:rPr lang="en-US" dirty="0" err="1" smtClean="0"/>
              <a:t>Acloudguru</a:t>
            </a:r>
            <a:endParaRPr lang="en-US" dirty="0" smtClean="0"/>
          </a:p>
          <a:p>
            <a:r>
              <a:rPr lang="en-US" dirty="0" err="1" smtClean="0"/>
              <a:t>Quora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Luxury Car </a:t>
            </a:r>
          </a:p>
          <a:p>
            <a:pPr lvl="1"/>
            <a:r>
              <a:rPr lang="en-US" dirty="0" smtClean="0"/>
              <a:t>Original Key</a:t>
            </a:r>
          </a:p>
          <a:p>
            <a:pPr lvl="1"/>
            <a:r>
              <a:rPr lang="en-US" dirty="0" smtClean="0"/>
              <a:t>Valet Key</a:t>
            </a:r>
          </a:p>
          <a:p>
            <a:pPr lvl="2"/>
            <a:r>
              <a:rPr lang="en-US" dirty="0" smtClean="0"/>
              <a:t>Cannot run more than a km or two</a:t>
            </a:r>
          </a:p>
          <a:p>
            <a:pPr lvl="2"/>
            <a:r>
              <a:rPr lang="en-US" dirty="0" smtClean="0"/>
              <a:t>Unable to trunk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0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Client-	Who wants to use application</a:t>
            </a:r>
          </a:p>
          <a:p>
            <a:r>
              <a:rPr lang="en-US" dirty="0" smtClean="0"/>
              <a:t>Resource Server – Who has data and return it to authentic client. </a:t>
            </a:r>
            <a:r>
              <a:rPr lang="en-IN" dirty="0"/>
              <a:t>The resource server is the OAuth 2.0 term for your API server. The resource server handles authenticated requests after the application has obtained an access token.</a:t>
            </a:r>
            <a:endParaRPr lang="en-US" dirty="0" smtClean="0"/>
          </a:p>
          <a:p>
            <a:r>
              <a:rPr lang="en-US" dirty="0" smtClean="0"/>
              <a:t>Resource Owner – </a:t>
            </a:r>
            <a:r>
              <a:rPr lang="en-IN" dirty="0"/>
              <a:t>An entity capable of granting access to a protected resource. When the resource owner is a person, it is referred to as an end-user.</a:t>
            </a:r>
            <a:endParaRPr lang="en-US" dirty="0" smtClean="0"/>
          </a:p>
          <a:p>
            <a:r>
              <a:rPr lang="en-US" dirty="0" smtClean="0"/>
              <a:t>Authorization Server (Google/Facebook/</a:t>
            </a:r>
            <a:r>
              <a:rPr lang="en-US" dirty="0" err="1" smtClean="0"/>
              <a:t>Linkedin</a:t>
            </a:r>
            <a:r>
              <a:rPr lang="en-US" dirty="0" smtClean="0"/>
              <a:t>) – Who authenticate the user entity and return a token . </a:t>
            </a:r>
            <a:r>
              <a:rPr lang="en-IN" dirty="0"/>
              <a:t> This token is accepted by resource server and validate your identity</a:t>
            </a:r>
            <a:r>
              <a:rPr lang="en-IN" dirty="0" smtClean="0"/>
              <a:t>.</a:t>
            </a:r>
          </a:p>
          <a:p>
            <a:r>
              <a:rPr lang="en-US" dirty="0" smtClean="0"/>
              <a:t>Access Token </a:t>
            </a:r>
          </a:p>
          <a:p>
            <a:pPr lvl="1"/>
            <a:r>
              <a:rPr lang="en-IN" dirty="0"/>
              <a:t>specific scopes </a:t>
            </a:r>
            <a:endParaRPr lang="en-IN" dirty="0" smtClean="0"/>
          </a:p>
          <a:p>
            <a:pPr lvl="1"/>
            <a:r>
              <a:rPr lang="en-IN" dirty="0"/>
              <a:t>durations of </a:t>
            </a:r>
            <a:r>
              <a:rPr lang="en-IN" dirty="0" smtClean="0"/>
              <a:t>access</a:t>
            </a:r>
            <a:endParaRPr lang="en-IN" dirty="0"/>
          </a:p>
          <a:p>
            <a:pPr lvl="1"/>
            <a:r>
              <a:rPr lang="en-IN" dirty="0"/>
              <a:t>granted by the resource </a:t>
            </a:r>
            <a:r>
              <a:rPr lang="en-IN" dirty="0" smtClean="0"/>
              <a:t>owner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9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56" y="206084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Martin 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4652" y="54452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Google Contacts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54652" y="465313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Google Photos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150196" y="3356992"/>
            <a:ext cx="180020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Quora.com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0218" y="41490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cxnSp>
        <p:nvCxnSpPr>
          <p:cNvPr id="10" name="Elbow Connector 9"/>
          <p:cNvCxnSpPr>
            <a:stCxn id="4" idx="3"/>
          </p:cNvCxnSpPr>
          <p:nvPr/>
        </p:nvCxnSpPr>
        <p:spPr>
          <a:xfrm>
            <a:off x="1989956" y="2420888"/>
            <a:ext cx="2160240" cy="1008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6" idx="1"/>
          </p:cNvCxnSpPr>
          <p:nvPr/>
        </p:nvCxnSpPr>
        <p:spPr>
          <a:xfrm>
            <a:off x="5950396" y="3717032"/>
            <a:ext cx="2304256" cy="1296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5950396" y="4077072"/>
            <a:ext cx="2192212" cy="1430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nut 15"/>
          <p:cNvSpPr/>
          <p:nvPr/>
        </p:nvSpPr>
        <p:spPr>
          <a:xfrm>
            <a:off x="6762558" y="832066"/>
            <a:ext cx="936104" cy="936104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7385" y="1052736"/>
            <a:ext cx="1253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Google Login</a:t>
            </a:r>
            <a:endParaRPr lang="en-IN" sz="1100" b="1" dirty="0"/>
          </a:p>
        </p:txBody>
      </p:sp>
      <p:sp>
        <p:nvSpPr>
          <p:cNvPr id="18" name="Flowchart: Process 17"/>
          <p:cNvSpPr/>
          <p:nvPr/>
        </p:nvSpPr>
        <p:spPr>
          <a:xfrm>
            <a:off x="7102524" y="1484784"/>
            <a:ext cx="1296144" cy="13681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89756" y="6309320"/>
            <a:ext cx="43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https://oauth.net/about/introduction/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9756" y="2852936"/>
            <a:ext cx="193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(Resource  Owner)</a:t>
            </a:r>
            <a:endParaRPr lang="en-IN" dirty="0"/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454452" y="2852936"/>
            <a:ext cx="481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		(Google authorization server)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302819" y="6228020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(Resource server)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545259" y="4437112"/>
            <a:ext cx="2685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i="1" dirty="0" smtClean="0"/>
              <a:t>Client id</a:t>
            </a:r>
          </a:p>
          <a:p>
            <a:r>
              <a:rPr lang="en-IN" sz="1000" i="1" dirty="0" smtClean="0"/>
              <a:t>Client Secret</a:t>
            </a:r>
          </a:p>
          <a:p>
            <a:r>
              <a:rPr lang="en-IN" sz="1000" i="1" dirty="0" err="1" smtClean="0"/>
              <a:t>Redirecturi</a:t>
            </a:r>
            <a:endParaRPr lang="en-IN" sz="1000" i="1" dirty="0" smtClean="0"/>
          </a:p>
          <a:p>
            <a:endParaRPr lang="en-IN" sz="1000" i="1" dirty="0"/>
          </a:p>
          <a:p>
            <a:r>
              <a:rPr lang="en-IN" sz="1000" i="1" dirty="0" smtClean="0"/>
              <a:t>Set Scope = permission to read  </a:t>
            </a:r>
            <a:r>
              <a:rPr lang="en-IN" sz="1000" i="1" dirty="0" err="1" smtClean="0"/>
              <a:t>photps</a:t>
            </a:r>
            <a:r>
              <a:rPr lang="en-IN" sz="1000" i="1" dirty="0" smtClean="0"/>
              <a:t> or contact</a:t>
            </a:r>
            <a:endParaRPr lang="en-IN" sz="1000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50396" y="3418547"/>
            <a:ext cx="3456384" cy="12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2684" y="3140968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Give client id and client secrete</a:t>
            </a:r>
            <a:endParaRPr lang="en-IN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54252" y="2276872"/>
            <a:ext cx="2376264" cy="9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4292" y="213285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O. Client Register with google</a:t>
            </a:r>
            <a:endParaRPr lang="en-IN" sz="1100" b="1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4150196" y="1484784"/>
            <a:ext cx="2520280" cy="1881500"/>
          </a:xfrm>
          <a:prstGeom prst="bentConnector3">
            <a:avLst>
              <a:gd name="adj1" fmla="val -33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76889" y="2420888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1. Click on link</a:t>
            </a:r>
            <a:endParaRPr lang="en-IN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8108" y="1484784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2. Redirect to google login page</a:t>
            </a:r>
          </a:p>
          <a:p>
            <a:r>
              <a:rPr lang="en-IN" sz="1100" dirty="0" smtClean="0"/>
              <a:t>3. Submit login credentials</a:t>
            </a:r>
          </a:p>
          <a:p>
            <a:r>
              <a:rPr lang="en-IN" sz="1100" dirty="0" smtClean="0"/>
              <a:t>4. Google accept </a:t>
            </a:r>
          </a:p>
          <a:p>
            <a:endParaRPr lang="en-IN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398668" y="227687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err="1" smtClean="0"/>
              <a:t>AuthCode</a:t>
            </a:r>
            <a:endParaRPr lang="en-IN" sz="1100" b="1" dirty="0" smtClean="0"/>
          </a:p>
          <a:p>
            <a:r>
              <a:rPr lang="en-IN" sz="1100" b="1" dirty="0" smtClean="0"/>
              <a:t>-----------------</a:t>
            </a:r>
          </a:p>
          <a:p>
            <a:r>
              <a:rPr lang="en-IN" sz="1100" b="1" dirty="0" err="1"/>
              <a:t>AuthCode</a:t>
            </a:r>
            <a:r>
              <a:rPr lang="en-IN" sz="1100" b="1" dirty="0"/>
              <a:t> + Client Id+ Scope</a:t>
            </a:r>
          </a:p>
          <a:p>
            <a:r>
              <a:rPr lang="en-IN" sz="1100" b="1" dirty="0" smtClean="0"/>
              <a:t> in DB</a:t>
            </a:r>
            <a:endParaRPr lang="en-IN" sz="1100" b="1" dirty="0"/>
          </a:p>
        </p:txBody>
      </p:sp>
      <p:cxnSp>
        <p:nvCxnSpPr>
          <p:cNvPr id="38" name="Elbow Connector 37"/>
          <p:cNvCxnSpPr/>
          <p:nvPr/>
        </p:nvCxnSpPr>
        <p:spPr>
          <a:xfrm rot="10800000" flipV="1">
            <a:off x="1989956" y="832066"/>
            <a:ext cx="5112570" cy="1202360"/>
          </a:xfrm>
          <a:prstGeom prst="bentConnector3">
            <a:avLst>
              <a:gd name="adj1" fmla="val 9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2120990" y="2034426"/>
            <a:ext cx="2029206" cy="1921277"/>
          </a:xfrm>
          <a:prstGeom prst="bentConnector3">
            <a:avLst>
              <a:gd name="adj1" fmla="val -2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20990" y="764704"/>
            <a:ext cx="2800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5. Redirect the control to client + AUTH Code</a:t>
            </a:r>
            <a:endParaRPr lang="en-IN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280885" y="2604973"/>
            <a:ext cx="1821639" cy="72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8755" y="2924944"/>
            <a:ext cx="237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6. Request for Access token </a:t>
            </a:r>
          </a:p>
          <a:p>
            <a:r>
              <a:rPr lang="en-IN" sz="1100" b="1" dirty="0" smtClean="0"/>
              <a:t>(client id+ client </a:t>
            </a:r>
            <a:r>
              <a:rPr lang="en-IN" sz="1100" b="1" dirty="0" err="1" smtClean="0"/>
              <a:t>secrete+Auth</a:t>
            </a:r>
            <a:r>
              <a:rPr lang="en-IN" sz="1100" b="1" dirty="0" smtClean="0"/>
              <a:t> Code)</a:t>
            </a:r>
            <a:endParaRPr lang="en-IN" sz="1100" b="1" dirty="0"/>
          </a:p>
        </p:txBody>
      </p:sp>
      <p:cxnSp>
        <p:nvCxnSpPr>
          <p:cNvPr id="55" name="Straight Arrow Connector 54"/>
          <p:cNvCxnSpPr>
            <a:endCxn id="7" idx="3"/>
          </p:cNvCxnSpPr>
          <p:nvPr/>
        </p:nvCxnSpPr>
        <p:spPr>
          <a:xfrm flipH="1">
            <a:off x="5950396" y="2951366"/>
            <a:ext cx="2362727" cy="7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26460" y="3429000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7. Return Access Token</a:t>
            </a:r>
            <a:endParaRPr lang="en-IN" sz="1200" dirty="0"/>
          </a:p>
        </p:txBody>
      </p:sp>
      <p:cxnSp>
        <p:nvCxnSpPr>
          <p:cNvPr id="59" name="Elbow Connector 58"/>
          <p:cNvCxnSpPr/>
          <p:nvPr/>
        </p:nvCxnSpPr>
        <p:spPr>
          <a:xfrm>
            <a:off x="4161837" y="4077072"/>
            <a:ext cx="4034344" cy="180020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66020" y="5456257"/>
            <a:ext cx="2121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8. Request for contacts/photos</a:t>
            </a:r>
            <a:endParaRPr lang="en-IN" sz="1200" dirty="0"/>
          </a:p>
        </p:txBody>
      </p:sp>
      <p:cxnSp>
        <p:nvCxnSpPr>
          <p:cNvPr id="66" name="Elbow Connector 65"/>
          <p:cNvCxnSpPr>
            <a:stCxn id="5" idx="3"/>
          </p:cNvCxnSpPr>
          <p:nvPr/>
        </p:nvCxnSpPr>
        <p:spPr>
          <a:xfrm flipH="1" flipV="1">
            <a:off x="8398668" y="1935996"/>
            <a:ext cx="1656184" cy="3869268"/>
          </a:xfrm>
          <a:prstGeom prst="bentConnector4">
            <a:avLst>
              <a:gd name="adj1" fmla="val -13803"/>
              <a:gd name="adj2" fmla="val 97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86111" y="4751566"/>
            <a:ext cx="171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9 . Validate Access Token</a:t>
            </a:r>
            <a:endParaRPr lang="en-IN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05780" y="260648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err="1" smtClean="0">
                <a:solidFill>
                  <a:srgbClr val="FF0000"/>
                </a:solidFill>
              </a:rPr>
              <a:t>Oauth</a:t>
            </a:r>
            <a:r>
              <a:rPr lang="en-IN" b="1" u="sng" dirty="0" smtClean="0">
                <a:solidFill>
                  <a:srgbClr val="FF0000"/>
                </a:solidFill>
              </a:rPr>
              <a:t> – Code Grant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796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782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4302D"/>
                </a:solidFill>
                <a:effectLst/>
                <a:latin typeface="varela round"/>
              </a:rPr>
              <a:t>Spring Security filter chain in order to implement OAuth 2.0 Authorization Server: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  <a:hlinkClick r:id="rId2" tooltip="AuthorizationEndpoint"/>
              </a:rPr>
              <a:t>AuthorizationEndpoint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4302D"/>
                </a:solidFill>
                <a:effectLst/>
                <a:latin typeface="varela round"/>
              </a:rPr>
              <a:t> is used to service requests for authorization. Default URL: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/oauth/authorize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4302D"/>
                </a:solidFill>
                <a:effectLst/>
                <a:latin typeface="varela round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  <a:hlinkClick r:id="rId3" tooltip="TokenEndpoint"/>
              </a:rPr>
              <a:t>TokenEndpoint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4302D"/>
                </a:solidFill>
                <a:effectLst/>
                <a:latin typeface="varela round"/>
              </a:rPr>
              <a:t> is used to service requests for access tokens. Default URL: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/oauth/token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4302D"/>
                </a:solidFill>
                <a:effectLst/>
                <a:latin typeface="varela round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85900" y="2647497"/>
            <a:ext cx="7848872" cy="255709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u="sng" dirty="0" smtClean="0">
                <a:solidFill>
                  <a:schemeClr val="bg1"/>
                </a:solidFill>
              </a:rPr>
              <a:t>In client:</a:t>
            </a:r>
            <a:endParaRPr lang="en-IN" sz="1800" u="sng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security: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basic: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enabled: </a:t>
            </a:r>
            <a:r>
              <a:rPr lang="en-IN" sz="1800" b="1" dirty="0">
                <a:solidFill>
                  <a:schemeClr val="bg1"/>
                </a:solidFill>
              </a:rPr>
              <a:t>false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oauth2: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client: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</a:t>
            </a:r>
            <a:r>
              <a:rPr lang="en-IN" sz="1800" dirty="0" err="1">
                <a:solidFill>
                  <a:schemeClr val="bg1"/>
                </a:solidFill>
              </a:rPr>
              <a:t>clientId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 err="1">
                <a:solidFill>
                  <a:schemeClr val="bg1"/>
                </a:solidFill>
              </a:rPr>
              <a:t>ClientId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      </a:t>
            </a:r>
            <a:r>
              <a:rPr lang="en-IN" sz="1800" dirty="0" err="1">
                <a:solidFill>
                  <a:schemeClr val="bg1"/>
                </a:solidFill>
              </a:rPr>
              <a:t>clientSecret</a:t>
            </a:r>
            <a:r>
              <a:rPr lang="en-IN" sz="1800" dirty="0">
                <a:solidFill>
                  <a:schemeClr val="bg1"/>
                </a:solidFill>
              </a:rPr>
              <a:t>: secret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</a:t>
            </a:r>
            <a:r>
              <a:rPr lang="en-IN" sz="1800" dirty="0" err="1">
                <a:solidFill>
                  <a:schemeClr val="bg1"/>
                </a:solidFill>
              </a:rPr>
              <a:t>accessTokenUri</a:t>
            </a:r>
            <a:r>
              <a:rPr lang="en-IN" sz="1800" dirty="0">
                <a:solidFill>
                  <a:schemeClr val="bg1"/>
                </a:solidFill>
              </a:rPr>
              <a:t>: http://localhost:8081/auth/oauth/token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</a:t>
            </a:r>
            <a:r>
              <a:rPr lang="en-IN" sz="1800" dirty="0" err="1">
                <a:solidFill>
                  <a:schemeClr val="bg1"/>
                </a:solidFill>
              </a:rPr>
              <a:t>userAuthorizationUri</a:t>
            </a:r>
            <a:r>
              <a:rPr lang="en-IN" sz="1800" dirty="0">
                <a:solidFill>
                  <a:schemeClr val="bg1"/>
                </a:solidFill>
              </a:rPr>
              <a:t>: http://localhost:8081/auth/oauth/authorize </a:t>
            </a:r>
            <a:endParaRPr lang="en-US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3" y="381000"/>
            <a:ext cx="10297144" cy="62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inspector-&gt; Network-&gt;Refresh page-&gt;Secure-&gt; Header-&gt; Cookie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9" y="2636912"/>
            <a:ext cx="10092975" cy="2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2323</TotalTime>
  <Words>256</Words>
  <Application>Microsoft Office PowerPoint</Application>
  <PresentationFormat>Custom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Monaco</vt:lpstr>
      <vt:lpstr>varela round</vt:lpstr>
      <vt:lpstr>Digital Blue Tunnel 16x9</vt:lpstr>
      <vt:lpstr>OAuth</vt:lpstr>
      <vt:lpstr>What is OAuth2?</vt:lpstr>
      <vt:lpstr>Problem Statement </vt:lpstr>
      <vt:lpstr>Analogy</vt:lpstr>
      <vt:lpstr>Terminology </vt:lpstr>
      <vt:lpstr>PowerPoint Presentation</vt:lpstr>
      <vt:lpstr>Spring Security filter chain in order to implement OAuth 2.0 Authorization Server: AuthorizationEndpoint is used to service requests for authorization. Default URL: /oauth/authorize. TokenEndpoint is used to service requests for access tokens. Default URL: /oauth/token.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Introduction</dc:title>
  <dc:creator>ADMIN</dc:creator>
  <cp:lastModifiedBy>ADMIN</cp:lastModifiedBy>
  <cp:revision>147</cp:revision>
  <dcterms:created xsi:type="dcterms:W3CDTF">2020-07-01T17:29:47Z</dcterms:created>
  <dcterms:modified xsi:type="dcterms:W3CDTF">2020-12-10T18:19:17Z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