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282" r:id="rId3"/>
    <p:sldId id="273" r:id="rId4"/>
    <p:sldId id="276" r:id="rId5"/>
    <p:sldId id="278" r:id="rId6"/>
    <p:sldId id="277" r:id="rId7"/>
    <p:sldId id="279"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1B9575-3E14-40F8-A4CC-237FD73EF183}">
          <p14:sldIdLst>
            <p14:sldId id="265"/>
          </p14:sldIdLst>
        </p14:section>
        <p14:section name="Untitled Section" id="{068EA56C-4353-4D7C-A612-659F15D4C34E}">
          <p14:sldIdLst>
            <p14:sldId id="282"/>
            <p14:sldId id="273"/>
            <p14:sldId id="276"/>
            <p14:sldId id="278"/>
            <p14:sldId id="277"/>
            <p14:sldId id="279"/>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7" autoAdjust="0"/>
  </p:normalViewPr>
  <p:slideViewPr>
    <p:cSldViewPr showGuides="1">
      <p:cViewPr varScale="1">
        <p:scale>
          <a:sx n="58" d="100"/>
          <a:sy n="58" d="100"/>
        </p:scale>
        <p:origin x="86" y="355"/>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71736"/>
          </a:xfrm>
        </p:spPr>
        <p:txBody>
          <a:bodyPr anchor="t"/>
          <a:lstStyle/>
          <a:p>
            <a:r>
              <a:rPr lang="en-US" dirty="0" smtClean="0"/>
              <a:t>Click to edit Master title style</a:t>
            </a:r>
            <a:endParaRPr dirty="0"/>
          </a:p>
        </p:txBody>
      </p:sp>
      <p:sp>
        <p:nvSpPr>
          <p:cNvPr id="3" name="Content Placeholder 2"/>
          <p:cNvSpPr>
            <a:spLocks noGrp="1"/>
          </p:cNvSpPr>
          <p:nvPr>
            <p:ph idx="1"/>
          </p:nvPr>
        </p:nvSpPr>
        <p:spPr>
          <a:xfrm>
            <a:off x="1522413" y="1268761"/>
            <a:ext cx="9134391" cy="4751040"/>
          </a:xfrm>
        </p:spPr>
        <p:txBody>
          <a:bodyPr/>
          <a:lstStyle>
            <a:lvl5pPr>
              <a:defRPr/>
            </a:lvl5pPr>
            <a:lvl6pPr>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1/22/2023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1/22/2023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1/22/2023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1/22/2023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1/22/2023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1/22/2023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Docker</a:t>
            </a:r>
            <a:endParaRPr lang="en-US" dirty="0"/>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Containerization</a:t>
            </a:r>
            <a:endParaRPr lang="en-IN" dirty="0"/>
          </a:p>
        </p:txBody>
      </p:sp>
      <p:pic>
        <p:nvPicPr>
          <p:cNvPr id="4" name="Content Placeholder 3"/>
          <p:cNvPicPr>
            <a:picLocks noGrp="1" noChangeAspect="1"/>
          </p:cNvPicPr>
          <p:nvPr>
            <p:ph idx="1"/>
          </p:nvPr>
        </p:nvPicPr>
        <p:blipFill>
          <a:blip r:embed="rId2"/>
          <a:stretch>
            <a:fillRect/>
          </a:stretch>
        </p:blipFill>
        <p:spPr>
          <a:xfrm>
            <a:off x="3286100" y="1628800"/>
            <a:ext cx="4793912" cy="3887291"/>
          </a:xfrm>
          <a:prstGeom prst="rect">
            <a:avLst/>
          </a:prstGeom>
        </p:spPr>
      </p:pic>
    </p:spTree>
    <p:extLst>
      <p:ext uri="{BB962C8B-B14F-4D97-AF65-F5344CB8AC3E}">
        <p14:creationId xmlns:p14="http://schemas.microsoft.com/office/powerpoint/2010/main" val="37866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a:t>
            </a:r>
            <a:endParaRPr lang="en-IN" dirty="0"/>
          </a:p>
        </p:txBody>
      </p:sp>
      <p:sp>
        <p:nvSpPr>
          <p:cNvPr id="3" name="Content Placeholder 2"/>
          <p:cNvSpPr>
            <a:spLocks noGrp="1"/>
          </p:cNvSpPr>
          <p:nvPr>
            <p:ph idx="1"/>
          </p:nvPr>
        </p:nvSpPr>
        <p:spPr/>
        <p:txBody>
          <a:bodyPr>
            <a:normAutofit fontScale="92500" lnSpcReduction="20000"/>
          </a:bodyPr>
          <a:lstStyle/>
          <a:p>
            <a:r>
              <a:rPr lang="en-US" dirty="0"/>
              <a:t>Docker is a container management service.</a:t>
            </a:r>
            <a:endParaRPr lang="en-IN" dirty="0"/>
          </a:p>
          <a:p>
            <a:r>
              <a:rPr lang="en-US" dirty="0"/>
              <a:t>Docker are </a:t>
            </a:r>
            <a:r>
              <a:rPr lang="en-US" b="1" dirty="0"/>
              <a:t>develop, ship</a:t>
            </a:r>
            <a:r>
              <a:rPr lang="en-US" dirty="0"/>
              <a:t> and </a:t>
            </a:r>
            <a:r>
              <a:rPr lang="en-US" b="1" dirty="0"/>
              <a:t>run</a:t>
            </a:r>
            <a:r>
              <a:rPr lang="en-US" dirty="0"/>
              <a:t> anywhere.</a:t>
            </a:r>
            <a:endParaRPr lang="en-IN" dirty="0"/>
          </a:p>
          <a:p>
            <a:r>
              <a:rPr lang="en-US" dirty="0"/>
              <a:t>Docker enables you to separate your applications from your infrastructure so you can deliver software quickly. </a:t>
            </a:r>
            <a:endParaRPr lang="en-IN" dirty="0"/>
          </a:p>
          <a:p>
            <a:r>
              <a:rPr lang="en-US" dirty="0"/>
              <a:t>Docker was in March 2013, written in GO Programming</a:t>
            </a:r>
            <a:endParaRPr lang="en-IN" dirty="0"/>
          </a:p>
          <a:p>
            <a:r>
              <a:rPr lang="en-US" dirty="0"/>
              <a:t>Docker provides tooling and a platform to manage the lifecycle of your containers:</a:t>
            </a:r>
            <a:endParaRPr lang="en-IN" dirty="0"/>
          </a:p>
          <a:p>
            <a:r>
              <a:rPr lang="en-US" dirty="0"/>
              <a:t> </a:t>
            </a:r>
            <a:r>
              <a:rPr lang="en-US" dirty="0" smtClean="0"/>
              <a:t>Docker </a:t>
            </a:r>
            <a:r>
              <a:rPr lang="en-US" dirty="0"/>
              <a:t>is a software containerization platform, meaning you can build your application, package them along with their dependencies into a container and then these containers can be easily shipped to run on other machines. </a:t>
            </a:r>
            <a:endParaRPr lang="en-IN" dirty="0"/>
          </a:p>
          <a:p>
            <a:r>
              <a:rPr lang="en-US" dirty="0" smtClean="0"/>
              <a:t>Develop </a:t>
            </a:r>
            <a:r>
              <a:rPr lang="en-US" dirty="0"/>
              <a:t>your application and its supporting components using containers.</a:t>
            </a:r>
            <a:endParaRPr lang="en-IN" dirty="0"/>
          </a:p>
          <a:p>
            <a:r>
              <a:rPr lang="en-US" dirty="0"/>
              <a:t>The container becomes the unit for distributing and testing your application.</a:t>
            </a:r>
            <a:endParaRPr lang="en-IN" dirty="0"/>
          </a:p>
          <a:p>
            <a:endParaRPr lang="en-IN" dirty="0"/>
          </a:p>
        </p:txBody>
      </p:sp>
    </p:spTree>
    <p:extLst>
      <p:ext uri="{BB962C8B-B14F-4D97-AF65-F5344CB8AC3E}">
        <p14:creationId xmlns:p14="http://schemas.microsoft.com/office/powerpoint/2010/main" val="232291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Containerization?</a:t>
            </a:r>
            <a:endParaRPr lang="en-IN" dirty="0"/>
          </a:p>
        </p:txBody>
      </p:sp>
      <p:sp>
        <p:nvSpPr>
          <p:cNvPr id="3" name="Content Placeholder 2"/>
          <p:cNvSpPr>
            <a:spLocks noGrp="1"/>
          </p:cNvSpPr>
          <p:nvPr>
            <p:ph idx="1"/>
          </p:nvPr>
        </p:nvSpPr>
        <p:spPr/>
        <p:txBody>
          <a:bodyPr>
            <a:normAutofit fontScale="92500"/>
          </a:bodyPr>
          <a:lstStyle/>
          <a:p>
            <a:pPr lvl="0"/>
            <a:r>
              <a:rPr lang="en-US" dirty="0"/>
              <a:t>Flexible: Even the most complex applications can be containerized.</a:t>
            </a:r>
            <a:endParaRPr lang="en-IN" dirty="0"/>
          </a:p>
          <a:p>
            <a:pPr lvl="0"/>
            <a:r>
              <a:rPr lang="en-US" dirty="0"/>
              <a:t>Lightweight: Containers leverage and share the host kernel, making them much more efficient in terms of system resources than virtual machines.</a:t>
            </a:r>
            <a:endParaRPr lang="en-IN" dirty="0"/>
          </a:p>
          <a:p>
            <a:pPr lvl="0"/>
            <a:r>
              <a:rPr lang="en-US" dirty="0"/>
              <a:t>Portable: You can build locally, deploy to the cloud, and run anywhere.</a:t>
            </a:r>
            <a:endParaRPr lang="en-IN" dirty="0"/>
          </a:p>
          <a:p>
            <a:pPr lvl="0"/>
            <a:r>
              <a:rPr lang="en-US" dirty="0"/>
              <a:t>Loosely coupled: Containers are highly self sufficient and encapsulated, allowing you to replace or upgrade one without disrupting others.</a:t>
            </a:r>
            <a:endParaRPr lang="en-IN" dirty="0"/>
          </a:p>
          <a:p>
            <a:pPr lvl="0"/>
            <a:r>
              <a:rPr lang="en-US" dirty="0"/>
              <a:t>Scalable: You can increase and automatically distribute container replicas across a datacenter.</a:t>
            </a:r>
            <a:endParaRPr lang="en-IN" dirty="0"/>
          </a:p>
          <a:p>
            <a:pPr lvl="0"/>
            <a:r>
              <a:rPr lang="en-US" dirty="0"/>
              <a:t>Secure: Containers apply aggressive constraints and isolations to processes without any configuration required on the part of the user.</a:t>
            </a:r>
            <a:endParaRPr lang="en-IN" dirty="0"/>
          </a:p>
          <a:p>
            <a:endParaRPr lang="en-IN" dirty="0"/>
          </a:p>
        </p:txBody>
      </p:sp>
    </p:spTree>
    <p:extLst>
      <p:ext uri="{BB962C8B-B14F-4D97-AF65-F5344CB8AC3E}">
        <p14:creationId xmlns:p14="http://schemas.microsoft.com/office/powerpoint/2010/main" val="367668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VM     vs   Container</a:t>
            </a:r>
            <a:endParaRPr lang="en-IN"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12" y="1395592"/>
            <a:ext cx="5184577" cy="41764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07170" y="1388752"/>
            <a:ext cx="4843826" cy="418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8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Virtualization  vs  Containerization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6902588"/>
              </p:ext>
            </p:extLst>
          </p:nvPr>
        </p:nvGraphicFramePr>
        <p:xfrm>
          <a:off x="621805" y="836710"/>
          <a:ext cx="10060566" cy="5544617"/>
        </p:xfrm>
        <a:graphic>
          <a:graphicData uri="http://schemas.openxmlformats.org/drawingml/2006/table">
            <a:tbl>
              <a:tblPr firstRow="1" firstCol="1" bandRow="1">
                <a:tableStyleId>{5C22544A-7EE6-4342-B048-85BDC9FD1C3A}</a:tableStyleId>
              </a:tblPr>
              <a:tblGrid>
                <a:gridCol w="1734544"/>
                <a:gridCol w="3883025"/>
                <a:gridCol w="4442997"/>
              </a:tblGrid>
              <a:tr h="234335">
                <a:tc>
                  <a:txBody>
                    <a:bodyPr/>
                    <a:lstStyle/>
                    <a:p>
                      <a:pPr>
                        <a:lnSpc>
                          <a:spcPct val="115000"/>
                        </a:lnSpc>
                        <a:spcAft>
                          <a:spcPts val="0"/>
                        </a:spcAft>
                      </a:pPr>
                      <a:r>
                        <a:rPr lang="en-US" sz="1000" dirty="0">
                          <a:effectLst/>
                        </a:rPr>
                        <a:t>Category</a:t>
                      </a:r>
                      <a:endParaRPr lang="en-IN" sz="10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000">
                          <a:effectLst/>
                        </a:rPr>
                        <a:t>Virtualization</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000">
                          <a:effectLst/>
                        </a:rPr>
                        <a:t>Containerization</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527715">
                <a:tc>
                  <a:txBody>
                    <a:bodyPr/>
                    <a:lstStyle/>
                    <a:p>
                      <a:pPr>
                        <a:lnSpc>
                          <a:spcPct val="115000"/>
                        </a:lnSpc>
                        <a:spcAft>
                          <a:spcPts val="0"/>
                        </a:spcAft>
                      </a:pPr>
                      <a:r>
                        <a:rPr lang="en-US" sz="1000">
                          <a:effectLst/>
                        </a:rPr>
                        <a:t>What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a:effectLst/>
                        </a:rPr>
                        <a:t>Technique of importing a Guest operating system on top of a Host operating system.</a:t>
                      </a:r>
                      <a:r>
                        <a:rPr lang="en-US" sz="1200">
                          <a:effectLst/>
                        </a:rPr>
                        <a:t> </a:t>
                      </a:r>
                      <a:endParaRPr lang="en-IN" sz="14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a:effectLst/>
                        </a:rPr>
                        <a:t>Technique of bringing virtualization to the operating system level.</a:t>
                      </a:r>
                      <a:endParaRPr lang="en-IN" sz="14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468671">
                <a:tc>
                  <a:txBody>
                    <a:bodyPr/>
                    <a:lstStyle/>
                    <a:p>
                      <a:pPr>
                        <a:lnSpc>
                          <a:spcPct val="115000"/>
                        </a:lnSpc>
                        <a:spcAft>
                          <a:spcPts val="0"/>
                        </a:spcAft>
                      </a:pPr>
                      <a:r>
                        <a:rPr lang="en-US" sz="1000">
                          <a:effectLst/>
                        </a:rPr>
                        <a:t/>
                      </a:r>
                      <a:br>
                        <a:rPr lang="en-US" sz="1000">
                          <a:effectLst/>
                        </a:rPr>
                      </a:br>
                      <a:r>
                        <a:rPr lang="en-US" sz="1000">
                          <a:effectLst/>
                        </a:rPr>
                        <a:t>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a:effectLst/>
                        </a:rPr>
                        <a:t>Brings abstraction to the hardware.</a:t>
                      </a:r>
                      <a:endParaRPr lang="en-IN" sz="14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r>
                        <a:rPr lang="en-US" sz="1400" dirty="0">
                          <a:effectLst/>
                        </a:rPr>
                        <a:t>Brings abstraction to the operating system.</a:t>
                      </a:r>
                      <a:endParaRPr lang="en-IN" sz="14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1792921">
                <a:tc>
                  <a:txBody>
                    <a:bodyPr/>
                    <a:lstStyle/>
                    <a:p>
                      <a:pPr>
                        <a:lnSpc>
                          <a:spcPct val="115000"/>
                        </a:lnSpc>
                        <a:spcAft>
                          <a:spcPts val="0"/>
                        </a:spcAft>
                      </a:pPr>
                      <a:r>
                        <a:rPr lang="en-US" sz="1000">
                          <a:effectLst/>
                        </a:rPr>
                        <a:t/>
                      </a:r>
                      <a:br>
                        <a:rPr lang="en-US" sz="1000">
                          <a:effectLst/>
                        </a:rPr>
                      </a:br>
                      <a:r>
                        <a:rPr lang="en-US" sz="1000">
                          <a:effectLst/>
                        </a:rPr>
                        <a:t>Advantages</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200" dirty="0">
                          <a:effectLst/>
                        </a:rPr>
                        <a:t>Multiple operating systems can run on the same machine</a:t>
                      </a:r>
                      <a:endParaRPr lang="en-IN" sz="1200" dirty="0">
                        <a:effectLst/>
                      </a:endParaRPr>
                    </a:p>
                    <a:p>
                      <a:pPr marL="342900" lvl="0" indent="-342900">
                        <a:lnSpc>
                          <a:spcPct val="115000"/>
                        </a:lnSpc>
                        <a:spcAft>
                          <a:spcPts val="0"/>
                        </a:spcAft>
                        <a:buFont typeface="Symbol" panose="05050102010706020507" pitchFamily="18" charset="2"/>
                        <a:buChar char=""/>
                      </a:pPr>
                      <a:r>
                        <a:rPr lang="en-US" sz="1200" dirty="0">
                          <a:effectLst/>
                        </a:rPr>
                        <a:t>Maintenance and Recovery were easy in case of failure conditions</a:t>
                      </a:r>
                      <a:endParaRPr lang="en-IN" sz="1200" dirty="0">
                        <a:effectLst/>
                      </a:endParaRPr>
                    </a:p>
                    <a:p>
                      <a:pPr marL="342900" lvl="0" indent="-342900">
                        <a:lnSpc>
                          <a:spcPct val="115000"/>
                        </a:lnSpc>
                        <a:spcAft>
                          <a:spcPts val="0"/>
                        </a:spcAft>
                        <a:buFont typeface="Symbol" panose="05050102010706020507" pitchFamily="18" charset="2"/>
                        <a:buChar char=""/>
                      </a:pPr>
                      <a:r>
                        <a:rPr lang="en-US" sz="1200" dirty="0">
                          <a:effectLst/>
                        </a:rPr>
                        <a:t>Total cost of ownership was also less due to the reduced need for infrastructure</a:t>
                      </a:r>
                      <a:endParaRPr lang="en-IN" sz="1200" dirty="0">
                        <a:effectLst/>
                      </a:endParaRPr>
                    </a:p>
                    <a:p>
                      <a:pPr>
                        <a:lnSpc>
                          <a:spcPct val="115000"/>
                        </a:lnSpc>
                        <a:spcAft>
                          <a:spcPts val="0"/>
                        </a:spcAft>
                      </a:pPr>
                      <a:r>
                        <a:rPr lang="en-US" sz="1050" dirty="0">
                          <a:effectLst/>
                        </a:rPr>
                        <a:t> </a:t>
                      </a:r>
                      <a:endParaRPr lang="en-IN" sz="12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400" dirty="0">
                          <a:effectLst/>
                        </a:rPr>
                        <a:t>Containers on the same OS kernel are lighter and smaller</a:t>
                      </a:r>
                      <a:endParaRPr lang="en-IN" sz="1400" dirty="0">
                        <a:effectLst/>
                      </a:endParaRPr>
                    </a:p>
                    <a:p>
                      <a:pPr marL="342900" lvl="0" indent="-342900">
                        <a:lnSpc>
                          <a:spcPct val="115000"/>
                        </a:lnSpc>
                        <a:spcAft>
                          <a:spcPts val="0"/>
                        </a:spcAft>
                        <a:buFont typeface="Symbol" panose="05050102010706020507" pitchFamily="18" charset="2"/>
                        <a:buChar char=""/>
                      </a:pPr>
                      <a:r>
                        <a:rPr lang="en-US" sz="1400" dirty="0">
                          <a:effectLst/>
                        </a:rPr>
                        <a:t>Better resource utilization compared to VMs</a:t>
                      </a:r>
                      <a:endParaRPr lang="en-IN" sz="1400" dirty="0">
                        <a:effectLst/>
                      </a:endParaRPr>
                    </a:p>
                    <a:p>
                      <a:pPr marL="342900" lvl="0" indent="-342900">
                        <a:lnSpc>
                          <a:spcPct val="115000"/>
                        </a:lnSpc>
                        <a:spcAft>
                          <a:spcPts val="0"/>
                        </a:spcAft>
                        <a:buFont typeface="Symbol" panose="05050102010706020507" pitchFamily="18" charset="2"/>
                        <a:buChar char=""/>
                      </a:pPr>
                      <a:r>
                        <a:rPr lang="en-US" sz="1400" dirty="0">
                          <a:effectLst/>
                        </a:rPr>
                        <a:t>Boot-up process is short and takes few seconds</a:t>
                      </a:r>
                      <a:endParaRPr lang="en-IN" sz="1400" dirty="0">
                        <a:effectLst/>
                      </a:endParaRPr>
                    </a:p>
                    <a:p>
                      <a:pPr>
                        <a:lnSpc>
                          <a:spcPct val="115000"/>
                        </a:lnSpc>
                        <a:spcAft>
                          <a:spcPts val="0"/>
                        </a:spcAft>
                      </a:pPr>
                      <a:r>
                        <a:rPr lang="en-US" sz="1100" dirty="0">
                          <a:effectLst/>
                        </a:rPr>
                        <a:t> </a:t>
                      </a:r>
                      <a:endParaRPr lang="en-IN" sz="14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912297">
                <a:tc>
                  <a:txBody>
                    <a:bodyPr/>
                    <a:lstStyle/>
                    <a:p>
                      <a:pPr>
                        <a:lnSpc>
                          <a:spcPct val="115000"/>
                        </a:lnSpc>
                        <a:spcAft>
                          <a:spcPts val="0"/>
                        </a:spcAft>
                      </a:pPr>
                      <a:r>
                        <a:rPr lang="en-US" sz="1000" dirty="0">
                          <a:effectLst/>
                        </a:rPr>
                        <a:t>Problem/solution</a:t>
                      </a:r>
                      <a:endParaRPr lang="en-IN" sz="10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000" dirty="0">
                          <a:effectLst/>
                        </a:rPr>
                        <a:t>Multiple VMs leads to low performance because of the guest OS running on top of the host OS, which will have its own kernel and set of libraries and dependencies. It  takes up a large chunk of system resources</a:t>
                      </a:r>
                      <a:r>
                        <a:rPr lang="en-US" sz="1000" dirty="0" smtClean="0">
                          <a:effectLst/>
                        </a:rPr>
                        <a:t>.</a:t>
                      </a:r>
                      <a:endParaRPr lang="en-IN" sz="1000" dirty="0">
                        <a:effectLst/>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000">
                          <a:effectLst/>
                        </a:rPr>
                        <a:t>not native to the host operating system.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1140007">
                <a:tc>
                  <a:txBody>
                    <a:bodyPr/>
                    <a:lstStyle/>
                    <a:p>
                      <a:pPr>
                        <a:lnSpc>
                          <a:spcPct val="115000"/>
                        </a:lnSpc>
                        <a:spcAft>
                          <a:spcPts val="0"/>
                        </a:spcAft>
                      </a:pPr>
                      <a:r>
                        <a:rPr lang="en-US" sz="1000" dirty="0">
                          <a:effectLst/>
                        </a:rPr>
                        <a:t>Architecture</a:t>
                      </a:r>
                      <a:endParaRPr lang="en-IN" sz="10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endParaRPr lang="en-IN" sz="1100" dirty="0">
                        <a:effectLst/>
                      </a:endParaRPr>
                    </a:p>
                    <a:p>
                      <a:pPr>
                        <a:lnSpc>
                          <a:spcPct val="115000"/>
                        </a:lnSpc>
                        <a:spcAft>
                          <a:spcPts val="0"/>
                        </a:spcAft>
                      </a:pPr>
                      <a:r>
                        <a:rPr lang="en-US" sz="1100" dirty="0">
                          <a:effectLst/>
                        </a:rPr>
                        <a:t>S/w </a:t>
                      </a:r>
                      <a:r>
                        <a:rPr lang="en-US" sz="1100" dirty="0" err="1">
                          <a:effectLst/>
                        </a:rPr>
                        <a:t>Hypvisor</a:t>
                      </a:r>
                      <a:r>
                        <a:rPr lang="en-US" sz="1100" dirty="0">
                          <a:effectLst/>
                        </a:rPr>
                        <a:t> is to create or run multiple  VM on host OS. Each VF has Own OS and does uses HOST </a:t>
                      </a:r>
                      <a:r>
                        <a:rPr lang="en-US" sz="1100" dirty="0" err="1">
                          <a:effectLst/>
                        </a:rPr>
                        <a:t>OS.Every</a:t>
                      </a:r>
                      <a:r>
                        <a:rPr lang="en-US" sz="1100" dirty="0">
                          <a:effectLst/>
                        </a:rPr>
                        <a:t> OS must has fixed RAM and space so it waste resources</a:t>
                      </a:r>
                      <a:endParaRPr lang="en-IN" sz="11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a:lnSpc>
                          <a:spcPct val="115000"/>
                        </a:lnSpc>
                        <a:spcAft>
                          <a:spcPts val="0"/>
                        </a:spcAft>
                      </a:pPr>
                      <a:endParaRPr lang="en-IN" sz="11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r h="468671">
                <a:tc>
                  <a:txBody>
                    <a:bodyPr/>
                    <a:lstStyle/>
                    <a:p>
                      <a:pPr>
                        <a:lnSpc>
                          <a:spcPct val="115000"/>
                        </a:lnSpc>
                        <a:spcAft>
                          <a:spcPts val="0"/>
                        </a:spcAft>
                      </a:pPr>
                      <a:r>
                        <a:rPr lang="en-US" sz="1000">
                          <a:effectLst/>
                        </a:rPr>
                        <a:t> </a:t>
                      </a:r>
                      <a:endParaRPr lang="en-IN" sz="10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100">
                          <a:effectLst/>
                        </a:rPr>
                        <a:t> deals with creating many operating systems in a single host machine.</a:t>
                      </a:r>
                      <a:endParaRPr lang="en-IN" sz="110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c>
                  <a:txBody>
                    <a:bodyPr/>
                    <a:lstStyle/>
                    <a:p>
                      <a:pPr marL="342900" lvl="0" indent="-342900">
                        <a:lnSpc>
                          <a:spcPct val="115000"/>
                        </a:lnSpc>
                        <a:spcAft>
                          <a:spcPts val="0"/>
                        </a:spcAft>
                        <a:buFont typeface="Symbol" panose="05050102010706020507" pitchFamily="18" charset="2"/>
                        <a:buChar char=""/>
                      </a:pPr>
                      <a:r>
                        <a:rPr lang="en-US" sz="1100" dirty="0">
                          <a:effectLst/>
                        </a:rPr>
                        <a:t>will create multiple containers for every type of application as required.</a:t>
                      </a:r>
                      <a:endParaRPr lang="en-IN" sz="11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a:txBody>
                  <a:tcPr marL="60660" marR="60660" marT="0" marB="0"/>
                </a:tc>
              </a:tr>
            </a:tbl>
          </a:graphicData>
        </a:graphic>
      </p:graphicFrame>
    </p:spTree>
    <p:extLst>
      <p:ext uri="{BB962C8B-B14F-4D97-AF65-F5344CB8AC3E}">
        <p14:creationId xmlns:p14="http://schemas.microsoft.com/office/powerpoint/2010/main" val="187012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Architecture	</a:t>
            </a:r>
            <a:endParaRPr lang="en-IN" dirty="0"/>
          </a:p>
        </p:txBody>
      </p:sp>
      <p:sp>
        <p:nvSpPr>
          <p:cNvPr id="3" name="Content Placeholder 2"/>
          <p:cNvSpPr>
            <a:spLocks noGrp="1"/>
          </p:cNvSpPr>
          <p:nvPr>
            <p:ph idx="1"/>
          </p:nvPr>
        </p:nvSpPr>
        <p:spPr>
          <a:xfrm>
            <a:off x="477789" y="1268760"/>
            <a:ext cx="10179016" cy="5400599"/>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 </a:t>
            </a:r>
            <a:r>
              <a:rPr lang="en-US" b="1" dirty="0" err="1"/>
              <a:t>Dockerfile</a:t>
            </a:r>
            <a:r>
              <a:rPr lang="en-US" b="1" dirty="0"/>
              <a:t> </a:t>
            </a:r>
            <a:r>
              <a:rPr lang="en-US" dirty="0"/>
              <a:t>is a text document that contains all the commands you would normally execute manually in order to build a Docker image. Docker can build images automatically by reading the instructions from a </a:t>
            </a:r>
            <a:r>
              <a:rPr lang="en-US" dirty="0" err="1"/>
              <a:t>Dockerfile</a:t>
            </a:r>
            <a:r>
              <a:rPr lang="en-US" dirty="0"/>
              <a:t>.</a:t>
            </a:r>
            <a:endParaRPr lang="en-IN" dirty="0"/>
          </a:p>
          <a:p>
            <a:endParaRPr lang="en-IN" dirty="0"/>
          </a:p>
        </p:txBody>
      </p:sp>
      <p:pic>
        <p:nvPicPr>
          <p:cNvPr id="4" name="Picture 3"/>
          <p:cNvPicPr/>
          <p:nvPr/>
        </p:nvPicPr>
        <p:blipFill>
          <a:blip r:embed="rId2" cstate="print"/>
          <a:srcRect/>
          <a:stretch>
            <a:fillRect/>
          </a:stretch>
        </p:blipFill>
        <p:spPr bwMode="auto">
          <a:xfrm>
            <a:off x="1522413" y="1027600"/>
            <a:ext cx="7694231" cy="3528391"/>
          </a:xfrm>
          <a:prstGeom prst="rect">
            <a:avLst/>
          </a:prstGeom>
          <a:noFill/>
          <a:ln w="9525">
            <a:noFill/>
            <a:miter lim="800000"/>
            <a:headEnd/>
            <a:tailEnd/>
          </a:ln>
        </p:spPr>
      </p:pic>
    </p:spTree>
    <p:extLst>
      <p:ext uri="{BB962C8B-B14F-4D97-AF65-F5344CB8AC3E}">
        <p14:creationId xmlns:p14="http://schemas.microsoft.com/office/powerpoint/2010/main" val="355518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1808</TotalTime>
  <Words>356</Words>
  <Application>Microsoft Office PowerPoint</Application>
  <PresentationFormat>Custom</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Corbel</vt:lpstr>
      <vt:lpstr>Perpetua</vt:lpstr>
      <vt:lpstr>Symbol</vt:lpstr>
      <vt:lpstr>Times New Roman</vt:lpstr>
      <vt:lpstr>Digital Blue Tunnel 16x9</vt:lpstr>
      <vt:lpstr>Docker</vt:lpstr>
      <vt:lpstr>Containerization</vt:lpstr>
      <vt:lpstr>Docker</vt:lpstr>
      <vt:lpstr>Why Containerization?</vt:lpstr>
      <vt:lpstr>VM     vs   Container</vt:lpstr>
      <vt:lpstr>Virtualization  vs  Containerization</vt:lpstr>
      <vt:lpstr>Docker Architecture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Introduction</dc:title>
  <dc:creator>ADMIN</dc:creator>
  <cp:lastModifiedBy>Microsoft account</cp:lastModifiedBy>
  <cp:revision>155</cp:revision>
  <dcterms:created xsi:type="dcterms:W3CDTF">2020-07-01T17:29:47Z</dcterms:created>
  <dcterms:modified xsi:type="dcterms:W3CDTF">2023-01-22T17:20:16Z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