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84" r:id="rId3"/>
    <p:sldId id="257" r:id="rId4"/>
    <p:sldId id="274" r:id="rId5"/>
    <p:sldId id="289" r:id="rId6"/>
    <p:sldId id="302" r:id="rId7"/>
    <p:sldId id="275" r:id="rId8"/>
    <p:sldId id="304" r:id="rId9"/>
    <p:sldId id="277" r:id="rId10"/>
    <p:sldId id="285" r:id="rId11"/>
    <p:sldId id="307" r:id="rId12"/>
    <p:sldId id="308" r:id="rId13"/>
    <p:sldId id="310" r:id="rId14"/>
    <p:sldId id="309" r:id="rId15"/>
    <p:sldId id="319" r:id="rId16"/>
    <p:sldId id="318" r:id="rId17"/>
    <p:sldId id="320" r:id="rId18"/>
    <p:sldId id="315" r:id="rId19"/>
    <p:sldId id="323" r:id="rId20"/>
    <p:sldId id="321" r:id="rId21"/>
    <p:sldId id="286" r:id="rId22"/>
    <p:sldId id="297" r:id="rId23"/>
    <p:sldId id="316" r:id="rId24"/>
    <p:sldId id="324" r:id="rId25"/>
    <p:sldId id="317" r:id="rId26"/>
    <p:sldId id="325" r:id="rId27"/>
    <p:sldId id="298" r:id="rId28"/>
  </p:sldIdLst>
  <p:sldSz cx="12192000" cy="6858000"/>
  <p:notesSz cx="6858000" cy="9144000"/>
  <p:embeddedFontLst>
    <p:embeddedFont>
      <p:font typeface="Avenir Next" panose="020B0503020202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Century Gothic" panose="020B0502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02" userDrawn="1">
          <p15:clr>
            <a:srgbClr val="A4A3A4"/>
          </p15:clr>
        </p15:guide>
        <p15:guide id="2" pos="393"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S9+K3jl/Hbp7qUMaNfhOj/bTOY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ato Armando Ramírez Díaz" initials="RARD" lastIdx="5" clrIdx="0">
    <p:extLst>
      <p:ext uri="{19B8F6BF-5375-455C-9EA6-DF929625EA0E}">
        <p15:presenceInfo xmlns:p15="http://schemas.microsoft.com/office/powerpoint/2012/main" userId="Renato Armando Ramírez Día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0704" autoAdjust="0"/>
  </p:normalViewPr>
  <p:slideViewPr>
    <p:cSldViewPr snapToGrid="0" showGuides="1">
      <p:cViewPr varScale="1">
        <p:scale>
          <a:sx n="111" d="100"/>
          <a:sy n="111" d="100"/>
        </p:scale>
        <p:origin x="648" y="208"/>
      </p:cViewPr>
      <p:guideLst>
        <p:guide orient="horz" pos="1502"/>
        <p:guide pos="3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56"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10</a:t>
            </a:fld>
            <a:endParaRPr/>
          </a:p>
        </p:txBody>
      </p:sp>
    </p:spTree>
    <p:extLst>
      <p:ext uri="{BB962C8B-B14F-4D97-AF65-F5344CB8AC3E}">
        <p14:creationId xmlns:p14="http://schemas.microsoft.com/office/powerpoint/2010/main" val="172560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Los datos </a:t>
            </a:r>
            <a:r>
              <a:rPr lang="es-MX" dirty="0" err="1"/>
              <a:t>univariantes</a:t>
            </a:r>
            <a:r>
              <a:rPr lang="es-MX" dirty="0"/>
              <a:t> son los que provienen de una única variable. En algunos casos, los datos pueden proceder de dos o más variables y, entonces, se usa la expresión </a:t>
            </a:r>
            <a:r>
              <a:rPr lang="es-MX" dirty="0" err="1"/>
              <a:t>bivariante</a:t>
            </a:r>
            <a:r>
              <a:rPr lang="es-MX" dirty="0"/>
              <a:t> (si se trata de dos variables) o </a:t>
            </a:r>
            <a:r>
              <a:rPr lang="es-MX" dirty="0" err="1"/>
              <a:t>multivariante</a:t>
            </a:r>
            <a:r>
              <a:rPr lang="es-MX" dirty="0"/>
              <a:t> (si se consideran más de dos).</a:t>
            </a: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63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835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71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8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Numéricos</a:t>
            </a:r>
            <a:r>
              <a:rPr lang="es-MX" baseline="0" dirty="0"/>
              <a:t> – Texto – Imágenes – Sonido | </a:t>
            </a:r>
          </a:p>
          <a:p>
            <a:pPr marL="0" lvl="0" indent="0" algn="l" rtl="0">
              <a:spcBef>
                <a:spcPts val="0"/>
              </a:spcBef>
              <a:spcAft>
                <a:spcPts val="0"/>
              </a:spcAft>
              <a:buNone/>
            </a:pPr>
            <a:r>
              <a:rPr lang="es-MX" baseline="0" dirty="0"/>
              <a:t>https://blogs.gartner.com/darin-stewart/2013/05/01/big-content-the-unstructured-side-of-big-data/</a:t>
            </a:r>
          </a:p>
          <a:p>
            <a:pPr marL="0" lvl="0" indent="0" algn="l" rtl="0">
              <a:spcBef>
                <a:spcPts val="0"/>
              </a:spcBef>
              <a:spcAft>
                <a:spcPts val="0"/>
              </a:spcAft>
              <a:buNone/>
            </a:pPr>
            <a:r>
              <a:rPr lang="es-MX" baseline="0" dirty="0"/>
              <a:t>https://en.wikipedia.org/wiki/Multimedia_database --&gt; texto, imágenes, objetos gráficos (dibujos, ilustraciones, diagramas), secuencias de animación, audio y video</a:t>
            </a:r>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79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582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Nominal: Número</a:t>
            </a:r>
            <a:r>
              <a:rPr lang="es-MX" baseline="0" dirty="0"/>
              <a:t>s de seguridad social, códigos postales, números de teléfono</a:t>
            </a:r>
          </a:p>
          <a:p>
            <a:pPr marL="0" lvl="0" indent="0" algn="l" rtl="0">
              <a:spcBef>
                <a:spcPts val="0"/>
              </a:spcBef>
              <a:spcAft>
                <a:spcPts val="0"/>
              </a:spcAft>
              <a:buNone/>
            </a:pPr>
            <a:r>
              <a:rPr lang="es-MX" dirty="0"/>
              <a:t>https://www.questionpro.com/blog/es/niveles-de-medicion/ </a:t>
            </a: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089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dirty="0"/>
              <a:t>Binarias – SAGE </a:t>
            </a:r>
            <a:r>
              <a:rPr lang="es-MX" dirty="0" err="1"/>
              <a:t>Research</a:t>
            </a:r>
            <a:r>
              <a:rPr lang="es-MX" baseline="0" dirty="0"/>
              <a:t> </a:t>
            </a:r>
            <a:r>
              <a:rPr lang="es-MX" baseline="0" dirty="0" err="1"/>
              <a:t>Methods</a:t>
            </a:r>
            <a:r>
              <a:rPr lang="es-MX" baseline="0" dirty="0"/>
              <a:t> </a:t>
            </a:r>
            <a:endParaRPr lang="es-MX" dirty="0"/>
          </a:p>
          <a:p>
            <a:pPr marL="0" lvl="0" indent="0" algn="l" rtl="0">
              <a:spcBef>
                <a:spcPts val="0"/>
              </a:spcBef>
              <a:spcAft>
                <a:spcPts val="0"/>
              </a:spcAft>
              <a:buNone/>
            </a:pPr>
            <a:r>
              <a:rPr lang="es-MX" dirty="0"/>
              <a:t>No todos los números son de tipo numérico</a:t>
            </a:r>
            <a:r>
              <a:rPr lang="es-MX" baseline="0" dirty="0"/>
              <a:t> – ej. números identificadores</a:t>
            </a:r>
          </a:p>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57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265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a:t>
            </a:fld>
            <a:endParaRPr/>
          </a:p>
        </p:txBody>
      </p:sp>
    </p:spTree>
    <p:extLst>
      <p:ext uri="{BB962C8B-B14F-4D97-AF65-F5344CB8AC3E}">
        <p14:creationId xmlns:p14="http://schemas.microsoft.com/office/powerpoint/2010/main" val="3042004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434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21</a:t>
            </a:fld>
            <a:endParaRPr/>
          </a:p>
        </p:txBody>
      </p:sp>
    </p:spTree>
    <p:extLst>
      <p:ext uri="{BB962C8B-B14F-4D97-AF65-F5344CB8AC3E}">
        <p14:creationId xmlns:p14="http://schemas.microsoft.com/office/powerpoint/2010/main" val="4054270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8697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307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456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9298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026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166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solidFill>
                <a:schemeClr val="bg1"/>
              </a:solidFill>
            </a:endParaRPr>
          </a:p>
        </p:txBody>
      </p:sp>
      <p:sp>
        <p:nvSpPr>
          <p:cNvPr id="57" name="Google Shape;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996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17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43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83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8351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sz="1200" dirty="0">
                <a:solidFill>
                  <a:srgbClr val="262E36"/>
                </a:solidFill>
                <a:latin typeface="Century Gothic"/>
                <a:ea typeface="Century Gothic"/>
                <a:cs typeface="Century Gothic"/>
                <a:sym typeface="Century Gothic"/>
              </a:rPr>
              <a:t>The Boston Consulting Group: sectores industriales y de consumo, en proyectos de estrategia y operación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sz="1200" dirty="0">
                <a:solidFill>
                  <a:srgbClr val="262E36"/>
                </a:solidFill>
                <a:latin typeface="Century Gothic"/>
                <a:ea typeface="Century Gothic"/>
                <a:cs typeface="Century Gothic"/>
                <a:sym typeface="Century Gothic"/>
              </a:rPr>
              <a:t>Tecnológico de Monterrey: Planeación estratégica, planeación financiera, administración y analítica</a:t>
            </a:r>
          </a:p>
          <a:p>
            <a:pPr marL="0" marR="0" lvl="0" indent="0" algn="l" rtl="0">
              <a:spcBef>
                <a:spcPts val="0"/>
              </a:spcBef>
              <a:spcAft>
                <a:spcPts val="0"/>
              </a:spcAft>
              <a:buNone/>
            </a:pPr>
            <a:r>
              <a:rPr lang="es-MX" sz="1200" dirty="0">
                <a:solidFill>
                  <a:srgbClr val="262E36"/>
                </a:solidFill>
                <a:latin typeface="Century Gothic"/>
                <a:ea typeface="Century Gothic"/>
                <a:cs typeface="Century Gothic"/>
                <a:sym typeface="Century Gothic"/>
              </a:rPr>
              <a:t>Tec de Monterrey, Ing. Industrial y de Sistemas</a:t>
            </a:r>
          </a:p>
          <a:p>
            <a:pPr marL="0" marR="0" lvl="0" indent="0" algn="l" rtl="0">
              <a:spcBef>
                <a:spcPts val="0"/>
              </a:spcBef>
              <a:spcAft>
                <a:spcPts val="0"/>
              </a:spcAft>
              <a:buNone/>
            </a:pPr>
            <a:r>
              <a:rPr lang="es-MX" sz="1200" dirty="0">
                <a:solidFill>
                  <a:srgbClr val="262E36"/>
                </a:solidFill>
                <a:latin typeface="Century Gothic"/>
                <a:ea typeface="Century Gothic"/>
                <a:cs typeface="Century Gothic"/>
                <a:sym typeface="Century Gothic"/>
              </a:rPr>
              <a:t>Stanford </a:t>
            </a:r>
            <a:r>
              <a:rPr lang="es-MX" sz="1200" dirty="0" err="1">
                <a:solidFill>
                  <a:srgbClr val="262E36"/>
                </a:solidFill>
                <a:latin typeface="Century Gothic"/>
                <a:ea typeface="Century Gothic"/>
                <a:cs typeface="Century Gothic"/>
                <a:sym typeface="Century Gothic"/>
              </a:rPr>
              <a:t>University</a:t>
            </a:r>
            <a:r>
              <a:rPr lang="es-MX" sz="1200" dirty="0">
                <a:solidFill>
                  <a:srgbClr val="262E36"/>
                </a:solidFill>
                <a:latin typeface="Century Gothic"/>
                <a:ea typeface="Century Gothic"/>
                <a:cs typeface="Century Gothic"/>
                <a:sym typeface="Century Gothic"/>
              </a:rPr>
              <a:t>, MBA</a:t>
            </a:r>
          </a:p>
          <a:p>
            <a:pPr marL="0" marR="0" lvl="0" indent="0" algn="l" rtl="0">
              <a:spcBef>
                <a:spcPts val="0"/>
              </a:spcBef>
              <a:spcAft>
                <a:spcPts val="0"/>
              </a:spcAft>
              <a:buNone/>
            </a:pPr>
            <a:r>
              <a:rPr lang="es-MX" sz="1200" dirty="0">
                <a:solidFill>
                  <a:srgbClr val="262E36"/>
                </a:solidFill>
                <a:latin typeface="Century Gothic"/>
                <a:ea typeface="Century Gothic"/>
                <a:cs typeface="Century Gothic"/>
                <a:sym typeface="Century Gothic"/>
              </a:rPr>
              <a:t>Bradford </a:t>
            </a:r>
            <a:r>
              <a:rPr lang="es-MX" sz="1200" dirty="0" err="1">
                <a:solidFill>
                  <a:srgbClr val="262E36"/>
                </a:solidFill>
                <a:latin typeface="Century Gothic"/>
                <a:ea typeface="Century Gothic"/>
                <a:cs typeface="Century Gothic"/>
                <a:sym typeface="Century Gothic"/>
              </a:rPr>
              <a:t>University</a:t>
            </a:r>
            <a:r>
              <a:rPr lang="es-MX" sz="1200" dirty="0">
                <a:solidFill>
                  <a:srgbClr val="262E36"/>
                </a:solidFill>
                <a:latin typeface="Century Gothic"/>
                <a:ea typeface="Century Gothic"/>
                <a:cs typeface="Century Gothic"/>
                <a:sym typeface="Century Gothic"/>
              </a:rPr>
              <a:t>, </a:t>
            </a:r>
            <a:r>
              <a:rPr lang="es-MX" sz="1200" dirty="0" err="1">
                <a:solidFill>
                  <a:srgbClr val="262E36"/>
                </a:solidFill>
                <a:latin typeface="Century Gothic"/>
                <a:ea typeface="Century Gothic"/>
                <a:cs typeface="Century Gothic"/>
                <a:sym typeface="Century Gothic"/>
              </a:rPr>
              <a:t>M.Sc</a:t>
            </a:r>
            <a:r>
              <a:rPr lang="es-MX" sz="1200" dirty="0">
                <a:solidFill>
                  <a:srgbClr val="262E36"/>
                </a:solidFill>
                <a:latin typeface="Century Gothic"/>
                <a:ea typeface="Century Gothic"/>
                <a:cs typeface="Century Gothic"/>
                <a:sym typeface="Century Gothic"/>
              </a:rPr>
              <a:t>. of Management </a:t>
            </a:r>
            <a:r>
              <a:rPr lang="es-MX" sz="1200" dirty="0" err="1">
                <a:solidFill>
                  <a:srgbClr val="262E36"/>
                </a:solidFill>
                <a:latin typeface="Century Gothic"/>
                <a:ea typeface="Century Gothic"/>
                <a:cs typeface="Century Gothic"/>
                <a:sym typeface="Century Gothic"/>
              </a:rPr>
              <a:t>Research</a:t>
            </a:r>
            <a:endParaRPr lang="es-MX" sz="1200" dirty="0">
              <a:solidFill>
                <a:srgbClr val="262E36"/>
              </a:solidFill>
              <a:latin typeface="Century Gothic"/>
              <a:ea typeface="Century Gothic"/>
              <a:cs typeface="Century Gothic"/>
              <a:sym typeface="Century Gothic"/>
            </a:endParaRPr>
          </a:p>
          <a:p>
            <a:pPr marL="0" marR="0" lvl="0" indent="0" algn="l" rtl="0">
              <a:spcBef>
                <a:spcPts val="0"/>
              </a:spcBef>
              <a:spcAft>
                <a:spcPts val="0"/>
              </a:spcAft>
              <a:buNone/>
            </a:pPr>
            <a:r>
              <a:rPr lang="es-MX" sz="1200" dirty="0">
                <a:solidFill>
                  <a:srgbClr val="262E36"/>
                </a:solidFill>
                <a:latin typeface="Century Gothic"/>
                <a:ea typeface="Century Gothic"/>
                <a:cs typeface="Century Gothic"/>
                <a:sym typeface="Century Gothic"/>
              </a:rPr>
              <a:t>UT – San Antonio, Bridge to Data </a:t>
            </a:r>
            <a:r>
              <a:rPr lang="es-MX" sz="1200" dirty="0" err="1">
                <a:solidFill>
                  <a:srgbClr val="262E36"/>
                </a:solidFill>
                <a:latin typeface="Century Gothic"/>
                <a:ea typeface="Century Gothic"/>
                <a:cs typeface="Century Gothic"/>
                <a:sym typeface="Century Gothic"/>
              </a:rPr>
              <a:t>Analytics</a:t>
            </a:r>
            <a:r>
              <a:rPr lang="es-MX" sz="1200" dirty="0">
                <a:solidFill>
                  <a:srgbClr val="262E36"/>
                </a:solidFill>
                <a:latin typeface="Century Gothic"/>
                <a:ea typeface="Century Gothic"/>
                <a:cs typeface="Century Gothic"/>
                <a:sym typeface="Century Gothic"/>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MX" sz="1200" dirty="0">
              <a:solidFill>
                <a:srgbClr val="262E36"/>
              </a:solidFill>
              <a:latin typeface="Century Gothic"/>
              <a:ea typeface="Century Gothic"/>
              <a:cs typeface="Century Gothic"/>
              <a:sym typeface="Century Gothic"/>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MX" sz="1200" dirty="0">
              <a:solidFill>
                <a:srgbClr val="262E36"/>
              </a:solidFill>
              <a:latin typeface="Century Gothic"/>
              <a:ea typeface="Century Gothic"/>
              <a:cs typeface="Century Gothic"/>
              <a:sym typeface="Century Gothic"/>
            </a:endParaRPr>
          </a:p>
          <a:p>
            <a:pPr marL="0" lvl="0" indent="0" algn="l" rtl="0">
              <a:spcBef>
                <a:spcPts val="0"/>
              </a:spcBef>
              <a:spcAft>
                <a:spcPts val="0"/>
              </a:spcAft>
              <a:buNone/>
            </a:pPr>
            <a:endParaRPr dirty="0"/>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31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0" y="4179"/>
            <a:ext cx="12199444" cy="6853821"/>
          </a:xfrm>
          <a:prstGeom prst="rect">
            <a:avLst/>
          </a:prstGeom>
          <a:noFill/>
          <a:ln>
            <a:noFill/>
          </a:ln>
        </p:spPr>
      </p:pic>
      <p:sp>
        <p:nvSpPr>
          <p:cNvPr id="17" name="Google Shape;1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cxnSp>
        <p:nvCxnSpPr>
          <p:cNvPr id="20" name="Google Shape;20;p20"/>
          <p:cNvCxnSpPr/>
          <p:nvPr/>
        </p:nvCxnSpPr>
        <p:spPr>
          <a:xfrm flipH="1">
            <a:off x="1201783" y="3845323"/>
            <a:ext cx="1455" cy="1536575"/>
          </a:xfrm>
          <a:prstGeom prst="straightConnector1">
            <a:avLst/>
          </a:prstGeom>
          <a:noFill/>
          <a:ln w="76200" cap="flat" cmpd="sng">
            <a:solidFill>
              <a:srgbClr val="00B0F0"/>
            </a:solidFill>
            <a:prstDash val="solid"/>
            <a:miter lim="800000"/>
            <a:headEnd type="none" w="sm" len="sm"/>
            <a:tailEnd type="none" w="sm" len="sm"/>
          </a:ln>
        </p:spPr>
      </p:cxnSp>
      <p:sp>
        <p:nvSpPr>
          <p:cNvPr id="21" name="Google Shape;21;p20"/>
          <p:cNvSpPr txBox="1">
            <a:spLocks noGrp="1"/>
          </p:cNvSpPr>
          <p:nvPr>
            <p:ph type="title"/>
          </p:nvPr>
        </p:nvSpPr>
        <p:spPr>
          <a:xfrm>
            <a:off x="1332312" y="3832259"/>
            <a:ext cx="9157162" cy="970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Century Gothic"/>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0"/>
          <p:cNvSpPr txBox="1">
            <a:spLocks noGrp="1"/>
          </p:cNvSpPr>
          <p:nvPr>
            <p:ph type="body" idx="1"/>
          </p:nvPr>
        </p:nvSpPr>
        <p:spPr>
          <a:xfrm>
            <a:off x="1332312" y="4815650"/>
            <a:ext cx="9157162" cy="5360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23" name="Google Shape;23;p20"/>
          <p:cNvPicPr preferRelativeResize="0"/>
          <p:nvPr/>
        </p:nvPicPr>
        <p:blipFill rotWithShape="1">
          <a:blip r:embed="rId3">
            <a:alphaModFix/>
          </a:blip>
          <a:srcRect/>
          <a:stretch/>
        </p:blipFill>
        <p:spPr>
          <a:xfrm>
            <a:off x="567940" y="564742"/>
            <a:ext cx="3405345" cy="9066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E3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62E36"/>
              </a:buClr>
              <a:buSzPts val="1800"/>
              <a:buChar char="•"/>
              <a:defRPr/>
            </a:lvl1pPr>
            <a:lvl2pPr marL="914400" lvl="1" indent="-342900" algn="l">
              <a:lnSpc>
                <a:spcPct val="90000"/>
              </a:lnSpc>
              <a:spcBef>
                <a:spcPts val="500"/>
              </a:spcBef>
              <a:spcAft>
                <a:spcPts val="0"/>
              </a:spcAft>
              <a:buClr>
                <a:srgbClr val="262E36"/>
              </a:buClr>
              <a:buSzPts val="1800"/>
              <a:buChar char="•"/>
              <a:defRPr/>
            </a:lvl2pPr>
            <a:lvl3pPr marL="1371600" lvl="2" indent="-342900" algn="l">
              <a:lnSpc>
                <a:spcPct val="90000"/>
              </a:lnSpc>
              <a:spcBef>
                <a:spcPts val="500"/>
              </a:spcBef>
              <a:spcAft>
                <a:spcPts val="0"/>
              </a:spcAft>
              <a:buClr>
                <a:srgbClr val="262E36"/>
              </a:buClr>
              <a:buSzPts val="1800"/>
              <a:buChar char="•"/>
              <a:defRPr/>
            </a:lvl3pPr>
            <a:lvl4pPr marL="1828800" lvl="3" indent="-342900" algn="l">
              <a:lnSpc>
                <a:spcPct val="90000"/>
              </a:lnSpc>
              <a:spcBef>
                <a:spcPts val="500"/>
              </a:spcBef>
              <a:spcAft>
                <a:spcPts val="0"/>
              </a:spcAft>
              <a:buClr>
                <a:srgbClr val="262E36"/>
              </a:buClr>
              <a:buSzPts val="1800"/>
              <a:buChar char="•"/>
              <a:defRPr/>
            </a:lvl4pPr>
            <a:lvl5pPr marL="2286000" lvl="4" indent="-342900" algn="l">
              <a:lnSpc>
                <a:spcPct val="90000"/>
              </a:lnSpc>
              <a:spcBef>
                <a:spcPts val="500"/>
              </a:spcBef>
              <a:spcAft>
                <a:spcPts val="0"/>
              </a:spcAft>
              <a:buClr>
                <a:srgbClr val="262E3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262E36"/>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262E36"/>
              </a:buClr>
              <a:buSzPts val="2400"/>
              <a:buNone/>
              <a:defRPr sz="2400"/>
            </a:lvl1pPr>
            <a:lvl2pPr lvl="1" algn="ctr">
              <a:lnSpc>
                <a:spcPct val="90000"/>
              </a:lnSpc>
              <a:spcBef>
                <a:spcPts val="500"/>
              </a:spcBef>
              <a:spcAft>
                <a:spcPts val="0"/>
              </a:spcAft>
              <a:buClr>
                <a:srgbClr val="262E36"/>
              </a:buClr>
              <a:buSzPts val="2000"/>
              <a:buNone/>
              <a:defRPr sz="2000"/>
            </a:lvl2pPr>
            <a:lvl3pPr lvl="2" algn="ctr">
              <a:lnSpc>
                <a:spcPct val="90000"/>
              </a:lnSpc>
              <a:spcBef>
                <a:spcPts val="500"/>
              </a:spcBef>
              <a:spcAft>
                <a:spcPts val="0"/>
              </a:spcAft>
              <a:buClr>
                <a:srgbClr val="262E36"/>
              </a:buClr>
              <a:buSzPts val="1800"/>
              <a:buNone/>
              <a:defRPr sz="1800"/>
            </a:lvl3pPr>
            <a:lvl4pPr lvl="3" algn="ctr">
              <a:lnSpc>
                <a:spcPct val="90000"/>
              </a:lnSpc>
              <a:spcBef>
                <a:spcPts val="500"/>
              </a:spcBef>
              <a:spcAft>
                <a:spcPts val="0"/>
              </a:spcAft>
              <a:buClr>
                <a:srgbClr val="262E36"/>
              </a:buClr>
              <a:buSzPts val="1600"/>
              <a:buNone/>
              <a:defRPr sz="1600"/>
            </a:lvl4pPr>
            <a:lvl5pPr lvl="4" algn="ctr">
              <a:lnSpc>
                <a:spcPct val="90000"/>
              </a:lnSpc>
              <a:spcBef>
                <a:spcPts val="500"/>
              </a:spcBef>
              <a:spcAft>
                <a:spcPts val="0"/>
              </a:spcAft>
              <a:buClr>
                <a:srgbClr val="262E3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E3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Blank">
  <p:cSld name="3_Blank">
    <p:bg>
      <p:bgPr>
        <a:solidFill>
          <a:schemeClr val="lt1"/>
        </a:solidFill>
        <a:effectLst/>
      </p:bgPr>
    </p:bg>
    <p:spTree>
      <p:nvGrpSpPr>
        <p:cNvPr id="1" name="Shape 41"/>
        <p:cNvGrpSpPr/>
        <p:nvPr/>
      </p:nvGrpSpPr>
      <p:grpSpPr>
        <a:xfrm>
          <a:off x="0" y="0"/>
          <a:ext cx="0" cy="0"/>
          <a:chOff x="0" y="0"/>
          <a:chExt cx="0" cy="0"/>
        </a:xfrm>
      </p:grpSpPr>
      <p:pic>
        <p:nvPicPr>
          <p:cNvPr id="42" name="Google Shape;42;p24"/>
          <p:cNvPicPr preferRelativeResize="0"/>
          <p:nvPr/>
        </p:nvPicPr>
        <p:blipFill rotWithShape="1">
          <a:blip r:embed="rId2">
            <a:alphaModFix/>
          </a:blip>
          <a:srcRect/>
          <a:stretch/>
        </p:blipFill>
        <p:spPr>
          <a:xfrm>
            <a:off x="4344705" y="2155267"/>
            <a:ext cx="3375462" cy="2701636"/>
          </a:xfrm>
          <a:prstGeom prst="rect">
            <a:avLst/>
          </a:prstGeom>
          <a:noFill/>
          <a:ln>
            <a:noFill/>
          </a:ln>
        </p:spPr>
      </p:pic>
      <p:sp>
        <p:nvSpPr>
          <p:cNvPr id="43" name="Google Shape;43;p24"/>
          <p:cNvSpPr txBox="1"/>
          <p:nvPr/>
        </p:nvSpPr>
        <p:spPr>
          <a:xfrm>
            <a:off x="774636" y="4658650"/>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62626"/>
              </a:buClr>
              <a:buSzPts val="2400"/>
              <a:buFont typeface="Century Gothic"/>
              <a:buNone/>
            </a:pPr>
            <a:r>
              <a:rPr lang="es-MX" sz="2400" b="0">
                <a:solidFill>
                  <a:srgbClr val="262626"/>
                </a:solidFill>
                <a:latin typeface="Century Gothic"/>
                <a:ea typeface="Century Gothic"/>
                <a:cs typeface="Century Gothic"/>
                <a:sym typeface="Century Gothic"/>
              </a:rPr>
              <a:t>Vicerrectoría Académica y de Innovación Educativa</a:t>
            </a:r>
            <a:endParaRPr/>
          </a:p>
          <a:p>
            <a:pPr marL="0" marR="0" lvl="0" indent="0" algn="ctr" rtl="0">
              <a:lnSpc>
                <a:spcPct val="90000"/>
              </a:lnSpc>
              <a:spcBef>
                <a:spcPts val="0"/>
              </a:spcBef>
              <a:spcAft>
                <a:spcPts val="0"/>
              </a:spcAft>
              <a:buClr>
                <a:srgbClr val="262626"/>
              </a:buClr>
              <a:buSzPts val="2400"/>
              <a:buFont typeface="Century Gothic"/>
              <a:buNone/>
            </a:pPr>
            <a:r>
              <a:rPr lang="es-MX" sz="2400" b="0">
                <a:solidFill>
                  <a:srgbClr val="262626"/>
                </a:solidFill>
                <a:latin typeface="Century Gothic"/>
                <a:ea typeface="Century Gothic"/>
                <a:cs typeface="Century Gothic"/>
                <a:sym typeface="Century Gothic"/>
              </a:rPr>
              <a:t>Mayo 2018 </a:t>
            </a:r>
            <a:endParaRPr sz="2400" b="0">
              <a:solidFill>
                <a:srgbClr val="262626"/>
              </a:solidFill>
              <a:latin typeface="Century Gothic"/>
              <a:ea typeface="Century Gothic"/>
              <a:cs typeface="Century Gothic"/>
              <a:sym typeface="Century Gothic"/>
            </a:endParaRPr>
          </a:p>
        </p:txBody>
      </p:sp>
      <p:sp>
        <p:nvSpPr>
          <p:cNvPr id="44" name="Google Shape;44;p24"/>
          <p:cNvSpPr txBox="1"/>
          <p:nvPr/>
        </p:nvSpPr>
        <p:spPr>
          <a:xfrm>
            <a:off x="671397" y="1094456"/>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62626"/>
              </a:buClr>
              <a:buSzPts val="2400"/>
              <a:buFont typeface="Century Gothic"/>
              <a:buNone/>
            </a:pPr>
            <a:r>
              <a:rPr lang="es-MX" sz="2400" b="0">
                <a:solidFill>
                  <a:srgbClr val="262626"/>
                </a:solidFill>
                <a:latin typeface="Century Gothic"/>
                <a:ea typeface="Century Gothic"/>
                <a:cs typeface="Century Gothic"/>
                <a:sym typeface="Century Gothic"/>
              </a:rPr>
              <a:t>Este documento fue realizado por</a:t>
            </a:r>
            <a:endParaRPr sz="2400" b="0">
              <a:solidFill>
                <a:srgbClr val="262626"/>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E36"/>
              </a:buClr>
              <a:buSzPts val="4400"/>
              <a:buFont typeface="Century Gothic"/>
              <a:buNone/>
              <a:defRPr sz="4400" b="1" i="0" u="none" strike="noStrike" cap="none">
                <a:solidFill>
                  <a:srgbClr val="262E3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62E36"/>
              </a:buClr>
              <a:buSzPts val="2800"/>
              <a:buFont typeface="Arial"/>
              <a:buChar char="•"/>
              <a:defRPr sz="2800" b="0" i="0" u="none" strike="noStrike" cap="none">
                <a:solidFill>
                  <a:srgbClr val="262E3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rgbClr val="262E36"/>
              </a:buClr>
              <a:buSzPts val="2400"/>
              <a:buFont typeface="Arial"/>
              <a:buChar char="•"/>
              <a:defRPr sz="2400" b="0" i="0" u="none" strike="noStrike" cap="none">
                <a:solidFill>
                  <a:srgbClr val="262E36"/>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rgbClr val="262E36"/>
              </a:buClr>
              <a:buSzPts val="2000"/>
              <a:buFont typeface="Arial"/>
              <a:buChar char="•"/>
              <a:defRPr sz="2000" b="0" i="0" u="none" strike="noStrike" cap="none">
                <a:solidFill>
                  <a:srgbClr val="262E36"/>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rgbClr val="262E36"/>
              </a:buClr>
              <a:buSzPts val="1800"/>
              <a:buFont typeface="Arial"/>
              <a:buChar char="•"/>
              <a:defRPr sz="1800" b="0" i="0" u="none" strike="noStrike" cap="none">
                <a:solidFill>
                  <a:srgbClr val="262E36"/>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rgbClr val="262E36"/>
              </a:buClr>
              <a:buSzPts val="1800"/>
              <a:buFont typeface="Arial"/>
              <a:buChar char="•"/>
              <a:defRPr sz="1800" b="0" i="0" u="none" strike="noStrike" cap="none">
                <a:solidFill>
                  <a:srgbClr val="262E36"/>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1332312" y="3832259"/>
            <a:ext cx="9157162" cy="97032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800"/>
              <a:buFont typeface="Century Gothic"/>
              <a:buNone/>
            </a:pPr>
            <a:r>
              <a:rPr lang="es-MX" dirty="0"/>
              <a:t>Visualización de Datos para la Toma de Decisiones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16"/>
          <p:cNvPicPr preferRelativeResize="0"/>
          <p:nvPr/>
        </p:nvPicPr>
        <p:blipFill rotWithShape="1">
          <a:blip r:embed="rId3">
            <a:alphaModFix/>
          </a:blip>
          <a:srcRect t="1" r="1428" b="1"/>
          <a:stretch/>
        </p:blipFill>
        <p:spPr>
          <a:xfrm>
            <a:off x="0" y="0"/>
            <a:ext cx="12197443" cy="6858000"/>
          </a:xfrm>
          <a:prstGeom prst="rect">
            <a:avLst/>
          </a:prstGeom>
          <a:noFill/>
          <a:ln>
            <a:noFill/>
          </a:ln>
        </p:spPr>
      </p:pic>
      <p:sp>
        <p:nvSpPr>
          <p:cNvPr id="272" name="Google Shape;272;p16"/>
          <p:cNvSpPr/>
          <p:nvPr/>
        </p:nvSpPr>
        <p:spPr>
          <a:xfrm>
            <a:off x="0" y="0"/>
            <a:ext cx="12207649" cy="6858000"/>
          </a:xfrm>
          <a:prstGeom prst="rect">
            <a:avLst/>
          </a:prstGeom>
          <a:solidFill>
            <a:srgbClr val="2198CE">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6"/>
          <p:cNvSpPr txBox="1">
            <a:spLocks noGrp="1"/>
          </p:cNvSpPr>
          <p:nvPr>
            <p:ph type="title"/>
          </p:nvPr>
        </p:nvSpPr>
        <p:spPr>
          <a:xfrm>
            <a:off x="1371600" y="1525638"/>
            <a:ext cx="7349671" cy="1919691"/>
          </a:xfrm>
          <a:prstGeom prst="rect">
            <a:avLst/>
          </a:prstGeom>
          <a:noFill/>
          <a:ln>
            <a:noFill/>
          </a:ln>
        </p:spPr>
        <p:txBody>
          <a:bodyPr spcFirstLastPara="1" wrap="square" lIns="91425" tIns="45700" rIns="91425" bIns="45700" anchor="ctr" anchorCtr="0">
            <a:noAutofit/>
          </a:bodyPr>
          <a:lstStyle/>
          <a:p>
            <a:pPr lvl="0">
              <a:lnSpc>
                <a:spcPct val="100000"/>
              </a:lnSpc>
              <a:buClr>
                <a:schemeClr val="lt1"/>
              </a:buClr>
              <a:buSzPts val="4400"/>
            </a:pPr>
            <a:r>
              <a:rPr lang="es-MX" dirty="0">
                <a:solidFill>
                  <a:schemeClr val="lt1"/>
                </a:solidFill>
              </a:rPr>
              <a:t>2. Contenido de la materia</a:t>
            </a:r>
            <a:endParaRPr dirty="0">
              <a:solidFill>
                <a:schemeClr val="lt1"/>
              </a:solidFill>
            </a:endParaRPr>
          </a:p>
        </p:txBody>
      </p:sp>
      <p:cxnSp>
        <p:nvCxnSpPr>
          <p:cNvPr id="274" name="Google Shape;274;p16"/>
          <p:cNvCxnSpPr/>
          <p:nvPr/>
        </p:nvCxnSpPr>
        <p:spPr>
          <a:xfrm>
            <a:off x="1485900" y="3363687"/>
            <a:ext cx="1763486" cy="0"/>
          </a:xfrm>
          <a:prstGeom prst="straightConnector1">
            <a:avLst/>
          </a:prstGeom>
          <a:noFill/>
          <a:ln w="76200" cap="flat" cmpd="sng">
            <a:solidFill>
              <a:srgbClr val="FFFFFF"/>
            </a:solidFill>
            <a:prstDash val="solid"/>
            <a:miter lim="800000"/>
            <a:headEnd type="none" w="sm" len="sm"/>
            <a:tailEnd type="none" w="sm" len="sm"/>
          </a:ln>
        </p:spPr>
      </p:cxnSp>
      <p:sp>
        <p:nvSpPr>
          <p:cNvPr id="275" name="Google Shape;275;p16"/>
          <p:cNvSpPr txBox="1"/>
          <p:nvPr/>
        </p:nvSpPr>
        <p:spPr>
          <a:xfrm>
            <a:off x="1420587" y="3503827"/>
            <a:ext cx="6008914" cy="169791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s-MX" sz="1800" dirty="0">
                <a:solidFill>
                  <a:schemeClr val="lt1"/>
                </a:solidFill>
                <a:latin typeface="Century Gothic"/>
                <a:sym typeface="Century Gothic"/>
              </a:rPr>
              <a:t>3. Entregables</a:t>
            </a:r>
          </a:p>
          <a:p>
            <a:pPr marL="0" marR="0" lvl="0" indent="0" algn="l" rtl="0">
              <a:lnSpc>
                <a:spcPct val="90000"/>
              </a:lnSpc>
              <a:spcBef>
                <a:spcPts val="0"/>
              </a:spcBef>
              <a:spcAft>
                <a:spcPts val="0"/>
              </a:spcAft>
              <a:buClr>
                <a:schemeClr val="lt1"/>
              </a:buClr>
              <a:buSzPts val="1800"/>
              <a:buFont typeface="Arial"/>
              <a:buNone/>
            </a:pPr>
            <a:endParaRPr lang="es-MX" sz="1800" dirty="0">
              <a:solidFill>
                <a:schemeClr val="lt1"/>
              </a:solidFill>
              <a:latin typeface="Century Gothic"/>
              <a:sym typeface="Century Gothic"/>
            </a:endParaRPr>
          </a:p>
          <a:p>
            <a:pPr marL="0" marR="0" lvl="0" indent="0" algn="l" rtl="0">
              <a:lnSpc>
                <a:spcPct val="90000"/>
              </a:lnSpc>
              <a:spcBef>
                <a:spcPts val="0"/>
              </a:spcBef>
              <a:spcAft>
                <a:spcPts val="0"/>
              </a:spcAft>
              <a:buClr>
                <a:schemeClr val="lt1"/>
              </a:buClr>
              <a:buSzPts val="1800"/>
              <a:buFont typeface="Arial"/>
              <a:buNone/>
            </a:pPr>
            <a:r>
              <a:rPr lang="es-MX" sz="1800" dirty="0">
                <a:solidFill>
                  <a:schemeClr val="lt1"/>
                </a:solidFill>
                <a:latin typeface="Century Gothic"/>
                <a:sym typeface="Century Gothic"/>
              </a:rPr>
              <a:t>4. Dinámica de trabajo</a:t>
            </a:r>
            <a:endParaRPr dirty="0"/>
          </a:p>
        </p:txBody>
      </p:sp>
    </p:spTree>
    <p:extLst>
      <p:ext uri="{BB962C8B-B14F-4D97-AF65-F5344CB8AC3E}">
        <p14:creationId xmlns:p14="http://schemas.microsoft.com/office/powerpoint/2010/main" val="41796443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Contenido de la materia</a:t>
            </a:r>
          </a:p>
        </p:txBody>
      </p:sp>
      <p:sp>
        <p:nvSpPr>
          <p:cNvPr id="283" name="Google Shape;283;p17"/>
          <p:cNvSpPr txBox="1"/>
          <p:nvPr/>
        </p:nvSpPr>
        <p:spPr>
          <a:xfrm>
            <a:off x="1301229" y="2072250"/>
            <a:ext cx="8955291" cy="2677616"/>
          </a:xfrm>
          <a:prstGeom prst="rect">
            <a:avLst/>
          </a:prstGeom>
          <a:noFill/>
          <a:ln>
            <a:noFill/>
          </a:ln>
        </p:spPr>
        <p:txBody>
          <a:bodyPr spcFirstLastPara="1" wrap="square" lIns="91425" tIns="45700" rIns="91425" bIns="45700" anchor="t" anchorCtr="0">
            <a:spAutoFit/>
          </a:bodyPr>
          <a:lstStyle/>
          <a:p>
            <a:r>
              <a:rPr lang="es-MX" sz="2400" dirty="0"/>
              <a:t>Conceptos y herramientas para la visualización de datos</a:t>
            </a:r>
          </a:p>
          <a:p>
            <a:endParaRPr lang="es-MX" sz="2400" dirty="0"/>
          </a:p>
          <a:p>
            <a:endParaRPr lang="es-MX" sz="2400" dirty="0"/>
          </a:p>
          <a:p>
            <a:r>
              <a:rPr lang="es-MX" sz="2400" dirty="0"/>
              <a:t>Visualización de datos categóricos y </a:t>
            </a:r>
            <a:r>
              <a:rPr lang="es-MX" sz="2400" dirty="0" err="1"/>
              <a:t>univariantes</a:t>
            </a:r>
            <a:endParaRPr lang="es-MX" sz="2400" dirty="0"/>
          </a:p>
          <a:p>
            <a:endParaRPr lang="es-MX" sz="2400" dirty="0"/>
          </a:p>
          <a:p>
            <a:endParaRPr lang="es-MX" sz="2400" dirty="0"/>
          </a:p>
          <a:p>
            <a:r>
              <a:rPr lang="es-MX" sz="2400" dirty="0"/>
              <a:t>Visualización de datos </a:t>
            </a:r>
            <a:r>
              <a:rPr lang="es-MX" sz="2400" dirty="0" err="1"/>
              <a:t>multivariantes</a:t>
            </a:r>
            <a:endParaRPr lang="es-MX" sz="2400" dirty="0"/>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2" name="Oval 1"/>
          <p:cNvSpPr/>
          <p:nvPr/>
        </p:nvSpPr>
        <p:spPr>
          <a:xfrm>
            <a:off x="838200" y="2072250"/>
            <a:ext cx="463029" cy="463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7"/>
          <p:cNvSpPr/>
          <p:nvPr/>
        </p:nvSpPr>
        <p:spPr>
          <a:xfrm>
            <a:off x="838199" y="3179543"/>
            <a:ext cx="463029" cy="463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9" name="Oval 8"/>
          <p:cNvSpPr/>
          <p:nvPr/>
        </p:nvSpPr>
        <p:spPr>
          <a:xfrm>
            <a:off x="838199" y="4286837"/>
            <a:ext cx="463029" cy="463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Tree>
    <p:extLst>
      <p:ext uri="{BB962C8B-B14F-4D97-AF65-F5344CB8AC3E}">
        <p14:creationId xmlns:p14="http://schemas.microsoft.com/office/powerpoint/2010/main" val="340939491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Conceptos y herramientas para la visualización de datos</a:t>
            </a:r>
          </a:p>
        </p:txBody>
      </p:sp>
      <p:sp>
        <p:nvSpPr>
          <p:cNvPr id="283" name="Google Shape;283;p17"/>
          <p:cNvSpPr txBox="1"/>
          <p:nvPr/>
        </p:nvSpPr>
        <p:spPr>
          <a:xfrm>
            <a:off x="508749" y="2072250"/>
            <a:ext cx="11024439" cy="2677616"/>
          </a:xfrm>
          <a:prstGeom prst="rect">
            <a:avLst/>
          </a:prstGeom>
          <a:noFill/>
          <a:ln>
            <a:noFill/>
          </a:ln>
        </p:spPr>
        <p:txBody>
          <a:bodyPr spcFirstLastPara="1" wrap="square" lIns="91425" tIns="45700" rIns="91425" bIns="45700" anchor="t" anchorCtr="0">
            <a:spAutoFit/>
          </a:bodyPr>
          <a:lstStyle/>
          <a:p>
            <a:r>
              <a:rPr lang="es-MX" sz="2400" dirty="0"/>
              <a:t>¿Por qué visualizamos los datos?</a:t>
            </a:r>
          </a:p>
          <a:p>
            <a:endParaRPr lang="es-MX" sz="2400" dirty="0"/>
          </a:p>
          <a:p>
            <a:r>
              <a:rPr lang="es-MX" sz="2400" dirty="0"/>
              <a:t>¿Cómo podemos visualizar los datos?</a:t>
            </a:r>
          </a:p>
          <a:p>
            <a:endParaRPr lang="es-MX" sz="2400" dirty="0"/>
          </a:p>
          <a:p>
            <a:r>
              <a:rPr lang="es-MX" sz="2400" dirty="0"/>
              <a:t>¿Qué tipos de datos hay? </a:t>
            </a:r>
          </a:p>
          <a:p>
            <a:endParaRPr lang="es-MX" sz="2400" dirty="0"/>
          </a:p>
          <a:p>
            <a:r>
              <a:rPr lang="es-MX" sz="2400" dirty="0"/>
              <a:t>¿Qué tipos de variables hay? </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3" name="Rounded Rectangle 2"/>
          <p:cNvSpPr/>
          <p:nvPr/>
        </p:nvSpPr>
        <p:spPr>
          <a:xfrm>
            <a:off x="6388394" y="1939086"/>
            <a:ext cx="4511040" cy="74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a:t>Ver video de Kristen Sosulski</a:t>
            </a:r>
            <a:endParaRPr lang="es-MX" sz="2400" dirty="0"/>
          </a:p>
        </p:txBody>
      </p:sp>
    </p:spTree>
    <p:extLst>
      <p:ext uri="{BB962C8B-B14F-4D97-AF65-F5344CB8AC3E}">
        <p14:creationId xmlns:p14="http://schemas.microsoft.com/office/powerpoint/2010/main" val="4037733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s-MX" dirty="0"/>
              <a:t>¿Por qué visualizamos los datos?</a:t>
            </a:r>
          </a:p>
        </p:txBody>
      </p:sp>
      <p:sp>
        <p:nvSpPr>
          <p:cNvPr id="283" name="Google Shape;283;p17"/>
          <p:cNvSpPr txBox="1"/>
          <p:nvPr/>
        </p:nvSpPr>
        <p:spPr>
          <a:xfrm>
            <a:off x="508749" y="2072250"/>
            <a:ext cx="11024439" cy="3847167"/>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s-MX" sz="2800" dirty="0"/>
              <a:t>Comunicación</a:t>
            </a:r>
          </a:p>
          <a:p>
            <a:pPr marL="457200" indent="-457200">
              <a:buAutoNum type="arabicPeriod"/>
            </a:pPr>
            <a:endParaRPr lang="es-MX" sz="2800" dirty="0"/>
          </a:p>
          <a:p>
            <a:pPr marL="457200" indent="-457200">
              <a:buAutoNum type="arabicPeriod"/>
            </a:pPr>
            <a:r>
              <a:rPr lang="es-MX" sz="2800" dirty="0"/>
              <a:t>Transformación de datos en información</a:t>
            </a:r>
          </a:p>
          <a:p>
            <a:pPr marL="457200" indent="-457200">
              <a:buAutoNum type="arabicPeriod"/>
            </a:pPr>
            <a:endParaRPr lang="es-MX" sz="2800" dirty="0"/>
          </a:p>
          <a:p>
            <a:pPr marL="457200" indent="-457200">
              <a:buAutoNum type="arabicPeriod"/>
            </a:pPr>
            <a:r>
              <a:rPr lang="es-MX" sz="2800" dirty="0"/>
              <a:t>Generación de evidencia</a:t>
            </a:r>
          </a:p>
          <a:p>
            <a:endParaRPr lang="es-MX" sz="2800" dirty="0"/>
          </a:p>
          <a:p>
            <a:endParaRPr lang="es-MX" sz="2800" dirty="0"/>
          </a:p>
          <a:p>
            <a:endParaRPr lang="es-MX" sz="2800" dirty="0"/>
          </a:p>
          <a:p>
            <a:r>
              <a:rPr lang="en-US" sz="2000" dirty="0" err="1"/>
              <a:t>Sosulski</a:t>
            </a:r>
            <a:r>
              <a:rPr lang="en-US" sz="2000" dirty="0"/>
              <a:t>, Kristen. Data Visualization Made Simple (p. 12-16). Taylor and Francis. </a:t>
            </a:r>
            <a:endParaRPr lang="es-MX" sz="2000" dirty="0">
              <a:solidFill>
                <a:schemeClr val="accent1"/>
              </a:solidFill>
            </a:endParaRP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2" name="Rounded Rectangle 1"/>
          <p:cNvSpPr/>
          <p:nvPr/>
        </p:nvSpPr>
        <p:spPr>
          <a:xfrm>
            <a:off x="508749" y="4587433"/>
            <a:ext cx="6966234" cy="4267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accent1"/>
                </a:solidFill>
              </a:rPr>
              <a:t>Veamos algunos ejemplos en Excel</a:t>
            </a:r>
          </a:p>
        </p:txBody>
      </p:sp>
    </p:spTree>
    <p:extLst>
      <p:ext uri="{BB962C8B-B14F-4D97-AF65-F5344CB8AC3E}">
        <p14:creationId xmlns:p14="http://schemas.microsoft.com/office/powerpoint/2010/main" val="72449271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 name="Rounded Rectangle 1"/>
          <p:cNvSpPr/>
          <p:nvPr/>
        </p:nvSpPr>
        <p:spPr>
          <a:xfrm>
            <a:off x="6203950" y="2072250"/>
            <a:ext cx="1934210" cy="4118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ounded Rectangle 9"/>
          <p:cNvSpPr/>
          <p:nvPr/>
        </p:nvSpPr>
        <p:spPr>
          <a:xfrm>
            <a:off x="6203950" y="3532534"/>
            <a:ext cx="1934210" cy="4118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ounded Rectangle 10"/>
          <p:cNvSpPr/>
          <p:nvPr/>
        </p:nvSpPr>
        <p:spPr>
          <a:xfrm>
            <a:off x="6203950" y="5749325"/>
            <a:ext cx="1934210" cy="4228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s-MX" dirty="0"/>
              <a:t>¿Cómo podemos visualizar los datos?</a:t>
            </a:r>
          </a:p>
        </p:txBody>
      </p:sp>
      <p:sp>
        <p:nvSpPr>
          <p:cNvPr id="283" name="Google Shape;283;p17"/>
          <p:cNvSpPr txBox="1"/>
          <p:nvPr/>
        </p:nvSpPr>
        <p:spPr>
          <a:xfrm>
            <a:off x="838200" y="2072250"/>
            <a:ext cx="5149850" cy="3785611"/>
          </a:xfrm>
          <a:prstGeom prst="rect">
            <a:avLst/>
          </a:prstGeom>
          <a:noFill/>
          <a:ln>
            <a:noFill/>
          </a:ln>
        </p:spPr>
        <p:txBody>
          <a:bodyPr spcFirstLastPara="1" wrap="square" lIns="91425" tIns="45700" rIns="91425" bIns="45700" anchor="t" anchorCtr="0">
            <a:spAutoFit/>
          </a:bodyPr>
          <a:lstStyle/>
          <a:p>
            <a:r>
              <a:rPr lang="es-MX" sz="2400" dirty="0"/>
              <a:t>Herramientas básicas</a:t>
            </a:r>
          </a:p>
          <a:p>
            <a:endParaRPr lang="es-MX" sz="2400" dirty="0"/>
          </a:p>
          <a:p>
            <a:endParaRPr lang="es-MX" sz="2400" dirty="0"/>
          </a:p>
          <a:p>
            <a:endParaRPr lang="es-MX" sz="2400" dirty="0"/>
          </a:p>
          <a:p>
            <a:r>
              <a:rPr lang="es-MX" sz="2400" dirty="0"/>
              <a:t>Software de visualización</a:t>
            </a:r>
          </a:p>
          <a:p>
            <a:endParaRPr lang="es-MX" sz="2400" dirty="0"/>
          </a:p>
          <a:p>
            <a:r>
              <a:rPr lang="es-MX" sz="2400" dirty="0"/>
              <a:t>Inteligencia de Negocio</a:t>
            </a:r>
          </a:p>
          <a:p>
            <a:endParaRPr lang="es-MX" sz="2400" dirty="0"/>
          </a:p>
          <a:p>
            <a:endParaRPr lang="es-MX" sz="2400" dirty="0"/>
          </a:p>
          <a:p>
            <a:r>
              <a:rPr lang="es-MX" sz="2400" dirty="0"/>
              <a:t>Paquetes de programación</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8" name="Google Shape;283;p17"/>
          <p:cNvSpPr txBox="1"/>
          <p:nvPr/>
        </p:nvSpPr>
        <p:spPr>
          <a:xfrm>
            <a:off x="6203950" y="2072250"/>
            <a:ext cx="5149850" cy="4524275"/>
          </a:xfrm>
          <a:prstGeom prst="rect">
            <a:avLst/>
          </a:prstGeom>
          <a:noFill/>
          <a:ln>
            <a:noFill/>
          </a:ln>
        </p:spPr>
        <p:txBody>
          <a:bodyPr spcFirstLastPara="1" wrap="square" lIns="91425" tIns="45700" rIns="91425" bIns="45700" anchor="t" anchorCtr="0">
            <a:spAutoFit/>
          </a:bodyPr>
          <a:lstStyle/>
          <a:p>
            <a:r>
              <a:rPr lang="es-MX" sz="2400" dirty="0"/>
              <a:t>Excel</a:t>
            </a:r>
          </a:p>
          <a:p>
            <a:r>
              <a:rPr lang="es-MX" sz="2400" dirty="0" err="1"/>
              <a:t>iWork</a:t>
            </a:r>
            <a:endParaRPr lang="es-MX" sz="2400" dirty="0"/>
          </a:p>
          <a:p>
            <a:r>
              <a:rPr lang="es-MX" sz="2400" dirty="0"/>
              <a:t>Google Charts</a:t>
            </a:r>
          </a:p>
          <a:p>
            <a:endParaRPr lang="es-MX" sz="2400" dirty="0"/>
          </a:p>
          <a:p>
            <a:r>
              <a:rPr lang="es-MX" sz="2400" dirty="0" err="1"/>
              <a:t>Tableau</a:t>
            </a:r>
            <a:endParaRPr lang="es-MX" sz="2400" dirty="0"/>
          </a:p>
          <a:p>
            <a:endParaRPr lang="es-MX" sz="2400" dirty="0"/>
          </a:p>
          <a:p>
            <a:r>
              <a:rPr lang="es-MX" sz="2400" dirty="0"/>
              <a:t>SAP Business </a:t>
            </a:r>
            <a:r>
              <a:rPr lang="es-MX" sz="2400" dirty="0" err="1"/>
              <a:t>Objects</a:t>
            </a:r>
            <a:endParaRPr lang="es-MX" sz="2400" dirty="0"/>
          </a:p>
          <a:p>
            <a:r>
              <a:rPr lang="es-MX" sz="2400" dirty="0" err="1"/>
              <a:t>Power</a:t>
            </a:r>
            <a:r>
              <a:rPr lang="es-MX" sz="2400" dirty="0"/>
              <a:t> BI</a:t>
            </a:r>
          </a:p>
          <a:p>
            <a:endParaRPr lang="es-MX" sz="2400" dirty="0"/>
          </a:p>
          <a:p>
            <a:r>
              <a:rPr lang="es-MX" sz="2400" dirty="0"/>
              <a:t>R y </a:t>
            </a:r>
            <a:r>
              <a:rPr lang="es-MX" sz="2400" dirty="0" err="1"/>
              <a:t>RStudio</a:t>
            </a:r>
            <a:endParaRPr lang="es-MX" sz="2400" dirty="0"/>
          </a:p>
          <a:p>
            <a:r>
              <a:rPr lang="es-MX" sz="2400" dirty="0"/>
              <a:t>Python</a:t>
            </a:r>
          </a:p>
          <a:p>
            <a:r>
              <a:rPr lang="es-MX" sz="2400" dirty="0"/>
              <a:t>JavaScript</a:t>
            </a:r>
          </a:p>
        </p:txBody>
      </p:sp>
    </p:spTree>
    <p:extLst>
      <p:ext uri="{BB962C8B-B14F-4D97-AF65-F5344CB8AC3E}">
        <p14:creationId xmlns:p14="http://schemas.microsoft.com/office/powerpoint/2010/main" val="35982926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11" name="Rounded Rectangle 10"/>
          <p:cNvSpPr/>
          <p:nvPr/>
        </p:nvSpPr>
        <p:spPr>
          <a:xfrm>
            <a:off x="508748" y="1778990"/>
            <a:ext cx="2016738" cy="4118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s-MX" dirty="0"/>
              <a:t>¿Qué tipos de datos hay? </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3" name="TextBox 2"/>
          <p:cNvSpPr txBox="1"/>
          <p:nvPr/>
        </p:nvSpPr>
        <p:spPr>
          <a:xfrm>
            <a:off x="508748" y="5837520"/>
            <a:ext cx="11180331" cy="830997"/>
          </a:xfrm>
          <a:prstGeom prst="rect">
            <a:avLst/>
          </a:prstGeom>
          <a:noFill/>
        </p:spPr>
        <p:txBody>
          <a:bodyPr wrap="square" rtlCol="0">
            <a:spAutoFit/>
          </a:bodyPr>
          <a:lstStyle/>
          <a:p>
            <a:pPr lvl="0"/>
            <a:r>
              <a:rPr lang="en-US" sz="1600" dirty="0"/>
              <a:t>Stewart, D. Big Content: The Unstructured Side of Big Data. Gartner</a:t>
            </a:r>
          </a:p>
          <a:p>
            <a:pPr lvl="0"/>
            <a:r>
              <a:rPr lang="en-US" sz="1600" dirty="0"/>
              <a:t>Grossman, J. and </a:t>
            </a:r>
            <a:r>
              <a:rPr lang="en-US" sz="1600" dirty="0" err="1"/>
              <a:t>Pedahzur</a:t>
            </a:r>
            <a:r>
              <a:rPr lang="en-US" sz="1600" dirty="0"/>
              <a:t>, A. Political Science and Big Data: Structured Data, Unstructured Data, and How to Use Them. Political Science Quarterly (June 1, 2020)</a:t>
            </a:r>
            <a:endParaRPr lang="es-MX" sz="1600" dirty="0">
              <a:solidFill>
                <a:srgbClr val="5B9BD5"/>
              </a:solidFill>
            </a:endParaRPr>
          </a:p>
        </p:txBody>
      </p:sp>
      <p:sp>
        <p:nvSpPr>
          <p:cNvPr id="9" name="Google Shape;283;p17"/>
          <p:cNvSpPr txBox="1"/>
          <p:nvPr/>
        </p:nvSpPr>
        <p:spPr>
          <a:xfrm>
            <a:off x="508749" y="1840022"/>
            <a:ext cx="2132851" cy="2585283"/>
          </a:xfrm>
          <a:prstGeom prst="rect">
            <a:avLst/>
          </a:prstGeom>
          <a:noFill/>
          <a:ln>
            <a:noFill/>
          </a:ln>
        </p:spPr>
        <p:txBody>
          <a:bodyPr spcFirstLastPara="1" wrap="square" lIns="91425" tIns="45700" rIns="91425" bIns="45700" anchor="t" anchorCtr="0">
            <a:spAutoFit/>
          </a:bodyPr>
          <a:lstStyle/>
          <a:p>
            <a:r>
              <a:rPr lang="es-MX" sz="1800" b="1" dirty="0"/>
              <a:t>Estructurados</a:t>
            </a:r>
          </a:p>
          <a:p>
            <a:endParaRPr lang="es-MX" sz="1800" b="1" dirty="0"/>
          </a:p>
          <a:p>
            <a:endParaRPr lang="es-MX" sz="1800" b="1" dirty="0"/>
          </a:p>
          <a:p>
            <a:endParaRPr lang="es-MX" sz="1800" b="1" dirty="0"/>
          </a:p>
          <a:p>
            <a:endParaRPr lang="es-MX" sz="1800" b="1" dirty="0"/>
          </a:p>
          <a:p>
            <a:endParaRPr lang="es-MX" sz="1800" b="1" dirty="0"/>
          </a:p>
          <a:p>
            <a:endParaRPr lang="es-MX" sz="1800" b="1" dirty="0"/>
          </a:p>
          <a:p>
            <a:endParaRPr lang="es-MX" sz="1800" b="1" dirty="0"/>
          </a:p>
          <a:p>
            <a:r>
              <a:rPr lang="es-MX" sz="1800" b="1" dirty="0"/>
              <a:t>No estructurados</a:t>
            </a:r>
            <a:endParaRPr lang="es-MX" sz="1800" dirty="0"/>
          </a:p>
        </p:txBody>
      </p:sp>
      <p:sp>
        <p:nvSpPr>
          <p:cNvPr id="10" name="Google Shape;283;p17"/>
          <p:cNvSpPr txBox="1"/>
          <p:nvPr/>
        </p:nvSpPr>
        <p:spPr>
          <a:xfrm>
            <a:off x="2743200" y="1840022"/>
            <a:ext cx="8945880" cy="3693278"/>
          </a:xfrm>
          <a:prstGeom prst="rect">
            <a:avLst/>
          </a:prstGeom>
          <a:noFill/>
          <a:ln>
            <a:noFill/>
          </a:ln>
        </p:spPr>
        <p:txBody>
          <a:bodyPr spcFirstLastPara="1" wrap="square" lIns="91425" tIns="45700" rIns="91425" bIns="45700" anchor="t" anchorCtr="0">
            <a:spAutoFit/>
          </a:bodyPr>
          <a:lstStyle/>
          <a:p>
            <a:r>
              <a:rPr lang="es-MX" sz="1800" dirty="0"/>
              <a:t>Conjunto organizado de valores</a:t>
            </a:r>
          </a:p>
          <a:p>
            <a:endParaRPr lang="es-MX" sz="1800" dirty="0"/>
          </a:p>
          <a:p>
            <a:r>
              <a:rPr lang="es-MX" sz="1800" dirty="0"/>
              <a:t>Reside en tablas o bases de datos relacionadas</a:t>
            </a:r>
          </a:p>
          <a:p>
            <a:endParaRPr lang="es-MX" sz="1800" dirty="0"/>
          </a:p>
          <a:p>
            <a:r>
              <a:rPr lang="es-MX" sz="1800" dirty="0"/>
              <a:t>Típicamente, cada renglón es una observación, cada columna es una </a:t>
            </a:r>
            <a:r>
              <a:rPr lang="es-MX" sz="1800" b="1" dirty="0">
                <a:solidFill>
                  <a:schemeClr val="accent5"/>
                </a:solidFill>
              </a:rPr>
              <a:t>variable</a:t>
            </a:r>
            <a:r>
              <a:rPr lang="es-MX" sz="1800" dirty="0"/>
              <a:t> y la intersección de columnas y variables tiene valores</a:t>
            </a:r>
          </a:p>
          <a:p>
            <a:endParaRPr lang="es-MX" sz="1800" dirty="0"/>
          </a:p>
          <a:p>
            <a:endParaRPr lang="es-MX" sz="1800" dirty="0"/>
          </a:p>
          <a:p>
            <a:r>
              <a:rPr lang="es-MX" sz="1800" dirty="0"/>
              <a:t>Contenido que no se ajusta a un modelo de datos pre-definido y específico</a:t>
            </a:r>
          </a:p>
          <a:p>
            <a:endParaRPr lang="es-MX" sz="1800" dirty="0"/>
          </a:p>
          <a:p>
            <a:r>
              <a:rPr lang="es-MX" sz="1800" dirty="0"/>
              <a:t>No reside en tablas o bases de datos</a:t>
            </a:r>
          </a:p>
          <a:p>
            <a:endParaRPr lang="es-MX" sz="1800" dirty="0"/>
          </a:p>
          <a:p>
            <a:r>
              <a:rPr lang="es-MX" sz="1800" dirty="0"/>
              <a:t>Puede tomar la forma de texto, audio, video u otra manifestación observable</a:t>
            </a:r>
          </a:p>
        </p:txBody>
      </p:sp>
    </p:spTree>
    <p:extLst>
      <p:ext uri="{BB962C8B-B14F-4D97-AF65-F5344CB8AC3E}">
        <p14:creationId xmlns:p14="http://schemas.microsoft.com/office/powerpoint/2010/main" val="12348839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¿Qué es una variable?</a:t>
            </a:r>
          </a:p>
        </p:txBody>
      </p:sp>
      <p:sp>
        <p:nvSpPr>
          <p:cNvPr id="283" name="Google Shape;283;p17"/>
          <p:cNvSpPr txBox="1"/>
          <p:nvPr/>
        </p:nvSpPr>
        <p:spPr>
          <a:xfrm>
            <a:off x="508749" y="2072250"/>
            <a:ext cx="11024439" cy="304694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s-MX" sz="2400" dirty="0">
                <a:solidFill>
                  <a:srgbClr val="262E36"/>
                </a:solidFill>
                <a:latin typeface="Century Gothic"/>
                <a:ea typeface="Century Gothic"/>
                <a:cs typeface="Century Gothic"/>
                <a:sym typeface="Century Gothic"/>
              </a:rPr>
              <a:t>Es una medición de algo que tiene al menos dos valores distintos</a:t>
            </a:r>
          </a:p>
          <a:p>
            <a:pPr marL="342900" marR="0" lvl="0" indent="-342900" algn="l" rtl="0">
              <a:spcBef>
                <a:spcPts val="0"/>
              </a:spcBef>
              <a:spcAft>
                <a:spcPts val="0"/>
              </a:spcAft>
              <a:buFont typeface="Arial" panose="020B0604020202020204" pitchFamily="34" charset="0"/>
              <a:buChar char="•"/>
            </a:pPr>
            <a:r>
              <a:rPr lang="es-MX" sz="2400" dirty="0">
                <a:solidFill>
                  <a:srgbClr val="262E36"/>
                </a:solidFill>
                <a:latin typeface="Century Gothic"/>
                <a:ea typeface="Century Gothic"/>
                <a:cs typeface="Century Gothic"/>
                <a:sym typeface="Century Gothic"/>
              </a:rPr>
              <a:t>En contraste, una constante mantiene el mismo valor entre unidades de observación</a:t>
            </a:r>
          </a:p>
          <a:p>
            <a:pPr marR="0" lvl="0" algn="l" rtl="0">
              <a:spcBef>
                <a:spcPts val="0"/>
              </a:spcBef>
              <a:spcAft>
                <a:spcPts val="0"/>
              </a:spcAft>
            </a:pPr>
            <a:endParaRPr lang="es-MX" sz="2400" dirty="0">
              <a:solidFill>
                <a:srgbClr val="262E36"/>
              </a:solidFill>
              <a:latin typeface="Century Gothic"/>
              <a:ea typeface="Century Gothic"/>
              <a:cs typeface="Century Gothic"/>
              <a:sym typeface="Century Gothic"/>
            </a:endParaRPr>
          </a:p>
          <a:p>
            <a:pPr marR="0" lvl="0" algn="l" rtl="0">
              <a:spcBef>
                <a:spcPts val="0"/>
              </a:spcBef>
              <a:spcAft>
                <a:spcPts val="0"/>
              </a:spcAft>
            </a:pPr>
            <a:r>
              <a:rPr lang="es-MX" sz="2400" dirty="0">
                <a:solidFill>
                  <a:srgbClr val="262E36"/>
                </a:solidFill>
                <a:latin typeface="Century Gothic"/>
                <a:ea typeface="Century Gothic"/>
                <a:cs typeface="Century Gothic"/>
                <a:sym typeface="Century Gothic"/>
              </a:rPr>
              <a:t>Las variables están sujetas a dos requerimientos principales</a:t>
            </a:r>
          </a:p>
          <a:p>
            <a:pPr marL="342900" marR="0" lvl="0" indent="-342900" algn="l" rtl="0">
              <a:spcBef>
                <a:spcPts val="0"/>
              </a:spcBef>
              <a:spcAft>
                <a:spcPts val="0"/>
              </a:spcAft>
              <a:buFont typeface="Arial" panose="020B0604020202020204" pitchFamily="34" charset="0"/>
              <a:buChar char="•"/>
            </a:pPr>
            <a:r>
              <a:rPr lang="es-MX" sz="2400" dirty="0">
                <a:solidFill>
                  <a:srgbClr val="262E36"/>
                </a:solidFill>
                <a:latin typeface="Century Gothic"/>
                <a:ea typeface="Century Gothic"/>
                <a:cs typeface="Century Gothic"/>
                <a:sym typeface="Century Gothic"/>
              </a:rPr>
              <a:t>Los valores de cualquier variable deben de ser </a:t>
            </a:r>
            <a:r>
              <a:rPr lang="es-MX" sz="2400" b="1" dirty="0">
                <a:solidFill>
                  <a:schemeClr val="accent5"/>
                </a:solidFill>
                <a:latin typeface="Century Gothic"/>
                <a:ea typeface="Century Gothic"/>
                <a:cs typeface="Century Gothic"/>
                <a:sym typeface="Century Gothic"/>
              </a:rPr>
              <a:t>mutuamente excluyentes</a:t>
            </a:r>
            <a:r>
              <a:rPr lang="es-MX" sz="2400" dirty="0">
                <a:solidFill>
                  <a:srgbClr val="262E36"/>
                </a:solidFill>
                <a:latin typeface="Century Gothic"/>
                <a:ea typeface="Century Gothic"/>
                <a:cs typeface="Century Gothic"/>
                <a:sym typeface="Century Gothic"/>
              </a:rPr>
              <a:t> (p.ej. entre género y raza)</a:t>
            </a:r>
          </a:p>
          <a:p>
            <a:pPr marL="342900" marR="0" lvl="0" indent="-342900" algn="l" rtl="0">
              <a:spcBef>
                <a:spcPts val="0"/>
              </a:spcBef>
              <a:spcAft>
                <a:spcPts val="0"/>
              </a:spcAft>
              <a:buFont typeface="Arial" panose="020B0604020202020204" pitchFamily="34" charset="0"/>
              <a:buChar char="•"/>
            </a:pPr>
            <a:r>
              <a:rPr lang="es-MX" sz="2400" dirty="0">
                <a:solidFill>
                  <a:srgbClr val="262E36"/>
                </a:solidFill>
                <a:latin typeface="Century Gothic"/>
                <a:ea typeface="Century Gothic"/>
                <a:cs typeface="Century Gothic"/>
                <a:sym typeface="Century Gothic"/>
              </a:rPr>
              <a:t>Los atributos deben de ser </a:t>
            </a:r>
            <a:r>
              <a:rPr lang="es-MX" sz="2400" b="1" dirty="0">
                <a:solidFill>
                  <a:schemeClr val="accent5"/>
                </a:solidFill>
                <a:latin typeface="Century Gothic"/>
                <a:ea typeface="Century Gothic"/>
                <a:cs typeface="Century Gothic"/>
                <a:sym typeface="Century Gothic"/>
              </a:rPr>
              <a:t>exhaustivos</a:t>
            </a:r>
            <a:r>
              <a:rPr lang="es-MX" sz="2400" dirty="0">
                <a:solidFill>
                  <a:srgbClr val="262E36"/>
                </a:solidFill>
                <a:latin typeface="Century Gothic"/>
                <a:ea typeface="Century Gothic"/>
                <a:cs typeface="Century Gothic"/>
                <a:sym typeface="Century Gothic"/>
              </a:rPr>
              <a:t> (p.ej. todos los tipos de raza)</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7" name="TextBox 6"/>
          <p:cNvSpPr txBox="1"/>
          <p:nvPr/>
        </p:nvSpPr>
        <p:spPr>
          <a:xfrm>
            <a:off x="508748" y="5837520"/>
            <a:ext cx="11180331" cy="338554"/>
          </a:xfrm>
          <a:prstGeom prst="rect">
            <a:avLst/>
          </a:prstGeom>
          <a:noFill/>
        </p:spPr>
        <p:txBody>
          <a:bodyPr wrap="square" rtlCol="0">
            <a:spAutoFit/>
          </a:bodyPr>
          <a:lstStyle/>
          <a:p>
            <a:pPr lvl="0"/>
            <a:r>
              <a:rPr lang="en-US" sz="1600" dirty="0" err="1"/>
              <a:t>Salkind</a:t>
            </a:r>
            <a:r>
              <a:rPr lang="en-US" sz="1600" dirty="0"/>
              <a:t>, N.J. (2010) Encyclopedia of Research Design </a:t>
            </a:r>
          </a:p>
        </p:txBody>
      </p:sp>
    </p:spTree>
    <p:extLst>
      <p:ext uri="{BB962C8B-B14F-4D97-AF65-F5344CB8AC3E}">
        <p14:creationId xmlns:p14="http://schemas.microsoft.com/office/powerpoint/2010/main" val="5453828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¿Cuáles son los niveles de medición de las variables?</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7" name="TextBox 6"/>
          <p:cNvSpPr txBox="1"/>
          <p:nvPr/>
        </p:nvSpPr>
        <p:spPr>
          <a:xfrm>
            <a:off x="508748" y="6104836"/>
            <a:ext cx="11180331" cy="338554"/>
          </a:xfrm>
          <a:prstGeom prst="rect">
            <a:avLst/>
          </a:prstGeom>
          <a:noFill/>
        </p:spPr>
        <p:txBody>
          <a:bodyPr wrap="square" rtlCol="0">
            <a:spAutoFit/>
          </a:bodyPr>
          <a:lstStyle/>
          <a:p>
            <a:pPr lvl="0"/>
            <a:r>
              <a:rPr lang="en-US" sz="1600" dirty="0" err="1"/>
              <a:t>Salkind</a:t>
            </a:r>
            <a:r>
              <a:rPr lang="en-US" sz="1600" dirty="0"/>
              <a:t>, N.J. (2010) Encyclopedia of Research Design </a:t>
            </a:r>
          </a:p>
        </p:txBody>
      </p:sp>
      <p:sp>
        <p:nvSpPr>
          <p:cNvPr id="8" name="Google Shape;283;p17"/>
          <p:cNvSpPr txBox="1"/>
          <p:nvPr/>
        </p:nvSpPr>
        <p:spPr>
          <a:xfrm>
            <a:off x="508750" y="2072250"/>
            <a:ext cx="1523250" cy="3139281"/>
          </a:xfrm>
          <a:prstGeom prst="rect">
            <a:avLst/>
          </a:prstGeom>
          <a:noFill/>
          <a:ln>
            <a:noFill/>
          </a:ln>
        </p:spPr>
        <p:txBody>
          <a:bodyPr spcFirstLastPara="1" wrap="square" lIns="91425" tIns="45700" rIns="91425" bIns="45700" anchor="t" anchorCtr="0">
            <a:spAutoFit/>
          </a:bodyPr>
          <a:lstStyle/>
          <a:p>
            <a:r>
              <a:rPr lang="es-MX" sz="1800" b="1" dirty="0"/>
              <a:t>Nominal</a:t>
            </a:r>
          </a:p>
          <a:p>
            <a:endParaRPr lang="es-MX" sz="1800" b="1" dirty="0"/>
          </a:p>
          <a:p>
            <a:endParaRPr lang="es-MX" sz="1800" b="1" dirty="0"/>
          </a:p>
          <a:p>
            <a:endParaRPr lang="es-MX" sz="1800" b="1" dirty="0"/>
          </a:p>
          <a:p>
            <a:r>
              <a:rPr lang="es-MX" sz="1800" b="1" dirty="0"/>
              <a:t>Ordinal</a:t>
            </a:r>
          </a:p>
          <a:p>
            <a:endParaRPr lang="es-MX" sz="1800" b="1" dirty="0"/>
          </a:p>
          <a:p>
            <a:endParaRPr lang="es-MX" sz="1800" b="1" dirty="0"/>
          </a:p>
          <a:p>
            <a:r>
              <a:rPr lang="es-MX" sz="1800" b="1" dirty="0"/>
              <a:t>De intervalo</a:t>
            </a:r>
          </a:p>
          <a:p>
            <a:endParaRPr lang="es-MX" sz="1800" b="1" dirty="0"/>
          </a:p>
          <a:p>
            <a:endParaRPr lang="es-MX" sz="1800" b="1" dirty="0"/>
          </a:p>
          <a:p>
            <a:r>
              <a:rPr lang="es-MX" sz="1800" b="1" dirty="0"/>
              <a:t>De razón</a:t>
            </a:r>
            <a:endParaRPr lang="es-MX" sz="1800" dirty="0"/>
          </a:p>
        </p:txBody>
      </p:sp>
      <p:sp>
        <p:nvSpPr>
          <p:cNvPr id="9" name="Google Shape;283;p17"/>
          <p:cNvSpPr txBox="1"/>
          <p:nvPr/>
        </p:nvSpPr>
        <p:spPr>
          <a:xfrm>
            <a:off x="2206171" y="2072250"/>
            <a:ext cx="9482909" cy="3693278"/>
          </a:xfrm>
          <a:prstGeom prst="rect">
            <a:avLst/>
          </a:prstGeom>
          <a:noFill/>
          <a:ln>
            <a:noFill/>
          </a:ln>
        </p:spPr>
        <p:txBody>
          <a:bodyPr spcFirstLastPara="1" wrap="square" lIns="91425" tIns="45700" rIns="91425" bIns="45700" anchor="t" anchorCtr="0">
            <a:spAutoFit/>
          </a:bodyPr>
          <a:lstStyle/>
          <a:p>
            <a:r>
              <a:rPr lang="es-MX" sz="1800" dirty="0"/>
              <a:t>Las categorías de la variable son mutuamente exclusivas y exhaustivas. (Esto implica que al menos todas las variables son nominales.)</a:t>
            </a:r>
          </a:p>
          <a:p>
            <a:r>
              <a:rPr lang="es-MX" sz="1800" dirty="0"/>
              <a:t>Ej. género, raza, religión, preferencia política, etc.</a:t>
            </a:r>
          </a:p>
          <a:p>
            <a:endParaRPr lang="es-MX" sz="1800" dirty="0"/>
          </a:p>
          <a:p>
            <a:r>
              <a:rPr lang="es-MX" sz="1800" dirty="0"/>
              <a:t>Sus atributos pueden ser ordenados, aunque la distancia entre atributos no sea constante.</a:t>
            </a:r>
          </a:p>
          <a:p>
            <a:r>
              <a:rPr lang="es-MX" sz="1800" dirty="0"/>
              <a:t>Ej. estado de salud (“muy malo”, “malo”, “regular”, …) y clasificación (1º, 2º, etc.)</a:t>
            </a:r>
          </a:p>
          <a:p>
            <a:endParaRPr lang="es-MX" sz="1800" dirty="0"/>
          </a:p>
          <a:p>
            <a:r>
              <a:rPr lang="es-MX" sz="1800" dirty="0"/>
              <a:t>Los atributos pueden ser ordenados y la distancia entre atributos es la misma.</a:t>
            </a:r>
          </a:p>
          <a:p>
            <a:r>
              <a:rPr lang="es-MX" sz="1800" dirty="0"/>
              <a:t>Ej. Temperatura</a:t>
            </a:r>
          </a:p>
          <a:p>
            <a:endParaRPr lang="es-MX" sz="1800" dirty="0"/>
          </a:p>
          <a:p>
            <a:r>
              <a:rPr lang="es-MX" sz="1800" dirty="0"/>
              <a:t>Tiene un cero absoluto. Permite hacer comparaciones como el doble o la mitad de un nivel observado. </a:t>
            </a:r>
          </a:p>
          <a:p>
            <a:r>
              <a:rPr lang="es-MX" sz="1800" dirty="0"/>
              <a:t>Ej. ingresos, años de experiencia laboral</a:t>
            </a:r>
          </a:p>
        </p:txBody>
      </p:sp>
    </p:spTree>
    <p:extLst>
      <p:ext uri="{BB962C8B-B14F-4D97-AF65-F5344CB8AC3E}">
        <p14:creationId xmlns:p14="http://schemas.microsoft.com/office/powerpoint/2010/main" val="26096570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s-MX" dirty="0"/>
              <a:t>¿Qué tipos de variables hay?</a:t>
            </a:r>
          </a:p>
        </p:txBody>
      </p:sp>
      <p:sp>
        <p:nvSpPr>
          <p:cNvPr id="283" name="Google Shape;283;p17"/>
          <p:cNvSpPr txBox="1"/>
          <p:nvPr/>
        </p:nvSpPr>
        <p:spPr>
          <a:xfrm>
            <a:off x="508750" y="2072250"/>
            <a:ext cx="1523250" cy="3970277"/>
          </a:xfrm>
          <a:prstGeom prst="rect">
            <a:avLst/>
          </a:prstGeom>
          <a:noFill/>
          <a:ln>
            <a:noFill/>
          </a:ln>
        </p:spPr>
        <p:txBody>
          <a:bodyPr spcFirstLastPara="1" wrap="square" lIns="91425" tIns="45700" rIns="91425" bIns="45700" anchor="t" anchorCtr="0">
            <a:spAutoFit/>
          </a:bodyPr>
          <a:lstStyle/>
          <a:p>
            <a:r>
              <a:rPr lang="es-MX" sz="1800" b="1" dirty="0"/>
              <a:t>Categóricas</a:t>
            </a:r>
          </a:p>
          <a:p>
            <a:endParaRPr lang="es-MX" sz="1800" dirty="0"/>
          </a:p>
          <a:p>
            <a:endParaRPr lang="es-MX" sz="1800" dirty="0"/>
          </a:p>
          <a:p>
            <a:endParaRPr lang="es-MX" sz="1800" dirty="0"/>
          </a:p>
          <a:p>
            <a:endParaRPr lang="es-MX" sz="1800" dirty="0"/>
          </a:p>
          <a:p>
            <a:endParaRPr lang="es-MX" sz="1800" dirty="0"/>
          </a:p>
          <a:p>
            <a:endParaRPr lang="es-MX" sz="1800" dirty="0"/>
          </a:p>
          <a:p>
            <a:endParaRPr lang="es-MX" sz="1800" dirty="0"/>
          </a:p>
          <a:p>
            <a:endParaRPr lang="es-MX" sz="1800" dirty="0"/>
          </a:p>
          <a:p>
            <a:r>
              <a:rPr lang="es-MX" sz="1800" b="1" dirty="0"/>
              <a:t>Numéricas</a:t>
            </a:r>
          </a:p>
          <a:p>
            <a:endParaRPr lang="es-MX" sz="1800" dirty="0"/>
          </a:p>
          <a:p>
            <a:endParaRPr lang="es-MX" sz="1800" dirty="0"/>
          </a:p>
          <a:p>
            <a:endParaRPr lang="es-MX" sz="1800" dirty="0"/>
          </a:p>
          <a:p>
            <a:endParaRPr lang="es-MX" sz="1800" dirty="0"/>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10" name="Google Shape;283;p17"/>
          <p:cNvSpPr txBox="1"/>
          <p:nvPr/>
        </p:nvSpPr>
        <p:spPr>
          <a:xfrm>
            <a:off x="2206171" y="2072250"/>
            <a:ext cx="9482909" cy="4247276"/>
          </a:xfrm>
          <a:prstGeom prst="rect">
            <a:avLst/>
          </a:prstGeom>
          <a:noFill/>
          <a:ln>
            <a:noFill/>
          </a:ln>
        </p:spPr>
        <p:txBody>
          <a:bodyPr spcFirstLastPara="1" wrap="square" lIns="91425" tIns="45700" rIns="91425" bIns="45700" anchor="t" anchorCtr="0">
            <a:spAutoFit/>
          </a:bodyPr>
          <a:lstStyle/>
          <a:p>
            <a:r>
              <a:rPr lang="es-MX" sz="1800" dirty="0"/>
              <a:t>Representa características de un atributo. En algunos casos, las características pueden estar representadas como números. Se miden de manera </a:t>
            </a:r>
            <a:r>
              <a:rPr lang="es-MX" sz="1800" b="1" dirty="0">
                <a:solidFill>
                  <a:schemeClr val="accent1"/>
                </a:solidFill>
              </a:rPr>
              <a:t>nominal</a:t>
            </a:r>
            <a:r>
              <a:rPr lang="es-MX" sz="1800" dirty="0"/>
              <a:t> u </a:t>
            </a:r>
            <a:r>
              <a:rPr lang="es-MX" sz="1800" b="1" dirty="0">
                <a:solidFill>
                  <a:schemeClr val="accent1"/>
                </a:solidFill>
              </a:rPr>
              <a:t>ordinal</a:t>
            </a:r>
            <a:r>
              <a:rPr lang="es-MX" sz="1800" dirty="0"/>
              <a:t>.</a:t>
            </a:r>
          </a:p>
          <a:p>
            <a:endParaRPr lang="es-MX" sz="1800" dirty="0"/>
          </a:p>
          <a:p>
            <a:r>
              <a:rPr lang="es-MX" sz="1800" dirty="0"/>
              <a:t>Incluye variables </a:t>
            </a:r>
            <a:r>
              <a:rPr lang="es-MX" sz="1800" b="1" dirty="0">
                <a:solidFill>
                  <a:schemeClr val="accent1"/>
                </a:solidFill>
              </a:rPr>
              <a:t>binarias</a:t>
            </a:r>
            <a:r>
              <a:rPr lang="es-MX" sz="1800" dirty="0"/>
              <a:t> que toman uno de dos posibles valores al observarla o medirla., pudiendo ser una representación de una medición (edad: &lt;65, &gt;=65) o un atributo (local, foráneo)</a:t>
            </a:r>
          </a:p>
          <a:p>
            <a:endParaRPr lang="es-MX" sz="1800" dirty="0"/>
          </a:p>
          <a:p>
            <a:r>
              <a:rPr lang="es-MX" sz="1800" dirty="0"/>
              <a:t>Limitadas a la estadística descriptiva, principalmente.</a:t>
            </a:r>
          </a:p>
          <a:p>
            <a:endParaRPr lang="es-MX" sz="1800" dirty="0"/>
          </a:p>
          <a:p>
            <a:r>
              <a:rPr lang="es-MX" sz="1800" dirty="0"/>
              <a:t>Son números enteros o decimales, positivos o negativos</a:t>
            </a:r>
          </a:p>
          <a:p>
            <a:endParaRPr lang="es-MX" sz="1800" dirty="0"/>
          </a:p>
          <a:p>
            <a:r>
              <a:rPr lang="es-MX" sz="1800" dirty="0"/>
              <a:t>Considera variables </a:t>
            </a:r>
            <a:r>
              <a:rPr lang="es-MX" sz="1800" b="1" dirty="0">
                <a:solidFill>
                  <a:schemeClr val="accent1"/>
                </a:solidFill>
              </a:rPr>
              <a:t>continuas</a:t>
            </a:r>
            <a:r>
              <a:rPr lang="es-MX" sz="1800" dirty="0"/>
              <a:t> y </a:t>
            </a:r>
            <a:r>
              <a:rPr lang="es-MX" sz="1800" b="1" dirty="0">
                <a:solidFill>
                  <a:schemeClr val="accent1"/>
                </a:solidFill>
              </a:rPr>
              <a:t>discretas</a:t>
            </a:r>
          </a:p>
          <a:p>
            <a:pPr marL="285750" indent="-285750">
              <a:buFont typeface="Arial" panose="020B0604020202020204" pitchFamily="34" charset="0"/>
              <a:buChar char="•"/>
            </a:pPr>
            <a:r>
              <a:rPr lang="es-MX" sz="1800" dirty="0"/>
              <a:t>Discretas: Mediciones que pueden tomar un conjunto finito de valores, como en un conteo</a:t>
            </a:r>
          </a:p>
          <a:p>
            <a:pPr marL="285750" indent="-285750">
              <a:buFont typeface="Arial" panose="020B0604020202020204" pitchFamily="34" charset="0"/>
              <a:buChar char="•"/>
            </a:pPr>
            <a:r>
              <a:rPr lang="es-MX" sz="1800" dirty="0"/>
              <a:t>Continuas: Pueden incluir cualquier valor, en un rango establecido</a:t>
            </a:r>
          </a:p>
        </p:txBody>
      </p:sp>
      <p:sp>
        <p:nvSpPr>
          <p:cNvPr id="11" name="TextBox 10"/>
          <p:cNvSpPr txBox="1"/>
          <p:nvPr/>
        </p:nvSpPr>
        <p:spPr>
          <a:xfrm>
            <a:off x="508749" y="6404608"/>
            <a:ext cx="11180331" cy="338554"/>
          </a:xfrm>
          <a:prstGeom prst="rect">
            <a:avLst/>
          </a:prstGeom>
          <a:noFill/>
        </p:spPr>
        <p:txBody>
          <a:bodyPr wrap="square" rtlCol="0">
            <a:spAutoFit/>
          </a:bodyPr>
          <a:lstStyle/>
          <a:p>
            <a:pPr lvl="0"/>
            <a:r>
              <a:rPr lang="en-US" sz="1600" dirty="0" err="1"/>
              <a:t>Salkind</a:t>
            </a:r>
            <a:r>
              <a:rPr lang="en-US" sz="1600" dirty="0"/>
              <a:t>, N.J. (2010) Encyclopedia of Research Design </a:t>
            </a:r>
          </a:p>
        </p:txBody>
      </p:sp>
    </p:spTree>
    <p:extLst>
      <p:ext uri="{BB962C8B-B14F-4D97-AF65-F5344CB8AC3E}">
        <p14:creationId xmlns:p14="http://schemas.microsoft.com/office/powerpoint/2010/main" val="165564361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¿Qué variables hay en la base de datos de antropometría?</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graphicFrame>
        <p:nvGraphicFramePr>
          <p:cNvPr id="2" name="Table 1"/>
          <p:cNvGraphicFramePr>
            <a:graphicFrameLocks noGrp="1"/>
          </p:cNvGraphicFramePr>
          <p:nvPr>
            <p:extLst>
              <p:ext uri="{D42A27DB-BD31-4B8C-83A1-F6EECF244321}">
                <p14:modId xmlns:p14="http://schemas.microsoft.com/office/powerpoint/2010/main" val="3828448513"/>
              </p:ext>
            </p:extLst>
          </p:nvPr>
        </p:nvGraphicFramePr>
        <p:xfrm>
          <a:off x="2699656" y="2381250"/>
          <a:ext cx="6604000" cy="3457575"/>
        </p:xfrm>
        <a:graphic>
          <a:graphicData uri="http://schemas.openxmlformats.org/drawingml/2006/table">
            <a:tbl>
              <a:tblPr>
                <a:tableStyleId>{5C22544A-7EE6-4342-B048-85BDC9FD1C3A}</a:tableStyleId>
              </a:tblPr>
              <a:tblGrid>
                <a:gridCol w="3130116">
                  <a:extLst>
                    <a:ext uri="{9D8B030D-6E8A-4147-A177-3AD203B41FA5}">
                      <a16:colId xmlns:a16="http://schemas.microsoft.com/office/drawing/2014/main" val="2998096853"/>
                    </a:ext>
                  </a:extLst>
                </a:gridCol>
                <a:gridCol w="868471">
                  <a:extLst>
                    <a:ext uri="{9D8B030D-6E8A-4147-A177-3AD203B41FA5}">
                      <a16:colId xmlns:a16="http://schemas.microsoft.com/office/drawing/2014/main" val="1141787784"/>
                    </a:ext>
                  </a:extLst>
                </a:gridCol>
                <a:gridCol w="868471">
                  <a:extLst>
                    <a:ext uri="{9D8B030D-6E8A-4147-A177-3AD203B41FA5}">
                      <a16:colId xmlns:a16="http://schemas.microsoft.com/office/drawing/2014/main" val="3327772166"/>
                    </a:ext>
                  </a:extLst>
                </a:gridCol>
                <a:gridCol w="868471">
                  <a:extLst>
                    <a:ext uri="{9D8B030D-6E8A-4147-A177-3AD203B41FA5}">
                      <a16:colId xmlns:a16="http://schemas.microsoft.com/office/drawing/2014/main" val="308999491"/>
                    </a:ext>
                  </a:extLst>
                </a:gridCol>
                <a:gridCol w="868471">
                  <a:extLst>
                    <a:ext uri="{9D8B030D-6E8A-4147-A177-3AD203B41FA5}">
                      <a16:colId xmlns:a16="http://schemas.microsoft.com/office/drawing/2014/main" val="2418015595"/>
                    </a:ext>
                  </a:extLst>
                </a:gridCol>
              </a:tblGrid>
              <a:tr h="250223">
                <a:tc>
                  <a:txBody>
                    <a:bodyPr/>
                    <a:lstStyle/>
                    <a:p>
                      <a:pPr algn="l" fontAlgn="b"/>
                      <a:r>
                        <a:rPr lang="es-MX" sz="2000" b="0" u="none" strike="noStrike">
                          <a:effectLst/>
                        </a:rPr>
                        <a:t>desc_ent</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sexo</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edad</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peso</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talla</a:t>
                      </a:r>
                      <a:endParaRPr lang="es-MX"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1419319"/>
                  </a:ext>
                </a:extLst>
              </a:tr>
              <a:tr h="250223">
                <a:tc>
                  <a:txBody>
                    <a:bodyPr/>
                    <a:lstStyle/>
                    <a:p>
                      <a:pPr algn="l" fontAlgn="b"/>
                      <a:r>
                        <a:rPr lang="es-MX" sz="2000" b="0" u="none" strike="noStrike">
                          <a:effectLst/>
                        </a:rPr>
                        <a:t>PUEBLA</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38</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73.7</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146.4</a:t>
                      </a:r>
                      <a:endParaRPr lang="es-MX"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228986"/>
                  </a:ext>
                </a:extLst>
              </a:tr>
              <a:tr h="250223">
                <a:tc>
                  <a:txBody>
                    <a:bodyPr/>
                    <a:lstStyle/>
                    <a:p>
                      <a:pPr algn="l" fontAlgn="b"/>
                      <a:r>
                        <a:rPr lang="es-MX" sz="2000" b="0" u="none" strike="noStrike">
                          <a:effectLst/>
                        </a:rPr>
                        <a:t>DURANGO</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11</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35.65</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145.1</a:t>
                      </a:r>
                      <a:endParaRPr lang="es-MX"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997478"/>
                  </a:ext>
                </a:extLst>
              </a:tr>
              <a:tr h="250223">
                <a:tc>
                  <a:txBody>
                    <a:bodyPr/>
                    <a:lstStyle/>
                    <a:p>
                      <a:pPr algn="l" fontAlgn="b"/>
                      <a:r>
                        <a:rPr lang="es-MX" sz="2000" b="0" u="none" strike="noStrike">
                          <a:effectLst/>
                        </a:rPr>
                        <a:t>AGUASCALIENTES</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18</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54.8</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162</a:t>
                      </a:r>
                      <a:endParaRPr lang="es-MX"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316546"/>
                  </a:ext>
                </a:extLst>
              </a:tr>
              <a:tr h="250223">
                <a:tc>
                  <a:txBody>
                    <a:bodyPr/>
                    <a:lstStyle/>
                    <a:p>
                      <a:pPr algn="l" fontAlgn="b"/>
                      <a:r>
                        <a:rPr lang="es-MX" sz="2000" b="0" u="none" strike="noStrike">
                          <a:effectLst/>
                        </a:rPr>
                        <a:t>DISTRITO FEDERAL</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10</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33.4</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146.5</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8049616"/>
                  </a:ext>
                </a:extLst>
              </a:tr>
              <a:tr h="250223">
                <a:tc>
                  <a:txBody>
                    <a:bodyPr/>
                    <a:lstStyle/>
                    <a:p>
                      <a:pPr algn="l" fontAlgn="b"/>
                      <a:r>
                        <a:rPr lang="es-MX" sz="2000" b="0" u="none" strike="noStrike">
                          <a:effectLst/>
                        </a:rPr>
                        <a:t>PUEBLA</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19</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97.95</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161</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805357"/>
                  </a:ext>
                </a:extLst>
              </a:tr>
              <a:tr h="250223">
                <a:tc>
                  <a:txBody>
                    <a:bodyPr/>
                    <a:lstStyle/>
                    <a:p>
                      <a:pPr algn="l" fontAlgn="b"/>
                      <a:r>
                        <a:rPr lang="es-MX" sz="2000" b="0" u="none" strike="noStrike">
                          <a:effectLst/>
                        </a:rPr>
                        <a:t>SAN LUIS POTOSI</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10</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31.9</a:t>
                      </a:r>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141.45</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5055735"/>
                  </a:ext>
                </a:extLst>
              </a:tr>
              <a:tr h="250223">
                <a:tc>
                  <a:txBody>
                    <a:bodyPr/>
                    <a:lstStyle/>
                    <a:p>
                      <a:pPr algn="l" fontAlgn="b"/>
                      <a:r>
                        <a:rPr lang="es-MX" sz="2000" b="0" u="none" strike="noStrike">
                          <a:effectLst/>
                        </a:rPr>
                        <a:t>PUEBLA</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10</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31.95</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134.95</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5315735"/>
                  </a:ext>
                </a:extLst>
              </a:tr>
              <a:tr h="250223">
                <a:tc>
                  <a:txBody>
                    <a:bodyPr/>
                    <a:lstStyle/>
                    <a:p>
                      <a:pPr algn="l" fontAlgn="b"/>
                      <a:r>
                        <a:rPr lang="es-MX" sz="2000" b="0" u="none" strike="noStrike">
                          <a:effectLst/>
                        </a:rPr>
                        <a:t>CHIHUAHUA</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11</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32.4</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136.6</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0624712"/>
                  </a:ext>
                </a:extLst>
              </a:tr>
              <a:tr h="250223">
                <a:tc>
                  <a:txBody>
                    <a:bodyPr/>
                    <a:lstStyle/>
                    <a:p>
                      <a:pPr algn="l" fontAlgn="b"/>
                      <a:r>
                        <a:rPr lang="es-MX" sz="2000" b="0" u="none" strike="noStrike">
                          <a:effectLst/>
                        </a:rPr>
                        <a:t>SAN LUIS POTOSI</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12</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71.7</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148.25</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5212952"/>
                  </a:ext>
                </a:extLst>
              </a:tr>
              <a:tr h="250223">
                <a:tc>
                  <a:txBody>
                    <a:bodyPr/>
                    <a:lstStyle/>
                    <a:p>
                      <a:pPr algn="l" fontAlgn="b"/>
                      <a:r>
                        <a:rPr lang="es-MX" sz="2000" b="0" u="none" strike="noStrike">
                          <a:effectLst/>
                        </a:rPr>
                        <a:t>BAJA CALIFORNIA SUR</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10</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a:effectLst/>
                        </a:rPr>
                        <a:t>48.025</a:t>
                      </a:r>
                      <a:endParaRPr lang="es-MX"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2000" b="0" u="none" strike="noStrike" dirty="0">
                          <a:effectLst/>
                        </a:rPr>
                        <a:t>147.05</a:t>
                      </a:r>
                      <a:endParaRPr lang="es-MX"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7589320"/>
                  </a:ext>
                </a:extLst>
              </a:tr>
            </a:tbl>
          </a:graphicData>
        </a:graphic>
      </p:graphicFrame>
    </p:spTree>
    <p:extLst>
      <p:ext uri="{BB962C8B-B14F-4D97-AF65-F5344CB8AC3E}">
        <p14:creationId xmlns:p14="http://schemas.microsoft.com/office/powerpoint/2010/main" val="165144836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16"/>
          <p:cNvPicPr preferRelativeResize="0"/>
          <p:nvPr/>
        </p:nvPicPr>
        <p:blipFill rotWithShape="1">
          <a:blip r:embed="rId3">
            <a:alphaModFix/>
          </a:blip>
          <a:srcRect t="1" r="1428" b="1"/>
          <a:stretch/>
        </p:blipFill>
        <p:spPr>
          <a:xfrm>
            <a:off x="0" y="0"/>
            <a:ext cx="12197443" cy="6858000"/>
          </a:xfrm>
          <a:prstGeom prst="rect">
            <a:avLst/>
          </a:prstGeom>
          <a:noFill/>
          <a:ln>
            <a:noFill/>
          </a:ln>
        </p:spPr>
      </p:pic>
      <p:sp>
        <p:nvSpPr>
          <p:cNvPr id="272" name="Google Shape;272;p16"/>
          <p:cNvSpPr/>
          <p:nvPr/>
        </p:nvSpPr>
        <p:spPr>
          <a:xfrm>
            <a:off x="0" y="0"/>
            <a:ext cx="12207649" cy="6858000"/>
          </a:xfrm>
          <a:prstGeom prst="rect">
            <a:avLst/>
          </a:prstGeom>
          <a:solidFill>
            <a:srgbClr val="2198CE">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6"/>
          <p:cNvSpPr txBox="1">
            <a:spLocks noGrp="1"/>
          </p:cNvSpPr>
          <p:nvPr>
            <p:ph type="title"/>
          </p:nvPr>
        </p:nvSpPr>
        <p:spPr>
          <a:xfrm>
            <a:off x="1371600" y="1525638"/>
            <a:ext cx="7349671" cy="191969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400"/>
              <a:buFont typeface="Century Gothic"/>
              <a:buNone/>
            </a:pPr>
            <a:r>
              <a:rPr lang="es-MX" dirty="0">
                <a:solidFill>
                  <a:schemeClr val="lt1"/>
                </a:solidFill>
              </a:rPr>
              <a:t>1. Bienvenida</a:t>
            </a:r>
            <a:endParaRPr dirty="0">
              <a:solidFill>
                <a:schemeClr val="lt1"/>
              </a:solidFill>
            </a:endParaRPr>
          </a:p>
        </p:txBody>
      </p:sp>
      <p:cxnSp>
        <p:nvCxnSpPr>
          <p:cNvPr id="274" name="Google Shape;274;p16"/>
          <p:cNvCxnSpPr/>
          <p:nvPr/>
        </p:nvCxnSpPr>
        <p:spPr>
          <a:xfrm>
            <a:off x="1485900" y="3363687"/>
            <a:ext cx="1763486" cy="0"/>
          </a:xfrm>
          <a:prstGeom prst="straightConnector1">
            <a:avLst/>
          </a:prstGeom>
          <a:noFill/>
          <a:ln w="76200" cap="flat" cmpd="sng">
            <a:solidFill>
              <a:srgbClr val="FFFFFF"/>
            </a:solidFill>
            <a:prstDash val="solid"/>
            <a:miter lim="800000"/>
            <a:headEnd type="none" w="sm" len="sm"/>
            <a:tailEnd type="none" w="sm" len="sm"/>
          </a:ln>
        </p:spPr>
      </p:cxnSp>
      <p:sp>
        <p:nvSpPr>
          <p:cNvPr id="275" name="Google Shape;275;p16"/>
          <p:cNvSpPr txBox="1"/>
          <p:nvPr/>
        </p:nvSpPr>
        <p:spPr>
          <a:xfrm>
            <a:off x="1420587" y="3503827"/>
            <a:ext cx="6008914" cy="169791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s-MX" sz="1800" dirty="0">
                <a:solidFill>
                  <a:schemeClr val="lt1"/>
                </a:solidFill>
                <a:latin typeface="Century Gothic"/>
                <a:ea typeface="Century Gothic"/>
                <a:cs typeface="Century Gothic"/>
                <a:sym typeface="Century Gothic"/>
              </a:rPr>
              <a:t>2. Contenido de la materia</a:t>
            </a:r>
          </a:p>
          <a:p>
            <a:pPr marL="0" marR="0" lvl="0" indent="0" algn="l" rtl="0">
              <a:lnSpc>
                <a:spcPct val="90000"/>
              </a:lnSpc>
              <a:spcBef>
                <a:spcPts val="0"/>
              </a:spcBef>
              <a:spcAft>
                <a:spcPts val="0"/>
              </a:spcAft>
              <a:buClr>
                <a:schemeClr val="lt1"/>
              </a:buClr>
              <a:buSzPts val="1800"/>
              <a:buFont typeface="Arial"/>
              <a:buNone/>
            </a:pPr>
            <a:endParaRPr lang="es-MX" sz="1800" dirty="0">
              <a:solidFill>
                <a:schemeClr val="lt1"/>
              </a:solidFill>
              <a:latin typeface="Century Gothic"/>
              <a:sym typeface="Century Gothic"/>
            </a:endParaRPr>
          </a:p>
          <a:p>
            <a:pPr marL="0" marR="0" lvl="0" indent="0" algn="l" rtl="0">
              <a:lnSpc>
                <a:spcPct val="90000"/>
              </a:lnSpc>
              <a:spcBef>
                <a:spcPts val="0"/>
              </a:spcBef>
              <a:spcAft>
                <a:spcPts val="0"/>
              </a:spcAft>
              <a:buClr>
                <a:schemeClr val="lt1"/>
              </a:buClr>
              <a:buSzPts val="1800"/>
              <a:buFont typeface="Arial"/>
              <a:buNone/>
            </a:pPr>
            <a:r>
              <a:rPr lang="es-MX" sz="1800" dirty="0">
                <a:solidFill>
                  <a:schemeClr val="lt1"/>
                </a:solidFill>
                <a:latin typeface="Century Gothic"/>
                <a:sym typeface="Century Gothic"/>
              </a:rPr>
              <a:t>3. Entregables</a:t>
            </a:r>
          </a:p>
          <a:p>
            <a:pPr marL="0" marR="0" lvl="0" indent="0" algn="l" rtl="0">
              <a:lnSpc>
                <a:spcPct val="90000"/>
              </a:lnSpc>
              <a:spcBef>
                <a:spcPts val="0"/>
              </a:spcBef>
              <a:spcAft>
                <a:spcPts val="0"/>
              </a:spcAft>
              <a:buClr>
                <a:schemeClr val="lt1"/>
              </a:buClr>
              <a:buSzPts val="1800"/>
              <a:buFont typeface="Arial"/>
              <a:buNone/>
            </a:pPr>
            <a:endParaRPr lang="es-MX" sz="1800" dirty="0">
              <a:solidFill>
                <a:schemeClr val="lt1"/>
              </a:solidFill>
              <a:latin typeface="Century Gothic"/>
              <a:sym typeface="Century Gothic"/>
            </a:endParaRPr>
          </a:p>
          <a:p>
            <a:pPr marL="0" marR="0" lvl="0" indent="0" algn="l" rtl="0">
              <a:lnSpc>
                <a:spcPct val="90000"/>
              </a:lnSpc>
              <a:spcBef>
                <a:spcPts val="0"/>
              </a:spcBef>
              <a:spcAft>
                <a:spcPts val="0"/>
              </a:spcAft>
              <a:buClr>
                <a:schemeClr val="lt1"/>
              </a:buClr>
              <a:buSzPts val="1800"/>
              <a:buFont typeface="Arial"/>
              <a:buNone/>
            </a:pPr>
            <a:r>
              <a:rPr lang="es-MX" sz="1800" dirty="0">
                <a:solidFill>
                  <a:schemeClr val="lt1"/>
                </a:solidFill>
                <a:latin typeface="Century Gothic"/>
                <a:sym typeface="Century Gothic"/>
              </a:rPr>
              <a:t>4. Dinámica de trabajo</a:t>
            </a:r>
            <a:endParaRPr dirty="0"/>
          </a:p>
        </p:txBody>
      </p:sp>
    </p:spTree>
    <p:extLst>
      <p:ext uri="{BB962C8B-B14F-4D97-AF65-F5344CB8AC3E}">
        <p14:creationId xmlns:p14="http://schemas.microsoft.com/office/powerpoint/2010/main" val="254506289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¿Qué tipos de variables hay en la base de datos de antropometría?</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8" name="Google Shape;283;p17"/>
          <p:cNvSpPr txBox="1"/>
          <p:nvPr/>
        </p:nvSpPr>
        <p:spPr>
          <a:xfrm>
            <a:off x="1292522" y="2072250"/>
            <a:ext cx="1523250" cy="3970277"/>
          </a:xfrm>
          <a:prstGeom prst="rect">
            <a:avLst/>
          </a:prstGeom>
          <a:noFill/>
          <a:ln>
            <a:noFill/>
          </a:ln>
        </p:spPr>
        <p:txBody>
          <a:bodyPr spcFirstLastPara="1" wrap="square" lIns="91425" tIns="45700" rIns="91425" bIns="45700" anchor="t" anchorCtr="0">
            <a:spAutoFit/>
          </a:bodyPr>
          <a:lstStyle/>
          <a:p>
            <a:r>
              <a:rPr lang="es-MX" sz="1800" b="1" dirty="0"/>
              <a:t>Estado</a:t>
            </a:r>
          </a:p>
          <a:p>
            <a:endParaRPr lang="es-MX" sz="1800" b="1" dirty="0"/>
          </a:p>
          <a:p>
            <a:endParaRPr lang="es-MX" sz="1800" b="1" dirty="0"/>
          </a:p>
          <a:p>
            <a:r>
              <a:rPr lang="es-MX" sz="1800" b="1" dirty="0"/>
              <a:t>Género</a:t>
            </a:r>
          </a:p>
          <a:p>
            <a:endParaRPr lang="es-MX" sz="1800" b="1" dirty="0"/>
          </a:p>
          <a:p>
            <a:endParaRPr lang="es-MX" sz="1800" b="1" dirty="0"/>
          </a:p>
          <a:p>
            <a:r>
              <a:rPr lang="es-MX" sz="1800" b="1" dirty="0"/>
              <a:t>Edad</a:t>
            </a:r>
          </a:p>
          <a:p>
            <a:endParaRPr lang="es-MX" sz="1800" b="1" dirty="0"/>
          </a:p>
          <a:p>
            <a:endParaRPr lang="es-MX" sz="1800" b="1" dirty="0"/>
          </a:p>
          <a:p>
            <a:r>
              <a:rPr lang="es-MX" sz="1800" b="1" dirty="0"/>
              <a:t>Peso</a:t>
            </a:r>
          </a:p>
          <a:p>
            <a:endParaRPr lang="es-MX" sz="1800" b="1" dirty="0"/>
          </a:p>
          <a:p>
            <a:endParaRPr lang="es-MX" sz="1800" b="1" dirty="0"/>
          </a:p>
          <a:p>
            <a:r>
              <a:rPr lang="es-MX" sz="1800" b="1" dirty="0"/>
              <a:t>Talla</a:t>
            </a:r>
          </a:p>
          <a:p>
            <a:endParaRPr lang="es-MX" sz="1800" b="1" dirty="0"/>
          </a:p>
        </p:txBody>
      </p:sp>
      <p:sp>
        <p:nvSpPr>
          <p:cNvPr id="9" name="Google Shape;283;p17"/>
          <p:cNvSpPr txBox="1"/>
          <p:nvPr/>
        </p:nvSpPr>
        <p:spPr>
          <a:xfrm>
            <a:off x="2989943" y="2072250"/>
            <a:ext cx="1669143" cy="3693278"/>
          </a:xfrm>
          <a:prstGeom prst="rect">
            <a:avLst/>
          </a:prstGeom>
          <a:noFill/>
          <a:ln>
            <a:noFill/>
          </a:ln>
        </p:spPr>
        <p:txBody>
          <a:bodyPr spcFirstLastPara="1" wrap="square" lIns="91425" tIns="45700" rIns="91425" bIns="45700" anchor="t" anchorCtr="0">
            <a:spAutoFit/>
          </a:bodyPr>
          <a:lstStyle/>
          <a:p>
            <a:r>
              <a:rPr lang="es-MX" sz="1800" dirty="0"/>
              <a:t>Categórica</a:t>
            </a:r>
          </a:p>
          <a:p>
            <a:endParaRPr lang="es-MX" sz="1800" dirty="0"/>
          </a:p>
          <a:p>
            <a:endParaRPr lang="es-MX" sz="1800" dirty="0"/>
          </a:p>
          <a:p>
            <a:r>
              <a:rPr lang="es-MX" sz="1800" dirty="0"/>
              <a:t>Categórica</a:t>
            </a:r>
          </a:p>
          <a:p>
            <a:endParaRPr lang="es-MX" sz="1800" dirty="0"/>
          </a:p>
          <a:p>
            <a:endParaRPr lang="es-MX" sz="1800" dirty="0"/>
          </a:p>
          <a:p>
            <a:r>
              <a:rPr lang="es-MX" sz="1800" dirty="0"/>
              <a:t>Numérica</a:t>
            </a:r>
          </a:p>
          <a:p>
            <a:endParaRPr lang="es-MX" sz="1800" dirty="0"/>
          </a:p>
          <a:p>
            <a:endParaRPr lang="es-MX" sz="1800" dirty="0"/>
          </a:p>
          <a:p>
            <a:r>
              <a:rPr lang="es-MX" sz="1800" dirty="0"/>
              <a:t>Numérica</a:t>
            </a:r>
          </a:p>
          <a:p>
            <a:endParaRPr lang="es-MX" sz="1800" dirty="0"/>
          </a:p>
          <a:p>
            <a:endParaRPr lang="es-MX" sz="1800" dirty="0"/>
          </a:p>
          <a:p>
            <a:r>
              <a:rPr lang="es-MX" sz="1800" dirty="0"/>
              <a:t>Numérica</a:t>
            </a:r>
          </a:p>
        </p:txBody>
      </p:sp>
      <p:sp>
        <p:nvSpPr>
          <p:cNvPr id="10" name="Google Shape;283;p17"/>
          <p:cNvSpPr txBox="1"/>
          <p:nvPr/>
        </p:nvSpPr>
        <p:spPr>
          <a:xfrm>
            <a:off x="5021943" y="2072250"/>
            <a:ext cx="1669143" cy="3693278"/>
          </a:xfrm>
          <a:prstGeom prst="rect">
            <a:avLst/>
          </a:prstGeom>
          <a:noFill/>
          <a:ln>
            <a:noFill/>
          </a:ln>
        </p:spPr>
        <p:txBody>
          <a:bodyPr spcFirstLastPara="1" wrap="square" lIns="91425" tIns="45700" rIns="91425" bIns="45700" anchor="t" anchorCtr="0">
            <a:spAutoFit/>
          </a:bodyPr>
          <a:lstStyle/>
          <a:p>
            <a:r>
              <a:rPr lang="es-MX" sz="1800" dirty="0"/>
              <a:t>Nominal</a:t>
            </a:r>
          </a:p>
          <a:p>
            <a:endParaRPr lang="es-MX" sz="1800" dirty="0"/>
          </a:p>
          <a:p>
            <a:endParaRPr lang="es-MX" sz="1800" dirty="0"/>
          </a:p>
          <a:p>
            <a:r>
              <a:rPr lang="es-MX" sz="1800" dirty="0"/>
              <a:t>Nominal</a:t>
            </a:r>
          </a:p>
          <a:p>
            <a:endParaRPr lang="es-MX" sz="1800" dirty="0"/>
          </a:p>
          <a:p>
            <a:endParaRPr lang="es-MX" sz="1800" dirty="0"/>
          </a:p>
          <a:p>
            <a:r>
              <a:rPr lang="es-MX" sz="1800" dirty="0"/>
              <a:t>Discreta</a:t>
            </a:r>
          </a:p>
          <a:p>
            <a:endParaRPr lang="es-MX" sz="1800" dirty="0"/>
          </a:p>
          <a:p>
            <a:endParaRPr lang="es-MX" sz="1800" dirty="0"/>
          </a:p>
          <a:p>
            <a:r>
              <a:rPr lang="es-MX" sz="1800" dirty="0"/>
              <a:t>Continua</a:t>
            </a:r>
          </a:p>
          <a:p>
            <a:endParaRPr lang="es-MX" sz="1800" dirty="0"/>
          </a:p>
          <a:p>
            <a:endParaRPr lang="es-MX" sz="1800" dirty="0"/>
          </a:p>
          <a:p>
            <a:r>
              <a:rPr lang="es-MX" sz="1800" dirty="0"/>
              <a:t>Continua</a:t>
            </a:r>
          </a:p>
        </p:txBody>
      </p:sp>
    </p:spTree>
    <p:extLst>
      <p:ext uri="{BB962C8B-B14F-4D97-AF65-F5344CB8AC3E}">
        <p14:creationId xmlns:p14="http://schemas.microsoft.com/office/powerpoint/2010/main" val="129953386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16"/>
          <p:cNvPicPr preferRelativeResize="0"/>
          <p:nvPr/>
        </p:nvPicPr>
        <p:blipFill rotWithShape="1">
          <a:blip r:embed="rId3">
            <a:alphaModFix/>
          </a:blip>
          <a:srcRect t="1" r="1428" b="1"/>
          <a:stretch/>
        </p:blipFill>
        <p:spPr>
          <a:xfrm>
            <a:off x="0" y="0"/>
            <a:ext cx="12197443" cy="6858000"/>
          </a:xfrm>
          <a:prstGeom prst="rect">
            <a:avLst/>
          </a:prstGeom>
          <a:noFill/>
          <a:ln>
            <a:noFill/>
          </a:ln>
        </p:spPr>
      </p:pic>
      <p:sp>
        <p:nvSpPr>
          <p:cNvPr id="272" name="Google Shape;272;p16"/>
          <p:cNvSpPr/>
          <p:nvPr/>
        </p:nvSpPr>
        <p:spPr>
          <a:xfrm>
            <a:off x="0" y="0"/>
            <a:ext cx="12207649" cy="6858000"/>
          </a:xfrm>
          <a:prstGeom prst="rect">
            <a:avLst/>
          </a:prstGeom>
          <a:solidFill>
            <a:srgbClr val="2198CE">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6"/>
          <p:cNvSpPr txBox="1">
            <a:spLocks noGrp="1"/>
          </p:cNvSpPr>
          <p:nvPr>
            <p:ph type="title"/>
          </p:nvPr>
        </p:nvSpPr>
        <p:spPr>
          <a:xfrm>
            <a:off x="1371600" y="1525638"/>
            <a:ext cx="7349671" cy="1919691"/>
          </a:xfrm>
          <a:prstGeom prst="rect">
            <a:avLst/>
          </a:prstGeom>
          <a:noFill/>
          <a:ln>
            <a:noFill/>
          </a:ln>
        </p:spPr>
        <p:txBody>
          <a:bodyPr spcFirstLastPara="1" wrap="square" lIns="91425" tIns="45700" rIns="91425" bIns="45700" anchor="ctr" anchorCtr="0">
            <a:noAutofit/>
          </a:bodyPr>
          <a:lstStyle/>
          <a:p>
            <a:pPr lvl="0">
              <a:lnSpc>
                <a:spcPct val="100000"/>
              </a:lnSpc>
              <a:buClr>
                <a:schemeClr val="lt1"/>
              </a:buClr>
              <a:buSzPts val="4400"/>
            </a:pPr>
            <a:r>
              <a:rPr lang="es-MX" dirty="0">
                <a:solidFill>
                  <a:schemeClr val="lt1"/>
                </a:solidFill>
              </a:rPr>
              <a:t>3. Entregables</a:t>
            </a:r>
            <a:endParaRPr dirty="0">
              <a:solidFill>
                <a:schemeClr val="lt1"/>
              </a:solidFill>
            </a:endParaRPr>
          </a:p>
        </p:txBody>
      </p:sp>
      <p:cxnSp>
        <p:nvCxnSpPr>
          <p:cNvPr id="274" name="Google Shape;274;p16"/>
          <p:cNvCxnSpPr/>
          <p:nvPr/>
        </p:nvCxnSpPr>
        <p:spPr>
          <a:xfrm>
            <a:off x="1485900" y="3363687"/>
            <a:ext cx="1763486" cy="0"/>
          </a:xfrm>
          <a:prstGeom prst="straightConnector1">
            <a:avLst/>
          </a:prstGeom>
          <a:noFill/>
          <a:ln w="76200" cap="flat" cmpd="sng">
            <a:solidFill>
              <a:srgbClr val="FFFFFF"/>
            </a:solidFill>
            <a:prstDash val="solid"/>
            <a:miter lim="800000"/>
            <a:headEnd type="none" w="sm" len="sm"/>
            <a:tailEnd type="none" w="sm" len="sm"/>
          </a:ln>
        </p:spPr>
      </p:cxnSp>
      <p:sp>
        <p:nvSpPr>
          <p:cNvPr id="275" name="Google Shape;275;p16"/>
          <p:cNvSpPr txBox="1"/>
          <p:nvPr/>
        </p:nvSpPr>
        <p:spPr>
          <a:xfrm>
            <a:off x="1420587" y="3503827"/>
            <a:ext cx="6008914" cy="169791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s-MX" sz="1800" dirty="0">
                <a:solidFill>
                  <a:schemeClr val="lt1"/>
                </a:solidFill>
                <a:latin typeface="Century Gothic"/>
                <a:sym typeface="Century Gothic"/>
              </a:rPr>
              <a:t>4. Dinámica de trabajo</a:t>
            </a:r>
            <a:endParaRPr dirty="0"/>
          </a:p>
        </p:txBody>
      </p:sp>
    </p:spTree>
    <p:extLst>
      <p:ext uri="{BB962C8B-B14F-4D97-AF65-F5344CB8AC3E}">
        <p14:creationId xmlns:p14="http://schemas.microsoft.com/office/powerpoint/2010/main" val="389636493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p:nvPr/>
        </p:nvSpPr>
        <p:spPr>
          <a:xfrm>
            <a:off x="4007953" y="0"/>
            <a:ext cx="4077268"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13"/>
          <p:cNvSpPr txBox="1"/>
          <p:nvPr/>
        </p:nvSpPr>
        <p:spPr>
          <a:xfrm>
            <a:off x="0" y="179614"/>
            <a:ext cx="3821506" cy="2309685"/>
          </a:xfrm>
          <a:prstGeom prst="rect">
            <a:avLst/>
          </a:prstGeom>
          <a:noFill/>
          <a:ln>
            <a:noFill/>
          </a:ln>
        </p:spPr>
        <p:txBody>
          <a:bodyPr spcFirstLastPara="1" wrap="square" lIns="91425" tIns="45700" rIns="91425" bIns="45700" anchor="b" anchorCtr="0">
            <a:noAutofit/>
          </a:bodyPr>
          <a:lstStyle/>
          <a:p>
            <a:pPr marL="0" marR="0" lvl="0" indent="0" algn="r" rtl="0">
              <a:lnSpc>
                <a:spcPct val="107142"/>
              </a:lnSpc>
              <a:spcBef>
                <a:spcPts val="0"/>
              </a:spcBef>
              <a:spcAft>
                <a:spcPts val="0"/>
              </a:spcAft>
              <a:buNone/>
            </a:pPr>
            <a:r>
              <a:rPr lang="es-MX" sz="2800" dirty="0">
                <a:solidFill>
                  <a:srgbClr val="212830"/>
                </a:solidFill>
                <a:latin typeface="Century Gothic"/>
                <a:ea typeface="Century Gothic"/>
                <a:cs typeface="Century Gothic"/>
                <a:sym typeface="Century Gothic"/>
              </a:rPr>
              <a:t>Situación problema</a:t>
            </a:r>
          </a:p>
          <a:p>
            <a:pPr marL="0" marR="0" lvl="0" indent="0" algn="r" rtl="0">
              <a:lnSpc>
                <a:spcPct val="107142"/>
              </a:lnSpc>
              <a:spcBef>
                <a:spcPts val="0"/>
              </a:spcBef>
              <a:spcAft>
                <a:spcPts val="0"/>
              </a:spcAft>
              <a:buNone/>
            </a:pPr>
            <a:endParaRPr lang="es-MX" sz="2800" b="0" i="0" u="none" strike="noStrike" cap="none" dirty="0">
              <a:solidFill>
                <a:srgbClr val="212830"/>
              </a:solidFill>
              <a:latin typeface="Century Gothic"/>
              <a:ea typeface="Century Gothic"/>
              <a:cs typeface="Century Gothic"/>
              <a:sym typeface="Century Gothic"/>
            </a:endParaRPr>
          </a:p>
          <a:p>
            <a:pPr marL="0" marR="0" lvl="0" indent="0" algn="r" rtl="0">
              <a:lnSpc>
                <a:spcPct val="107142"/>
              </a:lnSpc>
              <a:spcBef>
                <a:spcPts val="0"/>
              </a:spcBef>
              <a:spcAft>
                <a:spcPts val="0"/>
              </a:spcAft>
              <a:buNone/>
            </a:pPr>
            <a:endParaRPr sz="2800" b="0" i="0" u="none" strike="noStrike" cap="none" dirty="0">
              <a:solidFill>
                <a:srgbClr val="212830"/>
              </a:solidFill>
              <a:latin typeface="Century Gothic"/>
              <a:ea typeface="Century Gothic"/>
              <a:cs typeface="Century Gothic"/>
              <a:sym typeface="Century Gothic"/>
            </a:endParaRPr>
          </a:p>
        </p:txBody>
      </p:sp>
      <p:sp>
        <p:nvSpPr>
          <p:cNvPr id="220" name="Google Shape;220;p13"/>
          <p:cNvSpPr txBox="1"/>
          <p:nvPr/>
        </p:nvSpPr>
        <p:spPr>
          <a:xfrm>
            <a:off x="4340245" y="436326"/>
            <a:ext cx="3443661" cy="6156979"/>
          </a:xfrm>
          <a:prstGeom prst="rect">
            <a:avLst/>
          </a:prstGeom>
          <a:noFill/>
          <a:ln>
            <a:noFill/>
          </a:ln>
        </p:spPr>
        <p:txBody>
          <a:bodyPr spcFirstLastPara="1" wrap="square" lIns="91425" tIns="45700" rIns="91425" bIns="45700" anchor="t" anchorCtr="0">
            <a:noAutofit/>
          </a:bodyPr>
          <a:lstStyle/>
          <a:p>
            <a:pPr marL="342900" lvl="0" indent="-342900">
              <a:lnSpc>
                <a:spcPct val="90000"/>
              </a:lnSpc>
              <a:buClr>
                <a:schemeClr val="lt1"/>
              </a:buClr>
              <a:buSzPts val="1800"/>
              <a:buAutoNum type="arabicPeriod"/>
            </a:pPr>
            <a:r>
              <a:rPr lang="es-MX" sz="2400" dirty="0">
                <a:solidFill>
                  <a:schemeClr val="lt1"/>
                </a:solidFill>
                <a:latin typeface="Century Gothic"/>
                <a:ea typeface="Century Gothic"/>
                <a:cs typeface="Century Gothic"/>
                <a:sym typeface="Century Gothic"/>
              </a:rPr>
              <a:t>Busca en Internet un conjunto de datos (</a:t>
            </a:r>
            <a:r>
              <a:rPr lang="es-MX" sz="2400" dirty="0" err="1">
                <a:solidFill>
                  <a:schemeClr val="lt1"/>
                </a:solidFill>
                <a:latin typeface="Century Gothic"/>
                <a:ea typeface="Century Gothic"/>
                <a:cs typeface="Century Gothic"/>
                <a:sym typeface="Century Gothic"/>
              </a:rPr>
              <a:t>dataset</a:t>
            </a:r>
            <a:r>
              <a:rPr lang="es-MX" sz="2400" dirty="0">
                <a:solidFill>
                  <a:schemeClr val="lt1"/>
                </a:solidFill>
                <a:latin typeface="Century Gothic"/>
                <a:ea typeface="Century Gothic"/>
                <a:cs typeface="Century Gothic"/>
                <a:sym typeface="Century Gothic"/>
              </a:rPr>
              <a:t>) que utilizarás a lo largo de esta unidad de formación. El conjunto de datos puede provenir de portales de Internet que manejen datos abiertos o se puede obtener de una empresa o una organización.</a:t>
            </a:r>
          </a:p>
        </p:txBody>
      </p:sp>
      <p:sp>
        <p:nvSpPr>
          <p:cNvPr id="221" name="Google Shape;221;p13"/>
          <p:cNvSpPr/>
          <p:nvPr/>
        </p:nvSpPr>
        <p:spPr>
          <a:xfrm rot="5400000">
            <a:off x="3877528" y="1144267"/>
            <a:ext cx="593141" cy="332292"/>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2" name="Google Shape;222;p13"/>
          <p:cNvPicPr preferRelativeResize="0"/>
          <p:nvPr/>
        </p:nvPicPr>
        <p:blipFill rotWithShape="1">
          <a:blip r:embed="rId3">
            <a:alphaModFix/>
          </a:blip>
          <a:srcRect r="10272"/>
          <a:stretch/>
        </p:blipFill>
        <p:spPr>
          <a:xfrm>
            <a:off x="8085221" y="0"/>
            <a:ext cx="4106779" cy="6858000"/>
          </a:xfrm>
          <a:prstGeom prst="rect">
            <a:avLst/>
          </a:prstGeom>
          <a:noFill/>
          <a:ln>
            <a:noFill/>
          </a:ln>
        </p:spPr>
      </p:pic>
      <p:sp>
        <p:nvSpPr>
          <p:cNvPr id="223" name="Google Shape;223;p13"/>
          <p:cNvSpPr/>
          <p:nvPr/>
        </p:nvSpPr>
        <p:spPr>
          <a:xfrm>
            <a:off x="8085221" y="0"/>
            <a:ext cx="4111858" cy="6858000"/>
          </a:xfrm>
          <a:prstGeom prst="rect">
            <a:avLst/>
          </a:prstGeom>
          <a:solidFill>
            <a:srgbClr val="2198CE">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11146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Entregable inicial – Situación Problema (1)</a:t>
            </a:r>
          </a:p>
        </p:txBody>
      </p:sp>
      <p:sp>
        <p:nvSpPr>
          <p:cNvPr id="283" name="Google Shape;283;p17"/>
          <p:cNvSpPr txBox="1"/>
          <p:nvPr/>
        </p:nvSpPr>
        <p:spPr>
          <a:xfrm>
            <a:off x="643752" y="1690688"/>
            <a:ext cx="10904495" cy="3323946"/>
          </a:xfrm>
          <a:prstGeom prst="rect">
            <a:avLst/>
          </a:prstGeom>
          <a:noFill/>
          <a:ln>
            <a:noFill/>
          </a:ln>
        </p:spPr>
        <p:txBody>
          <a:bodyPr spcFirstLastPara="1" wrap="square" lIns="91425" tIns="45700" rIns="91425" bIns="45700" anchor="t" anchorCtr="0">
            <a:spAutoFit/>
          </a:bodyPr>
          <a:lstStyle/>
          <a:p>
            <a:pPr>
              <a:lnSpc>
                <a:spcPct val="150000"/>
              </a:lnSpc>
            </a:pPr>
            <a:r>
              <a:rPr lang="es-MX" sz="2000" dirty="0">
                <a:latin typeface="Avenir Next" panose="020B0503020202020204" pitchFamily="34" charset="0"/>
              </a:rPr>
              <a:t>Escribe un reporte de 1 cuartilla como máximo que incluya lo siguiente. Escribe cada pregunta y enseguida agrega tu respuesta:</a:t>
            </a:r>
          </a:p>
          <a:p>
            <a:pPr marL="457200" indent="-457200">
              <a:lnSpc>
                <a:spcPct val="150000"/>
              </a:lnSpc>
              <a:buAutoNum type="arabicPeriod"/>
            </a:pPr>
            <a:r>
              <a:rPr lang="es-MX" sz="2000" dirty="0">
                <a:latin typeface="Avenir Next" panose="020B0503020202020204" pitchFamily="34" charset="0"/>
              </a:rPr>
              <a:t>Escribe el nombre que caracteriza el conjunto de datos</a:t>
            </a:r>
          </a:p>
          <a:p>
            <a:pPr marL="457200" indent="-457200">
              <a:lnSpc>
                <a:spcPct val="150000"/>
              </a:lnSpc>
              <a:buAutoNum type="arabicPeriod"/>
            </a:pPr>
            <a:r>
              <a:rPr lang="es-MX" sz="2000" dirty="0">
                <a:latin typeface="Avenir Next" panose="020B0503020202020204" pitchFamily="34" charset="0"/>
              </a:rPr>
              <a:t>Escribe el organismo que lo generó</a:t>
            </a:r>
          </a:p>
          <a:p>
            <a:pPr marL="457200" indent="-457200">
              <a:lnSpc>
                <a:spcPct val="150000"/>
              </a:lnSpc>
              <a:buAutoNum type="arabicPeriod"/>
            </a:pPr>
            <a:r>
              <a:rPr lang="es-MX" sz="2000" dirty="0">
                <a:latin typeface="Avenir Next" panose="020B0503020202020204" pitchFamily="34" charset="0"/>
              </a:rPr>
              <a:t>Incluye un enlace de Internet de dónde se pueden descargar en línea y envíalo como una hoja de cálculo junto con su informe correspondiente.</a:t>
            </a:r>
          </a:p>
          <a:p>
            <a:pPr marL="457200" indent="-457200">
              <a:lnSpc>
                <a:spcPct val="150000"/>
              </a:lnSpc>
              <a:buAutoNum type="arabicPeriod"/>
            </a:pPr>
            <a:r>
              <a:rPr lang="es-MX" sz="2000" dirty="0">
                <a:latin typeface="Avenir Next" panose="020B0503020202020204" pitchFamily="34" charset="0"/>
              </a:rPr>
              <a:t>Describe el conjunto de datos. ¿Qué datos contiene?</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Tree>
    <p:extLst>
      <p:ext uri="{BB962C8B-B14F-4D97-AF65-F5344CB8AC3E}">
        <p14:creationId xmlns:p14="http://schemas.microsoft.com/office/powerpoint/2010/main" val="145105269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Entregable inicial – Situación Problema (1)</a:t>
            </a:r>
          </a:p>
        </p:txBody>
      </p:sp>
      <p:sp>
        <p:nvSpPr>
          <p:cNvPr id="283" name="Google Shape;283;p17"/>
          <p:cNvSpPr txBox="1"/>
          <p:nvPr/>
        </p:nvSpPr>
        <p:spPr>
          <a:xfrm>
            <a:off x="643752" y="1690688"/>
            <a:ext cx="10904495" cy="3323946"/>
          </a:xfrm>
          <a:prstGeom prst="rect">
            <a:avLst/>
          </a:prstGeom>
          <a:noFill/>
          <a:ln>
            <a:noFill/>
          </a:ln>
        </p:spPr>
        <p:txBody>
          <a:bodyPr spcFirstLastPara="1" wrap="square" lIns="91425" tIns="45700" rIns="91425" bIns="45700" anchor="t" anchorCtr="0">
            <a:spAutoFit/>
          </a:bodyPr>
          <a:lstStyle/>
          <a:p>
            <a:pPr marL="457200" indent="-457200">
              <a:lnSpc>
                <a:spcPct val="150000"/>
              </a:lnSpc>
              <a:buFont typeface="+mj-lt"/>
              <a:buAutoNum type="arabicPeriod" startAt="5"/>
            </a:pPr>
            <a:r>
              <a:rPr lang="es-MX" sz="2000" dirty="0">
                <a:latin typeface="Avenir Next" panose="020B0503020202020204" pitchFamily="34" charset="0"/>
              </a:rPr>
              <a:t>Normalmente, los datos tienen un identificador que se incluye en el encabezado de la columna correspondiente. ¿Qué identificador no tiene claro su significado?¿Cómo podrías investigarlo?</a:t>
            </a:r>
          </a:p>
          <a:p>
            <a:pPr marL="457200" indent="-457200">
              <a:lnSpc>
                <a:spcPct val="150000"/>
              </a:lnSpc>
              <a:buAutoNum type="arabicPeriod" startAt="5"/>
            </a:pPr>
            <a:r>
              <a:rPr lang="es-MX" sz="2000" dirty="0">
                <a:latin typeface="Avenir Next" panose="020B0503020202020204" pitchFamily="34" charset="0"/>
              </a:rPr>
              <a:t>¿Cuáles son algunas de las preguntas podrías responder con estos datos? Enumera al menos tres (no respondas a las preguntas).</a:t>
            </a:r>
          </a:p>
          <a:p>
            <a:pPr marL="457200" indent="-457200">
              <a:lnSpc>
                <a:spcPct val="150000"/>
              </a:lnSpc>
              <a:buAutoNum type="arabicPeriod" startAt="5"/>
            </a:pPr>
            <a:r>
              <a:rPr lang="es-MX" sz="2000" dirty="0">
                <a:latin typeface="Avenir Next" panose="020B0503020202020204" pitchFamily="34" charset="0"/>
              </a:rPr>
              <a:t>¿Qué </a:t>
            </a:r>
            <a:r>
              <a:rPr lang="es-MX" sz="2000" i="1" dirty="0" err="1">
                <a:latin typeface="Avenir Next" panose="020B0503020202020204" pitchFamily="34" charset="0"/>
              </a:rPr>
              <a:t>stakeholder</a:t>
            </a:r>
            <a:r>
              <a:rPr lang="es-MX" sz="2000" dirty="0">
                <a:latin typeface="Avenir Next" panose="020B0503020202020204" pitchFamily="34" charset="0"/>
              </a:rPr>
              <a:t> (empresa, sector de la sociedad, organismo descentralizado, gobierno, etc.) estaría interesado en las preguntas que identificaste en el punto 6?</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Tree>
    <p:extLst>
      <p:ext uri="{BB962C8B-B14F-4D97-AF65-F5344CB8AC3E}">
        <p14:creationId xmlns:p14="http://schemas.microsoft.com/office/powerpoint/2010/main" val="213793697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Entregable inicial – Situación Problema (2)</a:t>
            </a:r>
          </a:p>
        </p:txBody>
      </p:sp>
      <p:sp>
        <p:nvSpPr>
          <p:cNvPr id="283" name="Google Shape;283;p17"/>
          <p:cNvSpPr txBox="1"/>
          <p:nvPr/>
        </p:nvSpPr>
        <p:spPr>
          <a:xfrm>
            <a:off x="623889" y="2072250"/>
            <a:ext cx="10914968" cy="4478109"/>
          </a:xfrm>
          <a:prstGeom prst="rect">
            <a:avLst/>
          </a:prstGeom>
          <a:noFill/>
          <a:ln>
            <a:noFill/>
          </a:ln>
        </p:spPr>
        <p:txBody>
          <a:bodyPr spcFirstLastPara="1" wrap="square" lIns="91425" tIns="45700" rIns="91425" bIns="45700" anchor="t" anchorCtr="0">
            <a:spAutoFit/>
          </a:bodyPr>
          <a:lstStyle/>
          <a:p>
            <a:pPr>
              <a:lnSpc>
                <a:spcPct val="150000"/>
              </a:lnSpc>
            </a:pPr>
            <a:r>
              <a:rPr lang="es-MX" sz="1900" dirty="0">
                <a:latin typeface="Avenir Next" panose="020B0503020202020204" pitchFamily="34" charset="0"/>
              </a:rPr>
              <a:t>Algunos aspectos a tener en cuenta para la selección del conjunto de datos: </a:t>
            </a:r>
          </a:p>
          <a:p>
            <a:pPr marL="457200" indent="-457200">
              <a:lnSpc>
                <a:spcPct val="150000"/>
              </a:lnSpc>
              <a:buFont typeface="+mj-lt"/>
              <a:buAutoNum type="arabicPeriod"/>
            </a:pPr>
            <a:r>
              <a:rPr lang="es-MX" sz="1900" dirty="0">
                <a:solidFill>
                  <a:schemeClr val="accent5"/>
                </a:solidFill>
                <a:latin typeface="Avenir Next" panose="020B0503020202020204" pitchFamily="34" charset="0"/>
              </a:rPr>
              <a:t>Revisa las otras actividades </a:t>
            </a:r>
            <a:r>
              <a:rPr lang="es-MX" sz="1900" dirty="0">
                <a:latin typeface="Avenir Next" panose="020B0503020202020204" pitchFamily="34" charset="0"/>
              </a:rPr>
              <a:t>para asegurarte de que el conjunto de datos sea lo suficientemente adecuado como para permitir llevar a cabo los análisis estadísticos y modelado.</a:t>
            </a:r>
          </a:p>
          <a:p>
            <a:pPr marL="457200" indent="-457200">
              <a:lnSpc>
                <a:spcPct val="150000"/>
              </a:lnSpc>
              <a:buFont typeface="+mj-lt"/>
              <a:buAutoNum type="arabicPeriod"/>
            </a:pPr>
            <a:endParaRPr lang="es-MX" sz="1900" dirty="0">
              <a:latin typeface="Avenir Next" panose="020B0503020202020204" pitchFamily="34" charset="0"/>
            </a:endParaRPr>
          </a:p>
          <a:p>
            <a:pPr marL="457200" indent="-457200">
              <a:lnSpc>
                <a:spcPct val="150000"/>
              </a:lnSpc>
              <a:buFont typeface="+mj-lt"/>
              <a:buAutoNum type="arabicPeriod"/>
            </a:pPr>
            <a:r>
              <a:rPr lang="es-MX" sz="1900" dirty="0">
                <a:latin typeface="Avenir Next" panose="020B0503020202020204" pitchFamily="34" charset="0"/>
              </a:rPr>
              <a:t>En cuanto a la cantidad de datos es aconsejable </a:t>
            </a:r>
            <a:r>
              <a:rPr lang="es-MX" sz="1900" dirty="0">
                <a:solidFill>
                  <a:schemeClr val="accent5"/>
                </a:solidFill>
                <a:latin typeface="Avenir Next" panose="020B0503020202020204" pitchFamily="34" charset="0"/>
              </a:rPr>
              <a:t>que el conjunto de datos sea del orden de miles de renglones. </a:t>
            </a:r>
            <a:r>
              <a:rPr lang="es-MX" sz="1900" dirty="0">
                <a:latin typeface="Avenir Next" panose="020B0503020202020204" pitchFamily="34" charset="0"/>
              </a:rPr>
              <a:t>Sin embargo, para propósitos de esta unidad de formación evita que el conjunto de datos sea demasiado grande. Algunas herramientas solo permiten un máximo de un millón de registros, pero conjuntos de datos del orden de millones de renglones harán que la computadora se ralentice.</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Tree>
    <p:extLst>
      <p:ext uri="{BB962C8B-B14F-4D97-AF65-F5344CB8AC3E}">
        <p14:creationId xmlns:p14="http://schemas.microsoft.com/office/powerpoint/2010/main" val="275412881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Entregable inicial – Situación Problema (2)</a:t>
            </a:r>
          </a:p>
        </p:txBody>
      </p:sp>
      <p:sp>
        <p:nvSpPr>
          <p:cNvPr id="283" name="Google Shape;283;p17"/>
          <p:cNvSpPr txBox="1"/>
          <p:nvPr/>
        </p:nvSpPr>
        <p:spPr>
          <a:xfrm>
            <a:off x="623889" y="2072250"/>
            <a:ext cx="10914968" cy="3600945"/>
          </a:xfrm>
          <a:prstGeom prst="rect">
            <a:avLst/>
          </a:prstGeom>
          <a:noFill/>
          <a:ln>
            <a:noFill/>
          </a:ln>
        </p:spPr>
        <p:txBody>
          <a:bodyPr spcFirstLastPara="1" wrap="square" lIns="91425" tIns="45700" rIns="91425" bIns="45700" anchor="t" anchorCtr="0">
            <a:spAutoFit/>
          </a:bodyPr>
          <a:lstStyle/>
          <a:p>
            <a:pPr marL="457200" indent="-457200">
              <a:lnSpc>
                <a:spcPct val="150000"/>
              </a:lnSpc>
              <a:buFont typeface="+mj-lt"/>
              <a:buAutoNum type="arabicPeriod" startAt="3"/>
            </a:pPr>
            <a:r>
              <a:rPr lang="es-MX" sz="1900" dirty="0">
                <a:latin typeface="Avenir Next" panose="020B0503020202020204" pitchFamily="34" charset="0"/>
              </a:rPr>
              <a:t>Es probable que a medida que avances la materia, descubrirás que el conjunto de datos no es lo suficientemente detallado. En este caso, </a:t>
            </a:r>
            <a:r>
              <a:rPr lang="es-MX" sz="1900" b="1" dirty="0">
                <a:solidFill>
                  <a:schemeClr val="accent5"/>
                </a:solidFill>
                <a:latin typeface="Avenir Next" panose="020B0503020202020204" pitchFamily="34" charset="0"/>
              </a:rPr>
              <a:t>podrás complementarlo con conjuntos de datos adicionales relacionados.</a:t>
            </a:r>
            <a:r>
              <a:rPr lang="es-MX" sz="1900" dirty="0">
                <a:latin typeface="Avenir Next" panose="020B0503020202020204" pitchFamily="34" charset="0"/>
              </a:rPr>
              <a:t> Por ejemplo, si el conjunto de datos es sobre la demanda de un hotel, se puede complementar con datos tales como día de la semana y datos climatológicos como temperatura y humedad relativa. </a:t>
            </a:r>
          </a:p>
          <a:p>
            <a:pPr marL="457200" indent="-457200">
              <a:lnSpc>
                <a:spcPct val="150000"/>
              </a:lnSpc>
              <a:buFont typeface="+mj-lt"/>
              <a:buAutoNum type="arabicPeriod" startAt="3"/>
            </a:pPr>
            <a:endParaRPr lang="es-MX" sz="1900" dirty="0">
              <a:latin typeface="Avenir Next" panose="020B0503020202020204" pitchFamily="34" charset="0"/>
            </a:endParaRPr>
          </a:p>
          <a:p>
            <a:pPr marL="457200" indent="-457200">
              <a:lnSpc>
                <a:spcPct val="150000"/>
              </a:lnSpc>
              <a:buFont typeface="+mj-lt"/>
              <a:buAutoNum type="arabicPeriod" startAt="3"/>
            </a:pPr>
            <a:r>
              <a:rPr lang="es-MX" sz="1900" dirty="0">
                <a:latin typeface="Avenir Next" panose="020B0503020202020204" pitchFamily="34" charset="0"/>
              </a:rPr>
              <a:t>El conjunto de datos original que hayas encontrado debe estar en un </a:t>
            </a:r>
            <a:r>
              <a:rPr lang="es-MX" sz="1900" b="1" dirty="0">
                <a:solidFill>
                  <a:schemeClr val="accent5"/>
                </a:solidFill>
                <a:latin typeface="Avenir Next" panose="020B0503020202020204" pitchFamily="34" charset="0"/>
              </a:rPr>
              <a:t>formato de hoja de cálculo </a:t>
            </a:r>
            <a:r>
              <a:rPr lang="es-MX" sz="1900" dirty="0">
                <a:latin typeface="Avenir Next" panose="020B0503020202020204" pitchFamily="34" charset="0"/>
              </a:rPr>
              <a:t>(XLS, XLSX, CSV).</a:t>
            </a: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Tree>
    <p:extLst>
      <p:ext uri="{BB962C8B-B14F-4D97-AF65-F5344CB8AC3E}">
        <p14:creationId xmlns:p14="http://schemas.microsoft.com/office/powerpoint/2010/main" val="317455500"/>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p:nvPr/>
        </p:nvSpPr>
        <p:spPr>
          <a:xfrm>
            <a:off x="2538280" y="0"/>
            <a:ext cx="5546941"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13"/>
          <p:cNvSpPr txBox="1"/>
          <p:nvPr/>
        </p:nvSpPr>
        <p:spPr>
          <a:xfrm>
            <a:off x="1" y="179614"/>
            <a:ext cx="2538280" cy="2309685"/>
          </a:xfrm>
          <a:prstGeom prst="rect">
            <a:avLst/>
          </a:prstGeom>
          <a:noFill/>
          <a:ln>
            <a:noFill/>
          </a:ln>
        </p:spPr>
        <p:txBody>
          <a:bodyPr spcFirstLastPara="1" wrap="square" lIns="91425" tIns="45700" rIns="91425" bIns="45700" anchor="b" anchorCtr="0">
            <a:noAutofit/>
          </a:bodyPr>
          <a:lstStyle/>
          <a:p>
            <a:pPr marL="0" marR="0" lvl="0" indent="0" rtl="0">
              <a:lnSpc>
                <a:spcPct val="107142"/>
              </a:lnSpc>
              <a:spcBef>
                <a:spcPts val="0"/>
              </a:spcBef>
              <a:spcAft>
                <a:spcPts val="0"/>
              </a:spcAft>
              <a:buNone/>
            </a:pPr>
            <a:r>
              <a:rPr lang="es-MX" sz="2800" dirty="0">
                <a:solidFill>
                  <a:srgbClr val="212830"/>
                </a:solidFill>
                <a:latin typeface="Century Gothic"/>
                <a:ea typeface="Century Gothic"/>
                <a:cs typeface="Century Gothic"/>
                <a:sym typeface="Century Gothic"/>
              </a:rPr>
              <a:t>Entregables de la sesión 1</a:t>
            </a:r>
          </a:p>
          <a:p>
            <a:pPr marL="0" marR="0" lvl="0" indent="0" algn="r" rtl="0">
              <a:lnSpc>
                <a:spcPct val="107142"/>
              </a:lnSpc>
              <a:spcBef>
                <a:spcPts val="0"/>
              </a:spcBef>
              <a:spcAft>
                <a:spcPts val="0"/>
              </a:spcAft>
              <a:buNone/>
            </a:pPr>
            <a:endParaRPr lang="es-MX" sz="2800" b="0" i="0" u="none" strike="noStrike" cap="none" dirty="0">
              <a:solidFill>
                <a:srgbClr val="212830"/>
              </a:solidFill>
              <a:latin typeface="Century Gothic"/>
              <a:ea typeface="Century Gothic"/>
              <a:cs typeface="Century Gothic"/>
              <a:sym typeface="Century Gothic"/>
            </a:endParaRPr>
          </a:p>
          <a:p>
            <a:pPr marL="0" marR="0" lvl="0" indent="0" algn="r" rtl="0">
              <a:lnSpc>
                <a:spcPct val="107142"/>
              </a:lnSpc>
              <a:spcBef>
                <a:spcPts val="0"/>
              </a:spcBef>
              <a:spcAft>
                <a:spcPts val="0"/>
              </a:spcAft>
              <a:buNone/>
            </a:pPr>
            <a:endParaRPr sz="2800" b="0" i="0" u="none" strike="noStrike" cap="none" dirty="0">
              <a:solidFill>
                <a:srgbClr val="212830"/>
              </a:solidFill>
              <a:latin typeface="Century Gothic"/>
              <a:ea typeface="Century Gothic"/>
              <a:cs typeface="Century Gothic"/>
              <a:sym typeface="Century Gothic"/>
            </a:endParaRPr>
          </a:p>
        </p:txBody>
      </p:sp>
      <p:sp>
        <p:nvSpPr>
          <p:cNvPr id="220" name="Google Shape;220;p13"/>
          <p:cNvSpPr txBox="1"/>
          <p:nvPr/>
        </p:nvSpPr>
        <p:spPr>
          <a:xfrm>
            <a:off x="2920330" y="436326"/>
            <a:ext cx="5159811" cy="6156979"/>
          </a:xfrm>
          <a:prstGeom prst="rect">
            <a:avLst/>
          </a:prstGeom>
          <a:noFill/>
          <a:ln>
            <a:noFill/>
          </a:ln>
        </p:spPr>
        <p:txBody>
          <a:bodyPr spcFirstLastPara="1" wrap="square" lIns="91425" tIns="45700" rIns="91425" bIns="45700" anchor="t" anchorCtr="0">
            <a:noAutofit/>
          </a:bodyPr>
          <a:lstStyle/>
          <a:p>
            <a:pPr marL="457200" lvl="0" indent="-457200">
              <a:lnSpc>
                <a:spcPct val="90000"/>
              </a:lnSpc>
              <a:buClr>
                <a:schemeClr val="lt1"/>
              </a:buClr>
              <a:buSzPts val="1800"/>
              <a:buAutoNum type="arabicPeriod"/>
            </a:pPr>
            <a:r>
              <a:rPr lang="es-MX" sz="2000" dirty="0">
                <a:solidFill>
                  <a:schemeClr val="lt1"/>
                </a:solidFill>
                <a:latin typeface="Century Gothic"/>
                <a:ea typeface="Century Gothic"/>
                <a:cs typeface="Century Gothic"/>
                <a:sym typeface="Century Gothic"/>
              </a:rPr>
              <a:t>Análisis del video de Kristen Sosulski (fuera de clase)</a:t>
            </a:r>
          </a:p>
          <a:p>
            <a:pPr marL="457200" lvl="0" indent="-457200">
              <a:lnSpc>
                <a:spcPct val="90000"/>
              </a:lnSpc>
              <a:buClr>
                <a:schemeClr val="lt1"/>
              </a:buClr>
              <a:buSzPts val="1800"/>
              <a:buAutoNum type="arabicPeriod"/>
            </a:pPr>
            <a:endParaRPr lang="es-MX" sz="2000" dirty="0">
              <a:solidFill>
                <a:schemeClr val="lt1"/>
              </a:solidFill>
              <a:latin typeface="Century Gothic"/>
              <a:ea typeface="Century Gothic"/>
              <a:cs typeface="Century Gothic"/>
              <a:sym typeface="Century Gothic"/>
            </a:endParaRPr>
          </a:p>
          <a:p>
            <a:pPr marL="457200" lvl="0" indent="-457200">
              <a:lnSpc>
                <a:spcPct val="90000"/>
              </a:lnSpc>
              <a:buClr>
                <a:schemeClr val="lt1"/>
              </a:buClr>
              <a:buSzPts val="1800"/>
              <a:buAutoNum type="arabicPeriod"/>
            </a:pPr>
            <a:r>
              <a:rPr lang="es-MX" sz="2000" dirty="0">
                <a:solidFill>
                  <a:schemeClr val="lt1"/>
                </a:solidFill>
                <a:latin typeface="Century Gothic"/>
                <a:ea typeface="Century Gothic"/>
                <a:cs typeface="Century Gothic"/>
                <a:sym typeface="Century Gothic"/>
              </a:rPr>
              <a:t>Búsqueda y descripción del conjunto de datos (fuera de clase)</a:t>
            </a:r>
          </a:p>
          <a:p>
            <a:pPr marL="457200" lvl="0" indent="-457200">
              <a:lnSpc>
                <a:spcPct val="90000"/>
              </a:lnSpc>
              <a:buClr>
                <a:schemeClr val="lt1"/>
              </a:buClr>
              <a:buSzPts val="1800"/>
              <a:buAutoNum type="arabicPeriod"/>
            </a:pPr>
            <a:endParaRPr lang="es-MX" sz="2000" dirty="0">
              <a:solidFill>
                <a:schemeClr val="lt1"/>
              </a:solidFill>
              <a:latin typeface="Century Gothic"/>
              <a:ea typeface="Century Gothic"/>
              <a:cs typeface="Century Gothic"/>
              <a:sym typeface="Century Gothic"/>
            </a:endParaRPr>
          </a:p>
          <a:p>
            <a:pPr marL="457200" indent="-457200">
              <a:lnSpc>
                <a:spcPct val="90000"/>
              </a:lnSpc>
              <a:buClr>
                <a:schemeClr val="lt1"/>
              </a:buClr>
              <a:buSzPts val="1800"/>
              <a:buFont typeface="Arial"/>
              <a:buAutoNum type="arabicPeriod"/>
            </a:pPr>
            <a:r>
              <a:rPr lang="es-MX" sz="2000" dirty="0">
                <a:solidFill>
                  <a:schemeClr val="lt1"/>
                </a:solidFill>
                <a:latin typeface="Century Gothic"/>
                <a:ea typeface="Century Gothic"/>
                <a:cs typeface="Century Gothic"/>
                <a:sym typeface="Century Gothic"/>
              </a:rPr>
              <a:t>Análisis del video de Hans </a:t>
            </a:r>
            <a:r>
              <a:rPr lang="es-MX" sz="2000" dirty="0" err="1">
                <a:solidFill>
                  <a:schemeClr val="lt1"/>
                </a:solidFill>
                <a:latin typeface="Century Gothic"/>
                <a:ea typeface="Century Gothic"/>
                <a:cs typeface="Century Gothic"/>
                <a:sym typeface="Century Gothic"/>
              </a:rPr>
              <a:t>Rosling</a:t>
            </a:r>
            <a:r>
              <a:rPr lang="es-MX" sz="2000" dirty="0">
                <a:solidFill>
                  <a:schemeClr val="lt1"/>
                </a:solidFill>
                <a:latin typeface="Century Gothic"/>
                <a:ea typeface="Century Gothic"/>
                <a:cs typeface="Century Gothic"/>
                <a:sym typeface="Century Gothic"/>
              </a:rPr>
              <a:t> (fuera de clase) – se puede preparar en equipos de 2 o 3 personas, se entrega de manera individual</a:t>
            </a:r>
          </a:p>
          <a:p>
            <a:pPr marL="457200" indent="-457200">
              <a:lnSpc>
                <a:spcPct val="90000"/>
              </a:lnSpc>
              <a:buClr>
                <a:schemeClr val="lt1"/>
              </a:buClr>
              <a:buSzPts val="1800"/>
              <a:buFont typeface="Arial"/>
              <a:buAutoNum type="arabicPeriod"/>
            </a:pPr>
            <a:endParaRPr lang="es-MX" sz="2000" dirty="0">
              <a:solidFill>
                <a:schemeClr val="lt1"/>
              </a:solidFill>
              <a:latin typeface="Century Gothic"/>
              <a:ea typeface="Century Gothic"/>
              <a:cs typeface="Century Gothic"/>
              <a:sym typeface="Century Gothic"/>
            </a:endParaRPr>
          </a:p>
          <a:p>
            <a:pPr marL="457200" lvl="0" indent="-457200">
              <a:lnSpc>
                <a:spcPct val="90000"/>
              </a:lnSpc>
              <a:buClr>
                <a:schemeClr val="lt1"/>
              </a:buClr>
              <a:buSzPts val="1800"/>
              <a:buAutoNum type="arabicPeriod"/>
            </a:pPr>
            <a:r>
              <a:rPr lang="es-MX" sz="2000" dirty="0">
                <a:solidFill>
                  <a:schemeClr val="lt1"/>
                </a:solidFill>
                <a:latin typeface="Century Gothic"/>
                <a:ea typeface="Century Gothic"/>
                <a:cs typeface="Century Gothic"/>
                <a:sym typeface="Century Gothic"/>
              </a:rPr>
              <a:t>Quiz 1 (fuera de clase)</a:t>
            </a:r>
          </a:p>
          <a:p>
            <a:pPr>
              <a:lnSpc>
                <a:spcPct val="90000"/>
              </a:lnSpc>
              <a:buClr>
                <a:schemeClr val="lt1"/>
              </a:buClr>
              <a:buSzPts val="1800"/>
            </a:pPr>
            <a:endParaRPr lang="es-MX" sz="2000" dirty="0">
              <a:solidFill>
                <a:schemeClr val="lt1"/>
              </a:solidFill>
              <a:latin typeface="Century Gothic"/>
              <a:ea typeface="Century Gothic"/>
              <a:cs typeface="Century Gothic"/>
              <a:sym typeface="Century Gothic"/>
            </a:endParaRPr>
          </a:p>
          <a:p>
            <a:pPr>
              <a:lnSpc>
                <a:spcPct val="90000"/>
              </a:lnSpc>
              <a:buClr>
                <a:schemeClr val="lt1"/>
              </a:buClr>
              <a:buSzPts val="1800"/>
            </a:pPr>
            <a:endParaRPr lang="es-MX" sz="2000" dirty="0">
              <a:solidFill>
                <a:schemeClr val="lt1"/>
              </a:solidFill>
              <a:latin typeface="Century Gothic"/>
              <a:ea typeface="Century Gothic"/>
              <a:cs typeface="Century Gothic"/>
              <a:sym typeface="Century Gothic"/>
            </a:endParaRPr>
          </a:p>
          <a:p>
            <a:pPr>
              <a:lnSpc>
                <a:spcPct val="90000"/>
              </a:lnSpc>
              <a:buClr>
                <a:schemeClr val="lt1"/>
              </a:buClr>
              <a:buSzPts val="1800"/>
            </a:pPr>
            <a:r>
              <a:rPr lang="es-MX" sz="2000" dirty="0">
                <a:solidFill>
                  <a:schemeClr val="lt1"/>
                </a:solidFill>
                <a:latin typeface="Century Gothic"/>
                <a:ea typeface="Century Gothic"/>
                <a:cs typeface="Century Gothic"/>
                <a:sym typeface="Century Gothic"/>
              </a:rPr>
              <a:t>Los entregables son individuales, a menos que se especifique que son por equipo</a:t>
            </a:r>
          </a:p>
          <a:p>
            <a:pPr marL="457200" lvl="0" indent="-457200">
              <a:lnSpc>
                <a:spcPct val="90000"/>
              </a:lnSpc>
              <a:buClr>
                <a:schemeClr val="lt1"/>
              </a:buClr>
              <a:buSzPts val="1800"/>
              <a:buAutoNum type="arabicPeriod"/>
            </a:pPr>
            <a:endParaRPr lang="es-MX" sz="2000" dirty="0">
              <a:solidFill>
                <a:schemeClr val="lt1"/>
              </a:solidFill>
              <a:latin typeface="Century Gothic"/>
              <a:ea typeface="Century Gothic"/>
              <a:cs typeface="Century Gothic"/>
              <a:sym typeface="Century Gothic"/>
            </a:endParaRPr>
          </a:p>
        </p:txBody>
      </p:sp>
      <p:pic>
        <p:nvPicPr>
          <p:cNvPr id="222" name="Google Shape;222;p13"/>
          <p:cNvPicPr preferRelativeResize="0"/>
          <p:nvPr/>
        </p:nvPicPr>
        <p:blipFill rotWithShape="1">
          <a:blip r:embed="rId3">
            <a:alphaModFix/>
          </a:blip>
          <a:srcRect r="10272"/>
          <a:stretch/>
        </p:blipFill>
        <p:spPr>
          <a:xfrm>
            <a:off x="8085221" y="0"/>
            <a:ext cx="4106779" cy="6858000"/>
          </a:xfrm>
          <a:prstGeom prst="rect">
            <a:avLst/>
          </a:prstGeom>
          <a:noFill/>
          <a:ln>
            <a:noFill/>
          </a:ln>
        </p:spPr>
      </p:pic>
      <p:sp>
        <p:nvSpPr>
          <p:cNvPr id="223" name="Google Shape;223;p13"/>
          <p:cNvSpPr/>
          <p:nvPr/>
        </p:nvSpPr>
        <p:spPr>
          <a:xfrm>
            <a:off x="8085221" y="0"/>
            <a:ext cx="4111858" cy="6858000"/>
          </a:xfrm>
          <a:prstGeom prst="rect">
            <a:avLst/>
          </a:prstGeom>
          <a:solidFill>
            <a:srgbClr val="2198CE">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3"/>
          <p:cNvSpPr/>
          <p:nvPr/>
        </p:nvSpPr>
        <p:spPr>
          <a:xfrm rot="5400000">
            <a:off x="2428850" y="1123276"/>
            <a:ext cx="593141" cy="37428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11812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E36"/>
              </a:buClr>
              <a:buSzPts val="4400"/>
              <a:buFont typeface="Century Gothic"/>
              <a:buNone/>
            </a:pPr>
            <a:r>
              <a:rPr lang="es-MX" dirty="0"/>
              <a:t>Visualización de Datos</a:t>
            </a:r>
            <a:endParaRPr dirty="0"/>
          </a:p>
        </p:txBody>
      </p:sp>
      <p:cxnSp>
        <p:nvCxnSpPr>
          <p:cNvPr id="61" name="Google Shape;61;p2"/>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2" name="Text Placeholder 1"/>
          <p:cNvSpPr>
            <a:spLocks noGrp="1"/>
          </p:cNvSpPr>
          <p:nvPr>
            <p:ph type="body" idx="1"/>
          </p:nvPr>
        </p:nvSpPr>
        <p:spPr/>
        <p:txBody>
          <a:bodyPr/>
          <a:lstStyle/>
          <a:p>
            <a:pPr marL="114300" indent="0">
              <a:buNone/>
            </a:pPr>
            <a:r>
              <a:rPr lang="es-MX" dirty="0"/>
              <a:t>Al escuchar “Visualización de Datos”, ¿qué palabras se te vienen a la mente?</a:t>
            </a:r>
          </a:p>
          <a:p>
            <a:pPr marL="114300" indent="0">
              <a:buNone/>
            </a:pPr>
            <a:endParaRPr lang="es-MX" dirty="0"/>
          </a:p>
          <a:p>
            <a:pPr marL="114300" indent="0">
              <a:buNone/>
            </a:pPr>
            <a:r>
              <a:rPr lang="es-MX" dirty="0"/>
              <a:t> Ve a menti.com y usa el código 1605 9404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1121952" y="495300"/>
            <a:ext cx="3270434" cy="1271569"/>
          </a:xfrm>
          <a:prstGeom prst="rect">
            <a:avLst/>
          </a:prstGeom>
          <a:noFill/>
          <a:ln>
            <a:noFill/>
          </a:ln>
        </p:spPr>
        <p:txBody>
          <a:bodyPr spcFirstLastPara="1" wrap="square" lIns="91425" tIns="45700" rIns="91425" bIns="45700" anchor="ctr" anchorCtr="0">
            <a:noAutofit/>
          </a:bodyPr>
          <a:lstStyle/>
          <a:p>
            <a:pPr lvl="0">
              <a:buSzPts val="4400"/>
            </a:pPr>
            <a:r>
              <a:rPr lang="es-MX" sz="2800" dirty="0"/>
              <a:t>Visualización de Datos para la Toma de Decisiones</a:t>
            </a:r>
            <a:endParaRPr sz="2800" dirty="0"/>
          </a:p>
        </p:txBody>
      </p:sp>
      <p:sp>
        <p:nvSpPr>
          <p:cNvPr id="77" name="Google Shape;77;p4"/>
          <p:cNvSpPr txBox="1"/>
          <p:nvPr/>
        </p:nvSpPr>
        <p:spPr>
          <a:xfrm>
            <a:off x="6114995" y="1766869"/>
            <a:ext cx="3241276" cy="84908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E36"/>
              </a:buClr>
              <a:buSzPts val="2400"/>
              <a:buFont typeface="Arial"/>
              <a:buNone/>
            </a:pPr>
            <a:r>
              <a:rPr lang="es-MX" sz="2400" b="1" dirty="0">
                <a:solidFill>
                  <a:srgbClr val="262E36"/>
                </a:solidFill>
                <a:latin typeface="Century Gothic"/>
                <a:ea typeface="Century Gothic"/>
                <a:cs typeface="Century Gothic"/>
                <a:sym typeface="Century Gothic"/>
              </a:rPr>
              <a:t>Visualización</a:t>
            </a:r>
          </a:p>
        </p:txBody>
      </p:sp>
      <p:cxnSp>
        <p:nvCxnSpPr>
          <p:cNvPr id="78" name="Google Shape;78;p4"/>
          <p:cNvCxnSpPr/>
          <p:nvPr/>
        </p:nvCxnSpPr>
        <p:spPr>
          <a:xfrm>
            <a:off x="5522865" y="1114755"/>
            <a:ext cx="0" cy="5743245"/>
          </a:xfrm>
          <a:prstGeom prst="straightConnector1">
            <a:avLst/>
          </a:prstGeom>
          <a:noFill/>
          <a:ln w="9525" cap="flat" cmpd="sng">
            <a:solidFill>
              <a:srgbClr val="BABDC2"/>
            </a:solidFill>
            <a:prstDash val="solid"/>
            <a:miter lim="800000"/>
            <a:headEnd type="none" w="sm" len="sm"/>
            <a:tailEnd type="none" w="sm" len="sm"/>
          </a:ln>
        </p:spPr>
      </p:cxnSp>
      <p:sp>
        <p:nvSpPr>
          <p:cNvPr id="79" name="Google Shape;79;p4"/>
          <p:cNvSpPr/>
          <p:nvPr/>
        </p:nvSpPr>
        <p:spPr>
          <a:xfrm rot="10800000" flipH="1">
            <a:off x="5349235" y="2043833"/>
            <a:ext cx="347257" cy="347257"/>
          </a:xfrm>
          <a:prstGeom prst="ellipse">
            <a:avLst/>
          </a:prstGeom>
          <a:solidFill>
            <a:srgbClr val="2198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Century Gothic"/>
              <a:ea typeface="Century Gothic"/>
              <a:cs typeface="Century Gothic"/>
              <a:sym typeface="Century Gothic"/>
            </a:endParaRPr>
          </a:p>
        </p:txBody>
      </p:sp>
      <p:sp>
        <p:nvSpPr>
          <p:cNvPr id="80" name="Google Shape;80;p4"/>
          <p:cNvSpPr/>
          <p:nvPr/>
        </p:nvSpPr>
        <p:spPr>
          <a:xfrm>
            <a:off x="5349234" y="3742033"/>
            <a:ext cx="347257" cy="347257"/>
          </a:xfrm>
          <a:prstGeom prst="ellipse">
            <a:avLst/>
          </a:prstGeom>
          <a:solidFill>
            <a:srgbClr val="00BAF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Century Gothic"/>
              <a:ea typeface="Century Gothic"/>
              <a:cs typeface="Century Gothic"/>
              <a:sym typeface="Century Gothic"/>
            </a:endParaRPr>
          </a:p>
        </p:txBody>
      </p:sp>
      <p:sp>
        <p:nvSpPr>
          <p:cNvPr id="81" name="Google Shape;81;p4"/>
          <p:cNvSpPr txBox="1"/>
          <p:nvPr/>
        </p:nvSpPr>
        <p:spPr>
          <a:xfrm>
            <a:off x="6179347" y="3435242"/>
            <a:ext cx="3241276" cy="99716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E36"/>
              </a:buClr>
              <a:buSzPts val="2400"/>
              <a:buFont typeface="Arial"/>
              <a:buNone/>
            </a:pPr>
            <a:r>
              <a:rPr lang="es-MX" sz="2400" b="1" dirty="0">
                <a:solidFill>
                  <a:srgbClr val="262E36"/>
                </a:solidFill>
                <a:latin typeface="Century Gothic"/>
                <a:ea typeface="Century Gothic"/>
                <a:cs typeface="Century Gothic"/>
                <a:sym typeface="Century Gothic"/>
              </a:rPr>
              <a:t>de Datos</a:t>
            </a:r>
          </a:p>
        </p:txBody>
      </p:sp>
      <p:cxnSp>
        <p:nvCxnSpPr>
          <p:cNvPr id="82" name="Google Shape;82;p4"/>
          <p:cNvCxnSpPr/>
          <p:nvPr/>
        </p:nvCxnSpPr>
        <p:spPr>
          <a:xfrm rot="10800000">
            <a:off x="4392386" y="1114755"/>
            <a:ext cx="1130480" cy="0"/>
          </a:xfrm>
          <a:prstGeom prst="straightConnector1">
            <a:avLst/>
          </a:prstGeom>
          <a:noFill/>
          <a:ln w="9525" cap="flat" cmpd="sng">
            <a:solidFill>
              <a:srgbClr val="BABDC2"/>
            </a:solidFill>
            <a:prstDash val="solid"/>
            <a:miter lim="800000"/>
            <a:headEnd type="none" w="sm" len="sm"/>
            <a:tailEnd type="none" w="sm" len="sm"/>
          </a:ln>
        </p:spPr>
      </p:cxnSp>
      <p:cxnSp>
        <p:nvCxnSpPr>
          <p:cNvPr id="83" name="Google Shape;83;p4"/>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84" name="Google Shape;84;p4"/>
          <p:cNvSpPr/>
          <p:nvPr/>
        </p:nvSpPr>
        <p:spPr>
          <a:xfrm>
            <a:off x="5349234" y="5413843"/>
            <a:ext cx="347257" cy="347257"/>
          </a:xfrm>
          <a:prstGeom prst="ellipse">
            <a:avLst/>
          </a:prstGeom>
          <a:solidFill>
            <a:srgbClr val="2198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Century Gothic"/>
              <a:ea typeface="Century Gothic"/>
              <a:cs typeface="Century Gothic"/>
              <a:sym typeface="Century Gothic"/>
            </a:endParaRPr>
          </a:p>
        </p:txBody>
      </p:sp>
      <p:sp>
        <p:nvSpPr>
          <p:cNvPr id="85" name="Google Shape;85;p4"/>
          <p:cNvSpPr txBox="1"/>
          <p:nvPr/>
        </p:nvSpPr>
        <p:spPr>
          <a:xfrm>
            <a:off x="6179347" y="5091005"/>
            <a:ext cx="3241276" cy="99716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E36"/>
              </a:buClr>
              <a:buSzPts val="2400"/>
              <a:buFont typeface="Arial"/>
              <a:buNone/>
            </a:pPr>
            <a:r>
              <a:rPr lang="es-MX" sz="2400" b="1" dirty="0">
                <a:solidFill>
                  <a:srgbClr val="262E36"/>
                </a:solidFill>
                <a:latin typeface="Century Gothic"/>
                <a:ea typeface="Century Gothic"/>
                <a:cs typeface="Century Gothic"/>
                <a:sym typeface="Century Gothic"/>
              </a:rPr>
              <a:t>para la Toma de Decisiones</a:t>
            </a:r>
          </a:p>
        </p:txBody>
      </p:sp>
    </p:spTree>
    <p:extLst>
      <p:ext uri="{BB962C8B-B14F-4D97-AF65-F5344CB8AC3E}">
        <p14:creationId xmlns:p14="http://schemas.microsoft.com/office/powerpoint/2010/main" val="3376337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E36"/>
              </a:buClr>
              <a:buSzPts val="4400"/>
              <a:buFont typeface="Century Gothic"/>
              <a:buNone/>
            </a:pPr>
            <a:r>
              <a:rPr lang="es-MX" dirty="0"/>
              <a:t>Visualización de Datos</a:t>
            </a:r>
            <a:endParaRPr dirty="0"/>
          </a:p>
        </p:txBody>
      </p:sp>
      <p:cxnSp>
        <p:nvCxnSpPr>
          <p:cNvPr id="61" name="Google Shape;61;p2"/>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2" name="Text Placeholder 1"/>
          <p:cNvSpPr>
            <a:spLocks noGrp="1"/>
          </p:cNvSpPr>
          <p:nvPr>
            <p:ph type="body" idx="1"/>
          </p:nvPr>
        </p:nvSpPr>
        <p:spPr/>
        <p:txBody>
          <a:bodyPr>
            <a:normAutofit lnSpcReduction="10000"/>
          </a:bodyPr>
          <a:lstStyle/>
          <a:p>
            <a:pPr marL="114300" indent="0">
              <a:buNone/>
            </a:pPr>
            <a:r>
              <a:rPr lang="en-US" sz="3200" dirty="0" err="1"/>
              <a:t>Una</a:t>
            </a:r>
            <a:r>
              <a:rPr lang="en-US" sz="3200" dirty="0"/>
              <a:t> </a:t>
            </a:r>
            <a:r>
              <a:rPr lang="en-US" sz="3200" dirty="0" err="1"/>
              <a:t>representación</a:t>
            </a:r>
            <a:r>
              <a:rPr lang="en-US" sz="3200" dirty="0"/>
              <a:t> </a:t>
            </a:r>
            <a:r>
              <a:rPr lang="en-US" sz="3200" dirty="0" err="1"/>
              <a:t>gráfica</a:t>
            </a:r>
            <a:r>
              <a:rPr lang="en-US" sz="3200" dirty="0"/>
              <a:t> de </a:t>
            </a:r>
            <a:r>
              <a:rPr lang="en-US" sz="3200" dirty="0" err="1"/>
              <a:t>una</a:t>
            </a:r>
            <a:r>
              <a:rPr lang="en-US" sz="3200" dirty="0"/>
              <a:t> </a:t>
            </a:r>
            <a:r>
              <a:rPr lang="en-US" sz="3200" dirty="0" err="1"/>
              <a:t>historia</a:t>
            </a:r>
            <a:r>
              <a:rPr lang="en-US" sz="3200" dirty="0"/>
              <a:t>, </a:t>
            </a:r>
            <a:r>
              <a:rPr lang="en-US" sz="3200" dirty="0" err="1"/>
              <a:t>contada</a:t>
            </a:r>
            <a:r>
              <a:rPr lang="en-US" sz="3200" dirty="0"/>
              <a:t> con </a:t>
            </a:r>
            <a:r>
              <a:rPr lang="en-US" sz="3200" dirty="0" err="1"/>
              <a:t>datos</a:t>
            </a:r>
            <a:endParaRPr lang="en-US" sz="3200"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sz="2000" dirty="0"/>
              <a:t>Con base en las </a:t>
            </a:r>
            <a:r>
              <a:rPr lang="en-US" sz="2000" dirty="0" err="1"/>
              <a:t>definiciones</a:t>
            </a:r>
            <a:r>
              <a:rPr lang="en-US" sz="2000" dirty="0"/>
              <a:t> </a:t>
            </a:r>
            <a:r>
              <a:rPr lang="en-US" sz="2000" dirty="0" err="1"/>
              <a:t>proporcionadas</a:t>
            </a:r>
            <a:r>
              <a:rPr lang="en-US" sz="2000" dirty="0"/>
              <a:t> </a:t>
            </a:r>
            <a:r>
              <a:rPr lang="en-US" sz="2000" dirty="0" err="1"/>
              <a:t>por</a:t>
            </a:r>
            <a:r>
              <a:rPr lang="en-US" sz="2000" dirty="0"/>
              <a:t>: </a:t>
            </a:r>
          </a:p>
          <a:p>
            <a:pPr marL="114300" indent="0">
              <a:buNone/>
            </a:pPr>
            <a:r>
              <a:rPr lang="en-US" sz="2000" dirty="0" err="1"/>
              <a:t>Sosulski</a:t>
            </a:r>
            <a:r>
              <a:rPr lang="en-US" sz="2000" dirty="0"/>
              <a:t>, Kristen. Data Visualization Made Simple (p. 9). Taylor and Francis. </a:t>
            </a:r>
            <a:endParaRPr lang="es-MX" sz="2000" dirty="0">
              <a:solidFill>
                <a:schemeClr val="accent1"/>
              </a:solidFill>
            </a:endParaRPr>
          </a:p>
        </p:txBody>
      </p:sp>
    </p:spTree>
    <p:extLst>
      <p:ext uri="{BB962C8B-B14F-4D97-AF65-F5344CB8AC3E}">
        <p14:creationId xmlns:p14="http://schemas.microsoft.com/office/powerpoint/2010/main" val="332816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E36"/>
              </a:buClr>
              <a:buSzPts val="4400"/>
              <a:buFont typeface="Century Gothic"/>
              <a:buNone/>
            </a:pPr>
            <a:r>
              <a:rPr lang="es-MX" dirty="0"/>
              <a:t>Visualización de Datos</a:t>
            </a:r>
            <a:endParaRPr dirty="0"/>
          </a:p>
        </p:txBody>
      </p:sp>
      <p:cxnSp>
        <p:nvCxnSpPr>
          <p:cNvPr id="61" name="Google Shape;61;p2"/>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2" name="Text Placeholder 1"/>
          <p:cNvSpPr>
            <a:spLocks noGrp="1"/>
          </p:cNvSpPr>
          <p:nvPr>
            <p:ph type="body" idx="1"/>
          </p:nvPr>
        </p:nvSpPr>
        <p:spPr/>
        <p:txBody>
          <a:bodyPr/>
          <a:lstStyle/>
          <a:p>
            <a:pPr marL="114300" indent="0">
              <a:buNone/>
            </a:pPr>
            <a:r>
              <a:rPr lang="es-MX" sz="3200" dirty="0"/>
              <a:t>Al terminar la unidad de formación, el estudiante:</a:t>
            </a:r>
          </a:p>
          <a:p>
            <a:r>
              <a:rPr lang="es-MX" sz="3200" dirty="0">
                <a:solidFill>
                  <a:schemeClr val="accent1"/>
                </a:solidFill>
              </a:rPr>
              <a:t>Evalúa escenarios de mejora, con base en criterios-indicadores integrales establecidos.</a:t>
            </a:r>
          </a:p>
          <a:p>
            <a:r>
              <a:rPr lang="es-MX" sz="3200" dirty="0">
                <a:solidFill>
                  <a:schemeClr val="accent1"/>
                </a:solidFill>
              </a:rPr>
              <a:t>Prioriza propuestas de mejora al proceso bajo estudio, aplicando una visión sistémica y los indicadores de desempeño relevantes.</a:t>
            </a:r>
          </a:p>
          <a:p>
            <a:endParaRPr lang="es-MX" dirty="0">
              <a:solidFill>
                <a:schemeClr val="accent1"/>
              </a:solidFill>
            </a:endParaRPr>
          </a:p>
        </p:txBody>
      </p:sp>
    </p:spTree>
    <p:extLst>
      <p:ext uri="{BB962C8B-B14F-4D97-AF65-F5344CB8AC3E}">
        <p14:creationId xmlns:p14="http://schemas.microsoft.com/office/powerpoint/2010/main" val="219890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Rounded Rectangle 1"/>
          <p:cNvSpPr/>
          <p:nvPr/>
        </p:nvSpPr>
        <p:spPr>
          <a:xfrm>
            <a:off x="635000" y="1518468"/>
            <a:ext cx="10898188" cy="1026612"/>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Google Shape;148;p8"/>
          <p:cNvSpPr txBox="1"/>
          <p:nvPr/>
        </p:nvSpPr>
        <p:spPr>
          <a:xfrm>
            <a:off x="658814" y="1518468"/>
            <a:ext cx="10874374" cy="2081211"/>
          </a:xfrm>
          <a:prstGeom prst="rect">
            <a:avLst/>
          </a:prstGeom>
          <a:noFill/>
          <a:ln>
            <a:noFill/>
          </a:ln>
        </p:spPr>
        <p:txBody>
          <a:bodyPr spcFirstLastPara="1" wrap="square" lIns="91425" tIns="45700" rIns="91425" bIns="45700" anchor="t" anchorCtr="0">
            <a:noAutofit/>
          </a:bodyPr>
          <a:lstStyle/>
          <a:p>
            <a:pPr lvl="0">
              <a:buClr>
                <a:srgbClr val="262E36"/>
              </a:buClr>
              <a:buSzPts val="1800"/>
            </a:pPr>
            <a:r>
              <a:rPr lang="es-MX" sz="2000" b="1" dirty="0">
                <a:solidFill>
                  <a:srgbClr val="262E36"/>
                </a:solidFill>
                <a:latin typeface="+mj-lt"/>
                <a:ea typeface="Century Gothic"/>
                <a:cs typeface="Century Gothic"/>
                <a:sym typeface="Century Gothic"/>
              </a:rPr>
              <a:t>Inteligencia de negocios basada en estadística</a:t>
            </a:r>
          </a:p>
          <a:p>
            <a:pPr lvl="0">
              <a:buClr>
                <a:srgbClr val="262E36"/>
              </a:buClr>
              <a:buSzPts val="1800"/>
            </a:pPr>
            <a:r>
              <a:rPr lang="es-MX" sz="1800" dirty="0">
                <a:solidFill>
                  <a:srgbClr val="262E36"/>
                </a:solidFill>
                <a:latin typeface="+mj-lt"/>
                <a:ea typeface="Century Gothic"/>
                <a:cs typeface="Century Gothic"/>
                <a:sym typeface="Century Gothic"/>
              </a:rPr>
              <a:t>Toma </a:t>
            </a:r>
            <a:r>
              <a:rPr lang="es-MX" sz="1800" b="1" dirty="0">
                <a:solidFill>
                  <a:schemeClr val="accent1"/>
                </a:solidFill>
                <a:latin typeface="+mj-lt"/>
                <a:ea typeface="Century Gothic"/>
                <a:cs typeface="Century Gothic"/>
                <a:sym typeface="Century Gothic"/>
              </a:rPr>
              <a:t>decisiones integrales </a:t>
            </a:r>
            <a:r>
              <a:rPr lang="es-MX" sz="1800" dirty="0">
                <a:solidFill>
                  <a:srgbClr val="262E36"/>
                </a:solidFill>
                <a:latin typeface="+mj-lt"/>
                <a:ea typeface="Century Gothic"/>
                <a:cs typeface="Century Gothic"/>
                <a:sym typeface="Century Gothic"/>
              </a:rPr>
              <a:t>en procesos con abundancia de </a:t>
            </a:r>
            <a:r>
              <a:rPr lang="es-MX" sz="1800" b="1" dirty="0">
                <a:solidFill>
                  <a:schemeClr val="accent1"/>
                </a:solidFill>
                <a:latin typeface="+mj-lt"/>
                <a:ea typeface="Century Gothic"/>
                <a:cs typeface="Century Gothic"/>
                <a:sym typeface="Century Gothic"/>
              </a:rPr>
              <a:t>datos</a:t>
            </a:r>
            <a:r>
              <a:rPr lang="es-MX" sz="1800" dirty="0">
                <a:solidFill>
                  <a:srgbClr val="262E36"/>
                </a:solidFill>
                <a:latin typeface="+mj-lt"/>
                <a:ea typeface="Century Gothic"/>
                <a:cs typeface="Century Gothic"/>
                <a:sym typeface="Century Gothic"/>
              </a:rPr>
              <a:t>, utilizando </a:t>
            </a:r>
            <a:r>
              <a:rPr lang="es-MX" sz="1800" b="1" dirty="0">
                <a:solidFill>
                  <a:schemeClr val="accent1"/>
                </a:solidFill>
                <a:latin typeface="+mj-lt"/>
                <a:ea typeface="Century Gothic"/>
                <a:cs typeface="Century Gothic"/>
                <a:sym typeface="Century Gothic"/>
              </a:rPr>
              <a:t>herramientas estadísticas </a:t>
            </a:r>
            <a:r>
              <a:rPr lang="es-MX" sz="1800" dirty="0">
                <a:solidFill>
                  <a:srgbClr val="262E36"/>
                </a:solidFill>
                <a:latin typeface="+mj-lt"/>
                <a:ea typeface="Century Gothic"/>
                <a:cs typeface="Century Gothic"/>
                <a:sym typeface="Century Gothic"/>
              </a:rPr>
              <a:t>avanzadas</a:t>
            </a:r>
          </a:p>
          <a:p>
            <a:pPr lvl="0">
              <a:buClr>
                <a:srgbClr val="262E36"/>
              </a:buClr>
              <a:buSzPts val="1600"/>
            </a:pPr>
            <a:endParaRPr lang="es-MX" sz="1800" b="1" dirty="0">
              <a:solidFill>
                <a:srgbClr val="262E36"/>
              </a:solidFill>
              <a:latin typeface="+mj-lt"/>
              <a:ea typeface="Century Gothic"/>
              <a:cs typeface="Century Gothic"/>
              <a:sym typeface="Century Gothic"/>
            </a:endParaRPr>
          </a:p>
          <a:p>
            <a:pPr lvl="0">
              <a:buClr>
                <a:srgbClr val="262E36"/>
              </a:buClr>
              <a:buSzPts val="1600"/>
            </a:pPr>
            <a:r>
              <a:rPr lang="es-MX" sz="1800" b="1" dirty="0">
                <a:solidFill>
                  <a:srgbClr val="262E36"/>
                </a:solidFill>
                <a:latin typeface="+mj-lt"/>
                <a:ea typeface="Century Gothic"/>
                <a:cs typeface="Century Gothic"/>
                <a:sym typeface="Century Gothic"/>
              </a:rPr>
              <a:t>Obtiene datos de un proceso organizacional para su entendimiento. Es capaz de:</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Utilizar instrumentos tecnológicos para la recolección de datos</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Identificar </a:t>
            </a:r>
            <a:r>
              <a:rPr lang="es-MX" sz="1800" b="1" dirty="0">
                <a:solidFill>
                  <a:schemeClr val="accent1"/>
                </a:solidFill>
                <a:latin typeface="+mj-lt"/>
                <a:ea typeface="Century Gothic"/>
                <a:cs typeface="Century Gothic"/>
                <a:sym typeface="Century Gothic"/>
              </a:rPr>
              <a:t>fuentes de información confiables</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Diseñar planes de recolección de datos, considerando los fundamentos estadísticos </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Utilizar herramientas tecnológicas especializadas para el </a:t>
            </a:r>
            <a:r>
              <a:rPr lang="es-MX" sz="1800" b="1" dirty="0">
                <a:solidFill>
                  <a:schemeClr val="accent1"/>
                </a:solidFill>
                <a:latin typeface="+mj-lt"/>
                <a:ea typeface="Century Gothic"/>
                <a:cs typeface="Century Gothic"/>
                <a:sym typeface="Century Gothic"/>
              </a:rPr>
              <a:t>almacenamiento y estructuración </a:t>
            </a:r>
            <a:r>
              <a:rPr lang="es-MX" sz="1800" dirty="0">
                <a:solidFill>
                  <a:srgbClr val="262E36"/>
                </a:solidFill>
                <a:latin typeface="+mj-lt"/>
                <a:ea typeface="Century Gothic"/>
                <a:cs typeface="Century Gothic"/>
                <a:sym typeface="Century Gothic"/>
              </a:rPr>
              <a:t>de datos</a:t>
            </a:r>
          </a:p>
          <a:p>
            <a:pPr lvl="0">
              <a:buClr>
                <a:srgbClr val="262E36"/>
              </a:buClr>
              <a:buSzPts val="1600"/>
            </a:pPr>
            <a:endParaRPr lang="es-MX" sz="1800" dirty="0">
              <a:solidFill>
                <a:srgbClr val="262E36"/>
              </a:solidFill>
              <a:latin typeface="+mj-lt"/>
              <a:ea typeface="Century Gothic"/>
              <a:cs typeface="Century Gothic"/>
              <a:sym typeface="Century Gothic"/>
            </a:endParaRPr>
          </a:p>
          <a:p>
            <a:pPr lvl="0">
              <a:buClr>
                <a:srgbClr val="262E36"/>
              </a:buClr>
              <a:buSzPts val="1600"/>
            </a:pPr>
            <a:r>
              <a:rPr lang="es-MX" sz="1800" b="1" dirty="0">
                <a:solidFill>
                  <a:srgbClr val="262E36"/>
                </a:solidFill>
                <a:latin typeface="+mj-lt"/>
                <a:ea typeface="Century Gothic"/>
                <a:cs typeface="Century Gothic"/>
                <a:sym typeface="Century Gothic"/>
              </a:rPr>
              <a:t>Genera información para decisiones en base a análisis estadístico de datos. Es capaz de:</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Estructurar información en </a:t>
            </a:r>
            <a:r>
              <a:rPr lang="es-MX" sz="1800" b="1" dirty="0">
                <a:solidFill>
                  <a:schemeClr val="accent1"/>
                </a:solidFill>
                <a:latin typeface="+mj-lt"/>
                <a:ea typeface="Century Gothic"/>
                <a:cs typeface="Century Gothic"/>
                <a:sym typeface="Century Gothic"/>
              </a:rPr>
              <a:t>cuadros de indicadores </a:t>
            </a:r>
            <a:r>
              <a:rPr lang="es-MX" sz="1800" dirty="0">
                <a:solidFill>
                  <a:srgbClr val="262E36"/>
                </a:solidFill>
                <a:latin typeface="+mj-lt"/>
                <a:ea typeface="Century Gothic"/>
                <a:cs typeface="Century Gothic"/>
                <a:sym typeface="Century Gothic"/>
              </a:rPr>
              <a:t>que permitan la toma de decisiones</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Utilizar herramientas computacionales especializadas para el </a:t>
            </a:r>
            <a:r>
              <a:rPr lang="es-MX" sz="1800" b="1" dirty="0">
                <a:solidFill>
                  <a:schemeClr val="accent1"/>
                </a:solidFill>
                <a:latin typeface="+mj-lt"/>
                <a:ea typeface="Century Gothic"/>
                <a:cs typeface="Century Gothic"/>
                <a:sym typeface="Century Gothic"/>
              </a:rPr>
              <a:t>análisis estadístico y visualización de los datos</a:t>
            </a:r>
          </a:p>
          <a:p>
            <a:pPr marL="285750" lvl="0" indent="-285750">
              <a:buClr>
                <a:srgbClr val="262E36"/>
              </a:buClr>
              <a:buSzPts val="1600"/>
              <a:buFont typeface="Arial" panose="020B0604020202020204" pitchFamily="34" charset="0"/>
              <a:buChar char="•"/>
            </a:pPr>
            <a:r>
              <a:rPr lang="es-MX" sz="1800" dirty="0">
                <a:solidFill>
                  <a:srgbClr val="262E36"/>
                </a:solidFill>
                <a:latin typeface="+mj-lt"/>
                <a:ea typeface="Century Gothic"/>
                <a:cs typeface="Century Gothic"/>
                <a:sym typeface="Century Gothic"/>
              </a:rPr>
              <a:t>Utilizar herramientas estadísticas avanzadas para identificar las </a:t>
            </a:r>
            <a:r>
              <a:rPr lang="es-MX" sz="1800" b="1" dirty="0">
                <a:solidFill>
                  <a:schemeClr val="accent1"/>
                </a:solidFill>
                <a:latin typeface="+mj-lt"/>
                <a:ea typeface="Century Gothic"/>
                <a:cs typeface="Century Gothic"/>
                <a:sym typeface="Century Gothic"/>
              </a:rPr>
              <a:t>interacciones entre las variables </a:t>
            </a:r>
            <a:r>
              <a:rPr lang="es-MX" sz="1800" dirty="0">
                <a:solidFill>
                  <a:srgbClr val="262E36"/>
                </a:solidFill>
                <a:latin typeface="+mj-lt"/>
                <a:ea typeface="Century Gothic"/>
                <a:cs typeface="Century Gothic"/>
                <a:sym typeface="Century Gothic"/>
              </a:rPr>
              <a:t>modeladas en los datos</a:t>
            </a:r>
          </a:p>
        </p:txBody>
      </p:sp>
      <p:sp>
        <p:nvSpPr>
          <p:cNvPr id="157" name="Google Shape;157;p8"/>
          <p:cNvSpPr txBox="1">
            <a:spLocks noGrp="1"/>
          </p:cNvSpPr>
          <p:nvPr>
            <p:ph type="title"/>
          </p:nvPr>
        </p:nvSpPr>
        <p:spPr>
          <a:xfrm>
            <a:off x="838200" y="365126"/>
            <a:ext cx="10515600" cy="1055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E36"/>
              </a:buClr>
              <a:buSzPts val="4400"/>
              <a:buFont typeface="Century Gothic"/>
              <a:buNone/>
            </a:pPr>
            <a:r>
              <a:rPr lang="es-MX" sz="3200" dirty="0"/>
              <a:t>Competencias y </a:t>
            </a:r>
            <a:r>
              <a:rPr lang="es-MX" sz="3200" dirty="0" err="1"/>
              <a:t>subcompetencias</a:t>
            </a:r>
            <a:r>
              <a:rPr lang="es-MX" sz="3200" dirty="0"/>
              <a:t> a desarrollar (1)</a:t>
            </a:r>
            <a:endParaRPr sz="3200" dirty="0"/>
          </a:p>
        </p:txBody>
      </p:sp>
      <p:cxnSp>
        <p:nvCxnSpPr>
          <p:cNvPr id="158" name="Google Shape;158;p8"/>
          <p:cNvCxnSpPr/>
          <p:nvPr/>
        </p:nvCxnSpPr>
        <p:spPr>
          <a:xfrm>
            <a:off x="635000" y="495300"/>
            <a:ext cx="0" cy="714068"/>
          </a:xfrm>
          <a:prstGeom prst="straightConnector1">
            <a:avLst/>
          </a:prstGeom>
          <a:noFill/>
          <a:ln w="76200" cap="flat" cmpd="sng">
            <a:solidFill>
              <a:srgbClr val="00BAF7"/>
            </a:solidFill>
            <a:prstDash val="solid"/>
            <a:miter lim="800000"/>
            <a:headEnd type="none" w="sm" len="sm"/>
            <a:tailEnd type="none" w="sm" len="sm"/>
          </a:ln>
        </p:spPr>
      </p:cxnSp>
    </p:spTree>
    <p:extLst>
      <p:ext uri="{BB962C8B-B14F-4D97-AF65-F5344CB8AC3E}">
        <p14:creationId xmlns:p14="http://schemas.microsoft.com/office/powerpoint/2010/main" val="1134720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5" name="Rounded Rectangle 4"/>
          <p:cNvSpPr/>
          <p:nvPr/>
        </p:nvSpPr>
        <p:spPr>
          <a:xfrm>
            <a:off x="635000" y="4475028"/>
            <a:ext cx="10898188" cy="1026612"/>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Google Shape;148;p8"/>
          <p:cNvSpPr txBox="1"/>
          <p:nvPr/>
        </p:nvSpPr>
        <p:spPr>
          <a:xfrm>
            <a:off x="658814" y="1518468"/>
            <a:ext cx="10874374" cy="2081211"/>
          </a:xfrm>
          <a:prstGeom prst="rect">
            <a:avLst/>
          </a:prstGeom>
          <a:noFill/>
          <a:ln>
            <a:noFill/>
          </a:ln>
        </p:spPr>
        <p:txBody>
          <a:bodyPr spcFirstLastPara="1" wrap="square" lIns="91425" tIns="45700" rIns="91425" bIns="45700" anchor="t" anchorCtr="0">
            <a:noAutofit/>
          </a:bodyPr>
          <a:lstStyle/>
          <a:p>
            <a:pPr>
              <a:buClr>
                <a:srgbClr val="262E36"/>
              </a:buClr>
              <a:buSzPts val="1600"/>
            </a:pPr>
            <a:r>
              <a:rPr lang="es-MX" sz="1800" b="1" dirty="0">
                <a:solidFill>
                  <a:srgbClr val="262E36"/>
                </a:solidFill>
                <a:latin typeface="+mj-lt"/>
                <a:ea typeface="Century Gothic"/>
                <a:cs typeface="Century Gothic"/>
                <a:sym typeface="Century Gothic"/>
              </a:rPr>
              <a:t>Selecciona el mejor escenario con base en indicadores integrales</a:t>
            </a:r>
            <a:endParaRPr lang="es-MX" sz="1800" dirty="0">
              <a:solidFill>
                <a:srgbClr val="262E36"/>
              </a:solidFill>
              <a:latin typeface="+mj-lt"/>
              <a:ea typeface="Century Gothic"/>
              <a:cs typeface="Century Gothic"/>
              <a:sym typeface="Century Gothic"/>
            </a:endParaRPr>
          </a:p>
          <a:p>
            <a:pPr marL="285750" indent="-285750">
              <a:buClr>
                <a:srgbClr val="262E36"/>
              </a:buClr>
              <a:buFont typeface="Arial" panose="020B0604020202020204" pitchFamily="34" charset="0"/>
              <a:buChar char="•"/>
            </a:pPr>
            <a:r>
              <a:rPr lang="es-MX" sz="1800" dirty="0">
                <a:solidFill>
                  <a:srgbClr val="262E36"/>
                </a:solidFill>
                <a:latin typeface="+mj-lt"/>
                <a:ea typeface="Century Gothic"/>
                <a:cs typeface="Century Gothic"/>
              </a:rPr>
              <a:t>Define las </a:t>
            </a:r>
            <a:r>
              <a:rPr lang="es-MX" sz="1800" b="1" dirty="0">
                <a:solidFill>
                  <a:schemeClr val="accent1"/>
                </a:solidFill>
                <a:latin typeface="+mj-lt"/>
                <a:ea typeface="Century Gothic"/>
                <a:cs typeface="Century Gothic"/>
              </a:rPr>
              <a:t>variables relevantes </a:t>
            </a:r>
            <a:r>
              <a:rPr lang="es-MX" sz="1800" dirty="0">
                <a:solidFill>
                  <a:srgbClr val="262E36"/>
                </a:solidFill>
                <a:latin typeface="+mj-lt"/>
                <a:ea typeface="Century Gothic"/>
                <a:cs typeface="Century Gothic"/>
              </a:rPr>
              <a:t>a ser modificadas dentro del escenario actual con la finalidad de generar nuevos escenarios en los cuales se desea analizar su comportamiento, para realizar la sensibilización del escenario actual</a:t>
            </a:r>
          </a:p>
          <a:p>
            <a:pPr marL="285750" indent="-285750">
              <a:buClr>
                <a:srgbClr val="262E36"/>
              </a:buClr>
              <a:buFont typeface="Arial" panose="020B0604020202020204" pitchFamily="34" charset="0"/>
              <a:buChar char="•"/>
            </a:pPr>
            <a:r>
              <a:rPr lang="es-MX" sz="1800" dirty="0">
                <a:solidFill>
                  <a:srgbClr val="262E36"/>
                </a:solidFill>
                <a:latin typeface="+mj-lt"/>
                <a:ea typeface="Century Gothic"/>
                <a:cs typeface="Century Gothic"/>
              </a:rPr>
              <a:t>Es capaz de utilizar </a:t>
            </a:r>
            <a:r>
              <a:rPr lang="es-MX" sz="1800" b="1" dirty="0">
                <a:solidFill>
                  <a:schemeClr val="accent1"/>
                </a:solidFill>
                <a:latin typeface="+mj-lt"/>
                <a:ea typeface="Century Gothic"/>
                <a:cs typeface="Century Gothic"/>
              </a:rPr>
              <a:t>varios métodos de análisis y estructuración de información </a:t>
            </a:r>
            <a:r>
              <a:rPr lang="es-MX" sz="1800" dirty="0">
                <a:solidFill>
                  <a:srgbClr val="262E36"/>
                </a:solidFill>
                <a:latin typeface="+mj-lt"/>
                <a:ea typeface="Century Gothic"/>
                <a:cs typeface="Century Gothic"/>
              </a:rPr>
              <a:t>en la definición de las variables más relevantes para generar escenarios</a:t>
            </a:r>
          </a:p>
          <a:p>
            <a:pPr marL="285750" indent="-285750">
              <a:buClr>
                <a:srgbClr val="262E36"/>
              </a:buClr>
              <a:buFont typeface="Arial" panose="020B0604020202020204" pitchFamily="34" charset="0"/>
              <a:buChar char="•"/>
            </a:pPr>
            <a:r>
              <a:rPr lang="es-MX" sz="1800" dirty="0">
                <a:solidFill>
                  <a:srgbClr val="262E36"/>
                </a:solidFill>
                <a:latin typeface="+mj-lt"/>
                <a:ea typeface="Century Gothic"/>
                <a:cs typeface="Century Gothic"/>
              </a:rPr>
              <a:t>Es capaz de utilizar metodologías para la generación de escenarios y utilizar herramientas especializadas para el análisis experimental de los mismos</a:t>
            </a:r>
          </a:p>
          <a:p>
            <a:pPr marL="285750" indent="-285750">
              <a:buClr>
                <a:srgbClr val="262E36"/>
              </a:buClr>
              <a:buFont typeface="Arial" panose="020B0604020202020204" pitchFamily="34" charset="0"/>
              <a:buChar char="•"/>
            </a:pPr>
            <a:r>
              <a:rPr lang="es-MX" sz="1800" dirty="0">
                <a:solidFill>
                  <a:srgbClr val="262E36"/>
                </a:solidFill>
                <a:latin typeface="+mj-lt"/>
                <a:ea typeface="Century Gothic"/>
                <a:cs typeface="Century Gothic"/>
              </a:rPr>
              <a:t>Es capaz de utilizar herramientas tecnológicas de prospección o proyección de escenarios para estimar el impacto de modificaciones en las características de modelación actuales</a:t>
            </a:r>
          </a:p>
          <a:p>
            <a:pPr>
              <a:buClr>
                <a:srgbClr val="262E36"/>
              </a:buClr>
            </a:pPr>
            <a:endParaRPr lang="es-MX" sz="1800" dirty="0">
              <a:solidFill>
                <a:srgbClr val="262E36"/>
              </a:solidFill>
              <a:latin typeface="+mj-lt"/>
              <a:ea typeface="Century Gothic"/>
              <a:cs typeface="Century Gothic"/>
            </a:endParaRPr>
          </a:p>
          <a:p>
            <a:pPr>
              <a:buClr>
                <a:srgbClr val="262E36"/>
              </a:buClr>
            </a:pPr>
            <a:r>
              <a:rPr lang="es-MX" sz="2000" b="1" dirty="0">
                <a:solidFill>
                  <a:srgbClr val="262E36"/>
                </a:solidFill>
                <a:latin typeface="+mj-lt"/>
                <a:ea typeface="Century Gothic"/>
                <a:cs typeface="Century Gothic"/>
              </a:rPr>
              <a:t>Razonamiento para la complejidad</a:t>
            </a:r>
          </a:p>
          <a:p>
            <a:pPr>
              <a:buClr>
                <a:srgbClr val="262E36"/>
              </a:buClr>
            </a:pPr>
            <a:r>
              <a:rPr lang="es-MX" sz="1800" dirty="0">
                <a:solidFill>
                  <a:srgbClr val="262E36"/>
                </a:solidFill>
                <a:latin typeface="+mj-lt"/>
                <a:ea typeface="Century Gothic"/>
                <a:cs typeface="Century Gothic"/>
              </a:rPr>
              <a:t>Integra diferentes tipos de razonamiento para el </a:t>
            </a:r>
            <a:r>
              <a:rPr lang="es-MX" sz="1800" b="1" dirty="0">
                <a:solidFill>
                  <a:schemeClr val="accent1"/>
                </a:solidFill>
                <a:latin typeface="+mj-lt"/>
                <a:ea typeface="Century Gothic"/>
                <a:cs typeface="Century Gothic"/>
              </a:rPr>
              <a:t>análisis, síntesis y solución </a:t>
            </a:r>
            <a:r>
              <a:rPr lang="es-MX" sz="1800" dirty="0">
                <a:solidFill>
                  <a:srgbClr val="262E36"/>
                </a:solidFill>
                <a:latin typeface="+mj-lt"/>
                <a:ea typeface="Century Gothic"/>
                <a:cs typeface="Century Gothic"/>
              </a:rPr>
              <a:t>de problemas, con disposición al aprendizaje continuo.</a:t>
            </a:r>
          </a:p>
          <a:p>
            <a:pPr>
              <a:buClr>
                <a:srgbClr val="262E36"/>
              </a:buClr>
            </a:pPr>
            <a:endParaRPr lang="es-MX" sz="1800" dirty="0">
              <a:solidFill>
                <a:srgbClr val="262E36"/>
              </a:solidFill>
              <a:latin typeface="+mj-lt"/>
              <a:ea typeface="Century Gothic"/>
              <a:cs typeface="Century Gothic"/>
            </a:endParaRPr>
          </a:p>
          <a:p>
            <a:pPr>
              <a:buClr>
                <a:srgbClr val="262E36"/>
              </a:buClr>
            </a:pPr>
            <a:r>
              <a:rPr lang="es-MX" sz="1800" dirty="0">
                <a:solidFill>
                  <a:srgbClr val="262E36"/>
                </a:solidFill>
                <a:latin typeface="+mj-lt"/>
                <a:ea typeface="Century Gothic"/>
                <a:cs typeface="Century Gothic"/>
              </a:rPr>
              <a:t>Pensamiento crítico</a:t>
            </a:r>
          </a:p>
          <a:p>
            <a:pPr>
              <a:buClr>
                <a:srgbClr val="262E36"/>
              </a:buClr>
            </a:pPr>
            <a:r>
              <a:rPr lang="es-MX" sz="1800" dirty="0">
                <a:solidFill>
                  <a:srgbClr val="262E36"/>
                </a:solidFill>
                <a:latin typeface="+mj-lt"/>
                <a:ea typeface="Century Gothic"/>
                <a:cs typeface="Century Gothic"/>
              </a:rPr>
              <a:t>Evalúa la solidez de los razonamientos propios y ajenos, con base en la identificación de falacias y contradicciones que le permitan formar un juicio propio ante una situación o problema.</a:t>
            </a:r>
          </a:p>
          <a:p>
            <a:endParaRPr lang="es-MX" sz="1800" dirty="0"/>
          </a:p>
          <a:p>
            <a:pPr lvl="0">
              <a:buClr>
                <a:srgbClr val="262E36"/>
              </a:buClr>
              <a:buSzPts val="1600"/>
            </a:pPr>
            <a:endParaRPr lang="es-MX" sz="1600" dirty="0">
              <a:solidFill>
                <a:srgbClr val="262E36"/>
              </a:solidFill>
              <a:latin typeface="Century Gothic"/>
              <a:ea typeface="Century Gothic"/>
              <a:cs typeface="Century Gothic"/>
              <a:sym typeface="Century Gothic"/>
            </a:endParaRPr>
          </a:p>
        </p:txBody>
      </p:sp>
      <p:sp>
        <p:nvSpPr>
          <p:cNvPr id="157" name="Google Shape;157;p8"/>
          <p:cNvSpPr txBox="1">
            <a:spLocks noGrp="1"/>
          </p:cNvSpPr>
          <p:nvPr>
            <p:ph type="title"/>
          </p:nvPr>
        </p:nvSpPr>
        <p:spPr>
          <a:xfrm>
            <a:off x="838200" y="365126"/>
            <a:ext cx="10515600" cy="1055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E36"/>
              </a:buClr>
              <a:buSzPts val="4400"/>
              <a:buFont typeface="Century Gothic"/>
              <a:buNone/>
            </a:pPr>
            <a:r>
              <a:rPr lang="es-MX" sz="3200" dirty="0"/>
              <a:t>Competencias y </a:t>
            </a:r>
            <a:r>
              <a:rPr lang="es-MX" sz="3200" dirty="0" err="1"/>
              <a:t>subcompetencias</a:t>
            </a:r>
            <a:r>
              <a:rPr lang="es-MX" sz="3200" dirty="0"/>
              <a:t> a desarrollar (2)</a:t>
            </a:r>
            <a:endParaRPr sz="3200" dirty="0"/>
          </a:p>
        </p:txBody>
      </p:sp>
      <p:cxnSp>
        <p:nvCxnSpPr>
          <p:cNvPr id="158" name="Google Shape;158;p8"/>
          <p:cNvCxnSpPr/>
          <p:nvPr/>
        </p:nvCxnSpPr>
        <p:spPr>
          <a:xfrm>
            <a:off x="635000" y="495300"/>
            <a:ext cx="0" cy="714068"/>
          </a:xfrm>
          <a:prstGeom prst="straightConnector1">
            <a:avLst/>
          </a:prstGeom>
          <a:noFill/>
          <a:ln w="76200" cap="flat" cmpd="sng">
            <a:solidFill>
              <a:srgbClr val="00BAF7"/>
            </a:solidFill>
            <a:prstDash val="solid"/>
            <a:miter lim="800000"/>
            <a:headEnd type="none" w="sm" len="sm"/>
            <a:tailEnd type="none" w="sm" len="sm"/>
          </a:ln>
        </p:spPr>
      </p:cxnSp>
    </p:spTree>
    <p:extLst>
      <p:ext uri="{BB962C8B-B14F-4D97-AF65-F5344CB8AC3E}">
        <p14:creationId xmlns:p14="http://schemas.microsoft.com/office/powerpoint/2010/main" val="1106893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2445481" y="2965555"/>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1" name="Google Shape;281;p17"/>
          <p:cNvSpPr/>
          <p:nvPr/>
        </p:nvSpPr>
        <p:spPr>
          <a:xfrm>
            <a:off x="5301805" y="4047372"/>
            <a:ext cx="2173178" cy="1086328"/>
          </a:xfrm>
          <a:custGeom>
            <a:avLst/>
            <a:gdLst/>
            <a:ahLst/>
            <a:cxnLst/>
            <a:rect l="l" t="t" r="r" b="b"/>
            <a:pathLst>
              <a:path w="1449298" h="724475" extrusionOk="0">
                <a:moveTo>
                  <a:pt x="0" y="0"/>
                </a:moveTo>
                <a:lnTo>
                  <a:pt x="1449298" y="0"/>
                </a:lnTo>
                <a:lnTo>
                  <a:pt x="1449298" y="724475"/>
                </a:lnTo>
                <a:lnTo>
                  <a:pt x="0" y="724475"/>
                </a:lnTo>
                <a:lnTo>
                  <a:pt x="0" y="0"/>
                </a:lnTo>
                <a:close/>
              </a:path>
            </a:pathLst>
          </a:custGeom>
          <a:noFill/>
          <a:ln>
            <a:noFill/>
          </a:ln>
        </p:spPr>
        <p:txBody>
          <a:bodyPr spcFirstLastPara="1" wrap="square" lIns="29825" tIns="29825" rIns="29825" bIns="29825" anchor="ctr" anchorCtr="0">
            <a:noAutofit/>
          </a:bodyPr>
          <a:lstStyle/>
          <a:p>
            <a:pPr marL="0" marR="0" lvl="0" indent="0" algn="ctr" rtl="0">
              <a:lnSpc>
                <a:spcPct val="90000"/>
              </a:lnSpc>
              <a:spcBef>
                <a:spcPts val="0"/>
              </a:spcBef>
              <a:spcAft>
                <a:spcPts val="0"/>
              </a:spcAft>
              <a:buNone/>
            </a:pPr>
            <a:endParaRPr sz="4700">
              <a:solidFill>
                <a:schemeClr val="dk1"/>
              </a:solidFill>
              <a:latin typeface="Calibri"/>
              <a:ea typeface="Calibri"/>
              <a:cs typeface="Calibri"/>
              <a:sym typeface="Calibri"/>
            </a:endParaRPr>
          </a:p>
        </p:txBody>
      </p:sp>
      <p:sp>
        <p:nvSpPr>
          <p:cNvPr id="282" name="Google Shape;28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r>
              <a:rPr lang="es-MX" dirty="0"/>
              <a:t>Presentación: un par de historias de mi primer trabajo</a:t>
            </a:r>
          </a:p>
        </p:txBody>
      </p:sp>
      <p:sp>
        <p:nvSpPr>
          <p:cNvPr id="283" name="Google Shape;283;p17"/>
          <p:cNvSpPr txBox="1"/>
          <p:nvPr/>
        </p:nvSpPr>
        <p:spPr>
          <a:xfrm>
            <a:off x="508749" y="2072250"/>
            <a:ext cx="11024439" cy="353939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AutoNum type="arabicPeriod"/>
            </a:pPr>
            <a:r>
              <a:rPr lang="es-MX" sz="2800" dirty="0">
                <a:solidFill>
                  <a:srgbClr val="262E36"/>
                </a:solidFill>
                <a:latin typeface="Century Gothic"/>
                <a:ea typeface="Century Gothic"/>
                <a:cs typeface="Century Gothic"/>
                <a:sym typeface="Century Gothic"/>
              </a:rPr>
              <a:t>¿Qué tan importante fue para mi lo que aprendí en clases?</a:t>
            </a:r>
          </a:p>
          <a:p>
            <a:pPr marL="457200" marR="0" lvl="0" indent="-457200" algn="l" rtl="0">
              <a:spcBef>
                <a:spcPts val="0"/>
              </a:spcBef>
              <a:spcAft>
                <a:spcPts val="0"/>
              </a:spcAft>
              <a:buAutoNum type="arabicPeriod"/>
            </a:pPr>
            <a:endParaRPr lang="es-MX" sz="2800" dirty="0">
              <a:solidFill>
                <a:srgbClr val="262E36"/>
              </a:solidFill>
              <a:latin typeface="Century Gothic"/>
              <a:ea typeface="Century Gothic"/>
              <a:cs typeface="Century Gothic"/>
              <a:sym typeface="Century Gothic"/>
            </a:endParaRPr>
          </a:p>
          <a:p>
            <a:pPr marL="457200" marR="0" lvl="0" indent="-457200" algn="l" rtl="0">
              <a:spcBef>
                <a:spcPts val="0"/>
              </a:spcBef>
              <a:spcAft>
                <a:spcPts val="0"/>
              </a:spcAft>
              <a:buAutoNum type="arabicPeriod"/>
            </a:pPr>
            <a:endParaRPr lang="es-MX" sz="2800" dirty="0">
              <a:solidFill>
                <a:srgbClr val="262E36"/>
              </a:solidFill>
              <a:latin typeface="Century Gothic"/>
              <a:ea typeface="Century Gothic"/>
              <a:cs typeface="Century Gothic"/>
              <a:sym typeface="Century Gothic"/>
            </a:endParaRPr>
          </a:p>
          <a:p>
            <a:pPr marL="457200" marR="0" lvl="0" indent="-457200" algn="l" rtl="0">
              <a:spcBef>
                <a:spcPts val="0"/>
              </a:spcBef>
              <a:spcAft>
                <a:spcPts val="0"/>
              </a:spcAft>
              <a:buAutoNum type="arabicPeriod"/>
            </a:pPr>
            <a:endParaRPr lang="es-MX" sz="2800" dirty="0">
              <a:solidFill>
                <a:srgbClr val="262E36"/>
              </a:solidFill>
              <a:latin typeface="Century Gothic"/>
              <a:ea typeface="Century Gothic"/>
              <a:cs typeface="Century Gothic"/>
              <a:sym typeface="Century Gothic"/>
            </a:endParaRPr>
          </a:p>
          <a:p>
            <a:pPr marL="457200" marR="0" lvl="0" indent="-457200" algn="l" rtl="0">
              <a:spcBef>
                <a:spcPts val="0"/>
              </a:spcBef>
              <a:spcAft>
                <a:spcPts val="0"/>
              </a:spcAft>
              <a:buAutoNum type="arabicPeriod"/>
            </a:pPr>
            <a:r>
              <a:rPr lang="es-MX" sz="2800" dirty="0">
                <a:solidFill>
                  <a:srgbClr val="262E36"/>
                </a:solidFill>
                <a:latin typeface="Century Gothic"/>
                <a:ea typeface="Century Gothic"/>
                <a:cs typeface="Century Gothic"/>
                <a:sym typeface="Century Gothic"/>
              </a:rPr>
              <a:t>¿Qué tan importante fue mi primer análisis y la primera visualización de datos que preparé?</a:t>
            </a:r>
          </a:p>
          <a:p>
            <a:pPr marL="457200" marR="0" lvl="0" indent="-457200" algn="l" rtl="0">
              <a:spcBef>
                <a:spcPts val="0"/>
              </a:spcBef>
              <a:spcAft>
                <a:spcPts val="0"/>
              </a:spcAft>
              <a:buAutoNum type="arabicPeriod"/>
            </a:pPr>
            <a:endParaRPr lang="es-MX" sz="2800" dirty="0">
              <a:solidFill>
                <a:srgbClr val="262E36"/>
              </a:solidFill>
              <a:latin typeface="Century Gothic"/>
              <a:ea typeface="Century Gothic"/>
              <a:cs typeface="Century Gothic"/>
              <a:sym typeface="Century Gothic"/>
            </a:endParaRPr>
          </a:p>
          <a:p>
            <a:pPr marL="457200" marR="0" lvl="0" indent="-457200" algn="l" rtl="0">
              <a:spcBef>
                <a:spcPts val="0"/>
              </a:spcBef>
              <a:spcAft>
                <a:spcPts val="0"/>
              </a:spcAft>
              <a:buAutoNum type="arabicPeriod"/>
            </a:pPr>
            <a:endParaRPr sz="2800" dirty="0">
              <a:solidFill>
                <a:srgbClr val="262E36"/>
              </a:solidFill>
              <a:latin typeface="Century Gothic"/>
              <a:ea typeface="Century Gothic"/>
              <a:cs typeface="Century Gothic"/>
              <a:sym typeface="Century Gothic"/>
            </a:endParaRPr>
          </a:p>
        </p:txBody>
      </p:sp>
      <p:cxnSp>
        <p:nvCxnSpPr>
          <p:cNvPr id="295" name="Google Shape;295;p17"/>
          <p:cNvCxnSpPr/>
          <p:nvPr/>
        </p:nvCxnSpPr>
        <p:spPr>
          <a:xfrm>
            <a:off x="635000" y="495300"/>
            <a:ext cx="0" cy="1041400"/>
          </a:xfrm>
          <a:prstGeom prst="straightConnector1">
            <a:avLst/>
          </a:prstGeom>
          <a:noFill/>
          <a:ln w="76200" cap="flat" cmpd="sng">
            <a:solidFill>
              <a:srgbClr val="00BAF7"/>
            </a:solidFill>
            <a:prstDash val="solid"/>
            <a:miter lim="800000"/>
            <a:headEnd type="none" w="sm" len="sm"/>
            <a:tailEnd type="none" w="sm" len="sm"/>
          </a:ln>
        </p:spPr>
      </p:cxnSp>
      <p:sp>
        <p:nvSpPr>
          <p:cNvPr id="3" name="TextBox 2"/>
          <p:cNvSpPr txBox="1"/>
          <p:nvPr/>
        </p:nvSpPr>
        <p:spPr>
          <a:xfrm>
            <a:off x="1507026" y="2767424"/>
            <a:ext cx="9027885" cy="830997"/>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r>
              <a:rPr lang="es-MX" sz="2400" dirty="0"/>
              <a:t>El éxito que tengan en su primera entrevista de trabajo puede depender de lo que hayan aprendido en alguna de sus materias  </a:t>
            </a:r>
          </a:p>
        </p:txBody>
      </p:sp>
      <p:sp>
        <p:nvSpPr>
          <p:cNvPr id="15" name="TextBox 14"/>
          <p:cNvSpPr txBox="1"/>
          <p:nvPr/>
        </p:nvSpPr>
        <p:spPr>
          <a:xfrm>
            <a:off x="1507026" y="4814312"/>
            <a:ext cx="9027885" cy="830997"/>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r>
              <a:rPr lang="es-MX" sz="2400" dirty="0"/>
              <a:t>Su desarrollo profesional puede depender de la calidad de los análisis que realicen al iniciar su carrera profesional</a:t>
            </a:r>
          </a:p>
        </p:txBody>
      </p:sp>
    </p:spTree>
    <p:extLst>
      <p:ext uri="{BB962C8B-B14F-4D97-AF65-F5344CB8AC3E}">
        <p14:creationId xmlns:p14="http://schemas.microsoft.com/office/powerpoint/2010/main" val="24162982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28914</TotalTime>
  <Words>2058</Words>
  <Application>Microsoft Macintosh PowerPoint</Application>
  <PresentationFormat>Widescreen</PresentationFormat>
  <Paragraphs>350</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Century Gothic</vt:lpstr>
      <vt:lpstr>Calibri</vt:lpstr>
      <vt:lpstr>Arial</vt:lpstr>
      <vt:lpstr>Avenir Next</vt:lpstr>
      <vt:lpstr>Office Theme</vt:lpstr>
      <vt:lpstr>Visualización de Datos para la Toma de Decisiones</vt:lpstr>
      <vt:lpstr>1. Bienvenida</vt:lpstr>
      <vt:lpstr>Visualización de Datos</vt:lpstr>
      <vt:lpstr>Visualización de Datos para la Toma de Decisiones</vt:lpstr>
      <vt:lpstr>Visualización de Datos</vt:lpstr>
      <vt:lpstr>Visualización de Datos</vt:lpstr>
      <vt:lpstr>Competencias y subcompetencias a desarrollar (1)</vt:lpstr>
      <vt:lpstr>Competencias y subcompetencias a desarrollar (2)</vt:lpstr>
      <vt:lpstr>Presentación: un par de historias de mi primer trabajo</vt:lpstr>
      <vt:lpstr>2. Contenido de la materia</vt:lpstr>
      <vt:lpstr>Contenido de la materia</vt:lpstr>
      <vt:lpstr>Conceptos y herramientas para la visualización de datos</vt:lpstr>
      <vt:lpstr>¿Por qué visualizamos los datos?</vt:lpstr>
      <vt:lpstr>¿Cómo podemos visualizar los datos?</vt:lpstr>
      <vt:lpstr>¿Qué tipos de datos hay? </vt:lpstr>
      <vt:lpstr>¿Qué es una variable?</vt:lpstr>
      <vt:lpstr>¿Cuáles son los niveles de medición de las variables?</vt:lpstr>
      <vt:lpstr>¿Qué tipos de variables hay?</vt:lpstr>
      <vt:lpstr>¿Qué variables hay en la base de datos de antropometría?</vt:lpstr>
      <vt:lpstr>¿Qué tipos de variables hay en la base de datos de antropometría?</vt:lpstr>
      <vt:lpstr>3. Entregables</vt:lpstr>
      <vt:lpstr>PowerPoint Presentation</vt:lpstr>
      <vt:lpstr>Entregable inicial – Situación Problema (1)</vt:lpstr>
      <vt:lpstr>Entregable inicial – Situación Problema (1)</vt:lpstr>
      <vt:lpstr>Entregable inicial – Situación Problema (2)</vt:lpstr>
      <vt:lpstr>Entregable inicial – Situación Problema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Century Gothic</dc:title>
  <dc:creator>Armando Wilfredo Morales Guerrero</dc:creator>
  <cp:lastModifiedBy>JOBISH VALLIKAVUNGAL DEVASSIA</cp:lastModifiedBy>
  <cp:revision>104</cp:revision>
  <dcterms:created xsi:type="dcterms:W3CDTF">2018-05-19T21:31:06Z</dcterms:created>
  <dcterms:modified xsi:type="dcterms:W3CDTF">2021-08-09T10:59:42Z</dcterms:modified>
</cp:coreProperties>
</file>