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57" r:id="rId3"/>
    <p:sldId id="258" r:id="rId4"/>
    <p:sldId id="263" r:id="rId5"/>
    <p:sldId id="259" r:id="rId6"/>
    <p:sldId id="260" r:id="rId7"/>
    <p:sldId id="261" r:id="rId8"/>
    <p:sldId id="262"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60" d="100"/>
          <a:sy n="60" d="100"/>
        </p:scale>
        <p:origin x="75"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_rels/data2.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5" Type="http://schemas.openxmlformats.org/officeDocument/2006/relationships/image" Target="../media/image16.png"/><Relationship Id="rId10" Type="http://schemas.openxmlformats.org/officeDocument/2006/relationships/image" Target="../media/image21.svg"/><Relationship Id="rId4" Type="http://schemas.openxmlformats.org/officeDocument/2006/relationships/image" Target="../media/image15.svg"/><Relationship Id="rId9" Type="http://schemas.openxmlformats.org/officeDocument/2006/relationships/image" Target="../media/image20.png"/></Relationships>
</file>

<file path=ppt/diagrams/_rels/drawing2.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5" Type="http://schemas.openxmlformats.org/officeDocument/2006/relationships/image" Target="../media/image16.png"/><Relationship Id="rId10" Type="http://schemas.openxmlformats.org/officeDocument/2006/relationships/image" Target="../media/image21.svg"/><Relationship Id="rId4" Type="http://schemas.openxmlformats.org/officeDocument/2006/relationships/image" Target="../media/image15.svg"/><Relationship Id="rId9" Type="http://schemas.openxmlformats.org/officeDocument/2006/relationships/image" Target="../media/image20.pn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30223CE2-6BF0-4A96-AD42-F6755C8747DF}" type="doc">
      <dgm:prSet loTypeId="urn:microsoft.com/office/officeart/2005/8/layout/hierarchy2" loCatId="hierarchy" qsTypeId="urn:microsoft.com/office/officeart/2005/8/quickstyle/simple1" qsCatId="simple" csTypeId="urn:microsoft.com/office/officeart/2005/8/colors/colorful1" csCatId="colorful" phldr="1"/>
      <dgm:spPr/>
      <dgm:t>
        <a:bodyPr/>
        <a:lstStyle/>
        <a:p>
          <a:endParaRPr lang="en-US"/>
        </a:p>
      </dgm:t>
    </dgm:pt>
    <dgm:pt modelId="{34D11CEC-D482-4406-B618-BD5B69803C75}">
      <dgm:prSet/>
      <dgm:spPr/>
      <dgm:t>
        <a:bodyPr/>
        <a:lstStyle/>
        <a:p>
          <a:r>
            <a:rPr lang="en-US" dirty="0"/>
            <a:t>Big Mountain Resort charges a premium ticket price because Big Mountain offers </a:t>
          </a:r>
          <a:r>
            <a:rPr lang="en-US" i="1" dirty="0"/>
            <a:t>premium features</a:t>
          </a:r>
          <a:r>
            <a:rPr lang="en-US" dirty="0"/>
            <a:t>!</a:t>
          </a:r>
        </a:p>
      </dgm:t>
    </dgm:pt>
    <dgm:pt modelId="{D6E5F3FA-772B-4D30-8525-16D10DB59DF8}" type="parTrans" cxnId="{54A58E23-5024-40F0-8A84-9908FED4DE88}">
      <dgm:prSet/>
      <dgm:spPr/>
      <dgm:t>
        <a:bodyPr/>
        <a:lstStyle/>
        <a:p>
          <a:endParaRPr lang="en-US"/>
        </a:p>
      </dgm:t>
    </dgm:pt>
    <dgm:pt modelId="{D6B8A3CF-8DC4-4922-AF38-9D0BD7403ACC}" type="sibTrans" cxnId="{54A58E23-5024-40F0-8A84-9908FED4DE88}">
      <dgm:prSet/>
      <dgm:spPr/>
      <dgm:t>
        <a:bodyPr/>
        <a:lstStyle/>
        <a:p>
          <a:endParaRPr lang="en-US"/>
        </a:p>
      </dgm:t>
    </dgm:pt>
    <dgm:pt modelId="{6F4494F8-89C1-48AD-ADE9-204366F1752C}">
      <dgm:prSet/>
      <dgm:spPr/>
      <dgm:t>
        <a:bodyPr/>
        <a:lstStyle/>
        <a:p>
          <a:r>
            <a:rPr lang="en-US" dirty="0"/>
            <a:t>One of these features is a brand-new chair lift</a:t>
          </a:r>
        </a:p>
      </dgm:t>
    </dgm:pt>
    <dgm:pt modelId="{FF51FB7A-F11E-414C-9581-0A8175F286CF}" type="parTrans" cxnId="{81438D90-5F05-4749-A6A9-D74AD78B1986}">
      <dgm:prSet/>
      <dgm:spPr/>
      <dgm:t>
        <a:bodyPr/>
        <a:lstStyle/>
        <a:p>
          <a:endParaRPr lang="en-US"/>
        </a:p>
      </dgm:t>
    </dgm:pt>
    <dgm:pt modelId="{902F3E2E-3FEF-4038-9F6F-2B70DF75C1C9}" type="sibTrans" cxnId="{81438D90-5F05-4749-A6A9-D74AD78B1986}">
      <dgm:prSet/>
      <dgm:spPr/>
      <dgm:t>
        <a:bodyPr/>
        <a:lstStyle/>
        <a:p>
          <a:endParaRPr lang="en-US"/>
        </a:p>
      </dgm:t>
    </dgm:pt>
    <dgm:pt modelId="{6DD4707D-715A-4257-9F13-7A3E7F76E9EF}">
      <dgm:prSet/>
      <dgm:spPr/>
      <dgm:t>
        <a:bodyPr/>
        <a:lstStyle/>
        <a:p>
          <a:r>
            <a:rPr lang="en-US" dirty="0"/>
            <a:t>It has a projected operational cost of $1.5mil</a:t>
          </a:r>
        </a:p>
      </dgm:t>
    </dgm:pt>
    <dgm:pt modelId="{B1CA05C7-FB1C-4357-B7AD-3DC77966A516}" type="parTrans" cxnId="{82019697-A470-4373-9657-6129D747F728}">
      <dgm:prSet/>
      <dgm:spPr/>
      <dgm:t>
        <a:bodyPr/>
        <a:lstStyle/>
        <a:p>
          <a:endParaRPr lang="en-US"/>
        </a:p>
      </dgm:t>
    </dgm:pt>
    <dgm:pt modelId="{5AA90520-A2B5-4055-BA2E-D50B420D24C1}" type="sibTrans" cxnId="{82019697-A470-4373-9657-6129D747F728}">
      <dgm:prSet/>
      <dgm:spPr/>
      <dgm:t>
        <a:bodyPr/>
        <a:lstStyle/>
        <a:p>
          <a:endParaRPr lang="en-US"/>
        </a:p>
      </dgm:t>
    </dgm:pt>
    <dgm:pt modelId="{919E484B-0FAF-4B6A-894A-207573A1762E}">
      <dgm:prSet/>
      <dgm:spPr/>
      <dgm:t>
        <a:bodyPr/>
        <a:lstStyle/>
        <a:p>
          <a:r>
            <a:rPr lang="en-US"/>
            <a:t>But here’s the problem… What is the actual value of our premium features?</a:t>
          </a:r>
        </a:p>
      </dgm:t>
    </dgm:pt>
    <dgm:pt modelId="{6250EE1F-B384-4A48-8319-2329B68AD31E}" type="parTrans" cxnId="{CE2817CB-097F-4E79-88A7-E8D883375815}">
      <dgm:prSet/>
      <dgm:spPr/>
      <dgm:t>
        <a:bodyPr/>
        <a:lstStyle/>
        <a:p>
          <a:endParaRPr lang="en-US"/>
        </a:p>
      </dgm:t>
    </dgm:pt>
    <dgm:pt modelId="{04F95DE2-0DB3-4901-AA57-16CF40452643}" type="sibTrans" cxnId="{CE2817CB-097F-4E79-88A7-E8D883375815}">
      <dgm:prSet/>
      <dgm:spPr/>
      <dgm:t>
        <a:bodyPr/>
        <a:lstStyle/>
        <a:p>
          <a:endParaRPr lang="en-US"/>
        </a:p>
      </dgm:t>
    </dgm:pt>
    <dgm:pt modelId="{7371A379-B157-42A7-A274-E2C68EAE4CA9}">
      <dgm:prSet/>
      <dgm:spPr/>
      <dgm:t>
        <a:bodyPr/>
        <a:lstStyle/>
        <a:p>
          <a:r>
            <a:rPr lang="en-US"/>
            <a:t>Does our price accurately reflect this premium?</a:t>
          </a:r>
        </a:p>
      </dgm:t>
    </dgm:pt>
    <dgm:pt modelId="{8791F9DD-A09E-4C9B-BB91-8DC77E634324}" type="parTrans" cxnId="{CE6BC050-CD30-4927-B649-AAE617C189E0}">
      <dgm:prSet/>
      <dgm:spPr/>
      <dgm:t>
        <a:bodyPr/>
        <a:lstStyle/>
        <a:p>
          <a:endParaRPr lang="en-US"/>
        </a:p>
      </dgm:t>
    </dgm:pt>
    <dgm:pt modelId="{1DBBA83A-C1CA-4F66-9A87-76F0D43EA8B9}" type="sibTrans" cxnId="{CE6BC050-CD30-4927-B649-AAE617C189E0}">
      <dgm:prSet/>
      <dgm:spPr/>
      <dgm:t>
        <a:bodyPr/>
        <a:lstStyle/>
        <a:p>
          <a:endParaRPr lang="en-US"/>
        </a:p>
      </dgm:t>
    </dgm:pt>
    <dgm:pt modelId="{50474706-CB71-4EC9-B18D-6228B91A7595}">
      <dgm:prSet/>
      <dgm:spPr/>
      <dgm:t>
        <a:bodyPr/>
        <a:lstStyle/>
        <a:p>
          <a:r>
            <a:rPr lang="en-US"/>
            <a:t>Does our premium price pay for the operational costs of these features?</a:t>
          </a:r>
        </a:p>
      </dgm:t>
    </dgm:pt>
    <dgm:pt modelId="{2BB0B4CA-E5B5-4321-83D5-D0A18B7A74CE}" type="parTrans" cxnId="{F75D073C-CC44-460D-9498-8EC70E98FCE3}">
      <dgm:prSet/>
      <dgm:spPr/>
      <dgm:t>
        <a:bodyPr/>
        <a:lstStyle/>
        <a:p>
          <a:endParaRPr lang="en-US"/>
        </a:p>
      </dgm:t>
    </dgm:pt>
    <dgm:pt modelId="{12127487-F608-46D5-A7D3-32F066D8F6C2}" type="sibTrans" cxnId="{F75D073C-CC44-460D-9498-8EC70E98FCE3}">
      <dgm:prSet/>
      <dgm:spPr/>
      <dgm:t>
        <a:bodyPr/>
        <a:lstStyle/>
        <a:p>
          <a:endParaRPr lang="en-US"/>
        </a:p>
      </dgm:t>
    </dgm:pt>
    <dgm:pt modelId="{186A238E-3B02-4C68-9EE8-4DD62ECF1C9C}">
      <dgm:prSet/>
      <dgm:spPr/>
      <dgm:t>
        <a:bodyPr/>
        <a:lstStyle/>
        <a:p>
          <a:r>
            <a:rPr lang="en-US" dirty="0"/>
            <a:t>Our prices are justifiably higher than other resort’s prices in the state of Montana</a:t>
          </a:r>
        </a:p>
      </dgm:t>
    </dgm:pt>
    <dgm:pt modelId="{9D7CDE10-481C-44E5-B318-07F9CD8F1D24}" type="parTrans" cxnId="{FE01FEFF-E202-44E4-B4A2-39ECCBA54386}">
      <dgm:prSet/>
      <dgm:spPr/>
      <dgm:t>
        <a:bodyPr/>
        <a:lstStyle/>
        <a:p>
          <a:endParaRPr lang="en-US"/>
        </a:p>
      </dgm:t>
    </dgm:pt>
    <dgm:pt modelId="{7775D7B8-CE59-4184-B272-34EE09D11587}" type="sibTrans" cxnId="{FE01FEFF-E202-44E4-B4A2-39ECCBA54386}">
      <dgm:prSet/>
      <dgm:spPr/>
      <dgm:t>
        <a:bodyPr/>
        <a:lstStyle/>
        <a:p>
          <a:endParaRPr lang="en-US"/>
        </a:p>
      </dgm:t>
    </dgm:pt>
    <dgm:pt modelId="{0F197019-C926-4EE5-B817-23C30FC59E80}" type="pres">
      <dgm:prSet presAssocID="{30223CE2-6BF0-4A96-AD42-F6755C8747DF}" presName="diagram" presStyleCnt="0">
        <dgm:presLayoutVars>
          <dgm:chPref val="1"/>
          <dgm:dir/>
          <dgm:animOne val="branch"/>
          <dgm:animLvl val="lvl"/>
          <dgm:resizeHandles val="exact"/>
        </dgm:presLayoutVars>
      </dgm:prSet>
      <dgm:spPr/>
    </dgm:pt>
    <dgm:pt modelId="{322D677A-8A09-407C-AB2B-B32E90BC50BF}" type="pres">
      <dgm:prSet presAssocID="{34D11CEC-D482-4406-B618-BD5B69803C75}" presName="root1" presStyleCnt="0"/>
      <dgm:spPr/>
    </dgm:pt>
    <dgm:pt modelId="{DF8E3197-4711-42F8-831A-B5DF413D4BF9}" type="pres">
      <dgm:prSet presAssocID="{34D11CEC-D482-4406-B618-BD5B69803C75}" presName="LevelOneTextNode" presStyleLbl="node0" presStyleIdx="0" presStyleCnt="3">
        <dgm:presLayoutVars>
          <dgm:chPref val="3"/>
        </dgm:presLayoutVars>
      </dgm:prSet>
      <dgm:spPr/>
    </dgm:pt>
    <dgm:pt modelId="{AC2D5F37-BFDD-4569-9C99-277291CE1946}" type="pres">
      <dgm:prSet presAssocID="{34D11CEC-D482-4406-B618-BD5B69803C75}" presName="level2hierChild" presStyleCnt="0"/>
      <dgm:spPr/>
    </dgm:pt>
    <dgm:pt modelId="{FB4A756B-4D39-41F2-9557-CB3627C58D03}" type="pres">
      <dgm:prSet presAssocID="{9D7CDE10-481C-44E5-B318-07F9CD8F1D24}" presName="conn2-1" presStyleLbl="parChTrans1D2" presStyleIdx="0" presStyleCnt="4"/>
      <dgm:spPr/>
    </dgm:pt>
    <dgm:pt modelId="{A41B0352-9A9A-4226-9721-FD42E7BEDB52}" type="pres">
      <dgm:prSet presAssocID="{9D7CDE10-481C-44E5-B318-07F9CD8F1D24}" presName="connTx" presStyleLbl="parChTrans1D2" presStyleIdx="0" presStyleCnt="4"/>
      <dgm:spPr/>
    </dgm:pt>
    <dgm:pt modelId="{8DD35F63-54E1-427B-8FD3-088F48179AFB}" type="pres">
      <dgm:prSet presAssocID="{186A238E-3B02-4C68-9EE8-4DD62ECF1C9C}" presName="root2" presStyleCnt="0"/>
      <dgm:spPr/>
    </dgm:pt>
    <dgm:pt modelId="{2832CF2B-FB0B-4EDD-B4A0-AD024C8157DE}" type="pres">
      <dgm:prSet presAssocID="{186A238E-3B02-4C68-9EE8-4DD62ECF1C9C}" presName="LevelTwoTextNode" presStyleLbl="node2" presStyleIdx="0" presStyleCnt="4">
        <dgm:presLayoutVars>
          <dgm:chPref val="3"/>
        </dgm:presLayoutVars>
      </dgm:prSet>
      <dgm:spPr/>
    </dgm:pt>
    <dgm:pt modelId="{D55FF3A2-F005-400E-B6A1-B89BF4E35D6F}" type="pres">
      <dgm:prSet presAssocID="{186A238E-3B02-4C68-9EE8-4DD62ECF1C9C}" presName="level3hierChild" presStyleCnt="0"/>
      <dgm:spPr/>
    </dgm:pt>
    <dgm:pt modelId="{2C20F95D-1E31-46D7-B743-3B893346F528}" type="pres">
      <dgm:prSet presAssocID="{6F4494F8-89C1-48AD-ADE9-204366F1752C}" presName="root1" presStyleCnt="0"/>
      <dgm:spPr/>
    </dgm:pt>
    <dgm:pt modelId="{6D43DE23-27F6-411C-8CD5-FA7A335C1900}" type="pres">
      <dgm:prSet presAssocID="{6F4494F8-89C1-48AD-ADE9-204366F1752C}" presName="LevelOneTextNode" presStyleLbl="node0" presStyleIdx="1" presStyleCnt="3">
        <dgm:presLayoutVars>
          <dgm:chPref val="3"/>
        </dgm:presLayoutVars>
      </dgm:prSet>
      <dgm:spPr/>
    </dgm:pt>
    <dgm:pt modelId="{D4544CF4-4599-40F4-9F40-1B2E4D16EE03}" type="pres">
      <dgm:prSet presAssocID="{6F4494F8-89C1-48AD-ADE9-204366F1752C}" presName="level2hierChild" presStyleCnt="0"/>
      <dgm:spPr/>
    </dgm:pt>
    <dgm:pt modelId="{1E7B4C8E-BE71-4FD5-99A6-A9D8485C4133}" type="pres">
      <dgm:prSet presAssocID="{B1CA05C7-FB1C-4357-B7AD-3DC77966A516}" presName="conn2-1" presStyleLbl="parChTrans1D2" presStyleIdx="1" presStyleCnt="4"/>
      <dgm:spPr/>
    </dgm:pt>
    <dgm:pt modelId="{EFA458D8-2F73-4BD8-B8EC-484BA052D9FB}" type="pres">
      <dgm:prSet presAssocID="{B1CA05C7-FB1C-4357-B7AD-3DC77966A516}" presName="connTx" presStyleLbl="parChTrans1D2" presStyleIdx="1" presStyleCnt="4"/>
      <dgm:spPr/>
    </dgm:pt>
    <dgm:pt modelId="{70240057-37C6-4038-A758-BAF8108D6998}" type="pres">
      <dgm:prSet presAssocID="{6DD4707D-715A-4257-9F13-7A3E7F76E9EF}" presName="root2" presStyleCnt="0"/>
      <dgm:spPr/>
    </dgm:pt>
    <dgm:pt modelId="{86865F36-0337-4C17-BE4A-9D3DCA2B5CFF}" type="pres">
      <dgm:prSet presAssocID="{6DD4707D-715A-4257-9F13-7A3E7F76E9EF}" presName="LevelTwoTextNode" presStyleLbl="node2" presStyleIdx="1" presStyleCnt="4">
        <dgm:presLayoutVars>
          <dgm:chPref val="3"/>
        </dgm:presLayoutVars>
      </dgm:prSet>
      <dgm:spPr/>
    </dgm:pt>
    <dgm:pt modelId="{4B411E76-3AB8-470C-BAF3-99C9DC9EDE2B}" type="pres">
      <dgm:prSet presAssocID="{6DD4707D-715A-4257-9F13-7A3E7F76E9EF}" presName="level3hierChild" presStyleCnt="0"/>
      <dgm:spPr/>
    </dgm:pt>
    <dgm:pt modelId="{56C86669-D2F8-4E74-B5E6-06AEF1152290}" type="pres">
      <dgm:prSet presAssocID="{919E484B-0FAF-4B6A-894A-207573A1762E}" presName="root1" presStyleCnt="0"/>
      <dgm:spPr/>
    </dgm:pt>
    <dgm:pt modelId="{014ABB7B-E1B8-4B95-979F-CAAD95DB4DC1}" type="pres">
      <dgm:prSet presAssocID="{919E484B-0FAF-4B6A-894A-207573A1762E}" presName="LevelOneTextNode" presStyleLbl="node0" presStyleIdx="2" presStyleCnt="3">
        <dgm:presLayoutVars>
          <dgm:chPref val="3"/>
        </dgm:presLayoutVars>
      </dgm:prSet>
      <dgm:spPr/>
    </dgm:pt>
    <dgm:pt modelId="{A37460BA-DE70-431A-8D69-C8701771AF0A}" type="pres">
      <dgm:prSet presAssocID="{919E484B-0FAF-4B6A-894A-207573A1762E}" presName="level2hierChild" presStyleCnt="0"/>
      <dgm:spPr/>
    </dgm:pt>
    <dgm:pt modelId="{072FA412-BB2A-4DC3-8C98-6719B8F349FD}" type="pres">
      <dgm:prSet presAssocID="{8791F9DD-A09E-4C9B-BB91-8DC77E634324}" presName="conn2-1" presStyleLbl="parChTrans1D2" presStyleIdx="2" presStyleCnt="4"/>
      <dgm:spPr/>
    </dgm:pt>
    <dgm:pt modelId="{F40DD59A-1347-4C31-9BAF-3E10F95907ED}" type="pres">
      <dgm:prSet presAssocID="{8791F9DD-A09E-4C9B-BB91-8DC77E634324}" presName="connTx" presStyleLbl="parChTrans1D2" presStyleIdx="2" presStyleCnt="4"/>
      <dgm:spPr/>
    </dgm:pt>
    <dgm:pt modelId="{2046D41F-F280-4C0A-902B-EC985326CDC8}" type="pres">
      <dgm:prSet presAssocID="{7371A379-B157-42A7-A274-E2C68EAE4CA9}" presName="root2" presStyleCnt="0"/>
      <dgm:spPr/>
    </dgm:pt>
    <dgm:pt modelId="{BB825EE5-EA65-48E0-A82C-4F37CCBB4379}" type="pres">
      <dgm:prSet presAssocID="{7371A379-B157-42A7-A274-E2C68EAE4CA9}" presName="LevelTwoTextNode" presStyleLbl="node2" presStyleIdx="2" presStyleCnt="4">
        <dgm:presLayoutVars>
          <dgm:chPref val="3"/>
        </dgm:presLayoutVars>
      </dgm:prSet>
      <dgm:spPr/>
    </dgm:pt>
    <dgm:pt modelId="{F8022870-2DEE-442C-830A-F0C536209F95}" type="pres">
      <dgm:prSet presAssocID="{7371A379-B157-42A7-A274-E2C68EAE4CA9}" presName="level3hierChild" presStyleCnt="0"/>
      <dgm:spPr/>
    </dgm:pt>
    <dgm:pt modelId="{0A0DD17C-A2BF-45DB-A4CB-5681FC28D063}" type="pres">
      <dgm:prSet presAssocID="{2BB0B4CA-E5B5-4321-83D5-D0A18B7A74CE}" presName="conn2-1" presStyleLbl="parChTrans1D2" presStyleIdx="3" presStyleCnt="4"/>
      <dgm:spPr/>
    </dgm:pt>
    <dgm:pt modelId="{4A6853C1-86FA-4D31-BAB8-DA0E93F6D41A}" type="pres">
      <dgm:prSet presAssocID="{2BB0B4CA-E5B5-4321-83D5-D0A18B7A74CE}" presName="connTx" presStyleLbl="parChTrans1D2" presStyleIdx="3" presStyleCnt="4"/>
      <dgm:spPr/>
    </dgm:pt>
    <dgm:pt modelId="{C8A9AD10-DF84-42AA-BCF9-11442AE4998A}" type="pres">
      <dgm:prSet presAssocID="{50474706-CB71-4EC9-B18D-6228B91A7595}" presName="root2" presStyleCnt="0"/>
      <dgm:spPr/>
    </dgm:pt>
    <dgm:pt modelId="{BB098CA8-EB47-4474-93EC-0ED969F07C3E}" type="pres">
      <dgm:prSet presAssocID="{50474706-CB71-4EC9-B18D-6228B91A7595}" presName="LevelTwoTextNode" presStyleLbl="node2" presStyleIdx="3" presStyleCnt="4">
        <dgm:presLayoutVars>
          <dgm:chPref val="3"/>
        </dgm:presLayoutVars>
      </dgm:prSet>
      <dgm:spPr/>
    </dgm:pt>
    <dgm:pt modelId="{BF35DC74-48D0-4ACA-B479-20F916D8BC71}" type="pres">
      <dgm:prSet presAssocID="{50474706-CB71-4EC9-B18D-6228B91A7595}" presName="level3hierChild" presStyleCnt="0"/>
      <dgm:spPr/>
    </dgm:pt>
  </dgm:ptLst>
  <dgm:cxnLst>
    <dgm:cxn modelId="{3272B911-C0C5-4B97-A9E2-279889170BA7}" type="presOf" srcId="{9D7CDE10-481C-44E5-B318-07F9CD8F1D24}" destId="{A41B0352-9A9A-4226-9721-FD42E7BEDB52}" srcOrd="1" destOrd="0" presId="urn:microsoft.com/office/officeart/2005/8/layout/hierarchy2"/>
    <dgm:cxn modelId="{E996B91B-17DF-4C64-8628-0406B1F5DBB9}" type="presOf" srcId="{B1CA05C7-FB1C-4357-B7AD-3DC77966A516}" destId="{EFA458D8-2F73-4BD8-B8EC-484BA052D9FB}" srcOrd="1" destOrd="0" presId="urn:microsoft.com/office/officeart/2005/8/layout/hierarchy2"/>
    <dgm:cxn modelId="{5002EF1C-F7EA-475E-96DF-0F24E8C194DA}" type="presOf" srcId="{30223CE2-6BF0-4A96-AD42-F6755C8747DF}" destId="{0F197019-C926-4EE5-B817-23C30FC59E80}" srcOrd="0" destOrd="0" presId="urn:microsoft.com/office/officeart/2005/8/layout/hierarchy2"/>
    <dgm:cxn modelId="{548C191D-10EF-4A7C-AE7E-303536F48DA1}" type="presOf" srcId="{8791F9DD-A09E-4C9B-BB91-8DC77E634324}" destId="{072FA412-BB2A-4DC3-8C98-6719B8F349FD}" srcOrd="0" destOrd="0" presId="urn:microsoft.com/office/officeart/2005/8/layout/hierarchy2"/>
    <dgm:cxn modelId="{ECE0FA1F-3287-4766-9F98-B6FD4070F7A2}" type="presOf" srcId="{34D11CEC-D482-4406-B618-BD5B69803C75}" destId="{DF8E3197-4711-42F8-831A-B5DF413D4BF9}" srcOrd="0" destOrd="0" presId="urn:microsoft.com/office/officeart/2005/8/layout/hierarchy2"/>
    <dgm:cxn modelId="{F86C0E23-B9D2-4C65-B04D-A9462660F6E7}" type="presOf" srcId="{6F4494F8-89C1-48AD-ADE9-204366F1752C}" destId="{6D43DE23-27F6-411C-8CD5-FA7A335C1900}" srcOrd="0" destOrd="0" presId="urn:microsoft.com/office/officeart/2005/8/layout/hierarchy2"/>
    <dgm:cxn modelId="{54A58E23-5024-40F0-8A84-9908FED4DE88}" srcId="{30223CE2-6BF0-4A96-AD42-F6755C8747DF}" destId="{34D11CEC-D482-4406-B618-BD5B69803C75}" srcOrd="0" destOrd="0" parTransId="{D6E5F3FA-772B-4D30-8525-16D10DB59DF8}" sibTransId="{D6B8A3CF-8DC4-4922-AF38-9D0BD7403ACC}"/>
    <dgm:cxn modelId="{2EF40428-6AF5-4EFD-B94B-6EBBF193977A}" type="presOf" srcId="{2BB0B4CA-E5B5-4321-83D5-D0A18B7A74CE}" destId="{4A6853C1-86FA-4D31-BAB8-DA0E93F6D41A}" srcOrd="1" destOrd="0" presId="urn:microsoft.com/office/officeart/2005/8/layout/hierarchy2"/>
    <dgm:cxn modelId="{651E3238-A297-438B-B7F8-8F64C646750A}" type="presOf" srcId="{8791F9DD-A09E-4C9B-BB91-8DC77E634324}" destId="{F40DD59A-1347-4C31-9BAF-3E10F95907ED}" srcOrd="1" destOrd="0" presId="urn:microsoft.com/office/officeart/2005/8/layout/hierarchy2"/>
    <dgm:cxn modelId="{F75D073C-CC44-460D-9498-8EC70E98FCE3}" srcId="{919E484B-0FAF-4B6A-894A-207573A1762E}" destId="{50474706-CB71-4EC9-B18D-6228B91A7595}" srcOrd="1" destOrd="0" parTransId="{2BB0B4CA-E5B5-4321-83D5-D0A18B7A74CE}" sibTransId="{12127487-F608-46D5-A7D3-32F066D8F6C2}"/>
    <dgm:cxn modelId="{8402C560-55EB-4B8E-A9CE-6375EA734A83}" type="presOf" srcId="{6DD4707D-715A-4257-9F13-7A3E7F76E9EF}" destId="{86865F36-0337-4C17-BE4A-9D3DCA2B5CFF}" srcOrd="0" destOrd="0" presId="urn:microsoft.com/office/officeart/2005/8/layout/hierarchy2"/>
    <dgm:cxn modelId="{11A3A14C-F987-4D1A-81AB-7C4D3D6B9DEB}" type="presOf" srcId="{50474706-CB71-4EC9-B18D-6228B91A7595}" destId="{BB098CA8-EB47-4474-93EC-0ED969F07C3E}" srcOrd="0" destOrd="0" presId="urn:microsoft.com/office/officeart/2005/8/layout/hierarchy2"/>
    <dgm:cxn modelId="{CE6BC050-CD30-4927-B649-AAE617C189E0}" srcId="{919E484B-0FAF-4B6A-894A-207573A1762E}" destId="{7371A379-B157-42A7-A274-E2C68EAE4CA9}" srcOrd="0" destOrd="0" parTransId="{8791F9DD-A09E-4C9B-BB91-8DC77E634324}" sibTransId="{1DBBA83A-C1CA-4F66-9A87-76F0D43EA8B9}"/>
    <dgm:cxn modelId="{EDCE0581-43C8-4527-81BC-62E4E4CBACC4}" type="presOf" srcId="{B1CA05C7-FB1C-4357-B7AD-3DC77966A516}" destId="{1E7B4C8E-BE71-4FD5-99A6-A9D8485C4133}" srcOrd="0" destOrd="0" presId="urn:microsoft.com/office/officeart/2005/8/layout/hierarchy2"/>
    <dgm:cxn modelId="{81438D90-5F05-4749-A6A9-D74AD78B1986}" srcId="{30223CE2-6BF0-4A96-AD42-F6755C8747DF}" destId="{6F4494F8-89C1-48AD-ADE9-204366F1752C}" srcOrd="1" destOrd="0" parTransId="{FF51FB7A-F11E-414C-9581-0A8175F286CF}" sibTransId="{902F3E2E-3FEF-4038-9F6F-2B70DF75C1C9}"/>
    <dgm:cxn modelId="{82019697-A470-4373-9657-6129D747F728}" srcId="{6F4494F8-89C1-48AD-ADE9-204366F1752C}" destId="{6DD4707D-715A-4257-9F13-7A3E7F76E9EF}" srcOrd="0" destOrd="0" parTransId="{B1CA05C7-FB1C-4357-B7AD-3DC77966A516}" sibTransId="{5AA90520-A2B5-4055-BA2E-D50B420D24C1}"/>
    <dgm:cxn modelId="{F538A0CA-674D-479F-A42D-DD0FCA93E27F}" type="presOf" srcId="{919E484B-0FAF-4B6A-894A-207573A1762E}" destId="{014ABB7B-E1B8-4B95-979F-CAAD95DB4DC1}" srcOrd="0" destOrd="0" presId="urn:microsoft.com/office/officeart/2005/8/layout/hierarchy2"/>
    <dgm:cxn modelId="{CE2817CB-097F-4E79-88A7-E8D883375815}" srcId="{30223CE2-6BF0-4A96-AD42-F6755C8747DF}" destId="{919E484B-0FAF-4B6A-894A-207573A1762E}" srcOrd="2" destOrd="0" parTransId="{6250EE1F-B384-4A48-8319-2329B68AD31E}" sibTransId="{04F95DE2-0DB3-4901-AA57-16CF40452643}"/>
    <dgm:cxn modelId="{C4742BE0-B8A9-448E-90E6-9A7BA8C2026D}" type="presOf" srcId="{9D7CDE10-481C-44E5-B318-07F9CD8F1D24}" destId="{FB4A756B-4D39-41F2-9557-CB3627C58D03}" srcOrd="0" destOrd="0" presId="urn:microsoft.com/office/officeart/2005/8/layout/hierarchy2"/>
    <dgm:cxn modelId="{830662E0-AB01-4D9E-A64E-4DF5FA91D160}" type="presOf" srcId="{2BB0B4CA-E5B5-4321-83D5-D0A18B7A74CE}" destId="{0A0DD17C-A2BF-45DB-A4CB-5681FC28D063}" srcOrd="0" destOrd="0" presId="urn:microsoft.com/office/officeart/2005/8/layout/hierarchy2"/>
    <dgm:cxn modelId="{6FC12AEC-7F90-47C8-B5A0-2E0A1F97581D}" type="presOf" srcId="{186A238E-3B02-4C68-9EE8-4DD62ECF1C9C}" destId="{2832CF2B-FB0B-4EDD-B4A0-AD024C8157DE}" srcOrd="0" destOrd="0" presId="urn:microsoft.com/office/officeart/2005/8/layout/hierarchy2"/>
    <dgm:cxn modelId="{02AA50F2-8A89-4130-8CD8-D48A37187165}" type="presOf" srcId="{7371A379-B157-42A7-A274-E2C68EAE4CA9}" destId="{BB825EE5-EA65-48E0-A82C-4F37CCBB4379}" srcOrd="0" destOrd="0" presId="urn:microsoft.com/office/officeart/2005/8/layout/hierarchy2"/>
    <dgm:cxn modelId="{FE01FEFF-E202-44E4-B4A2-39ECCBA54386}" srcId="{34D11CEC-D482-4406-B618-BD5B69803C75}" destId="{186A238E-3B02-4C68-9EE8-4DD62ECF1C9C}" srcOrd="0" destOrd="0" parTransId="{9D7CDE10-481C-44E5-B318-07F9CD8F1D24}" sibTransId="{7775D7B8-CE59-4184-B272-34EE09D11587}"/>
    <dgm:cxn modelId="{C2AE46CA-0C35-4ADA-854F-6AF665F1937A}" type="presParOf" srcId="{0F197019-C926-4EE5-B817-23C30FC59E80}" destId="{322D677A-8A09-407C-AB2B-B32E90BC50BF}" srcOrd="0" destOrd="0" presId="urn:microsoft.com/office/officeart/2005/8/layout/hierarchy2"/>
    <dgm:cxn modelId="{6B571512-A276-43DD-B478-18E2FC721550}" type="presParOf" srcId="{322D677A-8A09-407C-AB2B-B32E90BC50BF}" destId="{DF8E3197-4711-42F8-831A-B5DF413D4BF9}" srcOrd="0" destOrd="0" presId="urn:microsoft.com/office/officeart/2005/8/layout/hierarchy2"/>
    <dgm:cxn modelId="{EC885870-5A0B-4697-BB97-5100C6C06F90}" type="presParOf" srcId="{322D677A-8A09-407C-AB2B-B32E90BC50BF}" destId="{AC2D5F37-BFDD-4569-9C99-277291CE1946}" srcOrd="1" destOrd="0" presId="urn:microsoft.com/office/officeart/2005/8/layout/hierarchy2"/>
    <dgm:cxn modelId="{2F253E37-D05A-41A1-A595-A4EB2DEDBD41}" type="presParOf" srcId="{AC2D5F37-BFDD-4569-9C99-277291CE1946}" destId="{FB4A756B-4D39-41F2-9557-CB3627C58D03}" srcOrd="0" destOrd="0" presId="urn:microsoft.com/office/officeart/2005/8/layout/hierarchy2"/>
    <dgm:cxn modelId="{74779F2C-62B0-436C-B787-CBD2DC9FD187}" type="presParOf" srcId="{FB4A756B-4D39-41F2-9557-CB3627C58D03}" destId="{A41B0352-9A9A-4226-9721-FD42E7BEDB52}" srcOrd="0" destOrd="0" presId="urn:microsoft.com/office/officeart/2005/8/layout/hierarchy2"/>
    <dgm:cxn modelId="{12658838-90E8-4FCF-BF4F-996C0088940B}" type="presParOf" srcId="{AC2D5F37-BFDD-4569-9C99-277291CE1946}" destId="{8DD35F63-54E1-427B-8FD3-088F48179AFB}" srcOrd="1" destOrd="0" presId="urn:microsoft.com/office/officeart/2005/8/layout/hierarchy2"/>
    <dgm:cxn modelId="{A36B120C-2F28-44C1-8F88-AF6670B71F36}" type="presParOf" srcId="{8DD35F63-54E1-427B-8FD3-088F48179AFB}" destId="{2832CF2B-FB0B-4EDD-B4A0-AD024C8157DE}" srcOrd="0" destOrd="0" presId="urn:microsoft.com/office/officeart/2005/8/layout/hierarchy2"/>
    <dgm:cxn modelId="{EAD2A634-F0D5-4EE9-A4C3-18E611B6D540}" type="presParOf" srcId="{8DD35F63-54E1-427B-8FD3-088F48179AFB}" destId="{D55FF3A2-F005-400E-B6A1-B89BF4E35D6F}" srcOrd="1" destOrd="0" presId="urn:microsoft.com/office/officeart/2005/8/layout/hierarchy2"/>
    <dgm:cxn modelId="{4F524A73-5FCD-403F-AA82-9146BE88E119}" type="presParOf" srcId="{0F197019-C926-4EE5-B817-23C30FC59E80}" destId="{2C20F95D-1E31-46D7-B743-3B893346F528}" srcOrd="1" destOrd="0" presId="urn:microsoft.com/office/officeart/2005/8/layout/hierarchy2"/>
    <dgm:cxn modelId="{0D74D1C5-6568-4243-B10F-2415497839E3}" type="presParOf" srcId="{2C20F95D-1E31-46D7-B743-3B893346F528}" destId="{6D43DE23-27F6-411C-8CD5-FA7A335C1900}" srcOrd="0" destOrd="0" presId="urn:microsoft.com/office/officeart/2005/8/layout/hierarchy2"/>
    <dgm:cxn modelId="{605ED61D-E732-4FBA-BDD3-F9412FBABB49}" type="presParOf" srcId="{2C20F95D-1E31-46D7-B743-3B893346F528}" destId="{D4544CF4-4599-40F4-9F40-1B2E4D16EE03}" srcOrd="1" destOrd="0" presId="urn:microsoft.com/office/officeart/2005/8/layout/hierarchy2"/>
    <dgm:cxn modelId="{C5AA1BA9-1677-4570-A249-C5FCEAF0C945}" type="presParOf" srcId="{D4544CF4-4599-40F4-9F40-1B2E4D16EE03}" destId="{1E7B4C8E-BE71-4FD5-99A6-A9D8485C4133}" srcOrd="0" destOrd="0" presId="urn:microsoft.com/office/officeart/2005/8/layout/hierarchy2"/>
    <dgm:cxn modelId="{28BAC3B9-8628-4D4A-A794-683B7058E192}" type="presParOf" srcId="{1E7B4C8E-BE71-4FD5-99A6-A9D8485C4133}" destId="{EFA458D8-2F73-4BD8-B8EC-484BA052D9FB}" srcOrd="0" destOrd="0" presId="urn:microsoft.com/office/officeart/2005/8/layout/hierarchy2"/>
    <dgm:cxn modelId="{83435B10-6E55-41B6-9758-2CB3887606B4}" type="presParOf" srcId="{D4544CF4-4599-40F4-9F40-1B2E4D16EE03}" destId="{70240057-37C6-4038-A758-BAF8108D6998}" srcOrd="1" destOrd="0" presId="urn:microsoft.com/office/officeart/2005/8/layout/hierarchy2"/>
    <dgm:cxn modelId="{3ED2AC74-2B84-471D-BFE8-81417D53A806}" type="presParOf" srcId="{70240057-37C6-4038-A758-BAF8108D6998}" destId="{86865F36-0337-4C17-BE4A-9D3DCA2B5CFF}" srcOrd="0" destOrd="0" presId="urn:microsoft.com/office/officeart/2005/8/layout/hierarchy2"/>
    <dgm:cxn modelId="{5575C0E6-2965-44FC-828C-91638B67AD79}" type="presParOf" srcId="{70240057-37C6-4038-A758-BAF8108D6998}" destId="{4B411E76-3AB8-470C-BAF3-99C9DC9EDE2B}" srcOrd="1" destOrd="0" presId="urn:microsoft.com/office/officeart/2005/8/layout/hierarchy2"/>
    <dgm:cxn modelId="{41F1F06D-7B1B-4841-8231-59C10085F932}" type="presParOf" srcId="{0F197019-C926-4EE5-B817-23C30FC59E80}" destId="{56C86669-D2F8-4E74-B5E6-06AEF1152290}" srcOrd="2" destOrd="0" presId="urn:microsoft.com/office/officeart/2005/8/layout/hierarchy2"/>
    <dgm:cxn modelId="{239BEA69-08DB-48D5-82B6-9025F22ADAC2}" type="presParOf" srcId="{56C86669-D2F8-4E74-B5E6-06AEF1152290}" destId="{014ABB7B-E1B8-4B95-979F-CAAD95DB4DC1}" srcOrd="0" destOrd="0" presId="urn:microsoft.com/office/officeart/2005/8/layout/hierarchy2"/>
    <dgm:cxn modelId="{BA32D828-5921-4303-92DC-5DDF27DB4E0B}" type="presParOf" srcId="{56C86669-D2F8-4E74-B5E6-06AEF1152290}" destId="{A37460BA-DE70-431A-8D69-C8701771AF0A}" srcOrd="1" destOrd="0" presId="urn:microsoft.com/office/officeart/2005/8/layout/hierarchy2"/>
    <dgm:cxn modelId="{A8B880C8-DA8D-4B8F-AD37-9D6658BEF0F3}" type="presParOf" srcId="{A37460BA-DE70-431A-8D69-C8701771AF0A}" destId="{072FA412-BB2A-4DC3-8C98-6719B8F349FD}" srcOrd="0" destOrd="0" presId="urn:microsoft.com/office/officeart/2005/8/layout/hierarchy2"/>
    <dgm:cxn modelId="{C555CE8B-4C34-4ED2-B202-7A68BC42F92A}" type="presParOf" srcId="{072FA412-BB2A-4DC3-8C98-6719B8F349FD}" destId="{F40DD59A-1347-4C31-9BAF-3E10F95907ED}" srcOrd="0" destOrd="0" presId="urn:microsoft.com/office/officeart/2005/8/layout/hierarchy2"/>
    <dgm:cxn modelId="{DDC3978A-5EBD-4010-843D-B12EE7505E41}" type="presParOf" srcId="{A37460BA-DE70-431A-8D69-C8701771AF0A}" destId="{2046D41F-F280-4C0A-902B-EC985326CDC8}" srcOrd="1" destOrd="0" presId="urn:microsoft.com/office/officeart/2005/8/layout/hierarchy2"/>
    <dgm:cxn modelId="{28DF0581-6941-42E9-B4D3-7242BF0587D3}" type="presParOf" srcId="{2046D41F-F280-4C0A-902B-EC985326CDC8}" destId="{BB825EE5-EA65-48E0-A82C-4F37CCBB4379}" srcOrd="0" destOrd="0" presId="urn:microsoft.com/office/officeart/2005/8/layout/hierarchy2"/>
    <dgm:cxn modelId="{CF114984-63E1-454B-8944-781BDFE32EE9}" type="presParOf" srcId="{2046D41F-F280-4C0A-902B-EC985326CDC8}" destId="{F8022870-2DEE-442C-830A-F0C536209F95}" srcOrd="1" destOrd="0" presId="urn:microsoft.com/office/officeart/2005/8/layout/hierarchy2"/>
    <dgm:cxn modelId="{14E657F1-1BC1-405E-BA5D-96935D5FCB00}" type="presParOf" srcId="{A37460BA-DE70-431A-8D69-C8701771AF0A}" destId="{0A0DD17C-A2BF-45DB-A4CB-5681FC28D063}" srcOrd="2" destOrd="0" presId="urn:microsoft.com/office/officeart/2005/8/layout/hierarchy2"/>
    <dgm:cxn modelId="{790C4CC1-BE83-47DF-8E6B-21F716849837}" type="presParOf" srcId="{0A0DD17C-A2BF-45DB-A4CB-5681FC28D063}" destId="{4A6853C1-86FA-4D31-BAB8-DA0E93F6D41A}" srcOrd="0" destOrd="0" presId="urn:microsoft.com/office/officeart/2005/8/layout/hierarchy2"/>
    <dgm:cxn modelId="{672DAAC6-5EA6-459C-8FDA-6D006F61807A}" type="presParOf" srcId="{A37460BA-DE70-431A-8D69-C8701771AF0A}" destId="{C8A9AD10-DF84-42AA-BCF9-11442AE4998A}" srcOrd="3" destOrd="0" presId="urn:microsoft.com/office/officeart/2005/8/layout/hierarchy2"/>
    <dgm:cxn modelId="{4BD9CBA8-842D-4D8A-8B0B-47E94A2E0B34}" type="presParOf" srcId="{C8A9AD10-DF84-42AA-BCF9-11442AE4998A}" destId="{BB098CA8-EB47-4474-93EC-0ED969F07C3E}" srcOrd="0" destOrd="0" presId="urn:microsoft.com/office/officeart/2005/8/layout/hierarchy2"/>
    <dgm:cxn modelId="{C3A55A26-138B-4E6C-BCC8-19870BD90048}" type="presParOf" srcId="{C8A9AD10-DF84-42AA-BCF9-11442AE4998A}" destId="{BF35DC74-48D0-4ACA-B479-20F916D8BC71}"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60FA4A4-87D9-4473-83AD-B19BAF81A1A6}"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8099214E-9DB3-444D-8158-4D87D096B908}">
      <dgm:prSet custT="1"/>
      <dgm:spPr/>
      <dgm:t>
        <a:bodyPr/>
        <a:lstStyle/>
        <a:p>
          <a:r>
            <a:rPr lang="en-US" sz="1800" dirty="0"/>
            <a:t>Big Mountain has the features to back up premium pricing</a:t>
          </a:r>
        </a:p>
      </dgm:t>
    </dgm:pt>
    <dgm:pt modelId="{11895BDF-3A4D-4802-8610-568D95DCA069}" type="parTrans" cxnId="{D9533CCB-053E-4D2B-B0E3-217CD0E86E23}">
      <dgm:prSet/>
      <dgm:spPr/>
      <dgm:t>
        <a:bodyPr/>
        <a:lstStyle/>
        <a:p>
          <a:endParaRPr lang="en-US"/>
        </a:p>
      </dgm:t>
    </dgm:pt>
    <dgm:pt modelId="{6D5E386D-E94F-4E64-80B0-0C71BDE2775B}" type="sibTrans" cxnId="{D9533CCB-053E-4D2B-B0E3-217CD0E86E23}">
      <dgm:prSet/>
      <dgm:spPr/>
      <dgm:t>
        <a:bodyPr/>
        <a:lstStyle/>
        <a:p>
          <a:endParaRPr lang="en-US"/>
        </a:p>
      </dgm:t>
    </dgm:pt>
    <dgm:pt modelId="{39C59594-3CA6-41F5-A93E-0D5D5ECC0D3B}">
      <dgm:prSet custT="1"/>
      <dgm:spPr/>
      <dgm:t>
        <a:bodyPr/>
        <a:lstStyle/>
        <a:p>
          <a:r>
            <a:rPr lang="en-US" sz="1600" dirty="0"/>
            <a:t>It stands up to the most premium and most expensive resorts in the market.</a:t>
          </a:r>
        </a:p>
      </dgm:t>
    </dgm:pt>
    <dgm:pt modelId="{18E5298D-8CF5-4E73-8CA3-6EA1A625E746}" type="parTrans" cxnId="{B1F16F70-198E-419E-8448-A531516CF4EA}">
      <dgm:prSet/>
      <dgm:spPr/>
      <dgm:t>
        <a:bodyPr/>
        <a:lstStyle/>
        <a:p>
          <a:endParaRPr lang="en-US"/>
        </a:p>
      </dgm:t>
    </dgm:pt>
    <dgm:pt modelId="{08DBA0A6-C03F-4E2F-A384-C0474D8494ED}" type="sibTrans" cxnId="{B1F16F70-198E-419E-8448-A531516CF4EA}">
      <dgm:prSet/>
      <dgm:spPr/>
      <dgm:t>
        <a:bodyPr/>
        <a:lstStyle/>
        <a:p>
          <a:endParaRPr lang="en-US"/>
        </a:p>
      </dgm:t>
    </dgm:pt>
    <dgm:pt modelId="{1F9A6F7B-F55E-4C4A-8E48-B6EEFFD5FBEF}">
      <dgm:prSet custT="1"/>
      <dgm:spPr/>
      <dgm:t>
        <a:bodyPr/>
        <a:lstStyle/>
        <a:p>
          <a:r>
            <a:rPr lang="en-US" sz="1800" dirty="0"/>
            <a:t>A ticket price of $95 is justifiable</a:t>
          </a:r>
        </a:p>
      </dgm:t>
    </dgm:pt>
    <dgm:pt modelId="{A340F886-CC79-4F5A-B423-413E83A41A57}" type="parTrans" cxnId="{38F4478E-E841-42B2-A39F-1CF44D961598}">
      <dgm:prSet/>
      <dgm:spPr/>
      <dgm:t>
        <a:bodyPr/>
        <a:lstStyle/>
        <a:p>
          <a:endParaRPr lang="en-US"/>
        </a:p>
      </dgm:t>
    </dgm:pt>
    <dgm:pt modelId="{E41B795D-6442-42EA-80C5-DD9E630A3689}" type="sibTrans" cxnId="{38F4478E-E841-42B2-A39F-1CF44D961598}">
      <dgm:prSet/>
      <dgm:spPr/>
      <dgm:t>
        <a:bodyPr/>
        <a:lstStyle/>
        <a:p>
          <a:endParaRPr lang="en-US"/>
        </a:p>
      </dgm:t>
    </dgm:pt>
    <dgm:pt modelId="{5EE8B5F5-CA1A-479F-8450-199D96361580}">
      <dgm:prSet custT="1"/>
      <dgm:spPr/>
      <dgm:t>
        <a:bodyPr/>
        <a:lstStyle/>
        <a:p>
          <a:r>
            <a:rPr lang="en-US" sz="1600" dirty="0"/>
            <a:t>This would solve the initial problem of recouping the operational cost of the new lift</a:t>
          </a:r>
        </a:p>
      </dgm:t>
    </dgm:pt>
    <dgm:pt modelId="{F44AF801-DCF7-4FCC-8783-B39B3B6DC9A5}" type="parTrans" cxnId="{FD727C47-6E80-455C-9C59-7360C955298E}">
      <dgm:prSet/>
      <dgm:spPr/>
      <dgm:t>
        <a:bodyPr/>
        <a:lstStyle/>
        <a:p>
          <a:endParaRPr lang="en-US"/>
        </a:p>
      </dgm:t>
    </dgm:pt>
    <dgm:pt modelId="{A7E84524-C6F7-4D7A-8F51-6021673F1B74}" type="sibTrans" cxnId="{FD727C47-6E80-455C-9C59-7360C955298E}">
      <dgm:prSet/>
      <dgm:spPr/>
      <dgm:t>
        <a:bodyPr/>
        <a:lstStyle/>
        <a:p>
          <a:endParaRPr lang="en-US"/>
        </a:p>
      </dgm:t>
    </dgm:pt>
    <dgm:pt modelId="{EDE370A6-F3E0-425D-9AB5-DE28D7899DDD}">
      <dgm:prSet custT="1"/>
      <dgm:spPr/>
      <dgm:t>
        <a:bodyPr/>
        <a:lstStyle/>
        <a:p>
          <a:r>
            <a:rPr lang="en-US" sz="1800" dirty="0"/>
            <a:t>The model can also be used to reassess the prediction when features are changed</a:t>
          </a:r>
        </a:p>
      </dgm:t>
    </dgm:pt>
    <dgm:pt modelId="{2263E3F1-5332-45B0-957A-A3DEB4F903AD}" type="parTrans" cxnId="{5421C31B-3890-46B9-AB7B-769CC97C0BC8}">
      <dgm:prSet/>
      <dgm:spPr/>
      <dgm:t>
        <a:bodyPr/>
        <a:lstStyle/>
        <a:p>
          <a:endParaRPr lang="en-US"/>
        </a:p>
      </dgm:t>
    </dgm:pt>
    <dgm:pt modelId="{A727F768-732C-4EF2-84DE-F1DB0343A90E}" type="sibTrans" cxnId="{5421C31B-3890-46B9-AB7B-769CC97C0BC8}">
      <dgm:prSet/>
      <dgm:spPr/>
      <dgm:t>
        <a:bodyPr/>
        <a:lstStyle/>
        <a:p>
          <a:endParaRPr lang="en-US"/>
        </a:p>
      </dgm:t>
    </dgm:pt>
    <dgm:pt modelId="{83D08BC7-DF95-43D9-8D3A-B15C60889395}">
      <dgm:prSet custT="1"/>
      <dgm:spPr/>
      <dgm:t>
        <a:bodyPr/>
        <a:lstStyle/>
        <a:p>
          <a:r>
            <a:rPr lang="en-US" sz="1600" dirty="0"/>
            <a:t>This can inform decisions were removing features to reduce operational cost.</a:t>
          </a:r>
        </a:p>
      </dgm:t>
    </dgm:pt>
    <dgm:pt modelId="{FBB40349-3D2E-458F-BB16-AE1B9E1442FD}" type="parTrans" cxnId="{FBD0FB77-C700-444C-90FB-5424C8BCAB11}">
      <dgm:prSet/>
      <dgm:spPr/>
      <dgm:t>
        <a:bodyPr/>
        <a:lstStyle/>
        <a:p>
          <a:endParaRPr lang="en-US"/>
        </a:p>
      </dgm:t>
    </dgm:pt>
    <dgm:pt modelId="{5BEA7DBE-B479-4E5C-BEFC-B65E8C44FC2E}" type="sibTrans" cxnId="{FBD0FB77-C700-444C-90FB-5424C8BCAB11}">
      <dgm:prSet/>
      <dgm:spPr/>
      <dgm:t>
        <a:bodyPr/>
        <a:lstStyle/>
        <a:p>
          <a:endParaRPr lang="en-US"/>
        </a:p>
      </dgm:t>
    </dgm:pt>
    <dgm:pt modelId="{1D0539CE-2625-453A-A691-2968728F0F25}">
      <dgm:prSet custT="1"/>
      <dgm:spPr/>
      <dgm:t>
        <a:bodyPr/>
        <a:lstStyle/>
        <a:p>
          <a:r>
            <a:rPr lang="en-US" sz="1800" dirty="0"/>
            <a:t>My recommendation for reducing operational cost is to remove one existing run</a:t>
          </a:r>
        </a:p>
      </dgm:t>
    </dgm:pt>
    <dgm:pt modelId="{D2B923EC-9041-4397-AA29-43EB66E4D66A}" type="parTrans" cxnId="{7406D274-3A3D-4C50-84B8-E73675F1B9BB}">
      <dgm:prSet/>
      <dgm:spPr/>
      <dgm:t>
        <a:bodyPr/>
        <a:lstStyle/>
        <a:p>
          <a:endParaRPr lang="en-US"/>
        </a:p>
      </dgm:t>
    </dgm:pt>
    <dgm:pt modelId="{D47E364B-A34D-4F92-94FB-B09924ED928F}" type="sibTrans" cxnId="{7406D274-3A3D-4C50-84B8-E73675F1B9BB}">
      <dgm:prSet/>
      <dgm:spPr/>
      <dgm:t>
        <a:bodyPr/>
        <a:lstStyle/>
        <a:p>
          <a:endParaRPr lang="en-US"/>
        </a:p>
      </dgm:t>
    </dgm:pt>
    <dgm:pt modelId="{C111A7F5-F2F2-40FD-9BF3-81562D0A2618}">
      <dgm:prSet custT="1"/>
      <dgm:spPr/>
      <dgm:t>
        <a:bodyPr/>
        <a:lstStyle/>
        <a:p>
          <a:r>
            <a:rPr lang="en-US" sz="1600" dirty="0"/>
            <a:t>Reduces operational cost without affecting revenue</a:t>
          </a:r>
        </a:p>
      </dgm:t>
    </dgm:pt>
    <dgm:pt modelId="{77D408B1-1294-4030-BB1E-C1747A664290}" type="parTrans" cxnId="{2CEEDF5F-A620-4465-B785-46FEA5EB28DD}">
      <dgm:prSet/>
      <dgm:spPr/>
      <dgm:t>
        <a:bodyPr/>
        <a:lstStyle/>
        <a:p>
          <a:endParaRPr lang="en-US"/>
        </a:p>
      </dgm:t>
    </dgm:pt>
    <dgm:pt modelId="{254FEED2-A577-41D3-9B97-97475C617219}" type="sibTrans" cxnId="{2CEEDF5F-A620-4465-B785-46FEA5EB28DD}">
      <dgm:prSet/>
      <dgm:spPr/>
      <dgm:t>
        <a:bodyPr/>
        <a:lstStyle/>
        <a:p>
          <a:endParaRPr lang="en-US"/>
        </a:p>
      </dgm:t>
    </dgm:pt>
    <dgm:pt modelId="{A3E88DAB-7DED-49DD-B49D-8AD1F7439EB9}">
      <dgm:prSet custT="1"/>
      <dgm:spPr/>
      <dgm:t>
        <a:bodyPr/>
        <a:lstStyle/>
        <a:p>
          <a:r>
            <a:rPr lang="en-US" sz="1800" dirty="0"/>
            <a:t>My recommendation for maximizing key price features is to create a new run to increase vertical drop by 150</a:t>
          </a:r>
        </a:p>
      </dgm:t>
    </dgm:pt>
    <dgm:pt modelId="{175C70BD-2334-4B50-8576-F4488A8E7321}" type="parTrans" cxnId="{B16030F1-BE51-405F-A034-C0371187C836}">
      <dgm:prSet/>
      <dgm:spPr/>
      <dgm:t>
        <a:bodyPr/>
        <a:lstStyle/>
        <a:p>
          <a:endParaRPr lang="en-US"/>
        </a:p>
      </dgm:t>
    </dgm:pt>
    <dgm:pt modelId="{946A870D-38D5-46ED-95CA-D6E2525DA1F0}" type="sibTrans" cxnId="{B16030F1-BE51-405F-A034-C0371187C836}">
      <dgm:prSet/>
      <dgm:spPr/>
      <dgm:t>
        <a:bodyPr/>
        <a:lstStyle/>
        <a:p>
          <a:endParaRPr lang="en-US"/>
        </a:p>
      </dgm:t>
    </dgm:pt>
    <dgm:pt modelId="{175A75CD-785D-47B6-AB68-1D1C9A158B19}">
      <dgm:prSet/>
      <dgm:spPr/>
      <dgm:t>
        <a:bodyPr/>
        <a:lstStyle/>
        <a:p>
          <a:r>
            <a:rPr lang="en-US" dirty="0"/>
            <a:t>Modifying an existing chair lift rather than building a new one for the run is advised</a:t>
          </a:r>
        </a:p>
      </dgm:t>
    </dgm:pt>
    <dgm:pt modelId="{6FCF48AB-AB77-4627-8623-814CE3CECCE0}" type="parTrans" cxnId="{1AE66F1D-8A47-41D5-95B0-0D1C272E5F6D}">
      <dgm:prSet/>
      <dgm:spPr/>
      <dgm:t>
        <a:bodyPr/>
        <a:lstStyle/>
        <a:p>
          <a:endParaRPr lang="en-US"/>
        </a:p>
      </dgm:t>
    </dgm:pt>
    <dgm:pt modelId="{009B537D-8A23-41E6-8AD7-30A2B8380CE0}" type="sibTrans" cxnId="{1AE66F1D-8A47-41D5-95B0-0D1C272E5F6D}">
      <dgm:prSet/>
      <dgm:spPr/>
      <dgm:t>
        <a:bodyPr/>
        <a:lstStyle/>
        <a:p>
          <a:endParaRPr lang="en-US"/>
        </a:p>
      </dgm:t>
    </dgm:pt>
    <dgm:pt modelId="{96F0B26C-A395-43C5-B34B-961C4803A80E}" type="pres">
      <dgm:prSet presAssocID="{560FA4A4-87D9-4473-83AD-B19BAF81A1A6}" presName="root" presStyleCnt="0">
        <dgm:presLayoutVars>
          <dgm:dir/>
          <dgm:resizeHandles val="exact"/>
        </dgm:presLayoutVars>
      </dgm:prSet>
      <dgm:spPr/>
    </dgm:pt>
    <dgm:pt modelId="{B0DC2B43-9B53-4A76-AAD3-96853C02A5C5}" type="pres">
      <dgm:prSet presAssocID="{8099214E-9DB3-444D-8158-4D87D096B908}" presName="compNode" presStyleCnt="0"/>
      <dgm:spPr/>
    </dgm:pt>
    <dgm:pt modelId="{C015B6F2-E4F6-4B32-BD99-7FC8F0A78337}" type="pres">
      <dgm:prSet presAssocID="{8099214E-9DB3-444D-8158-4D87D096B908}" presName="bgRect" presStyleLbl="bgShp" presStyleIdx="0" presStyleCnt="5"/>
      <dgm:spPr/>
    </dgm:pt>
    <dgm:pt modelId="{81F50355-70E4-4E9D-8C9D-7EE311745680}" type="pres">
      <dgm:prSet presAssocID="{8099214E-9DB3-444D-8158-4D87D096B908}"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ountains"/>
        </a:ext>
      </dgm:extLst>
    </dgm:pt>
    <dgm:pt modelId="{58F738CC-817C-45BE-8E79-602409B2CA22}" type="pres">
      <dgm:prSet presAssocID="{8099214E-9DB3-444D-8158-4D87D096B908}" presName="spaceRect" presStyleCnt="0"/>
      <dgm:spPr/>
    </dgm:pt>
    <dgm:pt modelId="{D8C7C0D9-1EAD-4C6D-95F5-1278B67B9382}" type="pres">
      <dgm:prSet presAssocID="{8099214E-9DB3-444D-8158-4D87D096B908}" presName="parTx" presStyleLbl="revTx" presStyleIdx="0" presStyleCnt="10">
        <dgm:presLayoutVars>
          <dgm:chMax val="0"/>
          <dgm:chPref val="0"/>
        </dgm:presLayoutVars>
      </dgm:prSet>
      <dgm:spPr/>
    </dgm:pt>
    <dgm:pt modelId="{154E701B-63AA-4A16-A284-6AF4E3499440}" type="pres">
      <dgm:prSet presAssocID="{8099214E-9DB3-444D-8158-4D87D096B908}" presName="desTx" presStyleLbl="revTx" presStyleIdx="1" presStyleCnt="10">
        <dgm:presLayoutVars/>
      </dgm:prSet>
      <dgm:spPr/>
    </dgm:pt>
    <dgm:pt modelId="{E815088E-9309-4242-9E69-041ABDD63C3C}" type="pres">
      <dgm:prSet presAssocID="{6D5E386D-E94F-4E64-80B0-0C71BDE2775B}" presName="sibTrans" presStyleCnt="0"/>
      <dgm:spPr/>
    </dgm:pt>
    <dgm:pt modelId="{253A7EAA-A101-4A5C-9F97-9AD2BD9556AB}" type="pres">
      <dgm:prSet presAssocID="{1F9A6F7B-F55E-4C4A-8E48-B6EEFFD5FBEF}" presName="compNode" presStyleCnt="0"/>
      <dgm:spPr/>
    </dgm:pt>
    <dgm:pt modelId="{BE34C065-947F-4122-95BA-1783F5B958CB}" type="pres">
      <dgm:prSet presAssocID="{1F9A6F7B-F55E-4C4A-8E48-B6EEFFD5FBEF}" presName="bgRect" presStyleLbl="bgShp" presStyleIdx="1" presStyleCnt="5"/>
      <dgm:spPr/>
    </dgm:pt>
    <dgm:pt modelId="{18F6B74E-E790-41D6-9850-4E7D259C8215}" type="pres">
      <dgm:prSet presAssocID="{1F9A6F7B-F55E-4C4A-8E48-B6EEFFD5FBEF}"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oney"/>
        </a:ext>
      </dgm:extLst>
    </dgm:pt>
    <dgm:pt modelId="{7398A024-805C-47C8-8489-7C0E4B6A1EA4}" type="pres">
      <dgm:prSet presAssocID="{1F9A6F7B-F55E-4C4A-8E48-B6EEFFD5FBEF}" presName="spaceRect" presStyleCnt="0"/>
      <dgm:spPr/>
    </dgm:pt>
    <dgm:pt modelId="{76F2D432-369A-45DB-A9D7-2B8611CAAC57}" type="pres">
      <dgm:prSet presAssocID="{1F9A6F7B-F55E-4C4A-8E48-B6EEFFD5FBEF}" presName="parTx" presStyleLbl="revTx" presStyleIdx="2" presStyleCnt="10">
        <dgm:presLayoutVars>
          <dgm:chMax val="0"/>
          <dgm:chPref val="0"/>
        </dgm:presLayoutVars>
      </dgm:prSet>
      <dgm:spPr/>
    </dgm:pt>
    <dgm:pt modelId="{68EF76E0-6E14-41CA-84C0-AB1745710058}" type="pres">
      <dgm:prSet presAssocID="{1F9A6F7B-F55E-4C4A-8E48-B6EEFFD5FBEF}" presName="desTx" presStyleLbl="revTx" presStyleIdx="3" presStyleCnt="10">
        <dgm:presLayoutVars/>
      </dgm:prSet>
      <dgm:spPr/>
    </dgm:pt>
    <dgm:pt modelId="{F19423E2-621E-4D6B-9FA0-833359F80471}" type="pres">
      <dgm:prSet presAssocID="{E41B795D-6442-42EA-80C5-DD9E630A3689}" presName="sibTrans" presStyleCnt="0"/>
      <dgm:spPr/>
    </dgm:pt>
    <dgm:pt modelId="{F22DB58D-E7E4-4D42-838F-61C502946F8B}" type="pres">
      <dgm:prSet presAssocID="{EDE370A6-F3E0-425D-9AB5-DE28D7899DDD}" presName="compNode" presStyleCnt="0"/>
      <dgm:spPr/>
    </dgm:pt>
    <dgm:pt modelId="{766368B7-97FB-48CC-9EC8-958A41825FF2}" type="pres">
      <dgm:prSet presAssocID="{EDE370A6-F3E0-425D-9AB5-DE28D7899DDD}" presName="bgRect" presStyleLbl="bgShp" presStyleIdx="2" presStyleCnt="5"/>
      <dgm:spPr/>
    </dgm:pt>
    <dgm:pt modelId="{D1AAF132-3F6B-4B70-9E2E-BBA3F7B10B2F}" type="pres">
      <dgm:prSet presAssocID="{EDE370A6-F3E0-425D-9AB5-DE28D7899DDD}"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atabase"/>
        </a:ext>
      </dgm:extLst>
    </dgm:pt>
    <dgm:pt modelId="{B53CA278-C190-4D5B-AD86-3BB57F6DB9C0}" type="pres">
      <dgm:prSet presAssocID="{EDE370A6-F3E0-425D-9AB5-DE28D7899DDD}" presName="spaceRect" presStyleCnt="0"/>
      <dgm:spPr/>
    </dgm:pt>
    <dgm:pt modelId="{5AEBA226-F7D1-4F9A-A4D7-1B38FCFCE219}" type="pres">
      <dgm:prSet presAssocID="{EDE370A6-F3E0-425D-9AB5-DE28D7899DDD}" presName="parTx" presStyleLbl="revTx" presStyleIdx="4" presStyleCnt="10">
        <dgm:presLayoutVars>
          <dgm:chMax val="0"/>
          <dgm:chPref val="0"/>
        </dgm:presLayoutVars>
      </dgm:prSet>
      <dgm:spPr/>
    </dgm:pt>
    <dgm:pt modelId="{04FF8071-58DD-4609-9CCE-334E1758A163}" type="pres">
      <dgm:prSet presAssocID="{EDE370A6-F3E0-425D-9AB5-DE28D7899DDD}" presName="desTx" presStyleLbl="revTx" presStyleIdx="5" presStyleCnt="10">
        <dgm:presLayoutVars/>
      </dgm:prSet>
      <dgm:spPr/>
    </dgm:pt>
    <dgm:pt modelId="{CB208159-D54B-4E58-A307-DD3C3729CE19}" type="pres">
      <dgm:prSet presAssocID="{A727F768-732C-4EF2-84DE-F1DB0343A90E}" presName="sibTrans" presStyleCnt="0"/>
      <dgm:spPr/>
    </dgm:pt>
    <dgm:pt modelId="{7C68F76F-B68C-4E4D-81DA-36EDCE390BE1}" type="pres">
      <dgm:prSet presAssocID="{1D0539CE-2625-453A-A691-2968728F0F25}" presName="compNode" presStyleCnt="0"/>
      <dgm:spPr/>
    </dgm:pt>
    <dgm:pt modelId="{BEA1598B-BB88-4889-A368-64D02C256E6F}" type="pres">
      <dgm:prSet presAssocID="{1D0539CE-2625-453A-A691-2968728F0F25}" presName="bgRect" presStyleLbl="bgShp" presStyleIdx="3" presStyleCnt="5"/>
      <dgm:spPr/>
    </dgm:pt>
    <dgm:pt modelId="{6D91AED5-092D-4E25-BCAD-B498CD17AE50}" type="pres">
      <dgm:prSet presAssocID="{1D0539CE-2625-453A-A691-2968728F0F25}"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Upward trend"/>
        </a:ext>
      </dgm:extLst>
    </dgm:pt>
    <dgm:pt modelId="{8D00C8F0-CB3A-4046-8B80-D97B8FECBF90}" type="pres">
      <dgm:prSet presAssocID="{1D0539CE-2625-453A-A691-2968728F0F25}" presName="spaceRect" presStyleCnt="0"/>
      <dgm:spPr/>
    </dgm:pt>
    <dgm:pt modelId="{D23AD925-A382-4054-B294-9CB1D229F561}" type="pres">
      <dgm:prSet presAssocID="{1D0539CE-2625-453A-A691-2968728F0F25}" presName="parTx" presStyleLbl="revTx" presStyleIdx="6" presStyleCnt="10">
        <dgm:presLayoutVars>
          <dgm:chMax val="0"/>
          <dgm:chPref val="0"/>
        </dgm:presLayoutVars>
      </dgm:prSet>
      <dgm:spPr/>
    </dgm:pt>
    <dgm:pt modelId="{ADE0FE9B-4502-4B24-A974-B3CF1DC08403}" type="pres">
      <dgm:prSet presAssocID="{1D0539CE-2625-453A-A691-2968728F0F25}" presName="desTx" presStyleLbl="revTx" presStyleIdx="7" presStyleCnt="10">
        <dgm:presLayoutVars/>
      </dgm:prSet>
      <dgm:spPr/>
    </dgm:pt>
    <dgm:pt modelId="{C5CAD032-F49C-44A2-B95D-73DD1637DC7C}" type="pres">
      <dgm:prSet presAssocID="{D47E364B-A34D-4F92-94FB-B09924ED928F}" presName="sibTrans" presStyleCnt="0"/>
      <dgm:spPr/>
    </dgm:pt>
    <dgm:pt modelId="{34E35C85-264D-4DC6-9031-6773C5C47B20}" type="pres">
      <dgm:prSet presAssocID="{A3E88DAB-7DED-49DD-B49D-8AD1F7439EB9}" presName="compNode" presStyleCnt="0"/>
      <dgm:spPr/>
    </dgm:pt>
    <dgm:pt modelId="{E2DF90B6-23AA-4945-B659-ECAB0A8067FD}" type="pres">
      <dgm:prSet presAssocID="{A3E88DAB-7DED-49DD-B49D-8AD1F7439EB9}" presName="bgRect" presStyleLbl="bgShp" presStyleIdx="4" presStyleCnt="5" custScaleY="145217"/>
      <dgm:spPr/>
    </dgm:pt>
    <dgm:pt modelId="{8ADC1B1B-3AF4-43A9-986B-4246CA5672B5}" type="pres">
      <dgm:prSet presAssocID="{A3E88DAB-7DED-49DD-B49D-8AD1F7439EB9}"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Checkmark"/>
        </a:ext>
      </dgm:extLst>
    </dgm:pt>
    <dgm:pt modelId="{20598A62-0BB5-499F-AF1B-9E146167514E}" type="pres">
      <dgm:prSet presAssocID="{A3E88DAB-7DED-49DD-B49D-8AD1F7439EB9}" presName="spaceRect" presStyleCnt="0"/>
      <dgm:spPr/>
    </dgm:pt>
    <dgm:pt modelId="{64B3B1CE-D3F0-4959-8689-25D61ECF2069}" type="pres">
      <dgm:prSet presAssocID="{A3E88DAB-7DED-49DD-B49D-8AD1F7439EB9}" presName="parTx" presStyleLbl="revTx" presStyleIdx="8" presStyleCnt="10">
        <dgm:presLayoutVars>
          <dgm:chMax val="0"/>
          <dgm:chPref val="0"/>
        </dgm:presLayoutVars>
      </dgm:prSet>
      <dgm:spPr/>
    </dgm:pt>
    <dgm:pt modelId="{4A9C4112-0061-4BBF-BF2B-69A97AE2F2E1}" type="pres">
      <dgm:prSet presAssocID="{A3E88DAB-7DED-49DD-B49D-8AD1F7439EB9}" presName="desTx" presStyleLbl="revTx" presStyleIdx="9" presStyleCnt="10">
        <dgm:presLayoutVars/>
      </dgm:prSet>
      <dgm:spPr/>
    </dgm:pt>
  </dgm:ptLst>
  <dgm:cxnLst>
    <dgm:cxn modelId="{5421C31B-3890-46B9-AB7B-769CC97C0BC8}" srcId="{560FA4A4-87D9-4473-83AD-B19BAF81A1A6}" destId="{EDE370A6-F3E0-425D-9AB5-DE28D7899DDD}" srcOrd="2" destOrd="0" parTransId="{2263E3F1-5332-45B0-957A-A3DEB4F903AD}" sibTransId="{A727F768-732C-4EF2-84DE-F1DB0343A90E}"/>
    <dgm:cxn modelId="{1AE66F1D-8A47-41D5-95B0-0D1C272E5F6D}" srcId="{A3E88DAB-7DED-49DD-B49D-8AD1F7439EB9}" destId="{175A75CD-785D-47B6-AB68-1D1C9A158B19}" srcOrd="0" destOrd="0" parTransId="{6FCF48AB-AB77-4627-8623-814CE3CECCE0}" sibTransId="{009B537D-8A23-41E6-8AD7-30A2B8380CE0}"/>
    <dgm:cxn modelId="{0582E41E-5992-4908-ADD4-F6374EE371FD}" type="presOf" srcId="{8099214E-9DB3-444D-8158-4D87D096B908}" destId="{D8C7C0D9-1EAD-4C6D-95F5-1278B67B9382}" srcOrd="0" destOrd="0" presId="urn:microsoft.com/office/officeart/2018/2/layout/IconVerticalSolidList"/>
    <dgm:cxn modelId="{1A089924-FA21-4AE0-826A-D75B02566D04}" type="presOf" srcId="{A3E88DAB-7DED-49DD-B49D-8AD1F7439EB9}" destId="{64B3B1CE-D3F0-4959-8689-25D61ECF2069}" srcOrd="0" destOrd="0" presId="urn:microsoft.com/office/officeart/2018/2/layout/IconVerticalSolidList"/>
    <dgm:cxn modelId="{4FEEA52E-D8D3-4CDA-A1B3-F570C28C56B7}" type="presOf" srcId="{83D08BC7-DF95-43D9-8D3A-B15C60889395}" destId="{04FF8071-58DD-4609-9CCE-334E1758A163}" srcOrd="0" destOrd="0" presId="urn:microsoft.com/office/officeart/2018/2/layout/IconVerticalSolidList"/>
    <dgm:cxn modelId="{2CEEDF5F-A620-4465-B785-46FEA5EB28DD}" srcId="{1D0539CE-2625-453A-A691-2968728F0F25}" destId="{C111A7F5-F2F2-40FD-9BF3-81562D0A2618}" srcOrd="0" destOrd="0" parTransId="{77D408B1-1294-4030-BB1E-C1747A664290}" sibTransId="{254FEED2-A577-41D3-9B97-97475C617219}"/>
    <dgm:cxn modelId="{EE16D041-C6F6-4B3B-8E02-2D4ACD177C30}" type="presOf" srcId="{1F9A6F7B-F55E-4C4A-8E48-B6EEFFD5FBEF}" destId="{76F2D432-369A-45DB-A9D7-2B8611CAAC57}" srcOrd="0" destOrd="0" presId="urn:microsoft.com/office/officeart/2018/2/layout/IconVerticalSolidList"/>
    <dgm:cxn modelId="{FD727C47-6E80-455C-9C59-7360C955298E}" srcId="{1F9A6F7B-F55E-4C4A-8E48-B6EEFFD5FBEF}" destId="{5EE8B5F5-CA1A-479F-8450-199D96361580}" srcOrd="0" destOrd="0" parTransId="{F44AF801-DCF7-4FCC-8783-B39B3B6DC9A5}" sibTransId="{A7E84524-C6F7-4D7A-8F51-6021673F1B74}"/>
    <dgm:cxn modelId="{D3672A68-954F-4CDF-A58B-EA3F13452763}" type="presOf" srcId="{560FA4A4-87D9-4473-83AD-B19BAF81A1A6}" destId="{96F0B26C-A395-43C5-B34B-961C4803A80E}" srcOrd="0" destOrd="0" presId="urn:microsoft.com/office/officeart/2018/2/layout/IconVerticalSolidList"/>
    <dgm:cxn modelId="{0A5FE94D-ADBB-4F1E-B251-FE3C2BA3E354}" type="presOf" srcId="{EDE370A6-F3E0-425D-9AB5-DE28D7899DDD}" destId="{5AEBA226-F7D1-4F9A-A4D7-1B38FCFCE219}" srcOrd="0" destOrd="0" presId="urn:microsoft.com/office/officeart/2018/2/layout/IconVerticalSolidList"/>
    <dgm:cxn modelId="{B1F16F70-198E-419E-8448-A531516CF4EA}" srcId="{8099214E-9DB3-444D-8158-4D87D096B908}" destId="{39C59594-3CA6-41F5-A93E-0D5D5ECC0D3B}" srcOrd="0" destOrd="0" parTransId="{18E5298D-8CF5-4E73-8CA3-6EA1A625E746}" sibTransId="{08DBA0A6-C03F-4E2F-A384-C0474D8494ED}"/>
    <dgm:cxn modelId="{7406D274-3A3D-4C50-84B8-E73675F1B9BB}" srcId="{560FA4A4-87D9-4473-83AD-B19BAF81A1A6}" destId="{1D0539CE-2625-453A-A691-2968728F0F25}" srcOrd="3" destOrd="0" parTransId="{D2B923EC-9041-4397-AA29-43EB66E4D66A}" sibTransId="{D47E364B-A34D-4F92-94FB-B09924ED928F}"/>
    <dgm:cxn modelId="{FBD0FB77-C700-444C-90FB-5424C8BCAB11}" srcId="{EDE370A6-F3E0-425D-9AB5-DE28D7899DDD}" destId="{83D08BC7-DF95-43D9-8D3A-B15C60889395}" srcOrd="0" destOrd="0" parTransId="{FBB40349-3D2E-458F-BB16-AE1B9E1442FD}" sibTransId="{5BEA7DBE-B479-4E5C-BEFC-B65E8C44FC2E}"/>
    <dgm:cxn modelId="{38F4478E-E841-42B2-A39F-1CF44D961598}" srcId="{560FA4A4-87D9-4473-83AD-B19BAF81A1A6}" destId="{1F9A6F7B-F55E-4C4A-8E48-B6EEFFD5FBEF}" srcOrd="1" destOrd="0" parTransId="{A340F886-CC79-4F5A-B423-413E83A41A57}" sibTransId="{E41B795D-6442-42EA-80C5-DD9E630A3689}"/>
    <dgm:cxn modelId="{6F2881C6-752E-4F30-946C-7E702666E68C}" type="presOf" srcId="{5EE8B5F5-CA1A-479F-8450-199D96361580}" destId="{68EF76E0-6E14-41CA-84C0-AB1745710058}" srcOrd="0" destOrd="0" presId="urn:microsoft.com/office/officeart/2018/2/layout/IconVerticalSolidList"/>
    <dgm:cxn modelId="{D9533CCB-053E-4D2B-B0E3-217CD0E86E23}" srcId="{560FA4A4-87D9-4473-83AD-B19BAF81A1A6}" destId="{8099214E-9DB3-444D-8158-4D87D096B908}" srcOrd="0" destOrd="0" parTransId="{11895BDF-3A4D-4802-8610-568D95DCA069}" sibTransId="{6D5E386D-E94F-4E64-80B0-0C71BDE2775B}"/>
    <dgm:cxn modelId="{CFA2D1D2-AF40-4860-BE22-F722991092F7}" type="presOf" srcId="{175A75CD-785D-47B6-AB68-1D1C9A158B19}" destId="{4A9C4112-0061-4BBF-BF2B-69A97AE2F2E1}" srcOrd="0" destOrd="0" presId="urn:microsoft.com/office/officeart/2018/2/layout/IconVerticalSolidList"/>
    <dgm:cxn modelId="{B16030F1-BE51-405F-A034-C0371187C836}" srcId="{560FA4A4-87D9-4473-83AD-B19BAF81A1A6}" destId="{A3E88DAB-7DED-49DD-B49D-8AD1F7439EB9}" srcOrd="4" destOrd="0" parTransId="{175C70BD-2334-4B50-8576-F4488A8E7321}" sibTransId="{946A870D-38D5-46ED-95CA-D6E2525DA1F0}"/>
    <dgm:cxn modelId="{1A053AF9-307B-4E35-AAC3-0C6E045F5228}" type="presOf" srcId="{1D0539CE-2625-453A-A691-2968728F0F25}" destId="{D23AD925-A382-4054-B294-9CB1D229F561}" srcOrd="0" destOrd="0" presId="urn:microsoft.com/office/officeart/2018/2/layout/IconVerticalSolidList"/>
    <dgm:cxn modelId="{13B2A5FA-C2FF-4F06-BF6E-EEE292A39C51}" type="presOf" srcId="{C111A7F5-F2F2-40FD-9BF3-81562D0A2618}" destId="{ADE0FE9B-4502-4B24-A974-B3CF1DC08403}" srcOrd="0" destOrd="0" presId="urn:microsoft.com/office/officeart/2018/2/layout/IconVerticalSolidList"/>
    <dgm:cxn modelId="{2153F0FC-A2CE-4140-8411-EDB304C46A2A}" type="presOf" srcId="{39C59594-3CA6-41F5-A93E-0D5D5ECC0D3B}" destId="{154E701B-63AA-4A16-A284-6AF4E3499440}" srcOrd="0" destOrd="0" presId="urn:microsoft.com/office/officeart/2018/2/layout/IconVerticalSolidList"/>
    <dgm:cxn modelId="{04E16476-8515-40D0-BE66-B8C5511D61F6}" type="presParOf" srcId="{96F0B26C-A395-43C5-B34B-961C4803A80E}" destId="{B0DC2B43-9B53-4A76-AAD3-96853C02A5C5}" srcOrd="0" destOrd="0" presId="urn:microsoft.com/office/officeart/2018/2/layout/IconVerticalSolidList"/>
    <dgm:cxn modelId="{F4361FE8-6CB1-4F9C-9CC7-627FB49A43F5}" type="presParOf" srcId="{B0DC2B43-9B53-4A76-AAD3-96853C02A5C5}" destId="{C015B6F2-E4F6-4B32-BD99-7FC8F0A78337}" srcOrd="0" destOrd="0" presId="urn:microsoft.com/office/officeart/2018/2/layout/IconVerticalSolidList"/>
    <dgm:cxn modelId="{D161202D-4668-4BE4-90F4-150C048C0BF2}" type="presParOf" srcId="{B0DC2B43-9B53-4A76-AAD3-96853C02A5C5}" destId="{81F50355-70E4-4E9D-8C9D-7EE311745680}" srcOrd="1" destOrd="0" presId="urn:microsoft.com/office/officeart/2018/2/layout/IconVerticalSolidList"/>
    <dgm:cxn modelId="{160347B4-1241-4AE3-AC63-3DAB4D11AC27}" type="presParOf" srcId="{B0DC2B43-9B53-4A76-AAD3-96853C02A5C5}" destId="{58F738CC-817C-45BE-8E79-602409B2CA22}" srcOrd="2" destOrd="0" presId="urn:microsoft.com/office/officeart/2018/2/layout/IconVerticalSolidList"/>
    <dgm:cxn modelId="{F4260E7A-B43C-4377-B7AE-5A001E2DF826}" type="presParOf" srcId="{B0DC2B43-9B53-4A76-AAD3-96853C02A5C5}" destId="{D8C7C0D9-1EAD-4C6D-95F5-1278B67B9382}" srcOrd="3" destOrd="0" presId="urn:microsoft.com/office/officeart/2018/2/layout/IconVerticalSolidList"/>
    <dgm:cxn modelId="{EF388DC1-99BC-4A92-A054-BB4668C0C936}" type="presParOf" srcId="{B0DC2B43-9B53-4A76-AAD3-96853C02A5C5}" destId="{154E701B-63AA-4A16-A284-6AF4E3499440}" srcOrd="4" destOrd="0" presId="urn:microsoft.com/office/officeart/2018/2/layout/IconVerticalSolidList"/>
    <dgm:cxn modelId="{26CC3ADB-56D2-4F39-A6A5-EE277EF7DFE3}" type="presParOf" srcId="{96F0B26C-A395-43C5-B34B-961C4803A80E}" destId="{E815088E-9309-4242-9E69-041ABDD63C3C}" srcOrd="1" destOrd="0" presId="urn:microsoft.com/office/officeart/2018/2/layout/IconVerticalSolidList"/>
    <dgm:cxn modelId="{D249DBD0-4FA1-4549-B5DF-363A66A51BA1}" type="presParOf" srcId="{96F0B26C-A395-43C5-B34B-961C4803A80E}" destId="{253A7EAA-A101-4A5C-9F97-9AD2BD9556AB}" srcOrd="2" destOrd="0" presId="urn:microsoft.com/office/officeart/2018/2/layout/IconVerticalSolidList"/>
    <dgm:cxn modelId="{C7474A55-0049-4716-B06C-ED0AD94CCD62}" type="presParOf" srcId="{253A7EAA-A101-4A5C-9F97-9AD2BD9556AB}" destId="{BE34C065-947F-4122-95BA-1783F5B958CB}" srcOrd="0" destOrd="0" presId="urn:microsoft.com/office/officeart/2018/2/layout/IconVerticalSolidList"/>
    <dgm:cxn modelId="{0AAD7B02-2244-4BA9-BFB7-A8AE3FD6D01A}" type="presParOf" srcId="{253A7EAA-A101-4A5C-9F97-9AD2BD9556AB}" destId="{18F6B74E-E790-41D6-9850-4E7D259C8215}" srcOrd="1" destOrd="0" presId="urn:microsoft.com/office/officeart/2018/2/layout/IconVerticalSolidList"/>
    <dgm:cxn modelId="{D03A6733-95A1-406B-8A9C-7E71D8D5D1BB}" type="presParOf" srcId="{253A7EAA-A101-4A5C-9F97-9AD2BD9556AB}" destId="{7398A024-805C-47C8-8489-7C0E4B6A1EA4}" srcOrd="2" destOrd="0" presId="urn:microsoft.com/office/officeart/2018/2/layout/IconVerticalSolidList"/>
    <dgm:cxn modelId="{A4C6291A-7A75-400A-BF88-5F294430A2F5}" type="presParOf" srcId="{253A7EAA-A101-4A5C-9F97-9AD2BD9556AB}" destId="{76F2D432-369A-45DB-A9D7-2B8611CAAC57}" srcOrd="3" destOrd="0" presId="urn:microsoft.com/office/officeart/2018/2/layout/IconVerticalSolidList"/>
    <dgm:cxn modelId="{C3F4553B-2421-4B9B-82B8-B693FC77EE81}" type="presParOf" srcId="{253A7EAA-A101-4A5C-9F97-9AD2BD9556AB}" destId="{68EF76E0-6E14-41CA-84C0-AB1745710058}" srcOrd="4" destOrd="0" presId="urn:microsoft.com/office/officeart/2018/2/layout/IconVerticalSolidList"/>
    <dgm:cxn modelId="{BCF7F00C-DB58-48DA-9E82-66B5CBA17D75}" type="presParOf" srcId="{96F0B26C-A395-43C5-B34B-961C4803A80E}" destId="{F19423E2-621E-4D6B-9FA0-833359F80471}" srcOrd="3" destOrd="0" presId="urn:microsoft.com/office/officeart/2018/2/layout/IconVerticalSolidList"/>
    <dgm:cxn modelId="{E417AD7E-53E2-42D7-B5A0-D7D36E7F4C0D}" type="presParOf" srcId="{96F0B26C-A395-43C5-B34B-961C4803A80E}" destId="{F22DB58D-E7E4-4D42-838F-61C502946F8B}" srcOrd="4" destOrd="0" presId="urn:microsoft.com/office/officeart/2018/2/layout/IconVerticalSolidList"/>
    <dgm:cxn modelId="{91C261DF-E467-41DE-B828-B64C640AD433}" type="presParOf" srcId="{F22DB58D-E7E4-4D42-838F-61C502946F8B}" destId="{766368B7-97FB-48CC-9EC8-958A41825FF2}" srcOrd="0" destOrd="0" presId="urn:microsoft.com/office/officeart/2018/2/layout/IconVerticalSolidList"/>
    <dgm:cxn modelId="{75FF9BC0-C45C-4858-8208-0A8AD5B95EA1}" type="presParOf" srcId="{F22DB58D-E7E4-4D42-838F-61C502946F8B}" destId="{D1AAF132-3F6B-4B70-9E2E-BBA3F7B10B2F}" srcOrd="1" destOrd="0" presId="urn:microsoft.com/office/officeart/2018/2/layout/IconVerticalSolidList"/>
    <dgm:cxn modelId="{E9E8B92B-8E1B-480E-9E9A-5983C790ABD7}" type="presParOf" srcId="{F22DB58D-E7E4-4D42-838F-61C502946F8B}" destId="{B53CA278-C190-4D5B-AD86-3BB57F6DB9C0}" srcOrd="2" destOrd="0" presId="urn:microsoft.com/office/officeart/2018/2/layout/IconVerticalSolidList"/>
    <dgm:cxn modelId="{1A06141B-002F-4274-9167-9076BC5F1EAD}" type="presParOf" srcId="{F22DB58D-E7E4-4D42-838F-61C502946F8B}" destId="{5AEBA226-F7D1-4F9A-A4D7-1B38FCFCE219}" srcOrd="3" destOrd="0" presId="urn:microsoft.com/office/officeart/2018/2/layout/IconVerticalSolidList"/>
    <dgm:cxn modelId="{F8140170-4CDD-44A3-B716-396636A0C619}" type="presParOf" srcId="{F22DB58D-E7E4-4D42-838F-61C502946F8B}" destId="{04FF8071-58DD-4609-9CCE-334E1758A163}" srcOrd="4" destOrd="0" presId="urn:microsoft.com/office/officeart/2018/2/layout/IconVerticalSolidList"/>
    <dgm:cxn modelId="{084F88EF-1278-42E0-83AD-5D4DB5703A97}" type="presParOf" srcId="{96F0B26C-A395-43C5-B34B-961C4803A80E}" destId="{CB208159-D54B-4E58-A307-DD3C3729CE19}" srcOrd="5" destOrd="0" presId="urn:microsoft.com/office/officeart/2018/2/layout/IconVerticalSolidList"/>
    <dgm:cxn modelId="{1C19A3D2-7423-4FB2-B6DB-939CBC5A4719}" type="presParOf" srcId="{96F0B26C-A395-43C5-B34B-961C4803A80E}" destId="{7C68F76F-B68C-4E4D-81DA-36EDCE390BE1}" srcOrd="6" destOrd="0" presId="urn:microsoft.com/office/officeart/2018/2/layout/IconVerticalSolidList"/>
    <dgm:cxn modelId="{63CEA95E-4EED-476F-9FDA-049F87BBAECA}" type="presParOf" srcId="{7C68F76F-B68C-4E4D-81DA-36EDCE390BE1}" destId="{BEA1598B-BB88-4889-A368-64D02C256E6F}" srcOrd="0" destOrd="0" presId="urn:microsoft.com/office/officeart/2018/2/layout/IconVerticalSolidList"/>
    <dgm:cxn modelId="{66C75FD8-A141-407A-8680-5D4CA33624BF}" type="presParOf" srcId="{7C68F76F-B68C-4E4D-81DA-36EDCE390BE1}" destId="{6D91AED5-092D-4E25-BCAD-B498CD17AE50}" srcOrd="1" destOrd="0" presId="urn:microsoft.com/office/officeart/2018/2/layout/IconVerticalSolidList"/>
    <dgm:cxn modelId="{2461B3CB-D2CF-4333-A708-122BE89D5814}" type="presParOf" srcId="{7C68F76F-B68C-4E4D-81DA-36EDCE390BE1}" destId="{8D00C8F0-CB3A-4046-8B80-D97B8FECBF90}" srcOrd="2" destOrd="0" presId="urn:microsoft.com/office/officeart/2018/2/layout/IconVerticalSolidList"/>
    <dgm:cxn modelId="{49908B1C-C0A4-41D9-9E56-85E1CBB75F44}" type="presParOf" srcId="{7C68F76F-B68C-4E4D-81DA-36EDCE390BE1}" destId="{D23AD925-A382-4054-B294-9CB1D229F561}" srcOrd="3" destOrd="0" presId="urn:microsoft.com/office/officeart/2018/2/layout/IconVerticalSolidList"/>
    <dgm:cxn modelId="{6FAA425F-202A-4CA5-A9D2-29D7EB5139FE}" type="presParOf" srcId="{7C68F76F-B68C-4E4D-81DA-36EDCE390BE1}" destId="{ADE0FE9B-4502-4B24-A974-B3CF1DC08403}" srcOrd="4" destOrd="0" presId="urn:microsoft.com/office/officeart/2018/2/layout/IconVerticalSolidList"/>
    <dgm:cxn modelId="{815982E8-18D8-4DAF-BD10-4B5EC42C1E21}" type="presParOf" srcId="{96F0B26C-A395-43C5-B34B-961C4803A80E}" destId="{C5CAD032-F49C-44A2-B95D-73DD1637DC7C}" srcOrd="7" destOrd="0" presId="urn:microsoft.com/office/officeart/2018/2/layout/IconVerticalSolidList"/>
    <dgm:cxn modelId="{70C2B714-24BC-44BB-B7C5-6F840416E537}" type="presParOf" srcId="{96F0B26C-A395-43C5-B34B-961C4803A80E}" destId="{34E35C85-264D-4DC6-9031-6773C5C47B20}" srcOrd="8" destOrd="0" presId="urn:microsoft.com/office/officeart/2018/2/layout/IconVerticalSolidList"/>
    <dgm:cxn modelId="{6DD42B2F-943E-4733-BECC-9B5E8CB11197}" type="presParOf" srcId="{34E35C85-264D-4DC6-9031-6773C5C47B20}" destId="{E2DF90B6-23AA-4945-B659-ECAB0A8067FD}" srcOrd="0" destOrd="0" presId="urn:microsoft.com/office/officeart/2018/2/layout/IconVerticalSolidList"/>
    <dgm:cxn modelId="{EF9ED642-B642-461B-B85F-68D370A824AC}" type="presParOf" srcId="{34E35C85-264D-4DC6-9031-6773C5C47B20}" destId="{8ADC1B1B-3AF4-43A9-986B-4246CA5672B5}" srcOrd="1" destOrd="0" presId="urn:microsoft.com/office/officeart/2018/2/layout/IconVerticalSolidList"/>
    <dgm:cxn modelId="{5A42B484-AD1A-45DB-9469-D8FAE0CDA34D}" type="presParOf" srcId="{34E35C85-264D-4DC6-9031-6773C5C47B20}" destId="{20598A62-0BB5-499F-AF1B-9E146167514E}" srcOrd="2" destOrd="0" presId="urn:microsoft.com/office/officeart/2018/2/layout/IconVerticalSolidList"/>
    <dgm:cxn modelId="{A3ABBEBB-60A8-4D6D-B1E9-8DD32CA4B420}" type="presParOf" srcId="{34E35C85-264D-4DC6-9031-6773C5C47B20}" destId="{64B3B1CE-D3F0-4959-8689-25D61ECF2069}" srcOrd="3" destOrd="0" presId="urn:microsoft.com/office/officeart/2018/2/layout/IconVerticalSolidList"/>
    <dgm:cxn modelId="{8683880F-7B4F-4924-8288-88A1DC6ECC6D}" type="presParOf" srcId="{34E35C85-264D-4DC6-9031-6773C5C47B20}" destId="{4A9C4112-0061-4BBF-BF2B-69A97AE2F2E1}" srcOrd="4"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F8E3197-4711-42F8-831A-B5DF413D4BF9}">
      <dsp:nvSpPr>
        <dsp:cNvPr id="0" name=""/>
        <dsp:cNvSpPr/>
      </dsp:nvSpPr>
      <dsp:spPr>
        <a:xfrm>
          <a:off x="115632" y="1439"/>
          <a:ext cx="2648927" cy="132446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dirty="0"/>
            <a:t>Big Mountain Resort charges a premium ticket price because Big Mountain offers </a:t>
          </a:r>
          <a:r>
            <a:rPr lang="en-US" sz="1700" i="1" kern="1200" dirty="0"/>
            <a:t>premium features</a:t>
          </a:r>
          <a:r>
            <a:rPr lang="en-US" sz="1700" kern="1200" dirty="0"/>
            <a:t>!</a:t>
          </a:r>
        </a:p>
      </dsp:txBody>
      <dsp:txXfrm>
        <a:off x="154424" y="40231"/>
        <a:ext cx="2571343" cy="1246879"/>
      </dsp:txXfrm>
    </dsp:sp>
    <dsp:sp modelId="{FB4A756B-4D39-41F2-9557-CB3627C58D03}">
      <dsp:nvSpPr>
        <dsp:cNvPr id="0" name=""/>
        <dsp:cNvSpPr/>
      </dsp:nvSpPr>
      <dsp:spPr>
        <a:xfrm>
          <a:off x="2764559" y="643456"/>
          <a:ext cx="1059571" cy="40429"/>
        </a:xfrm>
        <a:custGeom>
          <a:avLst/>
          <a:gdLst/>
          <a:ahLst/>
          <a:cxnLst/>
          <a:rect l="0" t="0" r="0" b="0"/>
          <a:pathLst>
            <a:path>
              <a:moveTo>
                <a:pt x="0" y="20214"/>
              </a:moveTo>
              <a:lnTo>
                <a:pt x="1059571" y="20214"/>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267856" y="637182"/>
        <a:ext cx="52978" cy="52978"/>
      </dsp:txXfrm>
    </dsp:sp>
    <dsp:sp modelId="{2832CF2B-FB0B-4EDD-B4A0-AD024C8157DE}">
      <dsp:nvSpPr>
        <dsp:cNvPr id="0" name=""/>
        <dsp:cNvSpPr/>
      </dsp:nvSpPr>
      <dsp:spPr>
        <a:xfrm>
          <a:off x="3824131" y="1439"/>
          <a:ext cx="2648927" cy="1324463"/>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dirty="0"/>
            <a:t>Our prices are justifiably higher than other resort’s prices in the state of Montana</a:t>
          </a:r>
        </a:p>
      </dsp:txBody>
      <dsp:txXfrm>
        <a:off x="3862923" y="40231"/>
        <a:ext cx="2571343" cy="1246879"/>
      </dsp:txXfrm>
    </dsp:sp>
    <dsp:sp modelId="{6D43DE23-27F6-411C-8CD5-FA7A335C1900}">
      <dsp:nvSpPr>
        <dsp:cNvPr id="0" name=""/>
        <dsp:cNvSpPr/>
      </dsp:nvSpPr>
      <dsp:spPr>
        <a:xfrm>
          <a:off x="115632" y="1524572"/>
          <a:ext cx="2648927" cy="132446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dirty="0"/>
            <a:t>One of these features is a brand-new chair lift</a:t>
          </a:r>
        </a:p>
      </dsp:txBody>
      <dsp:txXfrm>
        <a:off x="154424" y="1563364"/>
        <a:ext cx="2571343" cy="1246879"/>
      </dsp:txXfrm>
    </dsp:sp>
    <dsp:sp modelId="{1E7B4C8E-BE71-4FD5-99A6-A9D8485C4133}">
      <dsp:nvSpPr>
        <dsp:cNvPr id="0" name=""/>
        <dsp:cNvSpPr/>
      </dsp:nvSpPr>
      <dsp:spPr>
        <a:xfrm>
          <a:off x="2764559" y="2166589"/>
          <a:ext cx="1059571" cy="40429"/>
        </a:xfrm>
        <a:custGeom>
          <a:avLst/>
          <a:gdLst/>
          <a:ahLst/>
          <a:cxnLst/>
          <a:rect l="0" t="0" r="0" b="0"/>
          <a:pathLst>
            <a:path>
              <a:moveTo>
                <a:pt x="0" y="20214"/>
              </a:moveTo>
              <a:lnTo>
                <a:pt x="1059571" y="20214"/>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267856" y="2160315"/>
        <a:ext cx="52978" cy="52978"/>
      </dsp:txXfrm>
    </dsp:sp>
    <dsp:sp modelId="{86865F36-0337-4C17-BE4A-9D3DCA2B5CFF}">
      <dsp:nvSpPr>
        <dsp:cNvPr id="0" name=""/>
        <dsp:cNvSpPr/>
      </dsp:nvSpPr>
      <dsp:spPr>
        <a:xfrm>
          <a:off x="3824131" y="1524572"/>
          <a:ext cx="2648927" cy="1324463"/>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dirty="0"/>
            <a:t>It has a projected operational cost of $1.5mil</a:t>
          </a:r>
        </a:p>
      </dsp:txBody>
      <dsp:txXfrm>
        <a:off x="3862923" y="1563364"/>
        <a:ext cx="2571343" cy="1246879"/>
      </dsp:txXfrm>
    </dsp:sp>
    <dsp:sp modelId="{014ABB7B-E1B8-4B95-979F-CAAD95DB4DC1}">
      <dsp:nvSpPr>
        <dsp:cNvPr id="0" name=""/>
        <dsp:cNvSpPr/>
      </dsp:nvSpPr>
      <dsp:spPr>
        <a:xfrm>
          <a:off x="115632" y="3809272"/>
          <a:ext cx="2648927" cy="132446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a:t>But here’s the problem… What is the actual value of our premium features?</a:t>
          </a:r>
        </a:p>
      </dsp:txBody>
      <dsp:txXfrm>
        <a:off x="154424" y="3848064"/>
        <a:ext cx="2571343" cy="1246879"/>
      </dsp:txXfrm>
    </dsp:sp>
    <dsp:sp modelId="{072FA412-BB2A-4DC3-8C98-6719B8F349FD}">
      <dsp:nvSpPr>
        <dsp:cNvPr id="0" name=""/>
        <dsp:cNvSpPr/>
      </dsp:nvSpPr>
      <dsp:spPr>
        <a:xfrm rot="19457599">
          <a:off x="2641912" y="4070506"/>
          <a:ext cx="1304865" cy="40429"/>
        </a:xfrm>
        <a:custGeom>
          <a:avLst/>
          <a:gdLst/>
          <a:ahLst/>
          <a:cxnLst/>
          <a:rect l="0" t="0" r="0" b="0"/>
          <a:pathLst>
            <a:path>
              <a:moveTo>
                <a:pt x="0" y="20214"/>
              </a:moveTo>
              <a:lnTo>
                <a:pt x="1304865" y="20214"/>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261723" y="4058099"/>
        <a:ext cx="65243" cy="65243"/>
      </dsp:txXfrm>
    </dsp:sp>
    <dsp:sp modelId="{BB825EE5-EA65-48E0-A82C-4F37CCBB4379}">
      <dsp:nvSpPr>
        <dsp:cNvPr id="0" name=""/>
        <dsp:cNvSpPr/>
      </dsp:nvSpPr>
      <dsp:spPr>
        <a:xfrm>
          <a:off x="3824131" y="3047706"/>
          <a:ext cx="2648927" cy="1324463"/>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a:t>Does our price accurately reflect this premium?</a:t>
          </a:r>
        </a:p>
      </dsp:txBody>
      <dsp:txXfrm>
        <a:off x="3862923" y="3086498"/>
        <a:ext cx="2571343" cy="1246879"/>
      </dsp:txXfrm>
    </dsp:sp>
    <dsp:sp modelId="{0A0DD17C-A2BF-45DB-A4CB-5681FC28D063}">
      <dsp:nvSpPr>
        <dsp:cNvPr id="0" name=""/>
        <dsp:cNvSpPr/>
      </dsp:nvSpPr>
      <dsp:spPr>
        <a:xfrm rot="2142401">
          <a:off x="2641912" y="4832073"/>
          <a:ext cx="1304865" cy="40429"/>
        </a:xfrm>
        <a:custGeom>
          <a:avLst/>
          <a:gdLst/>
          <a:ahLst/>
          <a:cxnLst/>
          <a:rect l="0" t="0" r="0" b="0"/>
          <a:pathLst>
            <a:path>
              <a:moveTo>
                <a:pt x="0" y="20214"/>
              </a:moveTo>
              <a:lnTo>
                <a:pt x="1304865" y="20214"/>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261723" y="4819666"/>
        <a:ext cx="65243" cy="65243"/>
      </dsp:txXfrm>
    </dsp:sp>
    <dsp:sp modelId="{BB098CA8-EB47-4474-93EC-0ED969F07C3E}">
      <dsp:nvSpPr>
        <dsp:cNvPr id="0" name=""/>
        <dsp:cNvSpPr/>
      </dsp:nvSpPr>
      <dsp:spPr>
        <a:xfrm>
          <a:off x="3824131" y="4570839"/>
          <a:ext cx="2648927" cy="1324463"/>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a:t>Does our premium price pay for the operational costs of these features?</a:t>
          </a:r>
        </a:p>
      </dsp:txBody>
      <dsp:txXfrm>
        <a:off x="3862923" y="4609631"/>
        <a:ext cx="2571343" cy="124687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015B6F2-E4F6-4B32-BD99-7FC8F0A78337}">
      <dsp:nvSpPr>
        <dsp:cNvPr id="0" name=""/>
        <dsp:cNvSpPr/>
      </dsp:nvSpPr>
      <dsp:spPr>
        <a:xfrm>
          <a:off x="0" y="41990"/>
          <a:ext cx="7211833" cy="859282"/>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1F50355-70E4-4E9D-8C9D-7EE311745680}">
      <dsp:nvSpPr>
        <dsp:cNvPr id="0" name=""/>
        <dsp:cNvSpPr/>
      </dsp:nvSpPr>
      <dsp:spPr>
        <a:xfrm>
          <a:off x="259932" y="235329"/>
          <a:ext cx="473067" cy="47260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8C7C0D9-1EAD-4C6D-95F5-1278B67B9382}">
      <dsp:nvSpPr>
        <dsp:cNvPr id="0" name=""/>
        <dsp:cNvSpPr/>
      </dsp:nvSpPr>
      <dsp:spPr>
        <a:xfrm>
          <a:off x="992933" y="41990"/>
          <a:ext cx="3245324" cy="9129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625" tIns="96625" rIns="96625" bIns="96625" numCol="1" spcCol="1270" anchor="ctr" anchorCtr="0">
          <a:noAutofit/>
        </a:bodyPr>
        <a:lstStyle/>
        <a:p>
          <a:pPr marL="0" lvl="0" indent="0" algn="l" defTabSz="800100">
            <a:lnSpc>
              <a:spcPct val="90000"/>
            </a:lnSpc>
            <a:spcBef>
              <a:spcPct val="0"/>
            </a:spcBef>
            <a:spcAft>
              <a:spcPct val="35000"/>
            </a:spcAft>
            <a:buNone/>
          </a:pPr>
          <a:r>
            <a:rPr lang="en-US" sz="1800" kern="1200" dirty="0"/>
            <a:t>Big Mountain has the features to back up premium pricing</a:t>
          </a:r>
        </a:p>
      </dsp:txBody>
      <dsp:txXfrm>
        <a:off x="992933" y="41990"/>
        <a:ext cx="3245324" cy="912987"/>
      </dsp:txXfrm>
    </dsp:sp>
    <dsp:sp modelId="{154E701B-63AA-4A16-A284-6AF4E3499440}">
      <dsp:nvSpPr>
        <dsp:cNvPr id="0" name=""/>
        <dsp:cNvSpPr/>
      </dsp:nvSpPr>
      <dsp:spPr>
        <a:xfrm>
          <a:off x="4238257" y="41990"/>
          <a:ext cx="2943500" cy="8592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0941" tIns="90941" rIns="90941" bIns="90941" numCol="1" spcCol="1270" anchor="ctr" anchorCtr="0">
          <a:noAutofit/>
        </a:bodyPr>
        <a:lstStyle/>
        <a:p>
          <a:pPr marL="0" lvl="0" indent="0" algn="l" defTabSz="711200">
            <a:lnSpc>
              <a:spcPct val="90000"/>
            </a:lnSpc>
            <a:spcBef>
              <a:spcPct val="0"/>
            </a:spcBef>
            <a:spcAft>
              <a:spcPct val="35000"/>
            </a:spcAft>
            <a:buNone/>
          </a:pPr>
          <a:r>
            <a:rPr lang="en-US" sz="1600" kern="1200" dirty="0"/>
            <a:t>It stands up to the most premium and most expensive resorts in the market.</a:t>
          </a:r>
        </a:p>
      </dsp:txBody>
      <dsp:txXfrm>
        <a:off x="4238257" y="41990"/>
        <a:ext cx="2943500" cy="859282"/>
      </dsp:txXfrm>
    </dsp:sp>
    <dsp:sp modelId="{BE34C065-947F-4122-95BA-1783F5B958CB}">
      <dsp:nvSpPr>
        <dsp:cNvPr id="0" name=""/>
        <dsp:cNvSpPr/>
      </dsp:nvSpPr>
      <dsp:spPr>
        <a:xfrm>
          <a:off x="0" y="1183225"/>
          <a:ext cx="7211833" cy="859282"/>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8F6B74E-E790-41D6-9850-4E7D259C8215}">
      <dsp:nvSpPr>
        <dsp:cNvPr id="0" name=""/>
        <dsp:cNvSpPr/>
      </dsp:nvSpPr>
      <dsp:spPr>
        <a:xfrm>
          <a:off x="259932" y="1376563"/>
          <a:ext cx="473067" cy="47260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6F2D432-369A-45DB-A9D7-2B8611CAAC57}">
      <dsp:nvSpPr>
        <dsp:cNvPr id="0" name=""/>
        <dsp:cNvSpPr/>
      </dsp:nvSpPr>
      <dsp:spPr>
        <a:xfrm>
          <a:off x="992933" y="1183225"/>
          <a:ext cx="3245324" cy="9129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625" tIns="96625" rIns="96625" bIns="96625" numCol="1" spcCol="1270" anchor="ctr" anchorCtr="0">
          <a:noAutofit/>
        </a:bodyPr>
        <a:lstStyle/>
        <a:p>
          <a:pPr marL="0" lvl="0" indent="0" algn="l" defTabSz="800100">
            <a:lnSpc>
              <a:spcPct val="90000"/>
            </a:lnSpc>
            <a:spcBef>
              <a:spcPct val="0"/>
            </a:spcBef>
            <a:spcAft>
              <a:spcPct val="35000"/>
            </a:spcAft>
            <a:buNone/>
          </a:pPr>
          <a:r>
            <a:rPr lang="en-US" sz="1800" kern="1200" dirty="0"/>
            <a:t>A ticket price of $95 is justifiable</a:t>
          </a:r>
        </a:p>
      </dsp:txBody>
      <dsp:txXfrm>
        <a:off x="992933" y="1183225"/>
        <a:ext cx="3245324" cy="912987"/>
      </dsp:txXfrm>
    </dsp:sp>
    <dsp:sp modelId="{68EF76E0-6E14-41CA-84C0-AB1745710058}">
      <dsp:nvSpPr>
        <dsp:cNvPr id="0" name=""/>
        <dsp:cNvSpPr/>
      </dsp:nvSpPr>
      <dsp:spPr>
        <a:xfrm>
          <a:off x="4238257" y="1183225"/>
          <a:ext cx="2943500" cy="8592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0941" tIns="90941" rIns="90941" bIns="90941" numCol="1" spcCol="1270" anchor="ctr" anchorCtr="0">
          <a:noAutofit/>
        </a:bodyPr>
        <a:lstStyle/>
        <a:p>
          <a:pPr marL="0" lvl="0" indent="0" algn="l" defTabSz="711200">
            <a:lnSpc>
              <a:spcPct val="90000"/>
            </a:lnSpc>
            <a:spcBef>
              <a:spcPct val="0"/>
            </a:spcBef>
            <a:spcAft>
              <a:spcPct val="35000"/>
            </a:spcAft>
            <a:buNone/>
          </a:pPr>
          <a:r>
            <a:rPr lang="en-US" sz="1600" kern="1200" dirty="0"/>
            <a:t>This would solve the initial problem of recouping the operational cost of the new lift</a:t>
          </a:r>
        </a:p>
      </dsp:txBody>
      <dsp:txXfrm>
        <a:off x="4238257" y="1183225"/>
        <a:ext cx="2943500" cy="859282"/>
      </dsp:txXfrm>
    </dsp:sp>
    <dsp:sp modelId="{766368B7-97FB-48CC-9EC8-958A41825FF2}">
      <dsp:nvSpPr>
        <dsp:cNvPr id="0" name=""/>
        <dsp:cNvSpPr/>
      </dsp:nvSpPr>
      <dsp:spPr>
        <a:xfrm>
          <a:off x="0" y="2324459"/>
          <a:ext cx="7211833" cy="859282"/>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1AAF132-3F6B-4B70-9E2E-BBA3F7B10B2F}">
      <dsp:nvSpPr>
        <dsp:cNvPr id="0" name=""/>
        <dsp:cNvSpPr/>
      </dsp:nvSpPr>
      <dsp:spPr>
        <a:xfrm>
          <a:off x="259932" y="2517797"/>
          <a:ext cx="473067" cy="47260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AEBA226-F7D1-4F9A-A4D7-1B38FCFCE219}">
      <dsp:nvSpPr>
        <dsp:cNvPr id="0" name=""/>
        <dsp:cNvSpPr/>
      </dsp:nvSpPr>
      <dsp:spPr>
        <a:xfrm>
          <a:off x="992933" y="2324459"/>
          <a:ext cx="3245324" cy="9129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625" tIns="96625" rIns="96625" bIns="96625" numCol="1" spcCol="1270" anchor="ctr" anchorCtr="0">
          <a:noAutofit/>
        </a:bodyPr>
        <a:lstStyle/>
        <a:p>
          <a:pPr marL="0" lvl="0" indent="0" algn="l" defTabSz="800100">
            <a:lnSpc>
              <a:spcPct val="90000"/>
            </a:lnSpc>
            <a:spcBef>
              <a:spcPct val="0"/>
            </a:spcBef>
            <a:spcAft>
              <a:spcPct val="35000"/>
            </a:spcAft>
            <a:buNone/>
          </a:pPr>
          <a:r>
            <a:rPr lang="en-US" sz="1800" kern="1200" dirty="0"/>
            <a:t>The model can also be used to reassess the prediction when features are changed</a:t>
          </a:r>
        </a:p>
      </dsp:txBody>
      <dsp:txXfrm>
        <a:off x="992933" y="2324459"/>
        <a:ext cx="3245324" cy="912987"/>
      </dsp:txXfrm>
    </dsp:sp>
    <dsp:sp modelId="{04FF8071-58DD-4609-9CCE-334E1758A163}">
      <dsp:nvSpPr>
        <dsp:cNvPr id="0" name=""/>
        <dsp:cNvSpPr/>
      </dsp:nvSpPr>
      <dsp:spPr>
        <a:xfrm>
          <a:off x="4238257" y="2324459"/>
          <a:ext cx="2943500" cy="8592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0941" tIns="90941" rIns="90941" bIns="90941" numCol="1" spcCol="1270" anchor="ctr" anchorCtr="0">
          <a:noAutofit/>
        </a:bodyPr>
        <a:lstStyle/>
        <a:p>
          <a:pPr marL="0" lvl="0" indent="0" algn="l" defTabSz="711200">
            <a:lnSpc>
              <a:spcPct val="90000"/>
            </a:lnSpc>
            <a:spcBef>
              <a:spcPct val="0"/>
            </a:spcBef>
            <a:spcAft>
              <a:spcPct val="35000"/>
            </a:spcAft>
            <a:buNone/>
          </a:pPr>
          <a:r>
            <a:rPr lang="en-US" sz="1600" kern="1200" dirty="0"/>
            <a:t>This can inform decisions were removing features to reduce operational cost.</a:t>
          </a:r>
        </a:p>
      </dsp:txBody>
      <dsp:txXfrm>
        <a:off x="4238257" y="2324459"/>
        <a:ext cx="2943500" cy="859282"/>
      </dsp:txXfrm>
    </dsp:sp>
    <dsp:sp modelId="{BEA1598B-BB88-4889-A368-64D02C256E6F}">
      <dsp:nvSpPr>
        <dsp:cNvPr id="0" name=""/>
        <dsp:cNvSpPr/>
      </dsp:nvSpPr>
      <dsp:spPr>
        <a:xfrm>
          <a:off x="0" y="3465693"/>
          <a:ext cx="7211833" cy="859282"/>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D91AED5-092D-4E25-BCAD-B498CD17AE50}">
      <dsp:nvSpPr>
        <dsp:cNvPr id="0" name=""/>
        <dsp:cNvSpPr/>
      </dsp:nvSpPr>
      <dsp:spPr>
        <a:xfrm>
          <a:off x="259932" y="3659032"/>
          <a:ext cx="473067" cy="47260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23AD925-A382-4054-B294-9CB1D229F561}">
      <dsp:nvSpPr>
        <dsp:cNvPr id="0" name=""/>
        <dsp:cNvSpPr/>
      </dsp:nvSpPr>
      <dsp:spPr>
        <a:xfrm>
          <a:off x="992933" y="3465693"/>
          <a:ext cx="3245324" cy="9129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625" tIns="96625" rIns="96625" bIns="96625" numCol="1" spcCol="1270" anchor="ctr" anchorCtr="0">
          <a:noAutofit/>
        </a:bodyPr>
        <a:lstStyle/>
        <a:p>
          <a:pPr marL="0" lvl="0" indent="0" algn="l" defTabSz="800100">
            <a:lnSpc>
              <a:spcPct val="90000"/>
            </a:lnSpc>
            <a:spcBef>
              <a:spcPct val="0"/>
            </a:spcBef>
            <a:spcAft>
              <a:spcPct val="35000"/>
            </a:spcAft>
            <a:buNone/>
          </a:pPr>
          <a:r>
            <a:rPr lang="en-US" sz="1800" kern="1200" dirty="0"/>
            <a:t>My recommendation for reducing operational cost is to remove one existing run</a:t>
          </a:r>
        </a:p>
      </dsp:txBody>
      <dsp:txXfrm>
        <a:off x="992933" y="3465693"/>
        <a:ext cx="3245324" cy="912987"/>
      </dsp:txXfrm>
    </dsp:sp>
    <dsp:sp modelId="{ADE0FE9B-4502-4B24-A974-B3CF1DC08403}">
      <dsp:nvSpPr>
        <dsp:cNvPr id="0" name=""/>
        <dsp:cNvSpPr/>
      </dsp:nvSpPr>
      <dsp:spPr>
        <a:xfrm>
          <a:off x="4238257" y="3465693"/>
          <a:ext cx="2943500" cy="8592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0941" tIns="90941" rIns="90941" bIns="90941" numCol="1" spcCol="1270" anchor="ctr" anchorCtr="0">
          <a:noAutofit/>
        </a:bodyPr>
        <a:lstStyle/>
        <a:p>
          <a:pPr marL="0" lvl="0" indent="0" algn="l" defTabSz="711200">
            <a:lnSpc>
              <a:spcPct val="90000"/>
            </a:lnSpc>
            <a:spcBef>
              <a:spcPct val="0"/>
            </a:spcBef>
            <a:spcAft>
              <a:spcPct val="35000"/>
            </a:spcAft>
            <a:buNone/>
          </a:pPr>
          <a:r>
            <a:rPr lang="en-US" sz="1600" kern="1200" dirty="0"/>
            <a:t>Reduces operational cost without affecting revenue</a:t>
          </a:r>
        </a:p>
      </dsp:txBody>
      <dsp:txXfrm>
        <a:off x="4238257" y="3465693"/>
        <a:ext cx="2943500" cy="859282"/>
      </dsp:txXfrm>
    </dsp:sp>
    <dsp:sp modelId="{E2DF90B6-23AA-4945-B659-ECAB0A8067FD}">
      <dsp:nvSpPr>
        <dsp:cNvPr id="0" name=""/>
        <dsp:cNvSpPr/>
      </dsp:nvSpPr>
      <dsp:spPr>
        <a:xfrm>
          <a:off x="0" y="4606928"/>
          <a:ext cx="7211833" cy="1247824"/>
        </a:xfrm>
        <a:prstGeom prst="roundRect">
          <a:avLst>
            <a:gd name="adj" fmla="val 1000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ADC1B1B-3AF4-43A9-986B-4246CA5672B5}">
      <dsp:nvSpPr>
        <dsp:cNvPr id="0" name=""/>
        <dsp:cNvSpPr/>
      </dsp:nvSpPr>
      <dsp:spPr>
        <a:xfrm>
          <a:off x="259932" y="4994537"/>
          <a:ext cx="473067" cy="472605"/>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4B3B1CE-D3F0-4959-8689-25D61ECF2069}">
      <dsp:nvSpPr>
        <dsp:cNvPr id="0" name=""/>
        <dsp:cNvSpPr/>
      </dsp:nvSpPr>
      <dsp:spPr>
        <a:xfrm>
          <a:off x="992933" y="4801199"/>
          <a:ext cx="3245324" cy="9129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625" tIns="96625" rIns="96625" bIns="96625" numCol="1" spcCol="1270" anchor="ctr" anchorCtr="0">
          <a:noAutofit/>
        </a:bodyPr>
        <a:lstStyle/>
        <a:p>
          <a:pPr marL="0" lvl="0" indent="0" algn="l" defTabSz="800100">
            <a:lnSpc>
              <a:spcPct val="90000"/>
            </a:lnSpc>
            <a:spcBef>
              <a:spcPct val="0"/>
            </a:spcBef>
            <a:spcAft>
              <a:spcPct val="35000"/>
            </a:spcAft>
            <a:buNone/>
          </a:pPr>
          <a:r>
            <a:rPr lang="en-US" sz="1800" kern="1200" dirty="0"/>
            <a:t>My recommendation for maximizing key price features is to create a new run to increase vertical drop by 150</a:t>
          </a:r>
        </a:p>
      </dsp:txBody>
      <dsp:txXfrm>
        <a:off x="992933" y="4801199"/>
        <a:ext cx="3245324" cy="912987"/>
      </dsp:txXfrm>
    </dsp:sp>
    <dsp:sp modelId="{4A9C4112-0061-4BBF-BF2B-69A97AE2F2E1}">
      <dsp:nvSpPr>
        <dsp:cNvPr id="0" name=""/>
        <dsp:cNvSpPr/>
      </dsp:nvSpPr>
      <dsp:spPr>
        <a:xfrm>
          <a:off x="4238257" y="4801199"/>
          <a:ext cx="2943500" cy="8592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0941" tIns="90941" rIns="90941" bIns="90941" numCol="1" spcCol="1270" anchor="ctr" anchorCtr="0">
          <a:noAutofit/>
        </a:bodyPr>
        <a:lstStyle/>
        <a:p>
          <a:pPr marL="0" lvl="0" indent="0" algn="l" defTabSz="711200">
            <a:lnSpc>
              <a:spcPct val="90000"/>
            </a:lnSpc>
            <a:spcBef>
              <a:spcPct val="0"/>
            </a:spcBef>
            <a:spcAft>
              <a:spcPct val="35000"/>
            </a:spcAft>
            <a:buNone/>
          </a:pPr>
          <a:r>
            <a:rPr lang="en-US" sz="1600" kern="1200" dirty="0"/>
            <a:t>Modifying an existing chair lift rather than building a new one for the run is advised</a:t>
          </a:r>
        </a:p>
      </dsp:txBody>
      <dsp:txXfrm>
        <a:off x="4238257" y="4801199"/>
        <a:ext cx="2943500" cy="859282"/>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496A5D4-2E93-43AB-8E8B-57B20AF3EE8C}" type="datetimeFigureOut">
              <a:rPr lang="en-US" smtClean="0"/>
              <a:t>9/12/2022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CCA5F4-FDE4-46E5-BFBE-63D173942AFC}" type="slidenum">
              <a:rPr lang="en-US" smtClean="0"/>
              <a:t>‹#›</a:t>
            </a:fld>
            <a:endParaRPr lang="en-US"/>
          </a:p>
        </p:txBody>
      </p:sp>
    </p:spTree>
    <p:extLst>
      <p:ext uri="{BB962C8B-B14F-4D97-AF65-F5344CB8AC3E}">
        <p14:creationId xmlns:p14="http://schemas.microsoft.com/office/powerpoint/2010/main" val="32935783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CCA5F4-FDE4-46E5-BFBE-63D173942AFC}" type="slidenum">
              <a:rPr lang="en-US" smtClean="0"/>
              <a:t>5</a:t>
            </a:fld>
            <a:endParaRPr lang="en-US"/>
          </a:p>
        </p:txBody>
      </p:sp>
    </p:spTree>
    <p:extLst>
      <p:ext uri="{BB962C8B-B14F-4D97-AF65-F5344CB8AC3E}">
        <p14:creationId xmlns:p14="http://schemas.microsoft.com/office/powerpoint/2010/main" val="2784371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91E832-2494-ADFA-7258-E16FC3D92FB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AF4B5E9-3718-9625-FB62-87C05F9CF99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5C87B6E-0B6C-4D05-3337-EB50D983E35C}"/>
              </a:ext>
            </a:extLst>
          </p:cNvPr>
          <p:cNvSpPr>
            <a:spLocks noGrp="1"/>
          </p:cNvSpPr>
          <p:nvPr>
            <p:ph type="dt" sz="half" idx="10"/>
          </p:nvPr>
        </p:nvSpPr>
        <p:spPr/>
        <p:txBody>
          <a:bodyPr/>
          <a:lstStyle/>
          <a:p>
            <a:fld id="{482B9E42-E9AF-4133-9C30-C58AD9E45D24}" type="datetimeFigureOut">
              <a:rPr lang="en-US" smtClean="0"/>
              <a:t>9/12/2022</a:t>
            </a:fld>
            <a:endParaRPr lang="en-US"/>
          </a:p>
        </p:txBody>
      </p:sp>
      <p:sp>
        <p:nvSpPr>
          <p:cNvPr id="5" name="Footer Placeholder 4">
            <a:extLst>
              <a:ext uri="{FF2B5EF4-FFF2-40B4-BE49-F238E27FC236}">
                <a16:creationId xmlns:a16="http://schemas.microsoft.com/office/drawing/2014/main" id="{90542759-D6E1-CBC6-FFF5-C3E979CC5F7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CC4038-72B0-6914-4DBC-E4B2CC497037}"/>
              </a:ext>
            </a:extLst>
          </p:cNvPr>
          <p:cNvSpPr>
            <a:spLocks noGrp="1"/>
          </p:cNvSpPr>
          <p:nvPr>
            <p:ph type="sldNum" sz="quarter" idx="12"/>
          </p:nvPr>
        </p:nvSpPr>
        <p:spPr/>
        <p:txBody>
          <a:bodyPr/>
          <a:lstStyle/>
          <a:p>
            <a:fld id="{FF07820C-254F-4072-A448-F6AA254DF5EB}" type="slidenum">
              <a:rPr lang="en-US" smtClean="0"/>
              <a:t>‹#›</a:t>
            </a:fld>
            <a:endParaRPr lang="en-US"/>
          </a:p>
        </p:txBody>
      </p:sp>
    </p:spTree>
    <p:extLst>
      <p:ext uri="{BB962C8B-B14F-4D97-AF65-F5344CB8AC3E}">
        <p14:creationId xmlns:p14="http://schemas.microsoft.com/office/powerpoint/2010/main" val="34707518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0A052-AB40-AA78-D827-528187F0E45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290CD67-BB7D-D342-EFD9-C6F0352EA2A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6CF96D-7FDF-7637-8730-4322F75B73C7}"/>
              </a:ext>
            </a:extLst>
          </p:cNvPr>
          <p:cNvSpPr>
            <a:spLocks noGrp="1"/>
          </p:cNvSpPr>
          <p:nvPr>
            <p:ph type="dt" sz="half" idx="10"/>
          </p:nvPr>
        </p:nvSpPr>
        <p:spPr/>
        <p:txBody>
          <a:bodyPr/>
          <a:lstStyle/>
          <a:p>
            <a:fld id="{482B9E42-E9AF-4133-9C30-C58AD9E45D24}" type="datetimeFigureOut">
              <a:rPr lang="en-US" smtClean="0"/>
              <a:t>9/12/2022</a:t>
            </a:fld>
            <a:endParaRPr lang="en-US"/>
          </a:p>
        </p:txBody>
      </p:sp>
      <p:sp>
        <p:nvSpPr>
          <p:cNvPr id="5" name="Footer Placeholder 4">
            <a:extLst>
              <a:ext uri="{FF2B5EF4-FFF2-40B4-BE49-F238E27FC236}">
                <a16:creationId xmlns:a16="http://schemas.microsoft.com/office/drawing/2014/main" id="{F64A392A-207A-3109-E0AE-2A1CFC437DF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8A6171-51D5-9E12-97E6-3A40613BDF32}"/>
              </a:ext>
            </a:extLst>
          </p:cNvPr>
          <p:cNvSpPr>
            <a:spLocks noGrp="1"/>
          </p:cNvSpPr>
          <p:nvPr>
            <p:ph type="sldNum" sz="quarter" idx="12"/>
          </p:nvPr>
        </p:nvSpPr>
        <p:spPr/>
        <p:txBody>
          <a:bodyPr/>
          <a:lstStyle/>
          <a:p>
            <a:fld id="{FF07820C-254F-4072-A448-F6AA254DF5EB}" type="slidenum">
              <a:rPr lang="en-US" smtClean="0"/>
              <a:t>‹#›</a:t>
            </a:fld>
            <a:endParaRPr lang="en-US"/>
          </a:p>
        </p:txBody>
      </p:sp>
    </p:spTree>
    <p:extLst>
      <p:ext uri="{BB962C8B-B14F-4D97-AF65-F5344CB8AC3E}">
        <p14:creationId xmlns:p14="http://schemas.microsoft.com/office/powerpoint/2010/main" val="11895367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4C58EAD-E30C-6651-8341-0FF89A72E2F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8C318D9-762F-77B4-20FA-6F3F241AEBF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2669580-8B41-E773-428D-A6C30F7DA214}"/>
              </a:ext>
            </a:extLst>
          </p:cNvPr>
          <p:cNvSpPr>
            <a:spLocks noGrp="1"/>
          </p:cNvSpPr>
          <p:nvPr>
            <p:ph type="dt" sz="half" idx="10"/>
          </p:nvPr>
        </p:nvSpPr>
        <p:spPr/>
        <p:txBody>
          <a:bodyPr/>
          <a:lstStyle/>
          <a:p>
            <a:fld id="{482B9E42-E9AF-4133-9C30-C58AD9E45D24}" type="datetimeFigureOut">
              <a:rPr lang="en-US" smtClean="0"/>
              <a:t>9/12/2022</a:t>
            </a:fld>
            <a:endParaRPr lang="en-US"/>
          </a:p>
        </p:txBody>
      </p:sp>
      <p:sp>
        <p:nvSpPr>
          <p:cNvPr id="5" name="Footer Placeholder 4">
            <a:extLst>
              <a:ext uri="{FF2B5EF4-FFF2-40B4-BE49-F238E27FC236}">
                <a16:creationId xmlns:a16="http://schemas.microsoft.com/office/drawing/2014/main" id="{02E522E1-00CF-A605-BF4F-5A2B012DFC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ED965B-95C5-A0DA-03FA-B78448144350}"/>
              </a:ext>
            </a:extLst>
          </p:cNvPr>
          <p:cNvSpPr>
            <a:spLocks noGrp="1"/>
          </p:cNvSpPr>
          <p:nvPr>
            <p:ph type="sldNum" sz="quarter" idx="12"/>
          </p:nvPr>
        </p:nvSpPr>
        <p:spPr/>
        <p:txBody>
          <a:bodyPr/>
          <a:lstStyle/>
          <a:p>
            <a:fld id="{FF07820C-254F-4072-A448-F6AA254DF5EB}" type="slidenum">
              <a:rPr lang="en-US" smtClean="0"/>
              <a:t>‹#›</a:t>
            </a:fld>
            <a:endParaRPr lang="en-US"/>
          </a:p>
        </p:txBody>
      </p:sp>
    </p:spTree>
    <p:extLst>
      <p:ext uri="{BB962C8B-B14F-4D97-AF65-F5344CB8AC3E}">
        <p14:creationId xmlns:p14="http://schemas.microsoft.com/office/powerpoint/2010/main" val="5997926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6F38F5-65A9-8701-9C42-529D7B4C2A2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F78CAE9-484A-9EBE-8D38-852627F5BFB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B6EA653-8F6B-D175-39D1-66B0C53101C9}"/>
              </a:ext>
            </a:extLst>
          </p:cNvPr>
          <p:cNvSpPr>
            <a:spLocks noGrp="1"/>
          </p:cNvSpPr>
          <p:nvPr>
            <p:ph type="dt" sz="half" idx="10"/>
          </p:nvPr>
        </p:nvSpPr>
        <p:spPr/>
        <p:txBody>
          <a:bodyPr/>
          <a:lstStyle/>
          <a:p>
            <a:fld id="{482B9E42-E9AF-4133-9C30-C58AD9E45D24}" type="datetimeFigureOut">
              <a:rPr lang="en-US" smtClean="0"/>
              <a:t>9/12/2022</a:t>
            </a:fld>
            <a:endParaRPr lang="en-US"/>
          </a:p>
        </p:txBody>
      </p:sp>
      <p:sp>
        <p:nvSpPr>
          <p:cNvPr id="5" name="Footer Placeholder 4">
            <a:extLst>
              <a:ext uri="{FF2B5EF4-FFF2-40B4-BE49-F238E27FC236}">
                <a16:creationId xmlns:a16="http://schemas.microsoft.com/office/drawing/2014/main" id="{61028653-D1F7-FE31-56B0-5A43509D1D4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AE1695-5889-42FF-DCA8-45EDFCC50131}"/>
              </a:ext>
            </a:extLst>
          </p:cNvPr>
          <p:cNvSpPr>
            <a:spLocks noGrp="1"/>
          </p:cNvSpPr>
          <p:nvPr>
            <p:ph type="sldNum" sz="quarter" idx="12"/>
          </p:nvPr>
        </p:nvSpPr>
        <p:spPr/>
        <p:txBody>
          <a:bodyPr/>
          <a:lstStyle/>
          <a:p>
            <a:fld id="{FF07820C-254F-4072-A448-F6AA254DF5EB}" type="slidenum">
              <a:rPr lang="en-US" smtClean="0"/>
              <a:t>‹#›</a:t>
            </a:fld>
            <a:endParaRPr lang="en-US"/>
          </a:p>
        </p:txBody>
      </p:sp>
    </p:spTree>
    <p:extLst>
      <p:ext uri="{BB962C8B-B14F-4D97-AF65-F5344CB8AC3E}">
        <p14:creationId xmlns:p14="http://schemas.microsoft.com/office/powerpoint/2010/main" val="30770878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C0635-409D-EDF2-C264-793F93B4D8E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FACC027-236A-77C1-4D72-3AC2D07F2B9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68C5DE1-3CDA-7BB0-5709-8D0378B64659}"/>
              </a:ext>
            </a:extLst>
          </p:cNvPr>
          <p:cNvSpPr>
            <a:spLocks noGrp="1"/>
          </p:cNvSpPr>
          <p:nvPr>
            <p:ph type="dt" sz="half" idx="10"/>
          </p:nvPr>
        </p:nvSpPr>
        <p:spPr/>
        <p:txBody>
          <a:bodyPr/>
          <a:lstStyle/>
          <a:p>
            <a:fld id="{482B9E42-E9AF-4133-9C30-C58AD9E45D24}" type="datetimeFigureOut">
              <a:rPr lang="en-US" smtClean="0"/>
              <a:t>9/12/2022</a:t>
            </a:fld>
            <a:endParaRPr lang="en-US"/>
          </a:p>
        </p:txBody>
      </p:sp>
      <p:sp>
        <p:nvSpPr>
          <p:cNvPr id="5" name="Footer Placeholder 4">
            <a:extLst>
              <a:ext uri="{FF2B5EF4-FFF2-40B4-BE49-F238E27FC236}">
                <a16:creationId xmlns:a16="http://schemas.microsoft.com/office/drawing/2014/main" id="{343B93E9-1106-E216-BAD7-8A00D8AD64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0C421E5-F3AE-B16B-064A-18B2D31AACA4}"/>
              </a:ext>
            </a:extLst>
          </p:cNvPr>
          <p:cNvSpPr>
            <a:spLocks noGrp="1"/>
          </p:cNvSpPr>
          <p:nvPr>
            <p:ph type="sldNum" sz="quarter" idx="12"/>
          </p:nvPr>
        </p:nvSpPr>
        <p:spPr/>
        <p:txBody>
          <a:bodyPr/>
          <a:lstStyle/>
          <a:p>
            <a:fld id="{FF07820C-254F-4072-A448-F6AA254DF5EB}" type="slidenum">
              <a:rPr lang="en-US" smtClean="0"/>
              <a:t>‹#›</a:t>
            </a:fld>
            <a:endParaRPr lang="en-US"/>
          </a:p>
        </p:txBody>
      </p:sp>
    </p:spTree>
    <p:extLst>
      <p:ext uri="{BB962C8B-B14F-4D97-AF65-F5344CB8AC3E}">
        <p14:creationId xmlns:p14="http://schemas.microsoft.com/office/powerpoint/2010/main" val="25975807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E6D89E-5161-B300-AC5E-696033AFC28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2EE4DCB-5546-0214-21A6-F10D4A32D2B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DACC99F-1A00-F32E-B771-2ABA0F29C76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12C800A-0C3D-1251-88EA-F91E5C9442DF}"/>
              </a:ext>
            </a:extLst>
          </p:cNvPr>
          <p:cNvSpPr>
            <a:spLocks noGrp="1"/>
          </p:cNvSpPr>
          <p:nvPr>
            <p:ph type="dt" sz="half" idx="10"/>
          </p:nvPr>
        </p:nvSpPr>
        <p:spPr/>
        <p:txBody>
          <a:bodyPr/>
          <a:lstStyle/>
          <a:p>
            <a:fld id="{482B9E42-E9AF-4133-9C30-C58AD9E45D24}" type="datetimeFigureOut">
              <a:rPr lang="en-US" smtClean="0"/>
              <a:t>9/12/2022</a:t>
            </a:fld>
            <a:endParaRPr lang="en-US"/>
          </a:p>
        </p:txBody>
      </p:sp>
      <p:sp>
        <p:nvSpPr>
          <p:cNvPr id="6" name="Footer Placeholder 5">
            <a:extLst>
              <a:ext uri="{FF2B5EF4-FFF2-40B4-BE49-F238E27FC236}">
                <a16:creationId xmlns:a16="http://schemas.microsoft.com/office/drawing/2014/main" id="{128E56C5-D358-60CF-DF8D-71692F635D3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D5EC7B7-E8C6-2C7D-5329-7B438BF5624E}"/>
              </a:ext>
            </a:extLst>
          </p:cNvPr>
          <p:cNvSpPr>
            <a:spLocks noGrp="1"/>
          </p:cNvSpPr>
          <p:nvPr>
            <p:ph type="sldNum" sz="quarter" idx="12"/>
          </p:nvPr>
        </p:nvSpPr>
        <p:spPr/>
        <p:txBody>
          <a:bodyPr/>
          <a:lstStyle/>
          <a:p>
            <a:fld id="{FF07820C-254F-4072-A448-F6AA254DF5EB}" type="slidenum">
              <a:rPr lang="en-US" smtClean="0"/>
              <a:t>‹#›</a:t>
            </a:fld>
            <a:endParaRPr lang="en-US"/>
          </a:p>
        </p:txBody>
      </p:sp>
    </p:spTree>
    <p:extLst>
      <p:ext uri="{BB962C8B-B14F-4D97-AF65-F5344CB8AC3E}">
        <p14:creationId xmlns:p14="http://schemas.microsoft.com/office/powerpoint/2010/main" val="7445157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FE49E4-C8AE-C025-0220-F99F4E34305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390F13F-995F-A6BE-9BCF-C992C42534C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606FAD3-1709-A947-A0AB-EBFFC9005FA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FEC058E-C8F6-8073-1C39-B290EEADD1A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FF90F08-60C2-D1D4-8182-E86F0151E1B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98EF7CD-A518-7DB3-2B49-79910CB30AAD}"/>
              </a:ext>
            </a:extLst>
          </p:cNvPr>
          <p:cNvSpPr>
            <a:spLocks noGrp="1"/>
          </p:cNvSpPr>
          <p:nvPr>
            <p:ph type="dt" sz="half" idx="10"/>
          </p:nvPr>
        </p:nvSpPr>
        <p:spPr/>
        <p:txBody>
          <a:bodyPr/>
          <a:lstStyle/>
          <a:p>
            <a:fld id="{482B9E42-E9AF-4133-9C30-C58AD9E45D24}" type="datetimeFigureOut">
              <a:rPr lang="en-US" smtClean="0"/>
              <a:t>9/12/2022</a:t>
            </a:fld>
            <a:endParaRPr lang="en-US"/>
          </a:p>
        </p:txBody>
      </p:sp>
      <p:sp>
        <p:nvSpPr>
          <p:cNvPr id="8" name="Footer Placeholder 7">
            <a:extLst>
              <a:ext uri="{FF2B5EF4-FFF2-40B4-BE49-F238E27FC236}">
                <a16:creationId xmlns:a16="http://schemas.microsoft.com/office/drawing/2014/main" id="{7C5D012A-991D-BE73-038B-3CC1647B68B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343F432-CF4F-E8F0-F8C2-58C594E220E9}"/>
              </a:ext>
            </a:extLst>
          </p:cNvPr>
          <p:cNvSpPr>
            <a:spLocks noGrp="1"/>
          </p:cNvSpPr>
          <p:nvPr>
            <p:ph type="sldNum" sz="quarter" idx="12"/>
          </p:nvPr>
        </p:nvSpPr>
        <p:spPr/>
        <p:txBody>
          <a:bodyPr/>
          <a:lstStyle/>
          <a:p>
            <a:fld id="{FF07820C-254F-4072-A448-F6AA254DF5EB}" type="slidenum">
              <a:rPr lang="en-US" smtClean="0"/>
              <a:t>‹#›</a:t>
            </a:fld>
            <a:endParaRPr lang="en-US"/>
          </a:p>
        </p:txBody>
      </p:sp>
    </p:spTree>
    <p:extLst>
      <p:ext uri="{BB962C8B-B14F-4D97-AF65-F5344CB8AC3E}">
        <p14:creationId xmlns:p14="http://schemas.microsoft.com/office/powerpoint/2010/main" val="5525846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5815E7-2EA6-37D8-07B1-D51F7215D34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23D1F4D-663A-E2E1-2DFC-5BBEFD038718}"/>
              </a:ext>
            </a:extLst>
          </p:cNvPr>
          <p:cNvSpPr>
            <a:spLocks noGrp="1"/>
          </p:cNvSpPr>
          <p:nvPr>
            <p:ph type="dt" sz="half" idx="10"/>
          </p:nvPr>
        </p:nvSpPr>
        <p:spPr/>
        <p:txBody>
          <a:bodyPr/>
          <a:lstStyle/>
          <a:p>
            <a:fld id="{482B9E42-E9AF-4133-9C30-C58AD9E45D24}" type="datetimeFigureOut">
              <a:rPr lang="en-US" smtClean="0"/>
              <a:t>9/12/2022</a:t>
            </a:fld>
            <a:endParaRPr lang="en-US"/>
          </a:p>
        </p:txBody>
      </p:sp>
      <p:sp>
        <p:nvSpPr>
          <p:cNvPr id="4" name="Footer Placeholder 3">
            <a:extLst>
              <a:ext uri="{FF2B5EF4-FFF2-40B4-BE49-F238E27FC236}">
                <a16:creationId xmlns:a16="http://schemas.microsoft.com/office/drawing/2014/main" id="{99199EF8-C792-6CCF-B5EC-D9281938DA1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BF9F428-5CC1-A1CE-B4B3-0FF99157B049}"/>
              </a:ext>
            </a:extLst>
          </p:cNvPr>
          <p:cNvSpPr>
            <a:spLocks noGrp="1"/>
          </p:cNvSpPr>
          <p:nvPr>
            <p:ph type="sldNum" sz="quarter" idx="12"/>
          </p:nvPr>
        </p:nvSpPr>
        <p:spPr/>
        <p:txBody>
          <a:bodyPr/>
          <a:lstStyle/>
          <a:p>
            <a:fld id="{FF07820C-254F-4072-A448-F6AA254DF5EB}" type="slidenum">
              <a:rPr lang="en-US" smtClean="0"/>
              <a:t>‹#›</a:t>
            </a:fld>
            <a:endParaRPr lang="en-US"/>
          </a:p>
        </p:txBody>
      </p:sp>
    </p:spTree>
    <p:extLst>
      <p:ext uri="{BB962C8B-B14F-4D97-AF65-F5344CB8AC3E}">
        <p14:creationId xmlns:p14="http://schemas.microsoft.com/office/powerpoint/2010/main" val="41855536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8BB3003-868C-0AC4-7DE6-54ACDD6237DD}"/>
              </a:ext>
            </a:extLst>
          </p:cNvPr>
          <p:cNvSpPr>
            <a:spLocks noGrp="1"/>
          </p:cNvSpPr>
          <p:nvPr>
            <p:ph type="dt" sz="half" idx="10"/>
          </p:nvPr>
        </p:nvSpPr>
        <p:spPr/>
        <p:txBody>
          <a:bodyPr/>
          <a:lstStyle/>
          <a:p>
            <a:fld id="{482B9E42-E9AF-4133-9C30-C58AD9E45D24}" type="datetimeFigureOut">
              <a:rPr lang="en-US" smtClean="0"/>
              <a:t>9/12/2022</a:t>
            </a:fld>
            <a:endParaRPr lang="en-US"/>
          </a:p>
        </p:txBody>
      </p:sp>
      <p:sp>
        <p:nvSpPr>
          <p:cNvPr id="3" name="Footer Placeholder 2">
            <a:extLst>
              <a:ext uri="{FF2B5EF4-FFF2-40B4-BE49-F238E27FC236}">
                <a16:creationId xmlns:a16="http://schemas.microsoft.com/office/drawing/2014/main" id="{DE03827F-A5FC-8F81-5783-7744F94E949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1865BBB-77AB-D179-A581-29E213D2BFD6}"/>
              </a:ext>
            </a:extLst>
          </p:cNvPr>
          <p:cNvSpPr>
            <a:spLocks noGrp="1"/>
          </p:cNvSpPr>
          <p:nvPr>
            <p:ph type="sldNum" sz="quarter" idx="12"/>
          </p:nvPr>
        </p:nvSpPr>
        <p:spPr/>
        <p:txBody>
          <a:bodyPr/>
          <a:lstStyle/>
          <a:p>
            <a:fld id="{FF07820C-254F-4072-A448-F6AA254DF5EB}" type="slidenum">
              <a:rPr lang="en-US" smtClean="0"/>
              <a:t>‹#›</a:t>
            </a:fld>
            <a:endParaRPr lang="en-US"/>
          </a:p>
        </p:txBody>
      </p:sp>
    </p:spTree>
    <p:extLst>
      <p:ext uri="{BB962C8B-B14F-4D97-AF65-F5344CB8AC3E}">
        <p14:creationId xmlns:p14="http://schemas.microsoft.com/office/powerpoint/2010/main" val="16277676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796CD7-C2FB-A43B-2840-D120823B143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1D4A052-3847-4CAB-85C6-118A2171CC0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C0E3D3E-EA3C-B551-AC08-E692EF3D7EB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F2D25E9-E85A-A60D-FF80-4C2C5358A937}"/>
              </a:ext>
            </a:extLst>
          </p:cNvPr>
          <p:cNvSpPr>
            <a:spLocks noGrp="1"/>
          </p:cNvSpPr>
          <p:nvPr>
            <p:ph type="dt" sz="half" idx="10"/>
          </p:nvPr>
        </p:nvSpPr>
        <p:spPr/>
        <p:txBody>
          <a:bodyPr/>
          <a:lstStyle/>
          <a:p>
            <a:fld id="{482B9E42-E9AF-4133-9C30-C58AD9E45D24}" type="datetimeFigureOut">
              <a:rPr lang="en-US" smtClean="0"/>
              <a:t>9/12/2022</a:t>
            </a:fld>
            <a:endParaRPr lang="en-US"/>
          </a:p>
        </p:txBody>
      </p:sp>
      <p:sp>
        <p:nvSpPr>
          <p:cNvPr id="6" name="Footer Placeholder 5">
            <a:extLst>
              <a:ext uri="{FF2B5EF4-FFF2-40B4-BE49-F238E27FC236}">
                <a16:creationId xmlns:a16="http://schemas.microsoft.com/office/drawing/2014/main" id="{180FC11D-3657-F006-6023-C2BD15A056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4861965-7257-B207-094A-A2AA2FA621DC}"/>
              </a:ext>
            </a:extLst>
          </p:cNvPr>
          <p:cNvSpPr>
            <a:spLocks noGrp="1"/>
          </p:cNvSpPr>
          <p:nvPr>
            <p:ph type="sldNum" sz="quarter" idx="12"/>
          </p:nvPr>
        </p:nvSpPr>
        <p:spPr/>
        <p:txBody>
          <a:bodyPr/>
          <a:lstStyle/>
          <a:p>
            <a:fld id="{FF07820C-254F-4072-A448-F6AA254DF5EB}" type="slidenum">
              <a:rPr lang="en-US" smtClean="0"/>
              <a:t>‹#›</a:t>
            </a:fld>
            <a:endParaRPr lang="en-US"/>
          </a:p>
        </p:txBody>
      </p:sp>
    </p:spTree>
    <p:extLst>
      <p:ext uri="{BB962C8B-B14F-4D97-AF65-F5344CB8AC3E}">
        <p14:creationId xmlns:p14="http://schemas.microsoft.com/office/powerpoint/2010/main" val="14094011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27E910-6919-1363-BAF6-AF26DE59AD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AD27F84-3A8B-05BB-7EC6-639546FCA46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836D9A9-0D55-D930-B416-F3D8AE4FED2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71C58C3-66D9-683C-CBE4-EC6867E62ACA}"/>
              </a:ext>
            </a:extLst>
          </p:cNvPr>
          <p:cNvSpPr>
            <a:spLocks noGrp="1"/>
          </p:cNvSpPr>
          <p:nvPr>
            <p:ph type="dt" sz="half" idx="10"/>
          </p:nvPr>
        </p:nvSpPr>
        <p:spPr/>
        <p:txBody>
          <a:bodyPr/>
          <a:lstStyle/>
          <a:p>
            <a:fld id="{482B9E42-E9AF-4133-9C30-C58AD9E45D24}" type="datetimeFigureOut">
              <a:rPr lang="en-US" smtClean="0"/>
              <a:t>9/12/2022</a:t>
            </a:fld>
            <a:endParaRPr lang="en-US"/>
          </a:p>
        </p:txBody>
      </p:sp>
      <p:sp>
        <p:nvSpPr>
          <p:cNvPr id="6" name="Footer Placeholder 5">
            <a:extLst>
              <a:ext uri="{FF2B5EF4-FFF2-40B4-BE49-F238E27FC236}">
                <a16:creationId xmlns:a16="http://schemas.microsoft.com/office/drawing/2014/main" id="{F1FF889E-60F8-2612-96BC-2B4879B1D3B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97E66B9-5596-A2E7-7947-41154556057A}"/>
              </a:ext>
            </a:extLst>
          </p:cNvPr>
          <p:cNvSpPr>
            <a:spLocks noGrp="1"/>
          </p:cNvSpPr>
          <p:nvPr>
            <p:ph type="sldNum" sz="quarter" idx="12"/>
          </p:nvPr>
        </p:nvSpPr>
        <p:spPr/>
        <p:txBody>
          <a:bodyPr/>
          <a:lstStyle/>
          <a:p>
            <a:fld id="{FF07820C-254F-4072-A448-F6AA254DF5EB}" type="slidenum">
              <a:rPr lang="en-US" smtClean="0"/>
              <a:t>‹#›</a:t>
            </a:fld>
            <a:endParaRPr lang="en-US"/>
          </a:p>
        </p:txBody>
      </p:sp>
    </p:spTree>
    <p:extLst>
      <p:ext uri="{BB962C8B-B14F-4D97-AF65-F5344CB8AC3E}">
        <p14:creationId xmlns:p14="http://schemas.microsoft.com/office/powerpoint/2010/main" val="39478630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E9F146E-FA27-CAE6-33D4-0A82A5710F6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1C5A0B1-E93B-0A3D-7478-B5F82C21382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DC758F1-55CE-66EA-5F23-1962C63FDB0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2B9E42-E9AF-4133-9C30-C58AD9E45D24}" type="datetimeFigureOut">
              <a:rPr lang="en-US" smtClean="0"/>
              <a:t>9/12/2022</a:t>
            </a:fld>
            <a:endParaRPr lang="en-US"/>
          </a:p>
        </p:txBody>
      </p:sp>
      <p:sp>
        <p:nvSpPr>
          <p:cNvPr id="5" name="Footer Placeholder 4">
            <a:extLst>
              <a:ext uri="{FF2B5EF4-FFF2-40B4-BE49-F238E27FC236}">
                <a16:creationId xmlns:a16="http://schemas.microsoft.com/office/drawing/2014/main" id="{55E41393-9D22-A51B-860C-019916C043E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3A4F32E-726A-D63E-A0F5-47396F6F7F8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F07820C-254F-4072-A448-F6AA254DF5EB}" type="slidenum">
              <a:rPr lang="en-US" smtClean="0"/>
              <a:t>‹#›</a:t>
            </a:fld>
            <a:endParaRPr lang="en-US"/>
          </a:p>
        </p:txBody>
      </p:sp>
    </p:spTree>
    <p:extLst>
      <p:ext uri="{BB962C8B-B14F-4D97-AF65-F5344CB8AC3E}">
        <p14:creationId xmlns:p14="http://schemas.microsoft.com/office/powerpoint/2010/main" val="37823506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62EEE3-268B-569D-BF11-BF3CAB923B4E}"/>
              </a:ext>
            </a:extLst>
          </p:cNvPr>
          <p:cNvSpPr>
            <a:spLocks noGrp="1"/>
          </p:cNvSpPr>
          <p:nvPr>
            <p:ph type="ctrTitle"/>
          </p:nvPr>
        </p:nvSpPr>
        <p:spPr>
          <a:xfrm>
            <a:off x="7464614" y="1783959"/>
            <a:ext cx="4087306" cy="2889114"/>
          </a:xfrm>
        </p:spPr>
        <p:txBody>
          <a:bodyPr anchor="b">
            <a:normAutofit/>
          </a:bodyPr>
          <a:lstStyle/>
          <a:p>
            <a:pPr algn="l"/>
            <a:r>
              <a:rPr lang="en-US" sz="5400"/>
              <a:t>Big Mountain Resort</a:t>
            </a:r>
          </a:p>
        </p:txBody>
      </p:sp>
      <p:sp>
        <p:nvSpPr>
          <p:cNvPr id="3" name="Subtitle 2">
            <a:extLst>
              <a:ext uri="{FF2B5EF4-FFF2-40B4-BE49-F238E27FC236}">
                <a16:creationId xmlns:a16="http://schemas.microsoft.com/office/drawing/2014/main" id="{683F6CB9-13A6-22C5-F905-69BAA53026DE}"/>
              </a:ext>
            </a:extLst>
          </p:cNvPr>
          <p:cNvSpPr>
            <a:spLocks noGrp="1"/>
          </p:cNvSpPr>
          <p:nvPr>
            <p:ph type="subTitle" idx="1"/>
          </p:nvPr>
        </p:nvSpPr>
        <p:spPr>
          <a:xfrm>
            <a:off x="7464612" y="4750893"/>
            <a:ext cx="4087305" cy="1147863"/>
          </a:xfrm>
        </p:spPr>
        <p:txBody>
          <a:bodyPr anchor="t">
            <a:normAutofit/>
          </a:bodyPr>
          <a:lstStyle/>
          <a:p>
            <a:pPr algn="l"/>
            <a:r>
              <a:rPr lang="en-US" sz="2000" dirty="0"/>
              <a:t>Maximizing profits using a data-driven pricing model tested against market segment</a:t>
            </a:r>
          </a:p>
        </p:txBody>
      </p:sp>
      <p:sp>
        <p:nvSpPr>
          <p:cNvPr id="9" name="Freeform: Shape 8">
            <a:extLst>
              <a:ext uri="{FF2B5EF4-FFF2-40B4-BE49-F238E27FC236}">
                <a16:creationId xmlns:a16="http://schemas.microsoft.com/office/drawing/2014/main" id="{E49CC64F-7275-4E33-961B-0C5CDC4398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 y="0"/>
            <a:ext cx="7188051" cy="6858000"/>
          </a:xfrm>
          <a:custGeom>
            <a:avLst/>
            <a:gdLst>
              <a:gd name="connsiteX0" fmla="*/ 7188051 w 7188051"/>
              <a:gd name="connsiteY0" fmla="*/ 6858000 h 6858000"/>
              <a:gd name="connsiteX1" fmla="*/ 108694 w 7188051"/>
              <a:gd name="connsiteY1" fmla="*/ 6858000 h 6858000"/>
              <a:gd name="connsiteX2" fmla="*/ 79127 w 7188051"/>
              <a:gd name="connsiteY2" fmla="*/ 6681235 h 6858000"/>
              <a:gd name="connsiteX3" fmla="*/ 0 w 7188051"/>
              <a:gd name="connsiteY3" fmla="*/ 5565888 h 6858000"/>
              <a:gd name="connsiteX4" fmla="*/ 2190696 w 7188051"/>
              <a:gd name="connsiteY4" fmla="*/ 145339 h 6858000"/>
              <a:gd name="connsiteX5" fmla="*/ 2339431 w 7188051"/>
              <a:gd name="connsiteY5" fmla="*/ 0 h 6858000"/>
              <a:gd name="connsiteX6" fmla="*/ 7188051 w 7188051"/>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88051" h="6858000">
                <a:moveTo>
                  <a:pt x="7188051" y="6858000"/>
                </a:moveTo>
                <a:lnTo>
                  <a:pt x="108694" y="6858000"/>
                </a:lnTo>
                <a:lnTo>
                  <a:pt x="79127" y="6681235"/>
                </a:lnTo>
                <a:cubicBezTo>
                  <a:pt x="26981" y="6316967"/>
                  <a:pt x="0" y="5944579"/>
                  <a:pt x="0" y="5565888"/>
                </a:cubicBezTo>
                <a:cubicBezTo>
                  <a:pt x="0" y="3459953"/>
                  <a:pt x="834428" y="1548908"/>
                  <a:pt x="2190696" y="145339"/>
                </a:cubicBezTo>
                <a:lnTo>
                  <a:pt x="2339431" y="0"/>
                </a:lnTo>
                <a:lnTo>
                  <a:pt x="7188051" y="0"/>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descr="Cable cars">
            <a:extLst>
              <a:ext uri="{FF2B5EF4-FFF2-40B4-BE49-F238E27FC236}">
                <a16:creationId xmlns:a16="http://schemas.microsoft.com/office/drawing/2014/main" id="{C498BE75-D1FD-7393-4A5F-64B10306BF6B}"/>
              </a:ext>
            </a:extLst>
          </p:cNvPr>
          <p:cNvPicPr>
            <a:picLocks noChangeAspect="1"/>
          </p:cNvPicPr>
          <p:nvPr/>
        </p:nvPicPr>
        <p:blipFill rotWithShape="1">
          <a:blip r:embed="rId2"/>
          <a:srcRect l="30204" r="1386" b="-1"/>
          <a:stretch/>
        </p:blipFill>
        <p:spPr>
          <a:xfrm>
            <a:off x="1" y="10"/>
            <a:ext cx="7028495" cy="6857990"/>
          </a:xfrm>
          <a:custGeom>
            <a:avLst/>
            <a:gdLst/>
            <a:ahLst/>
            <a:cxnLst/>
            <a:rect l="l" t="t" r="r" b="b"/>
            <a:pathLst>
              <a:path w="7028495" h="6858000">
                <a:moveTo>
                  <a:pt x="0" y="0"/>
                </a:moveTo>
                <a:lnTo>
                  <a:pt x="6915668" y="0"/>
                </a:lnTo>
                <a:lnTo>
                  <a:pt x="6952411" y="219663"/>
                </a:lnTo>
                <a:cubicBezTo>
                  <a:pt x="7002551" y="569921"/>
                  <a:pt x="7028495" y="927986"/>
                  <a:pt x="7028495" y="1292112"/>
                </a:cubicBezTo>
                <a:cubicBezTo>
                  <a:pt x="7028495" y="3343346"/>
                  <a:pt x="6205186" y="5202289"/>
                  <a:pt x="4870994" y="6556512"/>
                </a:cubicBezTo>
                <a:lnTo>
                  <a:pt x="4556185" y="6858000"/>
                </a:lnTo>
                <a:lnTo>
                  <a:pt x="0" y="6858000"/>
                </a:lnTo>
                <a:close/>
              </a:path>
            </a:pathLst>
          </a:custGeom>
        </p:spPr>
      </p:pic>
    </p:spTree>
    <p:extLst>
      <p:ext uri="{BB962C8B-B14F-4D97-AF65-F5344CB8AC3E}">
        <p14:creationId xmlns:p14="http://schemas.microsoft.com/office/powerpoint/2010/main" val="1039282073"/>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A5B4632-C963-4296-86F0-79AA9EA5AE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8328" y="303591"/>
            <a:ext cx="4335327" cy="5896743"/>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FA0F38E-3662-48BE-169C-C013A8AE45DB}"/>
              </a:ext>
            </a:extLst>
          </p:cNvPr>
          <p:cNvSpPr>
            <a:spLocks noGrp="1"/>
          </p:cNvSpPr>
          <p:nvPr>
            <p:ph type="title"/>
          </p:nvPr>
        </p:nvSpPr>
        <p:spPr>
          <a:xfrm>
            <a:off x="594360" y="637125"/>
            <a:ext cx="3802276" cy="5256371"/>
          </a:xfrm>
        </p:spPr>
        <p:txBody>
          <a:bodyPr>
            <a:normAutofit/>
          </a:bodyPr>
          <a:lstStyle/>
          <a:p>
            <a:r>
              <a:rPr lang="en-US" sz="4800" dirty="0">
                <a:solidFill>
                  <a:schemeClr val="bg1"/>
                </a:solidFill>
              </a:rPr>
              <a:t>What is our current model? What is our problem?</a:t>
            </a:r>
          </a:p>
        </p:txBody>
      </p:sp>
      <p:graphicFrame>
        <p:nvGraphicFramePr>
          <p:cNvPr id="5" name="Content Placeholder 2">
            <a:extLst>
              <a:ext uri="{FF2B5EF4-FFF2-40B4-BE49-F238E27FC236}">
                <a16:creationId xmlns:a16="http://schemas.microsoft.com/office/drawing/2014/main" id="{38A13FB6-3C2C-1648-1DDD-7BCCCA015455}"/>
              </a:ext>
            </a:extLst>
          </p:cNvPr>
          <p:cNvGraphicFramePr>
            <a:graphicFrameLocks noGrp="1"/>
          </p:cNvGraphicFramePr>
          <p:nvPr>
            <p:ph idx="1"/>
            <p:extLst>
              <p:ext uri="{D42A27DB-BD31-4B8C-83A1-F6EECF244321}">
                <p14:modId xmlns:p14="http://schemas.microsoft.com/office/powerpoint/2010/main" val="3110197215"/>
              </p:ext>
            </p:extLst>
          </p:nvPr>
        </p:nvGraphicFramePr>
        <p:xfrm>
          <a:off x="5166985" y="303591"/>
          <a:ext cx="6588691" cy="589674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047432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Shape 23">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0D3E349-EB98-E1D5-F65D-5F4E1CBD21C9}"/>
              </a:ext>
            </a:extLst>
          </p:cNvPr>
          <p:cNvSpPr>
            <a:spLocks noGrp="1"/>
          </p:cNvSpPr>
          <p:nvPr>
            <p:ph type="title"/>
          </p:nvPr>
        </p:nvSpPr>
        <p:spPr>
          <a:xfrm>
            <a:off x="686834" y="1153572"/>
            <a:ext cx="3200400" cy="4461163"/>
          </a:xfrm>
        </p:spPr>
        <p:txBody>
          <a:bodyPr>
            <a:normAutofit/>
          </a:bodyPr>
          <a:lstStyle/>
          <a:p>
            <a:r>
              <a:rPr lang="en-US">
                <a:solidFill>
                  <a:srgbClr val="FFFFFF"/>
                </a:solidFill>
              </a:rPr>
              <a:t>How do we choose the right price?</a:t>
            </a:r>
          </a:p>
        </p:txBody>
      </p:sp>
      <p:sp>
        <p:nvSpPr>
          <p:cNvPr id="26" name="Arc 25">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7" name="Content Placeholder 2">
            <a:extLst>
              <a:ext uri="{FF2B5EF4-FFF2-40B4-BE49-F238E27FC236}">
                <a16:creationId xmlns:a16="http://schemas.microsoft.com/office/drawing/2014/main" id="{649E7586-9726-79D9-9EF3-9AE32C13C562}"/>
              </a:ext>
            </a:extLst>
          </p:cNvPr>
          <p:cNvSpPr>
            <a:spLocks noGrp="1"/>
          </p:cNvSpPr>
          <p:nvPr>
            <p:ph idx="1"/>
          </p:nvPr>
        </p:nvSpPr>
        <p:spPr>
          <a:xfrm>
            <a:off x="4447308" y="591344"/>
            <a:ext cx="6906491" cy="5585619"/>
          </a:xfrm>
        </p:spPr>
        <p:txBody>
          <a:bodyPr anchor="ctr">
            <a:normAutofit/>
          </a:bodyPr>
          <a:lstStyle/>
          <a:p>
            <a:pPr marL="514350" indent="-514350">
              <a:buFont typeface="+mj-lt"/>
              <a:buAutoNum type="arabicPeriod"/>
            </a:pPr>
            <a:r>
              <a:rPr lang="en-US" sz="2400" dirty="0"/>
              <a:t>Quantize the value of our features by designing and implementing a model that correlates high impact features with ticket prices</a:t>
            </a:r>
          </a:p>
          <a:p>
            <a:pPr marL="514350" indent="-514350">
              <a:buFont typeface="+mj-lt"/>
              <a:buAutoNum type="arabicPeriod"/>
            </a:pPr>
            <a:r>
              <a:rPr lang="en-US" sz="2400" dirty="0"/>
              <a:t>Predict our maximal ticket price using the model</a:t>
            </a:r>
          </a:p>
          <a:p>
            <a:pPr marL="514350" indent="-514350">
              <a:buFont typeface="+mj-lt"/>
              <a:buAutoNum type="arabicPeriod"/>
            </a:pPr>
            <a:r>
              <a:rPr lang="en-US" sz="2400" dirty="0"/>
              <a:t>Justify our price with the data that indicates our share of high impact features in the market</a:t>
            </a:r>
          </a:p>
          <a:p>
            <a:pPr marL="514350" indent="-514350">
              <a:buFont typeface="+mj-lt"/>
              <a:buAutoNum type="arabicPeriod"/>
            </a:pPr>
            <a:r>
              <a:rPr lang="en-US" sz="2400" dirty="0"/>
              <a:t>Maintain our new price and reduce operational cost by eliminating features that have a low impact on price. At the minimum, we should offset the operational cost of our new lift</a:t>
            </a:r>
          </a:p>
          <a:p>
            <a:pPr marL="0" indent="0">
              <a:buNone/>
            </a:pPr>
            <a:r>
              <a:rPr lang="en-US" sz="2400" dirty="0"/>
              <a:t>We need to build a model that determines the price of each feature and scale it to the ticket price. We’re going to assume our number of visitors stays the same.  </a:t>
            </a:r>
          </a:p>
        </p:txBody>
      </p:sp>
    </p:spTree>
    <p:extLst>
      <p:ext uri="{BB962C8B-B14F-4D97-AF65-F5344CB8AC3E}">
        <p14:creationId xmlns:p14="http://schemas.microsoft.com/office/powerpoint/2010/main" val="5420244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Panoramic view of snowy mountains">
            <a:extLst>
              <a:ext uri="{FF2B5EF4-FFF2-40B4-BE49-F238E27FC236}">
                <a16:creationId xmlns:a16="http://schemas.microsoft.com/office/drawing/2014/main" id="{757D3AB6-FBAF-913C-6F2A-470673F70C57}"/>
              </a:ext>
            </a:extLst>
          </p:cNvPr>
          <p:cNvPicPr>
            <a:picLocks noChangeAspect="1"/>
          </p:cNvPicPr>
          <p:nvPr/>
        </p:nvPicPr>
        <p:blipFill rotWithShape="1">
          <a:blip r:embed="rId2">
            <a:alphaModFix amt="50000"/>
            <a:extLst>
              <a:ext uri="{BEBA8EAE-BF5A-486C-A8C5-ECC9F3942E4B}">
                <a14:imgProps xmlns:a14="http://schemas.microsoft.com/office/drawing/2010/main">
                  <a14:imgLayer r:embed="rId3">
                    <a14:imgEffect>
                      <a14:brightnessContrast bright="-25000"/>
                    </a14:imgEffect>
                  </a14:imgLayer>
                </a14:imgProps>
              </a:ext>
            </a:extLst>
          </a:blip>
          <a:srcRect t="15730"/>
          <a:stretch/>
        </p:blipFill>
        <p:spPr>
          <a:xfrm>
            <a:off x="20" y="1"/>
            <a:ext cx="12191980" cy="6857999"/>
          </a:xfrm>
          <a:prstGeom prst="rect">
            <a:avLst/>
          </a:prstGeom>
        </p:spPr>
      </p:pic>
      <p:sp>
        <p:nvSpPr>
          <p:cNvPr id="2" name="Title 1">
            <a:extLst>
              <a:ext uri="{FF2B5EF4-FFF2-40B4-BE49-F238E27FC236}">
                <a16:creationId xmlns:a16="http://schemas.microsoft.com/office/drawing/2014/main" id="{147AB819-C19D-B9AC-259E-30CFCE9C9854}"/>
              </a:ext>
            </a:extLst>
          </p:cNvPr>
          <p:cNvSpPr>
            <a:spLocks noGrp="1"/>
          </p:cNvSpPr>
          <p:nvPr>
            <p:ph type="title"/>
          </p:nvPr>
        </p:nvSpPr>
        <p:spPr>
          <a:xfrm>
            <a:off x="1518699" y="351085"/>
            <a:ext cx="9144000" cy="2900518"/>
          </a:xfrm>
        </p:spPr>
        <p:txBody>
          <a:bodyPr vert="horz" lIns="91440" tIns="45720" rIns="91440" bIns="45720" rtlCol="0" anchor="b">
            <a:normAutofit/>
          </a:bodyPr>
          <a:lstStyle/>
          <a:p>
            <a:pPr algn="ctr"/>
            <a:r>
              <a:rPr lang="en-US" sz="6000" dirty="0">
                <a:solidFill>
                  <a:srgbClr val="FFFFFF"/>
                </a:solidFill>
              </a:rPr>
              <a:t>Among ski resorts in the nation, Big Mountain outshines most!</a:t>
            </a:r>
          </a:p>
        </p:txBody>
      </p:sp>
      <p:sp>
        <p:nvSpPr>
          <p:cNvPr id="3" name="Content Placeholder 2">
            <a:extLst>
              <a:ext uri="{FF2B5EF4-FFF2-40B4-BE49-F238E27FC236}">
                <a16:creationId xmlns:a16="http://schemas.microsoft.com/office/drawing/2014/main" id="{9C442CE6-A86A-A535-6409-48ED72D7A1AC}"/>
              </a:ext>
            </a:extLst>
          </p:cNvPr>
          <p:cNvSpPr>
            <a:spLocks noGrp="1"/>
          </p:cNvSpPr>
          <p:nvPr>
            <p:ph idx="1"/>
          </p:nvPr>
        </p:nvSpPr>
        <p:spPr>
          <a:xfrm>
            <a:off x="389614" y="3428999"/>
            <a:ext cx="11402170" cy="3019509"/>
          </a:xfrm>
        </p:spPr>
        <p:txBody>
          <a:bodyPr vert="horz" lIns="91440" tIns="45720" rIns="91440" bIns="45720" rtlCol="0">
            <a:normAutofit/>
          </a:bodyPr>
          <a:lstStyle/>
          <a:p>
            <a:pPr marL="0" indent="0" algn="ctr">
              <a:buNone/>
            </a:pPr>
            <a:r>
              <a:rPr lang="en-US" sz="2400" dirty="0">
                <a:solidFill>
                  <a:srgbClr val="FFFFFF"/>
                </a:solidFill>
              </a:rPr>
              <a:t>In fact, the model predicts that the ticket price for Big Mountain resort should be $95.</a:t>
            </a:r>
          </a:p>
          <a:p>
            <a:pPr marL="0" indent="0" algn="ctr">
              <a:buNone/>
            </a:pPr>
            <a:r>
              <a:rPr lang="en-US" sz="2400" dirty="0">
                <a:solidFill>
                  <a:srgbClr val="FFFFFF"/>
                </a:solidFill>
              </a:rPr>
              <a:t>Big Mountain ranks in the upper echelon among resorts in America in the categories: </a:t>
            </a:r>
          </a:p>
          <a:p>
            <a:pPr marL="0" indent="0" algn="ctr">
              <a:buNone/>
            </a:pPr>
            <a:r>
              <a:rPr lang="en-US" sz="2400" dirty="0">
                <a:solidFill>
                  <a:srgbClr val="FFFFFF"/>
                </a:solidFill>
              </a:rPr>
              <a:t>• Number of fast quads	 • Number of runs	 • Acres covered by snow makers</a:t>
            </a:r>
          </a:p>
          <a:p>
            <a:pPr marL="0" indent="0" algn="ctr">
              <a:buNone/>
            </a:pPr>
            <a:r>
              <a:rPr lang="en-US" sz="2400" dirty="0">
                <a:solidFill>
                  <a:srgbClr val="FFFFFF"/>
                </a:solidFill>
              </a:rPr>
              <a:t>• Maximum vertical drop	 • Acres of skiable terrain	 • Total chair lifts	</a:t>
            </a:r>
          </a:p>
          <a:p>
            <a:pPr marL="0" indent="0" algn="ctr">
              <a:buNone/>
            </a:pPr>
            <a:r>
              <a:rPr lang="en-US" sz="2400" i="1" dirty="0">
                <a:solidFill>
                  <a:srgbClr val="FFFFFF"/>
                </a:solidFill>
              </a:rPr>
              <a:t>As it turns out, these are the features that customers are willing to spend the most for, so raising the ticket price is advisable and justifiable.</a:t>
            </a:r>
          </a:p>
        </p:txBody>
      </p:sp>
    </p:spTree>
    <p:extLst>
      <p:ext uri="{BB962C8B-B14F-4D97-AF65-F5344CB8AC3E}">
        <p14:creationId xmlns:p14="http://schemas.microsoft.com/office/powerpoint/2010/main" val="1363642524"/>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413A24-19BB-5AEA-3931-BA730E9B4D04}"/>
              </a:ext>
            </a:extLst>
          </p:cNvPr>
          <p:cNvSpPr>
            <a:spLocks noGrp="1"/>
          </p:cNvSpPr>
          <p:nvPr>
            <p:ph type="title"/>
          </p:nvPr>
        </p:nvSpPr>
        <p:spPr>
          <a:xfrm>
            <a:off x="838200" y="365125"/>
            <a:ext cx="8894197" cy="1325563"/>
          </a:xfr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0800000" scaled="1"/>
            <a:tileRect/>
          </a:gradFill>
        </p:spPr>
        <p:txBody>
          <a:bodyPr/>
          <a:lstStyle/>
          <a:p>
            <a:r>
              <a:rPr lang="en-US" dirty="0"/>
              <a:t>Determining our market:</a:t>
            </a:r>
            <a:br>
              <a:rPr lang="en-US" dirty="0"/>
            </a:br>
            <a:r>
              <a:rPr lang="en-US" dirty="0"/>
              <a:t>Is the ski resort market state specific?</a:t>
            </a:r>
          </a:p>
        </p:txBody>
      </p:sp>
      <p:pic>
        <p:nvPicPr>
          <p:cNvPr id="4" name="Content Placeholder 3">
            <a:extLst>
              <a:ext uri="{FF2B5EF4-FFF2-40B4-BE49-F238E27FC236}">
                <a16:creationId xmlns:a16="http://schemas.microsoft.com/office/drawing/2014/main" id="{2D860280-3C26-7078-C2C3-2E9C532CAA8F}"/>
              </a:ext>
            </a:extLst>
          </p:cNvPr>
          <p:cNvPicPr>
            <a:picLocks noGrp="1" noChangeAspect="1"/>
          </p:cNvPicPr>
          <p:nvPr>
            <p:ph idx="1"/>
          </p:nvPr>
        </p:nvPicPr>
        <p:blipFill>
          <a:blip r:embed="rId3"/>
          <a:stretch>
            <a:fillRect/>
          </a:stretch>
        </p:blipFill>
        <p:spPr>
          <a:xfrm>
            <a:off x="325220" y="2002930"/>
            <a:ext cx="5258672" cy="3894772"/>
          </a:xfrm>
          <a:prstGeom prst="rect">
            <a:avLst/>
          </a:prstGeom>
          <a:effectLst>
            <a:softEdge rad="0"/>
          </a:effectLst>
        </p:spPr>
      </p:pic>
      <p:sp>
        <p:nvSpPr>
          <p:cNvPr id="8" name="TextBox 7">
            <a:extLst>
              <a:ext uri="{FF2B5EF4-FFF2-40B4-BE49-F238E27FC236}">
                <a16:creationId xmlns:a16="http://schemas.microsoft.com/office/drawing/2014/main" id="{652FE100-B59C-5CEA-A242-F6DD41896A71}"/>
              </a:ext>
            </a:extLst>
          </p:cNvPr>
          <p:cNvSpPr txBox="1"/>
          <p:nvPr/>
        </p:nvSpPr>
        <p:spPr>
          <a:xfrm>
            <a:off x="5949652" y="2033937"/>
            <a:ext cx="5575177" cy="3970318"/>
          </a:xfrm>
          <a:prstGeom prst="rect">
            <a:avLst/>
          </a:prstGeom>
          <a:noFill/>
        </p:spPr>
        <p:txBody>
          <a:bodyPr wrap="square" rtlCol="0">
            <a:spAutoFit/>
          </a:bodyPr>
          <a:lstStyle/>
          <a:p>
            <a:pPr marL="285750" indent="-285750">
              <a:buFont typeface="Arial" panose="020B0604020202020204" pitchFamily="34" charset="0"/>
              <a:buChar char="•"/>
            </a:pPr>
            <a:r>
              <a:rPr lang="en-US" dirty="0"/>
              <a:t>The series of boxplots (shown left) indicates that ticket price distributions vary significantly by state.</a:t>
            </a:r>
          </a:p>
          <a:p>
            <a:pPr marL="285750" indent="-285750">
              <a:buFont typeface="Arial" panose="020B0604020202020204" pitchFamily="34" charset="0"/>
              <a:buChar char="•"/>
            </a:pPr>
            <a:r>
              <a:rPr lang="en-US" dirty="0"/>
              <a:t>Notice that Montana’s ticket price distribution has much less variation than some states, and a relatively low median.</a:t>
            </a:r>
          </a:p>
          <a:p>
            <a:pPr marL="285750" indent="-285750">
              <a:buFont typeface="Arial" panose="020B0604020202020204" pitchFamily="34" charset="0"/>
              <a:buChar char="•"/>
            </a:pPr>
            <a:r>
              <a:rPr lang="en-US" dirty="0"/>
              <a:t>You may notice that the data points for Big Mountain ($81) are outliers for the state.</a:t>
            </a:r>
          </a:p>
          <a:p>
            <a:pPr marL="285750" indent="-285750">
              <a:buFont typeface="Arial" panose="020B0604020202020204" pitchFamily="34" charset="0"/>
              <a:buChar char="•"/>
            </a:pPr>
            <a:r>
              <a:rPr lang="en-US" dirty="0"/>
              <a:t>In order to justify raising ticket prices, we must confirm that we can justify treating all states equally in our model.</a:t>
            </a:r>
          </a:p>
          <a:p>
            <a:pPr marL="285750" indent="-285750">
              <a:buFont typeface="Arial" panose="020B0604020202020204" pitchFamily="34" charset="0"/>
              <a:buChar char="•"/>
            </a:pPr>
            <a:r>
              <a:rPr lang="en-US" dirty="0"/>
              <a:t>In the next slide, we will see that a principal components analysis provides justification for </a:t>
            </a:r>
            <a:r>
              <a:rPr lang="en-US" i="1" dirty="0"/>
              <a:t>not</a:t>
            </a:r>
            <a:r>
              <a:rPr lang="en-US" dirty="0"/>
              <a:t> separating the market by state.</a:t>
            </a:r>
          </a:p>
          <a:p>
            <a:endParaRPr lang="en-US" dirty="0"/>
          </a:p>
        </p:txBody>
      </p:sp>
      <p:sp>
        <p:nvSpPr>
          <p:cNvPr id="3" name="Rectangle 2">
            <a:extLst>
              <a:ext uri="{FF2B5EF4-FFF2-40B4-BE49-F238E27FC236}">
                <a16:creationId xmlns:a16="http://schemas.microsoft.com/office/drawing/2014/main" id="{AF17FCF3-A8C3-B776-1CF9-79446C832BC3}"/>
              </a:ext>
            </a:extLst>
          </p:cNvPr>
          <p:cNvSpPr/>
          <p:nvPr/>
        </p:nvSpPr>
        <p:spPr>
          <a:xfrm>
            <a:off x="2647950" y="3676650"/>
            <a:ext cx="194310" cy="101727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Rounded Corners 4">
            <a:extLst>
              <a:ext uri="{FF2B5EF4-FFF2-40B4-BE49-F238E27FC236}">
                <a16:creationId xmlns:a16="http://schemas.microsoft.com/office/drawing/2014/main" id="{CE38A163-D006-8BCA-8465-CDF9AC466E24}"/>
              </a:ext>
            </a:extLst>
          </p:cNvPr>
          <p:cNvSpPr/>
          <p:nvPr/>
        </p:nvSpPr>
        <p:spPr>
          <a:xfrm>
            <a:off x="2609851" y="3722370"/>
            <a:ext cx="269080" cy="259080"/>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719310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313B9-1EC0-EA03-0457-7FEF2F767C60}"/>
              </a:ext>
            </a:extLst>
          </p:cNvPr>
          <p:cNvSpPr>
            <a:spLocks noGrp="1"/>
          </p:cNvSpPr>
          <p:nvPr>
            <p:ph type="title"/>
          </p:nvPr>
        </p:nvSpPr>
        <p:spPr>
          <a:xfrm>
            <a:off x="580936" y="247526"/>
            <a:ext cx="7940040" cy="1325563"/>
          </a:xfr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0800000" scaled="1"/>
            <a:tileRect/>
          </a:gradFill>
        </p:spPr>
        <p:txBody>
          <a:bodyPr/>
          <a:lstStyle/>
          <a:p>
            <a:r>
              <a:rPr lang="en-US" dirty="0"/>
              <a:t>Testing for state-wise clustering:</a:t>
            </a:r>
            <a:br>
              <a:rPr lang="en-US" dirty="0"/>
            </a:br>
            <a:r>
              <a:rPr lang="en-US" dirty="0"/>
              <a:t>Principal components analysis</a:t>
            </a:r>
          </a:p>
        </p:txBody>
      </p:sp>
      <p:pic>
        <p:nvPicPr>
          <p:cNvPr id="6" name="Picture 5">
            <a:extLst>
              <a:ext uri="{FF2B5EF4-FFF2-40B4-BE49-F238E27FC236}">
                <a16:creationId xmlns:a16="http://schemas.microsoft.com/office/drawing/2014/main" id="{0B63AD4C-EF03-3B08-ADFF-3B94F7668D75}"/>
              </a:ext>
            </a:extLst>
          </p:cNvPr>
          <p:cNvPicPr>
            <a:picLocks noChangeAspect="1"/>
          </p:cNvPicPr>
          <p:nvPr/>
        </p:nvPicPr>
        <p:blipFill>
          <a:blip r:embed="rId2"/>
          <a:stretch>
            <a:fillRect/>
          </a:stretch>
        </p:blipFill>
        <p:spPr>
          <a:xfrm>
            <a:off x="267801" y="2078194"/>
            <a:ext cx="5419814" cy="4365114"/>
          </a:xfrm>
          <a:prstGeom prst="rect">
            <a:avLst/>
          </a:prstGeom>
          <a:ln>
            <a:noFill/>
          </a:ln>
        </p:spPr>
      </p:pic>
      <p:sp>
        <p:nvSpPr>
          <p:cNvPr id="8" name="TextBox 7">
            <a:extLst>
              <a:ext uri="{FF2B5EF4-FFF2-40B4-BE49-F238E27FC236}">
                <a16:creationId xmlns:a16="http://schemas.microsoft.com/office/drawing/2014/main" id="{0EA4EED6-58F1-E572-9403-94230F00A666}"/>
              </a:ext>
            </a:extLst>
          </p:cNvPr>
          <p:cNvSpPr txBox="1"/>
          <p:nvPr/>
        </p:nvSpPr>
        <p:spPr>
          <a:xfrm>
            <a:off x="5923722" y="1760066"/>
            <a:ext cx="5687342" cy="5001369"/>
          </a:xfrm>
          <a:prstGeom prst="rect">
            <a:avLst/>
          </a:prstGeom>
          <a:noFill/>
        </p:spPr>
        <p:txBody>
          <a:bodyPr wrap="square" rtlCol="0">
            <a:spAutoFit/>
          </a:bodyPr>
          <a:lstStyle/>
          <a:p>
            <a:pPr marL="285750" indent="-285750">
              <a:buFont typeface="Arial" panose="020B0604020202020204" pitchFamily="34" charset="0"/>
              <a:buChar char="•"/>
            </a:pPr>
            <a:r>
              <a:rPr lang="en-US" sz="1700" dirty="0">
                <a:solidFill>
                  <a:schemeClr val="bg2"/>
                </a:solidFill>
              </a:rPr>
              <a:t>The figure of the right shows the projection of state market segment onto a two-dimensional plane</a:t>
            </a:r>
          </a:p>
          <a:p>
            <a:pPr marL="742950" lvl="1" indent="-285750">
              <a:buFont typeface="Arial" panose="020B0604020202020204" pitchFamily="34" charset="0"/>
              <a:buChar char="•"/>
            </a:pPr>
            <a:r>
              <a:rPr lang="en-US" sz="1700" dirty="0">
                <a:solidFill>
                  <a:schemeClr val="bg2"/>
                </a:solidFill>
              </a:rPr>
              <a:t>The color and size of point indicates the average ticket price of that state</a:t>
            </a:r>
          </a:p>
          <a:p>
            <a:pPr marL="285750" indent="-285750">
              <a:buFont typeface="Arial" panose="020B0604020202020204" pitchFamily="34" charset="0"/>
              <a:buChar char="•"/>
            </a:pPr>
            <a:r>
              <a:rPr lang="en-US" sz="1700" dirty="0">
                <a:solidFill>
                  <a:schemeClr val="bg2"/>
                </a:solidFill>
              </a:rPr>
              <a:t>The data appears to cluster around the bottom left corner</a:t>
            </a:r>
          </a:p>
          <a:p>
            <a:pPr marL="742950" lvl="1" indent="-285750">
              <a:buFont typeface="Arial" panose="020B0604020202020204" pitchFamily="34" charset="0"/>
              <a:buChar char="•"/>
            </a:pPr>
            <a:r>
              <a:rPr lang="en-US" sz="1700" dirty="0">
                <a:solidFill>
                  <a:schemeClr val="bg2"/>
                </a:solidFill>
              </a:rPr>
              <a:t>This cluster does not indicate any similarity in pricing quartile, indicated by the variety of blue, green, and red points</a:t>
            </a:r>
          </a:p>
          <a:p>
            <a:pPr marL="285750" indent="-285750">
              <a:buFont typeface="Arial" panose="020B0604020202020204" pitchFamily="34" charset="0"/>
              <a:buChar char="•"/>
            </a:pPr>
            <a:r>
              <a:rPr lang="en-US" sz="1700" dirty="0">
                <a:solidFill>
                  <a:schemeClr val="bg2"/>
                </a:solidFill>
              </a:rPr>
              <a:t>Vermont and New Hampshire stand out along component 2’s axis</a:t>
            </a:r>
          </a:p>
          <a:p>
            <a:pPr marL="742950" lvl="1" indent="-285750">
              <a:buFont typeface="Arial" panose="020B0604020202020204" pitchFamily="34" charset="0"/>
              <a:buChar char="•"/>
            </a:pPr>
            <a:r>
              <a:rPr lang="en-US" sz="1700" dirty="0">
                <a:solidFill>
                  <a:schemeClr val="bg2"/>
                </a:solidFill>
              </a:rPr>
              <a:t>Explained by the high ratio of resorts per capita and resorts per square mile</a:t>
            </a:r>
          </a:p>
          <a:p>
            <a:pPr marL="742950" lvl="1" indent="-285750">
              <a:buFont typeface="Arial" panose="020B0604020202020204" pitchFamily="34" charset="0"/>
              <a:buChar char="•"/>
            </a:pPr>
            <a:r>
              <a:rPr lang="en-US" sz="1700" dirty="0">
                <a:solidFill>
                  <a:schemeClr val="bg2"/>
                </a:solidFill>
              </a:rPr>
              <a:t>Belong to different pricing quartiles, indicating no clear pricing relationship</a:t>
            </a:r>
          </a:p>
          <a:p>
            <a:pPr marL="285750" indent="-285750">
              <a:buFont typeface="Arial" panose="020B0604020202020204" pitchFamily="34" charset="0"/>
              <a:buChar char="•"/>
            </a:pPr>
            <a:r>
              <a:rPr lang="en-US" sz="1700" dirty="0">
                <a:solidFill>
                  <a:schemeClr val="bg2"/>
                </a:solidFill>
              </a:rPr>
              <a:t>No other clear clustering</a:t>
            </a:r>
          </a:p>
          <a:p>
            <a:pPr marL="742950" lvl="1" indent="-285750">
              <a:buFont typeface="Arial" panose="020B0604020202020204" pitchFamily="34" charset="0"/>
              <a:buChar char="•"/>
            </a:pPr>
            <a:r>
              <a:rPr lang="en-US" sz="2300" b="1" dirty="0">
                <a:solidFill>
                  <a:srgbClr val="FFC000"/>
                </a:solidFill>
              </a:rPr>
              <a:t>All states are determined to be a part of one unified market segment.</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39962602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lowchart: Document 9">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175" y="0"/>
            <a:ext cx="3248025" cy="3400426"/>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40AE85D-A591-0FCF-8016-AD0F6FD203D4}"/>
              </a:ext>
            </a:extLst>
          </p:cNvPr>
          <p:cNvSpPr>
            <a:spLocks noGrp="1"/>
          </p:cNvSpPr>
          <p:nvPr>
            <p:ph type="title"/>
          </p:nvPr>
        </p:nvSpPr>
        <p:spPr>
          <a:xfrm>
            <a:off x="838200" y="171162"/>
            <a:ext cx="2840182" cy="2371148"/>
          </a:xfrm>
        </p:spPr>
        <p:txBody>
          <a:bodyPr vert="horz" lIns="91440" tIns="45720" rIns="91440" bIns="45720" rtlCol="0" anchor="ctr">
            <a:normAutofit/>
          </a:bodyPr>
          <a:lstStyle/>
          <a:p>
            <a:r>
              <a:rPr lang="en-US" sz="2700" kern="1200">
                <a:solidFill>
                  <a:srgbClr val="FFFFFF"/>
                </a:solidFill>
                <a:latin typeface="+mj-lt"/>
                <a:ea typeface="+mj-ea"/>
                <a:cs typeface="+mj-cs"/>
              </a:rPr>
              <a:t>Identifying significant features that impact ticket prices across resorts nation-wide</a:t>
            </a:r>
          </a:p>
        </p:txBody>
      </p:sp>
      <p:pic>
        <p:nvPicPr>
          <p:cNvPr id="5" name="Picture 4">
            <a:extLst>
              <a:ext uri="{FF2B5EF4-FFF2-40B4-BE49-F238E27FC236}">
                <a16:creationId xmlns:a16="http://schemas.microsoft.com/office/drawing/2014/main" id="{E54AB933-BBF2-1698-E70C-33D3631D8280}"/>
              </a:ext>
            </a:extLst>
          </p:cNvPr>
          <p:cNvPicPr>
            <a:picLocks noChangeAspect="1"/>
          </p:cNvPicPr>
          <p:nvPr/>
        </p:nvPicPr>
        <p:blipFill>
          <a:blip r:embed="rId2"/>
          <a:stretch>
            <a:fillRect/>
          </a:stretch>
        </p:blipFill>
        <p:spPr>
          <a:xfrm>
            <a:off x="4328315" y="468382"/>
            <a:ext cx="7470176" cy="5864087"/>
          </a:xfrm>
          <a:prstGeom prst="rect">
            <a:avLst/>
          </a:prstGeom>
        </p:spPr>
      </p:pic>
      <p:sp>
        <p:nvSpPr>
          <p:cNvPr id="6" name="TextBox 5">
            <a:extLst>
              <a:ext uri="{FF2B5EF4-FFF2-40B4-BE49-F238E27FC236}">
                <a16:creationId xmlns:a16="http://schemas.microsoft.com/office/drawing/2014/main" id="{0E5DBE10-C70B-0CCD-43E5-952045D18ED9}"/>
              </a:ext>
            </a:extLst>
          </p:cNvPr>
          <p:cNvSpPr txBox="1"/>
          <p:nvPr/>
        </p:nvSpPr>
        <p:spPr>
          <a:xfrm>
            <a:off x="365760" y="3562184"/>
            <a:ext cx="3962555" cy="3139321"/>
          </a:xfrm>
          <a:prstGeom prst="rect">
            <a:avLst/>
          </a:prstGeom>
          <a:noFill/>
        </p:spPr>
        <p:txBody>
          <a:bodyPr wrap="square" rtlCol="0">
            <a:spAutoFit/>
          </a:bodyPr>
          <a:lstStyle/>
          <a:p>
            <a:r>
              <a:rPr lang="en-US" dirty="0"/>
              <a:t>We tested a linear regression and random forest model against a 70/30 test/train split of the data and verified the validity of the model using a 5-fold cross validation. The random forest model with best parameters yielded higher cross validation scores with less variation, so we proceeded with that model. The features shown right were ranked in order of importance to the predicted ticket price.</a:t>
            </a:r>
          </a:p>
        </p:txBody>
      </p:sp>
    </p:spTree>
    <p:extLst>
      <p:ext uri="{BB962C8B-B14F-4D97-AF65-F5344CB8AC3E}">
        <p14:creationId xmlns:p14="http://schemas.microsoft.com/office/powerpoint/2010/main" val="39464165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928F64C6-FE22-4FC1-A763-DFCC514811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17636" y="4577975"/>
            <a:ext cx="11482938" cy="1899827"/>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17F9C56-6F4D-F0D4-F185-CB38C0A0588C}"/>
              </a:ext>
            </a:extLst>
          </p:cNvPr>
          <p:cNvSpPr>
            <a:spLocks noGrp="1"/>
          </p:cNvSpPr>
          <p:nvPr>
            <p:ph type="title"/>
          </p:nvPr>
        </p:nvSpPr>
        <p:spPr>
          <a:xfrm>
            <a:off x="607325" y="4741948"/>
            <a:ext cx="10825663" cy="862031"/>
          </a:xfrm>
        </p:spPr>
        <p:txBody>
          <a:bodyPr vert="horz" lIns="91440" tIns="45720" rIns="91440" bIns="45720" rtlCol="0" anchor="b">
            <a:normAutofit/>
          </a:bodyPr>
          <a:lstStyle/>
          <a:p>
            <a:r>
              <a:rPr lang="en-US" sz="3100" kern="1200" dirty="0">
                <a:solidFill>
                  <a:srgbClr val="FFFFFF"/>
                </a:solidFill>
                <a:latin typeface="+mj-lt"/>
                <a:ea typeface="+mj-ea"/>
                <a:cs typeface="+mj-cs"/>
              </a:rPr>
              <a:t>How does Big Mountain rank for the most important features?</a:t>
            </a:r>
          </a:p>
        </p:txBody>
      </p:sp>
      <p:pic>
        <p:nvPicPr>
          <p:cNvPr id="13" name="Picture 12" descr="Chart, histogram&#10;&#10;Description automatically generated">
            <a:extLst>
              <a:ext uri="{FF2B5EF4-FFF2-40B4-BE49-F238E27FC236}">
                <a16:creationId xmlns:a16="http://schemas.microsoft.com/office/drawing/2014/main" id="{2395E700-8C3E-4DA2-FA1A-729891BFEACE}"/>
              </a:ext>
            </a:extLst>
          </p:cNvPr>
          <p:cNvPicPr>
            <a:picLocks noChangeAspect="1"/>
          </p:cNvPicPr>
          <p:nvPr/>
        </p:nvPicPr>
        <p:blipFill rotWithShape="1">
          <a:blip r:embed="rId2"/>
          <a:srcRect r="3" b="3"/>
          <a:stretch/>
        </p:blipFill>
        <p:spPr>
          <a:xfrm>
            <a:off x="307840" y="321733"/>
            <a:ext cx="3793472" cy="2010551"/>
          </a:xfrm>
          <a:prstGeom prst="rect">
            <a:avLst/>
          </a:prstGeom>
        </p:spPr>
      </p:pic>
      <p:pic>
        <p:nvPicPr>
          <p:cNvPr id="7" name="Picture 6" descr="Chart, histogram&#10;&#10;Description automatically generated">
            <a:extLst>
              <a:ext uri="{FF2B5EF4-FFF2-40B4-BE49-F238E27FC236}">
                <a16:creationId xmlns:a16="http://schemas.microsoft.com/office/drawing/2014/main" id="{75CBB203-CD42-D737-99BE-4303E18D9288}"/>
              </a:ext>
            </a:extLst>
          </p:cNvPr>
          <p:cNvPicPr>
            <a:picLocks noChangeAspect="1"/>
          </p:cNvPicPr>
          <p:nvPr/>
        </p:nvPicPr>
        <p:blipFill rotWithShape="1">
          <a:blip r:embed="rId3"/>
          <a:srcRect r="368" b="3"/>
          <a:stretch/>
        </p:blipFill>
        <p:spPr>
          <a:xfrm>
            <a:off x="4194959" y="321735"/>
            <a:ext cx="3797570" cy="2010551"/>
          </a:xfrm>
          <a:prstGeom prst="rect">
            <a:avLst/>
          </a:prstGeom>
        </p:spPr>
      </p:pic>
      <p:pic>
        <p:nvPicPr>
          <p:cNvPr id="5" name="Picture 4" descr="Chart, histogram&#10;&#10;Description automatically generated">
            <a:extLst>
              <a:ext uri="{FF2B5EF4-FFF2-40B4-BE49-F238E27FC236}">
                <a16:creationId xmlns:a16="http://schemas.microsoft.com/office/drawing/2014/main" id="{4193CE74-F0E6-D341-F5DE-8F7B801DF24B}"/>
              </a:ext>
            </a:extLst>
          </p:cNvPr>
          <p:cNvPicPr>
            <a:picLocks noChangeAspect="1"/>
          </p:cNvPicPr>
          <p:nvPr/>
        </p:nvPicPr>
        <p:blipFill rotWithShape="1">
          <a:blip r:embed="rId4"/>
          <a:srcRect t="3750"/>
          <a:stretch/>
        </p:blipFill>
        <p:spPr>
          <a:xfrm>
            <a:off x="8086176" y="321734"/>
            <a:ext cx="3797984" cy="2010550"/>
          </a:xfrm>
          <a:prstGeom prst="rect">
            <a:avLst/>
          </a:prstGeom>
        </p:spPr>
      </p:pic>
      <p:pic>
        <p:nvPicPr>
          <p:cNvPr id="15" name="Picture 14" descr="Chart&#10;&#10;Description automatically generated with medium confidence">
            <a:extLst>
              <a:ext uri="{FF2B5EF4-FFF2-40B4-BE49-F238E27FC236}">
                <a16:creationId xmlns:a16="http://schemas.microsoft.com/office/drawing/2014/main" id="{039F39B6-5360-8286-CB11-883884C25994}"/>
              </a:ext>
            </a:extLst>
          </p:cNvPr>
          <p:cNvPicPr>
            <a:picLocks noChangeAspect="1"/>
          </p:cNvPicPr>
          <p:nvPr/>
        </p:nvPicPr>
        <p:blipFill rotWithShape="1">
          <a:blip r:embed="rId5"/>
          <a:srcRect r="1384" b="1"/>
          <a:stretch/>
        </p:blipFill>
        <p:spPr>
          <a:xfrm>
            <a:off x="307840" y="2423723"/>
            <a:ext cx="3794760" cy="2010551"/>
          </a:xfrm>
          <a:prstGeom prst="rect">
            <a:avLst/>
          </a:prstGeom>
        </p:spPr>
      </p:pic>
      <p:pic>
        <p:nvPicPr>
          <p:cNvPr id="11" name="Picture 10" descr="Chart&#10;&#10;Description automatically generated with medium confidence">
            <a:extLst>
              <a:ext uri="{FF2B5EF4-FFF2-40B4-BE49-F238E27FC236}">
                <a16:creationId xmlns:a16="http://schemas.microsoft.com/office/drawing/2014/main" id="{9B41A8F7-432F-796A-59D4-98E862A3D742}"/>
              </a:ext>
            </a:extLst>
          </p:cNvPr>
          <p:cNvPicPr>
            <a:picLocks noChangeAspect="1"/>
          </p:cNvPicPr>
          <p:nvPr/>
        </p:nvPicPr>
        <p:blipFill rotWithShape="1">
          <a:blip r:embed="rId6"/>
          <a:srcRect r="1" b="1727"/>
          <a:stretch/>
        </p:blipFill>
        <p:spPr>
          <a:xfrm>
            <a:off x="4190180" y="2422095"/>
            <a:ext cx="3794760" cy="2013804"/>
          </a:xfrm>
          <a:prstGeom prst="rect">
            <a:avLst/>
          </a:prstGeom>
        </p:spPr>
      </p:pic>
      <p:pic>
        <p:nvPicPr>
          <p:cNvPr id="9" name="Picture 8" descr="Chart, histogram&#10;&#10;Description automatically generated">
            <a:extLst>
              <a:ext uri="{FF2B5EF4-FFF2-40B4-BE49-F238E27FC236}">
                <a16:creationId xmlns:a16="http://schemas.microsoft.com/office/drawing/2014/main" id="{8A20C1BC-F20C-E7D1-33EE-1337D3BBB8B6}"/>
              </a:ext>
            </a:extLst>
          </p:cNvPr>
          <p:cNvPicPr>
            <a:picLocks noChangeAspect="1"/>
          </p:cNvPicPr>
          <p:nvPr/>
        </p:nvPicPr>
        <p:blipFill rotWithShape="1">
          <a:blip r:embed="rId7"/>
          <a:srcRect t="968" r="1" b="1"/>
          <a:stretch/>
        </p:blipFill>
        <p:spPr>
          <a:xfrm>
            <a:off x="8093394" y="2422097"/>
            <a:ext cx="3794760" cy="2010551"/>
          </a:xfrm>
          <a:prstGeom prst="rect">
            <a:avLst/>
          </a:prstGeom>
        </p:spPr>
      </p:pic>
      <p:cxnSp>
        <p:nvCxnSpPr>
          <p:cNvPr id="22" name="Straight Connector 21">
            <a:extLst>
              <a:ext uri="{FF2B5EF4-FFF2-40B4-BE49-F238E27FC236}">
                <a16:creationId xmlns:a16="http://schemas.microsoft.com/office/drawing/2014/main" id="{5C34627B-48E6-4F4D-B843-97717A86B49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7963" y="5694097"/>
            <a:ext cx="9144000" cy="0"/>
          </a:xfrm>
          <a:prstGeom prst="line">
            <a:avLst/>
          </a:prstGeom>
          <a:ln w="15875">
            <a:solidFill>
              <a:srgbClr val="D9D9D9"/>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545794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A5B4632-C963-4296-86F0-79AA9EA5AE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8328" y="303591"/>
            <a:ext cx="4335327" cy="5896743"/>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C636B24-F8E2-D247-E92A-384D0679D0CF}"/>
              </a:ext>
            </a:extLst>
          </p:cNvPr>
          <p:cNvSpPr>
            <a:spLocks noGrp="1"/>
          </p:cNvSpPr>
          <p:nvPr>
            <p:ph type="title"/>
          </p:nvPr>
        </p:nvSpPr>
        <p:spPr>
          <a:xfrm>
            <a:off x="594360" y="637125"/>
            <a:ext cx="3802276" cy="5256371"/>
          </a:xfrm>
        </p:spPr>
        <p:txBody>
          <a:bodyPr>
            <a:normAutofit/>
          </a:bodyPr>
          <a:lstStyle/>
          <a:p>
            <a:r>
              <a:rPr lang="en-US" sz="4800">
                <a:solidFill>
                  <a:schemeClr val="bg1"/>
                </a:solidFill>
              </a:rPr>
              <a:t>Conclusion</a:t>
            </a:r>
          </a:p>
        </p:txBody>
      </p:sp>
      <p:graphicFrame>
        <p:nvGraphicFramePr>
          <p:cNvPr id="5" name="Content Placeholder 2">
            <a:extLst>
              <a:ext uri="{FF2B5EF4-FFF2-40B4-BE49-F238E27FC236}">
                <a16:creationId xmlns:a16="http://schemas.microsoft.com/office/drawing/2014/main" id="{E2189050-6E86-EC74-9C81-326E52180C55}"/>
              </a:ext>
            </a:extLst>
          </p:cNvPr>
          <p:cNvGraphicFramePr>
            <a:graphicFrameLocks noGrp="1"/>
          </p:cNvGraphicFramePr>
          <p:nvPr>
            <p:ph idx="1"/>
            <p:extLst>
              <p:ext uri="{D42A27DB-BD31-4B8C-83A1-F6EECF244321}">
                <p14:modId xmlns:p14="http://schemas.microsoft.com/office/powerpoint/2010/main" val="2137197435"/>
              </p:ext>
            </p:extLst>
          </p:nvPr>
        </p:nvGraphicFramePr>
        <p:xfrm>
          <a:off x="4834393" y="303591"/>
          <a:ext cx="7211833" cy="589674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807986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169</TotalTime>
  <Words>801</Words>
  <Application>Microsoft Office PowerPoint</Application>
  <PresentationFormat>Widescreen</PresentationFormat>
  <Paragraphs>53</Paragraphs>
  <Slides>9</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Big Mountain Resort</vt:lpstr>
      <vt:lpstr>What is our current model? What is our problem?</vt:lpstr>
      <vt:lpstr>How do we choose the right price?</vt:lpstr>
      <vt:lpstr>Among ski resorts in the nation, Big Mountain outshines most!</vt:lpstr>
      <vt:lpstr>Determining our market: Is the ski resort market state specific?</vt:lpstr>
      <vt:lpstr>Testing for state-wise clustering: Principal components analysis</vt:lpstr>
      <vt:lpstr>Identifying significant features that impact ticket prices across resorts nation-wide</vt:lpstr>
      <vt:lpstr>How does Big Mountain rank for the most important features?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Big Mountain Resort</dc:title>
  <dc:creator>Louis Fortunato</dc:creator>
  <cp:lastModifiedBy>Louis Fortunato</cp:lastModifiedBy>
  <cp:revision>7</cp:revision>
  <dcterms:created xsi:type="dcterms:W3CDTF">2022-09-12T17:56:23Z</dcterms:created>
  <dcterms:modified xsi:type="dcterms:W3CDTF">2022-09-13T01:13:44Z</dcterms:modified>
</cp:coreProperties>
</file>