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2" r:id="rId4"/>
    <p:sldId id="313" r:id="rId5"/>
    <p:sldId id="315" r:id="rId6"/>
    <p:sldId id="316" r:id="rId7"/>
    <p:sldId id="311" r:id="rId8"/>
    <p:sldId id="257" r:id="rId9"/>
    <p:sldId id="258" r:id="rId10"/>
    <p:sldId id="314" r:id="rId11"/>
    <p:sldId id="260" r:id="rId12"/>
    <p:sldId id="261" r:id="rId13"/>
    <p:sldId id="262" r:id="rId14"/>
    <p:sldId id="263" r:id="rId15"/>
    <p:sldId id="264" r:id="rId16"/>
    <p:sldId id="265" r:id="rId17"/>
    <p:sldId id="317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318" r:id="rId28"/>
    <p:sldId id="319" r:id="rId29"/>
    <p:sldId id="275" r:id="rId30"/>
    <p:sldId id="276" r:id="rId31"/>
    <p:sldId id="277" r:id="rId32"/>
    <p:sldId id="320" r:id="rId33"/>
    <p:sldId id="278" r:id="rId34"/>
    <p:sldId id="279" r:id="rId35"/>
    <p:sldId id="280" r:id="rId36"/>
    <p:sldId id="281" r:id="rId37"/>
    <p:sldId id="321" r:id="rId38"/>
    <p:sldId id="282" r:id="rId39"/>
    <p:sldId id="283" r:id="rId40"/>
    <p:sldId id="284" r:id="rId41"/>
    <p:sldId id="285" r:id="rId42"/>
    <p:sldId id="291" r:id="rId43"/>
    <p:sldId id="286" r:id="rId44"/>
    <p:sldId id="287" r:id="rId45"/>
    <p:sldId id="288" r:id="rId46"/>
    <p:sldId id="289" r:id="rId47"/>
    <p:sldId id="322" r:id="rId48"/>
    <p:sldId id="290" r:id="rId49"/>
    <p:sldId id="292" r:id="rId50"/>
    <p:sldId id="293" r:id="rId51"/>
    <p:sldId id="294" r:id="rId52"/>
    <p:sldId id="295" r:id="rId53"/>
    <p:sldId id="296" r:id="rId54"/>
    <p:sldId id="303" r:id="rId55"/>
    <p:sldId id="297" r:id="rId56"/>
    <p:sldId id="302" r:id="rId57"/>
    <p:sldId id="300" r:id="rId58"/>
    <p:sldId id="304" r:id="rId59"/>
    <p:sldId id="301" r:id="rId60"/>
    <p:sldId id="305" r:id="rId61"/>
    <p:sldId id="306" r:id="rId62"/>
    <p:sldId id="307" r:id="rId63"/>
    <p:sldId id="308" r:id="rId64"/>
    <p:sldId id="309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18261B-A301-42FC-AC95-0DC898E79C48}">
          <p14:sldIdLst>
            <p14:sldId id="256"/>
            <p14:sldId id="310"/>
            <p14:sldId id="312"/>
            <p14:sldId id="313"/>
            <p14:sldId id="315"/>
            <p14:sldId id="316"/>
            <p14:sldId id="311"/>
            <p14:sldId id="257"/>
            <p14:sldId id="258"/>
            <p14:sldId id="314"/>
            <p14:sldId id="260"/>
            <p14:sldId id="261"/>
            <p14:sldId id="262"/>
            <p14:sldId id="263"/>
            <p14:sldId id="264"/>
            <p14:sldId id="265"/>
            <p14:sldId id="317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318"/>
            <p14:sldId id="319"/>
            <p14:sldId id="275"/>
            <p14:sldId id="276"/>
            <p14:sldId id="277"/>
            <p14:sldId id="320"/>
            <p14:sldId id="278"/>
            <p14:sldId id="279"/>
            <p14:sldId id="280"/>
            <p14:sldId id="281"/>
            <p14:sldId id="321"/>
            <p14:sldId id="282"/>
            <p14:sldId id="283"/>
            <p14:sldId id="284"/>
            <p14:sldId id="285"/>
            <p14:sldId id="291"/>
            <p14:sldId id="286"/>
            <p14:sldId id="287"/>
            <p14:sldId id="288"/>
            <p14:sldId id="289"/>
            <p14:sldId id="322"/>
            <p14:sldId id="290"/>
            <p14:sldId id="292"/>
            <p14:sldId id="293"/>
            <p14:sldId id="294"/>
            <p14:sldId id="295"/>
            <p14:sldId id="296"/>
            <p14:sldId id="303"/>
            <p14:sldId id="297"/>
            <p14:sldId id="302"/>
            <p14:sldId id="300"/>
            <p14:sldId id="304"/>
            <p14:sldId id="301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1A0CF-5988-4D64-85D5-61D71B14E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535D2C-2F79-4B88-BA92-CB132BB50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09EC7-AE84-4E44-8E55-C52D3B53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F5B8-2083-43DE-A61C-E77FC6BDA49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35057-3A4B-49DE-838E-D7EBA0DD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98413-8F36-422D-88FD-7C8B0DDD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E18F-F56F-449C-BB00-015E611E6B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7CA273-A34E-4FF9-B03F-FF1E296AF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200" y="5156200"/>
            <a:ext cx="1701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8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C200B-E68D-47AD-B29D-53FBF7B3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AB677-22A5-4EC0-8EC2-D528A4D80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408D5-9164-4F11-9F78-88B20DA5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F5B8-2083-43DE-A61C-E77FC6BDA49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E0DB1-9001-44EF-A8E5-568C5ACB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93476-F37F-4B8F-ABEF-A11328BB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E18F-F56F-449C-BB00-015E611E6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7118A3-61ED-43CF-9C24-AB119D4CC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4A067-8593-410F-ACDF-BDC29C338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0A62A-B73C-4188-991B-2F7C0A0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F5B8-2083-43DE-A61C-E77FC6BDA49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38889-5880-4CBD-A507-87A9F4F9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0E36B-1E47-4565-AB05-C966CEAA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E18F-F56F-449C-BB00-015E611E6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0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B81AE2-0D23-4047-AFDE-3A452F9A15B5}"/>
              </a:ext>
            </a:extLst>
          </p:cNvPr>
          <p:cNvSpPr/>
          <p:nvPr userDrawn="1"/>
        </p:nvSpPr>
        <p:spPr>
          <a:xfrm>
            <a:off x="838200" y="365125"/>
            <a:ext cx="10515600" cy="112176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187798-921E-4621-8517-9ECD1D05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76E4D-AC18-4EFB-9741-CCF3023C6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68DDE-AB15-4BE7-A7B6-948FDCDF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F5B8-2083-43DE-A61C-E77FC6BDA49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B72DA-C623-4E00-B027-35C826CD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A9251-0E66-45C6-BA96-FEAE93E4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E18F-F56F-449C-BB00-015E611E6B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3CBC71-E03F-4883-8217-5FC427B72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200" y="5156200"/>
            <a:ext cx="1701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08B55-8FB8-4DD3-932E-94BA398A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30399-15D4-4FD5-8394-3EC69264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31C35-E00F-4918-B6FE-F8346D70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F5B8-2083-43DE-A61C-E77FC6BDA49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BAB22-394A-431B-987B-B4E870E9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3FBC4-DCB2-41AB-B534-97F9982B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E18F-F56F-449C-BB00-015E611E6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8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81FC4-C153-4599-A067-B9E3EC41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4BAE8-702D-4787-8E11-E4B018505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CFB85D-1BB2-4CDA-923B-4F8D55F9D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3A81E8-79E0-41C1-8FFF-67C536F2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F5B8-2083-43DE-A61C-E77FC6BDA49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D9418-FEA9-434D-9806-D1912655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99923-2BB4-45E2-9314-07E6BB79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E18F-F56F-449C-BB00-015E611E6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0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8EAE6-8AF7-4C1C-AB38-55F8AE2F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BD718-ECA9-4BF0-A5E8-1642F958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6125E-8D6E-4ABF-BC2C-35A0FA68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96A19-0CD3-421D-8108-D89B5B0CD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6D6FE4-D235-4FA2-B8DD-B363D8CA6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21AEFA-4938-4CD4-8C81-D87027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F5B8-2083-43DE-A61C-E77FC6BDA49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994C4B-8A30-4A69-9EA9-CBE309E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0A3802-DCFB-47AD-B52D-0119EAEA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E18F-F56F-449C-BB00-015E611E6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9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35541-75D4-4875-BC2F-7ACDBD9C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D2C24A-2918-4557-9CF2-2F9F0078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F5B8-2083-43DE-A61C-E77FC6BDA49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8FA686-304F-41FD-B4CC-8AC6EECA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5C5344-A356-41E4-962F-2999A6F6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E18F-F56F-449C-BB00-015E611E6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9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BF3BDE-3C64-4BF9-B8A3-EA8F8E09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F5B8-2083-43DE-A61C-E77FC6BDA49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F3B3FA-2E9F-43E7-A67D-2204CC05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20DF4-ADAE-4254-8DE5-4DE0E129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E18F-F56F-449C-BB00-015E611E6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8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E83BF-C4F6-4284-BDBB-B8675B03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D644A-9E15-4865-B98B-8EE26B05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C9E17-820E-43D4-A8A7-A3ECA8E26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50933-4E85-4155-9B94-FA31911F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F5B8-2083-43DE-A61C-E77FC6BDA49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1AA5C-0485-41C9-BF44-414CE0A3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7E729-4F97-4997-869E-A7FC2C68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E18F-F56F-449C-BB00-015E611E6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008F1-FE63-4F3E-AC17-DD29F4BA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90AF4E-006F-4943-BE70-72E4EAF69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7C68A3-AD0D-4E73-8FEE-E84B3C0B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1F25A0-3277-4C5E-A20C-E3C4B0B2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F5B8-2083-43DE-A61C-E77FC6BDA49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5AD5D-4517-408F-B47C-FA9E95E1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6BB5C-02DC-45B6-8B83-3E246FFD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E18F-F56F-449C-BB00-015E611E6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7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D705FE-4185-4B1D-8DE4-721FD18E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3E8C8-F307-4D9E-AA1C-5CF00AF5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F0A43-5E02-4A50-873B-2BE58B9AA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F5B8-2083-43DE-A61C-E77FC6BDA490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D5364-250A-4C02-86F3-AD17FDDC4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AF3E3-3A0F-476D-AB16-8612518B6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E18F-F56F-449C-BB00-015E611E6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6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2F821-FAB4-42F8-A845-32C63DBC3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/>
              <a:t>Automatic Prompt engineering </a:t>
            </a:r>
            <a:endParaRPr lang="zh-CN" altLang="en-US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C1443B-5274-4A9F-9B97-038BE71B0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348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24A2F-B843-3FE8-6E83-722BF9A4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architecture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EEFA5D-3F8F-DC81-47B3-EE40CF28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73" y="2717330"/>
            <a:ext cx="10932763" cy="2180432"/>
          </a:xfrm>
        </p:spPr>
      </p:pic>
    </p:spTree>
    <p:extLst>
      <p:ext uri="{BB962C8B-B14F-4D97-AF65-F5344CB8AC3E}">
        <p14:creationId xmlns:p14="http://schemas.microsoft.com/office/powerpoint/2010/main" val="77807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95880-A13E-33B0-F08B-1B1720F1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Approach(classification)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E2A7C-0027-6729-C329-388C178F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                      为标签到具体单词的映射，对每个输入做映射，                        每个</a:t>
            </a:r>
            <a:r>
              <a:rPr lang="en-US" altLang="zh-CN" dirty="0"/>
              <a:t>input</a:t>
            </a:r>
            <a:r>
              <a:rPr lang="zh-CN" altLang="en-US" dirty="0"/>
              <a:t>包含一个</a:t>
            </a:r>
            <a:r>
              <a:rPr lang="en-US" altLang="zh-CN" dirty="0"/>
              <a:t>mask token</a:t>
            </a:r>
            <a:r>
              <a:rPr lang="zh-CN" altLang="en-US" dirty="0"/>
              <a:t>，将任务变成一个</a:t>
            </a:r>
            <a:r>
              <a:rPr lang="en-US" altLang="zh-CN" dirty="0"/>
              <a:t>masked language masking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写作</a:t>
            </a:r>
            <a:endParaRPr lang="en-US" altLang="zh-CN" dirty="0"/>
          </a:p>
          <a:p>
            <a:r>
              <a:rPr lang="zh-CN" altLang="en-US" dirty="0"/>
              <a:t>在此定义下，分类任务就可写成：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A11BC5-532C-9EB6-CBA4-3C29E10F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06" y="1878999"/>
            <a:ext cx="1781424" cy="3429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E365CD-CC38-5AB4-6DBC-A84E786E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67" y="3139485"/>
            <a:ext cx="2353003" cy="3524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F83A96-7C97-AE34-A316-CFA10DF9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950" y="4466451"/>
            <a:ext cx="563006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0C2B-05AA-81DB-A57A-F83D8CF2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Approach(classification)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1BC02-1823-DC23-FF3B-451066A6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其中，           是</a:t>
            </a:r>
            <a:r>
              <a:rPr lang="en-US" altLang="zh-CN" dirty="0"/>
              <a:t>[mask]</a:t>
            </a:r>
            <a:r>
              <a:rPr lang="zh-CN" altLang="en-US" dirty="0"/>
              <a:t>的</a:t>
            </a:r>
            <a:r>
              <a:rPr lang="en-US" altLang="zh-CN" dirty="0"/>
              <a:t>hidden vector</a:t>
            </a:r>
            <a:r>
              <a:rPr lang="zh-CN" altLang="en-US" dirty="0"/>
              <a:t>，     是预训练权重。</a:t>
            </a:r>
            <a:endParaRPr lang="en-US" altLang="zh-CN" dirty="0"/>
          </a:p>
          <a:p>
            <a:r>
              <a:rPr lang="zh-CN" altLang="en-US" dirty="0"/>
              <a:t>在有可用的监督样本时，通过交叉熵损失来重新训练权重即可。这个过程不需要引入新参数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5DE1D0-D47C-7938-AE46-21485CFC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965961"/>
            <a:ext cx="5630061" cy="14098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08B4C4-73BC-24F3-3336-FBFF381D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88" y="3375858"/>
            <a:ext cx="1114581" cy="3715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2040C1-37DE-7CD9-B4DC-291984C1C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860" y="3409200"/>
            <a:ext cx="485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1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D5FA0-777F-E30D-99A2-E2FC159A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r>
              <a:rPr lang="zh-CN" altLang="en-US" dirty="0"/>
              <a:t>（</a:t>
            </a:r>
            <a:r>
              <a:rPr lang="en-US" altLang="zh-CN" dirty="0"/>
              <a:t>Regression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EF329-7253-A3F2-72AA-7B46FF43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基本步骤一致，但</a:t>
            </a:r>
            <a:r>
              <a:rPr lang="en-US" altLang="zh-CN" dirty="0"/>
              <a:t>label space</a:t>
            </a:r>
            <a:r>
              <a:rPr lang="zh-CN" altLang="en-US" dirty="0"/>
              <a:t>修改为</a:t>
            </a:r>
            <a:r>
              <a:rPr lang="en-US" altLang="zh-CN" dirty="0"/>
              <a:t>binary</a:t>
            </a:r>
            <a:r>
              <a:rPr lang="zh-CN" altLang="en-US" dirty="0"/>
              <a:t>的，例如情感分析，</a:t>
            </a:r>
            <a:r>
              <a:rPr lang="en-US" altLang="zh-CN" dirty="0"/>
              <a:t>label</a:t>
            </a:r>
            <a:r>
              <a:rPr lang="zh-CN" altLang="en-US" dirty="0"/>
              <a:t>被更改为“</a:t>
            </a:r>
            <a:r>
              <a:rPr lang="en-US" altLang="zh-CN" dirty="0"/>
              <a:t>terrible</a:t>
            </a:r>
            <a:r>
              <a:rPr lang="zh-CN" altLang="en-US" dirty="0"/>
              <a:t>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l</a:t>
            </a:r>
            <a:r>
              <a:rPr lang="en-US" altLang="zh-CN" dirty="0"/>
              <a:t>=0</a:t>
            </a:r>
            <a:r>
              <a:rPr lang="zh-CN" altLang="en-US" dirty="0"/>
              <a:t>”与“</a:t>
            </a:r>
            <a:r>
              <a:rPr lang="en-US" altLang="zh-CN" dirty="0"/>
              <a:t>great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u</a:t>
            </a:r>
            <a:r>
              <a:rPr lang="en-US" altLang="zh-CN" dirty="0"/>
              <a:t>=1</a:t>
            </a:r>
            <a:r>
              <a:rPr lang="zh-CN" altLang="en-US" dirty="0"/>
              <a:t>”的回归问题；</a:t>
            </a:r>
            <a:endParaRPr lang="en-US" altLang="zh-CN" dirty="0"/>
          </a:p>
          <a:p>
            <a:r>
              <a:rPr lang="zh-CN" altLang="en-US" dirty="0"/>
              <a:t>在该</a:t>
            </a:r>
            <a:r>
              <a:rPr lang="en-US" altLang="zh-CN" dirty="0"/>
              <a:t>formulation</a:t>
            </a:r>
            <a:r>
              <a:rPr lang="zh-CN" altLang="en-US" dirty="0"/>
              <a:t>下，</a:t>
            </a:r>
            <a:r>
              <a:rPr lang="en-US" altLang="zh-CN" dirty="0"/>
              <a:t>y</a:t>
            </a:r>
            <a:r>
              <a:rPr lang="zh-CN" altLang="en-US" dirty="0"/>
              <a:t>被表示为：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如果将                               作为映射，那么它就可以写成与</a:t>
            </a:r>
            <a:r>
              <a:rPr lang="en-US" altLang="zh-CN" dirty="0"/>
              <a:t>classification</a:t>
            </a:r>
            <a:r>
              <a:rPr lang="zh-CN" altLang="en-US" dirty="0"/>
              <a:t>一样的格式。</a:t>
            </a:r>
            <a:endParaRPr lang="en-US" altLang="zh-CN" dirty="0"/>
          </a:p>
          <a:p>
            <a:r>
              <a:rPr lang="zh-CN" altLang="en-US" dirty="0"/>
              <a:t>最小化                   与                          的</a:t>
            </a:r>
            <a:r>
              <a:rPr lang="en-US" altLang="zh-CN" dirty="0"/>
              <a:t>KL</a:t>
            </a:r>
            <a:r>
              <a:rPr lang="zh-CN" altLang="en-US" dirty="0"/>
              <a:t>散度来</a:t>
            </a:r>
            <a:r>
              <a:rPr lang="en-US" altLang="zh-CN" dirty="0"/>
              <a:t>fine-tune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E124A3-5D9E-7FC1-FE88-ED1F0761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56" y="3252763"/>
            <a:ext cx="4810796" cy="352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F97E50-1B43-4A9E-6133-FF6842D04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86" y="3668388"/>
            <a:ext cx="2657846" cy="5048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9F37BA-B7E6-FFE4-D1AF-3ED51CFC4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386" y="4632269"/>
            <a:ext cx="1619476" cy="4001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0792F16-E7FD-9AC5-D623-F3CA0EF54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709" y="4660848"/>
            <a:ext cx="220058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4D4A3-9213-B28A-B84E-3296EA8C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Chosen of template/label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E26601-3952-AF7A-A997-42B977077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642" y="1784061"/>
            <a:ext cx="4121077" cy="4351338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5A7541-B9D5-8098-C523-56DF61BACFA9}"/>
              </a:ext>
            </a:extLst>
          </p:cNvPr>
          <p:cNvSpPr txBox="1"/>
          <p:nvPr/>
        </p:nvSpPr>
        <p:spPr>
          <a:xfrm>
            <a:off x="5611091" y="2078182"/>
            <a:ext cx="603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结果对于</a:t>
            </a:r>
            <a:r>
              <a:rPr lang="en-US" altLang="zh-CN" sz="2800" dirty="0">
                <a:latin typeface="+mn-ea"/>
              </a:rPr>
              <a:t>prompt</a:t>
            </a:r>
            <a:r>
              <a:rPr lang="zh-CN" altLang="en-US" sz="2800" dirty="0">
                <a:latin typeface="+mn-ea"/>
              </a:rPr>
              <a:t>的选择非常敏感</a:t>
            </a:r>
          </a:p>
        </p:txBody>
      </p:sp>
    </p:spTree>
    <p:extLst>
      <p:ext uri="{BB962C8B-B14F-4D97-AF65-F5344CB8AC3E}">
        <p14:creationId xmlns:p14="http://schemas.microsoft.com/office/powerpoint/2010/main" val="61252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ADAEA-827A-1EEC-4A14-EF4977B7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selection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C753C-5DF8-926B-73B3-60B54AB8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对于每个类，创建一个剪枝            ，由利用初始</a:t>
            </a:r>
            <a:r>
              <a:rPr lang="en-US" altLang="zh-CN" dirty="0"/>
              <a:t>LM</a:t>
            </a:r>
            <a:r>
              <a:rPr lang="zh-CN" altLang="en-US" dirty="0"/>
              <a:t>生成的具有最高条件近似度的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label</a:t>
            </a:r>
            <a:r>
              <a:rPr lang="zh-CN" altLang="en-US" dirty="0"/>
              <a:t>组成。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其中，                   ，</a:t>
            </a:r>
            <a:r>
              <a:rPr lang="en-US" altLang="zh-CN" dirty="0"/>
              <a:t>P</a:t>
            </a:r>
            <a:r>
              <a:rPr lang="en-US" altLang="zh-CN" baseline="-25000" dirty="0"/>
              <a:t>l</a:t>
            </a:r>
            <a:r>
              <a:rPr lang="zh-CN" altLang="en-US" dirty="0"/>
              <a:t>为</a:t>
            </a:r>
            <a:r>
              <a:rPr lang="en-US" altLang="zh-CN" dirty="0"/>
              <a:t>LM</a:t>
            </a:r>
            <a:r>
              <a:rPr lang="zh-CN" altLang="en-US" dirty="0"/>
              <a:t>的输出概率。</a:t>
            </a:r>
            <a:endParaRPr lang="en-US" altLang="zh-CN" dirty="0"/>
          </a:p>
          <a:p>
            <a:r>
              <a:rPr lang="zh-CN" altLang="en-US" dirty="0"/>
              <a:t>为了进一步缩小范围，选择前</a:t>
            </a:r>
            <a:r>
              <a:rPr lang="en-US" altLang="zh-CN" dirty="0"/>
              <a:t>n</a:t>
            </a:r>
            <a:r>
              <a:rPr lang="zh-CN" altLang="en-US" dirty="0"/>
              <a:t>个分配的</a:t>
            </a:r>
            <a:r>
              <a:rPr lang="en-US" altLang="zh-CN" dirty="0"/>
              <a:t>label word </a:t>
            </a:r>
            <a:r>
              <a:rPr lang="zh-CN" altLang="en-US" dirty="0"/>
              <a:t>最大化在训练集上的</a:t>
            </a:r>
            <a:r>
              <a:rPr lang="en-US" altLang="zh-CN" dirty="0"/>
              <a:t>zero-shot</a:t>
            </a:r>
            <a:r>
              <a:rPr lang="zh-CN" altLang="en-US" dirty="0"/>
              <a:t>准确率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dev</a:t>
            </a:r>
            <a:r>
              <a:rPr lang="zh-CN" altLang="en-US" dirty="0"/>
              <a:t>做</a:t>
            </a:r>
            <a:r>
              <a:rPr lang="en-US" altLang="zh-CN" dirty="0"/>
              <a:t>fine-tune</a:t>
            </a:r>
            <a:r>
              <a:rPr lang="zh-CN" altLang="en-US" dirty="0"/>
              <a:t>，重排序找出最优解。</a:t>
            </a:r>
            <a:endParaRPr lang="en-US" altLang="zh-CN" baseline="-25000" dirty="0"/>
          </a:p>
          <a:p>
            <a:endParaRPr lang="en-US" altLang="zh-CN" baseline="-25000" dirty="0"/>
          </a:p>
          <a:p>
            <a:endParaRPr lang="en-US" altLang="zh-CN" baseline="-25000" dirty="0"/>
          </a:p>
          <a:p>
            <a:endParaRPr lang="en-US" altLang="zh-CN" baseline="-25000" dirty="0"/>
          </a:p>
          <a:p>
            <a:endParaRPr lang="en-US" altLang="zh-CN" baseline="-25000" dirty="0"/>
          </a:p>
          <a:p>
            <a:endParaRPr lang="zh-CN" altLang="en-US" baseline="-25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6669CF-5702-E89F-569C-42923DAC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00" y="1881044"/>
            <a:ext cx="1086002" cy="333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8D56CB-7ABE-6BF6-B7FB-FA2E1F1A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21" y="2751482"/>
            <a:ext cx="5753903" cy="12288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8F1EE1-637F-C569-6F44-46A13A43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304" y="4271457"/>
            <a:ext cx="187668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6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B4985-E815-0032-1E04-35C0406A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generation of templates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3594B-5E25-8266-545D-0475C91C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现在需要寻找不同的输入映射</a:t>
            </a:r>
            <a:endParaRPr lang="en-US" altLang="zh-CN" dirty="0"/>
          </a:p>
          <a:p>
            <a:r>
              <a:rPr lang="en-US" altLang="zh-CN" dirty="0"/>
              <a:t>T-5 model</a:t>
            </a:r>
            <a:r>
              <a:rPr lang="zh-CN" altLang="en-US" dirty="0"/>
              <a:t>非常适合这个任务，它的训练方法为：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Input: Thank you &lt;X&gt; me to your party &lt;Y&gt; week</a:t>
            </a:r>
          </a:p>
          <a:p>
            <a:pPr marL="0" indent="0">
              <a:buNone/>
            </a:pPr>
            <a:r>
              <a:rPr lang="en-US" altLang="zh-CN" dirty="0"/>
              <a:t>Output: &lt;X&gt; for inviting &lt;Y&gt; last &lt;Z&gt;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296A0-4151-2120-AE82-B22D8561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31" y="1825625"/>
            <a:ext cx="3143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9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D65B4-68E3-0289-77CA-778BEE10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generation of templates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A221C-89C2-D344-AE11-4B664FF7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对输入做如下变换，作为</a:t>
            </a:r>
            <a:r>
              <a:rPr lang="en-US" altLang="zh-CN" dirty="0"/>
              <a:t>T5</a:t>
            </a:r>
            <a:r>
              <a:rPr lang="zh-CN" altLang="en-US" dirty="0"/>
              <a:t>的输入：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C196B8-5EB5-80DE-5440-D67D8A188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3289913"/>
            <a:ext cx="581106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5EB66-D467-ECB6-34D3-4305566C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generation of templates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D7F11B-0981-13F2-6498-7FE3B301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00" y="1943607"/>
            <a:ext cx="6801799" cy="4115374"/>
          </a:xfrm>
        </p:spPr>
      </p:pic>
    </p:spTree>
    <p:extLst>
      <p:ext uri="{BB962C8B-B14F-4D97-AF65-F5344CB8AC3E}">
        <p14:creationId xmlns:p14="http://schemas.microsoft.com/office/powerpoint/2010/main" val="129545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A810-C133-7D24-EC98-C6857F5B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generation of templates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2E11B-A689-C74C-B303-A0E7A588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目标：最大化</a:t>
            </a:r>
            <a:endParaRPr lang="en-US" altLang="zh-CN" dirty="0"/>
          </a:p>
          <a:p>
            <a:r>
              <a:rPr lang="zh-CN" altLang="en-US" dirty="0"/>
              <a:t>上式可以依据                                                         进行分解，</a:t>
            </a:r>
            <a:r>
              <a:rPr lang="en-US" altLang="zh-CN" dirty="0"/>
              <a:t>t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代表</a:t>
            </a:r>
            <a:r>
              <a:rPr lang="en-US" altLang="zh-CN" dirty="0"/>
              <a:t>templates</a:t>
            </a:r>
            <a:r>
              <a:rPr lang="zh-CN" altLang="en-US" dirty="0"/>
              <a:t>中的</a:t>
            </a:r>
            <a:r>
              <a:rPr lang="en-US" altLang="zh-CN" dirty="0"/>
              <a:t>token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beam search</a:t>
            </a:r>
            <a:r>
              <a:rPr lang="zh-CN" altLang="en-US" dirty="0"/>
              <a:t>得到大量的</a:t>
            </a:r>
            <a:r>
              <a:rPr lang="en-US" altLang="zh-CN" dirty="0"/>
              <a:t>T</a:t>
            </a:r>
            <a:r>
              <a:rPr lang="zh-CN" altLang="en-US" dirty="0"/>
              <a:t>候选，在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train</a:t>
            </a:r>
            <a:r>
              <a:rPr lang="zh-CN" altLang="en-US" dirty="0"/>
              <a:t>上</a:t>
            </a:r>
            <a:r>
              <a:rPr lang="en-US" altLang="zh-CN" dirty="0"/>
              <a:t>fine tune</a:t>
            </a:r>
            <a:r>
              <a:rPr lang="zh-CN" altLang="en-US" dirty="0"/>
              <a:t>每一个</a:t>
            </a:r>
            <a:r>
              <a:rPr lang="en-US" altLang="zh-CN" dirty="0"/>
              <a:t>template</a:t>
            </a:r>
            <a:r>
              <a:rPr lang="zh-CN" altLang="en-US" dirty="0"/>
              <a:t>，用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dev</a:t>
            </a:r>
            <a:r>
              <a:rPr lang="zh-CN" altLang="en-US" dirty="0"/>
              <a:t>挑选最好的单个或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template</a:t>
            </a:r>
            <a:r>
              <a:rPr lang="zh-CN" altLang="en-US" dirty="0"/>
              <a:t>。由于数据集很小，所以运算量不大。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F7E544-DEC7-CFC6-BBB3-763F164BA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89" y="1825625"/>
            <a:ext cx="4934639" cy="476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24620D-DC93-857A-EED1-1B19AE7B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89" y="2301941"/>
            <a:ext cx="5191529" cy="10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8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C0B0A-42E5-4681-0D1C-3B028C85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DB40A-D8E3-B00F-2CD2-39DA01D4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Semi-supervised learning</a:t>
            </a:r>
          </a:p>
          <a:p>
            <a:r>
              <a:rPr lang="en-US" altLang="zh-CN" dirty="0"/>
              <a:t>Few-shots or even zero-shot learning</a:t>
            </a:r>
          </a:p>
          <a:p>
            <a:r>
              <a:rPr lang="zh-CN" altLang="en-US" dirty="0"/>
              <a:t>工作方式：</a:t>
            </a:r>
            <a:r>
              <a:rPr lang="en-US" altLang="zh-CN" dirty="0"/>
              <a:t>pre-train, prompt, and predict</a:t>
            </a:r>
            <a:r>
              <a:rPr lang="zh-CN" altLang="en-US" dirty="0"/>
              <a:t>，在该模式中，下游任务被重新调整成类似预训练任务的形式。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33EB09-775F-D2A4-D3E2-B1BC418C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4001225"/>
            <a:ext cx="737337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7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190CA-E241-308D-F312-2E27A89C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Fine-tuning with Demonstrations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D5F59-BCDF-449C-0905-612A59C8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GPT-3</a:t>
            </a:r>
            <a:r>
              <a:rPr lang="zh-CN" altLang="en-US" dirty="0"/>
              <a:t>中的</a:t>
            </a:r>
            <a:r>
              <a:rPr lang="en-US" altLang="zh-CN" dirty="0"/>
              <a:t>in-context learning</a:t>
            </a:r>
            <a:r>
              <a:rPr lang="zh-CN" altLang="en-US" dirty="0"/>
              <a:t>是有效的，但不是最优的：首先可用的</a:t>
            </a:r>
            <a:r>
              <a:rPr lang="en-US" altLang="zh-CN" dirty="0"/>
              <a:t>demonstration</a:t>
            </a:r>
            <a:r>
              <a:rPr lang="zh-CN" altLang="en-US" dirty="0"/>
              <a:t>被模型的最大输入长度限制；第二随机抽取所构建的过长的</a:t>
            </a:r>
            <a:r>
              <a:rPr lang="en-US" altLang="zh-CN" dirty="0"/>
              <a:t>context</a:t>
            </a:r>
            <a:r>
              <a:rPr lang="zh-CN" altLang="en-US" dirty="0"/>
              <a:t>对小型</a:t>
            </a:r>
            <a:r>
              <a:rPr lang="en-US" altLang="zh-CN" dirty="0"/>
              <a:t>LM</a:t>
            </a:r>
            <a:r>
              <a:rPr lang="zh-CN" altLang="en-US" dirty="0"/>
              <a:t>来很难利用。</a:t>
            </a:r>
            <a:endParaRPr lang="en-US" altLang="zh-CN" dirty="0"/>
          </a:p>
          <a:p>
            <a:r>
              <a:rPr lang="zh-CN" altLang="en-US" dirty="0"/>
              <a:t>在每一个</a:t>
            </a:r>
            <a:r>
              <a:rPr lang="en-US" altLang="zh-CN" dirty="0"/>
              <a:t>training step</a:t>
            </a:r>
            <a:r>
              <a:rPr lang="zh-CN" altLang="en-US" dirty="0"/>
              <a:t>中，从每个</a:t>
            </a:r>
            <a:r>
              <a:rPr lang="en-US" altLang="zh-CN" dirty="0"/>
              <a:t>class</a:t>
            </a:r>
            <a:r>
              <a:rPr lang="zh-CN" altLang="en-US" dirty="0"/>
              <a:t>中随机抽取一个</a:t>
            </a:r>
            <a:r>
              <a:rPr lang="en-US" altLang="zh-CN" dirty="0"/>
              <a:t>example</a:t>
            </a:r>
          </a:p>
          <a:p>
            <a:pPr marL="0" indent="0">
              <a:buNone/>
            </a:pPr>
            <a:r>
              <a:rPr lang="zh-CN" altLang="en-US" dirty="0"/>
              <a:t>                             ，并用</a:t>
            </a:r>
            <a:r>
              <a:rPr lang="en-US" altLang="zh-CN" dirty="0"/>
              <a:t>              </a:t>
            </a:r>
            <a:r>
              <a:rPr lang="zh-CN" altLang="en-US" dirty="0"/>
              <a:t>替换掉</a:t>
            </a:r>
            <a:r>
              <a:rPr lang="en-US" altLang="zh-CN" dirty="0"/>
              <a:t>[mask]</a:t>
            </a:r>
            <a:r>
              <a:rPr lang="zh-CN" altLang="en-US" dirty="0"/>
              <a:t>，表示为：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E1906A-0BFE-6A19-7B3D-C20F84BE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16" y="3630718"/>
            <a:ext cx="2543530" cy="5525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9DCD54-531F-F6B5-24C3-76DF73B5D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19" y="3630718"/>
            <a:ext cx="1124107" cy="4763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C1AA62-5B70-CE50-F794-A5C257990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520" y="4336005"/>
            <a:ext cx="1686160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A5732-7776-3E77-DDAA-7FE6214A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Fine-tuning with Demonstration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CDC2D-2D67-09A1-AC71-D55AC4F9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把经过上述修改的                 与输入连接：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103A85-6746-4CC7-8A42-41BDD68C1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97" y="1776808"/>
            <a:ext cx="1400370" cy="533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1BA7AB-3EA6-86AF-AFBE-03CBB5361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865" y="2396402"/>
            <a:ext cx="5715798" cy="7335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848357-D0F2-16C6-2F76-46BD141CE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90" y="3569210"/>
            <a:ext cx="11326091" cy="21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8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2052C-7896-8184-A270-FE3A9E91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F8A99-F614-DC95-3F27-9F4970ECF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差距太大的</a:t>
            </a:r>
            <a:r>
              <a:rPr lang="en-US" altLang="zh-CN" dirty="0"/>
              <a:t>sampling</a:t>
            </a:r>
            <a:r>
              <a:rPr lang="zh-CN" altLang="en-US" dirty="0"/>
              <a:t>会导致表现下降；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SBERT</a:t>
            </a:r>
            <a:r>
              <a:rPr lang="zh-CN" altLang="en-US" dirty="0"/>
              <a:t>对输入句子</a:t>
            </a:r>
            <a:r>
              <a:rPr lang="en-US" altLang="zh-CN" dirty="0"/>
              <a:t>embedding</a:t>
            </a:r>
            <a:r>
              <a:rPr lang="zh-CN" altLang="en-US" dirty="0"/>
              <a:t>，计算句子之间的</a:t>
            </a:r>
            <a:r>
              <a:rPr lang="en-US" altLang="zh-CN" dirty="0"/>
              <a:t>similarity score</a:t>
            </a:r>
          </a:p>
          <a:p>
            <a:pPr marL="0" indent="0">
              <a:buNone/>
            </a:pPr>
            <a:r>
              <a:rPr lang="zh-CN" altLang="en-US" dirty="0"/>
              <a:t>                      ，前</a:t>
            </a:r>
            <a:r>
              <a:rPr lang="en-US" altLang="zh-CN" dirty="0"/>
              <a:t>50%</a:t>
            </a:r>
            <a:r>
              <a:rPr lang="zh-CN" altLang="en-US" dirty="0"/>
              <a:t>的才能作为</a:t>
            </a:r>
            <a:r>
              <a:rPr lang="en-US" altLang="zh-CN" dirty="0"/>
              <a:t>demonstrations</a:t>
            </a:r>
            <a:r>
              <a:rPr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F1AC41-E5FA-B192-EAE7-F3FD97E4F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52" y="2954455"/>
            <a:ext cx="179095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0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2FFDE-B387-F4EE-45CE-1906E4A9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EB1BFE-4247-C303-BC42-86FED010A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225" y="1825625"/>
            <a:ext cx="8421549" cy="4351338"/>
          </a:xfrm>
        </p:spPr>
      </p:pic>
    </p:spTree>
    <p:extLst>
      <p:ext uri="{BB962C8B-B14F-4D97-AF65-F5344CB8AC3E}">
        <p14:creationId xmlns:p14="http://schemas.microsoft.com/office/powerpoint/2010/main" val="261616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A1A5D-7119-E6CC-EC60-EDF7D634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64E70A-0EF4-AC26-7FFB-55FA4CE58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756" y="1825625"/>
            <a:ext cx="7958443" cy="4755284"/>
          </a:xfrm>
        </p:spPr>
      </p:pic>
    </p:spTree>
    <p:extLst>
      <p:ext uri="{BB962C8B-B14F-4D97-AF65-F5344CB8AC3E}">
        <p14:creationId xmlns:p14="http://schemas.microsoft.com/office/powerpoint/2010/main" val="3973735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A5853-087E-D427-7D05-B29A02E2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A9A03-49C6-15BE-9DB2-382349B7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GPT-3</a:t>
            </a:r>
            <a:r>
              <a:rPr lang="zh-CN" altLang="en-US" dirty="0"/>
              <a:t>的</a:t>
            </a:r>
            <a:r>
              <a:rPr lang="en-US" altLang="zh-CN" dirty="0"/>
              <a:t>in-context</a:t>
            </a:r>
            <a:r>
              <a:rPr lang="zh-CN" altLang="en-US" dirty="0"/>
              <a:t>方法不一定能提高</a:t>
            </a:r>
            <a:r>
              <a:rPr lang="en-US" altLang="zh-CN" dirty="0"/>
              <a:t>zero-shot</a:t>
            </a:r>
            <a:r>
              <a:rPr lang="zh-CN" altLang="en-US" dirty="0"/>
              <a:t>的表现，可能是模型较小的原因；</a:t>
            </a:r>
            <a:endParaRPr lang="en-US" altLang="zh-CN" dirty="0"/>
          </a:p>
          <a:p>
            <a:r>
              <a:rPr lang="en-US" altLang="zh-CN" dirty="0"/>
              <a:t>Prompt fine-tuning</a:t>
            </a:r>
            <a:r>
              <a:rPr lang="zh-CN" altLang="en-US" dirty="0"/>
              <a:t>在各个测试中都取得了良好的表现，除了</a:t>
            </a:r>
            <a:r>
              <a:rPr lang="en-US" altLang="zh-CN" dirty="0" err="1"/>
              <a:t>CoLA</a:t>
            </a:r>
            <a:r>
              <a:rPr lang="zh-CN" altLang="en-US" dirty="0"/>
              <a:t>，可能是</a:t>
            </a:r>
            <a:r>
              <a:rPr lang="en-US" altLang="zh-CN" dirty="0" err="1"/>
              <a:t>CoLA</a:t>
            </a:r>
            <a:r>
              <a:rPr lang="zh-CN" altLang="en-US" dirty="0"/>
              <a:t>的输入是不遵从语法规则的；</a:t>
            </a:r>
            <a:endParaRPr lang="en-US" altLang="zh-CN" dirty="0"/>
          </a:p>
          <a:p>
            <a:r>
              <a:rPr lang="en-US" altLang="zh-CN" dirty="0"/>
              <a:t>Automatic</a:t>
            </a:r>
            <a:r>
              <a:rPr lang="zh-CN" altLang="en-US" dirty="0"/>
              <a:t>的方法与</a:t>
            </a:r>
            <a:r>
              <a:rPr lang="en-US" altLang="zh-CN" dirty="0"/>
              <a:t>manual</a:t>
            </a:r>
            <a:r>
              <a:rPr lang="zh-CN" altLang="en-US" dirty="0"/>
              <a:t>的效果基本持平，在</a:t>
            </a:r>
            <a:r>
              <a:rPr lang="en-US" altLang="zh-CN" dirty="0"/>
              <a:t>TREC,QNLI</a:t>
            </a:r>
            <a:r>
              <a:rPr lang="zh-CN" altLang="en-US" dirty="0"/>
              <a:t>和</a:t>
            </a:r>
            <a:r>
              <a:rPr lang="en-US" altLang="zh-CN" dirty="0"/>
              <a:t>MRPC</a:t>
            </a:r>
            <a:r>
              <a:rPr lang="zh-CN" altLang="en-US" dirty="0"/>
              <a:t>等构建的</a:t>
            </a:r>
            <a:r>
              <a:rPr lang="en-US" altLang="zh-CN" dirty="0"/>
              <a:t>prompt</a:t>
            </a:r>
            <a:r>
              <a:rPr lang="zh-CN" altLang="en-US" dirty="0"/>
              <a:t>不是那么直观的数据集中表现良好</a:t>
            </a:r>
            <a:endParaRPr lang="en-US" altLang="zh-CN" dirty="0"/>
          </a:p>
          <a:p>
            <a:r>
              <a:rPr lang="en-US" altLang="zh-CN" dirty="0"/>
              <a:t>Demonstrations</a:t>
            </a:r>
            <a:r>
              <a:rPr lang="zh-CN" altLang="en-US" dirty="0"/>
              <a:t>能够带来良好收益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322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CE19-D24D-B70C-1FA9-23ED00D9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Analysis(prompt)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319A5D9-7BBA-726F-08A2-B02B39AD2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390" y="1690688"/>
            <a:ext cx="7120410" cy="4597584"/>
          </a:xfrm>
        </p:spPr>
      </p:pic>
    </p:spTree>
    <p:extLst>
      <p:ext uri="{BB962C8B-B14F-4D97-AF65-F5344CB8AC3E}">
        <p14:creationId xmlns:p14="http://schemas.microsoft.com/office/powerpoint/2010/main" val="2018711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86CF-3F47-6710-EE9E-8218C656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Analysis(sample efficiency)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8B129B-C15E-C59A-8AFB-3D396D94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A9DBDE-2E21-0C2A-21FB-4EAC553EB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94" y="1890784"/>
            <a:ext cx="5719132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61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36DD3-8D2D-F105-6BC9-CE7005A8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Analysis(demonstration sampling)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FF2705-6EE7-2AFE-19B0-CFB474AB4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8698"/>
            <a:ext cx="6613669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02FBF1-D89E-2F88-D33C-FAB12B0027DD}"/>
              </a:ext>
            </a:extLst>
          </p:cNvPr>
          <p:cNvSpPr txBox="1"/>
          <p:nvPr/>
        </p:nvSpPr>
        <p:spPr>
          <a:xfrm>
            <a:off x="7502236" y="2092036"/>
            <a:ext cx="4384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不过没有提供该方法与</a:t>
            </a:r>
            <a:r>
              <a:rPr lang="en-US" altLang="zh-CN" sz="2800" dirty="0">
                <a:latin typeface="+mn-ea"/>
              </a:rPr>
              <a:t>GPT-3</a:t>
            </a:r>
            <a:r>
              <a:rPr lang="zh-CN" altLang="en-US" sz="2800" dirty="0">
                <a:latin typeface="+mn-ea"/>
              </a:rPr>
              <a:t>所使用的方法的比较</a:t>
            </a:r>
          </a:p>
        </p:txBody>
      </p:sp>
    </p:spTree>
    <p:extLst>
      <p:ext uri="{BB962C8B-B14F-4D97-AF65-F5344CB8AC3E}">
        <p14:creationId xmlns:p14="http://schemas.microsoft.com/office/powerpoint/2010/main" val="242917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07836-5909-9235-5AA9-2C884FD1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Exploiting Cloze Questions for Few Shot Text Classification and Natural Language 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6AA53-FDB5-7496-B350-B47EF162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EACL2021</a:t>
            </a:r>
          </a:p>
          <a:p>
            <a:r>
              <a:rPr lang="zh-CN" altLang="en-US" dirty="0"/>
              <a:t>可以使用将训练的例子转变为填空（</a:t>
            </a:r>
            <a:r>
              <a:rPr lang="en-US" altLang="zh-CN" dirty="0"/>
              <a:t>cloze questions</a:t>
            </a:r>
            <a:r>
              <a:rPr lang="zh-CN" altLang="en-US" dirty="0"/>
              <a:t>），以提升</a:t>
            </a:r>
            <a:r>
              <a:rPr lang="en-US" altLang="zh-CN" dirty="0"/>
              <a:t>few-shots</a:t>
            </a:r>
            <a:r>
              <a:rPr lang="zh-CN" altLang="en-US" dirty="0"/>
              <a:t>的表现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7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73C71-3CBD-D115-52C3-10945AB1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prompt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7CCC03-5173-078E-1AD5-0ECA01F7B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916" y="2031354"/>
            <a:ext cx="10184168" cy="3829117"/>
          </a:xfrm>
        </p:spPr>
      </p:pic>
    </p:spTree>
    <p:extLst>
      <p:ext uri="{BB962C8B-B14F-4D97-AF65-F5344CB8AC3E}">
        <p14:creationId xmlns:p14="http://schemas.microsoft.com/office/powerpoint/2010/main" val="2314943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9C1B3-C086-A1CD-7824-E640D22A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84718-F15D-680C-1D3F-75B0E456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2DF659-2854-F556-4B01-72C5507CE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398" y="1825625"/>
            <a:ext cx="5096586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1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C1FBB-7906-2C72-EBE8-51223251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formulation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9BF61-CD59-9704-3A47-0A301A33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Pattern</a:t>
            </a:r>
            <a:r>
              <a:rPr lang="zh-CN" altLang="en-US" dirty="0"/>
              <a:t>：功能为输入</a:t>
            </a:r>
            <a:r>
              <a:rPr lang="en-US" altLang="zh-CN" dirty="0"/>
              <a:t>x</a:t>
            </a:r>
            <a:r>
              <a:rPr lang="zh-CN" altLang="en-US" dirty="0"/>
              <a:t>，输出为一个短语或含一个</a:t>
            </a:r>
            <a:r>
              <a:rPr lang="en-US" altLang="zh-CN" dirty="0"/>
              <a:t>mask token</a:t>
            </a:r>
            <a:r>
              <a:rPr lang="zh-CN" altLang="en-US" dirty="0"/>
              <a:t>的句子的函数；</a:t>
            </a:r>
            <a:endParaRPr lang="en-US" altLang="zh-CN" dirty="0"/>
          </a:p>
          <a:p>
            <a:r>
              <a:rPr lang="en-US" altLang="zh-CN" dirty="0"/>
              <a:t>Verbalizer</a:t>
            </a:r>
            <a:r>
              <a:rPr lang="zh-CN" altLang="en-US" dirty="0"/>
              <a:t>：将</a:t>
            </a:r>
            <a:r>
              <a:rPr lang="en-US" altLang="zh-CN" dirty="0"/>
              <a:t>label</a:t>
            </a:r>
            <a:r>
              <a:rPr lang="zh-CN" altLang="en-US" dirty="0"/>
              <a:t>映射为</a:t>
            </a:r>
            <a:r>
              <a:rPr lang="en-US" altLang="zh-CN" dirty="0"/>
              <a:t>LM</a:t>
            </a:r>
            <a:r>
              <a:rPr lang="zh-CN" altLang="en-US" dirty="0"/>
              <a:t>中单词的函数；将两者统称为</a:t>
            </a:r>
            <a:r>
              <a:rPr lang="en-US" altLang="zh-CN" dirty="0" err="1"/>
              <a:t>pvp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Input x —&gt; </a:t>
            </a:r>
            <a:r>
              <a:rPr lang="zh-CN" altLang="en-US" dirty="0"/>
              <a:t>用</a:t>
            </a:r>
            <a:r>
              <a:rPr lang="en-US" altLang="zh-CN" dirty="0"/>
              <a:t>P</a:t>
            </a: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映射为</a:t>
            </a:r>
            <a:r>
              <a:rPr lang="en-US" altLang="zh-CN" dirty="0"/>
              <a:t>P(x) -&gt;</a:t>
            </a:r>
            <a:r>
              <a:rPr lang="zh-CN" altLang="en-US" dirty="0"/>
              <a:t>利用</a:t>
            </a:r>
            <a:r>
              <a:rPr lang="en-US" altLang="zh-CN" dirty="0"/>
              <a:t>LM</a:t>
            </a:r>
            <a:r>
              <a:rPr lang="zh-CN" altLang="en-US" dirty="0"/>
              <a:t>处理</a:t>
            </a:r>
            <a:r>
              <a:rPr lang="en-US" altLang="zh-CN" dirty="0"/>
              <a:t>, </a:t>
            </a:r>
            <a:r>
              <a:rPr lang="zh-CN" altLang="en-US" dirty="0"/>
              <a:t>选择最佳的能够替换</a:t>
            </a:r>
            <a:r>
              <a:rPr lang="en-US" altLang="zh-CN" dirty="0"/>
              <a:t>[mask]</a:t>
            </a:r>
            <a:r>
              <a:rPr lang="zh-CN" altLang="en-US" dirty="0"/>
              <a:t>的单词</a:t>
            </a:r>
            <a:endParaRPr lang="en-US" altLang="zh-CN" dirty="0"/>
          </a:p>
          <a:p>
            <a:r>
              <a:rPr lang="en-US" altLang="zh-CN" dirty="0"/>
              <a:t>Exp: </a:t>
            </a:r>
            <a:r>
              <a:rPr lang="zh-CN" altLang="en-US" dirty="0"/>
              <a:t>句子匹配任务，</a:t>
            </a:r>
            <a:r>
              <a:rPr lang="en-US" altLang="zh-CN" dirty="0"/>
              <a:t>pattern P (a, b) = a? token b  </a:t>
            </a:r>
          </a:p>
          <a:p>
            <a:pPr marL="0" indent="0">
              <a:buNone/>
            </a:pPr>
            <a:r>
              <a:rPr lang="it-IT" altLang="zh-CN" dirty="0"/>
              <a:t>   x = (Mia likes pie, Mia hates pie), P (x) = Mia likes pie? </a:t>
            </a:r>
            <a:r>
              <a:rPr lang="en-US" altLang="zh-CN" dirty="0"/>
              <a:t>token </a:t>
            </a:r>
            <a:r>
              <a:rPr lang="it-IT" altLang="zh-CN" dirty="0"/>
              <a:t>Mia hates pie.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777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1A609-1A58-9058-87B7-5FF88D45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PVP training and 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EB4EE-CD96-A67B-B198-FD29FA97E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假定一个小的训练集    以及一个未标注的样本集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             表示带有一个</a:t>
            </a:r>
            <a:r>
              <a:rPr lang="en-US" altLang="zh-CN" dirty="0"/>
              <a:t>[mask]</a:t>
            </a:r>
            <a:r>
              <a:rPr lang="zh-CN" altLang="en-US" dirty="0"/>
              <a:t>的序列，以及用以替换的单词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                为表示合适程度的非归一化得分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025DE0-660F-F901-F7CC-87CB0D9C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435" y="1883326"/>
            <a:ext cx="362001" cy="362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286F51-4419-0DEE-5B7F-986670ED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00" y="2360874"/>
            <a:ext cx="1114581" cy="390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A1BF10-8DFD-8E84-08D9-1751FBF6C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77" y="2934229"/>
            <a:ext cx="981212" cy="3524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D034ED-7C49-C55A-A995-BBFDA5801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301" y="3380771"/>
            <a:ext cx="132416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DE504-1922-AAD7-CFB6-01C333B2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PVP training and 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B97E5-B291-4543-B4D6-415E93E2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对于输入</a:t>
            </a:r>
            <a:r>
              <a:rPr lang="en-US" altLang="zh-CN" dirty="0"/>
              <a:t>x</a:t>
            </a:r>
            <a:r>
              <a:rPr lang="zh-CN" altLang="en-US" dirty="0"/>
              <a:t>，其预测的</a:t>
            </a:r>
            <a:r>
              <a:rPr lang="en-US" altLang="zh-CN" dirty="0"/>
              <a:t>label</a:t>
            </a:r>
            <a:r>
              <a:rPr lang="zh-CN" altLang="en-US" dirty="0"/>
              <a:t>的得分可定义为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softmax</a:t>
            </a:r>
            <a:r>
              <a:rPr lang="zh-CN" altLang="en-US" dirty="0"/>
              <a:t>使其变为概率，并用</a:t>
            </a:r>
            <a:r>
              <a:rPr lang="en-US" altLang="zh-CN" dirty="0"/>
              <a:t>cross-entropy</a:t>
            </a:r>
            <a:r>
              <a:rPr lang="zh-CN" altLang="en-US" dirty="0"/>
              <a:t>做</a:t>
            </a:r>
            <a:r>
              <a:rPr lang="en-US" altLang="zh-CN" dirty="0"/>
              <a:t>finetune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466544-DAB8-D88A-AFBE-AA50A813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9" y="4001294"/>
            <a:ext cx="3705742" cy="1038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146F68-1126-4C5D-B04D-96A873076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98" y="2493776"/>
            <a:ext cx="384863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27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CE9F-3187-BDFF-91D7-1164FBCC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Auxiliary Language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9CCA3-3593-1011-2506-04B906AA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在较小的训练集上可能会导致</a:t>
            </a:r>
            <a:r>
              <a:rPr lang="en-US" altLang="zh-CN" dirty="0"/>
              <a:t>catastrophic forgetting</a:t>
            </a:r>
            <a:r>
              <a:rPr lang="zh-CN" altLang="en-US" dirty="0"/>
              <a:t>，为此引入一个预训练</a:t>
            </a:r>
            <a:r>
              <a:rPr lang="en-US" altLang="zh-CN" dirty="0"/>
              <a:t>loss</a:t>
            </a:r>
          </a:p>
          <a:p>
            <a:r>
              <a:rPr lang="zh-CN" altLang="en-US" dirty="0"/>
              <a:t>最终的</a:t>
            </a:r>
            <a:r>
              <a:rPr lang="en-US" altLang="zh-CN" dirty="0"/>
              <a:t>loss</a:t>
            </a:r>
            <a:r>
              <a:rPr lang="zh-CN" altLang="en-US" dirty="0"/>
              <a:t>写作</a:t>
            </a:r>
            <a:endParaRPr lang="en-US" altLang="zh-CN" dirty="0"/>
          </a:p>
          <a:p>
            <a:r>
              <a:rPr lang="zh-CN" altLang="en-US" dirty="0"/>
              <a:t>作者按照经验取</a:t>
            </a:r>
            <a:r>
              <a:rPr lang="en-US" altLang="zh-CN" dirty="0"/>
              <a:t>α = 10</a:t>
            </a:r>
            <a:r>
              <a:rPr lang="en-US" altLang="zh-CN" baseline="30000" dirty="0"/>
              <a:t>-4</a:t>
            </a:r>
            <a:endParaRPr lang="zh-CN" altLang="en-US" baseline="30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FF5599-AAC2-6779-FCD4-9FC65D3C5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16" y="2298529"/>
            <a:ext cx="866896" cy="390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D21EED-45BB-5E00-09F7-74BDBE10A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16" y="2709891"/>
            <a:ext cx="4210638" cy="5430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DB3D6B-3E9C-A923-94A7-2D9B3CB14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99571"/>
            <a:ext cx="4027398" cy="27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9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84DBA-B324-63CA-245E-254369A3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Combining PVPs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63E89-E724-304C-9C07-16B66D5F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可能会产生多组</a:t>
            </a:r>
            <a:r>
              <a:rPr lang="en-US" altLang="zh-CN" dirty="0" err="1"/>
              <a:t>pvp</a:t>
            </a:r>
            <a:r>
              <a:rPr lang="zh-CN" altLang="en-US" dirty="0"/>
              <a:t>，难以判断哪个</a:t>
            </a:r>
            <a:r>
              <a:rPr lang="en-US" altLang="zh-CN" dirty="0" err="1"/>
              <a:t>pvp</a:t>
            </a:r>
            <a:r>
              <a:rPr lang="zh-CN" altLang="en-US" dirty="0"/>
              <a:t>比较好，作者采用了类似于知识蒸馏的方法来解决这个问题（我全都要）；</a:t>
            </a:r>
            <a:endParaRPr lang="en-US" altLang="zh-CN" dirty="0"/>
          </a:p>
          <a:p>
            <a:r>
              <a:rPr lang="zh-CN" altLang="en-US" dirty="0"/>
              <a:t>首先定义一个</a:t>
            </a:r>
            <a:r>
              <a:rPr lang="en-US" altLang="zh-CN" dirty="0"/>
              <a:t>PVPs</a:t>
            </a:r>
            <a:r>
              <a:rPr lang="zh-CN" altLang="en-US" dirty="0"/>
              <a:t>的集合；</a:t>
            </a:r>
            <a:endParaRPr lang="en-US" altLang="zh-CN" dirty="0"/>
          </a:p>
          <a:p>
            <a:r>
              <a:rPr lang="zh-CN" altLang="en-US" dirty="0"/>
              <a:t>对于每一个</a:t>
            </a:r>
            <a:r>
              <a:rPr lang="en-US" altLang="zh-CN" dirty="0"/>
              <a:t>pattern</a:t>
            </a:r>
            <a:r>
              <a:rPr lang="zh-CN" altLang="en-US" dirty="0"/>
              <a:t>都</a:t>
            </a:r>
            <a:r>
              <a:rPr lang="en-US" altLang="zh-CN" dirty="0"/>
              <a:t>finetune</a:t>
            </a:r>
            <a:r>
              <a:rPr lang="zh-CN" altLang="en-US" dirty="0"/>
              <a:t>一个</a:t>
            </a:r>
            <a:r>
              <a:rPr lang="en-US" altLang="zh-CN" dirty="0"/>
              <a:t>LM</a:t>
            </a:r>
            <a:r>
              <a:rPr lang="zh-CN" altLang="en-US" dirty="0"/>
              <a:t>，由于样本量极小，所以成本很低；（没有具体说明怎么做）</a:t>
            </a:r>
            <a:endParaRPr lang="en-US" altLang="zh-CN" dirty="0"/>
          </a:p>
          <a:p>
            <a:r>
              <a:rPr lang="zh-CN" altLang="en-US" dirty="0"/>
              <a:t>使用这些</a:t>
            </a:r>
            <a:r>
              <a:rPr lang="en-US" altLang="zh-CN" dirty="0"/>
              <a:t>LM</a:t>
            </a:r>
            <a:r>
              <a:rPr lang="zh-CN" altLang="en-US" dirty="0"/>
              <a:t>去标注无标签的数据集</a:t>
            </a:r>
            <a:r>
              <a:rPr lang="en-US" altLang="zh-CN" dirty="0"/>
              <a:t>D</a:t>
            </a:r>
            <a:r>
              <a:rPr lang="zh-CN" altLang="en-US" dirty="0"/>
              <a:t>，得到一个软标签加权求和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FE1E50-6AAF-8176-1E7E-9D054964E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626" y="4889285"/>
            <a:ext cx="494416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4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58B8-31D7-8B22-F9F0-1F1FA07F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Combining PVPs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F3ADC-6CA7-CE21-2103-C9914D31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其中，                          </a:t>
            </a:r>
            <a:r>
              <a:rPr lang="en-US" altLang="zh-CN" dirty="0"/>
              <a:t>,          </a:t>
            </a:r>
            <a:r>
              <a:rPr lang="zh-CN" altLang="en-US" dirty="0"/>
              <a:t>是针对</a:t>
            </a:r>
            <a:r>
              <a:rPr lang="en-US" altLang="zh-CN" dirty="0"/>
              <a:t>PVPs</a:t>
            </a:r>
            <a:r>
              <a:rPr lang="zh-CN" altLang="en-US" dirty="0"/>
              <a:t>的权值参数。</a:t>
            </a:r>
            <a:endParaRPr lang="en-US" altLang="zh-CN" dirty="0"/>
          </a:p>
          <a:p>
            <a:r>
              <a:rPr lang="en-US" altLang="zh-CN" dirty="0"/>
              <a:t>         =1</a:t>
            </a:r>
            <a:r>
              <a:rPr lang="zh-CN" altLang="en-US" dirty="0"/>
              <a:t>称为</a:t>
            </a:r>
            <a:r>
              <a:rPr lang="en-US" altLang="zh-CN" dirty="0"/>
              <a:t>uniform</a:t>
            </a:r>
            <a:r>
              <a:rPr lang="zh-CN" altLang="en-US" dirty="0"/>
              <a:t>类，        为标注准确率称为</a:t>
            </a:r>
            <a:r>
              <a:rPr lang="en-US" altLang="zh-CN" dirty="0"/>
              <a:t>weighted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后续的实验中发现这两种变体没有明显的性能变化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70A75F-023F-1E04-51FF-73C824F7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69" y="3767899"/>
            <a:ext cx="2486372" cy="4667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4EBDDC-6ABE-5D5C-94DD-1095D822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34" y="3767899"/>
            <a:ext cx="800212" cy="4953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39FFB8-BDFE-17C8-8134-5513F8382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263" y="2428735"/>
            <a:ext cx="4944165" cy="10002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D62BD1-DAFF-CB5C-4CCC-47C64B3D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70" y="4412135"/>
            <a:ext cx="800212" cy="4953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F4118C-9F42-6138-8ECE-B698FAAE4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332" y="4385847"/>
            <a:ext cx="800212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08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A4907-BD81-6509-FF30-9E154D6E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Combining PVPs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B8909-9A91-394E-BD4A-48DFDCA58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softmax</a:t>
            </a:r>
            <a:r>
              <a:rPr lang="zh-CN" altLang="en-US" dirty="0"/>
              <a:t>使其转变为概率分布</a:t>
            </a:r>
            <a:r>
              <a:rPr lang="en-US" altLang="zh-CN" dirty="0"/>
              <a:t>q</a:t>
            </a:r>
          </a:p>
          <a:p>
            <a:r>
              <a:rPr lang="zh-CN" altLang="en-US" dirty="0"/>
              <a:t>利用知识蒸馏的方法，令</a:t>
            </a:r>
            <a:r>
              <a:rPr lang="en-US" altLang="zh-CN" dirty="0"/>
              <a:t>T=2</a:t>
            </a:r>
            <a:r>
              <a:rPr lang="zh-CN" altLang="en-US" dirty="0"/>
              <a:t>，得到一个软分布（</a:t>
            </a:r>
            <a:r>
              <a:rPr lang="en-US" altLang="zh-CN" dirty="0"/>
              <a:t>soft distribution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将上述得到的软标签组成一个新的训练集</a:t>
            </a:r>
            <a:endParaRPr lang="en-US" altLang="zh-CN" dirty="0"/>
          </a:p>
          <a:p>
            <a:r>
              <a:rPr lang="zh-CN" altLang="en-US" dirty="0"/>
              <a:t>在     上进行</a:t>
            </a:r>
            <a:r>
              <a:rPr lang="en-US" altLang="zh-CN" dirty="0"/>
              <a:t>finetune</a:t>
            </a:r>
            <a:r>
              <a:rPr lang="zh-CN" altLang="en-US" dirty="0"/>
              <a:t>，得到新的</a:t>
            </a:r>
            <a:r>
              <a:rPr lang="en-US" altLang="zh-CN" dirty="0"/>
              <a:t>LM C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34DEE8-3B47-6B3E-2584-FA44BBAC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01" y="3209894"/>
            <a:ext cx="400106" cy="4382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384F52-1BAB-1765-0CCF-558E78EC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92" y="3701730"/>
            <a:ext cx="40010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85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2B98C-8861-839E-2FCD-F76A00E5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Combining PVPs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084A5E-3552-57AC-0614-293279220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07" y="1842721"/>
            <a:ext cx="1971950" cy="422016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CB080D-5A30-FC31-2861-EF72D6BB0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70" y="2096077"/>
            <a:ext cx="418205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9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A73BE-2784-90FE-B820-84786EB4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Iterative PET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964FF-D2F1-A513-24BE-59C36850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在上述过程中多个</a:t>
            </a:r>
            <a:r>
              <a:rPr lang="en-US" altLang="zh-CN" dirty="0"/>
              <a:t>LM</a:t>
            </a:r>
            <a:r>
              <a:rPr lang="zh-CN" altLang="en-US" dirty="0"/>
              <a:t>彼此没有交互，同时必然会产生多组</a:t>
            </a:r>
            <a:r>
              <a:rPr lang="en-US" altLang="zh-CN" dirty="0"/>
              <a:t>mislabeled</a:t>
            </a:r>
            <a:r>
              <a:rPr lang="zh-CN" altLang="en-US" dirty="0"/>
              <a:t> </a:t>
            </a:r>
            <a:r>
              <a:rPr lang="en-US" altLang="zh-CN" dirty="0"/>
              <a:t>examples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解决方法：采用迭代，用第一代的</a:t>
            </a:r>
            <a:r>
              <a:rPr lang="en-US" altLang="zh-CN" dirty="0"/>
              <a:t>PET</a:t>
            </a:r>
            <a:r>
              <a:rPr lang="zh-CN" altLang="en-US" dirty="0"/>
              <a:t>标注</a:t>
            </a:r>
            <a:r>
              <a:rPr lang="en-US" altLang="zh-CN" dirty="0"/>
              <a:t>D</a:t>
            </a:r>
            <a:r>
              <a:rPr lang="zh-CN" altLang="en-US" dirty="0"/>
              <a:t>中的随机</a:t>
            </a:r>
            <a:r>
              <a:rPr lang="en-US" altLang="zh-CN" dirty="0"/>
              <a:t>examples</a:t>
            </a:r>
            <a:r>
              <a:rPr lang="zh-CN" altLang="en-US" dirty="0"/>
              <a:t>，再用这些</a:t>
            </a:r>
            <a:r>
              <a:rPr lang="en-US" altLang="zh-CN" dirty="0"/>
              <a:t>examples</a:t>
            </a:r>
            <a:r>
              <a:rPr lang="zh-CN" altLang="en-US" dirty="0"/>
              <a:t>填充数据集，继续训练下一代</a:t>
            </a:r>
            <a:r>
              <a:rPr lang="en-US" altLang="zh-CN" dirty="0"/>
              <a:t>PET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每一代的数据集都会扩大</a:t>
            </a:r>
            <a:r>
              <a:rPr lang="en-US" altLang="zh-CN" dirty="0"/>
              <a:t>d</a:t>
            </a:r>
            <a:r>
              <a:rPr lang="zh-CN" altLang="en-US" dirty="0"/>
              <a:t>倍，但保证上一代数据集中</a:t>
            </a:r>
            <a:r>
              <a:rPr lang="en-US" altLang="zh-CN" dirty="0"/>
              <a:t>label</a:t>
            </a:r>
            <a:r>
              <a:rPr lang="zh-CN" altLang="en-US" dirty="0"/>
              <a:t>的占比不变，即：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DD31D0-3840-5484-E6BC-E802FE02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35" y="4747749"/>
            <a:ext cx="254353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9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669CB-E3B4-BBFA-5F53-39040ABC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prompt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84E47-F5AE-1812-548D-4D239AA0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在标准的“</a:t>
            </a:r>
            <a:r>
              <a:rPr lang="en-US" altLang="zh-CN" dirty="0"/>
              <a:t>pre-training</a:t>
            </a:r>
            <a:r>
              <a:rPr lang="zh-CN" altLang="en-US" dirty="0"/>
              <a:t>和</a:t>
            </a:r>
            <a:r>
              <a:rPr lang="en-US" altLang="zh-CN" dirty="0"/>
              <a:t>fine-tuning”</a:t>
            </a:r>
            <a:r>
              <a:rPr lang="zh-CN" altLang="en-US" dirty="0"/>
              <a:t>范式中，预训练阶段和下游任务之间的</a:t>
            </a:r>
            <a:r>
              <a:rPr lang="en-US" altLang="zh-CN" dirty="0"/>
              <a:t>gap</a:t>
            </a:r>
            <a:r>
              <a:rPr lang="zh-CN" altLang="en-US" dirty="0"/>
              <a:t>可能很大：它们训练目标不同。对于下游任务，我们通常需要引入新的参数。而</a:t>
            </a:r>
            <a:r>
              <a:rPr lang="en-US" altLang="zh-CN" dirty="0"/>
              <a:t>prompting</a:t>
            </a:r>
            <a:r>
              <a:rPr lang="zh-CN" altLang="en-US" dirty="0"/>
              <a:t>使得下游任务可以采用与预训练目标相同的格式，并且不需要新的参数。</a:t>
            </a:r>
            <a:endParaRPr lang="en-US" altLang="zh-CN" dirty="0"/>
          </a:p>
          <a:p>
            <a:r>
              <a:rPr lang="zh-CN" altLang="en-US" dirty="0"/>
              <a:t>如上图所示。对于分类任务，只需要设计一个</a:t>
            </a:r>
            <a:r>
              <a:rPr lang="en-US" altLang="zh-CN" dirty="0"/>
              <a:t>template</a:t>
            </a:r>
            <a:r>
              <a:rPr lang="zh-CN" altLang="en-US" dirty="0"/>
              <a:t>（“</a:t>
            </a:r>
            <a:r>
              <a:rPr lang="en-US" altLang="zh-CN" dirty="0"/>
              <a:t>It was”</a:t>
            </a:r>
            <a:r>
              <a:rPr lang="zh-CN" altLang="en-US" dirty="0"/>
              <a:t>）以及预期的</a:t>
            </a:r>
            <a:r>
              <a:rPr lang="en-US" altLang="zh-CN" dirty="0"/>
              <a:t>text response</a:t>
            </a:r>
            <a:r>
              <a:rPr lang="zh-CN" altLang="en-US" dirty="0"/>
              <a:t>（我们称之为</a:t>
            </a:r>
            <a:r>
              <a:rPr lang="en-US" altLang="zh-CN" dirty="0"/>
              <a:t>label words</a:t>
            </a:r>
            <a:r>
              <a:rPr lang="zh-CN" altLang="en-US" dirty="0"/>
              <a:t>，例如，图中的正标签词“</a:t>
            </a:r>
            <a:r>
              <a:rPr lang="en-US" altLang="zh-CN" dirty="0"/>
              <a:t>great”</a:t>
            </a:r>
            <a:r>
              <a:rPr lang="zh-CN" altLang="en-US" dirty="0"/>
              <a:t>和负标签词“</a:t>
            </a:r>
            <a:r>
              <a:rPr lang="en-US" altLang="zh-CN" dirty="0"/>
              <a:t>terrible”</a:t>
            </a:r>
            <a:r>
              <a:rPr lang="zh-CN" altLang="en-US" dirty="0"/>
              <a:t>）。通过缩小两个阶段之间的差距，在特定任务上部署预训练模型就变得容易多了。</a:t>
            </a:r>
          </a:p>
        </p:txBody>
      </p:sp>
    </p:spTree>
    <p:extLst>
      <p:ext uri="{BB962C8B-B14F-4D97-AF65-F5344CB8AC3E}">
        <p14:creationId xmlns:p14="http://schemas.microsoft.com/office/powerpoint/2010/main" val="965509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0E384-C205-352D-2DB4-5FC595ED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Iterative PET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1246F5C-C039-231D-54E6-B1063EDF2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6267"/>
            <a:ext cx="10515600" cy="3322236"/>
          </a:xfrm>
        </p:spPr>
      </p:pic>
    </p:spTree>
    <p:extLst>
      <p:ext uri="{BB962C8B-B14F-4D97-AF65-F5344CB8AC3E}">
        <p14:creationId xmlns:p14="http://schemas.microsoft.com/office/powerpoint/2010/main" val="3052847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DFA24-3BCE-4821-9E7B-85102167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Iterative PET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48C18-1FE9-AB2C-2181-CF9E3F3F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首先进行</a:t>
            </a:r>
            <a:r>
              <a:rPr lang="en-US" altLang="zh-CN" dirty="0"/>
              <a:t>PET</a:t>
            </a:r>
            <a:r>
              <a:rPr lang="zh-CN" altLang="en-US" dirty="0"/>
              <a:t>，得到多个单独微调的模型，对于每个模型，随机选取剩下的多个模型对未标注数据进行预测，将预测结果作为该模型新的训练集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为每个模型都分配新的数据集，继续训练得到一组的新的</a:t>
            </a:r>
            <a:r>
              <a:rPr lang="en-US" altLang="zh-CN" dirty="0"/>
              <a:t>PET</a:t>
            </a:r>
            <a:r>
              <a:rPr lang="zh-CN" altLang="en-US" dirty="0"/>
              <a:t>模型；</a:t>
            </a:r>
            <a:endParaRPr lang="en-US" altLang="zh-CN" dirty="0"/>
          </a:p>
          <a:p>
            <a:r>
              <a:rPr lang="zh-CN" altLang="en-US" dirty="0"/>
              <a:t>前两步重复 </a:t>
            </a:r>
            <a:r>
              <a:rPr lang="en-US" altLang="zh-CN" dirty="0"/>
              <a:t>k </a:t>
            </a:r>
            <a:r>
              <a:rPr lang="zh-CN" altLang="en-US" dirty="0"/>
              <a:t>次，每次将生成的训练集的大小增加 </a:t>
            </a:r>
            <a:r>
              <a:rPr lang="en-US" altLang="zh-CN" dirty="0"/>
              <a:t>d </a:t>
            </a:r>
            <a:r>
              <a:rPr lang="zh-CN" altLang="en-US" dirty="0"/>
              <a:t>倍，最后一组模型将用于创建软标记数据集，随后用于标准分类。</a:t>
            </a:r>
          </a:p>
        </p:txBody>
      </p:sp>
    </p:spTree>
    <p:extLst>
      <p:ext uri="{BB962C8B-B14F-4D97-AF65-F5344CB8AC3E}">
        <p14:creationId xmlns:p14="http://schemas.microsoft.com/office/powerpoint/2010/main" val="3553430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A56CC-6D40-0BB8-94C0-32755F7E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iPET</a:t>
            </a:r>
            <a:r>
              <a:rPr lang="en-US" altLang="zh-CN" dirty="0"/>
              <a:t> performance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4660C1-3D18-8DF7-235E-1A170A925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021" y="1825625"/>
            <a:ext cx="6243957" cy="4351338"/>
          </a:xfrm>
        </p:spPr>
      </p:pic>
    </p:spTree>
    <p:extLst>
      <p:ext uri="{BB962C8B-B14F-4D97-AF65-F5344CB8AC3E}">
        <p14:creationId xmlns:p14="http://schemas.microsoft.com/office/powerpoint/2010/main" val="874011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09CDC-B305-F8CA-CBC4-BE7D3FB6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5E9FF4-CF51-FD2E-DF68-6A0D28171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480" y="1825625"/>
            <a:ext cx="8989040" cy="4351338"/>
          </a:xfrm>
        </p:spPr>
      </p:pic>
    </p:spTree>
    <p:extLst>
      <p:ext uri="{BB962C8B-B14F-4D97-AF65-F5344CB8AC3E}">
        <p14:creationId xmlns:p14="http://schemas.microsoft.com/office/powerpoint/2010/main" val="2746285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9013-70D4-2991-3390-0BC8A11F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with SOTA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1888AB-8073-CF1B-FCDC-4E1299DCE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811" y="2238923"/>
            <a:ext cx="6830378" cy="3524742"/>
          </a:xfrm>
        </p:spPr>
      </p:pic>
    </p:spTree>
    <p:extLst>
      <p:ext uri="{BB962C8B-B14F-4D97-AF65-F5344CB8AC3E}">
        <p14:creationId xmlns:p14="http://schemas.microsoft.com/office/powerpoint/2010/main" val="4242073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8E1B8-6CFE-805F-EA35-4F9C4E7D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0203BB7-DCCA-64C7-D250-00F231335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074" y="2038870"/>
            <a:ext cx="7001852" cy="3924848"/>
          </a:xfrm>
        </p:spPr>
      </p:pic>
    </p:spTree>
    <p:extLst>
      <p:ext uri="{BB962C8B-B14F-4D97-AF65-F5344CB8AC3E}">
        <p14:creationId xmlns:p14="http://schemas.microsoft.com/office/powerpoint/2010/main" val="314615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8B3B0-E886-0F07-2CC7-A6F7180D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using of pretrained model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764D38-729F-B6DC-07F8-40B0EBB21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080" y="1825625"/>
            <a:ext cx="6437840" cy="4351338"/>
          </a:xfrm>
        </p:spPr>
      </p:pic>
    </p:spTree>
    <p:extLst>
      <p:ext uri="{BB962C8B-B14F-4D97-AF65-F5344CB8AC3E}">
        <p14:creationId xmlns:p14="http://schemas.microsoft.com/office/powerpoint/2010/main" val="4077068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A2547-77B5-F0CA-384B-DDF1B94F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adding pretrained loss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DAEA33-2504-F26F-2C08-7ECD08E84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040" y="1825625"/>
            <a:ext cx="5297919" cy="4351338"/>
          </a:xfrm>
        </p:spPr>
      </p:pic>
    </p:spTree>
    <p:extLst>
      <p:ext uri="{BB962C8B-B14F-4D97-AF65-F5344CB8AC3E}">
        <p14:creationId xmlns:p14="http://schemas.microsoft.com/office/powerpoint/2010/main" val="1665599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5E71D-6894-5F68-59D6-408648D8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Appendix: Automatic Verbalizer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75EF7-FB99-525A-645F-E4FA2CF1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在给定</a:t>
            </a:r>
            <a:r>
              <a:rPr lang="en-US" altLang="zh-CN" dirty="0"/>
              <a:t>patterns</a:t>
            </a:r>
            <a:r>
              <a:rPr lang="zh-CN" altLang="en-US" dirty="0"/>
              <a:t>的情况下，人工寻找能很好地表达标签</a:t>
            </a:r>
            <a:r>
              <a:rPr lang="en-US" altLang="zh-CN" dirty="0"/>
              <a:t>l</a:t>
            </a:r>
            <a:r>
              <a:rPr lang="zh-CN" altLang="en-US" dirty="0"/>
              <a:t>的意思，同时在词表中只占一个</a:t>
            </a:r>
            <a:r>
              <a:rPr lang="en-US" altLang="zh-CN" dirty="0"/>
              <a:t>token</a:t>
            </a:r>
            <a:r>
              <a:rPr lang="zh-CN" altLang="en-US" dirty="0"/>
              <a:t>的标签词比较困难。直觉上来说，如果词表</a:t>
            </a:r>
            <a:r>
              <a:rPr lang="en-US" altLang="zh-CN" dirty="0"/>
              <a:t>V</a:t>
            </a:r>
            <a:r>
              <a:rPr lang="zh-CN" altLang="en-US" dirty="0"/>
              <a:t>中的一个</a:t>
            </a:r>
            <a:r>
              <a:rPr lang="en-US" altLang="zh-CN" dirty="0"/>
              <a:t>token t</a:t>
            </a:r>
            <a:r>
              <a:rPr lang="zh-CN" altLang="en-US" dirty="0"/>
              <a:t>能够很好地表达类别</a:t>
            </a:r>
            <a:r>
              <a:rPr lang="en-US" altLang="zh-CN" dirty="0"/>
              <a:t>l</a:t>
            </a:r>
            <a:r>
              <a:rPr lang="zh-CN" altLang="en-US" dirty="0"/>
              <a:t>的意思，那么在给定</a:t>
            </a:r>
            <a:r>
              <a:rPr lang="en-US" altLang="zh-CN" dirty="0"/>
              <a:t>pattern</a:t>
            </a:r>
            <a:r>
              <a:rPr lang="zh-CN" altLang="en-US" dirty="0"/>
              <a:t>的情况下，预训练模型在</a:t>
            </a:r>
            <a:r>
              <a:rPr lang="en-US" altLang="zh-CN" dirty="0"/>
              <a:t>[mask]</a:t>
            </a:r>
            <a:r>
              <a:rPr lang="zh-CN" altLang="en-US" dirty="0"/>
              <a:t>位置输出</a:t>
            </a:r>
            <a:r>
              <a:rPr lang="en-US" altLang="zh-CN" dirty="0"/>
              <a:t>t</a:t>
            </a:r>
            <a:r>
              <a:rPr lang="zh-CN" altLang="en-US" dirty="0"/>
              <a:t>的概率应该在输入类别为</a:t>
            </a:r>
            <a:r>
              <a:rPr lang="en-US" altLang="zh-CN" dirty="0"/>
              <a:t>l</a:t>
            </a:r>
            <a:r>
              <a:rPr lang="zh-CN" altLang="en-US" dirty="0"/>
              <a:t>的示例时很高，即                      很高</a:t>
            </a:r>
            <a:endParaRPr lang="en-US" altLang="zh-CN" dirty="0"/>
          </a:p>
          <a:p>
            <a:r>
              <a:rPr lang="zh-CN" altLang="en-US" dirty="0"/>
              <a:t>因此，定义给定</a:t>
            </a:r>
            <a:r>
              <a:rPr lang="en-US" altLang="zh-CN" dirty="0"/>
              <a:t>p</a:t>
            </a:r>
            <a:r>
              <a:rPr lang="zh-CN" altLang="en-US" dirty="0"/>
              <a:t>，对应</a:t>
            </a:r>
            <a:r>
              <a:rPr lang="en-US" altLang="zh-CN" dirty="0"/>
              <a:t>l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分数为：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F9D77-3867-CB2D-F208-F2E5EE9C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163" y="4455101"/>
            <a:ext cx="4614870" cy="17218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44109A-8FDF-CF3A-1B8B-9AC2A531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18" y="3380509"/>
            <a:ext cx="1819529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18E0B-39B7-85CB-141B-CC4B962F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Verbalizer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5B0EE-D35B-03E4-8042-8D96EDAE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其中，  代表所有</a:t>
            </a:r>
            <a:r>
              <a:rPr lang="en-US" altLang="zh-CN" dirty="0"/>
              <a:t>label</a:t>
            </a:r>
            <a:r>
              <a:rPr lang="zh-CN" altLang="en-US" dirty="0"/>
              <a:t>为</a:t>
            </a:r>
            <a:r>
              <a:rPr lang="en-US" altLang="zh-CN" dirty="0"/>
              <a:t>l</a:t>
            </a:r>
            <a:r>
              <a:rPr lang="zh-CN" altLang="en-US" dirty="0"/>
              <a:t>的数据集，   为训练集。为了寻找最佳</a:t>
            </a:r>
            <a:r>
              <a:rPr lang="en-US" altLang="zh-CN" dirty="0"/>
              <a:t>v</a:t>
            </a:r>
            <a:r>
              <a:rPr lang="zh-CN" altLang="en-US" dirty="0"/>
              <a:t>，求                                 即可。但前提是必须知道其他</a:t>
            </a:r>
            <a:r>
              <a:rPr lang="en-US" altLang="zh-CN" dirty="0"/>
              <a:t>label</a:t>
            </a:r>
            <a:r>
              <a:rPr lang="zh-CN" altLang="en-US" dirty="0"/>
              <a:t>的标签词。</a:t>
            </a:r>
            <a:endParaRPr lang="en-US" altLang="zh-CN" dirty="0"/>
          </a:p>
          <a:p>
            <a:r>
              <a:rPr lang="zh-CN" altLang="en-US" dirty="0"/>
              <a:t>首先对所有</a:t>
            </a:r>
            <a:r>
              <a:rPr lang="en-US" altLang="zh-CN" dirty="0"/>
              <a:t>label</a:t>
            </a:r>
            <a:r>
              <a:rPr lang="zh-CN" altLang="en-US" dirty="0"/>
              <a:t>随机分配多个</a:t>
            </a:r>
            <a:r>
              <a:rPr lang="en-US" altLang="zh-CN" dirty="0"/>
              <a:t>v</a:t>
            </a:r>
            <a:r>
              <a:rPr lang="zh-CN" altLang="en-US" dirty="0"/>
              <a:t>，找出效果最好的；</a:t>
            </a:r>
            <a:endParaRPr lang="en-US" altLang="zh-CN" dirty="0"/>
          </a:p>
          <a:p>
            <a:r>
              <a:rPr lang="zh-CN" altLang="en-US" dirty="0"/>
              <a:t>为了使结果不与初始的随机分配关联太大，定义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为选择</a:t>
            </a:r>
            <a:r>
              <a:rPr lang="en-US" altLang="zh-CN" dirty="0"/>
              <a:t>t</a:t>
            </a:r>
            <a:r>
              <a:rPr lang="zh-CN" altLang="en-US" dirty="0"/>
              <a:t>作为</a:t>
            </a:r>
            <a:r>
              <a:rPr lang="en-US" altLang="zh-CN" dirty="0"/>
              <a:t>l</a:t>
            </a:r>
            <a:r>
              <a:rPr lang="zh-CN" altLang="en-US" dirty="0"/>
              <a:t>的概率。对每一个</a:t>
            </a:r>
            <a:r>
              <a:rPr lang="en-US" altLang="zh-CN" dirty="0"/>
              <a:t>l</a:t>
            </a:r>
            <a:r>
              <a:rPr lang="zh-CN" altLang="en-US" dirty="0"/>
              <a:t>，取样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v</a:t>
            </a:r>
            <a:r>
              <a:rPr lang="zh-CN" altLang="en-US" dirty="0"/>
              <a:t>并计算：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EC93E0-35BA-AED4-2D85-0F551891E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00" y="1825625"/>
            <a:ext cx="381053" cy="447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96C260-FFE2-6D4B-1CAD-DC0BAACB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15" y="1882782"/>
            <a:ext cx="333422" cy="3334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4C7D8D-A4C0-391C-9483-729247C3E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898" y="2216204"/>
            <a:ext cx="2943636" cy="6763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27966E-473E-04AE-4C6E-B50722A26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533" y="3524645"/>
            <a:ext cx="2343477" cy="5430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71A1815-1B59-555B-074E-AD55CA8F0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716" y="4947292"/>
            <a:ext cx="491558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2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6FB07-077E-72B0-60A1-EDC0C524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fine-tuning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67219-9E45-DC6D-FCCB-50815BB2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      -&gt;  token sequence     -&gt;</a:t>
            </a:r>
            <a:r>
              <a:rPr lang="zh-CN" altLang="en-US" dirty="0"/>
              <a:t>用</a:t>
            </a:r>
            <a:r>
              <a:rPr lang="en-US" altLang="zh-CN" dirty="0"/>
              <a:t>LM</a:t>
            </a:r>
            <a:r>
              <a:rPr lang="zh-CN" altLang="en-US" dirty="0"/>
              <a:t>映射成</a:t>
            </a:r>
            <a:r>
              <a:rPr lang="en-US" altLang="zh-CN" dirty="0"/>
              <a:t>hidden vectors</a:t>
            </a:r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zh-CN" altLang="en-US" dirty="0"/>
              <a:t>对于下游任务的优化，一般会训练一个</a:t>
            </a:r>
            <a:r>
              <a:rPr lang="en-US" altLang="zh-CN" dirty="0"/>
              <a:t>task-specific head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,                      </a:t>
            </a:r>
            <a:r>
              <a:rPr lang="zh-CN" altLang="en-US" dirty="0"/>
              <a:t>是一个随机初始化的参量。在优化的过程中可能会产生大量的参数。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CE264A-E9CF-5CB1-9EBD-4D139A27C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39" y="1899345"/>
            <a:ext cx="428685" cy="371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1B11B9-0177-9B55-6184-72B70E65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865" y="1932686"/>
            <a:ext cx="219106" cy="3048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B9DE98-73AD-A6A4-EE20-41820FED8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48" y="2405809"/>
            <a:ext cx="1657581" cy="447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E9AAE1-1D60-CE26-846A-C67DA5F0A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97" y="2851056"/>
            <a:ext cx="3572374" cy="4382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8D1C44-16FD-72EF-A916-02D0088C4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645" y="2835836"/>
            <a:ext cx="4696480" cy="4382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2F2A47-47ED-8CEE-4C67-7F6F97EA8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621" y="3878977"/>
            <a:ext cx="2972215" cy="3620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BFF396B-0DE8-B18F-FF42-FAFA22F907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257" y="3810767"/>
            <a:ext cx="192431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58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98E10-0B78-E48C-6D54-5AAF29C4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Verbalizer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E937A-5704-8AA3-00CA-866BEE45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将新得到的分数做归一化，更新</a:t>
            </a:r>
            <a:r>
              <a:rPr lang="en-US" altLang="zh-CN" dirty="0"/>
              <a:t>ρ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其中，                                  。重复多次得到一个关于</a:t>
            </a:r>
            <a:r>
              <a:rPr lang="en-US" altLang="zh-CN" dirty="0"/>
              <a:t>ρ</a:t>
            </a:r>
            <a:r>
              <a:rPr lang="zh-CN" altLang="en-US" dirty="0"/>
              <a:t>的序列，根据最终的概率分布选择标签词。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2999FB-2CB2-4ED2-6B03-7DA84202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78" y="1559070"/>
            <a:ext cx="3772426" cy="847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7A50C2-672E-3243-36A8-B88854BA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86" y="2300373"/>
            <a:ext cx="3296110" cy="4763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37CB25-63F3-D9F3-FD6E-2E03C3F1D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668" y="3486927"/>
            <a:ext cx="687801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13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59762-6FCF-A1BA-8E47-2F4A299F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It’s Not Just Size That Matters: Small Language Models Are Also Few-Shot Learners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618CF-145D-5147-2338-CA5D97AE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EACL 2021</a:t>
            </a:r>
          </a:p>
          <a:p>
            <a:r>
              <a:rPr lang="zh-CN" altLang="en-US" dirty="0"/>
              <a:t>上一篇的姊妹篇。</a:t>
            </a:r>
            <a:r>
              <a:rPr lang="en-US" altLang="zh-CN" dirty="0"/>
              <a:t>PET</a:t>
            </a:r>
            <a:r>
              <a:rPr lang="zh-CN" altLang="en-US" dirty="0"/>
              <a:t>的缺陷在于，一个</a:t>
            </a:r>
            <a:r>
              <a:rPr lang="en-US" altLang="zh-CN" dirty="0"/>
              <a:t>prompt</a:t>
            </a:r>
            <a:r>
              <a:rPr lang="zh-CN" altLang="en-US" dirty="0"/>
              <a:t>中只能填入一个</a:t>
            </a:r>
            <a:r>
              <a:rPr lang="en-US" altLang="zh-CN" dirty="0"/>
              <a:t>mask</a:t>
            </a:r>
            <a:r>
              <a:rPr lang="zh-CN" altLang="en-US" dirty="0"/>
              <a:t>（即只能挖一个空），只能用于少量任务中。</a:t>
            </a:r>
            <a:endParaRPr lang="en-US" altLang="zh-CN" dirty="0"/>
          </a:p>
          <a:p>
            <a:r>
              <a:rPr lang="zh-CN" altLang="en-US" dirty="0"/>
              <a:t>在本文中，作者使</a:t>
            </a:r>
            <a:r>
              <a:rPr lang="en-US" altLang="zh-CN" dirty="0"/>
              <a:t>PET</a:t>
            </a:r>
            <a:r>
              <a:rPr lang="zh-CN" altLang="en-US" dirty="0"/>
              <a:t>能够填入多个</a:t>
            </a:r>
            <a:r>
              <a:rPr lang="en-US" altLang="zh-CN" dirty="0"/>
              <a:t>mask</a:t>
            </a:r>
            <a:r>
              <a:rPr lang="zh-CN" altLang="en-US" dirty="0"/>
              <a:t>以适应更复杂的任务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60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DD05C-8DB6-D89A-F651-EA7C90ED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F1EC1-4B58-6ED5-E9F3-256FD1C8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PET</a:t>
            </a:r>
            <a:r>
              <a:rPr lang="zh-CN" altLang="en-US" dirty="0"/>
              <a:t>和</a:t>
            </a:r>
            <a:r>
              <a:rPr lang="en-US" altLang="zh-CN" dirty="0" err="1"/>
              <a:t>iPET</a:t>
            </a:r>
            <a:r>
              <a:rPr lang="zh-CN" altLang="en-US" dirty="0"/>
              <a:t>的优越性，在</a:t>
            </a:r>
            <a:r>
              <a:rPr lang="en-US" altLang="zh-CN" dirty="0" err="1"/>
              <a:t>superGLUE</a:t>
            </a:r>
            <a:r>
              <a:rPr lang="zh-CN" altLang="en-US" dirty="0"/>
              <a:t>测试下，使用</a:t>
            </a:r>
            <a:r>
              <a:rPr lang="en-US" altLang="zh-CN" dirty="0"/>
              <a:t>32</a:t>
            </a:r>
            <a:r>
              <a:rPr lang="zh-CN" altLang="en-US" dirty="0"/>
              <a:t>个训练数据，能够在参数量只有</a:t>
            </a:r>
            <a:r>
              <a:rPr lang="en-US" altLang="zh-CN" dirty="0"/>
              <a:t>GPT-3</a:t>
            </a:r>
            <a:r>
              <a:rPr lang="zh-CN" altLang="en-US" dirty="0"/>
              <a:t>的</a:t>
            </a:r>
            <a:r>
              <a:rPr lang="en-US" altLang="zh-CN" dirty="0"/>
              <a:t>0.1%</a:t>
            </a:r>
            <a:r>
              <a:rPr lang="zh-CN" altLang="en-US" dirty="0"/>
              <a:t>情况下达到相近的效果。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AE7CBD-DA27-3A9F-69A2-1AAB2D93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09" y="2996747"/>
            <a:ext cx="4504892" cy="34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2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133F5-424E-E94C-B601-DA619CF1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formulation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0AC29-3D6F-2B75-0D33-9D4C7E0B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原本的</a:t>
            </a:r>
            <a:r>
              <a:rPr lang="en-US" altLang="zh-CN" dirty="0"/>
              <a:t>verbalizer</a:t>
            </a:r>
            <a:r>
              <a:rPr lang="zh-CN" altLang="en-US" dirty="0"/>
              <a:t>，一个输出只能对应一个</a:t>
            </a:r>
            <a:r>
              <a:rPr lang="en-US" altLang="zh-CN" dirty="0"/>
              <a:t>token</a:t>
            </a:r>
            <a:r>
              <a:rPr lang="zh-CN" altLang="en-US" dirty="0"/>
              <a:t>，现在，一个输出可以对应多个</a:t>
            </a:r>
            <a:r>
              <a:rPr lang="en-US" altLang="zh-CN" dirty="0"/>
              <a:t>token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对于输入句子            ，定义其所有可能输出为             。对于给定的</a:t>
            </a:r>
            <a:r>
              <a:rPr lang="en-US" altLang="zh-CN" dirty="0"/>
              <a:t>PVP</a:t>
            </a:r>
            <a:r>
              <a:rPr lang="zh-CN" altLang="en-US" dirty="0"/>
              <a:t>，定义                                 表示</a:t>
            </a:r>
            <a:r>
              <a:rPr lang="en-US" altLang="zh-CN" dirty="0"/>
              <a:t>Y</a:t>
            </a:r>
            <a:r>
              <a:rPr lang="en-US" altLang="zh-CN" baseline="-25000" dirty="0"/>
              <a:t>X</a:t>
            </a:r>
            <a:r>
              <a:rPr lang="zh-CN" altLang="en-US" dirty="0"/>
              <a:t>中标签对应的最大</a:t>
            </a:r>
            <a:r>
              <a:rPr lang="en-US" altLang="zh-CN" dirty="0"/>
              <a:t>[mask]</a:t>
            </a:r>
            <a:r>
              <a:rPr lang="zh-CN" altLang="en-US" dirty="0"/>
              <a:t>的数量。</a:t>
            </a:r>
            <a:endParaRPr lang="en-US" altLang="zh-CN" dirty="0"/>
          </a:p>
          <a:p>
            <a:r>
              <a:rPr lang="zh-CN" altLang="en-US" dirty="0"/>
              <a:t>            表示输入序列 </a:t>
            </a:r>
            <a:r>
              <a:rPr lang="en-US" altLang="zh-CN" dirty="0"/>
              <a:t>x </a:t>
            </a:r>
            <a:r>
              <a:rPr lang="zh-CN" altLang="en-US" dirty="0"/>
              <a:t>被转化为的含有 </a:t>
            </a:r>
            <a:r>
              <a:rPr lang="en-US" altLang="zh-CN" dirty="0"/>
              <a:t>k </a:t>
            </a:r>
            <a:r>
              <a:rPr lang="zh-CN" altLang="en-US" dirty="0"/>
              <a:t>个</a:t>
            </a:r>
            <a:r>
              <a:rPr lang="en-US" altLang="zh-CN" dirty="0"/>
              <a:t>[mask]</a:t>
            </a:r>
            <a:r>
              <a:rPr lang="zh-CN" altLang="en-US" dirty="0"/>
              <a:t>的序列。</a:t>
            </a:r>
          </a:p>
          <a:p>
            <a:pPr marL="0" indent="0">
              <a:buNone/>
            </a:pPr>
            <a:r>
              <a:rPr lang="zh-CN" altLang="en-US" dirty="0"/>
              <a:t>不同 </a:t>
            </a:r>
            <a:r>
              <a:rPr lang="en-US" altLang="zh-CN" dirty="0"/>
              <a:t>label </a:t>
            </a:r>
            <a:r>
              <a:rPr lang="zh-CN" altLang="en-US" dirty="0"/>
              <a:t>对应的预测</a:t>
            </a:r>
            <a:r>
              <a:rPr lang="en-US" altLang="zh-CN" dirty="0"/>
              <a:t>token </a:t>
            </a:r>
            <a:r>
              <a:rPr lang="zh-CN" altLang="en-US" dirty="0"/>
              <a:t>都是不同的，所以不同 </a:t>
            </a:r>
            <a:r>
              <a:rPr lang="en-US" altLang="zh-CN" dirty="0"/>
              <a:t>label </a:t>
            </a:r>
            <a:r>
              <a:rPr lang="zh-CN" altLang="en-US" dirty="0"/>
              <a:t>需要不同的          。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8091B5-8C82-8754-6578-D7DD3FCD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389" y="2299398"/>
            <a:ext cx="1609950" cy="333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638A6E-A84A-0FFC-9407-11F45246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48" y="2773052"/>
            <a:ext cx="981212" cy="3143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00BF09-C5BC-BD6E-15D8-62B751847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439" y="2711130"/>
            <a:ext cx="1143160" cy="4382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05FAC2-D2E0-BB70-7DB9-3457362B5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760" y="3149341"/>
            <a:ext cx="3067478" cy="390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5699A3-2360-50C3-A408-61EB603B5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8678" y="4001294"/>
            <a:ext cx="847843" cy="4382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04AF859-D937-1ECE-0DCF-3B176DF4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660" y="4929549"/>
            <a:ext cx="84784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22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4CD08-AFCF-B20B-5F14-A257C7F2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formulation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4BD2E-9F97-DD5E-E61A-37FE8BA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        </a:t>
            </a:r>
            <a:r>
              <a:rPr lang="zh-CN" altLang="en-US" dirty="0"/>
              <a:t>表示用模型</a:t>
            </a:r>
            <a:r>
              <a:rPr lang="en-US" altLang="zh-CN" dirty="0"/>
              <a:t>M</a:t>
            </a:r>
            <a:r>
              <a:rPr lang="zh-CN" altLang="en-US" dirty="0"/>
              <a:t>在</a:t>
            </a:r>
            <a:r>
              <a:rPr lang="en-US" altLang="zh-CN" dirty="0"/>
              <a:t>z</a:t>
            </a:r>
            <a:r>
              <a:rPr lang="zh-CN" altLang="en-US" dirty="0"/>
              <a:t>（即</a:t>
            </a:r>
            <a:r>
              <a:rPr lang="en-US" altLang="zh-CN" dirty="0"/>
              <a:t>p(x)</a:t>
            </a:r>
            <a:r>
              <a:rPr lang="zh-CN" altLang="en-US" dirty="0"/>
              <a:t>）中，于第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mask</a:t>
            </a:r>
            <a:r>
              <a:rPr lang="zh-CN" altLang="en-US" dirty="0"/>
              <a:t>处生成单词</a:t>
            </a:r>
            <a:r>
              <a:rPr lang="en-US" altLang="zh-CN" dirty="0"/>
              <a:t>t</a:t>
            </a:r>
            <a:r>
              <a:rPr lang="zh-CN" altLang="en-US" dirty="0"/>
              <a:t>的概率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351BF3-F18F-A44D-5CCD-7F090680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82" y="1825625"/>
            <a:ext cx="128605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1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5B7A8-BCAD-B954-0489-40B80C1A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497EF-69EF-02DB-6392-71B04CFA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Scenario: </a:t>
            </a:r>
            <a:r>
              <a:rPr lang="zh-CN" altLang="en-US" dirty="0"/>
              <a:t>情感分类，</a:t>
            </a:r>
            <a:r>
              <a:rPr lang="en-US" altLang="zh-CN" dirty="0"/>
              <a:t>label Y = {+1,-1}</a:t>
            </a:r>
          </a:p>
          <a:p>
            <a:r>
              <a:rPr lang="en-US" altLang="zh-CN" dirty="0"/>
              <a:t>Pattern</a:t>
            </a:r>
            <a:r>
              <a:rPr lang="zh-CN" altLang="en-US" dirty="0"/>
              <a:t>：</a:t>
            </a:r>
            <a:r>
              <a:rPr lang="en-US" altLang="zh-CN" dirty="0"/>
              <a:t>P(x) = x. it was [mask].</a:t>
            </a:r>
          </a:p>
          <a:p>
            <a:r>
              <a:rPr lang="en-US" altLang="zh-CN" dirty="0"/>
              <a:t>Verbalizer: v(+1) = great; v(-1) = terrible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LM</a:t>
            </a:r>
            <a:r>
              <a:rPr lang="zh-CN" altLang="en-US" dirty="0"/>
              <a:t>将</a:t>
            </a:r>
            <a:r>
              <a:rPr lang="en-US" altLang="zh-CN" dirty="0"/>
              <a:t>terrible</a:t>
            </a:r>
            <a:r>
              <a:rPr lang="zh-CN" altLang="en-US" dirty="0"/>
              <a:t>分割成了</a:t>
            </a:r>
            <a:r>
              <a:rPr lang="en-US" altLang="zh-CN" dirty="0" err="1"/>
              <a:t>terri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ble</a:t>
            </a:r>
            <a:r>
              <a:rPr lang="zh-CN" altLang="en-US" dirty="0"/>
              <a:t>两个</a:t>
            </a:r>
            <a:r>
              <a:rPr lang="en-US" altLang="zh-CN" dirty="0"/>
              <a:t>token</a:t>
            </a:r>
            <a:r>
              <a:rPr lang="zh-CN" altLang="en-US" dirty="0"/>
              <a:t>，则</a:t>
            </a:r>
            <a:r>
              <a:rPr lang="en-US" altLang="zh-CN" dirty="0"/>
              <a:t>l(x) = 2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817839-63F4-5EC6-E9B6-0FDB78E2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79" y="4001294"/>
            <a:ext cx="5620534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15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B6D8B-D0C9-B771-D4A5-889BE724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71103-7247-486A-B470-FD24F9FB9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由以上定义可得</a:t>
            </a:r>
            <a:endParaRPr lang="en-US" altLang="zh-CN" dirty="0"/>
          </a:p>
          <a:p>
            <a:r>
              <a:rPr lang="zh-CN" altLang="en-US" dirty="0"/>
              <a:t>将生成概率重新定义为：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071A8F-9C83-9ED2-C9AF-29DD552A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112" y="1825625"/>
            <a:ext cx="3734321" cy="4096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7A50F9-DB51-18F2-388E-1081E4184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63" y="3429000"/>
            <a:ext cx="7050585" cy="16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859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3E077-CDCF-EDF1-C937-EF83706E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8C286-C526-29E5-BA64-DBF824A5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其中，                                         ；</a:t>
            </a:r>
            <a:endParaRPr lang="en-US" altLang="zh-CN" dirty="0"/>
          </a:p>
          <a:p>
            <a:r>
              <a:rPr lang="zh-CN" altLang="en-US" dirty="0"/>
              <a:t>除了第</a:t>
            </a:r>
            <a:r>
              <a:rPr lang="en-US" altLang="zh-CN" dirty="0"/>
              <a:t>j</a:t>
            </a:r>
            <a:r>
              <a:rPr lang="zh-CN" altLang="en-US" dirty="0"/>
              <a:t>项，</a:t>
            </a:r>
            <a:r>
              <a:rPr lang="en-US" altLang="zh-CN" dirty="0"/>
              <a:t>z’</a:t>
            </a:r>
            <a:r>
              <a:rPr lang="zh-CN" altLang="en-US" dirty="0"/>
              <a:t> </a:t>
            </a:r>
            <a:r>
              <a:rPr lang="en-US" altLang="zh-CN" dirty="0"/>
              <a:t>=z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这个过程相当于先对所有</a:t>
            </a:r>
            <a:r>
              <a:rPr lang="en-US" altLang="zh-CN" dirty="0"/>
              <a:t>token</a:t>
            </a:r>
            <a:r>
              <a:rPr lang="zh-CN" altLang="en-US" dirty="0"/>
              <a:t>进行预测，找到表现最好的</a:t>
            </a:r>
            <a:r>
              <a:rPr lang="en-US" altLang="zh-CN" dirty="0"/>
              <a:t>t</a:t>
            </a:r>
            <a:r>
              <a:rPr lang="zh-CN" altLang="en-US" dirty="0"/>
              <a:t>填入第一个</a:t>
            </a:r>
            <a:r>
              <a:rPr lang="en-US" altLang="zh-CN" dirty="0"/>
              <a:t>[mask]</a:t>
            </a:r>
            <a:r>
              <a:rPr lang="zh-CN" altLang="en-US" dirty="0"/>
              <a:t>，然后在此基础上继续找</a:t>
            </a:r>
            <a:r>
              <a:rPr lang="en-US" altLang="zh-CN" dirty="0"/>
              <a:t>t</a:t>
            </a:r>
            <a:r>
              <a:rPr lang="zh-CN" altLang="en-US" dirty="0"/>
              <a:t>填入第二个</a:t>
            </a:r>
            <a:r>
              <a:rPr lang="en-US" altLang="zh-CN" dirty="0"/>
              <a:t>[mask]</a:t>
            </a:r>
            <a:r>
              <a:rPr lang="zh-CN" altLang="en-US" dirty="0"/>
              <a:t>，直到全部填完。变成了一个自回归模型。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A4ACE8-8B3F-6CC9-956E-431398CC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839480"/>
            <a:ext cx="3810532" cy="4096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6762B6-693A-C234-C455-A74925495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07" y="2911162"/>
            <a:ext cx="3086531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56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A808E-A0FC-442C-0CC0-8F551B68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17227D-2764-C9D0-B61B-F619F202F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956" y="2012661"/>
            <a:ext cx="4679140" cy="36815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D82A4B-12D0-93CF-0F69-371C44D28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30" y="3429000"/>
            <a:ext cx="538237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17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4818A-D121-03FB-1E8B-76834DF9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DF201-C3D0-4CAC-F5B6-B184BC3F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使用上面递归的方式计算训练样本</a:t>
            </a:r>
            <a:r>
              <a:rPr lang="en-US" altLang="zh-CN" dirty="0"/>
              <a:t>token</a:t>
            </a:r>
            <a:r>
              <a:rPr lang="zh-CN" altLang="en-US" dirty="0"/>
              <a:t>的得到成本很高，为了在一个 </a:t>
            </a:r>
            <a:r>
              <a:rPr lang="en-US" altLang="zh-CN" dirty="0"/>
              <a:t>forward-pass </a:t>
            </a:r>
            <a:r>
              <a:rPr lang="zh-CN" altLang="en-US" dirty="0"/>
              <a:t>中得到整体标签分数，进行如下操作来近似得到              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总是用最大数量的</a:t>
            </a:r>
            <a:r>
              <a:rPr lang="en-US" altLang="zh-CN" dirty="0"/>
              <a:t>mask tokens</a:t>
            </a:r>
            <a:r>
              <a:rPr lang="zh-CN" altLang="en-US" dirty="0"/>
              <a:t>来表达</a:t>
            </a:r>
            <a:r>
              <a:rPr lang="en-US" altLang="zh-CN" dirty="0"/>
              <a:t>output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对于每一个            ，并行预测所有</a:t>
            </a:r>
            <a:r>
              <a:rPr lang="en-US" altLang="zh-CN" dirty="0"/>
              <a:t>token</a:t>
            </a:r>
            <a:r>
              <a:rPr lang="zh-CN" altLang="en-US" dirty="0"/>
              <a:t>，并忽略所有不必要的              位置上的</a:t>
            </a:r>
            <a:r>
              <a:rPr lang="en-US" altLang="zh-CN" dirty="0"/>
              <a:t>mask tokens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F1627-5E8E-9E80-B949-7CB430A2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73" y="2602459"/>
            <a:ext cx="1286054" cy="447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99A734-F657-76CE-5D77-5CB268CF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27" y="3636503"/>
            <a:ext cx="1143160" cy="3810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C4364E-7615-4CA1-F9B9-6C6EB8FB5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949" y="4017556"/>
            <a:ext cx="1181265" cy="4286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1F6ECD-B6F5-4264-0D30-D041C493A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900" y="4603863"/>
            <a:ext cx="458216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5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A56D5-3C43-9516-5F6F-74BDA5B2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Prompt-based fine-tunning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347F2-088B-1876-8D8F-23680A20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类似于预训练模型的训练方法，让</a:t>
            </a:r>
            <a:r>
              <a:rPr lang="en-US" altLang="zh-CN" dirty="0"/>
              <a:t>LM</a:t>
            </a:r>
            <a:r>
              <a:rPr lang="zh-CN" altLang="en-US" dirty="0"/>
              <a:t>直接预测结果</a:t>
            </a:r>
            <a:endParaRPr lang="en-US" altLang="zh-CN" dirty="0"/>
          </a:p>
          <a:p>
            <a:r>
              <a:rPr lang="en-US" altLang="zh-CN" dirty="0"/>
              <a:t>No reason to watch it  </a:t>
            </a:r>
            <a:r>
              <a:rPr lang="zh-CN" altLang="en-US" dirty="0"/>
              <a:t>情感分类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7FCB2-1B97-9A41-E316-FA74840D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7" y="3553557"/>
            <a:ext cx="5715798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8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406F6-4756-DD5B-142E-6BBA67A9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with formal q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E4636F-A6B4-46B1-962B-A2297F9BC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196" y="2667757"/>
            <a:ext cx="5430008" cy="53347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A373ED-3B92-BE13-18EF-044A2F0E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54" y="4068866"/>
            <a:ext cx="531569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9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E14FD-5087-0581-955F-20CBE2B5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loss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97880-5CC2-EC4D-12DE-AFFC0A0E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     不是一个概率分布（</a:t>
            </a:r>
            <a:r>
              <a:rPr lang="en-US" altLang="zh-CN" dirty="0"/>
              <a:t>Σ&lt;1</a:t>
            </a:r>
            <a:r>
              <a:rPr lang="zh-CN" altLang="en-US" dirty="0"/>
              <a:t>），不能使用交叉熵，选择</a:t>
            </a:r>
            <a:r>
              <a:rPr lang="en-US" altLang="zh-CN" dirty="0"/>
              <a:t>hinge loss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即目标类别的分数和其他各个类别的分数之差都大于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1 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D27281-D4AF-CF5F-2831-C4146120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13" y="1732252"/>
            <a:ext cx="447737" cy="5239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739A07-9051-8837-ADC8-9C7A4025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53" y="2933631"/>
            <a:ext cx="585869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479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CE58A-95C0-317D-40AB-AB4DE14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2C2DB10-A979-42B9-5A28-CA1C09E7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0896A6-CDDF-26F3-2AA4-A7C72E2B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690688"/>
            <a:ext cx="9182871" cy="4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08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0D92-08FA-5CD9-F72F-4E132337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F9DB4-0FB9-BF9F-6C2A-1CB3BC38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针对任务选择</a:t>
            </a:r>
            <a:r>
              <a:rPr lang="en-US" altLang="zh-CN" dirty="0"/>
              <a:t>PVP</a:t>
            </a:r>
            <a:r>
              <a:rPr lang="zh-CN" altLang="en-US" dirty="0"/>
              <a:t>很重要；</a:t>
            </a:r>
            <a:endParaRPr lang="en-US" altLang="zh-CN" dirty="0"/>
          </a:p>
          <a:p>
            <a:r>
              <a:rPr lang="zh-CN" altLang="en-US" dirty="0"/>
              <a:t>不使用知识蒸馏甚至效果更好，但知识蒸馏占用的资源更少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1E770B-56F5-8886-5D68-935342358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379" y="3327817"/>
            <a:ext cx="3815242" cy="24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73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38729-117E-6D50-EDBF-CECBF453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r>
              <a:rPr lang="zh-CN" altLang="en-US" dirty="0"/>
              <a:t>（</a:t>
            </a:r>
            <a:r>
              <a:rPr lang="en-US" altLang="zh-CN" dirty="0"/>
              <a:t>model type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B42DD5-FED6-4243-C23C-95D9A60C6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780" y="1931916"/>
            <a:ext cx="6935168" cy="4124901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DD76E4-501A-32D8-C5AD-5FEDDB0AAE32}"/>
              </a:ext>
            </a:extLst>
          </p:cNvPr>
          <p:cNvSpPr txBox="1"/>
          <p:nvPr/>
        </p:nvSpPr>
        <p:spPr>
          <a:xfrm>
            <a:off x="7772400" y="2230582"/>
            <a:ext cx="3913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WSC: </a:t>
            </a:r>
            <a:r>
              <a:rPr lang="zh-CN" altLang="en-US" sz="2800" dirty="0">
                <a:latin typeface="+mn-ea"/>
              </a:rPr>
              <a:t>预测依赖关系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 err="1">
                <a:latin typeface="+mn-ea"/>
              </a:rPr>
              <a:t>ReCoRD</a:t>
            </a:r>
            <a:r>
              <a:rPr lang="zh-CN" altLang="en-US" sz="2800" dirty="0">
                <a:latin typeface="+mn-ea"/>
              </a:rPr>
              <a:t>：同义词替换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COPA</a:t>
            </a:r>
            <a:r>
              <a:rPr lang="zh-CN" altLang="en-US" sz="2800" dirty="0">
                <a:latin typeface="+mn-ea"/>
              </a:rPr>
              <a:t>：判断因果关系</a:t>
            </a:r>
          </a:p>
        </p:txBody>
      </p:sp>
    </p:spTree>
    <p:extLst>
      <p:ext uri="{BB962C8B-B14F-4D97-AF65-F5344CB8AC3E}">
        <p14:creationId xmlns:p14="http://schemas.microsoft.com/office/powerpoint/2010/main" val="284171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A41E-23AD-43E4-3990-DD9C930E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 engineering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A8E3C-A800-0B06-805D-EBF02240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Prompt</a:t>
            </a:r>
            <a:r>
              <a:rPr lang="zh-CN" altLang="en-US" dirty="0"/>
              <a:t>的形式很重要。一般可以分为两个映射：输入的映射与标签的映射。</a:t>
            </a:r>
            <a:endParaRPr lang="en-US" altLang="zh-CN" dirty="0"/>
          </a:p>
          <a:p>
            <a:r>
              <a:rPr lang="zh-CN" altLang="en-US" dirty="0"/>
              <a:t>人工的</a:t>
            </a:r>
            <a:r>
              <a:rPr lang="en-US" altLang="zh-CN" dirty="0"/>
              <a:t>prompt</a:t>
            </a:r>
            <a:r>
              <a:rPr lang="zh-CN" altLang="en-US" dirty="0"/>
              <a:t>选取需要大量的经验，我们希望能找到一种自动的方式来选取</a:t>
            </a:r>
            <a:r>
              <a:rPr lang="en-US" altLang="zh-CN" dirty="0"/>
              <a:t>prompt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9976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9B096-D42F-B7F7-6812-9B2E65BC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Making Pre-trained Language Models Better Few-shot Learners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6A0F5-7AE0-C941-7790-E950AC61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ACL 2021</a:t>
            </a:r>
          </a:p>
          <a:p>
            <a:r>
              <a:rPr lang="zh-CN" altLang="en-US" dirty="0"/>
              <a:t>预训练模型在</a:t>
            </a:r>
            <a:r>
              <a:rPr lang="en-US" altLang="zh-CN" dirty="0"/>
              <a:t>NLP</a:t>
            </a:r>
            <a:r>
              <a:rPr lang="zh-CN" altLang="en-US" dirty="0"/>
              <a:t>任务上显现出强大的能力，其中使用</a:t>
            </a:r>
            <a:r>
              <a:rPr lang="en-US" altLang="zh-CN" dirty="0"/>
              <a:t>prompt</a:t>
            </a:r>
            <a:r>
              <a:rPr lang="zh-CN" altLang="en-US" dirty="0"/>
              <a:t>方法的</a:t>
            </a:r>
            <a:r>
              <a:rPr lang="en-US" altLang="zh-CN" dirty="0"/>
              <a:t>GPT-3</a:t>
            </a:r>
            <a:r>
              <a:rPr lang="zh-CN" altLang="en-US" dirty="0"/>
              <a:t>在</a:t>
            </a:r>
            <a:r>
              <a:rPr lang="en-US" altLang="zh-CN" dirty="0"/>
              <a:t>few-shot</a:t>
            </a:r>
            <a:r>
              <a:rPr lang="zh-CN" altLang="en-US" dirty="0"/>
              <a:t>的任务上有很好的表现。</a:t>
            </a:r>
            <a:endParaRPr lang="en-US" altLang="zh-CN" dirty="0"/>
          </a:p>
          <a:p>
            <a:r>
              <a:rPr lang="en-US" altLang="zh-CN" dirty="0"/>
              <a:t>GPT-3</a:t>
            </a:r>
            <a:r>
              <a:rPr lang="zh-CN" altLang="en-US" dirty="0"/>
              <a:t>过于庞大，难以在常规场景下运作，使用一个中等大小的</a:t>
            </a:r>
            <a:r>
              <a:rPr lang="en-US" altLang="zh-CN" dirty="0"/>
              <a:t>LM</a:t>
            </a:r>
            <a:r>
              <a:rPr lang="zh-CN" altLang="en-US" dirty="0"/>
              <a:t>（本文使用</a:t>
            </a:r>
            <a:r>
              <a:rPr lang="en-US" altLang="zh-CN" dirty="0"/>
              <a:t>BERT</a:t>
            </a:r>
            <a:r>
              <a:rPr lang="zh-CN" altLang="en-US" dirty="0"/>
              <a:t>和</a:t>
            </a:r>
            <a:r>
              <a:rPr lang="en-US" altLang="zh-CN" dirty="0" err="1"/>
              <a:t>RoBERTa</a:t>
            </a:r>
            <a:r>
              <a:rPr lang="zh-CN" altLang="en-US" dirty="0"/>
              <a:t>）以及小批量</a:t>
            </a:r>
            <a:r>
              <a:rPr lang="en-US" altLang="zh-CN" dirty="0"/>
              <a:t>examples</a:t>
            </a:r>
            <a:r>
              <a:rPr lang="zh-CN" altLang="en-US" dirty="0"/>
              <a:t>进行训练有很强的实用价值</a:t>
            </a:r>
            <a:endParaRPr lang="en-US" altLang="zh-CN" dirty="0"/>
          </a:p>
          <a:p>
            <a:r>
              <a:rPr lang="en-US" altLang="zh-CN" dirty="0"/>
              <a:t>Prompt</a:t>
            </a:r>
            <a:r>
              <a:rPr lang="zh-CN" altLang="en-US" dirty="0"/>
              <a:t>的选取很难，希望找到</a:t>
            </a:r>
            <a:r>
              <a:rPr lang="en-US" altLang="zh-CN" dirty="0"/>
              <a:t>automatic prompt generation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12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3D27D-F94B-402B-7312-73406D9D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formulation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A2DFA-F59E-481C-C7F6-957485AD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E3033"/>
                </a:solidFill>
                <a:effectLst/>
              </a:rPr>
              <a:t>希望</a:t>
            </a:r>
            <a:r>
              <a:rPr lang="zh-CN" altLang="en-US" dirty="0">
                <a:solidFill>
                  <a:srgbClr val="2E3033"/>
                </a:solidFill>
              </a:rPr>
              <a:t>在</a:t>
            </a:r>
            <a:r>
              <a:rPr lang="zh-CN" altLang="en-US" b="0" i="0" dirty="0">
                <a:solidFill>
                  <a:srgbClr val="2E3033"/>
                </a:solidFill>
                <a:effectLst/>
              </a:rPr>
              <a:t>预训练语言模型</a:t>
            </a:r>
            <a:r>
              <a:rPr lang="en-US" altLang="zh-CN" b="0" i="0" dirty="0">
                <a:solidFill>
                  <a:srgbClr val="2E3033"/>
                </a:solidFill>
                <a:effectLst/>
              </a:rPr>
              <a:t>L</a:t>
            </a:r>
            <a:r>
              <a:rPr lang="zh-CN" altLang="en-US" b="0" i="0" dirty="0">
                <a:solidFill>
                  <a:srgbClr val="2E3033"/>
                </a:solidFill>
                <a:effectLst/>
              </a:rPr>
              <a:t>上，对一个标签空间为</a:t>
            </a:r>
            <a:r>
              <a:rPr lang="en-US" altLang="zh-CN" dirty="0">
                <a:solidFill>
                  <a:srgbClr val="2E3033"/>
                </a:solidFill>
              </a:rPr>
              <a:t>Y</a:t>
            </a:r>
            <a:r>
              <a:rPr lang="zh-CN" altLang="en-US" dirty="0">
                <a:solidFill>
                  <a:srgbClr val="2E3033"/>
                </a:solidFill>
              </a:rPr>
              <a:t>的</a:t>
            </a:r>
            <a:r>
              <a:rPr lang="zh-CN" altLang="en-US" b="0" i="0" dirty="0">
                <a:solidFill>
                  <a:srgbClr val="2E3033"/>
                </a:solidFill>
                <a:effectLst/>
              </a:rPr>
              <a:t>任务</a:t>
            </a:r>
            <a:r>
              <a:rPr lang="en-US" altLang="zh-CN" b="0" i="0" dirty="0">
                <a:solidFill>
                  <a:srgbClr val="2E3033"/>
                </a:solidFill>
                <a:effectLst/>
              </a:rPr>
              <a:t>D</a:t>
            </a:r>
            <a:r>
              <a:rPr lang="zh-CN" altLang="en-US" b="0" i="0" dirty="0">
                <a:solidFill>
                  <a:srgbClr val="2E3033"/>
                </a:solidFill>
                <a:effectLst/>
              </a:rPr>
              <a:t>进行微调，</a:t>
            </a:r>
            <a:r>
              <a:rPr lang="zh-CN" altLang="en-US" dirty="0">
                <a:solidFill>
                  <a:srgbClr val="2E3033"/>
                </a:solidFill>
              </a:rPr>
              <a:t>一个</a:t>
            </a:r>
            <a:r>
              <a:rPr lang="en-US" altLang="zh-CN" dirty="0">
                <a:solidFill>
                  <a:srgbClr val="2E3033"/>
                </a:solidFill>
              </a:rPr>
              <a:t>class</a:t>
            </a:r>
            <a:r>
              <a:rPr lang="zh-CN" altLang="en-US" dirty="0">
                <a:solidFill>
                  <a:srgbClr val="2E3033"/>
                </a:solidFill>
              </a:rPr>
              <a:t>对应一个标签 </a:t>
            </a:r>
            <a:r>
              <a:rPr lang="en-US" altLang="zh-CN" dirty="0">
                <a:solidFill>
                  <a:srgbClr val="2E3033"/>
                </a:solidFill>
              </a:rPr>
              <a:t>y</a:t>
            </a:r>
            <a:r>
              <a:rPr lang="zh-CN" altLang="en-US" b="0" i="0" dirty="0">
                <a:solidFill>
                  <a:srgbClr val="2E3033"/>
                </a:solidFill>
                <a:effectLst/>
              </a:rPr>
              <a:t>。</a:t>
            </a:r>
            <a:endParaRPr lang="en-US" altLang="zh-CN" b="0" i="0" dirty="0">
              <a:solidFill>
                <a:srgbClr val="2E3033"/>
              </a:solidFill>
              <a:effectLst/>
            </a:endParaRPr>
          </a:p>
          <a:p>
            <a:r>
              <a:rPr lang="zh-CN" altLang="en-US" dirty="0">
                <a:solidFill>
                  <a:srgbClr val="2E3033"/>
                </a:solidFill>
              </a:rPr>
              <a:t>假设在训练集</a:t>
            </a:r>
            <a:r>
              <a:rPr lang="en-US" altLang="zh-CN" dirty="0" err="1">
                <a:solidFill>
                  <a:srgbClr val="2E3033"/>
                </a:solidFill>
              </a:rPr>
              <a:t>D</a:t>
            </a:r>
            <a:r>
              <a:rPr lang="en-US" altLang="zh-CN" baseline="-25000" dirty="0" err="1">
                <a:solidFill>
                  <a:srgbClr val="2E3033"/>
                </a:solidFill>
              </a:rPr>
              <a:t>train</a:t>
            </a:r>
            <a:r>
              <a:rPr lang="zh-CN" altLang="en-US" dirty="0">
                <a:solidFill>
                  <a:srgbClr val="2E3033"/>
                </a:solidFill>
              </a:rPr>
              <a:t>中每个</a:t>
            </a:r>
            <a:r>
              <a:rPr lang="en-US" altLang="zh-CN" dirty="0">
                <a:solidFill>
                  <a:srgbClr val="2E3033"/>
                </a:solidFill>
              </a:rPr>
              <a:t>class</a:t>
            </a:r>
            <a:r>
              <a:rPr lang="zh-CN" altLang="en-US" dirty="0">
                <a:solidFill>
                  <a:srgbClr val="2E3033"/>
                </a:solidFill>
              </a:rPr>
              <a:t>有</a:t>
            </a:r>
            <a:r>
              <a:rPr lang="en-US" altLang="zh-CN" dirty="0">
                <a:solidFill>
                  <a:srgbClr val="2E3033"/>
                </a:solidFill>
              </a:rPr>
              <a:t>K</a:t>
            </a:r>
            <a:r>
              <a:rPr lang="zh-CN" altLang="en-US" dirty="0">
                <a:solidFill>
                  <a:srgbClr val="2E3033"/>
                </a:solidFill>
              </a:rPr>
              <a:t>个样本，样本总数为</a:t>
            </a:r>
            <a:endParaRPr lang="en-US" altLang="zh-CN" dirty="0">
              <a:solidFill>
                <a:srgbClr val="2E3033"/>
              </a:solidFill>
            </a:endParaRPr>
          </a:p>
          <a:p>
            <a:endParaRPr lang="en-US" altLang="zh-CN" dirty="0">
              <a:solidFill>
                <a:srgbClr val="2E3033"/>
              </a:solidFill>
            </a:endParaRPr>
          </a:p>
          <a:p>
            <a:r>
              <a:rPr lang="zh-CN" altLang="en-US" dirty="0">
                <a:solidFill>
                  <a:srgbClr val="2E3033"/>
                </a:solidFill>
              </a:rPr>
              <a:t>目标：实现一个</a:t>
            </a:r>
            <a:r>
              <a:rPr lang="en-US" altLang="zh-CN" dirty="0">
                <a:solidFill>
                  <a:srgbClr val="2E3033"/>
                </a:solidFill>
              </a:rPr>
              <a:t>task-agnostic</a:t>
            </a:r>
            <a:r>
              <a:rPr lang="zh-CN" altLang="en-US" dirty="0">
                <a:solidFill>
                  <a:srgbClr val="2E3033"/>
                </a:solidFill>
              </a:rPr>
              <a:t>的学习策略，能够很好地推广到一个不可知的</a:t>
            </a:r>
            <a:r>
              <a:rPr lang="en-US" altLang="zh-CN" dirty="0">
                <a:solidFill>
                  <a:srgbClr val="2E3033"/>
                </a:solidFill>
              </a:rPr>
              <a:t>test set</a:t>
            </a:r>
            <a:r>
              <a:rPr lang="zh-CN" altLang="en-US" dirty="0">
                <a:solidFill>
                  <a:srgbClr val="2E3033"/>
                </a:solidFill>
              </a:rPr>
              <a:t>上</a:t>
            </a:r>
            <a:endParaRPr lang="en-US" altLang="zh-CN" dirty="0">
              <a:solidFill>
                <a:srgbClr val="2E3033"/>
              </a:solidFill>
            </a:endParaRPr>
          </a:p>
          <a:p>
            <a:r>
              <a:rPr lang="zh-CN" altLang="en-US" dirty="0">
                <a:solidFill>
                  <a:srgbClr val="2E3033"/>
                </a:solidFill>
              </a:rPr>
              <a:t>为了模型选取以及超参数优化，再额外设置一个与</a:t>
            </a:r>
            <a:r>
              <a:rPr lang="en-US" altLang="zh-CN" dirty="0" err="1">
                <a:solidFill>
                  <a:srgbClr val="2E3033"/>
                </a:solidFill>
              </a:rPr>
              <a:t>D</a:t>
            </a:r>
            <a:r>
              <a:rPr lang="en-US" altLang="zh-CN" baseline="-25000" dirty="0" err="1">
                <a:solidFill>
                  <a:srgbClr val="2E3033"/>
                </a:solidFill>
              </a:rPr>
              <a:t>train</a:t>
            </a:r>
            <a:r>
              <a:rPr lang="zh-CN" altLang="en-US" dirty="0">
                <a:solidFill>
                  <a:srgbClr val="2E3033"/>
                </a:solidFill>
              </a:rPr>
              <a:t>相同大小的</a:t>
            </a:r>
            <a:r>
              <a:rPr lang="en-US" altLang="zh-CN" dirty="0" err="1">
                <a:solidFill>
                  <a:srgbClr val="2E3033"/>
                </a:solidFill>
              </a:rPr>
              <a:t>D</a:t>
            </a:r>
            <a:r>
              <a:rPr lang="en-US" altLang="zh-CN" baseline="-25000" dirty="0" err="1">
                <a:solidFill>
                  <a:srgbClr val="2E3033"/>
                </a:solidFill>
              </a:rPr>
              <a:t>dev</a:t>
            </a:r>
            <a:endParaRPr lang="en-US" altLang="zh-CN" baseline="-25000" dirty="0">
              <a:solidFill>
                <a:srgbClr val="2E3033"/>
              </a:solidFill>
            </a:endParaRPr>
          </a:p>
          <a:p>
            <a:endParaRPr lang="en-US" altLang="zh-CN" dirty="0">
              <a:solidFill>
                <a:srgbClr val="2E30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BC90D0-30BE-7636-0504-C8E27752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98" y="3252763"/>
            <a:ext cx="2172003" cy="352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91D102-F0B5-BFF6-AC4E-A94F5E9B2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207" y="3195605"/>
            <a:ext cx="3077004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2465</Words>
  <Application>Microsoft Office PowerPoint</Application>
  <PresentationFormat>宽屏</PresentationFormat>
  <Paragraphs>228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9" baseType="lpstr">
      <vt:lpstr>-apple-system</vt:lpstr>
      <vt:lpstr>等线</vt:lpstr>
      <vt:lpstr>等线 Light</vt:lpstr>
      <vt:lpstr>Arial</vt:lpstr>
      <vt:lpstr>Office 主题​​</vt:lpstr>
      <vt:lpstr>Automatic Prompt engineering </vt:lpstr>
      <vt:lpstr>prompt</vt:lpstr>
      <vt:lpstr>Why we need prompt</vt:lpstr>
      <vt:lpstr>Why we need prompt</vt:lpstr>
      <vt:lpstr>Formal fine-tuning</vt:lpstr>
      <vt:lpstr>Prompt-based fine-tunning</vt:lpstr>
      <vt:lpstr>Prompt engineering</vt:lpstr>
      <vt:lpstr>Making Pre-trained Language Models Better Few-shot Learners</vt:lpstr>
      <vt:lpstr>Task formulation</vt:lpstr>
      <vt:lpstr>Overall architecture</vt:lpstr>
      <vt:lpstr>Approach(classification)</vt:lpstr>
      <vt:lpstr>Approach(classification)</vt:lpstr>
      <vt:lpstr>Approach（Regression）</vt:lpstr>
      <vt:lpstr>Chosen of template/label</vt:lpstr>
      <vt:lpstr>Automatic selection of label words</vt:lpstr>
      <vt:lpstr>Automatic generation of templates</vt:lpstr>
      <vt:lpstr>Automatic generation of templates</vt:lpstr>
      <vt:lpstr>Automatic generation of templates</vt:lpstr>
      <vt:lpstr>Automatic generation of templates</vt:lpstr>
      <vt:lpstr>Fine-tuning with Demonstrations</vt:lpstr>
      <vt:lpstr>Fine-tuning with Demonstration</vt:lpstr>
      <vt:lpstr>Sampling strategy</vt:lpstr>
      <vt:lpstr>Experiments</vt:lpstr>
      <vt:lpstr>Experiments</vt:lpstr>
      <vt:lpstr>Experiments</vt:lpstr>
      <vt:lpstr>Analysis(prompt)</vt:lpstr>
      <vt:lpstr>Analysis(sample efficiency)</vt:lpstr>
      <vt:lpstr>Analysis(demonstration sampling)</vt:lpstr>
      <vt:lpstr>Exploiting Cloze Questions for Few Shot Text Classification and Natural Language Inference</vt:lpstr>
      <vt:lpstr>PET</vt:lpstr>
      <vt:lpstr>Task formulation</vt:lpstr>
      <vt:lpstr>PVP training and inference</vt:lpstr>
      <vt:lpstr>PVP training and inference</vt:lpstr>
      <vt:lpstr>Auxiliary Language Modeling</vt:lpstr>
      <vt:lpstr>Combining PVPs</vt:lpstr>
      <vt:lpstr>Combining PVPs</vt:lpstr>
      <vt:lpstr>Combining PVPs</vt:lpstr>
      <vt:lpstr>Combining PVPs</vt:lpstr>
      <vt:lpstr>Iterative PET</vt:lpstr>
      <vt:lpstr>Iterative PET</vt:lpstr>
      <vt:lpstr>Iterative PET</vt:lpstr>
      <vt:lpstr>iPET performance</vt:lpstr>
      <vt:lpstr>Experiments</vt:lpstr>
      <vt:lpstr>Comparison with SOTA</vt:lpstr>
      <vt:lpstr>Analysis</vt:lpstr>
      <vt:lpstr>Analysis of using of pretrained model</vt:lpstr>
      <vt:lpstr>Analysis of adding pretrained loss</vt:lpstr>
      <vt:lpstr>Appendix: Automatic Verbalizer Search</vt:lpstr>
      <vt:lpstr>Automatic Verbalizer Search</vt:lpstr>
      <vt:lpstr>Automatic Verbalizer Search</vt:lpstr>
      <vt:lpstr>It’s Not Just Size That Matters: Small Language Models Are Also Few-Shot Learners</vt:lpstr>
      <vt:lpstr>Greener</vt:lpstr>
      <vt:lpstr>Task formulation</vt:lpstr>
      <vt:lpstr>Task formulation</vt:lpstr>
      <vt:lpstr>An example</vt:lpstr>
      <vt:lpstr>inference</vt:lpstr>
      <vt:lpstr>inference</vt:lpstr>
      <vt:lpstr>An example</vt:lpstr>
      <vt:lpstr>training</vt:lpstr>
      <vt:lpstr>Comparison with formal q</vt:lpstr>
      <vt:lpstr>Training loss</vt:lpstr>
      <vt:lpstr>experiments</vt:lpstr>
      <vt:lpstr>analysis</vt:lpstr>
      <vt:lpstr>Analysis（model type）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生成带情感caption的一些想法</dc:title>
  <dc:creator>王 寅峰</dc:creator>
  <cp:lastModifiedBy>王 寅峰</cp:lastModifiedBy>
  <cp:revision>27</cp:revision>
  <dcterms:created xsi:type="dcterms:W3CDTF">2022-03-19T10:06:26Z</dcterms:created>
  <dcterms:modified xsi:type="dcterms:W3CDTF">2022-06-10T12:20:06Z</dcterms:modified>
</cp:coreProperties>
</file>