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5C3B-38C2-47BA-6386-FA93EFE9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5CA84C-B7AF-E6C5-598E-518344534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481CA-2227-94F3-5C8C-B5AB7CA7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55E99-F59E-7540-CFA7-8ED68CC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ED506-0652-8092-3A0E-2AEE5306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B9CBA-ACDA-C4BC-7C4B-037A3F1B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9DE2E-DF23-6D28-04DF-24F91BAB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F86F6-B16E-C069-D5C2-3F75B2C5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0954E-296D-C5AE-2E91-40A5929F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33D7E-7080-4C1F-0AA8-92AA3C6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D8F77-D276-EC89-321B-36C199F6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8762F-E3F0-85A9-0074-ADFBE305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B2FD8-95AD-5879-77A1-6666720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29AEF-60F5-23E9-5A20-94CF008F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0133-CC52-3C4E-4794-D5DABCED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8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00576-F257-5EF9-1CBE-4904624A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9F8C8-3CAD-0C5E-20EF-F523FF71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D7407-C901-4E8D-E363-CFC38BA7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2C6BB-3253-E37A-97C5-5AB5809C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03C0-994E-3A2D-787A-74116B28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D6F94-3420-C47A-D987-A8B08F71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2FB8D-5534-35B3-44BE-252C3958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C9D1E-C9C0-A501-FCE0-54CD7526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9A4B3-408E-1FFA-FE82-AB83CDD4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EE3F2-6003-A34D-0A8F-2DEB8361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6D0E-2C2B-F290-07DB-768844F2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8A378-2BCA-8766-CF7C-5B997FF6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F69FD-DADB-D3EE-2FB7-CD483D84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CD3A6-B02F-FBA1-A7FE-84310C87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9B7CF-575A-D949-1749-5C947C9E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C5441-9404-1C18-8699-F4A3D2F0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0EBC-C639-54D3-226D-9C2ADF46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3C5E7-B8EF-7DD4-DC06-715B9C03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45BED-AC3B-42B3-AF8A-36D82397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A1CC97-149E-EA15-5CB2-2FCFE2DF8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D853C8-4CAC-C6ED-BE46-97EA2F632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BAC88-758D-0D82-4C6E-01332456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497A1-6A0E-F079-9EF3-D5503D73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72F2A-9815-3E70-F8DB-D9E05A9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E39B-1664-45D3-5D9A-75ADF8E1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736D3-D599-F0E4-3487-DA19BD2D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25998-8843-4C73-6692-87008739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BF7CC-508E-F53D-0BE9-F20DE390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061E-7272-42C5-8CD6-6527917E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8729C-DEF2-25E8-3DD4-6FA8F515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408C6-B254-F211-ACB6-45773CF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6CBE-1A76-D9D2-3E36-2E4AAEB5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E3C1F-D7F5-5388-6039-57D49CF5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E6FCB-4829-EFF8-2E40-B91A9594D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24B4C-C55A-924F-C974-3ADA0491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84F7F-20DB-A9E9-0B81-87B67982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D3082-100B-4884-652C-0FD74D3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2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FAFA-BF3C-A55E-FE7C-AF14851E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D888C-48B4-2A73-2F78-7DD24649A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6EF00-E933-08E5-B467-0CE47C2E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B9732-4805-F231-ED65-C897479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F0A08-C0E1-7C96-6701-E16838C0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2E6E0-0B02-CCA2-E3C8-37A9360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F94E2-F698-314B-9317-9B90CA50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8F2AD-148C-6E33-9AD6-356BD4C2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C6FA6-3E67-13D2-C660-1ED7CBCF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51EA-A079-4428-B84A-6A1186E3C63D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ACD4C-2E00-E624-7B9E-C671B4F1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B8351-CDFF-657B-13AE-4A944112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B4D6-6191-4CB0-BF80-C328FA95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4.xml"/><Relationship Id="rId7" Type="http://schemas.openxmlformats.org/officeDocument/2006/relationships/image" Target="../media/image2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30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32.xml"/><Relationship Id="rId10" Type="http://schemas.openxmlformats.org/officeDocument/2006/relationships/image" Target="../media/image49.png"/><Relationship Id="rId4" Type="http://schemas.openxmlformats.org/officeDocument/2006/relationships/tags" Target="../tags/tag31.xml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6.xml"/><Relationship Id="rId16" Type="http://schemas.openxmlformats.org/officeDocument/2006/relationships/image" Target="../media/image2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5.PNG"/><Relationship Id="rId5" Type="http://schemas.openxmlformats.org/officeDocument/2006/relationships/tags" Target="../tags/tag9.xml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14.xml"/><Relationship Id="rId21" Type="http://schemas.openxmlformats.org/officeDocument/2006/relationships/image" Target="../media/image36.png"/><Relationship Id="rId7" Type="http://schemas.openxmlformats.org/officeDocument/2006/relationships/tags" Target="../tags/tag18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tags" Target="../tags/tag13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5" Type="http://schemas.openxmlformats.org/officeDocument/2006/relationships/image" Target="../media/image30.png"/><Relationship Id="rId10" Type="http://schemas.openxmlformats.org/officeDocument/2006/relationships/tags" Target="../tags/tag21.xml"/><Relationship Id="rId19" Type="http://schemas.openxmlformats.org/officeDocument/2006/relationships/image" Target="../media/image34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C9B8A-4D06-7B66-6FF9-38274D7EA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1B312-A10C-6ADF-C5A4-C56A7A329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July 8, 2022</a:t>
            </a:r>
          </a:p>
        </p:txBody>
      </p:sp>
    </p:spTree>
    <p:extLst>
      <p:ext uri="{BB962C8B-B14F-4D97-AF65-F5344CB8AC3E}">
        <p14:creationId xmlns:p14="http://schemas.microsoft.com/office/powerpoint/2010/main" val="367469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B46D32A-097B-FF8C-5E01-725AF39ADB79}"/>
              </a:ext>
            </a:extLst>
          </p:cNvPr>
          <p:cNvSpPr txBox="1"/>
          <p:nvPr/>
        </p:nvSpPr>
        <p:spPr>
          <a:xfrm>
            <a:off x="1365697" y="705246"/>
            <a:ext cx="9459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opological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somorphism (Homomorphism), the crown in the field of cross-domain alignment.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C246029-F184-A674-70CD-43FBFDEAC094}"/>
              </a:ext>
            </a:extLst>
          </p:cNvPr>
          <p:cNvSpPr txBox="1"/>
          <p:nvPr/>
        </p:nvSpPr>
        <p:spPr>
          <a:xfrm>
            <a:off x="442730" y="1277518"/>
            <a:ext cx="80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solution: Substitute </a:t>
            </a:r>
            <a:r>
              <a:rPr lang="en-US" altLang="zh-CN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Statistics </a:t>
            </a:r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standard isomorphism measures</a:t>
            </a:r>
            <a:r>
              <a:rPr lang="en-US" altLang="zh-CN" baseline="300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0863593-B88F-CE38-5EF9-091589900251}"/>
              </a:ext>
            </a:extLst>
          </p:cNvPr>
          <p:cNvSpPr txBox="1"/>
          <p:nvPr/>
        </p:nvSpPr>
        <p:spPr>
          <a:xfrm>
            <a:off x="442728" y="6359330"/>
            <a:ext cx="102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The Secret is in the Spectra: Predicting Cross-lingual Task Performance with Spectral Similarity Measures</a:t>
            </a:r>
            <a:endParaRPr lang="en-US" altLang="zh-CN" sz="1600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4F647C-2431-7B7D-22A8-3C9E6BFEAB8B}"/>
              </a:ext>
            </a:extLst>
          </p:cNvPr>
          <p:cNvCxnSpPr>
            <a:cxnSpLocks/>
          </p:cNvCxnSpPr>
          <p:nvPr/>
        </p:nvCxnSpPr>
        <p:spPr>
          <a:xfrm>
            <a:off x="309565" y="1192192"/>
            <a:ext cx="11380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8BD9603E-9544-A8E7-B9AB-4C65D2D3C134}"/>
              </a:ext>
            </a:extLst>
          </p:cNvPr>
          <p:cNvSpPr txBox="1"/>
          <p:nvPr/>
        </p:nvSpPr>
        <p:spPr>
          <a:xfrm>
            <a:off x="442727" y="2055568"/>
            <a:ext cx="536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armonic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 of Condition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(COND-HM):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\documentclass{article}&#10;\usepackage{amsmath}&#10;\pagestyle{empty}&#10;\begin{document}&#10;&#10;\begin{equation*}&#10;\operatorname{COND}-\mathrm{HM}\left(\mathbf{X}_{1}, \mathbf{X}_{2}\right)=\frac{2 \cdot \kappa\left(\mathbf{X}_{\mathbf{1}}\right) \kappa\left(\mathbf{X}_{2}\right)}{\kappa\left(\mathbf{X}_{1}\right)+\kappa\left(\mathbf{X}_{2}\right)}&#10;\end{equation*}&#10;&#10;&#10;\end{document}" title="IguanaTex Bitmap Display">
            <a:extLst>
              <a:ext uri="{FF2B5EF4-FFF2-40B4-BE49-F238E27FC236}">
                <a16:creationId xmlns:a16="http://schemas.microsoft.com/office/drawing/2014/main" id="{0C7CA166-134D-7338-A7E5-669E7E9BE0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0" y="2655291"/>
            <a:ext cx="4597333" cy="598857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2803AB05-8193-5912-01FB-5C6893B1403E}"/>
              </a:ext>
            </a:extLst>
          </p:cNvPr>
          <p:cNvSpPr txBox="1"/>
          <p:nvPr/>
        </p:nvSpPr>
        <p:spPr>
          <a:xfrm>
            <a:off x="442727" y="4422618"/>
            <a:ext cx="212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Gap: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\documentclass{article}&#10;\usepackage{amsmath}&#10;\pagestyle{empty}&#10;\begin{document}&#10;&#10;\begin{equation*}&#10;S V G\left(\mathbf{X}_{1}, \mathbf{X}_{2}\right)=\sum_{i=1}^{d}\left(\log \sigma_{i}^{1}-\log \sigma_{i}^{2}\right)^{2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89D5E15-336E-26A3-7D0F-B10607FB09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2" y="4947590"/>
            <a:ext cx="4227047" cy="739048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D57EB8D0-F196-7ABD-0185-9956065F6E46}"/>
              </a:ext>
            </a:extLst>
          </p:cNvPr>
          <p:cNvSpPr txBox="1"/>
          <p:nvPr/>
        </p:nvSpPr>
        <p:spPr>
          <a:xfrm>
            <a:off x="442727" y="3572117"/>
            <a:ext cx="521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                     ,                                  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 descr="\documentclass{article}&#10;\usepackage{amsmath}&#10;\pagestyle{empty}&#10;\begin{document}&#10;&#10;\begin{equation*}&#10;\kappa_{e c n}(\mathbf{X})=\frac{\sigma_{1}}{\sigma_{e \operatorname{ran} k}(\mathbf{X})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AA0A4D-2974-2DAF-01A5-9B03345A98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2" y="3550412"/>
            <a:ext cx="1906591" cy="414476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\begin{equation*}&#10;\operatorname{erank}(\mathbf{X})=\left\lfloor e^{H(\Sigma)}\right\rfloor&#10;\end{equation*}&#10;&#10;&#10;\end{document}" title="IguanaTex Bitmap Display">
            <a:extLst>
              <a:ext uri="{FF2B5EF4-FFF2-40B4-BE49-F238E27FC236}">
                <a16:creationId xmlns:a16="http://schemas.microsoft.com/office/drawing/2014/main" id="{9510C73E-AC93-E4DD-EA50-ACD4EC1F25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05" y="3570985"/>
            <a:ext cx="1745676" cy="364495"/>
          </a:xfrm>
          <a:prstGeom prst="rect">
            <a:avLst/>
          </a:prstGeom>
        </p:spPr>
      </p:pic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B2496A6C-0821-735C-5BCE-37F729DEC745}"/>
              </a:ext>
            </a:extLst>
          </p:cNvPr>
          <p:cNvSpPr/>
          <p:nvPr/>
        </p:nvSpPr>
        <p:spPr>
          <a:xfrm>
            <a:off x="7473778" y="1983196"/>
            <a:ext cx="3869412" cy="1827232"/>
          </a:xfrm>
          <a:prstGeom prst="wedgeRectCallout">
            <a:avLst>
              <a:gd name="adj1" fmla="val -71466"/>
              <a:gd name="adj2" fmla="val 58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72DF16-8CE2-402B-AA75-B5883780C3D1}"/>
              </a:ext>
            </a:extLst>
          </p:cNvPr>
          <p:cNvSpPr txBox="1"/>
          <p:nvPr/>
        </p:nvSpPr>
        <p:spPr>
          <a:xfrm>
            <a:off x="7586522" y="2111982"/>
            <a:ext cx="3679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way to evaluate the </a:t>
            </a:r>
            <a:r>
              <a:rPr lang="en-US" altLang="zh-CN" sz="16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‘transferability potential’ </a:t>
            </a:r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two spaces. The higher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COND-HM</a:t>
            </a:r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higher its sensitivity to perturbations. HM treats large discrepancies between two numbers in a manner that leans towards the smaller one.</a:t>
            </a:r>
            <a:endParaRPr lang="zh-CN" altLang="en-US" sz="1600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EFC9AE8A-E9BF-4647-8730-5AEF1732DE1E}"/>
              </a:ext>
            </a:extLst>
          </p:cNvPr>
          <p:cNvSpPr/>
          <p:nvPr/>
        </p:nvSpPr>
        <p:spPr>
          <a:xfrm>
            <a:off x="7473778" y="4241859"/>
            <a:ext cx="3869412" cy="1827232"/>
          </a:xfrm>
          <a:prstGeom prst="wedgeRectCallout">
            <a:avLst>
              <a:gd name="adj1" fmla="val -71466"/>
              <a:gd name="adj2" fmla="val 58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251C82-C962-D450-823C-E7B2D1902C30}"/>
              </a:ext>
            </a:extLst>
          </p:cNvPr>
          <p:cNvSpPr txBox="1"/>
          <p:nvPr/>
        </p:nvSpPr>
        <p:spPr>
          <a:xfrm>
            <a:off x="7586522" y="4370645"/>
            <a:ext cx="3679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intuition here is that two embedding spaces </a:t>
            </a:r>
            <a:r>
              <a:rPr lang="en-US" altLang="zh-CN" sz="16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similar singular values at the same index will be more isomorphic </a:t>
            </a:r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easier to align into a shared space, and </a:t>
            </a:r>
            <a:r>
              <a:rPr lang="en-US" altLang="zh-CN" sz="1600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more effective cross-lingual transfer</a:t>
            </a:r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0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56CD2C-754A-83A9-76FF-E13A96D245A9}"/>
              </a:ext>
            </a:extLst>
          </p:cNvPr>
          <p:cNvSpPr txBox="1"/>
          <p:nvPr/>
        </p:nvSpPr>
        <p:spPr>
          <a:xfrm>
            <a:off x="309565" y="918703"/>
            <a:ext cx="80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Motivated by 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and spectral statistics in isomorphism quantifying: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A3E4D-DF4C-81C3-5D79-57FF2847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09" y="1408892"/>
            <a:ext cx="6595382" cy="190973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115F66-6706-1725-8138-879A2B22EAF7}"/>
              </a:ext>
            </a:extLst>
          </p:cNvPr>
          <p:cNvGrpSpPr/>
          <p:nvPr/>
        </p:nvGrpSpPr>
        <p:grpSpPr>
          <a:xfrm>
            <a:off x="309565" y="3543127"/>
            <a:ext cx="11218820" cy="923331"/>
            <a:chOff x="309565" y="3751477"/>
            <a:chExt cx="11218820" cy="923331"/>
          </a:xfrm>
        </p:grpSpPr>
        <p:pic>
          <p:nvPicPr>
            <p:cNvPr id="9" name="图片 8" descr="\documentclass{article}&#10;\usepackage{amsmath}&#10;\pagestyle{empty}&#10;\begin{document}&#10;&#10;\begin{equation*}&#10;\eta=\sqrt{\|A\|_{F}^{2} / d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104E9406-614F-243B-B1C4-A5F78BE07AA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166" y="3751477"/>
              <a:ext cx="1287107" cy="3693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5D881F7-A16F-63D2-6664-CAE23A4FEAC4}"/>
                    </a:ext>
                  </a:extLst>
                </p:cNvPr>
                <p:cNvSpPr txBox="1"/>
                <p:nvPr/>
              </p:nvSpPr>
              <p:spPr>
                <a:xfrm>
                  <a:off x="309565" y="3751478"/>
                  <a:ext cx="11218820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                        </a:t>
                  </a:r>
                  <a:r>
                    <a:rPr lang="en-US" altLang="zh-CN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the </a:t>
                  </a:r>
                  <a:r>
                    <a:rPr lang="en-US" altLang="zh-CN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 of singular values,             . </a:t>
                  </a:r>
                  <a:r>
                    <a:rPr lang="en-US" altLang="zh-CN" b="1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 of the top directions are given the same singular value</a:t>
                  </a:r>
                  <a:r>
                    <a:rPr lang="en-US" altLang="zh-CN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Otherwise, if it </a:t>
                  </a:r>
                  <a:r>
                    <a:rPr lang="en-US" altLang="zh-CN" b="1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below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2A2B2E"/>
                          </a:solidFill>
                          <a:latin typeface="Cambria Math" panose="02040503050406030204" pitchFamily="18" charset="0"/>
                        </a:rPr>
                        <m:t>𝜷𝜼</m:t>
                      </m:r>
                    </m:oMath>
                  </a14:m>
                  <a:r>
                    <a:rPr lang="en-US" altLang="zh-CN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it is considered a minor effect (some are quite small, and fairly noisy), and it is </a:t>
                  </a:r>
                  <a:r>
                    <a:rPr lang="en-US" altLang="zh-CN" b="1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left alone</a:t>
                  </a:r>
                  <a:r>
                    <a:rPr lang="en-US" altLang="zh-CN" dirty="0">
                      <a:solidFill>
                        <a:srgbClr val="2A2B2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5D881F7-A16F-63D2-6664-CAE23A4F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5" y="3751478"/>
                  <a:ext cx="11218820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489" t="-328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 descr="\documentclass{article}&#10;\usepackage{amsmath}&#10;\pagestyle{empty}&#10;\begin{document}&#10;&#10;\begin{equation*}&#10;\beta \geq 0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62EBD17F-33CA-91A4-8701-7B6BADE1E81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097" y="3833286"/>
              <a:ext cx="544457" cy="205714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53E692D-D203-C56D-0593-7E2D3E90D41C}"/>
              </a:ext>
            </a:extLst>
          </p:cNvPr>
          <p:cNvSpPr txBox="1"/>
          <p:nvPr/>
        </p:nvSpPr>
        <p:spPr>
          <a:xfrm>
            <a:off x="309565" y="455984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Spectral Normalization: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BDB8EC4-4349-4C32-A326-B545096264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88" y="4915233"/>
            <a:ext cx="7690423" cy="16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5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63B558-E320-90C4-D0B5-CA5B018E2FC7}"/>
              </a:ext>
            </a:extLst>
          </p:cNvPr>
          <p:cNvSpPr txBox="1"/>
          <p:nvPr/>
        </p:nvSpPr>
        <p:spPr>
          <a:xfrm>
            <a:off x="309565" y="705246"/>
            <a:ext cx="80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A48A3-5526-AD83-6EE0-65A3402F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3" y="1410971"/>
            <a:ext cx="5602397" cy="189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0408A8-84D5-1F7E-9EA2-0D956A155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3" y="3646752"/>
            <a:ext cx="5600607" cy="27301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E91149-D458-9B61-3845-787FACF23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55" y="1884845"/>
            <a:ext cx="5602397" cy="35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FILIP: FINE-GRAINED INTERACTIVE LANGUAGEIMAGE PRE-TRAINING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5FFE7-B576-90B7-8CB6-7D6DAD9FE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9" y="705246"/>
            <a:ext cx="6179729" cy="32069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889B55-17A6-C0FA-2999-E748B92FACBB}"/>
              </a:ext>
            </a:extLst>
          </p:cNvPr>
          <p:cNvSpPr txBox="1"/>
          <p:nvPr/>
        </p:nvSpPr>
        <p:spPr>
          <a:xfrm>
            <a:off x="309565" y="426619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pre-computed offline, but via 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similarity of the 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\documentclass{article}&#10;\usepackage{amsmath}&#10;\pagestyle{empty}&#10;\begin{document}&#10;&#10;\begin{equation*}&#10;s_{i, j}^{I}=s_{i, j}^{T}=f_{\theta}\left(x_{i}^{I}\right)^{\top} g_{\phi}\left(x_{j}^{T}\right)&#10;\end{equation*}&#10;&#10;&#10;\end{document}" title="IguanaTex Bitmap Display">
            <a:extLst>
              <a:ext uri="{FF2B5EF4-FFF2-40B4-BE49-F238E27FC236}">
                <a16:creationId xmlns:a16="http://schemas.microsoft.com/office/drawing/2014/main" id="{2EF69F3B-A183-E4F7-A3F2-B97FB63470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72" y="4977384"/>
            <a:ext cx="2841600" cy="3469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84303D-8114-8641-97FD-9ACAA7028CC3}"/>
              </a:ext>
            </a:extLst>
          </p:cNvPr>
          <p:cNvSpPr txBox="1"/>
          <p:nvPr/>
        </p:nvSpPr>
        <p:spPr>
          <a:xfrm>
            <a:off x="309565" y="549025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Attention, Self Attention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fine-grained level, but the data from both modalities are intertwined, can not go offline.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34272C-5638-5B3A-8B7C-4823D6DC09AB}"/>
              </a:ext>
            </a:extLst>
          </p:cNvPr>
          <p:cNvSpPr txBox="1"/>
          <p:nvPr/>
        </p:nvSpPr>
        <p:spPr>
          <a:xfrm>
            <a:off x="7046564" y="913583"/>
            <a:ext cx="4377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 formulates the similarities between text and image in image-to-text 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 descr="\documentclass{article}&#10;\usepackage{amsmath}&#10;\pagestyle{empty}&#10;\begin{document}&#10;&#10;\begin{equation*}&#10;s_{i, j}^{I}\left(x_{i}^{I}, x_{j}^{T}\right)=\frac{1}{n_{1}} \sum_{k=1}^{n_{1}}\left[f_{\theta}\left(x_{i}^{I}\right)\right]_{k}^{\top}\left[g_{\phi}\left(x_{j}^{T}\right)\right]_{m_{k}^{I}},&#10;\end{equation*}&#10;&#10;&#10;\end{document}" title="IguanaTex Bitmap Display">
            <a:extLst>
              <a:ext uri="{FF2B5EF4-FFF2-40B4-BE49-F238E27FC236}">
                <a16:creationId xmlns:a16="http://schemas.microsoft.com/office/drawing/2014/main" id="{0968B0EC-4025-DF1A-920D-89DFDF0CA6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06" y="1687852"/>
            <a:ext cx="4543543" cy="6322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E66F42-D8FE-2F6E-EBA1-720423A83B36}"/>
              </a:ext>
            </a:extLst>
          </p:cNvPr>
          <p:cNvSpPr txBox="1"/>
          <p:nvPr/>
        </p:nvSpPr>
        <p:spPr>
          <a:xfrm>
            <a:off x="7046562" y="2448019"/>
            <a:ext cx="4377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 descr="\documentclass{article}&#10;\usepackage{amsmath}&#10;\pagestyle{empty}&#10;\begin{document}&#10;&#10;\begin{equation*}&#10;m_{k}^{I}=\arg \max _{0 \leq r&lt;n_{2}}\left[f_{\theta}\left(x_{i}^{I}\right)\right]_{k}^{\top}\left[g_{\phi}\left(x_{j}^{T}\right)\right]_{r}&#10;\end{equation*}&#10;&#10;\end{document}" title="IguanaTex Bitmap Display">
            <a:extLst>
              <a:ext uri="{FF2B5EF4-FFF2-40B4-BE49-F238E27FC236}">
                <a16:creationId xmlns:a16="http://schemas.microsoft.com/office/drawing/2014/main" id="{A6AD9EE2-0B8A-D8A8-672B-D05C1B7DE0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62" y="2934840"/>
            <a:ext cx="3771428" cy="4347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CEFD436-783A-239C-C7E8-2198EFFE9510}"/>
              </a:ext>
            </a:extLst>
          </p:cNvPr>
          <p:cNvSpPr txBox="1"/>
          <p:nvPr/>
        </p:nvSpPr>
        <p:spPr>
          <a:xfrm>
            <a:off x="7046562" y="3498984"/>
            <a:ext cx="4377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similarities between text and image in image-to-text as: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 descr="\documentclass{article}&#10;\usepackage{amsmath}&#10;\pagestyle{empty}&#10;\begin{document}&#10;&#10;\begin{equation*}&#10;s_{i, j}^{T}\left(x_{i}^{I}, x_{j}^{T}\right)=\frac{1}{n_{2}} \sum_{k=1}^{n_{2}}\left[f_{\theta}\left(x_{i}^{I}\right)\right]_{m_{k}^{T}}^{T}\left[g_{\phi}\left(x_{j}^{T}\right)\right]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0A5ED3F-3DD5-C8EF-3CEB-CB3620E5F29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06" y="4310816"/>
            <a:ext cx="4421486" cy="6322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E13FD75-199F-7664-B7FD-F02178F721EE}"/>
              </a:ext>
            </a:extLst>
          </p:cNvPr>
          <p:cNvSpPr txBox="1"/>
          <p:nvPr/>
        </p:nvSpPr>
        <p:spPr>
          <a:xfrm>
            <a:off x="7046562" y="4970180"/>
            <a:ext cx="4377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\documentclass{article}&#10;\usepackage{amsmath}&#10;\pagestyle{empty}&#10;\begin{document}&#10;&#10;\begin{equation*}&#10;m_{k}^{T}=\arg \max _{0 \leq r&lt;n_{1}}\left[f_{\theta}\left(\boldsymbol{x}_{i}^{I}\right)\right]_{r}^{\top}\left[g_{\phi}\left(\boldsymbol{x}_{j}^{T}\right)\right]_{k}&#10;\end{equation*}&#10;&#10;&#10;\end{document}" title="IguanaTex Bitmap Display">
            <a:extLst>
              <a:ext uri="{FF2B5EF4-FFF2-40B4-BE49-F238E27FC236}">
                <a16:creationId xmlns:a16="http://schemas.microsoft.com/office/drawing/2014/main" id="{5FE6E13C-86B7-3BFF-4D39-96121C5E86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62" y="5442912"/>
            <a:ext cx="3849600" cy="4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FILIP: FINE-GRAINED INTERACTIVE LANGUAGEIMAGE PRE-TRAINING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734F51-5A4B-2966-F406-0BC25F79D076}"/>
              </a:ext>
            </a:extLst>
          </p:cNvPr>
          <p:cNvSpPr txBox="1"/>
          <p:nvPr/>
        </p:nvSpPr>
        <p:spPr>
          <a:xfrm>
            <a:off x="309565" y="705246"/>
            <a:ext cx="80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B0A5DA-46BB-F3BD-D0FA-501CBD36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21" y="705246"/>
            <a:ext cx="7438357" cy="2985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F55E5E-9CFD-A053-AF24-55B19078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1" y="3799631"/>
            <a:ext cx="7343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A6079D-2516-5FCC-DA1B-A2FA500C2C4A}"/>
              </a:ext>
            </a:extLst>
          </p:cNvPr>
          <p:cNvSpPr txBox="1"/>
          <p:nvPr/>
        </p:nvSpPr>
        <p:spPr>
          <a:xfrm>
            <a:off x="4629092" y="2875002"/>
            <a:ext cx="2933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3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BCAFA9-9C42-6BDA-4882-D1989701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34F6A3-F5C9-DFD5-3A5E-86DB2922E33F}"/>
              </a:ext>
            </a:extLst>
          </p:cNvPr>
          <p:cNvSpPr txBox="1"/>
          <p:nvPr/>
        </p:nvSpPr>
        <p:spPr>
          <a:xfrm>
            <a:off x="720524" y="1667549"/>
            <a:ext cx="9060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What Makes a Difference from Counterfactual Examples and Gradient Supervision (ECCV2020)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7F2163-C5B9-4672-D861-B715D06605B7}"/>
              </a:ext>
            </a:extLst>
          </p:cNvPr>
          <p:cNvSpPr txBox="1"/>
          <p:nvPr/>
        </p:nvSpPr>
        <p:spPr>
          <a:xfrm>
            <a:off x="720524" y="2501205"/>
            <a:ext cx="10104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 (ICLR2022)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5D9360-1B01-0B0F-1F68-7CF186219F9C}"/>
              </a:ext>
            </a:extLst>
          </p:cNvPr>
          <p:cNvSpPr txBox="1"/>
          <p:nvPr/>
        </p:nvSpPr>
        <p:spPr>
          <a:xfrm>
            <a:off x="720524" y="3244334"/>
            <a:ext cx="10425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Secret is in the Spectra: Predicting Cross-lingual Task Performance with Spectral Similarity Measures (EMNLP2020)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BC9946-9E69-D679-7CEB-6AB3FF4828F3}"/>
              </a:ext>
            </a:extLst>
          </p:cNvPr>
          <p:cNvSpPr txBox="1"/>
          <p:nvPr/>
        </p:nvSpPr>
        <p:spPr>
          <a:xfrm>
            <a:off x="720524" y="4165331"/>
            <a:ext cx="8249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FILIP: FINE-GRAINED INTERACTIVE LANGUAGEIMAGE PRE-TRAINING (ICLR2022)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2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What Makes a Difference from Counterfactual Examples and Gradient Supervision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C90993-1852-A320-CF86-7D20F2E4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9" y="866150"/>
            <a:ext cx="6439458" cy="52582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F1C65B-E384-CE1E-6346-4283043B8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06" y="3541335"/>
            <a:ext cx="1630821" cy="121930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107786-1345-2DFC-298F-9244D0235EEA}"/>
              </a:ext>
            </a:extLst>
          </p:cNvPr>
          <p:cNvGrpSpPr/>
          <p:nvPr/>
        </p:nvGrpSpPr>
        <p:grpSpPr>
          <a:xfrm>
            <a:off x="8531788" y="731777"/>
            <a:ext cx="2075252" cy="1580683"/>
            <a:chOff x="8826428" y="1199137"/>
            <a:chExt cx="2075252" cy="158068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3FBB79-05DA-45D7-8E4A-E1F5C9D21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428" y="1199137"/>
              <a:ext cx="2075252" cy="1580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F85FED-FD5C-D157-0668-493675EE959A}"/>
                </a:ext>
              </a:extLst>
            </p:cNvPr>
            <p:cNvSpPr/>
            <p:nvPr/>
          </p:nvSpPr>
          <p:spPr>
            <a:xfrm>
              <a:off x="9245600" y="2062409"/>
              <a:ext cx="452120" cy="355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CE33F9-D132-6D74-4B97-CCD024765BEE}"/>
                </a:ext>
              </a:extLst>
            </p:cNvPr>
            <p:cNvSpPr/>
            <p:nvPr/>
          </p:nvSpPr>
          <p:spPr>
            <a:xfrm>
              <a:off x="9418320" y="1302845"/>
              <a:ext cx="1290320" cy="129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589F13D-E3F1-60B2-8F58-E0D4CAF63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57" y="3535155"/>
            <a:ext cx="1630821" cy="12193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316CA0C-CC41-558E-29D8-D623D14D1C14}"/>
              </a:ext>
            </a:extLst>
          </p:cNvPr>
          <p:cNvSpPr txBox="1"/>
          <p:nvPr/>
        </p:nvSpPr>
        <p:spPr>
          <a:xfrm>
            <a:off x="8017226" y="2332349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fork and man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2F6207-77D6-B32D-F426-AB7622B81334}"/>
              </a:ext>
            </a:extLst>
          </p:cNvPr>
          <p:cNvSpPr txBox="1"/>
          <p:nvPr/>
        </p:nvSpPr>
        <p:spPr>
          <a:xfrm>
            <a:off x="7604760" y="2654763"/>
            <a:ext cx="4160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susceptibility of deep learning to learning 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spurious correlations 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the underlying mechanisms of the task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786B05-DF35-3583-65D2-6750D843661D}"/>
              </a:ext>
            </a:extLst>
          </p:cNvPr>
          <p:cNvSpPr txBox="1"/>
          <p:nvPr/>
        </p:nvSpPr>
        <p:spPr>
          <a:xfrm>
            <a:off x="8017226" y="4928887"/>
            <a:ext cx="3422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 or contrasting examples, with 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changes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 descr="\documentclass{article}&#10;\usepackage{amsmath}&#10;\pagestyle{empty}&#10;\begin{document}&#10;&#10;\begin{equation*}&#10;f\left(x_{j}\right)=f\left(x_{i}\right)+f^{\prime}\left(x_{i}\right)\left(x_{i}-x_{j}\right)+\underbrace{\frac{1}{2} f^{\prime \prime}\left(x_{i}\right)\left(x_{i}-x_{j}\right)^{2}+\ldots}_{\approx 0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39903DF-4B79-081E-40A9-C5EBFA9B81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33" y="5830312"/>
            <a:ext cx="4453275" cy="57590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54F8E1B-D570-AE04-A8F8-97055D06E987}"/>
              </a:ext>
            </a:extLst>
          </p:cNvPr>
          <p:cNvSpPr txBox="1"/>
          <p:nvPr/>
        </p:nvSpPr>
        <p:spPr>
          <a:xfrm>
            <a:off x="10083406" y="639523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virtually vanish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6E46011-E107-F550-885F-5CBDC4F3F63A}"/>
                  </a:ext>
                </a:extLst>
              </p:cNvPr>
              <p:cNvSpPr txBox="1"/>
              <p:nvPr/>
            </p:nvSpPr>
            <p:spPr>
              <a:xfrm>
                <a:off x="8531788" y="4725751"/>
                <a:ext cx="258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6E46011-E107-F550-885F-5CBDC4F3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788" y="4725751"/>
                <a:ext cx="258340" cy="276999"/>
              </a:xfrm>
              <a:prstGeom prst="rect">
                <a:avLst/>
              </a:prstGeom>
              <a:blipFill>
                <a:blip r:embed="rId7"/>
                <a:stretch>
                  <a:fillRect l="-11905" r="-714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6D7E62-3B24-7327-2E9D-CD1799BDA2FF}"/>
                  </a:ext>
                </a:extLst>
              </p:cNvPr>
              <p:cNvSpPr txBox="1"/>
              <p:nvPr/>
            </p:nvSpPr>
            <p:spPr>
              <a:xfrm>
                <a:off x="10770287" y="4714594"/>
                <a:ext cx="25705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6D7E62-3B24-7327-2E9D-CD1799BD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287" y="4714594"/>
                <a:ext cx="257057" cy="299313"/>
              </a:xfrm>
              <a:prstGeom prst="rect">
                <a:avLst/>
              </a:prstGeom>
              <a:blipFill>
                <a:blip r:embed="rId8"/>
                <a:stretch>
                  <a:fillRect l="-11905" r="-1428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1B64018-322E-8404-D9D8-278366B4003D}"/>
              </a:ext>
            </a:extLst>
          </p:cNvPr>
          <p:cNvSpPr txBox="1"/>
          <p:nvPr/>
        </p:nvSpPr>
        <p:spPr>
          <a:xfrm>
            <a:off x="6714958" y="5549500"/>
            <a:ext cx="2075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classification: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What Makes a Difference from Counterfactual Examples and Gradient Supervision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 descr="\documentclass{article}&#10;\usepackage{amsmath}&#10;\pagestyle{empty}&#10;\begin{document}&#10;&#10;\begin{equation*}&#10;f\left(x_{j}\right)=f\left(x_{i}\right)+f^{\prime}\left(x_{i}\right)\left(x_{i}-x_{j}\right)+\underbrace{\frac{1}{2} f^{\prime \prime}\left(x_{i}\right)\left(x_{i}-x_{j}\right)^{2}+\ldots}_{\approx 0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39903DF-4B79-081E-40A9-C5EBFA9B81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1" y="1124430"/>
            <a:ext cx="4453275" cy="57590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54F8E1B-D570-AE04-A8F8-97055D06E987}"/>
              </a:ext>
            </a:extLst>
          </p:cNvPr>
          <p:cNvSpPr txBox="1"/>
          <p:nvPr/>
        </p:nvSpPr>
        <p:spPr>
          <a:xfrm>
            <a:off x="3381214" y="16893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virtually vanish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8906B6-AF49-4BC8-A013-65F62C8D799B}"/>
              </a:ext>
            </a:extLst>
          </p:cNvPr>
          <p:cNvSpPr txBox="1"/>
          <p:nvPr/>
        </p:nvSpPr>
        <p:spPr>
          <a:xfrm>
            <a:off x="2017125" y="5169013"/>
            <a:ext cx="2728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decision boundaries 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a conventional supervised loss for two classes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F71D1F-5593-99F3-122F-3DC35028BE79}"/>
              </a:ext>
            </a:extLst>
          </p:cNvPr>
          <p:cNvSpPr txBox="1"/>
          <p:nvPr/>
        </p:nvSpPr>
        <p:spPr>
          <a:xfrm>
            <a:off x="6737431" y="5130496"/>
            <a:ext cx="3586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supervision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pairs of counterfactual examples to constrain classier such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its local gradient aligns with the vector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these points.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E5FCB3-271C-18C2-ECC4-D41051AD1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9" y="3303359"/>
            <a:ext cx="2157480" cy="1865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3BAF36-9339-FE8C-DB5B-FBE7F03B4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14" y="3303359"/>
            <a:ext cx="3702897" cy="1865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2A83FB0-10BD-DEBA-EE16-92BD0E64B695}"/>
                  </a:ext>
                </a:extLst>
              </p:cNvPr>
              <p:cNvSpPr txBox="1"/>
              <p:nvPr/>
            </p:nvSpPr>
            <p:spPr>
              <a:xfrm>
                <a:off x="664461" y="2058680"/>
                <a:ext cx="351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linearization of the network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2A83FB0-10BD-DEBA-EE16-92BD0E64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1" y="2058680"/>
                <a:ext cx="3514980" cy="369332"/>
              </a:xfrm>
              <a:prstGeom prst="rect">
                <a:avLst/>
              </a:prstGeom>
              <a:blipFill>
                <a:blip r:embed="rId8"/>
                <a:stretch>
                  <a:fillRect l="-1386" t="-10000" r="-346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 descr="\documentclass{article}&#10;\usepackage{amsmath}&#10;\pagestyle{empty}&#10;\begin{document}&#10;&#10;\begin{equation*}&#10;f\left(x_{j}\right)=f\left(x_{i}\right)+f^{\prime}\left(x_{i}\right)\left(x_{i}-x_{j}\right)&#10;\end{equation*}&#10;&#10;&#10;\end{document}" title="IguanaTex Bitmap Display">
            <a:extLst>
              <a:ext uri="{FF2B5EF4-FFF2-40B4-BE49-F238E27FC236}">
                <a16:creationId xmlns:a16="http://schemas.microsoft.com/office/drawing/2014/main" id="{5502706D-CE32-7015-D4A4-AD4458DAAF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12" y="2607436"/>
            <a:ext cx="3167603" cy="24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3F8D00-2624-0208-9A8C-8B0863CAED13}"/>
                  </a:ext>
                </a:extLst>
              </p:cNvPr>
              <p:cNvSpPr txBox="1"/>
              <p:nvPr/>
            </p:nvSpPr>
            <p:spPr>
              <a:xfrm>
                <a:off x="5562168" y="1164937"/>
                <a:ext cx="6096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distance between 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maximized when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3F8D00-2624-0208-9A8C-8B0863CA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168" y="1164937"/>
                <a:ext cx="6096000" cy="411395"/>
              </a:xfrm>
              <a:prstGeom prst="rect">
                <a:avLst/>
              </a:prstGeom>
              <a:blipFill>
                <a:blip r:embed="rId10"/>
                <a:stretch>
                  <a:fillRect l="-800" t="-294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 descr="\documentclass{article}&#10;\usepackage{amsmath}&#10;\pagestyle{empty}&#10;\begin{document}&#10;&#10;\begin{equation*}&#10;\nabla_{\boldsymbol{x}} f\left(\boldsymbol{x}_{i}\right) \cdot\left(\boldsymbol{x}_{i}-\boldsymbol{x}_{j}\right)&#10;\end{equation*}&#10;&#10;&#10;\end{document}" title="IguanaTex Bitmap Display">
            <a:extLst>
              <a:ext uri="{FF2B5EF4-FFF2-40B4-BE49-F238E27FC236}">
                <a16:creationId xmlns:a16="http://schemas.microsoft.com/office/drawing/2014/main" id="{62193BA8-91CE-7141-FC28-FF570D68D4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19" y="1712548"/>
            <a:ext cx="1954286" cy="238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106539-8B2E-2765-85D7-6A6D84D3F19D}"/>
                  </a:ext>
                </a:extLst>
              </p:cNvPr>
              <p:cNvSpPr txBox="1"/>
              <p:nvPr/>
            </p:nvSpPr>
            <p:spPr>
              <a:xfrm>
                <a:off x="5587688" y="2026755"/>
                <a:ext cx="5939851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maximum. Precisely the desired behavior of 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vicinity of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106539-8B2E-2765-85D7-6A6D84D3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88" y="2026755"/>
                <a:ext cx="5939851" cy="668645"/>
              </a:xfrm>
              <a:prstGeom prst="rect">
                <a:avLst/>
              </a:prstGeom>
              <a:blipFill>
                <a:blip r:embed="rId12"/>
                <a:stretch>
                  <a:fillRect l="-924" t="-454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What Makes a Difference from Counterfactual Examples and Gradient Supervision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F60C36B-6162-7154-D4C5-E96672A3E618}"/>
              </a:ext>
            </a:extLst>
          </p:cNvPr>
          <p:cNvGrpSpPr/>
          <p:nvPr/>
        </p:nvGrpSpPr>
        <p:grpSpPr>
          <a:xfrm>
            <a:off x="411282" y="3197295"/>
            <a:ext cx="6096000" cy="688394"/>
            <a:chOff x="558602" y="3084803"/>
            <a:chExt cx="6096000" cy="688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53F8D00-2624-0208-9A8C-8B0863CAED13}"/>
                    </a:ext>
                  </a:extLst>
                </p:cNvPr>
                <p:cNvSpPr txBox="1"/>
                <p:nvPr/>
              </p:nvSpPr>
              <p:spPr>
                <a:xfrm>
                  <a:off x="558602" y="3084803"/>
                  <a:ext cx="6096000" cy="6883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Maximize the distance </a:t>
                  </a:r>
                  <a:r>
                    <a:rPr lang="en-US" altLang="zh-CN" sz="1800" b="0" i="0" u="none" strike="noStrike" baseline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between </a:t>
                  </a:r>
                  <a14:m>
                    <m:oMath xmlns:m="http://schemas.openxmlformats.org/officeDocument/2006/math">
                      <m:r>
                        <a:rPr lang="en-US" altLang="zh-CN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u="none" strike="noStrike" baseline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1800" b="0" i="0" u="none" strike="noStrike" baseline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equivalent to maximize 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53F8D00-2624-0208-9A8C-8B0863CAE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02" y="3084803"/>
                  <a:ext cx="6096000" cy="688394"/>
                </a:xfrm>
                <a:prstGeom prst="rect">
                  <a:avLst/>
                </a:prstGeom>
                <a:blipFill>
                  <a:blip r:embed="rId9"/>
                  <a:stretch>
                    <a:fillRect l="-800" t="-1770" b="-132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图片 33" descr="\documentclass{article}&#10;\usepackage{amsmath}&#10;\pagestyle{empty}&#10;\begin{document}&#10;&#10;\begin{equation*}&#10;\nabla_{\boldsymbol{x}} f\left(\boldsymbol{x}_{i}\right) \cdot\left(\boldsymbol{x}_{i}-\boldsymbol{x}_{j}\right)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62193BA8-91CE-7141-FC28-FF570D68D44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316" y="3534568"/>
              <a:ext cx="1954286" cy="238629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E9819C5-F458-3FF7-8E65-1E73D29CAD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2" y="995615"/>
            <a:ext cx="6033996" cy="197110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92E9BEF5-6B68-BD70-BF00-BE49C974CEFF}"/>
              </a:ext>
            </a:extLst>
          </p:cNvPr>
          <p:cNvGrpSpPr/>
          <p:nvPr/>
        </p:nvGrpSpPr>
        <p:grpSpPr>
          <a:xfrm>
            <a:off x="365562" y="4200616"/>
            <a:ext cx="5754920" cy="1743049"/>
            <a:chOff x="650240" y="3972560"/>
            <a:chExt cx="5754920" cy="174304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0DFCEB9-5509-21E2-B604-7391437B91DE}"/>
                </a:ext>
              </a:extLst>
            </p:cNvPr>
            <p:cNvSpPr txBox="1"/>
            <p:nvPr/>
          </p:nvSpPr>
          <p:spPr>
            <a:xfrm>
              <a:off x="650240" y="3972560"/>
              <a:ext cx="5659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Supervision encourages                  to align with a ground truth gradient vector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图片 6" descr="\documentclass{article}&#10;\usepackage{amsmath}&#10;\pagestyle{empty}&#10;\begin{document}&#10;&#10;\begin{equation*}&#10;\nabla_{\boldsymbol{x}} f\left(\boldsymbol{x}_{i}\right)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09AFA208-BC07-0D45-FE62-6593AC2A37F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560" y="4089413"/>
              <a:ext cx="864000" cy="229029"/>
            </a:xfrm>
            <a:prstGeom prst="rect">
              <a:avLst/>
            </a:prstGeom>
          </p:spPr>
        </p:pic>
        <p:pic>
          <p:nvPicPr>
            <p:cNvPr id="10" name="图片 9" descr="\documentclass{article}&#10;\usepackage{amsmath}&#10;\pagestyle{empty}&#10;\begin{document}&#10;&#10;\begin{equation*}&#10;\boldsymbol{x}_{i}-\boldsymbol{x}_{j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B141166C-919B-5C96-6A89-3F001B00D87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017" y="4383638"/>
              <a:ext cx="715886" cy="170057"/>
            </a:xfrm>
            <a:prstGeom prst="rect">
              <a:avLst/>
            </a:prstGeom>
          </p:spPr>
        </p:pic>
        <p:pic>
          <p:nvPicPr>
            <p:cNvPr id="13" name="图片 12" descr="\documentclass{article}&#10;\usepackage{amsmath}&#10;\pagestyle{empty}&#10;\begin{document}&#10;&#10;\begin{equation*}&#10;\mathcal{L}_{\mathrm{GS}}\left(g_{i}, \hat{\boldsymbol{g}}_{i}\right)=1-\left(\boldsymbol{g}_{i} \cdot \hat{\boldsymbol{g}}_{i}\right) /\left(\left\|\boldsymbol{g}_{i}\right\|\left\|\hat{\boldsymbol{g}}_{i}\right\|\right)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5F18D9E7-1A80-BC9C-F47D-23B0B75C914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520" y="4915454"/>
              <a:ext cx="3819428" cy="229029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F8CB4F6-CD9C-29C4-B296-0646662FDD67}"/>
                </a:ext>
              </a:extLst>
            </p:cNvPr>
            <p:cNvSpPr txBox="1"/>
            <p:nvPr/>
          </p:nvSpPr>
          <p:spPr>
            <a:xfrm>
              <a:off x="746040" y="5346277"/>
              <a:ext cx="5659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                           and                         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片 17" descr="\documentclass{article}&#10;\usepackage{amsmath}&#10;\pagestyle{empty}&#10;\begin{document}&#10;&#10;\begin{equation*}&#10;\boldsymbol{g}_{i}=\nabla_{\boldsymbol{x}} f\left(\boldsymbol{x}_{i}\right)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04FF75D3-9C8A-B566-3D02-09687B6FFF6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549" y="5416428"/>
              <a:ext cx="1383771" cy="229029"/>
            </a:xfrm>
            <a:prstGeom prst="rect">
              <a:avLst/>
            </a:prstGeom>
          </p:spPr>
        </p:pic>
        <p:pic>
          <p:nvPicPr>
            <p:cNvPr id="27" name="图片 26" descr="\documentclass{article}&#10;\usepackage{amsmath}&#10;\pagestyle{empty}&#10;\begin{document}&#10;&#10;\begin{equation*}&#10;\hat{\boldsymbol{g}}_{i}=\boldsymbol{x}_{j}-\boldsymbol{x}_{i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2A435DBB-9B19-3963-933B-5BDFD77CC13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31" y="5416428"/>
              <a:ext cx="1241143" cy="227657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C09BCF3A-3579-0314-BD45-3AB9B29E69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58" y="1283232"/>
            <a:ext cx="5609769" cy="1683488"/>
          </a:xfrm>
          <a:prstGeom prst="rect">
            <a:avLst/>
          </a:prstGeom>
        </p:spPr>
      </p:pic>
      <p:pic>
        <p:nvPicPr>
          <p:cNvPr id="39" name="图片 38" descr="\documentclass{article}&#10;\usepackage{amsmath}&#10;\pagestyle{empty}&#10;\begin{document}&#10;&#10;\begin{equation*}&#10;\mathcal{L}=\mathcal{L}_{\text {Main }}+\lambda \mathcal{L}_{\mathrm{GSS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A6828C-4969-9BC1-03DD-CC389B2BC3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18" y="3642712"/>
            <a:ext cx="2211047" cy="21942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863DF199-82F8-8C63-D70F-4053997B0005}"/>
              </a:ext>
            </a:extLst>
          </p:cNvPr>
          <p:cNvSpPr txBox="1"/>
          <p:nvPr/>
        </p:nvSpPr>
        <p:spPr>
          <a:xfrm>
            <a:off x="8098918" y="3144653"/>
            <a:ext cx="11977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fitting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D2B00F-5893-623E-C880-280797DD948B}"/>
              </a:ext>
            </a:extLst>
          </p:cNvPr>
          <p:cNvSpPr txBox="1"/>
          <p:nvPr/>
        </p:nvSpPr>
        <p:spPr>
          <a:xfrm>
            <a:off x="9457483" y="3144653"/>
            <a:ext cx="136768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aligning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683E6F-47D6-4E47-AF47-763750910BD8}"/>
              </a:ext>
            </a:extLst>
          </p:cNvPr>
          <p:cNvSpPr txBox="1"/>
          <p:nvPr/>
        </p:nvSpPr>
        <p:spPr>
          <a:xfrm>
            <a:off x="7585739" y="4319306"/>
            <a:ext cx="16187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ssign the correct labels.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5045D4C-2B36-BAAD-FA46-F6778137F7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395090" y="3885689"/>
            <a:ext cx="337630" cy="43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1D352E9-F964-F1D2-6D14-32F1EA457705}"/>
                  </a:ext>
                </a:extLst>
              </p:cNvPr>
              <p:cNvSpPr txBox="1"/>
              <p:nvPr/>
            </p:nvSpPr>
            <p:spPr>
              <a:xfrm>
                <a:off x="9360689" y="4319306"/>
                <a:ext cx="221104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b="0" i="0" dirty="0">
                    <a:solidFill>
                      <a:srgbClr val="2A2B2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Pull counterfactuals as far as possible in the network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2A2B2E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600" b="0" i="0" dirty="0">
                    <a:solidFill>
                      <a:srgbClr val="2A2B2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output.</a:t>
                </a:r>
              </a:p>
              <a:p>
                <a:pPr algn="just"/>
                <a:r>
                  <a:rPr lang="en-US" altLang="zh-CN" sz="1600" dirty="0">
                    <a:solidFill>
                      <a:srgbClr val="2A2B2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Essentially </a:t>
                </a:r>
                <a:r>
                  <a:rPr lang="en-US" altLang="zh-CN" sz="1600" b="1" dirty="0">
                    <a:solidFill>
                      <a:srgbClr val="2A2B2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modifies the optimization landscape for the parameters.</a:t>
                </a:r>
                <a:endParaRPr lang="zh-CN" altLang="en-US" sz="1600" b="1" dirty="0">
                  <a:solidFill>
                    <a:srgbClr val="2A2B2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1D352E9-F964-F1D2-6D14-32F1EA457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689" y="4319306"/>
                <a:ext cx="2211046" cy="1569660"/>
              </a:xfrm>
              <a:prstGeom prst="rect">
                <a:avLst/>
              </a:prstGeom>
              <a:blipFill>
                <a:blip r:embed="rId19"/>
                <a:stretch>
                  <a:fillRect l="-1374" t="-772" r="-1374" b="-386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3D3737D-9B4C-4CD4-BF34-B2150DDD3A0B}"/>
              </a:ext>
            </a:extLst>
          </p:cNvPr>
          <p:cNvCxnSpPr>
            <a:cxnSpLocks/>
          </p:cNvCxnSpPr>
          <p:nvPr/>
        </p:nvCxnSpPr>
        <p:spPr>
          <a:xfrm>
            <a:off x="9936480" y="3962400"/>
            <a:ext cx="0" cy="33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3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What Makes a Difference from Counterfactual Examples and Gradient Supervision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7531D4-5683-5EBD-E695-DC048AF8C4E9}"/>
              </a:ext>
            </a:extLst>
          </p:cNvPr>
          <p:cNvSpPr txBox="1"/>
          <p:nvPr/>
        </p:nvSpPr>
        <p:spPr>
          <a:xfrm>
            <a:off x="309565" y="705246"/>
            <a:ext cx="80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A7387-88C3-AB7C-316A-00AA6A37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6" y="1005128"/>
            <a:ext cx="7357549" cy="3080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EFC8FD-EA0F-244F-6C28-9011EA0B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7" y="4454566"/>
            <a:ext cx="7357548" cy="19818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7F24E1-8C7E-7932-028C-8151590B50E6}"/>
              </a:ext>
            </a:extLst>
          </p:cNvPr>
          <p:cNvSpPr txBox="1"/>
          <p:nvPr/>
        </p:nvSpPr>
        <p:spPr>
          <a:xfrm>
            <a:off x="5747186" y="40852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EFDC93-A88D-6A28-F587-782BA7C4C99F}"/>
              </a:ext>
            </a:extLst>
          </p:cNvPr>
          <p:cNvSpPr txBox="1"/>
          <p:nvPr/>
        </p:nvSpPr>
        <p:spPr>
          <a:xfrm>
            <a:off x="4756530" y="6419218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9CAC69-1803-A8FF-D172-12E0D5D0F712}"/>
              </a:ext>
            </a:extLst>
          </p:cNvPr>
          <p:cNvGrpSpPr/>
          <p:nvPr/>
        </p:nvGrpSpPr>
        <p:grpSpPr>
          <a:xfrm>
            <a:off x="756290" y="2058426"/>
            <a:ext cx="4811075" cy="3066379"/>
            <a:chOff x="3418525" y="975360"/>
            <a:chExt cx="4811075" cy="306637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A03AE0D-C644-6E67-8DD3-0BC001B00B49}"/>
                </a:ext>
              </a:extLst>
            </p:cNvPr>
            <p:cNvSpPr/>
            <p:nvPr/>
          </p:nvSpPr>
          <p:spPr>
            <a:xfrm>
              <a:off x="3418525" y="975360"/>
              <a:ext cx="2153920" cy="1463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B09F3AE-7484-B7D4-9237-E07D7E7B6D0E}"/>
                </a:ext>
              </a:extLst>
            </p:cNvPr>
            <p:cNvSpPr/>
            <p:nvPr/>
          </p:nvSpPr>
          <p:spPr>
            <a:xfrm>
              <a:off x="6075680" y="2184400"/>
              <a:ext cx="2153920" cy="1463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7112829-717D-91E2-AFAD-BC63F3635E6B}"/>
                </a:ext>
              </a:extLst>
            </p:cNvPr>
            <p:cNvSpPr/>
            <p:nvPr/>
          </p:nvSpPr>
          <p:spPr>
            <a:xfrm>
              <a:off x="4003040" y="122882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96C8B3B-4590-66F4-6C14-56A14E692E30}"/>
                </a:ext>
              </a:extLst>
            </p:cNvPr>
            <p:cNvSpPr/>
            <p:nvPr/>
          </p:nvSpPr>
          <p:spPr>
            <a:xfrm>
              <a:off x="4147040" y="147896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E62856-48E6-D2CB-38AD-87721191E612}"/>
                </a:ext>
              </a:extLst>
            </p:cNvPr>
            <p:cNvSpPr/>
            <p:nvPr/>
          </p:nvSpPr>
          <p:spPr>
            <a:xfrm>
              <a:off x="3724835" y="171738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5738333-B6E5-4563-2F93-9FC3976E0328}"/>
                </a:ext>
              </a:extLst>
            </p:cNvPr>
            <p:cNvSpPr/>
            <p:nvPr/>
          </p:nvSpPr>
          <p:spPr>
            <a:xfrm>
              <a:off x="4469770" y="115025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7115521-CD3B-3B41-1961-A6399DADDB13}"/>
                </a:ext>
              </a:extLst>
            </p:cNvPr>
            <p:cNvSpPr/>
            <p:nvPr/>
          </p:nvSpPr>
          <p:spPr>
            <a:xfrm>
              <a:off x="4250400" y="1873097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109CF14-05D9-3360-F165-BB5861609E04}"/>
                </a:ext>
              </a:extLst>
            </p:cNvPr>
            <p:cNvSpPr/>
            <p:nvPr/>
          </p:nvSpPr>
          <p:spPr>
            <a:xfrm>
              <a:off x="4696302" y="147896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D85B0F-9516-2FCC-0214-3ED368203AAD}"/>
                </a:ext>
              </a:extLst>
            </p:cNvPr>
            <p:cNvSpPr/>
            <p:nvPr/>
          </p:nvSpPr>
          <p:spPr>
            <a:xfrm>
              <a:off x="4848702" y="163136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6C09400-AD39-ED91-D55E-78AAB2CA3F68}"/>
                </a:ext>
              </a:extLst>
            </p:cNvPr>
            <p:cNvSpPr/>
            <p:nvPr/>
          </p:nvSpPr>
          <p:spPr>
            <a:xfrm>
              <a:off x="4920702" y="115682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293F74F-B21D-F515-3CE8-F0655D53238E}"/>
                </a:ext>
              </a:extLst>
            </p:cNvPr>
            <p:cNvSpPr/>
            <p:nvPr/>
          </p:nvSpPr>
          <p:spPr>
            <a:xfrm>
              <a:off x="4469770" y="222904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2852F87-057A-D069-9CD0-38CD89D2BBC5}"/>
                </a:ext>
              </a:extLst>
            </p:cNvPr>
            <p:cNvSpPr/>
            <p:nvPr/>
          </p:nvSpPr>
          <p:spPr>
            <a:xfrm>
              <a:off x="4800284" y="199272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0458CEA-D70E-F371-700A-0D491DB3CA73}"/>
                </a:ext>
              </a:extLst>
            </p:cNvPr>
            <p:cNvSpPr/>
            <p:nvPr/>
          </p:nvSpPr>
          <p:spPr>
            <a:xfrm>
              <a:off x="5316062" y="179426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977AC7E-4C64-E341-CE4D-A80D078C70F7}"/>
                </a:ext>
              </a:extLst>
            </p:cNvPr>
            <p:cNvSpPr/>
            <p:nvPr/>
          </p:nvSpPr>
          <p:spPr>
            <a:xfrm>
              <a:off x="6617422" y="2579223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3909BC4-2A89-A674-2A03-E305AFF23603}"/>
                </a:ext>
              </a:extLst>
            </p:cNvPr>
            <p:cNvSpPr/>
            <p:nvPr/>
          </p:nvSpPr>
          <p:spPr>
            <a:xfrm>
              <a:off x="6778222" y="2318212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6D70EFF-61F2-9DB4-3730-4AACFD60AE62}"/>
                </a:ext>
              </a:extLst>
            </p:cNvPr>
            <p:cNvSpPr/>
            <p:nvPr/>
          </p:nvSpPr>
          <p:spPr>
            <a:xfrm>
              <a:off x="6293805" y="2677489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506863E-550F-7A8F-9D4D-E9F8358899B1}"/>
                </a:ext>
              </a:extLst>
            </p:cNvPr>
            <p:cNvSpPr/>
            <p:nvPr/>
          </p:nvSpPr>
          <p:spPr>
            <a:xfrm>
              <a:off x="6365805" y="3007767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CF8BABE-D11B-34AC-4C22-314C7B284983}"/>
                </a:ext>
              </a:extLst>
            </p:cNvPr>
            <p:cNvSpPr/>
            <p:nvPr/>
          </p:nvSpPr>
          <p:spPr>
            <a:xfrm>
              <a:off x="7231164" y="2481995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DFD115A-BBFA-67C0-2ECB-694E49911F18}"/>
                </a:ext>
              </a:extLst>
            </p:cNvPr>
            <p:cNvSpPr/>
            <p:nvPr/>
          </p:nvSpPr>
          <p:spPr>
            <a:xfrm>
              <a:off x="7008640" y="2749489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5F9464E-E19B-C04B-DD55-5577BC433B57}"/>
                </a:ext>
              </a:extLst>
            </p:cNvPr>
            <p:cNvSpPr/>
            <p:nvPr/>
          </p:nvSpPr>
          <p:spPr>
            <a:xfrm>
              <a:off x="6950942" y="3357000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7464E6C-CCA8-CE6C-F3B8-7932AFE953AB}"/>
                </a:ext>
              </a:extLst>
            </p:cNvPr>
            <p:cNvSpPr/>
            <p:nvPr/>
          </p:nvSpPr>
          <p:spPr>
            <a:xfrm>
              <a:off x="7612479" y="3213000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73C3CF8-FE9B-D7E9-915A-F29B164E0A09}"/>
                </a:ext>
              </a:extLst>
            </p:cNvPr>
            <p:cNvSpPr/>
            <p:nvPr/>
          </p:nvSpPr>
          <p:spPr>
            <a:xfrm>
              <a:off x="7297702" y="3048750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977AC7E-4C64-E341-CE4D-A80D078C70F7}"/>
                </a:ext>
              </a:extLst>
            </p:cNvPr>
            <p:cNvSpPr/>
            <p:nvPr/>
          </p:nvSpPr>
          <p:spPr>
            <a:xfrm>
              <a:off x="7941600" y="2893489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977AC7E-4C64-E341-CE4D-A80D078C70F7}"/>
                </a:ext>
              </a:extLst>
            </p:cNvPr>
            <p:cNvSpPr/>
            <p:nvPr/>
          </p:nvSpPr>
          <p:spPr>
            <a:xfrm>
              <a:off x="7658382" y="2435223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CF59B47B-74CB-1F88-0898-21984451B393}"/>
                </a:ext>
              </a:extLst>
            </p:cNvPr>
            <p:cNvCxnSpPr>
              <a:cxnSpLocks/>
              <a:stCxn id="42" idx="7"/>
              <a:endCxn id="54" idx="7"/>
            </p:cNvCxnSpPr>
            <p:nvPr/>
          </p:nvCxnSpPr>
          <p:spPr>
            <a:xfrm rot="16200000" flipH="1">
              <a:off x="4969832" y="1251693"/>
              <a:ext cx="1520666" cy="1373103"/>
            </a:xfrm>
            <a:prstGeom prst="curvedConnector3">
              <a:avLst>
                <a:gd name="adj1" fmla="val -164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曲线 64">
              <a:extLst>
                <a:ext uri="{FF2B5EF4-FFF2-40B4-BE49-F238E27FC236}">
                  <a16:creationId xmlns:a16="http://schemas.microsoft.com/office/drawing/2014/main" id="{67F8D4FF-3281-9808-C3F2-606B478FBE3E}"/>
                </a:ext>
              </a:extLst>
            </p:cNvPr>
            <p:cNvCxnSpPr>
              <a:cxnSpLocks/>
              <a:stCxn id="60" idx="2"/>
              <a:endCxn id="28" idx="3"/>
            </p:cNvCxnSpPr>
            <p:nvPr/>
          </p:nvCxnSpPr>
          <p:spPr>
            <a:xfrm rot="10800000">
              <a:off x="4168128" y="1601872"/>
              <a:ext cx="3129574" cy="151887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D6F4E56-3FF4-AD10-A074-499304D559C4}"/>
                </a:ext>
              </a:extLst>
            </p:cNvPr>
            <p:cNvSpPr txBox="1"/>
            <p:nvPr/>
          </p:nvSpPr>
          <p:spPr>
            <a:xfrm>
              <a:off x="3921449" y="2522267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137C586-549F-8B91-9721-0D5A48795F17}"/>
                </a:ext>
              </a:extLst>
            </p:cNvPr>
            <p:cNvSpPr txBox="1"/>
            <p:nvPr/>
          </p:nvSpPr>
          <p:spPr>
            <a:xfrm>
              <a:off x="6797367" y="3703185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C4EFA0-7CC7-82B0-6388-087E2FFFB813}"/>
              </a:ext>
            </a:extLst>
          </p:cNvPr>
          <p:cNvGrpSpPr/>
          <p:nvPr/>
        </p:nvGrpSpPr>
        <p:grpSpPr>
          <a:xfrm>
            <a:off x="6674204" y="1122886"/>
            <a:ext cx="5005132" cy="1597163"/>
            <a:chOff x="6732476" y="1309995"/>
            <a:chExt cx="5005132" cy="159716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C470C01-A7EA-1941-1BB5-B2129A538E18}"/>
                </a:ext>
              </a:extLst>
            </p:cNvPr>
            <p:cNvSpPr txBox="1"/>
            <p:nvPr/>
          </p:nvSpPr>
          <p:spPr>
            <a:xfrm>
              <a:off x="6732476" y="1309995"/>
              <a:ext cx="2428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rgbClr val="2A2B2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Nature of the language: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E6ED145-866F-8FF9-73AC-4DB3DC1F857A}"/>
                </a:ext>
              </a:extLst>
            </p:cNvPr>
            <p:cNvSpPr txBox="1"/>
            <p:nvPr/>
          </p:nvSpPr>
          <p:spPr>
            <a:xfrm>
              <a:off x="6876534" y="1829940"/>
              <a:ext cx="486107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only)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(but) Structural profiles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such as,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word frequency,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differing across languages.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B74212F6-65AB-893D-94AC-9C5E24383739}"/>
              </a:ext>
            </a:extLst>
          </p:cNvPr>
          <p:cNvSpPr txBox="1"/>
          <p:nvPr/>
        </p:nvSpPr>
        <p:spPr>
          <a:xfrm>
            <a:off x="6935677" y="3443676"/>
            <a:ext cx="399648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profiles differ across languages, it correlates with 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languages can align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9A9274-556B-C675-7DA6-8198DC02B270}"/>
              </a:ext>
            </a:extLst>
          </p:cNvPr>
          <p:cNvSpPr txBox="1"/>
          <p:nvPr/>
        </p:nvSpPr>
        <p:spPr>
          <a:xfrm>
            <a:off x="6935675" y="4581426"/>
            <a:ext cx="399648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geometry of data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to particular languages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(but not shared across languages) while preserving similarity properties. Unless this data geometry is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“normalized”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inhibits the alignment from optimizing over the entirety of this large space.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D724B7EC-A97B-9AF8-E107-91CBC5860BB4}"/>
              </a:ext>
            </a:extLst>
          </p:cNvPr>
          <p:cNvSpPr/>
          <p:nvPr/>
        </p:nvSpPr>
        <p:spPr>
          <a:xfrm>
            <a:off x="8748926" y="4142513"/>
            <a:ext cx="369981" cy="358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3B36C5C-269E-6309-2075-904A239BE816}"/>
              </a:ext>
            </a:extLst>
          </p:cNvPr>
          <p:cNvGrpSpPr/>
          <p:nvPr/>
        </p:nvGrpSpPr>
        <p:grpSpPr>
          <a:xfrm>
            <a:off x="547652" y="924830"/>
            <a:ext cx="3337876" cy="2708964"/>
            <a:chOff x="319724" y="1101011"/>
            <a:chExt cx="3337876" cy="270896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8AB1C30-931B-CF85-1D88-D66508B429F7}"/>
                </a:ext>
              </a:extLst>
            </p:cNvPr>
            <p:cNvSpPr txBox="1"/>
            <p:nvPr/>
          </p:nvSpPr>
          <p:spPr>
            <a:xfrm>
              <a:off x="319724" y="1101011"/>
              <a:ext cx="3337876" cy="138499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8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Centering</a:t>
              </a:r>
            </a:p>
            <a:p>
              <a:pPr algn="just"/>
              <a:r>
                <a:rPr lang="en-US" altLang="zh-CN" sz="16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does not change the Euclidean distance between any pair of points in an embedding, and also preserves any linear property like analogies.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914C09C-B1EB-1DE8-7F49-FC67FD67C5FB}"/>
                </a:ext>
              </a:extLst>
            </p:cNvPr>
            <p:cNvGrpSpPr/>
            <p:nvPr/>
          </p:nvGrpSpPr>
          <p:grpSpPr>
            <a:xfrm>
              <a:off x="497069" y="2638324"/>
              <a:ext cx="998449" cy="998449"/>
              <a:chOff x="466600" y="2609062"/>
              <a:chExt cx="998449" cy="998449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07EC5F3A-E92E-EBDC-143B-B1C9636DCF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200" y="2609062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B3CC70A7-C8C3-E521-CC42-E00B2D2DE4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5825" y="2609061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F7D935A-C977-8866-85F8-1507EA5A48C0}"/>
                  </a:ext>
                </a:extLst>
              </p:cNvPr>
              <p:cNvSpPr/>
              <p:nvPr/>
            </p:nvSpPr>
            <p:spPr>
              <a:xfrm>
                <a:off x="1248741" y="27039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5462C42-935A-B2E5-5F9B-966851803050}"/>
                  </a:ext>
                </a:extLst>
              </p:cNvPr>
              <p:cNvSpPr/>
              <p:nvPr/>
            </p:nvSpPr>
            <p:spPr>
              <a:xfrm>
                <a:off x="1106500" y="27286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DCEB8BD-63B9-E9DC-2DBC-C46B216C72B4}"/>
                  </a:ext>
                </a:extLst>
              </p:cNvPr>
              <p:cNvSpPr/>
              <p:nvPr/>
            </p:nvSpPr>
            <p:spPr>
              <a:xfrm>
                <a:off x="1225360" y="286301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008C55AD-6029-4C5F-DFE6-D7746ECAEC21}"/>
                  </a:ext>
                </a:extLst>
              </p:cNvPr>
              <p:cNvSpPr/>
              <p:nvPr/>
            </p:nvSpPr>
            <p:spPr>
              <a:xfrm>
                <a:off x="955090" y="287603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66BBD405-8382-7A77-ED7F-5F8A5ED2521C}"/>
                  </a:ext>
                </a:extLst>
              </p:cNvPr>
              <p:cNvSpPr/>
              <p:nvPr/>
            </p:nvSpPr>
            <p:spPr>
              <a:xfrm>
                <a:off x="1098291" y="30023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20609D9-B9EF-B140-E9F3-1B47BB605B3F}"/>
                </a:ext>
              </a:extLst>
            </p:cNvPr>
            <p:cNvGrpSpPr/>
            <p:nvPr/>
          </p:nvGrpSpPr>
          <p:grpSpPr>
            <a:xfrm>
              <a:off x="2381008" y="2638324"/>
              <a:ext cx="998449" cy="998449"/>
              <a:chOff x="2246880" y="2609062"/>
              <a:chExt cx="998449" cy="998449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C69D93D9-F7A4-C7BE-513E-8F34DAFA20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5480" y="2609062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51CB3D1C-15AE-9392-760B-757E9396CC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46105" y="2609061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1BA66DDE-286C-9A7F-F317-1DACE5DA6279}"/>
                  </a:ext>
                </a:extLst>
              </p:cNvPr>
              <p:cNvSpPr/>
              <p:nvPr/>
            </p:nvSpPr>
            <p:spPr>
              <a:xfrm>
                <a:off x="2823930" y="292311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BACD6FBD-7CAB-5960-02BE-34E2E55C5D42}"/>
                  </a:ext>
                </a:extLst>
              </p:cNvPr>
              <p:cNvSpPr/>
              <p:nvPr/>
            </p:nvSpPr>
            <p:spPr>
              <a:xfrm>
                <a:off x="2681689" y="294777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E4D66F8F-8F88-22D2-53F6-2EB71556AA30}"/>
                  </a:ext>
                </a:extLst>
              </p:cNvPr>
              <p:cNvSpPr/>
              <p:nvPr/>
            </p:nvSpPr>
            <p:spPr>
              <a:xfrm>
                <a:off x="2800549" y="30821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938DF985-D266-A7A8-114E-755320BC6CCE}"/>
                  </a:ext>
                </a:extLst>
              </p:cNvPr>
              <p:cNvSpPr/>
              <p:nvPr/>
            </p:nvSpPr>
            <p:spPr>
              <a:xfrm>
                <a:off x="2530279" y="309518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9F5DB291-5380-EF6A-E866-5B1ACD1EADAA}"/>
                  </a:ext>
                </a:extLst>
              </p:cNvPr>
              <p:cNvSpPr/>
              <p:nvPr/>
            </p:nvSpPr>
            <p:spPr>
              <a:xfrm>
                <a:off x="2673480" y="32214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8439BB0-B5F9-1BFB-8FF7-703746D5B708}"/>
                </a:ext>
              </a:extLst>
            </p:cNvPr>
            <p:cNvSpPr/>
            <p:nvPr/>
          </p:nvSpPr>
          <p:spPr>
            <a:xfrm>
              <a:off x="324378" y="1111210"/>
              <a:ext cx="3333222" cy="26987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682F2F6-CFAE-E164-790D-65A7DEDF209C}"/>
              </a:ext>
            </a:extLst>
          </p:cNvPr>
          <p:cNvGrpSpPr/>
          <p:nvPr/>
        </p:nvGrpSpPr>
        <p:grpSpPr>
          <a:xfrm>
            <a:off x="4427062" y="922270"/>
            <a:ext cx="3337876" cy="2714084"/>
            <a:chOff x="4156200" y="1095891"/>
            <a:chExt cx="3337876" cy="2714084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DCB7991-A4AF-907D-8D38-44BDCC8A42C4}"/>
                </a:ext>
              </a:extLst>
            </p:cNvPr>
            <p:cNvGrpSpPr/>
            <p:nvPr/>
          </p:nvGrpSpPr>
          <p:grpSpPr>
            <a:xfrm>
              <a:off x="4347485" y="2638324"/>
              <a:ext cx="998449" cy="998449"/>
              <a:chOff x="2246880" y="2609062"/>
              <a:chExt cx="998449" cy="998449"/>
            </a:xfrm>
          </p:grpSpPr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AEFB246E-63F1-C904-E0C2-4DABC7944F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5480" y="2609062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229D7734-CF60-AB42-7FEB-197C3E9CA4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46105" y="2609061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8E0FFCFB-1DB8-F229-83BA-A86B3987D1D6}"/>
                  </a:ext>
                </a:extLst>
              </p:cNvPr>
              <p:cNvSpPr/>
              <p:nvPr/>
            </p:nvSpPr>
            <p:spPr>
              <a:xfrm>
                <a:off x="2823930" y="292311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CC05E26-56D8-AC12-DA97-B0AA81F0AD84}"/>
                  </a:ext>
                </a:extLst>
              </p:cNvPr>
              <p:cNvSpPr/>
              <p:nvPr/>
            </p:nvSpPr>
            <p:spPr>
              <a:xfrm>
                <a:off x="2681689" y="294777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1220CA1-AA87-4163-EB08-7B481B100131}"/>
                  </a:ext>
                </a:extLst>
              </p:cNvPr>
              <p:cNvSpPr/>
              <p:nvPr/>
            </p:nvSpPr>
            <p:spPr>
              <a:xfrm>
                <a:off x="2800549" y="30821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B9836870-C3F1-4A4C-1A92-9305FD4B3110}"/>
                  </a:ext>
                </a:extLst>
              </p:cNvPr>
              <p:cNvSpPr/>
              <p:nvPr/>
            </p:nvSpPr>
            <p:spPr>
              <a:xfrm>
                <a:off x="2530279" y="309518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78D3CB7B-9135-DF32-0CB1-94330F79E991}"/>
                  </a:ext>
                </a:extLst>
              </p:cNvPr>
              <p:cNvSpPr/>
              <p:nvPr/>
            </p:nvSpPr>
            <p:spPr>
              <a:xfrm>
                <a:off x="2673480" y="32214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9822EC0-A862-EE09-719A-EF8390E3632E}"/>
                </a:ext>
              </a:extLst>
            </p:cNvPr>
            <p:cNvGrpSpPr/>
            <p:nvPr/>
          </p:nvGrpSpPr>
          <p:grpSpPr>
            <a:xfrm>
              <a:off x="6130937" y="2638324"/>
              <a:ext cx="998449" cy="998449"/>
              <a:chOff x="2175154" y="5472770"/>
              <a:chExt cx="998449" cy="998449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3B6BC392-8C3A-6CD2-899D-09A21990DC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3754" y="5472770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F6DFB99D-FAAE-862D-0845-389AB29575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674379" y="5472769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342E7F8-3A0F-379D-0A5F-85FF17988B6E}"/>
                  </a:ext>
                </a:extLst>
              </p:cNvPr>
              <p:cNvSpPr/>
              <p:nvPr/>
            </p:nvSpPr>
            <p:spPr>
              <a:xfrm>
                <a:off x="2732041" y="57868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989181C6-7AF1-D201-1C7D-9B73BFC83DAC}"/>
                  </a:ext>
                </a:extLst>
              </p:cNvPr>
              <p:cNvSpPr/>
              <p:nvPr/>
            </p:nvSpPr>
            <p:spPr>
              <a:xfrm>
                <a:off x="2572029" y="576560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406DD409-39A1-6E7E-01F8-5C0269B8DCE8}"/>
                  </a:ext>
                </a:extLst>
              </p:cNvPr>
              <p:cNvSpPr/>
              <p:nvPr/>
            </p:nvSpPr>
            <p:spPr>
              <a:xfrm>
                <a:off x="2817580" y="599838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D21D6F94-815C-64DF-DCD3-54B7549F8F0D}"/>
                  </a:ext>
                </a:extLst>
              </p:cNvPr>
              <p:cNvSpPr/>
              <p:nvPr/>
            </p:nvSpPr>
            <p:spPr>
              <a:xfrm>
                <a:off x="2447484" y="59850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5530B28F-98CD-7080-BCEA-261F4994E8C2}"/>
                  </a:ext>
                </a:extLst>
              </p:cNvPr>
              <p:cNvSpPr/>
              <p:nvPr/>
            </p:nvSpPr>
            <p:spPr>
              <a:xfrm>
                <a:off x="2595812" y="610638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B386628-B589-21C3-ECF2-19D39D0DC70D}"/>
                  </a:ext>
                </a:extLst>
              </p:cNvPr>
              <p:cNvSpPr/>
              <p:nvPr/>
            </p:nvSpPr>
            <p:spPr>
              <a:xfrm>
                <a:off x="2493580" y="57919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34D30EC-12F3-E688-DAB5-14725E268CCD}"/>
                </a:ext>
              </a:extLst>
            </p:cNvPr>
            <p:cNvSpPr txBox="1"/>
            <p:nvPr/>
          </p:nvSpPr>
          <p:spPr>
            <a:xfrm>
              <a:off x="4156200" y="1095891"/>
              <a:ext cx="3337876" cy="160043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Normalization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makes each vector have a 2-norm equal to 1, but retains its direction from the origin. This preprocessing step does not change the cosine distance.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B093787-13A3-DF34-5667-CE6AEF4D106D}"/>
                </a:ext>
              </a:extLst>
            </p:cNvPr>
            <p:cNvSpPr/>
            <p:nvPr/>
          </p:nvSpPr>
          <p:spPr>
            <a:xfrm>
              <a:off x="4156200" y="1111210"/>
              <a:ext cx="3333222" cy="26987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650D2575-BC18-1B56-0274-BD9BB0C6B202}"/>
              </a:ext>
            </a:extLst>
          </p:cNvPr>
          <p:cNvGrpSpPr/>
          <p:nvPr/>
        </p:nvGrpSpPr>
        <p:grpSpPr>
          <a:xfrm>
            <a:off x="8306472" y="922270"/>
            <a:ext cx="3337876" cy="2714084"/>
            <a:chOff x="8078544" y="1095891"/>
            <a:chExt cx="3337876" cy="2714084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A6384CE-6CE7-8216-580F-A66119EAC2E5}"/>
                </a:ext>
              </a:extLst>
            </p:cNvPr>
            <p:cNvSpPr txBox="1"/>
            <p:nvPr/>
          </p:nvSpPr>
          <p:spPr>
            <a:xfrm>
              <a:off x="8078544" y="1095891"/>
              <a:ext cx="3337876" cy="132343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 Removal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computes the PCA of an embedding, and then projects away from the direction of the top principal component, removing it.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61EFDB2-3B44-B780-D9D4-38AE150760EB}"/>
                </a:ext>
              </a:extLst>
            </p:cNvPr>
            <p:cNvSpPr/>
            <p:nvPr/>
          </p:nvSpPr>
          <p:spPr>
            <a:xfrm>
              <a:off x="8078544" y="1111210"/>
              <a:ext cx="3333222" cy="26987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44ADBA8-AF26-0D8A-B411-CCA51192ED34}"/>
                </a:ext>
              </a:extLst>
            </p:cNvPr>
            <p:cNvGrpSpPr/>
            <p:nvPr/>
          </p:nvGrpSpPr>
          <p:grpSpPr>
            <a:xfrm>
              <a:off x="8326249" y="2638324"/>
              <a:ext cx="998449" cy="998449"/>
              <a:chOff x="6124370" y="5005604"/>
              <a:chExt cx="998449" cy="998449"/>
            </a:xfrm>
          </p:grpSpPr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71D41D20-7DB7-CFA2-080C-0E1A7596C8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2970" y="5005604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9E31D173-2CFC-8728-695A-BA74D7F35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623595" y="5005603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0398975-D8E1-45EF-25C8-E2CADCD74557}"/>
                  </a:ext>
                </a:extLst>
              </p:cNvPr>
              <p:cNvSpPr/>
              <p:nvPr/>
            </p:nvSpPr>
            <p:spPr>
              <a:xfrm>
                <a:off x="6843267" y="51880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52035890-006D-F715-E9A5-85146D3E9E61}"/>
                  </a:ext>
                </a:extLst>
              </p:cNvPr>
              <p:cNvSpPr/>
              <p:nvPr/>
            </p:nvSpPr>
            <p:spPr>
              <a:xfrm>
                <a:off x="6542505" y="52744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8D7AE265-4A56-9C1E-3BE9-5E31BAB72429}"/>
                  </a:ext>
                </a:extLst>
              </p:cNvPr>
              <p:cNvSpPr/>
              <p:nvPr/>
            </p:nvSpPr>
            <p:spPr>
              <a:xfrm>
                <a:off x="6773363" y="54688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5FCA081B-FF00-2203-1739-895C8A409097}"/>
                  </a:ext>
                </a:extLst>
              </p:cNvPr>
              <p:cNvSpPr/>
              <p:nvPr/>
            </p:nvSpPr>
            <p:spPr>
              <a:xfrm>
                <a:off x="6365030" y="55254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4E10431F-1A86-5E3E-36A4-277CDB5C591B}"/>
                  </a:ext>
                </a:extLst>
              </p:cNvPr>
              <p:cNvSpPr/>
              <p:nvPr/>
            </p:nvSpPr>
            <p:spPr>
              <a:xfrm>
                <a:off x="6377363" y="575089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54422179-1BDC-4048-5916-F314BE30188B}"/>
                  </a:ext>
                </a:extLst>
              </p:cNvPr>
              <p:cNvGrpSpPr/>
              <p:nvPr/>
            </p:nvGrpSpPr>
            <p:grpSpPr>
              <a:xfrm>
                <a:off x="6174119" y="5038910"/>
                <a:ext cx="910488" cy="931833"/>
                <a:chOff x="5131072" y="4876694"/>
                <a:chExt cx="910488" cy="931833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BE3CD934-D36D-A22A-02EA-FBDCF3593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223" y="5200982"/>
                  <a:ext cx="328186" cy="3244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8AA04493-2AEE-7FD2-5074-C4DEA981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1072" y="4876694"/>
                  <a:ext cx="910488" cy="931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B43C28CD-6DD5-0858-AAD8-058686F96B04}"/>
                </a:ext>
              </a:extLst>
            </p:cNvPr>
            <p:cNvGrpSpPr/>
            <p:nvPr/>
          </p:nvGrpSpPr>
          <p:grpSpPr>
            <a:xfrm>
              <a:off x="10144911" y="2638324"/>
              <a:ext cx="998449" cy="998449"/>
              <a:chOff x="7439673" y="5005604"/>
              <a:chExt cx="998449" cy="998449"/>
            </a:xfrm>
          </p:grpSpPr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F400006B-55FC-84D3-5996-43EA41FB7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8273" y="5005604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DB0C51C-716D-3D3C-71FC-585130833C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938898" y="5005603"/>
                <a:ext cx="0" cy="998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5C3A042-BE37-150F-9AF9-FDCBB6A45123}"/>
                  </a:ext>
                </a:extLst>
              </p:cNvPr>
              <p:cNvSpPr/>
              <p:nvPr/>
            </p:nvSpPr>
            <p:spPr>
              <a:xfrm>
                <a:off x="7873717" y="54456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EDCC2189-D4C3-C9FC-878C-7788708DFA95}"/>
                  </a:ext>
                </a:extLst>
              </p:cNvPr>
              <p:cNvSpPr/>
              <p:nvPr/>
            </p:nvSpPr>
            <p:spPr>
              <a:xfrm>
                <a:off x="7751423" y="53200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C9BE024A-7CFF-06E5-9FE7-8C52195AFA4C}"/>
                  </a:ext>
                </a:extLst>
              </p:cNvPr>
              <p:cNvSpPr/>
              <p:nvPr/>
            </p:nvSpPr>
            <p:spPr>
              <a:xfrm>
                <a:off x="8002830" y="557429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3E8CAD09-122E-35AD-61C3-6F6BD2A89525}"/>
                  </a:ext>
                </a:extLst>
              </p:cNvPr>
              <p:cNvSpPr/>
              <p:nvPr/>
            </p:nvSpPr>
            <p:spPr>
              <a:xfrm>
                <a:off x="7790728" y="536984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C32FB8FF-E7DD-D582-740E-D3872FDAAF08}"/>
                  </a:ext>
                </a:extLst>
              </p:cNvPr>
              <p:cNvSpPr/>
              <p:nvPr/>
            </p:nvSpPr>
            <p:spPr>
              <a:xfrm>
                <a:off x="7909717" y="548625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E7BBB8CB-BFE0-B64A-822B-8B951674E71D}"/>
                  </a:ext>
                </a:extLst>
              </p:cNvPr>
              <p:cNvGrpSpPr/>
              <p:nvPr/>
            </p:nvGrpSpPr>
            <p:grpSpPr>
              <a:xfrm>
                <a:off x="7489422" y="5036381"/>
                <a:ext cx="910488" cy="931833"/>
                <a:chOff x="5131072" y="4876694"/>
                <a:chExt cx="910488" cy="931833"/>
              </a:xfrm>
            </p:grpSpPr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267FF9DC-62DA-2921-7AD1-9F9AD4216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223" y="5200982"/>
                  <a:ext cx="328186" cy="3244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6C5594FE-C4F7-1A90-781F-F93ACD930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1072" y="4876694"/>
                  <a:ext cx="910488" cy="931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53" name="图片 152">
            <a:extLst>
              <a:ext uri="{FF2B5EF4-FFF2-40B4-BE49-F238E27FC236}">
                <a16:creationId xmlns:a16="http://schemas.microsoft.com/office/drawing/2014/main" id="{BC394BC2-1904-EA30-F8EC-3884E496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2" y="4335293"/>
            <a:ext cx="7548682" cy="1562813"/>
          </a:xfrm>
          <a:prstGeom prst="rect">
            <a:avLst/>
          </a:prstGeom>
        </p:spPr>
      </p:pic>
      <p:sp>
        <p:nvSpPr>
          <p:cNvPr id="155" name="文本框 154">
            <a:extLst>
              <a:ext uri="{FF2B5EF4-FFF2-40B4-BE49-F238E27FC236}">
                <a16:creationId xmlns:a16="http://schemas.microsoft.com/office/drawing/2014/main" id="{67F3B6EA-207A-7FDB-5503-7DFE3E71F009}"/>
              </a:ext>
            </a:extLst>
          </p:cNvPr>
          <p:cNvSpPr txBox="1"/>
          <p:nvPr/>
        </p:nvSpPr>
        <p:spPr>
          <a:xfrm>
            <a:off x="7987741" y="4181369"/>
            <a:ext cx="397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center and length normalization, centered at the origin, 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may have uneven clustering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1D053FD-033B-CF0E-42DB-81F50FB7F733}"/>
              </a:ext>
            </a:extLst>
          </p:cNvPr>
          <p:cNvSpPr txBox="1"/>
          <p:nvPr/>
        </p:nvSpPr>
        <p:spPr>
          <a:xfrm>
            <a:off x="10208618" y="5085139"/>
            <a:ext cx="1666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</a:p>
          <a:p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C1FEA0F-1133-2E44-C62B-567B3E0660FC}"/>
              </a:ext>
            </a:extLst>
          </p:cNvPr>
          <p:cNvSpPr txBox="1"/>
          <p:nvPr/>
        </p:nvSpPr>
        <p:spPr>
          <a:xfrm>
            <a:off x="7987740" y="5736951"/>
            <a:ext cx="3970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disperse these clusters 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</a:p>
          <a:p>
            <a:pPr algn="just"/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alignment.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箭头: 下 159">
            <a:extLst>
              <a:ext uri="{FF2B5EF4-FFF2-40B4-BE49-F238E27FC236}">
                <a16:creationId xmlns:a16="http://schemas.microsoft.com/office/drawing/2014/main" id="{397E769B-A107-C0A2-4A6E-4B6E72428075}"/>
              </a:ext>
            </a:extLst>
          </p:cNvPr>
          <p:cNvSpPr/>
          <p:nvPr/>
        </p:nvSpPr>
        <p:spPr>
          <a:xfrm>
            <a:off x="9796170" y="5241597"/>
            <a:ext cx="369981" cy="358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1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A8E6-9C84-0E1F-7AD0-0A0180B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5" y="129338"/>
            <a:ext cx="10515600" cy="575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LANGUAGE EMBEDDINGS FOR CROSS-LINGUAL ALIGNMENT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B46D32A-097B-FF8C-5E01-725AF39ADB79}"/>
              </a:ext>
            </a:extLst>
          </p:cNvPr>
          <p:cNvSpPr txBox="1"/>
          <p:nvPr/>
        </p:nvSpPr>
        <p:spPr>
          <a:xfrm>
            <a:off x="1365697" y="705246"/>
            <a:ext cx="9459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opological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somorphism (Homomorphism), the crown in the field of cross-domain alignment.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C246029-F184-A674-70CD-43FBFDEAC094}"/>
              </a:ext>
            </a:extLst>
          </p:cNvPr>
          <p:cNvSpPr txBox="1"/>
          <p:nvPr/>
        </p:nvSpPr>
        <p:spPr>
          <a:xfrm>
            <a:off x="442730" y="1277518"/>
            <a:ext cx="808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solution: Substitute </a:t>
            </a:r>
            <a:r>
              <a:rPr lang="en-US" altLang="zh-CN" b="1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Statistics </a:t>
            </a:r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standard isomorphism measures</a:t>
            </a:r>
            <a:r>
              <a:rPr lang="en-US" altLang="zh-CN" baseline="300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0863593-B88F-CE38-5EF9-091589900251}"/>
              </a:ext>
            </a:extLst>
          </p:cNvPr>
          <p:cNvSpPr txBox="1"/>
          <p:nvPr/>
        </p:nvSpPr>
        <p:spPr>
          <a:xfrm>
            <a:off x="442728" y="6359330"/>
            <a:ext cx="102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The Secret is in the Spectra: Predicting Cross-lingual Task Performance with Spectral Similarity Measures</a:t>
            </a:r>
            <a:endParaRPr lang="en-US" altLang="zh-CN" sz="1600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4F647C-2431-7B7D-22A8-3C9E6BFEAB8B}"/>
              </a:ext>
            </a:extLst>
          </p:cNvPr>
          <p:cNvCxnSpPr>
            <a:cxnSpLocks/>
          </p:cNvCxnSpPr>
          <p:nvPr/>
        </p:nvCxnSpPr>
        <p:spPr>
          <a:xfrm>
            <a:off x="309565" y="1192192"/>
            <a:ext cx="11380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8BD9603E-9544-A8E7-B9AB-4C65D2D3C134}"/>
              </a:ext>
            </a:extLst>
          </p:cNvPr>
          <p:cNvSpPr txBox="1"/>
          <p:nvPr/>
        </p:nvSpPr>
        <p:spPr>
          <a:xfrm>
            <a:off x="442727" y="2055568"/>
            <a:ext cx="536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armonic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 of Condition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(COND-HM):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\documentclass{article}&#10;\usepackage{amsmath}&#10;\pagestyle{empty}&#10;\begin{document}&#10;&#10;\begin{equation*}&#10;\operatorname{COND}-\mathrm{HM}\left(\mathbf{X}_{1}, \mathbf{X}_{2}\right)=\frac{2 \cdot \kappa\left(\mathbf{X}_{\mathbf{1}}\right) \kappa\left(\mathbf{X}_{2}\right)}{\kappa\left(\mathbf{X}_{1}\right)+\kappa\left(\mathbf{X}_{2}\right)}&#10;\end{equation*}&#10;&#10;&#10;\end{document}" title="IguanaTex Bitmap Display">
            <a:extLst>
              <a:ext uri="{FF2B5EF4-FFF2-40B4-BE49-F238E27FC236}">
                <a16:creationId xmlns:a16="http://schemas.microsoft.com/office/drawing/2014/main" id="{0C7CA166-134D-7338-A7E5-669E7E9BE0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0" y="2655291"/>
            <a:ext cx="4597333" cy="598857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2803AB05-8193-5912-01FB-5C6893B1403E}"/>
              </a:ext>
            </a:extLst>
          </p:cNvPr>
          <p:cNvSpPr txBox="1"/>
          <p:nvPr/>
        </p:nvSpPr>
        <p:spPr>
          <a:xfrm>
            <a:off x="442727" y="4422618"/>
            <a:ext cx="212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Gap: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\documentclass{article}&#10;\usepackage{amsmath}&#10;\pagestyle{empty}&#10;\begin{document}&#10;&#10;\begin{equation*}&#10;S V G\left(\mathbf{X}_{1}, \mathbf{X}_{2}\right)=\sum_{i=1}^{d}\left(\log \sigma_{i}^{1}-\log \sigma_{i}^{2}\right)^{2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89D5E15-336E-26A3-7D0F-B10607FB09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2" y="4947590"/>
            <a:ext cx="4227047" cy="739048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D57EB8D0-F196-7ABD-0185-9956065F6E46}"/>
              </a:ext>
            </a:extLst>
          </p:cNvPr>
          <p:cNvSpPr txBox="1"/>
          <p:nvPr/>
        </p:nvSpPr>
        <p:spPr>
          <a:xfrm>
            <a:off x="442727" y="3572117"/>
            <a:ext cx="521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                     ,                                  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 descr="\documentclass{article}&#10;\usepackage{amsmath}&#10;\pagestyle{empty}&#10;\begin{document}&#10;&#10;\begin{equation*}&#10;\kappa_{e c n}(\mathbf{X})=\frac{\sigma_{1}}{\sigma_{e \operatorname{ran} k}(\mathbf{X})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AA0A4D-2974-2DAF-01A5-9B03345A98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2" y="3550412"/>
            <a:ext cx="1906591" cy="414476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\begin{equation*}&#10;\operatorname{erank}(\mathbf{X})=\left\lfloor e^{H(\Sigma)}\right\rfloor&#10;\end{equation*}&#10;&#10;&#10;\end{document}" title="IguanaTex Bitmap Display">
            <a:extLst>
              <a:ext uri="{FF2B5EF4-FFF2-40B4-BE49-F238E27FC236}">
                <a16:creationId xmlns:a16="http://schemas.microsoft.com/office/drawing/2014/main" id="{9510C73E-AC93-E4DD-EA50-ACD4EC1F25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05" y="3570985"/>
            <a:ext cx="1745676" cy="364495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BE5F48CC-B335-56CB-75E3-AE5E39B6EA12}"/>
              </a:ext>
            </a:extLst>
          </p:cNvPr>
          <p:cNvGrpSpPr/>
          <p:nvPr/>
        </p:nvGrpSpPr>
        <p:grpSpPr>
          <a:xfrm>
            <a:off x="6258443" y="1783957"/>
            <a:ext cx="5213046" cy="646331"/>
            <a:chOff x="6277339" y="2094955"/>
            <a:chExt cx="5213046" cy="646331"/>
          </a:xfrm>
        </p:grpSpPr>
        <p:pic>
          <p:nvPicPr>
            <p:cNvPr id="29" name="图片 28" descr="\documentclass{article}&#10;\usepackage{amsmath}&#10;\pagestyle{empty}&#10;\begin{document}&#10;&#10;\begin{equation*}&#10;\varphi: \mathrm{X} \rightarrow \mathrm{Y}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EFC726A2-A694-31C2-DC9F-535A8A9D5B7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376" y="2199297"/>
              <a:ext cx="906971" cy="1828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355D5204-B7F3-2D2E-DF80-E7A025C1A7A5}"/>
                    </a:ext>
                  </a:extLst>
                </p:cNvPr>
                <p:cNvSpPr txBox="1"/>
                <p:nvPr/>
              </p:nvSpPr>
              <p:spPr>
                <a:xfrm>
                  <a:off x="6277339" y="2094955"/>
                  <a:ext cx="52130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Transferring function                  , is more robust to noise when dealing with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with smaller COND-NUM: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355D5204-B7F3-2D2E-DF80-E7A025C1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39" y="2094955"/>
                  <a:ext cx="5213046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1053" t="-5660" r="-163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图片 36" descr="\documentclass{article}&#10;\usepackage{amsmath}&#10;\pagestyle{empty}&#10;\begin{document}&#10;&#10;\begin{equation*}&#10;\kappa(\mathbf{X})=\frac{\sigma_{1}}{\sigma_{d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EA2C21-D266-4EE1-E21B-A54E5E51F16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80" y="2556620"/>
            <a:ext cx="944762" cy="394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281CA79-16BA-FC01-7532-765001974733}"/>
                  </a:ext>
                </a:extLst>
              </p:cNvPr>
              <p:cNvSpPr txBox="1"/>
              <p:nvPr/>
            </p:nvSpPr>
            <p:spPr>
              <a:xfrm>
                <a:off x="6258443" y="3186915"/>
                <a:ext cx="51379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distinguish between “small but significant” and “small and insignificant”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 the effective rank: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281CA79-16BA-FC01-7532-7650019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443" y="3186915"/>
                <a:ext cx="5137927" cy="646331"/>
              </a:xfrm>
              <a:prstGeom prst="rect">
                <a:avLst/>
              </a:prstGeom>
              <a:blipFill>
                <a:blip r:embed="rId19"/>
                <a:stretch>
                  <a:fillRect l="-1069" t="-5660" r="-83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 descr="\documentclass{article}&#10;\usepackage{amsmath}&#10;\pagestyle{empty}&#10;\begin{document}&#10;&#10;\begin{equation*}&#10;\operatorname{erank}(\mathbf{X})=\left\lfloor e^{H(\Sigma)}\right\rfloor&#10;\end{equation*}&#10;&#10;&#10;\end{document}" title="IguanaTex Bitmap Display">
            <a:extLst>
              <a:ext uri="{FF2B5EF4-FFF2-40B4-BE49-F238E27FC236}">
                <a16:creationId xmlns:a16="http://schemas.microsoft.com/office/drawing/2014/main" id="{645DCE9A-5A30-0ECC-8F6F-1F163B3B90A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23" y="4064731"/>
            <a:ext cx="1745676" cy="364495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9472F4CC-EC56-A0CC-794B-EA6A1DBC28DA}"/>
              </a:ext>
            </a:extLst>
          </p:cNvPr>
          <p:cNvSpPr txBox="1"/>
          <p:nvPr/>
        </p:nvSpPr>
        <p:spPr>
          <a:xfrm>
            <a:off x="6277338" y="4588974"/>
            <a:ext cx="5137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                     ,                         .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图片 44" descr="\documentclass{article}&#10;\usepackage{amsmath}&#10;\pagestyle{empty}&#10;\begin{document}&#10;&#10;\begin{equation*}&#10;H(\Sigma)=-\sum_{i=1}^{d} \bar{\sigma}_{i} \log \bar{\sigma}_{i}&#10;\end{equation*}&#10;&#10;&#10;\end{document}" title="IguanaTex Bitmap Display">
            <a:extLst>
              <a:ext uri="{FF2B5EF4-FFF2-40B4-BE49-F238E27FC236}">
                <a16:creationId xmlns:a16="http://schemas.microsoft.com/office/drawing/2014/main" id="{BF2725D7-6722-6172-F920-D33A4CA7192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98" y="4499691"/>
            <a:ext cx="1945600" cy="591238"/>
          </a:xfrm>
          <a:prstGeom prst="rect">
            <a:avLst/>
          </a:prstGeom>
        </p:spPr>
      </p:pic>
      <p:pic>
        <p:nvPicPr>
          <p:cNvPr id="48" name="图片 47" descr="\documentclass{article}&#10;\usepackage{amsmath}&#10;\pagestyle{empty}&#10;\begin{document}&#10;&#10;\begin{equation*}&#10;1 \leq \operatorname{erank}(\mathbf{X}) \leq \operatorname{rank}(\mathbf{X}) \leq d&#10;\end{equation*}&#10;&#10;&#10;\end{document}" title="IguanaTex Bitmap Display">
            <a:extLst>
              <a:ext uri="{FF2B5EF4-FFF2-40B4-BE49-F238E27FC236}">
                <a16:creationId xmlns:a16="http://schemas.microsoft.com/office/drawing/2014/main" id="{E686AC32-1EB5-3555-8CE6-C59377D59D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28" y="5819403"/>
            <a:ext cx="2553905" cy="203581"/>
          </a:xfrm>
          <a:prstGeom prst="rect">
            <a:avLst/>
          </a:prstGeom>
        </p:spPr>
      </p:pic>
      <p:pic>
        <p:nvPicPr>
          <p:cNvPr id="53" name="图片 52" descr="\documentclass{article}&#10;\usepackage{amsmath}&#10;\pagestyle{empty}&#10;\begin{document}&#10;&#10;\begin{equation*}&#10;\bar{\sigma}_{i} = \frac{\sigma_{i}}{\sum_{i=1}^{d} \sigma_{i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E3BA38A-5B70-960B-2C53-0AD5BC7B3B6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37" y="4634288"/>
            <a:ext cx="1172724" cy="464457"/>
          </a:xfrm>
          <a:prstGeom prst="rect">
            <a:avLst/>
          </a:prstGeom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4F0D409F-EDC3-EAFA-AEE8-746BE90C2098}"/>
              </a:ext>
            </a:extLst>
          </p:cNvPr>
          <p:cNvSpPr txBox="1"/>
          <p:nvPr/>
        </p:nvSpPr>
        <p:spPr>
          <a:xfrm>
            <a:off x="6258442" y="5250677"/>
            <a:ext cx="5137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56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0.6974"/>
  <p:tag name="ORIGINALWIDTH" val="3253.093"/>
  <p:tag name="LATEXADDIN" val="\documentclass{article}&#10;\usepackage{amsmath}&#10;\pagestyle{empty}&#10;\begin{document}&#10;&#10;\begin{equation*}&#10;f\left(x_{j}\right)=f\left(x_{i}\right)+f^{\prime}\left(x_{i}\right)\left(x_{i}-x_{j}\right)+\underbrace{\frac{1}{2} f^{\prime \prime}\left(x_{i}\right)\left(x_{i}-x_{j}\right)^{2}+\ldots}_{\approx 0}&#10;\end{equation*}&#10;&#10;&#10;\end{document}"/>
  <p:tag name="IGUANATEXSIZE" val="20"/>
  <p:tag name="IGUANATEXCURSOR" val="314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78.6652"/>
  <p:tag name="LATEXADDIN" val="\documentclass{article}&#10;\usepackage{amsmath}&#10;\pagestyle{empty}&#10;\begin{document}&#10;&#10;\begin{equation*}&#10;\hat{\boldsymbol{g}}_{i}=\boldsymbol{x}_{j}-\boldsymbol{x}_{i}&#10;\end{equation*}&#10;&#10;&#10;\end{document}"/>
  <p:tag name="IGUANATEXSIZE" val="18"/>
  <p:tag name="IGUANATEXCURSOR" val="17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068.616"/>
  <p:tag name="LATEXADDIN" val="\documentclass{article}&#10;\usepackage{amsmath}&#10;\pagestyle{empty}&#10;\begin{document}&#10;&#10;\begin{equation*}&#10;\nabla_{\boldsymbol{x}} f\left(\boldsymbol{x}_{i}\right) \cdot\left(\boldsymbol{x}_{i}-\boldsymbol{x}_{j}\right)&#10;\end{equation*}&#10;&#10;&#10;\end{document}"/>
  <p:tag name="IGUANATEXSIZE" val="18"/>
  <p:tag name="IGUANATEXCURSOR" val="22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262.467"/>
  <p:tag name="LATEXADDIN" val="\documentclass{article}&#10;\usepackage{amsmath}&#10;\pagestyle{empty}&#10;\begin{document}&#10;&#10;\begin{equation*}&#10;\operatorname{COND}-\mathrm{HM}\left(\mathbf{X}_{1}, \mathbf{X}_{2}\right)=\frac{2 \cdot \kappa\left(\mathbf{X}_{\mathbf{1}}\right) \kappa\left(\mathbf{X}_{2}\right)}{\kappa\left(\mathbf{X}_{1}\right)+\kappa\left(\mathbf{X}_{2}\right)}&#10;\end{equation*}&#10;&#10;&#10;\end{document}"/>
  <p:tag name="IGUANATEXSIZE" val="20"/>
  <p:tag name="IGUANATEXCURSOR" val="349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80.24"/>
  <p:tag name="LATEXADDIN" val="\documentclass{article}&#10;\usepackage{amsmath}&#10;\pagestyle{empty}&#10;\begin{document}&#10;&#10;\begin{equation*}&#10;S V G\left(\mathbf{X}_{1}, \mathbf{X}_{2}\right)=\sum_{i=1}^{d}\left(\log \sigma_{i}^{1}-\log \sigma_{i}^{2}\right)^{2}&#10;\end{equation*}&#10;&#10;&#10;\end{document}"/>
  <p:tag name="IGUANATEXSIZE" val="20"/>
  <p:tag name="IGUANATEXCURSOR" val="233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1172.853"/>
  <p:tag name="LATEXADDIN" val="\documentclass{article}&#10;\usepackage{amsmath}&#10;\pagestyle{empty}&#10;\begin{document}&#10;&#10;\begin{equation*}&#10;\kappa_{e c n}(\mathbf{X})=\frac{\sigma_{1}}{\sigma_{e \operatorname{ran} k}(\mathbf{X})}&#10;\end{equation*}&#10;&#10;&#10;\end{document}"/>
  <p:tag name="IGUANATEXSIZE" val="16"/>
  <p:tag name="IGUANATEXCURSOR" val="203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073.866"/>
  <p:tag name="LATEXADDIN" val="\documentclass{article}&#10;\usepackage{amsmath}&#10;\pagestyle{empty}&#10;\begin{document}&#10;&#10;\begin{equation*}&#10;\operatorname{erank}(\mathbf{X})=\left\lfloor e^{H(\Sigma)}\right\rfloor&#10;\end{equation*}&#10;&#10;&#10;\end{document}"/>
  <p:tag name="IGUANATEXSIZE" val="16"/>
  <p:tag name="IGUANATEXCURSOR" val="18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9696"/>
  <p:tag name="ORIGINALWIDTH" val="581.1773"/>
  <p:tag name="LATEXADDIN" val="\documentclass{article}&#10;\usepackage{amsmath}&#10;\pagestyle{empty}&#10;\begin{document}&#10;&#10;\begin{equation*}&#10;\kappa(\mathbf{X})=\frac{\sigma_{1}}{\sigma_{d}}&#10;\end{equation*}&#10;&#10;&#10;\end{document}"/>
  <p:tag name="IGUANATEXSIZE" val="16"/>
  <p:tag name="IGUANATEXCURSOR" val="162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073.866"/>
  <p:tag name="LATEXADDIN" val="\documentclass{article}&#10;\usepackage{amsmath}&#10;\pagestyle{empty}&#10;\begin{document}&#10;&#10;\begin{equation*}&#10;\operatorname{erank}(\mathbf{X})=\left\lfloor e^{H(\Sigma)}\right\rfloor&#10;\end{equation*}&#10;&#10;&#10;\end{document}"/>
  <p:tag name="IGUANATEXSIZE" val="16"/>
  <p:tag name="IGUANATEXCURSOR" val="18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196.85"/>
  <p:tag name="LATEXADDIN" val="\documentclass{article}&#10;\usepackage{amsmath}&#10;\pagestyle{empty}&#10;\begin{document}&#10;&#10;\begin{equation*}&#10;H(\Sigma)=-\sum_{i=1}^{d} \bar{\sigma}_{i} \log \bar{\sigma}_{i}&#10;\end{equation*}&#10;&#10;&#10;\end{document}"/>
  <p:tag name="IGUANATEXSIZE" val="16"/>
  <p:tag name="IGUANATEXCURSOR" val="180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71.054"/>
  <p:tag name="LATEXADDIN" val="\documentclass{article}&#10;\usepackage{amsmath}&#10;\pagestyle{empty}&#10;\begin{document}&#10;&#10;\begin{equation*}&#10;1 \leq \operatorname{erank}(\mathbf{X}) \leq \operatorname{rank}(\mathbf{X}) \leq d&#10;\end{equation*}&#10;&#10;&#10;\end{document}"/>
  <p:tag name="IGUANATEXSIZE" val="16"/>
  <p:tag name="IGUANATEXCURSOR" val="197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0.6974"/>
  <p:tag name="ORIGINALWIDTH" val="3253.093"/>
  <p:tag name="LATEXADDIN" val="\documentclass{article}&#10;\usepackage{amsmath}&#10;\pagestyle{empty}&#10;\begin{document}&#10;&#10;\begin{equation*}&#10;f\left(x_{j}\right)=f\left(x_{i}\right)+f^{\prime}\left(x_{i}\right)\left(x_{i}-x_{j}\right)+\underbrace{\frac{1}{2} f^{\prime \prime}\left(x_{i}\right)\left(x_{i}-x_{j}\right)^{2}+\ldots}_{\approx 0}&#10;\end{equation*}&#10;&#10;&#10;\end{document}"/>
  <p:tag name="IGUANATEXSIZE" val="20"/>
  <p:tag name="IGUANATEXCURSOR" val="314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721.4099"/>
  <p:tag name="LATEXADDIN" val="\documentclass{article}&#10;\usepackage{amsmath}&#10;\pagestyle{empty}&#10;\begin{document}&#10;&#10;\begin{equation*}&#10;\bar{\sigma}_{i} = \frac{\sigma_{i}}{\sum_{i=1}^{d} \sigma_{i}}&#10;\end{equation*}&#10;&#10;&#10;\end{document}"/>
  <p:tag name="IGUANATEXSIZE" val="16"/>
  <p:tag name="IGUANATEXCURSOR" val="118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57.9302"/>
  <p:tag name="LATEXADDIN" val="\documentclass{article}&#10;\usepackage{amsmath}&#10;\pagestyle{empty}&#10;\begin{document}&#10;&#10;\begin{equation*}&#10;\varphi: \mathrm{X} \rightarrow \mathrm{Y}&#10;\end{equation*}&#10;&#10;&#10;\end{document}"/>
  <p:tag name="IGUANATEXSIZE" val="16"/>
  <p:tag name="IGUANATEXCURSOR" val="15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262.467"/>
  <p:tag name="LATEXADDIN" val="\documentclass{article}&#10;\usepackage{amsmath}&#10;\pagestyle{empty}&#10;\begin{document}&#10;&#10;\begin{equation*}&#10;\operatorname{COND}-\mathrm{HM}\left(\mathbf{X}_{1}, \mathbf{X}_{2}\right)=\frac{2 \cdot \kappa\left(\mathbf{X}_{\mathbf{1}}\right) \kappa\left(\mathbf{X}_{2}\right)}{\kappa\left(\mathbf{X}_{1}\right)+\kappa\left(\mathbf{X}_{2}\right)}&#10;\end{equation*}&#10;&#10;&#10;\end{document}"/>
  <p:tag name="IGUANATEXSIZE" val="20"/>
  <p:tag name="IGUANATEXCURSOR" val="349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80.24"/>
  <p:tag name="LATEXADDIN" val="\documentclass{article}&#10;\usepackage{amsmath}&#10;\pagestyle{empty}&#10;\begin{document}&#10;&#10;\begin{equation*}&#10;S V G\left(\mathbf{X}_{1}, \mathbf{X}_{2}\right)=\sum_{i=1}^{d}\left(\log \sigma_{i}^{1}-\log \sigma_{i}^{2}\right)^{2}&#10;\end{equation*}&#10;&#10;&#10;\end{document}"/>
  <p:tag name="IGUANATEXSIZE" val="20"/>
  <p:tag name="IGUANATEXCURSOR" val="233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1172.853"/>
  <p:tag name="LATEXADDIN" val="\documentclass{article}&#10;\usepackage{amsmath}&#10;\pagestyle{empty}&#10;\begin{document}&#10;&#10;\begin{equation*}&#10;\kappa_{e c n}(\mathbf{X})=\frac{\sigma_{1}}{\sigma_{e \operatorname{ran} k}(\mathbf{X})}&#10;\end{equation*}&#10;&#10;&#10;\end{document}"/>
  <p:tag name="IGUANATEXSIZE" val="16"/>
  <p:tag name="IGUANATEXCURSOR" val="203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073.866"/>
  <p:tag name="LATEXADDIN" val="\documentclass{article}&#10;\usepackage{amsmath}&#10;\pagestyle{empty}&#10;\begin{document}&#10;&#10;\begin{equation*}&#10;\operatorname{erank}(\mathbf{X})=\left\lfloor e^{H(\Sigma)}\right\rfloor&#10;\end{equation*}&#10;&#10;&#10;\end{document}"/>
  <p:tag name="IGUANATEXSIZE" val="16"/>
  <p:tag name="IGUANATEXCURSOR" val="18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781.4023"/>
  <p:tag name="LATEXADDIN" val="\documentclass{article}&#10;\usepackage{amsmath}&#10;\pagestyle{empty}&#10;\begin{document}&#10;&#10;\begin{equation*}&#10;\eta=\sqrt{\|A\|_{F}^{2} / d}&#10;\end{equation*}&#10;&#10;&#10;\end{document}"/>
  <p:tag name="IGUANATEXSIZE" val="20"/>
  <p:tag name="IGUANATEXCURSOR" val="143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97.7128"/>
  <p:tag name="LATEXADDIN" val="\documentclass{article}&#10;\usepackage{amsmath}&#10;\pagestyle{empty}&#10;\begin{document}&#10;&#10;\begin{equation*}&#10;\beta \geq 0&#10;\end{equation*}&#10;&#10;&#10;\end{document}"/>
  <p:tag name="IGUANATEXSIZE" val="18"/>
  <p:tag name="IGUANATEXCURSOR" val="12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7263"/>
  <p:tag name="ORIGINALWIDTH" val="1553.806"/>
  <p:tag name="LATEXADDIN" val="\documentclass{article}&#10;\usepackage{amsmath}&#10;\pagestyle{empty}&#10;\begin{document}&#10;&#10;\begin{equation*}&#10;s_{i, j}^{I}=s_{i, j}^{T}=f_{\theta}\left(x_{i}^{I}\right)^{\top} g_{\phi}\left(x_{j}^{T}\right)&#10;\end{equation*}&#10;&#10;&#10;\end{document}"/>
  <p:tag name="IGUANATEXSIZE" val="18"/>
  <p:tag name="IGUANATEXCURSOR" val="210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2484.439"/>
  <p:tag name="LATEXADDIN" val="\documentclass{article}&#10;\usepackage{amsmath}&#10;\pagestyle{empty}&#10;\begin{document}&#10;&#10;\begin{equation*}&#10;s_{i, j}^{I}\left(x_{i}^{I}, x_{j}^{T}\right)=\frac{1}{n_{1}} \sum_{k=1}^{n_{1}}\left[f_{\theta}\left(x_{i}^{I}\right)\right]_{k}^{\top}\left[g_{\phi}\left(x_{j}^{T}\right)\right]_{m_{k}^{I}},&#10;\end{equation*}&#10;&#10;&#10;\end{document}"/>
  <p:tag name="IGUANATEXSIZE" val="18"/>
  <p:tag name="IGUANATEXCURSOR" val="30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764.529"/>
  <p:tag name="LATEXADDIN" val="\documentclass{article}&#10;\usepackage{amsmath}&#10;\pagestyle{empty}&#10;\begin{document}&#10;&#10;\begin{equation*}&#10;f\left(x_{j}\right)=f\left(x_{i}\right)+f^{\prime}\left(x_{i}\right)\left(x_{i}-x_{j}\right)&#10;\end{equation*}&#10;&#10;&#10;\end{document}"/>
  <p:tag name="IGUANATEXSIZE" val="20"/>
  <p:tag name="IGUANATEXCURSOR" val="20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2062.242"/>
  <p:tag name="LATEXADDIN" val="\documentclass{article}&#10;\usepackage{amsmath}&#10;\pagestyle{empty}&#10;\begin{document}&#10;&#10;\begin{equation*}&#10;m_{k}^{I}=\arg \max _{0 \leq r&lt;n_{2}}\left[f_{\theta}\left(x_{i}^{I}\right)\right]_{k}^{\top}\left[g_{\phi}\left(x_{j}^{T}\right)\right]_{r}&#10;\end{equation*}&#10;&#10;\end{document}"/>
  <p:tag name="IGUANATEXSIZE" val="18"/>
  <p:tag name="IGUANATEXCURSOR" val="254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2417.698"/>
  <p:tag name="LATEXADDIN" val="\documentclass{article}&#10;\usepackage{amsmath}&#10;\pagestyle{empty}&#10;\begin{document}&#10;&#10;\begin{equation*}&#10;s_{i, j}^{T}\left(x_{i}^{I}, x_{j}^{T}\right)=\frac{1}{n_{2}} \sum_{k=1}^{n_{2}}\left[f_{\theta}\left(x_{i}^{I}\right)\right]_{m_{k}^{T}}^{T}\left[g_{\phi}\left(x_{j}^{T}\right)\right]_{k}&#10;\end{equation*}&#10;&#10;&#10;\end{document}"/>
  <p:tag name="IGUANATEXSIZE" val="18"/>
  <p:tag name="IGUANATEXCURSOR" val="302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2104.987"/>
  <p:tag name="LATEXADDIN" val="\documentclass{article}&#10;\usepackage{amsmath}&#10;\pagestyle{empty}&#10;\begin{document}&#10;&#10;\begin{equation*}&#10;m_{k}^{T}=\arg \max _{0 \leq r&lt;n_{1}}\left[f_{\theta}\left(\boldsymbol{x}_{i}^{I}\right)\right]_{r}^{\top}\left[g_{\phi}\left(\boldsymbol{x}_{j}^{T}\right)\right]_{k}&#10;\end{equation*}&#10;&#10;&#10;\end{document}"/>
  <p:tag name="IGUANATEXSIZE" val="18"/>
  <p:tag name="IGUANATEXCURSOR" val="280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068.616"/>
  <p:tag name="LATEXADDIN" val="\documentclass{article}&#10;\usepackage{amsmath}&#10;\pagestyle{empty}&#10;\begin{document}&#10;&#10;\begin{equation*}&#10;\nabla_{\boldsymbol{x}} f\left(\boldsymbol{x}_{i}\right) \cdot\left(\boldsymbol{x}_{i}-\boldsymbol{x}_{j}\right)&#10;\end{equation*}&#10;&#10;&#10;\end{document}"/>
  <p:tag name="IGUANATEXSIZE" val="18"/>
  <p:tag name="IGUANATEXCURSOR" val="22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088.114"/>
  <p:tag name="LATEXADDIN" val="\documentclass{article}&#10;\usepackage{amsmath}&#10;\pagestyle{empty}&#10;\begin{document}&#10;&#10;\begin{equation*}&#10;\mathcal{L}=\mathcal{L}_{\text {Main }}+\lambda \mathcal{L}_{\mathrm{GSS}}&#10;\end{equation*}&#10;&#10;&#10;\end{document}"/>
  <p:tag name="IGUANATEXSIZE" val="20"/>
  <p:tag name="IGUANATEXCURSOR" val="188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2.4409"/>
  <p:tag name="LATEXADDIN" val="\documentclass{article}&#10;\usepackage{amsmath}&#10;\pagestyle{empty}&#10;\begin{document}&#10;&#10;\begin{equation*}&#10;\nabla_{\boldsymbol{x}} f\left(\boldsymbol{x}_{i}\right)&#10;\end{equation*}&#10;&#10;&#10;\end{document}"/>
  <p:tag name="IGUANATEXSIZE" val="18"/>
  <p:tag name="IGUANATEXCURSOR" val="170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91.4511"/>
  <p:tag name="LATEXADDIN" val="\documentclass{article}&#10;\usepackage{amsmath}&#10;\pagestyle{empty}&#10;\begin{document}&#10;&#10;\begin{equation*}&#10;\boldsymbol{x}_{i}-\boldsymbol{x}_{j}&#10;\end{equation*}&#10;&#10;&#10;\end{document}"/>
  <p:tag name="IGUANATEXSIZE" val="18"/>
  <p:tag name="IGUANATEXCURSOR" val="151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8.489"/>
  <p:tag name="LATEXADDIN" val="\documentclass{article}&#10;\usepackage{amsmath}&#10;\pagestyle{empty}&#10;\begin{document}&#10;&#10;\begin{equation*}&#10;\mathcal{L}_{\mathrm{GS}}\left(g_{i}, \hat{\boldsymbol{g}}_{i}\right)=1-\left(\boldsymbol{g}_{i} \cdot \hat{\boldsymbol{g}}_{i}\right) /\left(\left\|\boldsymbol{g}_{i}\right\|\left\|\hat{\boldsymbol{g}}_{i}\right\|\right)&#10;\end{equation*}&#10;&#10;&#10;\end{document}"/>
  <p:tag name="IGUANATEXSIZE" val="18"/>
  <p:tag name="IGUANATEXCURSOR" val="336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6.6555"/>
  <p:tag name="LATEXADDIN" val="\documentclass{article}&#10;\usepackage{amsmath}&#10;\pagestyle{empty}&#10;\begin{document}&#10;&#10;\begin{equation*}&#10;\boldsymbol{g}_{i}=\nabla_{\boldsymbol{x}} f\left(\boldsymbol{x}_{i}\right)&#10;\end{equation*}&#10;&#10;&#10;\end{document}"/>
  <p:tag name="IGUANATEXSIZE" val="18"/>
  <p:tag name="IGUANATEXCURSOR" val="189"/>
  <p:tag name="TRANSPARENCY" val="True"/>
  <p:tag name="LATEXENGINEID" val="0"/>
  <p:tag name="TEMPFOLDER" val="C:\Users\user\AppData\Local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905</Words>
  <Application>Microsoft Office PowerPoint</Application>
  <PresentationFormat>宽屏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Office 主题​​</vt:lpstr>
      <vt:lpstr>Paper Reading</vt:lpstr>
      <vt:lpstr>Outline</vt:lpstr>
      <vt:lpstr>Learning What Makes a Difference from Counterfactual Examples and Gradient Supervision</vt:lpstr>
      <vt:lpstr>Learning What Makes a Difference from Counterfactual Examples and Gradient Supervision</vt:lpstr>
      <vt:lpstr>Learning What Makes a Difference from Counterfactual Examples and Gradient Supervision</vt:lpstr>
      <vt:lpstr>Learning What Makes a Difference from Counterfactual Examples and Gradient Supervision</vt:lpstr>
      <vt:lpstr>NORMALIZATION OF LANGUAGE EMBEDDINGS FOR CROSS-LINGUAL ALIGNMENT</vt:lpstr>
      <vt:lpstr>NORMALIZATION OF LANGUAGE EMBEDDINGS FOR CROSS-LINGUAL ALIGNMENT</vt:lpstr>
      <vt:lpstr>NORMALIZATION OF LANGUAGE EMBEDDINGS FOR CROSS-LINGUAL ALIGNMENT</vt:lpstr>
      <vt:lpstr>NORMALIZATION OF LANGUAGE EMBEDDINGS FOR CROSS-LINGUAL ALIGNMENT</vt:lpstr>
      <vt:lpstr>NORMALIZATION OF LANGUAGE EMBEDDINGS FOR CROSS-LINGUAL ALIGNMENT</vt:lpstr>
      <vt:lpstr>NORMALIZATION OF LANGUAGE EMBEDDINGS FOR CROSS-LINGUAL ALIGNMENT</vt:lpstr>
      <vt:lpstr>FILIP: FINE-GRAINED INTERACTIVE LANGUAGEIMAGE PRE-TRAINING</vt:lpstr>
      <vt:lpstr>FILIP: FINE-GRAINED INTERACTIVE LANGUAGEIMAGE PRE-TRAINING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Huatian Zhang</dc:creator>
  <cp:lastModifiedBy>Huatian Zhang</cp:lastModifiedBy>
  <cp:revision>38</cp:revision>
  <dcterms:created xsi:type="dcterms:W3CDTF">2022-07-07T10:19:16Z</dcterms:created>
  <dcterms:modified xsi:type="dcterms:W3CDTF">2022-07-08T10:13:34Z</dcterms:modified>
</cp:coreProperties>
</file>