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5"/>
  </p:notesMasterIdLst>
  <p:sldIdLst>
    <p:sldId id="257" r:id="rId4"/>
    <p:sldId id="266" r:id="rId5"/>
    <p:sldId id="267" r:id="rId6"/>
    <p:sldId id="276" r:id="rId7"/>
    <p:sldId id="269" r:id="rId8"/>
    <p:sldId id="272" r:id="rId9"/>
    <p:sldId id="268" r:id="rId10"/>
    <p:sldId id="260" r:id="rId11"/>
    <p:sldId id="280" r:id="rId12"/>
    <p:sldId id="279" r:id="rId13"/>
    <p:sldId id="278" r:id="rId14"/>
    <p:sldId id="281" r:id="rId15"/>
    <p:sldId id="282" r:id="rId16"/>
    <p:sldId id="283" r:id="rId17"/>
    <p:sldId id="285" r:id="rId18"/>
    <p:sldId id="284" r:id="rId19"/>
    <p:sldId id="287" r:id="rId20"/>
    <p:sldId id="286" r:id="rId21"/>
    <p:sldId id="288" r:id="rId22"/>
    <p:sldId id="289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DD5"/>
    <a:srgbClr val="026AA8"/>
    <a:srgbClr val="00A3E2"/>
    <a:srgbClr val="009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6" y="120"/>
      </p:cViewPr>
      <p:guideLst>
        <p:guide orient="horz" pos="2144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4F9A8-9DA5-4186-A949-F26501A0EA0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3134-2363-4DF0-9FB1-E0214B57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90%88%E5%8A%9B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5%86%B2%E9%87%8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动量定理指出： 物体所受</a:t>
            </a:r>
            <a:r>
              <a:rPr lang="zh-CN" altLang="en-US" dirty="0">
                <a:hlinkClick r:id="rId3" tooltip="合力"/>
              </a:rPr>
              <a:t>合力</a:t>
            </a:r>
            <a:r>
              <a:rPr lang="zh-CN" altLang="en-US" dirty="0"/>
              <a:t>的</a:t>
            </a:r>
            <a:r>
              <a:rPr lang="zh-CN" altLang="en-US" dirty="0">
                <a:hlinkClick r:id="rId4" tooltip="冲量"/>
              </a:rPr>
              <a:t>冲量</a:t>
            </a:r>
            <a:r>
              <a:rPr lang="zh-CN" altLang="en-US" dirty="0"/>
              <a:t>等于物体的动量变化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73134-2363-4DF0-9FB1-E0214B5740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1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73134-2363-4DF0-9FB1-E0214B5740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5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3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15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076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CF2-2EEA-4C12-BEF3-6A539B12747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085F-356A-4B21-8443-5CD15E34B7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fld id="{6EF00CF2-2EEA-4C12-BEF3-6A539B127473}" type="datetimeFigureOut">
              <a:rPr lang="zh-CN" altLang="en-US" smtClean="0"/>
              <a:pPr/>
              <a:t>2022/6/17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fld id="{5496085F-356A-4B21-8443-5CD15E34B7A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fld id="{6EF00CF2-2EEA-4C12-BEF3-6A539B127473}" type="datetimeFigureOut">
              <a:rPr lang="zh-CN" altLang="en-US" smtClean="0"/>
              <a:pPr/>
              <a:t>2022/6/17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fld id="{5496085F-356A-4B21-8443-5CD15E34B7A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Light" panose="02020300000000000000" pitchFamily="18" charset="-122"/>
          <a:ea typeface="思源宋体 CN Light" panose="020203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bbitLong/RepDistiller" TargetMode="External"/><Relationship Id="rId2" Type="http://schemas.openxmlformats.org/officeDocument/2006/relationships/hyperlink" Target="https://github.com/yoshitomo-matsubara/torchdistil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245403" y="0"/>
            <a:ext cx="12437403" cy="4508308"/>
            <a:chOff x="-245403" y="0"/>
            <a:chExt cx="12437403" cy="4508308"/>
          </a:xfrm>
        </p:grpSpPr>
        <p:sp>
          <p:nvSpPr>
            <p:cNvPr id="5" name="任意多边形: 形状 4"/>
            <p:cNvSpPr/>
            <p:nvPr/>
          </p:nvSpPr>
          <p:spPr>
            <a:xfrm>
              <a:off x="0" y="0"/>
              <a:ext cx="12192000" cy="3703320"/>
            </a:xfrm>
            <a:custGeom>
              <a:avLst/>
              <a:gdLst>
                <a:gd name="connsiteX0" fmla="*/ 0 w 12192000"/>
                <a:gd name="connsiteY0" fmla="*/ 0 h 3703320"/>
                <a:gd name="connsiteX1" fmla="*/ 12192000 w 12192000"/>
                <a:gd name="connsiteY1" fmla="*/ 0 h 3703320"/>
                <a:gd name="connsiteX2" fmla="*/ 12192000 w 12192000"/>
                <a:gd name="connsiteY2" fmla="*/ 3703320 h 3703320"/>
                <a:gd name="connsiteX3" fmla="*/ 12183290 w 12192000"/>
                <a:gd name="connsiteY3" fmla="*/ 3703320 h 3703320"/>
                <a:gd name="connsiteX4" fmla="*/ 12060550 w 12192000"/>
                <a:gd name="connsiteY4" fmla="*/ 3605320 h 3703320"/>
                <a:gd name="connsiteX5" fmla="*/ 4892040 w 12192000"/>
                <a:gd name="connsiteY5" fmla="*/ 1752600 h 3703320"/>
                <a:gd name="connsiteX6" fmla="*/ 205584 w 12192000"/>
                <a:gd name="connsiteY6" fmla="*/ 2409795 h 3703320"/>
                <a:gd name="connsiteX7" fmla="*/ 0 w 12192000"/>
                <a:gd name="connsiteY7" fmla="*/ 2480373 h 37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3703320">
                  <a:moveTo>
                    <a:pt x="0" y="0"/>
                  </a:moveTo>
                  <a:lnTo>
                    <a:pt x="12192000" y="0"/>
                  </a:lnTo>
                  <a:lnTo>
                    <a:pt x="12192000" y="3703320"/>
                  </a:lnTo>
                  <a:lnTo>
                    <a:pt x="12183290" y="3703320"/>
                  </a:lnTo>
                  <a:lnTo>
                    <a:pt x="12060550" y="3605320"/>
                  </a:lnTo>
                  <a:cubicBezTo>
                    <a:pt x="10590454" y="2494571"/>
                    <a:pt x="7929986" y="1752600"/>
                    <a:pt x="4892040" y="1752600"/>
                  </a:cubicBezTo>
                  <a:cubicBezTo>
                    <a:pt x="3156071" y="1752600"/>
                    <a:pt x="1543360" y="1994876"/>
                    <a:pt x="205584" y="2409795"/>
                  </a:cubicBezTo>
                  <a:lnTo>
                    <a:pt x="0" y="2480373"/>
                  </a:lnTo>
                  <a:close/>
                </a:path>
              </a:pathLst>
            </a:custGeom>
            <a:gradFill>
              <a:gsLst>
                <a:gs pos="13000">
                  <a:srgbClr val="026AA8"/>
                </a:gs>
                <a:gs pos="100000">
                  <a:srgbClr val="009EDF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 rot="225972">
              <a:off x="-27151" y="1849658"/>
              <a:ext cx="9878506" cy="2416169"/>
            </a:xfrm>
            <a:custGeom>
              <a:avLst/>
              <a:gdLst>
                <a:gd name="connsiteX0" fmla="*/ 4244080 w 9878506"/>
                <a:gd name="connsiteY0" fmla="*/ 44339 h 2416169"/>
                <a:gd name="connsiteX1" fmla="*/ 5520577 w 9878506"/>
                <a:gd name="connsiteY1" fmla="*/ 0 h 2416169"/>
                <a:gd name="connsiteX2" fmla="*/ 9515935 w 9878506"/>
                <a:gd name="connsiteY2" fmla="*/ 464445 h 2416169"/>
                <a:gd name="connsiteX3" fmla="*/ 9878506 w 9878506"/>
                <a:gd name="connsiteY3" fmla="*/ 565568 h 2416169"/>
                <a:gd name="connsiteX4" fmla="*/ 9550896 w 9878506"/>
                <a:gd name="connsiteY4" fmla="*/ 534350 h 2416169"/>
                <a:gd name="connsiteX5" fmla="*/ 5251718 w 9878506"/>
                <a:gd name="connsiteY5" fmla="*/ 738090 h 2416169"/>
                <a:gd name="connsiteX6" fmla="*/ 417710 w 9878506"/>
                <a:gd name="connsiteY6" fmla="*/ 2246178 h 2416169"/>
                <a:gd name="connsiteX7" fmla="*/ 96045 w 9878506"/>
                <a:gd name="connsiteY7" fmla="*/ 2416169 h 2416169"/>
                <a:gd name="connsiteX8" fmla="*/ 0 w 9878506"/>
                <a:gd name="connsiteY8" fmla="*/ 957124 h 2416169"/>
                <a:gd name="connsiteX9" fmla="*/ 227753 w 9878506"/>
                <a:gd name="connsiteY9" fmla="*/ 864068 h 2416169"/>
                <a:gd name="connsiteX10" fmla="*/ 4244080 w 9878506"/>
                <a:gd name="connsiteY10" fmla="*/ 44339 h 24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78506" h="2416169">
                  <a:moveTo>
                    <a:pt x="4244080" y="44339"/>
                  </a:moveTo>
                  <a:cubicBezTo>
                    <a:pt x="4660295" y="15142"/>
                    <a:pt x="5086584" y="0"/>
                    <a:pt x="5520577" y="0"/>
                  </a:cubicBezTo>
                  <a:cubicBezTo>
                    <a:pt x="6967217" y="0"/>
                    <a:pt x="8328262" y="168248"/>
                    <a:pt x="9515935" y="464445"/>
                  </a:cubicBezTo>
                  <a:lnTo>
                    <a:pt x="9878506" y="565568"/>
                  </a:lnTo>
                  <a:lnTo>
                    <a:pt x="9550896" y="534350"/>
                  </a:lnTo>
                  <a:cubicBezTo>
                    <a:pt x="8245436" y="427948"/>
                    <a:pt x="6779150" y="486762"/>
                    <a:pt x="5251718" y="738090"/>
                  </a:cubicBezTo>
                  <a:cubicBezTo>
                    <a:pt x="3418799" y="1039685"/>
                    <a:pt x="1758113" y="1575672"/>
                    <a:pt x="417710" y="2246178"/>
                  </a:cubicBezTo>
                  <a:lnTo>
                    <a:pt x="96045" y="2416169"/>
                  </a:lnTo>
                  <a:lnTo>
                    <a:pt x="0" y="957124"/>
                  </a:lnTo>
                  <a:lnTo>
                    <a:pt x="227753" y="864068"/>
                  </a:lnTo>
                  <a:cubicBezTo>
                    <a:pt x="1358894" y="440695"/>
                    <a:pt x="2735301" y="150176"/>
                    <a:pt x="4244080" y="44339"/>
                  </a:cubicBezTo>
                  <a:close/>
                </a:path>
              </a:pathLst>
            </a:custGeom>
            <a:gradFill>
              <a:gsLst>
                <a:gs pos="13000">
                  <a:srgbClr val="00A3E2"/>
                </a:gs>
                <a:gs pos="100000">
                  <a:srgbClr val="026AA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20871949">
              <a:off x="-245403" y="3043900"/>
              <a:ext cx="8190188" cy="1464408"/>
            </a:xfrm>
            <a:custGeom>
              <a:avLst/>
              <a:gdLst>
                <a:gd name="connsiteX0" fmla="*/ 7946206 w 8190188"/>
                <a:gd name="connsiteY0" fmla="*/ 379464 h 1464408"/>
                <a:gd name="connsiteX1" fmla="*/ 8190188 w 8190188"/>
                <a:gd name="connsiteY1" fmla="*/ 436833 h 1464408"/>
                <a:gd name="connsiteX2" fmla="*/ 7743154 w 8190188"/>
                <a:gd name="connsiteY2" fmla="*/ 404824 h 1464408"/>
                <a:gd name="connsiteX3" fmla="*/ 4377220 w 8190188"/>
                <a:gd name="connsiteY3" fmla="*/ 494886 h 1464408"/>
                <a:gd name="connsiteX4" fmla="*/ 531414 w 8190188"/>
                <a:gd name="connsiteY4" fmla="*/ 1286158 h 1464408"/>
                <a:gd name="connsiteX5" fmla="*/ 0 w 8190188"/>
                <a:gd name="connsiteY5" fmla="*/ 1464408 h 1464408"/>
                <a:gd name="connsiteX6" fmla="*/ 208866 w 8190188"/>
                <a:gd name="connsiteY6" fmla="*/ 492964 h 1464408"/>
                <a:gd name="connsiteX7" fmla="*/ 316904 w 8190188"/>
                <a:gd name="connsiteY7" fmla="*/ 464445 h 1464408"/>
                <a:gd name="connsiteX8" fmla="*/ 4312263 w 8190188"/>
                <a:gd name="connsiteY8" fmla="*/ 0 h 1464408"/>
                <a:gd name="connsiteX9" fmla="*/ 7946206 w 8190188"/>
                <a:gd name="connsiteY9" fmla="*/ 379464 h 146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0188" h="1464408">
                  <a:moveTo>
                    <a:pt x="7946206" y="379464"/>
                  </a:moveTo>
                  <a:lnTo>
                    <a:pt x="8190188" y="436833"/>
                  </a:lnTo>
                  <a:lnTo>
                    <a:pt x="7743154" y="404824"/>
                  </a:lnTo>
                  <a:cubicBezTo>
                    <a:pt x="6683817" y="342309"/>
                    <a:pt x="5549643" y="368251"/>
                    <a:pt x="4377220" y="494886"/>
                  </a:cubicBezTo>
                  <a:cubicBezTo>
                    <a:pt x="2995435" y="644135"/>
                    <a:pt x="1695422" y="918679"/>
                    <a:pt x="531414" y="1286158"/>
                  </a:cubicBezTo>
                  <a:lnTo>
                    <a:pt x="0" y="1464408"/>
                  </a:lnTo>
                  <a:lnTo>
                    <a:pt x="208866" y="492964"/>
                  </a:lnTo>
                  <a:lnTo>
                    <a:pt x="316904" y="464445"/>
                  </a:lnTo>
                  <a:cubicBezTo>
                    <a:pt x="1504577" y="168247"/>
                    <a:pt x="2865622" y="0"/>
                    <a:pt x="4312263" y="0"/>
                  </a:cubicBezTo>
                  <a:cubicBezTo>
                    <a:pt x="5614240" y="0"/>
                    <a:pt x="6846884" y="136281"/>
                    <a:pt x="7946206" y="379464"/>
                  </a:cubicBezTo>
                  <a:close/>
                </a:path>
              </a:pathLst>
            </a:custGeom>
            <a:gradFill>
              <a:gsLst>
                <a:gs pos="13000">
                  <a:srgbClr val="00A3E2"/>
                </a:gs>
                <a:gs pos="100000">
                  <a:srgbClr val="026AA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斜纹 17"/>
          <p:cNvSpPr/>
          <p:nvPr/>
        </p:nvSpPr>
        <p:spPr>
          <a:xfrm flipH="1">
            <a:off x="9005642" y="0"/>
            <a:ext cx="3186358" cy="2814918"/>
          </a:xfrm>
          <a:prstGeom prst="diagStripe">
            <a:avLst/>
          </a:prstGeom>
          <a:solidFill>
            <a:srgbClr val="026A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4983" y="-2305009"/>
            <a:ext cx="16337280" cy="13180802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2463" y="4730123"/>
            <a:ext cx="6015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ym typeface="+mn-lt"/>
              </a:rPr>
              <a:t>Knowledge Distillation based </a:t>
            </a:r>
          </a:p>
          <a:p>
            <a:pPr algn="ctr"/>
            <a:r>
              <a:rPr lang="en-US" altLang="zh-CN" sz="3200" dirty="0">
                <a:sym typeface="+mn-lt"/>
              </a:rPr>
              <a:t>Representation Learning</a:t>
            </a:r>
            <a:endParaRPr lang="zh-CN" altLang="en-US" sz="3200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4765" y="5949809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+mn-lt"/>
              </a:rPr>
              <a:t>付哲仁 </a:t>
            </a:r>
            <a:r>
              <a:rPr lang="en-US" altLang="zh-CN" sz="2800" dirty="0">
                <a:sym typeface="+mn-lt"/>
              </a:rPr>
              <a:t>2022.6.17</a:t>
            </a:r>
            <a:endParaRPr lang="zh-CN" altLang="en-US" sz="2800" dirty="0"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B8C0E8-9D36-DE41-7924-AD5E67A521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56" y="2913375"/>
            <a:ext cx="1534932" cy="1579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3" grpId="0"/>
      <p:bldP spid="23" grpId="1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8384F88-6193-FE74-D4C1-C874ED56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80" y="3997713"/>
            <a:ext cx="8906976" cy="10503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E6B9-25F3-AB73-1646-B57F4DCC5E7D}"/>
              </a:ext>
            </a:extLst>
          </p:cNvPr>
          <p:cNvSpPr txBox="1"/>
          <p:nvPr/>
        </p:nvSpPr>
        <p:spPr>
          <a:xfrm>
            <a:off x="448309" y="1347156"/>
            <a:ext cx="2133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Metric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loss</a:t>
            </a:r>
            <a:endParaRPr lang="zh-CN" altLang="en-US" sz="20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EA8D12B-3587-6105-6F7A-D5DE8EAF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54" y="1029852"/>
            <a:ext cx="8236117" cy="156239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0D7958D-56DC-8D84-087A-C6B0E2D2119F}"/>
              </a:ext>
            </a:extLst>
          </p:cNvPr>
          <p:cNvSpPr txBox="1"/>
          <p:nvPr/>
        </p:nvSpPr>
        <p:spPr>
          <a:xfrm>
            <a:off x="255714" y="4194047"/>
            <a:ext cx="2133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Metric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loss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5BA457-0BCB-FAD6-17CC-E4B64F1ED077}"/>
              </a:ext>
            </a:extLst>
          </p:cNvPr>
          <p:cNvSpPr/>
          <p:nvPr/>
        </p:nvSpPr>
        <p:spPr>
          <a:xfrm>
            <a:off x="5522976" y="4194048"/>
            <a:ext cx="487680" cy="5988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C46A5E-7C15-EC77-535F-BCDD938AC0A5}"/>
              </a:ext>
            </a:extLst>
          </p:cNvPr>
          <p:cNvSpPr/>
          <p:nvPr/>
        </p:nvSpPr>
        <p:spPr>
          <a:xfrm>
            <a:off x="8699712" y="4194047"/>
            <a:ext cx="1102656" cy="5988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1A442A3-E27A-F0C4-0710-E0E18488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51" y="5411456"/>
            <a:ext cx="4120177" cy="1018026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C0D5A05E-A875-9E96-D960-695892202C5A}"/>
              </a:ext>
            </a:extLst>
          </p:cNvPr>
          <p:cNvSpPr/>
          <p:nvPr/>
        </p:nvSpPr>
        <p:spPr>
          <a:xfrm rot="5400000">
            <a:off x="6831883" y="2923720"/>
            <a:ext cx="565092" cy="512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98F368-A507-F2B8-8237-932DEA7ABF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687439" y="724916"/>
            <a:ext cx="408561" cy="53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470B0E6-27A7-D778-5607-16778703627B}"/>
              </a:ext>
            </a:extLst>
          </p:cNvPr>
          <p:cNvSpPr txBox="1"/>
          <p:nvPr/>
        </p:nvSpPr>
        <p:spPr>
          <a:xfrm>
            <a:off x="5122189" y="78585"/>
            <a:ext cx="113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样本间</a:t>
            </a:r>
            <a:endParaRPr lang="en-US" altLang="zh-CN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的标签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38C7E0-F1BA-FC8F-2FD0-6D401CEE5A0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647027" y="675242"/>
            <a:ext cx="422785" cy="52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12771A-5F91-4F4F-A058-FB06234415BD}"/>
              </a:ext>
            </a:extLst>
          </p:cNvPr>
          <p:cNvSpPr txBox="1"/>
          <p:nvPr/>
        </p:nvSpPr>
        <p:spPr>
          <a:xfrm>
            <a:off x="6504562" y="28911"/>
            <a:ext cx="113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样本间</a:t>
            </a:r>
            <a:endParaRPr lang="en-US" altLang="zh-CN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45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2146C-A759-63BB-655B-EDF993C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4" y="3672375"/>
            <a:ext cx="10524491" cy="26705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DEDD4C-A49B-E761-19D5-9EDF4C8E1A93}"/>
              </a:ext>
            </a:extLst>
          </p:cNvPr>
          <p:cNvSpPr txBox="1"/>
          <p:nvPr/>
        </p:nvSpPr>
        <p:spPr>
          <a:xfrm>
            <a:off x="4089567" y="6342903"/>
            <a:ext cx="3815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comparison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824F2D-3558-7A67-CB76-AF31DEEA5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5"/>
          <a:stretch/>
        </p:blipFill>
        <p:spPr>
          <a:xfrm>
            <a:off x="3641254" y="60994"/>
            <a:ext cx="5839422" cy="31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0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5CF8ED-2D4E-8757-6B4B-0B3421E69C43}"/>
              </a:ext>
            </a:extLst>
          </p:cNvPr>
          <p:cNvSpPr txBox="1"/>
          <p:nvPr/>
        </p:nvSpPr>
        <p:spPr>
          <a:xfrm>
            <a:off x="1226248" y="909581"/>
            <a:ext cx="97395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before Fuse: Vision and Language Representation Learning with Momentum Distillation 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145915" y="2161752"/>
            <a:ext cx="1170280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21212"/>
                </a:solidFill>
              </a:rPr>
              <a:t>动机</a:t>
            </a:r>
            <a:r>
              <a:rPr lang="zh-CN" altLang="en-US" sz="2400" dirty="0">
                <a:solidFill>
                  <a:srgbClr val="121212"/>
                </a:solidFill>
              </a:rPr>
              <a:t>：</a:t>
            </a:r>
            <a:endParaRPr lang="en-US" altLang="zh-CN" sz="2400" dirty="0">
              <a:solidFill>
                <a:srgbClr val="121212"/>
              </a:solidFill>
            </a:endParaRP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现有的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Vison-Language Pre-training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方法依赖于预训练的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，进行图像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 features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提取，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cross-modal encoder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features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textual features (word tokens features)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进行融合，但存在几个问题：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缺乏对图像和文本之间的复杂交互与建模，因此不擅长需要细粒度图像文本理解的任务。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图像和文本映射仍然停留在原始的特征域空间，使得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很难建模他们之间的交互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使用的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image-text datasets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是网上搜集的带有严重噪声的数据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(5~14M)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，训练可能过拟合，降低泛化性。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08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5CF8ED-2D4E-8757-6B4B-0B3421E69C43}"/>
              </a:ext>
            </a:extLst>
          </p:cNvPr>
          <p:cNvSpPr txBox="1"/>
          <p:nvPr/>
        </p:nvSpPr>
        <p:spPr>
          <a:xfrm>
            <a:off x="1226248" y="909581"/>
            <a:ext cx="97395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before Fuse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Vision and Language Representation Learning with Momentum Distillation 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109728" y="2161752"/>
            <a:ext cx="11738991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21212"/>
                </a:solidFill>
              </a:rPr>
              <a:t>动机</a:t>
            </a:r>
            <a:r>
              <a:rPr lang="zh-CN" altLang="en-US" sz="2400" dirty="0">
                <a:solidFill>
                  <a:srgbClr val="121212"/>
                </a:solidFill>
              </a:rPr>
              <a:t>：</a:t>
            </a:r>
            <a:endParaRPr lang="en-US" altLang="zh-CN" sz="2400" dirty="0">
              <a:solidFill>
                <a:srgbClr val="121212"/>
              </a:solidFill>
            </a:endParaRP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现有的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Vison-Language Pre-training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依赖于预训练的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，进行图像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 features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提取，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ulti-modal encoder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(Transformer)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features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textual features (word tokens)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进行融合，但存在几个问题：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缺乏对图像和文本之间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复杂交互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的建模，因此不擅长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细粒度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文本理解任务。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图像和文本特征输入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未对齐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unaligned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，仍在各自的特征域空间，使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很难建模交互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使用的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image-text pairs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是网上搜集的带有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严重噪声的数据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，训练可能过拟合，降低模型泛化性。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93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318488" y="4094904"/>
            <a:ext cx="11519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</a:rPr>
              <a:t>方法</a:t>
            </a:r>
            <a:r>
              <a:rPr lang="zh-CN" altLang="en-US" sz="2000" dirty="0">
                <a:solidFill>
                  <a:srgbClr val="121212"/>
                </a:solidFill>
              </a:rPr>
              <a:t>：</a:t>
            </a:r>
            <a:endParaRPr lang="en-US" altLang="zh-CN" sz="2000" dirty="0">
              <a:solidFill>
                <a:srgbClr val="121212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作者首先分别用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单模态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Transformer 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对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text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输入进行特征提取。再用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multi-modal 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来融合图像特征之前，引入了一个中间的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image-text contrastive loss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，有三个优势：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zh-CN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 feature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text feature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进行了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对齐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，更易于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进行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cross-modal learning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改善了单模态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，以更好地理解图像和文本的语义。</a:t>
            </a:r>
            <a:endParaRPr lang="en-US" altLang="zh-CN" sz="2000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学习了一个公共的低维嵌入空间，可以通过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困难样本挖掘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找到更多有信息的样本。</a:t>
            </a:r>
            <a:endParaRPr lang="en-US" altLang="zh-CN" sz="2000" dirty="0">
              <a:solidFill>
                <a:srgbClr val="12121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ADA93-B771-D016-B201-0D3DEBB9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60" y="310530"/>
            <a:ext cx="8241203" cy="38961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8FE901-E742-A022-0EF2-49C85B60C2CA}"/>
              </a:ext>
            </a:extLst>
          </p:cNvPr>
          <p:cNvSpPr/>
          <p:nvPr/>
        </p:nvSpPr>
        <p:spPr>
          <a:xfrm>
            <a:off x="5490214" y="2241729"/>
            <a:ext cx="1629913" cy="1537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16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1211706" y="3894814"/>
            <a:ext cx="93914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121212"/>
              </a:solidFill>
            </a:endParaRPr>
          </a:p>
          <a:p>
            <a:endParaRPr lang="en-US" altLang="zh-CN" sz="2000" dirty="0">
              <a:solidFill>
                <a:srgbClr val="121212"/>
              </a:solidFill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ALBEF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-B/16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BERT-based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模型的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encoder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被作为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multimodal encoder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121212"/>
                </a:solidFill>
              </a:rPr>
              <a:t>预训练的目标</a:t>
            </a:r>
            <a:r>
              <a:rPr lang="en-US" altLang="zh-CN" sz="2000" dirty="0">
                <a:solidFill>
                  <a:srgbClr val="121212"/>
                </a:solidFill>
              </a:rPr>
              <a:t>/</a:t>
            </a:r>
            <a:r>
              <a:rPr lang="zh-CN" altLang="en-US" sz="2000" dirty="0">
                <a:solidFill>
                  <a:srgbClr val="121212"/>
                </a:solidFill>
              </a:rPr>
              <a:t>损失函数有三个：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1. Image-Text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ontrastive loss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2. Image-Text Matching (ITM) loss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3. Masked Language Modeling (MLM) loss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C438C4-7E76-4B03-BB94-0E5DF3EAE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60" y="310530"/>
            <a:ext cx="8241203" cy="38961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AD92EE-A54D-C823-FC30-C6F95F12C234}"/>
              </a:ext>
            </a:extLst>
          </p:cNvPr>
          <p:cNvSpPr/>
          <p:nvPr/>
        </p:nvSpPr>
        <p:spPr>
          <a:xfrm>
            <a:off x="5490214" y="2241729"/>
            <a:ext cx="1629913" cy="1537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2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448309" y="4510202"/>
            <a:ext cx="110984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</a:rPr>
              <a:t>方法</a:t>
            </a:r>
            <a:r>
              <a:rPr lang="zh-CN" altLang="en-US" sz="2000" dirty="0">
                <a:solidFill>
                  <a:srgbClr val="121212"/>
                </a:solidFill>
              </a:rPr>
              <a:t>：</a:t>
            </a:r>
            <a:endParaRPr lang="en-US" altLang="zh-CN" sz="2000" dirty="0">
              <a:solidFill>
                <a:srgbClr val="121212"/>
              </a:solidFill>
            </a:endParaRPr>
          </a:p>
          <a:p>
            <a:endParaRPr lang="en-US" altLang="zh-CN" sz="2000" dirty="0">
              <a:solidFill>
                <a:srgbClr val="121212"/>
              </a:solidFill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为了改善在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噪声环境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下的学习问题（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伪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负例、假阳性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，本文引入了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Momentum Distillation (MoD)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，在训练过程中，作者加入模型的一个动量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(momentum)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版本，然后利用这个动量模型来产生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soft-labels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作为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额外监督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能减轻由于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数据集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错误标注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模型的误导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12121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F2896-5411-6F1B-86C5-6E14AFFD3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60" y="795623"/>
            <a:ext cx="8241203" cy="38961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638404-262C-20C9-89D6-14DDD1086B03}"/>
              </a:ext>
            </a:extLst>
          </p:cNvPr>
          <p:cNvSpPr/>
          <p:nvPr/>
        </p:nvSpPr>
        <p:spPr>
          <a:xfrm>
            <a:off x="9625893" y="2344007"/>
            <a:ext cx="1927778" cy="2097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9F766-40B2-55DE-0B62-741EB01F02A0}"/>
                  </a:ext>
                </a:extLst>
              </p:cNvPr>
              <p:cNvSpPr txBox="1"/>
              <p:nvPr/>
            </p:nvSpPr>
            <p:spPr>
              <a:xfrm>
                <a:off x="4659666" y="186475"/>
                <a:ext cx="56391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(Linear) </a:t>
                </a:r>
                <a:r>
                  <a:rPr lang="en-US" altLang="zh-CN" sz="20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Momentum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=0.995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9F766-40B2-55DE-0B62-741EB01F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66" y="186475"/>
                <a:ext cx="5639109" cy="646331"/>
              </a:xfrm>
              <a:prstGeom prst="rect">
                <a:avLst/>
              </a:prstGeom>
              <a:blipFill>
                <a:blip r:embed="rId4"/>
                <a:stretch>
                  <a:fillRect l="-1081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24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6E1EA23-88F7-B369-AABA-9AC671EA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09" y="537368"/>
            <a:ext cx="4425137" cy="36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638404-262C-20C9-89D6-14DDD1086B03}"/>
              </a:ext>
            </a:extLst>
          </p:cNvPr>
          <p:cNvSpPr/>
          <p:nvPr/>
        </p:nvSpPr>
        <p:spPr>
          <a:xfrm>
            <a:off x="1458272" y="2543467"/>
            <a:ext cx="3697387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1712701" y="4597083"/>
            <a:ext cx="975415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</a:rPr>
              <a:t>类似于</a:t>
            </a:r>
            <a:r>
              <a:rPr lang="en-US" altLang="zh-CN" sz="2400" b="1" dirty="0" err="1">
                <a:solidFill>
                  <a:srgbClr val="121212"/>
                </a:solidFill>
              </a:rPr>
              <a:t>MoCo</a:t>
            </a:r>
            <a:r>
              <a:rPr lang="zh-CN" altLang="en-US" sz="2400" dirty="0">
                <a:solidFill>
                  <a:srgbClr val="121212"/>
                </a:solidFill>
              </a:rPr>
              <a:t>模型的动量更新</a:t>
            </a:r>
            <a:r>
              <a:rPr lang="en-US" altLang="zh-CN" sz="2400" dirty="0">
                <a:solidFill>
                  <a:srgbClr val="121212"/>
                </a:solidFill>
              </a:rPr>
              <a:t>:</a:t>
            </a: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et al,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Contrast for Unsupervised Visual Representation Learning, CVPR, 2020</a:t>
            </a:r>
            <a:endParaRPr lang="en-US" altLang="zh-CN" dirty="0">
              <a:solidFill>
                <a:srgbClr val="12121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BD48D0-B620-360E-A309-C5CA81E6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4"/>
          <a:stretch/>
        </p:blipFill>
        <p:spPr>
          <a:xfrm>
            <a:off x="6461450" y="1878680"/>
            <a:ext cx="5441529" cy="155032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190DAA-37E6-6BC9-68B4-DBCC4CE55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6907" y="5134341"/>
            <a:ext cx="3628565" cy="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3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326866" y="3756131"/>
            <a:ext cx="118651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</a:rPr>
              <a:t>方法</a:t>
            </a:r>
            <a:r>
              <a:rPr lang="zh-CN" altLang="en-US" sz="2000" dirty="0">
                <a:solidFill>
                  <a:srgbClr val="121212"/>
                </a:solidFill>
              </a:rPr>
              <a:t>：</a:t>
            </a:r>
            <a:endParaRPr lang="en-US" altLang="zh-CN" sz="20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动量模型可看作不断更新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优化的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网络，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-labels /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pseudo-target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，加入到之前的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F2896-5411-6F1B-86C5-6E14AFFD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80" y="88487"/>
            <a:ext cx="8241203" cy="38961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638404-262C-20C9-89D6-14DDD1086B03}"/>
              </a:ext>
            </a:extLst>
          </p:cNvPr>
          <p:cNvSpPr/>
          <p:nvPr/>
        </p:nvSpPr>
        <p:spPr>
          <a:xfrm>
            <a:off x="9815913" y="1636871"/>
            <a:ext cx="1927778" cy="2097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F67D5B89-BD19-A8BD-5CB1-02F3A8FD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4" y="4925481"/>
            <a:ext cx="10096631" cy="5372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A34282-84DB-FCE3-5EC7-E4998E7BACF6}"/>
              </a:ext>
            </a:extLst>
          </p:cNvPr>
          <p:cNvSpPr/>
          <p:nvPr/>
        </p:nvSpPr>
        <p:spPr>
          <a:xfrm>
            <a:off x="5370739" y="4760111"/>
            <a:ext cx="5773575" cy="7780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F59832-7557-3113-19BE-2A3C757BAE8D}"/>
                  </a:ext>
                </a:extLst>
              </p:cNvPr>
              <p:cNvSpPr txBox="1"/>
              <p:nvPr/>
            </p:nvSpPr>
            <p:spPr>
              <a:xfrm>
                <a:off x="5370739" y="5798791"/>
                <a:ext cx="6457605" cy="94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为基础模型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左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dirty="0"/>
                  <a:t>为动量模型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右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 loss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KL-</a:t>
                </a:r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divergence</a:t>
                </a:r>
                <a:r>
                  <a:rPr lang="zh-CN" altLang="en-US" b="0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，用于衡量两个分布的差异；</a:t>
                </a:r>
                <a:endParaRPr lang="en-US" altLang="zh-CN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T </a:t>
                </a:r>
                <a:r>
                  <a:rPr lang="zh-CN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zh-CN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F59832-7557-3113-19BE-2A3C757B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739" y="5798791"/>
                <a:ext cx="6457605" cy="946991"/>
              </a:xfrm>
              <a:prstGeom prst="rect">
                <a:avLst/>
              </a:prstGeom>
              <a:blipFill>
                <a:blip r:embed="rId5"/>
                <a:stretch>
                  <a:fillRect l="-755" t="-641" r="-850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4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E73291-D751-6C08-580C-1DAC2C65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71" y="1663429"/>
            <a:ext cx="9422600" cy="271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513797-6F3A-9362-1672-6E14F78342FC}"/>
              </a:ext>
            </a:extLst>
          </p:cNvPr>
          <p:cNvSpPr txBox="1"/>
          <p:nvPr/>
        </p:nvSpPr>
        <p:spPr>
          <a:xfrm>
            <a:off x="2613627" y="4666511"/>
            <a:ext cx="76879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假阳性文本示例</a:t>
            </a:r>
            <a:endParaRPr lang="en-US" altLang="zh-CN" sz="2400" dirty="0"/>
          </a:p>
          <a:p>
            <a:pPr algn="ctr"/>
            <a:r>
              <a:rPr lang="en-US" altLang="zh-CN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concepts such as "young woman" and "tree".</a:t>
            </a:r>
            <a:endParaRPr lang="en-US" altLang="zh-CN" sz="24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79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背景与动机</a:t>
            </a:r>
          </a:p>
        </p:txBody>
      </p:sp>
      <p:sp>
        <p:nvSpPr>
          <p:cNvPr id="1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4DE04-9FB0-B05A-F1C6-92233FA62E2E}"/>
              </a:ext>
            </a:extLst>
          </p:cNvPr>
          <p:cNvSpPr txBox="1"/>
          <p:nvPr/>
        </p:nvSpPr>
        <p:spPr>
          <a:xfrm>
            <a:off x="1767840" y="1193790"/>
            <a:ext cx="8656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想从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大数据、大模型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学习知识到目标数据和基础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模型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上，以提高基础模型在目标数据上的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性能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一般认为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网络模型的参数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保留了模型学到的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知识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，知识也可以看成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输入到输出的映射关系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mapping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482EE-B3A1-8D0B-260A-B8921D8ED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24180" r="22611" b="27008"/>
          <a:stretch/>
        </p:blipFill>
        <p:spPr bwMode="auto">
          <a:xfrm>
            <a:off x="3718561" y="3709416"/>
            <a:ext cx="3730751" cy="24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4A2D755-8FB3-7CE5-16FE-331FBEEC1284}"/>
              </a:ext>
            </a:extLst>
          </p:cNvPr>
          <p:cNvSpPr txBox="1"/>
          <p:nvPr/>
        </p:nvSpPr>
        <p:spPr>
          <a:xfrm>
            <a:off x="2127504" y="6012112"/>
            <a:ext cx="8164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蒸馏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是一种热力学的分离工艺，它利用混合液体或液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固体系中各组分沸点不同，使低沸点组分蒸发，再冷凝以分离整个组分的单元操作过程。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3" grpId="0" animBg="1"/>
      <p:bldP spid="13" grpId="1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513797-6F3A-9362-1672-6E14F78342FC}"/>
              </a:ext>
            </a:extLst>
          </p:cNvPr>
          <p:cNvSpPr txBox="1"/>
          <p:nvPr/>
        </p:nvSpPr>
        <p:spPr>
          <a:xfrm>
            <a:off x="3424719" y="62301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Vision and Language Tasks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928ED-6789-C910-1F9A-C3B00231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5"/>
          <a:stretch/>
        </p:blipFill>
        <p:spPr>
          <a:xfrm>
            <a:off x="1531194" y="986526"/>
            <a:ext cx="9363075" cy="4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4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245403" y="0"/>
            <a:ext cx="12437403" cy="4508308"/>
            <a:chOff x="-245403" y="0"/>
            <a:chExt cx="12437403" cy="4508308"/>
          </a:xfrm>
        </p:grpSpPr>
        <p:sp>
          <p:nvSpPr>
            <p:cNvPr id="5" name="任意多边形: 形状 4"/>
            <p:cNvSpPr/>
            <p:nvPr/>
          </p:nvSpPr>
          <p:spPr>
            <a:xfrm>
              <a:off x="0" y="0"/>
              <a:ext cx="12192000" cy="3703320"/>
            </a:xfrm>
            <a:custGeom>
              <a:avLst/>
              <a:gdLst>
                <a:gd name="connsiteX0" fmla="*/ 0 w 12192000"/>
                <a:gd name="connsiteY0" fmla="*/ 0 h 3703320"/>
                <a:gd name="connsiteX1" fmla="*/ 12192000 w 12192000"/>
                <a:gd name="connsiteY1" fmla="*/ 0 h 3703320"/>
                <a:gd name="connsiteX2" fmla="*/ 12192000 w 12192000"/>
                <a:gd name="connsiteY2" fmla="*/ 3703320 h 3703320"/>
                <a:gd name="connsiteX3" fmla="*/ 12183290 w 12192000"/>
                <a:gd name="connsiteY3" fmla="*/ 3703320 h 3703320"/>
                <a:gd name="connsiteX4" fmla="*/ 12060550 w 12192000"/>
                <a:gd name="connsiteY4" fmla="*/ 3605320 h 3703320"/>
                <a:gd name="connsiteX5" fmla="*/ 4892040 w 12192000"/>
                <a:gd name="connsiteY5" fmla="*/ 1752600 h 3703320"/>
                <a:gd name="connsiteX6" fmla="*/ 205584 w 12192000"/>
                <a:gd name="connsiteY6" fmla="*/ 2409795 h 3703320"/>
                <a:gd name="connsiteX7" fmla="*/ 0 w 12192000"/>
                <a:gd name="connsiteY7" fmla="*/ 2480373 h 37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3703320">
                  <a:moveTo>
                    <a:pt x="0" y="0"/>
                  </a:moveTo>
                  <a:lnTo>
                    <a:pt x="12192000" y="0"/>
                  </a:lnTo>
                  <a:lnTo>
                    <a:pt x="12192000" y="3703320"/>
                  </a:lnTo>
                  <a:lnTo>
                    <a:pt x="12183290" y="3703320"/>
                  </a:lnTo>
                  <a:lnTo>
                    <a:pt x="12060550" y="3605320"/>
                  </a:lnTo>
                  <a:cubicBezTo>
                    <a:pt x="10590454" y="2494571"/>
                    <a:pt x="7929986" y="1752600"/>
                    <a:pt x="4892040" y="1752600"/>
                  </a:cubicBezTo>
                  <a:cubicBezTo>
                    <a:pt x="3156071" y="1752600"/>
                    <a:pt x="1543360" y="1994876"/>
                    <a:pt x="205584" y="2409795"/>
                  </a:cubicBezTo>
                  <a:lnTo>
                    <a:pt x="0" y="2480373"/>
                  </a:lnTo>
                  <a:close/>
                </a:path>
              </a:pathLst>
            </a:custGeom>
            <a:gradFill>
              <a:gsLst>
                <a:gs pos="13000">
                  <a:srgbClr val="026AA8"/>
                </a:gs>
                <a:gs pos="100000">
                  <a:srgbClr val="009EDF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 rot="225972">
              <a:off x="-27151" y="1849658"/>
              <a:ext cx="9878506" cy="2416169"/>
            </a:xfrm>
            <a:custGeom>
              <a:avLst/>
              <a:gdLst>
                <a:gd name="connsiteX0" fmla="*/ 4244080 w 9878506"/>
                <a:gd name="connsiteY0" fmla="*/ 44339 h 2416169"/>
                <a:gd name="connsiteX1" fmla="*/ 5520577 w 9878506"/>
                <a:gd name="connsiteY1" fmla="*/ 0 h 2416169"/>
                <a:gd name="connsiteX2" fmla="*/ 9515935 w 9878506"/>
                <a:gd name="connsiteY2" fmla="*/ 464445 h 2416169"/>
                <a:gd name="connsiteX3" fmla="*/ 9878506 w 9878506"/>
                <a:gd name="connsiteY3" fmla="*/ 565568 h 2416169"/>
                <a:gd name="connsiteX4" fmla="*/ 9550896 w 9878506"/>
                <a:gd name="connsiteY4" fmla="*/ 534350 h 2416169"/>
                <a:gd name="connsiteX5" fmla="*/ 5251718 w 9878506"/>
                <a:gd name="connsiteY5" fmla="*/ 738090 h 2416169"/>
                <a:gd name="connsiteX6" fmla="*/ 417710 w 9878506"/>
                <a:gd name="connsiteY6" fmla="*/ 2246178 h 2416169"/>
                <a:gd name="connsiteX7" fmla="*/ 96045 w 9878506"/>
                <a:gd name="connsiteY7" fmla="*/ 2416169 h 2416169"/>
                <a:gd name="connsiteX8" fmla="*/ 0 w 9878506"/>
                <a:gd name="connsiteY8" fmla="*/ 957124 h 2416169"/>
                <a:gd name="connsiteX9" fmla="*/ 227753 w 9878506"/>
                <a:gd name="connsiteY9" fmla="*/ 864068 h 2416169"/>
                <a:gd name="connsiteX10" fmla="*/ 4244080 w 9878506"/>
                <a:gd name="connsiteY10" fmla="*/ 44339 h 241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78506" h="2416169">
                  <a:moveTo>
                    <a:pt x="4244080" y="44339"/>
                  </a:moveTo>
                  <a:cubicBezTo>
                    <a:pt x="4660295" y="15142"/>
                    <a:pt x="5086584" y="0"/>
                    <a:pt x="5520577" y="0"/>
                  </a:cubicBezTo>
                  <a:cubicBezTo>
                    <a:pt x="6967217" y="0"/>
                    <a:pt x="8328262" y="168248"/>
                    <a:pt x="9515935" y="464445"/>
                  </a:cubicBezTo>
                  <a:lnTo>
                    <a:pt x="9878506" y="565568"/>
                  </a:lnTo>
                  <a:lnTo>
                    <a:pt x="9550896" y="534350"/>
                  </a:lnTo>
                  <a:cubicBezTo>
                    <a:pt x="8245436" y="427948"/>
                    <a:pt x="6779150" y="486762"/>
                    <a:pt x="5251718" y="738090"/>
                  </a:cubicBezTo>
                  <a:cubicBezTo>
                    <a:pt x="3418799" y="1039685"/>
                    <a:pt x="1758113" y="1575672"/>
                    <a:pt x="417710" y="2246178"/>
                  </a:cubicBezTo>
                  <a:lnTo>
                    <a:pt x="96045" y="2416169"/>
                  </a:lnTo>
                  <a:lnTo>
                    <a:pt x="0" y="957124"/>
                  </a:lnTo>
                  <a:lnTo>
                    <a:pt x="227753" y="864068"/>
                  </a:lnTo>
                  <a:cubicBezTo>
                    <a:pt x="1358894" y="440695"/>
                    <a:pt x="2735301" y="150176"/>
                    <a:pt x="4244080" y="44339"/>
                  </a:cubicBezTo>
                  <a:close/>
                </a:path>
              </a:pathLst>
            </a:custGeom>
            <a:gradFill>
              <a:gsLst>
                <a:gs pos="13000">
                  <a:srgbClr val="00A3E2"/>
                </a:gs>
                <a:gs pos="100000">
                  <a:srgbClr val="026AA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20871949">
              <a:off x="-245403" y="3043900"/>
              <a:ext cx="8190188" cy="1464408"/>
            </a:xfrm>
            <a:custGeom>
              <a:avLst/>
              <a:gdLst>
                <a:gd name="connsiteX0" fmla="*/ 7946206 w 8190188"/>
                <a:gd name="connsiteY0" fmla="*/ 379464 h 1464408"/>
                <a:gd name="connsiteX1" fmla="*/ 8190188 w 8190188"/>
                <a:gd name="connsiteY1" fmla="*/ 436833 h 1464408"/>
                <a:gd name="connsiteX2" fmla="*/ 7743154 w 8190188"/>
                <a:gd name="connsiteY2" fmla="*/ 404824 h 1464408"/>
                <a:gd name="connsiteX3" fmla="*/ 4377220 w 8190188"/>
                <a:gd name="connsiteY3" fmla="*/ 494886 h 1464408"/>
                <a:gd name="connsiteX4" fmla="*/ 531414 w 8190188"/>
                <a:gd name="connsiteY4" fmla="*/ 1286158 h 1464408"/>
                <a:gd name="connsiteX5" fmla="*/ 0 w 8190188"/>
                <a:gd name="connsiteY5" fmla="*/ 1464408 h 1464408"/>
                <a:gd name="connsiteX6" fmla="*/ 208866 w 8190188"/>
                <a:gd name="connsiteY6" fmla="*/ 492964 h 1464408"/>
                <a:gd name="connsiteX7" fmla="*/ 316904 w 8190188"/>
                <a:gd name="connsiteY7" fmla="*/ 464445 h 1464408"/>
                <a:gd name="connsiteX8" fmla="*/ 4312263 w 8190188"/>
                <a:gd name="connsiteY8" fmla="*/ 0 h 1464408"/>
                <a:gd name="connsiteX9" fmla="*/ 7946206 w 8190188"/>
                <a:gd name="connsiteY9" fmla="*/ 379464 h 146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0188" h="1464408">
                  <a:moveTo>
                    <a:pt x="7946206" y="379464"/>
                  </a:moveTo>
                  <a:lnTo>
                    <a:pt x="8190188" y="436833"/>
                  </a:lnTo>
                  <a:lnTo>
                    <a:pt x="7743154" y="404824"/>
                  </a:lnTo>
                  <a:cubicBezTo>
                    <a:pt x="6683817" y="342309"/>
                    <a:pt x="5549643" y="368251"/>
                    <a:pt x="4377220" y="494886"/>
                  </a:cubicBezTo>
                  <a:cubicBezTo>
                    <a:pt x="2995435" y="644135"/>
                    <a:pt x="1695422" y="918679"/>
                    <a:pt x="531414" y="1286158"/>
                  </a:cubicBezTo>
                  <a:lnTo>
                    <a:pt x="0" y="1464408"/>
                  </a:lnTo>
                  <a:lnTo>
                    <a:pt x="208866" y="492964"/>
                  </a:lnTo>
                  <a:lnTo>
                    <a:pt x="316904" y="464445"/>
                  </a:lnTo>
                  <a:cubicBezTo>
                    <a:pt x="1504577" y="168247"/>
                    <a:pt x="2865622" y="0"/>
                    <a:pt x="4312263" y="0"/>
                  </a:cubicBezTo>
                  <a:cubicBezTo>
                    <a:pt x="5614240" y="0"/>
                    <a:pt x="6846884" y="136281"/>
                    <a:pt x="7946206" y="379464"/>
                  </a:cubicBezTo>
                  <a:close/>
                </a:path>
              </a:pathLst>
            </a:custGeom>
            <a:gradFill>
              <a:gsLst>
                <a:gs pos="13000">
                  <a:srgbClr val="00A3E2"/>
                </a:gs>
                <a:gs pos="100000">
                  <a:srgbClr val="026AA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斜纹 17"/>
          <p:cNvSpPr/>
          <p:nvPr/>
        </p:nvSpPr>
        <p:spPr>
          <a:xfrm flipH="1">
            <a:off x="9005642" y="0"/>
            <a:ext cx="3186358" cy="2814918"/>
          </a:xfrm>
          <a:prstGeom prst="diagStripe">
            <a:avLst/>
          </a:prstGeom>
          <a:solidFill>
            <a:srgbClr val="026A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818984" y="-2389229"/>
            <a:ext cx="16337280" cy="13180802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26554" y="4246926"/>
            <a:ext cx="4959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ym typeface="+mn-lt"/>
              </a:rPr>
              <a:t>Thanks</a:t>
            </a:r>
            <a:r>
              <a:rPr lang="zh-CN" altLang="en-US" sz="4400" dirty="0">
                <a:sym typeface="+mn-lt"/>
              </a:rPr>
              <a:t>！</a:t>
            </a:r>
            <a:endParaRPr lang="en-US" altLang="zh-CN" sz="4400" dirty="0">
              <a:sym typeface="+mn-lt"/>
            </a:endParaRPr>
          </a:p>
          <a:p>
            <a:r>
              <a:rPr lang="en-US" altLang="zh-CN" sz="4400" dirty="0">
                <a:sym typeface="+mn-lt"/>
              </a:rPr>
              <a:t>Any Questions~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00766" y="561825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600" dirty="0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54" y="398795"/>
            <a:ext cx="778298" cy="476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3" grpId="0"/>
      <p:bldP spid="23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定义</a:t>
            </a:r>
          </a:p>
        </p:txBody>
      </p:sp>
      <p:sp>
        <p:nvSpPr>
          <p:cNvPr id="1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568A7-8C65-DA67-1E64-1ACDD9B6374D}"/>
              </a:ext>
            </a:extLst>
          </p:cNvPr>
          <p:cNvSpPr txBox="1"/>
          <p:nvPr/>
        </p:nvSpPr>
        <p:spPr>
          <a:xfrm>
            <a:off x="1578982" y="1149546"/>
            <a:ext cx="91987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Knowledge Distillation/Transfer</a:t>
            </a:r>
            <a:r>
              <a:rPr lang="zh-CN" altLang="en-US" sz="2400" dirty="0">
                <a:cs typeface="+mn-ea"/>
                <a:sym typeface="+mn-lt"/>
              </a:rPr>
              <a:t>，知识蒸馏，知识迁移</a:t>
            </a:r>
            <a:endParaRPr lang="en-US" altLang="zh-CN" sz="2400" dirty="0">
              <a:cs typeface="+mn-ea"/>
              <a:sym typeface="+mn-lt"/>
            </a:endParaRPr>
          </a:p>
          <a:p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将</a:t>
            </a:r>
            <a:r>
              <a:rPr lang="en-US" altLang="zh-CN" sz="2400" dirty="0">
                <a:cs typeface="+mn-ea"/>
                <a:sym typeface="+mn-lt"/>
              </a:rPr>
              <a:t>teacher</a:t>
            </a:r>
            <a:r>
              <a:rPr lang="zh-CN" altLang="en-US" sz="2400" dirty="0">
                <a:cs typeface="+mn-ea"/>
                <a:sym typeface="+mn-lt"/>
              </a:rPr>
              <a:t>网络的知识转移 </a:t>
            </a:r>
            <a:r>
              <a:rPr lang="en-US" altLang="zh-CN" sz="2400" dirty="0">
                <a:cs typeface="+mn-ea"/>
                <a:sym typeface="+mn-lt"/>
              </a:rPr>
              <a:t>(transfer)</a:t>
            </a:r>
            <a:r>
              <a:rPr lang="zh-CN" altLang="en-US" sz="2400" dirty="0">
                <a:cs typeface="+mn-ea"/>
                <a:sym typeface="+mn-lt"/>
              </a:rPr>
              <a:t>到</a:t>
            </a:r>
            <a:r>
              <a:rPr lang="en-US" altLang="zh-CN" sz="2400" dirty="0">
                <a:cs typeface="+mn-ea"/>
                <a:sym typeface="+mn-lt"/>
              </a:rPr>
              <a:t>student</a:t>
            </a:r>
            <a:r>
              <a:rPr lang="zh-CN" altLang="en-US" sz="2400" dirty="0">
                <a:cs typeface="+mn-ea"/>
                <a:sym typeface="+mn-lt"/>
              </a:rPr>
              <a:t>网络，提升后者模型单独训练的效果，可以看成是</a:t>
            </a:r>
            <a:r>
              <a:rPr lang="zh-CN" altLang="en-US" sz="2400" b="1" dirty="0">
                <a:cs typeface="+mn-ea"/>
                <a:sym typeface="+mn-lt"/>
              </a:rPr>
              <a:t>模型压缩</a:t>
            </a:r>
            <a:r>
              <a:rPr lang="en-US" altLang="zh-CN" sz="2400" b="1" dirty="0">
                <a:cs typeface="+mn-ea"/>
                <a:sym typeface="+mn-lt"/>
              </a:rPr>
              <a:t>+</a:t>
            </a:r>
            <a:r>
              <a:rPr lang="zh-CN" altLang="en-US" sz="2400" b="1" dirty="0">
                <a:cs typeface="+mn-ea"/>
                <a:sym typeface="+mn-lt"/>
              </a:rPr>
              <a:t>迁移学习</a:t>
            </a:r>
            <a:r>
              <a:rPr lang="zh-CN" altLang="en-US" sz="2400" dirty="0">
                <a:cs typeface="+mn-ea"/>
                <a:sym typeface="+mn-lt"/>
              </a:rPr>
              <a:t>的结合。</a:t>
            </a:r>
            <a:endParaRPr lang="en-US" altLang="zh-CN" sz="2400" dirty="0">
              <a:cs typeface="+mn-ea"/>
              <a:sym typeface="+mn-lt"/>
            </a:endParaRPr>
          </a:p>
          <a:p>
            <a:endParaRPr lang="en-US" altLang="zh-CN" sz="2400" dirty="0">
              <a:cs typeface="+mn-ea"/>
              <a:sym typeface="+mn-lt"/>
            </a:endParaRPr>
          </a:p>
          <a:p>
            <a:pPr algn="ctr"/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33941-72C0-BBA6-A9E9-52141968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7" r="34887"/>
          <a:stretch/>
        </p:blipFill>
        <p:spPr>
          <a:xfrm>
            <a:off x="818832" y="3880662"/>
            <a:ext cx="4340542" cy="22721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A4974-C034-6529-5559-DB22B253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28" y="3645408"/>
            <a:ext cx="4577022" cy="260938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06299DB-9FCC-5355-DC6B-9F9B67DA5EBA}"/>
              </a:ext>
            </a:extLst>
          </p:cNvPr>
          <p:cNvSpPr/>
          <p:nvPr/>
        </p:nvSpPr>
        <p:spPr>
          <a:xfrm>
            <a:off x="5715059" y="4822806"/>
            <a:ext cx="524256" cy="387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3" grpId="0" animBg="1"/>
      <p:bldP spid="13" grpId="1" animBg="1"/>
      <p:bldP spid="14" grpId="0" animBg="1"/>
      <p:bldP spid="14" grpId="1" animBg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一般范式</a:t>
            </a:r>
          </a:p>
        </p:txBody>
      </p:sp>
      <p:sp>
        <p:nvSpPr>
          <p:cNvPr id="1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66" y="66141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46F16-005C-36CC-E691-FD3FAE4D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" y="1348448"/>
            <a:ext cx="10580182" cy="43175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0BC5AE-DFB0-DCCE-CBD3-061D1F5D6A01}"/>
              </a:ext>
            </a:extLst>
          </p:cNvPr>
          <p:cNvSpPr txBox="1"/>
          <p:nvPr/>
        </p:nvSpPr>
        <p:spPr>
          <a:xfrm>
            <a:off x="4026600" y="6337140"/>
            <a:ext cx="786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Hinton et al, Distilling the Knowledge in a Neural Network, NIPS, 2014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C3A26C1-232C-7B88-1E47-167C86A86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59A4B94-3460-ACC5-D3AB-B8FEA0126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5ADF6D-04EA-42FA-684C-60ACCE72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" y="1834442"/>
            <a:ext cx="7400137" cy="3345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11E10C-FA2E-3643-DDD9-633CD8B8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2" y="4617074"/>
            <a:ext cx="1231201" cy="660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相关工作</a:t>
            </a:r>
          </a:p>
        </p:txBody>
      </p:sp>
      <p:sp>
        <p:nvSpPr>
          <p:cNvPr id="1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3ADE27-9ED9-32AA-0888-CC2B8A6E699E}"/>
              </a:ext>
            </a:extLst>
          </p:cNvPr>
          <p:cNvSpPr txBox="1"/>
          <p:nvPr/>
        </p:nvSpPr>
        <p:spPr>
          <a:xfrm>
            <a:off x="1127071" y="1266189"/>
            <a:ext cx="104974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21212"/>
                </a:solidFill>
              </a:rPr>
              <a:t>本质</a:t>
            </a:r>
            <a:r>
              <a:rPr lang="zh-CN" altLang="en-US" sz="2400" dirty="0">
                <a:solidFill>
                  <a:srgbClr val="121212"/>
                </a:solidFill>
              </a:rPr>
              <a:t>：</a:t>
            </a: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121212"/>
                </a:solidFill>
                <a:effectLst/>
              </a:rPr>
              <a:t>最小化</a:t>
            </a:r>
            <a:r>
              <a:rPr lang="en-US" altLang="zh-CN" sz="2400" b="0" i="0" dirty="0">
                <a:solidFill>
                  <a:srgbClr val="121212"/>
                </a:solidFill>
                <a:effectLst/>
              </a:rPr>
              <a:t>teacher</a:t>
            </a:r>
            <a:r>
              <a:rPr lang="zh-CN" altLang="en-US" sz="2400" b="0" i="0" dirty="0">
                <a:solidFill>
                  <a:srgbClr val="121212"/>
                </a:solidFill>
                <a:effectLst/>
              </a:rPr>
              <a:t>网络和</a:t>
            </a:r>
            <a:r>
              <a:rPr lang="en-US" altLang="zh-CN" sz="2400" b="0" i="0" dirty="0">
                <a:solidFill>
                  <a:srgbClr val="121212"/>
                </a:solidFill>
                <a:effectLst/>
              </a:rPr>
              <a:t>student</a:t>
            </a:r>
            <a:r>
              <a:rPr lang="zh-CN" altLang="en-US" sz="2400" b="0" i="0" dirty="0">
                <a:solidFill>
                  <a:srgbClr val="121212"/>
                </a:solidFill>
                <a:effectLst/>
              </a:rPr>
              <a:t>网络在各</a:t>
            </a:r>
            <a:r>
              <a:rPr lang="zh-CN" altLang="en-US" sz="2400" dirty="0">
                <a:solidFill>
                  <a:srgbClr val="121212"/>
                </a:solidFill>
              </a:rPr>
              <a:t>方面的差异，以达到</a:t>
            </a:r>
            <a:r>
              <a:rPr lang="en-US" altLang="zh-CN" sz="2400" dirty="0">
                <a:solidFill>
                  <a:srgbClr val="121212"/>
                </a:solidFill>
              </a:rPr>
              <a:t>student</a:t>
            </a:r>
            <a:r>
              <a:rPr lang="zh-CN" altLang="en-US" sz="2400" dirty="0">
                <a:solidFill>
                  <a:srgbClr val="121212"/>
                </a:solidFill>
              </a:rPr>
              <a:t>逼近</a:t>
            </a:r>
            <a:r>
              <a:rPr lang="en-US" altLang="zh-CN" sz="2400" dirty="0">
                <a:solidFill>
                  <a:srgbClr val="121212"/>
                </a:solidFill>
              </a:rPr>
              <a:t>teacher</a:t>
            </a:r>
            <a:r>
              <a:rPr lang="zh-CN" altLang="en-US" sz="2400" dirty="0">
                <a:solidFill>
                  <a:srgbClr val="121212"/>
                </a:solidFill>
              </a:rPr>
              <a:t>的作用，使</a:t>
            </a:r>
            <a:r>
              <a:rPr lang="en-US" altLang="zh-CN" sz="2400" dirty="0">
                <a:solidFill>
                  <a:srgbClr val="121212"/>
                </a:solidFill>
              </a:rPr>
              <a:t>student</a:t>
            </a:r>
            <a:r>
              <a:rPr lang="zh-CN" altLang="en-US" sz="2400" dirty="0">
                <a:solidFill>
                  <a:srgbClr val="121212"/>
                </a:solidFill>
              </a:rPr>
              <a:t>拥有更好的性能 </a:t>
            </a:r>
            <a:r>
              <a:rPr lang="en-US" altLang="zh-CN" sz="2400" dirty="0">
                <a:solidFill>
                  <a:srgbClr val="121212"/>
                </a:solidFill>
              </a:rPr>
              <a:t>(</a:t>
            </a:r>
            <a:r>
              <a:rPr lang="zh-CN" altLang="en-US" sz="2400" dirty="0">
                <a:solidFill>
                  <a:srgbClr val="121212"/>
                </a:solidFill>
              </a:rPr>
              <a:t>近似甚至</a:t>
            </a:r>
            <a:r>
              <a:rPr lang="zh-CN" altLang="en-US" sz="2400" b="1" dirty="0">
                <a:solidFill>
                  <a:srgbClr val="121212"/>
                </a:solidFill>
              </a:rPr>
              <a:t>超过</a:t>
            </a:r>
            <a:r>
              <a:rPr lang="en-US" altLang="zh-CN" sz="2400" dirty="0">
                <a:solidFill>
                  <a:srgbClr val="121212"/>
                </a:solidFill>
              </a:rPr>
              <a:t>teacher)</a:t>
            </a:r>
            <a:r>
              <a:rPr lang="zh-CN" altLang="en-US" sz="2400" dirty="0">
                <a:solidFill>
                  <a:srgbClr val="121212"/>
                </a:solidFill>
              </a:rPr>
              <a:t>。</a:t>
            </a: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</a:rPr>
              <a:t>用</a:t>
            </a:r>
            <a:r>
              <a:rPr lang="en-US" altLang="zh-CN" sz="2400" dirty="0">
                <a:solidFill>
                  <a:srgbClr val="121212"/>
                </a:solidFill>
              </a:rPr>
              <a:t>teacher</a:t>
            </a:r>
            <a:r>
              <a:rPr lang="zh-CN" altLang="en-US" sz="2400" dirty="0">
                <a:solidFill>
                  <a:srgbClr val="121212"/>
                </a:solidFill>
              </a:rPr>
              <a:t>网络来提供</a:t>
            </a:r>
            <a:r>
              <a:rPr lang="zh-CN" altLang="en-US" sz="2400" b="1" dirty="0">
                <a:solidFill>
                  <a:srgbClr val="121212"/>
                </a:solidFill>
              </a:rPr>
              <a:t>额外的监督信号</a:t>
            </a:r>
            <a:r>
              <a:rPr lang="en-US" altLang="zh-CN" sz="2400" b="1" dirty="0">
                <a:solidFill>
                  <a:srgbClr val="121212"/>
                </a:solidFill>
              </a:rPr>
              <a:t>/soft labels</a:t>
            </a:r>
            <a:endParaRPr lang="en-US" altLang="zh-CN" sz="2400" dirty="0">
              <a:solidFill>
                <a:srgbClr val="121212"/>
              </a:solidFill>
            </a:endParaRP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endParaRPr lang="en-US" altLang="zh-CN" sz="2400" dirty="0">
              <a:solidFill>
                <a:srgbClr val="121212"/>
              </a:solidFill>
            </a:endParaRPr>
          </a:p>
          <a:p>
            <a:r>
              <a:rPr lang="zh-CN" altLang="en-US" sz="2800" b="1" dirty="0">
                <a:solidFill>
                  <a:srgbClr val="121212"/>
                </a:solidFill>
              </a:rPr>
              <a:t>关键三要素</a:t>
            </a:r>
            <a:r>
              <a:rPr lang="zh-CN" altLang="en-US" sz="2400" dirty="0">
                <a:solidFill>
                  <a:srgbClr val="121212"/>
                </a:solidFill>
              </a:rPr>
              <a:t>：</a:t>
            </a: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</a:rPr>
              <a:t>如何确定</a:t>
            </a:r>
            <a:r>
              <a:rPr lang="en-US" altLang="zh-CN" sz="2400" dirty="0">
                <a:solidFill>
                  <a:srgbClr val="121212"/>
                </a:solidFill>
              </a:rPr>
              <a:t>teacher</a:t>
            </a:r>
            <a:r>
              <a:rPr lang="zh-CN" altLang="en-US" sz="2400" dirty="0">
                <a:solidFill>
                  <a:srgbClr val="121212"/>
                </a:solidFill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</a:rPr>
              <a:t>student</a:t>
            </a:r>
            <a:r>
              <a:rPr lang="zh-CN" altLang="en-US" sz="2400" dirty="0">
                <a:solidFill>
                  <a:srgbClr val="121212"/>
                </a:solidFill>
              </a:rPr>
              <a:t>模型（以及优化方式）</a:t>
            </a: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</a:rPr>
              <a:t>如何确定蒸馏的目标（最小化对象的选择）</a:t>
            </a: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rgbClr val="12121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</a:rPr>
              <a:t>如何确定约束方式（损失函数的设计）</a:t>
            </a:r>
            <a:endParaRPr lang="en-US" altLang="zh-CN" sz="2400" dirty="0">
              <a:solidFill>
                <a:srgbClr val="12121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96F76-0485-76F2-4B01-07A718415ECB}"/>
              </a:ext>
            </a:extLst>
          </p:cNvPr>
          <p:cNvSpPr txBox="1"/>
          <p:nvPr/>
        </p:nvSpPr>
        <p:spPr>
          <a:xfrm>
            <a:off x="7620000" y="599055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https://github.com/yoshitomo-matsubara/torchdistill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https://github.com/HobbitLong/RepDistiller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2120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相关工作</a:t>
            </a:r>
          </a:p>
        </p:txBody>
      </p:sp>
      <p:sp>
        <p:nvSpPr>
          <p:cNvPr id="1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8E7833-5669-EB2C-A396-886013E9D583}"/>
                  </a:ext>
                </a:extLst>
              </p:cNvPr>
              <p:cNvSpPr txBox="1"/>
              <p:nvPr/>
            </p:nvSpPr>
            <p:spPr>
              <a:xfrm>
                <a:off x="737234" y="736171"/>
                <a:ext cx="114852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teacher</a:t>
                </a:r>
                <a:r>
                  <a:rPr lang="zh-CN" altLang="en-US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</a:t>
                </a:r>
                <a:r>
                  <a:rPr lang="zh-CN" altLang="en-US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：两个同构网络，两个异构网络，同一个网络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[13, 15], …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蒸馏的目标</a:t>
                </a:r>
                <a:r>
                  <a:rPr lang="zh-CN" altLang="en-US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[8], intermediate features [1, 7], similarity (distance) [5, 9, 10, 14], attention map [3, 11, 12], distribution [2], ranking [6],  …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约束方式</a:t>
                </a:r>
                <a:r>
                  <a:rPr lang="zh-CN" altLang="en-US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err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CrossEntropy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loss, MSE loss,</a:t>
                </a:r>
                <a:r>
                  <a:rPr lang="en-US" altLang="zh-CN" sz="2400" dirty="0">
                    <a:solidFill>
                      <a:srgbClr val="12121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loss,  Contrastive loss [4], …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solidFill>
                    <a:srgbClr val="121212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8E7833-5669-EB2C-A396-886013E9D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4" y="736171"/>
                <a:ext cx="11485272" cy="3046988"/>
              </a:xfrm>
              <a:prstGeom prst="rect">
                <a:avLst/>
              </a:prstGeo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B0EC985E-0AD3-9E87-6BE9-F7F326D39B0D}"/>
              </a:ext>
            </a:extLst>
          </p:cNvPr>
          <p:cNvSpPr txBox="1"/>
          <p:nvPr/>
        </p:nvSpPr>
        <p:spPr>
          <a:xfrm>
            <a:off x="1533620" y="3534013"/>
            <a:ext cx="912475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FitNets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Hints for Thin Deep Nets, ICLR, 2015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Learning Deep Representations with Probabilistic Knowledge Transfer, ECCV, 2018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Improving the Performance of Convolutional Neural Networks via Attention Transfer, ICLR, 2017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Contrastive Representation Distillation, ICLR, 2020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Relational Knowledge Distillation, CVPR, 2019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Accelerating Deep Metric Learning via Cross Sample Similarities Transfer, AAAI, 2018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A Gift from Knowledge Distillation: Fast Optimization, Network Minimization and Transfer Learning, CVPR, 2017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Variational information distillation for knowledge transfer, CVPR, 2019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Similarity-Preserving Knowledge Distillation, ICCV, 2019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CN" sz="1400" b="0" i="0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Congruence for Knowledge Distillation, ICCV, 2019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Paraphrasing Complex Network: Network Compression via Factor Transfer, NIPS, 2018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Matching Guided Distillation, ECCV, 2020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Be Your Own Teacher: Improve the Performance of Convolutional Neural Networks via Self Distillation, ICCV, 2019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 Learning Metrics from Teachers: Compact Networks for Image Embedding, CVPR, 2019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altLang="zh-CN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MetaDistiller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Network Self-Boosting via Meta-Learned Top-Down Distillation, ECCV, 2020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99336" y="401751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基于自监督的应用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98D94-2C26-7A0B-FCEB-2AF5BF88265C}"/>
              </a:ext>
            </a:extLst>
          </p:cNvPr>
          <p:cNvSpPr txBox="1"/>
          <p:nvPr/>
        </p:nvSpPr>
        <p:spPr>
          <a:xfrm>
            <a:off x="124715" y="1543888"/>
            <a:ext cx="120672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和对比学习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(Contrastive Learning)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一样，可在其他任务上作为辅助工具提升性能，二者甚至是相辅相成的。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Embedding/Similarity Learning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Transfer with Label Relaxation for Improved Metric Learning, CVPR, 2021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Simultaneous Similarity-based Self-Distillation for Deep Metric Learning, ICML, 2021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Pre-training Model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before Fuse: Vision and Language Representation Learning with Momentum Distillation,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Training data-efficient image transformers &amp; distillation through attention, ICML, 2021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Contrast for Unsupervised Visual Representation Learning, CVPR, 2020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Self-Taught Metric Learning without Labels, CVPR, 2022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" grpId="0" animBg="1"/>
      <p:bldP spid="3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5CF8ED-2D4E-8757-6B4B-0B3421E69C43}"/>
              </a:ext>
            </a:extLst>
          </p:cNvPr>
          <p:cNvSpPr txBox="1"/>
          <p:nvPr/>
        </p:nvSpPr>
        <p:spPr>
          <a:xfrm>
            <a:off x="611505" y="1014206"/>
            <a:ext cx="112471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Transfer with Label Relaxation for Improved Metric Learning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CVPR, 2021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BEEFA8-2C0D-232C-B7E1-788DF7E79487}"/>
              </a:ext>
            </a:extLst>
          </p:cNvPr>
          <p:cNvSpPr txBox="1"/>
          <p:nvPr/>
        </p:nvSpPr>
        <p:spPr>
          <a:xfrm>
            <a:off x="999336" y="2185370"/>
            <a:ext cx="10023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</a:rPr>
              <a:t>动机</a:t>
            </a:r>
            <a:r>
              <a:rPr lang="zh-CN" altLang="en-US" sz="2400" dirty="0">
                <a:solidFill>
                  <a:srgbClr val="121212"/>
                </a:solidFill>
              </a:rPr>
              <a:t>：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相似度学习时，由于数据集的局限性，两个样本之间的标签是</a:t>
            </a:r>
            <a:r>
              <a:rPr lang="zh-CN" altLang="en-US" sz="2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二元化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，同类或异类），缺少介于</a:t>
            </a:r>
            <a:r>
              <a:rPr lang="en-US" altLang="zh-CN" sz="2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状态的监督与指导。</a:t>
            </a:r>
            <a:endParaRPr lang="en-US" altLang="zh-CN" sz="24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D6FC80C-B7A8-29A9-4A8E-5B28F8FD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1"/>
          <a:stretch/>
        </p:blipFill>
        <p:spPr>
          <a:xfrm>
            <a:off x="6011049" y="3246264"/>
            <a:ext cx="5096664" cy="36117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6260817-D8B4-8274-2A83-9EC7EF75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561"/>
          <a:stretch/>
        </p:blipFill>
        <p:spPr>
          <a:xfrm>
            <a:off x="368812" y="4081324"/>
            <a:ext cx="5362575" cy="1739837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0952A422-06A0-F6C9-252E-8D49FEDDFEA4}"/>
              </a:ext>
            </a:extLst>
          </p:cNvPr>
          <p:cNvSpPr/>
          <p:nvPr/>
        </p:nvSpPr>
        <p:spPr>
          <a:xfrm>
            <a:off x="5833873" y="4724239"/>
            <a:ext cx="52425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5B2487-96AB-AB04-087B-AB288ADF5AAC}"/>
              </a:ext>
            </a:extLst>
          </p:cNvPr>
          <p:cNvSpPr txBox="1"/>
          <p:nvPr/>
        </p:nvSpPr>
        <p:spPr>
          <a:xfrm>
            <a:off x="10717412" y="5821161"/>
            <a:ext cx="1058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ADC270A-FC8E-DF0A-A456-7E5355AA0B89}"/>
              </a:ext>
            </a:extLst>
          </p:cNvPr>
          <p:cNvSpPr txBox="1"/>
          <p:nvPr/>
        </p:nvSpPr>
        <p:spPr>
          <a:xfrm>
            <a:off x="10717412" y="4072047"/>
            <a:ext cx="1339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9336" y="401751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rgbClr val="169DD5"/>
                </a:solidFill>
                <a:cs typeface="+mn-ea"/>
                <a:sym typeface="+mn-lt"/>
              </a:rPr>
              <a:t>论文解读</a:t>
            </a:r>
          </a:p>
        </p:txBody>
      </p:sp>
      <p:sp>
        <p:nvSpPr>
          <p:cNvPr id="3" name="矩形: 圆角 5"/>
          <p:cNvSpPr/>
          <p:nvPr/>
        </p:nvSpPr>
        <p:spPr>
          <a:xfrm rot="10800000">
            <a:off x="448310" y="362585"/>
            <a:ext cx="163195" cy="49847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: 圆角 5"/>
          <p:cNvSpPr/>
          <p:nvPr/>
        </p:nvSpPr>
        <p:spPr>
          <a:xfrm rot="10800000">
            <a:off x="737235" y="526415"/>
            <a:ext cx="163195" cy="334645"/>
          </a:xfrm>
          <a:prstGeom prst="roundRect">
            <a:avLst/>
          </a:prstGeom>
          <a:gradFill>
            <a:gsLst>
              <a:gs pos="0">
                <a:srgbClr val="00A3E2"/>
              </a:gs>
              <a:gs pos="100000">
                <a:srgbClr val="026AA8"/>
              </a:gs>
            </a:gsLst>
            <a:lin ang="2700000" scaled="0"/>
          </a:gradFill>
          <a:ln>
            <a:noFill/>
          </a:ln>
          <a:effectLst>
            <a:outerShdw blurRad="139700" dist="76200" dir="5400000" sx="98000" sy="98000" algn="t" rotWithShape="0">
              <a:srgbClr val="026AA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4048D08-FA98-78BE-83D6-993D288867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7503" y="29555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DE2E0B-AD31-C69A-10AE-1CD4A1305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t="3441" r="1507" b="2768"/>
          <a:stretch/>
        </p:blipFill>
        <p:spPr>
          <a:xfrm>
            <a:off x="900430" y="986526"/>
            <a:ext cx="10445539" cy="43682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68014B-B00E-68E9-1C13-5355CF0FC629}"/>
              </a:ext>
            </a:extLst>
          </p:cNvPr>
          <p:cNvSpPr txBox="1"/>
          <p:nvPr/>
        </p:nvSpPr>
        <p:spPr>
          <a:xfrm>
            <a:off x="1978746" y="973308"/>
            <a:ext cx="201436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121212"/>
                </a:solidFill>
                <a:cs typeface="Times New Roman" panose="02020603050405020304" pitchFamily="18" charset="0"/>
              </a:rPr>
              <a:t>Teacher</a:t>
            </a:r>
            <a:r>
              <a:rPr lang="en-US" altLang="zh-CN" b="1" dirty="0">
                <a:solidFill>
                  <a:srgbClr val="121212"/>
                </a:solidFill>
                <a:cs typeface="Times New Roman" panose="02020603050405020304" pitchFamily="18" charset="0"/>
              </a:rPr>
              <a:t>/Source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35E734-D9C9-7170-69D9-AD8FFD36E5B8}"/>
              </a:ext>
            </a:extLst>
          </p:cNvPr>
          <p:cNvSpPr txBox="1"/>
          <p:nvPr/>
        </p:nvSpPr>
        <p:spPr>
          <a:xfrm>
            <a:off x="2031981" y="3107934"/>
            <a:ext cx="201436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121212"/>
                </a:solidFill>
                <a:cs typeface="Times New Roman" panose="02020603050405020304" pitchFamily="18" charset="0"/>
              </a:rPr>
              <a:t>Student/Target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B629F5-7148-3652-7E9E-3DF5E81DFDD5}"/>
              </a:ext>
            </a:extLst>
          </p:cNvPr>
          <p:cNvSpPr txBox="1"/>
          <p:nvPr/>
        </p:nvSpPr>
        <p:spPr>
          <a:xfrm>
            <a:off x="999336" y="5329926"/>
            <a:ext cx="10522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21212"/>
                </a:solidFill>
              </a:rPr>
              <a:t>方法</a:t>
            </a:r>
            <a:r>
              <a:rPr lang="zh-CN" altLang="en-US" sz="2000" dirty="0">
                <a:solidFill>
                  <a:srgbClr val="121212"/>
                </a:solidFill>
              </a:rPr>
              <a:t>：</a:t>
            </a:r>
            <a:endParaRPr lang="en-US" altLang="zh-CN" sz="2400" dirty="0">
              <a:solidFill>
                <a:srgbClr val="121212"/>
              </a:solidFill>
            </a:endParaRPr>
          </a:p>
          <a:p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利用更强大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 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提前训练好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，计算不同样本之间的</a:t>
            </a:r>
            <a:r>
              <a:rPr lang="zh-CN" altLang="en-US" sz="2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语义相似性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，并归一化到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，作为样本之间的</a:t>
            </a:r>
            <a:r>
              <a:rPr lang="zh-CN" altLang="en-US" sz="2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软标签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(Relaxed label)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，指导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模型训练。</a:t>
            </a:r>
            <a:endParaRPr lang="en-US" altLang="zh-CN" sz="24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7D55408-7A74-20EB-4C01-5EEC158E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51" y="556958"/>
            <a:ext cx="2131336" cy="3923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DE4376-4481-2AC6-4B8A-E014F7FCE9F8}"/>
              </a:ext>
            </a:extLst>
          </p:cNvPr>
          <p:cNvSpPr txBox="1"/>
          <p:nvPr/>
        </p:nvSpPr>
        <p:spPr>
          <a:xfrm>
            <a:off x="7811311" y="49978"/>
            <a:ext cx="2028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Embeddings </a:t>
            </a:r>
          </a:p>
          <a:p>
            <a:endParaRPr lang="en-US" altLang="zh-CN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en-US" altLang="zh-CN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6481C17-DADA-5BFB-4F2E-8C4AAEC3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171" y="49978"/>
            <a:ext cx="1351429" cy="3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vcc4l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vcc4l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1543</Words>
  <Application>Microsoft Office PowerPoint</Application>
  <PresentationFormat>宽屏</PresentationFormat>
  <Paragraphs>161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 Neue</vt:lpstr>
      <vt:lpstr>等线</vt:lpstr>
      <vt:lpstr>思源宋体 CN Light</vt:lpstr>
      <vt:lpstr>微软雅黑</vt:lpstr>
      <vt:lpstr>Arial</vt:lpstr>
      <vt:lpstr>Calibri</vt:lpstr>
      <vt:lpstr>Cambria Math</vt:lpstr>
      <vt:lpstr>times new roman</vt:lpstr>
      <vt:lpstr>times new roman</vt:lpstr>
      <vt:lpstr>第一PPT，www.1ppt.com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Misaka Mikoto</cp:lastModifiedBy>
  <cp:revision>93</cp:revision>
  <dcterms:created xsi:type="dcterms:W3CDTF">2022-03-02T02:06:00Z</dcterms:created>
  <dcterms:modified xsi:type="dcterms:W3CDTF">2022-06-17T08:31:58Z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4B4F83B1485B4BFBA0F0A0A5355D9115</vt:lpwstr>
  </property>
  <property fmtid="{D5CDD505-2E9C-101B-9397-08002B2CF9AE}" pid="3" name="KSOProductBuildVer">
    <vt:lpwstr>2052-11.1.0.11365</vt:lpwstr>
  </property>
</Properties>
</file>