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02"/>
  </p:normalViewPr>
  <p:slideViewPr>
    <p:cSldViewPr snapToGrid="0" snapToObjects="1">
      <p:cViewPr varScale="1">
        <p:scale>
          <a:sx n="91" d="100"/>
          <a:sy n="91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C431-F1FE-B842-B8F0-C4949FC3B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7378-4EF3-6B48-AB9E-9C1E2DFD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61C0-1F79-9043-A7DE-E4FB9FFB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C2D5-5447-774F-A96E-7D426BAC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2EA0-887C-154B-B738-F90196C6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25D6-F23A-D442-AB78-70A2E96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3D2A-5924-404E-8D73-CD6B88D5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66D9-90C0-BF43-83AF-636E60B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A315-748C-4B4D-9A29-DF0DD843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5E3F-FC62-DB43-A8D9-0A1AC655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D1F72-2EB3-494A-BD40-51588721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CC9C0-F131-334B-8301-3ABBE4430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E6FE-3A73-2848-BDCA-469AEE3D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A468-06DB-3C47-BDC2-7A46889B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FCA17-213E-4D44-B12C-414779A7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9C7-3FB3-D942-8FCF-6431C0C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E0D7-5656-1948-BB60-B0750501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BC59-F879-F444-B7BD-09F7DA8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4248-18AE-6F40-8E27-B4FB8398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3C1F-5D4F-4940-83C8-286B13B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7163-8E5A-2B48-89F8-6D43FE67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D7AD-6667-A04A-A40B-83916478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CDAE-E95F-EB4C-BA6A-91BD55D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89B8-C7D9-1C47-829B-2F067EDC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2FDD-7C9F-944F-BF14-F4B4846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6AF9-CB6A-3E4A-96C1-E86DC99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C4CC-C278-3742-8362-047D8363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8717-DB56-2B4A-BAB2-3A75A6946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4394-D295-2349-8539-8B394C4C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27C2-699A-5942-A49C-B003DD3F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5A3AD-708A-0D4E-BF7F-B667451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345-1CAE-0943-BBD4-8BA64CDE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7410-FBA6-5649-9AAC-F458A40B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E4CC-6CCB-B741-91BC-5D86C98D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A6DEF-3DF9-F14B-BEF6-DA735A6F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6D499-51F7-C04E-956E-10319DB58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3E4B-7271-FF47-9E61-262CAA33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70DE9-FF9F-D342-A4C7-0268DE09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1A23-DA43-5849-94FA-A37CDE9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757-D02E-DB40-BAFF-96C1F46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9765-9A76-AF4C-90BC-BF92F4E5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DF649-89D3-8849-9F1F-0F1AEE04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04A27-5576-A24A-8A1D-EDBFB202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6C969-3F8F-FA41-A316-D4319163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EE1E-20D8-3E4B-86C5-0EF6705A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ABD3D-484A-1C4D-96D0-FB5451FC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F2E-8CB8-EE40-8D0D-155B39C3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2709-7A97-EB4B-9CBE-FBBBA4A2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71287-571C-4A49-9C68-AD403BD0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37C5-04FB-B647-97D0-C3620B0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D542-B556-3A4E-B82D-BBEEF5D0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7693-9F40-0D47-88CD-9E8D920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58C8-88F9-504A-A111-055E6DFC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A2AA5-C131-CC40-B973-160508636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9656-8F97-9146-87CC-8AB7C7FF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FD5D-B3CB-9144-99AF-A8C84321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AA8D-5194-0748-BCE3-D7FEF1F4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E4797-E85A-864E-82D9-E8E55CFA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E666F-536F-6149-A755-CAD4DE62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6F306-E85F-2949-9175-F756D02D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1AB6-060A-4641-810F-D0547603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CFA2-3F41-7D45-9F73-46C5C926759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9601-8131-7242-808B-A15C8159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3697-99BB-6247-AAF5-F9BA23F57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08FB-EB9D-5B42-8D25-A86BB95E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B8C-7331-B244-BB22-9B8B73EB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Business Value Proposition 1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Client: Marketing Team of Beach Tan, Inc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B8419ABD-C4DE-2542-BA8D-6759E630D7CD}"/>
              </a:ext>
            </a:extLst>
          </p:cNvPr>
          <p:cNvSpPr/>
          <p:nvPr/>
        </p:nvSpPr>
        <p:spPr>
          <a:xfrm>
            <a:off x="268942" y="1362635"/>
            <a:ext cx="5522258" cy="5020235"/>
          </a:xfrm>
          <a:prstGeom prst="flowChartProcess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DA8DE8-4594-DE47-8EC8-4191FBE63988}"/>
              </a:ext>
            </a:extLst>
          </p:cNvPr>
          <p:cNvSpPr/>
          <p:nvPr/>
        </p:nvSpPr>
        <p:spPr>
          <a:xfrm>
            <a:off x="6087036" y="1255059"/>
            <a:ext cx="5836024" cy="519952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7BD874-3CC2-DD40-B0B7-0AE13116682A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6087036" y="3783106"/>
            <a:ext cx="2967317" cy="71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DF4A5F-41B9-4747-91BF-6657E2DCACA6}"/>
              </a:ext>
            </a:extLst>
          </p:cNvPr>
          <p:cNvCxnSpPr>
            <a:cxnSpLocks/>
          </p:cNvCxnSpPr>
          <p:nvPr/>
        </p:nvCxnSpPr>
        <p:spPr>
          <a:xfrm flipV="1">
            <a:off x="9054353" y="1549729"/>
            <a:ext cx="1311089" cy="2233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AA0863-8CCA-3243-8F4B-DFE8B3EE5FCD}"/>
              </a:ext>
            </a:extLst>
          </p:cNvPr>
          <p:cNvCxnSpPr>
            <a:cxnSpLocks/>
          </p:cNvCxnSpPr>
          <p:nvPr/>
        </p:nvCxnSpPr>
        <p:spPr>
          <a:xfrm>
            <a:off x="9054353" y="3783106"/>
            <a:ext cx="1963271" cy="1983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C41E6-E2F0-6247-B51B-161F0F3D9C2D}"/>
              </a:ext>
            </a:extLst>
          </p:cNvPr>
          <p:cNvCxnSpPr>
            <a:cxnSpLocks/>
          </p:cNvCxnSpPr>
          <p:nvPr/>
        </p:nvCxnSpPr>
        <p:spPr>
          <a:xfrm>
            <a:off x="268942" y="1362635"/>
            <a:ext cx="2671482" cy="250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E92392-396D-1441-8D7D-A5934B836CC9}"/>
              </a:ext>
            </a:extLst>
          </p:cNvPr>
          <p:cNvCxnSpPr>
            <a:endCxn id="4" idx="3"/>
          </p:cNvCxnSpPr>
          <p:nvPr/>
        </p:nvCxnSpPr>
        <p:spPr>
          <a:xfrm>
            <a:off x="2949388" y="3868270"/>
            <a:ext cx="2841812" cy="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BC1D78-3C04-9E48-88CD-A630FB16ED58}"/>
              </a:ext>
            </a:extLst>
          </p:cNvPr>
          <p:cNvCxnSpPr/>
          <p:nvPr/>
        </p:nvCxnSpPr>
        <p:spPr>
          <a:xfrm flipH="1">
            <a:off x="268942" y="3868270"/>
            <a:ext cx="2671482" cy="250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6A2E61-52BF-1442-90F6-587B028C77C2}"/>
              </a:ext>
            </a:extLst>
          </p:cNvPr>
          <p:cNvSpPr txBox="1"/>
          <p:nvPr/>
        </p:nvSpPr>
        <p:spPr>
          <a:xfrm>
            <a:off x="9730067" y="2580622"/>
            <a:ext cx="2192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Client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Learn what is influence how current customers are consuming products and generating revenue.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85B3D-5555-0547-9996-F5743FA432E5}"/>
              </a:ext>
            </a:extLst>
          </p:cNvPr>
          <p:cNvSpPr txBox="1"/>
          <p:nvPr/>
        </p:nvSpPr>
        <p:spPr>
          <a:xfrm>
            <a:off x="6960750" y="1998002"/>
            <a:ext cx="2106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Gains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Provide insights to how current customers purchase which products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D7B3E-1CCB-B248-A6F7-BE1EB911064F}"/>
              </a:ext>
            </a:extLst>
          </p:cNvPr>
          <p:cNvSpPr txBox="1"/>
          <p:nvPr/>
        </p:nvSpPr>
        <p:spPr>
          <a:xfrm>
            <a:off x="7189694" y="3983207"/>
            <a:ext cx="1864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Lack of understanding the current customers who are buying Beach Tan products.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A8FE8-C0CC-4641-ABFE-B3E5D3D026B5}"/>
              </a:ext>
            </a:extLst>
          </p:cNvPr>
          <p:cNvSpPr txBox="1"/>
          <p:nvPr/>
        </p:nvSpPr>
        <p:spPr>
          <a:xfrm>
            <a:off x="2411506" y="1649506"/>
            <a:ext cx="317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Gain Creators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Foundational understanding that will help foster a marketing strategy more attuned to their customers’ preferences.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E9B6D8-E83F-ED47-BD41-AEB3927FD575}"/>
              </a:ext>
            </a:extLst>
          </p:cNvPr>
          <p:cNvSpPr txBox="1"/>
          <p:nvPr/>
        </p:nvSpPr>
        <p:spPr>
          <a:xfrm>
            <a:off x="2411506" y="4586028"/>
            <a:ext cx="2814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Pain Killers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There is less confusion as to what current customer are purchasing and more understanding of what potential customers might buy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105DF1-3646-E24E-A16E-B3611E3FE029}"/>
              </a:ext>
            </a:extLst>
          </p:cNvPr>
          <p:cNvSpPr txBox="1"/>
          <p:nvPr/>
        </p:nvSpPr>
        <p:spPr>
          <a:xfrm>
            <a:off x="303118" y="2929560"/>
            <a:ext cx="2158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An explanatory model for consumer spending on retail products</a:t>
            </a:r>
          </a:p>
        </p:txBody>
      </p:sp>
    </p:spTree>
    <p:extLst>
      <p:ext uri="{BB962C8B-B14F-4D97-AF65-F5344CB8AC3E}">
        <p14:creationId xmlns:p14="http://schemas.microsoft.com/office/powerpoint/2010/main" val="25459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B8C-7331-B244-BB22-9B8B73EB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Business Value Proposition 2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Client: Beach Tan Members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B8419ABD-C4DE-2542-BA8D-6759E630D7CD}"/>
              </a:ext>
            </a:extLst>
          </p:cNvPr>
          <p:cNvSpPr/>
          <p:nvPr/>
        </p:nvSpPr>
        <p:spPr>
          <a:xfrm>
            <a:off x="268942" y="1362635"/>
            <a:ext cx="5522258" cy="5020235"/>
          </a:xfrm>
          <a:prstGeom prst="flowChartProcess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DA8DE8-4594-DE47-8EC8-4191FBE63988}"/>
              </a:ext>
            </a:extLst>
          </p:cNvPr>
          <p:cNvSpPr/>
          <p:nvPr/>
        </p:nvSpPr>
        <p:spPr>
          <a:xfrm>
            <a:off x="6087036" y="1255059"/>
            <a:ext cx="5836024" cy="560294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7BD874-3CC2-DD40-B0B7-0AE13116682A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6087036" y="3976969"/>
            <a:ext cx="3093652" cy="79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DF4A5F-41B9-4747-91BF-6657E2DCACA6}"/>
              </a:ext>
            </a:extLst>
          </p:cNvPr>
          <p:cNvCxnSpPr>
            <a:cxnSpLocks/>
          </p:cNvCxnSpPr>
          <p:nvPr/>
        </p:nvCxnSpPr>
        <p:spPr>
          <a:xfrm flipV="1">
            <a:off x="9180688" y="1549730"/>
            <a:ext cx="1184754" cy="242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AA0863-8CCA-3243-8F4B-DFE8B3EE5FCD}"/>
              </a:ext>
            </a:extLst>
          </p:cNvPr>
          <p:cNvCxnSpPr>
            <a:cxnSpLocks/>
          </p:cNvCxnSpPr>
          <p:nvPr/>
        </p:nvCxnSpPr>
        <p:spPr>
          <a:xfrm>
            <a:off x="9180688" y="3976969"/>
            <a:ext cx="1963271" cy="1983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C41E6-E2F0-6247-B51B-161F0F3D9C2D}"/>
              </a:ext>
            </a:extLst>
          </p:cNvPr>
          <p:cNvCxnSpPr>
            <a:cxnSpLocks/>
          </p:cNvCxnSpPr>
          <p:nvPr/>
        </p:nvCxnSpPr>
        <p:spPr>
          <a:xfrm>
            <a:off x="268942" y="1362635"/>
            <a:ext cx="2671482" cy="250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E92392-396D-1441-8D7D-A5934B836CC9}"/>
              </a:ext>
            </a:extLst>
          </p:cNvPr>
          <p:cNvCxnSpPr>
            <a:endCxn id="4" idx="3"/>
          </p:cNvCxnSpPr>
          <p:nvPr/>
        </p:nvCxnSpPr>
        <p:spPr>
          <a:xfrm>
            <a:off x="2949388" y="3868270"/>
            <a:ext cx="2841812" cy="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BC1D78-3C04-9E48-88CD-A630FB16ED58}"/>
              </a:ext>
            </a:extLst>
          </p:cNvPr>
          <p:cNvCxnSpPr/>
          <p:nvPr/>
        </p:nvCxnSpPr>
        <p:spPr>
          <a:xfrm flipH="1">
            <a:off x="268942" y="3868270"/>
            <a:ext cx="2671482" cy="250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6A2E61-52BF-1442-90F6-587B028C77C2}"/>
              </a:ext>
            </a:extLst>
          </p:cNvPr>
          <p:cNvSpPr txBox="1"/>
          <p:nvPr/>
        </p:nvSpPr>
        <p:spPr>
          <a:xfrm>
            <a:off x="9592798" y="3079379"/>
            <a:ext cx="2136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Client Jobs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Demonstrate what influences extra spending of tanning products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85B3D-5555-0547-9996-F5743FA432E5}"/>
              </a:ext>
            </a:extLst>
          </p:cNvPr>
          <p:cNvSpPr txBox="1"/>
          <p:nvPr/>
        </p:nvSpPr>
        <p:spPr>
          <a:xfrm>
            <a:off x="6931960" y="1897026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Gains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Members have a better idea of knowing whether they should upgrade their Membership Level.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D7B3E-1CCB-B248-A6F7-BE1EB911064F}"/>
              </a:ext>
            </a:extLst>
          </p:cNvPr>
          <p:cNvSpPr txBox="1"/>
          <p:nvPr/>
        </p:nvSpPr>
        <p:spPr>
          <a:xfrm>
            <a:off x="7223313" y="4201136"/>
            <a:ext cx="2277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Members are spending extra money for better products instead of just upgrading their level.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A8FE8-C0CC-4641-ABFE-B3E5D3D026B5}"/>
              </a:ext>
            </a:extLst>
          </p:cNvPr>
          <p:cNvSpPr txBox="1"/>
          <p:nvPr/>
        </p:nvSpPr>
        <p:spPr>
          <a:xfrm>
            <a:off x="2411506" y="1649506"/>
            <a:ext cx="3173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Gain Creators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Members will better understand their buying preferences and will make an informed decision as to whether they need to upgrade their membership level.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E9B6D8-E83F-ED47-BD41-AEB3927FD575}"/>
              </a:ext>
            </a:extLst>
          </p:cNvPr>
          <p:cNvSpPr txBox="1"/>
          <p:nvPr/>
        </p:nvSpPr>
        <p:spPr>
          <a:xfrm>
            <a:off x="2626659" y="4329953"/>
            <a:ext cx="28149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Pain Killers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Fewer members will have to spend extra money on tanning products.</a:t>
            </a:r>
          </a:p>
          <a:p>
            <a:endParaRPr lang="en-US" sz="1400" b="1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105DF1-3646-E24E-A16E-B3611E3FE029}"/>
              </a:ext>
            </a:extLst>
          </p:cNvPr>
          <p:cNvSpPr txBox="1"/>
          <p:nvPr/>
        </p:nvSpPr>
        <p:spPr>
          <a:xfrm>
            <a:off x="312782" y="2763349"/>
            <a:ext cx="2050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An explanatory model showing customers’ what influences Upgrade Revenue.</a:t>
            </a:r>
          </a:p>
        </p:txBody>
      </p:sp>
    </p:spTree>
    <p:extLst>
      <p:ext uri="{BB962C8B-B14F-4D97-AF65-F5344CB8AC3E}">
        <p14:creationId xmlns:p14="http://schemas.microsoft.com/office/powerpoint/2010/main" val="19854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210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Business Value Proposition 1 Client: Marketing Team of Beach Tan, Inc</vt:lpstr>
      <vt:lpstr>Business Value Proposition 2 Client: Beach Tan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Value Proposition Client: Beach Tan, Inc</dc:title>
  <dc:creator>Fortunato, Peter Mr.</dc:creator>
  <cp:lastModifiedBy>Fortunato, Peter Mr.</cp:lastModifiedBy>
  <cp:revision>9</cp:revision>
  <dcterms:created xsi:type="dcterms:W3CDTF">2020-08-31T19:36:03Z</dcterms:created>
  <dcterms:modified xsi:type="dcterms:W3CDTF">2020-10-02T23:06:26Z</dcterms:modified>
</cp:coreProperties>
</file>