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73" r:id="rId5"/>
    <p:sldId id="272" r:id="rId6"/>
    <p:sldId id="286" r:id="rId7"/>
    <p:sldId id="263" r:id="rId8"/>
    <p:sldId id="280" r:id="rId9"/>
    <p:sldId id="283" r:id="rId10"/>
    <p:sldId id="281" r:id="rId11"/>
    <p:sldId id="282" r:id="rId12"/>
    <p:sldId id="274" r:id="rId13"/>
    <p:sldId id="264" r:id="rId14"/>
    <p:sldId id="285" r:id="rId15"/>
    <p:sldId id="266" r:id="rId16"/>
    <p:sldId id="267" r:id="rId17"/>
    <p:sldId id="260" r:id="rId18"/>
    <p:sldId id="287" r:id="rId19"/>
    <p:sldId id="265" r:id="rId20"/>
    <p:sldId id="261" r:id="rId21"/>
    <p:sldId id="268" r:id="rId22"/>
    <p:sldId id="262" r:id="rId23"/>
    <p:sldId id="275" r:id="rId24"/>
    <p:sldId id="269" r:id="rId25"/>
    <p:sldId id="284" r:id="rId26"/>
    <p:sldId id="270" r:id="rId27"/>
    <p:sldId id="276" r:id="rId28"/>
    <p:sldId id="277" r:id="rId29"/>
    <p:sldId id="278" r:id="rId30"/>
    <p:sldId id="27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749E12-5480-48FA-9F42-614FCCB20769}" v="928" dt="2020-05-22T17:30:53.374"/>
    <p1510:client id="{C9249675-F1A6-4FB5-8AF3-F005354DE407}" v="1260" dt="2020-05-20T14:05:35.839"/>
    <p1510:client id="{CC5F119A-7B95-49FE-A5DC-981F18874E77}" v="7" dt="2020-05-20T09:33:43.7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5/23/2020</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5/23/2020</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5/23/2020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5/23/2020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5/23/2020</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coursera.org/learn/machine-learning-with-python" TargetMode="External"/><Relationship Id="rId2" Type="http://schemas.openxmlformats.org/officeDocument/2006/relationships/hyperlink" Target="https://scikit-learn.org/stable/" TargetMode="External"/><Relationship Id="rId1" Type="http://schemas.openxmlformats.org/officeDocument/2006/relationships/slideLayout" Target="../slideLayouts/slideLayout2.xml"/><Relationship Id="rId5" Type="http://schemas.openxmlformats.org/officeDocument/2006/relationships/hyperlink" Target="https://blog.coast.ai/lets-evolve-a-neural-network-with-a-genetic-algorithm-code-included-8809bece164" TargetMode="External"/><Relationship Id="rId4" Type="http://schemas.openxmlformats.org/officeDocument/2006/relationships/hyperlink" Target="https://bmcbioinformatics.biomedcentral.com/articles/10.1186/1471-2105-15-S16-S1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MACHINE LEARNING </a:t>
            </a:r>
            <a:r>
              <a:rPr lang="en-IN" dirty="0" smtClean="0"/>
              <a:t>for</a:t>
            </a:r>
            <a:r>
              <a:rPr lang="en-IN" dirty="0" smtClean="0"/>
              <a:t> </a:t>
            </a:r>
            <a:r>
              <a:rPr lang="en-IN" dirty="0"/>
              <a:t>BIOINFORMATICS</a:t>
            </a:r>
          </a:p>
        </p:txBody>
      </p:sp>
      <p:sp>
        <p:nvSpPr>
          <p:cNvPr id="3" name="Subtitle 2"/>
          <p:cNvSpPr>
            <a:spLocks noGrp="1"/>
          </p:cNvSpPr>
          <p:nvPr>
            <p:ph type="subTitle" idx="1"/>
          </p:nvPr>
        </p:nvSpPr>
        <p:spPr/>
        <p:txBody>
          <a:bodyPr/>
          <a:lstStyle/>
          <a:p>
            <a:r>
              <a:rPr lang="en-IN"/>
              <a:t>Predicting Liver DISEASE USING LOGISTIC Regression and GENETIC Algorithm</a:t>
            </a:r>
          </a:p>
        </p:txBody>
      </p:sp>
      <p:sp>
        <p:nvSpPr>
          <p:cNvPr id="4" name="TextBox 3"/>
          <p:cNvSpPr txBox="1"/>
          <p:nvPr/>
        </p:nvSpPr>
        <p:spPr>
          <a:xfrm>
            <a:off x="581191" y="4535424"/>
            <a:ext cx="4078224" cy="1754326"/>
          </a:xfrm>
          <a:prstGeom prst="rect">
            <a:avLst/>
          </a:prstGeom>
          <a:noFill/>
        </p:spPr>
        <p:txBody>
          <a:bodyPr wrap="square" rtlCol="0">
            <a:spAutoFit/>
          </a:bodyPr>
          <a:lstStyle/>
          <a:p>
            <a:r>
              <a:rPr lang="en-IN" i="1" dirty="0" smtClean="0">
                <a:solidFill>
                  <a:schemeClr val="accent1">
                    <a:lumMod val="25000"/>
                    <a:lumOff val="75000"/>
                  </a:schemeClr>
                </a:solidFill>
                <a:latin typeface="Times New Roman" panose="02020603050405020304" pitchFamily="18" charset="0"/>
                <a:cs typeface="Times New Roman" panose="02020603050405020304" pitchFamily="18" charset="0"/>
              </a:rPr>
              <a:t>Presented by</a:t>
            </a:r>
          </a:p>
          <a:p>
            <a:r>
              <a:rPr lang="en-IN" dirty="0" smtClean="0">
                <a:solidFill>
                  <a:schemeClr val="accent1">
                    <a:lumMod val="25000"/>
                    <a:lumOff val="75000"/>
                  </a:schemeClr>
                </a:solidFill>
              </a:rPr>
              <a:t> </a:t>
            </a:r>
          </a:p>
          <a:p>
            <a:r>
              <a:rPr lang="en-IN" dirty="0" smtClean="0">
                <a:solidFill>
                  <a:schemeClr val="accent1">
                    <a:lumMod val="25000"/>
                    <a:lumOff val="75000"/>
                  </a:schemeClr>
                </a:solidFill>
              </a:rPr>
              <a:t>Arkadeep Bagal </a:t>
            </a:r>
          </a:p>
          <a:p>
            <a:r>
              <a:rPr lang="en-IN" dirty="0" smtClean="0">
                <a:solidFill>
                  <a:schemeClr val="accent1">
                    <a:lumMod val="25000"/>
                    <a:lumOff val="75000"/>
                  </a:schemeClr>
                </a:solidFill>
              </a:rPr>
              <a:t>Farooq Ansari </a:t>
            </a:r>
          </a:p>
          <a:p>
            <a:r>
              <a:rPr lang="en-IN" dirty="0" smtClean="0">
                <a:solidFill>
                  <a:schemeClr val="accent1">
                    <a:lumMod val="25000"/>
                    <a:lumOff val="75000"/>
                  </a:schemeClr>
                </a:solidFill>
              </a:rPr>
              <a:t>Rohan Kumar Singh </a:t>
            </a:r>
          </a:p>
          <a:p>
            <a:r>
              <a:rPr lang="en-IN" dirty="0" smtClean="0">
                <a:solidFill>
                  <a:schemeClr val="accent1">
                    <a:lumMod val="25000"/>
                    <a:lumOff val="75000"/>
                  </a:schemeClr>
                </a:solidFill>
              </a:rPr>
              <a:t>Rohit Kumar Majee</a:t>
            </a:r>
            <a:endParaRPr lang="en-IN" dirty="0">
              <a:solidFill>
                <a:schemeClr val="accent1">
                  <a:lumMod val="25000"/>
                  <a:lumOff val="75000"/>
                </a:schemeClr>
              </a:solidFill>
            </a:endParaRPr>
          </a:p>
        </p:txBody>
      </p:sp>
    </p:spTree>
    <p:extLst>
      <p:ext uri="{BB962C8B-B14F-4D97-AF65-F5344CB8AC3E}">
        <p14:creationId xmlns:p14="http://schemas.microsoft.com/office/powerpoint/2010/main" val="651347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Total Bilirubin v Direct bilirubin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1440" y="2055468"/>
            <a:ext cx="4683760" cy="4652535"/>
          </a:xfrm>
        </p:spPr>
      </p:pic>
    </p:spTree>
    <p:extLst>
      <p:ext uri="{BB962C8B-B14F-4D97-AF65-F5344CB8AC3E}">
        <p14:creationId xmlns:p14="http://schemas.microsoft.com/office/powerpoint/2010/main" val="650499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Correlation Matrix</a:t>
            </a:r>
            <a:endParaRPr lang="en-IN" dirty="0"/>
          </a:p>
        </p:txBody>
      </p:sp>
      <p:sp>
        <p:nvSpPr>
          <p:cNvPr id="4" name="Content Placeholder 3"/>
          <p:cNvSpPr>
            <a:spLocks noGrp="1"/>
          </p:cNvSpPr>
          <p:nvPr>
            <p:ph sz="half" idx="1"/>
          </p:nvPr>
        </p:nvSpPr>
        <p:spPr/>
        <p:txBody>
          <a:bodyPr/>
          <a:lstStyle/>
          <a:p>
            <a:r>
              <a:rPr lang="en-IN" dirty="0" smtClean="0"/>
              <a:t>We made a correlation matrix that depicts how some of the features are related to each other, if at all. High correlation among many features imply redundancy in the dataset.</a:t>
            </a:r>
            <a:endParaRPr lang="en-IN"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59743" y="1869440"/>
            <a:ext cx="6188417" cy="4666835"/>
          </a:xfrm>
        </p:spPr>
      </p:pic>
    </p:spTree>
    <p:extLst>
      <p:ext uri="{BB962C8B-B14F-4D97-AF65-F5344CB8AC3E}">
        <p14:creationId xmlns:p14="http://schemas.microsoft.com/office/powerpoint/2010/main" val="1552282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7072" y="1865717"/>
            <a:ext cx="10993546" cy="590321"/>
          </a:xfrm>
        </p:spPr>
        <p:txBody>
          <a:bodyPr>
            <a:normAutofit/>
          </a:bodyPr>
          <a:lstStyle/>
          <a:p>
            <a:r>
              <a:rPr lang="en-IN" sz="2800"/>
              <a:t>IMPLEMENTATION</a:t>
            </a:r>
          </a:p>
        </p:txBody>
      </p:sp>
    </p:spTree>
    <p:extLst>
      <p:ext uri="{BB962C8B-B14F-4D97-AF65-F5344CB8AC3E}">
        <p14:creationId xmlns:p14="http://schemas.microsoft.com/office/powerpoint/2010/main" val="3052908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PIPELINE</a:t>
            </a:r>
          </a:p>
        </p:txBody>
      </p:sp>
      <p:sp>
        <p:nvSpPr>
          <p:cNvPr id="3" name="Content Placeholder 2"/>
          <p:cNvSpPr>
            <a:spLocks noGrp="1"/>
          </p:cNvSpPr>
          <p:nvPr>
            <p:ph idx="1"/>
          </p:nvPr>
        </p:nvSpPr>
        <p:spPr/>
        <p:txBody>
          <a:bodyPr/>
          <a:lstStyle/>
          <a:p>
            <a:pPr marL="305435" indent="-305435"/>
            <a:r>
              <a:rPr lang="en-IN" dirty="0"/>
              <a:t>Components of our pipeline:</a:t>
            </a:r>
            <a:endParaRPr lang="en-US" dirty="0">
              <a:ea typeface="+mn-lt"/>
              <a:cs typeface="+mn-lt"/>
            </a:endParaRPr>
          </a:p>
          <a:p>
            <a:pPr marL="342900" indent="-342900">
              <a:buAutoNum type="arabicPeriod"/>
            </a:pPr>
            <a:r>
              <a:rPr lang="en-IN" b="1" dirty="0">
                <a:ea typeface="+mn-lt"/>
                <a:cs typeface="+mn-lt"/>
              </a:rPr>
              <a:t>Data Pre-processing</a:t>
            </a:r>
            <a:r>
              <a:rPr lang="en-IN" dirty="0">
                <a:ea typeface="+mn-lt"/>
                <a:cs typeface="+mn-lt"/>
              </a:rPr>
              <a:t>: In this step, the input data is cleaned and processed in a way that enables our  machine learning model to run efficiently.</a:t>
            </a:r>
            <a:endParaRPr lang="en-US"/>
          </a:p>
          <a:p>
            <a:pPr marL="342900" indent="-342900">
              <a:buAutoNum type="arabicPeriod"/>
            </a:pPr>
            <a:r>
              <a:rPr lang="en-IN" b="1" dirty="0">
                <a:ea typeface="+mn-lt"/>
                <a:cs typeface="+mn-lt"/>
              </a:rPr>
              <a:t>Feature Selection</a:t>
            </a:r>
            <a:r>
              <a:rPr lang="en-IN" dirty="0">
                <a:ea typeface="+mn-lt"/>
                <a:cs typeface="+mn-lt"/>
              </a:rPr>
              <a:t>: In this step, we are iterating through all the possible combination of all the possible sizes of the features, and choosing the combination that results in the optimum accuracy.</a:t>
            </a:r>
            <a:endParaRPr lang="en-IN" dirty="0"/>
          </a:p>
          <a:p>
            <a:pPr marL="342900" indent="-342900">
              <a:buAutoNum type="arabicPeriod"/>
            </a:pPr>
            <a:r>
              <a:rPr lang="en-IN" b="1" dirty="0">
                <a:ea typeface="+mn-lt"/>
                <a:cs typeface="+mn-lt"/>
              </a:rPr>
              <a:t>Model Optimization: </a:t>
            </a:r>
            <a:r>
              <a:rPr lang="en-IN" dirty="0">
                <a:ea typeface="+mn-lt"/>
                <a:cs typeface="+mn-lt"/>
              </a:rPr>
              <a:t>In this step, we carried out the process of hyper-parameter tuning that searches for the optimum combination of the logistic regression parameters. We are using Genetic Algorithm to get the best model(which consists of the logistic regression parameters) in reasonable amount of time.</a:t>
            </a:r>
            <a:endParaRPr lang="en-IN" b="1" dirty="0">
              <a:ea typeface="+mn-lt"/>
              <a:cs typeface="+mn-lt"/>
            </a:endParaRPr>
          </a:p>
          <a:p>
            <a:pPr marL="305435" indent="-305435">
              <a:buNone/>
            </a:pPr>
            <a:endParaRPr lang="en-IN" b="1" dirty="0"/>
          </a:p>
        </p:txBody>
      </p:sp>
    </p:spTree>
    <p:extLst>
      <p:ext uri="{BB962C8B-B14F-4D97-AF65-F5344CB8AC3E}">
        <p14:creationId xmlns:p14="http://schemas.microsoft.com/office/powerpoint/2010/main" val="1039592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040881" y="427079"/>
            <a:ext cx="4795520" cy="6083259"/>
          </a:xfrm>
        </p:spPr>
      </p:pic>
      <p:sp>
        <p:nvSpPr>
          <p:cNvPr id="5" name="TextBox 4"/>
          <p:cNvSpPr txBox="1"/>
          <p:nvPr/>
        </p:nvSpPr>
        <p:spPr>
          <a:xfrm>
            <a:off x="1666240" y="3284042"/>
            <a:ext cx="3911600" cy="369332"/>
          </a:xfrm>
          <a:prstGeom prst="rect">
            <a:avLst/>
          </a:prstGeom>
          <a:noFill/>
        </p:spPr>
        <p:txBody>
          <a:bodyPr wrap="square" rtlCol="0">
            <a:spAutoFit/>
          </a:bodyPr>
          <a:lstStyle/>
          <a:p>
            <a:r>
              <a:rPr lang="en-IN" dirty="0" smtClean="0"/>
              <a:t>DIFFERENT STAGES OF THE PIPELINE</a:t>
            </a:r>
            <a:endParaRPr lang="en-IN" dirty="0"/>
          </a:p>
        </p:txBody>
      </p:sp>
    </p:spTree>
    <p:extLst>
      <p:ext uri="{BB962C8B-B14F-4D97-AF65-F5344CB8AC3E}">
        <p14:creationId xmlns:p14="http://schemas.microsoft.com/office/powerpoint/2010/main" val="363096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DATA PRE-PROCESSING</a:t>
            </a:r>
          </a:p>
        </p:txBody>
      </p:sp>
      <p:sp>
        <p:nvSpPr>
          <p:cNvPr id="3" name="Content Placeholder 2"/>
          <p:cNvSpPr>
            <a:spLocks noGrp="1"/>
          </p:cNvSpPr>
          <p:nvPr>
            <p:ph idx="1"/>
          </p:nvPr>
        </p:nvSpPr>
        <p:spPr/>
        <p:txBody>
          <a:bodyPr/>
          <a:lstStyle/>
          <a:p>
            <a:pPr marL="0" indent="0">
              <a:buNone/>
            </a:pPr>
            <a:r>
              <a:rPr lang="en-IN" dirty="0" smtClean="0"/>
              <a:t>In this stage, we clean our dataset and transform it in a way that helps the model.</a:t>
            </a:r>
          </a:p>
          <a:p>
            <a:pPr marL="0" indent="0">
              <a:buNone/>
            </a:pPr>
            <a:r>
              <a:rPr lang="en-IN" dirty="0" smtClean="0"/>
              <a:t>It involves:</a:t>
            </a:r>
          </a:p>
          <a:p>
            <a:r>
              <a:rPr lang="en-IN" dirty="0" smtClean="0"/>
              <a:t>Encoding String values to Integer</a:t>
            </a:r>
          </a:p>
          <a:p>
            <a:r>
              <a:rPr lang="en-IN" dirty="0" smtClean="0"/>
              <a:t>Mean Imputation</a:t>
            </a:r>
          </a:p>
          <a:p>
            <a:r>
              <a:rPr lang="en-IN" dirty="0" smtClean="0"/>
              <a:t>Feature Scaling using a Standard Scaler</a:t>
            </a:r>
            <a:endParaRPr lang="en-IN" dirty="0"/>
          </a:p>
        </p:txBody>
      </p:sp>
    </p:spTree>
    <p:extLst>
      <p:ext uri="{BB962C8B-B14F-4D97-AF65-F5344CB8AC3E}">
        <p14:creationId xmlns:p14="http://schemas.microsoft.com/office/powerpoint/2010/main" val="612114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79A26B8-6C4E-452B-ADD3-ED324A7AB7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9B4167E1-E2B0-4192-8DA2-6967DDFF87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2121" y="960723"/>
            <a:ext cx="4968489" cy="1013800"/>
          </a:xfrm>
        </p:spPr>
        <p:txBody>
          <a:bodyPr>
            <a:normAutofit/>
          </a:bodyPr>
          <a:lstStyle/>
          <a:p>
            <a:r>
              <a:rPr lang="en-IN">
                <a:solidFill>
                  <a:srgbClr val="FFFFFF"/>
                </a:solidFill>
              </a:rPr>
              <a:t>FEATURE SELECTION</a:t>
            </a:r>
          </a:p>
        </p:txBody>
      </p:sp>
      <p:sp>
        <p:nvSpPr>
          <p:cNvPr id="13" name="Rectangle 12">
            <a:extLst>
              <a:ext uri="{FF2B5EF4-FFF2-40B4-BE49-F238E27FC236}">
                <a16:creationId xmlns:a16="http://schemas.microsoft.com/office/drawing/2014/main" xmlns="" id="{D03E4FEE-2E6A-44AB-B6BA-C1AD0CD6D9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xmlns="" id="{0817EB59-13B3-43DA-9B91-A7CC174A60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783387" y="2254102"/>
            <a:ext cx="4947221" cy="3650344"/>
          </a:xfrm>
        </p:spPr>
        <p:txBody>
          <a:bodyPr>
            <a:normAutofit/>
          </a:bodyPr>
          <a:lstStyle/>
          <a:p>
            <a:pPr marL="305435" indent="-305435"/>
            <a:r>
              <a:rPr lang="en-IN">
                <a:solidFill>
                  <a:srgbClr val="FFFFFF"/>
                </a:solidFill>
                <a:ea typeface="+mn-lt"/>
                <a:cs typeface="+mn-lt"/>
              </a:rPr>
              <a:t>we tried to find the optimum combination among the different features of the dataset that results in the maximum accuracy of the model. For that we are iterating through all the possible combination of all the possible sizes of the features, and choosing the combination that results in the optimum accuracy.</a:t>
            </a:r>
          </a:p>
          <a:p>
            <a:pPr marL="305435" indent="-305435"/>
            <a:endParaRPr lang="en-IN">
              <a:solidFill>
                <a:srgbClr val="FFFFFF"/>
              </a:solidFill>
            </a:endParaRPr>
          </a:p>
        </p:txBody>
      </p:sp>
      <p:pic>
        <p:nvPicPr>
          <p:cNvPr id="5" name="Picture 5" descr="A screenshot of a social media post&#10;&#10;Description generated with very high confidence">
            <a:extLst>
              <a:ext uri="{FF2B5EF4-FFF2-40B4-BE49-F238E27FC236}">
                <a16:creationId xmlns:a16="http://schemas.microsoft.com/office/drawing/2014/main" xmlns="" id="{027A41B3-C89C-44F9-8F22-32CB7851604C}"/>
              </a:ext>
            </a:extLst>
          </p:cNvPr>
          <p:cNvPicPr>
            <a:picLocks noChangeAspect="1"/>
          </p:cNvPicPr>
          <p:nvPr/>
        </p:nvPicPr>
        <p:blipFill>
          <a:blip r:embed="rId2"/>
          <a:stretch>
            <a:fillRect/>
          </a:stretch>
        </p:blipFill>
        <p:spPr>
          <a:xfrm>
            <a:off x="6237817" y="960756"/>
            <a:ext cx="5505449" cy="5264569"/>
          </a:xfrm>
          <a:prstGeom prst="rect">
            <a:avLst/>
          </a:prstGeom>
        </p:spPr>
      </p:pic>
    </p:spTree>
    <p:extLst>
      <p:ext uri="{BB962C8B-B14F-4D97-AF65-F5344CB8AC3E}">
        <p14:creationId xmlns:p14="http://schemas.microsoft.com/office/powerpoint/2010/main" val="61570610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LOGISTIC </a:t>
            </a:r>
            <a:r>
              <a:rPr lang="en-IN" err="1"/>
              <a:t>REGRESSIOn</a:t>
            </a:r>
            <a:endParaRPr lang="en-IN"/>
          </a:p>
        </p:txBody>
      </p:sp>
      <p:sp>
        <p:nvSpPr>
          <p:cNvPr id="3" name="Content Placeholder 2"/>
          <p:cNvSpPr>
            <a:spLocks noGrp="1"/>
          </p:cNvSpPr>
          <p:nvPr>
            <p:ph idx="1"/>
          </p:nvPr>
        </p:nvSpPr>
        <p:spPr/>
        <p:txBody>
          <a:bodyPr>
            <a:normAutofit fontScale="92500" lnSpcReduction="10000"/>
          </a:bodyPr>
          <a:lstStyle/>
          <a:p>
            <a:pPr marL="305435" indent="-305435"/>
            <a:r>
              <a:rPr lang="en-IN"/>
              <a:t>Logistic regre</a:t>
            </a:r>
            <a:r>
              <a:rPr lang="en-IN">
                <a:ea typeface="+mn-lt"/>
                <a:cs typeface="+mn-lt"/>
              </a:rPr>
              <a:t>ss</a:t>
            </a:r>
            <a:r>
              <a:rPr lang="en-IN"/>
              <a:t>ion i</a:t>
            </a:r>
            <a:r>
              <a:rPr lang="en-IN">
                <a:ea typeface="+mn-lt"/>
                <a:cs typeface="+mn-lt"/>
              </a:rPr>
              <a:t>s a supervised machine learning algorithm used for solving classification problems.</a:t>
            </a:r>
          </a:p>
          <a:p>
            <a:pPr marL="305435" indent="-305435">
              <a:buNone/>
            </a:pPr>
            <a:r>
              <a:rPr lang="en-IN">
                <a:ea typeface="+mn-lt"/>
                <a:cs typeface="+mn-lt"/>
              </a:rPr>
              <a:t>For example,</a:t>
            </a:r>
            <a:endParaRPr lang="en-IN"/>
          </a:p>
          <a:p>
            <a:pPr marL="0" indent="0">
              <a:buNone/>
            </a:pPr>
            <a:r>
              <a:rPr lang="en-IN">
                <a:ea typeface="+mn-lt"/>
                <a:cs typeface="+mn-lt"/>
              </a:rPr>
              <a:t>          1. To predict whether an email is spam (1) or (0)</a:t>
            </a:r>
          </a:p>
          <a:p>
            <a:pPr marL="0" indent="0">
              <a:buNone/>
            </a:pPr>
            <a:r>
              <a:rPr lang="en-IN">
                <a:ea typeface="+mn-lt"/>
                <a:cs typeface="+mn-lt"/>
              </a:rPr>
              <a:t>          2. Whether the tumor is malignant (1) or not (0)</a:t>
            </a:r>
            <a:endParaRPr lang="en-IN"/>
          </a:p>
          <a:p>
            <a:pPr marL="305435" indent="-305435">
              <a:buNone/>
            </a:pPr>
            <a:r>
              <a:rPr lang="en-IN">
                <a:ea typeface="+mn-lt"/>
                <a:cs typeface="+mn-lt"/>
              </a:rPr>
              <a:t>the logistic regression model uses the sigmoid function to squeeze the output of a linear hypothesis (θTx) between 0 and </a:t>
            </a:r>
            <a:r>
              <a:rPr lang="en-IN" dirty="0">
                <a:ea typeface="+mn-lt"/>
                <a:cs typeface="+mn-lt"/>
              </a:rPr>
              <a:t>1.</a:t>
            </a:r>
            <a:endParaRPr lang="en-IN" dirty="0"/>
          </a:p>
          <a:p>
            <a:pPr marL="305435" indent="-305435">
              <a:buNone/>
            </a:pPr>
            <a:endParaRPr lang="en-IN" dirty="0"/>
          </a:p>
          <a:p>
            <a:pPr marL="0" indent="0">
              <a:buNone/>
            </a:pPr>
            <a:endParaRPr lang="en-IN" dirty="0">
              <a:ea typeface="+mn-lt"/>
              <a:cs typeface="+mn-lt"/>
            </a:endParaRPr>
          </a:p>
          <a:p>
            <a:pPr marL="0" indent="0">
              <a:buNone/>
            </a:pPr>
            <a:r>
              <a:rPr lang="en-IN">
                <a:ea typeface="+mn-lt"/>
                <a:cs typeface="+mn-lt"/>
              </a:rPr>
              <a:t>Here "sig(t)" represents the sigmoid function and "t" is the linear hypothesis, </a:t>
            </a:r>
          </a:p>
          <a:p>
            <a:pPr marL="305435" indent="-305435">
              <a:buNone/>
            </a:pPr>
            <a:r>
              <a:rPr lang="en-IN"/>
              <a:t>The output of sigmoid funcition is the estimated probabilty that the "y = 1" ( i.e the prediction is positive) </a:t>
            </a:r>
            <a:endParaRPr lang="en-IN" dirty="0"/>
          </a:p>
          <a:p>
            <a:pPr marL="305435" indent="-305435">
              <a:buNone/>
            </a:pPr>
            <a:r>
              <a:rPr lang="en-IN"/>
              <a:t>for a given "x" (input) </a:t>
            </a:r>
          </a:p>
        </p:txBody>
      </p:sp>
      <p:pic>
        <p:nvPicPr>
          <p:cNvPr id="4" name="Picture 4" descr="A close up of a logo&#10;&#10;Description generated with very high confidence">
            <a:extLst>
              <a:ext uri="{FF2B5EF4-FFF2-40B4-BE49-F238E27FC236}">
                <a16:creationId xmlns:a16="http://schemas.microsoft.com/office/drawing/2014/main" xmlns="" id="{21FF86FF-D0CF-40A8-B009-51ADC1FEB9CE}"/>
              </a:ext>
            </a:extLst>
          </p:cNvPr>
          <p:cNvPicPr>
            <a:picLocks noChangeAspect="1"/>
          </p:cNvPicPr>
          <p:nvPr/>
        </p:nvPicPr>
        <p:blipFill>
          <a:blip r:embed="rId2"/>
          <a:stretch>
            <a:fillRect/>
          </a:stretch>
        </p:blipFill>
        <p:spPr>
          <a:xfrm>
            <a:off x="3862917" y="4022196"/>
            <a:ext cx="2645834" cy="676275"/>
          </a:xfrm>
          <a:prstGeom prst="rect">
            <a:avLst/>
          </a:prstGeom>
        </p:spPr>
      </p:pic>
    </p:spTree>
    <p:extLst>
      <p:ext uri="{BB962C8B-B14F-4D97-AF65-F5344CB8AC3E}">
        <p14:creationId xmlns:p14="http://schemas.microsoft.com/office/powerpoint/2010/main" val="3165365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LOGISTIC REGRESSION - COST FUNCTION</a:t>
            </a:r>
            <a:endParaRPr lang="en-IN" dirty="0"/>
          </a:p>
        </p:txBody>
      </p:sp>
      <p:sp>
        <p:nvSpPr>
          <p:cNvPr id="5" name="Content Placeholder 4"/>
          <p:cNvSpPr>
            <a:spLocks noGrp="1"/>
          </p:cNvSpPr>
          <p:nvPr>
            <p:ph sz="half" idx="1"/>
          </p:nvPr>
        </p:nvSpPr>
        <p:spPr/>
        <p:txBody>
          <a:bodyPr/>
          <a:lstStyle/>
          <a:p>
            <a:r>
              <a:rPr lang="en-US" dirty="0"/>
              <a:t>The Cost Function represent the optimization objective. Our aim is to minimize this cost function so that we can develop an accurate model with minimum error.</a:t>
            </a:r>
            <a:endParaRPr lang="en-IN" dirty="0"/>
          </a:p>
        </p:txBody>
      </p:sp>
      <p:pic>
        <p:nvPicPr>
          <p:cNvPr id="7" name="Content Placeholder 6"/>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6187909" y="4356015"/>
            <a:ext cx="5422900" cy="1358731"/>
          </a:xfrm>
          <a:prstGeom prst="rect">
            <a:avLst/>
          </a:prstGeom>
        </p:spPr>
      </p:pic>
      <p:pic>
        <p:nvPicPr>
          <p:cNvPr id="8" name="Picture 7" descr="1_2g14OVjyJqio2zXwJxgj2w.png"/>
          <p:cNvPicPr/>
          <p:nvPr/>
        </p:nvPicPr>
        <p:blipFill>
          <a:blip r:embed="rId3"/>
          <a:stretch>
            <a:fillRect/>
          </a:stretch>
        </p:blipFill>
        <p:spPr>
          <a:xfrm>
            <a:off x="6096001" y="3002724"/>
            <a:ext cx="5731510" cy="815975"/>
          </a:xfrm>
          <a:prstGeom prst="rect">
            <a:avLst/>
          </a:prstGeom>
        </p:spPr>
      </p:pic>
    </p:spTree>
    <p:extLst>
      <p:ext uri="{BB962C8B-B14F-4D97-AF65-F5344CB8AC3E}">
        <p14:creationId xmlns:p14="http://schemas.microsoft.com/office/powerpoint/2010/main" val="753707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LOGISTIC </a:t>
            </a:r>
            <a:r>
              <a:rPr lang="en-IN" dirty="0" smtClean="0"/>
              <a:t>REGRESSION - MODEL</a:t>
            </a:r>
            <a:endParaRPr lang="en-IN" dirty="0"/>
          </a:p>
        </p:txBody>
      </p:sp>
      <p:sp>
        <p:nvSpPr>
          <p:cNvPr id="3" name="Content Placeholder 2"/>
          <p:cNvSpPr>
            <a:spLocks noGrp="1"/>
          </p:cNvSpPr>
          <p:nvPr>
            <p:ph idx="1"/>
          </p:nvPr>
        </p:nvSpPr>
        <p:spPr/>
        <p:txBody>
          <a:bodyPr/>
          <a:lstStyle/>
          <a:p>
            <a:pPr marL="0" indent="0">
              <a:buNone/>
            </a:pPr>
            <a:r>
              <a:rPr lang="en-IN">
                <a:ea typeface="+mn-lt"/>
                <a:cs typeface="+mn-lt"/>
              </a:rPr>
              <a:t>After selecting features our logistic regression model consist of the following parameters:</a:t>
            </a:r>
            <a:endParaRPr lang="en-US"/>
          </a:p>
          <a:p>
            <a:pPr marL="305435" indent="-305435"/>
            <a:r>
              <a:rPr lang="en-IN" b="1">
                <a:ea typeface="+mn-lt"/>
                <a:cs typeface="+mn-lt"/>
              </a:rPr>
              <a:t>C </a:t>
            </a:r>
            <a:r>
              <a:rPr lang="en-IN" b="1" i="1">
                <a:ea typeface="+mn-lt"/>
                <a:cs typeface="+mn-lt"/>
              </a:rPr>
              <a:t> default value=1.0 : </a:t>
            </a:r>
            <a:r>
              <a:rPr lang="en-IN">
                <a:ea typeface="+mn-lt"/>
                <a:cs typeface="+mn-lt"/>
              </a:rPr>
              <a:t>Inverse of regularization strength; must be a positive float. Like in support vector machines, smaller values specify stronger regularization.</a:t>
            </a:r>
          </a:p>
          <a:p>
            <a:pPr marL="305435" indent="-305435"/>
            <a:r>
              <a:rPr lang="en-IN" b="1">
                <a:ea typeface="+mn-lt"/>
                <a:cs typeface="+mn-lt"/>
              </a:rPr>
              <a:t>tol</a:t>
            </a:r>
            <a:r>
              <a:rPr lang="en-IN" b="1" i="1">
                <a:ea typeface="+mn-lt"/>
                <a:cs typeface="+mn-lt"/>
              </a:rPr>
              <a:t>float, default=1e-4 :</a:t>
            </a:r>
            <a:r>
              <a:rPr lang="en-IN">
                <a:ea typeface="+mn-lt"/>
                <a:cs typeface="+mn-lt"/>
              </a:rPr>
              <a:t>Tolerance for stopping criteria.</a:t>
            </a:r>
            <a:endParaRPr lang="en-IN" dirty="0"/>
          </a:p>
          <a:p>
            <a:pPr marL="305435" indent="-305435"/>
            <a:r>
              <a:rPr lang="en-IN" b="1">
                <a:ea typeface="+mn-lt"/>
                <a:cs typeface="+mn-lt"/>
              </a:rPr>
              <a:t>penalty</a:t>
            </a:r>
            <a:r>
              <a:rPr lang="en-IN" b="1" i="1">
                <a:ea typeface="+mn-lt"/>
                <a:cs typeface="+mn-lt"/>
              </a:rPr>
              <a:t>{‘l1’, ‘l2’, ‘elasticnet’, ‘none’}, default=’l2’ :</a:t>
            </a:r>
            <a:r>
              <a:rPr lang="en-IN">
                <a:ea typeface="+mn-lt"/>
                <a:cs typeface="+mn-lt"/>
              </a:rPr>
              <a:t>Used to specify the norm used in the penalization.</a:t>
            </a:r>
            <a:endParaRPr lang="en-IN" dirty="0">
              <a:ea typeface="+mn-lt"/>
              <a:cs typeface="+mn-lt"/>
            </a:endParaRPr>
          </a:p>
          <a:p>
            <a:pPr marL="305435" indent="-305435"/>
            <a:r>
              <a:rPr lang="en-IN" b="1">
                <a:ea typeface="+mn-lt"/>
                <a:cs typeface="+mn-lt"/>
              </a:rPr>
              <a:t>solver</a:t>
            </a:r>
            <a:r>
              <a:rPr lang="en-IN" b="1" i="1">
                <a:ea typeface="+mn-lt"/>
                <a:cs typeface="+mn-lt"/>
              </a:rPr>
              <a:t>{‘newton-cg’, ‘lbfgs’, ‘liblinear’, ‘sag’, ‘saga’}, default=’lbfgs’: </a:t>
            </a:r>
            <a:r>
              <a:rPr lang="en-IN">
                <a:ea typeface="+mn-lt"/>
                <a:cs typeface="+mn-lt"/>
              </a:rPr>
              <a:t>Algorithm to use in the optimization problem.</a:t>
            </a:r>
            <a:endParaRPr lang="en-IN" dirty="0"/>
          </a:p>
          <a:p>
            <a:pPr marL="305435" indent="-305435"/>
            <a:endParaRPr lang="en-IN" dirty="0"/>
          </a:p>
          <a:p>
            <a:pPr marL="0" indent="0">
              <a:buNone/>
            </a:pPr>
            <a:endParaRPr lang="en-IN" dirty="0"/>
          </a:p>
        </p:txBody>
      </p:sp>
    </p:spTree>
    <p:extLst>
      <p:ext uri="{BB962C8B-B14F-4D97-AF65-F5344CB8AC3E}">
        <p14:creationId xmlns:p14="http://schemas.microsoft.com/office/powerpoint/2010/main" val="2338616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OUTLINE</a:t>
            </a:r>
          </a:p>
        </p:txBody>
      </p:sp>
      <p:sp>
        <p:nvSpPr>
          <p:cNvPr id="6" name="Content Placeholder 5"/>
          <p:cNvSpPr>
            <a:spLocks noGrp="1"/>
          </p:cNvSpPr>
          <p:nvPr>
            <p:ph idx="1"/>
          </p:nvPr>
        </p:nvSpPr>
        <p:spPr>
          <a:xfrm>
            <a:off x="581192" y="3038343"/>
            <a:ext cx="11029615" cy="3678303"/>
          </a:xfrm>
        </p:spPr>
        <p:txBody>
          <a:bodyPr/>
          <a:lstStyle/>
          <a:p>
            <a:r>
              <a:rPr lang="en-IN" dirty="0" smtClean="0"/>
              <a:t>Introduction</a:t>
            </a:r>
          </a:p>
          <a:p>
            <a:r>
              <a:rPr lang="en-IN" dirty="0" smtClean="0"/>
              <a:t>What is Machine Learning?</a:t>
            </a:r>
          </a:p>
          <a:p>
            <a:r>
              <a:rPr lang="en-IN" dirty="0" smtClean="0"/>
              <a:t>Dataset</a:t>
            </a:r>
          </a:p>
          <a:p>
            <a:r>
              <a:rPr lang="en-IN" dirty="0" smtClean="0"/>
              <a:t>Implementation</a:t>
            </a:r>
          </a:p>
          <a:p>
            <a:r>
              <a:rPr lang="en-IN" dirty="0" smtClean="0"/>
              <a:t>GUI</a:t>
            </a:r>
          </a:p>
          <a:p>
            <a:r>
              <a:rPr lang="en-IN" dirty="0" smtClean="0"/>
              <a:t>Results</a:t>
            </a:r>
          </a:p>
          <a:p>
            <a:r>
              <a:rPr lang="en-IN" dirty="0" smtClean="0"/>
              <a:t>Comparative Study</a:t>
            </a:r>
          </a:p>
          <a:p>
            <a:r>
              <a:rPr lang="en-IN" dirty="0" smtClean="0"/>
              <a:t>Conclusion</a:t>
            </a:r>
          </a:p>
          <a:p>
            <a:endParaRPr lang="en-IN" dirty="0" smtClean="0"/>
          </a:p>
          <a:p>
            <a:endParaRPr lang="en-IN" dirty="0" smtClean="0"/>
          </a:p>
          <a:p>
            <a:endParaRPr lang="en-IN" dirty="0" smtClean="0"/>
          </a:p>
          <a:p>
            <a:endParaRPr lang="en-IN" dirty="0"/>
          </a:p>
        </p:txBody>
      </p:sp>
      <p:sp>
        <p:nvSpPr>
          <p:cNvPr id="4" name="Content Placeholder 2"/>
          <p:cNvSpPr txBox="1">
            <a:spLocks/>
          </p:cNvSpPr>
          <p:nvPr/>
        </p:nvSpPr>
        <p:spPr>
          <a:xfrm>
            <a:off x="7263788" y="2180495"/>
            <a:ext cx="5457299"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42900" indent="-342900">
              <a:buFont typeface="+mj-lt"/>
              <a:buAutoNum type="arabicPeriod" startAt="4"/>
            </a:pPr>
            <a:endParaRPr lang="en-IN"/>
          </a:p>
        </p:txBody>
      </p:sp>
      <p:sp>
        <p:nvSpPr>
          <p:cNvPr id="5" name="Content Placeholder 2"/>
          <p:cNvSpPr txBox="1">
            <a:spLocks/>
          </p:cNvSpPr>
          <p:nvPr/>
        </p:nvSpPr>
        <p:spPr>
          <a:xfrm>
            <a:off x="5909095" y="2016595"/>
            <a:ext cx="5457299" cy="447909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666900" lvl="1" indent="-342900">
              <a:buFont typeface="+mj-lt"/>
              <a:buAutoNum type="arabicPeriod" startAt="5"/>
            </a:pPr>
            <a:endParaRPr lang="en-IN" dirty="0"/>
          </a:p>
        </p:txBody>
      </p:sp>
    </p:spTree>
    <p:extLst>
      <p:ext uri="{BB962C8B-B14F-4D97-AF65-F5344CB8AC3E}">
        <p14:creationId xmlns:p14="http://schemas.microsoft.com/office/powerpoint/2010/main" val="3989378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GENETIC ALGORITHM</a:t>
            </a:r>
          </a:p>
        </p:txBody>
      </p:sp>
      <p:sp>
        <p:nvSpPr>
          <p:cNvPr id="3" name="Content Placeholder 2"/>
          <p:cNvSpPr>
            <a:spLocks noGrp="1"/>
          </p:cNvSpPr>
          <p:nvPr>
            <p:ph idx="1"/>
          </p:nvPr>
        </p:nvSpPr>
        <p:spPr/>
        <p:txBody>
          <a:bodyPr/>
          <a:lstStyle/>
          <a:p>
            <a:pPr marL="305435" indent="-305435"/>
            <a:r>
              <a:rPr lang="en-IN">
                <a:ea typeface="+mn-lt"/>
                <a:cs typeface="+mn-lt"/>
              </a:rPr>
              <a:t>A Genetic Algorithms is a type of optimization algorithms. It is a stochastic method for function optimization based on the mechanics of natural genetics and biological evolution.</a:t>
            </a:r>
          </a:p>
          <a:p>
            <a:pPr marL="305435" indent="-305435"/>
            <a:r>
              <a:rPr lang="en-IN">
                <a:ea typeface="+mn-lt"/>
                <a:cs typeface="+mn-lt"/>
              </a:rPr>
              <a:t>A </a:t>
            </a:r>
            <a:r>
              <a:rPr lang="en-IN" b="1">
                <a:ea typeface="+mn-lt"/>
                <a:cs typeface="+mn-lt"/>
              </a:rPr>
              <a:t>genetic algorithm</a:t>
            </a:r>
            <a:r>
              <a:rPr lang="en-IN">
                <a:ea typeface="+mn-lt"/>
                <a:cs typeface="+mn-lt"/>
              </a:rPr>
              <a:t> is a search heuristic that is inspired by Charles Darwin’s theory of natural evolution. This algorithm reflects the process of natural selection where the fittest individuals are selected for reproduction in order to produce offspring of the next generation.</a:t>
            </a:r>
            <a:endParaRPr lang="en-IN" dirty="0"/>
          </a:p>
        </p:txBody>
      </p:sp>
    </p:spTree>
    <p:extLst>
      <p:ext uri="{BB962C8B-B14F-4D97-AF65-F5344CB8AC3E}">
        <p14:creationId xmlns:p14="http://schemas.microsoft.com/office/powerpoint/2010/main" val="1574483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79A26B8-6C4E-452B-ADD3-ED324A7AB7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9B4167E1-E2B0-4192-8DA2-6967DDFF87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2121" y="960723"/>
            <a:ext cx="4968489" cy="1013800"/>
          </a:xfrm>
        </p:spPr>
        <p:txBody>
          <a:bodyPr>
            <a:normAutofit/>
          </a:bodyPr>
          <a:lstStyle/>
          <a:p>
            <a:r>
              <a:rPr lang="en-IN">
                <a:solidFill>
                  <a:srgbClr val="FFFFFF"/>
                </a:solidFill>
              </a:rPr>
              <a:t>HYPER-PARAMETER TUNING USING GENETIC ALGORITHM</a:t>
            </a:r>
          </a:p>
        </p:txBody>
      </p:sp>
      <p:sp>
        <p:nvSpPr>
          <p:cNvPr id="13" name="Rectangle 12">
            <a:extLst>
              <a:ext uri="{FF2B5EF4-FFF2-40B4-BE49-F238E27FC236}">
                <a16:creationId xmlns:a16="http://schemas.microsoft.com/office/drawing/2014/main" xmlns="" id="{D03E4FEE-2E6A-44AB-B6BA-C1AD0CD6D9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xmlns="" id="{0817EB59-13B3-43DA-9B91-A7CC174A60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783387" y="2254102"/>
            <a:ext cx="4947221" cy="3650344"/>
          </a:xfrm>
        </p:spPr>
        <p:txBody>
          <a:bodyPr>
            <a:normAutofit/>
          </a:bodyPr>
          <a:lstStyle/>
          <a:p>
            <a:pPr marL="305435" indent="-305435"/>
            <a:r>
              <a:rPr lang="en-IN">
                <a:solidFill>
                  <a:srgbClr val="FFFFFF"/>
                </a:solidFill>
                <a:ea typeface="+mn-lt"/>
                <a:cs typeface="+mn-lt"/>
              </a:rPr>
              <a:t>Components of Genetic Algorithm.</a:t>
            </a:r>
            <a:endParaRPr lang="en-IN">
              <a:solidFill>
                <a:srgbClr val="FFFFFF"/>
              </a:solidFill>
            </a:endParaRPr>
          </a:p>
          <a:p>
            <a:pPr marL="305435" indent="-305435"/>
            <a:endParaRPr lang="en-IN">
              <a:solidFill>
                <a:srgbClr val="FFFFFF"/>
              </a:solidFill>
            </a:endParaRPr>
          </a:p>
          <a:p>
            <a:pPr marL="0" indent="0">
              <a:buNone/>
            </a:pPr>
            <a:r>
              <a:rPr lang="en-IN">
                <a:solidFill>
                  <a:srgbClr val="FFFFFF"/>
                </a:solidFill>
                <a:ea typeface="+mn-lt"/>
                <a:cs typeface="+mn-lt"/>
              </a:rPr>
              <a:t>        1. Random initial population.</a:t>
            </a:r>
            <a:endParaRPr lang="en-IN">
              <a:solidFill>
                <a:srgbClr val="FFFFFF"/>
              </a:solidFill>
            </a:endParaRPr>
          </a:p>
          <a:p>
            <a:pPr marL="0" indent="0">
              <a:buNone/>
            </a:pPr>
            <a:r>
              <a:rPr lang="en-IN">
                <a:solidFill>
                  <a:srgbClr val="FFFFFF"/>
                </a:solidFill>
                <a:ea typeface="+mn-lt"/>
                <a:cs typeface="+mn-lt"/>
              </a:rPr>
              <a:t>        2. Fitness Function</a:t>
            </a:r>
            <a:endParaRPr lang="en-IN">
              <a:solidFill>
                <a:srgbClr val="FFFFFF"/>
              </a:solidFill>
            </a:endParaRPr>
          </a:p>
          <a:p>
            <a:pPr marL="0" indent="0">
              <a:buNone/>
            </a:pPr>
            <a:r>
              <a:rPr lang="en-IN">
                <a:solidFill>
                  <a:srgbClr val="FFFFFF"/>
                </a:solidFill>
                <a:ea typeface="+mn-lt"/>
                <a:cs typeface="+mn-lt"/>
              </a:rPr>
              <a:t>        3. Selection of random parents</a:t>
            </a:r>
            <a:endParaRPr lang="en-IN">
              <a:solidFill>
                <a:srgbClr val="FFFFFF"/>
              </a:solidFill>
            </a:endParaRPr>
          </a:p>
          <a:p>
            <a:pPr marL="0" indent="0">
              <a:buNone/>
            </a:pPr>
            <a:r>
              <a:rPr lang="en-IN">
                <a:solidFill>
                  <a:srgbClr val="FFFFFF"/>
                </a:solidFill>
                <a:ea typeface="+mn-lt"/>
                <a:cs typeface="+mn-lt"/>
              </a:rPr>
              <a:t>        4. Breeding</a:t>
            </a:r>
            <a:endParaRPr lang="en-IN">
              <a:solidFill>
                <a:srgbClr val="FFFFFF"/>
              </a:solidFill>
            </a:endParaRPr>
          </a:p>
          <a:p>
            <a:pPr marL="0" indent="0">
              <a:buNone/>
            </a:pPr>
            <a:r>
              <a:rPr lang="en-IN">
                <a:solidFill>
                  <a:srgbClr val="FFFFFF"/>
                </a:solidFill>
                <a:ea typeface="+mn-lt"/>
                <a:cs typeface="+mn-lt"/>
              </a:rPr>
              <a:t>        5. Mutation</a:t>
            </a:r>
            <a:endParaRPr lang="en-IN">
              <a:solidFill>
                <a:srgbClr val="FFFFFF"/>
              </a:solidFill>
            </a:endParaRPr>
          </a:p>
        </p:txBody>
      </p:sp>
      <p:pic>
        <p:nvPicPr>
          <p:cNvPr id="4" name="Picture 4" descr="A close up of a device&#10;&#10;Description generated with high confidence">
            <a:extLst>
              <a:ext uri="{FF2B5EF4-FFF2-40B4-BE49-F238E27FC236}">
                <a16:creationId xmlns:a16="http://schemas.microsoft.com/office/drawing/2014/main" xmlns="" id="{2ABB0C8E-5090-46C7-A207-3F4D5DBADF7E}"/>
              </a:ext>
            </a:extLst>
          </p:cNvPr>
          <p:cNvPicPr>
            <a:picLocks noChangeAspect="1"/>
          </p:cNvPicPr>
          <p:nvPr/>
        </p:nvPicPr>
        <p:blipFill>
          <a:blip r:embed="rId2"/>
          <a:stretch>
            <a:fillRect/>
          </a:stretch>
        </p:blipFill>
        <p:spPr>
          <a:xfrm>
            <a:off x="6774692" y="960723"/>
            <a:ext cx="3852425" cy="5443072"/>
          </a:xfrm>
          <a:prstGeom prst="rect">
            <a:avLst/>
          </a:prstGeom>
        </p:spPr>
      </p:pic>
    </p:spTree>
    <p:extLst>
      <p:ext uri="{BB962C8B-B14F-4D97-AF65-F5344CB8AC3E}">
        <p14:creationId xmlns:p14="http://schemas.microsoft.com/office/powerpoint/2010/main" val="276768033"/>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xmlns="" id="{879A26B8-6C4E-452B-ADD3-ED324A7AB7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xmlns="" id="{9B4167E1-E2B0-4192-8DA2-6967DDFF87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2121" y="960723"/>
            <a:ext cx="4968489" cy="1013800"/>
          </a:xfrm>
        </p:spPr>
        <p:txBody>
          <a:bodyPr>
            <a:normAutofit/>
          </a:bodyPr>
          <a:lstStyle/>
          <a:p>
            <a:r>
              <a:rPr lang="en-IN">
                <a:solidFill>
                  <a:srgbClr val="FFFFFF"/>
                </a:solidFill>
              </a:rPr>
              <a:t>Graphical USER-INTERFACE</a:t>
            </a:r>
          </a:p>
        </p:txBody>
      </p:sp>
      <p:sp>
        <p:nvSpPr>
          <p:cNvPr id="8" name="Rectangle 12">
            <a:extLst>
              <a:ext uri="{FF2B5EF4-FFF2-40B4-BE49-F238E27FC236}">
                <a16:creationId xmlns:a16="http://schemas.microsoft.com/office/drawing/2014/main" xmlns="" id="{D03E4FEE-2E6A-44AB-B6BA-C1AD0CD6D9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xmlns="" id="{0817EB59-13B3-43DA-9B91-A7CC174A60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783387" y="2254102"/>
            <a:ext cx="4947221" cy="3650344"/>
          </a:xfrm>
        </p:spPr>
        <p:txBody>
          <a:bodyPr>
            <a:normAutofit/>
          </a:bodyPr>
          <a:lstStyle/>
          <a:p>
            <a:pPr marL="305435" indent="-305435"/>
            <a:r>
              <a:rPr lang="en-IN" dirty="0">
                <a:solidFill>
                  <a:srgbClr val="FFFFFF"/>
                </a:solidFill>
                <a:ea typeface="+mn-lt"/>
                <a:cs typeface="+mn-lt"/>
              </a:rPr>
              <a:t>In order to make our prediction model interactive and responsive to a query based interface, we used </a:t>
            </a:r>
            <a:r>
              <a:rPr lang="en-IN" dirty="0" smtClean="0">
                <a:solidFill>
                  <a:srgbClr val="FFFFFF"/>
                </a:solidFill>
                <a:ea typeface="+mn-lt"/>
                <a:cs typeface="+mn-lt"/>
              </a:rPr>
              <a:t>‘</a:t>
            </a:r>
            <a:r>
              <a:rPr lang="en-IN" dirty="0" err="1" smtClean="0">
                <a:solidFill>
                  <a:srgbClr val="FFFFFF"/>
                </a:solidFill>
                <a:ea typeface="+mn-lt"/>
                <a:cs typeface="+mn-lt"/>
              </a:rPr>
              <a:t>tkinter</a:t>
            </a:r>
            <a:r>
              <a:rPr lang="en-IN" dirty="0" smtClean="0">
                <a:solidFill>
                  <a:srgbClr val="FFFFFF"/>
                </a:solidFill>
                <a:ea typeface="+mn-lt"/>
                <a:cs typeface="+mn-lt"/>
              </a:rPr>
              <a:t>’ </a:t>
            </a:r>
            <a:r>
              <a:rPr lang="en-IN" dirty="0">
                <a:solidFill>
                  <a:srgbClr val="FFFFFF"/>
                </a:solidFill>
                <a:ea typeface="+mn-lt"/>
                <a:cs typeface="+mn-lt"/>
              </a:rPr>
              <a:t>to make a Graphical User Interface to the model</a:t>
            </a:r>
          </a:p>
          <a:p>
            <a:pPr marL="0" indent="0">
              <a:buNone/>
            </a:pPr>
            <a:endParaRPr lang="en-IN" dirty="0">
              <a:solidFill>
                <a:srgbClr val="FFFFFF"/>
              </a:solidFill>
            </a:endParaRPr>
          </a:p>
        </p:txBody>
      </p:sp>
      <p:pic>
        <p:nvPicPr>
          <p:cNvPr id="4" name="Picture 4" descr="A screenshot of a cell phone&#10;&#10;Description generated with very high confidence">
            <a:extLst>
              <a:ext uri="{FF2B5EF4-FFF2-40B4-BE49-F238E27FC236}">
                <a16:creationId xmlns:a16="http://schemas.microsoft.com/office/drawing/2014/main" xmlns="" id="{0C45412D-8E39-48D0-AFF4-CE5E7970BCA7}"/>
              </a:ext>
            </a:extLst>
          </p:cNvPr>
          <p:cNvPicPr>
            <a:picLocks noChangeAspect="1"/>
          </p:cNvPicPr>
          <p:nvPr/>
        </p:nvPicPr>
        <p:blipFill>
          <a:blip r:embed="rId2"/>
          <a:stretch>
            <a:fillRect/>
          </a:stretch>
        </p:blipFill>
        <p:spPr>
          <a:xfrm>
            <a:off x="5811917" y="1795453"/>
            <a:ext cx="6211891" cy="3530195"/>
          </a:xfrm>
          <a:prstGeom prst="rect">
            <a:avLst/>
          </a:prstGeom>
        </p:spPr>
      </p:pic>
    </p:spTree>
    <p:extLst>
      <p:ext uri="{BB962C8B-B14F-4D97-AF65-F5344CB8AC3E}">
        <p14:creationId xmlns:p14="http://schemas.microsoft.com/office/powerpoint/2010/main" val="3327760263"/>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50205" y="1770826"/>
            <a:ext cx="10993546" cy="590321"/>
          </a:xfrm>
        </p:spPr>
        <p:txBody>
          <a:bodyPr>
            <a:normAutofit/>
          </a:bodyPr>
          <a:lstStyle/>
          <a:p>
            <a:r>
              <a:rPr lang="en-IN" sz="2800"/>
              <a:t>RESULTS</a:t>
            </a:r>
          </a:p>
        </p:txBody>
      </p:sp>
    </p:spTree>
    <p:extLst>
      <p:ext uri="{BB962C8B-B14F-4D97-AF65-F5344CB8AC3E}">
        <p14:creationId xmlns:p14="http://schemas.microsoft.com/office/powerpoint/2010/main" val="1742346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ACCURACY </a:t>
            </a:r>
          </a:p>
        </p:txBody>
      </p:sp>
      <p:sp>
        <p:nvSpPr>
          <p:cNvPr id="3" name="Content Placeholder 2"/>
          <p:cNvSpPr>
            <a:spLocks noGrp="1"/>
          </p:cNvSpPr>
          <p:nvPr>
            <p:ph idx="1"/>
          </p:nvPr>
        </p:nvSpPr>
        <p:spPr/>
        <p:txBody>
          <a:bodyPr/>
          <a:lstStyle/>
          <a:p>
            <a:pPr marL="305435" indent="-305435"/>
            <a:r>
              <a:rPr lang="en-IN" dirty="0">
                <a:ea typeface="+mn-lt"/>
                <a:cs typeface="+mn-lt"/>
              </a:rPr>
              <a:t>The model was trained on the aforementioned 436 data points, and then tested on the ‘unknown’ 146 data points.</a:t>
            </a:r>
            <a:endParaRPr lang="en-IN" dirty="0"/>
          </a:p>
          <a:p>
            <a:pPr marL="305435" indent="-305435"/>
            <a:endParaRPr lang="en-IN"/>
          </a:p>
          <a:p>
            <a:pPr marL="305435" indent="-305435"/>
            <a:r>
              <a:rPr lang="en-IN" dirty="0">
                <a:ea typeface="+mn-lt"/>
                <a:cs typeface="+mn-lt"/>
              </a:rPr>
              <a:t>When we ran our optimized Logistic Regression model, it returned with a 79.45% accuracy. It implies that out of the 146 cases that we tested, the model could correctly predict whether the person with those characteristics would get a heart disease or not 116 times</a:t>
            </a:r>
            <a:endParaRPr lang="en-IN" dirty="0"/>
          </a:p>
        </p:txBody>
      </p:sp>
    </p:spTree>
    <p:extLst>
      <p:ext uri="{BB962C8B-B14F-4D97-AF65-F5344CB8AC3E}">
        <p14:creationId xmlns:p14="http://schemas.microsoft.com/office/powerpoint/2010/main" val="211371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1280" y="2051128"/>
            <a:ext cx="7264319" cy="4448416"/>
          </a:xfrm>
        </p:spPr>
      </p:pic>
    </p:spTree>
    <p:extLst>
      <p:ext uri="{BB962C8B-B14F-4D97-AF65-F5344CB8AC3E}">
        <p14:creationId xmlns:p14="http://schemas.microsoft.com/office/powerpoint/2010/main" val="3218480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3800"/>
          </a:xfrm>
        </p:spPr>
        <p:txBody>
          <a:bodyPr>
            <a:normAutofit/>
          </a:bodyPr>
          <a:lstStyle/>
          <a:p>
            <a:r>
              <a:rPr lang="en-IN">
                <a:solidFill>
                  <a:srgbClr val="FFFFFF"/>
                </a:solidFill>
              </a:rPr>
              <a:t>CONFUSION MATRIX</a:t>
            </a:r>
          </a:p>
        </p:txBody>
      </p:sp>
      <p:sp useBgFill="1">
        <p:nvSpPr>
          <p:cNvPr id="9" name="Rectangle 8">
            <a:extLst>
              <a:ext uri="{FF2B5EF4-FFF2-40B4-BE49-F238E27FC236}">
                <a16:creationId xmlns:a16="http://schemas.microsoft.com/office/drawing/2014/main" xmlns="" id="{9E661D03-4DD4-45E7-A047-ED722E826D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3" y="2180496"/>
            <a:ext cx="5404639"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generated with very high confidence">
            <a:extLst>
              <a:ext uri="{FF2B5EF4-FFF2-40B4-BE49-F238E27FC236}">
                <a16:creationId xmlns:a16="http://schemas.microsoft.com/office/drawing/2014/main" xmlns="" id="{83EE6FCD-BABA-4E74-8666-1FD3B29B99ED}"/>
              </a:ext>
            </a:extLst>
          </p:cNvPr>
          <p:cNvPicPr>
            <a:picLocks noChangeAspect="1"/>
          </p:cNvPicPr>
          <p:nvPr/>
        </p:nvPicPr>
        <p:blipFill>
          <a:blip r:embed="rId2"/>
          <a:stretch>
            <a:fillRect/>
          </a:stretch>
        </p:blipFill>
        <p:spPr>
          <a:xfrm>
            <a:off x="909135" y="2361056"/>
            <a:ext cx="4458705" cy="3649219"/>
          </a:xfrm>
          <a:prstGeom prst="rect">
            <a:avLst/>
          </a:prstGeom>
        </p:spPr>
      </p:pic>
      <p:sp>
        <p:nvSpPr>
          <p:cNvPr id="3" name="Content Placeholder 2"/>
          <p:cNvSpPr>
            <a:spLocks noGrp="1"/>
          </p:cNvSpPr>
          <p:nvPr>
            <p:ph idx="1"/>
          </p:nvPr>
        </p:nvSpPr>
        <p:spPr>
          <a:xfrm>
            <a:off x="6335805" y="2180496"/>
            <a:ext cx="5275001" cy="4045683"/>
          </a:xfrm>
        </p:spPr>
        <p:txBody>
          <a:bodyPr>
            <a:normAutofit/>
          </a:bodyPr>
          <a:lstStyle/>
          <a:p>
            <a:pPr marL="0" indent="0">
              <a:buNone/>
            </a:pPr>
            <a:r>
              <a:rPr lang="en-IN" dirty="0">
                <a:ea typeface="+mn-lt"/>
                <a:cs typeface="+mn-lt"/>
              </a:rPr>
              <a:t>Confusion Matrix is a metric used for prediction models, some relevant terms are as follows:</a:t>
            </a:r>
            <a:endParaRPr lang="en-IN" dirty="0"/>
          </a:p>
          <a:p>
            <a:pPr marL="0" indent="0">
              <a:buNone/>
            </a:pPr>
            <a:endParaRPr lang="en-IN" dirty="0">
              <a:ea typeface="+mn-lt"/>
              <a:cs typeface="+mn-lt"/>
            </a:endParaRPr>
          </a:p>
          <a:p>
            <a:pPr marL="305435" indent="-305435"/>
            <a:r>
              <a:rPr lang="en-IN" dirty="0">
                <a:ea typeface="+mn-lt"/>
                <a:cs typeface="+mn-lt"/>
              </a:rPr>
              <a:t>True Positive: Actually positive, and predicted to be positive.</a:t>
            </a:r>
            <a:endParaRPr lang="en-IN" dirty="0"/>
          </a:p>
          <a:p>
            <a:pPr marL="305435" indent="-305435"/>
            <a:r>
              <a:rPr lang="en-IN" dirty="0">
                <a:ea typeface="+mn-lt"/>
                <a:cs typeface="+mn-lt"/>
              </a:rPr>
              <a:t>True Negative: Actually negative, and predicted to be negative</a:t>
            </a:r>
            <a:endParaRPr lang="en-IN" dirty="0"/>
          </a:p>
          <a:p>
            <a:pPr marL="305435" indent="-305435"/>
            <a:r>
              <a:rPr lang="en-IN" dirty="0">
                <a:ea typeface="+mn-lt"/>
                <a:cs typeface="+mn-lt"/>
              </a:rPr>
              <a:t>False Positive: Actually negative, and predicted to be positive.</a:t>
            </a:r>
            <a:endParaRPr lang="en-IN" dirty="0"/>
          </a:p>
          <a:p>
            <a:pPr marL="305435" indent="-305435"/>
            <a:r>
              <a:rPr lang="en-IN" dirty="0">
                <a:ea typeface="+mn-lt"/>
                <a:cs typeface="+mn-lt"/>
              </a:rPr>
              <a:t>False Negative: Actually positive, and predicted to be negative.</a:t>
            </a:r>
            <a:endParaRPr lang="en-IN" dirty="0"/>
          </a:p>
          <a:p>
            <a:pPr marL="305435" indent="-305435"/>
            <a:endParaRPr lang="en-IN" dirty="0"/>
          </a:p>
        </p:txBody>
      </p:sp>
    </p:spTree>
    <p:extLst>
      <p:ext uri="{BB962C8B-B14F-4D97-AF65-F5344CB8AC3E}">
        <p14:creationId xmlns:p14="http://schemas.microsoft.com/office/powerpoint/2010/main" val="447885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Comparative Study</a:t>
            </a:r>
          </a:p>
        </p:txBody>
      </p:sp>
      <p:pic>
        <p:nvPicPr>
          <p:cNvPr id="7" name="Picture 7" descr="A screenshot of a cell phone&#10;&#10;Description generated with very high confidence">
            <a:extLst>
              <a:ext uri="{FF2B5EF4-FFF2-40B4-BE49-F238E27FC236}">
                <a16:creationId xmlns:a16="http://schemas.microsoft.com/office/drawing/2014/main" xmlns="" id="{1AB1B163-FFF9-4BDE-9CEE-C1C77A87A791}"/>
              </a:ext>
            </a:extLst>
          </p:cNvPr>
          <p:cNvPicPr>
            <a:picLocks noGrp="1" noChangeAspect="1"/>
          </p:cNvPicPr>
          <p:nvPr>
            <p:ph idx="1"/>
          </p:nvPr>
        </p:nvPicPr>
        <p:blipFill>
          <a:blip r:embed="rId2"/>
          <a:stretch>
            <a:fillRect/>
          </a:stretch>
        </p:blipFill>
        <p:spPr>
          <a:xfrm>
            <a:off x="2351355" y="2011163"/>
            <a:ext cx="7288204" cy="4757802"/>
          </a:xfrm>
        </p:spPr>
      </p:pic>
    </p:spTree>
    <p:extLst>
      <p:ext uri="{BB962C8B-B14F-4D97-AF65-F5344CB8AC3E}">
        <p14:creationId xmlns:p14="http://schemas.microsoft.com/office/powerpoint/2010/main" val="2523142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CONCLUSION</a:t>
            </a:r>
          </a:p>
        </p:txBody>
      </p:sp>
      <p:sp>
        <p:nvSpPr>
          <p:cNvPr id="3" name="Content Placeholder 2"/>
          <p:cNvSpPr>
            <a:spLocks noGrp="1"/>
          </p:cNvSpPr>
          <p:nvPr>
            <p:ph idx="1"/>
          </p:nvPr>
        </p:nvSpPr>
        <p:spPr/>
        <p:txBody>
          <a:bodyPr/>
          <a:lstStyle/>
          <a:p>
            <a:pPr marL="305435" indent="-305435" algn="ctr">
              <a:spcBef>
                <a:spcPts val="0"/>
              </a:spcBef>
              <a:spcAft>
                <a:spcPts val="0"/>
              </a:spcAft>
            </a:pPr>
            <a:r>
              <a:rPr lang="en-US" sz="2000">
                <a:latin typeface="Calibri"/>
                <a:cs typeface="Calibri"/>
              </a:rPr>
              <a:t>As we can observe, there is plenty of scope in the field of Bio-Medical Informatics for us, as budding Computer Science students to explore and implement ground-breaking algorithms &amp; machine learning pipelines to extract meaningful inferences that can directly help people. </a:t>
            </a:r>
            <a:endParaRPr lang="en-US" sz="2000">
              <a:ea typeface="+mn-lt"/>
              <a:cs typeface="+mn-lt"/>
            </a:endParaRPr>
          </a:p>
          <a:p>
            <a:pPr marL="0" indent="0" algn="ctr">
              <a:spcBef>
                <a:spcPts val="0"/>
              </a:spcBef>
              <a:spcAft>
                <a:spcPts val="0"/>
              </a:spcAft>
              <a:buNone/>
            </a:pPr>
            <a:r>
              <a:rPr lang="en-US" sz="2000">
                <a:ea typeface="+mn-lt"/>
                <a:cs typeface="+mn-lt"/>
              </a:rPr>
              <a:t>It is our conviction that we would contribute to this ever-growing field and improve our initial understandings.</a:t>
            </a:r>
          </a:p>
          <a:p>
            <a:pPr marL="305435" indent="-305435"/>
            <a:endParaRPr lang="en-IN" dirty="0"/>
          </a:p>
        </p:txBody>
      </p:sp>
    </p:spTree>
    <p:extLst>
      <p:ext uri="{BB962C8B-B14F-4D97-AF65-F5344CB8AC3E}">
        <p14:creationId xmlns:p14="http://schemas.microsoft.com/office/powerpoint/2010/main" val="2318599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Acknowledgment</a:t>
            </a:r>
          </a:p>
        </p:txBody>
      </p:sp>
      <p:sp>
        <p:nvSpPr>
          <p:cNvPr id="3" name="Content Placeholder 2"/>
          <p:cNvSpPr>
            <a:spLocks noGrp="1"/>
          </p:cNvSpPr>
          <p:nvPr>
            <p:ph idx="1"/>
          </p:nvPr>
        </p:nvSpPr>
        <p:spPr/>
        <p:txBody>
          <a:bodyPr/>
          <a:lstStyle/>
          <a:p>
            <a:pPr marL="0" indent="0" algn="ctr">
              <a:spcBef>
                <a:spcPts val="0"/>
              </a:spcBef>
              <a:spcAft>
                <a:spcPts val="0"/>
              </a:spcAft>
              <a:buNone/>
            </a:pPr>
            <a:r>
              <a:rPr lang="en-US" sz="2000" dirty="0">
                <a:latin typeface="Calibri"/>
                <a:cs typeface="Calibri"/>
              </a:rPr>
              <a:t>We would like to thank our mentor Mr. </a:t>
            </a:r>
            <a:r>
              <a:rPr lang="en-US" sz="2000" dirty="0" err="1">
                <a:latin typeface="Calibri"/>
                <a:cs typeface="Calibri"/>
              </a:rPr>
              <a:t>Sabyasachi</a:t>
            </a:r>
            <a:r>
              <a:rPr lang="en-US" sz="2000" dirty="0">
                <a:latin typeface="Calibri"/>
                <a:cs typeface="Calibri"/>
              </a:rPr>
              <a:t> Mukherjee Sir, for his continuous guidance during the preparation for this topic. </a:t>
            </a:r>
            <a:endParaRPr lang="en-US" sz="2000" dirty="0">
              <a:ea typeface="+mn-lt"/>
              <a:cs typeface="+mn-lt"/>
            </a:endParaRPr>
          </a:p>
          <a:p>
            <a:pPr marL="0" indent="0" algn="ctr">
              <a:spcBef>
                <a:spcPts val="0"/>
              </a:spcBef>
              <a:spcAft>
                <a:spcPts val="0"/>
              </a:spcAft>
              <a:buNone/>
            </a:pPr>
            <a:r>
              <a:rPr lang="en-US" sz="2000" dirty="0">
                <a:latin typeface="Calibri"/>
                <a:cs typeface="Calibri"/>
              </a:rPr>
              <a:t>We would like to thank the Head of Computer Science &amp; Engineering department, Dr. Monish Chatterjee for providing us with the opportunity to explore such technological fields.</a:t>
            </a:r>
            <a:endParaRPr lang="en-IN" sz="2000" dirty="0"/>
          </a:p>
        </p:txBody>
      </p:sp>
    </p:spTree>
    <p:extLst>
      <p:ext uri="{BB962C8B-B14F-4D97-AF65-F5344CB8AC3E}">
        <p14:creationId xmlns:p14="http://schemas.microsoft.com/office/powerpoint/2010/main" val="534460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Introduction</a:t>
            </a:r>
          </a:p>
        </p:txBody>
      </p:sp>
      <p:sp>
        <p:nvSpPr>
          <p:cNvPr id="3" name="Content Placeholder 2"/>
          <p:cNvSpPr>
            <a:spLocks noGrp="1"/>
          </p:cNvSpPr>
          <p:nvPr>
            <p:ph idx="1"/>
          </p:nvPr>
        </p:nvSpPr>
        <p:spPr/>
        <p:txBody>
          <a:bodyPr/>
          <a:lstStyle/>
          <a:p>
            <a:pPr marL="0" indent="0" algn="ctr">
              <a:spcBef>
                <a:spcPts val="0"/>
              </a:spcBef>
              <a:spcAft>
                <a:spcPts val="0"/>
              </a:spcAft>
              <a:buNone/>
            </a:pPr>
            <a:r>
              <a:rPr lang="en-US" sz="2000">
                <a:ea typeface="+mn-lt"/>
                <a:cs typeface="+mn-lt"/>
              </a:rPr>
              <a:t>In this short presentation, we would like to talk about and explore the various ways popular machine learning algorithms can help us extract useful and actionable data from seemingly ordinary datasets with its implementation.</a:t>
            </a:r>
            <a:endParaRPr lang="en-US" sz="2000"/>
          </a:p>
          <a:p>
            <a:pPr marL="0" indent="0" algn="ctr">
              <a:spcBef>
                <a:spcPts val="0"/>
              </a:spcBef>
              <a:spcAft>
                <a:spcPts val="0"/>
              </a:spcAft>
              <a:buNone/>
            </a:pPr>
            <a:r>
              <a:rPr lang="en-US" sz="2000">
                <a:ea typeface="+mn-lt"/>
                <a:cs typeface="+mn-lt"/>
              </a:rPr>
              <a:t>We would also explore some popular machine learning algorithms and how they work.</a:t>
            </a:r>
          </a:p>
          <a:p>
            <a:pPr marL="305435" indent="-305435"/>
            <a:endParaRPr lang="en-IN" sz="2000"/>
          </a:p>
        </p:txBody>
      </p:sp>
    </p:spTree>
    <p:extLst>
      <p:ext uri="{BB962C8B-B14F-4D97-AF65-F5344CB8AC3E}">
        <p14:creationId xmlns:p14="http://schemas.microsoft.com/office/powerpoint/2010/main" val="17076436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REFERENCES</a:t>
            </a:r>
          </a:p>
        </p:txBody>
      </p:sp>
      <p:sp>
        <p:nvSpPr>
          <p:cNvPr id="3" name="Content Placeholder 2"/>
          <p:cNvSpPr>
            <a:spLocks noGrp="1"/>
          </p:cNvSpPr>
          <p:nvPr>
            <p:ph idx="1"/>
          </p:nvPr>
        </p:nvSpPr>
        <p:spPr>
          <a:xfrm>
            <a:off x="581192" y="2912016"/>
            <a:ext cx="11029615" cy="3678303"/>
          </a:xfrm>
        </p:spPr>
        <p:txBody>
          <a:bodyPr>
            <a:normAutofit lnSpcReduction="10000"/>
          </a:bodyPr>
          <a:lstStyle/>
          <a:p>
            <a:pPr marL="0" indent="0">
              <a:spcBef>
                <a:spcPts val="0"/>
              </a:spcBef>
              <a:spcAft>
                <a:spcPts val="0"/>
              </a:spcAft>
              <a:buNone/>
            </a:pPr>
            <a:r>
              <a:rPr lang="en-US" dirty="0">
                <a:latin typeface="Calibri"/>
                <a:cs typeface="Calibri"/>
              </a:rPr>
              <a:t>1. Dataset was taken from the popular UCI Machine Learning Repository </a:t>
            </a:r>
            <a:endParaRPr lang="en-US" dirty="0">
              <a:latin typeface="Gill Sans MT" panose="020B0502020104020203"/>
              <a:cs typeface="Calibri"/>
            </a:endParaRPr>
          </a:p>
          <a:p>
            <a:pPr marL="0" indent="0">
              <a:spcBef>
                <a:spcPts val="0"/>
              </a:spcBef>
              <a:spcAft>
                <a:spcPts val="0"/>
              </a:spcAft>
              <a:buNone/>
            </a:pPr>
            <a:r>
              <a:rPr lang="en-US" dirty="0">
                <a:latin typeface="Calibri"/>
                <a:cs typeface="Calibri"/>
                <a:hlinkClick r:id="" action="ppaction://noaction"/>
              </a:rPr>
              <a:t>http://archive.ics.uci.edu/ml/machine-learning-databases/heart-disease/</a:t>
            </a:r>
            <a:endParaRPr lang="en-US" dirty="0">
              <a:ea typeface="+mn-lt"/>
              <a:cs typeface="+mn-lt"/>
            </a:endParaRPr>
          </a:p>
          <a:p>
            <a:pPr marL="0" indent="0">
              <a:spcBef>
                <a:spcPts val="0"/>
              </a:spcBef>
              <a:spcAft>
                <a:spcPts val="0"/>
              </a:spcAft>
              <a:buNone/>
            </a:pPr>
            <a:endParaRPr lang="en-US" dirty="0">
              <a:ea typeface="+mn-lt"/>
              <a:cs typeface="+mn-lt"/>
            </a:endParaRPr>
          </a:p>
          <a:p>
            <a:pPr marL="0" indent="0">
              <a:spcBef>
                <a:spcPts val="0"/>
              </a:spcBef>
              <a:spcAft>
                <a:spcPts val="0"/>
              </a:spcAft>
              <a:buNone/>
            </a:pPr>
            <a:r>
              <a:rPr lang="en-US" dirty="0">
                <a:latin typeface="Calibri"/>
                <a:cs typeface="Calibri"/>
              </a:rPr>
              <a:t>2. The Python in-built machine learning module "</a:t>
            </a:r>
            <a:r>
              <a:rPr lang="en-US" dirty="0" err="1">
                <a:latin typeface="Calibri"/>
                <a:cs typeface="Calibri"/>
              </a:rPr>
              <a:t>Scikit</a:t>
            </a:r>
            <a:r>
              <a:rPr lang="en-US" dirty="0">
                <a:latin typeface="Calibri"/>
                <a:cs typeface="Calibri"/>
              </a:rPr>
              <a:t>-Learn"</a:t>
            </a:r>
            <a:endParaRPr lang="en-US" dirty="0">
              <a:ea typeface="+mn-lt"/>
              <a:cs typeface="+mn-lt"/>
            </a:endParaRPr>
          </a:p>
          <a:p>
            <a:pPr marL="0" indent="0">
              <a:spcBef>
                <a:spcPts val="0"/>
              </a:spcBef>
              <a:spcAft>
                <a:spcPts val="0"/>
              </a:spcAft>
              <a:buNone/>
            </a:pPr>
            <a:r>
              <a:rPr lang="en-US" dirty="0">
                <a:latin typeface="Calibri"/>
                <a:cs typeface="Calibri"/>
                <a:hlinkClick r:id="rId2"/>
              </a:rPr>
              <a:t>https://scikit-learn.org/stable/</a:t>
            </a:r>
            <a:endParaRPr lang="en-US" dirty="0">
              <a:ea typeface="+mn-lt"/>
              <a:cs typeface="+mn-lt"/>
            </a:endParaRPr>
          </a:p>
          <a:p>
            <a:pPr marL="0" indent="0">
              <a:spcBef>
                <a:spcPts val="0"/>
              </a:spcBef>
              <a:spcAft>
                <a:spcPts val="0"/>
              </a:spcAft>
              <a:buNone/>
            </a:pPr>
            <a:endParaRPr lang="en-US" dirty="0">
              <a:ea typeface="+mn-lt"/>
              <a:cs typeface="+mn-lt"/>
            </a:endParaRPr>
          </a:p>
          <a:p>
            <a:pPr marL="0" indent="0">
              <a:spcBef>
                <a:spcPts val="0"/>
              </a:spcBef>
              <a:spcAft>
                <a:spcPts val="0"/>
              </a:spcAft>
              <a:buNone/>
            </a:pPr>
            <a:r>
              <a:rPr lang="en-US" dirty="0">
                <a:latin typeface="Calibri"/>
                <a:cs typeface="Calibri"/>
              </a:rPr>
              <a:t>3. Understanding of the Algorithms and various Data Science </a:t>
            </a:r>
            <a:r>
              <a:rPr lang="en-US" dirty="0" err="1">
                <a:latin typeface="Calibri"/>
                <a:cs typeface="Calibri"/>
              </a:rPr>
              <a:t>costructs</a:t>
            </a:r>
            <a:r>
              <a:rPr lang="en-US" dirty="0">
                <a:latin typeface="Calibri"/>
                <a:cs typeface="Calibri"/>
              </a:rPr>
              <a:t> from the popular MOOC by Andrew Ng</a:t>
            </a:r>
            <a:endParaRPr lang="en-US" dirty="0">
              <a:ea typeface="+mn-lt"/>
              <a:cs typeface="+mn-lt"/>
            </a:endParaRPr>
          </a:p>
          <a:p>
            <a:pPr marL="0" indent="0">
              <a:spcBef>
                <a:spcPts val="0"/>
              </a:spcBef>
              <a:spcAft>
                <a:spcPts val="0"/>
              </a:spcAft>
              <a:buNone/>
            </a:pPr>
            <a:r>
              <a:rPr lang="en-US" dirty="0">
                <a:latin typeface="Calibri"/>
                <a:cs typeface="Calibri"/>
                <a:hlinkClick r:id="rId3"/>
              </a:rPr>
              <a:t>https://</a:t>
            </a:r>
            <a:r>
              <a:rPr lang="en-US" dirty="0" smtClean="0">
                <a:latin typeface="Calibri"/>
                <a:cs typeface="Calibri"/>
                <a:hlinkClick r:id="rId3"/>
              </a:rPr>
              <a:t>www.coursera.org/learn/machine-learning-with-python</a:t>
            </a:r>
            <a:endParaRPr lang="en-US" dirty="0" smtClean="0">
              <a:latin typeface="Calibri"/>
              <a:cs typeface="Calibri"/>
            </a:endParaRPr>
          </a:p>
          <a:p>
            <a:pPr marL="0" indent="0">
              <a:spcBef>
                <a:spcPts val="0"/>
              </a:spcBef>
              <a:spcAft>
                <a:spcPts val="0"/>
              </a:spcAft>
              <a:buNone/>
            </a:pPr>
            <a:endParaRPr lang="en-US" dirty="0">
              <a:latin typeface="Calibri"/>
              <a:cs typeface="Calibri"/>
            </a:endParaRPr>
          </a:p>
          <a:p>
            <a:pPr marL="0" indent="0">
              <a:spcBef>
                <a:spcPts val="0"/>
              </a:spcBef>
              <a:spcAft>
                <a:spcPts val="0"/>
              </a:spcAft>
              <a:buNone/>
            </a:pPr>
            <a:r>
              <a:rPr lang="en-US" dirty="0">
                <a:latin typeface="Calibri"/>
                <a:cs typeface="Calibri"/>
              </a:rPr>
              <a:t>4</a:t>
            </a:r>
            <a:r>
              <a:rPr lang="en-US" dirty="0" smtClean="0">
                <a:latin typeface="Calibri"/>
                <a:cs typeface="Calibri"/>
              </a:rPr>
              <a:t>. Genetic Algorithm Implementation</a:t>
            </a:r>
          </a:p>
          <a:p>
            <a:pPr marL="0" indent="0">
              <a:spcBef>
                <a:spcPts val="0"/>
              </a:spcBef>
              <a:spcAft>
                <a:spcPts val="0"/>
              </a:spcAft>
              <a:buNone/>
            </a:pPr>
            <a:r>
              <a:rPr lang="en-US" u="sng" dirty="0">
                <a:hlinkClick r:id="rId4"/>
              </a:rPr>
              <a:t>https://bmcbioinformatics.biomedcentral.com/articles/10.1186/1471-2105-15-S16-S11</a:t>
            </a:r>
            <a:endParaRPr lang="en-IN" dirty="0"/>
          </a:p>
          <a:p>
            <a:pPr marL="0" indent="0">
              <a:spcBef>
                <a:spcPts val="0"/>
              </a:spcBef>
              <a:spcAft>
                <a:spcPts val="0"/>
              </a:spcAft>
              <a:buNone/>
            </a:pPr>
            <a:endParaRPr lang="en-US" dirty="0">
              <a:ea typeface="+mn-lt"/>
              <a:cs typeface="+mn-lt"/>
            </a:endParaRPr>
          </a:p>
          <a:p>
            <a:pPr marL="0" indent="0">
              <a:spcBef>
                <a:spcPts val="0"/>
              </a:spcBef>
              <a:spcAft>
                <a:spcPts val="0"/>
              </a:spcAft>
              <a:buNone/>
            </a:pPr>
            <a:r>
              <a:rPr lang="en-US" dirty="0" smtClean="0">
                <a:latin typeface="Calibri"/>
                <a:cs typeface="Calibri"/>
              </a:rPr>
              <a:t>5. More information on Genetic Algorithm</a:t>
            </a:r>
          </a:p>
          <a:p>
            <a:pPr marL="0" indent="0">
              <a:spcBef>
                <a:spcPts val="0"/>
              </a:spcBef>
              <a:spcAft>
                <a:spcPts val="0"/>
              </a:spcAft>
              <a:buNone/>
            </a:pPr>
            <a:r>
              <a:rPr lang="en-US" u="sng" dirty="0">
                <a:hlinkClick r:id="rId5"/>
              </a:rPr>
              <a:t>https://blog.coast.ai/lets-evolve-a-neural-network-with-a-genetic-algorithm-code-included-8809bece164</a:t>
            </a:r>
            <a:endParaRPr lang="en-IN" dirty="0"/>
          </a:p>
          <a:p>
            <a:pPr marL="0" indent="0">
              <a:spcBef>
                <a:spcPts val="0"/>
              </a:spcBef>
              <a:spcAft>
                <a:spcPts val="0"/>
              </a:spcAft>
              <a:buNone/>
            </a:pPr>
            <a:endParaRPr lang="en-US" dirty="0">
              <a:ea typeface="+mn-lt"/>
              <a:cs typeface="+mn-lt"/>
            </a:endParaRPr>
          </a:p>
          <a:p>
            <a:pPr marL="0" indent="0">
              <a:spcBef>
                <a:spcPts val="0"/>
              </a:spcBef>
              <a:spcAft>
                <a:spcPts val="0"/>
              </a:spcAft>
              <a:buNone/>
            </a:pPr>
            <a:endParaRPr lang="en-US" dirty="0" smtClean="0">
              <a:latin typeface="Calibri"/>
              <a:cs typeface="Calibri"/>
            </a:endParaRPr>
          </a:p>
          <a:p>
            <a:pPr marL="0" indent="0">
              <a:spcBef>
                <a:spcPts val="0"/>
              </a:spcBef>
              <a:spcAft>
                <a:spcPts val="0"/>
              </a:spcAft>
              <a:buNone/>
            </a:pPr>
            <a:endParaRPr lang="en-US" dirty="0">
              <a:latin typeface="Calibri"/>
              <a:cs typeface="Calibri"/>
            </a:endParaRPr>
          </a:p>
          <a:p>
            <a:pPr marL="0" indent="0">
              <a:spcBef>
                <a:spcPts val="0"/>
              </a:spcBef>
              <a:spcAft>
                <a:spcPts val="0"/>
              </a:spcAft>
              <a:buNone/>
            </a:pPr>
            <a:endParaRPr lang="en-US" dirty="0" smtClean="0">
              <a:latin typeface="Calibri"/>
              <a:cs typeface="Calibri"/>
            </a:endParaRPr>
          </a:p>
          <a:p>
            <a:pPr marL="0" indent="0">
              <a:spcBef>
                <a:spcPts val="0"/>
              </a:spcBef>
              <a:spcAft>
                <a:spcPts val="0"/>
              </a:spcAft>
              <a:buNone/>
            </a:pPr>
            <a:endParaRPr lang="en-US" dirty="0">
              <a:latin typeface="Calibri"/>
              <a:cs typeface="Calibri"/>
            </a:endParaRPr>
          </a:p>
          <a:p>
            <a:pPr marL="0" indent="0">
              <a:spcBef>
                <a:spcPts val="0"/>
              </a:spcBef>
              <a:spcAft>
                <a:spcPts val="0"/>
              </a:spcAft>
              <a:buNone/>
            </a:pPr>
            <a:endParaRPr lang="en-IN" dirty="0"/>
          </a:p>
        </p:txBody>
      </p:sp>
    </p:spTree>
    <p:extLst>
      <p:ext uri="{BB962C8B-B14F-4D97-AF65-F5344CB8AC3E}">
        <p14:creationId xmlns:p14="http://schemas.microsoft.com/office/powerpoint/2010/main" val="2315045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32952" y="1934728"/>
            <a:ext cx="10993546" cy="590321"/>
          </a:xfrm>
        </p:spPr>
        <p:txBody>
          <a:bodyPr>
            <a:normAutofit/>
          </a:bodyPr>
          <a:lstStyle/>
          <a:p>
            <a:r>
              <a:rPr lang="en-IN" sz="2800"/>
              <a:t>WHAT IS MACHINE LEARNING?</a:t>
            </a:r>
          </a:p>
        </p:txBody>
      </p:sp>
    </p:spTree>
    <p:extLst>
      <p:ext uri="{BB962C8B-B14F-4D97-AF65-F5344CB8AC3E}">
        <p14:creationId xmlns:p14="http://schemas.microsoft.com/office/powerpoint/2010/main" val="4085164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DEFINITION</a:t>
            </a:r>
          </a:p>
        </p:txBody>
      </p:sp>
      <p:sp>
        <p:nvSpPr>
          <p:cNvPr id="3" name="Content Placeholder 2"/>
          <p:cNvSpPr>
            <a:spLocks noGrp="1"/>
          </p:cNvSpPr>
          <p:nvPr>
            <p:ph idx="1"/>
          </p:nvPr>
        </p:nvSpPr>
        <p:spPr/>
        <p:txBody>
          <a:bodyPr/>
          <a:lstStyle/>
          <a:p>
            <a:pPr marL="305435" indent="-305435">
              <a:spcAft>
                <a:spcPts val="0"/>
              </a:spcAft>
            </a:pPr>
            <a:r>
              <a:rPr lang="en-US" sz="2000" dirty="0">
                <a:ea typeface="+mn-lt"/>
                <a:cs typeface="+mn-lt"/>
              </a:rPr>
              <a:t>Some popular definitions are as follows </a:t>
            </a:r>
            <a:endParaRPr lang="en-US" sz="2000" dirty="0" smtClean="0">
              <a:ea typeface="+mn-lt"/>
              <a:cs typeface="+mn-lt"/>
            </a:endParaRPr>
          </a:p>
          <a:p>
            <a:pPr marL="0" indent="0">
              <a:spcAft>
                <a:spcPts val="0"/>
              </a:spcAft>
              <a:buNone/>
            </a:pPr>
            <a:endParaRPr lang="en-US" sz="2000" dirty="0">
              <a:ea typeface="+mn-lt"/>
              <a:cs typeface="+mn-lt"/>
            </a:endParaRPr>
          </a:p>
          <a:p>
            <a:pPr marL="305435" indent="-305435">
              <a:spcAft>
                <a:spcPts val="0"/>
              </a:spcAft>
            </a:pPr>
            <a:r>
              <a:rPr lang="en-US" sz="2000" b="1" u="sng" dirty="0">
                <a:ea typeface="+mn-lt"/>
                <a:cs typeface="+mn-lt"/>
              </a:rPr>
              <a:t>Arthur Samuel(1959): </a:t>
            </a:r>
            <a:r>
              <a:rPr lang="en-US" sz="2000" dirty="0">
                <a:ea typeface="+mn-lt"/>
                <a:cs typeface="+mn-lt"/>
              </a:rPr>
              <a:t>Field of study that gives computers the ability to learn without being explicitly programmed</a:t>
            </a:r>
            <a:r>
              <a:rPr lang="en-US" sz="2000" dirty="0" smtClean="0">
                <a:ea typeface="+mn-lt"/>
                <a:cs typeface="+mn-lt"/>
              </a:rPr>
              <a:t>.</a:t>
            </a:r>
          </a:p>
          <a:p>
            <a:pPr marL="0" indent="0">
              <a:spcAft>
                <a:spcPts val="0"/>
              </a:spcAft>
              <a:buNone/>
            </a:pPr>
            <a:endParaRPr lang="en-US" sz="2000" dirty="0">
              <a:ea typeface="+mn-lt"/>
              <a:cs typeface="+mn-lt"/>
            </a:endParaRPr>
          </a:p>
          <a:p>
            <a:pPr marL="305435" indent="-305435">
              <a:spcAft>
                <a:spcPts val="0"/>
              </a:spcAft>
            </a:pPr>
            <a:r>
              <a:rPr lang="en-US" sz="2000" b="1" u="sng" dirty="0">
                <a:latin typeface="Calibri"/>
                <a:cs typeface="Calibri"/>
              </a:rPr>
              <a:t>Tom Mitchell(1998):</a:t>
            </a:r>
            <a:r>
              <a:rPr lang="en-US" sz="2000" dirty="0">
                <a:latin typeface="Calibri"/>
                <a:cs typeface="Calibri"/>
              </a:rPr>
              <a:t> A computer program is said to learn from experience</a:t>
            </a:r>
            <a:r>
              <a:rPr lang="en-US" sz="2000" b="1" dirty="0">
                <a:latin typeface="Calibri"/>
                <a:cs typeface="Calibri"/>
              </a:rPr>
              <a:t>(E) </a:t>
            </a:r>
            <a:r>
              <a:rPr lang="en-US" sz="2000" dirty="0">
                <a:latin typeface="Calibri"/>
                <a:cs typeface="Calibri"/>
              </a:rPr>
              <a:t>with respect to some task </a:t>
            </a:r>
            <a:r>
              <a:rPr lang="en-US" sz="2000" b="1" dirty="0">
                <a:latin typeface="Calibri"/>
                <a:cs typeface="Calibri"/>
              </a:rPr>
              <a:t>(T) </a:t>
            </a:r>
            <a:r>
              <a:rPr lang="en-US" sz="2000" dirty="0">
                <a:latin typeface="Calibri"/>
                <a:cs typeface="Calibri"/>
              </a:rPr>
              <a:t>and some performance measure </a:t>
            </a:r>
            <a:r>
              <a:rPr lang="en-US" sz="2000" b="1" dirty="0">
                <a:latin typeface="Calibri"/>
                <a:cs typeface="Calibri"/>
              </a:rPr>
              <a:t>(</a:t>
            </a:r>
            <a:r>
              <a:rPr lang="en-US" sz="2000" dirty="0">
                <a:latin typeface="Calibri"/>
                <a:cs typeface="Calibri"/>
              </a:rPr>
              <a:t>P) , if its performance on </a:t>
            </a:r>
            <a:r>
              <a:rPr lang="en-US" sz="2000" b="1" dirty="0">
                <a:latin typeface="Calibri"/>
                <a:cs typeface="Calibri"/>
              </a:rPr>
              <a:t>T</a:t>
            </a:r>
            <a:r>
              <a:rPr lang="en-US" sz="2000" dirty="0">
                <a:latin typeface="Calibri"/>
                <a:cs typeface="Calibri"/>
              </a:rPr>
              <a:t> , as measured by </a:t>
            </a:r>
            <a:r>
              <a:rPr lang="en-US" sz="2000" b="1" dirty="0">
                <a:ea typeface="+mn-lt"/>
                <a:cs typeface="+mn-lt"/>
              </a:rPr>
              <a:t>P </a:t>
            </a:r>
            <a:r>
              <a:rPr lang="en-US" sz="2000" dirty="0">
                <a:ea typeface="+mn-lt"/>
                <a:cs typeface="+mn-lt"/>
              </a:rPr>
              <a:t>, improves with experience </a:t>
            </a:r>
            <a:r>
              <a:rPr lang="en-US" sz="2000" b="1" dirty="0">
                <a:ea typeface="+mn-lt"/>
                <a:cs typeface="+mn-lt"/>
              </a:rPr>
              <a:t>E.</a:t>
            </a:r>
            <a:r>
              <a:rPr lang="en-US" sz="2000" dirty="0">
                <a:ea typeface="+mn-lt"/>
                <a:cs typeface="+mn-lt"/>
              </a:rPr>
              <a:t> </a:t>
            </a:r>
          </a:p>
          <a:p>
            <a:pPr marL="305435" indent="-305435">
              <a:spcAft>
                <a:spcPts val="0"/>
              </a:spcAft>
            </a:pPr>
            <a:endParaRPr lang="en-US" sz="2000" dirty="0">
              <a:ea typeface="+mn-lt"/>
              <a:cs typeface="+mn-lt"/>
            </a:endParaRPr>
          </a:p>
          <a:p>
            <a:pPr marL="305435" indent="-305435"/>
            <a:endParaRPr lang="en-IN" sz="2000" dirty="0"/>
          </a:p>
        </p:txBody>
      </p:sp>
    </p:spTree>
    <p:extLst>
      <p:ext uri="{BB962C8B-B14F-4D97-AF65-F5344CB8AC3E}">
        <p14:creationId xmlns:p14="http://schemas.microsoft.com/office/powerpoint/2010/main" val="1421674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MACHINE LEARNING</a:t>
            </a:r>
            <a:endParaRPr lang="en-IN" dirty="0"/>
          </a:p>
        </p:txBody>
      </p:sp>
      <p:sp>
        <p:nvSpPr>
          <p:cNvPr id="3" name="Content Placeholder 2"/>
          <p:cNvSpPr>
            <a:spLocks noGrp="1"/>
          </p:cNvSpPr>
          <p:nvPr>
            <p:ph idx="1"/>
          </p:nvPr>
        </p:nvSpPr>
        <p:spPr/>
        <p:txBody>
          <a:bodyPr/>
          <a:lstStyle/>
          <a:p>
            <a:r>
              <a:rPr lang="en-IN" dirty="0" smtClean="0"/>
              <a:t>Supervised Learning</a:t>
            </a:r>
          </a:p>
          <a:p>
            <a:pPr lvl="1"/>
            <a:r>
              <a:rPr lang="en-IN" dirty="0" smtClean="0"/>
              <a:t>Linear Regression</a:t>
            </a:r>
          </a:p>
          <a:p>
            <a:pPr lvl="1"/>
            <a:r>
              <a:rPr lang="en-IN" dirty="0" smtClean="0"/>
              <a:t>Logistic Regression</a:t>
            </a:r>
          </a:p>
          <a:p>
            <a:r>
              <a:rPr lang="en-IN" dirty="0" smtClean="0"/>
              <a:t>Unsupervised Learning</a:t>
            </a:r>
          </a:p>
          <a:p>
            <a:pPr lvl="1"/>
            <a:r>
              <a:rPr lang="en-IN" dirty="0" smtClean="0"/>
              <a:t>Clustering</a:t>
            </a:r>
            <a:endParaRPr lang="en-IN" dirty="0"/>
          </a:p>
        </p:txBody>
      </p:sp>
    </p:spTree>
    <p:extLst>
      <p:ext uri="{BB962C8B-B14F-4D97-AF65-F5344CB8AC3E}">
        <p14:creationId xmlns:p14="http://schemas.microsoft.com/office/powerpoint/2010/main" val="521334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DATASET</a:t>
            </a:r>
          </a:p>
        </p:txBody>
      </p:sp>
      <p:sp>
        <p:nvSpPr>
          <p:cNvPr id="3" name="Content Placeholder 2"/>
          <p:cNvSpPr>
            <a:spLocks noGrp="1"/>
          </p:cNvSpPr>
          <p:nvPr>
            <p:ph idx="1"/>
          </p:nvPr>
        </p:nvSpPr>
        <p:spPr/>
        <p:txBody>
          <a:bodyPr/>
          <a:lstStyle/>
          <a:p>
            <a:pPr marL="305435" indent="-305435"/>
            <a:r>
              <a:rPr lang="en-IN" dirty="0">
                <a:ea typeface="+mn-lt"/>
                <a:cs typeface="+mn-lt"/>
              </a:rPr>
              <a:t>The Dataset that we would be using is called </a:t>
            </a:r>
            <a:r>
              <a:rPr lang="en-IN" b="1" dirty="0">
                <a:ea typeface="+mn-lt"/>
                <a:cs typeface="+mn-lt"/>
              </a:rPr>
              <a:t>Indian Liver Patient Dataset</a:t>
            </a:r>
            <a:r>
              <a:rPr lang="en-IN" dirty="0">
                <a:ea typeface="+mn-lt"/>
                <a:cs typeface="+mn-lt"/>
              </a:rPr>
              <a:t>. It is a popular dataset referenced in literature various times through different research papers on the classification algorithms. There are total </a:t>
            </a:r>
            <a:r>
              <a:rPr lang="en-IN" b="1" dirty="0">
                <a:ea typeface="+mn-lt"/>
                <a:cs typeface="+mn-lt"/>
              </a:rPr>
              <a:t>583 </a:t>
            </a:r>
            <a:r>
              <a:rPr lang="en-IN" dirty="0">
                <a:ea typeface="+mn-lt"/>
                <a:cs typeface="+mn-lt"/>
              </a:rPr>
              <a:t>records out of which </a:t>
            </a:r>
            <a:r>
              <a:rPr lang="en-IN" b="1" dirty="0">
                <a:ea typeface="+mn-lt"/>
                <a:cs typeface="+mn-lt"/>
              </a:rPr>
              <a:t>416</a:t>
            </a:r>
            <a:r>
              <a:rPr lang="en-IN" dirty="0">
                <a:ea typeface="+mn-lt"/>
                <a:cs typeface="+mn-lt"/>
              </a:rPr>
              <a:t> have the disease and </a:t>
            </a:r>
            <a:r>
              <a:rPr lang="en-IN" b="1" dirty="0">
                <a:ea typeface="+mn-lt"/>
                <a:cs typeface="+mn-lt"/>
              </a:rPr>
              <a:t>167</a:t>
            </a:r>
            <a:r>
              <a:rPr lang="en-IN" dirty="0">
                <a:ea typeface="+mn-lt"/>
                <a:cs typeface="+mn-lt"/>
              </a:rPr>
              <a:t> do not.</a:t>
            </a:r>
            <a:endParaRPr lang="en-IN" dirty="0"/>
          </a:p>
        </p:txBody>
      </p:sp>
    </p:spTree>
    <p:extLst>
      <p:ext uri="{BB962C8B-B14F-4D97-AF65-F5344CB8AC3E}">
        <p14:creationId xmlns:p14="http://schemas.microsoft.com/office/powerpoint/2010/main" val="1850139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DATASET</a:t>
            </a:r>
          </a:p>
        </p:txBody>
      </p:sp>
      <p:sp>
        <p:nvSpPr>
          <p:cNvPr id="3" name="Content Placeholder 2"/>
          <p:cNvSpPr>
            <a:spLocks noGrp="1"/>
          </p:cNvSpPr>
          <p:nvPr>
            <p:ph idx="1"/>
          </p:nvPr>
        </p:nvSpPr>
        <p:spPr>
          <a:xfrm>
            <a:off x="581192" y="2180496"/>
            <a:ext cx="11029615" cy="4450886"/>
          </a:xfrm>
        </p:spPr>
        <p:txBody>
          <a:bodyPr>
            <a:normAutofit fontScale="92500" lnSpcReduction="20000"/>
          </a:bodyPr>
          <a:lstStyle/>
          <a:p>
            <a:pPr marL="305435" indent="-305435"/>
            <a:r>
              <a:rPr lang="en-IN" dirty="0">
                <a:ea typeface="+mn-lt"/>
                <a:cs typeface="+mn-lt"/>
              </a:rPr>
              <a:t>The features present in the dataset are as follows:</a:t>
            </a:r>
            <a:endParaRPr lang="en-IN" dirty="0"/>
          </a:p>
          <a:p>
            <a:pPr marL="305435" indent="-305435"/>
            <a:endParaRPr lang="en-IN" dirty="0"/>
          </a:p>
          <a:p>
            <a:pPr marL="305435" indent="-305435"/>
            <a:r>
              <a:rPr lang="en-IN" dirty="0">
                <a:ea typeface="+mn-lt"/>
                <a:cs typeface="+mn-lt"/>
              </a:rPr>
              <a:t>1</a:t>
            </a:r>
            <a:r>
              <a:rPr lang="en-IN" b="1" dirty="0">
                <a:ea typeface="+mn-lt"/>
                <a:cs typeface="+mn-lt"/>
              </a:rPr>
              <a:t>. AGE </a:t>
            </a:r>
            <a:r>
              <a:rPr lang="en-IN" dirty="0">
                <a:ea typeface="+mn-lt"/>
                <a:cs typeface="+mn-lt"/>
              </a:rPr>
              <a:t>- Age of the patient</a:t>
            </a:r>
            <a:endParaRPr lang="en-IN" dirty="0"/>
          </a:p>
          <a:p>
            <a:pPr marL="305435" indent="-305435"/>
            <a:r>
              <a:rPr lang="en-IN" dirty="0">
                <a:ea typeface="+mn-lt"/>
                <a:cs typeface="+mn-lt"/>
              </a:rPr>
              <a:t>2. </a:t>
            </a:r>
            <a:r>
              <a:rPr lang="en-IN" b="1" dirty="0">
                <a:ea typeface="+mn-lt"/>
                <a:cs typeface="+mn-lt"/>
              </a:rPr>
              <a:t>GENDER</a:t>
            </a:r>
            <a:r>
              <a:rPr lang="en-IN" dirty="0">
                <a:ea typeface="+mn-lt"/>
                <a:cs typeface="+mn-lt"/>
              </a:rPr>
              <a:t> - Gender of the patient</a:t>
            </a:r>
            <a:endParaRPr lang="en-IN" dirty="0"/>
          </a:p>
          <a:p>
            <a:pPr marL="305435" indent="-305435"/>
            <a:r>
              <a:rPr lang="en-IN" dirty="0">
                <a:ea typeface="+mn-lt"/>
                <a:cs typeface="+mn-lt"/>
              </a:rPr>
              <a:t>3. </a:t>
            </a:r>
            <a:r>
              <a:rPr lang="en-IN" b="1" dirty="0">
                <a:ea typeface="+mn-lt"/>
                <a:cs typeface="+mn-lt"/>
              </a:rPr>
              <a:t>TB</a:t>
            </a:r>
            <a:r>
              <a:rPr lang="en-IN" dirty="0">
                <a:ea typeface="+mn-lt"/>
                <a:cs typeface="+mn-lt"/>
              </a:rPr>
              <a:t> - Total Bilirubin</a:t>
            </a:r>
            <a:endParaRPr lang="en-IN" dirty="0"/>
          </a:p>
          <a:p>
            <a:pPr marL="305435" indent="-305435"/>
            <a:r>
              <a:rPr lang="en-IN" dirty="0">
                <a:ea typeface="+mn-lt"/>
                <a:cs typeface="+mn-lt"/>
              </a:rPr>
              <a:t>4. </a:t>
            </a:r>
            <a:r>
              <a:rPr lang="en-IN" b="1" dirty="0">
                <a:ea typeface="+mn-lt"/>
                <a:cs typeface="+mn-lt"/>
              </a:rPr>
              <a:t>DB </a:t>
            </a:r>
            <a:r>
              <a:rPr lang="en-IN" dirty="0">
                <a:ea typeface="+mn-lt"/>
                <a:cs typeface="+mn-lt"/>
              </a:rPr>
              <a:t>- Direct Bilirubin</a:t>
            </a:r>
            <a:endParaRPr lang="en-IN" dirty="0"/>
          </a:p>
          <a:p>
            <a:pPr marL="305435" indent="-305435"/>
            <a:r>
              <a:rPr lang="en-IN" dirty="0">
                <a:ea typeface="+mn-lt"/>
                <a:cs typeface="+mn-lt"/>
              </a:rPr>
              <a:t>5. </a:t>
            </a:r>
            <a:r>
              <a:rPr lang="en-IN" b="1" dirty="0">
                <a:ea typeface="+mn-lt"/>
                <a:cs typeface="+mn-lt"/>
              </a:rPr>
              <a:t>ALKPHOS -</a:t>
            </a:r>
            <a:r>
              <a:rPr lang="en-IN" dirty="0">
                <a:ea typeface="+mn-lt"/>
                <a:cs typeface="+mn-lt"/>
              </a:rPr>
              <a:t> Alkaline </a:t>
            </a:r>
            <a:r>
              <a:rPr lang="en-IN" dirty="0" err="1">
                <a:ea typeface="+mn-lt"/>
                <a:cs typeface="+mn-lt"/>
              </a:rPr>
              <a:t>Phosphotase</a:t>
            </a:r>
            <a:endParaRPr lang="en-IN" dirty="0" err="1"/>
          </a:p>
          <a:p>
            <a:pPr marL="305435" indent="-305435"/>
            <a:r>
              <a:rPr lang="en-IN" dirty="0">
                <a:ea typeface="+mn-lt"/>
                <a:cs typeface="+mn-lt"/>
              </a:rPr>
              <a:t>6. </a:t>
            </a:r>
            <a:r>
              <a:rPr lang="en-IN" b="1" dirty="0">
                <a:ea typeface="+mn-lt"/>
                <a:cs typeface="+mn-lt"/>
              </a:rPr>
              <a:t>SGPT</a:t>
            </a:r>
            <a:r>
              <a:rPr lang="en-IN" dirty="0">
                <a:ea typeface="+mn-lt"/>
                <a:cs typeface="+mn-lt"/>
              </a:rPr>
              <a:t> - </a:t>
            </a:r>
            <a:r>
              <a:rPr lang="en-IN" dirty="0" err="1">
                <a:ea typeface="+mn-lt"/>
                <a:cs typeface="+mn-lt"/>
              </a:rPr>
              <a:t>Alamine</a:t>
            </a:r>
            <a:r>
              <a:rPr lang="en-IN" dirty="0">
                <a:ea typeface="+mn-lt"/>
                <a:cs typeface="+mn-lt"/>
              </a:rPr>
              <a:t> Aminotransferase</a:t>
            </a:r>
            <a:endParaRPr lang="en-IN" dirty="0"/>
          </a:p>
          <a:p>
            <a:pPr marL="305435" indent="-305435"/>
            <a:r>
              <a:rPr lang="en-IN" dirty="0">
                <a:ea typeface="+mn-lt"/>
                <a:cs typeface="+mn-lt"/>
              </a:rPr>
              <a:t>7. </a:t>
            </a:r>
            <a:r>
              <a:rPr lang="en-IN" b="1" dirty="0">
                <a:ea typeface="+mn-lt"/>
                <a:cs typeface="+mn-lt"/>
              </a:rPr>
              <a:t>SGOT</a:t>
            </a:r>
            <a:r>
              <a:rPr lang="en-IN" dirty="0">
                <a:ea typeface="+mn-lt"/>
                <a:cs typeface="+mn-lt"/>
              </a:rPr>
              <a:t> - Aspartate Aminotransferase</a:t>
            </a:r>
            <a:endParaRPr lang="en-IN" dirty="0"/>
          </a:p>
          <a:p>
            <a:pPr marL="305435" indent="-305435"/>
            <a:r>
              <a:rPr lang="en-IN" dirty="0">
                <a:ea typeface="+mn-lt"/>
                <a:cs typeface="+mn-lt"/>
              </a:rPr>
              <a:t>8. </a:t>
            </a:r>
            <a:r>
              <a:rPr lang="en-IN" b="1" dirty="0">
                <a:ea typeface="+mn-lt"/>
                <a:cs typeface="+mn-lt"/>
              </a:rPr>
              <a:t>TP</a:t>
            </a:r>
            <a:r>
              <a:rPr lang="en-IN" dirty="0">
                <a:ea typeface="+mn-lt"/>
                <a:cs typeface="+mn-lt"/>
              </a:rPr>
              <a:t> - Total Proteins</a:t>
            </a:r>
            <a:endParaRPr lang="en-IN" dirty="0"/>
          </a:p>
          <a:p>
            <a:pPr marL="305435" indent="-305435"/>
            <a:r>
              <a:rPr lang="en-IN" dirty="0">
                <a:ea typeface="+mn-lt"/>
                <a:cs typeface="+mn-lt"/>
              </a:rPr>
              <a:t>9</a:t>
            </a:r>
            <a:r>
              <a:rPr lang="en-IN" b="1" dirty="0">
                <a:ea typeface="+mn-lt"/>
                <a:cs typeface="+mn-lt"/>
              </a:rPr>
              <a:t>. ALB </a:t>
            </a:r>
            <a:r>
              <a:rPr lang="en-IN" dirty="0">
                <a:ea typeface="+mn-lt"/>
                <a:cs typeface="+mn-lt"/>
              </a:rPr>
              <a:t>- Albumin</a:t>
            </a:r>
            <a:endParaRPr lang="en-IN" dirty="0"/>
          </a:p>
          <a:p>
            <a:pPr marL="305435" indent="-305435"/>
            <a:r>
              <a:rPr lang="en-IN" dirty="0">
                <a:ea typeface="+mn-lt"/>
                <a:cs typeface="+mn-lt"/>
              </a:rPr>
              <a:t>10. </a:t>
            </a:r>
            <a:r>
              <a:rPr lang="en-IN" b="1" dirty="0">
                <a:ea typeface="+mn-lt"/>
                <a:cs typeface="+mn-lt"/>
              </a:rPr>
              <a:t>A/G</a:t>
            </a:r>
            <a:r>
              <a:rPr lang="en-IN" dirty="0">
                <a:ea typeface="+mn-lt"/>
                <a:cs typeface="+mn-lt"/>
              </a:rPr>
              <a:t> - Ratio Albumin and Globulin Ratio</a:t>
            </a:r>
            <a:endParaRPr lang="en-IN" dirty="0"/>
          </a:p>
          <a:p>
            <a:pPr marL="305435" indent="-305435"/>
            <a:r>
              <a:rPr lang="en-IN" dirty="0">
                <a:ea typeface="+mn-lt"/>
                <a:cs typeface="+mn-lt"/>
              </a:rPr>
              <a:t>11. </a:t>
            </a:r>
            <a:r>
              <a:rPr lang="en-IN" b="1" dirty="0">
                <a:ea typeface="+mn-lt"/>
                <a:cs typeface="+mn-lt"/>
              </a:rPr>
              <a:t>Target</a:t>
            </a:r>
            <a:r>
              <a:rPr lang="en-IN" dirty="0">
                <a:ea typeface="+mn-lt"/>
                <a:cs typeface="+mn-lt"/>
              </a:rPr>
              <a:t> - Selector field used to split the data into two sets (</a:t>
            </a:r>
            <a:r>
              <a:rPr lang="en-IN" dirty="0" err="1">
                <a:ea typeface="+mn-lt"/>
                <a:cs typeface="+mn-lt"/>
              </a:rPr>
              <a:t>labeled</a:t>
            </a:r>
            <a:r>
              <a:rPr lang="en-IN" dirty="0">
                <a:ea typeface="+mn-lt"/>
                <a:cs typeface="+mn-lt"/>
              </a:rPr>
              <a:t> by the experts)</a:t>
            </a:r>
            <a:endParaRPr lang="en-IN" dirty="0"/>
          </a:p>
          <a:p>
            <a:pPr marL="305435" indent="-305435"/>
            <a:endParaRPr lang="en-IN" dirty="0"/>
          </a:p>
        </p:txBody>
      </p:sp>
    </p:spTree>
    <p:extLst>
      <p:ext uri="{BB962C8B-B14F-4D97-AF65-F5344CB8AC3E}">
        <p14:creationId xmlns:p14="http://schemas.microsoft.com/office/powerpoint/2010/main" val="1315178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GENDER Distribution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3360" y="1863884"/>
            <a:ext cx="6339839" cy="4754880"/>
          </a:xfrm>
        </p:spPr>
      </p:pic>
    </p:spTree>
    <p:extLst>
      <p:ext uri="{BB962C8B-B14F-4D97-AF65-F5344CB8AC3E}">
        <p14:creationId xmlns:p14="http://schemas.microsoft.com/office/powerpoint/2010/main" val="142685062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
  <TotalTime>772</TotalTime>
  <Words>654</Words>
  <Application>Microsoft Office PowerPoint</Application>
  <PresentationFormat>Widescreen</PresentationFormat>
  <Paragraphs>141</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Calibri</vt:lpstr>
      <vt:lpstr>Gill Sans MT</vt:lpstr>
      <vt:lpstr>Times New Roman</vt:lpstr>
      <vt:lpstr>Wingdings 2</vt:lpstr>
      <vt:lpstr>Dividend</vt:lpstr>
      <vt:lpstr>MACHINE LEARNING for BIOINFORMATICS</vt:lpstr>
      <vt:lpstr>OUTLINE</vt:lpstr>
      <vt:lpstr>Introduction</vt:lpstr>
      <vt:lpstr>PowerPoint Presentation</vt:lpstr>
      <vt:lpstr>DEFINITION</vt:lpstr>
      <vt:lpstr>TYPES OF MACHINE LEARNING</vt:lpstr>
      <vt:lpstr>DATASET</vt:lpstr>
      <vt:lpstr>DATASET</vt:lpstr>
      <vt:lpstr>GENDER Distribution</vt:lpstr>
      <vt:lpstr>Total Bilirubin v Direct bilirubin</vt:lpstr>
      <vt:lpstr>Correlation Matrix</vt:lpstr>
      <vt:lpstr>PowerPoint Presentation</vt:lpstr>
      <vt:lpstr>PIPELINE</vt:lpstr>
      <vt:lpstr>PowerPoint Presentation</vt:lpstr>
      <vt:lpstr>DATA PRE-PROCESSING</vt:lpstr>
      <vt:lpstr>FEATURE SELECTION</vt:lpstr>
      <vt:lpstr>LOGISTIC REGRESSIOn</vt:lpstr>
      <vt:lpstr>LOGISTIC REGRESSION - COST FUNCTION</vt:lpstr>
      <vt:lpstr>LOGISTIC REGRESSION - MODEL</vt:lpstr>
      <vt:lpstr>GENETIC ALGORITHM</vt:lpstr>
      <vt:lpstr>HYPER-PARAMETER TUNING USING GENETIC ALGORITHM</vt:lpstr>
      <vt:lpstr>Graphical USER-INTERFACE</vt:lpstr>
      <vt:lpstr>PowerPoint Presentation</vt:lpstr>
      <vt:lpstr>ACCURACY </vt:lpstr>
      <vt:lpstr>RESULTS</vt:lpstr>
      <vt:lpstr>CONFUSION MATRIX</vt:lpstr>
      <vt:lpstr>Comparative Study</vt:lpstr>
      <vt:lpstr>CONCLUSION</vt:lpstr>
      <vt:lpstr>Acknowledgment</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BIOINFORMATICS</dc:title>
  <dc:creator>Farooq Ansari</dc:creator>
  <cp:lastModifiedBy>Farooq Ansari</cp:lastModifiedBy>
  <cp:revision>399</cp:revision>
  <dcterms:created xsi:type="dcterms:W3CDTF">2020-05-17T08:31:52Z</dcterms:created>
  <dcterms:modified xsi:type="dcterms:W3CDTF">2020-05-23T09:01:14Z</dcterms:modified>
</cp:coreProperties>
</file>