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88" r:id="rId18"/>
    <p:sldId id="260" r:id="rId19"/>
    <p:sldId id="287" r:id="rId20"/>
    <p:sldId id="265" r:id="rId21"/>
    <p:sldId id="261" r:id="rId22"/>
    <p:sldId id="268" r:id="rId23"/>
    <p:sldId id="262" r:id="rId24"/>
    <p:sldId id="275" r:id="rId25"/>
    <p:sldId id="269" r:id="rId26"/>
    <p:sldId id="284" r:id="rId27"/>
    <p:sldId id="270" r:id="rId28"/>
    <p:sldId id="276" r:id="rId29"/>
    <p:sldId id="277" r:id="rId30"/>
    <p:sldId id="278"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5" Type="http://schemas.openxmlformats.org/officeDocument/2006/relationships/hyperlink" Target="https://blog.coast.ai/lets-evolve-a-neural-network-with-a-genetic-algorithm-code-included-8809bece164" TargetMode="External"/><Relationship Id="rId4" Type="http://schemas.openxmlformats.org/officeDocument/2006/relationships/hyperlink" Target="https://bmcbioinformatics.biomedcentral.com/articles/10.1186/1471-2105-15-S16-S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LEARNING </a:t>
            </a:r>
            <a:r>
              <a:rPr lang="en-IN" dirty="0" smtClean="0"/>
              <a:t>for</a:t>
            </a:r>
            <a:r>
              <a:rPr lang="en-IN" dirty="0" smtClean="0"/>
              <a:t> </a:t>
            </a:r>
            <a:r>
              <a:rPr lang="en-IN" dirty="0"/>
              <a:t>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smtClean="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smtClean="0">
                <a:solidFill>
                  <a:schemeClr val="accent1">
                    <a:lumMod val="25000"/>
                    <a:lumOff val="75000"/>
                  </a:schemeClr>
                </a:solidFill>
              </a:rPr>
              <a:t> </a:t>
            </a:r>
          </a:p>
          <a:p>
            <a:r>
              <a:rPr lang="en-IN" dirty="0" smtClean="0">
                <a:solidFill>
                  <a:schemeClr val="accent1">
                    <a:lumMod val="25000"/>
                    <a:lumOff val="75000"/>
                  </a:schemeClr>
                </a:solidFill>
              </a:rPr>
              <a:t>Arkadeep Bagal </a:t>
            </a:r>
          </a:p>
          <a:p>
            <a:r>
              <a:rPr lang="en-IN" dirty="0" smtClean="0">
                <a:solidFill>
                  <a:schemeClr val="accent1">
                    <a:lumMod val="25000"/>
                    <a:lumOff val="75000"/>
                  </a:schemeClr>
                </a:solidFill>
              </a:rPr>
              <a:t>Farooq Ansari </a:t>
            </a:r>
          </a:p>
          <a:p>
            <a:r>
              <a:rPr lang="en-IN" dirty="0" smtClean="0">
                <a:solidFill>
                  <a:schemeClr val="accent1">
                    <a:lumMod val="25000"/>
                    <a:lumOff val="75000"/>
                  </a:schemeClr>
                </a:solidFill>
              </a:rPr>
              <a:t>Rohan Kumar Singh </a:t>
            </a:r>
          </a:p>
          <a:p>
            <a:r>
              <a:rPr lang="en-IN" dirty="0" smtClean="0">
                <a:solidFill>
                  <a:schemeClr val="accent1">
                    <a:lumMod val="25000"/>
                    <a:lumOff val="75000"/>
                  </a:schemeClr>
                </a:solidFill>
              </a:rPr>
              <a:t>Rohit Kumar Majee</a:t>
            </a:r>
            <a:endParaRPr lang="en-IN" dirty="0">
              <a:solidFill>
                <a:schemeClr val="accent1">
                  <a:lumMod val="25000"/>
                  <a:lumOff val="75000"/>
                </a:schemeClr>
              </a:solidFill>
            </a:endParaRP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Bilirubin v Direct bilirubin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sp>
        <p:nvSpPr>
          <p:cNvPr id="4" name="Content Placeholder 3"/>
          <p:cNvSpPr>
            <a:spLocks noGrp="1"/>
          </p:cNvSpPr>
          <p:nvPr>
            <p:ph sz="half" idx="1"/>
          </p:nvPr>
        </p:nvSpPr>
        <p:spPr/>
        <p:txBody>
          <a:bodyPr/>
          <a:lstStyle/>
          <a:p>
            <a:r>
              <a:rPr lang="en-IN" dirty="0" smtClean="0"/>
              <a:t>We made a correlation matrix that depicts how some of the features are related to each other, if at all. High correlation among many features imply redundancy in the dataset.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smtClean="0"/>
              <a:t>DIFFERENT STAGES OF THE PIPELINE</a:t>
            </a:r>
            <a:endParaRPr lang="en-IN" dirty="0"/>
          </a:p>
        </p:txBody>
      </p:sp>
    </p:spTree>
    <p:extLst>
      <p:ext uri="{BB962C8B-B14F-4D97-AF65-F5344CB8AC3E}">
        <p14:creationId xmlns:p14="http://schemas.microsoft.com/office/powerpoint/2010/main" val="3630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smtClean="0"/>
              <a:t>In this stage, we clean our dataset and transform it in a way that helps the model.</a:t>
            </a:r>
          </a:p>
          <a:p>
            <a:pPr marL="0" indent="0">
              <a:buNone/>
            </a:pPr>
            <a:r>
              <a:rPr lang="en-IN" dirty="0" smtClean="0"/>
              <a:t>It involves:</a:t>
            </a:r>
          </a:p>
          <a:p>
            <a:r>
              <a:rPr lang="en-IN" dirty="0" smtClean="0"/>
              <a:t>Encoding String values to Integer</a:t>
            </a:r>
          </a:p>
          <a:p>
            <a:r>
              <a:rPr lang="en-IN" dirty="0" smtClean="0"/>
              <a:t>Mean Imputation</a:t>
            </a:r>
          </a:p>
          <a:p>
            <a:r>
              <a:rPr lang="en-IN" dirty="0" smtClean="0"/>
              <a:t>Feature Scaling using a Standard Scaler</a:t>
            </a:r>
            <a:endParaRPr lang="en-IN" dirty="0"/>
          </a:p>
        </p:txBody>
      </p:sp>
    </p:spTree>
    <p:extLst>
      <p:ext uri="{BB962C8B-B14F-4D97-AF65-F5344CB8AC3E}">
        <p14:creationId xmlns:p14="http://schemas.microsoft.com/office/powerpoint/2010/main" val="61211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xmlns=""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r>
              <a:rPr lang="en-IN" dirty="0" smtClean="0"/>
              <a:t>Raw Dataset</a:t>
            </a:r>
            <a:endParaRPr lang="en-IN"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 y="3049520"/>
            <a:ext cx="5392738" cy="2687773"/>
          </a:xfrm>
        </p:spPr>
      </p:pic>
      <p:sp>
        <p:nvSpPr>
          <p:cNvPr id="7" name="Text Placeholder 6"/>
          <p:cNvSpPr>
            <a:spLocks noGrp="1"/>
          </p:cNvSpPr>
          <p:nvPr>
            <p:ph type="body" sz="quarter" idx="3"/>
          </p:nvPr>
        </p:nvSpPr>
        <p:spPr/>
        <p:txBody>
          <a:bodyPr/>
          <a:lstStyle/>
          <a:p>
            <a:r>
              <a:rPr lang="en-IN" dirty="0"/>
              <a:t>	</a:t>
            </a:r>
            <a:r>
              <a:rPr lang="en-IN" dirty="0" smtClean="0"/>
              <a:t>	Processed and Selected</a:t>
            </a:r>
            <a:endParaRPr lang="en-IN"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83454" y="2925763"/>
            <a:ext cx="3462304" cy="2935287"/>
          </a:xfrm>
        </p:spPr>
      </p:pic>
    </p:spTree>
    <p:extLst>
      <p:ext uri="{BB962C8B-B14F-4D97-AF65-F5344CB8AC3E}">
        <p14:creationId xmlns:p14="http://schemas.microsoft.com/office/powerpoint/2010/main" val="265370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a:t>
            </a:r>
            <a:r>
              <a:rPr lang="en-IN" err="1"/>
              <a:t>REGRESSIOn</a:t>
            </a:r>
            <a:endParaRPr lang="en-IN"/>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xmlns=""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spTree>
    <p:extLst>
      <p:ext uri="{BB962C8B-B14F-4D97-AF65-F5344CB8AC3E}">
        <p14:creationId xmlns:p14="http://schemas.microsoft.com/office/powerpoint/2010/main" val="316536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LOGISTIC REGRESSION - COST FUNCTION</a:t>
            </a:r>
            <a:endParaRPr lang="en-IN" dirty="0"/>
          </a:p>
        </p:txBody>
      </p:sp>
      <p:sp>
        <p:nvSpPr>
          <p:cNvPr id="5" name="Content Placeholder 4"/>
          <p:cNvSpPr>
            <a:spLocks noGrp="1"/>
          </p:cNvSpPr>
          <p:nvPr>
            <p:ph sz="half" idx="1"/>
          </p:nvPr>
        </p:nvSpPr>
        <p:spPr/>
        <p:txBody>
          <a:bodyPr/>
          <a:lstStyle/>
          <a:p>
            <a:r>
              <a:rPr lang="en-US" dirty="0"/>
              <a:t>The Cost Function represent the optimization objective. Our aim is to minimize this cost function so that we can develop an accurate model with minimum error.</a:t>
            </a: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87909" y="4356015"/>
            <a:ext cx="5422900" cy="1358731"/>
          </a:xfrm>
          <a:prstGeom prst="rect">
            <a:avLst/>
          </a:prstGeom>
        </p:spPr>
      </p:pic>
      <p:pic>
        <p:nvPicPr>
          <p:cNvPr id="8" name="Picture 7" descr="1_2g14OVjyJqio2zXwJxgj2w.png"/>
          <p:cNvPicPr/>
          <p:nvPr/>
        </p:nvPicPr>
        <p:blipFill>
          <a:blip r:embed="rId3"/>
          <a:stretch>
            <a:fillRect/>
          </a:stretch>
        </p:blipFill>
        <p:spPr>
          <a:xfrm>
            <a:off x="6096001" y="3002724"/>
            <a:ext cx="5731510" cy="815975"/>
          </a:xfrm>
          <a:prstGeom prst="rect">
            <a:avLst/>
          </a:prstGeom>
        </p:spPr>
      </p:pic>
    </p:spTree>
    <p:extLst>
      <p:ext uri="{BB962C8B-B14F-4D97-AF65-F5344CB8AC3E}">
        <p14:creationId xmlns:p14="http://schemas.microsoft.com/office/powerpoint/2010/main" val="75370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smtClean="0"/>
              <a:t>Introduction</a:t>
            </a:r>
          </a:p>
          <a:p>
            <a:r>
              <a:rPr lang="en-IN" dirty="0" smtClean="0"/>
              <a:t>What is Machine Learning?</a:t>
            </a:r>
          </a:p>
          <a:p>
            <a:r>
              <a:rPr lang="en-IN" dirty="0" smtClean="0"/>
              <a:t>Dataset</a:t>
            </a:r>
          </a:p>
          <a:p>
            <a:r>
              <a:rPr lang="en-IN" dirty="0" smtClean="0"/>
              <a:t>Implementation</a:t>
            </a:r>
          </a:p>
          <a:p>
            <a:r>
              <a:rPr lang="en-IN" dirty="0" smtClean="0"/>
              <a:t>GUI</a:t>
            </a:r>
          </a:p>
          <a:p>
            <a:r>
              <a:rPr lang="en-IN" dirty="0" smtClean="0"/>
              <a:t>Results</a:t>
            </a:r>
          </a:p>
          <a:p>
            <a:r>
              <a:rPr lang="en-IN" dirty="0" smtClean="0"/>
              <a:t>Comparative Study</a:t>
            </a:r>
          </a:p>
          <a:p>
            <a:r>
              <a:rPr lang="en-IN" dirty="0" smtClean="0"/>
              <a:t>Conclusion</a:t>
            </a:r>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 - MODEL</a:t>
            </a:r>
            <a:endParaRPr lang="en-IN" dirty="0"/>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dirty="0">
                <a:ea typeface="+mn-lt"/>
                <a:cs typeface="+mn-lt"/>
              </a:rPr>
              <a:t>A Genetic Algorithms is a type of optimization algorithms. It is a stochastic method for function optimization based on the mechanics of natural genetics and biological evolution.</a:t>
            </a:r>
          </a:p>
          <a:p>
            <a:pPr marL="305435" indent="-305435"/>
            <a:r>
              <a:rPr lang="en-IN" dirty="0" smtClean="0">
                <a:ea typeface="+mn-lt"/>
                <a:cs typeface="+mn-lt"/>
              </a:rPr>
              <a:t>It</a:t>
            </a:r>
            <a:r>
              <a:rPr lang="en-IN" dirty="0">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4" name="Picture 4" descr="A close up of a device&#10;&#10;Description generated with high confidence">
            <a:extLst>
              <a:ext uri="{FF2B5EF4-FFF2-40B4-BE49-F238E27FC236}">
                <a16:creationId xmlns:a16="http://schemas.microsoft.com/office/drawing/2014/main" xmlns="" id="{2ABB0C8E-5090-46C7-A207-3F4D5DBADF7E}"/>
              </a:ext>
            </a:extLst>
          </p:cNvPr>
          <p:cNvPicPr>
            <a:picLocks noChangeAspect="1"/>
          </p:cNvPicPr>
          <p:nvPr/>
        </p:nvPicPr>
        <p:blipFill>
          <a:blip r:embed="rId2"/>
          <a:stretch>
            <a:fillRect/>
          </a:stretch>
        </p:blipFill>
        <p:spPr>
          <a:xfrm>
            <a:off x="6774692" y="960723"/>
            <a:ext cx="3852425" cy="5443072"/>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smtClean="0">
                <a:solidFill>
                  <a:srgbClr val="FFFFFF"/>
                </a:solidFill>
                <a:ea typeface="+mn-lt"/>
                <a:cs typeface="+mn-lt"/>
              </a:rPr>
              <a:t>‘</a:t>
            </a:r>
            <a:r>
              <a:rPr lang="en-IN" dirty="0" err="1" smtClean="0">
                <a:solidFill>
                  <a:srgbClr val="FFFFFF"/>
                </a:solidFill>
                <a:ea typeface="+mn-lt"/>
                <a:cs typeface="+mn-lt"/>
              </a:rPr>
              <a:t>tkinter</a:t>
            </a:r>
            <a:r>
              <a:rPr lang="en-IN" dirty="0" smtClean="0">
                <a:solidFill>
                  <a:srgbClr val="FFFFFF"/>
                </a:solidFill>
                <a:ea typeface="+mn-lt"/>
                <a:cs typeface="+mn-lt"/>
              </a:rPr>
              <a:t>’ </a:t>
            </a:r>
            <a:r>
              <a:rPr lang="en-IN" dirty="0">
                <a:solidFill>
                  <a:srgbClr val="FFFFFF"/>
                </a:solidFill>
                <a:ea typeface="+mn-lt"/>
                <a:cs typeface="+mn-lt"/>
              </a:rPr>
              <a:t>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xmlns=""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a16="http://schemas.microsoft.com/office/drawing/2014/main" xmlns="" id="{9E661D03-4DD4-45E7-A047-ED722E826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a16="http://schemas.microsoft.com/office/drawing/2014/main" xmlns=""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marL="0" indent="0" algn="ctr">
              <a:spcBef>
                <a:spcPts val="0"/>
              </a:spcBef>
              <a:spcAft>
                <a:spcPts val="0"/>
              </a:spcAft>
              <a:buNone/>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lnSpcReduction="10000"/>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a:t>
            </a:r>
            <a:r>
              <a:rPr lang="en-US" dirty="0" smtClean="0">
                <a:latin typeface="Calibri"/>
                <a:cs typeface="Calibri"/>
                <a:hlinkClick r:id="rId3"/>
              </a:rPr>
              <a:t>www.coursera.org/learn/machine-learning-with-python</a:t>
            </a: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a:t>
            </a:r>
            <a:r>
              <a:rPr lang="en-US" dirty="0" smtClean="0">
                <a:latin typeface="Calibri"/>
                <a:cs typeface="Calibri"/>
              </a:rPr>
              <a:t>. Genetic Algorithm Implementation</a:t>
            </a:r>
          </a:p>
          <a:p>
            <a:pPr marL="0" indent="0">
              <a:spcBef>
                <a:spcPts val="0"/>
              </a:spcBef>
              <a:spcAft>
                <a:spcPts val="0"/>
              </a:spcAft>
              <a:buNone/>
            </a:pPr>
            <a:r>
              <a:rPr lang="en-US" u="sng" dirty="0">
                <a:hlinkClick r:id="rId4"/>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smtClean="0">
                <a:latin typeface="Calibri"/>
                <a:cs typeface="Calibri"/>
              </a:rPr>
              <a:t>5. More information on Genetic Algorithm</a:t>
            </a:r>
          </a:p>
          <a:p>
            <a:pPr marL="0" indent="0">
              <a:spcBef>
                <a:spcPts val="0"/>
              </a:spcBef>
              <a:spcAft>
                <a:spcPts val="0"/>
              </a:spcAft>
              <a:buNone/>
            </a:pPr>
            <a:r>
              <a:rPr lang="en-US" u="sng" dirty="0">
                <a:hlinkClick r:id="rId5"/>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endParaRPr lang="en-US" sz="2000" dirty="0" smtClean="0">
              <a:ea typeface="+mn-lt"/>
              <a:cs typeface="+mn-lt"/>
            </a:endParaRP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r>
              <a:rPr lang="en-US" sz="2000" dirty="0" smtClean="0">
                <a:ea typeface="+mn-lt"/>
                <a:cs typeface="+mn-lt"/>
              </a:rPr>
              <a:t>.</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p:txBody>
          <a:bodyPr/>
          <a:lstStyle/>
          <a:p>
            <a:r>
              <a:rPr lang="en-IN" dirty="0" smtClean="0"/>
              <a:t>Supervised Learning</a:t>
            </a:r>
          </a:p>
          <a:p>
            <a:pPr lvl="1"/>
            <a:r>
              <a:rPr lang="en-IN" dirty="0" smtClean="0"/>
              <a:t>Linear Regression</a:t>
            </a:r>
          </a:p>
          <a:p>
            <a:pPr lvl="1"/>
            <a:r>
              <a:rPr lang="en-IN" dirty="0" smtClean="0"/>
              <a:t>Logistic Regression</a:t>
            </a:r>
          </a:p>
          <a:p>
            <a:r>
              <a:rPr lang="en-IN" dirty="0" smtClean="0"/>
              <a:t>Unsupervised Learning</a:t>
            </a:r>
          </a:p>
          <a:p>
            <a:pPr lvl="1"/>
            <a:r>
              <a:rPr lang="en-IN" dirty="0" smtClean="0"/>
              <a:t>Clustering</a:t>
            </a:r>
            <a:endParaRPr lang="en-IN" dirty="0"/>
          </a:p>
        </p:txBody>
      </p:sp>
    </p:spTree>
    <p:extLst>
      <p:ext uri="{BB962C8B-B14F-4D97-AF65-F5344CB8AC3E}">
        <p14:creationId xmlns:p14="http://schemas.microsoft.com/office/powerpoint/2010/main" val="5213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a:ea typeface="+mn-lt"/>
                <a:cs typeface="+mn-lt"/>
              </a:rPr>
              <a:t>583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a:t>
            </a:r>
            <a:r>
              <a:rPr lang="en-IN" dirty="0" smtClean="0">
                <a:ea typeface="+mn-lt"/>
                <a:cs typeface="+mn-lt"/>
              </a:rPr>
              <a:t>– Prediction Variable</a:t>
            </a:r>
            <a:endParaRPr lang="en-IN" dirty="0"/>
          </a:p>
          <a:p>
            <a:pPr marL="305435" indent="-305435"/>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502" y="2688335"/>
            <a:ext cx="6539305" cy="3259229"/>
          </a:xfrm>
          <a:prstGeom prst="rect">
            <a:avLst/>
          </a:prstGeom>
        </p:spPr>
      </p:pic>
    </p:spTree>
    <p:extLst>
      <p:ext uri="{BB962C8B-B14F-4D97-AF65-F5344CB8AC3E}">
        <p14:creationId xmlns:p14="http://schemas.microsoft.com/office/powerpoint/2010/main" val="131517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807</TotalTime>
  <Words>642</Words>
  <Application>Microsoft Office PowerPoint</Application>
  <PresentationFormat>Widescreen</PresentationFormat>
  <Paragraphs>143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PowerPoint Presentation</vt:lpstr>
      <vt:lpstr>LOGISTIC REGRESSIOn</vt:lpstr>
      <vt:lpstr>LOGISTIC REGRESSION - COST FUNCTION</vt:lpstr>
      <vt:lpstr>LOGISTIC REGRESSION - MODEL</vt:lpstr>
      <vt:lpstr>GENETIC ALGORITHM</vt:lpstr>
      <vt:lpstr>HYPER-PARAMETER TUNING USING GENETIC ALGORITHM</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404</cp:revision>
  <dcterms:created xsi:type="dcterms:W3CDTF">2020-05-17T08:31:52Z</dcterms:created>
  <dcterms:modified xsi:type="dcterms:W3CDTF">2020-05-23T09:36:15Z</dcterms:modified>
</cp:coreProperties>
</file>