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73" r:id="rId5"/>
    <p:sldId id="272" r:id="rId6"/>
    <p:sldId id="260" r:id="rId7"/>
    <p:sldId id="261" r:id="rId8"/>
    <p:sldId id="263" r:id="rId9"/>
    <p:sldId id="274" r:id="rId10"/>
    <p:sldId id="264" r:id="rId11"/>
    <p:sldId id="266" r:id="rId12"/>
    <p:sldId id="267" r:id="rId13"/>
    <p:sldId id="265" r:id="rId14"/>
    <p:sldId id="268" r:id="rId15"/>
    <p:sldId id="262" r:id="rId16"/>
    <p:sldId id="275" r:id="rId17"/>
    <p:sldId id="269" r:id="rId18"/>
    <p:sldId id="271" r:id="rId19"/>
    <p:sldId id="270"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249675-F1A6-4FB5-8AF3-F005354DE407}" v="1260" dt="2020-05-20T14:05:35.839"/>
    <p1510:client id="{CC5F119A-7B95-49FE-A5DC-981F18874E77}" v="7" dt="2020-05-20T09:33:43.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5/20/2020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5/20/2020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5/20/2020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5/20/2020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5/20/2020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oursera.org/learn/machine-learning-with-python"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MACHINE LEARNING in BIOINFORMATICS</a:t>
            </a:r>
          </a:p>
        </p:txBody>
      </p:sp>
      <p:sp>
        <p:nvSpPr>
          <p:cNvPr id="3" name="Subtitle 2"/>
          <p:cNvSpPr>
            <a:spLocks noGrp="1"/>
          </p:cNvSpPr>
          <p:nvPr>
            <p:ph type="subTitle" idx="1"/>
          </p:nvPr>
        </p:nvSpPr>
        <p:spPr/>
        <p:txBody>
          <a:bodyPr/>
          <a:lstStyle/>
          <a:p>
            <a:r>
              <a:rPr lang="en-IN"/>
              <a:t>Predicting Liver DISEASE USING LOGISTIC Regression and GENETIC Algorithm</a:t>
            </a:r>
          </a:p>
        </p:txBody>
      </p:sp>
    </p:spTree>
    <p:extLst>
      <p:ext uri="{BB962C8B-B14F-4D97-AF65-F5344CB8AC3E}">
        <p14:creationId xmlns:p14="http://schemas.microsoft.com/office/powerpoint/2010/main" val="65134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PIPELINE</a:t>
            </a:r>
          </a:p>
        </p:txBody>
      </p:sp>
      <p:sp>
        <p:nvSpPr>
          <p:cNvPr id="3" name="Content Placeholder 2"/>
          <p:cNvSpPr>
            <a:spLocks noGrp="1"/>
          </p:cNvSpPr>
          <p:nvPr>
            <p:ph idx="1"/>
          </p:nvPr>
        </p:nvSpPr>
        <p:spPr/>
        <p:txBody>
          <a:bodyPr/>
          <a:lstStyle/>
          <a:p>
            <a:r>
              <a:rPr lang="en-IN"/>
              <a:t>Pipeline Goes here</a:t>
            </a:r>
          </a:p>
        </p:txBody>
      </p:sp>
    </p:spTree>
    <p:extLst>
      <p:ext uri="{BB962C8B-B14F-4D97-AF65-F5344CB8AC3E}">
        <p14:creationId xmlns:p14="http://schemas.microsoft.com/office/powerpoint/2010/main" val="1039592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PRE-PROCESSING</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61211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FEATURE SELECTION</a:t>
            </a:r>
          </a:p>
        </p:txBody>
      </p:sp>
      <p:sp>
        <p:nvSpPr>
          <p:cNvPr id="13" name="Rectangle 12">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a:solidFill>
                  <a:srgbClr val="FFFFFF"/>
                </a:solidFill>
                <a:ea typeface="+mn-lt"/>
                <a:cs typeface="+mn-lt"/>
              </a:rPr>
              <a:t>we tried to find the optimum combination among the different features of the dataset that results in the maximum accuracy of the model. For that we are iterating through all the possible combination of all the possible sizes of the features, and choosing the combination that results in the optimum accuracy.</a:t>
            </a:r>
          </a:p>
          <a:p>
            <a:pPr marL="305435" indent="-305435"/>
            <a:endParaRPr lang="en-IN">
              <a:solidFill>
                <a:srgbClr val="FFFFFF"/>
              </a:solidFill>
            </a:endParaRPr>
          </a:p>
        </p:txBody>
      </p:sp>
      <p:pic>
        <p:nvPicPr>
          <p:cNvPr id="5" name="Picture 5" descr="A screenshot of a social media post&#10;&#10;Description generated with very high confidence">
            <a:extLst>
              <a:ext uri="{FF2B5EF4-FFF2-40B4-BE49-F238E27FC236}">
                <a16:creationId xmlns:a16="http://schemas.microsoft.com/office/drawing/2014/main" id="{027A41B3-C89C-44F9-8F22-32CB7851604C}"/>
              </a:ext>
            </a:extLst>
          </p:cNvPr>
          <p:cNvPicPr>
            <a:picLocks noChangeAspect="1"/>
          </p:cNvPicPr>
          <p:nvPr/>
        </p:nvPicPr>
        <p:blipFill>
          <a:blip r:embed="rId2"/>
          <a:stretch>
            <a:fillRect/>
          </a:stretch>
        </p:blipFill>
        <p:spPr>
          <a:xfrm>
            <a:off x="6237817" y="960756"/>
            <a:ext cx="5505449" cy="5264569"/>
          </a:xfrm>
          <a:prstGeom prst="rect">
            <a:avLst/>
          </a:prstGeom>
        </p:spPr>
      </p:pic>
    </p:spTree>
    <p:extLst>
      <p:ext uri="{BB962C8B-B14F-4D97-AF65-F5344CB8AC3E}">
        <p14:creationId xmlns:p14="http://schemas.microsoft.com/office/powerpoint/2010/main" val="61570610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LOGISTIC REGESSION MODEL</a:t>
            </a:r>
          </a:p>
        </p:txBody>
      </p:sp>
      <p:sp>
        <p:nvSpPr>
          <p:cNvPr id="3" name="Content Placeholder 2"/>
          <p:cNvSpPr>
            <a:spLocks noGrp="1"/>
          </p:cNvSpPr>
          <p:nvPr>
            <p:ph idx="1"/>
          </p:nvPr>
        </p:nvSpPr>
        <p:spPr/>
        <p:txBody>
          <a:bodyPr/>
          <a:lstStyle/>
          <a:p>
            <a:pPr marL="0" indent="0">
              <a:buNone/>
            </a:pPr>
            <a:r>
              <a:rPr lang="en-IN">
                <a:ea typeface="+mn-lt"/>
                <a:cs typeface="+mn-lt"/>
              </a:rPr>
              <a:t>After selecting features our logistic regression model consist of the following parameters:</a:t>
            </a:r>
            <a:endParaRPr lang="en-US"/>
          </a:p>
          <a:p>
            <a:pPr marL="305435" indent="-305435"/>
            <a:r>
              <a:rPr lang="en-IN" b="1">
                <a:ea typeface="+mn-lt"/>
                <a:cs typeface="+mn-lt"/>
              </a:rPr>
              <a:t>C </a:t>
            </a:r>
            <a:r>
              <a:rPr lang="en-IN" b="1" i="1">
                <a:ea typeface="+mn-lt"/>
                <a:cs typeface="+mn-lt"/>
              </a:rPr>
              <a:t> default value=1.0 : </a:t>
            </a:r>
            <a:r>
              <a:rPr lang="en-IN">
                <a:ea typeface="+mn-lt"/>
                <a:cs typeface="+mn-lt"/>
              </a:rPr>
              <a:t>Inverse of regularization strength; must be a positive float. Like in support vector machines, smaller values specify stronger regularization.</a:t>
            </a:r>
          </a:p>
          <a:p>
            <a:pPr marL="305435" indent="-305435"/>
            <a:r>
              <a:rPr lang="en-IN" b="1">
                <a:ea typeface="+mn-lt"/>
                <a:cs typeface="+mn-lt"/>
              </a:rPr>
              <a:t>tol</a:t>
            </a:r>
            <a:r>
              <a:rPr lang="en-IN" b="1" i="1">
                <a:ea typeface="+mn-lt"/>
                <a:cs typeface="+mn-lt"/>
              </a:rPr>
              <a:t>float, default=1e-4 :</a:t>
            </a:r>
            <a:r>
              <a:rPr lang="en-IN">
                <a:ea typeface="+mn-lt"/>
                <a:cs typeface="+mn-lt"/>
              </a:rPr>
              <a:t>Tolerance for stopping criteria.</a:t>
            </a:r>
            <a:endParaRPr lang="en-IN" dirty="0"/>
          </a:p>
          <a:p>
            <a:pPr marL="305435" indent="-305435"/>
            <a:r>
              <a:rPr lang="en-IN" b="1">
                <a:ea typeface="+mn-lt"/>
                <a:cs typeface="+mn-lt"/>
              </a:rPr>
              <a:t>penalty</a:t>
            </a:r>
            <a:r>
              <a:rPr lang="en-IN" b="1" i="1">
                <a:ea typeface="+mn-lt"/>
                <a:cs typeface="+mn-lt"/>
              </a:rPr>
              <a:t>{‘l1’, ‘l2’, ‘elasticnet’, ‘none’}, default=’l2’ :</a:t>
            </a:r>
            <a:r>
              <a:rPr lang="en-IN">
                <a:ea typeface="+mn-lt"/>
                <a:cs typeface="+mn-lt"/>
              </a:rPr>
              <a:t>Used to specify the norm used in the penalization.</a:t>
            </a:r>
            <a:endParaRPr lang="en-IN" dirty="0">
              <a:ea typeface="+mn-lt"/>
              <a:cs typeface="+mn-lt"/>
            </a:endParaRPr>
          </a:p>
          <a:p>
            <a:pPr marL="305435" indent="-305435"/>
            <a:r>
              <a:rPr lang="en-IN" b="1">
                <a:ea typeface="+mn-lt"/>
                <a:cs typeface="+mn-lt"/>
              </a:rPr>
              <a:t>solver</a:t>
            </a:r>
            <a:r>
              <a:rPr lang="en-IN" b="1" i="1">
                <a:ea typeface="+mn-lt"/>
                <a:cs typeface="+mn-lt"/>
              </a:rPr>
              <a:t>{‘newton-cg’, ‘lbfgs’, ‘liblinear’, ‘sag’, ‘saga’}, default=’lbfgs’: </a:t>
            </a:r>
            <a:r>
              <a:rPr lang="en-IN">
                <a:ea typeface="+mn-lt"/>
                <a:cs typeface="+mn-lt"/>
              </a:rPr>
              <a:t>Algorithm to use in the optimization problem.</a:t>
            </a:r>
            <a:endParaRPr lang="en-IN" dirty="0"/>
          </a:p>
          <a:p>
            <a:pPr marL="305435" indent="-305435"/>
            <a:endParaRPr lang="en-IN" dirty="0"/>
          </a:p>
          <a:p>
            <a:pPr marL="0" indent="0">
              <a:buNone/>
            </a:pPr>
            <a:endParaRPr lang="en-IN" dirty="0"/>
          </a:p>
        </p:txBody>
      </p:sp>
    </p:spTree>
    <p:extLst>
      <p:ext uri="{BB962C8B-B14F-4D97-AF65-F5344CB8AC3E}">
        <p14:creationId xmlns:p14="http://schemas.microsoft.com/office/powerpoint/2010/main" val="2338616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HYPER-PARAMETER TUNING USING GENETIC ALGORITHM</a:t>
            </a:r>
          </a:p>
        </p:txBody>
      </p:sp>
      <p:sp>
        <p:nvSpPr>
          <p:cNvPr id="13" name="Rectangle 12">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a:solidFill>
                  <a:srgbClr val="FFFFFF"/>
                </a:solidFill>
                <a:ea typeface="+mn-lt"/>
                <a:cs typeface="+mn-lt"/>
              </a:rPr>
              <a:t>Components of Genetic Algorithm.</a:t>
            </a:r>
            <a:endParaRPr lang="en-IN">
              <a:solidFill>
                <a:srgbClr val="FFFFFF"/>
              </a:solidFill>
            </a:endParaRPr>
          </a:p>
          <a:p>
            <a:pPr marL="305435" indent="-305435"/>
            <a:endParaRPr lang="en-IN">
              <a:solidFill>
                <a:srgbClr val="FFFFFF"/>
              </a:solidFill>
            </a:endParaRPr>
          </a:p>
          <a:p>
            <a:pPr marL="0" indent="0">
              <a:buNone/>
            </a:pPr>
            <a:r>
              <a:rPr lang="en-IN">
                <a:solidFill>
                  <a:srgbClr val="FFFFFF"/>
                </a:solidFill>
                <a:ea typeface="+mn-lt"/>
                <a:cs typeface="+mn-lt"/>
              </a:rPr>
              <a:t>        1. Random initial population.</a:t>
            </a:r>
            <a:endParaRPr lang="en-IN">
              <a:solidFill>
                <a:srgbClr val="FFFFFF"/>
              </a:solidFill>
            </a:endParaRPr>
          </a:p>
          <a:p>
            <a:pPr marL="0" indent="0">
              <a:buNone/>
            </a:pPr>
            <a:r>
              <a:rPr lang="en-IN">
                <a:solidFill>
                  <a:srgbClr val="FFFFFF"/>
                </a:solidFill>
                <a:ea typeface="+mn-lt"/>
                <a:cs typeface="+mn-lt"/>
              </a:rPr>
              <a:t>        2. Fitness Function</a:t>
            </a:r>
            <a:endParaRPr lang="en-IN">
              <a:solidFill>
                <a:srgbClr val="FFFFFF"/>
              </a:solidFill>
            </a:endParaRPr>
          </a:p>
          <a:p>
            <a:pPr marL="0" indent="0">
              <a:buNone/>
            </a:pPr>
            <a:r>
              <a:rPr lang="en-IN">
                <a:solidFill>
                  <a:srgbClr val="FFFFFF"/>
                </a:solidFill>
                <a:ea typeface="+mn-lt"/>
                <a:cs typeface="+mn-lt"/>
              </a:rPr>
              <a:t>        3. Selection of random parents</a:t>
            </a:r>
            <a:endParaRPr lang="en-IN">
              <a:solidFill>
                <a:srgbClr val="FFFFFF"/>
              </a:solidFill>
            </a:endParaRPr>
          </a:p>
          <a:p>
            <a:pPr marL="0" indent="0">
              <a:buNone/>
            </a:pPr>
            <a:r>
              <a:rPr lang="en-IN">
                <a:solidFill>
                  <a:srgbClr val="FFFFFF"/>
                </a:solidFill>
                <a:ea typeface="+mn-lt"/>
                <a:cs typeface="+mn-lt"/>
              </a:rPr>
              <a:t>        4. Breeding</a:t>
            </a:r>
            <a:endParaRPr lang="en-IN">
              <a:solidFill>
                <a:srgbClr val="FFFFFF"/>
              </a:solidFill>
            </a:endParaRPr>
          </a:p>
          <a:p>
            <a:pPr marL="0" indent="0">
              <a:buNone/>
            </a:pPr>
            <a:r>
              <a:rPr lang="en-IN">
                <a:solidFill>
                  <a:srgbClr val="FFFFFF"/>
                </a:solidFill>
                <a:ea typeface="+mn-lt"/>
                <a:cs typeface="+mn-lt"/>
              </a:rPr>
              <a:t>        5. Mutation</a:t>
            </a:r>
            <a:endParaRPr lang="en-IN">
              <a:solidFill>
                <a:srgbClr val="FFFFFF"/>
              </a:solidFill>
            </a:endParaRPr>
          </a:p>
        </p:txBody>
      </p:sp>
      <p:pic>
        <p:nvPicPr>
          <p:cNvPr id="4" name="Picture 4" descr="A close up of a device&#10;&#10;Description generated with high confidence">
            <a:extLst>
              <a:ext uri="{FF2B5EF4-FFF2-40B4-BE49-F238E27FC236}">
                <a16:creationId xmlns:a16="http://schemas.microsoft.com/office/drawing/2014/main" id="{2ABB0C8E-5090-46C7-A207-3F4D5DBADF7E}"/>
              </a:ext>
            </a:extLst>
          </p:cNvPr>
          <p:cNvPicPr>
            <a:picLocks noChangeAspect="1"/>
          </p:cNvPicPr>
          <p:nvPr/>
        </p:nvPicPr>
        <p:blipFill>
          <a:blip r:embed="rId2"/>
          <a:stretch>
            <a:fillRect/>
          </a:stretch>
        </p:blipFill>
        <p:spPr>
          <a:xfrm>
            <a:off x="6774692" y="960723"/>
            <a:ext cx="3852425" cy="5443072"/>
          </a:xfrm>
          <a:prstGeom prst="rect">
            <a:avLst/>
          </a:prstGeom>
        </p:spPr>
      </p:pic>
    </p:spTree>
    <p:extLst>
      <p:ext uri="{BB962C8B-B14F-4D97-AF65-F5344CB8AC3E}">
        <p14:creationId xmlns:p14="http://schemas.microsoft.com/office/powerpoint/2010/main" val="27676803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Graphical USER-INTERFACE</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2776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0205" y="1770826"/>
            <a:ext cx="10993546" cy="590321"/>
          </a:xfrm>
        </p:spPr>
        <p:txBody>
          <a:bodyPr>
            <a:normAutofit/>
          </a:bodyPr>
          <a:lstStyle/>
          <a:p>
            <a:r>
              <a:rPr lang="en-IN" sz="2800"/>
              <a:t>RESULTS</a:t>
            </a:r>
          </a:p>
        </p:txBody>
      </p:sp>
    </p:spTree>
    <p:extLst>
      <p:ext uri="{BB962C8B-B14F-4D97-AF65-F5344CB8AC3E}">
        <p14:creationId xmlns:p14="http://schemas.microsoft.com/office/powerpoint/2010/main" val="1742346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ACCURACY </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137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LOGISTIC CURVE</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99837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CONFUSION MATRIX</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4788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796" y="641245"/>
            <a:ext cx="11029616" cy="1013800"/>
          </a:xfrm>
        </p:spPr>
        <p:txBody>
          <a:bodyPr/>
          <a:lstStyle/>
          <a:p>
            <a:r>
              <a:rPr lang="en-IN"/>
              <a:t>OUTLINE</a:t>
            </a:r>
          </a:p>
        </p:txBody>
      </p:sp>
      <p:sp>
        <p:nvSpPr>
          <p:cNvPr id="3" name="Content Placeholder 2"/>
          <p:cNvSpPr>
            <a:spLocks noGrp="1"/>
          </p:cNvSpPr>
          <p:nvPr>
            <p:ph idx="1"/>
          </p:nvPr>
        </p:nvSpPr>
        <p:spPr>
          <a:xfrm>
            <a:off x="451796" y="2180495"/>
            <a:ext cx="5457299" cy="4479096"/>
          </a:xfrm>
        </p:spPr>
        <p:txBody>
          <a:bodyPr>
            <a:noAutofit/>
          </a:bodyPr>
          <a:lstStyle/>
          <a:p>
            <a:pPr marL="342900" indent="-342900">
              <a:buFont typeface="+mj-lt"/>
              <a:buAutoNum type="arabicPeriod"/>
            </a:pPr>
            <a:r>
              <a:rPr lang="en-IN" sz="1600"/>
              <a:t>Introduction</a:t>
            </a:r>
          </a:p>
          <a:p>
            <a:pPr marL="342900" indent="-342900">
              <a:buFont typeface="+mj-lt"/>
              <a:buAutoNum type="arabicPeriod"/>
            </a:pPr>
            <a:r>
              <a:rPr lang="en-IN" sz="1600"/>
              <a:t>What is Machine Learning?</a:t>
            </a:r>
          </a:p>
          <a:p>
            <a:pPr marL="666900" lvl="1" indent="-342900">
              <a:buFont typeface="+mj-lt"/>
              <a:buAutoNum type="alphaLcPeriod"/>
            </a:pPr>
            <a:r>
              <a:rPr lang="en-IN"/>
              <a:t> Definition</a:t>
            </a:r>
          </a:p>
          <a:p>
            <a:pPr marL="724050" lvl="1" indent="-400050">
              <a:buFont typeface="+mj-lt"/>
              <a:buAutoNum type="alphaLcPeriod"/>
            </a:pPr>
            <a:r>
              <a:rPr lang="en-IN"/>
              <a:t>Logistic Regression</a:t>
            </a:r>
          </a:p>
          <a:p>
            <a:pPr marL="724050" lvl="1" indent="-400050">
              <a:buFont typeface="+mj-lt"/>
              <a:buAutoNum type="alphaLcPeriod"/>
            </a:pPr>
            <a:r>
              <a:rPr lang="en-IN"/>
              <a:t>Genetic Algorithm</a:t>
            </a:r>
          </a:p>
          <a:p>
            <a:pPr marL="342900" indent="-342900">
              <a:buFont typeface="+mj-lt"/>
              <a:buAutoNum type="arabicPeriod"/>
            </a:pPr>
            <a:r>
              <a:rPr lang="en-IN" sz="1600"/>
              <a:t>Dataset</a:t>
            </a:r>
          </a:p>
          <a:p>
            <a:pPr marL="342900" indent="-342900">
              <a:buFont typeface="+mj-lt"/>
              <a:buAutoNum type="arabicPeriod"/>
            </a:pPr>
            <a:r>
              <a:rPr lang="en-IN" sz="1600"/>
              <a:t>Implementation</a:t>
            </a:r>
          </a:p>
          <a:p>
            <a:pPr marL="666900" lvl="1" indent="-342900">
              <a:buFont typeface="+mj-lt"/>
              <a:buAutoNum type="alphaLcPeriod"/>
            </a:pPr>
            <a:r>
              <a:rPr lang="en-IN"/>
              <a:t>Pipeline</a:t>
            </a:r>
          </a:p>
          <a:p>
            <a:pPr marL="666900" lvl="1" indent="-342900">
              <a:buFont typeface="+mj-lt"/>
              <a:buAutoNum type="alphaLcPeriod"/>
            </a:pPr>
            <a:r>
              <a:rPr lang="en-IN"/>
              <a:t>Data Pre-processing</a:t>
            </a:r>
          </a:p>
          <a:p>
            <a:pPr marL="666900" lvl="1" indent="-342900">
              <a:buFont typeface="+mj-lt"/>
              <a:buAutoNum type="alphaLcPeriod"/>
            </a:pPr>
            <a:r>
              <a:rPr lang="en-IN"/>
              <a:t>Feature Selection</a:t>
            </a:r>
          </a:p>
          <a:p>
            <a:pPr marL="666900" lvl="1" indent="-342900">
              <a:buFont typeface="+mj-lt"/>
              <a:buAutoNum type="alphaLcPeriod"/>
            </a:pPr>
            <a:r>
              <a:rPr lang="en-IN"/>
              <a:t>Logistic Regression Model</a:t>
            </a:r>
          </a:p>
          <a:p>
            <a:pPr marL="666900" lvl="1" indent="-342900">
              <a:buFont typeface="+mj-lt"/>
              <a:buAutoNum type="alphaLcPeriod"/>
            </a:pPr>
            <a:r>
              <a:rPr lang="en-IN"/>
              <a:t>Hyper-parameter tuning with Genetic Algorithm</a:t>
            </a:r>
          </a:p>
          <a:p>
            <a:pPr marL="666900" lvl="1" indent="-342900">
              <a:buFont typeface="+mj-lt"/>
              <a:buAutoNum type="alphaLcPeriod"/>
            </a:pPr>
            <a:r>
              <a:rPr lang="en-IN"/>
              <a:t>GUI Demo</a:t>
            </a:r>
          </a:p>
          <a:p>
            <a:pPr marL="666900" lvl="1" indent="-342900">
              <a:buFont typeface="+mj-lt"/>
              <a:buAutoNum type="alphaLcPeriod"/>
            </a:pPr>
            <a:endParaRPr lang="en-IN"/>
          </a:p>
        </p:txBody>
      </p:sp>
      <p:sp>
        <p:nvSpPr>
          <p:cNvPr id="4" name="Content Placeholder 2"/>
          <p:cNvSpPr txBox="1">
            <a:spLocks/>
          </p:cNvSpPr>
          <p:nvPr/>
        </p:nvSpPr>
        <p:spPr>
          <a:xfrm>
            <a:off x="7263788" y="2180495"/>
            <a:ext cx="5457299"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Font typeface="+mj-lt"/>
              <a:buAutoNum type="arabicPeriod" startAt="4"/>
            </a:pPr>
            <a:endParaRPr lang="en-IN"/>
          </a:p>
        </p:txBody>
      </p:sp>
      <p:sp>
        <p:nvSpPr>
          <p:cNvPr id="5" name="Content Placeholder 2"/>
          <p:cNvSpPr txBox="1">
            <a:spLocks/>
          </p:cNvSpPr>
          <p:nvPr/>
        </p:nvSpPr>
        <p:spPr>
          <a:xfrm>
            <a:off x="5909095" y="2016595"/>
            <a:ext cx="5457299" cy="44790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66900" lvl="1" indent="-342900">
              <a:buFont typeface="+mj-lt"/>
              <a:buAutoNum type="arabicPeriod" startAt="5"/>
            </a:pPr>
            <a:r>
              <a:rPr lang="en-IN"/>
              <a:t>Results</a:t>
            </a:r>
          </a:p>
          <a:p>
            <a:pPr marL="666900" lvl="1" indent="-342900">
              <a:buFont typeface="+mj-lt"/>
              <a:buAutoNum type="arabicPeriod" startAt="5"/>
            </a:pPr>
            <a:r>
              <a:rPr lang="en-IN"/>
              <a:t>Comparative Study</a:t>
            </a:r>
          </a:p>
          <a:p>
            <a:pPr marL="666900" lvl="1" indent="-342900">
              <a:buFont typeface="+mj-lt"/>
              <a:buAutoNum type="arabicPeriod" startAt="5"/>
            </a:pPr>
            <a:r>
              <a:rPr lang="en-IN"/>
              <a:t>Conclusion</a:t>
            </a:r>
          </a:p>
          <a:p>
            <a:pPr marL="666900" lvl="1" indent="-342900">
              <a:buFont typeface="+mj-lt"/>
              <a:buAutoNum type="arabicPeriod" startAt="5"/>
            </a:pPr>
            <a:r>
              <a:rPr lang="en-IN"/>
              <a:t>Acknowledgement</a:t>
            </a:r>
          </a:p>
          <a:p>
            <a:pPr marL="666900" lvl="1" indent="-342900">
              <a:buFont typeface="+mj-lt"/>
              <a:buAutoNum type="arabicPeriod" startAt="5"/>
            </a:pPr>
            <a:r>
              <a:rPr lang="en-IN"/>
              <a:t>References</a:t>
            </a:r>
          </a:p>
          <a:p>
            <a:pPr marL="666900" lvl="1" indent="-342900">
              <a:buFont typeface="+mj-lt"/>
              <a:buAutoNum type="arabicPeriod" startAt="5"/>
            </a:pPr>
            <a:endParaRPr lang="en-IN"/>
          </a:p>
          <a:p>
            <a:pPr marL="324000" lvl="1" indent="0">
              <a:buNone/>
            </a:pPr>
            <a:endParaRPr lang="en-IN"/>
          </a:p>
          <a:p>
            <a:pPr marL="324000" lvl="1" indent="0">
              <a:buNone/>
            </a:pPr>
            <a:endParaRPr lang="en-IN"/>
          </a:p>
          <a:p>
            <a:pPr marL="324000" lvl="1" indent="0">
              <a:buNone/>
            </a:pPr>
            <a:endParaRPr lang="en-IN"/>
          </a:p>
          <a:p>
            <a:pPr marL="324000" lvl="1" indent="0">
              <a:buNone/>
            </a:pPr>
            <a:endParaRPr lang="en-IN"/>
          </a:p>
          <a:p>
            <a:pPr marL="666900" lvl="1" indent="-342900">
              <a:buFont typeface="+mj-lt"/>
              <a:buAutoNum type="arabicPeriod" startAt="5"/>
            </a:pPr>
            <a:endParaRPr lang="en-IN"/>
          </a:p>
          <a:p>
            <a:pPr marL="666900" lvl="1" indent="-342900">
              <a:buFont typeface="+mj-lt"/>
              <a:buAutoNum type="arabicPeriod" startAt="5"/>
            </a:pPr>
            <a:endParaRPr lang="en-IN"/>
          </a:p>
          <a:p>
            <a:pPr marL="666900" lvl="1" indent="-342900">
              <a:buFont typeface="+mj-lt"/>
              <a:buAutoNum type="arabicPeriod" startAt="5"/>
            </a:pPr>
            <a:endParaRPr lang="en-IN"/>
          </a:p>
        </p:txBody>
      </p:sp>
    </p:spTree>
    <p:extLst>
      <p:ext uri="{BB962C8B-B14F-4D97-AF65-F5344CB8AC3E}">
        <p14:creationId xmlns:p14="http://schemas.microsoft.com/office/powerpoint/2010/main" val="3989378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Comparative Study</a:t>
            </a:r>
          </a:p>
        </p:txBody>
      </p:sp>
      <p:pic>
        <p:nvPicPr>
          <p:cNvPr id="7" name="Picture 7" descr="A screenshot of a cell phone&#10;&#10;Description generated with very high confidence">
            <a:extLst>
              <a:ext uri="{FF2B5EF4-FFF2-40B4-BE49-F238E27FC236}">
                <a16:creationId xmlns:a16="http://schemas.microsoft.com/office/drawing/2014/main" id="{1AB1B163-FFF9-4BDE-9CEE-C1C77A87A791}"/>
              </a:ext>
            </a:extLst>
          </p:cNvPr>
          <p:cNvPicPr>
            <a:picLocks noGrp="1" noChangeAspect="1"/>
          </p:cNvPicPr>
          <p:nvPr>
            <p:ph idx="1"/>
          </p:nvPr>
        </p:nvPicPr>
        <p:blipFill>
          <a:blip r:embed="rId2"/>
          <a:stretch>
            <a:fillRect/>
          </a:stretch>
        </p:blipFill>
        <p:spPr>
          <a:xfrm>
            <a:off x="2351355" y="2011163"/>
            <a:ext cx="7288204" cy="4757802"/>
          </a:xfrm>
        </p:spPr>
      </p:pic>
    </p:spTree>
    <p:extLst>
      <p:ext uri="{BB962C8B-B14F-4D97-AF65-F5344CB8AC3E}">
        <p14:creationId xmlns:p14="http://schemas.microsoft.com/office/powerpoint/2010/main" val="2523142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CONCLUSION</a:t>
            </a:r>
          </a:p>
        </p:txBody>
      </p:sp>
      <p:sp>
        <p:nvSpPr>
          <p:cNvPr id="3" name="Content Placeholder 2"/>
          <p:cNvSpPr>
            <a:spLocks noGrp="1"/>
          </p:cNvSpPr>
          <p:nvPr>
            <p:ph idx="1"/>
          </p:nvPr>
        </p:nvSpPr>
        <p:spPr/>
        <p:txBody>
          <a:bodyPr/>
          <a:lstStyle/>
          <a:p>
            <a:pPr marL="305435" indent="-305435" algn="ctr">
              <a:spcBef>
                <a:spcPts val="0"/>
              </a:spcBef>
              <a:spcAft>
                <a:spcPts val="0"/>
              </a:spcAft>
            </a:pPr>
            <a:r>
              <a:rPr lang="en-US" sz="2000">
                <a:latin typeface="Calibri"/>
                <a:cs typeface="Calibri"/>
              </a:rPr>
              <a:t>As we can observe, there is plenty of scope in the field of Bio-Medical Informatics for us, as budding Computer Science students to explore and implement ground-breaking algorithms &amp; machine learning pipelines to extract meaningful inferences that can directly help people. </a:t>
            </a:r>
            <a:endParaRPr lang="en-US" sz="2000">
              <a:ea typeface="+mn-lt"/>
              <a:cs typeface="+mn-lt"/>
            </a:endParaRPr>
          </a:p>
          <a:p>
            <a:pPr marL="0" indent="0" algn="ctr">
              <a:spcBef>
                <a:spcPts val="0"/>
              </a:spcBef>
              <a:spcAft>
                <a:spcPts val="0"/>
              </a:spcAft>
              <a:buNone/>
            </a:pPr>
            <a:r>
              <a:rPr lang="en-US" sz="2000">
                <a:ea typeface="+mn-lt"/>
                <a:cs typeface="+mn-lt"/>
              </a:rPr>
              <a:t>It is our conviction that we would contribute to this ever-growing field and improve our initial understandings.</a:t>
            </a:r>
          </a:p>
          <a:p>
            <a:pPr marL="305435" indent="-305435"/>
            <a:endParaRPr lang="en-IN" dirty="0"/>
          </a:p>
        </p:txBody>
      </p:sp>
    </p:spTree>
    <p:extLst>
      <p:ext uri="{BB962C8B-B14F-4D97-AF65-F5344CB8AC3E}">
        <p14:creationId xmlns:p14="http://schemas.microsoft.com/office/powerpoint/2010/main" val="2318599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Acknowledgment</a:t>
            </a:r>
          </a:p>
        </p:txBody>
      </p:sp>
      <p:sp>
        <p:nvSpPr>
          <p:cNvPr id="3" name="Content Placeholder 2"/>
          <p:cNvSpPr>
            <a:spLocks noGrp="1"/>
          </p:cNvSpPr>
          <p:nvPr>
            <p:ph idx="1"/>
          </p:nvPr>
        </p:nvSpPr>
        <p:spPr/>
        <p:txBody>
          <a:bodyPr/>
          <a:lstStyle/>
          <a:p>
            <a:pPr marL="305435" indent="-305435" algn="ctr">
              <a:spcBef>
                <a:spcPts val="0"/>
              </a:spcBef>
              <a:spcAft>
                <a:spcPts val="0"/>
              </a:spcAft>
            </a:pPr>
            <a:r>
              <a:rPr lang="en-US" sz="2000">
                <a:latin typeface="Calibri"/>
                <a:cs typeface="Calibri"/>
              </a:rPr>
              <a:t>We would like to thank our mentor Mr. Sabyasachi Mukherjee Sir, for his continuous guidance during the preparation for this topic. </a:t>
            </a:r>
            <a:endParaRPr lang="en-US" sz="2000">
              <a:ea typeface="+mn-lt"/>
              <a:cs typeface="+mn-lt"/>
            </a:endParaRPr>
          </a:p>
          <a:p>
            <a:pPr marL="0" indent="0" algn="ctr">
              <a:spcBef>
                <a:spcPts val="0"/>
              </a:spcBef>
              <a:spcAft>
                <a:spcPts val="0"/>
              </a:spcAft>
              <a:buNone/>
            </a:pPr>
            <a:r>
              <a:rPr lang="en-US" sz="2000">
                <a:latin typeface="Calibri"/>
                <a:cs typeface="Calibri"/>
              </a:rPr>
              <a:t>We would like to thank the Head of Computer Science &amp; Engineering department, Dr. Monish Chatterjee for providing us with the opportunity to explore such technological fields.</a:t>
            </a:r>
            <a:endParaRPr lang="en-IN" sz="2000"/>
          </a:p>
        </p:txBody>
      </p:sp>
    </p:spTree>
    <p:extLst>
      <p:ext uri="{BB962C8B-B14F-4D97-AF65-F5344CB8AC3E}">
        <p14:creationId xmlns:p14="http://schemas.microsoft.com/office/powerpoint/2010/main" val="53446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REFERENCES</a:t>
            </a:r>
          </a:p>
        </p:txBody>
      </p:sp>
      <p:sp>
        <p:nvSpPr>
          <p:cNvPr id="3" name="Content Placeholder 2"/>
          <p:cNvSpPr>
            <a:spLocks noGrp="1"/>
          </p:cNvSpPr>
          <p:nvPr>
            <p:ph idx="1"/>
          </p:nvPr>
        </p:nvSpPr>
        <p:spPr/>
        <p:txBody>
          <a:bodyPr/>
          <a:lstStyle/>
          <a:p>
            <a:pPr marL="0" indent="0">
              <a:spcBef>
                <a:spcPts val="0"/>
              </a:spcBef>
              <a:spcAft>
                <a:spcPts val="0"/>
              </a:spcAft>
              <a:buNone/>
            </a:pPr>
            <a:r>
              <a:rPr lang="en-US">
                <a:latin typeface="Calibri"/>
                <a:cs typeface="Calibri"/>
              </a:rPr>
              <a:t>1. Dataset was taken from the popular UCI Machine Learning Repository </a:t>
            </a:r>
            <a:endParaRPr lang="en-US" dirty="0">
              <a:latin typeface="Gill Sans MT" panose="020B0502020104020203"/>
              <a:cs typeface="Calibri"/>
            </a:endParaRPr>
          </a:p>
          <a:p>
            <a:pPr marL="0" indent="0">
              <a:spcBef>
                <a:spcPts val="0"/>
              </a:spcBef>
              <a:spcAft>
                <a:spcPts val="0"/>
              </a:spcAft>
              <a:buNone/>
            </a:pPr>
            <a:r>
              <a:rPr lang="en-US" dirty="0">
                <a:latin typeface="Calibri"/>
                <a:cs typeface="Calibri"/>
                <a:hlinkClick r:id="" action="ppaction://noaction"/>
              </a:rPr>
              <a:t>http://archive.ics.uci.edu/ml/machine-learning-databases/heart-disease/</a:t>
            </a:r>
            <a:endParaRPr lang="en-US">
              <a:ea typeface="+mn-lt"/>
              <a:cs typeface="+mn-lt"/>
            </a:endParaRPr>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a:latin typeface="Calibri"/>
                <a:cs typeface="Calibri"/>
              </a:rPr>
              <a:t>2. The Python in-built machine learning module "Scikit-Learn"</a:t>
            </a:r>
            <a:endParaRPr lang="en-US" dirty="0">
              <a:ea typeface="+mn-lt"/>
              <a:cs typeface="+mn-lt"/>
            </a:endParaRPr>
          </a:p>
          <a:p>
            <a:pPr marL="0" indent="0">
              <a:spcBef>
                <a:spcPts val="0"/>
              </a:spcBef>
              <a:spcAft>
                <a:spcPts val="0"/>
              </a:spcAft>
              <a:buNone/>
            </a:pPr>
            <a:r>
              <a:rPr lang="en-US" dirty="0">
                <a:latin typeface="Calibri"/>
                <a:cs typeface="Calibri"/>
                <a:hlinkClick r:id="rId2"/>
              </a:rPr>
              <a:t>https://scikit-learn.org/stable/</a:t>
            </a:r>
            <a:endParaRPr lang="en-US" dirty="0">
              <a:ea typeface="+mn-lt"/>
              <a:cs typeface="+mn-lt"/>
            </a:endParaRPr>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a:latin typeface="Calibri"/>
                <a:cs typeface="Calibri"/>
              </a:rPr>
              <a:t>3. Understanding of the Algorithms and various Data Science costructs from the popular MOOC by Andrew Ng</a:t>
            </a:r>
            <a:endParaRPr lang="en-US" dirty="0">
              <a:ea typeface="+mn-lt"/>
              <a:cs typeface="+mn-lt"/>
            </a:endParaRPr>
          </a:p>
          <a:p>
            <a:pPr marL="0" indent="0">
              <a:spcBef>
                <a:spcPts val="0"/>
              </a:spcBef>
              <a:spcAft>
                <a:spcPts val="0"/>
              </a:spcAft>
              <a:buNone/>
            </a:pPr>
            <a:r>
              <a:rPr lang="en-US" dirty="0">
                <a:latin typeface="Calibri"/>
                <a:cs typeface="Calibri"/>
                <a:hlinkClick r:id="rId3"/>
              </a:rPr>
              <a:t>https://www.coursera.org/learn/machine-learning-with-python</a:t>
            </a:r>
            <a:endParaRPr lang="en-IN"/>
          </a:p>
        </p:txBody>
      </p:sp>
    </p:spTree>
    <p:extLst>
      <p:ext uri="{BB962C8B-B14F-4D97-AF65-F5344CB8AC3E}">
        <p14:creationId xmlns:p14="http://schemas.microsoft.com/office/powerpoint/2010/main" val="231504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a:t>
            </a:r>
          </a:p>
        </p:txBody>
      </p:sp>
      <p:sp>
        <p:nvSpPr>
          <p:cNvPr id="3" name="Content Placeholder 2"/>
          <p:cNvSpPr>
            <a:spLocks noGrp="1"/>
          </p:cNvSpPr>
          <p:nvPr>
            <p:ph idx="1"/>
          </p:nvPr>
        </p:nvSpPr>
        <p:spPr/>
        <p:txBody>
          <a:bodyPr/>
          <a:lstStyle/>
          <a:p>
            <a:pPr marL="0" indent="0" algn="ctr">
              <a:spcBef>
                <a:spcPts val="0"/>
              </a:spcBef>
              <a:spcAft>
                <a:spcPts val="0"/>
              </a:spcAft>
              <a:buNone/>
            </a:pPr>
            <a:r>
              <a:rPr lang="en-US" sz="2000">
                <a:ea typeface="+mn-lt"/>
                <a:cs typeface="+mn-lt"/>
              </a:rPr>
              <a:t>In this short presentation, we would like to talk about and explore the various ways popular machine learning algorithms can help us extract useful and actionable data from seemingly ordinary datasets with its implementation.</a:t>
            </a:r>
            <a:endParaRPr lang="en-US" sz="2000"/>
          </a:p>
          <a:p>
            <a:pPr marL="0" indent="0" algn="ctr">
              <a:spcBef>
                <a:spcPts val="0"/>
              </a:spcBef>
              <a:spcAft>
                <a:spcPts val="0"/>
              </a:spcAft>
              <a:buNone/>
            </a:pPr>
            <a:r>
              <a:rPr lang="en-US" sz="2000">
                <a:ea typeface="+mn-lt"/>
                <a:cs typeface="+mn-lt"/>
              </a:rPr>
              <a:t>We would also explore some popular machine learning algorithms and how they work.</a:t>
            </a:r>
          </a:p>
          <a:p>
            <a:pPr marL="305435" indent="-305435"/>
            <a:endParaRPr lang="en-IN" sz="2000"/>
          </a:p>
        </p:txBody>
      </p:sp>
    </p:spTree>
    <p:extLst>
      <p:ext uri="{BB962C8B-B14F-4D97-AF65-F5344CB8AC3E}">
        <p14:creationId xmlns:p14="http://schemas.microsoft.com/office/powerpoint/2010/main" val="170764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2952" y="1934728"/>
            <a:ext cx="10993546" cy="590321"/>
          </a:xfrm>
        </p:spPr>
        <p:txBody>
          <a:bodyPr>
            <a:normAutofit/>
          </a:bodyPr>
          <a:lstStyle/>
          <a:p>
            <a:r>
              <a:rPr lang="en-IN" sz="2800"/>
              <a:t>WHAT IS MACHINE LEARNING?</a:t>
            </a:r>
          </a:p>
        </p:txBody>
      </p:sp>
    </p:spTree>
    <p:extLst>
      <p:ext uri="{BB962C8B-B14F-4D97-AF65-F5344CB8AC3E}">
        <p14:creationId xmlns:p14="http://schemas.microsoft.com/office/powerpoint/2010/main" val="408516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DEFINITION</a:t>
            </a:r>
          </a:p>
        </p:txBody>
      </p:sp>
      <p:sp>
        <p:nvSpPr>
          <p:cNvPr id="3" name="Content Placeholder 2"/>
          <p:cNvSpPr>
            <a:spLocks noGrp="1"/>
          </p:cNvSpPr>
          <p:nvPr>
            <p:ph idx="1"/>
          </p:nvPr>
        </p:nvSpPr>
        <p:spPr/>
        <p:txBody>
          <a:bodyPr/>
          <a:lstStyle/>
          <a:p>
            <a:pPr marL="305435" indent="-305435">
              <a:spcAft>
                <a:spcPts val="0"/>
              </a:spcAft>
            </a:pPr>
            <a:r>
              <a:rPr lang="en-US" sz="2000">
                <a:ea typeface="+mn-lt"/>
                <a:cs typeface="+mn-lt"/>
              </a:rPr>
              <a:t>Some popular definitions are as follows </a:t>
            </a:r>
          </a:p>
          <a:p>
            <a:pPr marL="305435" indent="-305435">
              <a:spcAft>
                <a:spcPts val="0"/>
              </a:spcAft>
            </a:pPr>
            <a:r>
              <a:rPr lang="en-US" sz="2000" b="1" u="sng">
                <a:ea typeface="+mn-lt"/>
                <a:cs typeface="+mn-lt"/>
              </a:rPr>
              <a:t>Arthur Samuel(1959): </a:t>
            </a:r>
            <a:r>
              <a:rPr lang="en-US" sz="2000">
                <a:ea typeface="+mn-lt"/>
                <a:cs typeface="+mn-lt"/>
              </a:rPr>
              <a:t>Field of study that gives computers the ability to learn without being explicitly programmed.</a:t>
            </a:r>
          </a:p>
          <a:p>
            <a:pPr marL="305435" indent="-305435">
              <a:spcAft>
                <a:spcPts val="0"/>
              </a:spcAft>
            </a:pPr>
            <a:r>
              <a:rPr lang="en-US" sz="2000" b="1" u="sng">
                <a:latin typeface="Calibri"/>
                <a:cs typeface="Calibri"/>
              </a:rPr>
              <a:t>Tom Mitchell(1998):</a:t>
            </a:r>
            <a:r>
              <a:rPr lang="en-US" sz="2000">
                <a:latin typeface="Calibri"/>
                <a:cs typeface="Calibri"/>
              </a:rPr>
              <a:t> A computer program is said to learn from experience</a:t>
            </a:r>
            <a:r>
              <a:rPr lang="en-US" sz="2000" b="1">
                <a:latin typeface="Calibri"/>
                <a:cs typeface="Calibri"/>
              </a:rPr>
              <a:t>(E) </a:t>
            </a:r>
            <a:r>
              <a:rPr lang="en-US" sz="2000">
                <a:latin typeface="Calibri"/>
                <a:cs typeface="Calibri"/>
              </a:rPr>
              <a:t>with respect to some task </a:t>
            </a:r>
            <a:r>
              <a:rPr lang="en-US" sz="2000" b="1">
                <a:latin typeface="Calibri"/>
                <a:cs typeface="Calibri"/>
              </a:rPr>
              <a:t>(T) </a:t>
            </a:r>
            <a:r>
              <a:rPr lang="en-US" sz="2000">
                <a:latin typeface="Calibri"/>
                <a:cs typeface="Calibri"/>
              </a:rPr>
              <a:t>and some performance measure </a:t>
            </a:r>
            <a:r>
              <a:rPr lang="en-US" sz="2000" b="1">
                <a:latin typeface="Calibri"/>
                <a:cs typeface="Calibri"/>
              </a:rPr>
              <a:t>(</a:t>
            </a:r>
            <a:r>
              <a:rPr lang="en-US" sz="2000">
                <a:latin typeface="Calibri"/>
                <a:cs typeface="Calibri"/>
              </a:rPr>
              <a:t>P) , if its performance on </a:t>
            </a:r>
            <a:r>
              <a:rPr lang="en-US" sz="2000" b="1">
                <a:latin typeface="Calibri"/>
                <a:cs typeface="Calibri"/>
              </a:rPr>
              <a:t>T</a:t>
            </a:r>
            <a:r>
              <a:rPr lang="en-US" sz="2000">
                <a:latin typeface="Calibri"/>
                <a:cs typeface="Calibri"/>
              </a:rPr>
              <a:t> , as measured by </a:t>
            </a:r>
            <a:r>
              <a:rPr lang="en-US" sz="2000" b="1">
                <a:ea typeface="+mn-lt"/>
                <a:cs typeface="+mn-lt"/>
              </a:rPr>
              <a:t>P </a:t>
            </a:r>
            <a:r>
              <a:rPr lang="en-US" sz="2000">
                <a:ea typeface="+mn-lt"/>
                <a:cs typeface="+mn-lt"/>
              </a:rPr>
              <a:t>, improves with experience </a:t>
            </a:r>
            <a:r>
              <a:rPr lang="en-US" sz="2000" b="1">
                <a:ea typeface="+mn-lt"/>
                <a:cs typeface="+mn-lt"/>
              </a:rPr>
              <a:t>E.</a:t>
            </a:r>
            <a:r>
              <a:rPr lang="en-US" sz="2000">
                <a:ea typeface="+mn-lt"/>
                <a:cs typeface="+mn-lt"/>
              </a:rPr>
              <a:t> </a:t>
            </a:r>
          </a:p>
          <a:p>
            <a:pPr marL="305435" indent="-305435">
              <a:spcAft>
                <a:spcPts val="0"/>
              </a:spcAft>
            </a:pPr>
            <a:endParaRPr lang="en-US" sz="2000">
              <a:ea typeface="+mn-lt"/>
              <a:cs typeface="+mn-lt"/>
            </a:endParaRPr>
          </a:p>
          <a:p>
            <a:pPr marL="305435" indent="-305435"/>
            <a:endParaRPr lang="en-IN" sz="2000"/>
          </a:p>
        </p:txBody>
      </p:sp>
    </p:spTree>
    <p:extLst>
      <p:ext uri="{BB962C8B-B14F-4D97-AF65-F5344CB8AC3E}">
        <p14:creationId xmlns:p14="http://schemas.microsoft.com/office/powerpoint/2010/main" val="142167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LOGISTIC </a:t>
            </a:r>
            <a:r>
              <a:rPr lang="en-IN" err="1"/>
              <a:t>REGRESSIOn</a:t>
            </a:r>
            <a:endParaRPr lang="en-IN"/>
          </a:p>
        </p:txBody>
      </p:sp>
      <p:sp>
        <p:nvSpPr>
          <p:cNvPr id="3" name="Content Placeholder 2"/>
          <p:cNvSpPr>
            <a:spLocks noGrp="1"/>
          </p:cNvSpPr>
          <p:nvPr>
            <p:ph idx="1"/>
          </p:nvPr>
        </p:nvSpPr>
        <p:spPr/>
        <p:txBody>
          <a:bodyPr>
            <a:normAutofit fontScale="92500" lnSpcReduction="10000"/>
          </a:bodyPr>
          <a:lstStyle/>
          <a:p>
            <a:pPr marL="305435" indent="-305435"/>
            <a:r>
              <a:rPr lang="en-IN"/>
              <a:t>Logistic regre</a:t>
            </a:r>
            <a:r>
              <a:rPr lang="en-IN">
                <a:ea typeface="+mn-lt"/>
                <a:cs typeface="+mn-lt"/>
              </a:rPr>
              <a:t>ss</a:t>
            </a:r>
            <a:r>
              <a:rPr lang="en-IN"/>
              <a:t>ion i</a:t>
            </a:r>
            <a:r>
              <a:rPr lang="en-IN">
                <a:ea typeface="+mn-lt"/>
                <a:cs typeface="+mn-lt"/>
              </a:rPr>
              <a:t>s a supervised machine learning algorithm used for solving classification problems.</a:t>
            </a:r>
          </a:p>
          <a:p>
            <a:pPr marL="305435" indent="-305435">
              <a:buNone/>
            </a:pPr>
            <a:r>
              <a:rPr lang="en-IN">
                <a:ea typeface="+mn-lt"/>
                <a:cs typeface="+mn-lt"/>
              </a:rPr>
              <a:t>For example,</a:t>
            </a:r>
            <a:endParaRPr lang="en-IN"/>
          </a:p>
          <a:p>
            <a:pPr marL="0" indent="0">
              <a:buNone/>
            </a:pPr>
            <a:r>
              <a:rPr lang="en-IN">
                <a:ea typeface="+mn-lt"/>
                <a:cs typeface="+mn-lt"/>
              </a:rPr>
              <a:t>          1. To predict whether an email is spam (1) or (0)</a:t>
            </a:r>
          </a:p>
          <a:p>
            <a:pPr marL="0" indent="0">
              <a:buNone/>
            </a:pPr>
            <a:r>
              <a:rPr lang="en-IN">
                <a:ea typeface="+mn-lt"/>
                <a:cs typeface="+mn-lt"/>
              </a:rPr>
              <a:t>          2. Whether the tumor is malignant (1) or not (0)</a:t>
            </a:r>
            <a:endParaRPr lang="en-IN"/>
          </a:p>
          <a:p>
            <a:pPr marL="305435" indent="-305435">
              <a:buNone/>
            </a:pPr>
            <a:r>
              <a:rPr lang="en-IN">
                <a:ea typeface="+mn-lt"/>
                <a:cs typeface="+mn-lt"/>
              </a:rPr>
              <a:t>the logistic regression model uses the sigmoid function to squeeze the output of a linear hypothesis (θTx) between 0 and </a:t>
            </a:r>
            <a:r>
              <a:rPr lang="en-IN" dirty="0">
                <a:ea typeface="+mn-lt"/>
                <a:cs typeface="+mn-lt"/>
              </a:rPr>
              <a:t>1.</a:t>
            </a:r>
            <a:endParaRPr lang="en-IN" dirty="0"/>
          </a:p>
          <a:p>
            <a:pPr marL="305435" indent="-305435">
              <a:buNone/>
            </a:pPr>
            <a:endParaRPr lang="en-IN" dirty="0"/>
          </a:p>
          <a:p>
            <a:pPr marL="0" indent="0">
              <a:buNone/>
            </a:pPr>
            <a:endParaRPr lang="en-IN" dirty="0">
              <a:ea typeface="+mn-lt"/>
              <a:cs typeface="+mn-lt"/>
            </a:endParaRPr>
          </a:p>
          <a:p>
            <a:pPr marL="0" indent="0">
              <a:buNone/>
            </a:pPr>
            <a:r>
              <a:rPr lang="en-IN">
                <a:ea typeface="+mn-lt"/>
                <a:cs typeface="+mn-lt"/>
              </a:rPr>
              <a:t>Here "sig(t)" represents the sigmoid function and "t" is the linear hypothesis, </a:t>
            </a:r>
          </a:p>
          <a:p>
            <a:pPr marL="305435" indent="-305435">
              <a:buNone/>
            </a:pPr>
            <a:r>
              <a:rPr lang="en-IN"/>
              <a:t>The output of sigmoid funcition is the estimated probabilty that the "y = 1" ( i.e the prediction is positive) </a:t>
            </a:r>
            <a:endParaRPr lang="en-IN" dirty="0"/>
          </a:p>
          <a:p>
            <a:pPr marL="305435" indent="-305435">
              <a:buNone/>
            </a:pPr>
            <a:r>
              <a:rPr lang="en-IN"/>
              <a:t>for a given "x" (input) </a:t>
            </a:r>
          </a:p>
        </p:txBody>
      </p:sp>
      <p:pic>
        <p:nvPicPr>
          <p:cNvPr id="4" name="Picture 4" descr="A close up of a logo&#10;&#10;Description generated with very high confidence">
            <a:extLst>
              <a:ext uri="{FF2B5EF4-FFF2-40B4-BE49-F238E27FC236}">
                <a16:creationId xmlns:a16="http://schemas.microsoft.com/office/drawing/2014/main" id="{21FF86FF-D0CF-40A8-B009-51ADC1FEB9CE}"/>
              </a:ext>
            </a:extLst>
          </p:cNvPr>
          <p:cNvPicPr>
            <a:picLocks noChangeAspect="1"/>
          </p:cNvPicPr>
          <p:nvPr/>
        </p:nvPicPr>
        <p:blipFill>
          <a:blip r:embed="rId2"/>
          <a:stretch>
            <a:fillRect/>
          </a:stretch>
        </p:blipFill>
        <p:spPr>
          <a:xfrm>
            <a:off x="3862917" y="4022196"/>
            <a:ext cx="2645834" cy="676275"/>
          </a:xfrm>
          <a:prstGeom prst="rect">
            <a:avLst/>
          </a:prstGeom>
        </p:spPr>
      </p:pic>
    </p:spTree>
    <p:extLst>
      <p:ext uri="{BB962C8B-B14F-4D97-AF65-F5344CB8AC3E}">
        <p14:creationId xmlns:p14="http://schemas.microsoft.com/office/powerpoint/2010/main" val="316536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GENETIC ALGORITHM</a:t>
            </a:r>
          </a:p>
        </p:txBody>
      </p:sp>
      <p:sp>
        <p:nvSpPr>
          <p:cNvPr id="3" name="Content Placeholder 2"/>
          <p:cNvSpPr>
            <a:spLocks noGrp="1"/>
          </p:cNvSpPr>
          <p:nvPr>
            <p:ph idx="1"/>
          </p:nvPr>
        </p:nvSpPr>
        <p:spPr/>
        <p:txBody>
          <a:bodyPr/>
          <a:lstStyle/>
          <a:p>
            <a:pPr marL="305435" indent="-305435"/>
            <a:r>
              <a:rPr lang="en-IN">
                <a:ea typeface="+mn-lt"/>
                <a:cs typeface="+mn-lt"/>
              </a:rPr>
              <a:t>A Genetic Algorithms is a type of optimization algorithms. It is a stochastic method for function optimization based on the mechanics of natural genetics and biological evolution.</a:t>
            </a:r>
          </a:p>
          <a:p>
            <a:pPr marL="305435" indent="-305435"/>
            <a:r>
              <a:rPr lang="en-IN">
                <a:ea typeface="+mn-lt"/>
                <a:cs typeface="+mn-lt"/>
              </a:rPr>
              <a:t>A </a:t>
            </a:r>
            <a:r>
              <a:rPr lang="en-IN" b="1">
                <a:ea typeface="+mn-lt"/>
                <a:cs typeface="+mn-lt"/>
              </a:rPr>
              <a:t>genetic algorithm</a:t>
            </a:r>
            <a:r>
              <a:rPr lang="en-IN">
                <a:ea typeface="+mn-lt"/>
                <a:cs typeface="+mn-lt"/>
              </a:rPr>
              <a:t> is a search heuristic that is inspired by Charles Darwin’s theory of natural evolution. This algorithm reflects the process of natural selection where the fittest individuals are selected for reproduction in order to produce offspring of the next generation.</a:t>
            </a:r>
            <a:endParaRPr lang="en-IN" dirty="0"/>
          </a:p>
        </p:txBody>
      </p:sp>
    </p:spTree>
    <p:extLst>
      <p:ext uri="{BB962C8B-B14F-4D97-AF65-F5344CB8AC3E}">
        <p14:creationId xmlns:p14="http://schemas.microsoft.com/office/powerpoint/2010/main" val="157448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DATASET</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85013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7072" y="1865717"/>
            <a:ext cx="10993546" cy="590321"/>
          </a:xfrm>
        </p:spPr>
        <p:txBody>
          <a:bodyPr>
            <a:normAutofit/>
          </a:bodyPr>
          <a:lstStyle/>
          <a:p>
            <a:r>
              <a:rPr lang="en-IN" sz="2800"/>
              <a:t>IMPLEMENTATION</a:t>
            </a:r>
          </a:p>
        </p:txBody>
      </p:sp>
    </p:spTree>
    <p:extLst>
      <p:ext uri="{BB962C8B-B14F-4D97-AF65-F5344CB8AC3E}">
        <p14:creationId xmlns:p14="http://schemas.microsoft.com/office/powerpoint/2010/main" val="305290868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Dividend</vt:lpstr>
      <vt:lpstr>MACHINE LEARNING in BIOINFORMATICS</vt:lpstr>
      <vt:lpstr>OUTLINE</vt:lpstr>
      <vt:lpstr>Introduction</vt:lpstr>
      <vt:lpstr>PowerPoint Presentation</vt:lpstr>
      <vt:lpstr>DEFINITION</vt:lpstr>
      <vt:lpstr>LOGISTIC REGRESSIOn</vt:lpstr>
      <vt:lpstr>GENETIC ALGORITHM</vt:lpstr>
      <vt:lpstr>DATASET</vt:lpstr>
      <vt:lpstr>PowerPoint Presentation</vt:lpstr>
      <vt:lpstr>PIPELINE</vt:lpstr>
      <vt:lpstr>DATA PRE-PROCESSING</vt:lpstr>
      <vt:lpstr>FEATURE SELECTION</vt:lpstr>
      <vt:lpstr>LOGISTIC REGESSION MODEL</vt:lpstr>
      <vt:lpstr>HYPER-PARAMETER TUNING USING GENETIC ALGORITHM</vt:lpstr>
      <vt:lpstr>Graphical USER-INTERFACE</vt:lpstr>
      <vt:lpstr>PowerPoint Presentation</vt:lpstr>
      <vt:lpstr>ACCURACY </vt:lpstr>
      <vt:lpstr>LOGISTIC CURVE</vt:lpstr>
      <vt:lpstr>CONFUSION MATRIX</vt:lpstr>
      <vt:lpstr>Comparative Study</vt:lpstr>
      <vt:lpstr>CONCLUSION</vt:lpstr>
      <vt:lpstr>Acknowledgment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BIOINFORMATICS</dc:title>
  <dc:creator>Farooq Ansari</dc:creator>
  <cp:revision>222</cp:revision>
  <dcterms:created xsi:type="dcterms:W3CDTF">2020-05-17T08:31:52Z</dcterms:created>
  <dcterms:modified xsi:type="dcterms:W3CDTF">2020-05-20T14:06:08Z</dcterms:modified>
</cp:coreProperties>
</file>