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314" r:id="rId3"/>
    <p:sldId id="259" r:id="rId4"/>
    <p:sldId id="281" r:id="rId5"/>
    <p:sldId id="285" r:id="rId6"/>
    <p:sldId id="286" r:id="rId7"/>
    <p:sldId id="296" r:id="rId8"/>
    <p:sldId id="297" r:id="rId9"/>
    <p:sldId id="298" r:id="rId10"/>
    <p:sldId id="303" r:id="rId11"/>
    <p:sldId id="304" r:id="rId12"/>
    <p:sldId id="305" r:id="rId13"/>
    <p:sldId id="299" r:id="rId14"/>
    <p:sldId id="306" r:id="rId15"/>
    <p:sldId id="300" r:id="rId16"/>
    <p:sldId id="307" r:id="rId17"/>
    <p:sldId id="308" r:id="rId18"/>
    <p:sldId id="309" r:id="rId19"/>
    <p:sldId id="315" r:id="rId20"/>
    <p:sldId id="317" r:id="rId21"/>
    <p:sldId id="316" r:id="rId22"/>
    <p:sldId id="295" r:id="rId23"/>
    <p:sldId id="312" r:id="rId24"/>
    <p:sldId id="313"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800000"/>
    <a:srgbClr val="2B431D"/>
    <a:srgbClr val="00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4AA37-E76F-4746-94E5-6985D21290E7}" v="1" dt="2019-11-20T18:27:15.525"/>
    <p1510:client id="{701E7EE9-365D-4759-BE8E-8CDC641A97A5}" v="256" dt="2019-11-20T18:40:42.475"/>
    <p1510:client id="{AD26B531-53C7-4B68-AEF4-3E9733E171EF}" v="1374" dt="2019-11-20T16:45:01.616"/>
    <p1510:client id="{D9C05269-9A1B-4B4F-81B9-4121C83AC17C}" v="3369" dt="2019-11-20T17:45:0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0" d="100"/>
          <a:sy n="70" d="100"/>
        </p:scale>
        <p:origin x="5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B3375-1E49-4FF3-BD1F-16C1B1659768}" type="datetimeFigureOut">
              <a:rPr lang="en-US" smtClean="0"/>
              <a:pPr/>
              <a:t>11/27/2019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A5232-6F38-4AE7-9F95-0EC8CA923177}" type="slidenum">
              <a:rPr lang="en-US" smtClean="0"/>
              <a:pPr/>
              <a:t>‹#›</a:t>
            </a:fld>
            <a:endParaRPr lang="en-US"/>
          </a:p>
        </p:txBody>
      </p:sp>
    </p:spTree>
    <p:extLst>
      <p:ext uri="{BB962C8B-B14F-4D97-AF65-F5344CB8AC3E}">
        <p14:creationId xmlns:p14="http://schemas.microsoft.com/office/powerpoint/2010/main" val="369416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929A2E2-B731-4145-A8A4-FEBDEFC5FF59}" type="slidenum">
              <a:rPr lang="en-US" altLang="en-US" smtClean="0"/>
              <a:pPr>
                <a:defRPr/>
              </a:pPr>
              <a:t>4</a:t>
            </a:fld>
            <a:endParaRPr lang="en-US" altLang="en-US"/>
          </a:p>
        </p:txBody>
      </p:sp>
    </p:spTree>
    <p:extLst>
      <p:ext uri="{BB962C8B-B14F-4D97-AF65-F5344CB8AC3E}">
        <p14:creationId xmlns:p14="http://schemas.microsoft.com/office/powerpoint/2010/main" val="32342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15FF9-0477-466B-AA5A-F8F1E19DF678}"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603DD-71B8-4FDD-AD68-95D2E2CDEF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15FF9-0477-466B-AA5A-F8F1E19DF678}" type="datetimeFigureOut">
              <a:rPr lang="en-US" smtClean="0"/>
              <a:pPr/>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603DD-71B8-4FDD-AD68-95D2E2CDEF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705" y="2714620"/>
            <a:ext cx="7429598" cy="1323439"/>
          </a:xfrm>
          <a:prstGeom prst="rect">
            <a:avLst/>
          </a:prstGeom>
          <a:noFill/>
        </p:spPr>
        <p:txBody>
          <a:bodyPr wrap="none" lIns="91440" tIns="45720" rIns="91440" bIns="45720" anchor="t">
            <a:spAutoFit/>
          </a:bodyPr>
          <a:lstStyle/>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MACHINE LEARNING PARADIGMS </a:t>
            </a:r>
          </a:p>
          <a:p>
            <a:pPr algn="ctr"/>
            <a:r>
              <a:rPr lang="en-US" sz="4000" b="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IN BIOINFORMATICS</a:t>
            </a:r>
            <a:endParaRPr lang="en-US" sz="4000" b="1" cap="none" spc="0">
              <a:ln w="18000">
                <a:solidFill>
                  <a:srgbClr val="C0504D">
                    <a:satMod val="140000"/>
                  </a:srgbClr>
                </a:solidFill>
                <a:prstDash val="solid"/>
                <a:miter lim="800000"/>
              </a:ln>
              <a:solidFill>
                <a:srgbClr val="FF0000"/>
              </a:solidFill>
              <a:effectLst>
                <a:outerShdw blurRad="25500" dist="23000" dir="7020000" algn="tl">
                  <a:srgbClr val="000000">
                    <a:alpha val="50000"/>
                  </a:srgbClr>
                </a:outerShdw>
              </a:effectLst>
              <a:cs typeface="Calibri"/>
            </a:endParaRPr>
          </a:p>
        </p:txBody>
      </p:sp>
      <p:sp>
        <p:nvSpPr>
          <p:cNvPr id="3" name="TextBox 2">
            <a:extLst>
              <a:ext uri="{FF2B5EF4-FFF2-40B4-BE49-F238E27FC236}">
                <a16:creationId xmlns:a16="http://schemas.microsoft.com/office/drawing/2014/main" xmlns="" id="{5D8E588F-3369-4C3E-B5A9-E358E7432C53}"/>
              </a:ext>
            </a:extLst>
          </p:cNvPr>
          <p:cNvSpPr txBox="1"/>
          <p:nvPr/>
        </p:nvSpPr>
        <p:spPr>
          <a:xfrm>
            <a:off x="722962" y="4371552"/>
            <a:ext cx="500667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Presented By</a:t>
            </a:r>
            <a:endParaRPr lang="en-US" b="1"/>
          </a:p>
          <a:p>
            <a:endParaRPr lang="en-US" b="1">
              <a:latin typeface="Calibri"/>
              <a:cs typeface="Calibri"/>
            </a:endParaRPr>
          </a:p>
          <a:p>
            <a:pPr marL="285750" indent="-285750">
              <a:buFont typeface="Arial"/>
              <a:buChar char="•"/>
            </a:pPr>
            <a:r>
              <a:rPr lang="en-US">
                <a:latin typeface="Constantia"/>
                <a:cs typeface="Calibri"/>
              </a:rPr>
              <a:t>Farooq Ansari (10800116102)</a:t>
            </a:r>
          </a:p>
          <a:p>
            <a:pPr marL="285750" indent="-285750">
              <a:buFont typeface="Arial"/>
              <a:buChar char="•"/>
            </a:pPr>
            <a:r>
              <a:rPr lang="en-US">
                <a:latin typeface="Constantia"/>
                <a:ea typeface="+mn-lt"/>
                <a:cs typeface="+mn-lt"/>
              </a:rPr>
              <a:t>Rohit Kumar </a:t>
            </a:r>
            <a:r>
              <a:rPr lang="en-US" err="1">
                <a:latin typeface="Constantia"/>
                <a:ea typeface="+mn-lt"/>
                <a:cs typeface="+mn-lt"/>
              </a:rPr>
              <a:t>Majee</a:t>
            </a:r>
            <a:r>
              <a:rPr lang="en-US">
                <a:latin typeface="Constantia"/>
                <a:cs typeface="Calibri"/>
              </a:rPr>
              <a:t> (10800116061)</a:t>
            </a:r>
          </a:p>
          <a:p>
            <a:pPr marL="285750" indent="-285750">
              <a:buFont typeface="Arial"/>
              <a:buChar char="•"/>
            </a:pPr>
            <a:r>
              <a:rPr lang="en-US" err="1">
                <a:latin typeface="Constantia"/>
                <a:cs typeface="Calibri"/>
              </a:rPr>
              <a:t>Arkadeep</a:t>
            </a:r>
            <a:r>
              <a:rPr lang="en-US">
                <a:latin typeface="Constantia"/>
                <a:cs typeface="Calibri"/>
              </a:rPr>
              <a:t> </a:t>
            </a:r>
            <a:r>
              <a:rPr lang="en-US" err="1">
                <a:latin typeface="Constantia"/>
                <a:cs typeface="Calibri"/>
              </a:rPr>
              <a:t>Bagal</a:t>
            </a:r>
            <a:r>
              <a:rPr lang="en-US">
                <a:latin typeface="Constantia"/>
                <a:ea typeface="+mn-lt"/>
                <a:cs typeface="+mn-lt"/>
              </a:rPr>
              <a:t> (10800116108)</a:t>
            </a:r>
            <a:endParaRPr lang="en-US">
              <a:latin typeface="Constantia"/>
              <a:cs typeface="Calibri"/>
            </a:endParaRPr>
          </a:p>
          <a:p>
            <a:pPr marL="285750" indent="-285750">
              <a:buFont typeface="Arial"/>
              <a:buChar char="•"/>
            </a:pPr>
            <a:r>
              <a:rPr lang="en-US">
                <a:latin typeface="Constantia"/>
                <a:cs typeface="Calibri"/>
              </a:rPr>
              <a:t>Rohan Kumar Singh</a:t>
            </a:r>
            <a:r>
              <a:rPr lang="en-US">
                <a:latin typeface="Constantia"/>
                <a:ea typeface="+mn-lt"/>
                <a:cs typeface="+mn-lt"/>
              </a:rPr>
              <a:t> (10800116062)</a:t>
            </a:r>
          </a:p>
          <a:p>
            <a:pPr marL="285750" indent="-285750">
              <a:buFont typeface="Arial"/>
              <a:buChar char="•"/>
            </a:pPr>
            <a:endParaRPr lang="en-US">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xmlns="" id="{C2E0ED8E-7B8D-48B1-9B04-BEF87BF623FD}"/>
              </a:ext>
            </a:extLst>
          </p:cNvPr>
          <p:cNvSpPr txBox="1"/>
          <p:nvPr/>
        </p:nvSpPr>
        <p:spPr>
          <a:xfrm>
            <a:off x="687063" y="1722709"/>
            <a:ext cx="771935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Logistic Regression</a:t>
            </a:r>
            <a:r>
              <a:rPr lang="en-US" sz="3200">
                <a:ea typeface="+mn-lt"/>
                <a:cs typeface="+mn-lt"/>
              </a:rPr>
              <a:t> is a Machine Learning classification algorithm that is used to predict the probability of a categorical dependent variable.</a:t>
            </a:r>
          </a:p>
          <a:p>
            <a:r>
              <a:rPr lang="en-US" sz="3200">
                <a:ea typeface="+mn-lt"/>
                <a:cs typeface="+mn-lt"/>
              </a:rPr>
              <a:t>In logistic regression, the dependent output  variable is a binary variable that contains data coded as 1 (yes, success, etc.) or 0 (no, failure, etc.). </a:t>
            </a:r>
            <a:endParaRPr lang="en-US" sz="3200">
              <a:cs typeface="Calibri"/>
            </a:endParaRPr>
          </a:p>
        </p:txBody>
      </p:sp>
    </p:spTree>
    <p:extLst>
      <p:ext uri="{BB962C8B-B14F-4D97-AF65-F5344CB8AC3E}">
        <p14:creationId xmlns:p14="http://schemas.microsoft.com/office/powerpoint/2010/main" val="101817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xmlns="" id="{C2E0ED8E-7B8D-48B1-9B04-BEF87BF623FD}"/>
              </a:ext>
            </a:extLst>
          </p:cNvPr>
          <p:cNvSpPr txBox="1"/>
          <p:nvPr/>
        </p:nvSpPr>
        <p:spPr>
          <a:xfrm>
            <a:off x="687063" y="1722709"/>
            <a:ext cx="7719354"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Regression Algorithms</a:t>
            </a:r>
            <a:endParaRPr lang="en-US"/>
          </a:p>
          <a:p>
            <a:endParaRPr lang="en-IN" sz="2800">
              <a:cs typeface="Calibri"/>
            </a:endParaRPr>
          </a:p>
          <a:p>
            <a:r>
              <a:rPr lang="en-IN" sz="2800">
                <a:ea typeface="+mn-lt"/>
                <a:cs typeface="+mn-lt"/>
              </a:rPr>
              <a:t>Here, we fit a curve / line to the data points, in such a manner that the differences between the distances of data points from the curve or line is minimized. We obtain a </a:t>
            </a:r>
            <a:r>
              <a:rPr lang="en-IN" sz="2800" err="1">
                <a:ea typeface="+mn-lt"/>
                <a:cs typeface="+mn-lt"/>
              </a:rPr>
              <a:t>continuos</a:t>
            </a:r>
            <a:r>
              <a:rPr lang="en-IN" sz="2800">
                <a:ea typeface="+mn-lt"/>
                <a:cs typeface="+mn-lt"/>
              </a:rPr>
              <a:t> output variable.</a:t>
            </a:r>
            <a:endParaRPr lang="en-IN" sz="2800"/>
          </a:p>
          <a:p>
            <a:endParaRPr lang="en-IN" sz="2800">
              <a:cs typeface="Calibri"/>
            </a:endParaRPr>
          </a:p>
          <a:p>
            <a:r>
              <a:rPr lang="en-IN" sz="2800">
                <a:cs typeface="Calibri"/>
              </a:rPr>
              <a:t>Ex. - Linear Regression, Support Vector Regression </a:t>
            </a:r>
          </a:p>
          <a:p>
            <a:endParaRPr lang="en-IN">
              <a:cs typeface="Calibri"/>
            </a:endParaRPr>
          </a:p>
          <a:p>
            <a:endParaRPr lang="en-IN">
              <a:cs typeface="Calibri"/>
            </a:endParaRPr>
          </a:p>
          <a:p>
            <a:endParaRPr lang="en-IN"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extLst>
      <p:ext uri="{BB962C8B-B14F-4D97-AF65-F5344CB8AC3E}">
        <p14:creationId xmlns:p14="http://schemas.microsoft.com/office/powerpoint/2010/main" val="2908114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xmlns="" id="{C2E0ED8E-7B8D-48B1-9B04-BEF87BF623FD}"/>
              </a:ext>
            </a:extLst>
          </p:cNvPr>
          <p:cNvSpPr txBox="1"/>
          <p:nvPr/>
        </p:nvSpPr>
        <p:spPr>
          <a:xfrm>
            <a:off x="687063" y="1722709"/>
            <a:ext cx="771935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Linear Regression</a:t>
            </a:r>
            <a:r>
              <a:rPr lang="en-US" sz="3200">
                <a:ea typeface="+mn-lt"/>
                <a:cs typeface="+mn-lt"/>
              </a:rPr>
              <a:t> is a supervised machine learning algorithm where the predicted output is continuous and has a constant slope. It’s used to predict values within a continuous range, (e.g. sales, price) rather than trying to classify them into categories (e.g. cat, dog).</a:t>
            </a:r>
            <a:endParaRPr lang="en-US"/>
          </a:p>
        </p:txBody>
      </p:sp>
    </p:spTree>
    <p:extLst>
      <p:ext uri="{BB962C8B-B14F-4D97-AF65-F5344CB8AC3E}">
        <p14:creationId xmlns:p14="http://schemas.microsoft.com/office/powerpoint/2010/main" val="349530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510246" y="1028069"/>
            <a:ext cx="81235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Unsupervised Learning</a:t>
            </a:r>
            <a:endParaRPr lang="en-US" sz="2800">
              <a:solidFill>
                <a:schemeClr val="tx2"/>
              </a:solidFill>
              <a:ea typeface="+mn-lt"/>
              <a:cs typeface="+mn-lt"/>
            </a:endParaRPr>
          </a:p>
          <a:p>
            <a:r>
              <a:rPr lang="en-US" sz="2800">
                <a:ea typeface="+mn-lt"/>
                <a:cs typeface="+mn-lt"/>
              </a:rPr>
              <a:t/>
            </a:r>
            <a:br>
              <a:rPr lang="en-US" sz="2800">
                <a:ea typeface="+mn-lt"/>
                <a:cs typeface="+mn-lt"/>
              </a:rPr>
            </a:br>
            <a:r>
              <a:rPr lang="en-IN" sz="2800">
                <a:ea typeface="+mn-lt"/>
                <a:cs typeface="+mn-lt"/>
              </a:rPr>
              <a:t>It is the training of machine using information that is neither classified nor labeled and allowing the algorithm to act on that information without guidance. Here the task of machine is to group</a:t>
            </a:r>
            <a:endParaRPr lang="en-US" sz="2800">
              <a:ea typeface="+mn-lt"/>
              <a:cs typeface="+mn-lt"/>
            </a:endParaRPr>
          </a:p>
          <a:p>
            <a:r>
              <a:rPr lang="en-IN" sz="2800">
                <a:ea typeface="+mn-lt"/>
                <a:cs typeface="+mn-lt"/>
              </a:rPr>
              <a:t>unsorted information according to similarities, patterns and differences without any prior training of data.</a:t>
            </a:r>
            <a:endParaRPr lang="en-US" sz="2800">
              <a:ea typeface="+mn-lt"/>
              <a:cs typeface="+mn-lt"/>
            </a:endParaRPr>
          </a:p>
          <a:p>
            <a:pPr algn="l"/>
            <a:endParaRPr lang="en-IN" sz="2800">
              <a:cs typeface="Calibri"/>
            </a:endParaRPr>
          </a:p>
          <a:p>
            <a:r>
              <a:rPr lang="en-IN" sz="2800">
                <a:cs typeface="Calibri"/>
              </a:rPr>
              <a:t>Ex.  K-Means Clustering, Principle Component Analysis</a:t>
            </a:r>
          </a:p>
          <a:p>
            <a:endParaRPr lang="en-US" sz="2800">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510246" y="525655"/>
            <a:ext cx="8123508"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                    </a:t>
            </a:r>
            <a:r>
              <a:rPr lang="en-US" sz="2800" b="1" u="sng">
                <a:solidFill>
                  <a:schemeClr val="tx2"/>
                </a:solidFill>
                <a:ea typeface="+mn-lt"/>
                <a:cs typeface="+mn-lt"/>
              </a:rPr>
              <a:t>Types of Unsupervised Learning</a:t>
            </a:r>
            <a:endParaRPr lang="en-US" sz="2800">
              <a:solidFill>
                <a:schemeClr val="tx2"/>
              </a:solidFill>
              <a:ea typeface="+mn-lt"/>
              <a:cs typeface="+mn-lt"/>
            </a:endParaRPr>
          </a:p>
          <a:p>
            <a:r>
              <a:rPr lang="en-US" sz="2800">
                <a:ea typeface="+mn-lt"/>
                <a:cs typeface="+mn-lt"/>
              </a:rPr>
              <a:t/>
            </a:r>
            <a:br>
              <a:rPr lang="en-US" sz="2800">
                <a:ea typeface="+mn-lt"/>
                <a:cs typeface="+mn-lt"/>
              </a:rPr>
            </a:br>
            <a:r>
              <a:rPr lang="en-US" sz="2800" b="1">
                <a:ea typeface="+mn-lt"/>
                <a:cs typeface="+mn-lt"/>
              </a:rPr>
              <a:t>K-Means Clustering</a:t>
            </a:r>
            <a:r>
              <a:rPr lang="en-US" sz="2800">
                <a:ea typeface="+mn-lt"/>
                <a:cs typeface="+mn-lt"/>
              </a:rPr>
              <a:t> is an iterative clustering algorithm which helps you to find the highest value for every iteration. Initially, the desired number of clusters are selected. In this clustering method, you need to cluster the data points into k groups. </a:t>
            </a:r>
          </a:p>
          <a:p>
            <a:endParaRPr lang="en-US" sz="2800">
              <a:ea typeface="+mn-lt"/>
              <a:cs typeface="+mn-lt"/>
            </a:endParaRPr>
          </a:p>
          <a:p>
            <a:r>
              <a:rPr lang="en-US" sz="2800">
                <a:ea typeface="+mn-lt"/>
                <a:cs typeface="+mn-lt"/>
              </a:rPr>
              <a:t>The output of the algorithm is a group of "labels." It assigns data point to one of the k groups. In k-means clustering, each group is defined by creating a centroid for each group, they capture the points closest to them and adds them to the cluster.</a:t>
            </a:r>
            <a:endParaRPr lang="en-US">
              <a:ea typeface="+mn-lt"/>
              <a:cs typeface="+mn-lt"/>
            </a:endParaRPr>
          </a:p>
          <a:p>
            <a:endParaRPr lang="en-US" sz="2800">
              <a:ea typeface="+mn-lt"/>
              <a:cs typeface="+mn-lt"/>
            </a:endParaRPr>
          </a:p>
          <a:p>
            <a:pPr algn="l"/>
            <a:endParaRPr lang="en-US" sz="2800">
              <a:cs typeface="Calibri"/>
            </a:endParaRPr>
          </a:p>
        </p:txBody>
      </p:sp>
    </p:spTree>
    <p:extLst>
      <p:ext uri="{BB962C8B-B14F-4D97-AF65-F5344CB8AC3E}">
        <p14:creationId xmlns:p14="http://schemas.microsoft.com/office/powerpoint/2010/main" val="1537096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596" y="2500306"/>
            <a:ext cx="8229600" cy="1143000"/>
          </a:xfrm>
        </p:spPr>
        <p:txBody>
          <a:bodyPr>
            <a:normAutofit fontScale="90000"/>
          </a:bodyPr>
          <a:lstStyle/>
          <a:p>
            <a:r>
              <a:rPr lang="en-IN" b="1">
                <a:solidFill>
                  <a:schemeClr val="tx2"/>
                </a:solidFill>
                <a:cs typeface="Calibri"/>
              </a:rPr>
              <a:t>Implementation of Machine Learning for Bioinformatics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351" y="171174"/>
            <a:ext cx="8229600" cy="1143000"/>
          </a:xfrm>
        </p:spPr>
        <p:txBody>
          <a:bodyPr>
            <a:normAutofit fontScale="90000"/>
          </a:bodyPr>
          <a:lstStyle/>
          <a:p>
            <a:r>
              <a:rPr lang="en-IN" b="1">
                <a:solidFill>
                  <a:schemeClr val="tx2"/>
                </a:solidFill>
                <a:cs typeface="Calibri"/>
              </a:rPr>
              <a:t>The Hungarian Heart Disease Dataset</a:t>
            </a:r>
          </a:p>
        </p:txBody>
      </p:sp>
      <p:pic>
        <p:nvPicPr>
          <p:cNvPr id="2" name="Picture 2" descr="A screen shot of a computer&#10;&#10;Description generated with very high confidence">
            <a:extLst>
              <a:ext uri="{FF2B5EF4-FFF2-40B4-BE49-F238E27FC236}">
                <a16:creationId xmlns:a16="http://schemas.microsoft.com/office/drawing/2014/main" xmlns="" id="{7C49827D-281E-4310-A1E1-E23F858A235F}"/>
              </a:ext>
            </a:extLst>
          </p:cNvPr>
          <p:cNvPicPr>
            <a:picLocks noChangeAspect="1"/>
          </p:cNvPicPr>
          <p:nvPr/>
        </p:nvPicPr>
        <p:blipFill>
          <a:blip r:embed="rId2"/>
          <a:stretch>
            <a:fillRect/>
          </a:stretch>
        </p:blipFill>
        <p:spPr>
          <a:xfrm>
            <a:off x="109269" y="1709297"/>
            <a:ext cx="8925463" cy="3611935"/>
          </a:xfrm>
          <a:prstGeom prst="rect">
            <a:avLst/>
          </a:prstGeom>
        </p:spPr>
      </p:pic>
    </p:spTree>
    <p:extLst>
      <p:ext uri="{BB962C8B-B14F-4D97-AF65-F5344CB8AC3E}">
        <p14:creationId xmlns:p14="http://schemas.microsoft.com/office/powerpoint/2010/main" val="194905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65" y="625245"/>
            <a:ext cx="5243429" cy="6232755"/>
          </a:xfrm>
          <a:prstGeom prst="rect">
            <a:avLst/>
          </a:prstGeom>
        </p:spPr>
      </p:pic>
    </p:spTree>
    <p:extLst>
      <p:ext uri="{BB962C8B-B14F-4D97-AF65-F5344CB8AC3E}">
        <p14:creationId xmlns:p14="http://schemas.microsoft.com/office/powerpoint/2010/main" val="2919293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5494" y="-5644"/>
            <a:ext cx="3985976" cy="991442"/>
          </a:xfrm>
        </p:spPr>
        <p:txBody>
          <a:bodyPr>
            <a:normAutofit/>
          </a:bodyPr>
          <a:lstStyle/>
          <a:p>
            <a:r>
              <a:rPr lang="en-IN" sz="2400" b="1">
                <a:solidFill>
                  <a:schemeClr val="tx2"/>
                </a:solidFill>
                <a:cs typeface="Calibri"/>
              </a:rPr>
              <a:t>Source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526" y="721894"/>
            <a:ext cx="4819911" cy="5925029"/>
          </a:xfrm>
          <a:prstGeom prst="rect">
            <a:avLst/>
          </a:prstGeom>
        </p:spPr>
      </p:pic>
    </p:spTree>
    <p:extLst>
      <p:ext uri="{BB962C8B-B14F-4D97-AF65-F5344CB8AC3E}">
        <p14:creationId xmlns:p14="http://schemas.microsoft.com/office/powerpoint/2010/main" val="856781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441" y="1205882"/>
            <a:ext cx="5709118" cy="5113111"/>
          </a:xfrm>
          <a:prstGeom prst="rect">
            <a:avLst/>
          </a:prstGeom>
        </p:spPr>
      </p:pic>
    </p:spTree>
    <p:extLst>
      <p:ext uri="{BB962C8B-B14F-4D97-AF65-F5344CB8AC3E}">
        <p14:creationId xmlns:p14="http://schemas.microsoft.com/office/powerpoint/2010/main" val="308378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1154366" y="411985"/>
            <a:ext cx="728994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a:ea typeface="+mn-lt"/>
              <a:cs typeface="+mn-lt"/>
            </a:endParaRPr>
          </a:p>
          <a:p>
            <a:pPr algn="ctr"/>
            <a:r>
              <a:rPr lang="en-US" sz="4000" b="1" u="sng">
                <a:solidFill>
                  <a:schemeClr val="tx2"/>
                </a:solidFill>
                <a:ea typeface="+mn-lt"/>
                <a:cs typeface="+mn-lt"/>
              </a:rPr>
              <a:t>Introduction</a:t>
            </a:r>
          </a:p>
          <a:p>
            <a:pPr algn="ctr"/>
            <a:endParaRPr lang="en-US" sz="4000" b="1" u="sng">
              <a:solidFill>
                <a:schemeClr val="tx2"/>
              </a:solidFill>
              <a:cs typeface="Calibri"/>
            </a:endParaRPr>
          </a:p>
          <a:p>
            <a:pPr algn="ctr"/>
            <a:r>
              <a:rPr lang="en-US" sz="2800">
                <a:cs typeface="Calibri"/>
              </a:rPr>
              <a:t>In this short presentation, we would like to talk about and explore the various ways popular machine learning algorithms can help us extract useful and actionable data from seemingly ordinary datasets with its implementation.</a:t>
            </a:r>
          </a:p>
          <a:p>
            <a:pPr algn="ctr"/>
            <a:r>
              <a:rPr lang="en-US" sz="2800">
                <a:cs typeface="Calibri"/>
              </a:rPr>
              <a:t>We would also explore some popular machine learning algorithms and how they work.</a:t>
            </a:r>
          </a:p>
        </p:txBody>
      </p:sp>
    </p:spTree>
    <p:extLst>
      <p:ext uri="{BB962C8B-B14F-4D97-AF65-F5344CB8AC3E}">
        <p14:creationId xmlns:p14="http://schemas.microsoft.com/office/powerpoint/2010/main" val="3126344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smtClean="0">
                <a:solidFill>
                  <a:schemeClr val="tx2"/>
                </a:solidFill>
              </a:rPr>
              <a:t>Result</a:t>
            </a:r>
            <a:endParaRPr lang="en-IN" u="sng"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92" y="1417638"/>
            <a:ext cx="6792228" cy="5094171"/>
          </a:xfrm>
          <a:prstGeom prst="rect">
            <a:avLst/>
          </a:prstGeom>
        </p:spPr>
      </p:pic>
    </p:spTree>
    <p:extLst>
      <p:ext uri="{BB962C8B-B14F-4D97-AF65-F5344CB8AC3E}">
        <p14:creationId xmlns:p14="http://schemas.microsoft.com/office/powerpoint/2010/main" val="1675772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22921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solidFill>
                  <a:schemeClr val="tx2"/>
                </a:solidFill>
                <a:latin typeface="Arial Black"/>
                <a:ea typeface="Batang"/>
              </a:rPr>
              <a:t>Future Work  </a:t>
            </a:r>
            <a:endParaRPr lang="en-US" b="1" u="sng">
              <a:solidFill>
                <a:schemeClr val="tx2"/>
              </a:solidFill>
              <a:latin typeface="Arial Black"/>
              <a:ea typeface="Batang" pitchFamily="18" charset="-127"/>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US" sz="4000"/>
              <a:t>More visually</a:t>
            </a:r>
            <a:r>
              <a:rPr lang="en-US" sz="4000">
                <a:ea typeface="+mn-lt"/>
                <a:cs typeface="+mn-lt"/>
              </a:rPr>
              <a:t> </a:t>
            </a:r>
            <a:r>
              <a:rPr lang="en-US" sz="4000"/>
              <a:t>descriptive</a:t>
            </a:r>
            <a:endParaRPr lang="en-US" sz="4000">
              <a:cs typeface="Calibri"/>
            </a:endParaRPr>
          </a:p>
          <a:p>
            <a:pPr marL="457200" indent="-457200">
              <a:buAutoNum type="arabicPeriod"/>
            </a:pPr>
            <a:r>
              <a:rPr lang="en-US" sz="4000"/>
              <a:t>Improving the accuracy </a:t>
            </a:r>
            <a:endParaRPr lang="en-US" sz="4000">
              <a:cs typeface="Calibri"/>
            </a:endParaRPr>
          </a:p>
          <a:p>
            <a:pPr marL="457200" indent="-457200">
              <a:buAutoNum type="arabicPeriod"/>
            </a:pPr>
            <a:r>
              <a:rPr lang="en-US" sz="4000"/>
              <a:t>Cleaning the data</a:t>
            </a:r>
            <a:endParaRPr lang="en-US" sz="4000">
              <a:cs typeface="Calibri"/>
            </a:endParaRPr>
          </a:p>
          <a:p>
            <a:pPr marL="457200" indent="-457200">
              <a:buAutoNum type="arabicPeriod"/>
            </a:pPr>
            <a:r>
              <a:rPr lang="en-US" sz="4000"/>
              <a:t>Performance measures.</a:t>
            </a:r>
            <a:endParaRPr lang="en-US" sz="4000">
              <a:cs typeface="Calibri"/>
            </a:endParaRPr>
          </a:p>
          <a:p>
            <a:pPr marL="457200" indent="-457200">
              <a:buAutoNum type="arabicPeriod"/>
            </a:pPr>
            <a:r>
              <a:rPr lang="en-US" sz="4000"/>
              <a:t>Analyzing the original 1987 Dataset</a:t>
            </a:r>
            <a:endParaRPr lang="en-US" sz="4000">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1154366" y="411985"/>
            <a:ext cx="728994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dirty="0">
              <a:ea typeface="+mn-lt"/>
              <a:cs typeface="+mn-lt"/>
            </a:endParaRPr>
          </a:p>
          <a:p>
            <a:pPr algn="ctr"/>
            <a:r>
              <a:rPr lang="en-US" sz="2800" b="1" u="sng" dirty="0">
                <a:solidFill>
                  <a:schemeClr val="tx2"/>
                </a:solidFill>
                <a:ea typeface="+mn-lt"/>
                <a:cs typeface="+mn-lt"/>
              </a:rPr>
              <a:t>Conclusion</a:t>
            </a:r>
          </a:p>
          <a:p>
            <a:pPr algn="ctr"/>
            <a:endParaRPr lang="en-US" sz="2800" dirty="0">
              <a:ea typeface="+mn-lt"/>
              <a:cs typeface="+mn-lt"/>
            </a:endParaRPr>
          </a:p>
          <a:p>
            <a:pPr algn="ctr"/>
            <a:r>
              <a:rPr lang="en-US" sz="2800" dirty="0">
                <a:ea typeface="+mn-lt"/>
                <a:cs typeface="+mn-lt"/>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p>
          <a:p>
            <a:pPr algn="ctr"/>
            <a:r>
              <a:rPr lang="en-US" sz="2800" dirty="0">
                <a:cs typeface="Calibri"/>
              </a:rPr>
              <a:t>It is our conviction that we would contribute to this ever-growing field and improve our initial understandings.</a:t>
            </a:r>
          </a:p>
        </p:txBody>
      </p:sp>
    </p:spTree>
    <p:extLst>
      <p:ext uri="{BB962C8B-B14F-4D97-AF65-F5344CB8AC3E}">
        <p14:creationId xmlns:p14="http://schemas.microsoft.com/office/powerpoint/2010/main" val="286835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1154366" y="411985"/>
            <a:ext cx="728994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ea typeface="+mn-lt"/>
              <a:cs typeface="+mn-lt"/>
            </a:endParaRPr>
          </a:p>
          <a:p>
            <a:pPr algn="ctr"/>
            <a:r>
              <a:rPr lang="en-US" sz="2800" b="1" u="sng">
                <a:solidFill>
                  <a:schemeClr val="tx2"/>
                </a:solidFill>
                <a:ea typeface="+mn-lt"/>
                <a:cs typeface="+mn-lt"/>
              </a:rPr>
              <a:t>Acknowledgement</a:t>
            </a:r>
          </a:p>
          <a:p>
            <a:pPr algn="ctr"/>
            <a:endParaRPr lang="en-US" sz="2800">
              <a:ea typeface="+mn-lt"/>
              <a:cs typeface="+mn-lt"/>
            </a:endParaRPr>
          </a:p>
          <a:p>
            <a:pPr algn="ctr"/>
            <a:r>
              <a:rPr lang="en-US" sz="2800">
                <a:ea typeface="+mn-lt"/>
                <a:cs typeface="+mn-lt"/>
              </a:rPr>
              <a:t>We would like to thank our mentor Mr. Sabyasachi Mukherjee Sir, for his continuous guidance during the preparation for this topic. </a:t>
            </a:r>
            <a:endParaRPr lang="en-US" sz="2800">
              <a:cs typeface="Calibri"/>
            </a:endParaRPr>
          </a:p>
          <a:p>
            <a:pPr algn="ctr"/>
            <a:endParaRPr lang="en-US" sz="2800">
              <a:ea typeface="+mn-lt"/>
              <a:cs typeface="+mn-lt"/>
            </a:endParaRPr>
          </a:p>
          <a:p>
            <a:pPr algn="ctr"/>
            <a:r>
              <a:rPr lang="en-US" sz="2800">
                <a:ea typeface="+mn-lt"/>
                <a:cs typeface="+mn-lt"/>
              </a:rPr>
              <a:t>We would like to thank the Head of Computer Science &amp; Engineering department, Dr. Monish Chatterjee for providing us with the opportunity to explore such technological fields.</a:t>
            </a:r>
            <a:endParaRPr lang="en-US" sz="2800">
              <a:cs typeface="Calibri"/>
            </a:endParaRPr>
          </a:p>
        </p:txBody>
      </p:sp>
    </p:spTree>
    <p:extLst>
      <p:ext uri="{BB962C8B-B14F-4D97-AF65-F5344CB8AC3E}">
        <p14:creationId xmlns:p14="http://schemas.microsoft.com/office/powerpoint/2010/main" val="2992972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276" y="-1512427"/>
            <a:ext cx="8229600" cy="1143000"/>
          </a:xfrm>
        </p:spPr>
        <p:txBody>
          <a:bodyPr>
            <a:normAutofit/>
          </a:bodyPr>
          <a:lstStyle/>
          <a:p>
            <a:pPr algn="l"/>
            <a:endParaRPr lang="en-IN">
              <a:solidFill>
                <a:srgbClr val="000000"/>
              </a:solidFill>
              <a:cs typeface="Calibri"/>
            </a:endParaRPr>
          </a:p>
        </p:txBody>
      </p:sp>
      <p:sp>
        <p:nvSpPr>
          <p:cNvPr id="3" name="TextBox 2">
            <a:extLst>
              <a:ext uri="{FF2B5EF4-FFF2-40B4-BE49-F238E27FC236}">
                <a16:creationId xmlns:a16="http://schemas.microsoft.com/office/drawing/2014/main" xmlns="" id="{F336E1A8-A399-4204-8658-AC9C0483D99D}"/>
              </a:ext>
            </a:extLst>
          </p:cNvPr>
          <p:cNvSpPr txBox="1"/>
          <p:nvPr/>
        </p:nvSpPr>
        <p:spPr>
          <a:xfrm>
            <a:off x="1154366" y="411985"/>
            <a:ext cx="7289940" cy="70480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a:t>
            </a:r>
            <a:r>
              <a:rPr lang="en-US" sz="2400" dirty="0">
                <a:solidFill>
                  <a:srgbClr val="000000"/>
                </a:solidFill>
                <a:ea typeface="+mn-lt"/>
                <a:cs typeface="+mn-lt"/>
              </a:rPr>
              <a:t>             </a:t>
            </a:r>
            <a:r>
              <a:rPr lang="en-US" sz="3600" b="1" u="sng" dirty="0">
                <a:solidFill>
                  <a:schemeClr val="tx2"/>
                </a:solidFill>
                <a:ea typeface="+mn-lt"/>
                <a:cs typeface="+mn-lt"/>
              </a:rPr>
              <a:t>References</a:t>
            </a:r>
            <a:endParaRPr lang="en-US" sz="3600" dirty="0">
              <a:solidFill>
                <a:schemeClr val="tx2"/>
              </a:solidFill>
              <a:ea typeface="+mn-lt"/>
              <a:cs typeface="+mn-lt"/>
            </a:endParaRPr>
          </a:p>
          <a:p>
            <a:r>
              <a:rPr lang="en-US" sz="2400" dirty="0">
                <a:ea typeface="+mn-lt"/>
                <a:cs typeface="+mn-lt"/>
              </a:rPr>
              <a:t/>
            </a:r>
            <a:br>
              <a:rPr lang="en-US" sz="2400" dirty="0">
                <a:ea typeface="+mn-lt"/>
                <a:cs typeface="+mn-lt"/>
              </a:rPr>
            </a:br>
            <a:r>
              <a:rPr lang="en-US" sz="2400" dirty="0">
                <a:ea typeface="+mn-lt"/>
                <a:cs typeface="+mn-lt"/>
              </a:rPr>
              <a:t>1. Dataset was taken from the popular UCI Machine Learning Repository </a:t>
            </a:r>
          </a:p>
          <a:p>
            <a:endParaRPr lang="en-US" sz="1600" dirty="0">
              <a:cs typeface="Calibri"/>
            </a:endParaRPr>
          </a:p>
          <a:p>
            <a:r>
              <a:rPr lang="en-US" sz="2400" dirty="0">
                <a:ea typeface="+mn-lt"/>
                <a:cs typeface="+mn-lt"/>
                <a:hlinkClick r:id="rId2"/>
              </a:rPr>
              <a:t>http://archive.ics.uci.edu/ml/machine-learning-databases/heart-disease/</a:t>
            </a:r>
            <a:endParaRPr lang="en-US" sz="2400" dirty="0">
              <a:cs typeface="Calibri"/>
            </a:endParaRPr>
          </a:p>
          <a:p>
            <a:endParaRPr lang="en-US" sz="1600" dirty="0">
              <a:cs typeface="Calibri"/>
            </a:endParaRPr>
          </a:p>
          <a:p>
            <a:r>
              <a:rPr lang="en-US" sz="2400" dirty="0">
                <a:ea typeface="+mn-lt"/>
                <a:cs typeface="+mn-lt"/>
              </a:rPr>
              <a:t>2. The Python in-built machine learning module "</a:t>
            </a:r>
            <a:r>
              <a:rPr lang="en-US" sz="2400" dirty="0" err="1">
                <a:ea typeface="+mn-lt"/>
                <a:cs typeface="+mn-lt"/>
              </a:rPr>
              <a:t>Scikit</a:t>
            </a:r>
            <a:r>
              <a:rPr lang="en-US" sz="2400" dirty="0">
                <a:ea typeface="+mn-lt"/>
                <a:cs typeface="+mn-lt"/>
              </a:rPr>
              <a:t>-Learn"</a:t>
            </a:r>
            <a:endParaRPr lang="en-US" sz="2400" dirty="0">
              <a:cs typeface="Calibri"/>
            </a:endParaRPr>
          </a:p>
          <a:p>
            <a:endParaRPr lang="en-US" sz="1600" dirty="0">
              <a:cs typeface="Calibri"/>
            </a:endParaRPr>
          </a:p>
          <a:p>
            <a:r>
              <a:rPr lang="en-US" sz="2400" dirty="0">
                <a:ea typeface="+mn-lt"/>
                <a:cs typeface="+mn-lt"/>
                <a:hlinkClick r:id="rId2"/>
              </a:rPr>
              <a:t>https://scikit-learn.org/stable/</a:t>
            </a:r>
            <a:endParaRPr lang="en-US" sz="2400" dirty="0">
              <a:cs typeface="Calibri"/>
            </a:endParaRPr>
          </a:p>
          <a:p>
            <a:endParaRPr lang="en-US" sz="1600" dirty="0">
              <a:cs typeface="Calibri"/>
            </a:endParaRPr>
          </a:p>
          <a:p>
            <a:r>
              <a:rPr lang="en-US" sz="2400" dirty="0">
                <a:ea typeface="+mn-lt"/>
                <a:cs typeface="+mn-lt"/>
              </a:rPr>
              <a:t>3. Understanding of the Algorithms and various Data Science </a:t>
            </a:r>
            <a:r>
              <a:rPr lang="en-US" sz="2400" dirty="0" err="1">
                <a:ea typeface="+mn-lt"/>
                <a:cs typeface="+mn-lt"/>
              </a:rPr>
              <a:t>costructs</a:t>
            </a:r>
            <a:r>
              <a:rPr lang="en-US" sz="2400" dirty="0">
                <a:ea typeface="+mn-lt"/>
                <a:cs typeface="+mn-lt"/>
              </a:rPr>
              <a:t> from the popular MOOC by Andrew Ng</a:t>
            </a:r>
            <a:endParaRPr lang="en-US" sz="2400" dirty="0">
              <a:cs typeface="Calibri"/>
            </a:endParaRPr>
          </a:p>
          <a:p>
            <a:endParaRPr lang="en-US" sz="1600" dirty="0">
              <a:cs typeface="Calibri"/>
            </a:endParaRPr>
          </a:p>
          <a:p>
            <a:r>
              <a:rPr lang="en-US" sz="2400" dirty="0">
                <a:ea typeface="+mn-lt"/>
                <a:cs typeface="+mn-lt"/>
                <a:hlinkClick r:id="rId2"/>
              </a:rPr>
              <a:t>https://www.coursera.org/learn/machine-learning-with-python</a:t>
            </a:r>
            <a:endParaRPr lang="en-US" sz="2400" dirty="0">
              <a:cs typeface="Calibri"/>
            </a:endParaRPr>
          </a:p>
          <a:p>
            <a:endParaRPr lang="en-US" sz="2400" dirty="0">
              <a:ea typeface="+mn-lt"/>
              <a:cs typeface="+mn-lt"/>
            </a:endParaRPr>
          </a:p>
          <a:p>
            <a:pPr algn="l"/>
            <a:endParaRPr lang="en-US" sz="2400" dirty="0">
              <a:cs typeface="Calibri"/>
            </a:endParaRPr>
          </a:p>
        </p:txBody>
      </p:sp>
    </p:spTree>
    <p:extLst>
      <p:ext uri="{BB962C8B-B14F-4D97-AF65-F5344CB8AC3E}">
        <p14:creationId xmlns:p14="http://schemas.microsoft.com/office/powerpoint/2010/main" val="327072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214290"/>
            <a:ext cx="4143404" cy="1015663"/>
          </a:xfrm>
          <a:prstGeom prst="rect">
            <a:avLst/>
          </a:prstGeom>
          <a:noFill/>
        </p:spPr>
        <p:txBody>
          <a:bodyPr wrap="square" rtlCol="0" anchor="t">
            <a:spAutoFit/>
          </a:bodyPr>
          <a:lstStyle/>
          <a:p>
            <a:pPr algn="ctr"/>
            <a:r>
              <a:rPr lang="en-US" sz="6000" b="1">
                <a:solidFill>
                  <a:schemeClr val="tx2"/>
                </a:solidFill>
                <a:latin typeface="Batang"/>
                <a:ea typeface="Batang"/>
              </a:rPr>
              <a:t>Outline</a:t>
            </a:r>
            <a:endParaRPr lang="en-US" sz="6000" u="sng">
              <a:solidFill>
                <a:schemeClr val="tx2"/>
              </a:solidFill>
              <a:latin typeface="Batang"/>
              <a:ea typeface="Batang"/>
            </a:endParaRPr>
          </a:p>
        </p:txBody>
      </p:sp>
      <p:sp>
        <p:nvSpPr>
          <p:cNvPr id="9" name="Content Placeholder 8"/>
          <p:cNvSpPr>
            <a:spLocks noGrp="1"/>
          </p:cNvSpPr>
          <p:nvPr>
            <p:ph idx="1"/>
          </p:nvPr>
        </p:nvSpPr>
        <p:spPr>
          <a:xfrm>
            <a:off x="378077" y="1079442"/>
            <a:ext cx="8229600" cy="4525963"/>
          </a:xfrm>
        </p:spPr>
        <p:txBody>
          <a:bodyPr vert="horz" lIns="91440" tIns="45720" rIns="91440" bIns="45720" rtlCol="0" anchor="t">
            <a:noAutofit/>
          </a:bodyPr>
          <a:lstStyle/>
          <a:p>
            <a:pPr>
              <a:buNone/>
            </a:pPr>
            <a:endParaRPr lang="en-US" sz="2800" b="1">
              <a:cs typeface="Calibri"/>
            </a:endParaRPr>
          </a:p>
          <a:p>
            <a:r>
              <a:rPr lang="en-US" sz="2800" b="1">
                <a:cs typeface="Calibri"/>
              </a:rPr>
              <a:t>Introduction</a:t>
            </a:r>
          </a:p>
          <a:p>
            <a:r>
              <a:rPr lang="en-US" sz="2800" b="1"/>
              <a:t>What is Machine Learning?</a:t>
            </a:r>
            <a:endParaRPr lang="en-US" sz="2800" b="1">
              <a:cs typeface="Calibri"/>
            </a:endParaRPr>
          </a:p>
          <a:p>
            <a:r>
              <a:rPr lang="en-US" sz="2800" b="1"/>
              <a:t>Types of Machine Learning Algorithms</a:t>
            </a:r>
            <a:endParaRPr lang="en-US" sz="2800" b="1">
              <a:cs typeface="Calibri"/>
            </a:endParaRPr>
          </a:p>
          <a:p>
            <a:r>
              <a:rPr lang="en-US" sz="2800" b="1">
                <a:cs typeface="Calibri"/>
              </a:rPr>
              <a:t>Implementation of a Working Model</a:t>
            </a:r>
          </a:p>
          <a:p>
            <a:r>
              <a:rPr lang="en-US" sz="2800" b="1"/>
              <a:t>Planned Future Work</a:t>
            </a:r>
            <a:endParaRPr lang="en-US" sz="2800" b="1">
              <a:cs typeface="Calibri"/>
            </a:endParaRPr>
          </a:p>
          <a:p>
            <a:r>
              <a:rPr lang="en-US" sz="2800" b="1">
                <a:cs typeface="Calibri"/>
              </a:rPr>
              <a:t>Conclusion</a:t>
            </a:r>
          </a:p>
          <a:p>
            <a:r>
              <a:rPr lang="en-US" sz="2800" b="1">
                <a:cs typeface="Calibri"/>
              </a:rPr>
              <a:t>Acknowledgement</a:t>
            </a:r>
          </a:p>
          <a:p>
            <a:r>
              <a:rPr lang="en-US" sz="2800" b="1">
                <a:cs typeface="Calibri"/>
              </a:rPr>
              <a:t>References</a:t>
            </a:r>
          </a:p>
          <a:p>
            <a:pPr>
              <a:buFont typeface="Wingdings" pitchFamily="2" charset="2"/>
              <a:buChar char="ü"/>
            </a:pPr>
            <a:endParaRPr lang="en-US" sz="2800" b="1">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a:solidFill>
                  <a:schemeClr val="tx2"/>
                </a:solidFill>
                <a:latin typeface="Batang"/>
                <a:ea typeface="Batang"/>
              </a:rPr>
              <a:t>What is Machine Learning?</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defRPr/>
            </a:pPr>
            <a:r>
              <a:rPr lang="en-US" sz="2800">
                <a:cs typeface="Calibri"/>
              </a:rPr>
              <a:t>Some popular definitions are as follows </a:t>
            </a:r>
            <a:endParaRPr lang="en-US" sz="2800" u="sng">
              <a:cs typeface="Calibri"/>
            </a:endParaRPr>
          </a:p>
          <a:p>
            <a:pPr>
              <a:defRPr/>
            </a:pPr>
            <a:r>
              <a:rPr lang="en-US" sz="2800" b="1" u="sng"/>
              <a:t>Arthur Samuel(1959): </a:t>
            </a:r>
            <a:r>
              <a:rPr lang="en-US" sz="2800"/>
              <a:t>Field of study that gives computers the ability to learn without being explicitly programmed.</a:t>
            </a:r>
            <a:endParaRPr lang="en-US" sz="2800" b="1" u="sng">
              <a:cs typeface="Calibri"/>
            </a:endParaRPr>
          </a:p>
          <a:p>
            <a:pPr>
              <a:defRPr/>
            </a:pPr>
            <a:r>
              <a:rPr lang="en-US" sz="2800" b="1" u="sng">
                <a:ea typeface="+mn-ea"/>
              </a:rPr>
              <a:t>Tom Mitchell(1998):</a:t>
            </a:r>
            <a:r>
              <a:rPr lang="en-US" sz="2800">
                <a:ea typeface="+mn-ea"/>
              </a:rPr>
              <a:t> A computer program is said to learn from experience</a:t>
            </a:r>
            <a:r>
              <a:rPr lang="en-US" sz="2800" b="1">
                <a:ea typeface="+mn-ea"/>
              </a:rPr>
              <a:t>(E) </a:t>
            </a:r>
            <a:r>
              <a:rPr lang="en-US" sz="2800">
                <a:ea typeface="+mn-ea"/>
              </a:rPr>
              <a:t>with respect to some task </a:t>
            </a:r>
            <a:r>
              <a:rPr lang="en-US" sz="2800" b="1">
                <a:ea typeface="+mn-ea"/>
              </a:rPr>
              <a:t>(T) </a:t>
            </a:r>
            <a:r>
              <a:rPr lang="en-US" sz="2800">
                <a:ea typeface="+mn-ea"/>
              </a:rPr>
              <a:t>and some performance measure </a:t>
            </a:r>
            <a:r>
              <a:rPr lang="en-US" sz="2800" b="1">
                <a:ea typeface="+mn-ea"/>
              </a:rPr>
              <a:t>(</a:t>
            </a:r>
            <a:r>
              <a:rPr lang="en-US" sz="2800">
                <a:ea typeface="+mn-ea"/>
              </a:rPr>
              <a:t>P) , if its performance on </a:t>
            </a:r>
            <a:r>
              <a:rPr lang="en-US" sz="2800" b="1">
                <a:ea typeface="+mn-ea"/>
              </a:rPr>
              <a:t>T</a:t>
            </a:r>
            <a:r>
              <a:rPr lang="en-US" sz="2800">
                <a:ea typeface="+mn-ea"/>
              </a:rPr>
              <a:t> , as measured by </a:t>
            </a:r>
            <a:r>
              <a:rPr lang="en-US" sz="2800" b="1"/>
              <a:t>P </a:t>
            </a:r>
            <a:r>
              <a:rPr lang="en-US" sz="2800"/>
              <a:t>, improves with experience </a:t>
            </a:r>
            <a:r>
              <a:rPr lang="en-US" sz="2800" b="1"/>
              <a:t>E.</a:t>
            </a:r>
            <a:r>
              <a:rPr lang="en-US" sz="2800"/>
              <a:t> </a:t>
            </a:r>
            <a:endParaRPr lang="en-US" sz="2800" b="1" u="sng">
              <a:cs typeface="Calibri"/>
            </a:endParaRPr>
          </a:p>
          <a:p>
            <a:pPr>
              <a:buNone/>
              <a:defRPr/>
            </a:pPr>
            <a:endParaRPr lang="en-US" sz="2800">
              <a:solidFill>
                <a:srgbClr val="000066"/>
              </a:solidFill>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rmAutofit fontScale="90000"/>
          </a:bodyPr>
          <a:lstStyle/>
          <a:p>
            <a:r>
              <a:rPr lang="en-US" b="1">
                <a:solidFill>
                  <a:schemeClr val="tx2"/>
                </a:solidFill>
                <a:latin typeface="Batang"/>
                <a:ea typeface="Batang"/>
              </a:rPr>
              <a:t>Types of </a:t>
            </a:r>
            <a:br>
              <a:rPr lang="en-US" b="1">
                <a:solidFill>
                  <a:schemeClr val="tx2"/>
                </a:solidFill>
                <a:latin typeface="Batang"/>
                <a:ea typeface="Batang"/>
              </a:rPr>
            </a:br>
            <a:r>
              <a:rPr lang="en-US" b="1">
                <a:solidFill>
                  <a:schemeClr val="tx2"/>
                </a:solidFill>
                <a:latin typeface="Batang"/>
                <a:ea typeface="Batang"/>
              </a:rPr>
              <a:t>Machine Learning Algorithms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123" y="337788"/>
            <a:ext cx="8760052" cy="1168258"/>
          </a:xfrm>
        </p:spPr>
        <p:txBody>
          <a:bodyPr/>
          <a:lstStyle/>
          <a:p>
            <a:r>
              <a:rPr lang="en-US" b="1">
                <a:solidFill>
                  <a:srgbClr val="1F497D"/>
                </a:solidFill>
                <a:latin typeface="Batang" pitchFamily="18" charset="-127"/>
                <a:ea typeface="Batang" pitchFamily="18" charset="-127"/>
              </a:rPr>
              <a:t>Machine Learning Algorithms</a:t>
            </a:r>
          </a:p>
        </p:txBody>
      </p:sp>
      <p:pic>
        <p:nvPicPr>
          <p:cNvPr id="6" name="Content Placeholder 5" descr="Learning (1).png"/>
          <p:cNvPicPr>
            <a:picLocks noGrp="1" noChangeAspect="1"/>
          </p:cNvPicPr>
          <p:nvPr>
            <p:ph idx="1"/>
          </p:nvPr>
        </p:nvPicPr>
        <p:blipFill>
          <a:blip r:embed="rId2"/>
          <a:stretch>
            <a:fillRect/>
          </a:stretch>
        </p:blipFill>
        <p:spPr>
          <a:xfrm>
            <a:off x="503196" y="1831712"/>
            <a:ext cx="8339531" cy="334477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00034" y="142853"/>
            <a:ext cx="7772400" cy="1071569"/>
          </a:xfrm>
        </p:spPr>
        <p:txBody>
          <a:bodyPr/>
          <a:lstStyle/>
          <a:p>
            <a:endParaRPr lang="en-IN">
              <a:solidFill>
                <a:srgbClr val="FF0000"/>
              </a:solidFill>
              <a:latin typeface="batang"/>
              <a:ea typeface="batang"/>
              <a:cs typeface="Calibri"/>
            </a:endParaRPr>
          </a:p>
        </p:txBody>
      </p:sp>
      <p:sp>
        <p:nvSpPr>
          <p:cNvPr id="7" name="Subtitle 6"/>
          <p:cNvSpPr>
            <a:spLocks noGrp="1"/>
          </p:cNvSpPr>
          <p:nvPr>
            <p:ph type="subTitle" idx="1"/>
          </p:nvPr>
        </p:nvSpPr>
        <p:spPr>
          <a:xfrm>
            <a:off x="490959" y="1210474"/>
            <a:ext cx="8153007" cy="4428326"/>
          </a:xfrm>
        </p:spPr>
        <p:txBody>
          <a:bodyPr vert="horz" lIns="91440" tIns="45720" rIns="91440" bIns="45720" rtlCol="0" anchor="t">
            <a:normAutofit/>
          </a:bodyPr>
          <a:lstStyle/>
          <a:p>
            <a:pPr algn="l"/>
            <a:r>
              <a:rPr lang="en-IN" b="1">
                <a:solidFill>
                  <a:schemeClr val="tx2"/>
                </a:solidFill>
              </a:rPr>
              <a:t>                          </a:t>
            </a:r>
            <a:r>
              <a:rPr lang="en-IN" b="1" u="sng">
                <a:solidFill>
                  <a:schemeClr val="tx2"/>
                </a:solidFill>
              </a:rPr>
              <a:t>Supervised Learning</a:t>
            </a:r>
            <a:endParaRPr lang="en-IN" b="1" u="sng">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a:p>
            <a:pPr algn="l"/>
            <a:endParaRPr lang="en-IN">
              <a:solidFill>
                <a:schemeClr val="tx2"/>
              </a:solidFill>
              <a:cs typeface="Calibri"/>
            </a:endParaRPr>
          </a:p>
        </p:txBody>
      </p:sp>
      <p:pic>
        <p:nvPicPr>
          <p:cNvPr id="8" name="Picture 7" descr="SL-type.png"/>
          <p:cNvPicPr>
            <a:picLocks noChangeAspect="1"/>
          </p:cNvPicPr>
          <p:nvPr/>
        </p:nvPicPr>
        <p:blipFill>
          <a:blip r:embed="rId2"/>
          <a:stretch>
            <a:fillRect/>
          </a:stretch>
        </p:blipFill>
        <p:spPr>
          <a:xfrm>
            <a:off x="1113375" y="2267449"/>
            <a:ext cx="6895135" cy="34383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IN">
              <a:solidFill>
                <a:srgbClr val="FF0000"/>
              </a:solidFill>
              <a:cs typeface="Calibri"/>
            </a:endParaRP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IN" b="1">
                <a:ea typeface="+mn-lt"/>
                <a:cs typeface="+mn-lt"/>
              </a:rPr>
              <a:t>                            </a:t>
            </a:r>
            <a:r>
              <a:rPr lang="en-IN" b="1" u="sng">
                <a:solidFill>
                  <a:schemeClr val="tx2"/>
                </a:solidFill>
                <a:ea typeface="+mn-lt"/>
                <a:cs typeface="+mn-lt"/>
              </a:rPr>
              <a:t>Supervised Learning</a:t>
            </a:r>
            <a:endParaRPr lang="en-US">
              <a:solidFill>
                <a:schemeClr val="tx2"/>
              </a:solidFill>
              <a:ea typeface="+mn-lt"/>
              <a:cs typeface="+mn-lt"/>
            </a:endParaRPr>
          </a:p>
          <a:p>
            <a:pPr marL="0" indent="0">
              <a:buNone/>
            </a:pPr>
            <a:endParaRPr lang="en-IN" b="1" u="sng"/>
          </a:p>
          <a:p>
            <a:r>
              <a:rPr lang="en-IN"/>
              <a:t>Supervised learning is when the model is getting trained on a labelled dataset. </a:t>
            </a:r>
            <a:endParaRPr lang="en-IN">
              <a:cs typeface="Calibri"/>
            </a:endParaRPr>
          </a:p>
          <a:p>
            <a:r>
              <a:rPr lang="en-IN" b="1"/>
              <a:t>Labelled</a:t>
            </a:r>
            <a:r>
              <a:rPr lang="en-IN"/>
              <a:t> dataset is one which have both input and output parameters. In this type of learning both training and validation datasets are labelled</a:t>
            </a:r>
            <a:endParaRPr lang="en-IN">
              <a:cs typeface="Calibri"/>
            </a:endParaRPr>
          </a:p>
          <a:p>
            <a:r>
              <a:rPr lang="en-IN"/>
              <a:t>Example:</a:t>
            </a:r>
          </a:p>
          <a:p>
            <a:pPr>
              <a:buNone/>
            </a:pPr>
            <a:r>
              <a:rPr lang="en-IN"/>
              <a:t>    Linear Regression</a:t>
            </a:r>
          </a:p>
          <a:p>
            <a:pPr>
              <a:buNone/>
            </a:pPr>
            <a:r>
              <a:rPr lang="en-IN"/>
              <a:t>    Logistic Regression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5" y="576214"/>
            <a:ext cx="8229600" cy="1600090"/>
          </a:xfrm>
        </p:spPr>
        <p:txBody>
          <a:bodyPr>
            <a:normAutofit/>
          </a:bodyPr>
          <a:lstStyle/>
          <a:p>
            <a:pPr algn="l"/>
            <a:r>
              <a:rPr lang="en-IN" sz="3200" b="1">
                <a:solidFill>
                  <a:schemeClr val="tx2"/>
                </a:solidFill>
              </a:rPr>
              <a:t>                </a:t>
            </a:r>
            <a:r>
              <a:rPr lang="en-IN" sz="3200" b="1" u="sng">
                <a:solidFill>
                  <a:schemeClr val="tx2"/>
                </a:solidFill>
              </a:rPr>
              <a:t>Types of Supervised Learning</a:t>
            </a:r>
            <a:br>
              <a:rPr lang="en-IN" sz="3200" b="1" u="sng">
                <a:solidFill>
                  <a:schemeClr val="tx2"/>
                </a:solidFill>
              </a:rPr>
            </a:br>
            <a:endParaRPr lang="en-IN" sz="3200" b="1" u="sng">
              <a:solidFill>
                <a:schemeClr val="tx2"/>
              </a:solidFill>
              <a:cs typeface="Calibri"/>
            </a:endParaRPr>
          </a:p>
        </p:txBody>
      </p:sp>
      <p:sp>
        <p:nvSpPr>
          <p:cNvPr id="4" name="TextBox 3">
            <a:extLst>
              <a:ext uri="{FF2B5EF4-FFF2-40B4-BE49-F238E27FC236}">
                <a16:creationId xmlns:a16="http://schemas.microsoft.com/office/drawing/2014/main" xmlns="" id="{C2E0ED8E-7B8D-48B1-9B04-BEF87BF623FD}"/>
              </a:ext>
            </a:extLst>
          </p:cNvPr>
          <p:cNvSpPr txBox="1"/>
          <p:nvPr/>
        </p:nvSpPr>
        <p:spPr>
          <a:xfrm>
            <a:off x="687063" y="1722709"/>
            <a:ext cx="7719354"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u="sng">
                <a:cs typeface="Calibri"/>
              </a:rPr>
              <a:t>Classification Algorithms</a:t>
            </a:r>
            <a:endParaRPr lang="en-US"/>
          </a:p>
          <a:p>
            <a:endParaRPr lang="en-US" sz="3200" u="sng">
              <a:cs typeface="Calibri"/>
            </a:endParaRPr>
          </a:p>
          <a:p>
            <a:r>
              <a:rPr lang="en-US" sz="3200">
                <a:cs typeface="Calibri"/>
              </a:rPr>
              <a:t>These are the kinds of algorithms with produces defined labels or discrete values as output. </a:t>
            </a:r>
          </a:p>
          <a:p>
            <a:r>
              <a:rPr lang="en-US" sz="3200">
                <a:cs typeface="Calibri"/>
              </a:rPr>
              <a:t>Ex. - Logistic Regression,  Neural Networks</a:t>
            </a:r>
          </a:p>
          <a:p>
            <a:endParaRPr lang="en-US" sz="3200">
              <a:cs typeface="Calibri"/>
            </a:endParaRPr>
          </a:p>
          <a:p>
            <a:endParaRPr lang="en-US" sz="3200">
              <a:cs typeface="Calibri"/>
            </a:endParaRPr>
          </a:p>
          <a:p>
            <a:endParaRPr lang="en-US" sz="3200">
              <a:cs typeface="Calibri"/>
            </a:endParaRPr>
          </a:p>
          <a:p>
            <a:endParaRPr lang="en-US" sz="3200">
              <a:cs typeface="Calibri"/>
            </a:endParaRPr>
          </a:p>
          <a:p>
            <a:endParaRPr lang="en-US" sz="3200">
              <a:cs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160</TotalTime>
  <Words>367</Words>
  <Application>Microsoft Office PowerPoint</Application>
  <PresentationFormat>On-screen Show (4:3)</PresentationFormat>
  <Paragraphs>107</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Batang</vt:lpstr>
      <vt:lpstr>Batang</vt:lpstr>
      <vt:lpstr>Calibri</vt:lpstr>
      <vt:lpstr>Constantia</vt:lpstr>
      <vt:lpstr>Wingdings</vt:lpstr>
      <vt:lpstr>Office Theme</vt:lpstr>
      <vt:lpstr>PowerPoint Presentation</vt:lpstr>
      <vt:lpstr>PowerPoint Presentation</vt:lpstr>
      <vt:lpstr>PowerPoint Presentation</vt:lpstr>
      <vt:lpstr>What is Machine Learning?</vt:lpstr>
      <vt:lpstr>Types of  Machine Learning Algorithms</vt:lpstr>
      <vt:lpstr>Machine Learning Algorithms</vt:lpstr>
      <vt:lpstr>PowerPoint Presentation</vt:lpstr>
      <vt:lpstr>PowerPoint Presentation</vt:lpstr>
      <vt:lpstr>                Types of Supervised Learning </vt:lpstr>
      <vt:lpstr>                Types of Supervised Learning </vt:lpstr>
      <vt:lpstr>                Types of Supervised Learning </vt:lpstr>
      <vt:lpstr>                Types of Supervised Learning </vt:lpstr>
      <vt:lpstr>PowerPoint Presentation</vt:lpstr>
      <vt:lpstr>PowerPoint Presentation</vt:lpstr>
      <vt:lpstr>Implementation of Machine Learning for Bioinformatics</vt:lpstr>
      <vt:lpstr>The Hungarian Heart Disease Dataset</vt:lpstr>
      <vt:lpstr>Source Code</vt:lpstr>
      <vt:lpstr>Source Code</vt:lpstr>
      <vt:lpstr>PowerPoint Presentation</vt:lpstr>
      <vt:lpstr>Result</vt:lpstr>
      <vt:lpstr>PowerPoint Presentation</vt:lpstr>
      <vt:lpstr>Future Work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Farooq Ansari</cp:lastModifiedBy>
  <cp:revision>6</cp:revision>
  <dcterms:created xsi:type="dcterms:W3CDTF">2019-03-14T04:38:53Z</dcterms:created>
  <dcterms:modified xsi:type="dcterms:W3CDTF">2019-11-27T11:17:39Z</dcterms:modified>
</cp:coreProperties>
</file>