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88" r:id="rId18"/>
    <p:sldId id="260" r:id="rId19"/>
    <p:sldId id="287" r:id="rId20"/>
    <p:sldId id="290" r:id="rId21"/>
    <p:sldId id="265" r:id="rId22"/>
    <p:sldId id="261" r:id="rId23"/>
    <p:sldId id="268" r:id="rId24"/>
    <p:sldId id="289" r:id="rId25"/>
    <p:sldId id="262" r:id="rId26"/>
    <p:sldId id="275" r:id="rId27"/>
    <p:sldId id="269" r:id="rId28"/>
    <p:sldId id="284" r:id="rId29"/>
    <p:sldId id="270" r:id="rId30"/>
    <p:sldId id="276" r:id="rId31"/>
    <p:sldId id="277"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client id="{F60CD48A-2C31-4B49-B90D-EA72B4E5EA1F}" v="288" dt="2020-05-25T15:13:59.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5/26/2020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archive.ics.uci.edu/ml/datasets/ILPD+(Indian+Liver+Patient+Dataset)" TargetMode="External"/><Relationship Id="rId1" Type="http://schemas.openxmlformats.org/officeDocument/2006/relationships/slideLayout" Target="../slideLayouts/slideLayout2.xml"/><Relationship Id="rId6" Type="http://schemas.openxmlformats.org/officeDocument/2006/relationships/hyperlink" Target="https://blog.coast.ai/lets-evolve-a-neural-network-with-a-genetic-algorithm-code-included-8809bece164" TargetMode="External"/><Relationship Id="rId5" Type="http://schemas.openxmlformats.org/officeDocument/2006/relationships/hyperlink" Target="https://bmcbioinformatics.biomedcentral.com/articles/10.1186/1471-2105-15-S16-S11" TargetMode="External"/><Relationship Id="rId4" Type="http://schemas.openxmlformats.org/officeDocument/2006/relationships/hyperlink" Target="https://www.coursera.org/learn/machine-learning-with-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LEARNING for 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a:solidFill>
                  <a:schemeClr val="accent1">
                    <a:lumMod val="25000"/>
                    <a:lumOff val="75000"/>
                  </a:schemeClr>
                </a:solidFill>
              </a:rPr>
              <a:t> </a:t>
            </a:r>
          </a:p>
          <a:p>
            <a:r>
              <a:rPr lang="en-IN" dirty="0">
                <a:solidFill>
                  <a:schemeClr val="accent1">
                    <a:lumMod val="25000"/>
                    <a:lumOff val="75000"/>
                  </a:schemeClr>
                </a:solidFill>
              </a:rPr>
              <a:t>Arkadeep Bagal </a:t>
            </a:r>
          </a:p>
          <a:p>
            <a:r>
              <a:rPr lang="en-IN" dirty="0">
                <a:solidFill>
                  <a:schemeClr val="accent1">
                    <a:lumMod val="25000"/>
                    <a:lumOff val="75000"/>
                  </a:schemeClr>
                </a:solidFill>
              </a:rPr>
              <a:t>Farooq Ansari </a:t>
            </a:r>
          </a:p>
          <a:p>
            <a:r>
              <a:rPr lang="en-IN" dirty="0">
                <a:solidFill>
                  <a:schemeClr val="accent1">
                    <a:lumMod val="25000"/>
                    <a:lumOff val="75000"/>
                  </a:schemeClr>
                </a:solidFill>
              </a:rPr>
              <a:t>Rohan Kumar Singh </a:t>
            </a:r>
          </a:p>
          <a:p>
            <a:r>
              <a:rPr lang="en-IN" dirty="0">
                <a:solidFill>
                  <a:schemeClr val="accent1">
                    <a:lumMod val="25000"/>
                    <a:lumOff val="75000"/>
                  </a:schemeClr>
                </a:solidFill>
              </a:rPr>
              <a:t>Rohit Kumar Majee</a:t>
            </a: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Bilirubin v Direct bilirubin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Matrix</a:t>
            </a:r>
          </a:p>
        </p:txBody>
      </p:sp>
      <p:sp>
        <p:nvSpPr>
          <p:cNvPr id="4" name="Content Placeholder 3"/>
          <p:cNvSpPr>
            <a:spLocks noGrp="1"/>
          </p:cNvSpPr>
          <p:nvPr>
            <p:ph sz="half" idx="1"/>
          </p:nvPr>
        </p:nvSpPr>
        <p:spPr/>
        <p:txBody>
          <a:bodyPr/>
          <a:lstStyle/>
          <a:p>
            <a:r>
              <a:rPr lang="en-IN" dirty="0"/>
              <a:t>We made a correlation matrix that depicts how some of the features are related to each other, if at all. High correlation among many features imply redundancy in the dataset.</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a:t>DIFFERENT STAGES OF THE PIPELINE</a:t>
            </a:r>
          </a:p>
        </p:txBody>
      </p:sp>
    </p:spTree>
    <p:extLst>
      <p:ext uri="{BB962C8B-B14F-4D97-AF65-F5344CB8AC3E}">
        <p14:creationId xmlns:p14="http://schemas.microsoft.com/office/powerpoint/2010/main" val="3630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a:t>In this stage, we clean our dataset and transform it in a way that helps the model.</a:t>
            </a:r>
          </a:p>
          <a:p>
            <a:pPr marL="0" indent="0">
              <a:buNone/>
            </a:pPr>
            <a:r>
              <a:rPr lang="en-IN" dirty="0"/>
              <a:t>It involves:</a:t>
            </a:r>
          </a:p>
          <a:p>
            <a:r>
              <a:rPr lang="en-IN" dirty="0"/>
              <a:t>Encoding String values to Integer</a:t>
            </a:r>
          </a:p>
          <a:p>
            <a:r>
              <a:rPr lang="en-IN" dirty="0"/>
              <a:t>Mean Imputation</a:t>
            </a:r>
          </a:p>
          <a:p>
            <a:r>
              <a:rPr lang="en-IN" dirty="0"/>
              <a:t>Feature Scaling using a Standard Scaler</a:t>
            </a:r>
          </a:p>
        </p:txBody>
      </p:sp>
    </p:spTree>
    <p:extLst>
      <p:ext uri="{BB962C8B-B14F-4D97-AF65-F5344CB8AC3E}">
        <p14:creationId xmlns:p14="http://schemas.microsoft.com/office/powerpoint/2010/main" val="61211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xmlns=""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r>
              <a:rPr lang="en-IN" dirty="0"/>
              <a:t>Raw Dataset</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 y="3049520"/>
            <a:ext cx="5392738" cy="2687773"/>
          </a:xfrm>
        </p:spPr>
      </p:pic>
      <p:sp>
        <p:nvSpPr>
          <p:cNvPr id="7" name="Text Placeholder 6"/>
          <p:cNvSpPr>
            <a:spLocks noGrp="1"/>
          </p:cNvSpPr>
          <p:nvPr>
            <p:ph type="body" sz="quarter" idx="3"/>
          </p:nvPr>
        </p:nvSpPr>
        <p:spPr/>
        <p:txBody>
          <a:bodyPr/>
          <a:lstStyle/>
          <a:p>
            <a:r>
              <a:rPr lang="en-IN" dirty="0"/>
              <a:t>		Processed and Selected</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83454" y="2925763"/>
            <a:ext cx="3462304" cy="2935287"/>
          </a:xfrm>
        </p:spPr>
      </p:pic>
    </p:spTree>
    <p:extLst>
      <p:ext uri="{BB962C8B-B14F-4D97-AF65-F5344CB8AC3E}">
        <p14:creationId xmlns:p14="http://schemas.microsoft.com/office/powerpoint/2010/main" val="265370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xmlns=""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pic>
        <p:nvPicPr>
          <p:cNvPr id="6" name="Picture 6" descr="A picture containing clock, drawing&#10;&#10;Description generated with very high confidence">
            <a:extLst>
              <a:ext uri="{FF2B5EF4-FFF2-40B4-BE49-F238E27FC236}">
                <a16:creationId xmlns:a16="http://schemas.microsoft.com/office/drawing/2014/main" xmlns="" id="{C550E3B7-F6AA-4060-B57A-4B91394A8498}"/>
              </a:ext>
            </a:extLst>
          </p:cNvPr>
          <p:cNvPicPr>
            <a:picLocks noChangeAspect="1"/>
          </p:cNvPicPr>
          <p:nvPr/>
        </p:nvPicPr>
        <p:blipFill>
          <a:blip r:embed="rId3"/>
          <a:stretch>
            <a:fillRect/>
          </a:stretch>
        </p:blipFill>
        <p:spPr>
          <a:xfrm>
            <a:off x="7645400" y="2750992"/>
            <a:ext cx="2743200" cy="509347"/>
          </a:xfrm>
          <a:prstGeom prst="rect">
            <a:avLst/>
          </a:prstGeom>
        </p:spPr>
      </p:pic>
      <p:sp>
        <p:nvSpPr>
          <p:cNvPr id="7" name="TextBox 6">
            <a:extLst>
              <a:ext uri="{FF2B5EF4-FFF2-40B4-BE49-F238E27FC236}">
                <a16:creationId xmlns:a16="http://schemas.microsoft.com/office/drawing/2014/main" xmlns="" id="{5DC1765B-D870-43EB-B57C-1BAED9A5B135}"/>
              </a:ext>
            </a:extLst>
          </p:cNvPr>
          <p:cNvSpPr txBox="1"/>
          <p:nvPr/>
        </p:nvSpPr>
        <p:spPr>
          <a:xfrm>
            <a:off x="7010400" y="3210983"/>
            <a:ext cx="42248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(Initial hypothesis which is given to the sigmoid function as input)</a:t>
            </a:r>
          </a:p>
        </p:txBody>
      </p:sp>
    </p:spTree>
    <p:extLst>
      <p:ext uri="{BB962C8B-B14F-4D97-AF65-F5344CB8AC3E}">
        <p14:creationId xmlns:p14="http://schemas.microsoft.com/office/powerpoint/2010/main" val="316536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LOGISTIC REGRESSION - COST FUNCTION</a:t>
            </a:r>
          </a:p>
        </p:txBody>
      </p:sp>
      <p:sp>
        <p:nvSpPr>
          <p:cNvPr id="5" name="Content Placeholder 4"/>
          <p:cNvSpPr>
            <a:spLocks noGrp="1"/>
          </p:cNvSpPr>
          <p:nvPr>
            <p:ph sz="half" idx="1"/>
          </p:nvPr>
        </p:nvSpPr>
        <p:spPr/>
        <p:txBody>
          <a:bodyPr/>
          <a:lstStyle/>
          <a:p>
            <a:pPr marL="305435" indent="-305435"/>
            <a:r>
              <a:rPr lang="en-US" dirty="0"/>
              <a:t>The Cost Function represent the optimization objective. Our aim is to minimize this cost function so that we can develop an accurate model with minimum error.</a:t>
            </a:r>
          </a:p>
          <a:p>
            <a:pPr marL="305435" indent="-305435"/>
            <a:endParaRPr lang="en-US"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78765" y="4356015"/>
            <a:ext cx="5422900" cy="1358731"/>
          </a:xfrm>
          <a:prstGeom prst="rect">
            <a:avLst/>
          </a:prstGeom>
        </p:spPr>
      </p:pic>
      <p:pic>
        <p:nvPicPr>
          <p:cNvPr id="8" name="Picture 7" descr="1_2g14OVjyJqio2zXwJxgj2w.png"/>
          <p:cNvPicPr/>
          <p:nvPr/>
        </p:nvPicPr>
        <p:blipFill>
          <a:blip r:embed="rId3"/>
          <a:stretch>
            <a:fillRect/>
          </a:stretch>
        </p:blipFill>
        <p:spPr>
          <a:xfrm>
            <a:off x="6180668" y="3097974"/>
            <a:ext cx="5731510" cy="815975"/>
          </a:xfrm>
          <a:prstGeom prst="rect">
            <a:avLst/>
          </a:prstGeom>
        </p:spPr>
      </p:pic>
      <p:pic>
        <p:nvPicPr>
          <p:cNvPr id="2" name="Picture 2" descr="A close up of a clock&#10;&#10;Description generated with high confidence">
            <a:extLst>
              <a:ext uri="{FF2B5EF4-FFF2-40B4-BE49-F238E27FC236}">
                <a16:creationId xmlns:a16="http://schemas.microsoft.com/office/drawing/2014/main" xmlns="" id="{A8D2DCF2-AE3E-47CD-8465-1A270DF2532E}"/>
              </a:ext>
            </a:extLst>
          </p:cNvPr>
          <p:cNvPicPr>
            <a:picLocks noChangeAspect="1"/>
          </p:cNvPicPr>
          <p:nvPr/>
        </p:nvPicPr>
        <p:blipFill>
          <a:blip r:embed="rId4"/>
          <a:stretch>
            <a:fillRect/>
          </a:stretch>
        </p:blipFill>
        <p:spPr>
          <a:xfrm>
            <a:off x="797983" y="5035982"/>
            <a:ext cx="3335866" cy="543119"/>
          </a:xfrm>
          <a:prstGeom prst="rect">
            <a:avLst/>
          </a:prstGeom>
        </p:spPr>
      </p:pic>
      <p:sp>
        <p:nvSpPr>
          <p:cNvPr id="3" name="TextBox 2">
            <a:extLst>
              <a:ext uri="{FF2B5EF4-FFF2-40B4-BE49-F238E27FC236}">
                <a16:creationId xmlns:a16="http://schemas.microsoft.com/office/drawing/2014/main" xmlns="" id="{FA439B6E-CCDA-4874-AEC1-6BE2176B71BD}"/>
              </a:ext>
            </a:extLst>
          </p:cNvPr>
          <p:cNvSpPr txBox="1"/>
          <p:nvPr/>
        </p:nvSpPr>
        <p:spPr>
          <a:xfrm>
            <a:off x="734484" y="5571067"/>
            <a:ext cx="34628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(Traditional cost function that could have been used)</a:t>
            </a:r>
          </a:p>
        </p:txBody>
      </p:sp>
      <p:sp>
        <p:nvSpPr>
          <p:cNvPr id="6" name="TextBox 5">
            <a:extLst>
              <a:ext uri="{FF2B5EF4-FFF2-40B4-BE49-F238E27FC236}">
                <a16:creationId xmlns:a16="http://schemas.microsoft.com/office/drawing/2014/main" xmlns="" id="{1542CD06-B6DC-4F42-9DEA-94D4F5DB10A2}"/>
              </a:ext>
            </a:extLst>
          </p:cNvPr>
          <p:cNvSpPr txBox="1"/>
          <p:nvPr/>
        </p:nvSpPr>
        <p:spPr>
          <a:xfrm>
            <a:off x="7015692" y="5819775"/>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Cost function used in logistic regression</a:t>
            </a:r>
          </a:p>
        </p:txBody>
      </p:sp>
    </p:spTree>
    <p:extLst>
      <p:ext uri="{BB962C8B-B14F-4D97-AF65-F5344CB8AC3E}">
        <p14:creationId xmlns:p14="http://schemas.microsoft.com/office/powerpoint/2010/main" val="75370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a:t>Introduction</a:t>
            </a:r>
          </a:p>
          <a:p>
            <a:r>
              <a:rPr lang="en-IN" dirty="0"/>
              <a:t>What is Machine Learning?</a:t>
            </a:r>
          </a:p>
          <a:p>
            <a:r>
              <a:rPr lang="en-IN" dirty="0"/>
              <a:t>Dataset</a:t>
            </a:r>
          </a:p>
          <a:p>
            <a:r>
              <a:rPr lang="en-IN" dirty="0"/>
              <a:t>Implementation</a:t>
            </a:r>
          </a:p>
          <a:p>
            <a:r>
              <a:rPr lang="en-IN" dirty="0"/>
              <a:t>GUI</a:t>
            </a:r>
          </a:p>
          <a:p>
            <a:r>
              <a:rPr lang="en-IN" dirty="0"/>
              <a:t>Results</a:t>
            </a:r>
          </a:p>
          <a:p>
            <a:r>
              <a:rPr lang="en-IN" dirty="0"/>
              <a:t>Comparative Study</a:t>
            </a:r>
          </a:p>
          <a:p>
            <a:r>
              <a:rPr lang="en-IN" dirty="0"/>
              <a:t>Conclusion</a:t>
            </a:r>
          </a:p>
          <a:p>
            <a:endParaRPr lang="en-IN" dirty="0"/>
          </a:p>
          <a:p>
            <a:endParaRPr lang="en-IN" dirty="0"/>
          </a:p>
          <a:p>
            <a:endParaRPr lang="en-IN" dirty="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GRADIENT DESCENT</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4592" y="3254502"/>
            <a:ext cx="4511675" cy="1773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602" y="2331719"/>
            <a:ext cx="7414585" cy="4166997"/>
          </a:xfrm>
          <a:prstGeom prst="rect">
            <a:avLst/>
          </a:prstGeom>
        </p:spPr>
      </p:pic>
    </p:spTree>
    <p:extLst>
      <p:ext uri="{BB962C8B-B14F-4D97-AF65-F5344CB8AC3E}">
        <p14:creationId xmlns:p14="http://schemas.microsoft.com/office/powerpoint/2010/main" val="1882288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 - MODEL</a:t>
            </a:r>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dirty="0">
                <a:ea typeface="+mn-lt"/>
                <a:cs typeface="+mn-lt"/>
              </a:rPr>
              <a:t>A Genetic Algorithms is a type of optimization algorithms. It is a stochastic method for function optimization based on the mechanics of natural genetics and biological evolution.</a:t>
            </a:r>
          </a:p>
          <a:p>
            <a:pPr marL="305435" indent="-305435"/>
            <a:r>
              <a:rPr lang="en-IN" dirty="0">
                <a:ea typeface="+mn-lt"/>
                <a:cs typeface="+mn-lt"/>
              </a:rPr>
              <a:t>It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878" y="922659"/>
            <a:ext cx="5198569" cy="5303520"/>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device&#10;&#10;Description generated with high confidence">
            <a:extLst>
              <a:ext uri="{FF2B5EF4-FFF2-40B4-BE49-F238E27FC236}">
                <a16:creationId xmlns:a16="http://schemas.microsoft.com/office/drawing/2014/main" xmlns="" id="{2ABB0C8E-5090-46C7-A207-3F4D5DBADF7E}"/>
              </a:ext>
            </a:extLst>
          </p:cNvPr>
          <p:cNvPicPr>
            <a:picLocks noChangeAspect="1"/>
          </p:cNvPicPr>
          <p:nvPr/>
        </p:nvPicPr>
        <p:blipFill>
          <a:blip r:embed="rId2"/>
          <a:stretch>
            <a:fillRect/>
          </a:stretch>
        </p:blipFill>
        <p:spPr>
          <a:xfrm>
            <a:off x="3437752" y="905255"/>
            <a:ext cx="3996319" cy="5646380"/>
          </a:xfrm>
          <a:prstGeom prst="rect">
            <a:avLst/>
          </a:prstGeom>
        </p:spPr>
      </p:pic>
    </p:spTree>
    <p:extLst>
      <p:ext uri="{BB962C8B-B14F-4D97-AF65-F5344CB8AC3E}">
        <p14:creationId xmlns:p14="http://schemas.microsoft.com/office/powerpoint/2010/main" val="36150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err="1">
                <a:solidFill>
                  <a:srgbClr val="FFFFFF"/>
                </a:solidFill>
                <a:ea typeface="+mn-lt"/>
                <a:cs typeface="+mn-lt"/>
              </a:rPr>
              <a:t>tkinter</a:t>
            </a:r>
            <a:r>
              <a:rPr lang="en-IN" dirty="0">
                <a:solidFill>
                  <a:srgbClr val="FFFFFF"/>
                </a:solidFill>
                <a:ea typeface="+mn-lt"/>
                <a:cs typeface="+mn-lt"/>
              </a:rPr>
              <a:t>’ 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xmlns=""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a16="http://schemas.microsoft.com/office/drawing/2014/main" xmlns="" id="{9E661D03-4DD4-45E7-A047-ED722E826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856" y="1982821"/>
            <a:ext cx="7281133" cy="4745322"/>
          </a:xfrm>
        </p:spPr>
      </p:pic>
    </p:spTree>
    <p:extLst>
      <p:ext uri="{BB962C8B-B14F-4D97-AF65-F5344CB8AC3E}">
        <p14:creationId xmlns:p14="http://schemas.microsoft.com/office/powerpoint/2010/main" val="2523142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spcBef>
                <a:spcPts val="0"/>
              </a:spcBef>
              <a:spcAft>
                <a:spcPts val="0"/>
              </a:spcAft>
            </a:pPr>
            <a:r>
              <a:rPr lang="en-US" sz="2000" dirty="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dirty="0">
              <a:ea typeface="+mn-lt"/>
              <a:cs typeface="+mn-lt"/>
            </a:endParaRPr>
          </a:p>
          <a:p>
            <a:pPr>
              <a:spcBef>
                <a:spcPts val="0"/>
              </a:spcBef>
              <a:spcAft>
                <a:spcPts val="0"/>
              </a:spcAft>
            </a:pPr>
            <a:r>
              <a:rPr lang="en-US" sz="2000" dirty="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a:spcBef>
                <a:spcPts val="0"/>
              </a:spcBef>
              <a:spcAft>
                <a:spcPts val="0"/>
              </a:spcAft>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a:spcBef>
                <a:spcPts val="0"/>
              </a:spcBef>
              <a:spcAft>
                <a:spcPts val="0"/>
              </a:spcAft>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IN" dirty="0">
                <a:hlinkClick r:id="rId2"/>
              </a:rPr>
              <a:t>https://archive.ics.uci.edu/ml/datasets/ILPD+(Indian+Liver+Patient+Dataset)</a:t>
            </a: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3"/>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4"/>
              </a:rPr>
              <a:t>https://www.coursera.org/learn/machine-learning-with-python</a:t>
            </a:r>
            <a:endParaRPr lang="en-US" dirty="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 Genetic Algorithm Implementation</a:t>
            </a:r>
          </a:p>
          <a:p>
            <a:pPr marL="0" indent="0">
              <a:spcBef>
                <a:spcPts val="0"/>
              </a:spcBef>
              <a:spcAft>
                <a:spcPts val="0"/>
              </a:spcAft>
              <a:buNone/>
            </a:pPr>
            <a:r>
              <a:rPr lang="en-US" u="sng" dirty="0">
                <a:hlinkClick r:id="rId5"/>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5. More information on Genetic Algorithm</a:t>
            </a:r>
          </a:p>
          <a:p>
            <a:pPr marL="0" indent="0">
              <a:spcBef>
                <a:spcPts val="0"/>
              </a:spcBef>
              <a:spcAft>
                <a:spcPts val="0"/>
              </a:spcAft>
              <a:buNone/>
            </a:pPr>
            <a:r>
              <a:rPr lang="en-US" u="sng" dirty="0">
                <a:hlinkClick r:id="rId6"/>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MACHINE LEARNING</a:t>
            </a:r>
          </a:p>
        </p:txBody>
      </p:sp>
      <p:sp>
        <p:nvSpPr>
          <p:cNvPr id="3" name="Content Placeholder 2"/>
          <p:cNvSpPr>
            <a:spLocks noGrp="1"/>
          </p:cNvSpPr>
          <p:nvPr>
            <p:ph idx="1"/>
          </p:nvPr>
        </p:nvSpPr>
        <p:spPr/>
        <p:txBody>
          <a:bodyPr/>
          <a:lstStyle/>
          <a:p>
            <a:r>
              <a:rPr lang="en-IN" dirty="0"/>
              <a:t>Supervised Learning</a:t>
            </a:r>
          </a:p>
          <a:p>
            <a:pPr lvl="1"/>
            <a:r>
              <a:rPr lang="en-IN" dirty="0"/>
              <a:t>Linear Regression</a:t>
            </a:r>
          </a:p>
          <a:p>
            <a:pPr lvl="1"/>
            <a:r>
              <a:rPr lang="en-IN" dirty="0"/>
              <a:t>Logistic Regression</a:t>
            </a:r>
          </a:p>
          <a:p>
            <a:r>
              <a:rPr lang="en-IN" dirty="0"/>
              <a:t>Unsupervised Learning</a:t>
            </a:r>
          </a:p>
          <a:p>
            <a:pPr lvl="1"/>
            <a:r>
              <a:rPr lang="en-IN" dirty="0"/>
              <a:t>Clustering</a:t>
            </a:r>
          </a:p>
        </p:txBody>
      </p:sp>
    </p:spTree>
    <p:extLst>
      <p:ext uri="{BB962C8B-B14F-4D97-AF65-F5344CB8AC3E}">
        <p14:creationId xmlns:p14="http://schemas.microsoft.com/office/powerpoint/2010/main" val="5213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smtClean="0">
                <a:ea typeface="+mn-lt"/>
                <a:cs typeface="+mn-lt"/>
              </a:rPr>
              <a:t>582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 Prediction Variable</a:t>
            </a:r>
            <a:endParaRPr lang="en-IN" dirty="0"/>
          </a:p>
          <a:p>
            <a:pPr marL="305435" indent="-305435"/>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502" y="2688335"/>
            <a:ext cx="6539305" cy="3259229"/>
          </a:xfrm>
          <a:prstGeom prst="rect">
            <a:avLst/>
          </a:prstGeom>
        </p:spPr>
      </p:pic>
    </p:spTree>
    <p:extLst>
      <p:ext uri="{BB962C8B-B14F-4D97-AF65-F5344CB8AC3E}">
        <p14:creationId xmlns:p14="http://schemas.microsoft.com/office/powerpoint/2010/main" val="131517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GENDER Distribution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860</TotalTime>
  <Words>673</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PowerPoint Presentation</vt:lpstr>
      <vt:lpstr>LOGISTIC Regression</vt:lpstr>
      <vt:lpstr>LOGISTIC REGRESSION - COST FUNCTION</vt:lpstr>
      <vt:lpstr>GRADIENT DESCENT</vt:lpstr>
      <vt:lpstr>LOGISTIC REGRESSION - MODEL</vt:lpstr>
      <vt:lpstr>GENETIC ALGORITHM</vt:lpstr>
      <vt:lpstr>HYPER-PARAMETER TUNING USING GENETIC ALGORITHM</vt:lpstr>
      <vt:lpstr>PowerPoint Presentation</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469</cp:revision>
  <dcterms:created xsi:type="dcterms:W3CDTF">2020-05-17T08:31:52Z</dcterms:created>
  <dcterms:modified xsi:type="dcterms:W3CDTF">2020-05-26T07:53:16Z</dcterms:modified>
</cp:coreProperties>
</file>