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jpeg" ContentType="image/jpeg"/>
  <Override PartName="/ppt/media/image3.png" ContentType="image/png"/>
  <Override PartName="/ppt/media/image2.jpeg" ContentType="image/jpeg"/>
  <Override PartName="/ppt/media/image4.jpeg" ContentType="image/jpeg"/>
  <Override PartName="/ppt/media/image5.png" ContentType="image/png"/>
  <Override PartName="/ppt/media/image6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redefini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90720" y="1392840"/>
            <a:ext cx="7314120" cy="14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/>
          </p:nvPr>
        </p:nvSpPr>
        <p:spPr>
          <a:xfrm>
            <a:off x="990720" y="2514240"/>
            <a:ext cx="7314120" cy="426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redefini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90720" y="1392840"/>
            <a:ext cx="7314120" cy="14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90720" y="2514240"/>
            <a:ext cx="7314120" cy="426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ol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90720" y="1392840"/>
            <a:ext cx="7314120" cy="14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990720" y="2514240"/>
            <a:ext cx="7314120" cy="426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90720" y="1392840"/>
            <a:ext cx="7314120" cy="14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990720" y="2514240"/>
            <a:ext cx="7314120" cy="426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Secondo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Terzo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Quarto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Quinto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Sesto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Settimo livello struttura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90720" y="1392840"/>
            <a:ext cx="7314120" cy="14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rgbClr val="000000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90720" y="1392840"/>
            <a:ext cx="7314120" cy="14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trike="noStrike" u="none">
                <a:solidFill>
                  <a:srgbClr val="ffffff"/>
                </a:solidFill>
                <a:uFillTx/>
                <a:latin typeface="Arial"/>
              </a:rPr>
              <a:t>Fai clic per modificare il formato del testo del titolo</a:t>
            </a:r>
            <a:endParaRPr b="0" lang="it-IT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3200" strike="noStrike" u="none">
                <a:solidFill>
                  <a:srgbClr val="ffffff"/>
                </a:solidFill>
                <a:uFillTx/>
                <a:latin typeface="Arial"/>
              </a:rPr>
              <a:t>Fai clic per modificare il formato del testo della struttura</a:t>
            </a:r>
            <a:endParaRPr b="0" lang="it-IT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it-IT" sz="2800" strike="noStrike" u="none">
                <a:solidFill>
                  <a:srgbClr val="ffffff"/>
                </a:solidFill>
                <a:uFillTx/>
                <a:latin typeface="Arial"/>
              </a:rPr>
              <a:t>Secondo livello struttura</a:t>
            </a:r>
            <a:endParaRPr b="0" lang="it-IT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400" strike="noStrike" u="none">
                <a:solidFill>
                  <a:srgbClr val="ffffff"/>
                </a:solidFill>
                <a:uFillTx/>
                <a:latin typeface="Arial"/>
              </a:rPr>
              <a:t>Terzo livello struttura</a:t>
            </a:r>
            <a:endParaRPr b="0" lang="it-IT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it-IT" sz="2000" strike="noStrike" u="none">
                <a:solidFill>
                  <a:srgbClr val="ffffff"/>
                </a:solidFill>
                <a:uFillTx/>
                <a:latin typeface="Arial"/>
              </a:rPr>
              <a:t>Quarto livello struttura</a:t>
            </a:r>
            <a:endParaRPr b="0" lang="it-IT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trike="noStrike" u="none">
                <a:solidFill>
                  <a:srgbClr val="ffffff"/>
                </a:solidFill>
                <a:uFillTx/>
                <a:latin typeface="Arial"/>
              </a:rPr>
              <a:t>Quinto livello struttura</a:t>
            </a:r>
            <a:endParaRPr b="0" lang="it-IT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trike="noStrike" u="none">
                <a:solidFill>
                  <a:srgbClr val="ffffff"/>
                </a:solidFill>
                <a:uFillTx/>
                <a:latin typeface="Arial"/>
              </a:rPr>
              <a:t>Sesto livello struttura</a:t>
            </a:r>
            <a:endParaRPr b="0" lang="it-IT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it-IT" sz="2000" strike="noStrike" u="none">
                <a:solidFill>
                  <a:srgbClr val="ffffff"/>
                </a:solidFill>
                <a:uFillTx/>
                <a:latin typeface="Arial"/>
              </a:rPr>
              <a:t>Settimo livello struttura</a:t>
            </a:r>
            <a:endParaRPr b="0" lang="it-IT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980000" y="180000"/>
            <a:ext cx="4858920" cy="68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4000" strike="noStrike" u="none">
                <a:solidFill>
                  <a:srgbClr val="ffffff"/>
                </a:solidFill>
                <a:uFillTx/>
                <a:latin typeface="Microsoft Sans Serif"/>
              </a:rPr>
              <a:t>Air Connect -</a:t>
            </a:r>
            <a:endParaRPr b="0" lang="it-IT" sz="4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80000" y="4860000"/>
            <a:ext cx="7166880" cy="53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Autofit/>
          </a:bodyPr>
          <a:p>
            <a:pPr indent="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it-IT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it-IT" sz="2400" strike="noStrike" u="none">
                <a:solidFill>
                  <a:srgbClr val="ffffff"/>
                </a:solidFill>
                <a:uFillTx/>
                <a:latin typeface="Microsoft Sans Serif"/>
              </a:rPr>
              <a:t>Esame: Cybersecurity</a:t>
            </a:r>
            <a:endParaRPr b="0" lang="it-IT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it-IT" sz="2400" strike="noStrike" u="none">
                <a:solidFill>
                  <a:srgbClr val="ffffff"/>
                </a:solidFill>
                <a:uFillTx/>
                <a:latin typeface="Microsoft Sans Serif"/>
              </a:rPr>
              <a:t>Studente: Stefano Panico</a:t>
            </a:r>
            <a:endParaRPr b="0" lang="it-IT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it-IT" sz="2400" strike="noStrike" u="none">
                <a:solidFill>
                  <a:srgbClr val="ffffff"/>
                </a:solidFill>
                <a:uFillTx/>
                <a:latin typeface="Microsoft Sans Serif"/>
              </a:rPr>
              <a:t>Matricola: 169091</a:t>
            </a:r>
            <a:endParaRPr b="0" lang="it-IT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title"/>
          </p:nvPr>
        </p:nvSpPr>
        <p:spPr>
          <a:xfrm>
            <a:off x="1980000" y="754200"/>
            <a:ext cx="8098920" cy="68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3600" strike="noStrike" u="none">
                <a:solidFill>
                  <a:srgbClr val="ffffff"/>
                </a:solidFill>
                <a:uFillTx/>
                <a:latin typeface="Microsoft Sans Serif"/>
              </a:rPr>
              <a:t>Presentazione del Progetto</a:t>
            </a:r>
            <a:endParaRPr b="0" lang="it-IT" sz="3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4" name="" descr=""/>
          <p:cNvPicPr/>
          <p:nvPr/>
        </p:nvPicPr>
        <p:blipFill>
          <a:blip r:embed="rId2"/>
          <a:stretch/>
        </p:blipFill>
        <p:spPr>
          <a:xfrm>
            <a:off x="180000" y="3705480"/>
            <a:ext cx="4825800" cy="1513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973160" y="225000"/>
            <a:ext cx="6933240" cy="71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3200" strike="noStrike" u="none">
                <a:solidFill>
                  <a:srgbClr val="4d4d4d"/>
                </a:solidFill>
                <a:uFillTx/>
                <a:latin typeface="Microsoft Sans Serif"/>
              </a:rPr>
              <a:t>4. Sicurezza e Gestione Ruoli (5)</a:t>
            </a: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1980000" y="1440000"/>
            <a:ext cx="6933240" cy="449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 lnSpcReduction="9999"/>
          </a:bodyPr>
          <a:p>
            <a:pPr marL="432000" indent="-324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Tecnologie utilizzate: 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bcrypt.js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per l'hashing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Salt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per aumentare la sicurezza delle password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L’utente inserisce una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password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al momento della registrazione. La password viene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criptata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con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bcrypt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e un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salt casuale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. Durante il login, la password inserita viene confrontata con la versione criptata della stessa salvata in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database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.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Vantaggi: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Protezione dei dati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Le password salvate non sono in chiaro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Protezione da attacchi brute-force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Conformità agli standard di sicurezza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Adeguato a normative come GDPR e ISO 27001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757"/>
              </a:spcBef>
              <a:spcAft>
                <a:spcPts val="1559"/>
              </a:spcAft>
              <a:buNone/>
              <a:tabLst>
                <a:tab algn="l" pos="0"/>
              </a:tabLst>
            </a:pP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18"/>
          <p:cNvSpPr/>
          <p:nvPr/>
        </p:nvSpPr>
        <p:spPr>
          <a:xfrm>
            <a:off x="1973160" y="900000"/>
            <a:ext cx="693324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it-IT" sz="2100" strike="noStrike" u="none">
                <a:solidFill>
                  <a:srgbClr val="4d4d4d"/>
                </a:solidFill>
                <a:uFillTx/>
                <a:latin typeface="Microsoft Sans Serif"/>
                <a:ea typeface="DejaVu Sans"/>
              </a:rPr>
              <a:t>     </a:t>
            </a:r>
            <a:r>
              <a:rPr b="0" lang="it-IT" sz="2000" strike="noStrike" u="none">
                <a:solidFill>
                  <a:srgbClr val="4d4d4d"/>
                </a:solidFill>
                <a:uFillTx/>
                <a:latin typeface="Microsoft Sans Serif"/>
                <a:ea typeface="DejaVu Sans"/>
              </a:rPr>
              <a:t>  </a:t>
            </a:r>
            <a:r>
              <a:rPr b="0" lang="it-IT" sz="2000" strike="noStrike" u="none">
                <a:solidFill>
                  <a:srgbClr val="4d4d4d"/>
                </a:solidFill>
                <a:uFillTx/>
                <a:latin typeface="Verdana"/>
                <a:ea typeface="DejaVu Sans"/>
              </a:rPr>
              <a:t> </a:t>
            </a:r>
            <a:r>
              <a:rPr b="0" lang="it-IT" sz="2000" strike="noStrike" u="none">
                <a:solidFill>
                  <a:srgbClr val="5983b0"/>
                </a:solidFill>
                <a:uFillTx/>
                <a:latin typeface="Verdana"/>
                <a:ea typeface="DejaVu Sans"/>
              </a:rPr>
              <a:t>4.5. Password criptate </a:t>
            </a:r>
            <a:endParaRPr b="0" lang="it-IT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1980360" y="5711760"/>
            <a:ext cx="7019280" cy="7678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193400" y="1620000"/>
            <a:ext cx="7085520" cy="791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it-IT" sz="4400" strike="noStrike" u="none">
                <a:solidFill>
                  <a:srgbClr val="4d4d4d"/>
                </a:solidFill>
                <a:uFillTx/>
                <a:latin typeface="Microsoft Sans Serif"/>
              </a:rPr>
              <a:t>Indice presentazione</a:t>
            </a:r>
            <a:endParaRPr b="0" lang="it-IT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142640" y="2520000"/>
            <a:ext cx="7316280" cy="413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4d4d4d"/>
              </a:buClr>
              <a:buFont typeface="Verdana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trike="noStrike" u="none">
                <a:solidFill>
                  <a:srgbClr val="4d4d4d"/>
                </a:solidFill>
                <a:uFillTx/>
                <a:latin typeface="Verdana"/>
                <a:ea typeface="굴림"/>
              </a:rPr>
              <a:t>1. Introduzione</a:t>
            </a: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4d4d4d"/>
              </a:buClr>
              <a:buFont typeface="Verdana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trike="noStrike" u="none">
                <a:solidFill>
                  <a:srgbClr val="4d4d4d"/>
                </a:solidFill>
                <a:uFillTx/>
                <a:latin typeface="Verdana"/>
                <a:ea typeface="굴림"/>
              </a:rPr>
              <a:t>2. Obiettivo</a:t>
            </a: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4d4d4d"/>
              </a:buClr>
              <a:buFont typeface="Verdana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trike="noStrike" u="none">
                <a:solidFill>
                  <a:srgbClr val="4d4d4d"/>
                </a:solidFill>
                <a:uFillTx/>
                <a:latin typeface="Verdana"/>
                <a:ea typeface="굴림"/>
              </a:rPr>
              <a:t>3. Architettura</a:t>
            </a: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4d4d4d"/>
              </a:buClr>
              <a:buFont typeface="Verdana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600" strike="noStrike" u="none">
                <a:solidFill>
                  <a:srgbClr val="4d4d4d"/>
                </a:solidFill>
                <a:uFillTx/>
                <a:latin typeface="Verdana"/>
                <a:ea typeface="굴림"/>
              </a:rPr>
              <a:t>4. Sicurezza e Gestione Ruoli</a:t>
            </a: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0">
              <a:lnSpc>
                <a:spcPct val="80000"/>
              </a:lnSpc>
              <a:buNone/>
              <a:tabLst>
                <a:tab algn="l" pos="0"/>
              </a:tabLst>
            </a:pP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0">
              <a:lnSpc>
                <a:spcPct val="80000"/>
              </a:lnSpc>
              <a:buNone/>
              <a:tabLst>
                <a:tab algn="l" pos="0"/>
              </a:tabLst>
            </a:pP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0">
              <a:lnSpc>
                <a:spcPct val="80000"/>
              </a:lnSpc>
              <a:buNone/>
              <a:tabLst>
                <a:tab algn="l" pos="0"/>
              </a:tabLst>
            </a:pPr>
            <a:endParaRPr b="0" lang="it-IT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981080" y="228240"/>
            <a:ext cx="6933240" cy="71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4000" strike="noStrike" u="none">
                <a:solidFill>
                  <a:srgbClr val="4d4d4d"/>
                </a:solidFill>
                <a:uFillTx/>
                <a:latin typeface="Microsoft Sans Serif"/>
              </a:rPr>
              <a:t>1. Introduzione</a:t>
            </a:r>
            <a:endParaRPr b="0" lang="it-IT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981080" y="1080000"/>
            <a:ext cx="6933240" cy="521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rmAutofit lnSpcReduction="9999"/>
          </a:bodyPr>
          <a:p>
            <a:pPr marL="343080" indent="-343080" defTabSz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4d4d4d"/>
              </a:buClr>
              <a:buFont typeface="Symbol" charset="2"/>
              <a:buChar char=""/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Air Connect è una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piattaforma web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 ideata per semplificare la gestione delle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prenotazioni aeree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.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4d4d4d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Grazie a un'interfaccia user-friendly, agli utenti è consentito: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Acquistare biglietti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Cancellare biglietti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Completare il check-in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Modificare informazioni del proprio profilo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Guardare lo storico dei biglietti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4d4d4d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Il sistema è pensato anche per gli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amministratori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, che possono svolgere i seguenti compiti: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Creare voli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Modificare voli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Cancellare voli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850"/>
              </a:spcBef>
              <a:spcAft>
                <a:spcPts val="850"/>
              </a:spcAft>
              <a:buClr>
                <a:srgbClr val="000000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Modificare ruoli di altri utenti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981080" y="228240"/>
            <a:ext cx="6933240" cy="71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4000" strike="noStrike" u="none">
                <a:solidFill>
                  <a:srgbClr val="4d4d4d"/>
                </a:solidFill>
                <a:uFillTx/>
                <a:latin typeface="Microsoft Sans Serif"/>
              </a:rPr>
              <a:t>2. Obiettivo</a:t>
            </a:r>
            <a:endParaRPr b="0" lang="it-IT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1980000" y="1080000"/>
            <a:ext cx="6933240" cy="557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924"/>
              </a:spcBef>
              <a:spcAft>
                <a:spcPts val="283"/>
              </a:spcAft>
              <a:buClr>
                <a:srgbClr val="4d4d4d"/>
              </a:buClr>
              <a:buFont typeface="Verdana"/>
              <a:buChar char="•"/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L'obiettivo principale di Air Connect è offrire una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piattaforma digitale sicura ed efficiente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 per la gestione delle prenotazioni aeree.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924"/>
              </a:spcBef>
              <a:spcAft>
                <a:spcPts val="283"/>
              </a:spcAft>
              <a:buClr>
                <a:srgbClr val="4d4d4d"/>
              </a:buClr>
              <a:buFont typeface="Verdana"/>
              <a:buChar char="•"/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Gli aspetti chiave del progetto sono: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984"/>
              </a:spcBef>
              <a:spcAft>
                <a:spcPts val="283"/>
              </a:spcAft>
              <a:buClr>
                <a:srgbClr val="4d4d4d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Utilizzo di un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database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984"/>
              </a:spcBef>
              <a:spcAft>
                <a:spcPts val="283"/>
              </a:spcAft>
              <a:buClr>
                <a:srgbClr val="4d4d4d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Gestione della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sessione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 utente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984"/>
              </a:spcBef>
              <a:spcAft>
                <a:spcPts val="283"/>
              </a:spcAft>
              <a:buClr>
                <a:srgbClr val="4d4d4d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Utilizzo del protocollo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HTTPS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984"/>
              </a:spcBef>
              <a:spcAft>
                <a:spcPts val="283"/>
              </a:spcAft>
              <a:buClr>
                <a:srgbClr val="4d4d4d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Gestione dei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Cookie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984"/>
              </a:spcBef>
              <a:spcAft>
                <a:spcPts val="283"/>
              </a:spcAft>
              <a:buClr>
                <a:srgbClr val="4d4d4d"/>
              </a:buClr>
              <a:buFont typeface="Wingdings" charset="2"/>
              <a:buChar char="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Utilizzo di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Microsoft YaHei"/>
              </a:rPr>
              <a:t>password criptate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43040" indent="0" defTabSz="457200">
              <a:lnSpc>
                <a:spcPct val="100000"/>
              </a:lnSpc>
              <a:spcBef>
                <a:spcPts val="700"/>
              </a:spcBef>
              <a:buNone/>
              <a:tabLst>
                <a:tab algn="l" pos="0"/>
              </a:tabLst>
            </a:pPr>
            <a:endParaRPr b="0" lang="it-IT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0" defTabSz="457200">
              <a:lnSpc>
                <a:spcPct val="80000"/>
              </a:lnSpc>
              <a:buNone/>
              <a:tabLst>
                <a:tab algn="l" pos="0"/>
              </a:tabLst>
            </a:pP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973160" y="225000"/>
            <a:ext cx="6933240" cy="71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4000" strike="noStrike" u="none">
                <a:solidFill>
                  <a:srgbClr val="4d4d4d"/>
                </a:solidFill>
                <a:uFillTx/>
                <a:latin typeface="Microsoft Sans Serif"/>
              </a:rPr>
              <a:t>3. Architettura</a:t>
            </a:r>
            <a:endParaRPr b="0" lang="it-IT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998360" y="1097280"/>
            <a:ext cx="6933240" cy="323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4d4d4d"/>
              </a:buClr>
              <a:buFont typeface="Verdana"/>
              <a:buChar char="•"/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Air Connect è basato su un'architettura a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microservizi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. Questo approccio permette di separare le varie funzionalità in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servizi indipendenti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.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4d4d4d"/>
              </a:buClr>
              <a:buFont typeface="Verdana"/>
              <a:buChar char="•"/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Tale architettura si può suddividere in due macro-componenti: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641"/>
              </a:spcBef>
              <a:buClr>
                <a:srgbClr val="4d4d4d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Frontend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: sviluppato in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React.js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, riguarda tutto ciò che è l’interfaccia del sistema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4d4d4d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Backend: 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realizzato con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Node.js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 ed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Express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, gestisce la logica di business e la sicurezza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799"/>
              </a:spcBef>
              <a:buClr>
                <a:srgbClr val="4d4d4d"/>
              </a:buClr>
              <a:buSzPct val="110000"/>
              <a:buFont typeface="Symbol" charset="2"/>
              <a:buChar char="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L’interazione tra frontend e backend avviene tramite </a:t>
            </a:r>
            <a:r>
              <a:rPr b="1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API REST</a:t>
            </a:r>
            <a:r>
              <a:rPr b="0" lang="en-US" sz="1500" strike="noStrike" u="none">
                <a:solidFill>
                  <a:schemeClr val="dk1"/>
                </a:solidFill>
                <a:uFillTx/>
                <a:latin typeface="Verdana"/>
                <a:ea typeface="굴림"/>
              </a:rPr>
              <a:t>. 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1083"/>
              </a:spcBef>
              <a:spcAft>
                <a:spcPts val="283"/>
              </a:spcAft>
              <a:buNone/>
              <a:tabLst>
                <a:tab algn="l" pos="0"/>
              </a:tabLst>
            </a:pP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0" defTabSz="457200">
              <a:lnSpc>
                <a:spcPct val="80000"/>
              </a:lnSpc>
              <a:spcBef>
                <a:spcPts val="782"/>
              </a:spcBef>
              <a:spcAft>
                <a:spcPts val="283"/>
              </a:spcAft>
              <a:buNone/>
              <a:tabLst>
                <a:tab algn="l" pos="0"/>
              </a:tabLst>
            </a:pPr>
            <a:endParaRPr b="0" lang="it-IT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3" name="" descr=""/>
          <p:cNvPicPr/>
          <p:nvPr/>
        </p:nvPicPr>
        <p:blipFill>
          <a:blip r:embed="rId2"/>
          <a:stretch/>
        </p:blipFill>
        <p:spPr>
          <a:xfrm>
            <a:off x="2332080" y="4008960"/>
            <a:ext cx="6478920" cy="18507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973160" y="225000"/>
            <a:ext cx="6933240" cy="71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3200" strike="noStrike" u="none">
                <a:solidFill>
                  <a:srgbClr val="4d4d4d"/>
                </a:solidFill>
                <a:uFillTx/>
                <a:latin typeface="Microsoft Sans Serif"/>
              </a:rPr>
              <a:t>4. Sicurezza e Gestione Ruoli (1)</a:t>
            </a: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980000" y="1440000"/>
            <a:ext cx="6933240" cy="503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</a:rPr>
              <a:t>Database utilizzato: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</a:rPr>
              <a:t>SQLite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</a:rPr>
              <a:t>Gestione: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</a:rPr>
              <a:t>ORM Sequelize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</a:rPr>
              <a:t> (Node.js) 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Tabelle principali: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46000" indent="-324000">
              <a:lnSpc>
                <a:spcPct val="100000"/>
              </a:lnSpc>
              <a:spcBef>
                <a:spcPts val="567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User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Memorizza utenti con email, password (hash), nome, cognome e ruolo (user/admin)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46000" indent="-324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Flight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Contiene i dettagli dei voli: numero, orari, destinazione e posti disponibili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46000" indent="-324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Ticket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Registra i biglietti acquistati, associati ai voli, con stato e check-in.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46000" indent="-324000"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History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Tiene traccia delle operazioni degli utenti (acquisto, cancellazione, check-in) con timestamp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14000" indent="-324000">
              <a:lnSpc>
                <a:spcPct val="100000"/>
              </a:lnSpc>
              <a:spcBef>
                <a:spcPts val="1134"/>
              </a:spcBef>
              <a:spcAft>
                <a:spcPts val="283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Vantaggi: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46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Integrazione diretta con Node.js 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46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Struttura modulare e scalabile 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46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Facilità di migrazione ad altri DBMS in futuro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6"/>
          <p:cNvSpPr/>
          <p:nvPr/>
        </p:nvSpPr>
        <p:spPr>
          <a:xfrm>
            <a:off x="1973160" y="900000"/>
            <a:ext cx="693324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2100" strike="noStrike" u="none">
                <a:solidFill>
                  <a:srgbClr val="4d4d4d"/>
                </a:solidFill>
                <a:uFillTx/>
                <a:latin typeface="Microsoft Sans Serif"/>
                <a:ea typeface="DejaVu Sans"/>
              </a:rPr>
              <a:t>     </a:t>
            </a:r>
            <a:r>
              <a:rPr b="0" lang="it-IT" sz="2000" strike="noStrike" u="none">
                <a:solidFill>
                  <a:srgbClr val="4d4d4d"/>
                </a:solidFill>
                <a:uFillTx/>
                <a:latin typeface="Microsoft Sans Serif"/>
                <a:ea typeface="DejaVu Sans"/>
              </a:rPr>
              <a:t>  </a:t>
            </a:r>
            <a:r>
              <a:rPr b="0" lang="it-IT" sz="2000" strike="noStrike" u="none">
                <a:solidFill>
                  <a:srgbClr val="4d4d4d"/>
                </a:solidFill>
                <a:uFillTx/>
                <a:latin typeface="Verdana"/>
                <a:ea typeface="DejaVu Sans"/>
              </a:rPr>
              <a:t> </a:t>
            </a:r>
            <a:r>
              <a:rPr b="0" lang="it-IT" sz="2000" strike="noStrike" u="none">
                <a:solidFill>
                  <a:srgbClr val="5983b0"/>
                </a:solidFill>
                <a:uFillTx/>
                <a:latin typeface="Verdana"/>
                <a:ea typeface="DejaVu Sans"/>
              </a:rPr>
              <a:t>4.1. Database</a:t>
            </a:r>
            <a:endParaRPr b="0" lang="it-IT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973160" y="225000"/>
            <a:ext cx="6933240" cy="71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3200" strike="noStrike" u="none">
                <a:solidFill>
                  <a:srgbClr val="4d4d4d"/>
                </a:solidFill>
                <a:uFillTx/>
                <a:latin typeface="Microsoft Sans Serif"/>
              </a:rPr>
              <a:t>4. Sicurezza e Gestione Ruoli (2)</a:t>
            </a: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980000" y="1440000"/>
            <a:ext cx="6933240" cy="503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Tecnologie utilizzate: 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Express-session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(Node.js)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JSON Web Token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(JWT) 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Middleware di autenticazione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L’utente effettua il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login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e riceve un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JWT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. Il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token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viene inviato con ogni richiesta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API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per l’autenticazione. Il backend verifica il token e concede l’accesso alle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risorse autorizzate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.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Vantaggi: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Sicurezza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Nessuna gestione di sessioni lato server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Scalabilità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JWT è stateless, ideale per architetture a microservizi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Efficienza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Le richieste API non necessitano di controlli continui nel database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None/>
              <a:tabLst>
                <a:tab algn="l" pos="0"/>
              </a:tabLst>
            </a:pP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None/>
              <a:tabLst>
                <a:tab algn="l" pos="0"/>
              </a:tabLst>
            </a:pP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9"/>
          <p:cNvSpPr/>
          <p:nvPr/>
        </p:nvSpPr>
        <p:spPr>
          <a:xfrm>
            <a:off x="1973160" y="900000"/>
            <a:ext cx="693324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2100" strike="noStrike" u="none">
                <a:solidFill>
                  <a:srgbClr val="4d4d4d"/>
                </a:solidFill>
                <a:uFillTx/>
                <a:latin typeface="Microsoft Sans Serif"/>
                <a:ea typeface="DejaVu Sans"/>
              </a:rPr>
              <a:t>     </a:t>
            </a:r>
            <a:r>
              <a:rPr b="0" lang="it-IT" sz="2000" strike="noStrike" u="none">
                <a:solidFill>
                  <a:srgbClr val="4d4d4d"/>
                </a:solidFill>
                <a:uFillTx/>
                <a:latin typeface="Microsoft Sans Serif"/>
                <a:ea typeface="DejaVu Sans"/>
              </a:rPr>
              <a:t>  </a:t>
            </a:r>
            <a:r>
              <a:rPr b="0" lang="it-IT" sz="2000" strike="noStrike" u="none">
                <a:solidFill>
                  <a:srgbClr val="4d4d4d"/>
                </a:solidFill>
                <a:uFillTx/>
                <a:latin typeface="Verdana"/>
                <a:ea typeface="DejaVu Sans"/>
              </a:rPr>
              <a:t> </a:t>
            </a:r>
            <a:r>
              <a:rPr b="0" lang="it-IT" sz="2000" strike="noStrike" u="none">
                <a:solidFill>
                  <a:srgbClr val="5983b0"/>
                </a:solidFill>
                <a:uFillTx/>
                <a:latin typeface="Verdana"/>
                <a:ea typeface="DejaVu Sans"/>
              </a:rPr>
              <a:t>4.2. Sessione utente</a:t>
            </a:r>
            <a:endParaRPr b="0" lang="it-IT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973160" y="225000"/>
            <a:ext cx="6933240" cy="71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3200" strike="noStrike" u="none">
                <a:solidFill>
                  <a:srgbClr val="4d4d4d"/>
                </a:solidFill>
                <a:uFillTx/>
                <a:latin typeface="Microsoft Sans Serif"/>
              </a:rPr>
              <a:t>4. Sicurezza e Gestione Ruoli (3)</a:t>
            </a: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980000" y="1440000"/>
            <a:ext cx="6933240" cy="521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Tecnologie utilizzate: 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Protocollo HTTPS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(HyperText Transfer Protocol Secure) 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Certificati SSL/TLS 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ll server utilizza un certificato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SSL/TLS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per criptare la comunicazione. Tutti i dati inviati tra client e server vengono protetti dalla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crittografia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. Il browser verifica il certificato per garantire una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connessione sicura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.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Vantaggi: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Protezione dati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Impedisce attacchi Man-in-the-Middle (MITM)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Integrità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Garantisce che i dati non siano modificati durante il trasferimento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74"/>
              </a:spcBef>
              <a:spcAft>
                <a:spcPts val="1276"/>
              </a:spcAft>
              <a:buNone/>
              <a:tabLst>
                <a:tab algn="l" pos="0"/>
              </a:tabLst>
            </a:pP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None/>
              <a:tabLst>
                <a:tab algn="l" pos="0"/>
              </a:tabLst>
            </a:pP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12"/>
          <p:cNvSpPr/>
          <p:nvPr/>
        </p:nvSpPr>
        <p:spPr>
          <a:xfrm>
            <a:off x="1973160" y="900000"/>
            <a:ext cx="693324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2100" strike="noStrike" u="none">
                <a:solidFill>
                  <a:srgbClr val="4d4d4d"/>
                </a:solidFill>
                <a:uFillTx/>
                <a:latin typeface="Microsoft Sans Serif"/>
                <a:ea typeface="DejaVu Sans"/>
              </a:rPr>
              <a:t>     </a:t>
            </a:r>
            <a:r>
              <a:rPr b="0" lang="it-IT" sz="2000" strike="noStrike" u="none">
                <a:solidFill>
                  <a:srgbClr val="4d4d4d"/>
                </a:solidFill>
                <a:uFillTx/>
                <a:latin typeface="Microsoft Sans Serif"/>
                <a:ea typeface="DejaVu Sans"/>
              </a:rPr>
              <a:t>  </a:t>
            </a:r>
            <a:r>
              <a:rPr b="0" lang="it-IT" sz="2000" strike="noStrike" u="none">
                <a:solidFill>
                  <a:srgbClr val="4d4d4d"/>
                </a:solidFill>
                <a:uFillTx/>
                <a:latin typeface="Verdana"/>
                <a:ea typeface="DejaVu Sans"/>
              </a:rPr>
              <a:t> </a:t>
            </a:r>
            <a:r>
              <a:rPr b="0" lang="it-IT" sz="2000" strike="noStrike" u="none">
                <a:solidFill>
                  <a:srgbClr val="5983b0"/>
                </a:solidFill>
                <a:uFillTx/>
                <a:latin typeface="Verdana"/>
                <a:ea typeface="DejaVu Sans"/>
              </a:rPr>
              <a:t>4.3. Protocollo HTTPS</a:t>
            </a:r>
            <a:endParaRPr b="0" lang="it-IT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973160" y="225000"/>
            <a:ext cx="6933240" cy="71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3200" strike="noStrike" u="none">
                <a:solidFill>
                  <a:srgbClr val="4d4d4d"/>
                </a:solidFill>
                <a:uFillTx/>
                <a:latin typeface="Microsoft Sans Serif"/>
              </a:rPr>
              <a:t>4. Sicurezza e Gestione Ruoli (4)</a:t>
            </a:r>
            <a:endParaRPr b="0" lang="it-IT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1980000" y="1440000"/>
            <a:ext cx="6933240" cy="521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Tecnologie utilizzate: 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Express-session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(Node.js)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Cookie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con opzioni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HTTPOnly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e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SameSite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I cookie vengono utilizzati per mantenere la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sessione attiva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. Il flag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HttpOnly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impedisce l’accesso ai cookies da parte di script lato client (prevenendo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attacchi XSS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). L'opzione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SameSite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protegge dai </a:t>
            </a: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Cross-Site Request Forgery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(CSRF).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624"/>
              </a:spcBef>
              <a:spcAft>
                <a:spcPts val="567"/>
              </a:spcAft>
              <a:buClr>
                <a:srgbClr val="000000"/>
              </a:buClr>
              <a:buSzPct val="135000"/>
              <a:buFont typeface="Symbol" charset="2"/>
              <a:buChar char=""/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Vantaggi: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Protezione contro XSS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Impedisce ad uno script JavaScript malevolo di accedere ai cookie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Mitigazione CSRF</a:t>
            </a:r>
            <a:r>
              <a:rPr b="0" lang="it-IT" sz="1500" strike="noStrike" u="none">
                <a:solidFill>
                  <a:srgbClr val="000000"/>
                </a:solidFill>
                <a:uFillTx/>
                <a:latin typeface="Verdana"/>
                <a:ea typeface="Microsoft YaHei"/>
              </a:rPr>
              <a:t> → Evita richieste non autorizzate da siti terzi</a:t>
            </a: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74"/>
              </a:spcBef>
              <a:spcAft>
                <a:spcPts val="1276"/>
              </a:spcAft>
              <a:buNone/>
              <a:tabLst>
                <a:tab algn="l" pos="0"/>
              </a:tabLst>
            </a:pP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907"/>
              </a:spcBef>
              <a:spcAft>
                <a:spcPts val="709"/>
              </a:spcAft>
              <a:buNone/>
              <a:tabLst>
                <a:tab algn="l" pos="0"/>
              </a:tabLst>
            </a:pPr>
            <a:endParaRPr b="0" lang="it-IT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15"/>
          <p:cNvSpPr/>
          <p:nvPr/>
        </p:nvSpPr>
        <p:spPr>
          <a:xfrm>
            <a:off x="1973160" y="900000"/>
            <a:ext cx="6933240" cy="35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it-IT" sz="2100" strike="noStrike" u="none">
                <a:solidFill>
                  <a:srgbClr val="4d4d4d"/>
                </a:solidFill>
                <a:uFillTx/>
                <a:latin typeface="Microsoft Sans Serif"/>
                <a:ea typeface="DejaVu Sans"/>
              </a:rPr>
              <a:t>     </a:t>
            </a:r>
            <a:r>
              <a:rPr b="0" lang="it-IT" sz="2000" strike="noStrike" u="none">
                <a:solidFill>
                  <a:srgbClr val="4d4d4d"/>
                </a:solidFill>
                <a:uFillTx/>
                <a:latin typeface="Microsoft Sans Serif"/>
                <a:ea typeface="DejaVu Sans"/>
              </a:rPr>
              <a:t>  </a:t>
            </a:r>
            <a:r>
              <a:rPr b="0" lang="it-IT" sz="2000" strike="noStrike" u="none">
                <a:solidFill>
                  <a:srgbClr val="4d4d4d"/>
                </a:solidFill>
                <a:uFillTx/>
                <a:latin typeface="Verdana"/>
                <a:ea typeface="DejaVu Sans"/>
              </a:rPr>
              <a:t> </a:t>
            </a:r>
            <a:r>
              <a:rPr b="0" lang="it-IT" sz="2000" strike="noStrike" u="none">
                <a:solidFill>
                  <a:srgbClr val="5983b0"/>
                </a:solidFill>
                <a:uFillTx/>
                <a:latin typeface="Verdana"/>
                <a:ea typeface="DejaVu Sans"/>
              </a:rPr>
              <a:t>4.4. Cookie </a:t>
            </a:r>
            <a:endParaRPr b="0" lang="it-IT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</TotalTime>
  <Application>LibreOffice/24.8.5.2$Windows_X86_64 LibreOffice_project/fddf2685c70b461e7832239a0162a77216259f22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2025-03-10T11:50:50Z</dcterms:created>
  <dc:creator/>
  <dc:description/>
  <dc:language>it-IT</dc:language>
  <cp:lastModifiedBy/>
  <cp:lastPrinted>2025-03-10T15:36:49Z</cp:lastPrinted>
  <dcterms:modified xsi:type="dcterms:W3CDTF">2025-03-10T23:59:15Z</dcterms:modified>
  <cp:revision>63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