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90720" y="2514240"/>
            <a:ext cx="73123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32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trike="noStrike" u="none">
                <a:solidFill>
                  <a:srgbClr val="ffffff"/>
                </a:solidFill>
                <a:uFillTx/>
                <a:latin typeface="Arial"/>
              </a:rPr>
              <a:t>Secondo livello struttura</a:t>
            </a: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Arial"/>
              </a:rPr>
              <a:t>Terzo livello struttura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Quarto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80000" y="180000"/>
            <a:ext cx="4857120" cy="68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ffffff"/>
                </a:solidFill>
                <a:uFillTx/>
                <a:latin typeface="Microsoft Sans Serif"/>
              </a:rPr>
              <a:t>Air Connect -</a:t>
            </a:r>
            <a:endParaRPr b="0" lang="it-IT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80000" y="4860000"/>
            <a:ext cx="71650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Esame: Cybersecurity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Studente: Stefano Panico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Matricola: 169091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1980000" y="754200"/>
            <a:ext cx="8097120" cy="68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trike="noStrike" u="none">
                <a:solidFill>
                  <a:srgbClr val="ffffff"/>
                </a:solidFill>
                <a:uFillTx/>
                <a:latin typeface="Microsoft Sans Serif"/>
              </a:rPr>
              <a:t>Presentazione del Progetto</a:t>
            </a:r>
            <a:endParaRPr b="0" lang="it-IT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180000" y="3705480"/>
            <a:ext cx="4824000" cy="151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(5)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440" cy="44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l'hashing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aumentare la sicurezza delle password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inserisce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password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al momento della registrazione. La password viene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criptata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 casuale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Durante il login, la password inserita viene confrontata con la versione criptata della stessa salvata in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database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dei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password salvate non sono in chiaro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 attacchi brute-force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Conformità agli standard di 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Adeguato a normative come GDPR e ISO 27001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8"/>
          <p:cNvSpPr/>
          <p:nvPr/>
        </p:nvSpPr>
        <p:spPr>
          <a:xfrm>
            <a:off x="1973160" y="900000"/>
            <a:ext cx="69314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4.5. Password criptate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980360" y="5711760"/>
            <a:ext cx="7017480" cy="766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5. Struttura delle Directory Backend (Node.js)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5"/>
          <p:cNvSpPr/>
          <p:nvPr/>
        </p:nvSpPr>
        <p:spPr>
          <a:xfrm>
            <a:off x="1973160" y="939960"/>
            <a:ext cx="693144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backend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📂 config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index.js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Configurazione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middleware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authMiddleware.js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Middleware per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models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Definizione delle tabelle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userModel.js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Utenti e ruoli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flightModel.js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ticketModel.js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historyModel.js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Storico operazioni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routes  →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 API REST per ogni funzionalità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authRoute.js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Login, registrazione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flightRoute.js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Gestione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ticketRoute.js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Acquisto/cancellazione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historyRoute.js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Storico transazioni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userRoleRoute.js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Gestione ruoli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📄 app.js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Inizializzazione server Express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6. Struttura delle Directory Frontend (React.js)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8"/>
          <p:cNvSpPr/>
          <p:nvPr/>
        </p:nvSpPr>
        <p:spPr>
          <a:xfrm>
            <a:off x="1973160" y="939960"/>
            <a:ext cx="6931440" cy="57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📂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frontend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|---📂 pages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Pagine principali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HomePage.js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Pagina principale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LoginPage.js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RegisterPage.js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Registrazione nuovi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FlightsPage.js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Visualizzazione voli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AddFlightPage.js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Creazione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ManagementFlightPage.js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HistoryPage.js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Storico delle prenotazioni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ProfilePage.js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Profilo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UserManagementPage.js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ruoli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 📂 services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Comunicazione con API REST del Backend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authService.js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Gestione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Visualizzazioni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flightAdminService.js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per amministratori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ticketService.js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Acquisto e gestione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historyService.js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Storico operazioni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 📄 App.js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Punto di ingresso principale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800" strike="noStrike" u="none">
                <a:solidFill>
                  <a:srgbClr val="4d4d4d"/>
                </a:solidFill>
                <a:uFillTx/>
                <a:latin typeface="Microsoft Sans Serif"/>
              </a:rPr>
              <a:t>7. Comunicazione tra Frontend e Backend</a:t>
            </a:r>
            <a:endParaRPr b="0" lang="it-IT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973160" y="938160"/>
            <a:ext cx="6931440" cy="59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Axios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per l’invio di richieste HTTPS dal frontend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creare API REST nel backend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Formato JSON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lo scambio di dati tra client e server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frontend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invia richieste HTTPS al backend utilizzando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Axios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backend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(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) elabora la richiesta e restituisce una risposta in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JSON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Il frontend aggiorna l’interfaccia utente in base ai dati ricevuti.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 di Axios: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Semplicità d’uso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API chiare per richieste GET, POST, PUT, DELETE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Supporto alle credenziali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→ Opzione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withCredentials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autenticazione sicura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errori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→ Possibilità di intercettare errori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Endpoint principali: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/api/auth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Login, registrazione, gestione profilo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/api/flight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Ricerca e gestione voli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/api/ticket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Acquisto, cancellazione, check-in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/api/history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→ Storico transazioni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800" strike="noStrike" u="none">
                <a:solidFill>
                  <a:srgbClr val="4d4d4d"/>
                </a:solidFill>
                <a:uFillTx/>
                <a:latin typeface="Microsoft Sans Serif"/>
                <a:ea typeface="Microsoft YaHei"/>
              </a:rPr>
              <a:t>8. </a:t>
            </a:r>
            <a:r>
              <a:rPr b="0" lang="en-US" sz="28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Come si utilizza Air Connect</a:t>
            </a:r>
            <a:endParaRPr b="0" lang="it-IT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973160" y="938160"/>
            <a:ext cx="6931440" cy="572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indent="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1" lang="it-IT" sz="32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Avviamo l’applicazione e accediamo tramite il seguente link:</a:t>
            </a:r>
            <a:br>
              <a:rPr sz="3200"/>
            </a:br>
            <a:br>
              <a:rPr sz="3200"/>
            </a:br>
            <a:r>
              <a:rPr b="0" lang="it-IT" sz="32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 </a:t>
            </a:r>
            <a:r>
              <a:rPr b="0" lang="it-IT" sz="3200" strike="noStrike" u="none">
                <a:solidFill>
                  <a:srgbClr val="5983b0"/>
                </a:solidFill>
                <a:uFillTx/>
                <a:latin typeface="Arial"/>
                <a:ea typeface="Microsoft YaHei"/>
              </a:rPr>
              <a:t> </a:t>
            </a:r>
            <a:r>
              <a:rPr b="0" i="1" lang="it-IT" sz="3200" strike="noStrike" u="none">
                <a:solidFill>
                  <a:srgbClr val="5983b0"/>
                </a:solidFill>
                <a:uFillTx/>
                <a:latin typeface="Arial"/>
                <a:ea typeface="Microsoft YaHei"/>
              </a:rPr>
              <a:t>https://localhost:8081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9. Conclusioni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973160" y="938160"/>
            <a:ext cx="6931440" cy="59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Air Connect vuole semplificare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l'intero processo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di gestione di voli aerei e biglietti sia per gli utenti, sia per gli amministratori. 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L'uso di un'architettura 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microservizi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garantisce modularità e manutenibilità. 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misure di sicurezza avanzate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proteggono i dati degli utenti e garantiscono un accesso controllato. 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Possibili sviluppi futuri: 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Integrazione con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sistemi di pagamento online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Notifiche push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aggiornamenti sui voli.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Espansione del sistema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supportare più compagnie aeree.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93400" y="1620000"/>
            <a:ext cx="7083720" cy="7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4400" strike="noStrike" u="none">
                <a:solidFill>
                  <a:srgbClr val="4d4d4d"/>
                </a:solidFill>
                <a:uFillTx/>
                <a:latin typeface="Microsoft Sans Serif"/>
              </a:rPr>
              <a:t>Indice presentazione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42640" y="2520000"/>
            <a:ext cx="7314480" cy="41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1. Introduzione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2. Obiettivo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3. Architettura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4. Sicurezza e Gestione Ruoli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5. Struttura delle Directory Backend (Node.js)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6. Struttura delle Directory Frontend (React.js)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7. Comunicazione tra Frontend e Backend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8. Come si utilizza Air Connect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9. Conclusioni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1. Introduzione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81080" y="1080000"/>
            <a:ext cx="6931440" cy="52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piattaforma web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ideata per semplificare la gestione delle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prenotazioni aeree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Grazie a un'interfaccia user-friendly, agli utenti è consentito: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Acquistare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Completare il check-in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informazioni del proprio profilo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Guardare lo storico dei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Il sistema è pensato anche per gli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amministratori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che possono svolgere i seguenti compiti: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Creare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ruoli di altri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2. Obiettivo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980000" y="1080000"/>
            <a:ext cx="6931440" cy="557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L'obiettivo principale di Air Connect è offrire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piattaforma digitale sicura ed efficiente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per la gestione delle prenotazioni aeree.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Gli aspetti chiave del progetto sono: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un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della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sessione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del protocollo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HTTPS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password criptate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3. Architettura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998360" y="1097280"/>
            <a:ext cx="6931440" cy="32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basato su un'architettura 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microservizi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Questo approccio permette di separare le varie funzionalità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servizi indipendenti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Tale architettura si può suddividere in due macro-componenti: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Frontend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: sviluppato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React.js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riguarda tutto ciò che è l’interfaccia del sistema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Backend: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realizzato con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Node.js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ed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Express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gestisce la logica di business e la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799"/>
              </a:spcBef>
              <a:buClr>
                <a:srgbClr val="4d4d4d"/>
              </a:buClr>
              <a:buSzPct val="110000"/>
              <a:buFont typeface="Symbol" charset="2"/>
              <a:buChar char="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L’interazione tra frontend e backend avviene tramite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API REST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spcBef>
                <a:spcPts val="782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332080" y="4008960"/>
            <a:ext cx="6477120" cy="184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(1)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440" cy="50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Database utilizzato: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SQLite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Gestione: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ORM Sequelize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 (Node.js)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Tabelle principali: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567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User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Memorizza utenti con email, password (hash), nome, cognome e ruolo (user/admin)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Contiene i dettagli dei voli: numero, orari, destinazione e posti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Ticket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Registra i biglietti acquistati, associati ai voli, con stato e check-in.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Tiene traccia delle operazioni degli utenti (acquisto, cancellazione, check-in) con timestamp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4000" indent="-324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Integrazione diretta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Node.js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Struttura modulare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Facilità di migrazione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ad altri DBMS in futuro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6"/>
          <p:cNvSpPr/>
          <p:nvPr/>
        </p:nvSpPr>
        <p:spPr>
          <a:xfrm>
            <a:off x="1973160" y="900000"/>
            <a:ext cx="69314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4.1. Database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(2)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440" cy="50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JSON Web 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(JWT)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Middleware di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effettua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login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riceve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JWT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viene inviato con ogni richiesta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l’autenticazione. Il backend verifica il token e concede l’accesso alle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risorse autorizzate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Nessuna gestione di sessioni lato server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Scalabilità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JWT è stateless, ideale per architetture a microservizi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Efficienza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richieste API non necessitano di controlli continui nel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9"/>
          <p:cNvSpPr/>
          <p:nvPr/>
        </p:nvSpPr>
        <p:spPr>
          <a:xfrm>
            <a:off x="1973160" y="900000"/>
            <a:ext cx="69314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4.2. Sessione utente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(3)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440" cy="521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Protocollo HTTPS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(HyperText Transfer Protocol Secure)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Certificati SSL/TLS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ll server utilizza un certificato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SSL/TLS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criptare la comunicazione. Tutti i dati inviati tra client e server vengono protetti dalla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crittografia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browser verifica il certificato per garantire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connessione sicura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attacchi Man-in-the-Middle (MITM)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Garantisce che i dati non siano modificati durante il trasferimento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2"/>
          <p:cNvSpPr/>
          <p:nvPr/>
        </p:nvSpPr>
        <p:spPr>
          <a:xfrm>
            <a:off x="1973160" y="900000"/>
            <a:ext cx="69314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4.3. Protocollo HTTPS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44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(4)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440" cy="521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Cookie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opzioni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 cookie vengono utilizzati per mantenere 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sessione attiva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flag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impedisce l’accesso ai cookies da parte di script lato client (prevenendo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attacchi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). L'opzione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protegge dai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Cross-Site Request Forgery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(CSRF).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contro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ad uno script JavaScript malevolo di accedere ai 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Mitigazione CSRF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Evita richieste non autorizzate da siti terzi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15"/>
          <p:cNvSpPr/>
          <p:nvPr/>
        </p:nvSpPr>
        <p:spPr>
          <a:xfrm>
            <a:off x="1973160" y="900000"/>
            <a:ext cx="69314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4.4. Cookie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2025-03-10T11:50:50Z</dcterms:created>
  <dc:creator/>
  <dc:description/>
  <dc:language>it-IT</dc:language>
  <cp:lastModifiedBy/>
  <cp:lastPrinted>2025-03-11T12:57:08Z</cp:lastPrinted>
  <dcterms:modified xsi:type="dcterms:W3CDTF">2025-03-11T18:21:23Z</dcterms:modified>
  <cp:revision>89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