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73" r:id="rId2"/>
  </p:sldMasterIdLst>
  <p:notesMasterIdLst>
    <p:notesMasterId r:id="rId31"/>
  </p:notesMasterIdLst>
  <p:sldIdLst>
    <p:sldId id="265" r:id="rId3"/>
    <p:sldId id="267" r:id="rId4"/>
    <p:sldId id="257" r:id="rId5"/>
    <p:sldId id="335" r:id="rId6"/>
    <p:sldId id="340" r:id="rId7"/>
    <p:sldId id="367" r:id="rId8"/>
    <p:sldId id="370" r:id="rId9"/>
    <p:sldId id="345" r:id="rId10"/>
    <p:sldId id="364" r:id="rId11"/>
    <p:sldId id="363" r:id="rId12"/>
    <p:sldId id="366" r:id="rId13"/>
    <p:sldId id="365" r:id="rId14"/>
    <p:sldId id="375" r:id="rId15"/>
    <p:sldId id="371" r:id="rId16"/>
    <p:sldId id="343" r:id="rId17"/>
    <p:sldId id="341" r:id="rId18"/>
    <p:sldId id="350" r:id="rId19"/>
    <p:sldId id="342" r:id="rId20"/>
    <p:sldId id="338" r:id="rId21"/>
    <p:sldId id="372" r:id="rId22"/>
    <p:sldId id="301" r:id="rId23"/>
    <p:sldId id="368" r:id="rId24"/>
    <p:sldId id="266" r:id="rId25"/>
    <p:sldId id="344" r:id="rId26"/>
    <p:sldId id="373" r:id="rId27"/>
    <p:sldId id="355" r:id="rId28"/>
    <p:sldId id="376" r:id="rId29"/>
    <p:sldId id="374"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C1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2" autoAdjust="0"/>
    <p:restoredTop sz="94607" autoAdjust="0"/>
  </p:normalViewPr>
  <p:slideViewPr>
    <p:cSldViewPr snapToGrid="0">
      <p:cViewPr varScale="1">
        <p:scale>
          <a:sx n="108" d="100"/>
          <a:sy n="108" d="100"/>
        </p:scale>
        <p:origin x="79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6BC1D3"/>
            </a:solidFill>
            <a:effectLst/>
          </c:spPr>
          <c:dPt>
            <c:idx val="0"/>
            <c:bubble3D val="0"/>
            <c:spPr>
              <a:solidFill>
                <a:srgbClr val="6BC1D3"/>
              </a:solidFill>
              <a:ln>
                <a:noFill/>
              </a:ln>
              <a:effectLst/>
            </c:spPr>
            <c:extLst>
              <c:ext xmlns:c16="http://schemas.microsoft.com/office/drawing/2014/chart" uri="{C3380CC4-5D6E-409C-BE32-E72D297353CC}">
                <c16:uniqueId val="{00000001-FF3A-45DA-B650-6BB07A7F125D}"/>
              </c:ext>
            </c:extLst>
          </c:dPt>
          <c:dPt>
            <c:idx val="1"/>
            <c:bubble3D val="0"/>
            <c:spPr>
              <a:solidFill>
                <a:schemeClr val="bg1">
                  <a:lumMod val="85000"/>
                </a:schemeClr>
              </a:solidFill>
              <a:ln>
                <a:noFill/>
              </a:ln>
              <a:effectLst/>
            </c:spPr>
            <c:extLst>
              <c:ext xmlns:c16="http://schemas.microsoft.com/office/drawing/2014/chart" uri="{C3380CC4-5D6E-409C-BE32-E72D297353CC}">
                <c16:uniqueId val="{00000003-FF3A-45DA-B650-6BB07A7F125D}"/>
              </c:ext>
            </c:extLst>
          </c:dPt>
          <c:dPt>
            <c:idx val="2"/>
            <c:bubble3D val="0"/>
            <c:spPr>
              <a:solidFill>
                <a:srgbClr val="6BC1D3"/>
              </a:solidFill>
              <a:ln>
                <a:noFill/>
              </a:ln>
              <a:effectLst/>
            </c:spPr>
            <c:extLst>
              <c:ext xmlns:c16="http://schemas.microsoft.com/office/drawing/2014/chart" uri="{C3380CC4-5D6E-409C-BE32-E72D297353CC}">
                <c16:uniqueId val="{00000005-FF3A-45DA-B650-6BB07A7F125D}"/>
              </c:ext>
            </c:extLst>
          </c:dPt>
          <c:dPt>
            <c:idx val="3"/>
            <c:bubble3D val="0"/>
            <c:spPr>
              <a:solidFill>
                <a:schemeClr val="bg1">
                  <a:lumMod val="65000"/>
                </a:schemeClr>
              </a:solidFill>
              <a:ln>
                <a:noFill/>
              </a:ln>
              <a:effectLst/>
            </c:spPr>
            <c:extLst>
              <c:ext xmlns:c16="http://schemas.microsoft.com/office/drawing/2014/chart" uri="{C3380CC4-5D6E-409C-BE32-E72D297353CC}">
                <c16:uniqueId val="{00000007-FF3A-45DA-B650-6BB07A7F125D}"/>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40</c:v>
                </c:pt>
                <c:pt idx="2">
                  <c:v>15</c:v>
                </c:pt>
                <c:pt idx="3">
                  <c:v>20</c:v>
                </c:pt>
              </c:numCache>
            </c:numRef>
          </c:val>
          <c:extLst>
            <c:ext xmlns:c16="http://schemas.microsoft.com/office/drawing/2014/chart" uri="{C3380CC4-5D6E-409C-BE32-E72D297353CC}">
              <c16:uniqueId val="{00000008-FF3A-45DA-B650-6BB07A7F125D}"/>
            </c:ext>
          </c:extLst>
        </c:ser>
        <c:dLbls>
          <c:showLegendKey val="0"/>
          <c:showVal val="0"/>
          <c:showCatName val="0"/>
          <c:showSerName val="0"/>
          <c:showPercent val="0"/>
          <c:showBubbleSize val="0"/>
          <c:showLeaderLines val="0"/>
        </c:dLbls>
        <c:firstSliceAng val="47"/>
        <c:holeSize val="90"/>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8FA33-C855-4293-B38E-E29A21864BB6}" type="datetimeFigureOut">
              <a:rPr lang="zh-CN" altLang="en-US" smtClean="0"/>
              <a:t>2020/5/5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984CA-2542-4323-8933-7B55719EAED6}" type="slidenum">
              <a:rPr lang="zh-CN" altLang="en-US" smtClean="0"/>
              <a:t>‹#›</a:t>
            </a:fld>
            <a:endParaRPr lang="zh-CN" altLang="en-US"/>
          </a:p>
        </p:txBody>
      </p:sp>
    </p:spTree>
    <p:extLst>
      <p:ext uri="{BB962C8B-B14F-4D97-AF65-F5344CB8AC3E}">
        <p14:creationId xmlns:p14="http://schemas.microsoft.com/office/powerpoint/2010/main" val="264678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a:t>
            </a:fld>
            <a:endParaRPr lang="zh-CN" altLang="en-US"/>
          </a:p>
        </p:txBody>
      </p:sp>
    </p:spTree>
    <p:extLst>
      <p:ext uri="{BB962C8B-B14F-4D97-AF65-F5344CB8AC3E}">
        <p14:creationId xmlns:p14="http://schemas.microsoft.com/office/powerpoint/2010/main" val="3216840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10</a:t>
            </a:fld>
            <a:endParaRPr lang="zh-CN" altLang="en-US"/>
          </a:p>
        </p:txBody>
      </p:sp>
    </p:spTree>
    <p:extLst>
      <p:ext uri="{BB962C8B-B14F-4D97-AF65-F5344CB8AC3E}">
        <p14:creationId xmlns:p14="http://schemas.microsoft.com/office/powerpoint/2010/main" val="3259618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11</a:t>
            </a:fld>
            <a:endParaRPr lang="zh-CN" altLang="en-US"/>
          </a:p>
        </p:txBody>
      </p:sp>
    </p:spTree>
    <p:extLst>
      <p:ext uri="{BB962C8B-B14F-4D97-AF65-F5344CB8AC3E}">
        <p14:creationId xmlns:p14="http://schemas.microsoft.com/office/powerpoint/2010/main" val="114367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12</a:t>
            </a:fld>
            <a:endParaRPr lang="zh-CN" altLang="en-US"/>
          </a:p>
        </p:txBody>
      </p:sp>
    </p:spTree>
    <p:extLst>
      <p:ext uri="{BB962C8B-B14F-4D97-AF65-F5344CB8AC3E}">
        <p14:creationId xmlns:p14="http://schemas.microsoft.com/office/powerpoint/2010/main" val="117933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13</a:t>
            </a:fld>
            <a:endParaRPr lang="zh-CN" altLang="en-US"/>
          </a:p>
        </p:txBody>
      </p:sp>
    </p:spTree>
    <p:extLst>
      <p:ext uri="{BB962C8B-B14F-4D97-AF65-F5344CB8AC3E}">
        <p14:creationId xmlns:p14="http://schemas.microsoft.com/office/powerpoint/2010/main" val="159326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14</a:t>
            </a:fld>
            <a:endParaRPr lang="zh-CN" altLang="en-US"/>
          </a:p>
        </p:txBody>
      </p:sp>
    </p:spTree>
    <p:extLst>
      <p:ext uri="{BB962C8B-B14F-4D97-AF65-F5344CB8AC3E}">
        <p14:creationId xmlns:p14="http://schemas.microsoft.com/office/powerpoint/2010/main" val="1237620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15</a:t>
            </a:fld>
            <a:endParaRPr lang="zh-CN" altLang="en-US"/>
          </a:p>
        </p:txBody>
      </p:sp>
    </p:spTree>
    <p:extLst>
      <p:ext uri="{BB962C8B-B14F-4D97-AF65-F5344CB8AC3E}">
        <p14:creationId xmlns:p14="http://schemas.microsoft.com/office/powerpoint/2010/main" val="1257923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16</a:t>
            </a:fld>
            <a:endParaRPr lang="zh-CN" altLang="en-US"/>
          </a:p>
        </p:txBody>
      </p:sp>
    </p:spTree>
    <p:extLst>
      <p:ext uri="{BB962C8B-B14F-4D97-AF65-F5344CB8AC3E}">
        <p14:creationId xmlns:p14="http://schemas.microsoft.com/office/powerpoint/2010/main" val="2883965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17</a:t>
            </a:fld>
            <a:endParaRPr lang="zh-CN" altLang="en-US"/>
          </a:p>
        </p:txBody>
      </p:sp>
    </p:spTree>
    <p:extLst>
      <p:ext uri="{BB962C8B-B14F-4D97-AF65-F5344CB8AC3E}">
        <p14:creationId xmlns:p14="http://schemas.microsoft.com/office/powerpoint/2010/main" val="183364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18</a:t>
            </a:fld>
            <a:endParaRPr lang="zh-CN" altLang="en-US"/>
          </a:p>
        </p:txBody>
      </p:sp>
    </p:spTree>
    <p:extLst>
      <p:ext uri="{BB962C8B-B14F-4D97-AF65-F5344CB8AC3E}">
        <p14:creationId xmlns:p14="http://schemas.microsoft.com/office/powerpoint/2010/main" val="3298369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19</a:t>
            </a:fld>
            <a:endParaRPr lang="zh-CN" altLang="en-US"/>
          </a:p>
        </p:txBody>
      </p:sp>
    </p:spTree>
    <p:extLst>
      <p:ext uri="{BB962C8B-B14F-4D97-AF65-F5344CB8AC3E}">
        <p14:creationId xmlns:p14="http://schemas.microsoft.com/office/powerpoint/2010/main" val="129058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523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20</a:t>
            </a:fld>
            <a:endParaRPr lang="zh-CN" altLang="en-US"/>
          </a:p>
        </p:txBody>
      </p:sp>
    </p:spTree>
    <p:extLst>
      <p:ext uri="{BB962C8B-B14F-4D97-AF65-F5344CB8AC3E}">
        <p14:creationId xmlns:p14="http://schemas.microsoft.com/office/powerpoint/2010/main" val="1059220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21</a:t>
            </a:fld>
            <a:endParaRPr lang="zh-CN" altLang="en-US"/>
          </a:p>
        </p:txBody>
      </p:sp>
    </p:spTree>
    <p:extLst>
      <p:ext uri="{BB962C8B-B14F-4D97-AF65-F5344CB8AC3E}">
        <p14:creationId xmlns:p14="http://schemas.microsoft.com/office/powerpoint/2010/main" val="1241941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22</a:t>
            </a:fld>
            <a:endParaRPr lang="zh-CN" altLang="en-US"/>
          </a:p>
        </p:txBody>
      </p:sp>
    </p:spTree>
    <p:extLst>
      <p:ext uri="{BB962C8B-B14F-4D97-AF65-F5344CB8AC3E}">
        <p14:creationId xmlns:p14="http://schemas.microsoft.com/office/powerpoint/2010/main" val="1593708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23</a:t>
            </a:fld>
            <a:endParaRPr lang="zh-CN" altLang="en-US"/>
          </a:p>
        </p:txBody>
      </p:sp>
    </p:spTree>
    <p:extLst>
      <p:ext uri="{BB962C8B-B14F-4D97-AF65-F5344CB8AC3E}">
        <p14:creationId xmlns:p14="http://schemas.microsoft.com/office/powerpoint/2010/main" val="2339718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24</a:t>
            </a:fld>
            <a:endParaRPr lang="zh-CN" altLang="en-US"/>
          </a:p>
        </p:txBody>
      </p:sp>
    </p:spTree>
    <p:extLst>
      <p:ext uri="{BB962C8B-B14F-4D97-AF65-F5344CB8AC3E}">
        <p14:creationId xmlns:p14="http://schemas.microsoft.com/office/powerpoint/2010/main" val="311531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25</a:t>
            </a:fld>
            <a:endParaRPr lang="zh-CN" altLang="en-US"/>
          </a:p>
        </p:txBody>
      </p:sp>
    </p:spTree>
    <p:extLst>
      <p:ext uri="{BB962C8B-B14F-4D97-AF65-F5344CB8AC3E}">
        <p14:creationId xmlns:p14="http://schemas.microsoft.com/office/powerpoint/2010/main" val="1444231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26</a:t>
            </a:fld>
            <a:endParaRPr lang="zh-CN" altLang="en-US"/>
          </a:p>
        </p:txBody>
      </p:sp>
    </p:spTree>
    <p:extLst>
      <p:ext uri="{BB962C8B-B14F-4D97-AF65-F5344CB8AC3E}">
        <p14:creationId xmlns:p14="http://schemas.microsoft.com/office/powerpoint/2010/main" val="1703623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27</a:t>
            </a:fld>
            <a:endParaRPr lang="zh-CN" altLang="en-US"/>
          </a:p>
        </p:txBody>
      </p:sp>
    </p:spTree>
    <p:extLst>
      <p:ext uri="{BB962C8B-B14F-4D97-AF65-F5344CB8AC3E}">
        <p14:creationId xmlns:p14="http://schemas.microsoft.com/office/powerpoint/2010/main" val="908054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28</a:t>
            </a:fld>
            <a:endParaRPr lang="zh-CN" altLang="en-US"/>
          </a:p>
        </p:txBody>
      </p:sp>
    </p:spTree>
    <p:extLst>
      <p:ext uri="{BB962C8B-B14F-4D97-AF65-F5344CB8AC3E}">
        <p14:creationId xmlns:p14="http://schemas.microsoft.com/office/powerpoint/2010/main" val="1066599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3</a:t>
            </a:fld>
            <a:endParaRPr lang="zh-CN" altLang="en-US"/>
          </a:p>
        </p:txBody>
      </p:sp>
    </p:spTree>
    <p:extLst>
      <p:ext uri="{BB962C8B-B14F-4D97-AF65-F5344CB8AC3E}">
        <p14:creationId xmlns:p14="http://schemas.microsoft.com/office/powerpoint/2010/main" val="294514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4</a:t>
            </a:fld>
            <a:endParaRPr lang="zh-CN" altLang="en-US"/>
          </a:p>
        </p:txBody>
      </p:sp>
    </p:spTree>
    <p:extLst>
      <p:ext uri="{BB962C8B-B14F-4D97-AF65-F5344CB8AC3E}">
        <p14:creationId xmlns:p14="http://schemas.microsoft.com/office/powerpoint/2010/main" val="242798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5</a:t>
            </a:fld>
            <a:endParaRPr lang="zh-CN" altLang="en-US"/>
          </a:p>
        </p:txBody>
      </p:sp>
    </p:spTree>
    <p:extLst>
      <p:ext uri="{BB962C8B-B14F-4D97-AF65-F5344CB8AC3E}">
        <p14:creationId xmlns:p14="http://schemas.microsoft.com/office/powerpoint/2010/main" val="2479838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6</a:t>
            </a:fld>
            <a:endParaRPr lang="zh-CN" altLang="en-US"/>
          </a:p>
        </p:txBody>
      </p:sp>
    </p:spTree>
    <p:extLst>
      <p:ext uri="{BB962C8B-B14F-4D97-AF65-F5344CB8AC3E}">
        <p14:creationId xmlns:p14="http://schemas.microsoft.com/office/powerpoint/2010/main" val="125452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7</a:t>
            </a:fld>
            <a:endParaRPr lang="zh-CN" altLang="en-US"/>
          </a:p>
        </p:txBody>
      </p:sp>
    </p:spTree>
    <p:extLst>
      <p:ext uri="{BB962C8B-B14F-4D97-AF65-F5344CB8AC3E}">
        <p14:creationId xmlns:p14="http://schemas.microsoft.com/office/powerpoint/2010/main" val="35951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8</a:t>
            </a:fld>
            <a:endParaRPr lang="zh-CN" altLang="en-US"/>
          </a:p>
        </p:txBody>
      </p:sp>
    </p:spTree>
    <p:extLst>
      <p:ext uri="{BB962C8B-B14F-4D97-AF65-F5344CB8AC3E}">
        <p14:creationId xmlns:p14="http://schemas.microsoft.com/office/powerpoint/2010/main" val="1369910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F984CA-2542-4323-8933-7B55719EAED6}" type="slidenum">
              <a:rPr lang="zh-CN" altLang="en-US" smtClean="0"/>
              <a:t>9</a:t>
            </a:fld>
            <a:endParaRPr lang="zh-CN" altLang="en-US"/>
          </a:p>
        </p:txBody>
      </p:sp>
    </p:spTree>
    <p:extLst>
      <p:ext uri="{BB962C8B-B14F-4D97-AF65-F5344CB8AC3E}">
        <p14:creationId xmlns:p14="http://schemas.microsoft.com/office/powerpoint/2010/main" val="213967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120989607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39770591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284850804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8916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itchFamily="34" charset="-122"/>
                <a:ea typeface="微软雅黑" pitchFamily="34" charset="-122"/>
              </a:rPr>
              <a:t>第 </a:t>
            </a:r>
            <a:fld id="{2EEF1883-7A0E-4F66-9932-E581691AD397}" type="slidenum">
              <a:rPr lang="zh-CN" altLang="en-US" sz="1600">
                <a:solidFill>
                  <a:schemeClr val="tx1">
                    <a:lumMod val="65000"/>
                    <a:lumOff val="35000"/>
                  </a:schemeClr>
                </a:solidFill>
              </a:rPr>
              <a:pPr algn="ctr">
                <a:defRPr/>
              </a:p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itchFamily="34" charset="-122"/>
                <a:ea typeface="微软雅黑" pitchFamily="34" charset="-122"/>
              </a:rPr>
              <a:t>页</a:t>
            </a:r>
          </a:p>
        </p:txBody>
      </p:sp>
    </p:spTree>
    <p:extLst>
      <p:ext uri="{BB962C8B-B14F-4D97-AF65-F5344CB8AC3E}">
        <p14:creationId xmlns:p14="http://schemas.microsoft.com/office/powerpoint/2010/main" val="2904875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59944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322516192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368861796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186570932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232298153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99269295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21591540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25834261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F5BB14F-227F-4472-B938-78A8796453C4}" type="datetimeFigureOut">
              <a:rPr lang="zh-CN" altLang="en-US" smtClean="0"/>
              <a:t>2020/5/5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345565585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BB14F-227F-4472-B938-78A8796453C4}" type="datetimeFigureOut">
              <a:rPr lang="zh-CN" altLang="en-US" smtClean="0"/>
              <a:t>2020/5/5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DFB79-3FF1-43AC-80EF-AADF12EEC7C7}" type="slidenum">
              <a:rPr lang="zh-CN" altLang="en-US" smtClean="0"/>
              <a:t>‹#›</a:t>
            </a:fld>
            <a:endParaRPr lang="zh-CN" altLang="en-US"/>
          </a:p>
        </p:txBody>
      </p:sp>
    </p:spTree>
    <p:extLst>
      <p:ext uri="{BB962C8B-B14F-4D97-AF65-F5344CB8AC3E}">
        <p14:creationId xmlns:p14="http://schemas.microsoft.com/office/powerpoint/2010/main" val="3967791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5251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hf hdr="0" dt="0"/>
  <p:txStyles>
    <p:titleStyle>
      <a:lvl1pPr algn="l" defTabSz="914377"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179" indent="-357179" algn="just" defTabSz="914377"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179" indent="-357179"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jfi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8.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2729" y="860597"/>
            <a:ext cx="2974761" cy="6941622"/>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1307" y="3627543"/>
            <a:ext cx="2098460" cy="4563249"/>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452" y="4232812"/>
            <a:ext cx="1543355" cy="2921488"/>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9509" y="3333316"/>
            <a:ext cx="941430" cy="1016342"/>
          </a:xfrm>
          <a:prstGeom prst="rect">
            <a:avLst/>
          </a:prstGeom>
        </p:spPr>
      </p:pic>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03292" y="2376973"/>
            <a:ext cx="555294" cy="730976"/>
          </a:xfrm>
          <a:prstGeom prst="rect">
            <a:avLst/>
          </a:prstGeom>
        </p:spPr>
      </p:pic>
      <p:pic>
        <p:nvPicPr>
          <p:cNvPr id="18" name="图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55939" y="4697288"/>
            <a:ext cx="429810" cy="498826"/>
          </a:xfrm>
          <a:prstGeom prst="rect">
            <a:avLst/>
          </a:prstGeom>
        </p:spPr>
      </p:pic>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54334" y="1589307"/>
            <a:ext cx="473965" cy="754671"/>
          </a:xfrm>
          <a:prstGeom prst="rect">
            <a:avLst/>
          </a:prstGeom>
        </p:spPr>
      </p:pic>
      <p:pic>
        <p:nvPicPr>
          <p:cNvPr id="22" name="图片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96348" y="1419665"/>
            <a:ext cx="704826" cy="835997"/>
          </a:xfrm>
          <a:prstGeom prst="rect">
            <a:avLst/>
          </a:prstGeom>
        </p:spPr>
      </p:pic>
      <p:pic>
        <p:nvPicPr>
          <p:cNvPr id="24" name="图片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26611" y="242340"/>
            <a:ext cx="478337" cy="771285"/>
          </a:xfrm>
          <a:prstGeom prst="rect">
            <a:avLst/>
          </a:prstGeom>
        </p:spPr>
      </p:pic>
      <p:pic>
        <p:nvPicPr>
          <p:cNvPr id="26" name="图片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41681" y="1610296"/>
            <a:ext cx="472216" cy="733682"/>
          </a:xfrm>
          <a:prstGeom prst="rect">
            <a:avLst/>
          </a:prstGeom>
        </p:spPr>
      </p:pic>
      <p:pic>
        <p:nvPicPr>
          <p:cNvPr id="28" name="图片 2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531888" y="596401"/>
            <a:ext cx="651483" cy="625249"/>
          </a:xfrm>
          <a:prstGeom prst="rect">
            <a:avLst/>
          </a:prstGeom>
        </p:spPr>
      </p:pic>
      <p:pic>
        <p:nvPicPr>
          <p:cNvPr id="30" name="图片 2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183371" y="-58381"/>
            <a:ext cx="341919" cy="633118"/>
          </a:xfrm>
          <a:prstGeom prst="rect">
            <a:avLst/>
          </a:prstGeom>
        </p:spPr>
      </p:pic>
      <p:pic>
        <p:nvPicPr>
          <p:cNvPr id="32" name="图片 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37854" y="53244"/>
            <a:ext cx="328631" cy="378191"/>
          </a:xfrm>
          <a:prstGeom prst="rect">
            <a:avLst/>
          </a:prstGeom>
        </p:spPr>
      </p:pic>
      <p:sp>
        <p:nvSpPr>
          <p:cNvPr id="33" name="文本框 32"/>
          <p:cNvSpPr txBox="1"/>
          <p:nvPr/>
        </p:nvSpPr>
        <p:spPr>
          <a:xfrm>
            <a:off x="6403292" y="3870806"/>
            <a:ext cx="5673754"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校园卡使用动态分析系统的设计与实现</a:t>
            </a:r>
          </a:p>
        </p:txBody>
      </p:sp>
      <p:grpSp>
        <p:nvGrpSpPr>
          <p:cNvPr id="34" name="组合 33"/>
          <p:cNvGrpSpPr/>
          <p:nvPr/>
        </p:nvGrpSpPr>
        <p:grpSpPr>
          <a:xfrm>
            <a:off x="7802530" y="5376996"/>
            <a:ext cx="242591" cy="275766"/>
            <a:chOff x="860980" y="3583766"/>
            <a:chExt cx="100336" cy="114060"/>
          </a:xfrm>
          <a:solidFill>
            <a:srgbClr val="6BC1D3"/>
          </a:solidFill>
        </p:grpSpPr>
        <p:sp>
          <p:nvSpPr>
            <p:cNvPr id="3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6BC1D3"/>
                </a:solidFill>
                <a:effectLst/>
                <a:uLnTx/>
                <a:uFillTx/>
                <a:latin typeface="微软雅黑 Light" panose="020B0502040204020203" pitchFamily="34" charset="-122"/>
                <a:ea typeface="微软雅黑 Light" panose="020B0502040204020203" pitchFamily="34" charset="-122"/>
                <a:cs typeface="+mn-cs"/>
              </a:endParaRPr>
            </a:p>
          </p:txBody>
        </p:sp>
        <p:sp>
          <p:nvSpPr>
            <p:cNvPr id="3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6BC1D3"/>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7" name="Group 16"/>
          <p:cNvGrpSpPr/>
          <p:nvPr/>
        </p:nvGrpSpPr>
        <p:grpSpPr bwMode="auto">
          <a:xfrm>
            <a:off x="9744210" y="5371529"/>
            <a:ext cx="190036" cy="305444"/>
            <a:chOff x="4441" y="3144"/>
            <a:chExt cx="215" cy="345"/>
          </a:xfrm>
          <a:solidFill>
            <a:srgbClr val="6BC1D3"/>
          </a:solidFill>
        </p:grpSpPr>
        <p:sp>
          <p:nvSpPr>
            <p:cNvPr id="3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6BC1D3"/>
                </a:solidFill>
                <a:effectLst/>
                <a:uLnTx/>
                <a:uFillTx/>
                <a:latin typeface="微软雅黑 Light" panose="020B0502040204020203" pitchFamily="34" charset="-122"/>
                <a:ea typeface="微软雅黑 Light" panose="020B0502040204020203" pitchFamily="34" charset="-122"/>
                <a:cs typeface="+mn-cs"/>
              </a:endParaRPr>
            </a:p>
          </p:txBody>
        </p:sp>
        <p:sp>
          <p:nvSpPr>
            <p:cNvPr id="3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6BC1D3"/>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40" name="Text Box 19"/>
          <p:cNvSpPr txBox="1">
            <a:spLocks noChangeArrowheads="1"/>
          </p:cNvSpPr>
          <p:nvPr/>
        </p:nvSpPr>
        <p:spPr bwMode="auto">
          <a:xfrm>
            <a:off x="8045121" y="5412837"/>
            <a:ext cx="16990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solidFill>
                  <a:srgbClr val="6BC1D3"/>
                </a:solidFill>
                <a:latin typeface="微软雅黑 Light" panose="020B0502040204020203" pitchFamily="34" charset="-122"/>
                <a:ea typeface="微软雅黑 Light" panose="020B0502040204020203" pitchFamily="34" charset="-122"/>
              </a:rPr>
              <a:t>指导老师</a:t>
            </a:r>
            <a:r>
              <a:rPr kumimoji="0" lang="zh-CN" altLang="en-US" sz="1200" b="0" i="0" u="none" strike="noStrike" kern="1200" cap="none" spc="0" normalizeH="0" baseline="0" noProof="0" dirty="0">
                <a:ln>
                  <a:noFill/>
                </a:ln>
                <a:solidFill>
                  <a:srgbClr val="6BC1D3"/>
                </a:solidFill>
                <a:effectLst/>
                <a:uLnTx/>
                <a:uFillTx/>
                <a:latin typeface="微软雅黑 Light" panose="020B0502040204020203" pitchFamily="34" charset="-122"/>
                <a:ea typeface="微软雅黑 Light" panose="020B0502040204020203" pitchFamily="34" charset="-122"/>
                <a:cs typeface="+mn-cs"/>
              </a:rPr>
              <a:t>：</a:t>
            </a:r>
            <a:r>
              <a:rPr lang="zh-CN" altLang="en-US" sz="1200" noProof="0" dirty="0">
                <a:solidFill>
                  <a:srgbClr val="6BC1D3"/>
                </a:solidFill>
                <a:latin typeface="微软雅黑 Light" panose="020B0502040204020203" pitchFamily="34" charset="-122"/>
                <a:ea typeface="微软雅黑 Light" panose="020B0502040204020203" pitchFamily="34" charset="-122"/>
              </a:rPr>
              <a:t>董老师</a:t>
            </a:r>
            <a:endParaRPr kumimoji="0" lang="en-US" altLang="zh-CN" sz="1200" b="0" i="0" u="none" strike="noStrike" kern="1200" cap="none" spc="0" normalizeH="0" baseline="0" noProof="0" dirty="0">
              <a:ln>
                <a:noFill/>
              </a:ln>
              <a:solidFill>
                <a:srgbClr val="6BC1D3"/>
              </a:solidFill>
              <a:effectLst/>
              <a:uLnTx/>
              <a:uFillTx/>
              <a:latin typeface="微软雅黑 Light" panose="020B0502040204020203" pitchFamily="34" charset="-122"/>
              <a:ea typeface="微软雅黑 Light" panose="020B0502040204020203" pitchFamily="34" charset="-122"/>
              <a:cs typeface="+mn-cs"/>
            </a:endParaRPr>
          </a:p>
        </p:txBody>
      </p:sp>
      <p:sp>
        <p:nvSpPr>
          <p:cNvPr id="41" name="Text Box 20"/>
          <p:cNvSpPr txBox="1">
            <a:spLocks noChangeArrowheads="1"/>
          </p:cNvSpPr>
          <p:nvPr/>
        </p:nvSpPr>
        <p:spPr bwMode="auto">
          <a:xfrm>
            <a:off x="9941681" y="5412837"/>
            <a:ext cx="17774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6BC1D3"/>
                </a:solidFill>
                <a:effectLst/>
                <a:uLnTx/>
                <a:uFillTx/>
                <a:latin typeface="微软雅黑 Light" panose="020B0502040204020203" pitchFamily="34" charset="-122"/>
                <a:ea typeface="微软雅黑 Light" panose="020B0502040204020203" pitchFamily="34" charset="-122"/>
                <a:cs typeface="+mn-cs"/>
              </a:rPr>
              <a:t>汇报人：伍方健</a:t>
            </a:r>
            <a:endParaRPr kumimoji="0" lang="en-US" altLang="zh-CN" sz="1200" b="0" i="0" u="none" strike="noStrike" kern="1200" cap="none" spc="0" normalizeH="0" baseline="0" noProof="0" dirty="0">
              <a:ln>
                <a:noFill/>
              </a:ln>
              <a:solidFill>
                <a:srgbClr val="6BC1D3"/>
              </a:solidFill>
              <a:effectLst/>
              <a:uLnTx/>
              <a:uFillTx/>
              <a:latin typeface="微软雅黑 Light" panose="020B0502040204020203" pitchFamily="34" charset="-122"/>
              <a:ea typeface="微软雅黑 Light" panose="020B0502040204020203" pitchFamily="34" charset="-122"/>
              <a:cs typeface="+mn-cs"/>
            </a:endParaRPr>
          </a:p>
        </p:txBody>
      </p:sp>
      <p:pic>
        <p:nvPicPr>
          <p:cNvPr id="25" name="图片 2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316793" y="850127"/>
            <a:ext cx="299384" cy="465153"/>
          </a:xfrm>
          <a:prstGeom prst="rect">
            <a:avLst/>
          </a:prstGeom>
        </p:spPr>
      </p:pic>
    </p:spTree>
    <p:extLst>
      <p:ext uri="{BB962C8B-B14F-4D97-AF65-F5344CB8AC3E}">
        <p14:creationId xmlns:p14="http://schemas.microsoft.com/office/powerpoint/2010/main" val="383063956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500"/>
                                        <p:tgtEl>
                                          <p:spTgt spid="18"/>
                                        </p:tgtEl>
                                      </p:cBhvr>
                                    </p:animEffect>
                                  </p:childTnLst>
                                </p:cTn>
                              </p:par>
                              <p:par>
                                <p:cTn id="8" presetID="10" presetClass="entr" presetSubtype="0" fill="hold" nodeType="withEffect">
                                  <p:stCondLst>
                                    <p:cond delay="2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500"/>
                                        <p:tgtEl>
                                          <p:spTgt spid="14"/>
                                        </p:tgtEl>
                                      </p:cBhvr>
                                    </p:animEffect>
                                  </p:childTnLst>
                                </p:cTn>
                              </p:par>
                              <p:par>
                                <p:cTn id="11" presetID="10" presetClass="entr" presetSubtype="0" fill="hold" nodeType="withEffect">
                                  <p:stCondLst>
                                    <p:cond delay="4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500"/>
                                        <p:tgtEl>
                                          <p:spTgt spid="16"/>
                                        </p:tgtEl>
                                      </p:cBhvr>
                                    </p:animEffect>
                                  </p:childTnLst>
                                </p:cTn>
                              </p:par>
                              <p:par>
                                <p:cTn id="14" presetID="10" presetClass="entr" presetSubtype="0" fill="hold" nodeType="withEffect">
                                  <p:stCondLst>
                                    <p:cond delay="7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500"/>
                                        <p:tgtEl>
                                          <p:spTgt spid="20"/>
                                        </p:tgtEl>
                                      </p:cBhvr>
                                    </p:animEffect>
                                  </p:childTnLst>
                                </p:cTn>
                              </p:par>
                              <p:par>
                                <p:cTn id="17" presetID="10" presetClass="entr" presetSubtype="0" fill="hold" nodeType="withEffect">
                                  <p:stCondLst>
                                    <p:cond delay="9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500"/>
                                        <p:tgtEl>
                                          <p:spTgt spid="22"/>
                                        </p:tgtEl>
                                      </p:cBhvr>
                                    </p:animEffect>
                                  </p:childTnLst>
                                </p:cTn>
                              </p:par>
                              <p:par>
                                <p:cTn id="20" presetID="10" presetClass="entr" presetSubtype="0" fill="hold" nodeType="withEffect">
                                  <p:stCondLst>
                                    <p:cond delay="11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500"/>
                                        <p:tgtEl>
                                          <p:spTgt spid="24"/>
                                        </p:tgtEl>
                                      </p:cBhvr>
                                    </p:animEffect>
                                  </p:childTnLst>
                                </p:cTn>
                              </p:par>
                              <p:par>
                                <p:cTn id="23" presetID="10" presetClass="entr" presetSubtype="0" fill="hold" nodeType="withEffect">
                                  <p:stCondLst>
                                    <p:cond delay="14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500"/>
                                        <p:tgtEl>
                                          <p:spTgt spid="26"/>
                                        </p:tgtEl>
                                      </p:cBhvr>
                                    </p:animEffect>
                                  </p:childTnLst>
                                </p:cTn>
                              </p:par>
                              <p:par>
                                <p:cTn id="26" presetID="10" presetClass="entr" presetSubtype="0" fill="hold" nodeType="withEffect">
                                  <p:stCondLst>
                                    <p:cond delay="16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500"/>
                                        <p:tgtEl>
                                          <p:spTgt spid="28"/>
                                        </p:tgtEl>
                                      </p:cBhvr>
                                    </p:animEffect>
                                  </p:childTnLst>
                                </p:cTn>
                              </p:par>
                              <p:par>
                                <p:cTn id="29" presetID="10" presetClass="entr" presetSubtype="0" fill="hold" nodeType="withEffect">
                                  <p:stCondLst>
                                    <p:cond delay="17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500"/>
                                        <p:tgtEl>
                                          <p:spTgt spid="30"/>
                                        </p:tgtEl>
                                      </p:cBhvr>
                                    </p:animEffect>
                                  </p:childTnLst>
                                </p:cTn>
                              </p:par>
                              <p:par>
                                <p:cTn id="32" presetID="10" presetClass="entr" presetSubtype="0" fill="hold" nodeType="withEffect">
                                  <p:stCondLst>
                                    <p:cond delay="2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500"/>
                                        <p:tgtEl>
                                          <p:spTgt spid="32"/>
                                        </p:tgtEl>
                                      </p:cBhvr>
                                    </p:animEffect>
                                  </p:childTnLst>
                                </p:cTn>
                              </p:par>
                              <p:par>
                                <p:cTn id="35" presetID="10" presetClass="entr" presetSubtype="0" fill="hold" nodeType="withEffect">
                                  <p:stCondLst>
                                    <p:cond delay="22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500"/>
                                        <p:tgtEl>
                                          <p:spTgt spid="25"/>
                                        </p:tgtEl>
                                      </p:cBhvr>
                                    </p:animEffect>
                                  </p:childTnLst>
                                </p:cTn>
                              </p:par>
                              <p:par>
                                <p:cTn id="38" presetID="42" presetClass="entr" presetSubtype="0" fill="hold" grpId="0" nodeType="withEffect">
                                  <p:stCondLst>
                                    <p:cond delay="220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340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1000"/>
                                        <p:tgtEl>
                                          <p:spTgt spid="34"/>
                                        </p:tgtEl>
                                      </p:cBhvr>
                                    </p:animEffect>
                                    <p:anim calcmode="lin" valueType="num">
                                      <p:cBhvr>
                                        <p:cTn id="46" dur="1000" fill="hold"/>
                                        <p:tgtEl>
                                          <p:spTgt spid="34"/>
                                        </p:tgtEl>
                                        <p:attrNameLst>
                                          <p:attrName>ppt_x</p:attrName>
                                        </p:attrNameLst>
                                      </p:cBhvr>
                                      <p:tavLst>
                                        <p:tav tm="0">
                                          <p:val>
                                            <p:strVal val="#ppt_x"/>
                                          </p:val>
                                        </p:tav>
                                        <p:tav tm="100000">
                                          <p:val>
                                            <p:strVal val="#ppt_x"/>
                                          </p:val>
                                        </p:tav>
                                      </p:tavLst>
                                    </p:anim>
                                    <p:anim calcmode="lin" valueType="num">
                                      <p:cBhvr>
                                        <p:cTn id="47" dur="1000" fill="hold"/>
                                        <p:tgtEl>
                                          <p:spTgt spid="3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350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1000"/>
                                        <p:tgtEl>
                                          <p:spTgt spid="40"/>
                                        </p:tgtEl>
                                      </p:cBhvr>
                                    </p:animEffect>
                                    <p:anim calcmode="lin" valueType="num">
                                      <p:cBhvr>
                                        <p:cTn id="51" dur="1000" fill="hold"/>
                                        <p:tgtEl>
                                          <p:spTgt spid="40"/>
                                        </p:tgtEl>
                                        <p:attrNameLst>
                                          <p:attrName>ppt_x</p:attrName>
                                        </p:attrNameLst>
                                      </p:cBhvr>
                                      <p:tavLst>
                                        <p:tav tm="0">
                                          <p:val>
                                            <p:strVal val="#ppt_x"/>
                                          </p:val>
                                        </p:tav>
                                        <p:tav tm="100000">
                                          <p:val>
                                            <p:strVal val="#ppt_x"/>
                                          </p:val>
                                        </p:tav>
                                      </p:tavLst>
                                    </p:anim>
                                    <p:anim calcmode="lin" valueType="num">
                                      <p:cBhvr>
                                        <p:cTn id="52" dur="1000" fill="hold"/>
                                        <p:tgtEl>
                                          <p:spTgt spid="4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360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1000"/>
                                        <p:tgtEl>
                                          <p:spTgt spid="37"/>
                                        </p:tgtEl>
                                      </p:cBhvr>
                                    </p:animEffect>
                                    <p:anim calcmode="lin" valueType="num">
                                      <p:cBhvr>
                                        <p:cTn id="56" dur="1000" fill="hold"/>
                                        <p:tgtEl>
                                          <p:spTgt spid="37"/>
                                        </p:tgtEl>
                                        <p:attrNameLst>
                                          <p:attrName>ppt_x</p:attrName>
                                        </p:attrNameLst>
                                      </p:cBhvr>
                                      <p:tavLst>
                                        <p:tav tm="0">
                                          <p:val>
                                            <p:strVal val="#ppt_x"/>
                                          </p:val>
                                        </p:tav>
                                        <p:tav tm="100000">
                                          <p:val>
                                            <p:strVal val="#ppt_x"/>
                                          </p:val>
                                        </p:tav>
                                      </p:tavLst>
                                    </p:anim>
                                    <p:anim calcmode="lin" valueType="num">
                                      <p:cBhvr>
                                        <p:cTn id="57" dur="1000" fill="hold"/>
                                        <p:tgtEl>
                                          <p:spTgt spid="3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370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1000"/>
                                        <p:tgtEl>
                                          <p:spTgt spid="41"/>
                                        </p:tgtEl>
                                      </p:cBhvr>
                                    </p:animEffect>
                                    <p:anim calcmode="lin" valueType="num">
                                      <p:cBhvr>
                                        <p:cTn id="61" dur="1000" fill="hold"/>
                                        <p:tgtEl>
                                          <p:spTgt spid="41"/>
                                        </p:tgtEl>
                                        <p:attrNameLst>
                                          <p:attrName>ppt_x</p:attrName>
                                        </p:attrNameLst>
                                      </p:cBhvr>
                                      <p:tavLst>
                                        <p:tav tm="0">
                                          <p:val>
                                            <p:strVal val="#ppt_x"/>
                                          </p:val>
                                        </p:tav>
                                        <p:tav tm="100000">
                                          <p:val>
                                            <p:strVal val="#ppt_x"/>
                                          </p:val>
                                        </p:tav>
                                      </p:tavLst>
                                    </p:anim>
                                    <p:anim calcmode="lin" valueType="num">
                                      <p:cBhvr>
                                        <p:cTn id="6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关键技术介绍</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685059" y="2392488"/>
            <a:ext cx="10499408" cy="4318422"/>
            <a:chOff x="5997103" y="2332685"/>
            <a:chExt cx="5586883" cy="4440848"/>
          </a:xfrm>
        </p:grpSpPr>
        <p:sp>
          <p:nvSpPr>
            <p:cNvPr id="45" name="圆角矩形 1"/>
            <p:cNvSpPr/>
            <p:nvPr/>
          </p:nvSpPr>
          <p:spPr>
            <a:xfrm>
              <a:off x="5997103" y="2332685"/>
              <a:ext cx="5586883" cy="4050035"/>
            </a:xfrm>
            <a:prstGeom prst="roundRect">
              <a:avLst>
                <a:gd name="adj" fmla="val 5616"/>
              </a:avLst>
            </a:prstGeom>
            <a:noFill/>
            <a:ln w="12700" cap="flat" cmpd="sng" algn="ctr">
              <a:solidFill>
                <a:srgbClr val="6BC1D3"/>
              </a:solid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46" name="文本框 31"/>
            <p:cNvSpPr txBox="1"/>
            <p:nvPr/>
          </p:nvSpPr>
          <p:spPr>
            <a:xfrm>
              <a:off x="6050612" y="2450512"/>
              <a:ext cx="5479865" cy="4323021"/>
            </a:xfrm>
            <a:prstGeom prst="rect">
              <a:avLst/>
            </a:prstGeom>
            <a:noFill/>
          </p:spPr>
          <p:txBody>
            <a:bodyPr wrap="square" rtlCol="0">
              <a:spAutoFit/>
            </a:bodyPr>
            <a:lstStyle/>
            <a:p>
              <a:pPr lvl="0" defTabSz="457189">
                <a:lnSpc>
                  <a:spcPct val="150000"/>
                </a:lnSpc>
                <a:defRPr/>
              </a:pPr>
              <a:r>
                <a:rPr lang="en-US" altLang="zh-CN" sz="1600" kern="0" dirty="0">
                  <a:solidFill>
                    <a:schemeClr val="bg1">
                      <a:lumMod val="50000"/>
                    </a:schemeClr>
                  </a:solidFill>
                  <a:latin typeface="微软雅黑" pitchFamily="34" charset="-122"/>
                  <a:ea typeface="微软雅黑" pitchFamily="34" charset="-122"/>
                </a:rPr>
                <a:t>Tornado</a:t>
              </a:r>
              <a:r>
                <a:rPr lang="zh-CN" altLang="en-US" sz="1600" kern="0" dirty="0">
                  <a:solidFill>
                    <a:schemeClr val="bg1">
                      <a:lumMod val="50000"/>
                    </a:schemeClr>
                  </a:solidFill>
                  <a:latin typeface="微软雅黑" pitchFamily="34" charset="-122"/>
                  <a:ea typeface="微软雅黑" pitchFamily="34" charset="-122"/>
                </a:rPr>
                <a:t>是使用</a:t>
              </a:r>
              <a:r>
                <a:rPr lang="en-US" altLang="zh-CN" sz="1600" kern="0" dirty="0">
                  <a:solidFill>
                    <a:schemeClr val="bg1">
                      <a:lumMod val="50000"/>
                    </a:schemeClr>
                  </a:solidFill>
                  <a:latin typeface="微软雅黑" pitchFamily="34" charset="-122"/>
                  <a:ea typeface="微软雅黑" pitchFamily="34" charset="-122"/>
                </a:rPr>
                <a:t>Python</a:t>
              </a:r>
              <a:r>
                <a:rPr lang="zh-CN" altLang="en-US" sz="1600" kern="0" dirty="0">
                  <a:solidFill>
                    <a:schemeClr val="bg1">
                      <a:lumMod val="50000"/>
                    </a:schemeClr>
                  </a:solidFill>
                  <a:latin typeface="微软雅黑" pitchFamily="34" charset="-122"/>
                  <a:ea typeface="微软雅黑" pitchFamily="34" charset="-122"/>
                </a:rPr>
                <a:t>编写的</a:t>
              </a:r>
              <a:r>
                <a:rPr lang="en-US" altLang="zh-CN" sz="1600" kern="0" dirty="0">
                  <a:solidFill>
                    <a:schemeClr val="bg1">
                      <a:lumMod val="50000"/>
                    </a:schemeClr>
                  </a:solidFill>
                  <a:latin typeface="微软雅黑" pitchFamily="34" charset="-122"/>
                  <a:ea typeface="微软雅黑" pitchFamily="34" charset="-122"/>
                </a:rPr>
                <a:t>Web</a:t>
              </a:r>
              <a:r>
                <a:rPr lang="zh-CN" altLang="en-US" sz="1600" kern="0" dirty="0">
                  <a:solidFill>
                    <a:schemeClr val="bg1">
                      <a:lumMod val="50000"/>
                    </a:schemeClr>
                  </a:solidFill>
                  <a:latin typeface="微软雅黑" pitchFamily="34" charset="-122"/>
                  <a:ea typeface="微软雅黑" pitchFamily="34" charset="-122"/>
                </a:rPr>
                <a:t>服务器兼</a:t>
              </a:r>
              <a:r>
                <a:rPr lang="en-US" altLang="zh-CN" sz="1600" kern="0" dirty="0">
                  <a:solidFill>
                    <a:schemeClr val="bg1">
                      <a:lumMod val="50000"/>
                    </a:schemeClr>
                  </a:solidFill>
                  <a:latin typeface="微软雅黑" pitchFamily="34" charset="-122"/>
                  <a:ea typeface="微软雅黑" pitchFamily="34" charset="-122"/>
                </a:rPr>
                <a:t>Web</a:t>
              </a:r>
              <a:r>
                <a:rPr lang="zh-CN" altLang="en-US" sz="1600" kern="0" dirty="0">
                  <a:solidFill>
                    <a:schemeClr val="bg1">
                      <a:lumMod val="50000"/>
                    </a:schemeClr>
                  </a:solidFill>
                  <a:latin typeface="微软雅黑" pitchFamily="34" charset="-122"/>
                  <a:ea typeface="微软雅黑" pitchFamily="34" charset="-122"/>
                </a:rPr>
                <a:t>应用框架，与主流</a:t>
              </a:r>
              <a:r>
                <a:rPr lang="en-US" altLang="zh-CN" sz="1600" kern="0" dirty="0">
                  <a:solidFill>
                    <a:schemeClr val="bg1">
                      <a:lumMod val="50000"/>
                    </a:schemeClr>
                  </a:solidFill>
                  <a:latin typeface="微软雅黑" pitchFamily="34" charset="-122"/>
                  <a:ea typeface="微软雅黑" pitchFamily="34" charset="-122"/>
                </a:rPr>
                <a:t>Web</a:t>
              </a:r>
              <a:r>
                <a:rPr lang="zh-CN" altLang="en-US" sz="1600" kern="0" dirty="0">
                  <a:solidFill>
                    <a:schemeClr val="bg1">
                      <a:lumMod val="50000"/>
                    </a:schemeClr>
                  </a:solidFill>
                  <a:latin typeface="微软雅黑" pitchFamily="34" charset="-122"/>
                  <a:ea typeface="微软雅黑" pitchFamily="34" charset="-122"/>
                </a:rPr>
                <a:t>服务器框架不同的是，</a:t>
              </a:r>
              <a:r>
                <a:rPr lang="en-US" altLang="zh-CN" sz="1600" kern="0" dirty="0">
                  <a:solidFill>
                    <a:schemeClr val="bg1">
                      <a:lumMod val="50000"/>
                    </a:schemeClr>
                  </a:solidFill>
                  <a:latin typeface="微软雅黑" pitchFamily="34" charset="-122"/>
                  <a:ea typeface="微软雅黑" pitchFamily="34" charset="-122"/>
                </a:rPr>
                <a:t>Tornado</a:t>
              </a:r>
              <a:r>
                <a:rPr lang="zh-CN" altLang="en-US" sz="1600" kern="0" dirty="0">
                  <a:solidFill>
                    <a:schemeClr val="bg1">
                      <a:lumMod val="50000"/>
                    </a:schemeClr>
                  </a:solidFill>
                  <a:latin typeface="微软雅黑" pitchFamily="34" charset="-122"/>
                  <a:ea typeface="微软雅黑" pitchFamily="34" charset="-122"/>
                </a:rPr>
                <a:t>是异步非阻塞式服务器，每秒可以同时处理数以千计的连接，这样的设计使其成为一个拥有高性能的框架。虽然</a:t>
              </a:r>
              <a:r>
                <a:rPr lang="en-US" altLang="zh-CN" sz="1600" kern="0" dirty="0">
                  <a:solidFill>
                    <a:schemeClr val="bg1">
                      <a:lumMod val="50000"/>
                    </a:schemeClr>
                  </a:solidFill>
                  <a:latin typeface="微软雅黑" pitchFamily="34" charset="-122"/>
                  <a:ea typeface="微软雅黑" pitchFamily="34" charset="-122"/>
                </a:rPr>
                <a:t>node.js</a:t>
              </a:r>
              <a:r>
                <a:rPr lang="zh-CN" altLang="en-US" sz="1600" kern="0" dirty="0">
                  <a:solidFill>
                    <a:schemeClr val="bg1">
                      <a:lumMod val="50000"/>
                    </a:schemeClr>
                  </a:solidFill>
                  <a:latin typeface="微软雅黑" pitchFamily="34" charset="-122"/>
                  <a:ea typeface="微软雅黑" pitchFamily="34" charset="-122"/>
                </a:rPr>
                <a:t>也有着异步非阻塞</a:t>
              </a:r>
              <a:r>
                <a:rPr lang="en-US" altLang="zh-CN" sz="1600" kern="0" dirty="0">
                  <a:solidFill>
                    <a:schemeClr val="bg1">
                      <a:lumMod val="50000"/>
                    </a:schemeClr>
                  </a:solidFill>
                  <a:latin typeface="微软雅黑" pitchFamily="34" charset="-122"/>
                  <a:ea typeface="微软雅黑" pitchFamily="34" charset="-122"/>
                </a:rPr>
                <a:t>IO</a:t>
              </a:r>
              <a:r>
                <a:rPr lang="zh-CN" altLang="en-US" sz="1600" kern="0" dirty="0">
                  <a:solidFill>
                    <a:schemeClr val="bg1">
                      <a:lumMod val="50000"/>
                    </a:schemeClr>
                  </a:solidFill>
                  <a:latin typeface="微软雅黑" pitchFamily="34" charset="-122"/>
                  <a:ea typeface="微软雅黑" pitchFamily="34" charset="-122"/>
                </a:rPr>
                <a:t>，但其对对象型的数据库的访问不是很友好，以及没有强大的</a:t>
              </a:r>
              <a:r>
                <a:rPr lang="en-US" altLang="zh-CN" sz="1600" kern="0" dirty="0">
                  <a:solidFill>
                    <a:schemeClr val="bg1">
                      <a:lumMod val="50000"/>
                    </a:schemeClr>
                  </a:solidFill>
                  <a:latin typeface="微软雅黑" pitchFamily="34" charset="-122"/>
                  <a:ea typeface="微软雅黑" pitchFamily="34" charset="-122"/>
                </a:rPr>
                <a:t>python</a:t>
              </a:r>
              <a:r>
                <a:rPr lang="zh-CN" altLang="en-US" sz="1600" kern="0" dirty="0">
                  <a:solidFill>
                    <a:schemeClr val="bg1">
                      <a:lumMod val="50000"/>
                    </a:schemeClr>
                  </a:solidFill>
                  <a:latin typeface="微软雅黑" pitchFamily="34" charset="-122"/>
                  <a:ea typeface="微软雅黑" pitchFamily="34" charset="-122"/>
                </a:rPr>
                <a:t>类库的支持。市面上大型数据系统处理高并发的方式通常是动静分离、数据缓存、集群与分布式存储、和反向代理等等，对于小型数据管理来说，</a:t>
              </a:r>
              <a:r>
                <a:rPr lang="en-US" altLang="zh-CN" sz="1600" kern="0" dirty="0">
                  <a:solidFill>
                    <a:schemeClr val="bg1">
                      <a:lumMod val="50000"/>
                    </a:schemeClr>
                  </a:solidFill>
                  <a:latin typeface="微软雅黑" pitchFamily="34" charset="-122"/>
                  <a:ea typeface="微软雅黑" pitchFamily="34" charset="-122"/>
                </a:rPr>
                <a:t>Tornado</a:t>
              </a:r>
              <a:r>
                <a:rPr lang="zh-CN" altLang="en-US" sz="1600" kern="0" dirty="0">
                  <a:solidFill>
                    <a:schemeClr val="bg1">
                      <a:lumMod val="50000"/>
                    </a:schemeClr>
                  </a:solidFill>
                  <a:latin typeface="微软雅黑" pitchFamily="34" charset="-122"/>
                  <a:ea typeface="微软雅黑" pitchFamily="34" charset="-122"/>
                </a:rPr>
                <a:t>恰到好处。本项目采用的</a:t>
              </a:r>
              <a:r>
                <a:rPr lang="en-US" altLang="zh-CN" sz="1600" kern="0" dirty="0">
                  <a:solidFill>
                    <a:schemeClr val="bg1">
                      <a:lumMod val="50000"/>
                    </a:schemeClr>
                  </a:solidFill>
                  <a:latin typeface="微软雅黑" pitchFamily="34" charset="-122"/>
                  <a:ea typeface="微软雅黑" pitchFamily="34" charset="-122"/>
                </a:rPr>
                <a:t>python</a:t>
              </a:r>
              <a:r>
                <a:rPr lang="zh-CN" altLang="en-US" sz="1600" kern="0" dirty="0">
                  <a:solidFill>
                    <a:schemeClr val="bg1">
                      <a:lumMod val="50000"/>
                    </a:schemeClr>
                  </a:solidFill>
                  <a:latin typeface="微软雅黑" pitchFamily="34" charset="-122"/>
                  <a:ea typeface="微软雅黑" pitchFamily="34" charset="-122"/>
                </a:rPr>
                <a:t>的</a:t>
              </a:r>
              <a:r>
                <a:rPr lang="en-US" altLang="zh-CN" sz="1600" kern="0" dirty="0">
                  <a:solidFill>
                    <a:schemeClr val="bg1">
                      <a:lumMod val="50000"/>
                    </a:schemeClr>
                  </a:solidFill>
                  <a:latin typeface="微软雅黑" pitchFamily="34" charset="-122"/>
                  <a:ea typeface="微软雅黑" pitchFamily="34" charset="-122"/>
                </a:rPr>
                <a:t>aiomysql</a:t>
              </a:r>
              <a:r>
                <a:rPr lang="zh-CN" altLang="en-US" sz="1600" kern="0" dirty="0">
                  <a:solidFill>
                    <a:schemeClr val="bg1">
                      <a:lumMod val="50000"/>
                    </a:schemeClr>
                  </a:solidFill>
                  <a:latin typeface="微软雅黑" pitchFamily="34" charset="-122"/>
                  <a:ea typeface="微软雅黑" pitchFamily="34" charset="-122"/>
                </a:rPr>
                <a:t>库来配合</a:t>
              </a:r>
              <a:r>
                <a:rPr lang="en-US" altLang="zh-CN" sz="1600" kern="0" dirty="0">
                  <a:solidFill>
                    <a:schemeClr val="bg1">
                      <a:lumMod val="50000"/>
                    </a:schemeClr>
                  </a:solidFill>
                  <a:latin typeface="微软雅黑" pitchFamily="34" charset="-122"/>
                  <a:ea typeface="微软雅黑" pitchFamily="34" charset="-122"/>
                </a:rPr>
                <a:t>Tornado</a:t>
              </a:r>
              <a:r>
                <a:rPr lang="zh-CN" altLang="en-US" sz="1600" kern="0" dirty="0">
                  <a:solidFill>
                    <a:schemeClr val="bg1">
                      <a:lumMod val="50000"/>
                    </a:schemeClr>
                  </a:solidFill>
                  <a:latin typeface="微软雅黑" pitchFamily="34" charset="-122"/>
                  <a:ea typeface="微软雅黑" pitchFamily="34" charset="-122"/>
                </a:rPr>
                <a:t>框架进行数据库的异步访问，</a:t>
              </a:r>
              <a:r>
                <a:rPr lang="en-US" altLang="zh-CN" sz="1600" kern="0" dirty="0">
                  <a:solidFill>
                    <a:schemeClr val="bg1">
                      <a:lumMod val="50000"/>
                    </a:schemeClr>
                  </a:solidFill>
                  <a:latin typeface="微软雅黑" pitchFamily="34" charset="-122"/>
                  <a:ea typeface="微软雅黑" pitchFamily="34" charset="-122"/>
                </a:rPr>
                <a:t>aiomysql</a:t>
              </a:r>
              <a:r>
                <a:rPr lang="zh-CN" altLang="en-US" sz="1600" kern="0" dirty="0">
                  <a:solidFill>
                    <a:schemeClr val="bg1">
                      <a:lumMod val="50000"/>
                    </a:schemeClr>
                  </a:solidFill>
                  <a:latin typeface="微软雅黑" pitchFamily="34" charset="-122"/>
                  <a:ea typeface="微软雅黑" pitchFamily="34" charset="-122"/>
                </a:rPr>
                <a:t>的特点如下：</a:t>
              </a:r>
              <a:endParaRPr lang="en-US" altLang="zh-CN" sz="1600" kern="0" dirty="0">
                <a:solidFill>
                  <a:schemeClr val="bg1">
                    <a:lumMod val="50000"/>
                  </a:schemeClr>
                </a:solidFill>
                <a:latin typeface="微软雅黑" pitchFamily="34" charset="-122"/>
                <a:ea typeface="微软雅黑" pitchFamily="34" charset="-122"/>
              </a:endParaRPr>
            </a:p>
            <a:p>
              <a:pPr lvl="0" defTabSz="457189">
                <a:lnSpc>
                  <a:spcPct val="150000"/>
                </a:lnSpc>
                <a:defRPr/>
              </a:pP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1</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aiomysql</a:t>
              </a:r>
              <a:r>
                <a:rPr lang="zh-CN" altLang="en-US" sz="1600" kern="0" dirty="0">
                  <a:solidFill>
                    <a:schemeClr val="bg1">
                      <a:lumMod val="50000"/>
                    </a:schemeClr>
                  </a:solidFill>
                  <a:latin typeface="微软雅黑" pitchFamily="34" charset="-122"/>
                  <a:ea typeface="微软雅黑" pitchFamily="34" charset="-122"/>
                </a:rPr>
                <a:t>采用了异步的访问方式，提高了请求的效率。</a:t>
              </a:r>
            </a:p>
            <a:p>
              <a:pPr lvl="0" defTabSz="457189">
                <a:lnSpc>
                  <a:spcPct val="150000"/>
                </a:lnSpc>
                <a:defRPr/>
              </a:pP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2</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aiomysql</a:t>
              </a:r>
              <a:r>
                <a:rPr lang="zh-CN" altLang="en-US" sz="1600" kern="0" dirty="0">
                  <a:solidFill>
                    <a:schemeClr val="bg1">
                      <a:lumMod val="50000"/>
                    </a:schemeClr>
                  </a:solidFill>
                  <a:latin typeface="微软雅黑" pitchFamily="34" charset="-122"/>
                  <a:ea typeface="微软雅黑" pitchFamily="34" charset="-122"/>
                </a:rPr>
                <a:t>可以与协程（</a:t>
              </a:r>
              <a:r>
                <a:rPr lang="en-US" altLang="zh-CN" sz="1600" kern="0" dirty="0">
                  <a:solidFill>
                    <a:schemeClr val="bg1">
                      <a:lumMod val="50000"/>
                    </a:schemeClr>
                  </a:solidFill>
                  <a:latin typeface="微软雅黑" pitchFamily="34" charset="-122"/>
                  <a:ea typeface="微软雅黑" pitchFamily="34" charset="-122"/>
                </a:rPr>
                <a:t>Coroutine</a:t>
              </a:r>
              <a:r>
                <a:rPr lang="zh-CN" altLang="en-US" sz="1600" kern="0" dirty="0">
                  <a:solidFill>
                    <a:schemeClr val="bg1">
                      <a:lumMod val="50000"/>
                    </a:schemeClr>
                  </a:solidFill>
                  <a:latin typeface="微软雅黑" pitchFamily="34" charset="-122"/>
                  <a:ea typeface="微软雅黑" pitchFamily="34" charset="-122"/>
                </a:rPr>
                <a:t>）相结合，这是类似于线程的一种高效执行方式，其次是使用多线程建立</a:t>
              </a:r>
              <a:r>
                <a:rPr lang="en-US" altLang="zh-CN" sz="1600" kern="0" dirty="0">
                  <a:solidFill>
                    <a:schemeClr val="bg1">
                      <a:lumMod val="50000"/>
                    </a:schemeClr>
                  </a:solidFill>
                  <a:latin typeface="微软雅黑" pitchFamily="34" charset="-122"/>
                  <a:ea typeface="微软雅黑" pitchFamily="34" charset="-122"/>
                </a:rPr>
                <a:t>	</a:t>
              </a:r>
              <a:r>
                <a:rPr lang="zh-CN" altLang="en-US" sz="1600" kern="0" dirty="0">
                  <a:solidFill>
                    <a:schemeClr val="bg1">
                      <a:lumMod val="50000"/>
                    </a:schemeClr>
                  </a:solidFill>
                  <a:latin typeface="微软雅黑" pitchFamily="34" charset="-122"/>
                  <a:ea typeface="微软雅黑" pitchFamily="34" charset="-122"/>
                </a:rPr>
                <a:t>连接池，每个连接使用协程处理多并发的情况，在连接访问时更为高效。</a:t>
              </a:r>
            </a:p>
            <a:p>
              <a:pPr lvl="0" defTabSz="457189">
                <a:lnSpc>
                  <a:spcPct val="150000"/>
                </a:lnSpc>
                <a:defRPr/>
              </a:pP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3</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aiomysql</a:t>
              </a:r>
              <a:r>
                <a:rPr lang="zh-CN" altLang="en-US" sz="1600" kern="0" dirty="0">
                  <a:solidFill>
                    <a:schemeClr val="bg1">
                      <a:lumMod val="50000"/>
                    </a:schemeClr>
                  </a:solidFill>
                  <a:latin typeface="微软雅黑" pitchFamily="34" charset="-122"/>
                  <a:ea typeface="微软雅黑" pitchFamily="34" charset="-122"/>
                </a:rPr>
                <a:t>可以结合</a:t>
              </a:r>
              <a:r>
                <a:rPr lang="en-US" altLang="zh-CN" sz="1600" kern="0" dirty="0">
                  <a:solidFill>
                    <a:schemeClr val="bg1">
                      <a:lumMod val="50000"/>
                    </a:schemeClr>
                  </a:solidFill>
                  <a:latin typeface="微软雅黑" pitchFamily="34" charset="-122"/>
                  <a:ea typeface="微软雅黑" pitchFamily="34" charset="-122"/>
                </a:rPr>
                <a:t>python</a:t>
              </a:r>
              <a:r>
                <a:rPr lang="zh-CN" altLang="en-US" sz="1600" kern="0" dirty="0">
                  <a:solidFill>
                    <a:schemeClr val="bg1">
                      <a:lumMod val="50000"/>
                    </a:schemeClr>
                  </a:solidFill>
                  <a:latin typeface="微软雅黑" pitchFamily="34" charset="-122"/>
                  <a:ea typeface="微软雅黑" pitchFamily="34" charset="-122"/>
                </a:rPr>
                <a:t>中的</a:t>
              </a:r>
              <a:r>
                <a:rPr lang="en-US" altLang="zh-CN" sz="1600" kern="0" dirty="0">
                  <a:solidFill>
                    <a:schemeClr val="bg1">
                      <a:lumMod val="50000"/>
                    </a:schemeClr>
                  </a:solidFill>
                  <a:latin typeface="微软雅黑" pitchFamily="34" charset="-122"/>
                  <a:ea typeface="微软雅黑" pitchFamily="34" charset="-122"/>
                </a:rPr>
                <a:t>SQLQlchemy</a:t>
              </a:r>
              <a:r>
                <a:rPr lang="zh-CN" altLang="en-US" sz="1600" kern="0" dirty="0">
                  <a:solidFill>
                    <a:schemeClr val="bg1">
                      <a:lumMod val="50000"/>
                    </a:schemeClr>
                  </a:solidFill>
                  <a:latin typeface="微软雅黑" pitchFamily="34" charset="-122"/>
                  <a:ea typeface="微软雅黑" pitchFamily="34" charset="-122"/>
                </a:rPr>
                <a:t>库（通过</a:t>
              </a:r>
              <a:r>
                <a:rPr lang="en-US" altLang="zh-CN" sz="1600" kern="0" dirty="0">
                  <a:solidFill>
                    <a:schemeClr val="bg1">
                      <a:lumMod val="50000"/>
                    </a:schemeClr>
                  </a:solidFill>
                  <a:latin typeface="微软雅黑" pitchFamily="34" charset="-122"/>
                  <a:ea typeface="微软雅黑" pitchFamily="34" charset="-122"/>
                </a:rPr>
                <a:t>ORM</a:t>
              </a:r>
              <a:r>
                <a:rPr lang="zh-CN" altLang="en-US" sz="1600" kern="0" dirty="0">
                  <a:solidFill>
                    <a:schemeClr val="bg1">
                      <a:lumMod val="50000"/>
                    </a:schemeClr>
                  </a:solidFill>
                  <a:latin typeface="微软雅黑" pitchFamily="34" charset="-122"/>
                  <a:ea typeface="微软雅黑" pitchFamily="34" charset="-122"/>
                </a:rPr>
                <a:t>操作数据库的框架）来实现数据的持久化。</a:t>
              </a:r>
            </a:p>
            <a:p>
              <a:pPr lvl="0" defTabSz="457189">
                <a:lnSpc>
                  <a:spcPct val="200000"/>
                </a:lnSpc>
                <a:defRPr/>
              </a:pPr>
              <a:endParaRPr lang="en-US" altLang="zh-CN" sz="1600" kern="0" dirty="0">
                <a:solidFill>
                  <a:schemeClr val="bg1">
                    <a:lumMod val="50000"/>
                  </a:schemeClr>
                </a:solidFill>
                <a:latin typeface="微软雅黑" pitchFamily="34" charset="-122"/>
                <a:ea typeface="微软雅黑" pitchFamily="34" charset="-122"/>
              </a:endParaRPr>
            </a:p>
          </p:txBody>
        </p:sp>
      </p:grpSp>
      <p:pic>
        <p:nvPicPr>
          <p:cNvPr id="2" name="图片 1">
            <a:extLst>
              <a:ext uri="{FF2B5EF4-FFF2-40B4-BE49-F238E27FC236}">
                <a16:creationId xmlns:a16="http://schemas.microsoft.com/office/drawing/2014/main" id="{204E4212-3DA6-49F7-80E7-C27956056D1D}"/>
              </a:ext>
            </a:extLst>
          </p:cNvPr>
          <p:cNvPicPr>
            <a:picLocks noChangeAspect="1"/>
          </p:cNvPicPr>
          <p:nvPr/>
        </p:nvPicPr>
        <p:blipFill>
          <a:blip r:embed="rId4"/>
          <a:stretch>
            <a:fillRect/>
          </a:stretch>
        </p:blipFill>
        <p:spPr>
          <a:xfrm>
            <a:off x="4600575" y="919691"/>
            <a:ext cx="2990850" cy="1162050"/>
          </a:xfrm>
          <a:prstGeom prst="rect">
            <a:avLst/>
          </a:prstGeom>
        </p:spPr>
      </p:pic>
    </p:spTree>
    <p:extLst>
      <p:ext uri="{BB962C8B-B14F-4D97-AF65-F5344CB8AC3E}">
        <p14:creationId xmlns:p14="http://schemas.microsoft.com/office/powerpoint/2010/main" val="17786174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randombar(horizontal)">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关键技术介绍</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781235" y="3140790"/>
            <a:ext cx="10403232" cy="3632867"/>
            <a:chOff x="5997103" y="2213623"/>
            <a:chExt cx="5586883" cy="4294174"/>
          </a:xfrm>
        </p:grpSpPr>
        <p:sp>
          <p:nvSpPr>
            <p:cNvPr id="45" name="圆角矩形 1"/>
            <p:cNvSpPr/>
            <p:nvPr/>
          </p:nvSpPr>
          <p:spPr>
            <a:xfrm>
              <a:off x="5997103" y="2213623"/>
              <a:ext cx="5586883" cy="4050035"/>
            </a:xfrm>
            <a:prstGeom prst="roundRect">
              <a:avLst>
                <a:gd name="adj" fmla="val 5616"/>
              </a:avLst>
            </a:prstGeom>
            <a:noFill/>
            <a:ln w="12700" cap="flat" cmpd="sng" algn="ctr">
              <a:solidFill>
                <a:srgbClr val="6BC1D3"/>
              </a:solid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46" name="文本框 31"/>
            <p:cNvSpPr txBox="1"/>
            <p:nvPr/>
          </p:nvSpPr>
          <p:spPr>
            <a:xfrm>
              <a:off x="6047936" y="2213623"/>
              <a:ext cx="5479865" cy="4294174"/>
            </a:xfrm>
            <a:prstGeom prst="rect">
              <a:avLst/>
            </a:prstGeom>
            <a:noFill/>
          </p:spPr>
          <p:txBody>
            <a:bodyPr wrap="square" rtlCol="0">
              <a:spAutoFit/>
            </a:bodyPr>
            <a:lstStyle/>
            <a:p>
              <a:pPr lvl="0" defTabSz="457189">
                <a:lnSpc>
                  <a:spcPct val="150000"/>
                </a:lnSpc>
                <a:defRPr/>
              </a:pPr>
              <a:r>
                <a:rPr lang="en-US" altLang="zh-CN" sz="1600" kern="0" dirty="0">
                  <a:solidFill>
                    <a:schemeClr val="bg1">
                      <a:lumMod val="50000"/>
                    </a:schemeClr>
                  </a:solidFill>
                  <a:latin typeface="微软雅黑" pitchFamily="34" charset="-122"/>
                  <a:ea typeface="微软雅黑" pitchFamily="34" charset="-122"/>
                </a:rPr>
                <a:t>Numpy</a:t>
              </a:r>
              <a:r>
                <a:rPr lang="zh-CN" altLang="en-US" sz="1600" kern="0" dirty="0">
                  <a:solidFill>
                    <a:schemeClr val="bg1">
                      <a:lumMod val="50000"/>
                    </a:schemeClr>
                  </a:solidFill>
                  <a:latin typeface="微软雅黑" pitchFamily="34" charset="-122"/>
                  <a:ea typeface="微软雅黑" pitchFamily="34" charset="-122"/>
                </a:rPr>
                <a:t>系统是</a:t>
              </a:r>
              <a:r>
                <a:rPr lang="en-US" altLang="zh-CN" sz="1600" kern="0" dirty="0">
                  <a:solidFill>
                    <a:schemeClr val="bg1">
                      <a:lumMod val="50000"/>
                    </a:schemeClr>
                  </a:solidFill>
                  <a:latin typeface="微软雅黑" pitchFamily="34" charset="-122"/>
                  <a:ea typeface="微软雅黑" pitchFamily="34" charset="-122"/>
                </a:rPr>
                <a:t>Python</a:t>
              </a:r>
              <a:r>
                <a:rPr lang="zh-CN" altLang="en-US" sz="1600" kern="0" dirty="0">
                  <a:solidFill>
                    <a:schemeClr val="bg1">
                      <a:lumMod val="50000"/>
                    </a:schemeClr>
                  </a:solidFill>
                  <a:latin typeface="微软雅黑" pitchFamily="34" charset="-122"/>
                  <a:ea typeface="微软雅黑" pitchFamily="34" charset="-122"/>
                </a:rPr>
                <a:t>的一种开源的数值计算扩展。这种工具可用来存储和处理大型矩阵，比</a:t>
              </a:r>
              <a:r>
                <a:rPr lang="en-US" altLang="zh-CN" sz="1600" kern="0" dirty="0">
                  <a:solidFill>
                    <a:schemeClr val="bg1">
                      <a:lumMod val="50000"/>
                    </a:schemeClr>
                  </a:solidFill>
                  <a:latin typeface="微软雅黑" pitchFamily="34" charset="-122"/>
                  <a:ea typeface="微软雅黑" pitchFamily="34" charset="-122"/>
                </a:rPr>
                <a:t>Python</a:t>
              </a:r>
              <a:r>
                <a:rPr lang="zh-CN" altLang="en-US" sz="1600" kern="0" dirty="0">
                  <a:solidFill>
                    <a:schemeClr val="bg1">
                      <a:lumMod val="50000"/>
                    </a:schemeClr>
                  </a:solidFill>
                  <a:latin typeface="微软雅黑" pitchFamily="34" charset="-122"/>
                  <a:ea typeface="微软雅黑" pitchFamily="34" charset="-122"/>
                </a:rPr>
                <a:t>自身的嵌套列表（</a:t>
              </a:r>
              <a:r>
                <a:rPr lang="en-US" altLang="zh-CN" sz="1600" kern="0" dirty="0">
                  <a:solidFill>
                    <a:schemeClr val="bg1">
                      <a:lumMod val="50000"/>
                    </a:schemeClr>
                  </a:solidFill>
                  <a:latin typeface="微软雅黑" pitchFamily="34" charset="-122"/>
                  <a:ea typeface="微软雅黑" pitchFamily="34" charset="-122"/>
                </a:rPr>
                <a:t>nested list structure)</a:t>
              </a:r>
              <a:r>
                <a:rPr lang="zh-CN" altLang="en-US" sz="1600" kern="0" dirty="0">
                  <a:solidFill>
                    <a:schemeClr val="bg1">
                      <a:lumMod val="50000"/>
                    </a:schemeClr>
                  </a:solidFill>
                  <a:latin typeface="微软雅黑" pitchFamily="34" charset="-122"/>
                  <a:ea typeface="微软雅黑" pitchFamily="34" charset="-122"/>
                </a:rPr>
                <a:t>结构要高效的多（该结构也可以用来表示矩阵（</a:t>
              </a:r>
              <a:r>
                <a:rPr lang="en-US" altLang="zh-CN" sz="1600" kern="0" dirty="0">
                  <a:solidFill>
                    <a:schemeClr val="bg1">
                      <a:lumMod val="50000"/>
                    </a:schemeClr>
                  </a:solidFill>
                  <a:latin typeface="微软雅黑" pitchFamily="34" charset="-122"/>
                  <a:ea typeface="微软雅黑" pitchFamily="34" charset="-122"/>
                </a:rPr>
                <a:t>matrix</a:t>
              </a:r>
              <a:r>
                <a:rPr lang="zh-CN" altLang="en-US" sz="1600" kern="0" dirty="0">
                  <a:solidFill>
                    <a:schemeClr val="bg1">
                      <a:lumMod val="50000"/>
                    </a:schemeClr>
                  </a:solidFill>
                  <a:latin typeface="微软雅黑" pitchFamily="34" charset="-122"/>
                  <a:ea typeface="微软雅黑" pitchFamily="34" charset="-122"/>
                </a:rPr>
                <a:t>））。</a:t>
              </a:r>
              <a:endParaRPr lang="en-US" altLang="zh-CN" sz="1600" kern="0" dirty="0">
                <a:solidFill>
                  <a:schemeClr val="bg1">
                    <a:lumMod val="50000"/>
                  </a:schemeClr>
                </a:solidFill>
                <a:latin typeface="微软雅黑" pitchFamily="34" charset="-122"/>
                <a:ea typeface="微软雅黑" pitchFamily="34" charset="-122"/>
              </a:endParaRPr>
            </a:p>
            <a:p>
              <a:pPr lvl="0" defTabSz="457189">
                <a:lnSpc>
                  <a:spcPct val="150000"/>
                </a:lnSpc>
                <a:defRPr/>
              </a:pPr>
              <a:r>
                <a:rPr lang="en-US" altLang="zh-CN" sz="1600" kern="0" dirty="0">
                  <a:solidFill>
                    <a:schemeClr val="bg1">
                      <a:lumMod val="50000"/>
                    </a:schemeClr>
                  </a:solidFill>
                  <a:latin typeface="微软雅黑" pitchFamily="34" charset="-122"/>
                  <a:ea typeface="微软雅黑" pitchFamily="34" charset="-122"/>
                </a:rPr>
                <a:t>Pandas</a:t>
              </a:r>
              <a:r>
                <a:rPr lang="zh-CN" altLang="en-US" sz="1600" kern="0" dirty="0">
                  <a:solidFill>
                    <a:schemeClr val="bg1">
                      <a:lumMod val="50000"/>
                    </a:schemeClr>
                  </a:solidFill>
                  <a:latin typeface="微软雅黑" pitchFamily="34" charset="-122"/>
                  <a:ea typeface="微软雅黑" pitchFamily="34" charset="-122"/>
                </a:rPr>
                <a:t>是一个强大的分析结构化数据的工具集，基于</a:t>
              </a:r>
              <a:r>
                <a:rPr lang="en-US" altLang="zh-CN" sz="1600" kern="0" dirty="0">
                  <a:solidFill>
                    <a:schemeClr val="bg1">
                      <a:lumMod val="50000"/>
                    </a:schemeClr>
                  </a:solidFill>
                  <a:latin typeface="微软雅黑" pitchFamily="34" charset="-122"/>
                  <a:ea typeface="微软雅黑" pitchFamily="34" charset="-122"/>
                </a:rPr>
                <a:t>NumPy</a:t>
              </a:r>
              <a:r>
                <a:rPr lang="zh-CN" altLang="en-US" sz="1600" kern="0" dirty="0">
                  <a:solidFill>
                    <a:schemeClr val="bg1">
                      <a:lumMod val="50000"/>
                    </a:schemeClr>
                  </a:solidFill>
                  <a:latin typeface="微软雅黑" pitchFamily="34" charset="-122"/>
                  <a:ea typeface="微软雅黑" pitchFamily="34" charset="-122"/>
                </a:rPr>
                <a:t>构建，提供了高级数据结构和数据操作工具，它是使</a:t>
              </a:r>
              <a:r>
                <a:rPr lang="en-US" altLang="zh-CN" sz="1600" kern="0" dirty="0">
                  <a:solidFill>
                    <a:schemeClr val="bg1">
                      <a:lumMod val="50000"/>
                    </a:schemeClr>
                  </a:solidFill>
                  <a:latin typeface="微软雅黑" pitchFamily="34" charset="-122"/>
                  <a:ea typeface="微软雅黑" pitchFamily="34" charset="-122"/>
                </a:rPr>
                <a:t>Python</a:t>
              </a:r>
              <a:r>
                <a:rPr lang="zh-CN" altLang="en-US" sz="1600" kern="0" dirty="0">
                  <a:solidFill>
                    <a:schemeClr val="bg1">
                      <a:lumMod val="50000"/>
                    </a:schemeClr>
                  </a:solidFill>
                  <a:latin typeface="微软雅黑" pitchFamily="34" charset="-122"/>
                  <a:ea typeface="微软雅黑" pitchFamily="34" charset="-122"/>
                </a:rPr>
                <a:t>成为强大而高效的数据分析环境的重要因素之一。</a:t>
              </a:r>
              <a:r>
                <a:rPr lang="en-US" altLang="zh-CN" sz="1600" kern="0" dirty="0">
                  <a:solidFill>
                    <a:schemeClr val="bg1">
                      <a:lumMod val="50000"/>
                    </a:schemeClr>
                  </a:solidFill>
                  <a:latin typeface="微软雅黑" pitchFamily="34" charset="-122"/>
                  <a:ea typeface="微软雅黑" pitchFamily="34" charset="-122"/>
                </a:rPr>
                <a:t>Pandas</a:t>
              </a:r>
              <a:r>
                <a:rPr lang="zh-CN" altLang="en-US" sz="1600" kern="0" dirty="0">
                  <a:solidFill>
                    <a:schemeClr val="bg1">
                      <a:lumMod val="50000"/>
                    </a:schemeClr>
                  </a:solidFill>
                  <a:latin typeface="微软雅黑" pitchFamily="34" charset="-122"/>
                  <a:ea typeface="微软雅黑" pitchFamily="34" charset="-122"/>
                </a:rPr>
                <a:t>的特性如下：</a:t>
              </a:r>
              <a:endParaRPr lang="en-US" altLang="zh-CN" sz="1600" kern="0" dirty="0">
                <a:solidFill>
                  <a:schemeClr val="bg1">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kern="0" dirty="0">
                  <a:solidFill>
                    <a:schemeClr val="bg1">
                      <a:lumMod val="50000"/>
                    </a:schemeClr>
                  </a:solidFill>
                  <a:latin typeface="微软雅黑" pitchFamily="34" charset="-122"/>
                  <a:ea typeface="微软雅黑" pitchFamily="34" charset="-122"/>
                </a:rPr>
                <a:t>一个强大的分析和操作大型结构化数据集所需的工具集</a:t>
              </a:r>
            </a:p>
            <a:p>
              <a:pPr marL="342900" indent="-342900">
                <a:lnSpc>
                  <a:spcPct val="150000"/>
                </a:lnSpc>
                <a:buFont typeface="+mj-lt"/>
                <a:buAutoNum type="arabicPeriod"/>
              </a:pPr>
              <a:r>
                <a:rPr lang="zh-CN" altLang="en-US" sz="1600" kern="0" dirty="0">
                  <a:solidFill>
                    <a:schemeClr val="bg1">
                      <a:lumMod val="50000"/>
                    </a:schemeClr>
                  </a:solidFill>
                  <a:latin typeface="微软雅黑" pitchFamily="34" charset="-122"/>
                  <a:ea typeface="微软雅黑" pitchFamily="34" charset="-122"/>
                </a:rPr>
                <a:t>基础是</a:t>
              </a:r>
              <a:r>
                <a:rPr lang="en-US" altLang="zh-CN" sz="1600" kern="0" dirty="0">
                  <a:solidFill>
                    <a:schemeClr val="bg1">
                      <a:lumMod val="50000"/>
                    </a:schemeClr>
                  </a:solidFill>
                  <a:latin typeface="微软雅黑" pitchFamily="34" charset="-122"/>
                  <a:ea typeface="微软雅黑" pitchFamily="34" charset="-122"/>
                </a:rPr>
                <a:t>NumPy</a:t>
              </a:r>
              <a:r>
                <a:rPr lang="zh-CN" altLang="en-US" sz="1600" kern="0" dirty="0">
                  <a:solidFill>
                    <a:schemeClr val="bg1">
                      <a:lumMod val="50000"/>
                    </a:schemeClr>
                  </a:solidFill>
                  <a:latin typeface="微软雅黑" pitchFamily="34" charset="-122"/>
                  <a:ea typeface="微软雅黑" pitchFamily="34" charset="-122"/>
                </a:rPr>
                <a:t>，提供了高性能矩阵的运算</a:t>
              </a:r>
            </a:p>
            <a:p>
              <a:pPr marL="342900" indent="-342900">
                <a:lnSpc>
                  <a:spcPct val="150000"/>
                </a:lnSpc>
                <a:buFont typeface="+mj-lt"/>
                <a:buAutoNum type="arabicPeriod"/>
              </a:pPr>
              <a:r>
                <a:rPr lang="zh-CN" altLang="en-US" sz="1600" kern="0" dirty="0">
                  <a:solidFill>
                    <a:schemeClr val="bg1">
                      <a:lumMod val="50000"/>
                    </a:schemeClr>
                  </a:solidFill>
                  <a:latin typeface="微软雅黑" pitchFamily="34" charset="-122"/>
                  <a:ea typeface="微软雅黑" pitchFamily="34" charset="-122"/>
                </a:rPr>
                <a:t>提供了大量能够快速便捷地处理数据的函数和方法</a:t>
              </a:r>
            </a:p>
            <a:p>
              <a:pPr marL="342900" indent="-342900">
                <a:lnSpc>
                  <a:spcPct val="150000"/>
                </a:lnSpc>
                <a:buFont typeface="+mj-lt"/>
                <a:buAutoNum type="arabicPeriod"/>
              </a:pPr>
              <a:r>
                <a:rPr lang="zh-CN" altLang="en-US" sz="1600" kern="0" dirty="0">
                  <a:solidFill>
                    <a:schemeClr val="bg1">
                      <a:lumMod val="50000"/>
                    </a:schemeClr>
                  </a:solidFill>
                  <a:latin typeface="微软雅黑" pitchFamily="34" charset="-122"/>
                  <a:ea typeface="微软雅黑" pitchFamily="34" charset="-122"/>
                </a:rPr>
                <a:t>应用于数据挖掘，数据分析</a:t>
              </a:r>
            </a:p>
            <a:p>
              <a:pPr marL="342900" indent="-342900">
                <a:lnSpc>
                  <a:spcPct val="150000"/>
                </a:lnSpc>
                <a:buFont typeface="+mj-lt"/>
                <a:buAutoNum type="arabicPeriod"/>
              </a:pPr>
              <a:r>
                <a:rPr lang="zh-CN" altLang="en-US" sz="1600" kern="0" dirty="0">
                  <a:solidFill>
                    <a:schemeClr val="bg1">
                      <a:lumMod val="50000"/>
                    </a:schemeClr>
                  </a:solidFill>
                  <a:latin typeface="微软雅黑" pitchFamily="34" charset="-122"/>
                  <a:ea typeface="微软雅黑" pitchFamily="34" charset="-122"/>
                </a:rPr>
                <a:t>提供数据清洗功能</a:t>
              </a:r>
            </a:p>
          </p:txBody>
        </p:sp>
      </p:grpSp>
      <p:pic>
        <p:nvPicPr>
          <p:cNvPr id="6" name="图片 5">
            <a:extLst>
              <a:ext uri="{FF2B5EF4-FFF2-40B4-BE49-F238E27FC236}">
                <a16:creationId xmlns:a16="http://schemas.microsoft.com/office/drawing/2014/main" id="{7803D8B7-E8FD-4244-AFE2-01C20696F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171" y="1064340"/>
            <a:ext cx="2076450" cy="2076450"/>
          </a:xfrm>
          <a:prstGeom prst="rect">
            <a:avLst/>
          </a:prstGeom>
        </p:spPr>
      </p:pic>
      <p:pic>
        <p:nvPicPr>
          <p:cNvPr id="3" name="图片 2">
            <a:extLst>
              <a:ext uri="{FF2B5EF4-FFF2-40B4-BE49-F238E27FC236}">
                <a16:creationId xmlns:a16="http://schemas.microsoft.com/office/drawing/2014/main" id="{3020870D-10EA-49A6-9A28-AD6C90132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1640" y="1661991"/>
            <a:ext cx="2285714" cy="774603"/>
          </a:xfrm>
          <a:prstGeom prst="rect">
            <a:avLst/>
          </a:prstGeom>
        </p:spPr>
      </p:pic>
    </p:spTree>
    <p:extLst>
      <p:ext uri="{BB962C8B-B14F-4D97-AF65-F5344CB8AC3E}">
        <p14:creationId xmlns:p14="http://schemas.microsoft.com/office/powerpoint/2010/main" val="190425347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14" presetClass="entr" presetSubtype="10"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关键技术介绍</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781235" y="2386260"/>
            <a:ext cx="10403232" cy="4660275"/>
            <a:chOff x="5997103" y="2213623"/>
            <a:chExt cx="5586883" cy="4436221"/>
          </a:xfrm>
        </p:grpSpPr>
        <p:sp>
          <p:nvSpPr>
            <p:cNvPr id="45" name="圆角矩形 1"/>
            <p:cNvSpPr/>
            <p:nvPr/>
          </p:nvSpPr>
          <p:spPr>
            <a:xfrm>
              <a:off x="5997103" y="2213623"/>
              <a:ext cx="5586883" cy="4050035"/>
            </a:xfrm>
            <a:prstGeom prst="roundRect">
              <a:avLst>
                <a:gd name="adj" fmla="val 5616"/>
              </a:avLst>
            </a:prstGeom>
            <a:noFill/>
            <a:ln w="12700" cap="flat" cmpd="sng" algn="ctr">
              <a:solidFill>
                <a:srgbClr val="6BC1D3"/>
              </a:solid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46" name="文本框 31"/>
            <p:cNvSpPr txBox="1"/>
            <p:nvPr/>
          </p:nvSpPr>
          <p:spPr>
            <a:xfrm>
              <a:off x="6047936" y="2213623"/>
              <a:ext cx="5479865" cy="4436221"/>
            </a:xfrm>
            <a:prstGeom prst="rect">
              <a:avLst/>
            </a:prstGeom>
            <a:noFill/>
          </p:spPr>
          <p:txBody>
            <a:bodyPr wrap="square" rtlCol="0">
              <a:spAutoFit/>
            </a:bodyPr>
            <a:lstStyle/>
            <a:p>
              <a:pPr lvl="0" defTabSz="457189">
                <a:lnSpc>
                  <a:spcPct val="150000"/>
                </a:lnSpc>
                <a:defRPr/>
              </a:pP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是一种关系型数据库管理系统，关系数据库将数据保存在不同的表中，而不是将所有数据放在一个大仓库内，这样就增加了速度并提高了灵活性。</a:t>
              </a: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的特性如下：</a:t>
              </a:r>
              <a:endParaRPr lang="en-US" altLang="zh-CN" sz="1600" kern="0" dirty="0">
                <a:solidFill>
                  <a:schemeClr val="bg1">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是开源的，所以你不需要支付额外的费用。</a:t>
              </a:r>
            </a:p>
            <a:p>
              <a:pPr marL="342900" indent="-342900">
                <a:lnSpc>
                  <a:spcPct val="150000"/>
                </a:lnSpc>
                <a:buFont typeface="+mj-lt"/>
                <a:buAutoNum type="arabicPeriod"/>
              </a:pP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支持大型的数据库。可以处理拥有上千万条记录的大型数据库。</a:t>
              </a:r>
            </a:p>
            <a:p>
              <a:pPr marL="342900" indent="-342900">
                <a:lnSpc>
                  <a:spcPct val="150000"/>
                </a:lnSpc>
                <a:buFont typeface="+mj-lt"/>
                <a:buAutoNum type="arabicPeriod"/>
              </a:pP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使用标准的</a:t>
              </a:r>
              <a:r>
                <a:rPr lang="en-US" altLang="zh-CN" sz="1600" kern="0" dirty="0">
                  <a:solidFill>
                    <a:schemeClr val="bg1">
                      <a:lumMod val="50000"/>
                    </a:schemeClr>
                  </a:solidFill>
                  <a:latin typeface="微软雅黑" pitchFamily="34" charset="-122"/>
                  <a:ea typeface="微软雅黑" pitchFamily="34" charset="-122"/>
                </a:rPr>
                <a:t>SQL</a:t>
              </a:r>
              <a:r>
                <a:rPr lang="zh-CN" altLang="en-US" sz="1600" kern="0" dirty="0">
                  <a:solidFill>
                    <a:schemeClr val="bg1">
                      <a:lumMod val="50000"/>
                    </a:schemeClr>
                  </a:solidFill>
                  <a:latin typeface="微软雅黑" pitchFamily="34" charset="-122"/>
                  <a:ea typeface="微软雅黑" pitchFamily="34" charset="-122"/>
                </a:rPr>
                <a:t>数据语言形式。</a:t>
              </a:r>
            </a:p>
            <a:p>
              <a:pPr marL="342900" indent="-342900">
                <a:lnSpc>
                  <a:spcPct val="150000"/>
                </a:lnSpc>
                <a:buFont typeface="+mj-lt"/>
                <a:buAutoNum type="arabicPeriod"/>
              </a:pP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可以允许于多个系统上，并且支持多种语言。这些编程语言包括</a:t>
              </a:r>
              <a:r>
                <a:rPr lang="en-US" altLang="zh-CN" sz="1600" kern="0" dirty="0">
                  <a:solidFill>
                    <a:schemeClr val="bg1">
                      <a:lumMod val="50000"/>
                    </a:schemeClr>
                  </a:solidFill>
                  <a:latin typeface="微软雅黑" pitchFamily="34" charset="-122"/>
                  <a:ea typeface="微软雅黑" pitchFamily="34" charset="-122"/>
                </a:rPr>
                <a:t>C</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C++</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Python</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Java</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Perl</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PHP</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Eiffel</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Ruby</a:t>
              </a:r>
              <a:r>
                <a:rPr lang="zh-CN" altLang="en-US" sz="1600" kern="0" dirty="0">
                  <a:solidFill>
                    <a:schemeClr val="bg1">
                      <a:lumMod val="50000"/>
                    </a:schemeClr>
                  </a:solidFill>
                  <a:latin typeface="微软雅黑" pitchFamily="34" charset="-122"/>
                  <a:ea typeface="微软雅黑" pitchFamily="34" charset="-122"/>
                </a:rPr>
                <a:t>和</a:t>
              </a:r>
              <a:r>
                <a:rPr lang="en-US" altLang="zh-CN" sz="1600" kern="0" dirty="0" err="1">
                  <a:solidFill>
                    <a:schemeClr val="bg1">
                      <a:lumMod val="50000"/>
                    </a:schemeClr>
                  </a:solidFill>
                  <a:latin typeface="微软雅黑" pitchFamily="34" charset="-122"/>
                  <a:ea typeface="微软雅黑" pitchFamily="34" charset="-122"/>
                </a:rPr>
                <a:t>Tcl</a:t>
              </a:r>
              <a:r>
                <a:rPr lang="zh-CN" altLang="en-US" sz="1600" kern="0" dirty="0">
                  <a:solidFill>
                    <a:schemeClr val="bg1">
                      <a:lumMod val="50000"/>
                    </a:schemeClr>
                  </a:solidFill>
                  <a:latin typeface="微软雅黑" pitchFamily="34" charset="-122"/>
                  <a:ea typeface="微软雅黑" pitchFamily="34" charset="-122"/>
                </a:rPr>
                <a:t>等。</a:t>
              </a:r>
            </a:p>
            <a:p>
              <a:pPr marL="342900" indent="-342900">
                <a:lnSpc>
                  <a:spcPct val="150000"/>
                </a:lnSpc>
                <a:buFont typeface="+mj-lt"/>
                <a:buAutoNum type="arabicPeriod"/>
              </a:pP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对</a:t>
              </a:r>
              <a:r>
                <a:rPr lang="en-US" altLang="zh-CN" sz="1600" kern="0" dirty="0">
                  <a:solidFill>
                    <a:schemeClr val="bg1">
                      <a:lumMod val="50000"/>
                    </a:schemeClr>
                  </a:solidFill>
                  <a:latin typeface="微软雅黑" pitchFamily="34" charset="-122"/>
                  <a:ea typeface="微软雅黑" pitchFamily="34" charset="-122"/>
                </a:rPr>
                <a:t>PHP</a:t>
              </a:r>
              <a:r>
                <a:rPr lang="zh-CN" altLang="en-US" sz="1600" kern="0" dirty="0">
                  <a:solidFill>
                    <a:schemeClr val="bg1">
                      <a:lumMod val="50000"/>
                    </a:schemeClr>
                  </a:solidFill>
                  <a:latin typeface="微软雅黑" pitchFamily="34" charset="-122"/>
                  <a:ea typeface="微软雅黑" pitchFamily="34" charset="-122"/>
                </a:rPr>
                <a:t>有很好的支持，</a:t>
              </a:r>
              <a:r>
                <a:rPr lang="en-US" altLang="zh-CN" sz="1600" kern="0" dirty="0">
                  <a:solidFill>
                    <a:schemeClr val="bg1">
                      <a:lumMod val="50000"/>
                    </a:schemeClr>
                  </a:solidFill>
                  <a:latin typeface="微软雅黑" pitchFamily="34" charset="-122"/>
                  <a:ea typeface="微软雅黑" pitchFamily="34" charset="-122"/>
                </a:rPr>
                <a:t>PHP</a:t>
              </a:r>
              <a:r>
                <a:rPr lang="zh-CN" altLang="en-US" sz="1600" kern="0" dirty="0">
                  <a:solidFill>
                    <a:schemeClr val="bg1">
                      <a:lumMod val="50000"/>
                    </a:schemeClr>
                  </a:solidFill>
                  <a:latin typeface="微软雅黑" pitchFamily="34" charset="-122"/>
                  <a:ea typeface="微软雅黑" pitchFamily="34" charset="-122"/>
                </a:rPr>
                <a:t>是目前最流行的</a:t>
              </a:r>
              <a:r>
                <a:rPr lang="en-US" altLang="zh-CN" sz="1600" kern="0" dirty="0">
                  <a:solidFill>
                    <a:schemeClr val="bg1">
                      <a:lumMod val="50000"/>
                    </a:schemeClr>
                  </a:solidFill>
                  <a:latin typeface="微软雅黑" pitchFamily="34" charset="-122"/>
                  <a:ea typeface="微软雅黑" pitchFamily="34" charset="-122"/>
                </a:rPr>
                <a:t>Web</a:t>
              </a:r>
              <a:r>
                <a:rPr lang="zh-CN" altLang="en-US" sz="1600" kern="0" dirty="0">
                  <a:solidFill>
                    <a:schemeClr val="bg1">
                      <a:lumMod val="50000"/>
                    </a:schemeClr>
                  </a:solidFill>
                  <a:latin typeface="微软雅黑" pitchFamily="34" charset="-122"/>
                  <a:ea typeface="微软雅黑" pitchFamily="34" charset="-122"/>
                </a:rPr>
                <a:t>开发语言。</a:t>
              </a:r>
            </a:p>
            <a:p>
              <a:pPr marL="342900" indent="-342900">
                <a:lnSpc>
                  <a:spcPct val="150000"/>
                </a:lnSpc>
                <a:buFont typeface="+mj-lt"/>
                <a:buAutoNum type="arabicPeriod"/>
              </a:pP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支持大型数据库，支持</a:t>
              </a:r>
              <a:r>
                <a:rPr lang="en-US" altLang="zh-CN" sz="1600" kern="0" dirty="0">
                  <a:solidFill>
                    <a:schemeClr val="bg1">
                      <a:lumMod val="50000"/>
                    </a:schemeClr>
                  </a:solidFill>
                  <a:latin typeface="微软雅黑" pitchFamily="34" charset="-122"/>
                  <a:ea typeface="微软雅黑" pitchFamily="34" charset="-122"/>
                </a:rPr>
                <a:t>5000</a:t>
              </a:r>
              <a:r>
                <a:rPr lang="zh-CN" altLang="en-US" sz="1600" kern="0" dirty="0">
                  <a:solidFill>
                    <a:schemeClr val="bg1">
                      <a:lumMod val="50000"/>
                    </a:schemeClr>
                  </a:solidFill>
                  <a:latin typeface="微软雅黑" pitchFamily="34" charset="-122"/>
                  <a:ea typeface="微软雅黑" pitchFamily="34" charset="-122"/>
                </a:rPr>
                <a:t>万条记录的数据仓库，</a:t>
              </a:r>
              <a:r>
                <a:rPr lang="en-US" altLang="zh-CN" sz="1600" kern="0" dirty="0">
                  <a:solidFill>
                    <a:schemeClr val="bg1">
                      <a:lumMod val="50000"/>
                    </a:schemeClr>
                  </a:solidFill>
                  <a:latin typeface="微软雅黑" pitchFamily="34" charset="-122"/>
                  <a:ea typeface="微软雅黑" pitchFamily="34" charset="-122"/>
                </a:rPr>
                <a:t>32</a:t>
              </a:r>
              <a:r>
                <a:rPr lang="zh-CN" altLang="en-US" sz="1600" kern="0" dirty="0">
                  <a:solidFill>
                    <a:schemeClr val="bg1">
                      <a:lumMod val="50000"/>
                    </a:schemeClr>
                  </a:solidFill>
                  <a:latin typeface="微软雅黑" pitchFamily="34" charset="-122"/>
                  <a:ea typeface="微软雅黑" pitchFamily="34" charset="-122"/>
                </a:rPr>
                <a:t>位系统表文件最大可支持</a:t>
              </a:r>
              <a:r>
                <a:rPr lang="en-US" altLang="zh-CN" sz="1600" kern="0" dirty="0">
                  <a:solidFill>
                    <a:schemeClr val="bg1">
                      <a:lumMod val="50000"/>
                    </a:schemeClr>
                  </a:solidFill>
                  <a:latin typeface="微软雅黑" pitchFamily="34" charset="-122"/>
                  <a:ea typeface="微软雅黑" pitchFamily="34" charset="-122"/>
                </a:rPr>
                <a:t>4GB</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64</a:t>
              </a:r>
              <a:r>
                <a:rPr lang="zh-CN" altLang="en-US" sz="1600" kern="0" dirty="0">
                  <a:solidFill>
                    <a:schemeClr val="bg1">
                      <a:lumMod val="50000"/>
                    </a:schemeClr>
                  </a:solidFill>
                  <a:latin typeface="微软雅黑" pitchFamily="34" charset="-122"/>
                  <a:ea typeface="微软雅黑" pitchFamily="34" charset="-122"/>
                </a:rPr>
                <a:t>位系统支持最大的表文件为</a:t>
              </a:r>
              <a:r>
                <a:rPr lang="en-US" altLang="zh-CN" sz="1600" kern="0" dirty="0">
                  <a:solidFill>
                    <a:schemeClr val="bg1">
                      <a:lumMod val="50000"/>
                    </a:schemeClr>
                  </a:solidFill>
                  <a:latin typeface="微软雅黑" pitchFamily="34" charset="-122"/>
                  <a:ea typeface="微软雅黑" pitchFamily="34" charset="-122"/>
                </a:rPr>
                <a:t>8TB</a:t>
              </a:r>
              <a:r>
                <a:rPr lang="zh-CN" altLang="en-US" sz="1600" kern="0" dirty="0">
                  <a:solidFill>
                    <a:schemeClr val="bg1">
                      <a:lumMod val="50000"/>
                    </a:schemeClr>
                  </a:solidFill>
                  <a:latin typeface="微软雅黑" pitchFamily="34" charset="-122"/>
                  <a:ea typeface="微软雅黑" pitchFamily="34" charset="-122"/>
                </a:rPr>
                <a:t>。</a:t>
              </a:r>
            </a:p>
            <a:p>
              <a:pPr marL="342900" indent="-342900">
                <a:lnSpc>
                  <a:spcPct val="150000"/>
                </a:lnSpc>
                <a:buFont typeface="+mj-lt"/>
                <a:buAutoNum type="arabicPeriod"/>
              </a:pP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是可以定制的，采用了</a:t>
              </a:r>
              <a:r>
                <a:rPr lang="en-US" altLang="zh-CN" sz="1600" kern="0" dirty="0">
                  <a:solidFill>
                    <a:schemeClr val="bg1">
                      <a:lumMod val="50000"/>
                    </a:schemeClr>
                  </a:solidFill>
                  <a:latin typeface="微软雅黑" pitchFamily="34" charset="-122"/>
                  <a:ea typeface="微软雅黑" pitchFamily="34" charset="-122"/>
                </a:rPr>
                <a:t>GPL</a:t>
              </a:r>
              <a:r>
                <a:rPr lang="zh-CN" altLang="en-US" sz="1600" kern="0" dirty="0">
                  <a:solidFill>
                    <a:schemeClr val="bg1">
                      <a:lumMod val="50000"/>
                    </a:schemeClr>
                  </a:solidFill>
                  <a:latin typeface="微软雅黑" pitchFamily="34" charset="-122"/>
                  <a:ea typeface="微软雅黑" pitchFamily="34" charset="-122"/>
                </a:rPr>
                <a:t>协议，你可以修改源码来开发自己的</a:t>
              </a:r>
              <a:r>
                <a:rPr lang="en-US" altLang="zh-CN" sz="1600" kern="0" dirty="0">
                  <a:solidFill>
                    <a:schemeClr val="bg1">
                      <a:lumMod val="50000"/>
                    </a:schemeClr>
                  </a:solidFill>
                  <a:latin typeface="微软雅黑" pitchFamily="34" charset="-122"/>
                  <a:ea typeface="微软雅黑" pitchFamily="34" charset="-122"/>
                </a:rPr>
                <a:t>MySQL</a:t>
              </a:r>
              <a:r>
                <a:rPr lang="zh-CN" altLang="en-US" sz="1600" kern="0" dirty="0">
                  <a:solidFill>
                    <a:schemeClr val="bg1">
                      <a:lumMod val="50000"/>
                    </a:schemeClr>
                  </a:solidFill>
                  <a:latin typeface="微软雅黑" pitchFamily="34" charset="-122"/>
                  <a:ea typeface="微软雅黑" pitchFamily="34" charset="-122"/>
                </a:rPr>
                <a:t>系统。</a:t>
              </a:r>
            </a:p>
          </p:txBody>
        </p:sp>
      </p:grpSp>
      <p:pic>
        <p:nvPicPr>
          <p:cNvPr id="6" name="图片 5">
            <a:extLst>
              <a:ext uri="{FF2B5EF4-FFF2-40B4-BE49-F238E27FC236}">
                <a16:creationId xmlns:a16="http://schemas.microsoft.com/office/drawing/2014/main" id="{F4F6BBA0-F048-4A45-A487-D445E67556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6448" y="937721"/>
            <a:ext cx="1902840" cy="1448539"/>
          </a:xfrm>
          <a:prstGeom prst="rect">
            <a:avLst/>
          </a:prstGeom>
        </p:spPr>
      </p:pic>
    </p:spTree>
    <p:extLst>
      <p:ext uri="{BB962C8B-B14F-4D97-AF65-F5344CB8AC3E}">
        <p14:creationId xmlns:p14="http://schemas.microsoft.com/office/powerpoint/2010/main" val="427221807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randombar(horizontal)">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项目技术架构</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id="{17761771-9A56-42D0-876A-DBEDDC325602}"/>
              </a:ext>
            </a:extLst>
          </p:cNvPr>
          <p:cNvGrpSpPr/>
          <p:nvPr/>
        </p:nvGrpSpPr>
        <p:grpSpPr>
          <a:xfrm>
            <a:off x="1381783" y="2071785"/>
            <a:ext cx="1782926" cy="2966546"/>
            <a:chOff x="1381783" y="2071785"/>
            <a:chExt cx="1782926" cy="2966546"/>
          </a:xfrm>
        </p:grpSpPr>
        <p:sp>
          <p:nvSpPr>
            <p:cNvPr id="3" name="矩形: 圆角 2">
              <a:extLst>
                <a:ext uri="{FF2B5EF4-FFF2-40B4-BE49-F238E27FC236}">
                  <a16:creationId xmlns:a16="http://schemas.microsoft.com/office/drawing/2014/main" id="{99B0C8CF-1431-4A43-923F-F9AECDBDC888}"/>
                </a:ext>
              </a:extLst>
            </p:cNvPr>
            <p:cNvSpPr/>
            <p:nvPr/>
          </p:nvSpPr>
          <p:spPr>
            <a:xfrm>
              <a:off x="1381783" y="2071785"/>
              <a:ext cx="1782926" cy="29665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94A252EE-8DD0-46D3-A2FD-5853C10380DE}"/>
                </a:ext>
              </a:extLst>
            </p:cNvPr>
            <p:cNvSpPr/>
            <p:nvPr/>
          </p:nvSpPr>
          <p:spPr>
            <a:xfrm>
              <a:off x="1694604" y="3162234"/>
              <a:ext cx="1118587" cy="4438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Element</a:t>
              </a:r>
              <a:endParaRPr lang="zh-CN" altLang="en-US" dirty="0"/>
            </a:p>
          </p:txBody>
        </p:sp>
        <p:sp>
          <p:nvSpPr>
            <p:cNvPr id="22" name="矩形: 圆角 21">
              <a:extLst>
                <a:ext uri="{FF2B5EF4-FFF2-40B4-BE49-F238E27FC236}">
                  <a16:creationId xmlns:a16="http://schemas.microsoft.com/office/drawing/2014/main" id="{C0807AB6-472A-4279-AD7C-DF5B45481D7F}"/>
                </a:ext>
              </a:extLst>
            </p:cNvPr>
            <p:cNvSpPr/>
            <p:nvPr/>
          </p:nvSpPr>
          <p:spPr>
            <a:xfrm>
              <a:off x="1694603" y="3982938"/>
              <a:ext cx="1118587" cy="4438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ECharts</a:t>
              </a:r>
              <a:endParaRPr lang="zh-CN" altLang="en-US" dirty="0"/>
            </a:p>
          </p:txBody>
        </p:sp>
        <p:sp>
          <p:nvSpPr>
            <p:cNvPr id="8" name="文本框 7">
              <a:extLst>
                <a:ext uri="{FF2B5EF4-FFF2-40B4-BE49-F238E27FC236}">
                  <a16:creationId xmlns:a16="http://schemas.microsoft.com/office/drawing/2014/main" id="{22241F91-4DF1-45F2-A673-995286969293}"/>
                </a:ext>
              </a:extLst>
            </p:cNvPr>
            <p:cNvSpPr txBox="1"/>
            <p:nvPr/>
          </p:nvSpPr>
          <p:spPr>
            <a:xfrm>
              <a:off x="1845973" y="2371134"/>
              <a:ext cx="1118587" cy="369332"/>
            </a:xfrm>
            <a:prstGeom prst="rect">
              <a:avLst/>
            </a:prstGeom>
            <a:noFill/>
          </p:spPr>
          <p:txBody>
            <a:bodyPr wrap="square" rtlCol="0">
              <a:spAutoFit/>
            </a:bodyPr>
            <a:lstStyle/>
            <a:p>
              <a:r>
                <a:rPr lang="en-US" altLang="zh-CN" dirty="0"/>
                <a:t>Vue.js</a:t>
              </a:r>
              <a:endParaRPr lang="zh-CN" altLang="en-US" dirty="0"/>
            </a:p>
          </p:txBody>
        </p:sp>
      </p:grpSp>
      <p:grpSp>
        <p:nvGrpSpPr>
          <p:cNvPr id="51" name="组合 50">
            <a:extLst>
              <a:ext uri="{FF2B5EF4-FFF2-40B4-BE49-F238E27FC236}">
                <a16:creationId xmlns:a16="http://schemas.microsoft.com/office/drawing/2014/main" id="{F1A7E0EE-DE9E-4791-92F5-75A7630D8430}"/>
              </a:ext>
            </a:extLst>
          </p:cNvPr>
          <p:cNvGrpSpPr/>
          <p:nvPr/>
        </p:nvGrpSpPr>
        <p:grpSpPr>
          <a:xfrm>
            <a:off x="9027291" y="2122835"/>
            <a:ext cx="1782926" cy="2966546"/>
            <a:chOff x="9027291" y="2122835"/>
            <a:chExt cx="1782926" cy="2966546"/>
          </a:xfrm>
        </p:grpSpPr>
        <p:sp>
          <p:nvSpPr>
            <p:cNvPr id="39" name="矩形: 圆角 38">
              <a:extLst>
                <a:ext uri="{FF2B5EF4-FFF2-40B4-BE49-F238E27FC236}">
                  <a16:creationId xmlns:a16="http://schemas.microsoft.com/office/drawing/2014/main" id="{5571C08B-33EA-40A5-BB71-D25C7B01B8E4}"/>
                </a:ext>
              </a:extLst>
            </p:cNvPr>
            <p:cNvSpPr/>
            <p:nvPr/>
          </p:nvSpPr>
          <p:spPr>
            <a:xfrm>
              <a:off x="9027291" y="2122835"/>
              <a:ext cx="1782926" cy="29665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D47A9EF2-28B1-4AFA-8585-41E2BBECC60C}"/>
                </a:ext>
              </a:extLst>
            </p:cNvPr>
            <p:cNvSpPr txBox="1"/>
            <p:nvPr/>
          </p:nvSpPr>
          <p:spPr>
            <a:xfrm>
              <a:off x="9401483" y="3370392"/>
              <a:ext cx="1266825" cy="369332"/>
            </a:xfrm>
            <a:prstGeom prst="rect">
              <a:avLst/>
            </a:prstGeom>
            <a:noFill/>
          </p:spPr>
          <p:txBody>
            <a:bodyPr wrap="square" rtlCol="0">
              <a:spAutoFit/>
            </a:bodyPr>
            <a:lstStyle/>
            <a:p>
              <a:r>
                <a:rPr lang="en-US" altLang="zh-CN" dirty="0"/>
                <a:t>MySQL</a:t>
              </a:r>
              <a:endParaRPr lang="zh-CN" altLang="en-US" dirty="0"/>
            </a:p>
          </p:txBody>
        </p:sp>
      </p:grpSp>
      <p:grpSp>
        <p:nvGrpSpPr>
          <p:cNvPr id="50" name="组合 49">
            <a:extLst>
              <a:ext uri="{FF2B5EF4-FFF2-40B4-BE49-F238E27FC236}">
                <a16:creationId xmlns:a16="http://schemas.microsoft.com/office/drawing/2014/main" id="{25E54D0D-6AB7-42C2-9F66-D9C485808DDF}"/>
              </a:ext>
            </a:extLst>
          </p:cNvPr>
          <p:cNvGrpSpPr/>
          <p:nvPr/>
        </p:nvGrpSpPr>
        <p:grpSpPr>
          <a:xfrm>
            <a:off x="5391633" y="2122835"/>
            <a:ext cx="1782926" cy="2966546"/>
            <a:chOff x="5391633" y="2122835"/>
            <a:chExt cx="1782926" cy="2966546"/>
          </a:xfrm>
        </p:grpSpPr>
        <p:sp>
          <p:nvSpPr>
            <p:cNvPr id="38" name="矩形: 圆角 37">
              <a:extLst>
                <a:ext uri="{FF2B5EF4-FFF2-40B4-BE49-F238E27FC236}">
                  <a16:creationId xmlns:a16="http://schemas.microsoft.com/office/drawing/2014/main" id="{9A2CD72B-D1C4-45AE-B5B5-48F9FE356B2B}"/>
                </a:ext>
              </a:extLst>
            </p:cNvPr>
            <p:cNvSpPr/>
            <p:nvPr/>
          </p:nvSpPr>
          <p:spPr>
            <a:xfrm>
              <a:off x="5391633" y="2122835"/>
              <a:ext cx="1782926" cy="29665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C87AFFEB-AA15-423A-9BCA-914E3BDE76FE}"/>
                </a:ext>
              </a:extLst>
            </p:cNvPr>
            <p:cNvSpPr/>
            <p:nvPr/>
          </p:nvSpPr>
          <p:spPr>
            <a:xfrm>
              <a:off x="5750321" y="2718360"/>
              <a:ext cx="1118587" cy="4438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Pandas</a:t>
              </a:r>
              <a:endParaRPr lang="zh-CN" altLang="en-US" dirty="0"/>
            </a:p>
          </p:txBody>
        </p:sp>
        <p:sp>
          <p:nvSpPr>
            <p:cNvPr id="31" name="矩形: 圆角 30">
              <a:extLst>
                <a:ext uri="{FF2B5EF4-FFF2-40B4-BE49-F238E27FC236}">
                  <a16:creationId xmlns:a16="http://schemas.microsoft.com/office/drawing/2014/main" id="{FACEDBF6-DEAD-4B6C-9C5B-261E20A6F156}"/>
                </a:ext>
              </a:extLst>
            </p:cNvPr>
            <p:cNvSpPr/>
            <p:nvPr/>
          </p:nvSpPr>
          <p:spPr>
            <a:xfrm>
              <a:off x="5750321" y="3248701"/>
              <a:ext cx="1118587" cy="4438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Numpy</a:t>
              </a:r>
              <a:endParaRPr lang="zh-CN" altLang="en-US" dirty="0"/>
            </a:p>
          </p:txBody>
        </p:sp>
        <p:sp>
          <p:nvSpPr>
            <p:cNvPr id="33" name="文本框 32">
              <a:extLst>
                <a:ext uri="{FF2B5EF4-FFF2-40B4-BE49-F238E27FC236}">
                  <a16:creationId xmlns:a16="http://schemas.microsoft.com/office/drawing/2014/main" id="{692074D6-3E3C-4674-B667-D986C7B32619}"/>
                </a:ext>
              </a:extLst>
            </p:cNvPr>
            <p:cNvSpPr txBox="1"/>
            <p:nvPr/>
          </p:nvSpPr>
          <p:spPr>
            <a:xfrm>
              <a:off x="5770951" y="2371134"/>
              <a:ext cx="1199965" cy="369332"/>
            </a:xfrm>
            <a:prstGeom prst="rect">
              <a:avLst/>
            </a:prstGeom>
            <a:noFill/>
          </p:spPr>
          <p:txBody>
            <a:bodyPr wrap="square" rtlCol="0">
              <a:spAutoFit/>
            </a:bodyPr>
            <a:lstStyle/>
            <a:p>
              <a:r>
                <a:rPr lang="en-US" altLang="zh-CN" dirty="0"/>
                <a:t>Tornado</a:t>
              </a:r>
              <a:endParaRPr lang="zh-CN" altLang="en-US" dirty="0"/>
            </a:p>
          </p:txBody>
        </p:sp>
        <p:sp>
          <p:nvSpPr>
            <p:cNvPr id="35" name="矩形: 圆角 34">
              <a:extLst>
                <a:ext uri="{FF2B5EF4-FFF2-40B4-BE49-F238E27FC236}">
                  <a16:creationId xmlns:a16="http://schemas.microsoft.com/office/drawing/2014/main" id="{F5B0ED77-5D03-461D-9B0F-187B74046D1A}"/>
                </a:ext>
              </a:extLst>
            </p:cNvPr>
            <p:cNvSpPr/>
            <p:nvPr/>
          </p:nvSpPr>
          <p:spPr>
            <a:xfrm>
              <a:off x="5732009" y="4380165"/>
              <a:ext cx="1220596" cy="4438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Aiomysql</a:t>
              </a:r>
              <a:endParaRPr lang="zh-CN" altLang="en-US" dirty="0"/>
            </a:p>
          </p:txBody>
        </p:sp>
        <p:sp>
          <p:nvSpPr>
            <p:cNvPr id="45" name="矩形: 圆角 44">
              <a:extLst>
                <a:ext uri="{FF2B5EF4-FFF2-40B4-BE49-F238E27FC236}">
                  <a16:creationId xmlns:a16="http://schemas.microsoft.com/office/drawing/2014/main" id="{7C403FD1-397D-4F80-9708-CCA600715A69}"/>
                </a:ext>
              </a:extLst>
            </p:cNvPr>
            <p:cNvSpPr/>
            <p:nvPr/>
          </p:nvSpPr>
          <p:spPr>
            <a:xfrm>
              <a:off x="5732010" y="3811568"/>
              <a:ext cx="1220595" cy="4438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Coroutine</a:t>
              </a:r>
              <a:endParaRPr lang="zh-CN" altLang="en-US" dirty="0"/>
            </a:p>
          </p:txBody>
        </p:sp>
      </p:grpSp>
      <p:grpSp>
        <p:nvGrpSpPr>
          <p:cNvPr id="52" name="组合 51">
            <a:extLst>
              <a:ext uri="{FF2B5EF4-FFF2-40B4-BE49-F238E27FC236}">
                <a16:creationId xmlns:a16="http://schemas.microsoft.com/office/drawing/2014/main" id="{DD7C6AFB-8937-4BF8-90CE-F70F54172918}"/>
              </a:ext>
            </a:extLst>
          </p:cNvPr>
          <p:cNvGrpSpPr/>
          <p:nvPr/>
        </p:nvGrpSpPr>
        <p:grpSpPr>
          <a:xfrm>
            <a:off x="3891655" y="2792902"/>
            <a:ext cx="1277524" cy="1211694"/>
            <a:chOff x="3891655" y="2792902"/>
            <a:chExt cx="1277524" cy="1211694"/>
          </a:xfrm>
        </p:grpSpPr>
        <p:sp>
          <p:nvSpPr>
            <p:cNvPr id="28" name="箭头: 右 27">
              <a:extLst>
                <a:ext uri="{FF2B5EF4-FFF2-40B4-BE49-F238E27FC236}">
                  <a16:creationId xmlns:a16="http://schemas.microsoft.com/office/drawing/2014/main" id="{F2E04C9E-F593-4CA8-9EA3-A75DE4944F23}"/>
                </a:ext>
              </a:extLst>
            </p:cNvPr>
            <p:cNvSpPr/>
            <p:nvPr/>
          </p:nvSpPr>
          <p:spPr>
            <a:xfrm>
              <a:off x="3930596" y="3103738"/>
              <a:ext cx="1169633" cy="250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左 28">
              <a:extLst>
                <a:ext uri="{FF2B5EF4-FFF2-40B4-BE49-F238E27FC236}">
                  <a16:creationId xmlns:a16="http://schemas.microsoft.com/office/drawing/2014/main" id="{8DD02BB0-7166-45C3-B177-710BE4351337}"/>
                </a:ext>
              </a:extLst>
            </p:cNvPr>
            <p:cNvSpPr/>
            <p:nvPr/>
          </p:nvSpPr>
          <p:spPr>
            <a:xfrm>
              <a:off x="3891655" y="3754262"/>
              <a:ext cx="1113409" cy="2503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356567FD-053C-4D1C-9F41-DB9D0CB743E5}"/>
                </a:ext>
              </a:extLst>
            </p:cNvPr>
            <p:cNvSpPr txBox="1"/>
            <p:nvPr/>
          </p:nvSpPr>
          <p:spPr>
            <a:xfrm>
              <a:off x="4192695" y="3384930"/>
              <a:ext cx="883324" cy="369332"/>
            </a:xfrm>
            <a:prstGeom prst="rect">
              <a:avLst/>
            </a:prstGeom>
            <a:noFill/>
          </p:spPr>
          <p:txBody>
            <a:bodyPr wrap="square" rtlCol="0">
              <a:spAutoFit/>
            </a:bodyPr>
            <a:lstStyle/>
            <a:p>
              <a:r>
                <a:rPr lang="zh-CN" altLang="en-US" dirty="0"/>
                <a:t>异步</a:t>
              </a:r>
            </a:p>
          </p:txBody>
        </p:sp>
        <p:sp>
          <p:nvSpPr>
            <p:cNvPr id="47" name="文本框 46">
              <a:extLst>
                <a:ext uri="{FF2B5EF4-FFF2-40B4-BE49-F238E27FC236}">
                  <a16:creationId xmlns:a16="http://schemas.microsoft.com/office/drawing/2014/main" id="{417F4FE2-1055-43A0-9A89-691F45610E3B}"/>
                </a:ext>
              </a:extLst>
            </p:cNvPr>
            <p:cNvSpPr txBox="1"/>
            <p:nvPr/>
          </p:nvSpPr>
          <p:spPr>
            <a:xfrm>
              <a:off x="3902354" y="2792902"/>
              <a:ext cx="1266825" cy="369332"/>
            </a:xfrm>
            <a:prstGeom prst="rect">
              <a:avLst/>
            </a:prstGeom>
            <a:noFill/>
          </p:spPr>
          <p:txBody>
            <a:bodyPr wrap="square" rtlCol="0">
              <a:spAutoFit/>
            </a:bodyPr>
            <a:lstStyle/>
            <a:p>
              <a:r>
                <a:rPr lang="en-US" altLang="zh-CN" dirty="0"/>
                <a:t>httpserver</a:t>
              </a:r>
              <a:endParaRPr lang="zh-CN" altLang="en-US" dirty="0"/>
            </a:p>
          </p:txBody>
        </p:sp>
      </p:grpSp>
      <p:grpSp>
        <p:nvGrpSpPr>
          <p:cNvPr id="53" name="组合 52">
            <a:extLst>
              <a:ext uri="{FF2B5EF4-FFF2-40B4-BE49-F238E27FC236}">
                <a16:creationId xmlns:a16="http://schemas.microsoft.com/office/drawing/2014/main" id="{9CAFA7A6-0EAC-46C6-AF23-683E3893AC18}"/>
              </a:ext>
            </a:extLst>
          </p:cNvPr>
          <p:cNvGrpSpPr/>
          <p:nvPr/>
        </p:nvGrpSpPr>
        <p:grpSpPr>
          <a:xfrm>
            <a:off x="7468975" y="2788928"/>
            <a:ext cx="1371340" cy="1215668"/>
            <a:chOff x="7468975" y="2788928"/>
            <a:chExt cx="1371340" cy="1215668"/>
          </a:xfrm>
        </p:grpSpPr>
        <p:sp>
          <p:nvSpPr>
            <p:cNvPr id="41" name="箭头: 右 40">
              <a:extLst>
                <a:ext uri="{FF2B5EF4-FFF2-40B4-BE49-F238E27FC236}">
                  <a16:creationId xmlns:a16="http://schemas.microsoft.com/office/drawing/2014/main" id="{0DC8CDBE-2F57-4EAE-BEA1-D2BDFD0CD118}"/>
                </a:ext>
              </a:extLst>
            </p:cNvPr>
            <p:cNvSpPr/>
            <p:nvPr/>
          </p:nvSpPr>
          <p:spPr>
            <a:xfrm>
              <a:off x="7507916" y="3103738"/>
              <a:ext cx="1169633" cy="250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左 41">
              <a:extLst>
                <a:ext uri="{FF2B5EF4-FFF2-40B4-BE49-F238E27FC236}">
                  <a16:creationId xmlns:a16="http://schemas.microsoft.com/office/drawing/2014/main" id="{9F05049D-5DD2-4D88-8941-34DC74A1E313}"/>
                </a:ext>
              </a:extLst>
            </p:cNvPr>
            <p:cNvSpPr/>
            <p:nvPr/>
          </p:nvSpPr>
          <p:spPr>
            <a:xfrm>
              <a:off x="7468975" y="3754262"/>
              <a:ext cx="1113409" cy="2503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7677A20A-8C43-45B9-8A52-1A67F5E1DB91}"/>
                </a:ext>
              </a:extLst>
            </p:cNvPr>
            <p:cNvSpPr txBox="1"/>
            <p:nvPr/>
          </p:nvSpPr>
          <p:spPr>
            <a:xfrm>
              <a:off x="7770015" y="3396762"/>
              <a:ext cx="883324" cy="369332"/>
            </a:xfrm>
            <a:prstGeom prst="rect">
              <a:avLst/>
            </a:prstGeom>
            <a:noFill/>
          </p:spPr>
          <p:txBody>
            <a:bodyPr wrap="square" rtlCol="0">
              <a:spAutoFit/>
            </a:bodyPr>
            <a:lstStyle/>
            <a:p>
              <a:r>
                <a:rPr lang="zh-CN" altLang="en-US" dirty="0"/>
                <a:t>异步</a:t>
              </a:r>
            </a:p>
          </p:txBody>
        </p:sp>
        <p:sp>
          <p:nvSpPr>
            <p:cNvPr id="48" name="文本框 47">
              <a:extLst>
                <a:ext uri="{FF2B5EF4-FFF2-40B4-BE49-F238E27FC236}">
                  <a16:creationId xmlns:a16="http://schemas.microsoft.com/office/drawing/2014/main" id="{5889BF2A-8B9F-4DAD-9236-3F92C1E0E630}"/>
                </a:ext>
              </a:extLst>
            </p:cNvPr>
            <p:cNvSpPr txBox="1"/>
            <p:nvPr/>
          </p:nvSpPr>
          <p:spPr>
            <a:xfrm>
              <a:off x="7573490" y="2788928"/>
              <a:ext cx="1266825" cy="369332"/>
            </a:xfrm>
            <a:prstGeom prst="rect">
              <a:avLst/>
            </a:prstGeom>
            <a:noFill/>
          </p:spPr>
          <p:txBody>
            <a:bodyPr wrap="square" rtlCol="0">
              <a:spAutoFit/>
            </a:bodyPr>
            <a:lstStyle/>
            <a:p>
              <a:r>
                <a:rPr lang="zh-CN" altLang="en-US" dirty="0"/>
                <a:t>连接池</a:t>
              </a:r>
            </a:p>
          </p:txBody>
        </p:sp>
      </p:grpSp>
    </p:spTree>
    <p:extLst>
      <p:ext uri="{BB962C8B-B14F-4D97-AF65-F5344CB8AC3E}">
        <p14:creationId xmlns:p14="http://schemas.microsoft.com/office/powerpoint/2010/main" val="105239518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0-#ppt_w/2"/>
                                          </p:val>
                                        </p:tav>
                                        <p:tav tm="100000">
                                          <p:val>
                                            <p:strVal val="#ppt_x"/>
                                          </p:val>
                                        </p:tav>
                                      </p:tavLst>
                                    </p:anim>
                                    <p:anim calcmode="lin" valueType="num">
                                      <p:cBhvr additive="base">
                                        <p:cTn id="2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up)">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up)">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1+#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3356992"/>
            <a:ext cx="12192000" cy="45719"/>
            <a:chOff x="2190216" y="0"/>
            <a:chExt cx="7128792" cy="108012"/>
          </a:xfrm>
          <a:solidFill>
            <a:srgbClr val="6BC1D3"/>
          </a:solidFill>
        </p:grpSpPr>
        <p:sp>
          <p:nvSpPr>
            <p:cNvPr id="25" name="矩形 24"/>
            <p:cNvSpPr/>
            <p:nvPr/>
          </p:nvSpPr>
          <p:spPr>
            <a:xfrm>
              <a:off x="219021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6" name="矩形 25"/>
            <p:cNvSpPr/>
            <p:nvPr/>
          </p:nvSpPr>
          <p:spPr>
            <a:xfrm>
              <a:off x="3378348"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7" name="矩形 26"/>
            <p:cNvSpPr/>
            <p:nvPr/>
          </p:nvSpPr>
          <p:spPr>
            <a:xfrm>
              <a:off x="4566480"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8" name="矩形 27"/>
            <p:cNvSpPr/>
            <p:nvPr/>
          </p:nvSpPr>
          <p:spPr>
            <a:xfrm>
              <a:off x="5754612"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9" name="矩形 28"/>
            <p:cNvSpPr/>
            <p:nvPr/>
          </p:nvSpPr>
          <p:spPr>
            <a:xfrm>
              <a:off x="6942744"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0" name="矩形 29"/>
            <p:cNvSpPr/>
            <p:nvPr/>
          </p:nvSpPr>
          <p:spPr>
            <a:xfrm>
              <a:off x="813087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
        <p:nvSpPr>
          <p:cNvPr id="45" name="矩形 44"/>
          <p:cNvSpPr/>
          <p:nvPr/>
        </p:nvSpPr>
        <p:spPr>
          <a:xfrm>
            <a:off x="1200998" y="3263441"/>
            <a:ext cx="2429301" cy="305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807784" y="3569059"/>
            <a:ext cx="1444626" cy="670568"/>
          </a:xfrm>
          <a:prstGeom prst="rect">
            <a:avLst/>
          </a:prstGeom>
        </p:spPr>
        <p:txBody>
          <a:bodyPr wrap="none">
            <a:spAutoFit/>
          </a:bodyPr>
          <a:lstStyle/>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总体功能介绍</a:t>
            </a:r>
            <a:endParaRPr lang="en-US" altLang="zh-CN" sz="1333" dirty="0">
              <a:ln w="6350">
                <a:noFill/>
              </a:ln>
              <a:solidFill>
                <a:srgbClr val="FFFFFF">
                  <a:lumMod val="50000"/>
                </a:srgbClr>
              </a:solidFill>
              <a:latin typeface="Impact" pitchFamily="34" charset="0"/>
              <a:ea typeface="微软雅黑" pitchFamily="34" charset="-122"/>
            </a:endParaRPr>
          </a:p>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功能详情介绍</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22" name="矩形 21"/>
          <p:cNvSpPr/>
          <p:nvPr/>
        </p:nvSpPr>
        <p:spPr>
          <a:xfrm>
            <a:off x="7861806" y="2740221"/>
            <a:ext cx="2663483" cy="523220"/>
          </a:xfrm>
          <a:prstGeom prst="rect">
            <a:avLst/>
          </a:prstGeom>
        </p:spPr>
        <p:txBody>
          <a:bodyPr wrap="square">
            <a:spAutoFit/>
          </a:bodyPr>
          <a:lstStyle/>
          <a:p>
            <a:r>
              <a:rPr lang="zh-CN" altLang="en-US" sz="2800" dirty="0">
                <a:solidFill>
                  <a:srgbClr val="6BC1D3"/>
                </a:solidFill>
                <a:latin typeface="方正准圆简体" panose="03000509000000000000" pitchFamily="65" charset="-122"/>
                <a:ea typeface="方正准圆简体" panose="03000509000000000000" pitchFamily="65" charset="-122"/>
              </a:rPr>
              <a:t>系统功能介绍</a:t>
            </a:r>
          </a:p>
        </p:txBody>
      </p:sp>
      <p:sp>
        <p:nvSpPr>
          <p:cNvPr id="23" name="矩形 22"/>
          <p:cNvSpPr/>
          <p:nvPr/>
        </p:nvSpPr>
        <p:spPr>
          <a:xfrm>
            <a:off x="6807783" y="2567233"/>
            <a:ext cx="1054024" cy="769441"/>
          </a:xfrm>
          <a:prstGeom prst="rect">
            <a:avLst/>
          </a:prstGeom>
        </p:spPr>
        <p:txBody>
          <a:bodyPr wrap="square">
            <a:spAutoFit/>
          </a:bodyPr>
          <a:lstStyle/>
          <a:p>
            <a:r>
              <a:rPr lang="en-US" altLang="zh-CN" sz="4400" dirty="0">
                <a:solidFill>
                  <a:srgbClr val="6BC1D3"/>
                </a:solidFill>
                <a:latin typeface="造字工房朗倩（非商用）常规体" pitchFamily="50" charset="-122"/>
                <a:ea typeface="造字工房朗倩（非商用）常规体" pitchFamily="50" charset="-122"/>
              </a:rPr>
              <a:t>03</a:t>
            </a:r>
            <a:endParaRPr lang="zh-CN" altLang="en-US" sz="4400" dirty="0">
              <a:solidFill>
                <a:srgbClr val="6BC1D3"/>
              </a:solidFill>
              <a:latin typeface="造字工房朗倩（非商用）常规体" pitchFamily="50" charset="-122"/>
              <a:ea typeface="造字工房朗倩（非商用）常规体" pitchFamily="50" charset="-122"/>
            </a:endParaRP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5664" y="3627543"/>
            <a:ext cx="2098460" cy="4563249"/>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9509" y="3333316"/>
            <a:ext cx="941430" cy="1016342"/>
          </a:xfrm>
          <a:prstGeom prst="rect">
            <a:avLst/>
          </a:prstGeom>
        </p:spPr>
      </p:pic>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0547" y="2220977"/>
            <a:ext cx="555294" cy="730976"/>
          </a:xfrm>
          <a:prstGeom prst="rect">
            <a:avLst/>
          </a:prstGeom>
        </p:spPr>
      </p:pic>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335" y="4331408"/>
            <a:ext cx="429810" cy="498826"/>
          </a:xfrm>
          <a:prstGeom prst="rect">
            <a:avLst/>
          </a:prstGeom>
        </p:spPr>
      </p:pic>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54334" y="1589307"/>
            <a:ext cx="473965" cy="754671"/>
          </a:xfrm>
          <a:prstGeom prst="rect">
            <a:avLst/>
          </a:prstGeom>
        </p:spPr>
      </p:pic>
      <p:pic>
        <p:nvPicPr>
          <p:cNvPr id="38" name="图片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6348" y="1419665"/>
            <a:ext cx="704826" cy="835997"/>
          </a:xfrm>
          <a:prstGeom prst="rect">
            <a:avLst/>
          </a:prstGeom>
        </p:spPr>
      </p:pic>
      <p:pic>
        <p:nvPicPr>
          <p:cNvPr id="39" name="图片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26611" y="242340"/>
            <a:ext cx="478337" cy="771285"/>
          </a:xfrm>
          <a:prstGeom prst="rect">
            <a:avLst/>
          </a:prstGeom>
        </p:spPr>
      </p:pic>
      <p:pic>
        <p:nvPicPr>
          <p:cNvPr id="40" name="图片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41681" y="1610296"/>
            <a:ext cx="472216" cy="733682"/>
          </a:xfrm>
          <a:prstGeom prst="rect">
            <a:avLst/>
          </a:prstGeom>
        </p:spPr>
      </p:pic>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31888" y="596401"/>
            <a:ext cx="651483" cy="625249"/>
          </a:xfrm>
          <a:prstGeom prst="rect">
            <a:avLst/>
          </a:prstGeom>
        </p:spPr>
      </p:pic>
      <p:pic>
        <p:nvPicPr>
          <p:cNvPr id="42" name="图片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83371" y="-58381"/>
            <a:ext cx="341919" cy="633118"/>
          </a:xfrm>
          <a:prstGeom prst="rect">
            <a:avLst/>
          </a:prstGeom>
        </p:spPr>
      </p:pic>
      <p:pic>
        <p:nvPicPr>
          <p:cNvPr id="43" name="图片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94221" y="41010"/>
            <a:ext cx="328631" cy="378191"/>
          </a:xfrm>
          <a:prstGeom prst="rect">
            <a:avLst/>
          </a:prstGeom>
        </p:spPr>
      </p:pic>
      <p:pic>
        <p:nvPicPr>
          <p:cNvPr id="44" name="图片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16793" y="850127"/>
            <a:ext cx="299384" cy="465153"/>
          </a:xfrm>
          <a:prstGeom prst="rect">
            <a:avLst/>
          </a:prstGeom>
        </p:spPr>
      </p:pic>
      <p:pic>
        <p:nvPicPr>
          <p:cNvPr id="31" name="图片 3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086" y="860597"/>
            <a:ext cx="2974761" cy="6941622"/>
          </a:xfrm>
          <a:prstGeom prst="rect">
            <a:avLst/>
          </a:prstGeom>
        </p:spPr>
      </p:pic>
    </p:spTree>
    <p:extLst>
      <p:ext uri="{BB962C8B-B14F-4D97-AF65-F5344CB8AC3E}">
        <p14:creationId xmlns:p14="http://schemas.microsoft.com/office/powerpoint/2010/main" val="37220203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50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nodeType="withEffect">
                                  <p:stCondLst>
                                    <p:cond delay="60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nodeType="withEffect">
                                  <p:stCondLst>
                                    <p:cond delay="6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70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80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90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100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110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nodeType="withEffect">
                                  <p:stCondLst>
                                    <p:cond delay="120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nodeType="withEffect">
                                  <p:stCondLst>
                                    <p:cond delay="130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nodeType="withEffect">
                                  <p:stCondLst>
                                    <p:cond delay="14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22" presetClass="entr" presetSubtype="8" fill="hold" nodeType="withEffect">
                                  <p:stCondLst>
                                    <p:cond delay="70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800"/>
                                        <p:tgtEl>
                                          <p:spTgt spid="24"/>
                                        </p:tgtEl>
                                      </p:cBhvr>
                                    </p:animEffect>
                                  </p:childTnLst>
                                </p:cTn>
                              </p:par>
                            </p:childTnLst>
                          </p:cTn>
                        </p:par>
                        <p:par>
                          <p:cTn id="51" fill="hold">
                            <p:stCondLst>
                              <p:cond delay="1900"/>
                            </p:stCondLst>
                            <p:childTnLst>
                              <p:par>
                                <p:cTn id="52" presetID="22" presetClass="entr" presetSubtype="1" fill="hold" nodeType="after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wipe(up)">
                                      <p:cBhvr>
                                        <p:cTn id="54" dur="500"/>
                                        <p:tgtEl>
                                          <p:spTgt spid="23">
                                            <p:txEl>
                                              <p:pRg st="0" end="0"/>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up)">
                                      <p:cBhvr>
                                        <p:cTn id="57" dur="500"/>
                                        <p:tgtEl>
                                          <p:spTgt spid="22"/>
                                        </p:tgtEl>
                                      </p:cBhvr>
                                    </p:animEffect>
                                  </p:childTnLst>
                                </p:cTn>
                              </p:par>
                            </p:childTnLst>
                          </p:cTn>
                        </p:par>
                        <p:par>
                          <p:cTn id="58" fill="hold">
                            <p:stCondLst>
                              <p:cond delay="2400"/>
                            </p:stCondLst>
                            <p:childTnLst>
                              <p:par>
                                <p:cTn id="59" presetID="22" presetClass="entr" presetSubtype="1" fill="hold"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wipe(up)">
                                      <p:cBhvr>
                                        <p:cTn id="61" dur="500"/>
                                        <p:tgtEl>
                                          <p:spTgt spid="21">
                                            <p:txEl>
                                              <p:pRg st="0" end="0"/>
                                            </p:txEl>
                                          </p:spTgt>
                                        </p:tgtEl>
                                      </p:cBhvr>
                                    </p:animEffect>
                                  </p:childTnLst>
                                </p:cTn>
                              </p:par>
                            </p:childTnLst>
                          </p:cTn>
                        </p:par>
                        <p:par>
                          <p:cTn id="62" fill="hold">
                            <p:stCondLst>
                              <p:cond delay="2900"/>
                            </p:stCondLst>
                            <p:childTnLst>
                              <p:par>
                                <p:cTn id="63" presetID="22" presetClass="entr" presetSubtype="1" fill="hold" nodeType="afterEffect">
                                  <p:stCondLst>
                                    <p:cond delay="0"/>
                                  </p:stCondLst>
                                  <p:childTnLst>
                                    <p:set>
                                      <p:cBhvr>
                                        <p:cTn id="64" dur="1" fill="hold">
                                          <p:stCondLst>
                                            <p:cond delay="0"/>
                                          </p:stCondLst>
                                        </p:cTn>
                                        <p:tgtEl>
                                          <p:spTgt spid="21">
                                            <p:txEl>
                                              <p:pRg st="1" end="1"/>
                                            </p:txEl>
                                          </p:spTgt>
                                        </p:tgtEl>
                                        <p:attrNameLst>
                                          <p:attrName>style.visibility</p:attrName>
                                        </p:attrNameLst>
                                      </p:cBhvr>
                                      <p:to>
                                        <p:strVal val="visible"/>
                                      </p:to>
                                    </p:set>
                                    <p:animEffect transition="in" filter="wipe(up)">
                                      <p:cBhvr>
                                        <p:cTn id="65"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6BC1D3"/>
                </a:solidFill>
                <a:latin typeface="方正准圆简体" panose="03000509000000000000" pitchFamily="65" charset="-122"/>
                <a:ea typeface="方正准圆简体" panose="03000509000000000000" pitchFamily="65" charset="-122"/>
              </a:rPr>
              <a:t>总体</a:t>
            </a: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功能介绍</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sp>
        <p:nvSpPr>
          <p:cNvPr id="11" name="Oval 12"/>
          <p:cNvSpPr>
            <a:spLocks noChangeArrowheads="1"/>
          </p:cNvSpPr>
          <p:nvPr/>
        </p:nvSpPr>
        <p:spPr bwMode="auto">
          <a:xfrm>
            <a:off x="4995334" y="3076532"/>
            <a:ext cx="1432984" cy="1433425"/>
          </a:xfrm>
          <a:prstGeom prst="ellipse">
            <a:avLst/>
          </a:prstGeom>
          <a:solidFill>
            <a:srgbClr val="FFFFFF">
              <a:lumMod val="85000"/>
            </a:srgbClr>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Calibri"/>
              <a:ea typeface="宋体" panose="02010600030101010101" pitchFamily="2" charset="-122"/>
            </a:endParaRPr>
          </a:p>
        </p:txBody>
      </p:sp>
      <p:grpSp>
        <p:nvGrpSpPr>
          <p:cNvPr id="2" name="组合 1">
            <a:extLst>
              <a:ext uri="{FF2B5EF4-FFF2-40B4-BE49-F238E27FC236}">
                <a16:creationId xmlns:a16="http://schemas.microsoft.com/office/drawing/2014/main" id="{42A8AE2E-411C-4B20-947D-2F02E90456CC}"/>
              </a:ext>
            </a:extLst>
          </p:cNvPr>
          <p:cNvGrpSpPr/>
          <p:nvPr/>
        </p:nvGrpSpPr>
        <p:grpSpPr>
          <a:xfrm>
            <a:off x="3581400" y="1577469"/>
            <a:ext cx="3270251" cy="1846303"/>
            <a:chOff x="3581400" y="1577469"/>
            <a:chExt cx="3270251" cy="1846303"/>
          </a:xfrm>
        </p:grpSpPr>
        <p:sp>
          <p:nvSpPr>
            <p:cNvPr id="6" name="Freeform 8"/>
            <p:cNvSpPr/>
            <p:nvPr/>
          </p:nvSpPr>
          <p:spPr bwMode="auto">
            <a:xfrm>
              <a:off x="3581400" y="1577469"/>
              <a:ext cx="3270251" cy="1846303"/>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Calibri"/>
                <a:ea typeface="宋体" panose="02010600030101010101" pitchFamily="2" charset="-122"/>
              </a:endParaRPr>
            </a:p>
          </p:txBody>
        </p:sp>
        <p:sp>
          <p:nvSpPr>
            <p:cNvPr id="15" name="Freeform 16"/>
            <p:cNvSpPr>
              <a:spLocks noEditPoints="1"/>
            </p:cNvSpPr>
            <p:nvPr/>
          </p:nvSpPr>
          <p:spPr bwMode="auto">
            <a:xfrm>
              <a:off x="4169836" y="1854837"/>
              <a:ext cx="302684" cy="400175"/>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8F8F8"/>
            </a:solidFill>
            <a:ln>
              <a:noFill/>
            </a:ln>
          </p:spPr>
          <p:txBody>
            <a:bodyPr/>
            <a:lstStyle/>
            <a:p>
              <a:pPr defTabSz="1219170"/>
              <a:endParaRPr lang="zh-CN" altLang="en-US" sz="2400">
                <a:solidFill>
                  <a:prstClr val="black"/>
                </a:solidFill>
                <a:latin typeface="Calibri"/>
                <a:ea typeface="宋体" panose="02010600030101010101" pitchFamily="2" charset="-122"/>
              </a:endParaRPr>
            </a:p>
          </p:txBody>
        </p:sp>
        <p:sp>
          <p:nvSpPr>
            <p:cNvPr id="16" name="Rectangle 17"/>
            <p:cNvSpPr>
              <a:spLocks noChangeArrowheads="1"/>
            </p:cNvSpPr>
            <p:nvPr/>
          </p:nvSpPr>
          <p:spPr bwMode="auto">
            <a:xfrm>
              <a:off x="3898902" y="2341821"/>
              <a:ext cx="861484" cy="41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70"/>
              <a:r>
                <a:rPr lang="zh-CN" altLang="en-US" sz="1333" b="1" dirty="0">
                  <a:solidFill>
                    <a:srgbClr val="F8F8F8"/>
                  </a:solidFill>
                  <a:latin typeface="Calibri"/>
                  <a:ea typeface="宋体" panose="02010600030101010101" pitchFamily="2" charset="-122"/>
                </a:rPr>
                <a:t>登陆以及日志功能</a:t>
              </a:r>
            </a:p>
          </p:txBody>
        </p:sp>
      </p:grpSp>
      <p:grpSp>
        <p:nvGrpSpPr>
          <p:cNvPr id="3" name="组合 2">
            <a:extLst>
              <a:ext uri="{FF2B5EF4-FFF2-40B4-BE49-F238E27FC236}">
                <a16:creationId xmlns:a16="http://schemas.microsoft.com/office/drawing/2014/main" id="{5E7D0DD9-46C1-43F7-BE29-6DE078608AAB}"/>
              </a:ext>
            </a:extLst>
          </p:cNvPr>
          <p:cNvGrpSpPr/>
          <p:nvPr/>
        </p:nvGrpSpPr>
        <p:grpSpPr>
          <a:xfrm>
            <a:off x="6096000" y="1573233"/>
            <a:ext cx="1862667" cy="3269143"/>
            <a:chOff x="6096000" y="1573233"/>
            <a:chExt cx="1862667" cy="3269143"/>
          </a:xfrm>
        </p:grpSpPr>
        <p:sp>
          <p:nvSpPr>
            <p:cNvPr id="8" name="Freeform 9"/>
            <p:cNvSpPr/>
            <p:nvPr/>
          </p:nvSpPr>
          <p:spPr bwMode="auto">
            <a:xfrm>
              <a:off x="6096000" y="1573233"/>
              <a:ext cx="1862667" cy="3269143"/>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bg1">
                <a:lumMod val="75000"/>
              </a:schemeClr>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Calibri"/>
                <a:ea typeface="宋体" panose="02010600030101010101" pitchFamily="2" charset="-122"/>
              </a:endParaRPr>
            </a:p>
          </p:txBody>
        </p:sp>
        <p:sp>
          <p:nvSpPr>
            <p:cNvPr id="13" name="Freeform 14"/>
            <p:cNvSpPr/>
            <p:nvPr/>
          </p:nvSpPr>
          <p:spPr bwMode="auto">
            <a:xfrm>
              <a:off x="7082369" y="1859071"/>
              <a:ext cx="359833" cy="389587"/>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8F8F8"/>
            </a:solidFill>
            <a:ln>
              <a:noFill/>
            </a:ln>
          </p:spPr>
          <p:txBody>
            <a:bodyPr/>
            <a:lstStyle/>
            <a:p>
              <a:pPr defTabSz="1219170"/>
              <a:endParaRPr lang="zh-CN" altLang="en-US" sz="2400">
                <a:solidFill>
                  <a:prstClr val="black"/>
                </a:solidFill>
                <a:latin typeface="Calibri"/>
                <a:ea typeface="宋体" panose="02010600030101010101" pitchFamily="2" charset="-122"/>
              </a:endParaRPr>
            </a:p>
          </p:txBody>
        </p:sp>
        <p:sp>
          <p:nvSpPr>
            <p:cNvPr id="17" name="Rectangle 18"/>
            <p:cNvSpPr>
              <a:spLocks noChangeArrowheads="1"/>
            </p:cNvSpPr>
            <p:nvPr/>
          </p:nvSpPr>
          <p:spPr bwMode="auto">
            <a:xfrm>
              <a:off x="6815669" y="2341821"/>
              <a:ext cx="861484"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70"/>
              <a:r>
                <a:rPr lang="zh-CN" altLang="en-US" sz="1333" b="1" dirty="0">
                  <a:solidFill>
                    <a:srgbClr val="F8F8F8"/>
                  </a:solidFill>
                  <a:latin typeface="Calibri"/>
                  <a:ea typeface="宋体" panose="02010600030101010101" pitchFamily="2" charset="-122"/>
                </a:rPr>
                <a:t>地区划分</a:t>
              </a:r>
              <a:endParaRPr lang="zh-CN" altLang="zh-CN" sz="1333" b="1" dirty="0">
                <a:solidFill>
                  <a:srgbClr val="F8F8F8"/>
                </a:solidFill>
                <a:latin typeface="Calibri"/>
                <a:ea typeface="宋体" panose="02010600030101010101" pitchFamily="2" charset="-122"/>
              </a:endParaRPr>
            </a:p>
          </p:txBody>
        </p:sp>
      </p:grpSp>
      <p:grpSp>
        <p:nvGrpSpPr>
          <p:cNvPr id="21" name="组合 20">
            <a:extLst>
              <a:ext uri="{FF2B5EF4-FFF2-40B4-BE49-F238E27FC236}">
                <a16:creationId xmlns:a16="http://schemas.microsoft.com/office/drawing/2014/main" id="{262A636F-937C-401F-BB79-B849C48BFD3D}"/>
              </a:ext>
            </a:extLst>
          </p:cNvPr>
          <p:cNvGrpSpPr/>
          <p:nvPr/>
        </p:nvGrpSpPr>
        <p:grpSpPr>
          <a:xfrm>
            <a:off x="3570820" y="2708118"/>
            <a:ext cx="1782233" cy="3313605"/>
            <a:chOff x="3570820" y="2708118"/>
            <a:chExt cx="1782233" cy="3313605"/>
          </a:xfrm>
        </p:grpSpPr>
        <p:sp>
          <p:nvSpPr>
            <p:cNvPr id="10" name="Freeform 11"/>
            <p:cNvSpPr/>
            <p:nvPr/>
          </p:nvSpPr>
          <p:spPr bwMode="auto">
            <a:xfrm>
              <a:off x="3570820" y="2708118"/>
              <a:ext cx="1782233" cy="3313605"/>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bg1">
                <a:lumMod val="75000"/>
              </a:schemeClr>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Calibri"/>
                <a:ea typeface="宋体" panose="02010600030101010101" pitchFamily="2" charset="-122"/>
              </a:endParaRPr>
            </a:p>
          </p:txBody>
        </p:sp>
        <p:sp>
          <p:nvSpPr>
            <p:cNvPr id="14" name="Freeform 15"/>
            <p:cNvSpPr>
              <a:spLocks noEditPoints="1"/>
            </p:cNvSpPr>
            <p:nvPr/>
          </p:nvSpPr>
          <p:spPr bwMode="auto">
            <a:xfrm>
              <a:off x="4119034" y="4901660"/>
              <a:ext cx="408517" cy="404408"/>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8F8F8"/>
            </a:solidFill>
            <a:ln>
              <a:noFill/>
            </a:ln>
          </p:spPr>
          <p:txBody>
            <a:bodyPr/>
            <a:lstStyle/>
            <a:p>
              <a:pPr defTabSz="1219170"/>
              <a:endParaRPr lang="zh-CN" altLang="en-US" sz="2400">
                <a:solidFill>
                  <a:prstClr val="black"/>
                </a:solidFill>
                <a:latin typeface="Calibri"/>
                <a:ea typeface="宋体" panose="02010600030101010101" pitchFamily="2" charset="-122"/>
              </a:endParaRPr>
            </a:p>
          </p:txBody>
        </p:sp>
        <p:sp>
          <p:nvSpPr>
            <p:cNvPr id="18" name="Rectangle 19"/>
            <p:cNvSpPr>
              <a:spLocks noChangeArrowheads="1"/>
            </p:cNvSpPr>
            <p:nvPr/>
          </p:nvSpPr>
          <p:spPr bwMode="auto">
            <a:xfrm>
              <a:off x="3962402" y="5471220"/>
              <a:ext cx="861484"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70"/>
              <a:r>
                <a:rPr lang="zh-CN" altLang="en-US" sz="1333" b="1" dirty="0">
                  <a:solidFill>
                    <a:srgbClr val="F8F8F8"/>
                  </a:solidFill>
                  <a:latin typeface="Calibri"/>
                  <a:ea typeface="宋体" panose="02010600030101010101" pitchFamily="2" charset="-122"/>
                </a:rPr>
                <a:t>数据管理</a:t>
              </a:r>
              <a:endParaRPr lang="zh-CN" altLang="zh-CN" sz="1333" b="1" dirty="0">
                <a:solidFill>
                  <a:srgbClr val="F8F8F8"/>
                </a:solidFill>
                <a:latin typeface="Calibri"/>
                <a:ea typeface="宋体" panose="02010600030101010101" pitchFamily="2" charset="-122"/>
              </a:endParaRPr>
            </a:p>
          </p:txBody>
        </p:sp>
      </p:grpSp>
      <p:grpSp>
        <p:nvGrpSpPr>
          <p:cNvPr id="20" name="组合 19">
            <a:extLst>
              <a:ext uri="{FF2B5EF4-FFF2-40B4-BE49-F238E27FC236}">
                <a16:creationId xmlns:a16="http://schemas.microsoft.com/office/drawing/2014/main" id="{3F2BD89A-DE52-4C17-9BBD-17C3AA0F005E}"/>
              </a:ext>
            </a:extLst>
          </p:cNvPr>
          <p:cNvGrpSpPr/>
          <p:nvPr/>
        </p:nvGrpSpPr>
        <p:grpSpPr>
          <a:xfrm>
            <a:off x="4652435" y="4249528"/>
            <a:ext cx="3316817" cy="1772196"/>
            <a:chOff x="4652435" y="4249528"/>
            <a:chExt cx="3316817" cy="1772196"/>
          </a:xfrm>
        </p:grpSpPr>
        <p:sp>
          <p:nvSpPr>
            <p:cNvPr id="9" name="Freeform 10"/>
            <p:cNvSpPr/>
            <p:nvPr/>
          </p:nvSpPr>
          <p:spPr bwMode="auto">
            <a:xfrm>
              <a:off x="4652435" y="4249528"/>
              <a:ext cx="3316817" cy="1772196"/>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Calibri"/>
                <a:ea typeface="宋体" panose="02010600030101010101" pitchFamily="2" charset="-122"/>
              </a:endParaRPr>
            </a:p>
          </p:txBody>
        </p:sp>
        <p:sp>
          <p:nvSpPr>
            <p:cNvPr id="12" name="Freeform 13"/>
            <p:cNvSpPr>
              <a:spLocks noEditPoints="1"/>
            </p:cNvSpPr>
            <p:nvPr/>
          </p:nvSpPr>
          <p:spPr bwMode="auto">
            <a:xfrm>
              <a:off x="7018867" y="4937654"/>
              <a:ext cx="355600" cy="400175"/>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8F8F8"/>
            </a:solidFill>
            <a:ln>
              <a:noFill/>
            </a:ln>
          </p:spPr>
          <p:txBody>
            <a:bodyPr/>
            <a:lstStyle/>
            <a:p>
              <a:pPr defTabSz="1219170"/>
              <a:endParaRPr lang="zh-CN" altLang="en-US" sz="2400">
                <a:solidFill>
                  <a:prstClr val="black"/>
                </a:solidFill>
                <a:latin typeface="Calibri"/>
                <a:ea typeface="宋体" panose="02010600030101010101" pitchFamily="2" charset="-122"/>
              </a:endParaRPr>
            </a:p>
          </p:txBody>
        </p:sp>
        <p:sp>
          <p:nvSpPr>
            <p:cNvPr id="19" name="Rectangle 20"/>
            <p:cNvSpPr>
              <a:spLocks noChangeArrowheads="1"/>
            </p:cNvSpPr>
            <p:nvPr/>
          </p:nvSpPr>
          <p:spPr bwMode="auto">
            <a:xfrm>
              <a:off x="6720418" y="5471220"/>
              <a:ext cx="861483" cy="41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70"/>
              <a:r>
                <a:rPr lang="zh-CN" altLang="en-US" sz="1333" b="1" dirty="0">
                  <a:solidFill>
                    <a:srgbClr val="F8F8F8"/>
                  </a:solidFill>
                  <a:latin typeface="Calibri"/>
                  <a:ea typeface="宋体" panose="02010600030101010101" pitchFamily="2" charset="-122"/>
                </a:rPr>
                <a:t>数据统计与分析</a:t>
              </a:r>
              <a:endParaRPr lang="zh-CN" altLang="zh-CN" sz="1333" b="1" dirty="0">
                <a:solidFill>
                  <a:srgbClr val="F8F8F8"/>
                </a:solidFill>
                <a:latin typeface="Calibri"/>
                <a:ea typeface="宋体" panose="02010600030101010101" pitchFamily="2" charset="-122"/>
              </a:endParaRPr>
            </a:p>
          </p:txBody>
        </p:sp>
      </p:grpSp>
      <p:sp>
        <p:nvSpPr>
          <p:cNvPr id="30" name="Freeform 32">
            <a:extLst>
              <a:ext uri="{FF2B5EF4-FFF2-40B4-BE49-F238E27FC236}">
                <a16:creationId xmlns:a16="http://schemas.microsoft.com/office/drawing/2014/main" id="{95CCEC7E-5DED-487B-88C4-62A94BD3F392}"/>
              </a:ext>
            </a:extLst>
          </p:cNvPr>
          <p:cNvSpPr/>
          <p:nvPr/>
        </p:nvSpPr>
        <p:spPr bwMode="auto">
          <a:xfrm>
            <a:off x="8113388" y="2076097"/>
            <a:ext cx="359833" cy="531447"/>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6BC1D3"/>
          </a:solidFill>
          <a:ln>
            <a:noFill/>
          </a:ln>
        </p:spPr>
        <p:txBody>
          <a:bodyPr/>
          <a:lstStyle/>
          <a:p>
            <a:pPr defTabSz="1219170"/>
            <a:endParaRPr lang="zh-CN" altLang="en-US" sz="2400">
              <a:solidFill>
                <a:prstClr val="black"/>
              </a:solidFill>
              <a:latin typeface="Calibri"/>
              <a:ea typeface="宋体" panose="02010600030101010101" pitchFamily="2" charset="-122"/>
            </a:endParaRPr>
          </a:p>
        </p:txBody>
      </p:sp>
      <p:sp>
        <p:nvSpPr>
          <p:cNvPr id="31" name="Freeform 32">
            <a:extLst>
              <a:ext uri="{FF2B5EF4-FFF2-40B4-BE49-F238E27FC236}">
                <a16:creationId xmlns:a16="http://schemas.microsoft.com/office/drawing/2014/main" id="{870675B6-CB2E-4977-B02C-E5DAE56B0BB6}"/>
              </a:ext>
            </a:extLst>
          </p:cNvPr>
          <p:cNvSpPr/>
          <p:nvPr/>
        </p:nvSpPr>
        <p:spPr bwMode="auto">
          <a:xfrm>
            <a:off x="8113388" y="4809536"/>
            <a:ext cx="359833" cy="531447"/>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6BC1D3"/>
          </a:solidFill>
          <a:ln>
            <a:noFill/>
          </a:ln>
        </p:spPr>
        <p:txBody>
          <a:bodyPr/>
          <a:lstStyle/>
          <a:p>
            <a:pPr defTabSz="1219170"/>
            <a:endParaRPr lang="zh-CN" altLang="en-US" sz="2400">
              <a:solidFill>
                <a:prstClr val="black"/>
              </a:solidFill>
              <a:latin typeface="Calibri"/>
              <a:ea typeface="宋体" panose="02010600030101010101" pitchFamily="2" charset="-122"/>
            </a:endParaRPr>
          </a:p>
        </p:txBody>
      </p:sp>
      <p:sp>
        <p:nvSpPr>
          <p:cNvPr id="32" name="Freeform 33">
            <a:extLst>
              <a:ext uri="{FF2B5EF4-FFF2-40B4-BE49-F238E27FC236}">
                <a16:creationId xmlns:a16="http://schemas.microsoft.com/office/drawing/2014/main" id="{5C75709A-176E-4B63-A05B-654E01C4971C}"/>
              </a:ext>
            </a:extLst>
          </p:cNvPr>
          <p:cNvSpPr/>
          <p:nvPr/>
        </p:nvSpPr>
        <p:spPr bwMode="auto">
          <a:xfrm>
            <a:off x="3097685" y="2076096"/>
            <a:ext cx="357716" cy="531448"/>
          </a:xfrm>
          <a:custGeom>
            <a:avLst/>
            <a:gdLst>
              <a:gd name="T0" fmla="*/ 169 w 169"/>
              <a:gd name="T1" fmla="*/ 251 h 251"/>
              <a:gd name="T2" fmla="*/ 78 w 169"/>
              <a:gd name="T3" fmla="*/ 126 h 251"/>
              <a:gd name="T4" fmla="*/ 169 w 169"/>
              <a:gd name="T5" fmla="*/ 0 h 251"/>
              <a:gd name="T6" fmla="*/ 91 w 169"/>
              <a:gd name="T7" fmla="*/ 0 h 251"/>
              <a:gd name="T8" fmla="*/ 0 w 169"/>
              <a:gd name="T9" fmla="*/ 126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6"/>
                </a:lnTo>
                <a:lnTo>
                  <a:pt x="169" y="0"/>
                </a:lnTo>
                <a:lnTo>
                  <a:pt x="91" y="0"/>
                </a:lnTo>
                <a:lnTo>
                  <a:pt x="0" y="126"/>
                </a:lnTo>
                <a:lnTo>
                  <a:pt x="91" y="251"/>
                </a:lnTo>
                <a:lnTo>
                  <a:pt x="169" y="251"/>
                </a:lnTo>
                <a:close/>
              </a:path>
            </a:pathLst>
          </a:custGeom>
          <a:solidFill>
            <a:srgbClr val="6BC1D3"/>
          </a:solidFill>
          <a:ln>
            <a:noFill/>
          </a:ln>
        </p:spPr>
        <p:txBody>
          <a:bodyPr/>
          <a:lstStyle/>
          <a:p>
            <a:pPr defTabSz="1219170"/>
            <a:endParaRPr lang="zh-CN" altLang="en-US" sz="2400">
              <a:solidFill>
                <a:prstClr val="black"/>
              </a:solidFill>
              <a:latin typeface="Calibri"/>
              <a:ea typeface="宋体" panose="02010600030101010101" pitchFamily="2" charset="-122"/>
            </a:endParaRPr>
          </a:p>
        </p:txBody>
      </p:sp>
      <p:sp>
        <p:nvSpPr>
          <p:cNvPr id="33" name="Freeform 33">
            <a:extLst>
              <a:ext uri="{FF2B5EF4-FFF2-40B4-BE49-F238E27FC236}">
                <a16:creationId xmlns:a16="http://schemas.microsoft.com/office/drawing/2014/main" id="{DA7493CA-72AE-41FA-BB8A-7881A0579853}"/>
              </a:ext>
            </a:extLst>
          </p:cNvPr>
          <p:cNvSpPr/>
          <p:nvPr/>
        </p:nvSpPr>
        <p:spPr bwMode="auto">
          <a:xfrm>
            <a:off x="3093511" y="4842376"/>
            <a:ext cx="357716" cy="531448"/>
          </a:xfrm>
          <a:custGeom>
            <a:avLst/>
            <a:gdLst>
              <a:gd name="T0" fmla="*/ 169 w 169"/>
              <a:gd name="T1" fmla="*/ 251 h 251"/>
              <a:gd name="T2" fmla="*/ 78 w 169"/>
              <a:gd name="T3" fmla="*/ 126 h 251"/>
              <a:gd name="T4" fmla="*/ 169 w 169"/>
              <a:gd name="T5" fmla="*/ 0 h 251"/>
              <a:gd name="T6" fmla="*/ 91 w 169"/>
              <a:gd name="T7" fmla="*/ 0 h 251"/>
              <a:gd name="T8" fmla="*/ 0 w 169"/>
              <a:gd name="T9" fmla="*/ 126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6"/>
                </a:lnTo>
                <a:lnTo>
                  <a:pt x="169" y="0"/>
                </a:lnTo>
                <a:lnTo>
                  <a:pt x="91" y="0"/>
                </a:lnTo>
                <a:lnTo>
                  <a:pt x="0" y="126"/>
                </a:lnTo>
                <a:lnTo>
                  <a:pt x="91" y="251"/>
                </a:lnTo>
                <a:lnTo>
                  <a:pt x="169" y="251"/>
                </a:lnTo>
                <a:close/>
              </a:path>
            </a:pathLst>
          </a:custGeom>
          <a:solidFill>
            <a:srgbClr val="6BC1D3"/>
          </a:solidFill>
          <a:ln>
            <a:noFill/>
          </a:ln>
        </p:spPr>
        <p:txBody>
          <a:bodyPr/>
          <a:lstStyle/>
          <a:p>
            <a:pPr defTabSz="1219170"/>
            <a:endParaRPr lang="zh-CN" altLang="en-US" sz="2400">
              <a:solidFill>
                <a:prstClr val="black"/>
              </a:solidFill>
              <a:latin typeface="Calibri"/>
              <a:ea typeface="宋体" panose="02010600030101010101" pitchFamily="2" charset="-122"/>
            </a:endParaRPr>
          </a:p>
        </p:txBody>
      </p:sp>
      <p:sp>
        <p:nvSpPr>
          <p:cNvPr id="35" name="Rectangle 35">
            <a:extLst>
              <a:ext uri="{FF2B5EF4-FFF2-40B4-BE49-F238E27FC236}">
                <a16:creationId xmlns:a16="http://schemas.microsoft.com/office/drawing/2014/main" id="{5D293078-87B3-4A30-A036-31F58161F044}"/>
              </a:ext>
            </a:extLst>
          </p:cNvPr>
          <p:cNvSpPr>
            <a:spLocks noChangeArrowheads="1"/>
          </p:cNvSpPr>
          <p:nvPr/>
        </p:nvSpPr>
        <p:spPr bwMode="auto">
          <a:xfrm>
            <a:off x="900614" y="1802483"/>
            <a:ext cx="1992898" cy="101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pPr>
            <a:r>
              <a:rPr lang="zh-CN" altLang="en-US" sz="1400" dirty="0">
                <a:latin typeface="Calibri"/>
                <a:ea typeface="宋体" panose="02010600030101010101" pitchFamily="2" charset="-122"/>
              </a:rPr>
              <a:t>实现管理员的个人登陆与登出，以及登陆后的登陆日志查询和管理员的操作日志查询。</a:t>
            </a:r>
            <a:endParaRPr lang="en-US" altLang="zh-CN" sz="1400" dirty="0">
              <a:latin typeface="Calibri"/>
              <a:ea typeface="宋体" panose="02010600030101010101" pitchFamily="2" charset="-122"/>
            </a:endParaRPr>
          </a:p>
        </p:txBody>
      </p:sp>
      <p:sp>
        <p:nvSpPr>
          <p:cNvPr id="36" name="圆角矩形 1">
            <a:extLst>
              <a:ext uri="{FF2B5EF4-FFF2-40B4-BE49-F238E27FC236}">
                <a16:creationId xmlns:a16="http://schemas.microsoft.com/office/drawing/2014/main" id="{07618642-A98D-4C68-AD35-7418CBA957CF}"/>
              </a:ext>
            </a:extLst>
          </p:cNvPr>
          <p:cNvSpPr/>
          <p:nvPr/>
        </p:nvSpPr>
        <p:spPr>
          <a:xfrm>
            <a:off x="785200" y="1604381"/>
            <a:ext cx="2186486" cy="1405143"/>
          </a:xfrm>
          <a:prstGeom prst="roundRect">
            <a:avLst>
              <a:gd name="adj" fmla="val 5616"/>
            </a:avLst>
          </a:prstGeom>
          <a:noFill/>
          <a:ln w="12700" cap="flat" cmpd="sng" algn="ctr">
            <a:solidFill>
              <a:srgbClr val="6BC1D3"/>
            </a:solid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37" name="Rectangle 36">
            <a:extLst>
              <a:ext uri="{FF2B5EF4-FFF2-40B4-BE49-F238E27FC236}">
                <a16:creationId xmlns:a16="http://schemas.microsoft.com/office/drawing/2014/main" id="{594B6262-3FA7-4C74-B153-E1FB8DB312B1}"/>
              </a:ext>
            </a:extLst>
          </p:cNvPr>
          <p:cNvSpPr>
            <a:spLocks noChangeArrowheads="1"/>
          </p:cNvSpPr>
          <p:nvPr/>
        </p:nvSpPr>
        <p:spPr bwMode="auto">
          <a:xfrm>
            <a:off x="847348" y="4563300"/>
            <a:ext cx="1982318" cy="104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pPr>
            <a:r>
              <a:rPr lang="zh-CN" altLang="en-US" sz="1400" dirty="0">
                <a:latin typeface="Calibri"/>
                <a:ea typeface="宋体" panose="02010600030101010101" pitchFamily="2" charset="-122"/>
              </a:rPr>
              <a:t>将外部的数据通过在线接收和离线上传的方式来完成学生消费数据的导入，以及数据的定时段清除</a:t>
            </a:r>
            <a:r>
              <a:rPr lang="zh-CN" altLang="en-US" sz="1600" dirty="0">
                <a:latin typeface="Calibri"/>
                <a:ea typeface="宋体" panose="02010600030101010101" pitchFamily="2" charset="-122"/>
              </a:rPr>
              <a:t>。</a:t>
            </a:r>
            <a:endParaRPr lang="en-US" altLang="zh-CN" sz="1600" dirty="0">
              <a:latin typeface="Calibri"/>
              <a:ea typeface="宋体" panose="02010600030101010101" pitchFamily="2" charset="-122"/>
            </a:endParaRPr>
          </a:p>
        </p:txBody>
      </p:sp>
      <p:sp>
        <p:nvSpPr>
          <p:cNvPr id="38" name="Rectangle 37">
            <a:extLst>
              <a:ext uri="{FF2B5EF4-FFF2-40B4-BE49-F238E27FC236}">
                <a16:creationId xmlns:a16="http://schemas.microsoft.com/office/drawing/2014/main" id="{2B71AEAE-4358-4F50-8F20-3CB860AB5B47}"/>
              </a:ext>
            </a:extLst>
          </p:cNvPr>
          <p:cNvSpPr>
            <a:spLocks noChangeArrowheads="1"/>
          </p:cNvSpPr>
          <p:nvPr/>
        </p:nvSpPr>
        <p:spPr bwMode="auto">
          <a:xfrm>
            <a:off x="8817621" y="1705844"/>
            <a:ext cx="2473765" cy="127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pPr>
            <a:r>
              <a:rPr lang="zh-CN" altLang="en-US" sz="1400" dirty="0">
                <a:latin typeface="Calibri"/>
                <a:ea typeface="宋体" panose="02010600030101010101" pitchFamily="2" charset="-122"/>
              </a:rPr>
              <a:t>通过地区管理页面可以进行地区的划分。包括新建地区，修改地区、删除地区、新建卡机、移除卡机所属分类、删除卡机等。</a:t>
            </a:r>
            <a:endParaRPr lang="en-US" altLang="zh-CN" sz="1400" dirty="0">
              <a:latin typeface="Calibri"/>
              <a:ea typeface="宋体" panose="02010600030101010101" pitchFamily="2" charset="-122"/>
            </a:endParaRPr>
          </a:p>
        </p:txBody>
      </p:sp>
      <p:sp>
        <p:nvSpPr>
          <p:cNvPr id="39" name="Rectangle 37">
            <a:extLst>
              <a:ext uri="{FF2B5EF4-FFF2-40B4-BE49-F238E27FC236}">
                <a16:creationId xmlns:a16="http://schemas.microsoft.com/office/drawing/2014/main" id="{A979148C-193C-4B72-B231-A685E6A8F5F7}"/>
              </a:ext>
            </a:extLst>
          </p:cNvPr>
          <p:cNvSpPr>
            <a:spLocks noChangeArrowheads="1"/>
          </p:cNvSpPr>
          <p:nvPr/>
        </p:nvSpPr>
        <p:spPr bwMode="auto">
          <a:xfrm>
            <a:off x="8776093" y="4364920"/>
            <a:ext cx="2568559" cy="153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pPr>
            <a:r>
              <a:rPr lang="zh-CN" altLang="en-US" sz="1400" dirty="0">
                <a:latin typeface="Calibri"/>
                <a:ea typeface="宋体" panose="02010600030101010101" pitchFamily="2" charset="-122"/>
              </a:rPr>
              <a:t>通过将外部导入的数据进行筛选和分类处理后将原数据从地区、性别和年级三个方面进行统计与数据的可视化，以及对地区和卡机的管理和校园消费数据的预测等。</a:t>
            </a:r>
            <a:endParaRPr lang="en-US" altLang="zh-CN" sz="1400" dirty="0">
              <a:latin typeface="Calibri"/>
              <a:ea typeface="宋体" panose="02010600030101010101" pitchFamily="2" charset="-122"/>
            </a:endParaRPr>
          </a:p>
        </p:txBody>
      </p:sp>
      <p:sp>
        <p:nvSpPr>
          <p:cNvPr id="40" name="圆角矩形 1">
            <a:extLst>
              <a:ext uri="{FF2B5EF4-FFF2-40B4-BE49-F238E27FC236}">
                <a16:creationId xmlns:a16="http://schemas.microsoft.com/office/drawing/2014/main" id="{E7D4B27B-2337-4AE0-916E-9BA26E03E440}"/>
              </a:ext>
            </a:extLst>
          </p:cNvPr>
          <p:cNvSpPr/>
          <p:nvPr/>
        </p:nvSpPr>
        <p:spPr>
          <a:xfrm>
            <a:off x="735576" y="4384397"/>
            <a:ext cx="2186486" cy="1405143"/>
          </a:xfrm>
          <a:prstGeom prst="roundRect">
            <a:avLst>
              <a:gd name="adj" fmla="val 5616"/>
            </a:avLst>
          </a:prstGeom>
          <a:noFill/>
          <a:ln w="12700" cap="flat" cmpd="sng" algn="ctr">
            <a:solidFill>
              <a:srgbClr val="6BC1D3"/>
            </a:solid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41" name="圆角矩形 1">
            <a:extLst>
              <a:ext uri="{FF2B5EF4-FFF2-40B4-BE49-F238E27FC236}">
                <a16:creationId xmlns:a16="http://schemas.microsoft.com/office/drawing/2014/main" id="{FCBF9415-FF91-455B-AB90-A2D0AE444509}"/>
              </a:ext>
            </a:extLst>
          </p:cNvPr>
          <p:cNvSpPr/>
          <p:nvPr/>
        </p:nvSpPr>
        <p:spPr>
          <a:xfrm>
            <a:off x="8755427" y="1573233"/>
            <a:ext cx="2473764" cy="1530483"/>
          </a:xfrm>
          <a:prstGeom prst="roundRect">
            <a:avLst>
              <a:gd name="adj" fmla="val 5616"/>
            </a:avLst>
          </a:prstGeom>
          <a:noFill/>
          <a:ln w="12700" cap="flat" cmpd="sng" algn="ctr">
            <a:solidFill>
              <a:srgbClr val="6BC1D3"/>
            </a:solid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42" name="圆角矩形 1">
            <a:extLst>
              <a:ext uri="{FF2B5EF4-FFF2-40B4-BE49-F238E27FC236}">
                <a16:creationId xmlns:a16="http://schemas.microsoft.com/office/drawing/2014/main" id="{1F57DF10-087F-4710-8652-A728CDFBD9FD}"/>
              </a:ext>
            </a:extLst>
          </p:cNvPr>
          <p:cNvSpPr/>
          <p:nvPr/>
        </p:nvSpPr>
        <p:spPr>
          <a:xfrm>
            <a:off x="8755426" y="4364920"/>
            <a:ext cx="2568559" cy="1516541"/>
          </a:xfrm>
          <a:prstGeom prst="roundRect">
            <a:avLst>
              <a:gd name="adj" fmla="val 5616"/>
            </a:avLst>
          </a:prstGeom>
          <a:noFill/>
          <a:ln w="12700" cap="flat" cmpd="sng" algn="ctr">
            <a:solidFill>
              <a:srgbClr val="6BC1D3"/>
            </a:solid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43" name="Freeform 20">
            <a:extLst>
              <a:ext uri="{FF2B5EF4-FFF2-40B4-BE49-F238E27FC236}">
                <a16:creationId xmlns:a16="http://schemas.microsoft.com/office/drawing/2014/main" id="{B02DC769-AD8B-4773-809A-3E36AC17063B}"/>
              </a:ext>
            </a:extLst>
          </p:cNvPr>
          <p:cNvSpPr>
            <a:spLocks noEditPoints="1"/>
          </p:cNvSpPr>
          <p:nvPr/>
        </p:nvSpPr>
        <p:spPr bwMode="auto">
          <a:xfrm>
            <a:off x="5508842" y="3619416"/>
            <a:ext cx="374219" cy="345539"/>
          </a:xfrm>
          <a:custGeom>
            <a:avLst/>
            <a:gdLst>
              <a:gd name="T0" fmla="*/ 95 w 123"/>
              <a:gd name="T1" fmla="*/ 54 h 113"/>
              <a:gd name="T2" fmla="*/ 122 w 123"/>
              <a:gd name="T3" fmla="*/ 38 h 113"/>
              <a:gd name="T4" fmla="*/ 111 w 123"/>
              <a:gd name="T5" fmla="*/ 36 h 113"/>
              <a:gd name="T6" fmla="*/ 96 w 123"/>
              <a:gd name="T7" fmla="*/ 28 h 113"/>
              <a:gd name="T8" fmla="*/ 105 w 123"/>
              <a:gd name="T9" fmla="*/ 14 h 113"/>
              <a:gd name="T10" fmla="*/ 114 w 123"/>
              <a:gd name="T11" fmla="*/ 7 h 113"/>
              <a:gd name="T12" fmla="*/ 74 w 123"/>
              <a:gd name="T13" fmla="*/ 14 h 113"/>
              <a:gd name="T14" fmla="*/ 72 w 123"/>
              <a:gd name="T15" fmla="*/ 35 h 113"/>
              <a:gd name="T16" fmla="*/ 50 w 123"/>
              <a:gd name="T17" fmla="*/ 21 h 113"/>
              <a:gd name="T18" fmla="*/ 55 w 123"/>
              <a:gd name="T19" fmla="*/ 13 h 113"/>
              <a:gd name="T20" fmla="*/ 64 w 123"/>
              <a:gd name="T21" fmla="*/ 7 h 113"/>
              <a:gd name="T22" fmla="*/ 33 w 123"/>
              <a:gd name="T23" fmla="*/ 6 h 113"/>
              <a:gd name="T24" fmla="*/ 30 w 123"/>
              <a:gd name="T25" fmla="*/ 6 h 113"/>
              <a:gd name="T26" fmla="*/ 13 w 123"/>
              <a:gd name="T27" fmla="*/ 22 h 113"/>
              <a:gd name="T28" fmla="*/ 14 w 123"/>
              <a:gd name="T29" fmla="*/ 25 h 113"/>
              <a:gd name="T30" fmla="*/ 10 w 123"/>
              <a:gd name="T31" fmla="*/ 27 h 113"/>
              <a:gd name="T32" fmla="*/ 1 w 123"/>
              <a:gd name="T33" fmla="*/ 39 h 113"/>
              <a:gd name="T34" fmla="*/ 9 w 123"/>
              <a:gd name="T35" fmla="*/ 46 h 113"/>
              <a:gd name="T36" fmla="*/ 9 w 123"/>
              <a:gd name="T37" fmla="*/ 46 h 113"/>
              <a:gd name="T38" fmla="*/ 9 w 123"/>
              <a:gd name="T39" fmla="*/ 47 h 113"/>
              <a:gd name="T40" fmla="*/ 27 w 123"/>
              <a:gd name="T41" fmla="*/ 48 h 113"/>
              <a:gd name="T42" fmla="*/ 28 w 123"/>
              <a:gd name="T43" fmla="*/ 42 h 113"/>
              <a:gd name="T44" fmla="*/ 49 w 123"/>
              <a:gd name="T45" fmla="*/ 58 h 113"/>
              <a:gd name="T46" fmla="*/ 25 w 123"/>
              <a:gd name="T47" fmla="*/ 111 h 113"/>
              <a:gd name="T48" fmla="*/ 103 w 123"/>
              <a:gd name="T49" fmla="*/ 112 h 113"/>
              <a:gd name="T50" fmla="*/ 120 w 123"/>
              <a:gd name="T51" fmla="*/ 95 h 113"/>
              <a:gd name="T52" fmla="*/ 34 w 123"/>
              <a:gd name="T53" fmla="*/ 35 h 113"/>
              <a:gd name="T54" fmla="*/ 28 w 123"/>
              <a:gd name="T55" fmla="*/ 36 h 113"/>
              <a:gd name="T56" fmla="*/ 24 w 123"/>
              <a:gd name="T57" fmla="*/ 38 h 113"/>
              <a:gd name="T58" fmla="*/ 18 w 123"/>
              <a:gd name="T59" fmla="*/ 48 h 113"/>
              <a:gd name="T60" fmla="*/ 13 w 123"/>
              <a:gd name="T61" fmla="*/ 42 h 113"/>
              <a:gd name="T62" fmla="*/ 13 w 123"/>
              <a:gd name="T63" fmla="*/ 42 h 113"/>
              <a:gd name="T64" fmla="*/ 13 w 123"/>
              <a:gd name="T65" fmla="*/ 42 h 113"/>
              <a:gd name="T66" fmla="*/ 11 w 123"/>
              <a:gd name="T67" fmla="*/ 33 h 113"/>
              <a:gd name="T68" fmla="*/ 18 w 123"/>
              <a:gd name="T69" fmla="*/ 30 h 113"/>
              <a:gd name="T70" fmla="*/ 21 w 123"/>
              <a:gd name="T71" fmla="*/ 25 h 113"/>
              <a:gd name="T72" fmla="*/ 28 w 123"/>
              <a:gd name="T73" fmla="*/ 12 h 113"/>
              <a:gd name="T74" fmla="*/ 36 w 123"/>
              <a:gd name="T75" fmla="*/ 11 h 113"/>
              <a:gd name="T76" fmla="*/ 40 w 123"/>
              <a:gd name="T77" fmla="*/ 10 h 113"/>
              <a:gd name="T78" fmla="*/ 53 w 123"/>
              <a:gd name="T79" fmla="*/ 7 h 113"/>
              <a:gd name="T80" fmla="*/ 45 w 123"/>
              <a:gd name="T81" fmla="*/ 19 h 113"/>
              <a:gd name="T82" fmla="*/ 43 w 123"/>
              <a:gd name="T83" fmla="*/ 26 h 113"/>
              <a:gd name="T84" fmla="*/ 34 w 123"/>
              <a:gd name="T85" fmla="*/ 35 h 113"/>
              <a:gd name="T86" fmla="*/ 19 w 123"/>
              <a:gd name="T87" fmla="*/ 96 h 113"/>
              <a:gd name="T88" fmla="*/ 78 w 123"/>
              <a:gd name="T89" fmla="*/ 35 h 113"/>
              <a:gd name="T90" fmla="*/ 77 w 123"/>
              <a:gd name="T91" fmla="*/ 33 h 113"/>
              <a:gd name="T92" fmla="*/ 102 w 123"/>
              <a:gd name="T93" fmla="*/ 7 h 113"/>
              <a:gd name="T94" fmla="*/ 96 w 123"/>
              <a:gd name="T95" fmla="*/ 10 h 113"/>
              <a:gd name="T96" fmla="*/ 90 w 123"/>
              <a:gd name="T97" fmla="*/ 31 h 113"/>
              <a:gd name="T98" fmla="*/ 105 w 123"/>
              <a:gd name="T99" fmla="*/ 43 h 113"/>
              <a:gd name="T100" fmla="*/ 111 w 123"/>
              <a:gd name="T101" fmla="*/ 43 h 113"/>
              <a:gd name="T102" fmla="*/ 88 w 123"/>
              <a:gd name="T103" fmla="*/ 47 h 113"/>
              <a:gd name="T104" fmla="*/ 105 w 123"/>
              <a:gd name="T105" fmla="*/ 106 h 113"/>
              <a:gd name="T106" fmla="*/ 78 w 123"/>
              <a:gd name="T107" fmla="*/ 6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13">
                <a:moveTo>
                  <a:pt x="82" y="58"/>
                </a:moveTo>
                <a:cubicBezTo>
                  <a:pt x="88" y="53"/>
                  <a:pt x="88" y="53"/>
                  <a:pt x="88" y="53"/>
                </a:cubicBezTo>
                <a:cubicBezTo>
                  <a:pt x="90" y="54"/>
                  <a:pt x="92" y="54"/>
                  <a:pt x="95" y="54"/>
                </a:cubicBezTo>
                <a:cubicBezTo>
                  <a:pt x="98" y="55"/>
                  <a:pt x="101" y="54"/>
                  <a:pt x="104" y="54"/>
                </a:cubicBezTo>
                <a:cubicBezTo>
                  <a:pt x="108" y="53"/>
                  <a:pt x="112" y="50"/>
                  <a:pt x="115" y="48"/>
                </a:cubicBezTo>
                <a:cubicBezTo>
                  <a:pt x="118" y="45"/>
                  <a:pt x="121" y="41"/>
                  <a:pt x="122" y="38"/>
                </a:cubicBezTo>
                <a:cubicBezTo>
                  <a:pt x="123" y="36"/>
                  <a:pt x="122" y="34"/>
                  <a:pt x="121" y="34"/>
                </a:cubicBezTo>
                <a:cubicBezTo>
                  <a:pt x="120" y="34"/>
                  <a:pt x="119" y="34"/>
                  <a:pt x="119" y="34"/>
                </a:cubicBezTo>
                <a:cubicBezTo>
                  <a:pt x="111" y="36"/>
                  <a:pt x="111" y="36"/>
                  <a:pt x="111" y="36"/>
                </a:cubicBezTo>
                <a:cubicBezTo>
                  <a:pt x="105" y="37"/>
                  <a:pt x="105" y="37"/>
                  <a:pt x="105" y="37"/>
                </a:cubicBezTo>
                <a:cubicBezTo>
                  <a:pt x="100" y="33"/>
                  <a:pt x="100" y="33"/>
                  <a:pt x="100" y="33"/>
                </a:cubicBezTo>
                <a:cubicBezTo>
                  <a:pt x="96" y="28"/>
                  <a:pt x="96" y="28"/>
                  <a:pt x="96" y="28"/>
                </a:cubicBezTo>
                <a:cubicBezTo>
                  <a:pt x="97" y="22"/>
                  <a:pt x="97" y="22"/>
                  <a:pt x="97" y="22"/>
                </a:cubicBezTo>
                <a:cubicBezTo>
                  <a:pt x="99" y="16"/>
                  <a:pt x="99" y="16"/>
                  <a:pt x="99" y="16"/>
                </a:cubicBezTo>
                <a:cubicBezTo>
                  <a:pt x="105" y="14"/>
                  <a:pt x="105" y="14"/>
                  <a:pt x="105" y="14"/>
                </a:cubicBezTo>
                <a:cubicBezTo>
                  <a:pt x="113" y="12"/>
                  <a:pt x="113" y="12"/>
                  <a:pt x="113" y="12"/>
                </a:cubicBezTo>
                <a:cubicBezTo>
                  <a:pt x="115" y="11"/>
                  <a:pt x="115" y="10"/>
                  <a:pt x="115" y="8"/>
                </a:cubicBezTo>
                <a:cubicBezTo>
                  <a:pt x="115" y="8"/>
                  <a:pt x="115" y="7"/>
                  <a:pt x="114" y="7"/>
                </a:cubicBezTo>
                <a:cubicBezTo>
                  <a:pt x="111" y="4"/>
                  <a:pt x="107" y="2"/>
                  <a:pt x="103" y="1"/>
                </a:cubicBezTo>
                <a:cubicBezTo>
                  <a:pt x="99" y="1"/>
                  <a:pt x="95" y="1"/>
                  <a:pt x="90" y="2"/>
                </a:cubicBezTo>
                <a:cubicBezTo>
                  <a:pt x="83" y="4"/>
                  <a:pt x="78" y="8"/>
                  <a:pt x="74" y="14"/>
                </a:cubicBezTo>
                <a:cubicBezTo>
                  <a:pt x="71" y="20"/>
                  <a:pt x="70" y="28"/>
                  <a:pt x="71" y="35"/>
                </a:cubicBezTo>
                <a:cubicBezTo>
                  <a:pt x="71" y="35"/>
                  <a:pt x="71" y="35"/>
                  <a:pt x="71" y="35"/>
                </a:cubicBezTo>
                <a:cubicBezTo>
                  <a:pt x="72" y="35"/>
                  <a:pt x="72" y="35"/>
                  <a:pt x="72" y="35"/>
                </a:cubicBezTo>
                <a:cubicBezTo>
                  <a:pt x="66" y="41"/>
                  <a:pt x="66" y="41"/>
                  <a:pt x="66" y="41"/>
                </a:cubicBezTo>
                <a:cubicBezTo>
                  <a:pt x="48" y="24"/>
                  <a:pt x="48" y="24"/>
                  <a:pt x="48" y="24"/>
                </a:cubicBezTo>
                <a:cubicBezTo>
                  <a:pt x="49" y="23"/>
                  <a:pt x="49" y="22"/>
                  <a:pt x="50" y="21"/>
                </a:cubicBezTo>
                <a:cubicBezTo>
                  <a:pt x="50" y="21"/>
                  <a:pt x="50" y="21"/>
                  <a:pt x="50" y="21"/>
                </a:cubicBezTo>
                <a:cubicBezTo>
                  <a:pt x="50" y="19"/>
                  <a:pt x="51" y="18"/>
                  <a:pt x="51" y="17"/>
                </a:cubicBezTo>
                <a:cubicBezTo>
                  <a:pt x="52" y="15"/>
                  <a:pt x="54" y="13"/>
                  <a:pt x="55" y="13"/>
                </a:cubicBezTo>
                <a:cubicBezTo>
                  <a:pt x="57" y="12"/>
                  <a:pt x="59" y="12"/>
                  <a:pt x="62" y="12"/>
                </a:cubicBezTo>
                <a:cubicBezTo>
                  <a:pt x="63" y="12"/>
                  <a:pt x="64" y="12"/>
                  <a:pt x="64" y="11"/>
                </a:cubicBezTo>
                <a:cubicBezTo>
                  <a:pt x="65" y="10"/>
                  <a:pt x="65" y="8"/>
                  <a:pt x="64" y="7"/>
                </a:cubicBezTo>
                <a:cubicBezTo>
                  <a:pt x="60" y="3"/>
                  <a:pt x="55" y="0"/>
                  <a:pt x="50" y="0"/>
                </a:cubicBezTo>
                <a:cubicBezTo>
                  <a:pt x="45" y="0"/>
                  <a:pt x="41" y="1"/>
                  <a:pt x="36" y="5"/>
                </a:cubicBezTo>
                <a:cubicBezTo>
                  <a:pt x="35" y="5"/>
                  <a:pt x="34" y="6"/>
                  <a:pt x="33" y="6"/>
                </a:cubicBezTo>
                <a:cubicBezTo>
                  <a:pt x="33" y="7"/>
                  <a:pt x="32" y="7"/>
                  <a:pt x="32" y="7"/>
                </a:cubicBezTo>
                <a:cubicBezTo>
                  <a:pt x="30" y="6"/>
                  <a:pt x="30" y="6"/>
                  <a:pt x="30" y="6"/>
                </a:cubicBezTo>
                <a:cubicBezTo>
                  <a:pt x="30" y="6"/>
                  <a:pt x="30" y="6"/>
                  <a:pt x="30" y="6"/>
                </a:cubicBezTo>
                <a:cubicBezTo>
                  <a:pt x="29" y="5"/>
                  <a:pt x="27" y="5"/>
                  <a:pt x="26" y="6"/>
                </a:cubicBezTo>
                <a:cubicBezTo>
                  <a:pt x="13" y="18"/>
                  <a:pt x="13" y="18"/>
                  <a:pt x="13" y="18"/>
                </a:cubicBezTo>
                <a:cubicBezTo>
                  <a:pt x="12" y="20"/>
                  <a:pt x="12" y="21"/>
                  <a:pt x="13" y="22"/>
                </a:cubicBezTo>
                <a:cubicBezTo>
                  <a:pt x="15" y="24"/>
                  <a:pt x="15" y="24"/>
                  <a:pt x="15" y="24"/>
                </a:cubicBezTo>
                <a:cubicBezTo>
                  <a:pt x="14" y="25"/>
                  <a:pt x="14" y="25"/>
                  <a:pt x="14" y="25"/>
                </a:cubicBezTo>
                <a:cubicBezTo>
                  <a:pt x="14" y="25"/>
                  <a:pt x="14" y="25"/>
                  <a:pt x="14" y="25"/>
                </a:cubicBezTo>
                <a:cubicBezTo>
                  <a:pt x="14" y="25"/>
                  <a:pt x="14" y="26"/>
                  <a:pt x="13" y="27"/>
                </a:cubicBezTo>
                <a:cubicBezTo>
                  <a:pt x="13" y="27"/>
                  <a:pt x="13" y="27"/>
                  <a:pt x="12" y="27"/>
                </a:cubicBezTo>
                <a:cubicBezTo>
                  <a:pt x="12" y="27"/>
                  <a:pt x="11" y="28"/>
                  <a:pt x="10" y="27"/>
                </a:cubicBezTo>
                <a:cubicBezTo>
                  <a:pt x="9" y="27"/>
                  <a:pt x="8" y="28"/>
                  <a:pt x="7" y="28"/>
                </a:cubicBezTo>
                <a:cubicBezTo>
                  <a:pt x="1" y="35"/>
                  <a:pt x="1" y="35"/>
                  <a:pt x="1" y="35"/>
                </a:cubicBezTo>
                <a:cubicBezTo>
                  <a:pt x="0" y="36"/>
                  <a:pt x="0" y="38"/>
                  <a:pt x="1" y="39"/>
                </a:cubicBezTo>
                <a:cubicBezTo>
                  <a:pt x="8" y="46"/>
                  <a:pt x="8" y="46"/>
                  <a:pt x="8" y="46"/>
                </a:cubicBezTo>
                <a:cubicBezTo>
                  <a:pt x="8" y="46"/>
                  <a:pt x="8" y="46"/>
                  <a:pt x="8"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cubicBezTo>
                  <a:pt x="9" y="47"/>
                  <a:pt x="9" y="47"/>
                  <a:pt x="9" y="47"/>
                </a:cubicBezTo>
                <a:cubicBezTo>
                  <a:pt x="16" y="54"/>
                  <a:pt x="16" y="54"/>
                  <a:pt x="16" y="54"/>
                </a:cubicBezTo>
                <a:cubicBezTo>
                  <a:pt x="18" y="55"/>
                  <a:pt x="19" y="55"/>
                  <a:pt x="21" y="54"/>
                </a:cubicBezTo>
                <a:cubicBezTo>
                  <a:pt x="27" y="48"/>
                  <a:pt x="27" y="48"/>
                  <a:pt x="27" y="48"/>
                </a:cubicBezTo>
                <a:cubicBezTo>
                  <a:pt x="27" y="47"/>
                  <a:pt x="28" y="46"/>
                  <a:pt x="28" y="45"/>
                </a:cubicBezTo>
                <a:cubicBezTo>
                  <a:pt x="28" y="45"/>
                  <a:pt x="28" y="44"/>
                  <a:pt x="28" y="43"/>
                </a:cubicBezTo>
                <a:cubicBezTo>
                  <a:pt x="28" y="43"/>
                  <a:pt x="28" y="43"/>
                  <a:pt x="28" y="42"/>
                </a:cubicBezTo>
                <a:cubicBezTo>
                  <a:pt x="29" y="42"/>
                  <a:pt x="30" y="41"/>
                  <a:pt x="31" y="41"/>
                </a:cubicBezTo>
                <a:cubicBezTo>
                  <a:pt x="31" y="41"/>
                  <a:pt x="31" y="41"/>
                  <a:pt x="31" y="41"/>
                </a:cubicBezTo>
                <a:cubicBezTo>
                  <a:pt x="49" y="58"/>
                  <a:pt x="49" y="58"/>
                  <a:pt x="49" y="58"/>
                </a:cubicBezTo>
                <a:cubicBezTo>
                  <a:pt x="13" y="94"/>
                  <a:pt x="13" y="94"/>
                  <a:pt x="13" y="94"/>
                </a:cubicBezTo>
                <a:cubicBezTo>
                  <a:pt x="11" y="95"/>
                  <a:pt x="11" y="97"/>
                  <a:pt x="13" y="98"/>
                </a:cubicBezTo>
                <a:cubicBezTo>
                  <a:pt x="25" y="111"/>
                  <a:pt x="25" y="111"/>
                  <a:pt x="25" y="111"/>
                </a:cubicBezTo>
                <a:cubicBezTo>
                  <a:pt x="27" y="112"/>
                  <a:pt x="28" y="112"/>
                  <a:pt x="30" y="111"/>
                </a:cubicBezTo>
                <a:cubicBezTo>
                  <a:pt x="66" y="75"/>
                  <a:pt x="66" y="75"/>
                  <a:pt x="66" y="75"/>
                </a:cubicBezTo>
                <a:cubicBezTo>
                  <a:pt x="103" y="112"/>
                  <a:pt x="103" y="112"/>
                  <a:pt x="103" y="112"/>
                </a:cubicBezTo>
                <a:cubicBezTo>
                  <a:pt x="104" y="113"/>
                  <a:pt x="106" y="113"/>
                  <a:pt x="107" y="112"/>
                </a:cubicBezTo>
                <a:cubicBezTo>
                  <a:pt x="120" y="99"/>
                  <a:pt x="120" y="99"/>
                  <a:pt x="120" y="99"/>
                </a:cubicBezTo>
                <a:cubicBezTo>
                  <a:pt x="121" y="98"/>
                  <a:pt x="121" y="96"/>
                  <a:pt x="120" y="95"/>
                </a:cubicBezTo>
                <a:cubicBezTo>
                  <a:pt x="82" y="58"/>
                  <a:pt x="82" y="58"/>
                  <a:pt x="82" y="58"/>
                </a:cubicBezTo>
                <a:close/>
                <a:moveTo>
                  <a:pt x="34" y="35"/>
                </a:moveTo>
                <a:cubicBezTo>
                  <a:pt x="34" y="35"/>
                  <a:pt x="34" y="35"/>
                  <a:pt x="34" y="35"/>
                </a:cubicBezTo>
                <a:cubicBezTo>
                  <a:pt x="33" y="34"/>
                  <a:pt x="31" y="34"/>
                  <a:pt x="30" y="35"/>
                </a:cubicBezTo>
                <a:cubicBezTo>
                  <a:pt x="29" y="35"/>
                  <a:pt x="29" y="36"/>
                  <a:pt x="28" y="36"/>
                </a:cubicBezTo>
                <a:cubicBezTo>
                  <a:pt x="28" y="36"/>
                  <a:pt x="28" y="36"/>
                  <a:pt x="28" y="36"/>
                </a:cubicBezTo>
                <a:cubicBezTo>
                  <a:pt x="28" y="36"/>
                  <a:pt x="28" y="36"/>
                  <a:pt x="28" y="36"/>
                </a:cubicBezTo>
                <a:cubicBezTo>
                  <a:pt x="27" y="36"/>
                  <a:pt x="26" y="37"/>
                  <a:pt x="26" y="37"/>
                </a:cubicBezTo>
                <a:cubicBezTo>
                  <a:pt x="25" y="37"/>
                  <a:pt x="25" y="38"/>
                  <a:pt x="24" y="38"/>
                </a:cubicBezTo>
                <a:cubicBezTo>
                  <a:pt x="24" y="39"/>
                  <a:pt x="23" y="40"/>
                  <a:pt x="22" y="41"/>
                </a:cubicBezTo>
                <a:cubicBezTo>
                  <a:pt x="22" y="42"/>
                  <a:pt x="22" y="43"/>
                  <a:pt x="22" y="45"/>
                </a:cubicBezTo>
                <a:cubicBezTo>
                  <a:pt x="18" y="48"/>
                  <a:pt x="18" y="48"/>
                  <a:pt x="18" y="48"/>
                </a:cubicBezTo>
                <a:cubicBezTo>
                  <a:pt x="13" y="43"/>
                  <a:pt x="13" y="43"/>
                  <a:pt x="13" y="43"/>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2" y="42"/>
                  <a:pt x="12" y="42"/>
                  <a:pt x="12" y="42"/>
                </a:cubicBezTo>
                <a:cubicBezTo>
                  <a:pt x="7" y="37"/>
                  <a:pt x="7" y="37"/>
                  <a:pt x="7" y="37"/>
                </a:cubicBezTo>
                <a:cubicBezTo>
                  <a:pt x="11" y="33"/>
                  <a:pt x="11" y="33"/>
                  <a:pt x="11" y="33"/>
                </a:cubicBezTo>
                <a:cubicBezTo>
                  <a:pt x="12" y="33"/>
                  <a:pt x="13" y="33"/>
                  <a:pt x="14" y="33"/>
                </a:cubicBezTo>
                <a:cubicBezTo>
                  <a:pt x="15" y="32"/>
                  <a:pt x="17" y="32"/>
                  <a:pt x="18" y="31"/>
                </a:cubicBezTo>
                <a:cubicBezTo>
                  <a:pt x="18" y="30"/>
                  <a:pt x="18" y="30"/>
                  <a:pt x="18" y="30"/>
                </a:cubicBezTo>
                <a:cubicBezTo>
                  <a:pt x="19" y="29"/>
                  <a:pt x="19" y="28"/>
                  <a:pt x="20" y="27"/>
                </a:cubicBezTo>
                <a:cubicBezTo>
                  <a:pt x="20" y="27"/>
                  <a:pt x="20" y="27"/>
                  <a:pt x="20" y="27"/>
                </a:cubicBezTo>
                <a:cubicBezTo>
                  <a:pt x="20" y="27"/>
                  <a:pt x="20" y="26"/>
                  <a:pt x="21" y="25"/>
                </a:cubicBezTo>
                <a:cubicBezTo>
                  <a:pt x="22" y="24"/>
                  <a:pt x="21" y="22"/>
                  <a:pt x="20" y="21"/>
                </a:cubicBezTo>
                <a:cubicBezTo>
                  <a:pt x="20" y="20"/>
                  <a:pt x="20" y="20"/>
                  <a:pt x="20" y="20"/>
                </a:cubicBezTo>
                <a:cubicBezTo>
                  <a:pt x="28" y="12"/>
                  <a:pt x="28" y="12"/>
                  <a:pt x="28" y="12"/>
                </a:cubicBezTo>
                <a:cubicBezTo>
                  <a:pt x="29" y="13"/>
                  <a:pt x="29" y="13"/>
                  <a:pt x="29" y="13"/>
                </a:cubicBezTo>
                <a:cubicBezTo>
                  <a:pt x="30" y="14"/>
                  <a:pt x="32" y="14"/>
                  <a:pt x="33" y="13"/>
                </a:cubicBezTo>
                <a:cubicBezTo>
                  <a:pt x="34" y="12"/>
                  <a:pt x="35" y="12"/>
                  <a:pt x="36" y="11"/>
                </a:cubicBezTo>
                <a:cubicBezTo>
                  <a:pt x="36" y="11"/>
                  <a:pt x="36" y="11"/>
                  <a:pt x="36" y="11"/>
                </a:cubicBezTo>
                <a:cubicBezTo>
                  <a:pt x="37" y="11"/>
                  <a:pt x="38" y="11"/>
                  <a:pt x="39" y="10"/>
                </a:cubicBezTo>
                <a:cubicBezTo>
                  <a:pt x="39" y="10"/>
                  <a:pt x="40" y="10"/>
                  <a:pt x="40" y="10"/>
                </a:cubicBezTo>
                <a:cubicBezTo>
                  <a:pt x="43" y="7"/>
                  <a:pt x="46" y="6"/>
                  <a:pt x="50" y="6"/>
                </a:cubicBezTo>
                <a:cubicBezTo>
                  <a:pt x="51" y="6"/>
                  <a:pt x="53" y="6"/>
                  <a:pt x="54" y="7"/>
                </a:cubicBezTo>
                <a:cubicBezTo>
                  <a:pt x="54" y="7"/>
                  <a:pt x="53" y="7"/>
                  <a:pt x="53" y="7"/>
                </a:cubicBezTo>
                <a:cubicBezTo>
                  <a:pt x="50" y="9"/>
                  <a:pt x="48" y="11"/>
                  <a:pt x="46" y="14"/>
                </a:cubicBezTo>
                <a:cubicBezTo>
                  <a:pt x="46" y="14"/>
                  <a:pt x="46" y="15"/>
                  <a:pt x="46" y="15"/>
                </a:cubicBezTo>
                <a:cubicBezTo>
                  <a:pt x="46" y="16"/>
                  <a:pt x="45" y="17"/>
                  <a:pt x="45" y="19"/>
                </a:cubicBezTo>
                <a:cubicBezTo>
                  <a:pt x="44" y="19"/>
                  <a:pt x="44" y="19"/>
                  <a:pt x="44" y="19"/>
                </a:cubicBezTo>
                <a:cubicBezTo>
                  <a:pt x="44" y="20"/>
                  <a:pt x="43" y="21"/>
                  <a:pt x="42" y="23"/>
                </a:cubicBezTo>
                <a:cubicBezTo>
                  <a:pt x="41" y="24"/>
                  <a:pt x="42" y="25"/>
                  <a:pt x="43" y="26"/>
                </a:cubicBezTo>
                <a:cubicBezTo>
                  <a:pt x="61" y="45"/>
                  <a:pt x="61" y="45"/>
                  <a:pt x="61" y="45"/>
                </a:cubicBezTo>
                <a:cubicBezTo>
                  <a:pt x="53" y="54"/>
                  <a:pt x="53" y="54"/>
                  <a:pt x="53" y="54"/>
                </a:cubicBezTo>
                <a:cubicBezTo>
                  <a:pt x="34" y="35"/>
                  <a:pt x="34" y="35"/>
                  <a:pt x="34" y="35"/>
                </a:cubicBezTo>
                <a:close/>
                <a:moveTo>
                  <a:pt x="27" y="105"/>
                </a:moveTo>
                <a:cubicBezTo>
                  <a:pt x="27" y="105"/>
                  <a:pt x="27" y="105"/>
                  <a:pt x="27" y="105"/>
                </a:cubicBezTo>
                <a:cubicBezTo>
                  <a:pt x="19" y="96"/>
                  <a:pt x="19" y="96"/>
                  <a:pt x="19" y="96"/>
                </a:cubicBezTo>
                <a:cubicBezTo>
                  <a:pt x="55" y="60"/>
                  <a:pt x="55" y="60"/>
                  <a:pt x="55" y="60"/>
                </a:cubicBezTo>
                <a:cubicBezTo>
                  <a:pt x="77" y="38"/>
                  <a:pt x="77" y="38"/>
                  <a:pt x="77" y="38"/>
                </a:cubicBezTo>
                <a:cubicBezTo>
                  <a:pt x="78" y="37"/>
                  <a:pt x="78" y="36"/>
                  <a:pt x="78" y="35"/>
                </a:cubicBezTo>
                <a:cubicBezTo>
                  <a:pt x="77" y="34"/>
                  <a:pt x="77" y="34"/>
                  <a:pt x="77" y="34"/>
                </a:cubicBezTo>
                <a:cubicBezTo>
                  <a:pt x="77" y="33"/>
                  <a:pt x="77" y="33"/>
                  <a:pt x="77" y="33"/>
                </a:cubicBezTo>
                <a:cubicBezTo>
                  <a:pt x="77" y="33"/>
                  <a:pt x="77" y="33"/>
                  <a:pt x="77" y="33"/>
                </a:cubicBezTo>
                <a:cubicBezTo>
                  <a:pt x="76" y="28"/>
                  <a:pt x="76" y="22"/>
                  <a:pt x="79" y="17"/>
                </a:cubicBezTo>
                <a:cubicBezTo>
                  <a:pt x="82" y="13"/>
                  <a:pt x="86" y="9"/>
                  <a:pt x="92" y="7"/>
                </a:cubicBezTo>
                <a:cubicBezTo>
                  <a:pt x="95" y="7"/>
                  <a:pt x="99" y="6"/>
                  <a:pt x="102" y="7"/>
                </a:cubicBezTo>
                <a:cubicBezTo>
                  <a:pt x="103" y="7"/>
                  <a:pt x="104" y="8"/>
                  <a:pt x="105" y="8"/>
                </a:cubicBezTo>
                <a:cubicBezTo>
                  <a:pt x="104" y="8"/>
                  <a:pt x="104" y="8"/>
                  <a:pt x="104" y="8"/>
                </a:cubicBezTo>
                <a:cubicBezTo>
                  <a:pt x="96" y="10"/>
                  <a:pt x="96" y="10"/>
                  <a:pt x="96" y="10"/>
                </a:cubicBezTo>
                <a:cubicBezTo>
                  <a:pt x="95" y="11"/>
                  <a:pt x="94" y="11"/>
                  <a:pt x="94" y="12"/>
                </a:cubicBezTo>
                <a:cubicBezTo>
                  <a:pt x="90" y="28"/>
                  <a:pt x="90" y="28"/>
                  <a:pt x="90" y="28"/>
                </a:cubicBezTo>
                <a:cubicBezTo>
                  <a:pt x="89" y="29"/>
                  <a:pt x="90" y="30"/>
                  <a:pt x="90" y="31"/>
                </a:cubicBezTo>
                <a:cubicBezTo>
                  <a:pt x="96" y="37"/>
                  <a:pt x="96" y="37"/>
                  <a:pt x="96" y="37"/>
                </a:cubicBezTo>
                <a:cubicBezTo>
                  <a:pt x="102" y="43"/>
                  <a:pt x="102" y="43"/>
                  <a:pt x="102" y="43"/>
                </a:cubicBezTo>
                <a:cubicBezTo>
                  <a:pt x="102" y="43"/>
                  <a:pt x="104" y="44"/>
                  <a:pt x="105" y="43"/>
                </a:cubicBezTo>
                <a:cubicBezTo>
                  <a:pt x="113" y="41"/>
                  <a:pt x="113" y="41"/>
                  <a:pt x="113" y="41"/>
                </a:cubicBezTo>
                <a:cubicBezTo>
                  <a:pt x="114" y="41"/>
                  <a:pt x="114" y="41"/>
                  <a:pt x="114" y="41"/>
                </a:cubicBezTo>
                <a:cubicBezTo>
                  <a:pt x="113" y="42"/>
                  <a:pt x="112" y="43"/>
                  <a:pt x="111" y="43"/>
                </a:cubicBezTo>
                <a:cubicBezTo>
                  <a:pt x="109" y="46"/>
                  <a:pt x="106" y="47"/>
                  <a:pt x="103" y="48"/>
                </a:cubicBezTo>
                <a:cubicBezTo>
                  <a:pt x="100" y="49"/>
                  <a:pt x="98" y="49"/>
                  <a:pt x="95" y="49"/>
                </a:cubicBezTo>
                <a:cubicBezTo>
                  <a:pt x="93" y="48"/>
                  <a:pt x="91" y="48"/>
                  <a:pt x="88" y="47"/>
                </a:cubicBezTo>
                <a:cubicBezTo>
                  <a:pt x="87" y="46"/>
                  <a:pt x="86" y="46"/>
                  <a:pt x="85" y="47"/>
                </a:cubicBezTo>
                <a:cubicBezTo>
                  <a:pt x="27" y="105"/>
                  <a:pt x="27" y="105"/>
                  <a:pt x="27" y="105"/>
                </a:cubicBezTo>
                <a:close/>
                <a:moveTo>
                  <a:pt x="105" y="106"/>
                </a:moveTo>
                <a:cubicBezTo>
                  <a:pt x="105" y="106"/>
                  <a:pt x="105" y="106"/>
                  <a:pt x="105" y="106"/>
                </a:cubicBezTo>
                <a:cubicBezTo>
                  <a:pt x="70" y="71"/>
                  <a:pt x="70" y="71"/>
                  <a:pt x="70" y="71"/>
                </a:cubicBezTo>
                <a:cubicBezTo>
                  <a:pt x="78" y="62"/>
                  <a:pt x="78" y="62"/>
                  <a:pt x="78" y="62"/>
                </a:cubicBezTo>
                <a:cubicBezTo>
                  <a:pt x="113" y="97"/>
                  <a:pt x="113" y="97"/>
                  <a:pt x="113" y="97"/>
                </a:cubicBezTo>
                <a:cubicBezTo>
                  <a:pt x="105" y="106"/>
                  <a:pt x="105" y="106"/>
                  <a:pt x="105"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Tree>
    <p:extLst>
      <p:ext uri="{BB962C8B-B14F-4D97-AF65-F5344CB8AC3E}">
        <p14:creationId xmlns:p14="http://schemas.microsoft.com/office/powerpoint/2010/main" val="29645826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right)">
                                      <p:cBhvr>
                                        <p:cTn id="29" dur="500"/>
                                        <p:tgtEl>
                                          <p:spTgt spid="3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right)">
                                      <p:cBhvr>
                                        <p:cTn id="53" dur="500"/>
                                        <p:tgtEl>
                                          <p:spTgt spid="20"/>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left)">
                                      <p:cBhvr>
                                        <p:cTn id="61" dur="500"/>
                                        <p:tgtEl>
                                          <p:spTgt spid="3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down)">
                                      <p:cBhvr>
                                        <p:cTn id="69" dur="500"/>
                                        <p:tgtEl>
                                          <p:spTgt spid="21"/>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par>
                          <p:cTn id="74" fill="hold">
                            <p:stCondLst>
                              <p:cond delay="1000"/>
                            </p:stCondLst>
                            <p:childTnLst>
                              <p:par>
                                <p:cTn id="75" presetID="22" presetClass="entr" presetSubtype="2"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right)">
                                      <p:cBhvr>
                                        <p:cTn id="77" dur="500"/>
                                        <p:tgtEl>
                                          <p:spTgt spid="37"/>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right)">
                                      <p:cBhvr>
                                        <p:cTn id="80" dur="500"/>
                                        <p:tgtEl>
                                          <p:spTgt spid="40"/>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500"/>
                                        <p:tgtEl>
                                          <p:spTgt spid="1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0" grpId="0" animBg="1"/>
      <p:bldP spid="31" grpId="0" animBg="1"/>
      <p:bldP spid="32" grpId="0" animBg="1"/>
      <p:bldP spid="33" grpId="0" animBg="1"/>
      <p:bldP spid="35" grpId="0"/>
      <p:bldP spid="36" grpId="0" animBg="1"/>
      <p:bldP spid="37" grpId="0"/>
      <p:bldP spid="38" grpId="0"/>
      <p:bldP spid="39" grpId="0"/>
      <p:bldP spid="40" grpId="0" animBg="1"/>
      <p:bldP spid="41" grpId="0" animBg="1"/>
      <p:bldP spid="42"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24929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登陆与日志功能介绍</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sp>
        <p:nvSpPr>
          <p:cNvPr id="6" name="Freeform 10"/>
          <p:cNvSpPr/>
          <p:nvPr/>
        </p:nvSpPr>
        <p:spPr bwMode="auto">
          <a:xfrm>
            <a:off x="5284236" y="4852820"/>
            <a:ext cx="1591753" cy="2018589"/>
          </a:xfrm>
          <a:custGeom>
            <a:avLst/>
            <a:gdLst>
              <a:gd name="T0" fmla="*/ 369 w 889"/>
              <a:gd name="T1" fmla="*/ 1124 h 1124"/>
              <a:gd name="T2" fmla="*/ 713 w 889"/>
              <a:gd name="T3" fmla="*/ 1124 h 1124"/>
              <a:gd name="T4" fmla="*/ 676 w 889"/>
              <a:gd name="T5" fmla="*/ 705 h 1124"/>
              <a:gd name="T6" fmla="*/ 862 w 889"/>
              <a:gd name="T7" fmla="*/ 273 h 1124"/>
              <a:gd name="T8" fmla="*/ 853 w 889"/>
              <a:gd name="T9" fmla="*/ 202 h 1124"/>
              <a:gd name="T10" fmla="*/ 775 w 889"/>
              <a:gd name="T11" fmla="*/ 257 h 1124"/>
              <a:gd name="T12" fmla="*/ 612 w 889"/>
              <a:gd name="T13" fmla="*/ 387 h 1124"/>
              <a:gd name="T14" fmla="*/ 489 w 889"/>
              <a:gd name="T15" fmla="*/ 141 h 1124"/>
              <a:gd name="T16" fmla="*/ 417 w 889"/>
              <a:gd name="T17" fmla="*/ 5 h 1124"/>
              <a:gd name="T18" fmla="*/ 404 w 889"/>
              <a:gd name="T19" fmla="*/ 155 h 1124"/>
              <a:gd name="T20" fmla="*/ 405 w 889"/>
              <a:gd name="T21" fmla="*/ 327 h 1124"/>
              <a:gd name="T22" fmla="*/ 275 w 889"/>
              <a:gd name="T23" fmla="*/ 196 h 1124"/>
              <a:gd name="T24" fmla="*/ 154 w 889"/>
              <a:gd name="T25" fmla="*/ 49 h 1124"/>
              <a:gd name="T26" fmla="*/ 207 w 889"/>
              <a:gd name="T27" fmla="*/ 218 h 1124"/>
              <a:gd name="T28" fmla="*/ 281 w 889"/>
              <a:gd name="T29" fmla="*/ 387 h 1124"/>
              <a:gd name="T30" fmla="*/ 155 w 889"/>
              <a:gd name="T31" fmla="*/ 273 h 1124"/>
              <a:gd name="T32" fmla="*/ 28 w 889"/>
              <a:gd name="T33" fmla="*/ 187 h 1124"/>
              <a:gd name="T34" fmla="*/ 113 w 889"/>
              <a:gd name="T35" fmla="*/ 350 h 1124"/>
              <a:gd name="T36" fmla="*/ 234 w 889"/>
              <a:gd name="T37" fmla="*/ 489 h 1124"/>
              <a:gd name="T38" fmla="*/ 107 w 889"/>
              <a:gd name="T39" fmla="*/ 421 h 1124"/>
              <a:gd name="T40" fmla="*/ 29 w 889"/>
              <a:gd name="T41" fmla="*/ 413 h 1124"/>
              <a:gd name="T42" fmla="*/ 173 w 889"/>
              <a:gd name="T43" fmla="*/ 550 h 1124"/>
              <a:gd name="T44" fmla="*/ 397 w 889"/>
              <a:gd name="T45" fmla="*/ 850 h 1124"/>
              <a:gd name="T46" fmla="*/ 369 w 889"/>
              <a:gd name="T47" fmla="*/ 112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124">
                <a:moveTo>
                  <a:pt x="369" y="1124"/>
                </a:moveTo>
                <a:cubicBezTo>
                  <a:pt x="713" y="1124"/>
                  <a:pt x="713" y="1124"/>
                  <a:pt x="713" y="1124"/>
                </a:cubicBezTo>
                <a:cubicBezTo>
                  <a:pt x="713" y="1124"/>
                  <a:pt x="608" y="991"/>
                  <a:pt x="676" y="705"/>
                </a:cubicBezTo>
                <a:cubicBezTo>
                  <a:pt x="744" y="420"/>
                  <a:pt x="845" y="300"/>
                  <a:pt x="862" y="273"/>
                </a:cubicBezTo>
                <a:cubicBezTo>
                  <a:pt x="880" y="247"/>
                  <a:pt x="889" y="215"/>
                  <a:pt x="853" y="202"/>
                </a:cubicBezTo>
                <a:cubicBezTo>
                  <a:pt x="824" y="191"/>
                  <a:pt x="784" y="242"/>
                  <a:pt x="775" y="257"/>
                </a:cubicBezTo>
                <a:cubicBezTo>
                  <a:pt x="766" y="272"/>
                  <a:pt x="693" y="394"/>
                  <a:pt x="612" y="387"/>
                </a:cubicBezTo>
                <a:cubicBezTo>
                  <a:pt x="531" y="380"/>
                  <a:pt x="510" y="225"/>
                  <a:pt x="489" y="141"/>
                </a:cubicBezTo>
                <a:cubicBezTo>
                  <a:pt x="468" y="57"/>
                  <a:pt x="454" y="0"/>
                  <a:pt x="417" y="5"/>
                </a:cubicBezTo>
                <a:cubicBezTo>
                  <a:pt x="383" y="10"/>
                  <a:pt x="401" y="127"/>
                  <a:pt x="404" y="155"/>
                </a:cubicBezTo>
                <a:cubicBezTo>
                  <a:pt x="407" y="183"/>
                  <a:pt x="438" y="315"/>
                  <a:pt x="405" y="327"/>
                </a:cubicBezTo>
                <a:cubicBezTo>
                  <a:pt x="372" y="339"/>
                  <a:pt x="306" y="258"/>
                  <a:pt x="275" y="196"/>
                </a:cubicBezTo>
                <a:cubicBezTo>
                  <a:pt x="244" y="134"/>
                  <a:pt x="204" y="27"/>
                  <a:pt x="154" y="49"/>
                </a:cubicBezTo>
                <a:cubicBezTo>
                  <a:pt x="113" y="68"/>
                  <a:pt x="193" y="189"/>
                  <a:pt x="207" y="218"/>
                </a:cubicBezTo>
                <a:cubicBezTo>
                  <a:pt x="221" y="247"/>
                  <a:pt x="293" y="374"/>
                  <a:pt x="281" y="387"/>
                </a:cubicBezTo>
                <a:cubicBezTo>
                  <a:pt x="269" y="400"/>
                  <a:pt x="178" y="299"/>
                  <a:pt x="155" y="273"/>
                </a:cubicBezTo>
                <a:cubicBezTo>
                  <a:pt x="132" y="247"/>
                  <a:pt x="56" y="155"/>
                  <a:pt x="28" y="187"/>
                </a:cubicBezTo>
                <a:cubicBezTo>
                  <a:pt x="0" y="219"/>
                  <a:pt x="67" y="306"/>
                  <a:pt x="113" y="350"/>
                </a:cubicBezTo>
                <a:cubicBezTo>
                  <a:pt x="159" y="394"/>
                  <a:pt x="243" y="472"/>
                  <a:pt x="234" y="489"/>
                </a:cubicBezTo>
                <a:cubicBezTo>
                  <a:pt x="225" y="506"/>
                  <a:pt x="133" y="437"/>
                  <a:pt x="107" y="421"/>
                </a:cubicBezTo>
                <a:cubicBezTo>
                  <a:pt x="81" y="405"/>
                  <a:pt x="39" y="384"/>
                  <a:pt x="29" y="413"/>
                </a:cubicBezTo>
                <a:cubicBezTo>
                  <a:pt x="20" y="441"/>
                  <a:pt x="79" y="497"/>
                  <a:pt x="173" y="550"/>
                </a:cubicBezTo>
                <a:cubicBezTo>
                  <a:pt x="267" y="603"/>
                  <a:pt x="394" y="692"/>
                  <a:pt x="397" y="850"/>
                </a:cubicBezTo>
                <a:cubicBezTo>
                  <a:pt x="400" y="1008"/>
                  <a:pt x="375" y="1107"/>
                  <a:pt x="369" y="1124"/>
                </a:cubicBezTo>
                <a:close/>
              </a:path>
            </a:pathLst>
          </a:custGeom>
          <a:solidFill>
            <a:srgbClr val="FFFFFF">
              <a:lumMod val="50000"/>
            </a:srgbClr>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sp>
        <p:nvSpPr>
          <p:cNvPr id="8" name="Freeform 11"/>
          <p:cNvSpPr/>
          <p:nvPr/>
        </p:nvSpPr>
        <p:spPr bwMode="auto">
          <a:xfrm rot="1294498">
            <a:off x="6876199" y="4414286"/>
            <a:ext cx="1790484" cy="1557839"/>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sp>
        <p:nvSpPr>
          <p:cNvPr id="9" name="Freeform 12"/>
          <p:cNvSpPr/>
          <p:nvPr/>
        </p:nvSpPr>
        <p:spPr bwMode="auto">
          <a:xfrm rot="1176554">
            <a:off x="6605828" y="2315481"/>
            <a:ext cx="1519141" cy="2723829"/>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sp>
        <p:nvSpPr>
          <p:cNvPr id="10" name="Freeform 13"/>
          <p:cNvSpPr/>
          <p:nvPr/>
        </p:nvSpPr>
        <p:spPr bwMode="auto">
          <a:xfrm rot="20405720">
            <a:off x="3911983" y="2700988"/>
            <a:ext cx="1704495" cy="2488720"/>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sp>
        <p:nvSpPr>
          <p:cNvPr id="11" name="Freeform 14"/>
          <p:cNvSpPr/>
          <p:nvPr/>
        </p:nvSpPr>
        <p:spPr bwMode="auto">
          <a:xfrm>
            <a:off x="3368584" y="4659295"/>
            <a:ext cx="1889849" cy="1292147"/>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sp>
        <p:nvSpPr>
          <p:cNvPr id="16" name="Freeform 13">
            <a:extLst>
              <a:ext uri="{FF2B5EF4-FFF2-40B4-BE49-F238E27FC236}">
                <a16:creationId xmlns:a16="http://schemas.microsoft.com/office/drawing/2014/main" id="{CAE6CA54-9495-43B9-BF72-B76E0A5285B5}"/>
              </a:ext>
            </a:extLst>
          </p:cNvPr>
          <p:cNvSpPr/>
          <p:nvPr/>
        </p:nvSpPr>
        <p:spPr bwMode="auto">
          <a:xfrm rot="590761">
            <a:off x="5078260" y="2043168"/>
            <a:ext cx="1704495" cy="2488720"/>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sp>
        <p:nvSpPr>
          <p:cNvPr id="18" name="Rectangle 24">
            <a:extLst>
              <a:ext uri="{FF2B5EF4-FFF2-40B4-BE49-F238E27FC236}">
                <a16:creationId xmlns:a16="http://schemas.microsoft.com/office/drawing/2014/main" id="{6E1B1C44-8198-482C-95F2-89097337B6E9}"/>
              </a:ext>
            </a:extLst>
          </p:cNvPr>
          <p:cNvSpPr>
            <a:spLocks noChangeArrowheads="1"/>
          </p:cNvSpPr>
          <p:nvPr/>
        </p:nvSpPr>
        <p:spPr bwMode="auto">
          <a:xfrm>
            <a:off x="8844499" y="4659295"/>
            <a:ext cx="1896396" cy="67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事务日志查看</a:t>
            </a:r>
          </a:p>
          <a:p>
            <a:pPr defTabSz="1219170">
              <a:lnSpc>
                <a:spcPct val="120000"/>
              </a:lnSpc>
              <a:spcBef>
                <a:spcPts val="400"/>
              </a:spcBef>
            </a:pPr>
            <a:r>
              <a:rPr lang="zh-CN" altLang="en-US" sz="1067" dirty="0">
                <a:solidFill>
                  <a:srgbClr val="FFFFFF">
                    <a:lumMod val="50000"/>
                  </a:srgbClr>
                </a:solidFill>
                <a:latin typeface="Calibri"/>
                <a:ea typeface="宋体" panose="02010600030101010101" pitchFamily="2" charset="-122"/>
              </a:rPr>
              <a:t>管理员通过导航栏的日志项进行操作日志的查看。</a:t>
            </a:r>
          </a:p>
        </p:txBody>
      </p:sp>
      <p:sp>
        <p:nvSpPr>
          <p:cNvPr id="19" name="Rectangle 24">
            <a:extLst>
              <a:ext uri="{FF2B5EF4-FFF2-40B4-BE49-F238E27FC236}">
                <a16:creationId xmlns:a16="http://schemas.microsoft.com/office/drawing/2014/main" id="{1B976E01-0052-4171-ADCC-A920BDB51062}"/>
              </a:ext>
            </a:extLst>
          </p:cNvPr>
          <p:cNvSpPr>
            <a:spLocks noChangeArrowheads="1"/>
          </p:cNvSpPr>
          <p:nvPr/>
        </p:nvSpPr>
        <p:spPr bwMode="auto">
          <a:xfrm>
            <a:off x="8469621" y="1879340"/>
            <a:ext cx="1896396" cy="67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登陆日志查看</a:t>
            </a:r>
          </a:p>
          <a:p>
            <a:pPr defTabSz="1219170">
              <a:lnSpc>
                <a:spcPct val="120000"/>
              </a:lnSpc>
              <a:spcBef>
                <a:spcPts val="400"/>
              </a:spcBef>
            </a:pPr>
            <a:r>
              <a:rPr lang="zh-CN" altLang="en-US" sz="1067" dirty="0">
                <a:solidFill>
                  <a:srgbClr val="FFFFFF">
                    <a:lumMod val="50000"/>
                  </a:srgbClr>
                </a:solidFill>
                <a:latin typeface="Calibri"/>
                <a:ea typeface="宋体" panose="02010600030101010101" pitchFamily="2" charset="-122"/>
              </a:rPr>
              <a:t>管理员通过个人菜单中的登陆日志按钮查看近十次的登陆记录。</a:t>
            </a:r>
          </a:p>
        </p:txBody>
      </p:sp>
      <p:sp>
        <p:nvSpPr>
          <p:cNvPr id="20" name="Rectangle 24">
            <a:extLst>
              <a:ext uri="{FF2B5EF4-FFF2-40B4-BE49-F238E27FC236}">
                <a16:creationId xmlns:a16="http://schemas.microsoft.com/office/drawing/2014/main" id="{1F96E38B-716C-4836-BE64-C064F53B5A4A}"/>
              </a:ext>
            </a:extLst>
          </p:cNvPr>
          <p:cNvSpPr>
            <a:spLocks noChangeArrowheads="1"/>
          </p:cNvSpPr>
          <p:nvPr/>
        </p:nvSpPr>
        <p:spPr bwMode="auto">
          <a:xfrm>
            <a:off x="4676965" y="1114784"/>
            <a:ext cx="1896396" cy="8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密码修改</a:t>
            </a:r>
          </a:p>
          <a:p>
            <a:pPr defTabSz="1219170">
              <a:lnSpc>
                <a:spcPct val="120000"/>
              </a:lnSpc>
              <a:spcBef>
                <a:spcPts val="400"/>
              </a:spcBef>
            </a:pPr>
            <a:r>
              <a:rPr lang="zh-CN" altLang="en-US" sz="1067" dirty="0">
                <a:solidFill>
                  <a:srgbClr val="FFFFFF">
                    <a:lumMod val="50000"/>
                  </a:srgbClr>
                </a:solidFill>
                <a:latin typeface="Calibri"/>
                <a:ea typeface="宋体" panose="02010600030101010101" pitchFamily="2" charset="-122"/>
              </a:rPr>
              <a:t>管理员通过个人菜单的修改密码按钮进入密码修改弹窗进行登陆密码修改。</a:t>
            </a:r>
          </a:p>
        </p:txBody>
      </p:sp>
      <p:sp>
        <p:nvSpPr>
          <p:cNvPr id="21" name="Rectangle 24">
            <a:extLst>
              <a:ext uri="{FF2B5EF4-FFF2-40B4-BE49-F238E27FC236}">
                <a16:creationId xmlns:a16="http://schemas.microsoft.com/office/drawing/2014/main" id="{C079B046-8D92-49C3-94F2-373931DF0B19}"/>
              </a:ext>
            </a:extLst>
          </p:cNvPr>
          <p:cNvSpPr>
            <a:spLocks noChangeArrowheads="1"/>
          </p:cNvSpPr>
          <p:nvPr/>
        </p:nvSpPr>
        <p:spPr bwMode="auto">
          <a:xfrm>
            <a:off x="1775737" y="2342293"/>
            <a:ext cx="1896396" cy="67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系统登出</a:t>
            </a:r>
          </a:p>
          <a:p>
            <a:pPr defTabSz="1219170">
              <a:lnSpc>
                <a:spcPct val="120000"/>
              </a:lnSpc>
              <a:spcBef>
                <a:spcPts val="400"/>
              </a:spcBef>
            </a:pPr>
            <a:r>
              <a:rPr lang="zh-CN" altLang="en-US" sz="1067" dirty="0">
                <a:solidFill>
                  <a:srgbClr val="FFFFFF">
                    <a:lumMod val="50000"/>
                  </a:srgbClr>
                </a:solidFill>
                <a:latin typeface="Calibri"/>
                <a:ea typeface="宋体" panose="02010600030101010101" pitchFamily="2" charset="-122"/>
              </a:rPr>
              <a:t>管理员通过个人菜单的登出按钮进行系统登出。</a:t>
            </a:r>
          </a:p>
        </p:txBody>
      </p:sp>
      <p:sp>
        <p:nvSpPr>
          <p:cNvPr id="22" name="Rectangle 24">
            <a:extLst>
              <a:ext uri="{FF2B5EF4-FFF2-40B4-BE49-F238E27FC236}">
                <a16:creationId xmlns:a16="http://schemas.microsoft.com/office/drawing/2014/main" id="{AAF8FD2C-49E9-4615-A0A6-383481A5869A}"/>
              </a:ext>
            </a:extLst>
          </p:cNvPr>
          <p:cNvSpPr>
            <a:spLocks noChangeArrowheads="1"/>
          </p:cNvSpPr>
          <p:nvPr/>
        </p:nvSpPr>
        <p:spPr bwMode="auto">
          <a:xfrm>
            <a:off x="1960232" y="4825235"/>
            <a:ext cx="1527407" cy="67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系统登陆</a:t>
            </a:r>
          </a:p>
          <a:p>
            <a:pPr defTabSz="1219170">
              <a:lnSpc>
                <a:spcPct val="120000"/>
              </a:lnSpc>
              <a:spcBef>
                <a:spcPts val="400"/>
              </a:spcBef>
            </a:pPr>
            <a:r>
              <a:rPr lang="zh-CN" altLang="en-US" sz="1067" dirty="0">
                <a:solidFill>
                  <a:srgbClr val="FFFFFF">
                    <a:lumMod val="50000"/>
                  </a:srgbClr>
                </a:solidFill>
                <a:latin typeface="Calibri"/>
                <a:ea typeface="宋体" panose="02010600030101010101" pitchFamily="2" charset="-122"/>
              </a:rPr>
              <a:t>管理员通过登陆界面进行管理系统的登陆。</a:t>
            </a:r>
          </a:p>
        </p:txBody>
      </p:sp>
    </p:spTree>
    <p:extLst>
      <p:ext uri="{BB962C8B-B14F-4D97-AF65-F5344CB8AC3E}">
        <p14:creationId xmlns:p14="http://schemas.microsoft.com/office/powerpoint/2010/main" val="380989791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6" grpId="0" animBg="1"/>
      <p:bldP spid="18" grpId="0"/>
      <p:bldP spid="19" grpId="0"/>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223651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6BC1D3"/>
                </a:solidFill>
                <a:latin typeface="方正准圆简体" panose="03000509000000000000" pitchFamily="65" charset="-122"/>
                <a:ea typeface="方正准圆简体" panose="03000509000000000000" pitchFamily="65" charset="-122"/>
              </a:rPr>
              <a:t>数据管理功能介绍</a:t>
            </a:r>
            <a:endPar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endParaRP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129406" y="1667634"/>
            <a:ext cx="1004399" cy="1004399"/>
          </a:xfrm>
          <a:prstGeom prst="ellipse">
            <a:avLst/>
          </a:prstGeom>
          <a:solidFill>
            <a:srgbClr val="6BC1D3"/>
          </a:solidFill>
          <a:ln w="12700" cap="flat" cmpd="sng" algn="ctr">
            <a:noFill/>
            <a:prstDash val="solid"/>
            <a:miter lim="800000"/>
          </a:ln>
          <a:effectLst/>
        </p:spPr>
        <p:txBody>
          <a:bodyPr lIns="91440" tIns="45720" rIns="91440" bIns="45720"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a:t>
            </a:r>
            <a:endParaRPr kumimoji="0" lang="zh-HK" altLang="en-US" sz="3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椭圆 8"/>
          <p:cNvSpPr/>
          <p:nvPr/>
        </p:nvSpPr>
        <p:spPr>
          <a:xfrm>
            <a:off x="4129406" y="5057244"/>
            <a:ext cx="1004399" cy="1004399"/>
          </a:xfrm>
          <a:prstGeom prst="ellipse">
            <a:avLst/>
          </a:prstGeom>
          <a:solidFill>
            <a:srgbClr val="6BC1D3"/>
          </a:solidFill>
          <a:ln w="12700" cap="flat" cmpd="sng" algn="ctr">
            <a:noFill/>
            <a:prstDash val="solid"/>
            <a:miter lim="800000"/>
          </a:ln>
          <a:effectLst/>
        </p:spPr>
        <p:txBody>
          <a:bodyPr lIns="91440" tIns="45720" rIns="91440" bIns="45720"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a:t>
            </a:r>
            <a:endParaRPr kumimoji="0" lang="zh-HK" altLang="en-US" sz="3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p:cNvCxnSpPr/>
          <p:nvPr/>
        </p:nvCxnSpPr>
        <p:spPr>
          <a:xfrm flipV="1">
            <a:off x="3089665" y="2536093"/>
            <a:ext cx="888520" cy="527559"/>
          </a:xfrm>
          <a:prstGeom prst="line">
            <a:avLst/>
          </a:prstGeom>
          <a:noFill/>
          <a:ln w="28575" cap="flat" cmpd="sng" algn="ctr">
            <a:solidFill>
              <a:schemeClr val="bg1">
                <a:lumMod val="75000"/>
              </a:schemeClr>
            </a:solidFill>
            <a:prstDash val="solid"/>
            <a:miter lim="800000"/>
          </a:ln>
          <a:effectLst/>
        </p:spPr>
      </p:cxnSp>
      <p:cxnSp>
        <p:nvCxnSpPr>
          <p:cNvPr id="11" name="直接连接符 10"/>
          <p:cNvCxnSpPr/>
          <p:nvPr/>
        </p:nvCxnSpPr>
        <p:spPr>
          <a:xfrm>
            <a:off x="3310303" y="3938846"/>
            <a:ext cx="1596560" cy="0"/>
          </a:xfrm>
          <a:prstGeom prst="line">
            <a:avLst/>
          </a:prstGeom>
          <a:noFill/>
          <a:ln w="28575" cap="flat" cmpd="sng" algn="ctr">
            <a:solidFill>
              <a:schemeClr val="bg1">
                <a:lumMod val="75000"/>
              </a:schemeClr>
            </a:solidFill>
            <a:prstDash val="solid"/>
            <a:miter lim="800000"/>
          </a:ln>
          <a:effectLst/>
        </p:spPr>
      </p:cxnSp>
      <p:cxnSp>
        <p:nvCxnSpPr>
          <p:cNvPr id="12" name="直接连接符 11"/>
          <p:cNvCxnSpPr/>
          <p:nvPr/>
        </p:nvCxnSpPr>
        <p:spPr>
          <a:xfrm>
            <a:off x="3053631" y="4803442"/>
            <a:ext cx="960589" cy="507148"/>
          </a:xfrm>
          <a:prstGeom prst="line">
            <a:avLst/>
          </a:prstGeom>
          <a:noFill/>
          <a:ln w="28575" cap="flat" cmpd="sng" algn="ctr">
            <a:solidFill>
              <a:schemeClr val="bg1">
                <a:lumMod val="75000"/>
              </a:schemeClr>
            </a:solidFill>
            <a:prstDash val="solid"/>
            <a:miter lim="800000"/>
          </a:ln>
          <a:effectLst/>
        </p:spPr>
      </p:cxnSp>
      <p:grpSp>
        <p:nvGrpSpPr>
          <p:cNvPr id="13" name="组合 12"/>
          <p:cNvGrpSpPr/>
          <p:nvPr/>
        </p:nvGrpSpPr>
        <p:grpSpPr>
          <a:xfrm>
            <a:off x="5504169" y="1522217"/>
            <a:ext cx="6088665" cy="960136"/>
            <a:chOff x="4012556" y="1375083"/>
            <a:chExt cx="5516462" cy="960137"/>
          </a:xfrm>
        </p:grpSpPr>
        <p:sp>
          <p:nvSpPr>
            <p:cNvPr id="14" name="矩形 13"/>
            <p:cNvSpPr/>
            <p:nvPr/>
          </p:nvSpPr>
          <p:spPr>
            <a:xfrm>
              <a:off x="4012556" y="2018658"/>
              <a:ext cx="5516462" cy="316562"/>
            </a:xfrm>
            <a:prstGeom prst="rect">
              <a:avLst/>
            </a:prstGeom>
          </p:spPr>
          <p:txBody>
            <a:bodyPr wrap="square">
              <a:spAutoFit/>
            </a:bodyPr>
            <a:lstStyle/>
            <a:p>
              <a:pPr lvl="0" defTabSz="1219170">
                <a:lnSpc>
                  <a:spcPct val="120000"/>
                </a:lnSpc>
              </a:pPr>
              <a:r>
                <a:rPr lang="zh-CN" altLang="en-US" sz="1400" dirty="0">
                  <a:solidFill>
                    <a:prstClr val="white">
                      <a:lumMod val="50000"/>
                    </a:prstClr>
                  </a:solidFill>
                  <a:latin typeface="宋体" panose="02010600030101010101" pitchFamily="2" charset="-122"/>
                  <a:ea typeface="宋体" panose="02010600030101010101" pitchFamily="2" charset="-122"/>
                </a:rPr>
                <a:t>外部系统通过</a:t>
              </a:r>
              <a:r>
                <a:rPr lang="en-US" altLang="zh-CN" sz="1400" dirty="0">
                  <a:solidFill>
                    <a:prstClr val="white">
                      <a:lumMod val="50000"/>
                    </a:prstClr>
                  </a:solidFill>
                  <a:latin typeface="宋体" panose="02010600030101010101" pitchFamily="2" charset="-122"/>
                  <a:ea typeface="宋体" panose="02010600030101010101" pitchFamily="2" charset="-122"/>
                </a:rPr>
                <a:t>http</a:t>
              </a:r>
              <a:r>
                <a:rPr lang="zh-CN" altLang="en-US" sz="1400" dirty="0">
                  <a:solidFill>
                    <a:prstClr val="white">
                      <a:lumMod val="50000"/>
                    </a:prstClr>
                  </a:solidFill>
                  <a:latin typeface="宋体" panose="02010600030101010101" pitchFamily="2" charset="-122"/>
                  <a:ea typeface="宋体" panose="02010600030101010101" pitchFamily="2" charset="-122"/>
                </a:rPr>
                <a:t>访问的方式实时传递学生消费数据。</a:t>
              </a:r>
            </a:p>
          </p:txBody>
        </p:sp>
        <p:sp>
          <p:nvSpPr>
            <p:cNvPr id="15" name="文本框 42"/>
            <p:cNvSpPr txBox="1"/>
            <p:nvPr/>
          </p:nvSpPr>
          <p:spPr>
            <a:xfrm>
              <a:off x="4012556" y="1375083"/>
              <a:ext cx="2374014" cy="364074"/>
            </a:xfrm>
            <a:prstGeom prst="rect">
              <a:avLst/>
            </a:prstGeom>
            <a:noFill/>
          </p:spPr>
          <p:txBody>
            <a:bodyPr wrap="square" rtlCol="0">
              <a:spAutoFit/>
            </a:bodyPr>
            <a:lstStyle/>
            <a:p>
              <a:pPr lvl="0" defTabSz="1219170">
                <a:lnSpc>
                  <a:spcPct val="120000"/>
                </a:lnSpc>
              </a:pPr>
              <a:r>
                <a:rPr lang="zh-CN" altLang="en-US" sz="1600" b="1" dirty="0">
                  <a:solidFill>
                    <a:srgbClr val="6BC1D3"/>
                  </a:solidFill>
                  <a:latin typeface="Calibri"/>
                  <a:ea typeface="宋体" panose="02010600030101010101" pitchFamily="2" charset="-122"/>
                </a:rPr>
                <a:t>动态导入</a:t>
              </a:r>
            </a:p>
          </p:txBody>
        </p:sp>
      </p:grpSp>
      <p:grpSp>
        <p:nvGrpSpPr>
          <p:cNvPr id="16" name="组合 15"/>
          <p:cNvGrpSpPr/>
          <p:nvPr/>
        </p:nvGrpSpPr>
        <p:grpSpPr>
          <a:xfrm>
            <a:off x="6211119" y="3312932"/>
            <a:ext cx="6088665" cy="932745"/>
            <a:chOff x="4873534" y="3109566"/>
            <a:chExt cx="5516462" cy="932745"/>
          </a:xfrm>
        </p:grpSpPr>
        <p:sp>
          <p:nvSpPr>
            <p:cNvPr id="17" name="矩形 16"/>
            <p:cNvSpPr/>
            <p:nvPr/>
          </p:nvSpPr>
          <p:spPr>
            <a:xfrm>
              <a:off x="4873534" y="3725749"/>
              <a:ext cx="5516462" cy="316562"/>
            </a:xfrm>
            <a:prstGeom prst="rect">
              <a:avLst/>
            </a:prstGeom>
          </p:spPr>
          <p:txBody>
            <a:bodyPr wrap="square">
              <a:spAutoFit/>
            </a:bodyPr>
            <a:lstStyle/>
            <a:p>
              <a:pPr defTabSz="1219170">
                <a:lnSpc>
                  <a:spcPct val="120000"/>
                </a:lnSpc>
              </a:pPr>
              <a:r>
                <a:rPr lang="zh-CN" altLang="en-US" sz="1400" dirty="0">
                  <a:solidFill>
                    <a:prstClr val="white">
                      <a:lumMod val="50000"/>
                    </a:prstClr>
                  </a:solidFill>
                  <a:latin typeface="宋体" panose="02010600030101010101" pitchFamily="2" charset="-122"/>
                  <a:ea typeface="宋体" panose="02010600030101010101" pitchFamily="2" charset="-122"/>
                </a:rPr>
                <a:t>管理员通过数据导入界面向服务器上传学生的消费数据。</a:t>
              </a:r>
            </a:p>
          </p:txBody>
        </p:sp>
        <p:sp>
          <p:nvSpPr>
            <p:cNvPr id="18" name="文本框 44"/>
            <p:cNvSpPr txBox="1"/>
            <p:nvPr/>
          </p:nvSpPr>
          <p:spPr>
            <a:xfrm>
              <a:off x="4873534" y="3109566"/>
              <a:ext cx="2374014" cy="362343"/>
            </a:xfrm>
            <a:prstGeom prst="rect">
              <a:avLst/>
            </a:prstGeom>
            <a:noFill/>
          </p:spPr>
          <p:txBody>
            <a:bodyPr wrap="square" rtlCol="0">
              <a:spAutoFit/>
            </a:bodyPr>
            <a:lstStyle/>
            <a:p>
              <a:pPr defTabSz="1219170">
                <a:lnSpc>
                  <a:spcPct val="120000"/>
                </a:lnSpc>
              </a:pPr>
              <a:r>
                <a:rPr lang="zh-CN" altLang="en-US" sz="1600" b="1" dirty="0">
                  <a:solidFill>
                    <a:srgbClr val="6BC1D3"/>
                  </a:solidFill>
                  <a:latin typeface="Calibri"/>
                  <a:ea typeface="宋体" panose="02010600030101010101" pitchFamily="2" charset="-122"/>
                </a:rPr>
                <a:t>静态导入</a:t>
              </a:r>
            </a:p>
          </p:txBody>
        </p:sp>
      </p:grpSp>
      <p:grpSp>
        <p:nvGrpSpPr>
          <p:cNvPr id="19" name="组合 18"/>
          <p:cNvGrpSpPr/>
          <p:nvPr/>
        </p:nvGrpSpPr>
        <p:grpSpPr>
          <a:xfrm>
            <a:off x="5397873" y="5227428"/>
            <a:ext cx="6088665" cy="1205128"/>
            <a:chOff x="4012556" y="5002204"/>
            <a:chExt cx="5516462" cy="1205129"/>
          </a:xfrm>
        </p:grpSpPr>
        <p:sp>
          <p:nvSpPr>
            <p:cNvPr id="20" name="矩形 19"/>
            <p:cNvSpPr/>
            <p:nvPr/>
          </p:nvSpPr>
          <p:spPr>
            <a:xfrm>
              <a:off x="4012556" y="5618389"/>
              <a:ext cx="5516462" cy="588944"/>
            </a:xfrm>
            <a:prstGeom prst="rect">
              <a:avLst/>
            </a:prstGeom>
          </p:spPr>
          <p:txBody>
            <a:bodyPr wrap="square">
              <a:spAutoFit/>
            </a:bodyPr>
            <a:lstStyle/>
            <a:p>
              <a:pPr lvl="0" defTabSz="1219170">
                <a:lnSpc>
                  <a:spcPct val="120000"/>
                </a:lnSpc>
              </a:pPr>
              <a:r>
                <a:rPr lang="zh-CN" altLang="en-US" sz="1400" dirty="0">
                  <a:solidFill>
                    <a:prstClr val="white">
                      <a:lumMod val="50000"/>
                    </a:prstClr>
                  </a:solidFill>
                  <a:latin typeface="宋体" panose="02010600030101010101" pitchFamily="2" charset="-122"/>
                  <a:ea typeface="宋体" panose="02010600030101010101" pitchFamily="2" charset="-122"/>
                </a:rPr>
                <a:t>管理员通过填写数据清除弹窗的开始时间与结束时间来清除数据库存储的特定时段数据。</a:t>
              </a:r>
            </a:p>
          </p:txBody>
        </p:sp>
        <p:sp>
          <p:nvSpPr>
            <p:cNvPr id="21" name="文本框 46"/>
            <p:cNvSpPr txBox="1"/>
            <p:nvPr/>
          </p:nvSpPr>
          <p:spPr>
            <a:xfrm>
              <a:off x="4012556" y="5002204"/>
              <a:ext cx="2374014" cy="362343"/>
            </a:xfrm>
            <a:prstGeom prst="rect">
              <a:avLst/>
            </a:prstGeom>
            <a:noFill/>
          </p:spPr>
          <p:txBody>
            <a:bodyPr wrap="square" rtlCol="0">
              <a:spAutoFit/>
            </a:bodyPr>
            <a:lstStyle/>
            <a:p>
              <a:pPr defTabSz="1219170">
                <a:lnSpc>
                  <a:spcPct val="120000"/>
                </a:lnSpc>
              </a:pPr>
              <a:r>
                <a:rPr lang="zh-CN" altLang="en-US" sz="1600" b="1" dirty="0">
                  <a:solidFill>
                    <a:srgbClr val="6BC1D3"/>
                  </a:solidFill>
                  <a:latin typeface="Calibri"/>
                  <a:ea typeface="宋体" panose="02010600030101010101" pitchFamily="2" charset="-122"/>
                </a:rPr>
                <a:t>数据清除</a:t>
              </a:r>
            </a:p>
          </p:txBody>
        </p:sp>
      </p:gr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423" y="2536093"/>
            <a:ext cx="2344242" cy="5470301"/>
          </a:xfrm>
          <a:prstGeom prst="rect">
            <a:avLst/>
          </a:prstGeom>
        </p:spPr>
      </p:pic>
      <p:sp>
        <p:nvSpPr>
          <p:cNvPr id="25" name="椭圆 24">
            <a:extLst>
              <a:ext uri="{FF2B5EF4-FFF2-40B4-BE49-F238E27FC236}">
                <a16:creationId xmlns:a16="http://schemas.microsoft.com/office/drawing/2014/main" id="{542ED2C1-0AE3-4C76-95A7-EF29025705A5}"/>
              </a:ext>
            </a:extLst>
          </p:cNvPr>
          <p:cNvSpPr/>
          <p:nvPr/>
        </p:nvSpPr>
        <p:spPr>
          <a:xfrm>
            <a:off x="4976484" y="3502449"/>
            <a:ext cx="1004399" cy="1004399"/>
          </a:xfrm>
          <a:prstGeom prst="ellipse">
            <a:avLst/>
          </a:prstGeom>
          <a:solidFill>
            <a:srgbClr val="6BC1D3"/>
          </a:solidFill>
          <a:ln w="12700" cap="flat" cmpd="sng" algn="ctr">
            <a:noFill/>
            <a:prstDash val="solid"/>
            <a:miter lim="800000"/>
          </a:ln>
          <a:effectLst/>
        </p:spPr>
        <p:txBody>
          <a:bodyPr lIns="91440" tIns="45720" rIns="91440" bIns="45720"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lang="en-US" altLang="zh-CN" sz="3600" b="1" kern="0" dirty="0">
                <a:solidFill>
                  <a:prstClr val="white"/>
                </a:solidFill>
                <a:latin typeface="微软雅黑" panose="020B0503020204020204" pitchFamily="34" charset="-122"/>
                <a:ea typeface="微软雅黑" panose="020B0503020204020204" pitchFamily="34" charset="-122"/>
              </a:rPr>
              <a:t>B</a:t>
            </a:r>
            <a:endParaRPr kumimoji="0" lang="zh-HK" altLang="en-US" sz="3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0461562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22" presetClass="entr" presetSubtype="8"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5500"/>
                            </p:stCondLst>
                            <p:childTnLst>
                              <p:par>
                                <p:cTn id="54" presetID="22" presetClass="entr" presetSubtype="8"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地区划分功能</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86ED96A8-BFDB-40CB-8CBB-1AC45D08AC1C}"/>
              </a:ext>
            </a:extLst>
          </p:cNvPr>
          <p:cNvGrpSpPr/>
          <p:nvPr/>
        </p:nvGrpSpPr>
        <p:grpSpPr>
          <a:xfrm>
            <a:off x="7899400" y="2032318"/>
            <a:ext cx="3380317" cy="624466"/>
            <a:chOff x="7899400" y="2032318"/>
            <a:chExt cx="3380317" cy="624466"/>
          </a:xfrm>
        </p:grpSpPr>
        <p:sp>
          <p:nvSpPr>
            <p:cNvPr id="13" name="Oval 15"/>
            <p:cNvSpPr>
              <a:spLocks noChangeArrowheads="1"/>
            </p:cNvSpPr>
            <p:nvPr/>
          </p:nvSpPr>
          <p:spPr bwMode="auto">
            <a:xfrm>
              <a:off x="7899400" y="2117011"/>
              <a:ext cx="431800" cy="431933"/>
            </a:xfrm>
            <a:prstGeom prst="ellipse">
              <a:avLst/>
            </a:pr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grpSp>
          <p:nvGrpSpPr>
            <p:cNvPr id="30" name="Group 32"/>
            <p:cNvGrpSpPr/>
            <p:nvPr/>
          </p:nvGrpSpPr>
          <p:grpSpPr bwMode="auto">
            <a:xfrm>
              <a:off x="8028517" y="2265225"/>
              <a:ext cx="177800" cy="143977"/>
              <a:chOff x="0" y="0"/>
              <a:chExt cx="116" cy="94"/>
            </a:xfrm>
          </p:grpSpPr>
          <p:sp>
            <p:nvSpPr>
              <p:cNvPr id="31"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sp>
            <p:nvSpPr>
              <p:cNvPr id="32"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grpSp>
        <p:sp>
          <p:nvSpPr>
            <p:cNvPr id="41" name="Rectangle 43"/>
            <p:cNvSpPr>
              <a:spLocks noChangeArrowheads="1"/>
            </p:cNvSpPr>
            <p:nvPr/>
          </p:nvSpPr>
          <p:spPr bwMode="auto">
            <a:xfrm>
              <a:off x="8587317" y="2032318"/>
              <a:ext cx="2692400" cy="6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9170">
                <a:lnSpc>
                  <a:spcPct val="120000"/>
                </a:lnSpc>
                <a:spcBef>
                  <a:spcPts val="400"/>
                </a:spcBef>
              </a:pPr>
              <a:r>
                <a:rPr lang="zh-CN" altLang="en-US" sz="1333" b="1" dirty="0">
                  <a:solidFill>
                    <a:srgbClr val="6BC1D3"/>
                  </a:solidFill>
                  <a:latin typeface="Calibri"/>
                  <a:ea typeface="宋体" panose="02010600030101010101" pitchFamily="2" charset="-122"/>
                </a:rPr>
                <a:t>添加卡机</a:t>
              </a:r>
            </a:p>
            <a:p>
              <a:pPr algn="just" defTabSz="1219170">
                <a:lnSpc>
                  <a:spcPct val="120000"/>
                </a:lnSpc>
              </a:pPr>
              <a:r>
                <a:rPr lang="zh-CN" altLang="en-US" sz="1067" dirty="0">
                  <a:solidFill>
                    <a:srgbClr val="FFFFFF">
                      <a:lumMod val="50000"/>
                    </a:srgbClr>
                  </a:solidFill>
                  <a:latin typeface="Calibri"/>
                  <a:ea typeface="宋体" panose="02010600030101010101" pitchFamily="2" charset="-122"/>
                </a:rPr>
                <a:t>通过地区划分页面添加卡机并输入卡机</a:t>
              </a:r>
              <a:r>
                <a:rPr lang="en-US" altLang="zh-CN" sz="1067" dirty="0">
                  <a:solidFill>
                    <a:srgbClr val="FFFFFF">
                      <a:lumMod val="50000"/>
                    </a:srgbClr>
                  </a:solidFill>
                  <a:latin typeface="Calibri"/>
                  <a:ea typeface="宋体" panose="02010600030101010101" pitchFamily="2" charset="-122"/>
                </a:rPr>
                <a:t>ID</a:t>
              </a:r>
              <a:r>
                <a:rPr lang="zh-CN" altLang="en-US" sz="1067" dirty="0">
                  <a:solidFill>
                    <a:srgbClr val="FFFFFF">
                      <a:lumMod val="50000"/>
                    </a:srgbClr>
                  </a:solidFill>
                  <a:latin typeface="Calibri"/>
                  <a:ea typeface="宋体" panose="02010600030101010101" pitchFamily="2" charset="-122"/>
                </a:rPr>
                <a:t>进行卡机的添加。</a:t>
              </a:r>
            </a:p>
          </p:txBody>
        </p:sp>
      </p:grpSp>
      <p:grpSp>
        <p:nvGrpSpPr>
          <p:cNvPr id="9" name="组合 8">
            <a:extLst>
              <a:ext uri="{FF2B5EF4-FFF2-40B4-BE49-F238E27FC236}">
                <a16:creationId xmlns:a16="http://schemas.microsoft.com/office/drawing/2014/main" id="{24A077CE-3E2E-490A-B940-45AE04E13255}"/>
              </a:ext>
            </a:extLst>
          </p:cNvPr>
          <p:cNvGrpSpPr/>
          <p:nvPr/>
        </p:nvGrpSpPr>
        <p:grpSpPr>
          <a:xfrm>
            <a:off x="7899400" y="2989347"/>
            <a:ext cx="3380317" cy="624466"/>
            <a:chOff x="7899400" y="2989347"/>
            <a:chExt cx="3380317" cy="624466"/>
          </a:xfrm>
        </p:grpSpPr>
        <p:sp>
          <p:nvSpPr>
            <p:cNvPr id="14" name="Oval 16"/>
            <p:cNvSpPr>
              <a:spLocks noChangeArrowheads="1"/>
            </p:cNvSpPr>
            <p:nvPr/>
          </p:nvSpPr>
          <p:spPr bwMode="auto">
            <a:xfrm>
              <a:off x="7899400" y="3078275"/>
              <a:ext cx="431800" cy="431933"/>
            </a:xfrm>
            <a:prstGeom prst="ellipse">
              <a:avLst/>
            </a:prstGeom>
            <a:solidFill>
              <a:schemeClr val="bg1">
                <a:lumMod val="75000"/>
              </a:schemeClr>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sp>
          <p:nvSpPr>
            <p:cNvPr id="29" name="Freeform 31"/>
            <p:cNvSpPr>
              <a:spLocks noEditPoints="1"/>
            </p:cNvSpPr>
            <p:nvPr/>
          </p:nvSpPr>
          <p:spPr bwMode="auto">
            <a:xfrm>
              <a:off x="8015819" y="3224369"/>
              <a:ext cx="198967" cy="169385"/>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sp>
          <p:nvSpPr>
            <p:cNvPr id="42" name="Rectangle 44"/>
            <p:cNvSpPr>
              <a:spLocks noChangeArrowheads="1"/>
            </p:cNvSpPr>
            <p:nvPr/>
          </p:nvSpPr>
          <p:spPr bwMode="auto">
            <a:xfrm>
              <a:off x="8587317" y="2989347"/>
              <a:ext cx="2692400" cy="6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9170">
                <a:lnSpc>
                  <a:spcPct val="120000"/>
                </a:lnSpc>
                <a:spcBef>
                  <a:spcPts val="400"/>
                </a:spcBef>
              </a:pPr>
              <a:r>
                <a:rPr lang="zh-CN" altLang="en-US" sz="1333" b="1" dirty="0">
                  <a:solidFill>
                    <a:srgbClr val="6BC1D3"/>
                  </a:solidFill>
                  <a:latin typeface="Calibri"/>
                  <a:ea typeface="宋体" panose="02010600030101010101" pitchFamily="2" charset="-122"/>
                </a:rPr>
                <a:t>删除卡机</a:t>
              </a:r>
            </a:p>
            <a:p>
              <a:pPr algn="just" defTabSz="1219170">
                <a:lnSpc>
                  <a:spcPct val="120000"/>
                </a:lnSpc>
              </a:pPr>
              <a:r>
                <a:rPr lang="zh-CN" altLang="en-US" sz="1067" dirty="0">
                  <a:solidFill>
                    <a:srgbClr val="FFFFFF">
                      <a:lumMod val="50000"/>
                    </a:srgbClr>
                  </a:solidFill>
                  <a:latin typeface="Calibri"/>
                  <a:ea typeface="宋体" panose="02010600030101010101" pitchFamily="2" charset="-122"/>
                </a:rPr>
                <a:t>通过点击地区划分页面对应卡机后的修改并点击删除进行对应卡机的删除。</a:t>
              </a:r>
            </a:p>
          </p:txBody>
        </p:sp>
      </p:grpSp>
      <p:grpSp>
        <p:nvGrpSpPr>
          <p:cNvPr id="10" name="组合 9">
            <a:extLst>
              <a:ext uri="{FF2B5EF4-FFF2-40B4-BE49-F238E27FC236}">
                <a16:creationId xmlns:a16="http://schemas.microsoft.com/office/drawing/2014/main" id="{AC05130D-5E53-4B7E-9BDD-53E9068BE446}"/>
              </a:ext>
            </a:extLst>
          </p:cNvPr>
          <p:cNvGrpSpPr/>
          <p:nvPr/>
        </p:nvGrpSpPr>
        <p:grpSpPr>
          <a:xfrm>
            <a:off x="7899400" y="3963314"/>
            <a:ext cx="3380317" cy="624466"/>
            <a:chOff x="7899400" y="3963314"/>
            <a:chExt cx="3380317" cy="624466"/>
          </a:xfrm>
        </p:grpSpPr>
        <p:sp>
          <p:nvSpPr>
            <p:cNvPr id="15" name="Oval 17"/>
            <p:cNvSpPr>
              <a:spLocks noChangeArrowheads="1"/>
            </p:cNvSpPr>
            <p:nvPr/>
          </p:nvSpPr>
          <p:spPr bwMode="auto">
            <a:xfrm>
              <a:off x="7899400" y="4043772"/>
              <a:ext cx="431800" cy="427699"/>
            </a:xfrm>
            <a:prstGeom prst="ellipse">
              <a:avLst/>
            </a:pr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grpSp>
          <p:nvGrpSpPr>
            <p:cNvPr id="26" name="Group 28"/>
            <p:cNvGrpSpPr/>
            <p:nvPr/>
          </p:nvGrpSpPr>
          <p:grpSpPr bwMode="auto">
            <a:xfrm>
              <a:off x="8013700" y="4164461"/>
              <a:ext cx="203200" cy="165151"/>
              <a:chOff x="0" y="0"/>
              <a:chExt cx="132" cy="109"/>
            </a:xfrm>
          </p:grpSpPr>
          <p:sp>
            <p:nvSpPr>
              <p:cNvPr id="27"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sp>
            <p:nvSpPr>
              <p:cNvPr id="28"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grpSp>
        <p:sp>
          <p:nvSpPr>
            <p:cNvPr id="43" name="Rectangle 45"/>
            <p:cNvSpPr>
              <a:spLocks noChangeArrowheads="1"/>
            </p:cNvSpPr>
            <p:nvPr/>
          </p:nvSpPr>
          <p:spPr bwMode="auto">
            <a:xfrm>
              <a:off x="8587317" y="3963314"/>
              <a:ext cx="2692400" cy="6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9170">
                <a:lnSpc>
                  <a:spcPct val="120000"/>
                </a:lnSpc>
                <a:spcBef>
                  <a:spcPts val="400"/>
                </a:spcBef>
              </a:pPr>
              <a:r>
                <a:rPr lang="zh-CN" altLang="en-US" sz="1333" b="1" dirty="0">
                  <a:solidFill>
                    <a:srgbClr val="6BC1D3"/>
                  </a:solidFill>
                  <a:latin typeface="Calibri"/>
                  <a:ea typeface="宋体" panose="02010600030101010101" pitchFamily="2" charset="-122"/>
                </a:rPr>
                <a:t>移除卡机</a:t>
              </a:r>
            </a:p>
            <a:p>
              <a:pPr algn="just" defTabSz="1219170">
                <a:lnSpc>
                  <a:spcPct val="120000"/>
                </a:lnSpc>
              </a:pPr>
              <a:r>
                <a:rPr lang="zh-CN" altLang="en-US" sz="1067" dirty="0">
                  <a:solidFill>
                    <a:srgbClr val="FFFFFF">
                      <a:lumMod val="50000"/>
                    </a:srgbClr>
                  </a:solidFill>
                  <a:latin typeface="Calibri"/>
                  <a:ea typeface="宋体" panose="02010600030101010101" pitchFamily="2" charset="-122"/>
                </a:rPr>
                <a:t>通过点击地区划分页面对应卡机的移除来进行卡机的移除操作。</a:t>
              </a:r>
            </a:p>
          </p:txBody>
        </p:sp>
      </p:grpSp>
      <p:grpSp>
        <p:nvGrpSpPr>
          <p:cNvPr id="11" name="组合 10">
            <a:extLst>
              <a:ext uri="{FF2B5EF4-FFF2-40B4-BE49-F238E27FC236}">
                <a16:creationId xmlns:a16="http://schemas.microsoft.com/office/drawing/2014/main" id="{73F01456-F283-4311-96FD-2D8E0DA6BB49}"/>
              </a:ext>
            </a:extLst>
          </p:cNvPr>
          <p:cNvGrpSpPr/>
          <p:nvPr/>
        </p:nvGrpSpPr>
        <p:grpSpPr>
          <a:xfrm>
            <a:off x="7899400" y="4903404"/>
            <a:ext cx="3380317" cy="821507"/>
            <a:chOff x="7899400" y="4903404"/>
            <a:chExt cx="3380317" cy="821507"/>
          </a:xfrm>
        </p:grpSpPr>
        <p:sp>
          <p:nvSpPr>
            <p:cNvPr id="16" name="Oval 18"/>
            <p:cNvSpPr>
              <a:spLocks noChangeArrowheads="1"/>
            </p:cNvSpPr>
            <p:nvPr/>
          </p:nvSpPr>
          <p:spPr bwMode="auto">
            <a:xfrm>
              <a:off x="7899400" y="4994448"/>
              <a:ext cx="431800" cy="431933"/>
            </a:xfrm>
            <a:prstGeom prst="ellipse">
              <a:avLst/>
            </a:prstGeom>
            <a:solidFill>
              <a:schemeClr val="bg1">
                <a:lumMod val="75000"/>
              </a:schemeClr>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grpSp>
          <p:nvGrpSpPr>
            <p:cNvPr id="23" name="Group 25"/>
            <p:cNvGrpSpPr/>
            <p:nvPr/>
          </p:nvGrpSpPr>
          <p:grpSpPr bwMode="auto">
            <a:xfrm>
              <a:off x="8049686" y="5115137"/>
              <a:ext cx="131233" cy="194793"/>
              <a:chOff x="0" y="0"/>
              <a:chExt cx="85" cy="127"/>
            </a:xfrm>
          </p:grpSpPr>
          <p:sp>
            <p:nvSpPr>
              <p:cNvPr id="24"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sp>
            <p:nvSpPr>
              <p:cNvPr id="25"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grpSp>
        <p:sp>
          <p:nvSpPr>
            <p:cNvPr id="44" name="Rectangle 46"/>
            <p:cNvSpPr>
              <a:spLocks noChangeArrowheads="1"/>
            </p:cNvSpPr>
            <p:nvPr/>
          </p:nvSpPr>
          <p:spPr bwMode="auto">
            <a:xfrm>
              <a:off x="8587317" y="4903404"/>
              <a:ext cx="2692400" cy="82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9170">
                <a:lnSpc>
                  <a:spcPct val="120000"/>
                </a:lnSpc>
                <a:spcBef>
                  <a:spcPts val="400"/>
                </a:spcBef>
              </a:pPr>
              <a:r>
                <a:rPr lang="zh-CN" altLang="en-US" sz="1333" b="1" dirty="0">
                  <a:solidFill>
                    <a:srgbClr val="6BC1D3"/>
                  </a:solidFill>
                  <a:latin typeface="Calibri"/>
                  <a:ea typeface="宋体" panose="02010600030101010101" pitchFamily="2" charset="-122"/>
                </a:rPr>
                <a:t>修改卡机所属</a:t>
              </a:r>
            </a:p>
            <a:p>
              <a:pPr algn="just" defTabSz="1219170">
                <a:lnSpc>
                  <a:spcPct val="120000"/>
                </a:lnSpc>
              </a:pPr>
              <a:r>
                <a:rPr lang="zh-CN" altLang="en-US" sz="1067" dirty="0">
                  <a:solidFill>
                    <a:srgbClr val="FFFFFF">
                      <a:lumMod val="50000"/>
                    </a:srgbClr>
                  </a:solidFill>
                  <a:latin typeface="Calibri"/>
                  <a:ea typeface="宋体" panose="02010600030101010101" pitchFamily="2" charset="-122"/>
                </a:rPr>
                <a:t>通过点击地区划分页面对应卡机后的修改并在点击下拉菜单选择所属后点击确认即可完成卡机的所属修改操作。</a:t>
              </a:r>
            </a:p>
          </p:txBody>
        </p:sp>
      </p:grpSp>
      <p:grpSp>
        <p:nvGrpSpPr>
          <p:cNvPr id="12" name="组合 11">
            <a:extLst>
              <a:ext uri="{FF2B5EF4-FFF2-40B4-BE49-F238E27FC236}">
                <a16:creationId xmlns:a16="http://schemas.microsoft.com/office/drawing/2014/main" id="{5DC19EF5-B397-40BF-A2D4-BCAB912E618D}"/>
              </a:ext>
            </a:extLst>
          </p:cNvPr>
          <p:cNvGrpSpPr/>
          <p:nvPr/>
        </p:nvGrpSpPr>
        <p:grpSpPr>
          <a:xfrm>
            <a:off x="4576752" y="1470277"/>
            <a:ext cx="3044297" cy="5892053"/>
            <a:chOff x="4576752" y="1470277"/>
            <a:chExt cx="3044297" cy="5803589"/>
          </a:xfrm>
        </p:grpSpPr>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576752" y="3655990"/>
              <a:ext cx="1663720" cy="3617876"/>
            </a:xfrm>
            <a:prstGeom prst="rect">
              <a:avLst/>
            </a:prstGeom>
          </p:spPr>
        </p:pic>
        <p:pic>
          <p:nvPicPr>
            <p:cNvPr id="46" name="图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62572" y="1470277"/>
              <a:ext cx="2358477" cy="5503519"/>
            </a:xfrm>
            <a:prstGeom prst="rect">
              <a:avLst/>
            </a:prstGeom>
          </p:spPr>
        </p:pic>
      </p:grpSp>
      <p:grpSp>
        <p:nvGrpSpPr>
          <p:cNvPr id="2" name="组合 1">
            <a:extLst>
              <a:ext uri="{FF2B5EF4-FFF2-40B4-BE49-F238E27FC236}">
                <a16:creationId xmlns:a16="http://schemas.microsoft.com/office/drawing/2014/main" id="{9D9E31B0-9419-4B3B-BC2B-4C5E7DC0A6F3}"/>
              </a:ext>
            </a:extLst>
          </p:cNvPr>
          <p:cNvGrpSpPr/>
          <p:nvPr/>
        </p:nvGrpSpPr>
        <p:grpSpPr>
          <a:xfrm>
            <a:off x="1071040" y="2039392"/>
            <a:ext cx="3288251" cy="623569"/>
            <a:chOff x="1071040" y="2039392"/>
            <a:chExt cx="3288251" cy="623569"/>
          </a:xfrm>
        </p:grpSpPr>
        <p:sp>
          <p:nvSpPr>
            <p:cNvPr id="47" name="Oval 15">
              <a:extLst>
                <a:ext uri="{FF2B5EF4-FFF2-40B4-BE49-F238E27FC236}">
                  <a16:creationId xmlns:a16="http://schemas.microsoft.com/office/drawing/2014/main" id="{EF6B8E39-A79A-4FB8-B080-34A96C4D79BE}"/>
                </a:ext>
              </a:extLst>
            </p:cNvPr>
            <p:cNvSpPr>
              <a:spLocks noChangeArrowheads="1"/>
            </p:cNvSpPr>
            <p:nvPr/>
          </p:nvSpPr>
          <p:spPr bwMode="auto">
            <a:xfrm>
              <a:off x="3927491" y="2082545"/>
              <a:ext cx="431800" cy="431933"/>
            </a:xfrm>
            <a:prstGeom prst="ellipse">
              <a:avLst/>
            </a:pr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grpSp>
          <p:nvGrpSpPr>
            <p:cNvPr id="58" name="Group 32">
              <a:extLst>
                <a:ext uri="{FF2B5EF4-FFF2-40B4-BE49-F238E27FC236}">
                  <a16:creationId xmlns:a16="http://schemas.microsoft.com/office/drawing/2014/main" id="{40B1CE4D-0AC7-4761-913C-6D681422C929}"/>
                </a:ext>
              </a:extLst>
            </p:cNvPr>
            <p:cNvGrpSpPr/>
            <p:nvPr/>
          </p:nvGrpSpPr>
          <p:grpSpPr bwMode="auto">
            <a:xfrm>
              <a:off x="4056608" y="2230759"/>
              <a:ext cx="177800" cy="143977"/>
              <a:chOff x="0" y="0"/>
              <a:chExt cx="116" cy="94"/>
            </a:xfrm>
          </p:grpSpPr>
          <p:sp>
            <p:nvSpPr>
              <p:cNvPr id="59" name="Freeform 33">
                <a:extLst>
                  <a:ext uri="{FF2B5EF4-FFF2-40B4-BE49-F238E27FC236}">
                    <a16:creationId xmlns:a16="http://schemas.microsoft.com/office/drawing/2014/main" id="{B0E691F7-7DAF-4924-9C5F-189E6A319D65}"/>
                  </a:ext>
                </a:extLst>
              </p:cNvPr>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sp>
            <p:nvSpPr>
              <p:cNvPr id="60" name="Freeform 34">
                <a:extLst>
                  <a:ext uri="{FF2B5EF4-FFF2-40B4-BE49-F238E27FC236}">
                    <a16:creationId xmlns:a16="http://schemas.microsoft.com/office/drawing/2014/main" id="{C76AEF36-34EB-4193-BC55-0A8A5584B920}"/>
                  </a:ext>
                </a:extLst>
              </p:cNvPr>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grpSp>
        <p:sp>
          <p:nvSpPr>
            <p:cNvPr id="61" name="Rectangle 43">
              <a:extLst>
                <a:ext uri="{FF2B5EF4-FFF2-40B4-BE49-F238E27FC236}">
                  <a16:creationId xmlns:a16="http://schemas.microsoft.com/office/drawing/2014/main" id="{F68BDE6F-0E59-4057-8ACE-568FD2D12D71}"/>
                </a:ext>
              </a:extLst>
            </p:cNvPr>
            <p:cNvSpPr>
              <a:spLocks noChangeArrowheads="1"/>
            </p:cNvSpPr>
            <p:nvPr/>
          </p:nvSpPr>
          <p:spPr bwMode="auto">
            <a:xfrm>
              <a:off x="1071040" y="2039392"/>
              <a:ext cx="2692400" cy="62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1219170">
                <a:lnSpc>
                  <a:spcPct val="120000"/>
                </a:lnSpc>
                <a:spcBef>
                  <a:spcPts val="400"/>
                </a:spcBef>
              </a:pPr>
              <a:r>
                <a:rPr lang="zh-CN" altLang="en-US" sz="1333" b="1" dirty="0">
                  <a:solidFill>
                    <a:srgbClr val="6BC1D3"/>
                  </a:solidFill>
                  <a:latin typeface="Calibri"/>
                  <a:ea typeface="宋体" panose="02010600030101010101" pitchFamily="2" charset="-122"/>
                </a:rPr>
                <a:t>添加地区</a:t>
              </a:r>
            </a:p>
            <a:p>
              <a:pPr algn="r" defTabSz="1219170">
                <a:lnSpc>
                  <a:spcPct val="120000"/>
                </a:lnSpc>
              </a:pPr>
              <a:r>
                <a:rPr lang="zh-CN" altLang="en-US" sz="1067" dirty="0">
                  <a:solidFill>
                    <a:srgbClr val="FFFFFF">
                      <a:lumMod val="50000"/>
                    </a:srgbClr>
                  </a:solidFill>
                  <a:latin typeface="Calibri"/>
                  <a:ea typeface="宋体" panose="02010600030101010101" pitchFamily="2" charset="-122"/>
                </a:rPr>
                <a:t>通过地区划分页面添加地区并输入地区名进行新地区的添加。</a:t>
              </a:r>
            </a:p>
          </p:txBody>
        </p:sp>
      </p:grpSp>
      <p:grpSp>
        <p:nvGrpSpPr>
          <p:cNvPr id="3" name="组合 2">
            <a:extLst>
              <a:ext uri="{FF2B5EF4-FFF2-40B4-BE49-F238E27FC236}">
                <a16:creationId xmlns:a16="http://schemas.microsoft.com/office/drawing/2014/main" id="{695214D5-A8D0-4844-954C-0F413BA99FAA}"/>
              </a:ext>
            </a:extLst>
          </p:cNvPr>
          <p:cNvGrpSpPr/>
          <p:nvPr/>
        </p:nvGrpSpPr>
        <p:grpSpPr>
          <a:xfrm>
            <a:off x="1057887" y="3516097"/>
            <a:ext cx="3288251" cy="624466"/>
            <a:chOff x="1057887" y="3516097"/>
            <a:chExt cx="3288251" cy="624466"/>
          </a:xfrm>
        </p:grpSpPr>
        <p:sp>
          <p:nvSpPr>
            <p:cNvPr id="48" name="Oval 16">
              <a:extLst>
                <a:ext uri="{FF2B5EF4-FFF2-40B4-BE49-F238E27FC236}">
                  <a16:creationId xmlns:a16="http://schemas.microsoft.com/office/drawing/2014/main" id="{083B6FE7-7F4B-46E4-8167-49526A408AC9}"/>
                </a:ext>
              </a:extLst>
            </p:cNvPr>
            <p:cNvSpPr>
              <a:spLocks noChangeArrowheads="1"/>
            </p:cNvSpPr>
            <p:nvPr/>
          </p:nvSpPr>
          <p:spPr bwMode="auto">
            <a:xfrm>
              <a:off x="3914338" y="3563485"/>
              <a:ext cx="431800" cy="431933"/>
            </a:xfrm>
            <a:prstGeom prst="ellipse">
              <a:avLst/>
            </a:prstGeom>
            <a:solidFill>
              <a:schemeClr val="bg1">
                <a:lumMod val="75000"/>
              </a:schemeClr>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sp>
          <p:nvSpPr>
            <p:cNvPr id="57" name="Freeform 31">
              <a:extLst>
                <a:ext uri="{FF2B5EF4-FFF2-40B4-BE49-F238E27FC236}">
                  <a16:creationId xmlns:a16="http://schemas.microsoft.com/office/drawing/2014/main" id="{146220F2-3164-4996-AFF8-97D54B8DC898}"/>
                </a:ext>
              </a:extLst>
            </p:cNvPr>
            <p:cNvSpPr>
              <a:spLocks noEditPoints="1"/>
            </p:cNvSpPr>
            <p:nvPr/>
          </p:nvSpPr>
          <p:spPr bwMode="auto">
            <a:xfrm>
              <a:off x="4030757" y="3709579"/>
              <a:ext cx="198967" cy="169385"/>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sp>
          <p:nvSpPr>
            <p:cNvPr id="62" name="Rectangle 44">
              <a:extLst>
                <a:ext uri="{FF2B5EF4-FFF2-40B4-BE49-F238E27FC236}">
                  <a16:creationId xmlns:a16="http://schemas.microsoft.com/office/drawing/2014/main" id="{C736351B-C288-45D0-AF95-C0091F372053}"/>
                </a:ext>
              </a:extLst>
            </p:cNvPr>
            <p:cNvSpPr>
              <a:spLocks noChangeArrowheads="1"/>
            </p:cNvSpPr>
            <p:nvPr/>
          </p:nvSpPr>
          <p:spPr bwMode="auto">
            <a:xfrm>
              <a:off x="1057887" y="3516097"/>
              <a:ext cx="2692400" cy="6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1219170">
                <a:lnSpc>
                  <a:spcPct val="120000"/>
                </a:lnSpc>
                <a:spcBef>
                  <a:spcPts val="400"/>
                </a:spcBef>
              </a:pPr>
              <a:r>
                <a:rPr lang="zh-CN" altLang="en-US" sz="1333" b="1" dirty="0">
                  <a:solidFill>
                    <a:srgbClr val="6BC1D3"/>
                  </a:solidFill>
                  <a:latin typeface="Calibri"/>
                  <a:ea typeface="宋体" panose="02010600030101010101" pitchFamily="2" charset="-122"/>
                </a:rPr>
                <a:t>删除地区</a:t>
              </a:r>
            </a:p>
            <a:p>
              <a:pPr algn="r" defTabSz="1219170">
                <a:lnSpc>
                  <a:spcPct val="120000"/>
                </a:lnSpc>
              </a:pPr>
              <a:r>
                <a:rPr lang="zh-CN" altLang="en-US" sz="1067" dirty="0">
                  <a:solidFill>
                    <a:srgbClr val="FFFFFF">
                      <a:lumMod val="50000"/>
                    </a:srgbClr>
                  </a:solidFill>
                  <a:latin typeface="Calibri"/>
                  <a:ea typeface="宋体" panose="02010600030101010101" pitchFamily="2" charset="-122"/>
                </a:rPr>
                <a:t>通过地区划分页面中的地区列表中的删除按钮来实现地区的删除。</a:t>
              </a:r>
            </a:p>
          </p:txBody>
        </p:sp>
      </p:grpSp>
      <p:grpSp>
        <p:nvGrpSpPr>
          <p:cNvPr id="6" name="组合 5">
            <a:extLst>
              <a:ext uri="{FF2B5EF4-FFF2-40B4-BE49-F238E27FC236}">
                <a16:creationId xmlns:a16="http://schemas.microsoft.com/office/drawing/2014/main" id="{D9D9AE80-C6F7-49D4-99AD-F17B3105F75E}"/>
              </a:ext>
            </a:extLst>
          </p:cNvPr>
          <p:cNvGrpSpPr/>
          <p:nvPr/>
        </p:nvGrpSpPr>
        <p:grpSpPr>
          <a:xfrm>
            <a:off x="1071040" y="4979902"/>
            <a:ext cx="3288251" cy="624466"/>
            <a:chOff x="1071040" y="4979902"/>
            <a:chExt cx="3288251" cy="624466"/>
          </a:xfrm>
        </p:grpSpPr>
        <p:sp>
          <p:nvSpPr>
            <p:cNvPr id="49" name="Oval 17">
              <a:extLst>
                <a:ext uri="{FF2B5EF4-FFF2-40B4-BE49-F238E27FC236}">
                  <a16:creationId xmlns:a16="http://schemas.microsoft.com/office/drawing/2014/main" id="{03C65024-5EEF-4861-87F1-320BD169B1E5}"/>
                </a:ext>
              </a:extLst>
            </p:cNvPr>
            <p:cNvSpPr>
              <a:spLocks noChangeArrowheads="1"/>
            </p:cNvSpPr>
            <p:nvPr/>
          </p:nvSpPr>
          <p:spPr bwMode="auto">
            <a:xfrm>
              <a:off x="3927491" y="5018820"/>
              <a:ext cx="431800" cy="427699"/>
            </a:xfrm>
            <a:prstGeom prst="ellipse">
              <a:avLst/>
            </a:prstGeom>
            <a:solidFill>
              <a:srgbClr val="6BC1D3"/>
            </a:solidFill>
            <a:ln>
              <a:noFill/>
            </a:ln>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grpSp>
          <p:nvGrpSpPr>
            <p:cNvPr id="51" name="Group 25">
              <a:extLst>
                <a:ext uri="{FF2B5EF4-FFF2-40B4-BE49-F238E27FC236}">
                  <a16:creationId xmlns:a16="http://schemas.microsoft.com/office/drawing/2014/main" id="{5D9F2D89-7189-4F45-B977-8BB3D1413159}"/>
                </a:ext>
              </a:extLst>
            </p:cNvPr>
            <p:cNvGrpSpPr/>
            <p:nvPr/>
          </p:nvGrpSpPr>
          <p:grpSpPr bwMode="auto">
            <a:xfrm>
              <a:off x="4077777" y="5080671"/>
              <a:ext cx="131233" cy="194793"/>
              <a:chOff x="0" y="0"/>
              <a:chExt cx="85" cy="127"/>
            </a:xfrm>
          </p:grpSpPr>
          <p:sp>
            <p:nvSpPr>
              <p:cNvPr id="52" name="Freeform 26">
                <a:extLst>
                  <a:ext uri="{FF2B5EF4-FFF2-40B4-BE49-F238E27FC236}">
                    <a16:creationId xmlns:a16="http://schemas.microsoft.com/office/drawing/2014/main" id="{2A6D2D5C-E394-4107-A0F7-5E7D1012F8E4}"/>
                  </a:ext>
                </a:extLst>
              </p:cNvPr>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sp>
            <p:nvSpPr>
              <p:cNvPr id="53" name="Freeform 27">
                <a:extLst>
                  <a:ext uri="{FF2B5EF4-FFF2-40B4-BE49-F238E27FC236}">
                    <a16:creationId xmlns:a16="http://schemas.microsoft.com/office/drawing/2014/main" id="{0FAE5A9A-800B-4008-8ECD-288EE63DCEF4}"/>
                  </a:ext>
                </a:extLst>
              </p:cNvPr>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grpSp>
        <p:grpSp>
          <p:nvGrpSpPr>
            <p:cNvPr id="54" name="Group 28">
              <a:extLst>
                <a:ext uri="{FF2B5EF4-FFF2-40B4-BE49-F238E27FC236}">
                  <a16:creationId xmlns:a16="http://schemas.microsoft.com/office/drawing/2014/main" id="{AFEAF503-7126-4954-ACB8-35F8E782F883}"/>
                </a:ext>
              </a:extLst>
            </p:cNvPr>
            <p:cNvGrpSpPr/>
            <p:nvPr/>
          </p:nvGrpSpPr>
          <p:grpSpPr bwMode="auto">
            <a:xfrm>
              <a:off x="4041791" y="5139509"/>
              <a:ext cx="203200" cy="165151"/>
              <a:chOff x="0" y="0"/>
              <a:chExt cx="132" cy="109"/>
            </a:xfrm>
          </p:grpSpPr>
          <p:sp>
            <p:nvSpPr>
              <p:cNvPr id="55" name="Freeform 29">
                <a:extLst>
                  <a:ext uri="{FF2B5EF4-FFF2-40B4-BE49-F238E27FC236}">
                    <a16:creationId xmlns:a16="http://schemas.microsoft.com/office/drawing/2014/main" id="{3968FBD7-C50E-4CE6-8513-3B706AB28B7C}"/>
                  </a:ext>
                </a:extLst>
              </p:cNvPr>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sp>
            <p:nvSpPr>
              <p:cNvPr id="56" name="Freeform 30">
                <a:extLst>
                  <a:ext uri="{FF2B5EF4-FFF2-40B4-BE49-F238E27FC236}">
                    <a16:creationId xmlns:a16="http://schemas.microsoft.com/office/drawing/2014/main" id="{09CE3CE7-C647-4BD3-A842-334B3BD5EE1B}"/>
                  </a:ext>
                </a:extLst>
              </p:cNvPr>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a:endParaRPr lang="zh-CN" altLang="en-US" sz="2400">
                  <a:solidFill>
                    <a:srgbClr val="333333"/>
                  </a:solidFill>
                  <a:latin typeface="Calibri"/>
                  <a:ea typeface="宋体" panose="02010600030101010101" pitchFamily="2" charset="-122"/>
                </a:endParaRPr>
              </a:p>
            </p:txBody>
          </p:sp>
        </p:grpSp>
        <p:sp>
          <p:nvSpPr>
            <p:cNvPr id="63" name="Rectangle 45">
              <a:extLst>
                <a:ext uri="{FF2B5EF4-FFF2-40B4-BE49-F238E27FC236}">
                  <a16:creationId xmlns:a16="http://schemas.microsoft.com/office/drawing/2014/main" id="{65C68939-BCB9-4E4F-AAF8-4DB64715F571}"/>
                </a:ext>
              </a:extLst>
            </p:cNvPr>
            <p:cNvSpPr>
              <a:spLocks noChangeArrowheads="1"/>
            </p:cNvSpPr>
            <p:nvPr/>
          </p:nvSpPr>
          <p:spPr bwMode="auto">
            <a:xfrm>
              <a:off x="1071040" y="4979902"/>
              <a:ext cx="2692400" cy="6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1219170">
                <a:lnSpc>
                  <a:spcPct val="120000"/>
                </a:lnSpc>
                <a:spcBef>
                  <a:spcPts val="400"/>
                </a:spcBef>
              </a:pPr>
              <a:r>
                <a:rPr lang="zh-CN" altLang="en-US" sz="1333" b="1" dirty="0">
                  <a:solidFill>
                    <a:srgbClr val="6BC1D3"/>
                  </a:solidFill>
                  <a:latin typeface="Calibri"/>
                  <a:ea typeface="宋体" panose="02010600030101010101" pitchFamily="2" charset="-122"/>
                </a:rPr>
                <a:t>修改地区</a:t>
              </a:r>
            </a:p>
            <a:p>
              <a:pPr algn="r" defTabSz="1219170">
                <a:lnSpc>
                  <a:spcPct val="120000"/>
                </a:lnSpc>
              </a:pPr>
              <a:r>
                <a:rPr lang="zh-CN" altLang="en-US" sz="1067" dirty="0">
                  <a:solidFill>
                    <a:srgbClr val="FFFFFF">
                      <a:lumMod val="50000"/>
                    </a:srgbClr>
                  </a:solidFill>
                  <a:latin typeface="Calibri"/>
                  <a:ea typeface="宋体" panose="02010600030101010101" pitchFamily="2" charset="-122"/>
                </a:rPr>
                <a:t>通过地区划分页面修改地区并输入新地区名进行地区名的修改。</a:t>
              </a:r>
            </a:p>
          </p:txBody>
        </p:sp>
      </p:grpSp>
      <p:sp>
        <p:nvSpPr>
          <p:cNvPr id="65" name="矩形 64">
            <a:extLst>
              <a:ext uri="{FF2B5EF4-FFF2-40B4-BE49-F238E27FC236}">
                <a16:creationId xmlns:a16="http://schemas.microsoft.com/office/drawing/2014/main" id="{3CC35F2C-CB60-4E8F-95C7-E0D52E819889}"/>
              </a:ext>
            </a:extLst>
          </p:cNvPr>
          <p:cNvSpPr/>
          <p:nvPr/>
        </p:nvSpPr>
        <p:spPr>
          <a:xfrm>
            <a:off x="3353888" y="1356398"/>
            <a:ext cx="1005403" cy="364395"/>
          </a:xfrm>
          <a:prstGeom prst="rect">
            <a:avLst/>
          </a:prstGeom>
        </p:spPr>
        <p:txBody>
          <a:bodyPr wrap="none">
            <a:spAutoFit/>
          </a:bodyPr>
          <a:lstStyle/>
          <a:p>
            <a:pPr lvl="0" defTabSz="1219170">
              <a:lnSpc>
                <a:spcPct val="120000"/>
              </a:lnSpc>
            </a:pPr>
            <a:r>
              <a:rPr lang="zh-CN" altLang="en-US" sz="1600" b="1" dirty="0">
                <a:solidFill>
                  <a:srgbClr val="FFFFFF">
                    <a:lumMod val="50000"/>
                  </a:srgbClr>
                </a:solidFill>
                <a:latin typeface="微软雅黑 Light" panose="020B0502040204020203" pitchFamily="34" charset="-122"/>
                <a:ea typeface="微软雅黑 Light" panose="020B0502040204020203" pitchFamily="34" charset="-122"/>
              </a:rPr>
              <a:t>地区管理</a:t>
            </a:r>
          </a:p>
        </p:txBody>
      </p:sp>
      <p:sp>
        <p:nvSpPr>
          <p:cNvPr id="66" name="矩形 65">
            <a:extLst>
              <a:ext uri="{FF2B5EF4-FFF2-40B4-BE49-F238E27FC236}">
                <a16:creationId xmlns:a16="http://schemas.microsoft.com/office/drawing/2014/main" id="{A8ADDE00-3766-4DA6-BCAD-E15BCF6AAF1B}"/>
              </a:ext>
            </a:extLst>
          </p:cNvPr>
          <p:cNvSpPr/>
          <p:nvPr/>
        </p:nvSpPr>
        <p:spPr>
          <a:xfrm>
            <a:off x="7816444" y="1305307"/>
            <a:ext cx="1005403" cy="364395"/>
          </a:xfrm>
          <a:prstGeom prst="rect">
            <a:avLst/>
          </a:prstGeom>
        </p:spPr>
        <p:txBody>
          <a:bodyPr wrap="none">
            <a:spAutoFit/>
          </a:bodyPr>
          <a:lstStyle/>
          <a:p>
            <a:pPr lvl="0" defTabSz="1219170">
              <a:lnSpc>
                <a:spcPct val="120000"/>
              </a:lnSpc>
            </a:pPr>
            <a:r>
              <a:rPr lang="zh-CN" altLang="en-US" sz="1600" b="1" dirty="0">
                <a:solidFill>
                  <a:srgbClr val="FFFFFF">
                    <a:lumMod val="50000"/>
                  </a:srgbClr>
                </a:solidFill>
                <a:latin typeface="微软雅黑 Light" panose="020B0502040204020203" pitchFamily="34" charset="-122"/>
                <a:ea typeface="微软雅黑 Light" panose="020B0502040204020203" pitchFamily="34" charset="-122"/>
              </a:rPr>
              <a:t>卡机管理</a:t>
            </a:r>
          </a:p>
        </p:txBody>
      </p:sp>
    </p:spTree>
    <p:extLst>
      <p:ext uri="{BB962C8B-B14F-4D97-AF65-F5344CB8AC3E}">
        <p14:creationId xmlns:p14="http://schemas.microsoft.com/office/powerpoint/2010/main" val="619771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42"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00"/>
                                        <p:tgtEl>
                                          <p:spTgt spid="12"/>
                                        </p:tgtEl>
                                      </p:cBhvr>
                                    </p:animEffect>
                                    <p:anim calcmode="lin" valueType="num">
                                      <p:cBhvr>
                                        <p:cTn id="20" dur="700" fill="hold"/>
                                        <p:tgtEl>
                                          <p:spTgt spid="12"/>
                                        </p:tgtEl>
                                        <p:attrNameLst>
                                          <p:attrName>ppt_x</p:attrName>
                                        </p:attrNameLst>
                                      </p:cBhvr>
                                      <p:tavLst>
                                        <p:tav tm="0">
                                          <p:val>
                                            <p:strVal val="#ppt_x"/>
                                          </p:val>
                                        </p:tav>
                                        <p:tav tm="100000">
                                          <p:val>
                                            <p:strVal val="#ppt_x"/>
                                          </p:val>
                                        </p:tav>
                                      </p:tavLst>
                                    </p:anim>
                                    <p:anim calcmode="lin" valueType="num">
                                      <p:cBhvr>
                                        <p:cTn id="21" dur="7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500"/>
                                        <p:tgtEl>
                                          <p:spTgt spid="65"/>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right)">
                                      <p:cBhvr>
                                        <p:cTn id="30" dur="500"/>
                                        <p:tgtEl>
                                          <p:spTgt spid="2"/>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right)">
                                      <p:cBhvr>
                                        <p:cTn id="34" dur="500"/>
                                        <p:tgtEl>
                                          <p:spTgt spid="3"/>
                                        </p:tgtEl>
                                      </p:cBhvr>
                                    </p:animEffect>
                                  </p:childTnLst>
                                </p:cTn>
                              </p:par>
                            </p:childTnLst>
                          </p:cTn>
                        </p:par>
                        <p:par>
                          <p:cTn id="35" fill="hold">
                            <p:stCondLst>
                              <p:cond delay="1500"/>
                            </p:stCondLst>
                            <p:childTnLst>
                              <p:par>
                                <p:cTn id="36" presetID="22" presetClass="entr" presetSubtype="2"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par>
                          <p:cTn id="52" fill="hold">
                            <p:stCondLst>
                              <p:cond delay="1500"/>
                            </p:stCondLst>
                            <p:childTnLst>
                              <p:par>
                                <p:cTn id="53" presetID="22" presetClass="entr" presetSubtype="8"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274947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6BC1D3"/>
                </a:solidFill>
                <a:latin typeface="方正准圆简体" panose="03000509000000000000" pitchFamily="65" charset="-122"/>
                <a:ea typeface="方正准圆简体" panose="03000509000000000000" pitchFamily="65" charset="-122"/>
              </a:rPr>
              <a:t>数据的统计与分析功能</a:t>
            </a:r>
            <a:endPar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endParaRP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4B6062D3-FCDF-4A6B-B35F-02FD79AAD811}"/>
              </a:ext>
            </a:extLst>
          </p:cNvPr>
          <p:cNvGrpSpPr/>
          <p:nvPr/>
        </p:nvGrpSpPr>
        <p:grpSpPr>
          <a:xfrm>
            <a:off x="4369519" y="1830258"/>
            <a:ext cx="4022996" cy="4356744"/>
            <a:chOff x="4369519" y="1830258"/>
            <a:chExt cx="4022996" cy="4356744"/>
          </a:xfrm>
        </p:grpSpPr>
        <p:grpSp>
          <p:nvGrpSpPr>
            <p:cNvPr id="3" name="组合 2">
              <a:extLst>
                <a:ext uri="{FF2B5EF4-FFF2-40B4-BE49-F238E27FC236}">
                  <a16:creationId xmlns:a16="http://schemas.microsoft.com/office/drawing/2014/main" id="{E0439356-3484-4035-9011-4CA00A1D4851}"/>
                </a:ext>
              </a:extLst>
            </p:cNvPr>
            <p:cNvGrpSpPr/>
            <p:nvPr/>
          </p:nvGrpSpPr>
          <p:grpSpPr>
            <a:xfrm>
              <a:off x="4369519" y="1830258"/>
              <a:ext cx="4022996" cy="4356744"/>
              <a:chOff x="4337879" y="1764270"/>
              <a:chExt cx="4022996" cy="4356744"/>
            </a:xfrm>
          </p:grpSpPr>
          <p:graphicFrame>
            <p:nvGraphicFramePr>
              <p:cNvPr id="6" name="图表 5"/>
              <p:cNvGraphicFramePr/>
              <p:nvPr>
                <p:extLst>
                  <p:ext uri="{D42A27DB-BD31-4B8C-83A1-F6EECF244321}">
                    <p14:modId xmlns:p14="http://schemas.microsoft.com/office/powerpoint/2010/main" val="1301906087"/>
                  </p:ext>
                </p:extLst>
              </p:nvPr>
            </p:nvGraphicFramePr>
            <p:xfrm>
              <a:off x="4337879" y="1764270"/>
              <a:ext cx="3516243" cy="3616207"/>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组合 7"/>
              <p:cNvGrpSpPr/>
              <p:nvPr/>
            </p:nvGrpSpPr>
            <p:grpSpPr>
              <a:xfrm>
                <a:off x="4590019" y="2348994"/>
                <a:ext cx="3770856" cy="3772020"/>
                <a:chOff x="3491329" y="1261482"/>
                <a:chExt cx="3006725" cy="3006726"/>
              </a:xfrm>
            </p:grpSpPr>
            <p:grpSp>
              <p:nvGrpSpPr>
                <p:cNvPr id="9" name="组合 8"/>
                <p:cNvGrpSpPr/>
                <p:nvPr/>
              </p:nvGrpSpPr>
              <p:grpSpPr>
                <a:xfrm rot="900000">
                  <a:off x="3491329" y="1261482"/>
                  <a:ext cx="3006725" cy="3006726"/>
                  <a:chOff x="3491329" y="1261482"/>
                  <a:chExt cx="3006725" cy="3006726"/>
                </a:xfrm>
              </p:grpSpPr>
              <p:grpSp>
                <p:nvGrpSpPr>
                  <p:cNvPr id="11" name="组合 10"/>
                  <p:cNvGrpSpPr/>
                  <p:nvPr/>
                </p:nvGrpSpPr>
                <p:grpSpPr>
                  <a:xfrm>
                    <a:off x="5015329" y="2787070"/>
                    <a:ext cx="1482725" cy="1481138"/>
                    <a:chOff x="4549776" y="2547938"/>
                    <a:chExt cx="1482725" cy="1481138"/>
                  </a:xfrm>
                </p:grpSpPr>
                <p:sp>
                  <p:nvSpPr>
                    <p:cNvPr id="13" name="Freeform 5"/>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14" name="Freeform 6"/>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15" name="Freeform 7"/>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16" name="Freeform 8"/>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17" name="Freeform 9"/>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18" name="Freeform 10"/>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19" name="Freeform 11"/>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12" name="Freeform 12"/>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10" name="Freeform 14"/>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sp>
          <p:nvSpPr>
            <p:cNvPr id="20" name="Freeform 19"/>
            <p:cNvSpPr>
              <a:spLocks noEditPoints="1"/>
            </p:cNvSpPr>
            <p:nvPr/>
          </p:nvSpPr>
          <p:spPr bwMode="auto">
            <a:xfrm>
              <a:off x="5802013" y="3368695"/>
              <a:ext cx="587973" cy="539332"/>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31" name="Rectangle 24">
            <a:extLst>
              <a:ext uri="{FF2B5EF4-FFF2-40B4-BE49-F238E27FC236}">
                <a16:creationId xmlns:a16="http://schemas.microsoft.com/office/drawing/2014/main" id="{F185E5DA-E325-4441-9515-9C2C3B48F03C}"/>
              </a:ext>
            </a:extLst>
          </p:cNvPr>
          <p:cNvSpPr>
            <a:spLocks noChangeArrowheads="1"/>
          </p:cNvSpPr>
          <p:nvPr/>
        </p:nvSpPr>
        <p:spPr bwMode="auto">
          <a:xfrm>
            <a:off x="1687971" y="3224806"/>
            <a:ext cx="2458104" cy="105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地区统计</a:t>
            </a:r>
          </a:p>
          <a:p>
            <a:pPr defTabSz="1219170">
              <a:lnSpc>
                <a:spcPct val="120000"/>
              </a:lnSpc>
              <a:spcBef>
                <a:spcPts val="400"/>
              </a:spcBef>
            </a:pPr>
            <a:r>
              <a:rPr lang="zh-CN" altLang="en-US" sz="1400" dirty="0">
                <a:solidFill>
                  <a:srgbClr val="FFFFFF">
                    <a:lumMod val="50000"/>
                  </a:srgbClr>
                </a:solidFill>
                <a:latin typeface="Calibri"/>
                <a:ea typeface="宋体" panose="02010600030101010101" pitchFamily="2" charset="-122"/>
              </a:rPr>
              <a:t>通过后台的地区分类数据实现不同地区的不同年份和月份的消费、流量数据的可视化。</a:t>
            </a:r>
            <a:endParaRPr lang="en-US" altLang="zh-CN" sz="1400" dirty="0">
              <a:solidFill>
                <a:srgbClr val="FFFFFF">
                  <a:lumMod val="50000"/>
                </a:srgbClr>
              </a:solidFill>
              <a:latin typeface="Calibri"/>
              <a:ea typeface="宋体" panose="02010600030101010101" pitchFamily="2" charset="-122"/>
            </a:endParaRPr>
          </a:p>
        </p:txBody>
      </p:sp>
      <p:sp>
        <p:nvSpPr>
          <p:cNvPr id="33" name="Rectangle 24">
            <a:extLst>
              <a:ext uri="{FF2B5EF4-FFF2-40B4-BE49-F238E27FC236}">
                <a16:creationId xmlns:a16="http://schemas.microsoft.com/office/drawing/2014/main" id="{B0D59DD0-F96E-4EF1-98B8-0C67E0C6EF62}"/>
              </a:ext>
            </a:extLst>
          </p:cNvPr>
          <p:cNvSpPr>
            <a:spLocks noChangeArrowheads="1"/>
          </p:cNvSpPr>
          <p:nvPr/>
        </p:nvSpPr>
        <p:spPr bwMode="auto">
          <a:xfrm>
            <a:off x="2635601" y="5226126"/>
            <a:ext cx="3118870" cy="156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实时分析</a:t>
            </a:r>
          </a:p>
          <a:p>
            <a:pPr defTabSz="1219170">
              <a:lnSpc>
                <a:spcPct val="120000"/>
              </a:lnSpc>
              <a:spcBef>
                <a:spcPts val="400"/>
              </a:spcBef>
            </a:pPr>
            <a:r>
              <a:rPr lang="zh-CN" altLang="en-US" sz="1400" dirty="0">
                <a:solidFill>
                  <a:srgbClr val="FFFFFF">
                    <a:lumMod val="50000"/>
                  </a:srgbClr>
                </a:solidFill>
                <a:latin typeface="Calibri"/>
                <a:ea typeface="宋体" panose="02010600030101010101" pitchFamily="2" charset="-122"/>
              </a:rPr>
              <a:t>通过在线接收</a:t>
            </a:r>
            <a:r>
              <a:rPr lang="en-US" altLang="zh-CN" sz="1400" dirty="0">
                <a:solidFill>
                  <a:srgbClr val="FFFFFF">
                    <a:lumMod val="50000"/>
                  </a:srgbClr>
                </a:solidFill>
                <a:latin typeface="Calibri"/>
                <a:ea typeface="宋体" panose="02010600030101010101" pitchFamily="2" charset="-122"/>
              </a:rPr>
              <a:t>http</a:t>
            </a:r>
            <a:r>
              <a:rPr lang="zh-CN" altLang="en-US" sz="1400" dirty="0">
                <a:solidFill>
                  <a:srgbClr val="FFFFFF">
                    <a:lumMod val="50000"/>
                  </a:srgbClr>
                </a:solidFill>
                <a:latin typeface="Calibri"/>
                <a:ea typeface="宋体" panose="02010600030101010101" pitchFamily="2" charset="-122"/>
              </a:rPr>
              <a:t>请求实现学生消费数据的动态统计功能，其中包括实时地区占比，实时消费与流量秒统计，实时消费数据时动态统计数据以及当日消费时统计的历史折线图</a:t>
            </a:r>
            <a:r>
              <a:rPr lang="zh-CN" altLang="en-US" sz="1067" dirty="0">
                <a:solidFill>
                  <a:srgbClr val="FFFFFF">
                    <a:lumMod val="50000"/>
                  </a:srgbClr>
                </a:solidFill>
                <a:latin typeface="Calibri"/>
                <a:ea typeface="宋体" panose="02010600030101010101" pitchFamily="2" charset="-122"/>
              </a:rPr>
              <a:t>。</a:t>
            </a:r>
            <a:endParaRPr lang="en-US" altLang="zh-CN" sz="1067" dirty="0">
              <a:solidFill>
                <a:srgbClr val="FFFFFF">
                  <a:lumMod val="50000"/>
                </a:srgbClr>
              </a:solidFill>
              <a:latin typeface="Calibri"/>
              <a:ea typeface="宋体" panose="02010600030101010101" pitchFamily="2" charset="-122"/>
            </a:endParaRPr>
          </a:p>
        </p:txBody>
      </p:sp>
      <p:sp>
        <p:nvSpPr>
          <p:cNvPr id="34" name="Rectangle 24">
            <a:extLst>
              <a:ext uri="{FF2B5EF4-FFF2-40B4-BE49-F238E27FC236}">
                <a16:creationId xmlns:a16="http://schemas.microsoft.com/office/drawing/2014/main" id="{17045EA9-20CF-4B1B-8CFC-A1722D85F512}"/>
              </a:ext>
            </a:extLst>
          </p:cNvPr>
          <p:cNvSpPr>
            <a:spLocks noChangeArrowheads="1"/>
          </p:cNvSpPr>
          <p:nvPr/>
        </p:nvSpPr>
        <p:spPr bwMode="auto">
          <a:xfrm>
            <a:off x="7742871" y="1906761"/>
            <a:ext cx="2458104" cy="105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性别分析</a:t>
            </a:r>
          </a:p>
          <a:p>
            <a:pPr defTabSz="1219170">
              <a:lnSpc>
                <a:spcPct val="120000"/>
              </a:lnSpc>
              <a:spcBef>
                <a:spcPts val="400"/>
              </a:spcBef>
            </a:pPr>
            <a:r>
              <a:rPr lang="zh-CN" altLang="en-US" sz="1400" dirty="0">
                <a:solidFill>
                  <a:srgbClr val="FFFFFF">
                    <a:lumMod val="50000"/>
                  </a:srgbClr>
                </a:solidFill>
                <a:latin typeface="Calibri"/>
                <a:ea typeface="宋体" panose="02010600030101010101" pitchFamily="2" charset="-122"/>
              </a:rPr>
              <a:t>通过后台的性别分类数据实现不同性别的不同年份和月份的消费、流量数据的可视化。</a:t>
            </a:r>
            <a:endParaRPr lang="en-US" altLang="zh-CN" sz="1400" dirty="0">
              <a:solidFill>
                <a:srgbClr val="FFFFFF">
                  <a:lumMod val="50000"/>
                </a:srgbClr>
              </a:solidFill>
              <a:latin typeface="Calibri"/>
              <a:ea typeface="宋体" panose="02010600030101010101" pitchFamily="2" charset="-122"/>
            </a:endParaRPr>
          </a:p>
        </p:txBody>
      </p:sp>
      <p:sp>
        <p:nvSpPr>
          <p:cNvPr id="36" name="Rectangle 24">
            <a:extLst>
              <a:ext uri="{FF2B5EF4-FFF2-40B4-BE49-F238E27FC236}">
                <a16:creationId xmlns:a16="http://schemas.microsoft.com/office/drawing/2014/main" id="{8EF39ADF-1A82-48CA-ABA8-73DFD5E5EF1E}"/>
              </a:ext>
            </a:extLst>
          </p:cNvPr>
          <p:cNvSpPr>
            <a:spLocks noChangeArrowheads="1"/>
          </p:cNvSpPr>
          <p:nvPr/>
        </p:nvSpPr>
        <p:spPr bwMode="auto">
          <a:xfrm>
            <a:off x="7917089" y="4210753"/>
            <a:ext cx="2458104" cy="131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消费预测</a:t>
            </a:r>
          </a:p>
          <a:p>
            <a:pPr defTabSz="1219170">
              <a:lnSpc>
                <a:spcPct val="120000"/>
              </a:lnSpc>
              <a:spcBef>
                <a:spcPts val="400"/>
              </a:spcBef>
            </a:pPr>
            <a:r>
              <a:rPr lang="zh-CN" altLang="en-US" sz="1400" dirty="0">
                <a:solidFill>
                  <a:srgbClr val="FFFFFF">
                    <a:lumMod val="50000"/>
                  </a:srgbClr>
                </a:solidFill>
                <a:latin typeface="Calibri"/>
                <a:ea typeface="宋体" panose="02010600030101010101" pitchFamily="2" charset="-122"/>
              </a:rPr>
              <a:t>通过后台分类的学生历史消费数据，调用</a:t>
            </a:r>
            <a:r>
              <a:rPr lang="en-US" altLang="zh-CN" sz="1400" dirty="0">
                <a:solidFill>
                  <a:srgbClr val="FFFFFF">
                    <a:lumMod val="50000"/>
                  </a:srgbClr>
                </a:solidFill>
                <a:latin typeface="Calibri"/>
                <a:ea typeface="宋体" panose="02010600030101010101" pitchFamily="2" charset="-122"/>
              </a:rPr>
              <a:t>auto_arima</a:t>
            </a:r>
            <a:r>
              <a:rPr lang="zh-CN" altLang="en-US" sz="1400" dirty="0">
                <a:solidFill>
                  <a:srgbClr val="FFFFFF">
                    <a:lumMod val="50000"/>
                  </a:srgbClr>
                </a:solidFill>
                <a:latin typeface="Calibri"/>
                <a:ea typeface="宋体" panose="02010600030101010101" pitchFamily="2" charset="-122"/>
              </a:rPr>
              <a:t>库函数来自动建立数据模型并实现当年未来每天的消费数据预测。</a:t>
            </a:r>
            <a:endParaRPr lang="en-US" altLang="zh-CN" sz="1400" dirty="0">
              <a:solidFill>
                <a:srgbClr val="FFFFFF">
                  <a:lumMod val="50000"/>
                </a:srgbClr>
              </a:solidFill>
              <a:latin typeface="Calibri"/>
              <a:ea typeface="宋体" panose="02010600030101010101" pitchFamily="2" charset="-122"/>
            </a:endParaRPr>
          </a:p>
        </p:txBody>
      </p:sp>
      <p:sp>
        <p:nvSpPr>
          <p:cNvPr id="28" name="Rectangle 24">
            <a:extLst>
              <a:ext uri="{FF2B5EF4-FFF2-40B4-BE49-F238E27FC236}">
                <a16:creationId xmlns:a16="http://schemas.microsoft.com/office/drawing/2014/main" id="{4850D2F6-BC15-4AC9-9817-FDEF7FEF3021}"/>
              </a:ext>
            </a:extLst>
          </p:cNvPr>
          <p:cNvSpPr>
            <a:spLocks noChangeArrowheads="1"/>
          </p:cNvSpPr>
          <p:nvPr/>
        </p:nvSpPr>
        <p:spPr bwMode="auto">
          <a:xfrm>
            <a:off x="2239950" y="1261880"/>
            <a:ext cx="2458104" cy="105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a:lnSpc>
                <a:spcPct val="120000"/>
              </a:lnSpc>
              <a:spcBef>
                <a:spcPts val="400"/>
              </a:spcBef>
            </a:pPr>
            <a:r>
              <a:rPr lang="zh-CN" altLang="en-US" sz="1333" b="1" dirty="0">
                <a:solidFill>
                  <a:srgbClr val="6BC1D3"/>
                </a:solidFill>
                <a:latin typeface="Calibri"/>
                <a:ea typeface="宋体" panose="02010600030101010101" pitchFamily="2" charset="-122"/>
              </a:rPr>
              <a:t>年级分析</a:t>
            </a:r>
          </a:p>
          <a:p>
            <a:pPr defTabSz="1219170">
              <a:lnSpc>
                <a:spcPct val="120000"/>
              </a:lnSpc>
              <a:spcBef>
                <a:spcPts val="400"/>
              </a:spcBef>
            </a:pPr>
            <a:r>
              <a:rPr lang="zh-CN" altLang="en-US" sz="1400" dirty="0">
                <a:solidFill>
                  <a:srgbClr val="FFFFFF">
                    <a:lumMod val="50000"/>
                  </a:srgbClr>
                </a:solidFill>
                <a:latin typeface="Calibri"/>
                <a:ea typeface="宋体" panose="02010600030101010101" pitchFamily="2" charset="-122"/>
              </a:rPr>
              <a:t>通过后台的年级分类数据实现不同年级的不同年份和月份的消费、流量数据的可视化。</a:t>
            </a:r>
            <a:endParaRPr lang="en-US" altLang="zh-CN" sz="1400" dirty="0">
              <a:solidFill>
                <a:srgbClr val="FFFFFF">
                  <a:lumMod val="50000"/>
                </a:srgbClr>
              </a:solidFill>
              <a:latin typeface="Calibri"/>
              <a:ea typeface="宋体" panose="02010600030101010101" pitchFamily="2" charset="-122"/>
            </a:endParaRPr>
          </a:p>
        </p:txBody>
      </p:sp>
    </p:spTree>
    <p:extLst>
      <p:ext uri="{BB962C8B-B14F-4D97-AF65-F5344CB8AC3E}">
        <p14:creationId xmlns:p14="http://schemas.microsoft.com/office/powerpoint/2010/main" val="128324924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circle(in)">
                                      <p:cBhvr>
                                        <p:cTn id="20" dur="10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0-#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0-#ppt_w/2"/>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1+#ppt_w/2"/>
                                          </p:val>
                                        </p:tav>
                                        <p:tav tm="100000">
                                          <p:val>
                                            <p:strVal val="#ppt_x"/>
                                          </p:val>
                                        </p:tav>
                                      </p:tavLst>
                                    </p:anim>
                                    <p:anim calcmode="lin" valueType="num">
                                      <p:cBhvr additive="base">
                                        <p:cTn id="44"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1+#ppt_w/2"/>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6"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组合 4"/>
          <p:cNvGrpSpPr/>
          <p:nvPr/>
        </p:nvGrpSpPr>
        <p:grpSpPr>
          <a:xfrm>
            <a:off x="1164188" y="622441"/>
            <a:ext cx="1528413" cy="1528413"/>
            <a:chOff x="1602769" y="143838"/>
            <a:chExt cx="1331936" cy="1331936"/>
          </a:xfrm>
        </p:grpSpPr>
        <p:sp>
          <p:nvSpPr>
            <p:cNvPr id="4" name="椭圆 3"/>
            <p:cNvSpPr/>
            <p:nvPr/>
          </p:nvSpPr>
          <p:spPr>
            <a:xfrm>
              <a:off x="1602769" y="143838"/>
              <a:ext cx="1331936" cy="1331936"/>
            </a:xfrm>
            <a:prstGeom prst="ellipse">
              <a:avLst/>
            </a:prstGeom>
            <a:solidFill>
              <a:srgbClr val="6BC1D3"/>
            </a:solidFill>
            <a:ln w="165100">
              <a:solidFill>
                <a:srgbClr val="6BC1D3">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146" name="TextBox 145"/>
            <p:cNvSpPr txBox="1"/>
            <p:nvPr/>
          </p:nvSpPr>
          <p:spPr>
            <a:xfrm>
              <a:off x="1679041" y="396413"/>
              <a:ext cx="1189310" cy="563245"/>
            </a:xfrm>
            <a:prstGeom prst="rect">
              <a:avLst/>
            </a:prstGeom>
            <a:noFill/>
          </p:spPr>
          <p:txBody>
            <a:bodyPr wrap="square" rtlCol="0">
              <a:spAutoFit/>
            </a:bodyPr>
            <a:lstStyle/>
            <a:p>
              <a:pPr algn="ctr"/>
              <a:r>
                <a:rPr lang="zh-CN" altLang="en-US" sz="3600" dirty="0">
                  <a:solidFill>
                    <a:schemeClr val="bg1"/>
                  </a:solidFill>
                  <a:latin typeface="方正准圆简体" panose="03000509000000000000" pitchFamily="65" charset="-122"/>
                  <a:ea typeface="方正准圆简体" panose="03000509000000000000" pitchFamily="65" charset="-122"/>
                  <a:sym typeface="Calibri" pitchFamily="34" charset="0"/>
                </a:rPr>
                <a:t>目录</a:t>
              </a:r>
            </a:p>
          </p:txBody>
        </p:sp>
        <p:sp>
          <p:nvSpPr>
            <p:cNvPr id="147" name="TextBox 146"/>
            <p:cNvSpPr txBox="1"/>
            <p:nvPr/>
          </p:nvSpPr>
          <p:spPr>
            <a:xfrm>
              <a:off x="1638153" y="937949"/>
              <a:ext cx="1263808" cy="277208"/>
            </a:xfrm>
            <a:prstGeom prst="rect">
              <a:avLst/>
            </a:prstGeom>
            <a:noFill/>
          </p:spPr>
          <p:txBody>
            <a:bodyPr wrap="square" rtlCol="0">
              <a:spAutoFit/>
            </a:bodyPr>
            <a:lstStyle/>
            <a:p>
              <a:pPr algn="ctr" defTabSz="457189"/>
              <a:r>
                <a:rPr lang="en-US" altLang="zh-CN" sz="1467" dirty="0">
                  <a:solidFill>
                    <a:prstClr val="white"/>
                  </a:solidFill>
                  <a:latin typeface="微软雅黑" pitchFamily="34" charset="-122"/>
                  <a:ea typeface="微软雅黑" pitchFamily="34" charset="-122"/>
                </a:rPr>
                <a:t>CONTENTS</a:t>
              </a:r>
              <a:endParaRPr lang="zh-CN" altLang="en-US" sz="1467" dirty="0">
                <a:solidFill>
                  <a:prstClr val="white"/>
                </a:solidFill>
                <a:latin typeface="微软雅黑" pitchFamily="34" charset="-122"/>
                <a:ea typeface="微软雅黑" pitchFamily="34" charset="-122"/>
              </a:endParaRPr>
            </a:p>
          </p:txBody>
        </p:sp>
      </p:grpSp>
      <p:sp>
        <p:nvSpPr>
          <p:cNvPr id="9" name="Freeform 5"/>
          <p:cNvSpPr>
            <a:spLocks/>
          </p:cNvSpPr>
          <p:nvPr/>
        </p:nvSpPr>
        <p:spPr bwMode="auto">
          <a:xfrm>
            <a:off x="3177"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12700" cap="flat">
            <a:solidFill>
              <a:srgbClr val="6BC1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sp>
        <p:nvSpPr>
          <p:cNvPr id="45" name="矩形 68"/>
          <p:cNvSpPr>
            <a:spLocks noChangeArrowheads="1"/>
          </p:cNvSpPr>
          <p:nvPr/>
        </p:nvSpPr>
        <p:spPr bwMode="auto">
          <a:xfrm>
            <a:off x="5705700" y="2135016"/>
            <a:ext cx="2586627"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ts val="0"/>
              </a:spcBef>
              <a:buNone/>
            </a:pPr>
            <a:r>
              <a:rPr lang="zh-CN" altLang="en-US" sz="2000" dirty="0">
                <a:solidFill>
                  <a:srgbClr val="6BC1D3"/>
                </a:solidFill>
                <a:latin typeface="方正准圆简体" panose="03000509000000000000" pitchFamily="65" charset="-122"/>
                <a:ea typeface="方正准圆简体" panose="03000509000000000000" pitchFamily="65" charset="-122"/>
                <a:sym typeface="微软雅黑" pitchFamily="34" charset="-122"/>
              </a:rPr>
              <a:t>系统功能介绍</a:t>
            </a:r>
          </a:p>
        </p:txBody>
      </p:sp>
      <p:sp>
        <p:nvSpPr>
          <p:cNvPr id="46" name="矩形 64"/>
          <p:cNvSpPr>
            <a:spLocks noChangeArrowheads="1"/>
          </p:cNvSpPr>
          <p:nvPr/>
        </p:nvSpPr>
        <p:spPr bwMode="auto">
          <a:xfrm>
            <a:off x="3643323" y="5044935"/>
            <a:ext cx="1889202"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ts val="0"/>
              </a:spcBef>
              <a:buNone/>
            </a:pPr>
            <a:r>
              <a:rPr lang="zh-CN" altLang="en-US" sz="2000" dirty="0">
                <a:solidFill>
                  <a:srgbClr val="6BC1D3"/>
                </a:solidFill>
                <a:latin typeface="方正准圆简体" panose="03000509000000000000" pitchFamily="65" charset="-122"/>
                <a:ea typeface="方正准圆简体" panose="03000509000000000000" pitchFamily="65" charset="-122"/>
                <a:sym typeface="微软雅黑" pitchFamily="34" charset="-122"/>
              </a:rPr>
              <a:t>关键技术介绍</a:t>
            </a:r>
          </a:p>
        </p:txBody>
      </p:sp>
      <p:sp>
        <p:nvSpPr>
          <p:cNvPr id="51" name="矩形 68"/>
          <p:cNvSpPr>
            <a:spLocks noChangeArrowheads="1"/>
          </p:cNvSpPr>
          <p:nvPr/>
        </p:nvSpPr>
        <p:spPr bwMode="auto">
          <a:xfrm>
            <a:off x="10947524" y="4699294"/>
            <a:ext cx="988385"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ts val="0"/>
              </a:spcBef>
              <a:buNone/>
            </a:pPr>
            <a:r>
              <a:rPr lang="zh-CN" altLang="en-US" sz="2000" dirty="0">
                <a:solidFill>
                  <a:srgbClr val="6BC1D3"/>
                </a:solidFill>
                <a:latin typeface="方正准圆简体" panose="03000509000000000000" pitchFamily="65" charset="-122"/>
                <a:ea typeface="方正准圆简体" panose="03000509000000000000" pitchFamily="65" charset="-122"/>
                <a:sym typeface="微软雅黑" pitchFamily="34" charset="-122"/>
              </a:rPr>
              <a:t>总结</a:t>
            </a:r>
          </a:p>
        </p:txBody>
      </p:sp>
      <p:sp>
        <p:nvSpPr>
          <p:cNvPr id="2" name="矩形 1"/>
          <p:cNvSpPr/>
          <p:nvPr/>
        </p:nvSpPr>
        <p:spPr>
          <a:xfrm>
            <a:off x="1890821" y="4354479"/>
            <a:ext cx="764206" cy="322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4205822" y="4156121"/>
            <a:ext cx="764206" cy="322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rot="21086058">
            <a:off x="6215048" y="3369034"/>
            <a:ext cx="764206" cy="322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rot="898557">
            <a:off x="10692434" y="3586649"/>
            <a:ext cx="919334" cy="388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73889">
            <a:off x="1921671" y="3460856"/>
            <a:ext cx="942680" cy="2199749"/>
          </a:xfrm>
          <a:prstGeom prst="rect">
            <a:avLst/>
          </a:prstGeom>
        </p:spPr>
      </p:pic>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73889">
            <a:off x="4116584" y="3352885"/>
            <a:ext cx="942680" cy="2199749"/>
          </a:xfrm>
          <a:prstGeom prst="rect">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73889">
            <a:off x="6146679" y="2640444"/>
            <a:ext cx="942680" cy="2199749"/>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73889">
            <a:off x="10781117" y="2597391"/>
            <a:ext cx="942680" cy="2199749"/>
          </a:xfrm>
          <a:prstGeom prst="rect">
            <a:avLst/>
          </a:prstGeom>
        </p:spPr>
      </p:pic>
      <p:pic>
        <p:nvPicPr>
          <p:cNvPr id="80" name="图片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393759">
            <a:off x="4213842" y="1565798"/>
            <a:ext cx="941430" cy="1016342"/>
          </a:xfrm>
          <a:prstGeom prst="rect">
            <a:avLst/>
          </a:prstGeom>
        </p:spPr>
      </p:pic>
      <p:pic>
        <p:nvPicPr>
          <p:cNvPr id="82" name="图片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393759">
            <a:off x="3171901" y="2840415"/>
            <a:ext cx="429810" cy="498826"/>
          </a:xfrm>
          <a:prstGeom prst="rect">
            <a:avLst/>
          </a:prstGeom>
        </p:spPr>
      </p:pic>
      <p:sp>
        <p:nvSpPr>
          <p:cNvPr id="44" name="矩形 30"/>
          <p:cNvSpPr>
            <a:spLocks noChangeArrowheads="1"/>
          </p:cNvSpPr>
          <p:nvPr/>
        </p:nvSpPr>
        <p:spPr bwMode="auto">
          <a:xfrm>
            <a:off x="1862009" y="3098479"/>
            <a:ext cx="958085"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ts val="0"/>
              </a:spcBef>
              <a:buNone/>
            </a:pPr>
            <a:r>
              <a:rPr lang="zh-CN" altLang="en-US" sz="2000" dirty="0">
                <a:solidFill>
                  <a:srgbClr val="6BC1D3"/>
                </a:solidFill>
                <a:latin typeface="方正准圆简体" panose="03000509000000000000" pitchFamily="65" charset="-122"/>
                <a:ea typeface="方正准圆简体" panose="03000509000000000000" pitchFamily="65" charset="-122"/>
                <a:sym typeface="微软雅黑" pitchFamily="34" charset="-122"/>
              </a:rPr>
              <a:t>绪言</a:t>
            </a:r>
          </a:p>
        </p:txBody>
      </p:sp>
      <p:sp>
        <p:nvSpPr>
          <p:cNvPr id="22" name="矩形 21">
            <a:extLst>
              <a:ext uri="{FF2B5EF4-FFF2-40B4-BE49-F238E27FC236}">
                <a16:creationId xmlns:a16="http://schemas.microsoft.com/office/drawing/2014/main" id="{2C918D3B-C424-4F99-8EF7-C10CFC680598}"/>
              </a:ext>
            </a:extLst>
          </p:cNvPr>
          <p:cNvSpPr/>
          <p:nvPr/>
        </p:nvSpPr>
        <p:spPr>
          <a:xfrm>
            <a:off x="8645943" y="3047412"/>
            <a:ext cx="764206" cy="322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66E6D672-453C-4C90-87A1-EA660EF489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73889">
            <a:off x="8688885" y="2167334"/>
            <a:ext cx="942680" cy="2199749"/>
          </a:xfrm>
          <a:prstGeom prst="rect">
            <a:avLst/>
          </a:prstGeom>
        </p:spPr>
      </p:pic>
      <p:sp>
        <p:nvSpPr>
          <p:cNvPr id="23" name="矩形 64">
            <a:extLst>
              <a:ext uri="{FF2B5EF4-FFF2-40B4-BE49-F238E27FC236}">
                <a16:creationId xmlns:a16="http://schemas.microsoft.com/office/drawing/2014/main" id="{F5F64BA6-EF86-4518-8923-5EB99BF23549}"/>
              </a:ext>
            </a:extLst>
          </p:cNvPr>
          <p:cNvSpPr>
            <a:spLocks noChangeArrowheads="1"/>
          </p:cNvSpPr>
          <p:nvPr/>
        </p:nvSpPr>
        <p:spPr bwMode="auto">
          <a:xfrm>
            <a:off x="8070634" y="1618852"/>
            <a:ext cx="2679030"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ts val="0"/>
              </a:spcBef>
              <a:buNone/>
            </a:pPr>
            <a:r>
              <a:rPr lang="zh-CN" altLang="en-US" sz="2000" dirty="0">
                <a:solidFill>
                  <a:srgbClr val="6BC1D3"/>
                </a:solidFill>
                <a:latin typeface="方正准圆简体" panose="03000509000000000000" pitchFamily="65" charset="-122"/>
                <a:ea typeface="方正准圆简体" panose="03000509000000000000" pitchFamily="65" charset="-122"/>
                <a:sym typeface="微软雅黑" pitchFamily="34" charset="-122"/>
              </a:rPr>
              <a:t>实践难点和解决方案</a:t>
            </a:r>
          </a:p>
        </p:txBody>
      </p:sp>
    </p:spTree>
    <p:extLst>
      <p:ext uri="{BB962C8B-B14F-4D97-AF65-F5344CB8AC3E}">
        <p14:creationId xmlns:p14="http://schemas.microsoft.com/office/powerpoint/2010/main" val="244844033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60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10" presetClass="entr" presetSubtype="0" fill="hold" grpId="0" nodeType="withEffect">
                                  <p:stCondLst>
                                    <p:cond delay="110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par>
                                <p:cTn id="15" presetID="10" presetClass="entr" presetSubtype="0" fill="hold" nodeType="withEffect">
                                  <p:stCondLst>
                                    <p:cond delay="170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170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par>
                                <p:cTn id="21" presetID="10" presetClass="entr" presetSubtype="0" fill="hold" nodeType="withEffect">
                                  <p:stCondLst>
                                    <p:cond delay="230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250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nodeType="withEffect">
                                  <p:stCondLst>
                                    <p:cond delay="200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par>
                                <p:cTn id="30" presetID="10" presetClass="entr" presetSubtype="0" fill="hold" nodeType="withEffect">
                                  <p:stCondLst>
                                    <p:cond delay="230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600"/>
                                        <p:tgtEl>
                                          <p:spTgt spid="80"/>
                                        </p:tgtEl>
                                      </p:cBhvr>
                                    </p:animEffect>
                                  </p:childTnLst>
                                </p:cTn>
                              </p:par>
                              <p:par>
                                <p:cTn id="33" presetID="10" presetClass="entr" presetSubtype="0" fill="hold" nodeType="withEffect">
                                  <p:stCondLst>
                                    <p:cond delay="350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350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nodeType="withEffect">
                                  <p:stCondLst>
                                    <p:cond delay="420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420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22" presetClass="entr" presetSubtype="8" fill="hold" grpId="0" nodeType="withEffect">
                                  <p:stCondLst>
                                    <p:cond delay="90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38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5" grpId="0"/>
      <p:bldP spid="46" grpId="0"/>
      <p:bldP spid="51" grpId="0"/>
      <p:bldP spid="44"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3356992"/>
            <a:ext cx="12192000" cy="45719"/>
            <a:chOff x="2190216" y="0"/>
            <a:chExt cx="7128792" cy="108012"/>
          </a:xfrm>
          <a:solidFill>
            <a:srgbClr val="6BC1D3"/>
          </a:solidFill>
        </p:grpSpPr>
        <p:sp>
          <p:nvSpPr>
            <p:cNvPr id="25" name="矩形 24"/>
            <p:cNvSpPr/>
            <p:nvPr/>
          </p:nvSpPr>
          <p:spPr>
            <a:xfrm>
              <a:off x="219021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6" name="矩形 25"/>
            <p:cNvSpPr/>
            <p:nvPr/>
          </p:nvSpPr>
          <p:spPr>
            <a:xfrm>
              <a:off x="3378348"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7" name="矩形 26"/>
            <p:cNvSpPr/>
            <p:nvPr/>
          </p:nvSpPr>
          <p:spPr>
            <a:xfrm>
              <a:off x="4566480"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8" name="矩形 27"/>
            <p:cNvSpPr/>
            <p:nvPr/>
          </p:nvSpPr>
          <p:spPr>
            <a:xfrm>
              <a:off x="5754612"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9" name="矩形 28"/>
            <p:cNvSpPr/>
            <p:nvPr/>
          </p:nvSpPr>
          <p:spPr>
            <a:xfrm>
              <a:off x="6942744"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0" name="矩形 29"/>
            <p:cNvSpPr/>
            <p:nvPr/>
          </p:nvSpPr>
          <p:spPr>
            <a:xfrm>
              <a:off x="813087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
        <p:nvSpPr>
          <p:cNvPr id="45" name="矩形 44"/>
          <p:cNvSpPr/>
          <p:nvPr/>
        </p:nvSpPr>
        <p:spPr>
          <a:xfrm>
            <a:off x="1200998" y="3263441"/>
            <a:ext cx="2429301" cy="305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861806" y="2740221"/>
            <a:ext cx="3561046" cy="523220"/>
          </a:xfrm>
          <a:prstGeom prst="rect">
            <a:avLst/>
          </a:prstGeom>
        </p:spPr>
        <p:txBody>
          <a:bodyPr wrap="square">
            <a:spAutoFit/>
          </a:bodyPr>
          <a:lstStyle/>
          <a:p>
            <a:r>
              <a:rPr lang="zh-CN" altLang="en-US" sz="2800" dirty="0">
                <a:solidFill>
                  <a:srgbClr val="6BC1D3"/>
                </a:solidFill>
                <a:latin typeface="方正准圆简体" panose="03000509000000000000" pitchFamily="65" charset="-122"/>
                <a:ea typeface="方正准圆简体" panose="03000509000000000000" pitchFamily="65" charset="-122"/>
              </a:rPr>
              <a:t>实践难点和解决方案</a:t>
            </a:r>
          </a:p>
        </p:txBody>
      </p:sp>
      <p:sp>
        <p:nvSpPr>
          <p:cNvPr id="23" name="矩形 22"/>
          <p:cNvSpPr/>
          <p:nvPr/>
        </p:nvSpPr>
        <p:spPr>
          <a:xfrm>
            <a:off x="6807783" y="2567233"/>
            <a:ext cx="1054024" cy="769441"/>
          </a:xfrm>
          <a:prstGeom prst="rect">
            <a:avLst/>
          </a:prstGeom>
        </p:spPr>
        <p:txBody>
          <a:bodyPr wrap="square">
            <a:spAutoFit/>
          </a:bodyPr>
          <a:lstStyle/>
          <a:p>
            <a:r>
              <a:rPr lang="en-US" altLang="zh-CN" sz="4400" dirty="0">
                <a:solidFill>
                  <a:srgbClr val="6BC1D3"/>
                </a:solidFill>
                <a:latin typeface="造字工房朗倩（非商用）常规体" pitchFamily="50" charset="-122"/>
                <a:ea typeface="造字工房朗倩（非商用）常规体" pitchFamily="50" charset="-122"/>
              </a:rPr>
              <a:t>04</a:t>
            </a:r>
            <a:endParaRPr lang="zh-CN" altLang="en-US" sz="4400" dirty="0">
              <a:solidFill>
                <a:srgbClr val="6BC1D3"/>
              </a:solidFill>
              <a:latin typeface="造字工房朗倩（非商用）常规体" pitchFamily="50" charset="-122"/>
              <a:ea typeface="造字工房朗倩（非商用）常规体" pitchFamily="50" charset="-122"/>
            </a:endParaRP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5664" y="3627543"/>
            <a:ext cx="2098460" cy="4563249"/>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9509" y="3333316"/>
            <a:ext cx="941430" cy="1016342"/>
          </a:xfrm>
          <a:prstGeom prst="rect">
            <a:avLst/>
          </a:prstGeom>
        </p:spPr>
      </p:pic>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0547" y="2220977"/>
            <a:ext cx="555294" cy="730976"/>
          </a:xfrm>
          <a:prstGeom prst="rect">
            <a:avLst/>
          </a:prstGeom>
        </p:spPr>
      </p:pic>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335" y="4331408"/>
            <a:ext cx="429810" cy="498826"/>
          </a:xfrm>
          <a:prstGeom prst="rect">
            <a:avLst/>
          </a:prstGeom>
        </p:spPr>
      </p:pic>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54334" y="1589307"/>
            <a:ext cx="473965" cy="754671"/>
          </a:xfrm>
          <a:prstGeom prst="rect">
            <a:avLst/>
          </a:prstGeom>
        </p:spPr>
      </p:pic>
      <p:pic>
        <p:nvPicPr>
          <p:cNvPr id="38" name="图片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6348" y="1419665"/>
            <a:ext cx="704826" cy="835997"/>
          </a:xfrm>
          <a:prstGeom prst="rect">
            <a:avLst/>
          </a:prstGeom>
        </p:spPr>
      </p:pic>
      <p:pic>
        <p:nvPicPr>
          <p:cNvPr id="39" name="图片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26611" y="242340"/>
            <a:ext cx="478337" cy="771285"/>
          </a:xfrm>
          <a:prstGeom prst="rect">
            <a:avLst/>
          </a:prstGeom>
        </p:spPr>
      </p:pic>
      <p:pic>
        <p:nvPicPr>
          <p:cNvPr id="40" name="图片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41681" y="1610296"/>
            <a:ext cx="472216" cy="733682"/>
          </a:xfrm>
          <a:prstGeom prst="rect">
            <a:avLst/>
          </a:prstGeom>
        </p:spPr>
      </p:pic>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31888" y="596401"/>
            <a:ext cx="651483" cy="625249"/>
          </a:xfrm>
          <a:prstGeom prst="rect">
            <a:avLst/>
          </a:prstGeom>
        </p:spPr>
      </p:pic>
      <p:pic>
        <p:nvPicPr>
          <p:cNvPr id="42" name="图片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83371" y="-58381"/>
            <a:ext cx="341919" cy="633118"/>
          </a:xfrm>
          <a:prstGeom prst="rect">
            <a:avLst/>
          </a:prstGeom>
        </p:spPr>
      </p:pic>
      <p:pic>
        <p:nvPicPr>
          <p:cNvPr id="43" name="图片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94221" y="41010"/>
            <a:ext cx="328631" cy="378191"/>
          </a:xfrm>
          <a:prstGeom prst="rect">
            <a:avLst/>
          </a:prstGeom>
        </p:spPr>
      </p:pic>
      <p:pic>
        <p:nvPicPr>
          <p:cNvPr id="44" name="图片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16793" y="850127"/>
            <a:ext cx="299384" cy="465153"/>
          </a:xfrm>
          <a:prstGeom prst="rect">
            <a:avLst/>
          </a:prstGeom>
        </p:spPr>
      </p:pic>
      <p:pic>
        <p:nvPicPr>
          <p:cNvPr id="31" name="图片 3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086" y="860597"/>
            <a:ext cx="2974761" cy="6941622"/>
          </a:xfrm>
          <a:prstGeom prst="rect">
            <a:avLst/>
          </a:prstGeom>
        </p:spPr>
      </p:pic>
      <p:sp>
        <p:nvSpPr>
          <p:cNvPr id="33" name="矩形 32">
            <a:extLst>
              <a:ext uri="{FF2B5EF4-FFF2-40B4-BE49-F238E27FC236}">
                <a16:creationId xmlns:a16="http://schemas.microsoft.com/office/drawing/2014/main" id="{26FC8EAB-95D4-4A88-9A64-B8BB0DD755ED}"/>
              </a:ext>
            </a:extLst>
          </p:cNvPr>
          <p:cNvSpPr/>
          <p:nvPr/>
        </p:nvSpPr>
        <p:spPr>
          <a:xfrm>
            <a:off x="6888800" y="3455290"/>
            <a:ext cx="1823961" cy="1589474"/>
          </a:xfrm>
          <a:prstGeom prst="rect">
            <a:avLst/>
          </a:prstGeom>
        </p:spPr>
        <p:txBody>
          <a:bodyPr wrap="none">
            <a:spAutoFit/>
          </a:bodyPr>
          <a:lstStyle/>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参考资料的缺乏</a:t>
            </a:r>
            <a:endParaRPr lang="en-US" altLang="zh-CN" sz="1333" dirty="0">
              <a:ln w="6350">
                <a:noFill/>
              </a:ln>
              <a:solidFill>
                <a:srgbClr val="FFFFFF">
                  <a:lumMod val="50000"/>
                </a:srgbClr>
              </a:solidFill>
              <a:latin typeface="Impact" pitchFamily="34" charset="0"/>
              <a:ea typeface="微软雅黑" pitchFamily="34" charset="-122"/>
            </a:endParaRPr>
          </a:p>
          <a:p>
            <a:pPr marL="228594" indent="-228594" defTabSz="1219170">
              <a:lnSpc>
                <a:spcPct val="150000"/>
              </a:lnSpc>
              <a:buFont typeface="Wingdings" pitchFamily="2" charset="2"/>
              <a:buChar char="ü"/>
            </a:pPr>
            <a:r>
              <a:rPr lang="en-US" altLang="zh-CN" sz="1333" dirty="0">
                <a:ln w="6350">
                  <a:noFill/>
                </a:ln>
                <a:solidFill>
                  <a:srgbClr val="FFFFFF">
                    <a:lumMod val="50000"/>
                  </a:srgbClr>
                </a:solidFill>
                <a:latin typeface="Impact" pitchFamily="34" charset="0"/>
                <a:ea typeface="微软雅黑" pitchFamily="34" charset="-122"/>
              </a:rPr>
              <a:t>axios</a:t>
            </a:r>
            <a:r>
              <a:rPr lang="zh-CN" altLang="en-US" sz="1333" dirty="0">
                <a:ln w="6350">
                  <a:noFill/>
                </a:ln>
                <a:solidFill>
                  <a:srgbClr val="FFFFFF">
                    <a:lumMod val="50000"/>
                  </a:srgbClr>
                </a:solidFill>
                <a:latin typeface="Impact" pitchFamily="34" charset="0"/>
                <a:ea typeface="微软雅黑" pitchFamily="34" charset="-122"/>
              </a:rPr>
              <a:t>请求的异步性</a:t>
            </a:r>
            <a:endParaRPr lang="en-US" altLang="zh-CN" sz="1333" dirty="0">
              <a:ln w="6350">
                <a:noFill/>
              </a:ln>
              <a:solidFill>
                <a:srgbClr val="FFFFFF">
                  <a:lumMod val="50000"/>
                </a:srgbClr>
              </a:solidFill>
              <a:latin typeface="Impact" pitchFamily="34" charset="0"/>
              <a:ea typeface="微软雅黑" pitchFamily="34" charset="-122"/>
            </a:endParaRPr>
          </a:p>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数据库的优化</a:t>
            </a:r>
            <a:endParaRPr lang="en-US" altLang="zh-CN" sz="1333" dirty="0">
              <a:ln w="6350">
                <a:noFill/>
              </a:ln>
              <a:solidFill>
                <a:srgbClr val="FFFFFF">
                  <a:lumMod val="50000"/>
                </a:srgbClr>
              </a:solidFill>
              <a:latin typeface="Impact" pitchFamily="34" charset="0"/>
              <a:ea typeface="微软雅黑" pitchFamily="34" charset="-122"/>
            </a:endParaRPr>
          </a:p>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建模函数时间太长</a:t>
            </a:r>
            <a:endParaRPr lang="en-US" altLang="zh-CN" sz="1333" dirty="0">
              <a:ln w="6350">
                <a:noFill/>
              </a:ln>
              <a:solidFill>
                <a:srgbClr val="FFFFFF">
                  <a:lumMod val="50000"/>
                </a:srgbClr>
              </a:solidFill>
              <a:latin typeface="Impact" pitchFamily="34" charset="0"/>
              <a:ea typeface="微软雅黑" pitchFamily="34" charset="-122"/>
            </a:endParaRPr>
          </a:p>
          <a:p>
            <a:pPr marL="228594" indent="-228594" defTabSz="1219170">
              <a:lnSpc>
                <a:spcPct val="150000"/>
              </a:lnSpc>
              <a:buFont typeface="Wingdings" pitchFamily="2" charset="2"/>
              <a:buChar char="ü"/>
            </a:pPr>
            <a:endParaRPr lang="en-US" altLang="zh-CN" sz="1333" dirty="0">
              <a:ln w="6350">
                <a:noFill/>
              </a:ln>
              <a:solidFill>
                <a:srgbClr val="FFFFFF">
                  <a:lumMod val="50000"/>
                </a:srgbClr>
              </a:solidFill>
              <a:latin typeface="Impact" pitchFamily="34" charset="0"/>
              <a:ea typeface="微软雅黑" pitchFamily="34" charset="-122"/>
            </a:endParaRPr>
          </a:p>
        </p:txBody>
      </p:sp>
    </p:spTree>
    <p:extLst>
      <p:ext uri="{BB962C8B-B14F-4D97-AF65-F5344CB8AC3E}">
        <p14:creationId xmlns:p14="http://schemas.microsoft.com/office/powerpoint/2010/main" val="384472343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50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nodeType="withEffect">
                                  <p:stCondLst>
                                    <p:cond delay="60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nodeType="withEffect">
                                  <p:stCondLst>
                                    <p:cond delay="6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70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80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90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100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110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nodeType="withEffect">
                                  <p:stCondLst>
                                    <p:cond delay="120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nodeType="withEffect">
                                  <p:stCondLst>
                                    <p:cond delay="130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nodeType="withEffect">
                                  <p:stCondLst>
                                    <p:cond delay="14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22" presetClass="entr" presetSubtype="8" fill="hold" nodeType="withEffect">
                                  <p:stCondLst>
                                    <p:cond delay="70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800"/>
                                        <p:tgtEl>
                                          <p:spTgt spid="24"/>
                                        </p:tgtEl>
                                      </p:cBhvr>
                                    </p:animEffect>
                                  </p:childTnLst>
                                </p:cTn>
                              </p:par>
                            </p:childTnLst>
                          </p:cTn>
                        </p:par>
                        <p:par>
                          <p:cTn id="51" fill="hold">
                            <p:stCondLst>
                              <p:cond delay="1900"/>
                            </p:stCondLst>
                            <p:childTnLst>
                              <p:par>
                                <p:cTn id="52" presetID="22" presetClass="entr" presetSubtype="1" fill="hold" nodeType="after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wipe(up)">
                                      <p:cBhvr>
                                        <p:cTn id="54" dur="500"/>
                                        <p:tgtEl>
                                          <p:spTgt spid="23">
                                            <p:txEl>
                                              <p:pRg st="0" end="0"/>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up)">
                                      <p:cBhvr>
                                        <p:cTn id="57" dur="500"/>
                                        <p:tgtEl>
                                          <p:spTgt spid="22"/>
                                        </p:tgtEl>
                                      </p:cBhvr>
                                    </p:animEffect>
                                  </p:childTnLst>
                                </p:cTn>
                              </p:par>
                            </p:childTnLst>
                          </p:cTn>
                        </p:par>
                        <p:par>
                          <p:cTn id="58" fill="hold">
                            <p:stCondLst>
                              <p:cond delay="2400"/>
                            </p:stCondLst>
                            <p:childTnLst>
                              <p:par>
                                <p:cTn id="59" presetID="22" presetClass="entr" presetSubtype="1" fill="hold" nodeType="afterEffect">
                                  <p:stCondLst>
                                    <p:cond delay="0"/>
                                  </p:st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up)">
                                      <p:cBhvr>
                                        <p:cTn id="61" dur="500"/>
                                        <p:tgtEl>
                                          <p:spTgt spid="33">
                                            <p:txEl>
                                              <p:pRg st="0" end="0"/>
                                            </p:txEl>
                                          </p:spTgt>
                                        </p:tgtEl>
                                      </p:cBhvr>
                                    </p:animEffect>
                                  </p:childTnLst>
                                </p:cTn>
                              </p:par>
                            </p:childTnLst>
                          </p:cTn>
                        </p:par>
                        <p:par>
                          <p:cTn id="62" fill="hold">
                            <p:stCondLst>
                              <p:cond delay="2900"/>
                            </p:stCondLst>
                            <p:childTnLst>
                              <p:par>
                                <p:cTn id="63" presetID="22" presetClass="entr" presetSubtype="1" fill="hold" nodeType="afterEffect">
                                  <p:stCondLst>
                                    <p:cond delay="0"/>
                                  </p:stCondLst>
                                  <p:childTnLst>
                                    <p:set>
                                      <p:cBhvr>
                                        <p:cTn id="64" dur="1" fill="hold">
                                          <p:stCondLst>
                                            <p:cond delay="0"/>
                                          </p:stCondLst>
                                        </p:cTn>
                                        <p:tgtEl>
                                          <p:spTgt spid="33">
                                            <p:txEl>
                                              <p:pRg st="1" end="1"/>
                                            </p:txEl>
                                          </p:spTgt>
                                        </p:tgtEl>
                                        <p:attrNameLst>
                                          <p:attrName>style.visibility</p:attrName>
                                        </p:attrNameLst>
                                      </p:cBhvr>
                                      <p:to>
                                        <p:strVal val="visible"/>
                                      </p:to>
                                    </p:set>
                                    <p:animEffect transition="in" filter="wipe(up)">
                                      <p:cBhvr>
                                        <p:cTn id="65" dur="500"/>
                                        <p:tgtEl>
                                          <p:spTgt spid="33">
                                            <p:txEl>
                                              <p:pRg st="1" end="1"/>
                                            </p:txEl>
                                          </p:spTgt>
                                        </p:tgtEl>
                                      </p:cBhvr>
                                    </p:animEffect>
                                  </p:childTnLst>
                                </p:cTn>
                              </p:par>
                            </p:childTnLst>
                          </p:cTn>
                        </p:par>
                        <p:par>
                          <p:cTn id="66" fill="hold">
                            <p:stCondLst>
                              <p:cond delay="3400"/>
                            </p:stCondLst>
                            <p:childTnLst>
                              <p:par>
                                <p:cTn id="67" presetID="22" presetClass="entr" presetSubtype="1" fill="hold" nodeType="afterEffect">
                                  <p:stCondLst>
                                    <p:cond delay="0"/>
                                  </p:stCondLst>
                                  <p:childTnLst>
                                    <p:set>
                                      <p:cBhvr>
                                        <p:cTn id="68" dur="1" fill="hold">
                                          <p:stCondLst>
                                            <p:cond delay="0"/>
                                          </p:stCondLst>
                                        </p:cTn>
                                        <p:tgtEl>
                                          <p:spTgt spid="33">
                                            <p:txEl>
                                              <p:pRg st="2" end="2"/>
                                            </p:txEl>
                                          </p:spTgt>
                                        </p:tgtEl>
                                        <p:attrNameLst>
                                          <p:attrName>style.visibility</p:attrName>
                                        </p:attrNameLst>
                                      </p:cBhvr>
                                      <p:to>
                                        <p:strVal val="visible"/>
                                      </p:to>
                                    </p:set>
                                    <p:animEffect transition="in" filter="wipe(up)">
                                      <p:cBhvr>
                                        <p:cTn id="69" dur="500"/>
                                        <p:tgtEl>
                                          <p:spTgt spid="33">
                                            <p:txEl>
                                              <p:pRg st="2" end="2"/>
                                            </p:txEl>
                                          </p:spTgt>
                                        </p:tgtEl>
                                      </p:cBhvr>
                                    </p:animEffect>
                                  </p:childTnLst>
                                </p:cTn>
                              </p:par>
                            </p:childTnLst>
                          </p:cTn>
                        </p:par>
                        <p:par>
                          <p:cTn id="70" fill="hold">
                            <p:stCondLst>
                              <p:cond delay="3900"/>
                            </p:stCondLst>
                            <p:childTnLst>
                              <p:par>
                                <p:cTn id="71" presetID="22" presetClass="entr" presetSubtype="1" fill="hold" nodeType="afterEffect">
                                  <p:stCondLst>
                                    <p:cond delay="0"/>
                                  </p:stCondLst>
                                  <p:childTnLst>
                                    <p:set>
                                      <p:cBhvr>
                                        <p:cTn id="72" dur="1" fill="hold">
                                          <p:stCondLst>
                                            <p:cond delay="0"/>
                                          </p:stCondLst>
                                        </p:cTn>
                                        <p:tgtEl>
                                          <p:spTgt spid="33">
                                            <p:txEl>
                                              <p:pRg st="3" end="3"/>
                                            </p:txEl>
                                          </p:spTgt>
                                        </p:tgtEl>
                                        <p:attrNameLst>
                                          <p:attrName>style.visibility</p:attrName>
                                        </p:attrNameLst>
                                      </p:cBhvr>
                                      <p:to>
                                        <p:strVal val="visible"/>
                                      </p:to>
                                    </p:set>
                                    <p:animEffect transition="in" filter="wipe(up)">
                                      <p:cBhvr>
                                        <p:cTn id="73"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24929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实践难点与解决方案</a:t>
            </a:r>
          </a:p>
        </p:txBody>
      </p:sp>
      <p:cxnSp>
        <p:nvCxnSpPr>
          <p:cNvPr id="7" name="直接连接符 6"/>
          <p:cNvCxnSpPr/>
          <p:nvPr/>
        </p:nvCxnSpPr>
        <p:spPr>
          <a:xfrm>
            <a:off x="1392072" y="949271"/>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492227" y="1783769"/>
            <a:ext cx="3280945" cy="3540917"/>
            <a:chOff x="3761090" y="2476501"/>
            <a:chExt cx="1787040" cy="1928640"/>
          </a:xfrm>
        </p:grpSpPr>
        <p:cxnSp>
          <p:nvCxnSpPr>
            <p:cNvPr id="24" name="直接连接符 23"/>
            <p:cNvCxnSpPr/>
            <p:nvPr/>
          </p:nvCxnSpPr>
          <p:spPr>
            <a:xfrm flipH="1">
              <a:off x="3905250" y="2633101"/>
              <a:ext cx="745807" cy="249240"/>
            </a:xfrm>
            <a:prstGeom prst="line">
              <a:avLst/>
            </a:prstGeom>
            <a:noFill/>
            <a:ln w="63500" cap="flat" cmpd="sng" algn="ctr">
              <a:solidFill>
                <a:schemeClr val="bg1">
                  <a:lumMod val="85000"/>
                </a:schemeClr>
              </a:solidFill>
              <a:prstDash val="solid"/>
              <a:miter lim="800000"/>
            </a:ln>
            <a:effectLst/>
          </p:spPr>
        </p:cxnSp>
        <p:cxnSp>
          <p:nvCxnSpPr>
            <p:cNvPr id="25" name="直接连接符 24"/>
            <p:cNvCxnSpPr/>
            <p:nvPr/>
          </p:nvCxnSpPr>
          <p:spPr>
            <a:xfrm flipH="1">
              <a:off x="4712971" y="3886200"/>
              <a:ext cx="598169" cy="283921"/>
            </a:xfrm>
            <a:prstGeom prst="line">
              <a:avLst/>
            </a:prstGeom>
            <a:noFill/>
            <a:ln w="63500" cap="flat" cmpd="sng" algn="ctr">
              <a:solidFill>
                <a:srgbClr val="6BC1D3">
                  <a:alpha val="50000"/>
                </a:srgbClr>
              </a:solidFill>
              <a:prstDash val="solid"/>
              <a:miter lim="800000"/>
            </a:ln>
            <a:effectLst/>
          </p:spPr>
        </p:cxnSp>
        <p:cxnSp>
          <p:nvCxnSpPr>
            <p:cNvPr id="29" name="直接连接符 28"/>
            <p:cNvCxnSpPr/>
            <p:nvPr/>
          </p:nvCxnSpPr>
          <p:spPr>
            <a:xfrm flipH="1">
              <a:off x="3985260" y="3596640"/>
              <a:ext cx="670560" cy="236220"/>
            </a:xfrm>
            <a:prstGeom prst="line">
              <a:avLst/>
            </a:prstGeom>
            <a:noFill/>
            <a:ln w="63500" cap="flat" cmpd="sng" algn="ctr">
              <a:solidFill>
                <a:schemeClr val="bg1">
                  <a:lumMod val="85000"/>
                </a:schemeClr>
              </a:solidFill>
              <a:prstDash val="solid"/>
              <a:miter lim="800000"/>
            </a:ln>
            <a:effectLst/>
          </p:spPr>
        </p:cxnSp>
        <p:cxnSp>
          <p:nvCxnSpPr>
            <p:cNvPr id="30" name="直接连接符 29"/>
            <p:cNvCxnSpPr/>
            <p:nvPr/>
          </p:nvCxnSpPr>
          <p:spPr>
            <a:xfrm flipH="1">
              <a:off x="4652011" y="2918460"/>
              <a:ext cx="666749" cy="291541"/>
            </a:xfrm>
            <a:prstGeom prst="line">
              <a:avLst/>
            </a:prstGeom>
            <a:noFill/>
            <a:ln w="63500" cap="flat" cmpd="sng" algn="ctr">
              <a:solidFill>
                <a:schemeClr val="bg1">
                  <a:lumMod val="85000"/>
                </a:schemeClr>
              </a:solidFill>
              <a:prstDash val="solid"/>
              <a:miter lim="800000"/>
            </a:ln>
            <a:effectLst/>
          </p:spPr>
        </p:cxnSp>
        <p:cxnSp>
          <p:nvCxnSpPr>
            <p:cNvPr id="31" name="直接连接符 30"/>
            <p:cNvCxnSpPr/>
            <p:nvPr/>
          </p:nvCxnSpPr>
          <p:spPr>
            <a:xfrm flipH="1" flipV="1">
              <a:off x="4015740" y="3893820"/>
              <a:ext cx="579120" cy="259080"/>
            </a:xfrm>
            <a:prstGeom prst="line">
              <a:avLst/>
            </a:prstGeom>
            <a:noFill/>
            <a:ln w="63500" cap="flat" cmpd="sng" algn="ctr">
              <a:solidFill>
                <a:srgbClr val="6BC1D3">
                  <a:alpha val="50000"/>
                </a:srgbClr>
              </a:solidFill>
              <a:prstDash val="solid"/>
              <a:miter lim="800000"/>
            </a:ln>
            <a:effectLst/>
          </p:spPr>
        </p:cxnSp>
        <p:cxnSp>
          <p:nvCxnSpPr>
            <p:cNvPr id="32" name="直接连接符 31"/>
            <p:cNvCxnSpPr/>
            <p:nvPr/>
          </p:nvCxnSpPr>
          <p:spPr>
            <a:xfrm flipH="1" flipV="1">
              <a:off x="4641585" y="3589802"/>
              <a:ext cx="707655" cy="250678"/>
            </a:xfrm>
            <a:prstGeom prst="line">
              <a:avLst/>
            </a:prstGeom>
            <a:noFill/>
            <a:ln w="63500" cap="flat" cmpd="sng" algn="ctr">
              <a:solidFill>
                <a:schemeClr val="bg1">
                  <a:lumMod val="85000"/>
                </a:schemeClr>
              </a:solidFill>
              <a:prstDash val="solid"/>
              <a:miter lim="800000"/>
            </a:ln>
            <a:effectLst/>
          </p:spPr>
        </p:cxnSp>
        <p:cxnSp>
          <p:nvCxnSpPr>
            <p:cNvPr id="33" name="直接连接符 32"/>
            <p:cNvCxnSpPr/>
            <p:nvPr/>
          </p:nvCxnSpPr>
          <p:spPr>
            <a:xfrm flipH="1" flipV="1">
              <a:off x="4672065" y="2637302"/>
              <a:ext cx="707655" cy="250678"/>
            </a:xfrm>
            <a:prstGeom prst="line">
              <a:avLst/>
            </a:prstGeom>
            <a:noFill/>
            <a:ln w="63500" cap="flat" cmpd="sng" algn="ctr">
              <a:solidFill>
                <a:schemeClr val="bg1">
                  <a:lumMod val="85000"/>
                </a:schemeClr>
              </a:solidFill>
              <a:prstDash val="solid"/>
              <a:miter lim="800000"/>
            </a:ln>
            <a:effectLst/>
          </p:spPr>
        </p:cxnSp>
        <p:cxnSp>
          <p:nvCxnSpPr>
            <p:cNvPr id="34" name="直接连接符 33"/>
            <p:cNvCxnSpPr/>
            <p:nvPr/>
          </p:nvCxnSpPr>
          <p:spPr>
            <a:xfrm flipH="1" flipV="1">
              <a:off x="3970020" y="2903220"/>
              <a:ext cx="640080" cy="289560"/>
            </a:xfrm>
            <a:prstGeom prst="line">
              <a:avLst/>
            </a:prstGeom>
            <a:noFill/>
            <a:ln w="63500" cap="flat" cmpd="sng" algn="ctr">
              <a:solidFill>
                <a:schemeClr val="bg1">
                  <a:lumMod val="85000"/>
                </a:schemeClr>
              </a:solidFill>
              <a:prstDash val="solid"/>
              <a:miter lim="800000"/>
            </a:ln>
            <a:effectLst/>
          </p:spPr>
        </p:cxnSp>
        <p:cxnSp>
          <p:nvCxnSpPr>
            <p:cNvPr id="37" name="直接连接符 36"/>
            <p:cNvCxnSpPr/>
            <p:nvPr/>
          </p:nvCxnSpPr>
          <p:spPr>
            <a:xfrm>
              <a:off x="3927476" y="2917825"/>
              <a:ext cx="3174" cy="955675"/>
            </a:xfrm>
            <a:prstGeom prst="line">
              <a:avLst/>
            </a:prstGeom>
            <a:noFill/>
            <a:ln w="63500" cap="flat" cmpd="sng" algn="ctr">
              <a:solidFill>
                <a:schemeClr val="bg1">
                  <a:lumMod val="85000"/>
                </a:schemeClr>
              </a:solidFill>
              <a:prstDash val="solid"/>
              <a:miter lim="800000"/>
            </a:ln>
            <a:effectLst/>
          </p:spPr>
        </p:cxnSp>
        <p:cxnSp>
          <p:nvCxnSpPr>
            <p:cNvPr id="44" name="直接连接符 43"/>
            <p:cNvCxnSpPr/>
            <p:nvPr/>
          </p:nvCxnSpPr>
          <p:spPr>
            <a:xfrm>
              <a:off x="5400676" y="2917825"/>
              <a:ext cx="3174" cy="955675"/>
            </a:xfrm>
            <a:prstGeom prst="line">
              <a:avLst/>
            </a:prstGeom>
            <a:noFill/>
            <a:ln w="63500" cap="flat" cmpd="sng" algn="ctr">
              <a:solidFill>
                <a:schemeClr val="bg1">
                  <a:lumMod val="85000"/>
                </a:schemeClr>
              </a:solidFill>
              <a:prstDash val="solid"/>
              <a:miter lim="800000"/>
            </a:ln>
            <a:effectLst/>
          </p:spPr>
        </p:cxnSp>
        <p:cxnSp>
          <p:nvCxnSpPr>
            <p:cNvPr id="45" name="直接连接符 44"/>
            <p:cNvCxnSpPr/>
            <p:nvPr/>
          </p:nvCxnSpPr>
          <p:spPr>
            <a:xfrm>
              <a:off x="4660901" y="2705100"/>
              <a:ext cx="0" cy="1473200"/>
            </a:xfrm>
            <a:prstGeom prst="line">
              <a:avLst/>
            </a:prstGeom>
            <a:noFill/>
            <a:ln w="63500" cap="flat" cmpd="sng" algn="ctr">
              <a:solidFill>
                <a:schemeClr val="bg1">
                  <a:lumMod val="85000"/>
                </a:schemeClr>
              </a:solidFill>
              <a:prstDash val="solid"/>
              <a:miter lim="800000"/>
            </a:ln>
            <a:effectLst/>
          </p:spPr>
        </p:cxnSp>
        <p:sp>
          <p:nvSpPr>
            <p:cNvPr id="46" name="椭圆 45"/>
            <p:cNvSpPr>
              <a:spLocks noChangeAspect="1"/>
            </p:cNvSpPr>
            <p:nvPr/>
          </p:nvSpPr>
          <p:spPr>
            <a:xfrm>
              <a:off x="5224130" y="3749041"/>
              <a:ext cx="324000" cy="324000"/>
            </a:xfrm>
            <a:prstGeom prst="ellipse">
              <a:avLst/>
            </a:prstGeom>
            <a:solidFill>
              <a:schemeClr val="bg1">
                <a:lumMod val="75000"/>
              </a:scheme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椭圆 46"/>
            <p:cNvSpPr>
              <a:spLocks noChangeAspect="1"/>
            </p:cNvSpPr>
            <p:nvPr/>
          </p:nvSpPr>
          <p:spPr>
            <a:xfrm>
              <a:off x="5224130" y="2720341"/>
              <a:ext cx="324000" cy="324000"/>
            </a:xfrm>
            <a:prstGeom prst="ellipse">
              <a:avLst/>
            </a:prstGeom>
            <a:solidFill>
              <a:srgbClr val="6BC1D3"/>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a:spLocks noChangeAspect="1"/>
            </p:cNvSpPr>
            <p:nvPr/>
          </p:nvSpPr>
          <p:spPr>
            <a:xfrm>
              <a:off x="3761090" y="3749041"/>
              <a:ext cx="324000" cy="324000"/>
            </a:xfrm>
            <a:prstGeom prst="ellipse">
              <a:avLst/>
            </a:prstGeom>
            <a:solidFill>
              <a:srgbClr val="6BC1D3"/>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椭圆 48"/>
            <p:cNvSpPr>
              <a:spLocks noChangeAspect="1"/>
            </p:cNvSpPr>
            <p:nvPr/>
          </p:nvSpPr>
          <p:spPr>
            <a:xfrm>
              <a:off x="3761090" y="2720341"/>
              <a:ext cx="324000" cy="324000"/>
            </a:xfrm>
            <a:prstGeom prst="ellipse">
              <a:avLst/>
            </a:prstGeom>
            <a:solidFill>
              <a:schemeClr val="bg1">
                <a:lumMod val="75000"/>
              </a:scheme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0" name="椭圆 49"/>
            <p:cNvSpPr>
              <a:spLocks noChangeAspect="1"/>
            </p:cNvSpPr>
            <p:nvPr/>
          </p:nvSpPr>
          <p:spPr>
            <a:xfrm>
              <a:off x="4494456" y="2476501"/>
              <a:ext cx="313200" cy="313200"/>
            </a:xfrm>
            <a:prstGeom prst="ellipse">
              <a:avLst/>
            </a:prstGeom>
            <a:solidFill>
              <a:schemeClr val="bg1">
                <a:lumMod val="85000"/>
              </a:scheme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51" name="椭圆 50"/>
            <p:cNvSpPr>
              <a:spLocks noChangeAspect="1"/>
            </p:cNvSpPr>
            <p:nvPr/>
          </p:nvSpPr>
          <p:spPr>
            <a:xfrm>
              <a:off x="4494456" y="3070861"/>
              <a:ext cx="313200" cy="313200"/>
            </a:xfrm>
            <a:prstGeom prst="ellipse">
              <a:avLst/>
            </a:prstGeom>
            <a:solidFill>
              <a:schemeClr val="bg1">
                <a:lumMod val="85000"/>
              </a:scheme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52" name="椭圆 51"/>
            <p:cNvSpPr>
              <a:spLocks noChangeAspect="1"/>
            </p:cNvSpPr>
            <p:nvPr/>
          </p:nvSpPr>
          <p:spPr>
            <a:xfrm>
              <a:off x="4494456" y="4091941"/>
              <a:ext cx="313200" cy="313200"/>
            </a:xfrm>
            <a:prstGeom prst="ellipse">
              <a:avLst/>
            </a:prstGeom>
            <a:solidFill>
              <a:schemeClr val="bg1">
                <a:lumMod val="85000"/>
              </a:scheme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56" name="组合 55"/>
          <p:cNvGrpSpPr/>
          <p:nvPr/>
        </p:nvGrpSpPr>
        <p:grpSpPr>
          <a:xfrm>
            <a:off x="5692774" y="1959051"/>
            <a:ext cx="5492563" cy="3118166"/>
            <a:chOff x="6093451" y="1506001"/>
            <a:chExt cx="2680423" cy="2522080"/>
          </a:xfrm>
        </p:grpSpPr>
        <p:sp>
          <p:nvSpPr>
            <p:cNvPr id="57" name="文本框 107"/>
            <p:cNvSpPr txBox="1"/>
            <p:nvPr/>
          </p:nvSpPr>
          <p:spPr>
            <a:xfrm>
              <a:off x="6093451" y="1506001"/>
              <a:ext cx="2680422" cy="321963"/>
            </a:xfrm>
            <a:prstGeom prst="rect">
              <a:avLst/>
            </a:prstGeom>
            <a:noFill/>
          </p:spPr>
          <p:txBody>
            <a:bodyPr wrap="square" rtlCol="0">
              <a:spAutoFit/>
            </a:bodyPr>
            <a:lstStyle/>
            <a:p>
              <a:pPr lvl="0" defTabSz="1219170">
                <a:lnSpc>
                  <a:spcPct val="120000"/>
                </a:lnSpc>
                <a:spcBef>
                  <a:spcPts val="400"/>
                </a:spcBef>
              </a:pPr>
              <a:r>
                <a:rPr lang="zh-CN" altLang="en-US" b="1" dirty="0">
                  <a:solidFill>
                    <a:srgbClr val="6BC1D3"/>
                  </a:solidFill>
                  <a:latin typeface="Calibri"/>
                  <a:ea typeface="宋体" panose="02010600030101010101" pitchFamily="2" charset="-122"/>
                </a:rPr>
                <a:t>参考资料的缺乏</a:t>
              </a:r>
            </a:p>
          </p:txBody>
        </p:sp>
        <p:sp>
          <p:nvSpPr>
            <p:cNvPr id="58" name="文本框 108"/>
            <p:cNvSpPr txBox="1"/>
            <p:nvPr/>
          </p:nvSpPr>
          <p:spPr>
            <a:xfrm>
              <a:off x="6093451" y="1897463"/>
              <a:ext cx="2680423" cy="2130618"/>
            </a:xfrm>
            <a:prstGeom prst="rect">
              <a:avLst/>
            </a:prstGeom>
            <a:noFill/>
          </p:spPr>
          <p:txBody>
            <a:bodyPr wrap="square" rtlCol="0">
              <a:spAutoFit/>
            </a:bodyPr>
            <a:lstStyle/>
            <a:p>
              <a:pPr lvl="0" defTabSz="1219170">
                <a:lnSpc>
                  <a:spcPct val="150000"/>
                </a:lnSpc>
              </a:pPr>
              <a:r>
                <a:rPr lang="en-US" altLang="zh-CN" sz="1600" kern="0" dirty="0">
                  <a:solidFill>
                    <a:schemeClr val="bg1">
                      <a:lumMod val="50000"/>
                    </a:schemeClr>
                  </a:solidFill>
                  <a:latin typeface="微软雅黑" pitchFamily="34" charset="-122"/>
                  <a:ea typeface="微软雅黑" pitchFamily="34" charset="-122"/>
                </a:rPr>
                <a:t>Tornado</a:t>
              </a:r>
              <a:r>
                <a:rPr lang="zh-CN" altLang="en-US" sz="1600" kern="0" dirty="0">
                  <a:solidFill>
                    <a:schemeClr val="bg1">
                      <a:lumMod val="50000"/>
                    </a:schemeClr>
                  </a:solidFill>
                  <a:latin typeface="微软雅黑" pitchFamily="34" charset="-122"/>
                  <a:ea typeface="微软雅黑" pitchFamily="34" charset="-122"/>
                </a:rPr>
                <a:t>框架虽然是</a:t>
              </a:r>
              <a:r>
                <a:rPr lang="en-US" altLang="zh-CN" sz="1600" kern="0" dirty="0">
                  <a:solidFill>
                    <a:schemeClr val="bg1">
                      <a:lumMod val="50000"/>
                    </a:schemeClr>
                  </a:solidFill>
                  <a:latin typeface="微软雅黑" pitchFamily="34" charset="-122"/>
                  <a:ea typeface="微软雅黑" pitchFamily="34" charset="-122"/>
                </a:rPr>
                <a:t>Python</a:t>
              </a:r>
              <a:r>
                <a:rPr lang="zh-CN" altLang="en-US" sz="1600" kern="0" dirty="0">
                  <a:solidFill>
                    <a:schemeClr val="bg1">
                      <a:lumMod val="50000"/>
                    </a:schemeClr>
                  </a:solidFill>
                  <a:latin typeface="微软雅黑" pitchFamily="34" charset="-122"/>
                  <a:ea typeface="微软雅黑" pitchFamily="34" charset="-122"/>
                </a:rPr>
                <a:t>主流的</a:t>
              </a:r>
              <a:r>
                <a:rPr lang="en-US" altLang="zh-CN" sz="1600" kern="0" dirty="0">
                  <a:solidFill>
                    <a:schemeClr val="bg1">
                      <a:lumMod val="50000"/>
                    </a:schemeClr>
                  </a:solidFill>
                  <a:latin typeface="微软雅黑" pitchFamily="34" charset="-122"/>
                  <a:ea typeface="微软雅黑" pitchFamily="34" charset="-122"/>
                </a:rPr>
                <a:t>Web</a:t>
              </a:r>
              <a:r>
                <a:rPr lang="zh-CN" altLang="en-US" sz="1600" kern="0" dirty="0">
                  <a:solidFill>
                    <a:schemeClr val="bg1">
                      <a:lumMod val="50000"/>
                    </a:schemeClr>
                  </a:solidFill>
                  <a:latin typeface="微软雅黑" pitchFamily="34" charset="-122"/>
                  <a:ea typeface="微软雅黑" pitchFamily="34" charset="-122"/>
                </a:rPr>
                <a:t>编程框架之一，但在实际应用中却是少之又少，这就导致了国内内相关说明的千篇一律，基本上都是其框架的简单描述与搭建。在本项目的代码编写过程中经常遇到一些使用细节上的问题无法解决，不得不重新更换实现思路。在项目的后端的调试过程中也报出过很多未知的错误，但其中的绝大部分错误无法从网络上获取相关的参考与指导。</a:t>
              </a:r>
            </a:p>
          </p:txBody>
        </p:sp>
      </p:grpSp>
    </p:spTree>
    <p:extLst>
      <p:ext uri="{BB962C8B-B14F-4D97-AF65-F5344CB8AC3E}">
        <p14:creationId xmlns:p14="http://schemas.microsoft.com/office/powerpoint/2010/main" val="396564768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49" presetClass="entr" presetSubtype="0" decel="10000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 calcmode="lin" valueType="num">
                                          <p:cBhvr>
                                            <p:cTn id="22" dur="500" fill="hold"/>
                                            <p:tgtEl>
                                              <p:spTgt spid="23"/>
                                            </p:tgtEl>
                                            <p:attrNameLst>
                                              <p:attrName>style.rotation</p:attrName>
                                            </p:attrNameLst>
                                          </p:cBhvr>
                                          <p:tavLst>
                                            <p:tav tm="0">
                                              <p:val>
                                                <p:fltVal val="360"/>
                                              </p:val>
                                            </p:tav>
                                            <p:tav tm="100000">
                                              <p:val>
                                                <p:fltVal val="0"/>
                                              </p:val>
                                            </p:tav>
                                          </p:tavLst>
                                        </p:anim>
                                        <p:animEffect transition="in" filter="fade">
                                          <p:cBhvr>
                                            <p:cTn id="23" dur="500"/>
                                            <p:tgtEl>
                                              <p:spTgt spid="23"/>
                                            </p:tgtEl>
                                          </p:cBhvr>
                                        </p:animEffect>
                                      </p:childTnLst>
                                    </p:cTn>
                                  </p:par>
                                </p:childTnLst>
                              </p:cTn>
                            </p:par>
                            <p:par>
                              <p:cTn id="24" fill="hold">
                                <p:stCondLst>
                                  <p:cond delay="2000"/>
                                </p:stCondLst>
                                <p:childTnLst>
                                  <p:par>
                                    <p:cTn id="25" presetID="2" presetClass="entr" presetSubtype="2" fill="hold" nodeType="afterEffect" p14:presetBounceEnd="30000">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14:bounceEnd="30000">
                                          <p:cBhvr additive="base">
                                            <p:cTn id="27" dur="500" fill="hold"/>
                                            <p:tgtEl>
                                              <p:spTgt spid="56"/>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49" presetClass="entr" presetSubtype="0" decel="10000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 calcmode="lin" valueType="num">
                                          <p:cBhvr>
                                            <p:cTn id="22" dur="500" fill="hold"/>
                                            <p:tgtEl>
                                              <p:spTgt spid="23"/>
                                            </p:tgtEl>
                                            <p:attrNameLst>
                                              <p:attrName>style.rotation</p:attrName>
                                            </p:attrNameLst>
                                          </p:cBhvr>
                                          <p:tavLst>
                                            <p:tav tm="0">
                                              <p:val>
                                                <p:fltVal val="360"/>
                                              </p:val>
                                            </p:tav>
                                            <p:tav tm="100000">
                                              <p:val>
                                                <p:fltVal val="0"/>
                                              </p:val>
                                            </p:tav>
                                          </p:tavLst>
                                        </p:anim>
                                        <p:animEffect transition="in" filter="fade">
                                          <p:cBhvr>
                                            <p:cTn id="23" dur="500"/>
                                            <p:tgtEl>
                                              <p:spTgt spid="23"/>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1+#ppt_w/2"/>
                                              </p:val>
                                            </p:tav>
                                            <p:tav tm="100000">
                                              <p:val>
                                                <p:strVal val="#ppt_x"/>
                                              </p:val>
                                            </p:tav>
                                          </p:tavLst>
                                        </p:anim>
                                        <p:anim calcmode="lin" valueType="num">
                                          <p:cBhvr additive="base">
                                            <p:cTn id="2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24929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实践难点与解决方案</a:t>
            </a:r>
          </a:p>
        </p:txBody>
      </p:sp>
      <p:cxnSp>
        <p:nvCxnSpPr>
          <p:cNvPr id="7" name="直接连接符 6"/>
          <p:cNvCxnSpPr/>
          <p:nvPr/>
        </p:nvCxnSpPr>
        <p:spPr>
          <a:xfrm>
            <a:off x="1392072" y="949271"/>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248362" y="2296403"/>
            <a:ext cx="5492563" cy="2619568"/>
            <a:chOff x="6093451" y="1506001"/>
            <a:chExt cx="2680423" cy="2118796"/>
          </a:xfrm>
        </p:grpSpPr>
        <p:sp>
          <p:nvSpPr>
            <p:cNvPr id="57" name="文本框 107"/>
            <p:cNvSpPr txBox="1"/>
            <p:nvPr/>
          </p:nvSpPr>
          <p:spPr>
            <a:xfrm>
              <a:off x="6093451" y="1506001"/>
              <a:ext cx="2680422" cy="325593"/>
            </a:xfrm>
            <a:prstGeom prst="rect">
              <a:avLst/>
            </a:prstGeom>
            <a:noFill/>
          </p:spPr>
          <p:txBody>
            <a:bodyPr wrap="square" rtlCol="0">
              <a:spAutoFit/>
            </a:bodyPr>
            <a:lstStyle/>
            <a:p>
              <a:pPr lvl="0" defTabSz="1219170">
                <a:lnSpc>
                  <a:spcPct val="120000"/>
                </a:lnSpc>
                <a:spcBef>
                  <a:spcPts val="400"/>
                </a:spcBef>
              </a:pPr>
              <a:r>
                <a:rPr lang="en-US" altLang="zh-CN" b="1" dirty="0">
                  <a:solidFill>
                    <a:srgbClr val="6BC1D3"/>
                  </a:solidFill>
                  <a:latin typeface="Calibri"/>
                  <a:ea typeface="宋体" panose="02010600030101010101" pitchFamily="2" charset="-122"/>
                </a:rPr>
                <a:t>a</a:t>
              </a:r>
              <a:r>
                <a:rPr lang="en-US" altLang="zh-CN" b="1">
                  <a:solidFill>
                    <a:srgbClr val="6BC1D3"/>
                  </a:solidFill>
                  <a:latin typeface="Calibri"/>
                  <a:ea typeface="宋体" panose="02010600030101010101" pitchFamily="2" charset="-122"/>
                </a:rPr>
                <a:t>xios</a:t>
              </a:r>
              <a:r>
                <a:rPr lang="zh-CN" altLang="en-US" b="1" dirty="0">
                  <a:solidFill>
                    <a:srgbClr val="6BC1D3"/>
                  </a:solidFill>
                  <a:latin typeface="Calibri"/>
                  <a:ea typeface="宋体" panose="02010600030101010101" pitchFamily="2" charset="-122"/>
                </a:rPr>
                <a:t>请求的异步性</a:t>
              </a:r>
            </a:p>
          </p:txBody>
        </p:sp>
        <p:sp>
          <p:nvSpPr>
            <p:cNvPr id="58" name="文本框 108"/>
            <p:cNvSpPr txBox="1"/>
            <p:nvPr/>
          </p:nvSpPr>
          <p:spPr>
            <a:xfrm>
              <a:off x="6093451" y="1897463"/>
              <a:ext cx="2680423" cy="1727334"/>
            </a:xfrm>
            <a:prstGeom prst="rect">
              <a:avLst/>
            </a:prstGeom>
            <a:noFill/>
          </p:spPr>
          <p:txBody>
            <a:bodyPr wrap="square" rtlCol="0">
              <a:spAutoFit/>
            </a:bodyPr>
            <a:lstStyle/>
            <a:p>
              <a:pPr lvl="0" defTabSz="1219170">
                <a:lnSpc>
                  <a:spcPct val="120000"/>
                </a:lnSpc>
              </a:pPr>
              <a:r>
                <a:rPr lang="zh-CN" altLang="en-US" sz="1600" kern="0" dirty="0">
                  <a:solidFill>
                    <a:schemeClr val="bg1">
                      <a:lumMod val="50000"/>
                    </a:schemeClr>
                  </a:solidFill>
                  <a:latin typeface="微软雅黑" pitchFamily="34" charset="-122"/>
                  <a:ea typeface="微软雅黑" pitchFamily="34" charset="-122"/>
                </a:rPr>
                <a:t>由于项目前端使用的是</a:t>
              </a:r>
              <a:r>
                <a:rPr lang="en-US" altLang="zh-CN" sz="1600" kern="0" dirty="0">
                  <a:solidFill>
                    <a:schemeClr val="bg1">
                      <a:lumMod val="50000"/>
                    </a:schemeClr>
                  </a:solidFill>
                  <a:latin typeface="微软雅黑" pitchFamily="34" charset="-122"/>
                  <a:ea typeface="微软雅黑" pitchFamily="34" charset="-122"/>
                </a:rPr>
                <a:t>axios</a:t>
              </a:r>
              <a:r>
                <a:rPr lang="zh-CN" altLang="en-US" sz="1600" kern="0" dirty="0">
                  <a:solidFill>
                    <a:schemeClr val="bg1">
                      <a:lumMod val="50000"/>
                    </a:schemeClr>
                  </a:solidFill>
                  <a:latin typeface="微软雅黑" pitchFamily="34" charset="-122"/>
                  <a:ea typeface="微软雅黑" pitchFamily="34" charset="-122"/>
                </a:rPr>
                <a:t>进行</a:t>
              </a:r>
              <a:r>
                <a:rPr lang="en-US" altLang="zh-CN" sz="1600" kern="0" dirty="0">
                  <a:solidFill>
                    <a:schemeClr val="bg1">
                      <a:lumMod val="50000"/>
                    </a:schemeClr>
                  </a:solidFill>
                  <a:latin typeface="微软雅黑" pitchFamily="34" charset="-122"/>
                  <a:ea typeface="微软雅黑" pitchFamily="34" charset="-122"/>
                </a:rPr>
                <a:t>http</a:t>
              </a:r>
              <a:r>
                <a:rPr lang="zh-CN" altLang="en-US" sz="1600" kern="0" dirty="0">
                  <a:solidFill>
                    <a:schemeClr val="bg1">
                      <a:lumMod val="50000"/>
                    </a:schemeClr>
                  </a:solidFill>
                  <a:latin typeface="微软雅黑" pitchFamily="34" charset="-122"/>
                  <a:ea typeface="微软雅黑" pitchFamily="34" charset="-122"/>
                </a:rPr>
                <a:t>异步访问，导致即使逻辑上是数据获取在前表格刷新在后，但由于数据的相对滞后性导致表格的提前刷新而无法正确显示请求到的数据。开始是采用延时刷新，但考虑可能会造成用户体验下降或数据获取时间的不同再次造成以上情况，因此放弃使用。最后还是引入了</a:t>
              </a:r>
              <a:r>
                <a:rPr lang="en-US" altLang="zh-CN" sz="1600" kern="0" dirty="0">
                  <a:solidFill>
                    <a:schemeClr val="bg1">
                      <a:lumMod val="50000"/>
                    </a:schemeClr>
                  </a:solidFill>
                  <a:latin typeface="微软雅黑" pitchFamily="34" charset="-122"/>
                  <a:ea typeface="微软雅黑" pitchFamily="34" charset="-122"/>
                </a:rPr>
                <a:t>ajax</a:t>
              </a:r>
              <a:r>
                <a:rPr lang="zh-CN" altLang="en-US" sz="1600" kern="0" dirty="0">
                  <a:solidFill>
                    <a:schemeClr val="bg1">
                      <a:lumMod val="50000"/>
                    </a:schemeClr>
                  </a:solidFill>
                  <a:latin typeface="微软雅黑" pitchFamily="34" charset="-122"/>
                  <a:ea typeface="微软雅黑" pitchFamily="34" charset="-122"/>
                </a:rPr>
                <a:t>进行同步数据获取，保证了表格刷新的相对滞后。</a:t>
              </a:r>
            </a:p>
          </p:txBody>
        </p:sp>
      </p:grpSp>
      <p:sp>
        <p:nvSpPr>
          <p:cNvPr id="27" name="îṡlïḓé">
            <a:extLst>
              <a:ext uri="{FF2B5EF4-FFF2-40B4-BE49-F238E27FC236}">
                <a16:creationId xmlns:a16="http://schemas.microsoft.com/office/drawing/2014/main" id="{77DB100C-3DB7-41E9-AD19-8A4D0969DA87}"/>
              </a:ext>
            </a:extLst>
          </p:cNvPr>
          <p:cNvSpPr/>
          <p:nvPr/>
        </p:nvSpPr>
        <p:spPr bwMode="auto">
          <a:xfrm>
            <a:off x="7405333" y="990925"/>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3872824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right)">
                                          <p:cBhvr>
                                            <p:cTn id="20" dur="500"/>
                                            <p:tgtEl>
                                              <p:spTgt spid="27"/>
                                            </p:tgtEl>
                                          </p:cBhvr>
                                        </p:animEffect>
                                      </p:childTnLst>
                                    </p:cTn>
                                  </p:par>
                                </p:childTnLst>
                              </p:cTn>
                            </p:par>
                            <p:par>
                              <p:cTn id="21" fill="hold">
                                <p:stCondLst>
                                  <p:cond delay="2000"/>
                                </p:stCondLst>
                                <p:childTnLst>
                                  <p:par>
                                    <p:cTn id="22" presetID="2" presetClass="entr" presetSubtype="2" fill="hold" nodeType="afterEffect" p14:presetBounceEnd="30000">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14:bounceEnd="30000">
                                          <p:cBhvr additive="base">
                                            <p:cTn id="24" dur="500" fill="hold"/>
                                            <p:tgtEl>
                                              <p:spTgt spid="56"/>
                                            </p:tgtEl>
                                            <p:attrNameLst>
                                              <p:attrName>ppt_x</p:attrName>
                                            </p:attrNameLst>
                                          </p:cBhvr>
                                          <p:tavLst>
                                            <p:tav tm="0">
                                              <p:val>
                                                <p:strVal val="1+#ppt_w/2"/>
                                              </p:val>
                                            </p:tav>
                                            <p:tav tm="100000">
                                              <p:val>
                                                <p:strVal val="#ppt_x"/>
                                              </p:val>
                                            </p:tav>
                                          </p:tavLst>
                                        </p:anim>
                                        <p:anim calcmode="lin" valueType="num" p14:bounceEnd="30000">
                                          <p:cBhvr additive="base">
                                            <p:cTn id="25"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right)">
                                          <p:cBhvr>
                                            <p:cTn id="20" dur="500"/>
                                            <p:tgtEl>
                                              <p:spTgt spid="27"/>
                                            </p:tgtEl>
                                          </p:cBhvr>
                                        </p:animEffect>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500" fill="hold"/>
                                            <p:tgtEl>
                                              <p:spTgt spid="56"/>
                                            </p:tgtEl>
                                            <p:attrNameLst>
                                              <p:attrName>ppt_x</p:attrName>
                                            </p:attrNameLst>
                                          </p:cBhvr>
                                          <p:tavLst>
                                            <p:tav tm="0">
                                              <p:val>
                                                <p:strVal val="1+#ppt_w/2"/>
                                              </p:val>
                                            </p:tav>
                                            <p:tav tm="100000">
                                              <p:val>
                                                <p:strVal val="#ppt_x"/>
                                              </p:val>
                                            </p:tav>
                                          </p:tavLst>
                                        </p:anim>
                                        <p:anim calcmode="lin" valueType="num">
                                          <p:cBhvr additive="base">
                                            <p:cTn id="25"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24929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实践难点与解决方案</a:t>
            </a:r>
          </a:p>
        </p:txBody>
      </p:sp>
      <p:cxnSp>
        <p:nvCxnSpPr>
          <p:cNvPr id="7" name="直接连接符 6"/>
          <p:cNvCxnSpPr/>
          <p:nvPr/>
        </p:nvCxnSpPr>
        <p:spPr>
          <a:xfrm>
            <a:off x="1392072" y="949271"/>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248362" y="1706721"/>
            <a:ext cx="6428788" cy="3127261"/>
            <a:chOff x="2954339" y="1359434"/>
            <a:chExt cx="7162269" cy="1631179"/>
          </a:xfrm>
        </p:grpSpPr>
        <p:sp>
          <p:nvSpPr>
            <p:cNvPr id="24" name="矩形 23"/>
            <p:cNvSpPr>
              <a:spLocks noChangeArrowheads="1"/>
            </p:cNvSpPr>
            <p:nvPr/>
          </p:nvSpPr>
          <p:spPr bwMode="auto">
            <a:xfrm>
              <a:off x="2954339" y="1809267"/>
              <a:ext cx="7162269" cy="118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a:lnSpc>
                  <a:spcPct val="150000"/>
                </a:lnSpc>
              </a:pPr>
              <a:r>
                <a:rPr lang="zh-CN" altLang="en-US" sz="1600" kern="0" dirty="0">
                  <a:solidFill>
                    <a:schemeClr val="bg1">
                      <a:lumMod val="50000"/>
                    </a:schemeClr>
                  </a:solidFill>
                  <a:latin typeface="微软雅黑" pitchFamily="34" charset="-122"/>
                  <a:ea typeface="微软雅黑" pitchFamily="34" charset="-122"/>
                </a:rPr>
                <a:t>由于本系统采用的是高性能的异步非阻塞服务器，系统每秒可接收上千数据，数据表的数据将在短期内达到百万级，届时对数据库的查询速度的影响将越来越大。本系统的解决方案是定时将获取的数据分类统计到各个分类表并在每日凌晨清空卡机数据表。也就是说系统只接收一天的动态数据，之后会将其转换成各类的统计数据分开存储，有效的避免了数据库表的快速增大和查询以及相关操作的时延。</a:t>
              </a:r>
            </a:p>
          </p:txBody>
        </p:sp>
        <p:sp>
          <p:nvSpPr>
            <p:cNvPr id="25" name="矩形 24"/>
            <p:cNvSpPr/>
            <p:nvPr/>
          </p:nvSpPr>
          <p:spPr>
            <a:xfrm>
              <a:off x="2963100" y="1359434"/>
              <a:ext cx="2414582" cy="284139"/>
            </a:xfrm>
            <a:prstGeom prst="rect">
              <a:avLst/>
            </a:prstGeom>
          </p:spPr>
          <p:txBody>
            <a:bodyPr wrap="square">
              <a:spAutoFit/>
            </a:bodyPr>
            <a:lstStyle/>
            <a:p>
              <a:pPr lvl="0" defTabSz="1219170">
                <a:lnSpc>
                  <a:spcPct val="120000"/>
                </a:lnSpc>
              </a:pPr>
              <a:r>
                <a:rPr lang="zh-CN" altLang="en-US" b="1" dirty="0">
                  <a:solidFill>
                    <a:srgbClr val="6BC1D3"/>
                  </a:solidFill>
                  <a:latin typeface="Calibri"/>
                  <a:ea typeface="宋体" panose="02010600030101010101" pitchFamily="2" charset="-122"/>
                </a:rPr>
                <a:t>数据库的优化</a:t>
              </a:r>
            </a:p>
          </p:txBody>
        </p:sp>
      </p:grpSp>
      <p:grpSp>
        <p:nvGrpSpPr>
          <p:cNvPr id="2" name="组合 1">
            <a:extLst>
              <a:ext uri="{FF2B5EF4-FFF2-40B4-BE49-F238E27FC236}">
                <a16:creationId xmlns:a16="http://schemas.microsoft.com/office/drawing/2014/main" id="{99ADCAE4-30F0-4050-B0F8-482DF5CAC657}"/>
              </a:ext>
            </a:extLst>
          </p:cNvPr>
          <p:cNvGrpSpPr/>
          <p:nvPr/>
        </p:nvGrpSpPr>
        <p:grpSpPr>
          <a:xfrm>
            <a:off x="9030305" y="2140101"/>
            <a:ext cx="2630892" cy="4990470"/>
            <a:chOff x="9030305" y="2140101"/>
            <a:chExt cx="2630892" cy="4990470"/>
          </a:xfrm>
        </p:grpSpPr>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2582" y="2140101"/>
              <a:ext cx="2138615" cy="4990470"/>
            </a:xfrm>
            <a:prstGeom prst="rect">
              <a:avLst/>
            </a:prstGeom>
          </p:spPr>
        </p:pic>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0305" y="4382334"/>
              <a:ext cx="1109549" cy="2100317"/>
            </a:xfrm>
            <a:prstGeom prst="rect">
              <a:avLst/>
            </a:prstGeom>
          </p:spPr>
        </p:pic>
      </p:grpSp>
    </p:spTree>
    <p:extLst>
      <p:ext uri="{BB962C8B-B14F-4D97-AF65-F5344CB8AC3E}">
        <p14:creationId xmlns:p14="http://schemas.microsoft.com/office/powerpoint/2010/main" val="318108586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up)">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24929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实践难点与解决方案</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729807" y="1261880"/>
            <a:ext cx="8732385" cy="1719669"/>
            <a:chOff x="2667646" y="2988535"/>
            <a:chExt cx="8732405" cy="1719669"/>
          </a:xfrm>
        </p:grpSpPr>
        <p:sp>
          <p:nvSpPr>
            <p:cNvPr id="8" name="椭圆 7"/>
            <p:cNvSpPr/>
            <p:nvPr/>
          </p:nvSpPr>
          <p:spPr>
            <a:xfrm>
              <a:off x="2667646" y="3378469"/>
              <a:ext cx="939802" cy="939800"/>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数据</a:t>
              </a:r>
            </a:p>
          </p:txBody>
        </p:sp>
        <p:sp>
          <p:nvSpPr>
            <p:cNvPr id="9" name="虚尾箭头 7"/>
            <p:cNvSpPr/>
            <p:nvPr/>
          </p:nvSpPr>
          <p:spPr>
            <a:xfrm>
              <a:off x="3759008" y="3670570"/>
              <a:ext cx="546101" cy="355600"/>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10" name="椭圆 9"/>
            <p:cNvSpPr/>
            <p:nvPr/>
          </p:nvSpPr>
          <p:spPr>
            <a:xfrm>
              <a:off x="4429408" y="3450478"/>
              <a:ext cx="939800" cy="939800"/>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预处理</a:t>
              </a:r>
            </a:p>
          </p:txBody>
        </p:sp>
        <p:sp>
          <p:nvSpPr>
            <p:cNvPr id="13" name="虚尾箭头 11"/>
            <p:cNvSpPr/>
            <p:nvPr/>
          </p:nvSpPr>
          <p:spPr>
            <a:xfrm>
              <a:off x="5496443" y="3670570"/>
              <a:ext cx="546101" cy="355600"/>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14" name="椭圆 13"/>
            <p:cNvSpPr/>
            <p:nvPr/>
          </p:nvSpPr>
          <p:spPr>
            <a:xfrm>
              <a:off x="6163909" y="2988535"/>
              <a:ext cx="1719669" cy="1719669"/>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4000" b="1" dirty="0">
                  <a:solidFill>
                    <a:prstClr val="white"/>
                  </a:solidFill>
                  <a:latin typeface="微软雅黑" pitchFamily="34" charset="-122"/>
                  <a:ea typeface="微软雅黑" pitchFamily="34" charset="-122"/>
                </a:rPr>
                <a:t>拟合</a:t>
              </a:r>
            </a:p>
          </p:txBody>
        </p:sp>
        <p:sp>
          <p:nvSpPr>
            <p:cNvPr id="15" name="椭圆 14"/>
            <p:cNvSpPr/>
            <p:nvPr/>
          </p:nvSpPr>
          <p:spPr>
            <a:xfrm>
              <a:off x="8619402" y="3378470"/>
              <a:ext cx="939800" cy="939800"/>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预测</a:t>
              </a:r>
            </a:p>
          </p:txBody>
        </p:sp>
        <p:sp>
          <p:nvSpPr>
            <p:cNvPr id="16" name="虚尾箭头 14"/>
            <p:cNvSpPr/>
            <p:nvPr/>
          </p:nvSpPr>
          <p:spPr>
            <a:xfrm>
              <a:off x="7983741" y="3670570"/>
              <a:ext cx="546100" cy="355600"/>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17" name="虚尾箭头 15"/>
            <p:cNvSpPr/>
            <p:nvPr/>
          </p:nvSpPr>
          <p:spPr>
            <a:xfrm>
              <a:off x="9659366" y="3670570"/>
              <a:ext cx="546100" cy="355600"/>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18" name="椭圆 17"/>
            <p:cNvSpPr/>
            <p:nvPr/>
          </p:nvSpPr>
          <p:spPr>
            <a:xfrm>
              <a:off x="10316234" y="3306462"/>
              <a:ext cx="1083817" cy="1083816"/>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可视化</a:t>
              </a:r>
            </a:p>
          </p:txBody>
        </p:sp>
      </p:grpSp>
      <p:grpSp>
        <p:nvGrpSpPr>
          <p:cNvPr id="46" name="组合 45">
            <a:extLst>
              <a:ext uri="{FF2B5EF4-FFF2-40B4-BE49-F238E27FC236}">
                <a16:creationId xmlns:a16="http://schemas.microsoft.com/office/drawing/2014/main" id="{6189F3E0-77AB-4C03-A53C-EC31BBB271E0}"/>
              </a:ext>
            </a:extLst>
          </p:cNvPr>
          <p:cNvGrpSpPr/>
          <p:nvPr/>
        </p:nvGrpSpPr>
        <p:grpSpPr>
          <a:xfrm>
            <a:off x="1385375" y="3485672"/>
            <a:ext cx="9076817" cy="2379500"/>
            <a:chOff x="6093451" y="1506001"/>
            <a:chExt cx="2680423" cy="1924621"/>
          </a:xfrm>
        </p:grpSpPr>
        <p:sp>
          <p:nvSpPr>
            <p:cNvPr id="47" name="文本框 107">
              <a:extLst>
                <a:ext uri="{FF2B5EF4-FFF2-40B4-BE49-F238E27FC236}">
                  <a16:creationId xmlns:a16="http://schemas.microsoft.com/office/drawing/2014/main" id="{B06FF166-6F6F-4B1B-A471-7EA6ECC374DF}"/>
                </a:ext>
              </a:extLst>
            </p:cNvPr>
            <p:cNvSpPr txBox="1"/>
            <p:nvPr/>
          </p:nvSpPr>
          <p:spPr>
            <a:xfrm>
              <a:off x="6093451" y="1506001"/>
              <a:ext cx="2680422" cy="325593"/>
            </a:xfrm>
            <a:prstGeom prst="rect">
              <a:avLst/>
            </a:prstGeom>
            <a:noFill/>
          </p:spPr>
          <p:txBody>
            <a:bodyPr wrap="square" rtlCol="0">
              <a:spAutoFit/>
            </a:bodyPr>
            <a:lstStyle/>
            <a:p>
              <a:pPr lvl="0" defTabSz="1219170">
                <a:lnSpc>
                  <a:spcPct val="120000"/>
                </a:lnSpc>
                <a:spcBef>
                  <a:spcPts val="400"/>
                </a:spcBef>
              </a:pPr>
              <a:r>
                <a:rPr lang="zh-CN" altLang="en-US" b="1" dirty="0">
                  <a:solidFill>
                    <a:srgbClr val="6BC1D3"/>
                  </a:solidFill>
                  <a:latin typeface="Calibri"/>
                  <a:ea typeface="宋体" panose="02010600030101010101" pitchFamily="2" charset="-122"/>
                </a:rPr>
                <a:t>建模函数时间过长</a:t>
              </a:r>
            </a:p>
          </p:txBody>
        </p:sp>
        <p:sp>
          <p:nvSpPr>
            <p:cNvPr id="48" name="文本框 108">
              <a:extLst>
                <a:ext uri="{FF2B5EF4-FFF2-40B4-BE49-F238E27FC236}">
                  <a16:creationId xmlns:a16="http://schemas.microsoft.com/office/drawing/2014/main" id="{983C5362-AB29-4072-8632-9D5FD4E01C72}"/>
                </a:ext>
              </a:extLst>
            </p:cNvPr>
            <p:cNvSpPr txBox="1"/>
            <p:nvPr/>
          </p:nvSpPr>
          <p:spPr>
            <a:xfrm>
              <a:off x="6093451" y="1897462"/>
              <a:ext cx="2680423" cy="1533160"/>
            </a:xfrm>
            <a:prstGeom prst="rect">
              <a:avLst/>
            </a:prstGeom>
            <a:noFill/>
          </p:spPr>
          <p:txBody>
            <a:bodyPr wrap="square" rtlCol="0">
              <a:spAutoFit/>
            </a:bodyPr>
            <a:lstStyle/>
            <a:p>
              <a:pPr lvl="0" defTabSz="1219170">
                <a:lnSpc>
                  <a:spcPct val="150000"/>
                </a:lnSpc>
              </a:pPr>
              <a:r>
                <a:rPr lang="zh-CN" altLang="en-US" sz="1600" kern="0" dirty="0">
                  <a:solidFill>
                    <a:schemeClr val="bg1">
                      <a:lumMod val="50000"/>
                    </a:schemeClr>
                  </a:solidFill>
                  <a:latin typeface="微软雅黑" pitchFamily="34" charset="-122"/>
                  <a:ea typeface="微软雅黑" pitchFamily="34" charset="-122"/>
                </a:rPr>
                <a:t>上图为预测模块的后端流程，该流程使用的是</a:t>
              </a:r>
              <a:r>
                <a:rPr lang="en-US" altLang="zh-CN" sz="1600" kern="0" dirty="0">
                  <a:solidFill>
                    <a:schemeClr val="bg1">
                      <a:lumMod val="50000"/>
                    </a:schemeClr>
                  </a:solidFill>
                  <a:latin typeface="微软雅黑" pitchFamily="34" charset="-122"/>
                  <a:ea typeface="微软雅黑" pitchFamily="34" charset="-122"/>
                </a:rPr>
                <a:t>auto_arima</a:t>
              </a:r>
              <a:r>
                <a:rPr lang="zh-CN" altLang="en-US" sz="1600" kern="0" dirty="0">
                  <a:solidFill>
                    <a:schemeClr val="bg1">
                      <a:lumMod val="50000"/>
                    </a:schemeClr>
                  </a:solidFill>
                  <a:latin typeface="微软雅黑" pitchFamily="34" charset="-122"/>
                  <a:ea typeface="微软雅黑" pitchFamily="34" charset="-122"/>
                </a:rPr>
                <a:t>对数据进行自动建模，但该自动化的模型拟合所带来的是长时间的模型定参。若每次用户查看是总是触发这一整套流程将造成内存上的极大损耗与前端响应的滞后。本系统的解决方案是在服务器启动时初始化一次并将得到的预测数据存于系统的内存之中并在每天的凌晨将过去一天的数据加入拟合，再将内存中的预测数据替换。每次用户访问时都直接返回内存中已存在的预测数据，极大程度上避免了系统在时间和空间上的消耗。</a:t>
              </a:r>
            </a:p>
          </p:txBody>
        </p:sp>
      </p:grpSp>
    </p:spTree>
    <p:extLst>
      <p:ext uri="{BB962C8B-B14F-4D97-AF65-F5344CB8AC3E}">
        <p14:creationId xmlns:p14="http://schemas.microsoft.com/office/powerpoint/2010/main" val="266830178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500"/>
                                            <p:tgtEl>
                                              <p:spTgt spid="6"/>
                                            </p:tgtEl>
                                          </p:cBhvr>
                                        </p:animEffect>
                                      </p:childTnLst>
                                    </p:cTn>
                                  </p:par>
                                </p:childTnLst>
                              </p:cTn>
                            </p:par>
                            <p:par>
                              <p:cTn id="21" fill="hold">
                                <p:stCondLst>
                                  <p:cond delay="3000"/>
                                </p:stCondLst>
                                <p:childTnLst>
                                  <p:par>
                                    <p:cTn id="22" presetID="2" presetClass="entr" presetSubtype="2" fill="hold" nodeType="afterEffect" p14:presetBounceEnd="30000">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14:bounceEnd="30000">
                                          <p:cBhvr additive="base">
                                            <p:cTn id="24" dur="500" fill="hold"/>
                                            <p:tgtEl>
                                              <p:spTgt spid="46"/>
                                            </p:tgtEl>
                                            <p:attrNameLst>
                                              <p:attrName>ppt_x</p:attrName>
                                            </p:attrNameLst>
                                          </p:cBhvr>
                                          <p:tavLst>
                                            <p:tav tm="0">
                                              <p:val>
                                                <p:strVal val="1+#ppt_w/2"/>
                                              </p:val>
                                            </p:tav>
                                            <p:tav tm="100000">
                                              <p:val>
                                                <p:strVal val="#ppt_x"/>
                                              </p:val>
                                            </p:tav>
                                          </p:tavLst>
                                        </p:anim>
                                        <p:anim calcmode="lin" valueType="num" p14:bounceEnd="30000">
                                          <p:cBhvr additive="base">
                                            <p:cTn id="25"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500"/>
                                            <p:tgtEl>
                                              <p:spTgt spid="6"/>
                                            </p:tgtEl>
                                          </p:cBhvr>
                                        </p:animEffect>
                                      </p:childTnLst>
                                    </p:cTn>
                                  </p:par>
                                </p:childTnLst>
                              </p:cTn>
                            </p:par>
                            <p:par>
                              <p:cTn id="21" fill="hold">
                                <p:stCondLst>
                                  <p:cond delay="3000"/>
                                </p:stCondLst>
                                <p:childTnLst>
                                  <p:par>
                                    <p:cTn id="22" presetID="2" presetClass="entr" presetSubtype="2"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500" fill="hold"/>
                                            <p:tgtEl>
                                              <p:spTgt spid="46"/>
                                            </p:tgtEl>
                                            <p:attrNameLst>
                                              <p:attrName>ppt_x</p:attrName>
                                            </p:attrNameLst>
                                          </p:cBhvr>
                                          <p:tavLst>
                                            <p:tav tm="0">
                                              <p:val>
                                                <p:strVal val="1+#ppt_w/2"/>
                                              </p:val>
                                            </p:tav>
                                            <p:tav tm="100000">
                                              <p:val>
                                                <p:strVal val="#ppt_x"/>
                                              </p:val>
                                            </p:tav>
                                          </p:tavLst>
                                        </p:anim>
                                        <p:anim calcmode="lin" valueType="num">
                                          <p:cBhvr additive="base">
                                            <p:cTn id="25"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3356992"/>
            <a:ext cx="12192000" cy="45719"/>
            <a:chOff x="2190216" y="0"/>
            <a:chExt cx="7128792" cy="108012"/>
          </a:xfrm>
          <a:solidFill>
            <a:srgbClr val="6BC1D3"/>
          </a:solidFill>
        </p:grpSpPr>
        <p:sp>
          <p:nvSpPr>
            <p:cNvPr id="25" name="矩形 24"/>
            <p:cNvSpPr/>
            <p:nvPr/>
          </p:nvSpPr>
          <p:spPr>
            <a:xfrm>
              <a:off x="219021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6" name="矩形 25"/>
            <p:cNvSpPr/>
            <p:nvPr/>
          </p:nvSpPr>
          <p:spPr>
            <a:xfrm>
              <a:off x="3378348"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7" name="矩形 26"/>
            <p:cNvSpPr/>
            <p:nvPr/>
          </p:nvSpPr>
          <p:spPr>
            <a:xfrm>
              <a:off x="4566480"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8" name="矩形 27"/>
            <p:cNvSpPr/>
            <p:nvPr/>
          </p:nvSpPr>
          <p:spPr>
            <a:xfrm>
              <a:off x="5754612"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9" name="矩形 28"/>
            <p:cNvSpPr/>
            <p:nvPr/>
          </p:nvSpPr>
          <p:spPr>
            <a:xfrm>
              <a:off x="6942744"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0" name="矩形 29"/>
            <p:cNvSpPr/>
            <p:nvPr/>
          </p:nvSpPr>
          <p:spPr>
            <a:xfrm>
              <a:off x="813087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
        <p:nvSpPr>
          <p:cNvPr id="45" name="矩形 44"/>
          <p:cNvSpPr/>
          <p:nvPr/>
        </p:nvSpPr>
        <p:spPr>
          <a:xfrm>
            <a:off x="1200998" y="3263441"/>
            <a:ext cx="2429301" cy="305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807784" y="3569059"/>
            <a:ext cx="1616148" cy="670568"/>
          </a:xfrm>
          <a:prstGeom prst="rect">
            <a:avLst/>
          </a:prstGeom>
        </p:spPr>
        <p:txBody>
          <a:bodyPr wrap="none">
            <a:spAutoFit/>
          </a:bodyPr>
          <a:lstStyle/>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项目总结与展望</a:t>
            </a:r>
            <a:endParaRPr lang="en-US" altLang="zh-CN" sz="1333" dirty="0">
              <a:ln w="6350">
                <a:noFill/>
              </a:ln>
              <a:solidFill>
                <a:srgbClr val="FFFFFF">
                  <a:lumMod val="50000"/>
                </a:srgbClr>
              </a:solidFill>
              <a:latin typeface="Impact" pitchFamily="34" charset="0"/>
              <a:ea typeface="微软雅黑" pitchFamily="34" charset="-122"/>
            </a:endParaRPr>
          </a:p>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致谢</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22" name="矩形 21"/>
          <p:cNvSpPr/>
          <p:nvPr/>
        </p:nvSpPr>
        <p:spPr>
          <a:xfrm>
            <a:off x="7861806" y="2740221"/>
            <a:ext cx="2663483" cy="523220"/>
          </a:xfrm>
          <a:prstGeom prst="rect">
            <a:avLst/>
          </a:prstGeom>
        </p:spPr>
        <p:txBody>
          <a:bodyPr wrap="square">
            <a:spAutoFit/>
          </a:bodyPr>
          <a:lstStyle/>
          <a:p>
            <a:r>
              <a:rPr lang="zh-CN" altLang="en-US" sz="2800" dirty="0">
                <a:solidFill>
                  <a:srgbClr val="6BC1D3"/>
                </a:solidFill>
                <a:latin typeface="方正准圆简体" panose="03000509000000000000" pitchFamily="65" charset="-122"/>
                <a:ea typeface="方正准圆简体" panose="03000509000000000000" pitchFamily="65" charset="-122"/>
              </a:rPr>
              <a:t>总结</a:t>
            </a:r>
          </a:p>
        </p:txBody>
      </p:sp>
      <p:sp>
        <p:nvSpPr>
          <p:cNvPr id="23" name="矩形 22"/>
          <p:cNvSpPr/>
          <p:nvPr/>
        </p:nvSpPr>
        <p:spPr>
          <a:xfrm>
            <a:off x="6807783" y="2567233"/>
            <a:ext cx="1054024" cy="769441"/>
          </a:xfrm>
          <a:prstGeom prst="rect">
            <a:avLst/>
          </a:prstGeom>
        </p:spPr>
        <p:txBody>
          <a:bodyPr wrap="square">
            <a:spAutoFit/>
          </a:bodyPr>
          <a:lstStyle/>
          <a:p>
            <a:r>
              <a:rPr lang="en-US" altLang="zh-CN" sz="4400" dirty="0">
                <a:solidFill>
                  <a:srgbClr val="6BC1D3"/>
                </a:solidFill>
                <a:latin typeface="造字工房朗倩（非商用）常规体" pitchFamily="50" charset="-122"/>
                <a:ea typeface="造字工房朗倩（非商用）常规体" pitchFamily="50" charset="-122"/>
              </a:rPr>
              <a:t>05</a:t>
            </a:r>
            <a:endParaRPr lang="zh-CN" altLang="en-US" sz="4400" dirty="0">
              <a:solidFill>
                <a:srgbClr val="6BC1D3"/>
              </a:solidFill>
              <a:latin typeface="造字工房朗倩（非商用）常规体" pitchFamily="50" charset="-122"/>
              <a:ea typeface="造字工房朗倩（非商用）常规体" pitchFamily="50" charset="-122"/>
            </a:endParaRP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5664" y="3627543"/>
            <a:ext cx="2098460" cy="4563249"/>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9509" y="3333316"/>
            <a:ext cx="941430" cy="1016342"/>
          </a:xfrm>
          <a:prstGeom prst="rect">
            <a:avLst/>
          </a:prstGeom>
        </p:spPr>
      </p:pic>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0547" y="2220977"/>
            <a:ext cx="555294" cy="730976"/>
          </a:xfrm>
          <a:prstGeom prst="rect">
            <a:avLst/>
          </a:prstGeom>
        </p:spPr>
      </p:pic>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335" y="4331408"/>
            <a:ext cx="429810" cy="498826"/>
          </a:xfrm>
          <a:prstGeom prst="rect">
            <a:avLst/>
          </a:prstGeom>
        </p:spPr>
      </p:pic>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54334" y="1589307"/>
            <a:ext cx="473965" cy="754671"/>
          </a:xfrm>
          <a:prstGeom prst="rect">
            <a:avLst/>
          </a:prstGeom>
        </p:spPr>
      </p:pic>
      <p:pic>
        <p:nvPicPr>
          <p:cNvPr id="38" name="图片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6348" y="1419665"/>
            <a:ext cx="704826" cy="835997"/>
          </a:xfrm>
          <a:prstGeom prst="rect">
            <a:avLst/>
          </a:prstGeom>
        </p:spPr>
      </p:pic>
      <p:pic>
        <p:nvPicPr>
          <p:cNvPr id="39" name="图片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26611" y="242340"/>
            <a:ext cx="478337" cy="771285"/>
          </a:xfrm>
          <a:prstGeom prst="rect">
            <a:avLst/>
          </a:prstGeom>
        </p:spPr>
      </p:pic>
      <p:pic>
        <p:nvPicPr>
          <p:cNvPr id="40" name="图片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41681" y="1610296"/>
            <a:ext cx="472216" cy="733682"/>
          </a:xfrm>
          <a:prstGeom prst="rect">
            <a:avLst/>
          </a:prstGeom>
        </p:spPr>
      </p:pic>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31888" y="596401"/>
            <a:ext cx="651483" cy="625249"/>
          </a:xfrm>
          <a:prstGeom prst="rect">
            <a:avLst/>
          </a:prstGeom>
        </p:spPr>
      </p:pic>
      <p:pic>
        <p:nvPicPr>
          <p:cNvPr id="42" name="图片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83371" y="-58381"/>
            <a:ext cx="341919" cy="633118"/>
          </a:xfrm>
          <a:prstGeom prst="rect">
            <a:avLst/>
          </a:prstGeom>
        </p:spPr>
      </p:pic>
      <p:pic>
        <p:nvPicPr>
          <p:cNvPr id="43" name="图片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94221" y="41010"/>
            <a:ext cx="328631" cy="378191"/>
          </a:xfrm>
          <a:prstGeom prst="rect">
            <a:avLst/>
          </a:prstGeom>
        </p:spPr>
      </p:pic>
      <p:pic>
        <p:nvPicPr>
          <p:cNvPr id="44" name="图片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16793" y="850127"/>
            <a:ext cx="299384" cy="465153"/>
          </a:xfrm>
          <a:prstGeom prst="rect">
            <a:avLst/>
          </a:prstGeom>
        </p:spPr>
      </p:pic>
      <p:pic>
        <p:nvPicPr>
          <p:cNvPr id="31" name="图片 3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086" y="860597"/>
            <a:ext cx="2974761" cy="6941622"/>
          </a:xfrm>
          <a:prstGeom prst="rect">
            <a:avLst/>
          </a:prstGeom>
        </p:spPr>
      </p:pic>
    </p:spTree>
    <p:extLst>
      <p:ext uri="{BB962C8B-B14F-4D97-AF65-F5344CB8AC3E}">
        <p14:creationId xmlns:p14="http://schemas.microsoft.com/office/powerpoint/2010/main" val="281396295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50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nodeType="withEffect">
                                  <p:stCondLst>
                                    <p:cond delay="60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nodeType="withEffect">
                                  <p:stCondLst>
                                    <p:cond delay="6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70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80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90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100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110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nodeType="withEffect">
                                  <p:stCondLst>
                                    <p:cond delay="120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nodeType="withEffect">
                                  <p:stCondLst>
                                    <p:cond delay="130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nodeType="withEffect">
                                  <p:stCondLst>
                                    <p:cond delay="14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22" presetClass="entr" presetSubtype="8" fill="hold" nodeType="withEffect">
                                  <p:stCondLst>
                                    <p:cond delay="70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800"/>
                                        <p:tgtEl>
                                          <p:spTgt spid="24"/>
                                        </p:tgtEl>
                                      </p:cBhvr>
                                    </p:animEffect>
                                  </p:childTnLst>
                                </p:cTn>
                              </p:par>
                            </p:childTnLst>
                          </p:cTn>
                        </p:par>
                        <p:par>
                          <p:cTn id="51" fill="hold">
                            <p:stCondLst>
                              <p:cond delay="1900"/>
                            </p:stCondLst>
                            <p:childTnLst>
                              <p:par>
                                <p:cTn id="52" presetID="22" presetClass="entr" presetSubtype="1" fill="hold" nodeType="after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wipe(up)">
                                      <p:cBhvr>
                                        <p:cTn id="54" dur="500"/>
                                        <p:tgtEl>
                                          <p:spTgt spid="23">
                                            <p:txEl>
                                              <p:pRg st="0" end="0"/>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up)">
                                      <p:cBhvr>
                                        <p:cTn id="57" dur="500"/>
                                        <p:tgtEl>
                                          <p:spTgt spid="22"/>
                                        </p:tgtEl>
                                      </p:cBhvr>
                                    </p:animEffect>
                                  </p:childTnLst>
                                </p:cTn>
                              </p:par>
                            </p:childTnLst>
                          </p:cTn>
                        </p:par>
                        <p:par>
                          <p:cTn id="58" fill="hold">
                            <p:stCondLst>
                              <p:cond delay="2400"/>
                            </p:stCondLst>
                            <p:childTnLst>
                              <p:par>
                                <p:cTn id="59" presetID="22" presetClass="entr" presetSubtype="1" fill="hold"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wipe(up)">
                                      <p:cBhvr>
                                        <p:cTn id="61" dur="500"/>
                                        <p:tgtEl>
                                          <p:spTgt spid="21">
                                            <p:txEl>
                                              <p:pRg st="0" end="0"/>
                                            </p:txEl>
                                          </p:spTgt>
                                        </p:tgtEl>
                                      </p:cBhvr>
                                    </p:animEffect>
                                  </p:childTnLst>
                                </p:cTn>
                              </p:par>
                            </p:childTnLst>
                          </p:cTn>
                        </p:par>
                        <p:par>
                          <p:cTn id="62" fill="hold">
                            <p:stCondLst>
                              <p:cond delay="2900"/>
                            </p:stCondLst>
                            <p:childTnLst>
                              <p:par>
                                <p:cTn id="63" presetID="22" presetClass="entr" presetSubtype="1" fill="hold" nodeType="afterEffect">
                                  <p:stCondLst>
                                    <p:cond delay="0"/>
                                  </p:stCondLst>
                                  <p:childTnLst>
                                    <p:set>
                                      <p:cBhvr>
                                        <p:cTn id="64" dur="1" fill="hold">
                                          <p:stCondLst>
                                            <p:cond delay="0"/>
                                          </p:stCondLst>
                                        </p:cTn>
                                        <p:tgtEl>
                                          <p:spTgt spid="21">
                                            <p:txEl>
                                              <p:pRg st="1" end="1"/>
                                            </p:txEl>
                                          </p:spTgt>
                                        </p:tgtEl>
                                        <p:attrNameLst>
                                          <p:attrName>style.visibility</p:attrName>
                                        </p:attrNameLst>
                                      </p:cBhvr>
                                      <p:to>
                                        <p:strVal val="visible"/>
                                      </p:to>
                                    </p:set>
                                    <p:animEffect transition="in" filter="wipe(up)">
                                      <p:cBhvr>
                                        <p:cTn id="65"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4670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6BC1D3"/>
                </a:solidFill>
                <a:latin typeface="方正准圆简体" panose="03000509000000000000" pitchFamily="65" charset="-122"/>
                <a:ea typeface="方正准圆简体" panose="03000509000000000000" pitchFamily="65" charset="-122"/>
              </a:rPr>
              <a:t>总结与展望</a:t>
            </a:r>
            <a:endPar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endParaRP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338317" y="1909728"/>
            <a:ext cx="9846150" cy="3680368"/>
          </a:xfrm>
          <a:prstGeom prst="rect">
            <a:avLst/>
          </a:prstGeom>
          <a:solidFill>
            <a:schemeClr val="bg1">
              <a:lumMod val="95000"/>
            </a:schemeClr>
          </a:solidFill>
          <a:ln w="12700" cap="flat" cmpd="sng" algn="ctr">
            <a:noFill/>
            <a:prstDash val="solid"/>
            <a:miter lim="800000"/>
          </a:ln>
          <a:effectLst/>
        </p:spPr>
        <p:txBody>
          <a:bodyPr lIns="91440" tIns="45720" rIns="91440" bIns="45720"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25" name="矩形 24"/>
          <p:cNvSpPr>
            <a:spLocks noChangeArrowheads="1"/>
          </p:cNvSpPr>
          <p:nvPr/>
        </p:nvSpPr>
        <p:spPr bwMode="auto">
          <a:xfrm>
            <a:off x="1338317" y="2012574"/>
            <a:ext cx="7956502" cy="346517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defTabSz="457189">
              <a:lnSpc>
                <a:spcPct val="200000"/>
              </a:lnSpc>
            </a:pPr>
            <a:r>
              <a:rPr lang="zh-CN" altLang="en-US" sz="1600" kern="0" dirty="0">
                <a:solidFill>
                  <a:schemeClr val="bg1">
                    <a:lumMod val="50000"/>
                  </a:schemeClr>
                </a:solidFill>
                <a:latin typeface="微软雅黑" pitchFamily="34" charset="-122"/>
                <a:ea typeface="微软雅黑" pitchFamily="34" charset="-122"/>
              </a:rPr>
              <a:t>通过本次的毕业设计项目的完整实现，提高了我对软件开发流程的认识，增强了我的动手能力。此次对预测算法的学习与实现使我初步的体验到了算法的魅力所在，拓展了我编程学习的知识面，提高了我对学习编程的兴趣和爱好。</a:t>
            </a:r>
            <a:endParaRPr lang="en-US" altLang="zh-CN" sz="1600" kern="0" dirty="0">
              <a:solidFill>
                <a:schemeClr val="bg1">
                  <a:lumMod val="50000"/>
                </a:schemeClr>
              </a:solidFill>
              <a:latin typeface="微软雅黑" pitchFamily="34" charset="-122"/>
              <a:ea typeface="微软雅黑" pitchFamily="34" charset="-122"/>
            </a:endParaRPr>
          </a:p>
          <a:p>
            <a:pPr algn="just" defTabSz="457189">
              <a:lnSpc>
                <a:spcPct val="200000"/>
              </a:lnSpc>
            </a:pPr>
            <a:r>
              <a:rPr lang="zh-CN" altLang="en-US" sz="1600" kern="0" dirty="0">
                <a:solidFill>
                  <a:schemeClr val="bg1">
                    <a:lumMod val="50000"/>
                  </a:schemeClr>
                </a:solidFill>
                <a:latin typeface="微软雅黑" pitchFamily="34" charset="-122"/>
                <a:ea typeface="微软雅黑" pitchFamily="34" charset="-122"/>
              </a:rPr>
              <a:t>由于本次的系统开发时间较短，项目不足的地方、可以改进的地方以及可以拓展的业务模块还很多。如可以使用高德地图进行实时统计数据的显示，系统的前端界面还可以加入用户自定义，让用户自由选择自己想看的部分功能等等。对于项目的算法方面也可以做进一步的优化，使学生消费数据的预测准确度更高，预测的数据更可靠且更有价值。</a:t>
            </a:r>
            <a:endParaRPr lang="zh-CN" altLang="zh-CN" sz="1600" kern="0" dirty="0">
              <a:solidFill>
                <a:schemeClr val="bg1">
                  <a:lumMod val="50000"/>
                </a:schemeClr>
              </a:solidFill>
              <a:latin typeface="微软雅黑" pitchFamily="34" charset="-122"/>
              <a:ea typeface="微软雅黑" pitchFamily="34" charset="-122"/>
            </a:endParaRPr>
          </a:p>
        </p:txBody>
      </p:sp>
      <p:grpSp>
        <p:nvGrpSpPr>
          <p:cNvPr id="26" name="组合 25"/>
          <p:cNvGrpSpPr/>
          <p:nvPr/>
        </p:nvGrpSpPr>
        <p:grpSpPr>
          <a:xfrm>
            <a:off x="9294820" y="1917303"/>
            <a:ext cx="1900703" cy="1813344"/>
            <a:chOff x="8876147" y="3192042"/>
            <a:chExt cx="1900703" cy="1813344"/>
          </a:xfrm>
        </p:grpSpPr>
        <p:sp>
          <p:nvSpPr>
            <p:cNvPr id="27" name="任意多边形 11"/>
            <p:cNvSpPr/>
            <p:nvPr/>
          </p:nvSpPr>
          <p:spPr>
            <a:xfrm>
              <a:off x="10622170" y="4830722"/>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black">
                    <a:lumMod val="85000"/>
                    <a:lumOff val="15000"/>
                  </a:prstClr>
                </a:solidFill>
                <a:effectLst/>
                <a:uLnTx/>
                <a:uFillTx/>
                <a:latin typeface="Arial"/>
                <a:ea typeface="微软雅黑"/>
                <a:cs typeface="+mn-cs"/>
              </a:endParaRPr>
            </a:p>
          </p:txBody>
        </p:sp>
        <p:sp>
          <p:nvSpPr>
            <p:cNvPr id="28" name="任意多边形 13"/>
            <p:cNvSpPr/>
            <p:nvPr/>
          </p:nvSpPr>
          <p:spPr>
            <a:xfrm>
              <a:off x="8876147" y="3192042"/>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grpSp>
          <p:nvGrpSpPr>
            <p:cNvPr id="29" name="组合 28"/>
            <p:cNvGrpSpPr/>
            <p:nvPr/>
          </p:nvGrpSpPr>
          <p:grpSpPr>
            <a:xfrm>
              <a:off x="8903431" y="3192042"/>
              <a:ext cx="1873419" cy="1812286"/>
              <a:chOff x="6950444" y="2300288"/>
              <a:chExt cx="1405247" cy="1358900"/>
            </a:xfrm>
            <a:solidFill>
              <a:srgbClr val="92D050"/>
            </a:solidFill>
          </p:grpSpPr>
          <p:sp>
            <p:nvSpPr>
              <p:cNvPr id="30" name="任意多边形 16"/>
              <p:cNvSpPr/>
              <p:nvPr/>
            </p:nvSpPr>
            <p:spPr>
              <a:xfrm>
                <a:off x="6950444" y="2300288"/>
                <a:ext cx="1396955" cy="1358900"/>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 fmla="*/ 0 w 1319348"/>
                  <a:gd name="connsiteY0" fmla="*/ 5987 h 1299210"/>
                  <a:gd name="connsiteX1" fmla="*/ 1319348 w 1319348"/>
                  <a:gd name="connsiteY1" fmla="*/ 1299210 h 1299210"/>
                  <a:gd name="connsiteX2" fmla="*/ 1319348 w 1319348"/>
                  <a:gd name="connsiteY2" fmla="*/ 397873 h 1299210"/>
                  <a:gd name="connsiteX3" fmla="*/ 908413 w 1319348"/>
                  <a:gd name="connsiteY3" fmla="*/ 0 h 1299210"/>
                  <a:gd name="connsiteX4" fmla="*/ 0 w 1319348"/>
                  <a:gd name="connsiteY4" fmla="*/ 5987 h 1299210"/>
                  <a:gd name="connsiteX0" fmla="*/ 0 w 1333635"/>
                  <a:gd name="connsiteY0" fmla="*/ 1225 h 1299210"/>
                  <a:gd name="connsiteX1" fmla="*/ 1333635 w 1333635"/>
                  <a:gd name="connsiteY1" fmla="*/ 1299210 h 1299210"/>
                  <a:gd name="connsiteX2" fmla="*/ 1333635 w 1333635"/>
                  <a:gd name="connsiteY2" fmla="*/ 397873 h 1299210"/>
                  <a:gd name="connsiteX3" fmla="*/ 922700 w 1333635"/>
                  <a:gd name="connsiteY3" fmla="*/ 0 h 1299210"/>
                  <a:gd name="connsiteX4" fmla="*/ 0 w 1333635"/>
                  <a:gd name="connsiteY4" fmla="*/ 1225 h 1299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35" h="1299210">
                    <a:moveTo>
                      <a:pt x="0" y="1225"/>
                    </a:moveTo>
                    <a:lnTo>
                      <a:pt x="1333635" y="1299210"/>
                    </a:lnTo>
                    <a:lnTo>
                      <a:pt x="1333635" y="397873"/>
                    </a:lnTo>
                    <a:lnTo>
                      <a:pt x="922700" y="0"/>
                    </a:lnTo>
                    <a:lnTo>
                      <a:pt x="0" y="1225"/>
                    </a:lnTo>
                    <a:close/>
                  </a:path>
                </a:pathLst>
              </a:custGeom>
              <a:solidFill>
                <a:srgbClr val="6BC1D3"/>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444455"/>
                  </a:solidFill>
                  <a:effectLst/>
                  <a:uLnTx/>
                  <a:uFillTx/>
                  <a:latin typeface="Arial"/>
                  <a:ea typeface="微软雅黑"/>
                  <a:cs typeface="+mn-cs"/>
                </a:endParaRPr>
              </a:p>
            </p:txBody>
          </p:sp>
          <p:sp>
            <p:nvSpPr>
              <p:cNvPr id="31" name="矩形 30"/>
              <p:cNvSpPr/>
              <p:nvPr/>
            </p:nvSpPr>
            <p:spPr>
              <a:xfrm rot="2637414">
                <a:off x="7255247" y="2617357"/>
                <a:ext cx="1100444" cy="300013"/>
              </a:xfrm>
              <a:prstGeom prst="rect">
                <a:avLst/>
              </a:prstGeom>
              <a:noFill/>
            </p:spPr>
            <p:txBody>
              <a:bodyPr wrap="none">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微软雅黑" pitchFamily="34" charset="-122"/>
                    <a:ea typeface="微软雅黑" pitchFamily="34" charset="-122"/>
                  </a:rPr>
                  <a:t>总结与展望</a:t>
                </a:r>
                <a:endParaRPr kumimoji="0" lang="zh-CN" altLang="en-US" sz="20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spTree>
    <p:extLst>
      <p:ext uri="{BB962C8B-B14F-4D97-AF65-F5344CB8AC3E}">
        <p14:creationId xmlns:p14="http://schemas.microsoft.com/office/powerpoint/2010/main" val="59252063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0-#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ntr" presetSubtype="3"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1+#ppt_w/2"/>
                                          </p:val>
                                        </p:tav>
                                        <p:tav tm="100000">
                                          <p:val>
                                            <p:strVal val="#ppt_x"/>
                                          </p:val>
                                        </p:tav>
                                      </p:tavLst>
                                    </p:anim>
                                    <p:anim calcmode="lin" valueType="num">
                                      <p:cBhvr additive="base">
                                        <p:cTn id="25" dur="500" fill="hold"/>
                                        <p:tgtEl>
                                          <p:spTgt spid="26"/>
                                        </p:tgtEl>
                                        <p:attrNameLst>
                                          <p:attrName>ppt_y</p:attrName>
                                        </p:attrNameLst>
                                      </p:cBhvr>
                                      <p:tavLst>
                                        <p:tav tm="0">
                                          <p:val>
                                            <p:strVal val="0-#ppt_h/2"/>
                                          </p:val>
                                        </p:tav>
                                        <p:tav tm="100000">
                                          <p:val>
                                            <p:strVal val="#ppt_y"/>
                                          </p:val>
                                        </p:tav>
                                      </p:tavLst>
                                    </p:anim>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6976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6BC1D3"/>
                </a:solidFill>
                <a:latin typeface="方正准圆简体" panose="03000509000000000000" pitchFamily="65" charset="-122"/>
                <a:ea typeface="方正准圆简体" panose="03000509000000000000" pitchFamily="65" charset="-122"/>
              </a:rPr>
              <a:t>致谢</a:t>
            </a:r>
            <a:endPar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endParaRP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338317" y="1909728"/>
            <a:ext cx="9846150" cy="3680368"/>
          </a:xfrm>
          <a:prstGeom prst="rect">
            <a:avLst/>
          </a:prstGeom>
          <a:solidFill>
            <a:schemeClr val="bg1">
              <a:lumMod val="95000"/>
            </a:schemeClr>
          </a:solidFill>
          <a:ln w="12700" cap="flat" cmpd="sng" algn="ctr">
            <a:noFill/>
            <a:prstDash val="solid"/>
            <a:miter lim="800000"/>
          </a:ln>
          <a:effectLst/>
        </p:spPr>
        <p:txBody>
          <a:bodyPr lIns="91440" tIns="45720" rIns="91440" bIns="45720"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25" name="矩形 24"/>
          <p:cNvSpPr>
            <a:spLocks noChangeArrowheads="1"/>
          </p:cNvSpPr>
          <p:nvPr/>
        </p:nvSpPr>
        <p:spPr bwMode="auto">
          <a:xfrm>
            <a:off x="1338316" y="2012574"/>
            <a:ext cx="9736083" cy="29727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ctr" defTabSz="457189">
              <a:lnSpc>
                <a:spcPct val="200000"/>
              </a:lnSpc>
            </a:pPr>
            <a:r>
              <a:rPr lang="zh-CN" altLang="en-US" sz="1600" kern="0" dirty="0">
                <a:solidFill>
                  <a:schemeClr val="bg1">
                    <a:lumMod val="50000"/>
                  </a:schemeClr>
                </a:solidFill>
                <a:latin typeface="微软雅黑" pitchFamily="34" charset="-122"/>
                <a:ea typeface="微软雅黑" pitchFamily="34" charset="-122"/>
              </a:rPr>
              <a:t>致谢</a:t>
            </a:r>
          </a:p>
          <a:p>
            <a:pPr indent="360000" algn="just" defTabSz="457189">
              <a:lnSpc>
                <a:spcPct val="200000"/>
              </a:lnSpc>
            </a:pPr>
            <a:r>
              <a:rPr lang="zh-CN" altLang="en-US" sz="1600" kern="0" dirty="0">
                <a:solidFill>
                  <a:schemeClr val="bg1">
                    <a:lumMod val="50000"/>
                  </a:schemeClr>
                </a:solidFill>
                <a:latin typeface="微软雅黑" pitchFamily="34" charset="-122"/>
                <a:ea typeface="微软雅黑" pitchFamily="34" charset="-122"/>
              </a:rPr>
              <a:t>本次毕业设计的圆满完成是我大学中一次充实的人生体验。首先感谢导师的持续指导，在这几个月的充分交流和学习中，我不仅感受到了老师对待学习严谨的态度，还教会了我更多专业知识以及面对困难一心克服的勇气。其次是我的同学们，在我系统设计遇到瓶颈时，是他们一个个的积极的向我提供具有建设性的建议，一次次的帮我打开了灵感的大门。同时，我还要感谢网络上的千万学者所分享的一篇篇宝贵的学习经验，正是有了他们，我的学习之路才变得如此宽阔。</a:t>
            </a:r>
            <a:endParaRPr lang="zh-CN" altLang="zh-CN" sz="16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23977913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0-#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2729" y="860597"/>
            <a:ext cx="2974761" cy="6941622"/>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1307" y="3627543"/>
            <a:ext cx="2098460" cy="4563249"/>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452" y="4232812"/>
            <a:ext cx="1543355" cy="2921488"/>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9509" y="3333316"/>
            <a:ext cx="941430" cy="1016342"/>
          </a:xfrm>
          <a:prstGeom prst="rect">
            <a:avLst/>
          </a:prstGeom>
        </p:spPr>
      </p:pic>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03292" y="2376973"/>
            <a:ext cx="555294" cy="730976"/>
          </a:xfrm>
          <a:prstGeom prst="rect">
            <a:avLst/>
          </a:prstGeom>
        </p:spPr>
      </p:pic>
      <p:pic>
        <p:nvPicPr>
          <p:cNvPr id="18" name="图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55939" y="4697288"/>
            <a:ext cx="429810" cy="498826"/>
          </a:xfrm>
          <a:prstGeom prst="rect">
            <a:avLst/>
          </a:prstGeom>
        </p:spPr>
      </p:pic>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54334" y="1589307"/>
            <a:ext cx="473965" cy="754671"/>
          </a:xfrm>
          <a:prstGeom prst="rect">
            <a:avLst/>
          </a:prstGeom>
        </p:spPr>
      </p:pic>
      <p:pic>
        <p:nvPicPr>
          <p:cNvPr id="22" name="图片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96348" y="1419665"/>
            <a:ext cx="704826" cy="835997"/>
          </a:xfrm>
          <a:prstGeom prst="rect">
            <a:avLst/>
          </a:prstGeom>
        </p:spPr>
      </p:pic>
      <p:pic>
        <p:nvPicPr>
          <p:cNvPr id="24" name="图片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26611" y="242340"/>
            <a:ext cx="478337" cy="771285"/>
          </a:xfrm>
          <a:prstGeom prst="rect">
            <a:avLst/>
          </a:prstGeom>
        </p:spPr>
      </p:pic>
      <p:pic>
        <p:nvPicPr>
          <p:cNvPr id="26" name="图片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41681" y="1610296"/>
            <a:ext cx="472216" cy="733682"/>
          </a:xfrm>
          <a:prstGeom prst="rect">
            <a:avLst/>
          </a:prstGeom>
        </p:spPr>
      </p:pic>
      <p:pic>
        <p:nvPicPr>
          <p:cNvPr id="28" name="图片 2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531888" y="596401"/>
            <a:ext cx="651483" cy="625249"/>
          </a:xfrm>
          <a:prstGeom prst="rect">
            <a:avLst/>
          </a:prstGeom>
        </p:spPr>
      </p:pic>
      <p:pic>
        <p:nvPicPr>
          <p:cNvPr id="30" name="图片 2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183371" y="-58381"/>
            <a:ext cx="341919" cy="633118"/>
          </a:xfrm>
          <a:prstGeom prst="rect">
            <a:avLst/>
          </a:prstGeom>
        </p:spPr>
      </p:pic>
      <p:pic>
        <p:nvPicPr>
          <p:cNvPr id="32" name="图片 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37854" y="53244"/>
            <a:ext cx="328631" cy="378191"/>
          </a:xfrm>
          <a:prstGeom prst="rect">
            <a:avLst/>
          </a:prstGeom>
        </p:spPr>
      </p:pic>
      <p:sp>
        <p:nvSpPr>
          <p:cNvPr id="33" name="文本框 32"/>
          <p:cNvSpPr txBox="1"/>
          <p:nvPr/>
        </p:nvSpPr>
        <p:spPr>
          <a:xfrm>
            <a:off x="6518246" y="3857302"/>
            <a:ext cx="5673754" cy="769441"/>
          </a:xfrm>
          <a:prstGeom prst="rect">
            <a:avLst/>
          </a:prstGeom>
          <a:noFill/>
        </p:spPr>
        <p:txBody>
          <a:bodyPr wrap="square" rtlCol="0">
            <a:spAutoFit/>
          </a:bodyPr>
          <a:lstStyle/>
          <a:p>
            <a:r>
              <a:rPr lang="zh-CN" altLang="en-US" sz="4400" dirty="0">
                <a:solidFill>
                  <a:srgbClr val="6BC1D3"/>
                </a:solidFill>
                <a:latin typeface="方正准圆简体" panose="03000509000000000000" pitchFamily="65" charset="-122"/>
                <a:ea typeface="方正准圆简体" panose="03000509000000000000" pitchFamily="65" charset="-122"/>
              </a:rPr>
              <a:t>汇报完毕  谢谢聆听</a:t>
            </a:r>
          </a:p>
        </p:txBody>
      </p:sp>
      <p:pic>
        <p:nvPicPr>
          <p:cNvPr id="25" name="图片 2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316793" y="850127"/>
            <a:ext cx="299384" cy="465153"/>
          </a:xfrm>
          <a:prstGeom prst="rect">
            <a:avLst/>
          </a:prstGeom>
        </p:spPr>
      </p:pic>
      <p:grpSp>
        <p:nvGrpSpPr>
          <p:cNvPr id="17" name="组合 16">
            <a:extLst>
              <a:ext uri="{FF2B5EF4-FFF2-40B4-BE49-F238E27FC236}">
                <a16:creationId xmlns:a16="http://schemas.microsoft.com/office/drawing/2014/main" id="{E576DA37-EC2C-48DD-92E5-466B74B1CD53}"/>
              </a:ext>
            </a:extLst>
          </p:cNvPr>
          <p:cNvGrpSpPr/>
          <p:nvPr/>
        </p:nvGrpSpPr>
        <p:grpSpPr>
          <a:xfrm>
            <a:off x="8024752" y="5061356"/>
            <a:ext cx="242591" cy="275766"/>
            <a:chOff x="860980" y="3583766"/>
            <a:chExt cx="100336" cy="114060"/>
          </a:xfrm>
          <a:solidFill>
            <a:srgbClr val="6BC1D3"/>
          </a:solidFill>
        </p:grpSpPr>
        <p:sp>
          <p:nvSpPr>
            <p:cNvPr id="19" name="Freeform 12">
              <a:extLst>
                <a:ext uri="{FF2B5EF4-FFF2-40B4-BE49-F238E27FC236}">
                  <a16:creationId xmlns:a16="http://schemas.microsoft.com/office/drawing/2014/main" id="{B9ED2F38-4A8A-4DE1-A660-212B6409C5F3}"/>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400">
                <a:solidFill>
                  <a:srgbClr val="6BC1D3"/>
                </a:solidFill>
                <a:latin typeface="微软雅黑 Light" panose="020B0502040204020203" pitchFamily="34" charset="-122"/>
                <a:ea typeface="微软雅黑 Light" panose="020B0502040204020203" pitchFamily="34" charset="-122"/>
              </a:endParaRPr>
            </a:p>
          </p:txBody>
        </p:sp>
        <p:sp>
          <p:nvSpPr>
            <p:cNvPr id="21" name="Freeform 13">
              <a:extLst>
                <a:ext uri="{FF2B5EF4-FFF2-40B4-BE49-F238E27FC236}">
                  <a16:creationId xmlns:a16="http://schemas.microsoft.com/office/drawing/2014/main" id="{C7702198-C073-4DFD-81F0-B2CBAA31732D}"/>
                </a:ext>
              </a:extLst>
            </p:cNvPr>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400">
                <a:solidFill>
                  <a:srgbClr val="6BC1D3"/>
                </a:solidFill>
                <a:latin typeface="微软雅黑 Light" panose="020B0502040204020203" pitchFamily="34" charset="-122"/>
                <a:ea typeface="微软雅黑 Light" panose="020B0502040204020203" pitchFamily="34" charset="-122"/>
              </a:endParaRPr>
            </a:p>
          </p:txBody>
        </p:sp>
      </p:grpSp>
      <p:grpSp>
        <p:nvGrpSpPr>
          <p:cNvPr id="23" name="Group 16">
            <a:extLst>
              <a:ext uri="{FF2B5EF4-FFF2-40B4-BE49-F238E27FC236}">
                <a16:creationId xmlns:a16="http://schemas.microsoft.com/office/drawing/2014/main" id="{CF647D8C-D5F4-48A8-8E7E-500104DCB31F}"/>
              </a:ext>
            </a:extLst>
          </p:cNvPr>
          <p:cNvGrpSpPr/>
          <p:nvPr/>
        </p:nvGrpSpPr>
        <p:grpSpPr bwMode="auto">
          <a:xfrm>
            <a:off x="9966432" y="5055889"/>
            <a:ext cx="190036" cy="305444"/>
            <a:chOff x="4441" y="3144"/>
            <a:chExt cx="215" cy="345"/>
          </a:xfrm>
          <a:solidFill>
            <a:srgbClr val="6BC1D3"/>
          </a:solidFill>
        </p:grpSpPr>
        <p:sp>
          <p:nvSpPr>
            <p:cNvPr id="27" name="Freeform 17">
              <a:extLst>
                <a:ext uri="{FF2B5EF4-FFF2-40B4-BE49-F238E27FC236}">
                  <a16:creationId xmlns:a16="http://schemas.microsoft.com/office/drawing/2014/main" id="{61FE44D7-2E78-40A9-8238-CBE31E8AAE37}"/>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400">
                <a:solidFill>
                  <a:srgbClr val="6BC1D3"/>
                </a:solidFill>
                <a:latin typeface="微软雅黑 Light" panose="020B0502040204020203" pitchFamily="34" charset="-122"/>
                <a:ea typeface="微软雅黑 Light" panose="020B0502040204020203" pitchFamily="34" charset="-122"/>
              </a:endParaRPr>
            </a:p>
          </p:txBody>
        </p:sp>
        <p:sp>
          <p:nvSpPr>
            <p:cNvPr id="29" name="Freeform 18">
              <a:extLst>
                <a:ext uri="{FF2B5EF4-FFF2-40B4-BE49-F238E27FC236}">
                  <a16:creationId xmlns:a16="http://schemas.microsoft.com/office/drawing/2014/main" id="{87DF0717-1E1B-4A70-81E2-73137A041BD9}"/>
                </a:ext>
              </a:extLst>
            </p:cNvPr>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400">
                <a:solidFill>
                  <a:srgbClr val="6BC1D3"/>
                </a:solidFill>
                <a:latin typeface="微软雅黑 Light" panose="020B0502040204020203" pitchFamily="34" charset="-122"/>
                <a:ea typeface="微软雅黑 Light" panose="020B0502040204020203" pitchFamily="34" charset="-122"/>
              </a:endParaRPr>
            </a:p>
          </p:txBody>
        </p:sp>
      </p:grpSp>
      <p:sp>
        <p:nvSpPr>
          <p:cNvPr id="31" name="Text Box 19">
            <a:extLst>
              <a:ext uri="{FF2B5EF4-FFF2-40B4-BE49-F238E27FC236}">
                <a16:creationId xmlns:a16="http://schemas.microsoft.com/office/drawing/2014/main" id="{85F030B5-E534-459E-BD48-484D26F5AEC6}"/>
              </a:ext>
            </a:extLst>
          </p:cNvPr>
          <p:cNvSpPr txBox="1">
            <a:spLocks noChangeArrowheads="1"/>
          </p:cNvSpPr>
          <p:nvPr/>
        </p:nvSpPr>
        <p:spPr bwMode="auto">
          <a:xfrm>
            <a:off x="8267343" y="5097197"/>
            <a:ext cx="16990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200" dirty="0">
                <a:solidFill>
                  <a:srgbClr val="6BC1D3"/>
                </a:solidFill>
                <a:latin typeface="微软雅黑 Light" panose="020B0502040204020203" pitchFamily="34" charset="-122"/>
                <a:ea typeface="微软雅黑 Light" panose="020B0502040204020203" pitchFamily="34" charset="-122"/>
              </a:rPr>
              <a:t>指导老师：董老师</a:t>
            </a:r>
            <a:endParaRPr lang="en-US" altLang="zh-CN" sz="1200" dirty="0">
              <a:solidFill>
                <a:srgbClr val="6BC1D3"/>
              </a:solidFill>
              <a:latin typeface="微软雅黑 Light" panose="020B0502040204020203" pitchFamily="34" charset="-122"/>
              <a:ea typeface="微软雅黑 Light" panose="020B0502040204020203" pitchFamily="34" charset="-122"/>
            </a:endParaRPr>
          </a:p>
        </p:txBody>
      </p:sp>
      <p:sp>
        <p:nvSpPr>
          <p:cNvPr id="34" name="Text Box 20">
            <a:extLst>
              <a:ext uri="{FF2B5EF4-FFF2-40B4-BE49-F238E27FC236}">
                <a16:creationId xmlns:a16="http://schemas.microsoft.com/office/drawing/2014/main" id="{46544088-2799-4EA2-AE23-BEC644F08B6E}"/>
              </a:ext>
            </a:extLst>
          </p:cNvPr>
          <p:cNvSpPr txBox="1">
            <a:spLocks noChangeArrowheads="1"/>
          </p:cNvSpPr>
          <p:nvPr/>
        </p:nvSpPr>
        <p:spPr bwMode="auto">
          <a:xfrm>
            <a:off x="10163903" y="5097197"/>
            <a:ext cx="16107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200" dirty="0">
                <a:solidFill>
                  <a:srgbClr val="6BC1D3"/>
                </a:solidFill>
                <a:latin typeface="微软雅黑 Light" panose="020B0502040204020203" pitchFamily="34" charset="-122"/>
                <a:ea typeface="微软雅黑 Light" panose="020B0502040204020203" pitchFamily="34" charset="-122"/>
              </a:rPr>
              <a:t>答辩人：伍方健</a:t>
            </a:r>
            <a:endParaRPr lang="en-US" altLang="zh-CN" sz="1200" dirty="0">
              <a:solidFill>
                <a:srgbClr val="6BC1D3"/>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0649046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par>
                                <p:cTn id="11" presetID="10" presetClass="entr" presetSubtype="0"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childTnLst>
                                </p:cTn>
                              </p:par>
                              <p:par>
                                <p:cTn id="17" presetID="10" presetClass="entr" presetSubtype="0" fill="hold" nodeType="withEffect">
                                  <p:stCondLst>
                                    <p:cond delay="25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childTnLst>
                                </p:cTn>
                              </p:par>
                              <p:par>
                                <p:cTn id="20" presetID="10" presetClass="entr" presetSubtype="0" fill="hold" nodeType="withEffect">
                                  <p:stCondLst>
                                    <p:cond delay="25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childTnLst>
                                </p:cTn>
                              </p:par>
                              <p:par>
                                <p:cTn id="23" presetID="10" presetClass="entr" presetSubtype="0"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childTnLst>
                                </p:cTn>
                              </p:par>
                              <p:par>
                                <p:cTn id="26" presetID="10" presetClass="entr" presetSubtype="0" fill="hold" nodeType="withEffect">
                                  <p:stCondLst>
                                    <p:cond delay="25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childTnLst>
                                </p:cTn>
                              </p:par>
                              <p:par>
                                <p:cTn id="29" presetID="10" presetClass="entr" presetSubtype="0" fill="hold" nodeType="withEffect">
                                  <p:stCondLst>
                                    <p:cond delay="25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childTnLst>
                                </p:cTn>
                              </p:par>
                              <p:par>
                                <p:cTn id="32" presetID="10" presetClass="entr" presetSubtype="0" fill="hold" nodeType="withEffect">
                                  <p:stCondLst>
                                    <p:cond delay="25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childTnLst>
                                </p:cTn>
                              </p:par>
                              <p:par>
                                <p:cTn id="35" presetID="10" presetClass="entr" presetSubtype="0" fill="hold" nodeType="withEffect">
                                  <p:stCondLst>
                                    <p:cond delay="25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childTnLst>
                                </p:cTn>
                              </p:par>
                              <p:par>
                                <p:cTn id="38" presetID="42" presetClass="entr" presetSubtype="0" fill="hold" grpId="0" nodeType="withEffect">
                                  <p:stCondLst>
                                    <p:cond delay="60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childTnLst>
                          </p:cTn>
                        </p:par>
                        <p:par>
                          <p:cTn id="43" fill="hold">
                            <p:stCondLst>
                              <p:cond delay="1600"/>
                            </p:stCondLst>
                            <p:childTnLst>
                              <p:par>
                                <p:cTn id="44" presetID="42" presetClass="entr" presetSubtype="0"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3356992"/>
            <a:ext cx="12192000" cy="45719"/>
            <a:chOff x="2190216" y="0"/>
            <a:chExt cx="7128792" cy="108012"/>
          </a:xfrm>
          <a:solidFill>
            <a:srgbClr val="6BC1D3"/>
          </a:solidFill>
        </p:grpSpPr>
        <p:sp>
          <p:nvSpPr>
            <p:cNvPr id="25" name="矩形 24"/>
            <p:cNvSpPr/>
            <p:nvPr/>
          </p:nvSpPr>
          <p:spPr>
            <a:xfrm>
              <a:off x="219021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6" name="矩形 25"/>
            <p:cNvSpPr/>
            <p:nvPr/>
          </p:nvSpPr>
          <p:spPr>
            <a:xfrm>
              <a:off x="3378348"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7" name="矩形 26"/>
            <p:cNvSpPr/>
            <p:nvPr/>
          </p:nvSpPr>
          <p:spPr>
            <a:xfrm>
              <a:off x="4566480"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8" name="矩形 27"/>
            <p:cNvSpPr/>
            <p:nvPr/>
          </p:nvSpPr>
          <p:spPr>
            <a:xfrm>
              <a:off x="5754612"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9" name="矩形 28"/>
            <p:cNvSpPr/>
            <p:nvPr/>
          </p:nvSpPr>
          <p:spPr>
            <a:xfrm>
              <a:off x="6942744"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0" name="矩形 29"/>
            <p:cNvSpPr/>
            <p:nvPr/>
          </p:nvSpPr>
          <p:spPr>
            <a:xfrm>
              <a:off x="813087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
        <p:nvSpPr>
          <p:cNvPr id="45" name="矩形 44"/>
          <p:cNvSpPr/>
          <p:nvPr/>
        </p:nvSpPr>
        <p:spPr>
          <a:xfrm>
            <a:off x="1200998" y="3263441"/>
            <a:ext cx="2429301" cy="305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807784" y="3569059"/>
            <a:ext cx="1616148" cy="974049"/>
          </a:xfrm>
          <a:prstGeom prst="rect">
            <a:avLst/>
          </a:prstGeom>
        </p:spPr>
        <p:txBody>
          <a:bodyPr wrap="none">
            <a:spAutoFit/>
          </a:bodyPr>
          <a:lstStyle/>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选题背景</a:t>
            </a:r>
          </a:p>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研究目的与意义</a:t>
            </a:r>
            <a:endParaRPr lang="en-US" altLang="zh-CN" sz="1333" dirty="0">
              <a:ln w="6350">
                <a:noFill/>
              </a:ln>
              <a:solidFill>
                <a:srgbClr val="FFFFFF">
                  <a:lumMod val="50000"/>
                </a:srgbClr>
              </a:solidFill>
              <a:latin typeface="Impact" pitchFamily="34" charset="0"/>
              <a:ea typeface="微软雅黑" pitchFamily="34" charset="-122"/>
            </a:endParaRPr>
          </a:p>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研究总体思路</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22" name="矩形 21"/>
          <p:cNvSpPr/>
          <p:nvPr/>
        </p:nvSpPr>
        <p:spPr>
          <a:xfrm>
            <a:off x="7861807" y="2740221"/>
            <a:ext cx="1517560" cy="523220"/>
          </a:xfrm>
          <a:prstGeom prst="rect">
            <a:avLst/>
          </a:prstGeom>
        </p:spPr>
        <p:txBody>
          <a:bodyPr wrap="square">
            <a:spAutoFit/>
          </a:bodyPr>
          <a:lstStyle/>
          <a:p>
            <a:r>
              <a:rPr lang="zh-CN" altLang="en-US" sz="2800" dirty="0">
                <a:solidFill>
                  <a:srgbClr val="6BC1D3"/>
                </a:solidFill>
                <a:latin typeface="方正准圆简体" panose="03000509000000000000" pitchFamily="65" charset="-122"/>
                <a:ea typeface="方正准圆简体" panose="03000509000000000000" pitchFamily="65" charset="-122"/>
              </a:rPr>
              <a:t>绪言</a:t>
            </a:r>
          </a:p>
        </p:txBody>
      </p:sp>
      <p:sp>
        <p:nvSpPr>
          <p:cNvPr id="23" name="矩形 22"/>
          <p:cNvSpPr/>
          <p:nvPr/>
        </p:nvSpPr>
        <p:spPr>
          <a:xfrm>
            <a:off x="6807783" y="2567233"/>
            <a:ext cx="1054024" cy="769441"/>
          </a:xfrm>
          <a:prstGeom prst="rect">
            <a:avLst/>
          </a:prstGeom>
        </p:spPr>
        <p:txBody>
          <a:bodyPr wrap="square">
            <a:spAutoFit/>
          </a:bodyPr>
          <a:lstStyle/>
          <a:p>
            <a:r>
              <a:rPr lang="en-US" altLang="zh-CN" sz="4400" dirty="0">
                <a:solidFill>
                  <a:srgbClr val="6BC1D3"/>
                </a:solidFill>
                <a:latin typeface="造字工房朗倩（非商用）常规体" pitchFamily="50" charset="-122"/>
                <a:ea typeface="造字工房朗倩（非商用）常规体" pitchFamily="50" charset="-122"/>
              </a:rPr>
              <a:t>01</a:t>
            </a:r>
            <a:endParaRPr lang="zh-CN" altLang="en-US" sz="4400" dirty="0">
              <a:solidFill>
                <a:srgbClr val="6BC1D3"/>
              </a:solidFill>
              <a:latin typeface="造字工房朗倩（非商用）常规体" pitchFamily="50" charset="-122"/>
              <a:ea typeface="造字工房朗倩（非商用）常规体" pitchFamily="50" charset="-122"/>
            </a:endParaRP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5664" y="3627543"/>
            <a:ext cx="2098460" cy="4563249"/>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9509" y="3333316"/>
            <a:ext cx="941430" cy="1016342"/>
          </a:xfrm>
          <a:prstGeom prst="rect">
            <a:avLst/>
          </a:prstGeom>
        </p:spPr>
      </p:pic>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0547" y="2220977"/>
            <a:ext cx="555294" cy="730976"/>
          </a:xfrm>
          <a:prstGeom prst="rect">
            <a:avLst/>
          </a:prstGeom>
        </p:spPr>
      </p:pic>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335" y="4331408"/>
            <a:ext cx="429810" cy="498826"/>
          </a:xfrm>
          <a:prstGeom prst="rect">
            <a:avLst/>
          </a:prstGeom>
        </p:spPr>
      </p:pic>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54334" y="1589307"/>
            <a:ext cx="473965" cy="754671"/>
          </a:xfrm>
          <a:prstGeom prst="rect">
            <a:avLst/>
          </a:prstGeom>
        </p:spPr>
      </p:pic>
      <p:pic>
        <p:nvPicPr>
          <p:cNvPr id="38" name="图片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6348" y="1419665"/>
            <a:ext cx="704826" cy="835997"/>
          </a:xfrm>
          <a:prstGeom prst="rect">
            <a:avLst/>
          </a:prstGeom>
        </p:spPr>
      </p:pic>
      <p:pic>
        <p:nvPicPr>
          <p:cNvPr id="39" name="图片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26611" y="242340"/>
            <a:ext cx="478337" cy="771285"/>
          </a:xfrm>
          <a:prstGeom prst="rect">
            <a:avLst/>
          </a:prstGeom>
        </p:spPr>
      </p:pic>
      <p:pic>
        <p:nvPicPr>
          <p:cNvPr id="40" name="图片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41681" y="1610296"/>
            <a:ext cx="472216" cy="733682"/>
          </a:xfrm>
          <a:prstGeom prst="rect">
            <a:avLst/>
          </a:prstGeom>
        </p:spPr>
      </p:pic>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31888" y="596401"/>
            <a:ext cx="651483" cy="625249"/>
          </a:xfrm>
          <a:prstGeom prst="rect">
            <a:avLst/>
          </a:prstGeom>
        </p:spPr>
      </p:pic>
      <p:pic>
        <p:nvPicPr>
          <p:cNvPr id="42" name="图片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83371" y="-58381"/>
            <a:ext cx="341919" cy="633118"/>
          </a:xfrm>
          <a:prstGeom prst="rect">
            <a:avLst/>
          </a:prstGeom>
        </p:spPr>
      </p:pic>
      <p:pic>
        <p:nvPicPr>
          <p:cNvPr id="43" name="图片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94221" y="41010"/>
            <a:ext cx="328631" cy="378191"/>
          </a:xfrm>
          <a:prstGeom prst="rect">
            <a:avLst/>
          </a:prstGeom>
        </p:spPr>
      </p:pic>
      <p:pic>
        <p:nvPicPr>
          <p:cNvPr id="44" name="图片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16793" y="850127"/>
            <a:ext cx="299384" cy="465153"/>
          </a:xfrm>
          <a:prstGeom prst="rect">
            <a:avLst/>
          </a:prstGeom>
        </p:spPr>
      </p:pic>
      <p:pic>
        <p:nvPicPr>
          <p:cNvPr id="31" name="图片 3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086" y="860597"/>
            <a:ext cx="2974761" cy="6941622"/>
          </a:xfrm>
          <a:prstGeom prst="rect">
            <a:avLst/>
          </a:prstGeom>
        </p:spPr>
      </p:pic>
    </p:spTree>
    <p:extLst>
      <p:ext uri="{BB962C8B-B14F-4D97-AF65-F5344CB8AC3E}">
        <p14:creationId xmlns:p14="http://schemas.microsoft.com/office/powerpoint/2010/main" val="405059106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50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nodeType="withEffect">
                                  <p:stCondLst>
                                    <p:cond delay="60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nodeType="withEffect">
                                  <p:stCondLst>
                                    <p:cond delay="6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70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80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90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100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110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nodeType="withEffect">
                                  <p:stCondLst>
                                    <p:cond delay="120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nodeType="withEffect">
                                  <p:stCondLst>
                                    <p:cond delay="130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nodeType="withEffect">
                                  <p:stCondLst>
                                    <p:cond delay="14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22" presetClass="entr" presetSubtype="8" fill="hold" nodeType="withEffect">
                                  <p:stCondLst>
                                    <p:cond delay="70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800"/>
                                        <p:tgtEl>
                                          <p:spTgt spid="24"/>
                                        </p:tgtEl>
                                      </p:cBhvr>
                                    </p:animEffect>
                                  </p:childTnLst>
                                </p:cTn>
                              </p:par>
                            </p:childTnLst>
                          </p:cTn>
                        </p:par>
                        <p:par>
                          <p:cTn id="51" fill="hold">
                            <p:stCondLst>
                              <p:cond delay="1900"/>
                            </p:stCondLst>
                            <p:childTnLst>
                              <p:par>
                                <p:cTn id="52" presetID="22" presetClass="entr" presetSubtype="1" fill="hold" nodeType="after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wipe(up)">
                                      <p:cBhvr>
                                        <p:cTn id="54" dur="500"/>
                                        <p:tgtEl>
                                          <p:spTgt spid="23">
                                            <p:txEl>
                                              <p:pRg st="0" end="0"/>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up)">
                                      <p:cBhvr>
                                        <p:cTn id="57" dur="500"/>
                                        <p:tgtEl>
                                          <p:spTgt spid="22"/>
                                        </p:tgtEl>
                                      </p:cBhvr>
                                    </p:animEffect>
                                  </p:childTnLst>
                                </p:cTn>
                              </p:par>
                            </p:childTnLst>
                          </p:cTn>
                        </p:par>
                        <p:par>
                          <p:cTn id="58" fill="hold">
                            <p:stCondLst>
                              <p:cond delay="2400"/>
                            </p:stCondLst>
                            <p:childTnLst>
                              <p:par>
                                <p:cTn id="59" presetID="22" presetClass="entr" presetSubtype="1" fill="hold"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wipe(up)">
                                      <p:cBhvr>
                                        <p:cTn id="61" dur="500"/>
                                        <p:tgtEl>
                                          <p:spTgt spid="21">
                                            <p:txEl>
                                              <p:pRg st="0" end="0"/>
                                            </p:txEl>
                                          </p:spTgt>
                                        </p:tgtEl>
                                      </p:cBhvr>
                                    </p:animEffect>
                                  </p:childTnLst>
                                </p:cTn>
                              </p:par>
                            </p:childTnLst>
                          </p:cTn>
                        </p:par>
                        <p:par>
                          <p:cTn id="62" fill="hold">
                            <p:stCondLst>
                              <p:cond delay="2900"/>
                            </p:stCondLst>
                            <p:childTnLst>
                              <p:par>
                                <p:cTn id="63" presetID="22" presetClass="entr" presetSubtype="1" fill="hold" nodeType="afterEffect">
                                  <p:stCondLst>
                                    <p:cond delay="0"/>
                                  </p:stCondLst>
                                  <p:childTnLst>
                                    <p:set>
                                      <p:cBhvr>
                                        <p:cTn id="64" dur="1" fill="hold">
                                          <p:stCondLst>
                                            <p:cond delay="0"/>
                                          </p:stCondLst>
                                        </p:cTn>
                                        <p:tgtEl>
                                          <p:spTgt spid="21">
                                            <p:txEl>
                                              <p:pRg st="1" end="1"/>
                                            </p:txEl>
                                          </p:spTgt>
                                        </p:tgtEl>
                                        <p:attrNameLst>
                                          <p:attrName>style.visibility</p:attrName>
                                        </p:attrNameLst>
                                      </p:cBhvr>
                                      <p:to>
                                        <p:strVal val="visible"/>
                                      </p:to>
                                    </p:set>
                                    <p:animEffect transition="in" filter="wipe(up)">
                                      <p:cBhvr>
                                        <p:cTn id="65" dur="500"/>
                                        <p:tgtEl>
                                          <p:spTgt spid="21">
                                            <p:txEl>
                                              <p:pRg st="1" end="1"/>
                                            </p:txEl>
                                          </p:spTgt>
                                        </p:tgtEl>
                                      </p:cBhvr>
                                    </p:animEffect>
                                  </p:childTnLst>
                                </p:cTn>
                              </p:par>
                            </p:childTnLst>
                          </p:cTn>
                        </p:par>
                        <p:par>
                          <p:cTn id="66" fill="hold">
                            <p:stCondLst>
                              <p:cond delay="3400"/>
                            </p:stCondLst>
                            <p:childTnLst>
                              <p:par>
                                <p:cTn id="67" presetID="22" presetClass="entr" presetSubtype="1" fill="hold" nodeType="afterEffect">
                                  <p:stCondLst>
                                    <p:cond delay="0"/>
                                  </p:stCondLst>
                                  <p:childTnLst>
                                    <p:set>
                                      <p:cBhvr>
                                        <p:cTn id="68" dur="1" fill="hold">
                                          <p:stCondLst>
                                            <p:cond delay="0"/>
                                          </p:stCondLst>
                                        </p:cTn>
                                        <p:tgtEl>
                                          <p:spTgt spid="21">
                                            <p:txEl>
                                              <p:pRg st="2" end="2"/>
                                            </p:txEl>
                                          </p:spTgt>
                                        </p:tgtEl>
                                        <p:attrNameLst>
                                          <p:attrName>style.visibility</p:attrName>
                                        </p:attrNameLst>
                                      </p:cBhvr>
                                      <p:to>
                                        <p:strVal val="visible"/>
                                      </p:to>
                                    </p:set>
                                    <p:animEffect transition="in" filter="wipe(up)">
                                      <p:cBhvr>
                                        <p:cTn id="69"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6BC1D3"/>
                </a:solidFill>
                <a:latin typeface="方正准圆简体" panose="03000509000000000000" pitchFamily="65" charset="-122"/>
                <a:ea typeface="方正准圆简体" panose="03000509000000000000" pitchFamily="65" charset="-122"/>
              </a:rPr>
              <a:t>选题背景</a:t>
            </a:r>
            <a:endPar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endParaRP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sp>
        <p:nvSpPr>
          <p:cNvPr id="40" name="Rectangle 59"/>
          <p:cNvSpPr>
            <a:spLocks noChangeArrowheads="1"/>
          </p:cNvSpPr>
          <p:nvPr/>
        </p:nvSpPr>
        <p:spPr bwMode="auto">
          <a:xfrm>
            <a:off x="4848681" y="2480078"/>
            <a:ext cx="653226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zh-CN" dirty="0">
                <a:solidFill>
                  <a:schemeClr val="bg1">
                    <a:lumMod val="50000"/>
                  </a:schemeClr>
                </a:solidFill>
                <a:latin typeface="微软雅黑 Light" panose="020B0502040204020203" pitchFamily="34" charset="-122"/>
                <a:ea typeface="微软雅黑 Light" panose="020B0502040204020203" pitchFamily="34" charset="-122"/>
              </a:rPr>
              <a:t>随着校园消费与认证一体化的不断深入，校园卡的使用范围越来越大，校园消费与校园认证的途径越来越统一，校园数据的规模也越来越大，校园的事物管理也越加复杂，校园数据的统计和分析也愈加重要。其中，对学生生活数据的智能分析是校园数据一大重要板块，而最能集中反映大学生校园消费和学习情况的就是校园卡的使用记录。</a:t>
            </a:r>
            <a:r>
              <a:rPr lang="zh-CN" altLang="en-US" dirty="0">
                <a:solidFill>
                  <a:schemeClr val="bg1">
                    <a:lumMod val="50000"/>
                  </a:schemeClr>
                </a:solidFill>
                <a:latin typeface="微软雅黑 Light" panose="020B0502040204020203" pitchFamily="34" charset="-122"/>
                <a:ea typeface="微软雅黑 Light" panose="020B0502040204020203" pitchFamily="34" charset="-122"/>
              </a:rPr>
              <a:t>在现代大数据的发展的火热的态势下，新的大数据技术在不断的涌现，数据的处理变得越来越准确、迅速、科学和规模庞大。如今，学校可以使用当下较为流行的</a:t>
            </a:r>
            <a:r>
              <a:rPr lang="en-US" altLang="zh-CN" dirty="0">
                <a:solidFill>
                  <a:schemeClr val="bg1">
                    <a:lumMod val="50000"/>
                  </a:schemeClr>
                </a:solidFill>
                <a:latin typeface="微软雅黑 Light" panose="020B0502040204020203" pitchFamily="34" charset="-122"/>
                <a:ea typeface="微软雅黑 Light" panose="020B0502040204020203" pitchFamily="34" charset="-122"/>
              </a:rPr>
              <a:t>python</a:t>
            </a:r>
            <a:r>
              <a:rPr lang="zh-CN" altLang="en-US" dirty="0">
                <a:solidFill>
                  <a:schemeClr val="bg1">
                    <a:lumMod val="50000"/>
                  </a:schemeClr>
                </a:solidFill>
                <a:latin typeface="微软雅黑 Light" panose="020B0502040204020203" pitchFamily="34" charset="-122"/>
                <a:ea typeface="微软雅黑 Light" panose="020B0502040204020203" pitchFamily="34" charset="-122"/>
              </a:rPr>
              <a:t>语言，使用该语言为数据分析所提供的一系列库资源去对数据进行解剖、比较以及模拟相关数据操作来实现对校园大数据的统计、分析以及预测等等。</a:t>
            </a:r>
          </a:p>
        </p:txBody>
      </p:sp>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856" y="2152971"/>
            <a:ext cx="1716631" cy="4005768"/>
          </a:xfrm>
          <a:prstGeom prst="rect">
            <a:avLst/>
          </a:prstGeom>
        </p:spPr>
      </p:pic>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8818" y="4360910"/>
            <a:ext cx="1298303" cy="2823252"/>
          </a:xfrm>
          <a:prstGeom prst="rect">
            <a:avLst/>
          </a:prstGeom>
        </p:spPr>
      </p:pic>
      <p:pic>
        <p:nvPicPr>
          <p:cNvPr id="54" name="图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63324" y="2035544"/>
            <a:ext cx="941430" cy="1016342"/>
          </a:xfrm>
          <a:prstGeom prst="rect">
            <a:avLst/>
          </a:prstGeom>
        </p:spPr>
      </p:pic>
      <p:pic>
        <p:nvPicPr>
          <p:cNvPr id="55" name="图片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5507" y="2480078"/>
            <a:ext cx="555294" cy="730976"/>
          </a:xfrm>
          <a:prstGeom prst="rect">
            <a:avLst/>
          </a:prstGeom>
        </p:spPr>
      </p:pic>
      <p:pic>
        <p:nvPicPr>
          <p:cNvPr id="56" name="图片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71844" y="3657029"/>
            <a:ext cx="429810" cy="498826"/>
          </a:xfrm>
          <a:prstGeom prst="rect">
            <a:avLst/>
          </a:prstGeom>
        </p:spPr>
      </p:pic>
      <p:pic>
        <p:nvPicPr>
          <p:cNvPr id="57" name="图片 5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65695" y="1096494"/>
            <a:ext cx="473965" cy="754671"/>
          </a:xfrm>
          <a:prstGeom prst="rect">
            <a:avLst/>
          </a:prstGeom>
        </p:spPr>
      </p:pic>
    </p:spTree>
    <p:extLst>
      <p:ext uri="{BB962C8B-B14F-4D97-AF65-F5344CB8AC3E}">
        <p14:creationId xmlns:p14="http://schemas.microsoft.com/office/powerpoint/2010/main" val="424269410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par>
                          <p:cTn id="35" fill="hold">
                            <p:stCondLst>
                              <p:cond delay="1500"/>
                            </p:stCondLst>
                            <p:childTnLst>
                              <p:par>
                                <p:cTn id="36" presetID="14" presetClass="entr" presetSubtype="1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randombar(horizontal)">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9800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6BC1D3"/>
                </a:solidFill>
                <a:latin typeface="方正准圆简体" panose="03000509000000000000" pitchFamily="65" charset="-122"/>
                <a:ea typeface="方正准圆简体" panose="03000509000000000000" pitchFamily="65" charset="-122"/>
              </a:rPr>
              <a:t>研究目的与意义</a:t>
            </a:r>
            <a:endPar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endParaRP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834242" y="2499869"/>
            <a:ext cx="2976331" cy="2977249"/>
          </a:xfrm>
          <a:prstGeom prst="ellipse">
            <a:avLst/>
          </a:prstGeom>
          <a:blipFill dpi="0" rotWithShape="1">
            <a:blip r:embed="rId4">
              <a:extLst>
                <a:ext uri="{28A0092B-C50C-407E-A947-70E740481C1C}">
                  <a14:useLocalDpi xmlns:a14="http://schemas.microsoft.com/office/drawing/2010/main" val="0"/>
                </a:ext>
              </a:extLst>
            </a:blip>
            <a:srcRect/>
            <a:stretch>
              <a:fillRect l="-1" r="-51613"/>
            </a:stretch>
          </a:blipFill>
          <a:ln w="25400" cap="flat" cmpd="sng" algn="ctr">
            <a:solidFill>
              <a:srgbClr val="FFFFFF">
                <a:lumMod val="95000"/>
              </a:srgbClr>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1100880" y="2194398"/>
            <a:ext cx="864096" cy="864363"/>
          </a:xfrm>
          <a:prstGeom prst="ellipse">
            <a:avLst/>
          </a:prstGeom>
          <a:solidFill>
            <a:schemeClr val="tx2">
              <a:lumMod val="60000"/>
              <a:lumOff val="40000"/>
            </a:schemeClr>
          </a:solidFill>
          <a:ln w="25400" cap="flat" cmpd="sng" algn="ctr">
            <a:solidFill>
              <a:srgbClr val="FFFFFF">
                <a:lumMod val="95000"/>
              </a:srgbClr>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 name="椭圆 8"/>
          <p:cNvSpPr/>
          <p:nvPr/>
        </p:nvSpPr>
        <p:spPr>
          <a:xfrm>
            <a:off x="3817438" y="1776479"/>
            <a:ext cx="864096" cy="864363"/>
          </a:xfrm>
          <a:prstGeom prst="ellipse">
            <a:avLst/>
          </a:prstGeom>
          <a:solidFill>
            <a:srgbClr val="6BC1D3"/>
          </a:solidFill>
          <a:ln w="25400" cap="flat" cmpd="sng" algn="ctr">
            <a:solidFill>
              <a:srgbClr val="FFFFFF">
                <a:lumMod val="95000"/>
              </a:srgbClr>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椭圆 10"/>
          <p:cNvSpPr/>
          <p:nvPr/>
        </p:nvSpPr>
        <p:spPr>
          <a:xfrm>
            <a:off x="816363" y="4253472"/>
            <a:ext cx="1915797" cy="1916388"/>
          </a:xfrm>
          <a:prstGeom prst="ellipse">
            <a:avLst/>
          </a:prstGeom>
          <a:solidFill>
            <a:schemeClr val="accent1">
              <a:lumMod val="40000"/>
              <a:lumOff val="60000"/>
            </a:schemeClr>
          </a:solidFill>
          <a:ln w="25400" cap="flat" cmpd="sng" algn="ctr">
            <a:solidFill>
              <a:srgbClr val="FFFFFF">
                <a:lumMod val="95000"/>
              </a:srgbClr>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2" name="Freeform 21"/>
          <p:cNvSpPr>
            <a:spLocks noEditPoints="1"/>
          </p:cNvSpPr>
          <p:nvPr/>
        </p:nvSpPr>
        <p:spPr bwMode="auto">
          <a:xfrm>
            <a:off x="4753844" y="4511187"/>
            <a:ext cx="320403" cy="327624"/>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13" name="Freeform 24"/>
          <p:cNvSpPr>
            <a:spLocks noEditPoints="1"/>
          </p:cNvSpPr>
          <p:nvPr/>
        </p:nvSpPr>
        <p:spPr bwMode="auto">
          <a:xfrm>
            <a:off x="1360161" y="2460988"/>
            <a:ext cx="350664" cy="331185"/>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14" name="Freeform 26"/>
          <p:cNvSpPr>
            <a:spLocks noEditPoints="1"/>
          </p:cNvSpPr>
          <p:nvPr/>
        </p:nvSpPr>
        <p:spPr bwMode="auto">
          <a:xfrm>
            <a:off x="4059984" y="2018141"/>
            <a:ext cx="379144" cy="38104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18" name="Rectangle 24"/>
          <p:cNvSpPr>
            <a:spLocks noChangeArrowheads="1"/>
          </p:cNvSpPr>
          <p:nvPr/>
        </p:nvSpPr>
        <p:spPr bwMode="auto">
          <a:xfrm>
            <a:off x="5689385" y="1776479"/>
            <a:ext cx="5495082" cy="396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spcBef>
                <a:spcPts val="667"/>
              </a:spcBef>
            </a:pPr>
            <a:r>
              <a:rPr lang="zh-CN" altLang="en-US" dirty="0">
                <a:solidFill>
                  <a:schemeClr val="bg1">
                    <a:lumMod val="50000"/>
                  </a:schemeClr>
                </a:solidFill>
                <a:latin typeface="微软雅黑 Light" panose="020B0502040204020203" pitchFamily="34" charset="-122"/>
                <a:ea typeface="微软雅黑 Light" panose="020B0502040204020203" pitchFamily="34" charset="-122"/>
              </a:rPr>
              <a:t>就基于现在的一卡通使用数据来看，可以结合</a:t>
            </a:r>
            <a:r>
              <a:rPr lang="en-US" altLang="zh-CN" dirty="0">
                <a:solidFill>
                  <a:schemeClr val="bg1">
                    <a:lumMod val="50000"/>
                  </a:schemeClr>
                </a:solidFill>
                <a:latin typeface="微软雅黑 Light" panose="020B0502040204020203" pitchFamily="34" charset="-122"/>
                <a:ea typeface="微软雅黑 Light" panose="020B0502040204020203" pitchFamily="34" charset="-122"/>
              </a:rPr>
              <a:t>python</a:t>
            </a:r>
            <a:r>
              <a:rPr lang="zh-CN" altLang="en-US" dirty="0">
                <a:solidFill>
                  <a:schemeClr val="bg1">
                    <a:lumMod val="50000"/>
                  </a:schemeClr>
                </a:solidFill>
                <a:latin typeface="微软雅黑 Light" panose="020B0502040204020203" pitchFamily="34" charset="-122"/>
                <a:ea typeface="微软雅黑 Light" panose="020B0502040204020203" pitchFamily="34" charset="-122"/>
              </a:rPr>
              <a:t>数据分析的强大优势来对校园卡的使用数据进行实时统计、分类统计和相关预测。比如校园实时消费统计、校园实时地区流量统计、各地区消费以及流量的统计、各年级的消费以及流量统计、校园消费数据的预测等等。再结合现在较为流行的前端框架将分析数据进行前端实时推送，就可以实现对校园卡使用的实时数据分析、数据统计以及数据预测等等功能。学校可以通过对这些数据的实时观测可以去直观的了解校园卡的使用的实时动态，掌握校园的时段数据总体趋势，分析校园卡使用的影响因素，以此来进一步分析出校园卡使用规律并对学校相关业务进行调整和完善。</a:t>
            </a:r>
            <a:endParaRPr lang="en-US" altLang="zh-CN"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9" name="Freeform 19">
            <a:extLst>
              <a:ext uri="{FF2B5EF4-FFF2-40B4-BE49-F238E27FC236}">
                <a16:creationId xmlns:a16="http://schemas.microsoft.com/office/drawing/2014/main" id="{B4AF8DEF-412F-45EA-80B3-9950ED30773D}"/>
              </a:ext>
            </a:extLst>
          </p:cNvPr>
          <p:cNvSpPr>
            <a:spLocks noEditPoints="1"/>
          </p:cNvSpPr>
          <p:nvPr/>
        </p:nvSpPr>
        <p:spPr bwMode="auto">
          <a:xfrm>
            <a:off x="1577757" y="4975581"/>
            <a:ext cx="393008" cy="319616"/>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rgbClr val="6BC1D3"/>
          </a:solidFill>
          <a:ln>
            <a:noFill/>
          </a:ln>
        </p:spPr>
        <p:txBody>
          <a:bodyPr vert="horz" wrap="square" lIns="121920" tIns="60960" rIns="121920" bIns="60960" numCol="1" anchor="t" anchorCtr="0" compatLnSpc="1"/>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333333"/>
              </a:solidFill>
              <a:effectLst/>
              <a:uLnTx/>
              <a:uFillTx/>
              <a:latin typeface="Calibri"/>
              <a:ea typeface="宋体" panose="02010600030101010101" pitchFamily="2" charset="-122"/>
            </a:endParaRPr>
          </a:p>
        </p:txBody>
      </p:sp>
    </p:spTree>
    <p:extLst>
      <p:ext uri="{BB962C8B-B14F-4D97-AF65-F5344CB8AC3E}">
        <p14:creationId xmlns:p14="http://schemas.microsoft.com/office/powerpoint/2010/main" val="353391282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9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22" presetClass="entr" presetSubtype="1" fill="hold" nodeType="after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up)">
                                      <p:cBhvr>
                                        <p:cTn id="4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9800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研究的总体思路</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087142" y="2399545"/>
            <a:ext cx="981599" cy="959177"/>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静态导入</a:t>
            </a:r>
          </a:p>
        </p:txBody>
      </p:sp>
      <p:sp>
        <p:nvSpPr>
          <p:cNvPr id="9" name="虚尾箭头 7"/>
          <p:cNvSpPr/>
          <p:nvPr/>
        </p:nvSpPr>
        <p:spPr>
          <a:xfrm rot="1877616">
            <a:off x="3998160" y="3146035"/>
            <a:ext cx="519066" cy="362932"/>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10" name="椭圆 9"/>
          <p:cNvSpPr/>
          <p:nvPr/>
        </p:nvSpPr>
        <p:spPr>
          <a:xfrm>
            <a:off x="2087142" y="4611195"/>
            <a:ext cx="981599" cy="959177"/>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动态导入</a:t>
            </a:r>
          </a:p>
        </p:txBody>
      </p:sp>
      <p:sp>
        <p:nvSpPr>
          <p:cNvPr id="13" name="虚尾箭头 11"/>
          <p:cNvSpPr/>
          <p:nvPr/>
        </p:nvSpPr>
        <p:spPr>
          <a:xfrm rot="20116366">
            <a:off x="3977701" y="4448495"/>
            <a:ext cx="519066" cy="362932"/>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14" name="椭圆 13"/>
          <p:cNvSpPr/>
          <p:nvPr/>
        </p:nvSpPr>
        <p:spPr>
          <a:xfrm>
            <a:off x="5243534" y="3097179"/>
            <a:ext cx="1704932" cy="1755125"/>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4000" b="1" dirty="0">
                <a:solidFill>
                  <a:prstClr val="white"/>
                </a:solidFill>
                <a:latin typeface="微软雅黑" pitchFamily="34" charset="-122"/>
                <a:ea typeface="微软雅黑" pitchFamily="34" charset="-122"/>
              </a:rPr>
              <a:t>处理</a:t>
            </a:r>
          </a:p>
        </p:txBody>
      </p:sp>
      <p:sp>
        <p:nvSpPr>
          <p:cNvPr id="16" name="虚尾箭头 14"/>
          <p:cNvSpPr/>
          <p:nvPr/>
        </p:nvSpPr>
        <p:spPr>
          <a:xfrm rot="19556547">
            <a:off x="6789430" y="2142910"/>
            <a:ext cx="519065" cy="362932"/>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17" name="虚尾箭头 15"/>
          <p:cNvSpPr/>
          <p:nvPr/>
        </p:nvSpPr>
        <p:spPr>
          <a:xfrm rot="20487597">
            <a:off x="7800745" y="2913496"/>
            <a:ext cx="519065" cy="362932"/>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19" name="椭圆 18">
            <a:extLst>
              <a:ext uri="{FF2B5EF4-FFF2-40B4-BE49-F238E27FC236}">
                <a16:creationId xmlns:a16="http://schemas.microsoft.com/office/drawing/2014/main" id="{6968D096-613B-4869-807C-026DCA71FE35}"/>
              </a:ext>
            </a:extLst>
          </p:cNvPr>
          <p:cNvSpPr/>
          <p:nvPr/>
        </p:nvSpPr>
        <p:spPr>
          <a:xfrm>
            <a:off x="8870590" y="2097827"/>
            <a:ext cx="939798" cy="939800"/>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性别</a:t>
            </a:r>
          </a:p>
        </p:txBody>
      </p:sp>
      <p:sp>
        <p:nvSpPr>
          <p:cNvPr id="20" name="椭圆 19">
            <a:extLst>
              <a:ext uri="{FF2B5EF4-FFF2-40B4-BE49-F238E27FC236}">
                <a16:creationId xmlns:a16="http://schemas.microsoft.com/office/drawing/2014/main" id="{1FE54E3C-78D4-40F7-95C5-D7666111A76F}"/>
              </a:ext>
            </a:extLst>
          </p:cNvPr>
          <p:cNvSpPr/>
          <p:nvPr/>
        </p:nvSpPr>
        <p:spPr>
          <a:xfrm>
            <a:off x="7651731" y="1158027"/>
            <a:ext cx="939798" cy="939800"/>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地区</a:t>
            </a:r>
          </a:p>
        </p:txBody>
      </p:sp>
      <p:sp>
        <p:nvSpPr>
          <p:cNvPr id="21" name="椭圆 20">
            <a:extLst>
              <a:ext uri="{FF2B5EF4-FFF2-40B4-BE49-F238E27FC236}">
                <a16:creationId xmlns:a16="http://schemas.microsoft.com/office/drawing/2014/main" id="{3DC60329-A89D-471B-99DF-7A63752DDE20}"/>
              </a:ext>
            </a:extLst>
          </p:cNvPr>
          <p:cNvSpPr/>
          <p:nvPr/>
        </p:nvSpPr>
        <p:spPr>
          <a:xfrm>
            <a:off x="9774075" y="3374423"/>
            <a:ext cx="939798" cy="939800"/>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年级</a:t>
            </a:r>
          </a:p>
        </p:txBody>
      </p:sp>
      <p:sp>
        <p:nvSpPr>
          <p:cNvPr id="22" name="椭圆 21">
            <a:extLst>
              <a:ext uri="{FF2B5EF4-FFF2-40B4-BE49-F238E27FC236}">
                <a16:creationId xmlns:a16="http://schemas.microsoft.com/office/drawing/2014/main" id="{85126F24-BF04-4FB2-BED7-DDBFB52612C6}"/>
              </a:ext>
            </a:extLst>
          </p:cNvPr>
          <p:cNvSpPr/>
          <p:nvPr/>
        </p:nvSpPr>
        <p:spPr>
          <a:xfrm>
            <a:off x="8878030" y="4655093"/>
            <a:ext cx="939798" cy="939800"/>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预测</a:t>
            </a:r>
          </a:p>
        </p:txBody>
      </p:sp>
      <p:sp>
        <p:nvSpPr>
          <p:cNvPr id="23" name="椭圆 22">
            <a:extLst>
              <a:ext uri="{FF2B5EF4-FFF2-40B4-BE49-F238E27FC236}">
                <a16:creationId xmlns:a16="http://schemas.microsoft.com/office/drawing/2014/main" id="{0ACF5326-F657-4CF3-AC27-C3E33653E15A}"/>
              </a:ext>
            </a:extLst>
          </p:cNvPr>
          <p:cNvSpPr/>
          <p:nvPr/>
        </p:nvSpPr>
        <p:spPr>
          <a:xfrm>
            <a:off x="7651731" y="5594893"/>
            <a:ext cx="939798" cy="939800"/>
          </a:xfrm>
          <a:prstGeom prst="ellipse">
            <a:avLst/>
          </a:prstGeom>
          <a:solidFill>
            <a:srgbClr val="6BC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zh-CN" altLang="en-US" sz="1867" dirty="0">
                <a:solidFill>
                  <a:prstClr val="white"/>
                </a:solidFill>
                <a:latin typeface="微软雅黑" pitchFamily="34" charset="-122"/>
                <a:ea typeface="微软雅黑" pitchFamily="34" charset="-122"/>
              </a:rPr>
              <a:t>实时</a:t>
            </a:r>
          </a:p>
        </p:txBody>
      </p:sp>
      <p:sp>
        <p:nvSpPr>
          <p:cNvPr id="24" name="虚尾箭头 14">
            <a:extLst>
              <a:ext uri="{FF2B5EF4-FFF2-40B4-BE49-F238E27FC236}">
                <a16:creationId xmlns:a16="http://schemas.microsoft.com/office/drawing/2014/main" id="{2C454B71-D4E0-4639-83AD-F068F01CE178}"/>
              </a:ext>
            </a:extLst>
          </p:cNvPr>
          <p:cNvSpPr/>
          <p:nvPr/>
        </p:nvSpPr>
        <p:spPr>
          <a:xfrm>
            <a:off x="8821424" y="3662857"/>
            <a:ext cx="519065" cy="362932"/>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25" name="虚尾箭头 14">
            <a:extLst>
              <a:ext uri="{FF2B5EF4-FFF2-40B4-BE49-F238E27FC236}">
                <a16:creationId xmlns:a16="http://schemas.microsoft.com/office/drawing/2014/main" id="{F601151B-D02C-49B1-81A8-600DA4B6ADBC}"/>
              </a:ext>
            </a:extLst>
          </p:cNvPr>
          <p:cNvSpPr/>
          <p:nvPr/>
        </p:nvSpPr>
        <p:spPr>
          <a:xfrm rot="1648163">
            <a:off x="7800744" y="4525916"/>
            <a:ext cx="519065" cy="362932"/>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
        <p:nvSpPr>
          <p:cNvPr id="26" name="虚尾箭头 14">
            <a:extLst>
              <a:ext uri="{FF2B5EF4-FFF2-40B4-BE49-F238E27FC236}">
                <a16:creationId xmlns:a16="http://schemas.microsoft.com/office/drawing/2014/main" id="{6D56FA81-AD55-44C0-9EBE-9BFBCEFE74C2}"/>
              </a:ext>
            </a:extLst>
          </p:cNvPr>
          <p:cNvSpPr/>
          <p:nvPr/>
        </p:nvSpPr>
        <p:spPr>
          <a:xfrm rot="1785326">
            <a:off x="7045053" y="5216069"/>
            <a:ext cx="519065" cy="362932"/>
          </a:xfrm>
          <a:prstGeom prst="strip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457189"/>
            <a:endParaRPr lang="zh-CN" altLang="en-US" sz="1867"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38403342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3356992"/>
            <a:ext cx="12192000" cy="45719"/>
            <a:chOff x="2190216" y="0"/>
            <a:chExt cx="7128792" cy="108012"/>
          </a:xfrm>
          <a:solidFill>
            <a:srgbClr val="6BC1D3"/>
          </a:solidFill>
        </p:grpSpPr>
        <p:sp>
          <p:nvSpPr>
            <p:cNvPr id="25" name="矩形 24"/>
            <p:cNvSpPr/>
            <p:nvPr/>
          </p:nvSpPr>
          <p:spPr>
            <a:xfrm>
              <a:off x="219021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6" name="矩形 25"/>
            <p:cNvSpPr/>
            <p:nvPr/>
          </p:nvSpPr>
          <p:spPr>
            <a:xfrm>
              <a:off x="3378348"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7" name="矩形 26"/>
            <p:cNvSpPr/>
            <p:nvPr/>
          </p:nvSpPr>
          <p:spPr>
            <a:xfrm>
              <a:off x="4566480"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8" name="矩形 27"/>
            <p:cNvSpPr/>
            <p:nvPr/>
          </p:nvSpPr>
          <p:spPr>
            <a:xfrm>
              <a:off x="5754612"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9" name="矩形 28"/>
            <p:cNvSpPr/>
            <p:nvPr/>
          </p:nvSpPr>
          <p:spPr>
            <a:xfrm>
              <a:off x="6942744"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0" name="矩形 29"/>
            <p:cNvSpPr/>
            <p:nvPr/>
          </p:nvSpPr>
          <p:spPr>
            <a:xfrm>
              <a:off x="8130876" y="0"/>
              <a:ext cx="1188132" cy="108012"/>
            </a:xfrm>
            <a:prstGeom prst="rect">
              <a:avLst/>
            </a:prstGeom>
            <a:grp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
        <p:nvSpPr>
          <p:cNvPr id="45" name="矩形 44"/>
          <p:cNvSpPr/>
          <p:nvPr/>
        </p:nvSpPr>
        <p:spPr>
          <a:xfrm>
            <a:off x="1200998" y="3263441"/>
            <a:ext cx="2429301" cy="305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861807" y="2740221"/>
            <a:ext cx="2321564" cy="523220"/>
          </a:xfrm>
          <a:prstGeom prst="rect">
            <a:avLst/>
          </a:prstGeom>
        </p:spPr>
        <p:txBody>
          <a:bodyPr wrap="square">
            <a:spAutoFit/>
          </a:bodyPr>
          <a:lstStyle/>
          <a:p>
            <a:r>
              <a:rPr lang="zh-CN" altLang="en-US" sz="2800" dirty="0">
                <a:solidFill>
                  <a:srgbClr val="6BC1D3"/>
                </a:solidFill>
                <a:latin typeface="方正准圆简体" panose="03000509000000000000" pitchFamily="65" charset="-122"/>
                <a:ea typeface="方正准圆简体" panose="03000509000000000000" pitchFamily="65" charset="-122"/>
              </a:rPr>
              <a:t>关键技术介绍</a:t>
            </a:r>
          </a:p>
        </p:txBody>
      </p:sp>
      <p:sp>
        <p:nvSpPr>
          <p:cNvPr id="23" name="矩形 22"/>
          <p:cNvSpPr/>
          <p:nvPr/>
        </p:nvSpPr>
        <p:spPr>
          <a:xfrm>
            <a:off x="6807783" y="2567233"/>
            <a:ext cx="1054024" cy="769441"/>
          </a:xfrm>
          <a:prstGeom prst="rect">
            <a:avLst/>
          </a:prstGeom>
        </p:spPr>
        <p:txBody>
          <a:bodyPr wrap="square">
            <a:spAutoFit/>
          </a:bodyPr>
          <a:lstStyle/>
          <a:p>
            <a:r>
              <a:rPr lang="en-US" altLang="zh-CN" sz="4400" dirty="0">
                <a:solidFill>
                  <a:srgbClr val="6BC1D3"/>
                </a:solidFill>
                <a:latin typeface="造字工房朗倩（非商用）常规体" pitchFamily="50" charset="-122"/>
                <a:ea typeface="造字工房朗倩（非商用）常规体" pitchFamily="50" charset="-122"/>
              </a:rPr>
              <a:t>02</a:t>
            </a:r>
            <a:endParaRPr lang="zh-CN" altLang="en-US" sz="4400" dirty="0">
              <a:solidFill>
                <a:srgbClr val="6BC1D3"/>
              </a:solidFill>
              <a:latin typeface="造字工房朗倩（非商用）常规体" pitchFamily="50" charset="-122"/>
              <a:ea typeface="造字工房朗倩（非商用）常规体" pitchFamily="50" charset="-122"/>
            </a:endParaRP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5664" y="3627543"/>
            <a:ext cx="2098460" cy="4563249"/>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9509" y="3333316"/>
            <a:ext cx="941430" cy="1016342"/>
          </a:xfrm>
          <a:prstGeom prst="rect">
            <a:avLst/>
          </a:prstGeom>
        </p:spPr>
      </p:pic>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0547" y="2220977"/>
            <a:ext cx="555294" cy="730976"/>
          </a:xfrm>
          <a:prstGeom prst="rect">
            <a:avLst/>
          </a:prstGeom>
        </p:spPr>
      </p:pic>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335" y="4331408"/>
            <a:ext cx="429810" cy="498826"/>
          </a:xfrm>
          <a:prstGeom prst="rect">
            <a:avLst/>
          </a:prstGeom>
        </p:spPr>
      </p:pic>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54334" y="1589307"/>
            <a:ext cx="473965" cy="754671"/>
          </a:xfrm>
          <a:prstGeom prst="rect">
            <a:avLst/>
          </a:prstGeom>
        </p:spPr>
      </p:pic>
      <p:pic>
        <p:nvPicPr>
          <p:cNvPr id="38" name="图片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6348" y="1419665"/>
            <a:ext cx="704826" cy="835997"/>
          </a:xfrm>
          <a:prstGeom prst="rect">
            <a:avLst/>
          </a:prstGeom>
        </p:spPr>
      </p:pic>
      <p:pic>
        <p:nvPicPr>
          <p:cNvPr id="39" name="图片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26611" y="242340"/>
            <a:ext cx="478337" cy="771285"/>
          </a:xfrm>
          <a:prstGeom prst="rect">
            <a:avLst/>
          </a:prstGeom>
        </p:spPr>
      </p:pic>
      <p:pic>
        <p:nvPicPr>
          <p:cNvPr id="40" name="图片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41681" y="1610296"/>
            <a:ext cx="472216" cy="733682"/>
          </a:xfrm>
          <a:prstGeom prst="rect">
            <a:avLst/>
          </a:prstGeom>
        </p:spPr>
      </p:pic>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31888" y="596401"/>
            <a:ext cx="651483" cy="625249"/>
          </a:xfrm>
          <a:prstGeom prst="rect">
            <a:avLst/>
          </a:prstGeom>
        </p:spPr>
      </p:pic>
      <p:pic>
        <p:nvPicPr>
          <p:cNvPr id="42" name="图片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83371" y="-58381"/>
            <a:ext cx="341919" cy="633118"/>
          </a:xfrm>
          <a:prstGeom prst="rect">
            <a:avLst/>
          </a:prstGeom>
        </p:spPr>
      </p:pic>
      <p:pic>
        <p:nvPicPr>
          <p:cNvPr id="43" name="图片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94221" y="41010"/>
            <a:ext cx="328631" cy="378191"/>
          </a:xfrm>
          <a:prstGeom prst="rect">
            <a:avLst/>
          </a:prstGeom>
        </p:spPr>
      </p:pic>
      <p:pic>
        <p:nvPicPr>
          <p:cNvPr id="44" name="图片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16793" y="850127"/>
            <a:ext cx="299384" cy="465153"/>
          </a:xfrm>
          <a:prstGeom prst="rect">
            <a:avLst/>
          </a:prstGeom>
        </p:spPr>
      </p:pic>
      <p:pic>
        <p:nvPicPr>
          <p:cNvPr id="31" name="图片 3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086" y="860597"/>
            <a:ext cx="2974761" cy="6941622"/>
          </a:xfrm>
          <a:prstGeom prst="rect">
            <a:avLst/>
          </a:prstGeom>
        </p:spPr>
      </p:pic>
      <p:sp>
        <p:nvSpPr>
          <p:cNvPr id="33" name="矩形 32">
            <a:extLst>
              <a:ext uri="{FF2B5EF4-FFF2-40B4-BE49-F238E27FC236}">
                <a16:creationId xmlns:a16="http://schemas.microsoft.com/office/drawing/2014/main" id="{1F741342-3584-4250-969E-17FFEB44A4E1}"/>
              </a:ext>
            </a:extLst>
          </p:cNvPr>
          <p:cNvSpPr/>
          <p:nvPr/>
        </p:nvSpPr>
        <p:spPr>
          <a:xfrm>
            <a:off x="6884043" y="3455290"/>
            <a:ext cx="1444626" cy="670568"/>
          </a:xfrm>
          <a:prstGeom prst="rect">
            <a:avLst/>
          </a:prstGeom>
        </p:spPr>
        <p:txBody>
          <a:bodyPr wrap="none">
            <a:spAutoFit/>
          </a:bodyPr>
          <a:lstStyle/>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关键技术</a:t>
            </a:r>
            <a:endParaRPr lang="en-US" altLang="zh-CN" sz="1333" dirty="0">
              <a:ln w="6350">
                <a:noFill/>
              </a:ln>
              <a:solidFill>
                <a:srgbClr val="FFFFFF">
                  <a:lumMod val="50000"/>
                </a:srgbClr>
              </a:solidFill>
              <a:latin typeface="Impact" pitchFamily="34" charset="0"/>
              <a:ea typeface="微软雅黑" pitchFamily="34" charset="-122"/>
            </a:endParaRPr>
          </a:p>
          <a:p>
            <a:pPr marL="228594" indent="-228594" defTabSz="1219170">
              <a:lnSpc>
                <a:spcPct val="150000"/>
              </a:lnSpc>
              <a:buFont typeface="Wingdings" pitchFamily="2" charset="2"/>
              <a:buChar char="ü"/>
            </a:pPr>
            <a:r>
              <a:rPr lang="zh-CN" altLang="en-US" sz="1333" dirty="0">
                <a:ln w="6350">
                  <a:noFill/>
                </a:ln>
                <a:solidFill>
                  <a:srgbClr val="FFFFFF">
                    <a:lumMod val="50000"/>
                  </a:srgbClr>
                </a:solidFill>
                <a:latin typeface="Impact" pitchFamily="34" charset="0"/>
                <a:ea typeface="微软雅黑" pitchFamily="34" charset="-122"/>
              </a:rPr>
              <a:t>项目技术架构</a:t>
            </a:r>
            <a:endParaRPr lang="en-US" altLang="zh-CN" sz="1333" dirty="0">
              <a:ln w="6350">
                <a:noFill/>
              </a:ln>
              <a:solidFill>
                <a:srgbClr val="FFFFFF">
                  <a:lumMod val="50000"/>
                </a:srgbClr>
              </a:solidFill>
              <a:latin typeface="Impact" pitchFamily="34" charset="0"/>
              <a:ea typeface="微软雅黑" pitchFamily="34" charset="-122"/>
            </a:endParaRPr>
          </a:p>
        </p:txBody>
      </p:sp>
    </p:spTree>
    <p:extLst>
      <p:ext uri="{BB962C8B-B14F-4D97-AF65-F5344CB8AC3E}">
        <p14:creationId xmlns:p14="http://schemas.microsoft.com/office/powerpoint/2010/main" val="94822102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50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nodeType="withEffect">
                                  <p:stCondLst>
                                    <p:cond delay="60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nodeType="withEffect">
                                  <p:stCondLst>
                                    <p:cond delay="6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70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80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90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100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110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nodeType="withEffect">
                                  <p:stCondLst>
                                    <p:cond delay="120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nodeType="withEffect">
                                  <p:stCondLst>
                                    <p:cond delay="130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nodeType="withEffect">
                                  <p:stCondLst>
                                    <p:cond delay="14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22" presetClass="entr" presetSubtype="8" fill="hold" nodeType="withEffect">
                                  <p:stCondLst>
                                    <p:cond delay="70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800"/>
                                        <p:tgtEl>
                                          <p:spTgt spid="24"/>
                                        </p:tgtEl>
                                      </p:cBhvr>
                                    </p:animEffect>
                                  </p:childTnLst>
                                </p:cTn>
                              </p:par>
                            </p:childTnLst>
                          </p:cTn>
                        </p:par>
                        <p:par>
                          <p:cTn id="51" fill="hold">
                            <p:stCondLst>
                              <p:cond delay="1900"/>
                            </p:stCondLst>
                            <p:childTnLst>
                              <p:par>
                                <p:cTn id="52" presetID="22" presetClass="entr" presetSubtype="1" fill="hold" nodeType="after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wipe(up)">
                                      <p:cBhvr>
                                        <p:cTn id="54" dur="500"/>
                                        <p:tgtEl>
                                          <p:spTgt spid="23">
                                            <p:txEl>
                                              <p:pRg st="0" end="0"/>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up)">
                                      <p:cBhvr>
                                        <p:cTn id="57" dur="500"/>
                                        <p:tgtEl>
                                          <p:spTgt spid="22"/>
                                        </p:tgtEl>
                                      </p:cBhvr>
                                    </p:animEffect>
                                  </p:childTnLst>
                                </p:cTn>
                              </p:par>
                            </p:childTnLst>
                          </p:cTn>
                        </p:par>
                        <p:par>
                          <p:cTn id="58" fill="hold">
                            <p:stCondLst>
                              <p:cond delay="2400"/>
                            </p:stCondLst>
                            <p:childTnLst>
                              <p:par>
                                <p:cTn id="59" presetID="22" presetClass="entr" presetSubtype="1" fill="hold" nodeType="afterEffect">
                                  <p:stCondLst>
                                    <p:cond delay="0"/>
                                  </p:st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up)">
                                      <p:cBhvr>
                                        <p:cTn id="61" dur="500"/>
                                        <p:tgtEl>
                                          <p:spTgt spid="33">
                                            <p:txEl>
                                              <p:pRg st="0" end="0"/>
                                            </p:txEl>
                                          </p:spTgt>
                                        </p:tgtEl>
                                      </p:cBhvr>
                                    </p:animEffect>
                                  </p:childTnLst>
                                </p:cTn>
                              </p:par>
                            </p:childTnLst>
                          </p:cTn>
                        </p:par>
                        <p:par>
                          <p:cTn id="62" fill="hold">
                            <p:stCondLst>
                              <p:cond delay="2900"/>
                            </p:stCondLst>
                            <p:childTnLst>
                              <p:par>
                                <p:cTn id="63" presetID="22" presetClass="entr" presetSubtype="1" fill="hold" nodeType="afterEffect">
                                  <p:stCondLst>
                                    <p:cond delay="0"/>
                                  </p:stCondLst>
                                  <p:childTnLst>
                                    <p:set>
                                      <p:cBhvr>
                                        <p:cTn id="64" dur="1" fill="hold">
                                          <p:stCondLst>
                                            <p:cond delay="0"/>
                                          </p:stCondLst>
                                        </p:cTn>
                                        <p:tgtEl>
                                          <p:spTgt spid="33">
                                            <p:txEl>
                                              <p:pRg st="1" end="1"/>
                                            </p:txEl>
                                          </p:spTgt>
                                        </p:tgtEl>
                                        <p:attrNameLst>
                                          <p:attrName>style.visibility</p:attrName>
                                        </p:attrNameLst>
                                      </p:cBhvr>
                                      <p:to>
                                        <p:strVal val="visible"/>
                                      </p:to>
                                    </p:set>
                                    <p:animEffect transition="in" filter="wipe(up)">
                                      <p:cBhvr>
                                        <p:cTn id="6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关键技术介绍</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781235" y="3293015"/>
            <a:ext cx="10403232" cy="2912476"/>
            <a:chOff x="5997103" y="2213623"/>
            <a:chExt cx="5586883" cy="4050035"/>
          </a:xfrm>
        </p:grpSpPr>
        <p:sp>
          <p:nvSpPr>
            <p:cNvPr id="45" name="圆角矩形 1"/>
            <p:cNvSpPr/>
            <p:nvPr/>
          </p:nvSpPr>
          <p:spPr>
            <a:xfrm>
              <a:off x="5997103" y="2213623"/>
              <a:ext cx="5586883" cy="4050035"/>
            </a:xfrm>
            <a:prstGeom prst="roundRect">
              <a:avLst>
                <a:gd name="adj" fmla="val 5616"/>
              </a:avLst>
            </a:prstGeom>
            <a:noFill/>
            <a:ln w="12700" cap="flat" cmpd="sng" algn="ctr">
              <a:solidFill>
                <a:srgbClr val="6BC1D3"/>
              </a:solid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46" name="文本框 31"/>
            <p:cNvSpPr txBox="1"/>
            <p:nvPr/>
          </p:nvSpPr>
          <p:spPr>
            <a:xfrm>
              <a:off x="6047936" y="2213623"/>
              <a:ext cx="5479865" cy="3449051"/>
            </a:xfrm>
            <a:prstGeom prst="rect">
              <a:avLst/>
            </a:prstGeom>
            <a:noFill/>
          </p:spPr>
          <p:txBody>
            <a:bodyPr wrap="square" rtlCol="0">
              <a:spAutoFit/>
            </a:bodyPr>
            <a:lstStyle/>
            <a:p>
              <a:pPr marL="0" marR="0" lvl="0" defTabSz="457189" eaLnBrk="1" fontAlgn="auto" latinLnBrk="0" hangingPunct="1">
                <a:lnSpc>
                  <a:spcPct val="200000"/>
                </a:lnSpc>
                <a:spcBef>
                  <a:spcPts val="0"/>
                </a:spcBef>
                <a:spcAft>
                  <a:spcPts val="0"/>
                </a:spcAft>
                <a:buClrTx/>
                <a:buSzTx/>
                <a:buFontTx/>
                <a:buNone/>
                <a:tabLst/>
                <a:defRPr/>
              </a:pPr>
              <a:r>
                <a:rPr lang="en-US" altLang="zh-CN" sz="1600" kern="0" dirty="0">
                  <a:solidFill>
                    <a:schemeClr val="bg1">
                      <a:lumMod val="50000"/>
                    </a:schemeClr>
                  </a:solidFill>
                  <a:latin typeface="微软雅黑" pitchFamily="34" charset="-122"/>
                  <a:ea typeface="微软雅黑" pitchFamily="34" charset="-122"/>
                </a:rPr>
                <a:t>Vue.js</a:t>
              </a:r>
              <a:r>
                <a:rPr lang="zh-CN" altLang="zh-CN" sz="1600" kern="0" dirty="0">
                  <a:solidFill>
                    <a:schemeClr val="bg1">
                      <a:lumMod val="50000"/>
                    </a:schemeClr>
                  </a:solidFill>
                  <a:latin typeface="微软雅黑" pitchFamily="34" charset="-122"/>
                  <a:ea typeface="微软雅黑" pitchFamily="34" charset="-122"/>
                </a:rPr>
                <a:t>是一个通过构建数据来驱动的</a:t>
              </a:r>
              <a:r>
                <a:rPr lang="en-US" altLang="zh-CN" sz="1600" kern="0" dirty="0">
                  <a:solidFill>
                    <a:schemeClr val="bg1">
                      <a:lumMod val="50000"/>
                    </a:schemeClr>
                  </a:solidFill>
                  <a:latin typeface="微软雅黑" pitchFamily="34" charset="-122"/>
                  <a:ea typeface="微软雅黑" pitchFamily="34" charset="-122"/>
                </a:rPr>
                <a:t>web</a:t>
              </a:r>
              <a:r>
                <a:rPr lang="zh-CN" altLang="zh-CN" sz="1600" kern="0" dirty="0">
                  <a:solidFill>
                    <a:schemeClr val="bg1">
                      <a:lumMod val="50000"/>
                    </a:schemeClr>
                  </a:solidFill>
                  <a:latin typeface="微软雅黑" pitchFamily="34" charset="-122"/>
                  <a:ea typeface="微软雅黑" pitchFamily="34" charset="-122"/>
                </a:rPr>
                <a:t>界面渐进式的前端框架。他的核心是一个对数据的双向绑定，与其他的常见的一些重量级的框架不同的是，</a:t>
              </a:r>
              <a:r>
                <a:rPr lang="en-US" altLang="zh-CN" sz="1600" kern="0" dirty="0">
                  <a:solidFill>
                    <a:schemeClr val="bg1">
                      <a:lumMod val="50000"/>
                    </a:schemeClr>
                  </a:solidFill>
                  <a:latin typeface="微软雅黑" pitchFamily="34" charset="-122"/>
                  <a:ea typeface="微软雅黑" pitchFamily="34" charset="-122"/>
                </a:rPr>
                <a:t>Vue.js</a:t>
              </a:r>
              <a:r>
                <a:rPr lang="zh-CN" altLang="zh-CN" sz="1600" kern="0" dirty="0">
                  <a:solidFill>
                    <a:schemeClr val="bg1">
                      <a:lumMod val="50000"/>
                    </a:schemeClr>
                  </a:solidFill>
                  <a:latin typeface="微软雅黑" pitchFamily="34" charset="-122"/>
                  <a:ea typeface="微软雅黑" pitchFamily="34" charset="-122"/>
                </a:rPr>
                <a:t>采用的是自底向上的增量开发的设计。用户在对</a:t>
              </a:r>
              <a:r>
                <a:rPr lang="en-US" altLang="zh-CN" sz="1600" kern="0" dirty="0">
                  <a:solidFill>
                    <a:schemeClr val="bg1">
                      <a:lumMod val="50000"/>
                    </a:schemeClr>
                  </a:solidFill>
                  <a:latin typeface="微软雅黑" pitchFamily="34" charset="-122"/>
                  <a:ea typeface="微软雅黑" pitchFamily="34" charset="-122"/>
                </a:rPr>
                <a:t>Vue.js</a:t>
              </a:r>
              <a:r>
                <a:rPr lang="zh-CN" altLang="zh-CN" sz="1600" kern="0" dirty="0">
                  <a:solidFill>
                    <a:schemeClr val="bg1">
                      <a:lumMod val="50000"/>
                    </a:schemeClr>
                  </a:solidFill>
                  <a:latin typeface="微软雅黑" pitchFamily="34" charset="-122"/>
                  <a:ea typeface="微软雅黑" pitchFamily="34" charset="-122"/>
                </a:rPr>
                <a:t>进行学习时比较容易，只需要把精力全部放在对视图层的开发上，无需去深入了解框架运行的具体实现流程与实现方式。</a:t>
              </a:r>
              <a:endParaRPr lang="en-US" altLang="zh-CN" sz="1600" kern="0" dirty="0">
                <a:solidFill>
                  <a:schemeClr val="bg1">
                    <a:lumMod val="50000"/>
                  </a:schemeClr>
                </a:solidFill>
                <a:latin typeface="微软雅黑" pitchFamily="34" charset="-122"/>
                <a:ea typeface="微软雅黑" pitchFamily="34" charset="-122"/>
              </a:endParaRPr>
            </a:p>
            <a:p>
              <a:pPr marL="0" marR="0" lvl="0" defTabSz="457189" eaLnBrk="1" fontAlgn="auto" latinLnBrk="0" hangingPunct="1">
                <a:lnSpc>
                  <a:spcPct val="200000"/>
                </a:lnSpc>
                <a:spcBef>
                  <a:spcPts val="0"/>
                </a:spcBef>
                <a:spcAft>
                  <a:spcPts val="0"/>
                </a:spcAft>
                <a:buClrTx/>
                <a:buSzTx/>
                <a:buFontTx/>
                <a:buNone/>
                <a:tabLst/>
                <a:defRPr/>
              </a:pPr>
              <a:r>
                <a:rPr lang="zh-CN" altLang="en-US" sz="1600" kern="0" dirty="0">
                  <a:solidFill>
                    <a:schemeClr val="bg1">
                      <a:lumMod val="50000"/>
                    </a:schemeClr>
                  </a:solidFill>
                  <a:latin typeface="微软雅黑" pitchFamily="34" charset="-122"/>
                  <a:ea typeface="微软雅黑" pitchFamily="34" charset="-122"/>
                </a:rPr>
                <a:t>使用</a:t>
              </a:r>
              <a:r>
                <a:rPr lang="en-US" altLang="zh-CN" sz="1600" kern="0" dirty="0">
                  <a:solidFill>
                    <a:schemeClr val="bg1">
                      <a:lumMod val="50000"/>
                    </a:schemeClr>
                  </a:solidFill>
                  <a:latin typeface="微软雅黑" pitchFamily="34" charset="-122"/>
                  <a:ea typeface="微软雅黑" pitchFamily="34" charset="-122"/>
                </a:rPr>
                <a:t>Vue</a:t>
              </a:r>
              <a:r>
                <a:rPr lang="zh-CN" altLang="en-US" sz="1600" kern="0" dirty="0">
                  <a:solidFill>
                    <a:schemeClr val="bg1">
                      <a:lumMod val="50000"/>
                    </a:schemeClr>
                  </a:solidFill>
                  <a:latin typeface="微软雅黑" pitchFamily="34" charset="-122"/>
                  <a:ea typeface="微软雅黑" pitchFamily="34" charset="-122"/>
                </a:rPr>
                <a:t>的优势在于它具有强大的插件库，比如</a:t>
              </a:r>
              <a:r>
                <a:rPr lang="en-US" altLang="zh-CN" sz="1600" kern="0" dirty="0">
                  <a:solidFill>
                    <a:schemeClr val="bg1">
                      <a:lumMod val="50000"/>
                    </a:schemeClr>
                  </a:solidFill>
                  <a:latin typeface="微软雅黑" pitchFamily="34" charset="-122"/>
                  <a:ea typeface="微软雅黑" pitchFamily="34" charset="-122"/>
                </a:rPr>
                <a:t>Element</a:t>
              </a:r>
              <a:r>
                <a:rPr lang="zh-CN" altLang="en-US" sz="1600" kern="0" dirty="0">
                  <a:solidFill>
                    <a:schemeClr val="bg1">
                      <a:lumMod val="50000"/>
                    </a:schemeClr>
                  </a:solidFill>
                  <a:latin typeface="微软雅黑" pitchFamily="34" charset="-122"/>
                  <a:ea typeface="微软雅黑" pitchFamily="34" charset="-122"/>
                </a:rPr>
                <a:t>插件可以快速构建出简洁、美观且实用的前端页面、</a:t>
              </a:r>
              <a:r>
                <a:rPr lang="en-US" altLang="zh-CN" sz="1600" kern="0" dirty="0">
                  <a:solidFill>
                    <a:schemeClr val="bg1">
                      <a:lumMod val="50000"/>
                    </a:schemeClr>
                  </a:solidFill>
                  <a:latin typeface="微软雅黑" pitchFamily="34" charset="-122"/>
                  <a:ea typeface="微软雅黑" pitchFamily="34" charset="-122"/>
                </a:rPr>
                <a:t>axios</a:t>
              </a:r>
              <a:r>
                <a:rPr lang="zh-CN" altLang="en-US" sz="1600" kern="0" dirty="0">
                  <a:solidFill>
                    <a:schemeClr val="bg1">
                      <a:lumMod val="50000"/>
                    </a:schemeClr>
                  </a:solidFill>
                  <a:latin typeface="微软雅黑" pitchFamily="34" charset="-122"/>
                  <a:ea typeface="微软雅黑" pitchFamily="34" charset="-122"/>
                </a:rPr>
                <a:t>插件可以实现网站的快速请求、</a:t>
              </a:r>
              <a:r>
                <a:rPr lang="en-US" altLang="zh-CN" sz="1600" kern="0" dirty="0" err="1">
                  <a:solidFill>
                    <a:schemeClr val="bg1">
                      <a:lumMod val="50000"/>
                    </a:schemeClr>
                  </a:solidFill>
                  <a:latin typeface="微软雅黑" pitchFamily="34" charset="-122"/>
                  <a:ea typeface="微软雅黑" pitchFamily="34" charset="-122"/>
                </a:rPr>
                <a:t>vue-amap</a:t>
              </a:r>
              <a:r>
                <a:rPr lang="zh-CN" altLang="en-US" sz="1600" kern="0" dirty="0">
                  <a:solidFill>
                    <a:schemeClr val="bg1">
                      <a:lumMod val="50000"/>
                    </a:schemeClr>
                  </a:solidFill>
                  <a:latin typeface="微软雅黑" pitchFamily="34" charset="-122"/>
                  <a:ea typeface="微软雅黑" pitchFamily="34" charset="-122"/>
                </a:rPr>
                <a:t>插件可以快速调用高德地图等等。</a:t>
              </a:r>
              <a:endParaRPr kumimoji="0" lang="zh-CN" altLang="en-US" sz="1600" b="1"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9480BEF4-133A-493C-905E-64025A1A7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783" y="904540"/>
            <a:ext cx="2245592" cy="2245592"/>
          </a:xfrm>
          <a:prstGeom prst="rect">
            <a:avLst/>
          </a:prstGeom>
        </p:spPr>
      </p:pic>
    </p:spTree>
    <p:extLst>
      <p:ext uri="{BB962C8B-B14F-4D97-AF65-F5344CB8AC3E}">
        <p14:creationId xmlns:p14="http://schemas.microsoft.com/office/powerpoint/2010/main" val="13932186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randombar(horizontal)">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66" y="147090"/>
            <a:ext cx="649196" cy="1514901"/>
          </a:xfrm>
          <a:prstGeom prst="rect">
            <a:avLst/>
          </a:prstGeom>
        </p:spPr>
      </p:pic>
      <p:sp>
        <p:nvSpPr>
          <p:cNvPr id="5" name="文本框 4"/>
          <p:cNvSpPr txBox="1"/>
          <p:nvPr/>
        </p:nvSpPr>
        <p:spPr>
          <a:xfrm>
            <a:off x="1248362" y="504430"/>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BC1D3"/>
                </a:solidFill>
                <a:effectLst/>
                <a:uLnTx/>
                <a:uFillTx/>
                <a:latin typeface="方正准圆简体" panose="03000509000000000000" pitchFamily="65" charset="-122"/>
                <a:ea typeface="方正准圆简体" panose="03000509000000000000" pitchFamily="65" charset="-122"/>
                <a:cs typeface="+mn-cs"/>
              </a:rPr>
              <a:t>关键技术介绍</a:t>
            </a:r>
          </a:p>
        </p:txBody>
      </p:sp>
      <p:cxnSp>
        <p:nvCxnSpPr>
          <p:cNvPr id="7" name="直接连接符 6"/>
          <p:cNvCxnSpPr/>
          <p:nvPr/>
        </p:nvCxnSpPr>
        <p:spPr>
          <a:xfrm>
            <a:off x="1385375" y="912115"/>
            <a:ext cx="9799092" cy="0"/>
          </a:xfrm>
          <a:prstGeom prst="line">
            <a:avLst/>
          </a:prstGeom>
          <a:ln>
            <a:solidFill>
              <a:srgbClr val="6BC1D3"/>
            </a:solidFill>
            <a:prstDash val="dash"/>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736845" y="2561531"/>
            <a:ext cx="10447621" cy="3679470"/>
            <a:chOff x="5997103" y="2213623"/>
            <a:chExt cx="5586883" cy="4050035"/>
          </a:xfrm>
        </p:grpSpPr>
        <p:sp>
          <p:nvSpPr>
            <p:cNvPr id="45" name="圆角矩形 1"/>
            <p:cNvSpPr/>
            <p:nvPr/>
          </p:nvSpPr>
          <p:spPr>
            <a:xfrm>
              <a:off x="5997103" y="2213623"/>
              <a:ext cx="5586883" cy="4050035"/>
            </a:xfrm>
            <a:prstGeom prst="roundRect">
              <a:avLst>
                <a:gd name="adj" fmla="val 5616"/>
              </a:avLst>
            </a:prstGeom>
            <a:noFill/>
            <a:ln w="12700" cap="flat" cmpd="sng" algn="ctr">
              <a:solidFill>
                <a:srgbClr val="6BC1D3"/>
              </a:solid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prstClr val="white"/>
                </a:solidFill>
                <a:effectLst/>
                <a:uLnTx/>
                <a:uFillTx/>
                <a:latin typeface="Arial"/>
                <a:ea typeface="微软雅黑"/>
                <a:cs typeface="+mn-cs"/>
              </a:endParaRPr>
            </a:p>
          </p:txBody>
        </p:sp>
        <p:sp>
          <p:nvSpPr>
            <p:cNvPr id="46" name="文本框 31"/>
            <p:cNvSpPr txBox="1"/>
            <p:nvPr/>
          </p:nvSpPr>
          <p:spPr>
            <a:xfrm>
              <a:off x="6047936" y="2213623"/>
              <a:ext cx="5479865" cy="3272126"/>
            </a:xfrm>
            <a:prstGeom prst="rect">
              <a:avLst/>
            </a:prstGeom>
            <a:noFill/>
          </p:spPr>
          <p:txBody>
            <a:bodyPr wrap="square" rtlCol="0">
              <a:spAutoFit/>
            </a:bodyPr>
            <a:lstStyle/>
            <a:p>
              <a:pPr defTabSz="457189">
                <a:lnSpc>
                  <a:spcPct val="200000"/>
                </a:lnSpc>
                <a:defRPr/>
              </a:pPr>
              <a:r>
                <a:rPr lang="en-US" altLang="zh-CN" sz="1600" kern="0" dirty="0">
                  <a:solidFill>
                    <a:schemeClr val="bg1">
                      <a:lumMod val="50000"/>
                    </a:schemeClr>
                  </a:solidFill>
                  <a:latin typeface="微软雅黑" pitchFamily="34" charset="-122"/>
                  <a:ea typeface="微软雅黑" pitchFamily="34" charset="-122"/>
                </a:rPr>
                <a:t>ECharts</a:t>
              </a:r>
              <a:r>
                <a:rPr lang="zh-CN" altLang="en-US" sz="1600" kern="0" dirty="0">
                  <a:solidFill>
                    <a:schemeClr val="bg1">
                      <a:lumMod val="50000"/>
                    </a:schemeClr>
                  </a:solidFill>
                  <a:latin typeface="微软雅黑" pitchFamily="34" charset="-122"/>
                  <a:ea typeface="微软雅黑" pitchFamily="34" charset="-122"/>
                </a:rPr>
                <a:t>，一个使用 </a:t>
              </a:r>
              <a:r>
                <a:rPr lang="en-US" altLang="zh-CN" sz="1600" kern="0" dirty="0">
                  <a:solidFill>
                    <a:schemeClr val="bg1">
                      <a:lumMod val="50000"/>
                    </a:schemeClr>
                  </a:solidFill>
                  <a:latin typeface="微软雅黑" pitchFamily="34" charset="-122"/>
                  <a:ea typeface="微软雅黑" pitchFamily="34" charset="-122"/>
                </a:rPr>
                <a:t>JavaScript </a:t>
              </a:r>
              <a:r>
                <a:rPr lang="zh-CN" altLang="en-US" sz="1600" kern="0" dirty="0">
                  <a:solidFill>
                    <a:schemeClr val="bg1">
                      <a:lumMod val="50000"/>
                    </a:schemeClr>
                  </a:solidFill>
                  <a:latin typeface="微软雅黑" pitchFamily="34" charset="-122"/>
                  <a:ea typeface="微软雅黑" pitchFamily="34" charset="-122"/>
                </a:rPr>
                <a:t>实现的开源可视化库，可以流畅的运行在 </a:t>
              </a:r>
              <a:r>
                <a:rPr lang="en-US" altLang="zh-CN" sz="1600" kern="0" dirty="0">
                  <a:solidFill>
                    <a:schemeClr val="bg1">
                      <a:lumMod val="50000"/>
                    </a:schemeClr>
                  </a:solidFill>
                  <a:latin typeface="微软雅黑" pitchFamily="34" charset="-122"/>
                  <a:ea typeface="微软雅黑" pitchFamily="34" charset="-122"/>
                </a:rPr>
                <a:t>PC </a:t>
              </a:r>
              <a:r>
                <a:rPr lang="zh-CN" altLang="en-US" sz="1600" kern="0" dirty="0">
                  <a:solidFill>
                    <a:schemeClr val="bg1">
                      <a:lumMod val="50000"/>
                    </a:schemeClr>
                  </a:solidFill>
                  <a:latin typeface="微软雅黑" pitchFamily="34" charset="-122"/>
                  <a:ea typeface="微软雅黑" pitchFamily="34" charset="-122"/>
                </a:rPr>
                <a:t>和移动设备上，兼容当前绝大部分浏览器（</a:t>
              </a:r>
              <a:r>
                <a:rPr lang="en-US" altLang="zh-CN" sz="1600" kern="0" dirty="0">
                  <a:solidFill>
                    <a:schemeClr val="bg1">
                      <a:lumMod val="50000"/>
                    </a:schemeClr>
                  </a:solidFill>
                  <a:latin typeface="微软雅黑" pitchFamily="34" charset="-122"/>
                  <a:ea typeface="微软雅黑" pitchFamily="34" charset="-122"/>
                </a:rPr>
                <a:t>IE8/9/10/11</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Chrome</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Firefox</a:t>
              </a:r>
              <a:r>
                <a:rPr lang="zh-CN" altLang="en-US" sz="1600" kern="0" dirty="0">
                  <a:solidFill>
                    <a:schemeClr val="bg1">
                      <a:lumMod val="50000"/>
                    </a:schemeClr>
                  </a:solidFill>
                  <a:latin typeface="微软雅黑" pitchFamily="34" charset="-122"/>
                  <a:ea typeface="微软雅黑" pitchFamily="34" charset="-122"/>
                </a:rPr>
                <a:t>，</a:t>
              </a:r>
              <a:r>
                <a:rPr lang="en-US" altLang="zh-CN" sz="1600" kern="0" dirty="0">
                  <a:solidFill>
                    <a:schemeClr val="bg1">
                      <a:lumMod val="50000"/>
                    </a:schemeClr>
                  </a:solidFill>
                  <a:latin typeface="微软雅黑" pitchFamily="34" charset="-122"/>
                  <a:ea typeface="微软雅黑" pitchFamily="34" charset="-122"/>
                </a:rPr>
                <a:t>Safari</a:t>
              </a:r>
              <a:r>
                <a:rPr lang="zh-CN" altLang="en-US" sz="1600" kern="0" dirty="0">
                  <a:solidFill>
                    <a:schemeClr val="bg1">
                      <a:lumMod val="50000"/>
                    </a:schemeClr>
                  </a:solidFill>
                  <a:latin typeface="微软雅黑" pitchFamily="34" charset="-122"/>
                  <a:ea typeface="微软雅黑" pitchFamily="34" charset="-122"/>
                </a:rPr>
                <a:t>等），底层依赖轻量级的矢量图形库 </a:t>
              </a:r>
              <a:r>
                <a:rPr lang="en-US" altLang="zh-CN" sz="1600" kern="0" dirty="0">
                  <a:solidFill>
                    <a:schemeClr val="bg1">
                      <a:lumMod val="50000"/>
                    </a:schemeClr>
                  </a:solidFill>
                  <a:latin typeface="微软雅黑" pitchFamily="34" charset="-122"/>
                  <a:ea typeface="微软雅黑" pitchFamily="34" charset="-122"/>
                </a:rPr>
                <a:t>ZRender</a:t>
              </a:r>
              <a:r>
                <a:rPr lang="zh-CN" altLang="en-US" sz="1600" kern="0" dirty="0">
                  <a:solidFill>
                    <a:schemeClr val="bg1">
                      <a:lumMod val="50000"/>
                    </a:schemeClr>
                  </a:solidFill>
                  <a:latin typeface="微软雅黑" pitchFamily="34" charset="-122"/>
                  <a:ea typeface="微软雅黑" pitchFamily="34" charset="-122"/>
                </a:rPr>
                <a:t>，提供直观，交互丰富，可高度个性化定制的数据可视化图表。</a:t>
              </a:r>
              <a:r>
                <a:rPr lang="en-US" altLang="zh-CN" sz="1600" kern="0" dirty="0">
                  <a:solidFill>
                    <a:schemeClr val="bg1">
                      <a:lumMod val="50000"/>
                    </a:schemeClr>
                  </a:solidFill>
                  <a:latin typeface="微软雅黑" pitchFamily="34" charset="-122"/>
                  <a:ea typeface="微软雅黑" pitchFamily="34" charset="-122"/>
                </a:rPr>
                <a:t>ECharts</a:t>
              </a:r>
              <a:r>
                <a:rPr lang="zh-CN" altLang="en-US" sz="1600" kern="0" dirty="0">
                  <a:solidFill>
                    <a:schemeClr val="bg1">
                      <a:lumMod val="50000"/>
                    </a:schemeClr>
                  </a:solidFill>
                  <a:latin typeface="微软雅黑" pitchFamily="34" charset="-122"/>
                  <a:ea typeface="微软雅黑" pitchFamily="34" charset="-122"/>
                </a:rPr>
                <a:t>的特性有：丰富的图表类型、多个坐标系的支持、移动端的优化、深度的交互式数据探索、大数据量的展现、多维数据的支持以及丰富的视觉编码手段等。</a:t>
              </a:r>
              <a:endParaRPr lang="en-US" altLang="zh-CN" sz="1600" kern="0" dirty="0">
                <a:solidFill>
                  <a:schemeClr val="bg1">
                    <a:lumMod val="50000"/>
                  </a:schemeClr>
                </a:solidFill>
                <a:latin typeface="微软雅黑" pitchFamily="34" charset="-122"/>
                <a:ea typeface="微软雅黑" pitchFamily="34" charset="-122"/>
              </a:endParaRPr>
            </a:p>
            <a:p>
              <a:pPr defTabSz="457189">
                <a:lnSpc>
                  <a:spcPct val="200000"/>
                </a:lnSpc>
                <a:defRPr/>
              </a:pPr>
              <a:r>
                <a:rPr lang="zh-CN" altLang="en-US" sz="1600" kern="0" dirty="0">
                  <a:solidFill>
                    <a:schemeClr val="bg1">
                      <a:lumMod val="50000"/>
                    </a:schemeClr>
                  </a:solidFill>
                  <a:latin typeface="微软雅黑" pitchFamily="34" charset="-122"/>
                  <a:ea typeface="微软雅黑" pitchFamily="34" charset="-122"/>
                </a:rPr>
                <a:t>由于</a:t>
              </a:r>
              <a:r>
                <a:rPr lang="en-US" altLang="zh-CN" sz="1600" kern="0" dirty="0">
                  <a:solidFill>
                    <a:schemeClr val="bg1">
                      <a:lumMod val="50000"/>
                    </a:schemeClr>
                  </a:solidFill>
                  <a:latin typeface="微软雅黑" pitchFamily="34" charset="-122"/>
                  <a:ea typeface="微软雅黑" pitchFamily="34" charset="-122"/>
                </a:rPr>
                <a:t>Vue.js</a:t>
              </a:r>
              <a:r>
                <a:rPr lang="zh-CN" altLang="en-US" sz="1600" kern="0" dirty="0">
                  <a:solidFill>
                    <a:schemeClr val="bg1">
                      <a:lumMod val="50000"/>
                    </a:schemeClr>
                  </a:solidFill>
                  <a:latin typeface="微软雅黑" pitchFamily="34" charset="-122"/>
                  <a:ea typeface="微软雅黑" pitchFamily="34" charset="-122"/>
                </a:rPr>
                <a:t>中提供了</a:t>
              </a:r>
              <a:r>
                <a:rPr lang="en-US" altLang="zh-CN" sz="1600" kern="0" dirty="0">
                  <a:solidFill>
                    <a:schemeClr val="bg1">
                      <a:lumMod val="50000"/>
                    </a:schemeClr>
                  </a:solidFill>
                  <a:latin typeface="微软雅黑" pitchFamily="34" charset="-122"/>
                  <a:ea typeface="微软雅黑" pitchFamily="34" charset="-122"/>
                </a:rPr>
                <a:t>ECharts</a:t>
              </a:r>
              <a:r>
                <a:rPr lang="zh-CN" altLang="en-US" sz="1600" kern="0" dirty="0">
                  <a:solidFill>
                    <a:schemeClr val="bg1">
                      <a:lumMod val="50000"/>
                    </a:schemeClr>
                  </a:solidFill>
                  <a:latin typeface="微软雅黑" pitchFamily="34" charset="-122"/>
                  <a:ea typeface="微软雅黑" pitchFamily="34" charset="-122"/>
                </a:rPr>
                <a:t>插件，使得项目可以很方便的使用</a:t>
              </a:r>
              <a:r>
                <a:rPr lang="en-US" altLang="zh-CN" sz="1600" kern="0" dirty="0">
                  <a:solidFill>
                    <a:schemeClr val="bg1">
                      <a:lumMod val="50000"/>
                    </a:schemeClr>
                  </a:solidFill>
                  <a:latin typeface="微软雅黑" pitchFamily="34" charset="-122"/>
                  <a:ea typeface="微软雅黑" pitchFamily="34" charset="-122"/>
                </a:rPr>
                <a:t>ECharts</a:t>
              </a:r>
              <a:r>
                <a:rPr lang="zh-CN" altLang="en-US" sz="1600" kern="0" dirty="0">
                  <a:solidFill>
                    <a:schemeClr val="bg1">
                      <a:lumMod val="50000"/>
                    </a:schemeClr>
                  </a:solidFill>
                  <a:latin typeface="微软雅黑" pitchFamily="34" charset="-122"/>
                  <a:ea typeface="微软雅黑" pitchFamily="34" charset="-122"/>
                </a:rPr>
                <a:t>来建立图表。结合</a:t>
              </a:r>
              <a:r>
                <a:rPr lang="en-US" altLang="zh-CN" sz="1600" kern="0" dirty="0">
                  <a:solidFill>
                    <a:schemeClr val="bg1">
                      <a:lumMod val="50000"/>
                    </a:schemeClr>
                  </a:solidFill>
                  <a:latin typeface="微软雅黑" pitchFamily="34" charset="-122"/>
                  <a:ea typeface="微软雅黑" pitchFamily="34" charset="-122"/>
                </a:rPr>
                <a:t>Vue.js</a:t>
              </a:r>
              <a:r>
                <a:rPr lang="zh-CN" altLang="en-US" sz="1600" kern="0" dirty="0">
                  <a:solidFill>
                    <a:schemeClr val="bg1">
                      <a:lumMod val="50000"/>
                    </a:schemeClr>
                  </a:solidFill>
                  <a:latin typeface="微软雅黑" pitchFamily="34" charset="-122"/>
                  <a:ea typeface="微软雅黑" pitchFamily="34" charset="-122"/>
                </a:rPr>
                <a:t>的数据绑定实现</a:t>
              </a:r>
              <a:endParaRPr lang="en-US" altLang="zh-CN" sz="1600" kern="0" dirty="0">
                <a:solidFill>
                  <a:schemeClr val="bg1">
                    <a:lumMod val="50000"/>
                  </a:schemeClr>
                </a:solidFill>
                <a:latin typeface="微软雅黑" pitchFamily="34" charset="-122"/>
                <a:ea typeface="微软雅黑" pitchFamily="34" charset="-122"/>
              </a:endParaRPr>
            </a:p>
            <a:p>
              <a:pPr defTabSz="457189">
                <a:lnSpc>
                  <a:spcPct val="200000"/>
                </a:lnSpc>
                <a:defRPr/>
              </a:pPr>
              <a:r>
                <a:rPr lang="zh-CN" altLang="en-US" sz="1600" kern="0" dirty="0">
                  <a:solidFill>
                    <a:schemeClr val="bg1">
                      <a:lumMod val="50000"/>
                    </a:schemeClr>
                  </a:solidFill>
                  <a:latin typeface="微软雅黑" pitchFamily="34" charset="-122"/>
                  <a:ea typeface="微软雅黑" pitchFamily="34" charset="-122"/>
                </a:rPr>
                <a:t>快速的数据可视化与数据的实时动态刷新。</a:t>
              </a:r>
            </a:p>
          </p:txBody>
        </p:sp>
      </p:grpSp>
      <p:sp>
        <p:nvSpPr>
          <p:cNvPr id="2" name="文本框 1">
            <a:extLst>
              <a:ext uri="{FF2B5EF4-FFF2-40B4-BE49-F238E27FC236}">
                <a16:creationId xmlns:a16="http://schemas.microsoft.com/office/drawing/2014/main" id="{BA28F5BC-DCC4-4104-AD5A-080866C510DA}"/>
              </a:ext>
            </a:extLst>
          </p:cNvPr>
          <p:cNvSpPr txBox="1"/>
          <p:nvPr/>
        </p:nvSpPr>
        <p:spPr>
          <a:xfrm>
            <a:off x="3919022" y="1228992"/>
            <a:ext cx="4731798" cy="1015663"/>
          </a:xfrm>
          <a:prstGeom prst="rect">
            <a:avLst/>
          </a:prstGeom>
          <a:noFill/>
        </p:spPr>
        <p:txBody>
          <a:bodyPr wrap="square" rtlCol="0">
            <a:spAutoFit/>
          </a:bodyPr>
          <a:lstStyle/>
          <a:p>
            <a:r>
              <a:rPr lang="en-US" altLang="zh-CN" sz="6000" dirty="0">
                <a:latin typeface="Elephant" panose="02020904090505020303" pitchFamily="18" charset="0"/>
              </a:rPr>
              <a:t>ECHARTS</a:t>
            </a:r>
            <a:endParaRPr lang="zh-CN" altLang="en-US" sz="6000" dirty="0">
              <a:latin typeface="Elephant" panose="02020904090505020303" pitchFamily="18" charset="0"/>
            </a:endParaRPr>
          </a:p>
        </p:txBody>
      </p:sp>
    </p:spTree>
    <p:extLst>
      <p:ext uri="{BB962C8B-B14F-4D97-AF65-F5344CB8AC3E}">
        <p14:creationId xmlns:p14="http://schemas.microsoft.com/office/powerpoint/2010/main" val="14248908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0"/>
                                        <p:tgtEl>
                                          <p:spTgt spid="44"/>
                                        </p:tgtEl>
                                      </p:cBhvr>
                                    </p:animEffect>
                                    <p:anim calcmode="lin" valueType="num">
                                      <p:cBhvr>
                                        <p:cTn id="25" dur="1000" fill="hold"/>
                                        <p:tgtEl>
                                          <p:spTgt spid="44"/>
                                        </p:tgtEl>
                                        <p:attrNameLst>
                                          <p:attrName>ppt_x</p:attrName>
                                        </p:attrNameLst>
                                      </p:cBhvr>
                                      <p:tavLst>
                                        <p:tav tm="0">
                                          <p:val>
                                            <p:strVal val="#ppt_x"/>
                                          </p:val>
                                        </p:tav>
                                        <p:tav tm="100000">
                                          <p:val>
                                            <p:strVal val="#ppt_x"/>
                                          </p:val>
                                        </p:tav>
                                      </p:tavLst>
                                    </p:anim>
                                    <p:anim calcmode="lin" valueType="num">
                                      <p:cBhvr>
                                        <p:cTn id="2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4C4E126-818A-4539-BD66-0FA6E5C231C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蒲公英创意清新毕业论文答辩开题报告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TotalTime>
  <Words>2798</Words>
  <Application>Microsoft Office PowerPoint</Application>
  <PresentationFormat>宽屏</PresentationFormat>
  <Paragraphs>203</Paragraphs>
  <Slides>28</Slides>
  <Notes>28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28</vt:i4>
      </vt:variant>
    </vt:vector>
  </HeadingPairs>
  <TitlesOfParts>
    <vt:vector size="45" baseType="lpstr">
      <vt:lpstr>等线</vt:lpstr>
      <vt:lpstr>等线 Light</vt:lpstr>
      <vt:lpstr>方正准圆简体</vt:lpstr>
      <vt:lpstr>宋体</vt:lpstr>
      <vt:lpstr>微软雅黑</vt:lpstr>
      <vt:lpstr>微软雅黑 Light</vt:lpstr>
      <vt:lpstr>幼圆</vt:lpstr>
      <vt:lpstr>造字工房朗倩（非商用）常规体</vt:lpstr>
      <vt:lpstr>Arial</vt:lpstr>
      <vt:lpstr>Arial Black</vt:lpstr>
      <vt:lpstr>Calibri</vt:lpstr>
      <vt:lpstr>Elephant</vt:lpstr>
      <vt:lpstr>Impact</vt:lpstr>
      <vt:lpstr>Wingdings</vt:lpstr>
      <vt:lpstr>Wingdings 2</vt:lpstr>
      <vt:lpstr>Office 主题​​</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cp:lastModifiedBy>伍 健</cp:lastModifiedBy>
  <cp:revision>92</cp:revision>
  <dcterms:created xsi:type="dcterms:W3CDTF">2017-04-12T02:12:14Z</dcterms:created>
  <dcterms:modified xsi:type="dcterms:W3CDTF">2020-05-04T23:45:10Z</dcterms:modified>
</cp:coreProperties>
</file>