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8" r:id="rId2"/>
    <p:sldId id="407" r:id="rId3"/>
    <p:sldId id="409" r:id="rId4"/>
    <p:sldId id="410" r:id="rId5"/>
    <p:sldId id="411" r:id="rId6"/>
    <p:sldId id="412" r:id="rId7"/>
    <p:sldId id="413" r:id="rId8"/>
    <p:sldId id="414" r:id="rId9"/>
    <p:sldId id="416" r:id="rId10"/>
    <p:sldId id="417" r:id="rId11"/>
    <p:sldId id="418" r:id="rId12"/>
    <p:sldId id="423" r:id="rId13"/>
    <p:sldId id="424" r:id="rId14"/>
    <p:sldId id="425" r:id="rId15"/>
    <p:sldId id="427" r:id="rId16"/>
    <p:sldId id="381" r:id="rId17"/>
    <p:sldId id="257" r:id="rId18"/>
    <p:sldId id="344" r:id="rId19"/>
    <p:sldId id="312" r:id="rId20"/>
    <p:sldId id="396" r:id="rId21"/>
    <p:sldId id="377" r:id="rId22"/>
    <p:sldId id="299" r:id="rId23"/>
    <p:sldId id="378" r:id="rId24"/>
    <p:sldId id="379" r:id="rId25"/>
    <p:sldId id="380" r:id="rId26"/>
    <p:sldId id="316" r:id="rId27"/>
    <p:sldId id="351" r:id="rId28"/>
    <p:sldId id="341" r:id="rId29"/>
    <p:sldId id="263" r:id="rId30"/>
    <p:sldId id="389" r:id="rId31"/>
    <p:sldId id="390" r:id="rId32"/>
    <p:sldId id="392" r:id="rId33"/>
    <p:sldId id="406" r:id="rId34"/>
    <p:sldId id="382" r:id="rId35"/>
    <p:sldId id="362" r:id="rId36"/>
    <p:sldId id="405" r:id="rId37"/>
    <p:sldId id="386" r:id="rId38"/>
    <p:sldId id="358" r:id="rId39"/>
    <p:sldId id="359" r:id="rId40"/>
    <p:sldId id="374" r:id="rId41"/>
    <p:sldId id="363" r:id="rId42"/>
    <p:sldId id="364" r:id="rId43"/>
    <p:sldId id="368" r:id="rId44"/>
    <p:sldId id="350" r:id="rId45"/>
    <p:sldId id="300" r:id="rId46"/>
    <p:sldId id="317" r:id="rId47"/>
    <p:sldId id="334" r:id="rId48"/>
    <p:sldId id="335" r:id="rId49"/>
    <p:sldId id="337" r:id="rId50"/>
    <p:sldId id="318" r:id="rId51"/>
    <p:sldId id="319" r:id="rId52"/>
    <p:sldId id="356" r:id="rId53"/>
    <p:sldId id="357" r:id="rId54"/>
    <p:sldId id="393" r:id="rId55"/>
    <p:sldId id="394" r:id="rId56"/>
    <p:sldId id="326" r:id="rId57"/>
    <p:sldId id="397" r:id="rId58"/>
    <p:sldId id="398" r:id="rId59"/>
    <p:sldId id="399" r:id="rId60"/>
    <p:sldId id="400" r:id="rId61"/>
    <p:sldId id="401" r:id="rId62"/>
    <p:sldId id="402" r:id="rId63"/>
    <p:sldId id="404" r:id="rId64"/>
    <p:sldId id="429" r:id="rId6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of T Hanekom" initials="T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BE12B2"/>
    <a:srgbClr val="FFCC00"/>
    <a:srgbClr val="687596"/>
    <a:srgbClr val="008000"/>
    <a:srgbClr val="464F66"/>
    <a:srgbClr val="99FF33"/>
    <a:srgbClr val="FF0066"/>
    <a:srgbClr val="856599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9" autoAdjust="0"/>
    <p:restoredTop sz="94660"/>
  </p:normalViewPr>
  <p:slideViewPr>
    <p:cSldViewPr snapToGrid="0">
      <p:cViewPr>
        <p:scale>
          <a:sx n="100" d="100"/>
          <a:sy n="100" d="100"/>
        </p:scale>
        <p:origin x="-1860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0-20T04:54:35.140" idx="2">
    <p:pos x="10" y="10"/>
    <p:text>a.CT view showing complete electrode inside cadaver cochlea. Note that individual electrode contacts are visible despite metal artifact.
b. CT section approximately parallel with modiolus showing electrode as a bright spot.
c. Trajectory of electrode traced with CT software.
d. "Unrolled" trajectory of electrode showing location inside cochlear canal.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190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5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457200"/>
            <a:ext cx="19621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7340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93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7772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706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711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088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42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2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08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97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00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20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029200" y="6430963"/>
            <a:ext cx="4114800" cy="8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ZA" sz="1400">
                <a:solidFill>
                  <a:srgbClr val="687596"/>
                </a:solidFill>
                <a:latin typeface="Tahoma" pitchFamily="34" charset="0"/>
              </a:rPr>
              <a:t>Electrical, Electronic &amp; Computer Engineering</a:t>
            </a:r>
            <a:endParaRPr lang="en-GB" sz="1400">
              <a:solidFill>
                <a:srgbClr val="687596"/>
              </a:solidFill>
              <a:latin typeface="Tahoma" pitchFamily="34" charset="0"/>
            </a:endParaRPr>
          </a:p>
          <a:p>
            <a:pPr algn="l">
              <a:spcBef>
                <a:spcPct val="50000"/>
              </a:spcBef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EAEAEA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EAEAEA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EAEAEA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EAEAEA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EAEAEA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EAEAEA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EAEAEA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EAEAEA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>
              <a:lumMod val="50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accent2">
              <a:lumMod val="50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accent2">
              <a:lumMod val="50000"/>
            </a:schemeClr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accent2">
              <a:lumMod val="5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68759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68759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68759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68759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mtClean="0"/>
              <a:t>Welcome to EMK310 continued…</a:t>
            </a:r>
            <a:endParaRPr lang="en-ZA"/>
          </a:p>
        </p:txBody>
      </p:sp>
      <p:pic>
        <p:nvPicPr>
          <p:cNvPr id="3" name="Picture 2" descr="C:\Users\User\Google Drive\ Voorgraads\EMK310\Assistant Lecturers EMK310\Pictures and videos\Race Day 2016 Pictures &amp; Videos\Hannes\P101006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369218"/>
            <a:ext cx="6505575" cy="48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6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540000" y="360000"/>
            <a:ext cx="7772400" cy="1143000"/>
          </a:xfrm>
        </p:spPr>
        <p:txBody>
          <a:bodyPr/>
          <a:lstStyle/>
          <a:p>
            <a:r>
              <a:rPr lang="en-ZA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What is a cochlear implant?</a:t>
            </a:r>
            <a:endParaRPr lang="en-US" smtClean="0">
              <a:solidFill>
                <a:schemeClr val="accent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2050" name="Picture 2" descr="http://www.cochlear.com/wps/wcm/connect/f9943c76-2910-4bca-8e90-0896f4b1c8fe/en_product_cochlearimplant_howcochlearimplantworks_440x386_70.5kb.jpg?MOD=AJPERES&amp;CACHEID=f9943c76-2910-4bca-8e90-0896f4b1c8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28" y="2163391"/>
            <a:ext cx="4191000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log.lib.umn.edu/farre212/f11psy1001ds1415/Cochlear%20Impl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891" y="195308"/>
            <a:ext cx="2873992" cy="249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38529" y="3318136"/>
            <a:ext cx="34123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ZA" sz="200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Sound processor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200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Transcutaneous telemetry coil for power and data transfer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200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Implanted electronics and electrode array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200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Hearing nerve</a:t>
            </a:r>
            <a:endParaRPr lang="en-ZA" sz="200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19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540000" y="360000"/>
            <a:ext cx="7772400" cy="1143000"/>
          </a:xfrm>
        </p:spPr>
        <p:txBody>
          <a:bodyPr/>
          <a:lstStyle/>
          <a:p>
            <a:r>
              <a:rPr lang="en-ZA" sz="320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Why do cochlear implants work?</a:t>
            </a:r>
            <a:endParaRPr lang="en-US" sz="3200" smtClean="0">
              <a:solidFill>
                <a:schemeClr val="accent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540000" y="1260000"/>
            <a:ext cx="3302000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ct val="115000"/>
              </a:lnSpc>
              <a:buFont typeface="Arial" pitchFamily="34" charset="0"/>
              <a:buChar char="•"/>
            </a:pPr>
            <a:r>
              <a:rPr lang="en-ZA" sz="2000">
                <a:solidFill>
                  <a:schemeClr val="accent2">
                    <a:lumMod val="75000"/>
                  </a:schemeClr>
                </a:solidFill>
                <a:latin typeface="+mn-lt"/>
              </a:rPr>
              <a:t>Nerve fibres are electrically excitable</a:t>
            </a:r>
          </a:p>
          <a:p>
            <a:pPr marL="342900" indent="-342900" eaLnBrk="1" hangingPunct="1">
              <a:lnSpc>
                <a:spcPct val="115000"/>
              </a:lnSpc>
              <a:buFont typeface="Arial" pitchFamily="34" charset="0"/>
              <a:buChar char="•"/>
            </a:pPr>
            <a:r>
              <a:rPr lang="en-ZA" sz="2000">
                <a:solidFill>
                  <a:schemeClr val="accent2">
                    <a:lumMod val="75000"/>
                  </a:schemeClr>
                </a:solidFill>
                <a:latin typeface="+mn-lt"/>
              </a:rPr>
              <a:t>Tonotopic organization of nerve fibres</a:t>
            </a:r>
          </a:p>
          <a:p>
            <a:pPr marL="342900" indent="-342900" eaLnBrk="1" hangingPunct="1">
              <a:lnSpc>
                <a:spcPct val="115000"/>
              </a:lnSpc>
              <a:buFont typeface="Arial" pitchFamily="34" charset="0"/>
              <a:buChar char="•"/>
            </a:pPr>
            <a:r>
              <a:rPr lang="en-ZA" sz="2000">
                <a:solidFill>
                  <a:schemeClr val="accent2">
                    <a:lumMod val="75000"/>
                  </a:schemeClr>
                </a:solidFill>
                <a:latin typeface="+mn-lt"/>
              </a:rPr>
              <a:t>Neural excitation dictated by electrode-nerve fibre interface</a:t>
            </a:r>
            <a:endParaRPr lang="en-US" sz="200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074" name="Picture 2" descr="http://static.wixstatic.com/media/2d68de_c6e4b66682fc4e45a8658c9f127130d6.jpg_srz_715_550_75_22_0.50_1.20_0.00_jpg_s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661" y="1375208"/>
            <a:ext cx="3949994" cy="303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medel.com/img/cbbde9f942dd9ae0afffbaad9276a1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124" y="3926565"/>
            <a:ext cx="2865657" cy="251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1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00" y="360000"/>
            <a:ext cx="7772400" cy="1143000"/>
          </a:xfrm>
        </p:spPr>
        <p:txBody>
          <a:bodyPr/>
          <a:lstStyle/>
          <a:p>
            <a:r>
              <a:rPr lang="en-ZA" sz="3200" smtClean="0">
                <a:latin typeface="Arial Rounded MT Bold" pitchFamily="34" charset="0"/>
              </a:rPr>
              <a:t>Generation of user-specific models</a:t>
            </a:r>
            <a:endParaRPr lang="en-GB" sz="3200" smtClean="0">
              <a:latin typeface="Arial Rounded MT Bold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25" y="1210431"/>
            <a:ext cx="6652751" cy="502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03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7772400" cy="1143000"/>
          </a:xfrm>
        </p:spPr>
        <p:txBody>
          <a:bodyPr/>
          <a:lstStyle/>
          <a:p>
            <a:r>
              <a:rPr lang="en-ZA" sz="3200" smtClean="0">
                <a:latin typeface="Arial Rounded MT Bold" pitchFamily="34" charset="0"/>
              </a:rPr>
              <a:t>User-specific models</a:t>
            </a:r>
            <a:endParaRPr lang="en-ZA" sz="3200">
              <a:latin typeface="Arial Rounded MT Bold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851" y="1215338"/>
            <a:ext cx="6076780" cy="503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8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/>
          </p:cNvSpPr>
          <p:nvPr/>
        </p:nvSpPr>
        <p:spPr bwMode="auto">
          <a:xfrm>
            <a:off x="540000" y="360000"/>
            <a:ext cx="72120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00050" indent="-400050" eaLnBrk="0" hangingPunct="0"/>
            <a:r>
              <a:rPr lang="en-ZA" sz="3200" b="1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Opportunities</a:t>
            </a:r>
            <a:endParaRPr lang="en-US" sz="3600" b="1">
              <a:solidFill>
                <a:schemeClr val="accent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540000" y="1260000"/>
            <a:ext cx="8516937" cy="435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ZA" sz="2000" dirty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</a:rPr>
              <a:t>Our research group is internationally recognised and respected.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ZA" sz="2000" dirty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</a:rPr>
              <a:t>We publish our research in leading international journals.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</a:rPr>
              <a:t>If you are interested to apply your engineering skills to solve problems in neuroscience, perception, music perception, cochlear implants or psychoacoustics, postgraduate studies in the bioengineering group are for you!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</a:rPr>
              <a:t>Talk to me or Prof Johan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</a:rPr>
              <a:t>Hanekom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</a:rPr>
              <a:t> about opportunities for full-time postgraduate study. </a:t>
            </a:r>
            <a:endParaRPr lang="en-ZA" sz="2000" dirty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1991" y="1363717"/>
            <a:ext cx="7260019" cy="3168869"/>
          </a:xfrm>
        </p:spPr>
        <p:txBody>
          <a:bodyPr/>
          <a:lstStyle/>
          <a:p>
            <a:pPr algn="ctr"/>
            <a:r>
              <a:rPr lang="en-ZA" sz="2400" dirty="0" smtClean="0">
                <a:solidFill>
                  <a:schemeClr val="accent2">
                    <a:lumMod val="50000"/>
                  </a:schemeClr>
                </a:solidFill>
              </a:rPr>
              <a:t>EMK310</a:t>
            </a:r>
            <a:br>
              <a:rPr lang="en-ZA" sz="24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ZA" sz="3200" dirty="0" smtClean="0">
                <a:solidFill>
                  <a:schemeClr val="accent2">
                    <a:lumMod val="50000"/>
                  </a:schemeClr>
                </a:solidFill>
              </a:rPr>
              <a:t>Lecture </a:t>
            </a:r>
            <a:r>
              <a:rPr lang="en-ZA" sz="32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br>
              <a:rPr lang="en-ZA" sz="3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ZA" sz="2800" dirty="0">
                <a:solidFill>
                  <a:schemeClr val="accent2">
                    <a:lumMod val="50000"/>
                  </a:schemeClr>
                </a:solidFill>
              </a:rPr>
              <a:t>Introduction to </a:t>
            </a:r>
            <a:r>
              <a:rPr lang="en-ZA" sz="2800" dirty="0" smtClean="0">
                <a:solidFill>
                  <a:schemeClr val="accent2">
                    <a:lumMod val="50000"/>
                  </a:schemeClr>
                </a:solidFill>
              </a:rPr>
              <a:t>Microcontrollers &amp; PIC</a:t>
            </a:r>
            <a:r>
              <a:rPr lang="en-ZA" sz="32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ZA" sz="32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ZA" sz="2400" dirty="0" smtClean="0">
                <a:solidFill>
                  <a:schemeClr val="accent2">
                    <a:lumMod val="50000"/>
                  </a:schemeClr>
                </a:solidFill>
              </a:rPr>
              <a:t>Theory &amp; Application</a:t>
            </a:r>
            <a:r>
              <a:rPr lang="en-ZA" sz="32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ZA" sz="3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ZA" dirty="0" smtClean="0">
                <a:solidFill>
                  <a:srgbClr val="687596"/>
                </a:solidFill>
              </a:rPr>
              <a:t/>
            </a:r>
            <a:br>
              <a:rPr lang="en-ZA" dirty="0" smtClean="0">
                <a:solidFill>
                  <a:srgbClr val="687596"/>
                </a:solidFill>
              </a:rPr>
            </a:br>
            <a:r>
              <a:rPr lang="en-ZA" sz="1600" dirty="0" smtClean="0"/>
              <a:t>Professor </a:t>
            </a:r>
            <a:r>
              <a:rPr lang="en-ZA" sz="1600"/>
              <a:t>Tania </a:t>
            </a:r>
            <a:r>
              <a:rPr lang="en-ZA" sz="1600" smtClean="0"/>
              <a:t>Hanekom</a:t>
            </a:r>
            <a:br>
              <a:rPr lang="en-ZA" sz="1600" smtClean="0"/>
            </a:br>
            <a:r>
              <a:rPr lang="en-ZA" sz="1600" b="0" smtClean="0"/>
              <a:t>tania.hanekom@up.ac.za</a:t>
            </a:r>
            <a:br>
              <a:rPr lang="en-ZA" sz="1600" b="0" smtClean="0"/>
            </a:br>
            <a:r>
              <a:rPr lang="en-ZA" sz="1600" b="0" smtClean="0"/>
              <a:t/>
            </a:r>
            <a:br>
              <a:rPr lang="en-ZA" sz="1600" b="0" smtClean="0"/>
            </a:br>
            <a:r>
              <a:rPr lang="en-ZA" sz="1050" b="0" smtClean="0"/>
              <a:t>Copyright reserved by University of Pretoria</a:t>
            </a:r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ZA" dirty="0">
                <a:solidFill>
                  <a:schemeClr val="accent2">
                    <a:lumMod val="75000"/>
                  </a:schemeClr>
                </a:solidFill>
              </a:rPr>
            </a:b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0000" y="5040000"/>
            <a:ext cx="49711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b="0" u="sng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References</a:t>
            </a:r>
            <a:r>
              <a:rPr lang="en-ZA" sz="1400" b="0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ZA" sz="1400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Bolton chapter 1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ZA" sz="140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Projects.pdf</a:t>
            </a:r>
            <a:endParaRPr lang="en-ZA" sz="1400" dirty="0">
              <a:solidFill>
                <a:schemeClr val="accent2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ZA" sz="1400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PIC18 datasheet &amp; reference manual</a:t>
            </a:r>
            <a:endParaRPr lang="en-ZA" sz="1400" dirty="0">
              <a:solidFill>
                <a:schemeClr val="accent2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ZA" sz="1400" b="0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own background reading in other relevant sources </a:t>
            </a:r>
          </a:p>
        </p:txBody>
      </p:sp>
      <p:sp>
        <p:nvSpPr>
          <p:cNvPr id="5" name="AutoShape 2" descr="data:image/jpeg;base64,/9j/4AAQSkZJRgABAQAAAQABAAD/2wCEAAkGBxQSEhUUEhIUFhUVFBYUFRUUFBQUFBQVFBYXFhQUFBYYHCggGBolGxQUITEhJSkrLi4uFx8zODMsNygtLisBCgoKDg0OGhAQGCwcHR8sLCwsLCwsLCwsLCwsLCwsLCwsLCwsLCwsLCwsLCwsLCwsLCwrOCw3LCwsLCsrKzcsLP/AABEIALcBEwMBIgACEQEDEQH/xAAcAAABBQEBAQAAAAAAAAAAAAAAAQMEBQYCBwj/xAA8EAABAwIEAwUGBAUEAwEAAAABAAIDBBEFEiExBkFREyJhcYEHMpGhscEUQlLwIzNictEVouHxRFOCCP/EABoBAAIDAQEAAAAAAAAAAAAAAAADAQIEBQb/xAAkEQACAgICAgIDAQEAAAAAAAAAAQIRAyESMQRBMlETImFxQv/aAAwDAQACEQMRAD8A9xSEJUhQB81e22gyYjIW7PDHHwc5ouFgI4rgjmNQvVPbE0fjZb62yH/a0W89F55UtaG5mm/1HgUuzWo2lZXxO2HT7bLo/QkpjNqrrhTCjVThuuUd55/p6euyJdWTDbo3Xs2wXTtiNXWAv+kc/j9F6jDIGhVFDA2JgDQBYWHhZVmJVrnHIznuVhk92anDlomYrI6pdkYTlB7xG3krbCqJsbQAFGwqnygAdNf+VbBwCEr2RN0uKJULVBxiryt09B48k1LidtG6nom4acvdmfv05DyV3LVIVGFO2QsJwxxJfIbvd8AOTR4LT01KAFxSw2T882UK8IpbZSc3J0jt7wAq+trgxrnuIaxoJLnGwAHNVWL8UQQaPeC87MGp9ei8+4l/F4o4MbfsgbhjdGDoZXH3j+7KXJMtDC+2jV03tJojcGbUcyCAfVOS+0akt3XPd/ax5v5WGqy9D7PCwe8xzhyyn69PGynxBtJYPppSTsWxOe0+Tmggeqi0OWNE2n47a8nLBUHXS0TvqnH8RzvNhSytH6nBth5AG6lUmIPeO5SvAPUNZ8iVNlnfaxgI05PZ/lVbReq9GY4ohM0LwSXXabX8BcfOy8XDx2hLut7bar6AkhzXBbl0trY/ReN8X4L2FQ7o85h6729VbDKtC80bp/RUyyXN+ZI57D96rUcK4wYpI3aZWSNPS1nC378VjS1wNrKZTSZT48wNtrj5gLTRn70fYdJUB7Q4HcA/EJ9eN+w/iN7hJBK8HI0ObmOrWAa+g0Xp2A47FVtcYnh2R5Y6x2IOh8iFcyyjTLZCRKgqCEIQAIQhAAhCEACEIQAJClSFAHzr7WZ7YhUjoY3a9DG35LzuWoHIeegXpntypOzr+0sbTRsv0uO7b5LzIRbjmNvFVrZri7iiScBmMYly91wu3UXI6gLdeyyhyxSSEd5z8vowf5J+C7wc56GEEe60tv4NJAVvwnFliA/qf83FZss3TRqhiiqkaWd1m+irMMjvKVKqn6eicwWDdx5rKMTpWXEBDdlGrZye63ddudZcwx81Ni13Z3h9LbzVxHGAocLrLuontoFeOikrkywEgsq7F7mN9j3i0ga2NyOSZZG92pcQpEVGL3tc9Vfk2VUeOzL4Tw6AAZbnT3HEOsfE7rUU1CAAAAAOQFlNigHRSdApjD7IyZm2RWU4agU6SsrGsaXOcAALkk2ACraXiOB4uJWH/wCgpdIiMZtWTKjDgR3bg+BsoTYS3Rzr/wB1r+hCdkxqK4aHgnoCD8U8Z2uG4VaTGJTXaIdRTgi4+PRYD2h4Znja+2rTYnwK9Lyjl+wqbHMPEkbmH8wI8jbQqHHi7ReMvR8/VUQbcX22J3XFJGBrqb6HkNxz8la19LYljvevt66ldYZQ7tdsTbTVa09CuFsjQvIcTA9zXEFpynLcHcW6L0n2MOfHU5ATZzSXjcHpfoqfA8EYxh77AXaAZLvPTvHRo5br0H2fNZHOGxljrtN3NAs0C1xfndxHw0VrbEz0mekpUiVWMoIQhAAhCEACEIQAIQhAAkKVBQB45/8AoeC8UDrbOdr9l49h1K55awC7nmzettdb9NCvbfb4B2EN+b7X6cyV5hwhG0VbRqcsb8pOg0tqPQlVk6Rqwq6NbFSdlAyFupa0Nv1PMq0w9gYAOg/7+aabHc3Tsa58nZ0P4Pu7x8yrmEZWAKtoGXPkp7362SysjtneKmNYAmoY0/ZWSFSO13kSRqUxl01KxbdHMLLqa2PRcxxpxNjGhUpWI7RZPHuK3RZmxQueWGxJNmi3zWkqZbc1T1YjAObKAb5i4gA36kqJb6HYUvas8r4gxSoqv5rjkB/ltuGjzH5vVR8KwOOba3ot/U4bE5zXRFrg4G+UgjQaG/VV2IcPuYe1pyA8aln5X238iorR0VkSVLRGpeBLd5riPFpIPxC0+FcPyM3ncR4gE/HdLwtxC2UZHDLI3QtdutSHAqUkZcuaa0yPFThjbD4k3KYqm3BUxxUWYIktGdPdng/HDSytdl5EG3LXUrvD8+SwaS82LbdT1/fNbnFMAZNUzPe0HLG0i4JBIB00O+iYwTBix7JNdbnLYjW6ty0aIx9lBUYdI2Rkb3kEsY8sFyRc76eXNercBUQjaMrC0uddxI7zhy1vsmKLAXTymTtCG90ZL6d3XVvPdbLDcNEQFzmcBa56dPmnx6MGeX7NFghCFYzghCEACEIQAIQhAAhCEACChCAPJ/b28CKAa3L3eVra/b4rybhmry1UN+bsp8Q4Fv3C9d9t9OZBTNa0k5nWPIbX8Nr7ryUURZVxRafzG2trs6/0Ch9GrF0j0uTZJCEVJ2HVOU7L6Lms3osKQWb5qVBHzK4hj0UxrFFFJM7YxOrljOSfZGVdIS2dxNUuJNsYn42psUKkx1oSSFdBR6qUNBJ2AJPoP+0wpHbKKtrCXkdHFuixkPDlRUVD56wgsDj2UYN2tbc2sDztbXzU7CJXTSZ3G2Z7nb9TcfJbCOPTqOap6N7X46K/DMNbG2zWi3RWIpxZdZbJwSAc1ZC5TbMpj/D+Y9pFdsjdQ4c/A9U/w5xEXHspu7K3cHZw6tvyWhcQeSzPEeEB47Rndkbq0jw5FVaLxlyXGRre0uFHmKpuFcV7aMX94aOHRw0IV09VuxThxdMiwU13OPW3yupcsY5DXdQqnFYqcjtZGszXtmIFy3cC/mq3EOMadrXGI9s5vKPUC+2Z3L01TIq0TbNlw2w5XE83fbZXQWM9nuJSTNk7Q3sR5NLhmyj0t8VtAtEejBkdyYIQhSUBCEIAEIQgAQhCABCEIAEIQgDI+0qlc+lJYLuac3LQAa7r52oqwiriebfzW3tyubXv6lfWVRAHtLXC4cCCPAixXlvEHs7DYnMpIWd5wcXPdZ7S3obXcPBQ+h2KVaIU418gAp9DGVADTex5aHzG/wB1a04sFzp90dG9E6FtlKjUanaT91PijUpCZM6Y1PxxnqlZGn2BMSFNgxicakRdMQtiucs9xdV5YC0HvSHIPLd/+2/xV5K9eS8b42Jakhru7F3BY7uv3jp46eiiW9GjxsXOZf4bGGAXIGl1fU1czk658F5hSSl+xuB5kLa8O4ZJK27NgLXOgv5qsInQy4o1bZZ1uLNbz9NyqSq4qbGdWynnox23rotRQcPNsXSNa925JvpboFMqMGa8s0Gt76DTTYJvETHLhi6asw1JxzE5wbctJ2a9trq8ZXtlbvqfgqTj7hD+BJOy2eJrXNDRvZwzfK6zvD1TKA3Q2c5rTroL3N7eio0xnDHki3jL7hebJVzM/UcwHid1uSvP8HBbiTmnmwH5j/K37j9EpCM62ig4s4eirY2sldlLSXMdrYG3euRy2WAwjhGSOqbDG9kt7SNIcOzLRuXWN+W3NaT2sVD2UsRY8sJqGi4cW6Fj7g25eCx/BmI9m+5e8397K4NvodCd7LVj+JkknZ73wpg4p2Ou8Pke7NI4ANbc8mtGwA06q/VJwxWCWJjwCMzAbWPdtpudyVdppkfYIQhBAIQhAAhCEACEIQAIQhAAhCEACoeLcV7CIge/JdrR0HN3p91bVtU2JjnuNg0XP+AvNMSq3VEpkdz0aOTW8glZciih2HHylfojUcPVWkQ1UBitMPpr6lYVtnQkTqdqmxxIgiCktbZPUTNNgxq6shKSr0LZzdNvksleVAxCrbGxz3uDWtBLidgAhsmMbZU8YY1+HhOX+Y/ut8OTnkdBf6LN4PwszO3tGgiRmYO31tqDfmkbVMrCJ/yuBDQ6wyt2c36H18FMqOI4aSK0kgLovdjBBe4W2AHnzQkbU/xxqPs0nDeFNgDoy1vvHkNQdlf0UQiuBsTceRXi1Z7Xnh5MNM3LlAHauOa45kN0t4LK4p7R8QmLj+IdGDpkhAYGjoD7w+KYkY8spO+T7PoDFeLaOllfHUTsidlbJZ/MOuNOpGU6eIWTl9sVCGAgTF2YgsDNQOTsxOUjw3XhVNTS1MhtmkeTdznEknxc4rSQez+cx5i5oPJliSVZ0isMcpbSNHjntSmqTlhYI4yC1wcA57gSdf6dNOfNW/CH8UxutoNfW5H2WTi9nNREwySvY1uXMCLm5/T4Fbrgaiytb/S0X+Fh9z6pUuzp+PJLC9C1sHZ4lC/k9jm/QrXvd3lSY9FeWmd0lA9Cx5+ytnnUpHsVPaRhvbCCaWEAf+QPkxyw2DtkY9rQ3vEgat6i2o5r0rj2iMsUQF7tkuMpAO1uan8FcNZX/iDBI550aZ3FxBA1dtc+C1Y/iZZSUTRcCUUsbAZi4aANYeQ3ufE9FsAo1HAWjU3cdz9lJTTG3bBCEIIBCEIAEIQgAQhCABCEIAEhKVRMTrGwxukds0Xt1PIepQCVmT45xK72wg6N7zv7j7oPkNfVZpmuybqKgyPdI43Ljc+qfgbdc7JLlKzq44cI0P0sWuq0VFDoq/DIL62V+xlgrQQvJIQCy7agBLdOENiFyRz0jyqyprA0kE7IbomMbJU01153xlXmpaY43fw2nvW/OeXp91o24i2VxZc7HXb4LJSQmKR8bhqN/wCpp2cP3uEq7Zu8eCi7ZkfwbmnKCQCOrra77FVb5MnaNc2+a1zyIBHP08Vs54wH+G7TyHgfBT8CpoJJbSwxkgF5FiWm2g02O906L0as8X8ktGIwrh0yjM4aHbkplZwVq0xh51GZo72nUc167QYdTiNkjWNABI01Fjpz8Rp0V7SloeW6AkZhpbTY/ZWRinlg/wDmzC8McHSNAvGIhb81gfhvfzW4w3B2Rd4957Se8eh6DloiXGI2R5i4aOsddd7KtruJwXWgbmuNzcC/lzRoo/zZdJUjjjiqb2PZAXE3MflIIN/kFF4dgysv4D4ck1/pjpDmkdc6nKPdufHl6K3poMjLHdVkO/XHi4J2yJXx5pIv6XZv9pH3TzzqfNKBrdN319VnYp9E7DaZkkwa8AgDNY/qC17GWWKwOW1Q09Tb4rbhasLuJi8hVIEqEJwgEIQgAQhCABCEIAEIQgAQhCAEWE47xPM9sLfdb3n/ANx2HoPqtXjeJNp4i877NHVx2/yvLJJXSPJJuXG5J6lZ886VGrxsdy5fR1DHcqzpobnTZRqeHlzV3QU6yLZsk6J9FHlCmNKbjFk41PiZpOxQUEpVw8qxQaqHm1mgk8h16LF4k14e7Odb2IBvY9PJbURSWJDsgItmHvafpJ0CxmMTtEl2MIaO4c357bu9UTiuNjMMv3orMxaQ4aEG6m4zB+JibNGB2sXL9bfzRnztp4qLOwWuEUVUY3X5cwkmy9lMHB401B92+46g+INx6JiFsjScp0HU6+isMao8jjLHrG/WRg/Kf/Y3x0F/IJulkB8QdirxZpjmcF9oWPGpWx9iCcl7+N9907HiMr3hzpDcCwN7aeieipmHcK3paSNuwHnZXsv+fGlqJXw0rnnugk33tp567rR4fhrgBqAOYA+65iIClxS2UqSM2byJSVLosmtDQmJHIbqLrlrblRN6Ma/pw4WBUXNyT1c+wUSFKl0XQ7BJlkaejgfmvQmlecSLZUWLtIaHaGw10tdP8e2qM3lKqZbJFW4jjDIhf3idgEy3GDa5YLeB1Wrg2Y+SLlCgsxOMi97eYTf+tRZrC59FHF/QckWSFHhrGO2cE/dRRIqEIQAIQhAAhCEAeXcT4uaiXu+424Z93eqh0sSZpoirSniK5spOTOqkoqkSaWFW9K1RaaNT2K0ULmxwFdtKbXTQmChwptrC5waOZQ56l4NHdxd00HmVeO2UlpWS3UDLe6Xfvostx1h1oRIG2s4Cw2a21h9luFU8UQ56WUWv3CfUap01cWhWOTU0zyaIkaJHBcQlOPC58ZHWZzFMRoduijzYeL5oja+7eXmOidcuA4jUbpjjfQKXoSmc5psQQfH7K7ppL2VfFPmGu6mQsPK5Ci2X0y2hOqktbqo9Mwn/AJUl48VZMTLssIx3RfdI/QXUUVOm1lEqqzObNOnVXbQpo4qpbn5BPRM0UaJt3eAU6yVLsstEeRWFAM0Y6gkKK9qfwuTvFvr8E/xHUxHlK8Y9Vw5gpYb3AFyWbj1TwGgXU9HKIjdDlKSmis8pK42cw+NlLjbrdSwRHlFiu8xAuCR5FLXDRNwOu1RRNj1JicjTvfwKtYMaYfeBb8wqIt1XDgqyxpkqTRsY5Q4XBB8l2sYyVzdWkjyUhuKyfqS3ifoupo1aFmBjT+qFH42HNGTpIlZQNTEIU6nC46R2JMkRBSmqO0Lq6chDHRqunFcMKHOUlRHuV7hMeWMdT3vis+BmcGjmQPiqzjTi98HaRQWb2YsX7kG2wvoFowQcnoTmfo37nW3WM4s44hgPYtGdz+6Ts0B2nrusVQ45LIwZpHOuLm7iblZzigntGO9PgQVoyYnGDYvDUppMt4TqU5eyi0sl1KXIfZ2UISuSLpHJkyK8ZFWhzLbVPxVRCjtmQXhMtMptFvBiZ/UnTifj/wAqiDgnWSDkikQ2Wn4hzzubdFMiNhYKtp3k6AK3p4tlDkFEmki0UwCy4jCUqpDEem6N1pm+NwupCmab+czzP0Kbg+aFZfgy/bv6Jxo0TLDr8U8F1WcdEDFz7vmplOdAq/Fjq3zU+lOgVn0Suzis2UKkfY2UyqKrXGxuhdAT3JojVORG4uuXBSBwkyrqy6aEAcdmkT2VKgqVEKlxqHGU+168+jusm3XYUdrk8xyahTHSU2565dIo7pN0NgiFjdf2TLg2JNmkbg+CxGJDOHAkkvvqd7nmVZcV1GaRrRs0X57nZVbdfH7Lr+LBLHf2YM825/4R8HPZgMO7dCpGOw52eWoUarjLXB42Oh1+BUpsuZtvRaXHkmhPPjJSI+Gy3A/eysrrPU7+zkLfUeIKuoZbrz2XHwk0d2GTkkx5xTJC7JCTdKGXY2Y1zYjkpVkmVWTKsZYwHmfgp9PCOhKSnYOgVrStAU2QLS0x6WVrEywTMTk8XhCRSUh1hXV1HbIjtUFTqQpcOF5L9AT8UxK/RScLb3c36jp5DZavFhczP5M6gWrDv5J0OUeI/NdscumzlJlfibu+FZUp0VNiD/4gVtTO7qtLoIvZzOdVFcL3TsrkySoRIYbLuOilPCqcPk/iuCt5ENE2cgLoJA5KHKAO0iLoQBm4ptFJjmQhcBHckPslTgm0SIV0LY2+oUSersCShClbkg9GAi4ibLI4OFiXG3PTkp/bg7IQvRRVRSOJKTcmMyPFrEaKAybKbdP2EIVkQyLipuM7d26+bea7pK7QIQuX58UppnU8CTcaJ7KtPNqEiFzGb0PCVJJUWSoUEscp6y6taepQhWRUlx1acNXdCFJD7ENVZKyoQhR7BnJfncGDnuf6RurlsuwGnIIQut4cVws5HmyfJIlMlSiWyRC0mSykqai8qu6ebRCFefQQZHkmTb5tEIVUFlXSVH8crQPl0QhTLsshhs+qc7VKhVJsO2QhCgL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7406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747963"/>
            <a:ext cx="7772400" cy="1362075"/>
          </a:xfrm>
        </p:spPr>
        <p:txBody>
          <a:bodyPr/>
          <a:lstStyle/>
          <a:p>
            <a:r>
              <a:rPr lang="en-ZA" smtClean="0">
                <a:solidFill>
                  <a:srgbClr val="0070C0"/>
                </a:solidFill>
              </a:rPr>
              <a:t>SO WHAT IS A </a:t>
            </a:r>
            <a:r>
              <a:rPr lang="el-GR" cap="none" smtClean="0">
                <a:solidFill>
                  <a:srgbClr val="0070C0"/>
                </a:solidFill>
              </a:rPr>
              <a:t>μ</a:t>
            </a:r>
            <a:r>
              <a:rPr lang="en-ZA" cap="none" smtClean="0">
                <a:solidFill>
                  <a:srgbClr val="0070C0"/>
                </a:solidFill>
              </a:rPr>
              <a:t>P OR A </a:t>
            </a:r>
            <a:r>
              <a:rPr lang="el-GR" cap="none" smtClean="0">
                <a:solidFill>
                  <a:srgbClr val="0070C0"/>
                </a:solidFill>
              </a:rPr>
              <a:t>μ</a:t>
            </a:r>
            <a:r>
              <a:rPr lang="en-ZA" cap="none" smtClean="0">
                <a:solidFill>
                  <a:srgbClr val="0070C0"/>
                </a:solidFill>
              </a:rPr>
              <a:t>C?</a:t>
            </a:r>
            <a:endParaRPr lang="en-ZA" cap="none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1975" y="581025"/>
            <a:ext cx="8094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mtClean="0"/>
              <a:t>Before we start on the car, we need to have a little background…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49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smtClean="0"/>
              <a:t>A microprocessor is a…</a:t>
            </a:r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3097528"/>
            <a:ext cx="7772400" cy="3266696"/>
          </a:xfrm>
        </p:spPr>
        <p:txBody>
          <a:bodyPr/>
          <a:lstStyle/>
          <a:p>
            <a:pPr marL="533400" indent="-533400" algn="just">
              <a:lnSpc>
                <a:spcPct val="114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ZA" sz="2400" smtClean="0">
                <a:solidFill>
                  <a:srgbClr val="002060"/>
                </a:solidFill>
              </a:rPr>
              <a:t>digital </a:t>
            </a:r>
            <a:r>
              <a:rPr lang="en-ZA" sz="2400" dirty="0" smtClean="0">
                <a:solidFill>
                  <a:srgbClr val="002060"/>
                </a:solidFill>
              </a:rPr>
              <a:t>device that</a:t>
            </a: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accepts data from a number of input lines</a:t>
            </a: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processes the data according to software in the micro</a:t>
            </a: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produces a number of output signals</a:t>
            </a:r>
          </a:p>
          <a:p>
            <a:pPr marL="0" indent="0" algn="just">
              <a:lnSpc>
                <a:spcPct val="114000"/>
              </a:lnSpc>
              <a:spcBef>
                <a:spcPts val="600"/>
              </a:spcBef>
              <a:buNone/>
            </a:pPr>
            <a:r>
              <a:rPr lang="en-ZA" sz="2400" smtClean="0">
                <a:solidFill>
                  <a:srgbClr val="002060"/>
                </a:solidFill>
              </a:rPr>
              <a:t>and has inputs and outputs</a:t>
            </a:r>
            <a:endParaRPr lang="en-ZA" sz="2400" dirty="0" smtClean="0">
              <a:solidFill>
                <a:srgbClr val="002060"/>
              </a:solidFill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discrete on/off signal from sensor or </a:t>
            </a:r>
            <a:r>
              <a:rPr lang="en-ZA" sz="2000" smtClean="0">
                <a:solidFill>
                  <a:srgbClr val="002060"/>
                </a:solidFill>
              </a:rPr>
              <a:t>other device, i.e. 1 or 0</a:t>
            </a:r>
            <a:endParaRPr lang="en-ZA" sz="2000" dirty="0" smtClean="0">
              <a:solidFill>
                <a:srgbClr val="002060"/>
              </a:solidFill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parallel group to represent binary number, e.g. 10110010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120" y="1556792"/>
            <a:ext cx="17240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</a:t>
            </a:r>
            <a:r>
              <a:rPr lang="en-US" u="sng" dirty="0" smtClean="0"/>
              <a:t>controller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micro</a:t>
            </a:r>
            <a:r>
              <a:rPr lang="en-US" u="sng" dirty="0" smtClean="0"/>
              <a:t>processor</a:t>
            </a:r>
            <a:endParaRPr lang="en-US" u="sng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540000" y="1440000"/>
            <a:ext cx="7772400" cy="41148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ZA" sz="2400" dirty="0" smtClean="0">
                <a:solidFill>
                  <a:srgbClr val="002060"/>
                </a:solidFill>
              </a:rPr>
              <a:t>A micro</a:t>
            </a:r>
            <a:r>
              <a:rPr lang="en-ZA" sz="2400" u="sng" dirty="0" smtClean="0">
                <a:solidFill>
                  <a:srgbClr val="002060"/>
                </a:solidFill>
              </a:rPr>
              <a:t>controller</a:t>
            </a:r>
            <a:r>
              <a:rPr lang="en-ZA" sz="2400" dirty="0" smtClean="0">
                <a:solidFill>
                  <a:srgbClr val="002060"/>
                </a:solidFill>
              </a:rPr>
              <a:t> </a:t>
            </a:r>
            <a:r>
              <a:rPr lang="en-ZA" sz="2400" dirty="0" err="1" smtClean="0">
                <a:solidFill>
                  <a:srgbClr val="002060"/>
                </a:solidFill>
              </a:rPr>
              <a:t>consistes</a:t>
            </a:r>
            <a:r>
              <a:rPr lang="en-ZA" sz="2400" dirty="0" smtClean="0">
                <a:solidFill>
                  <a:srgbClr val="002060"/>
                </a:solidFill>
              </a:rPr>
              <a:t> of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002060"/>
                </a:solidFill>
              </a:rPr>
              <a:t>a micro</a:t>
            </a:r>
            <a:r>
              <a:rPr lang="en-US" sz="2000" u="sng" dirty="0" smtClean="0">
                <a:solidFill>
                  <a:srgbClr val="002060"/>
                </a:solidFill>
              </a:rPr>
              <a:t>processor</a:t>
            </a:r>
            <a:r>
              <a:rPr lang="en-US" sz="2000" dirty="0" smtClean="0">
                <a:solidFill>
                  <a:srgbClr val="002060"/>
                </a:solidFill>
              </a:rPr>
              <a:t>, i.e. CPU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002060"/>
                </a:solidFill>
              </a:rPr>
              <a:t>onboard memory, and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002060"/>
                </a:solidFill>
              </a:rPr>
              <a:t>onboard peripherals, e.g. ADC, PWM, etc.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5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Where do </a:t>
            </a:r>
            <a:r>
              <a:rPr lang="en-ZA" dirty="0"/>
              <a:t>microprocessors </a:t>
            </a:r>
            <a:r>
              <a:rPr lang="en-ZA" dirty="0" smtClean="0"/>
              <a:t>come from and where do we use them?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28800"/>
            <a:ext cx="7772400" cy="4717136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400" dirty="0" smtClean="0">
                <a:solidFill>
                  <a:srgbClr val="002060"/>
                </a:solidFill>
              </a:rPr>
              <a:t>Became commercially available in 1971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4 bit Intel 4004</a:t>
            </a:r>
          </a:p>
          <a:p>
            <a:pPr lvl="2">
              <a:lnSpc>
                <a:spcPct val="114000"/>
              </a:lnSpc>
              <a:spcBef>
                <a:spcPts val="600"/>
              </a:spcBef>
            </a:pPr>
            <a:r>
              <a:rPr lang="en-ZA" sz="1800" dirty="0" smtClean="0">
                <a:solidFill>
                  <a:srgbClr val="002060"/>
                </a:solidFill>
              </a:rPr>
              <a:t>4 bit micros still used today for simple applications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1980s came 8 bit micros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4 </a:t>
            </a:r>
            <a:r>
              <a:rPr lang="en-ZA" sz="2000" dirty="0" smtClean="0">
                <a:solidFill>
                  <a:srgbClr val="002060"/>
                </a:solidFill>
                <a:sym typeface="Wingdings"/>
              </a:rPr>
              <a:t> 8  16  32  64 bit microprocessors</a:t>
            </a:r>
            <a:endParaRPr lang="en-ZA" sz="2000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600"/>
              </a:spcBef>
              <a:buNone/>
            </a:pPr>
            <a:endParaRPr lang="en-ZA" sz="2400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600"/>
              </a:spcBef>
              <a:buNone/>
            </a:pPr>
            <a:endParaRPr lang="en-ZA" sz="2400" dirty="0" smtClean="0">
              <a:solidFill>
                <a:srgbClr val="002060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ZA" sz="2400" dirty="0" smtClean="0">
              <a:solidFill>
                <a:srgbClr val="002060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400" dirty="0" smtClean="0">
                <a:solidFill>
                  <a:srgbClr val="002060"/>
                </a:solidFill>
              </a:rPr>
              <a:t>Today they are being used in…</a:t>
            </a:r>
          </a:p>
          <a:p>
            <a:pPr marL="457200" lvl="1" indent="0">
              <a:lnSpc>
                <a:spcPct val="114000"/>
              </a:lnSpc>
              <a:spcBef>
                <a:spcPts val="600"/>
              </a:spcBef>
              <a:buNone/>
            </a:pPr>
            <a:r>
              <a:rPr lang="en-ZA" dirty="0" smtClean="0">
                <a:solidFill>
                  <a:srgbClr val="002060"/>
                </a:solidFill>
              </a:rPr>
              <a:t>… and as the controller for our ARV.</a:t>
            </a:r>
            <a:endParaRPr lang="en-ZA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7819" y="3786173"/>
            <a:ext cx="5934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002060"/>
                </a:solidFill>
                <a:sym typeface="Wingdings"/>
              </a:rPr>
              <a:t></a:t>
            </a:r>
          </a:p>
          <a:p>
            <a:pPr algn="ctr"/>
            <a:r>
              <a:rPr lang="en-ZA" sz="2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PCs</a:t>
            </a:r>
            <a:endParaRPr lang="en-ZA" sz="20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160" y="3786173"/>
            <a:ext cx="1993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002060"/>
                </a:solidFill>
                <a:sym typeface="Wingdings"/>
              </a:rPr>
              <a:t></a:t>
            </a:r>
            <a:endParaRPr lang="en-ZA" sz="1600" dirty="0" smtClean="0">
              <a:solidFill>
                <a:srgbClr val="002060"/>
              </a:solidFill>
              <a:sym typeface="Wingdings"/>
            </a:endParaRPr>
          </a:p>
          <a:p>
            <a:pPr algn="ctr"/>
            <a:endParaRPr lang="en-ZA" sz="1600" dirty="0" smtClean="0">
              <a:solidFill>
                <a:srgbClr val="002060"/>
              </a:solidFill>
              <a:sym typeface="Wingdings"/>
            </a:endParaRPr>
          </a:p>
          <a:p>
            <a:pPr algn="ctr"/>
            <a:r>
              <a:rPr lang="en-ZA" sz="2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Desktop</a:t>
            </a:r>
          </a:p>
          <a:p>
            <a:pPr algn="ctr"/>
            <a:r>
              <a:rPr lang="en-ZA" sz="2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microcomputers</a:t>
            </a:r>
            <a:endParaRPr lang="en-ZA" sz="20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884746" y="4191688"/>
            <a:ext cx="0" cy="256204"/>
          </a:xfrm>
          <a:prstGeom prst="line">
            <a:avLst/>
          </a:prstGeom>
          <a:ln>
            <a:solidFill>
              <a:srgbClr val="687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65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>
                <a:latin typeface="Arial" pitchFamily="34" charset="0"/>
                <a:cs typeface="Arial" pitchFamily="34" charset="0"/>
              </a:rPr>
              <a:t>Assistant Lecturers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AGS -  </a:t>
            </a:r>
            <a:r>
              <a:rPr lang="en-ZA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Mr </a:t>
            </a:r>
            <a:r>
              <a:rPr lang="en-ZA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Alkmaar Swart </a:t>
            </a:r>
            <a:endParaRPr lang="en-ZA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ZA" b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Race Day </a:t>
            </a:r>
            <a:r>
              <a:rPr lang="en-ZA" b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ZA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Mr </a:t>
            </a:r>
            <a:r>
              <a:rPr lang="en-ZA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Bernard </a:t>
            </a:r>
            <a:r>
              <a:rPr lang="en-ZA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Bauermeister </a:t>
            </a:r>
            <a:endParaRPr lang="en-ZA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ZA" b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Pracs </a:t>
            </a:r>
            <a:r>
              <a:rPr lang="en-ZA" b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ZA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Mr Duayne </a:t>
            </a:r>
            <a:r>
              <a:rPr lang="en-ZA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Strydom</a:t>
            </a:r>
          </a:p>
          <a:p>
            <a:r>
              <a:rPr lang="en-ZA" b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Theory - </a:t>
            </a:r>
            <a:r>
              <a:rPr lang="en-ZA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Mr Jacques </a:t>
            </a:r>
            <a:r>
              <a:rPr lang="en-ZA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Van der Westhuizen</a:t>
            </a:r>
          </a:p>
          <a:p>
            <a:r>
              <a:rPr lang="en-ZA" b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General – </a:t>
            </a:r>
            <a:r>
              <a:rPr lang="en-ZA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Ms Elizabeth Stanley</a:t>
            </a:r>
            <a:endParaRPr lang="en-ZA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61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mtClean="0"/>
              <a:t>"OUR" micros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mtClean="0"/>
              <a:t>PIC18F45K20 (95% of module's focus)</a:t>
            </a:r>
          </a:p>
          <a:p>
            <a:r>
              <a:rPr lang="en-ZA" smtClean="0"/>
              <a:t>PIC32MX220F032 (5% of module's focus)</a:t>
            </a:r>
          </a:p>
          <a:p>
            <a:pPr marL="0" indent="0">
              <a:buNone/>
            </a:pPr>
            <a:endParaRPr lang="en-ZA" smtClean="0"/>
          </a:p>
          <a:p>
            <a:pPr marL="0" indent="0">
              <a:buNone/>
            </a:pPr>
            <a:endParaRPr lang="en-ZA" smtClean="0"/>
          </a:p>
        </p:txBody>
      </p:sp>
    </p:spTree>
    <p:extLst>
      <p:ext uri="{BB962C8B-B14F-4D97-AF65-F5344CB8AC3E}">
        <p14:creationId xmlns:p14="http://schemas.microsoft.com/office/powerpoint/2010/main" val="40949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smtClean="0"/>
              <a:t>Micros can’t think…</a:t>
            </a:r>
            <a:endParaRPr lang="en-GB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ZA" smtClean="0">
                <a:solidFill>
                  <a:srgbClr val="002060"/>
                </a:solidFill>
              </a:rPr>
              <a:t>…so you have to tell them </a:t>
            </a:r>
            <a:r>
              <a:rPr lang="en-ZA" u="sng" smtClean="0">
                <a:solidFill>
                  <a:srgbClr val="002060"/>
                </a:solidFill>
              </a:rPr>
              <a:t>exactly</a:t>
            </a:r>
            <a:r>
              <a:rPr lang="en-ZA" smtClean="0">
                <a:solidFill>
                  <a:srgbClr val="002060"/>
                </a:solidFill>
              </a:rPr>
              <a:t> what to do.</a:t>
            </a:r>
          </a:p>
          <a:p>
            <a:endParaRPr lang="en-ZA" smtClean="0">
              <a:solidFill>
                <a:srgbClr val="002060"/>
              </a:solidFill>
            </a:endParaRPr>
          </a:p>
          <a:p>
            <a:r>
              <a:rPr lang="en-ZA" smtClean="0">
                <a:solidFill>
                  <a:srgbClr val="002060"/>
                </a:solidFill>
              </a:rPr>
              <a:t>Programs (software)</a:t>
            </a:r>
          </a:p>
          <a:p>
            <a:pPr lvl="1"/>
            <a:r>
              <a:rPr lang="en-ZA" smtClean="0">
                <a:solidFill>
                  <a:srgbClr val="002060"/>
                </a:solidFill>
              </a:rPr>
              <a:t>set of instructions stored in computer's memory </a:t>
            </a:r>
          </a:p>
          <a:p>
            <a:pPr lvl="1"/>
            <a:r>
              <a:rPr lang="en-ZA" smtClean="0">
                <a:solidFill>
                  <a:srgbClr val="002060"/>
                </a:solidFill>
              </a:rPr>
              <a:t>machine instructions coded as binary numbers</a:t>
            </a:r>
          </a:p>
          <a:p>
            <a:r>
              <a:rPr lang="en-ZA" smtClean="0">
                <a:solidFill>
                  <a:srgbClr val="002060"/>
                </a:solidFill>
              </a:rPr>
              <a:t>Instruction are</a:t>
            </a:r>
          </a:p>
          <a:p>
            <a:pPr lvl="1"/>
            <a:r>
              <a:rPr lang="en-ZA" smtClean="0">
                <a:solidFill>
                  <a:srgbClr val="002060"/>
                </a:solidFill>
              </a:rPr>
              <a:t>fetched from memory</a:t>
            </a:r>
          </a:p>
          <a:p>
            <a:pPr lvl="1"/>
            <a:r>
              <a:rPr lang="en-ZA" smtClean="0">
                <a:solidFill>
                  <a:srgbClr val="002060"/>
                </a:solidFill>
              </a:rPr>
              <a:t>decoded in control unit of CPU…</a:t>
            </a:r>
          </a:p>
          <a:p>
            <a:pPr lvl="1"/>
            <a:r>
              <a:rPr lang="en-ZA" smtClean="0">
                <a:solidFill>
                  <a:srgbClr val="002060"/>
                </a:solidFill>
              </a:rPr>
              <a:t>which generates control signals to trigger operation</a:t>
            </a:r>
          </a:p>
        </p:txBody>
      </p:sp>
    </p:spTree>
    <p:extLst>
      <p:ext uri="{BB962C8B-B14F-4D97-AF65-F5344CB8AC3E}">
        <p14:creationId xmlns:p14="http://schemas.microsoft.com/office/powerpoint/2010/main" val="4280542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representation in micros</a:t>
            </a:r>
            <a:endParaRPr lang="en-GB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33728"/>
            <a:ext cx="7772400" cy="4114800"/>
          </a:xfrm>
        </p:spPr>
        <p:txBody>
          <a:bodyPr/>
          <a:lstStyle/>
          <a:p>
            <a:pPr marL="533400" indent="-533400">
              <a:lnSpc>
                <a:spcPct val="114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sz="2400" dirty="0" smtClean="0"/>
              <a:t>Digital system signals in one of two states: 0 or 1</a:t>
            </a:r>
          </a:p>
          <a:p>
            <a:pPr>
              <a:lnSpc>
                <a:spcPct val="114000"/>
              </a:lnSpc>
              <a:spcBef>
                <a:spcPts val="600"/>
              </a:spcBef>
              <a:buClr>
                <a:srgbClr val="002060"/>
              </a:buClr>
            </a:pPr>
            <a:r>
              <a:rPr lang="en-GB" sz="2000" dirty="0" smtClean="0">
                <a:solidFill>
                  <a:srgbClr val="FF0000"/>
                </a:solidFill>
              </a:rPr>
              <a:t>B</a:t>
            </a:r>
            <a:r>
              <a:rPr lang="en-GB" sz="2000" dirty="0" smtClean="0"/>
              <a:t>inary dig</a:t>
            </a:r>
            <a:r>
              <a:rPr lang="en-GB" sz="2000" dirty="0" smtClean="0">
                <a:solidFill>
                  <a:srgbClr val="FF0000"/>
                </a:solidFill>
              </a:rPr>
              <a:t>its</a:t>
            </a:r>
            <a:r>
              <a:rPr lang="en-GB" sz="2000" dirty="0" smtClean="0"/>
              <a:t> = bits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GB" sz="2000" dirty="0" smtClean="0"/>
              <a:t>Bits represented by voltage levels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GB" sz="1800" dirty="0" smtClean="0"/>
              <a:t>Logic 1 = 5 V (ideal)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GB" sz="1800" dirty="0" smtClean="0"/>
              <a:t>Logic 0 = 0 V (ideal)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GB" sz="1800" dirty="0" smtClean="0"/>
              <a:t>TTL (transistor-transistor logic)</a:t>
            </a:r>
          </a:p>
          <a:p>
            <a:pPr lvl="2">
              <a:lnSpc>
                <a:spcPct val="114000"/>
              </a:lnSpc>
              <a:spcBef>
                <a:spcPts val="600"/>
              </a:spcBef>
            </a:pPr>
            <a:r>
              <a:rPr lang="en-GB" sz="1600" dirty="0" smtClean="0"/>
              <a:t>Inputs		Low 0 to 0.8 V	High 2.0 to 5.0 V</a:t>
            </a:r>
          </a:p>
          <a:p>
            <a:pPr lvl="2">
              <a:lnSpc>
                <a:spcPct val="114000"/>
              </a:lnSpc>
              <a:spcBef>
                <a:spcPts val="600"/>
              </a:spcBef>
            </a:pPr>
            <a:r>
              <a:rPr lang="en-GB" sz="1600" dirty="0" smtClean="0"/>
              <a:t>Outputs	Low 0 to 1.5 V	High 3.5 to 5.0 V	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GB" sz="1800" dirty="0" smtClean="0"/>
              <a:t>CMOS (complementary metal oxide semiconductors)</a:t>
            </a:r>
          </a:p>
          <a:p>
            <a:pPr lvl="2">
              <a:lnSpc>
                <a:spcPct val="114000"/>
              </a:lnSpc>
              <a:spcBef>
                <a:spcPts val="600"/>
              </a:spcBef>
            </a:pPr>
            <a:r>
              <a:rPr lang="en-GB" sz="1600" dirty="0" smtClean="0"/>
              <a:t>Inputs		Low 0 to 1.5 V	High 3.5 to 5.0 V</a:t>
            </a:r>
          </a:p>
          <a:p>
            <a:pPr lvl="2">
              <a:lnSpc>
                <a:spcPct val="114000"/>
              </a:lnSpc>
              <a:spcBef>
                <a:spcPts val="600"/>
              </a:spcBef>
            </a:pPr>
            <a:r>
              <a:rPr lang="en-GB" sz="1600" dirty="0" smtClean="0"/>
              <a:t>Outputs	Low 0 V		High 5.0 V	</a:t>
            </a:r>
          </a:p>
          <a:p>
            <a:pPr lvl="1">
              <a:lnSpc>
                <a:spcPct val="80000"/>
              </a:lnSpc>
            </a:pPr>
            <a:endParaRPr lang="en-GB" sz="1600" dirty="0" smtClean="0"/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/>
              <a:t>Assembly language</a:t>
            </a:r>
            <a:endParaRPr lang="en-GB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84313"/>
            <a:ext cx="7772400" cy="4897437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lang="en-ZA" sz="2000" smtClean="0">
                <a:solidFill>
                  <a:srgbClr val="002060"/>
                </a:solidFill>
              </a:rPr>
              <a:t>Programmer needs to enter instructions, debug and maintain code</a:t>
            </a:r>
            <a:endParaRPr lang="en-US" sz="2000" smtClean="0">
              <a:solidFill>
                <a:srgbClr val="002060"/>
              </a:solidFill>
            </a:endParaRPr>
          </a:p>
          <a:p>
            <a:pPr marL="533400" indent="-533400" eaLnBrk="1" hangingPunct="1"/>
            <a:r>
              <a:rPr lang="en-US" sz="2000" smtClean="0">
                <a:solidFill>
                  <a:srgbClr val="002060"/>
                </a:solidFill>
              </a:rPr>
              <a:t>using binary format </a:t>
            </a:r>
          </a:p>
          <a:p>
            <a:pPr marL="914400" lvl="1" indent="-457200" eaLnBrk="1" hangingPunct="1"/>
            <a:r>
              <a:rPr lang="en-US" sz="1800" smtClean="0">
                <a:solidFill>
                  <a:srgbClr val="002060"/>
                </a:solidFill>
              </a:rPr>
              <a:t>e.g. 0000 1000 0000 0011 (Not likely!)</a:t>
            </a:r>
          </a:p>
          <a:p>
            <a:pPr marL="533400" indent="-533400" eaLnBrk="1" hangingPunct="1"/>
            <a:r>
              <a:rPr lang="en-US" sz="2000" smtClean="0">
                <a:solidFill>
                  <a:srgbClr val="002060"/>
                </a:solidFill>
              </a:rPr>
              <a:t>or in hex</a:t>
            </a:r>
          </a:p>
          <a:p>
            <a:pPr marL="914400" lvl="1" indent="-457200" eaLnBrk="1" hangingPunct="1"/>
            <a:r>
              <a:rPr lang="en-GB" sz="1800" smtClean="0">
                <a:solidFill>
                  <a:srgbClr val="002060"/>
                </a:solidFill>
              </a:rPr>
              <a:t>0803h (Still doesn't mean anything to the novice.)</a:t>
            </a:r>
          </a:p>
          <a:p>
            <a:pPr marL="533400" indent="-533400" eaLnBrk="1" hangingPunct="1"/>
            <a:r>
              <a:rPr lang="en-US" sz="2000" smtClean="0">
                <a:solidFill>
                  <a:srgbClr val="002060"/>
                </a:solidFill>
              </a:rPr>
              <a:t>or perhaps </a:t>
            </a:r>
          </a:p>
          <a:p>
            <a:pPr marL="914400" lvl="1" indent="-457200" eaLnBrk="1" hangingPunct="1"/>
            <a:r>
              <a:rPr lang="en-GB" sz="1800" smtClean="0">
                <a:solidFill>
                  <a:srgbClr val="002060"/>
                </a:solidFill>
              </a:rPr>
              <a:t>movf 03h, 0 (Looks a tiny bit better. Maybe </a:t>
            </a:r>
            <a:r>
              <a:rPr lang="en-GB" sz="1800" i="1" smtClean="0">
                <a:solidFill>
                  <a:srgbClr val="002060"/>
                </a:solidFill>
              </a:rPr>
              <a:t>move</a:t>
            </a:r>
            <a:r>
              <a:rPr lang="en-GB" sz="1800" smtClean="0">
                <a:solidFill>
                  <a:srgbClr val="002060"/>
                </a:solidFill>
              </a:rPr>
              <a:t> something?)</a:t>
            </a:r>
          </a:p>
          <a:p>
            <a:pPr marL="533400" indent="-533400" eaLnBrk="1" hangingPunct="1"/>
            <a:r>
              <a:rPr lang="en-US" sz="2000" smtClean="0">
                <a:solidFill>
                  <a:srgbClr val="002060"/>
                </a:solidFill>
              </a:rPr>
              <a:t>or how about</a:t>
            </a:r>
          </a:p>
          <a:p>
            <a:pPr marL="914400" lvl="1" indent="-457200" eaLnBrk="1" hangingPunct="1"/>
            <a:r>
              <a:rPr lang="en-GB" sz="1800" smtClean="0">
                <a:solidFill>
                  <a:srgbClr val="002060"/>
                </a:solidFill>
              </a:rPr>
              <a:t>movf STATUS, W</a:t>
            </a:r>
          </a:p>
          <a:p>
            <a:pPr marL="914400" lvl="1" indent="-457200" eaLnBrk="1" hangingPunct="1"/>
            <a:r>
              <a:rPr lang="en-US" sz="1800" smtClean="0">
                <a:solidFill>
                  <a:srgbClr val="002060"/>
                </a:solidFill>
              </a:rPr>
              <a:t>meaning "</a:t>
            </a:r>
            <a:r>
              <a:rPr lang="en-GB" sz="1800" smtClean="0">
                <a:solidFill>
                  <a:srgbClr val="002060"/>
                </a:solidFill>
              </a:rPr>
              <a:t>Move the contents of a file register called Status into a register called W."</a:t>
            </a:r>
          </a:p>
          <a:p>
            <a:pPr marL="914400" lvl="1" indent="-457200" eaLnBrk="1" hangingPunct="1"/>
            <a:r>
              <a:rPr lang="en-US" sz="1800" smtClean="0">
                <a:solidFill>
                  <a:srgbClr val="002060"/>
                </a:solidFill>
              </a:rPr>
              <a:t>Yes, much better if we know what "STATUS" and "W" means!</a:t>
            </a:r>
          </a:p>
          <a:p>
            <a:pPr marL="914400" lvl="1" indent="-457200" eaLnBrk="1" hangingPunct="1"/>
            <a:endParaRPr lang="en-GB" sz="18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192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/>
              <a:t>Assembly language (2)</a:t>
            </a:r>
            <a:endParaRPr lang="en-GB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772400" cy="4800600"/>
          </a:xfrm>
        </p:spPr>
        <p:txBody>
          <a:bodyPr/>
          <a:lstStyle/>
          <a:p>
            <a:pPr eaLnBrk="1" hangingPunct="1"/>
            <a:r>
              <a:rPr lang="en-GB" smtClean="0">
                <a:solidFill>
                  <a:srgbClr val="002060"/>
                </a:solidFill>
              </a:rPr>
              <a:t>Assembly language</a:t>
            </a:r>
          </a:p>
          <a:p>
            <a:pPr lvl="1" eaLnBrk="1" hangingPunct="1"/>
            <a:r>
              <a:rPr lang="en-GB" smtClean="0">
                <a:solidFill>
                  <a:srgbClr val="002060"/>
                </a:solidFill>
              </a:rPr>
              <a:t>was developed to simplify the programming job.</a:t>
            </a:r>
          </a:p>
          <a:p>
            <a:pPr lvl="1" eaLnBrk="1" hangingPunct="1"/>
            <a:r>
              <a:rPr lang="en-ZA" smtClean="0">
                <a:solidFill>
                  <a:srgbClr val="002060"/>
                </a:solidFill>
              </a:rPr>
              <a:t>is a low-level programming language which is used to manipulate microcontroller on bit and word level.</a:t>
            </a:r>
          </a:p>
          <a:p>
            <a:pPr eaLnBrk="1" hangingPunct="1"/>
            <a:r>
              <a:rPr lang="en-ZA" smtClean="0">
                <a:solidFill>
                  <a:srgbClr val="002060"/>
                </a:solidFill>
              </a:rPr>
              <a:t>How does it get into the </a:t>
            </a:r>
            <a:r>
              <a:rPr lang="el-GR" smtClean="0">
                <a:solidFill>
                  <a:srgbClr val="002060"/>
                </a:solidFill>
                <a:cs typeface="Tahoma" pitchFamily="34" charset="0"/>
              </a:rPr>
              <a:t>μ</a:t>
            </a:r>
            <a:r>
              <a:rPr lang="en-US" smtClean="0">
                <a:solidFill>
                  <a:srgbClr val="002060"/>
                </a:solidFill>
                <a:cs typeface="Tahoma" pitchFamily="34" charset="0"/>
              </a:rPr>
              <a:t>?</a:t>
            </a:r>
            <a:endParaRPr lang="el-GR" smtClean="0">
              <a:solidFill>
                <a:srgbClr val="002060"/>
              </a:solidFill>
              <a:cs typeface="Tahoma" pitchFamily="34" charset="0"/>
            </a:endParaRPr>
          </a:p>
          <a:p>
            <a:pPr lvl="1" eaLnBrk="1" hangingPunct="1"/>
            <a:r>
              <a:rPr lang="en-ZA" smtClean="0">
                <a:solidFill>
                  <a:srgbClr val="002060"/>
                </a:solidFill>
              </a:rPr>
              <a:t>Source code: the code we write</a:t>
            </a:r>
          </a:p>
          <a:p>
            <a:pPr lvl="2" eaLnBrk="1" hangingPunct="1"/>
            <a:r>
              <a:rPr lang="en-ZA" smtClean="0">
                <a:solidFill>
                  <a:srgbClr val="002060"/>
                </a:solidFill>
              </a:rPr>
              <a:t>instructions: PIC understands them</a:t>
            </a:r>
          </a:p>
          <a:p>
            <a:pPr lvl="2" eaLnBrk="1" hangingPunct="1"/>
            <a:r>
              <a:rPr lang="en-ZA" smtClean="0">
                <a:solidFill>
                  <a:srgbClr val="002060"/>
                </a:solidFill>
              </a:rPr>
              <a:t>directives: control how the assembler builds the object code (</a:t>
            </a:r>
            <a:r>
              <a:rPr lang="en-ZA" i="1" smtClean="0">
                <a:solidFill>
                  <a:schemeClr val="accent1"/>
                </a:solidFill>
              </a:rPr>
              <a:t>see MPLAB help</a:t>
            </a:r>
            <a:r>
              <a:rPr lang="en-ZA" smtClean="0">
                <a:solidFill>
                  <a:srgbClr val="002060"/>
                </a:solidFill>
              </a:rPr>
              <a:t>)</a:t>
            </a:r>
          </a:p>
          <a:p>
            <a:pPr lvl="1" eaLnBrk="1" hangingPunct="1"/>
            <a:r>
              <a:rPr lang="en-ZA" smtClean="0">
                <a:solidFill>
                  <a:srgbClr val="002060"/>
                </a:solidFill>
              </a:rPr>
              <a:t>Assembled to hex file (object code) by assembler software</a:t>
            </a:r>
          </a:p>
          <a:p>
            <a:pPr lvl="2" eaLnBrk="1" hangingPunct="1"/>
            <a:r>
              <a:rPr lang="en-ZA" smtClean="0">
                <a:solidFill>
                  <a:srgbClr val="002060"/>
                </a:solidFill>
              </a:rPr>
              <a:t>Assembler must understand each line of code to be able to do the translation</a:t>
            </a:r>
            <a:endParaRPr lang="en-GB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49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smtClean="0"/>
              <a:t>High-level languages</a:t>
            </a:r>
            <a:endParaRPr lang="en-GB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28775"/>
            <a:ext cx="7772400" cy="4464050"/>
          </a:xfrm>
        </p:spPr>
        <p:txBody>
          <a:bodyPr/>
          <a:lstStyle/>
          <a:p>
            <a:r>
              <a:rPr lang="en-ZA" sz="2000" smtClean="0">
                <a:solidFill>
                  <a:srgbClr val="002060"/>
                </a:solidFill>
              </a:rPr>
              <a:t>To code in Assembler, the programmer must know hardware architecture of micro on which software is to be executed </a:t>
            </a:r>
          </a:p>
          <a:p>
            <a:pPr lvl="1"/>
            <a:r>
              <a:rPr lang="en-ZA" sz="1800" smtClean="0">
                <a:solidFill>
                  <a:srgbClr val="002060"/>
                </a:solidFill>
              </a:rPr>
              <a:t>(This is exactly why we program in Assembler in EMK310)</a:t>
            </a:r>
          </a:p>
          <a:p>
            <a:pPr lvl="1"/>
            <a:endParaRPr lang="en-ZA" sz="1800" smtClean="0">
              <a:solidFill>
                <a:srgbClr val="002060"/>
              </a:solidFill>
            </a:endParaRPr>
          </a:p>
          <a:p>
            <a:r>
              <a:rPr lang="en-ZA" sz="2000" smtClean="0">
                <a:solidFill>
                  <a:srgbClr val="002060"/>
                </a:solidFill>
              </a:rPr>
              <a:t>High-level languages require less knowledge of underlying hardware and the code is easier to follow. </a:t>
            </a:r>
            <a:r>
              <a:rPr lang="en-ZA" sz="2000" smtClean="0">
                <a:solidFill>
                  <a:srgbClr val="FF0000"/>
                </a:solidFill>
              </a:rPr>
              <a:t>However,…</a:t>
            </a:r>
          </a:p>
          <a:p>
            <a:pPr lvl="1"/>
            <a:r>
              <a:rPr lang="en-ZA" sz="1800" smtClean="0">
                <a:solidFill>
                  <a:srgbClr val="002060"/>
                </a:solidFill>
              </a:rPr>
              <a:t>machine code compiled from high-level language is much longer and cannot run as fast as equivalent Assembler code.</a:t>
            </a:r>
          </a:p>
          <a:p>
            <a:pPr lvl="1"/>
            <a:r>
              <a:rPr lang="en-ZA" sz="1800" smtClean="0">
                <a:solidFill>
                  <a:srgbClr val="002060"/>
                </a:solidFill>
              </a:rPr>
              <a:t>time-critical applications frequently written in Assembler.</a:t>
            </a:r>
          </a:p>
        </p:txBody>
      </p:sp>
    </p:spTree>
    <p:extLst>
      <p:ext uri="{BB962C8B-B14F-4D97-AF65-F5344CB8AC3E}">
        <p14:creationId xmlns:p14="http://schemas.microsoft.com/office/powerpoint/2010/main" val="4236361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mtClean="0"/>
              <a:t>Number </a:t>
            </a:r>
            <a:r>
              <a:rPr lang="en-ZA" smtClean="0"/>
              <a:t>systems (ERS220)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400" dirty="0" err="1" smtClean="0">
                <a:solidFill>
                  <a:srgbClr val="002060"/>
                </a:solidFill>
              </a:rPr>
              <a:t>Selfstudy</a:t>
            </a:r>
            <a:endParaRPr lang="en-ZA" sz="2400" dirty="0" smtClean="0">
              <a:solidFill>
                <a:srgbClr val="002060"/>
              </a:solidFill>
            </a:endParaRPr>
          </a:p>
          <a:p>
            <a:pPr lvl="1"/>
            <a:r>
              <a:rPr lang="en-ZA" sz="2000" dirty="0" smtClean="0">
                <a:solidFill>
                  <a:srgbClr val="002060"/>
                </a:solidFill>
              </a:rPr>
              <a:t>Binary</a:t>
            </a:r>
          </a:p>
          <a:p>
            <a:pPr lvl="1"/>
            <a:r>
              <a:rPr lang="en-ZA" sz="2000" dirty="0" smtClean="0">
                <a:solidFill>
                  <a:srgbClr val="002060"/>
                </a:solidFill>
              </a:rPr>
              <a:t>Octal</a:t>
            </a:r>
          </a:p>
          <a:p>
            <a:pPr lvl="1"/>
            <a:r>
              <a:rPr lang="en-ZA" sz="2000" dirty="0" smtClean="0">
                <a:solidFill>
                  <a:srgbClr val="002060"/>
                </a:solidFill>
              </a:rPr>
              <a:t>Hexadecimal</a:t>
            </a:r>
          </a:p>
          <a:p>
            <a:pPr lvl="1"/>
            <a:r>
              <a:rPr lang="en-ZA" sz="2000" dirty="0" smtClean="0">
                <a:solidFill>
                  <a:srgbClr val="002060"/>
                </a:solidFill>
              </a:rPr>
              <a:t>BCD</a:t>
            </a:r>
          </a:p>
          <a:p>
            <a:pPr lvl="1"/>
            <a:r>
              <a:rPr lang="en-ZA" sz="2000" dirty="0" smtClean="0">
                <a:solidFill>
                  <a:srgbClr val="002060"/>
                </a:solidFill>
              </a:rPr>
              <a:t>Binary arithmetic</a:t>
            </a:r>
          </a:p>
          <a:p>
            <a:pPr lvl="1"/>
            <a:r>
              <a:rPr lang="en-ZA" sz="2000" dirty="0" smtClean="0">
                <a:solidFill>
                  <a:srgbClr val="002060"/>
                </a:solidFill>
              </a:rPr>
              <a:t>Floating points</a:t>
            </a:r>
          </a:p>
          <a:p>
            <a:pPr lvl="1"/>
            <a:r>
              <a:rPr lang="en-ZA" sz="2000" dirty="0" smtClean="0">
                <a:solidFill>
                  <a:srgbClr val="002060"/>
                </a:solidFill>
              </a:rPr>
              <a:t>ASCII</a:t>
            </a:r>
            <a:endParaRPr lang="en-ZA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559812"/>
            <a:ext cx="7772400" cy="1362075"/>
          </a:xfrm>
        </p:spPr>
        <p:txBody>
          <a:bodyPr/>
          <a:lstStyle/>
          <a:p>
            <a:r>
              <a:rPr lang="en-ZA" dirty="0" smtClean="0">
                <a:solidFill>
                  <a:srgbClr val="0070C0"/>
                </a:solidFill>
              </a:rPr>
              <a:t>Architecture</a:t>
            </a:r>
            <a:endParaRPr lang="en-Z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smtClean="0"/>
              <a:t>Architecture</a:t>
            </a:r>
            <a:endParaRPr lang="en-GB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57338"/>
            <a:ext cx="7772400" cy="4967287"/>
          </a:xfrm>
        </p:spPr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</a:rPr>
              <a:t>What is "microcontroller architecture"?</a:t>
            </a:r>
          </a:p>
          <a:p>
            <a:pPr lvl="1"/>
            <a:r>
              <a:rPr lang="en-ZA" sz="2000" dirty="0" smtClean="0">
                <a:solidFill>
                  <a:srgbClr val="002060"/>
                </a:solidFill>
              </a:rPr>
              <a:t>What microcontrollers look like and the principles on which it operates.</a:t>
            </a:r>
          </a:p>
          <a:p>
            <a:pPr lvl="1"/>
            <a:r>
              <a:rPr lang="en-ZA" sz="2000" dirty="0" smtClean="0">
                <a:solidFill>
                  <a:srgbClr val="002060"/>
                </a:solidFill>
              </a:rPr>
              <a:t>The term includes a description of </a:t>
            </a:r>
          </a:p>
          <a:p>
            <a:pPr lvl="2"/>
            <a:r>
              <a:rPr lang="en-ZA" sz="1600" dirty="0" smtClean="0">
                <a:solidFill>
                  <a:srgbClr val="002060"/>
                </a:solidFill>
              </a:rPr>
              <a:t>the type of instruction set, </a:t>
            </a:r>
          </a:p>
          <a:p>
            <a:pPr lvl="2"/>
            <a:r>
              <a:rPr lang="en-ZA" sz="1600" dirty="0" smtClean="0">
                <a:solidFill>
                  <a:srgbClr val="002060"/>
                </a:solidFill>
              </a:rPr>
              <a:t>the memory structure,</a:t>
            </a:r>
          </a:p>
          <a:p>
            <a:pPr lvl="2"/>
            <a:r>
              <a:rPr lang="en-ZA" sz="1600" dirty="0" smtClean="0">
                <a:solidFill>
                  <a:srgbClr val="002060"/>
                </a:solidFill>
              </a:rPr>
              <a:t>the hardware setup,</a:t>
            </a:r>
          </a:p>
          <a:p>
            <a:pPr lvl="2"/>
            <a:r>
              <a:rPr lang="en-ZA" sz="1600" dirty="0" smtClean="0">
                <a:solidFill>
                  <a:srgbClr val="002060"/>
                </a:solidFill>
              </a:rPr>
              <a:t>how instructions are executed (pipelined or not),</a:t>
            </a:r>
          </a:p>
          <a:p>
            <a:pPr lvl="2"/>
            <a:r>
              <a:rPr lang="en-ZA" sz="1600" dirty="0" smtClean="0">
                <a:solidFill>
                  <a:srgbClr val="002060"/>
                </a:solidFill>
              </a:rPr>
              <a:t>word size.</a:t>
            </a:r>
          </a:p>
          <a:p>
            <a:pPr marL="457200" lvl="1" indent="0">
              <a:buNone/>
            </a:pPr>
            <a:endParaRPr lang="en-ZA" sz="2000" dirty="0">
              <a:solidFill>
                <a:srgbClr val="002060"/>
              </a:solidFill>
            </a:endParaRPr>
          </a:p>
          <a:p>
            <a:pPr lvl="1"/>
            <a:endParaRPr lang="en-ZA" dirty="0" smtClean="0">
              <a:solidFill>
                <a:srgbClr val="002060"/>
              </a:solidFill>
            </a:endParaRPr>
          </a:p>
          <a:p>
            <a:endParaRPr lang="en-ZA" dirty="0" smtClean="0">
              <a:solidFill>
                <a:srgbClr val="002060"/>
              </a:solidFill>
            </a:endParaRPr>
          </a:p>
          <a:p>
            <a:pPr lvl="1"/>
            <a:endParaRPr lang="en-GB" dirty="0" smtClean="0">
              <a:solidFill>
                <a:srgbClr val="002060"/>
              </a:solidFill>
            </a:endParaRPr>
          </a:p>
          <a:p>
            <a:pPr lvl="1"/>
            <a:endParaRPr lang="en-GB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Microprocessor systems</a:t>
            </a:r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772400" cy="48006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GB" sz="2400" dirty="0" smtClean="0">
                <a:solidFill>
                  <a:srgbClr val="002060"/>
                </a:solidFill>
              </a:rPr>
              <a:t>Components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GB" sz="2000" dirty="0">
                <a:solidFill>
                  <a:srgbClr val="002060"/>
                </a:solidFill>
              </a:rPr>
              <a:t>C</a:t>
            </a:r>
            <a:r>
              <a:rPr lang="en-GB" sz="2000" dirty="0" smtClean="0">
                <a:solidFill>
                  <a:srgbClr val="002060"/>
                </a:solidFill>
              </a:rPr>
              <a:t>entral processing unit (CPU)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rgbClr val="002060"/>
                </a:solidFill>
              </a:rPr>
              <a:t>Memory to store data &amp; instructions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rgbClr val="002060"/>
                </a:solidFill>
              </a:rPr>
              <a:t>Input/output interfaces (ports)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GB" sz="2400" dirty="0" smtClean="0">
                <a:solidFill>
                  <a:srgbClr val="002060"/>
                </a:solidFill>
              </a:rPr>
              <a:t>Digital signals move from one component to another along three buses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rgbClr val="002060"/>
                </a:solidFill>
              </a:rPr>
              <a:t>Data bus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rgbClr val="002060"/>
                </a:solidFill>
              </a:rPr>
              <a:t>Address bus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rgbClr val="002060"/>
                </a:solidFill>
              </a:rPr>
              <a:t>Control bus</a:t>
            </a:r>
          </a:p>
          <a:p>
            <a:pPr lvl="2">
              <a:lnSpc>
                <a:spcPct val="90000"/>
              </a:lnSpc>
            </a:pPr>
            <a:endParaRPr lang="en-GB" sz="105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7772400" cy="1143000"/>
          </a:xfrm>
        </p:spPr>
        <p:txBody>
          <a:bodyPr/>
          <a:lstStyle/>
          <a:p>
            <a:pPr algn="l"/>
            <a:r>
              <a:rPr lang="en-ZA" sz="3200" dirty="0" err="1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Practicals</a:t>
            </a:r>
            <a:r>
              <a:rPr lang="en-ZA" sz="3200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: Hardware</a:t>
            </a:r>
            <a:endParaRPr lang="en-ZA" sz="3200" dirty="0">
              <a:solidFill>
                <a:schemeClr val="accent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2600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ZA" sz="20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PICkit</a:t>
            </a:r>
            <a:r>
              <a:rPr lang="en-ZA" sz="20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3 included in tuition fees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ZA" sz="20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Microchip samples (sponsored by Microchip)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ZA" sz="200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N20-kit </a:t>
            </a:r>
            <a:r>
              <a:rPr lang="en-ZA" sz="200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brushed dc </a:t>
            </a:r>
            <a:r>
              <a:rPr lang="en-ZA" sz="200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motor</a:t>
            </a:r>
            <a:r>
              <a:rPr lang="en-ZA" sz="200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included in tuition </a:t>
            </a:r>
            <a:r>
              <a:rPr lang="en-ZA" sz="200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fees (compulsory motor for ARV)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endParaRPr lang="en-ZA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Collection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of </a:t>
            </a:r>
            <a:r>
              <a:rPr lang="en-US" sz="200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PICkit3, motor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&amp; </a:t>
            </a:r>
            <a:r>
              <a:rPr lang="en-US" sz="200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sponsored components</a:t>
            </a:r>
            <a:endParaRPr lang="en-US" sz="20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Refer to ClickUp page for date and time </a:t>
            </a:r>
            <a:endParaRPr lang="en-US" sz="18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Must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be registered for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the </a:t>
            </a:r>
            <a:r>
              <a:rPr lang="en-US" sz="180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module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C00000"/>
                </a:solidFill>
                <a:cs typeface="Arial" pitchFamily="34" charset="0"/>
              </a:rPr>
              <a:t>Bring along anti-static packaging for the samples (e.g. a piece of </a:t>
            </a:r>
            <a:r>
              <a:rPr lang="en-US" sz="1800" smtClean="0">
                <a:solidFill>
                  <a:srgbClr val="C00000"/>
                </a:solidFill>
                <a:cs typeface="Arial" pitchFamily="34" charset="0"/>
              </a:rPr>
              <a:t>polystyrene </a:t>
            </a:r>
            <a:r>
              <a:rPr lang="en-US" sz="1800">
                <a:solidFill>
                  <a:srgbClr val="C00000"/>
                </a:solidFill>
                <a:cs typeface="Arial" pitchFamily="34" charset="0"/>
              </a:rPr>
              <a:t>covered with foil)</a:t>
            </a:r>
            <a:endParaRPr lang="en-US" sz="1800" dirty="0">
              <a:solidFill>
                <a:srgbClr val="C00000"/>
              </a:solidFill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ZA" sz="2000" dirty="0"/>
          </a:p>
        </p:txBody>
      </p:sp>
      <p:sp>
        <p:nvSpPr>
          <p:cNvPr id="4" name="10-Point Star 3"/>
          <p:cNvSpPr/>
          <p:nvPr/>
        </p:nvSpPr>
        <p:spPr bwMode="auto">
          <a:xfrm>
            <a:off x="7162800" y="133350"/>
            <a:ext cx="1714500" cy="1714500"/>
          </a:xfrm>
          <a:prstGeom prst="star10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Collect </a:t>
            </a:r>
            <a:br>
              <a:rPr kumimoji="0" lang="en-Z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Z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on Friday</a:t>
            </a:r>
            <a:endParaRPr kumimoji="0" lang="en-Z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Architecture: </a:t>
            </a:r>
            <a:r>
              <a:rPr lang="en-ZA" dirty="0" smtClean="0"/>
              <a:t>Hardware setup</a:t>
            </a:r>
            <a:endParaRPr lang="en-Z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0000" y="1620000"/>
            <a:ext cx="5163312" cy="4315794"/>
          </a:xfrm>
        </p:spPr>
        <p:txBody>
          <a:bodyPr/>
          <a:lstStyle/>
          <a:p>
            <a:pPr marL="57150" indent="0">
              <a:buNone/>
            </a:pPr>
            <a:r>
              <a:rPr lang="en-ZA" sz="2000" dirty="0" smtClean="0">
                <a:solidFill>
                  <a:srgbClr val="002060"/>
                </a:solidFill>
              </a:rPr>
              <a:t>Microcontroller </a:t>
            </a:r>
            <a:r>
              <a:rPr lang="en-ZA" sz="2000" dirty="0">
                <a:solidFill>
                  <a:srgbClr val="002060"/>
                </a:solidFill>
              </a:rPr>
              <a:t>consists of</a:t>
            </a:r>
          </a:p>
          <a:p>
            <a:pPr>
              <a:lnSpc>
                <a:spcPct val="114000"/>
              </a:lnSpc>
            </a:pPr>
            <a:r>
              <a:rPr lang="en-ZA" sz="1800" dirty="0">
                <a:solidFill>
                  <a:srgbClr val="002060"/>
                </a:solidFill>
              </a:rPr>
              <a:t>CPU modules</a:t>
            </a:r>
            <a:endParaRPr lang="en-US" sz="1800" dirty="0">
              <a:solidFill>
                <a:srgbClr val="002060"/>
              </a:solidFill>
            </a:endParaRPr>
          </a:p>
          <a:p>
            <a:pPr lvl="1">
              <a:lnSpc>
                <a:spcPct val="114000"/>
              </a:lnSpc>
            </a:pPr>
            <a:r>
              <a:rPr lang="en-ZA" sz="1600" dirty="0">
                <a:solidFill>
                  <a:srgbClr val="002060"/>
                </a:solidFill>
              </a:rPr>
              <a:t>Arithmetic and logic unit (ALU) </a:t>
            </a:r>
          </a:p>
          <a:p>
            <a:pPr lvl="2">
              <a:lnSpc>
                <a:spcPct val="114000"/>
              </a:lnSpc>
            </a:pPr>
            <a:r>
              <a:rPr lang="en-ZA" sz="1400" dirty="0">
                <a:solidFill>
                  <a:srgbClr val="002060"/>
                </a:solidFill>
              </a:rPr>
              <a:t>Afrikaans: </a:t>
            </a:r>
            <a:r>
              <a:rPr lang="en-ZA" sz="1400" dirty="0" err="1">
                <a:solidFill>
                  <a:srgbClr val="002060"/>
                </a:solidFill>
              </a:rPr>
              <a:t>rekenkundige</a:t>
            </a:r>
            <a:r>
              <a:rPr lang="en-ZA" sz="1400" dirty="0">
                <a:solidFill>
                  <a:srgbClr val="002060"/>
                </a:solidFill>
              </a:rPr>
              <a:t>-en-</a:t>
            </a:r>
            <a:r>
              <a:rPr lang="en-ZA" sz="1400" dirty="0" err="1">
                <a:solidFill>
                  <a:srgbClr val="002060"/>
                </a:solidFill>
              </a:rPr>
              <a:t>logiese</a:t>
            </a:r>
            <a:r>
              <a:rPr lang="en-ZA" sz="1400" dirty="0">
                <a:solidFill>
                  <a:srgbClr val="002060"/>
                </a:solidFill>
              </a:rPr>
              <a:t>-</a:t>
            </a:r>
            <a:r>
              <a:rPr lang="en-ZA" sz="1400" dirty="0" err="1">
                <a:solidFill>
                  <a:srgbClr val="002060"/>
                </a:solidFill>
              </a:rPr>
              <a:t>bewerkingseenheid</a:t>
            </a:r>
            <a:endParaRPr lang="en-ZA" sz="1400" dirty="0">
              <a:solidFill>
                <a:srgbClr val="002060"/>
              </a:solidFill>
            </a:endParaRPr>
          </a:p>
          <a:p>
            <a:pPr lvl="2">
              <a:lnSpc>
                <a:spcPct val="114000"/>
              </a:lnSpc>
            </a:pPr>
            <a:r>
              <a:rPr lang="en-ZA" sz="1400" dirty="0">
                <a:solidFill>
                  <a:srgbClr val="002060"/>
                </a:solidFill>
              </a:rPr>
              <a:t> 8 bit on the 8 bit PICs</a:t>
            </a:r>
            <a:endParaRPr lang="en-US" sz="1400" dirty="0">
              <a:solidFill>
                <a:srgbClr val="002060"/>
              </a:solidFill>
            </a:endParaRPr>
          </a:p>
          <a:p>
            <a:pPr lvl="1">
              <a:lnSpc>
                <a:spcPct val="114000"/>
              </a:lnSpc>
            </a:pPr>
            <a:r>
              <a:rPr lang="en-ZA" sz="1600" dirty="0">
                <a:solidFill>
                  <a:srgbClr val="002060"/>
                </a:solidFill>
              </a:rPr>
              <a:t>Registers</a:t>
            </a:r>
          </a:p>
          <a:p>
            <a:pPr lvl="1">
              <a:lnSpc>
                <a:spcPct val="114000"/>
              </a:lnSpc>
            </a:pPr>
            <a:r>
              <a:rPr lang="en-ZA" sz="1600" dirty="0">
                <a:solidFill>
                  <a:srgbClr val="002060"/>
                </a:solidFill>
              </a:rPr>
              <a:t>Control unit [</a:t>
            </a:r>
            <a:r>
              <a:rPr lang="en-ZA" sz="1600" dirty="0" err="1">
                <a:solidFill>
                  <a:srgbClr val="002060"/>
                </a:solidFill>
              </a:rPr>
              <a:t>beheereenheid</a:t>
            </a:r>
            <a:r>
              <a:rPr lang="en-ZA" sz="1600" dirty="0">
                <a:solidFill>
                  <a:srgbClr val="002060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ZA" sz="1600" dirty="0">
                <a:solidFill>
                  <a:srgbClr val="002060"/>
                </a:solidFill>
              </a:rPr>
              <a:t>Other devices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</a:rPr>
              <a:t>Separate memories to store program &amp; data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</a:rPr>
              <a:t>Oscillator &amp; timers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</a:rPr>
              <a:t>Interfaces, e.g. ports, ADC, comparators, PWM</a:t>
            </a:r>
          </a:p>
          <a:p>
            <a:endParaRPr lang="en-ZA" sz="2000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8" y="2507454"/>
            <a:ext cx="4039214" cy="1899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33232" y="4428656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External control signals</a:t>
            </a:r>
            <a:endParaRPr lang="en-ZA" sz="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1936" y="2164138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CPU Architecture</a:t>
            </a:r>
            <a:endParaRPr lang="en-ZA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Architecture </a:t>
            </a:r>
            <a:endParaRPr lang="en-GB" dirty="0" smtClean="0"/>
          </a:p>
        </p:txBody>
      </p:sp>
      <p:sp>
        <p:nvSpPr>
          <p:cNvPr id="44038" name="Rectangle 6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2590800" cy="13684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ZA" sz="2000" dirty="0" smtClean="0">
                <a:solidFill>
                  <a:srgbClr val="002060"/>
                </a:solidFill>
              </a:rPr>
              <a:t>PIC18F45K20</a:t>
            </a:r>
            <a:endParaRPr lang="en-US" sz="2000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datasheet p. 15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GB" sz="2000" dirty="0" smtClean="0">
              <a:solidFill>
                <a:srgbClr val="002060"/>
              </a:solidFill>
            </a:endParaRPr>
          </a:p>
        </p:txBody>
      </p:sp>
      <p:pic>
        <p:nvPicPr>
          <p:cNvPr id="1024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8" y="0"/>
            <a:ext cx="561816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1403350" y="4581525"/>
            <a:ext cx="200025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sz="1600">
                <a:solidFill>
                  <a:srgbClr val="0033CC"/>
                </a:solidFill>
                <a:latin typeface="Tahoma" pitchFamily="34" charset="0"/>
              </a:rPr>
              <a:t>Clock &amp; timing unit</a:t>
            </a:r>
          </a:p>
          <a:p>
            <a:pPr eaLnBrk="1" hangingPunct="1">
              <a:spcBef>
                <a:spcPct val="50000"/>
              </a:spcBef>
            </a:pPr>
            <a:endParaRPr lang="en-US">
              <a:solidFill>
                <a:srgbClr val="0033CC"/>
              </a:solidFill>
            </a:endParaRPr>
          </a:p>
        </p:txBody>
      </p:sp>
      <p:sp>
        <p:nvSpPr>
          <p:cNvPr id="10246" name="Line 11"/>
          <p:cNvSpPr>
            <a:spLocks noChangeShapeType="1"/>
          </p:cNvSpPr>
          <p:nvPr/>
        </p:nvSpPr>
        <p:spPr bwMode="auto">
          <a:xfrm>
            <a:off x="3276600" y="4724400"/>
            <a:ext cx="18002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10247" name="Text Box 12"/>
          <p:cNvSpPr txBox="1">
            <a:spLocks noChangeArrowheads="1"/>
          </p:cNvSpPr>
          <p:nvPr/>
        </p:nvSpPr>
        <p:spPr bwMode="auto">
          <a:xfrm>
            <a:off x="2627313" y="3500438"/>
            <a:ext cx="2000250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sz="1600">
                <a:solidFill>
                  <a:srgbClr val="FF00FF"/>
                </a:solidFill>
                <a:latin typeface="Tahoma" pitchFamily="34" charset="0"/>
              </a:rPr>
              <a:t>ALU</a:t>
            </a:r>
          </a:p>
          <a:p>
            <a:pPr eaLnBrk="1" hangingPunct="1">
              <a:spcBef>
                <a:spcPct val="50000"/>
              </a:spcBef>
            </a:pPr>
            <a:endParaRPr lang="en-US">
              <a:solidFill>
                <a:srgbClr val="FF00FF"/>
              </a:solidFill>
            </a:endParaRPr>
          </a:p>
        </p:txBody>
      </p:sp>
      <p:sp>
        <p:nvSpPr>
          <p:cNvPr id="10248" name="Line 13"/>
          <p:cNvSpPr>
            <a:spLocks noChangeShapeType="1"/>
          </p:cNvSpPr>
          <p:nvPr/>
        </p:nvSpPr>
        <p:spPr bwMode="auto">
          <a:xfrm>
            <a:off x="3132138" y="3644900"/>
            <a:ext cx="3240087" cy="79216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10249" name="Text Box 14"/>
          <p:cNvSpPr txBox="1">
            <a:spLocks noChangeArrowheads="1"/>
          </p:cNvSpPr>
          <p:nvPr/>
        </p:nvSpPr>
        <p:spPr bwMode="auto">
          <a:xfrm>
            <a:off x="1979613" y="2924175"/>
            <a:ext cx="200025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sz="1600">
                <a:solidFill>
                  <a:srgbClr val="856599"/>
                </a:solidFill>
                <a:latin typeface="Tahoma" pitchFamily="34" charset="0"/>
              </a:rPr>
              <a:t>I/O Ports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0250" name="Line 15"/>
          <p:cNvSpPr>
            <a:spLocks noChangeShapeType="1"/>
          </p:cNvSpPr>
          <p:nvPr/>
        </p:nvSpPr>
        <p:spPr bwMode="auto">
          <a:xfrm flipV="1">
            <a:off x="2916238" y="2349500"/>
            <a:ext cx="4464050" cy="719138"/>
          </a:xfrm>
          <a:prstGeom prst="line">
            <a:avLst/>
          </a:prstGeom>
          <a:noFill/>
          <a:ln w="28575">
            <a:solidFill>
              <a:srgbClr val="8565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10251" name="Oval 16"/>
          <p:cNvSpPr>
            <a:spLocks noChangeArrowheads="1"/>
          </p:cNvSpPr>
          <p:nvPr/>
        </p:nvSpPr>
        <p:spPr bwMode="auto">
          <a:xfrm>
            <a:off x="6156325" y="333375"/>
            <a:ext cx="863600" cy="431800"/>
          </a:xfrm>
          <a:prstGeom prst="ellipse">
            <a:avLst/>
          </a:prstGeom>
          <a:noFill/>
          <a:ln w="28575">
            <a:solidFill>
              <a:srgbClr val="99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10252" name="Oval 17"/>
          <p:cNvSpPr>
            <a:spLocks noChangeArrowheads="1"/>
          </p:cNvSpPr>
          <p:nvPr/>
        </p:nvSpPr>
        <p:spPr bwMode="auto">
          <a:xfrm>
            <a:off x="3708400" y="1412875"/>
            <a:ext cx="863600" cy="431800"/>
          </a:xfrm>
          <a:prstGeom prst="ellips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10253" name="Oval 18"/>
          <p:cNvSpPr>
            <a:spLocks noChangeArrowheads="1"/>
          </p:cNvSpPr>
          <p:nvPr/>
        </p:nvSpPr>
        <p:spPr bwMode="auto">
          <a:xfrm>
            <a:off x="4787900" y="1052513"/>
            <a:ext cx="863600" cy="43180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10254" name="Text Box 19"/>
          <p:cNvSpPr txBox="1">
            <a:spLocks noChangeArrowheads="1"/>
          </p:cNvSpPr>
          <p:nvPr/>
        </p:nvSpPr>
        <p:spPr bwMode="auto">
          <a:xfrm>
            <a:off x="2195513" y="5445125"/>
            <a:ext cx="200025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sz="1600">
                <a:solidFill>
                  <a:srgbClr val="6600FF"/>
                </a:solidFill>
                <a:latin typeface="Tahoma" pitchFamily="34" charset="0"/>
              </a:rPr>
              <a:t>Timers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cxnSp>
        <p:nvCxnSpPr>
          <p:cNvPr id="10255" name="AutoShape 23"/>
          <p:cNvCxnSpPr>
            <a:cxnSpLocks noChangeShapeType="1"/>
            <a:stCxn id="10244" idx="2"/>
            <a:endCxn id="10244" idx="2"/>
          </p:cNvCxnSpPr>
          <p:nvPr/>
        </p:nvCxnSpPr>
        <p:spPr bwMode="auto">
          <a:xfrm rot="16200000" flipH="1">
            <a:off x="6335713" y="6858000"/>
            <a:ext cx="1588" cy="1587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6" name="Line 25"/>
          <p:cNvSpPr>
            <a:spLocks noChangeShapeType="1"/>
          </p:cNvSpPr>
          <p:nvPr/>
        </p:nvSpPr>
        <p:spPr bwMode="auto">
          <a:xfrm>
            <a:off x="2987675" y="5589588"/>
            <a:ext cx="3024188" cy="71437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10257" name="Oval 26"/>
          <p:cNvSpPr>
            <a:spLocks noChangeArrowheads="1"/>
          </p:cNvSpPr>
          <p:nvPr/>
        </p:nvSpPr>
        <p:spPr bwMode="auto">
          <a:xfrm>
            <a:off x="4284663" y="5661025"/>
            <a:ext cx="792162" cy="431800"/>
          </a:xfrm>
          <a:prstGeom prst="ellips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10258" name="Oval 27"/>
          <p:cNvSpPr>
            <a:spLocks noChangeArrowheads="1"/>
          </p:cNvSpPr>
          <p:nvPr/>
        </p:nvSpPr>
        <p:spPr bwMode="auto">
          <a:xfrm>
            <a:off x="6011863" y="6308725"/>
            <a:ext cx="647700" cy="54927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10259" name="Oval 28"/>
          <p:cNvSpPr>
            <a:spLocks noChangeArrowheads="1"/>
          </p:cNvSpPr>
          <p:nvPr/>
        </p:nvSpPr>
        <p:spPr bwMode="auto">
          <a:xfrm>
            <a:off x="6659563" y="6308725"/>
            <a:ext cx="576262" cy="549275"/>
          </a:xfrm>
          <a:prstGeom prst="ellips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10260" name="Rectangle 30"/>
          <p:cNvSpPr>
            <a:spLocks noChangeArrowheads="1"/>
          </p:cNvSpPr>
          <p:nvPr/>
        </p:nvSpPr>
        <p:spPr bwMode="auto">
          <a:xfrm>
            <a:off x="7380288" y="0"/>
            <a:ext cx="1763712" cy="5589588"/>
          </a:xfrm>
          <a:prstGeom prst="rect">
            <a:avLst/>
          </a:prstGeom>
          <a:noFill/>
          <a:ln w="28575">
            <a:solidFill>
              <a:srgbClr val="8565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148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PIC10F200</a:t>
            </a:r>
            <a:endParaRPr lang="en-GB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datasheet p. 10</a:t>
            </a:r>
            <a:endParaRPr lang="en-GB" sz="2000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GB" sz="2000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2000" dirty="0" smtClean="0">
                <a:solidFill>
                  <a:srgbClr val="002060"/>
                </a:solidFill>
              </a:rPr>
              <a:t>6 pin!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700213"/>
            <a:ext cx="61214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4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54" y="670035"/>
            <a:ext cx="5113073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mtClean="0"/>
              <a:t>PIC32MX220F032B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2975710" cy="4114800"/>
          </a:xfrm>
        </p:spPr>
        <p:txBody>
          <a:bodyPr/>
          <a:lstStyle/>
          <a:p>
            <a:r>
              <a:rPr lang="en-ZA" sz="2000" smtClean="0"/>
              <a:t>PIC32 family reference manual</a:t>
            </a:r>
            <a:endParaRPr lang="en-ZA" sz="2000"/>
          </a:p>
        </p:txBody>
      </p:sp>
    </p:spTree>
    <p:extLst>
      <p:ext uri="{BB962C8B-B14F-4D97-AF65-F5344CB8AC3E}">
        <p14:creationId xmlns:p14="http://schemas.microsoft.com/office/powerpoint/2010/main" val="10635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57500"/>
            <a:ext cx="7772400" cy="1143000"/>
          </a:xfrm>
        </p:spPr>
        <p:txBody>
          <a:bodyPr anchor="t"/>
          <a:lstStyle/>
          <a:p>
            <a:r>
              <a:rPr lang="en-ZA" sz="4000" smtClean="0">
                <a:solidFill>
                  <a:srgbClr val="0070C0"/>
                </a:solidFill>
              </a:rPr>
              <a:t>MEMORY</a:t>
            </a:r>
            <a:endParaRPr lang="en-ZA" sz="4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/>
              <a:t>Memory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ZA" smtClean="0">
                <a:solidFill>
                  <a:srgbClr val="002060"/>
                </a:solidFill>
              </a:rPr>
              <a:t>Memory location (information unit)</a:t>
            </a:r>
          </a:p>
          <a:p>
            <a:pPr lvl="1" eaLnBrk="1" hangingPunct="1"/>
            <a:r>
              <a:rPr lang="en-ZA" smtClean="0">
                <a:solidFill>
                  <a:srgbClr val="002060"/>
                </a:solidFill>
              </a:rPr>
              <a:t>Address &amp; content</a:t>
            </a:r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95513" y="3789363"/>
            <a:ext cx="4608512" cy="7921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ZA" dirty="0">
                <a:solidFill>
                  <a:schemeClr val="tx1"/>
                </a:solidFill>
              </a:rPr>
              <a:t>0    1    0    0    1    0    0    1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771775" y="3789363"/>
            <a:ext cx="0" cy="792162"/>
          </a:xfrm>
          <a:prstGeom prst="line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00563" y="3789363"/>
            <a:ext cx="0" cy="792162"/>
          </a:xfrm>
          <a:prstGeom prst="line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24300" y="3789363"/>
            <a:ext cx="0" cy="792162"/>
          </a:xfrm>
          <a:prstGeom prst="line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48038" y="3789363"/>
            <a:ext cx="0" cy="792162"/>
          </a:xfrm>
          <a:prstGeom prst="line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27763" y="3789363"/>
            <a:ext cx="0" cy="792162"/>
          </a:xfrm>
          <a:prstGeom prst="line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51500" y="3789363"/>
            <a:ext cx="0" cy="792162"/>
          </a:xfrm>
          <a:prstGeom prst="line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76825" y="3789363"/>
            <a:ext cx="0" cy="792162"/>
          </a:xfrm>
          <a:prstGeom prst="line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95513" y="3789363"/>
            <a:ext cx="0" cy="792162"/>
          </a:xfrm>
          <a:prstGeom prst="line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04025" y="3789363"/>
            <a:ext cx="0" cy="792162"/>
          </a:xfrm>
          <a:prstGeom prst="line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2988" y="3954463"/>
            <a:ext cx="6937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ZA" dirty="0">
                <a:latin typeface="+mn-lt"/>
              </a:rPr>
              <a:t>03h</a:t>
            </a:r>
          </a:p>
        </p:txBody>
      </p:sp>
      <p:cxnSp>
        <p:nvCxnSpPr>
          <p:cNvPr id="16384" name="Elbow Connector 16383"/>
          <p:cNvCxnSpPr/>
          <p:nvPr/>
        </p:nvCxnSpPr>
        <p:spPr>
          <a:xfrm rot="5400000">
            <a:off x="1817688" y="3086100"/>
            <a:ext cx="1260475" cy="936625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8" name="Straight Arrow Connector 16387"/>
          <p:cNvCxnSpPr>
            <a:endCxn id="2" idx="1"/>
          </p:cNvCxnSpPr>
          <p:nvPr/>
        </p:nvCxnSpPr>
        <p:spPr>
          <a:xfrm>
            <a:off x="1979613" y="4184650"/>
            <a:ext cx="2159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0" name="Elbow Connector 16389"/>
          <p:cNvCxnSpPr>
            <a:endCxn id="8" idx="0"/>
          </p:cNvCxnSpPr>
          <p:nvPr/>
        </p:nvCxnSpPr>
        <p:spPr>
          <a:xfrm rot="5400000">
            <a:off x="1012825" y="3230563"/>
            <a:ext cx="1101725" cy="346075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68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mtClean="0"/>
              <a:t>Memory	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mtClean="0"/>
              <a:t>Microcontrollers have data memory and program memory.</a:t>
            </a:r>
          </a:p>
          <a:p>
            <a:pPr lvl="1"/>
            <a:r>
              <a:rPr lang="en-ZA" smtClean="0"/>
              <a:t>Data memory is used to store numbers that you are working with.</a:t>
            </a:r>
          </a:p>
          <a:p>
            <a:pPr lvl="1"/>
            <a:r>
              <a:rPr lang="en-ZA" smtClean="0"/>
              <a:t>Program memory is where the program, consisting of instructions, is stored.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51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Architecture: Memory structure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>
                <a:solidFill>
                  <a:srgbClr val="002060"/>
                </a:solidFill>
              </a:rPr>
              <a:t>Harvard architecture</a:t>
            </a:r>
          </a:p>
          <a:p>
            <a:pPr lvl="1"/>
            <a:r>
              <a:rPr lang="en-ZA" dirty="0" smtClean="0">
                <a:solidFill>
                  <a:srgbClr val="002060"/>
                </a:solidFill>
              </a:rPr>
              <a:t>program &amp; data accessed from </a:t>
            </a:r>
            <a:r>
              <a:rPr lang="en-ZA" u="sng" dirty="0" smtClean="0">
                <a:solidFill>
                  <a:srgbClr val="002060"/>
                </a:solidFill>
              </a:rPr>
              <a:t>separate memories</a:t>
            </a:r>
            <a:r>
              <a:rPr lang="en-ZA" dirty="0" smtClean="0">
                <a:solidFill>
                  <a:srgbClr val="002060"/>
                </a:solidFill>
              </a:rPr>
              <a:t> via </a:t>
            </a:r>
            <a:r>
              <a:rPr lang="en-ZA" u="sng" dirty="0" smtClean="0">
                <a:solidFill>
                  <a:srgbClr val="002060"/>
                </a:solidFill>
              </a:rPr>
              <a:t>separate busses</a:t>
            </a:r>
          </a:p>
          <a:p>
            <a:pPr lvl="1"/>
            <a:r>
              <a:rPr lang="en-ZA" dirty="0" smtClean="0">
                <a:solidFill>
                  <a:srgbClr val="002060"/>
                </a:solidFill>
              </a:rPr>
              <a:t>word width, timing, implementation technology, and memory address structure can differ</a:t>
            </a:r>
          </a:p>
          <a:p>
            <a:pPr lvl="1"/>
            <a:r>
              <a:rPr lang="en-ZA" dirty="0" smtClean="0">
                <a:solidFill>
                  <a:srgbClr val="002060"/>
                </a:solidFill>
              </a:rPr>
              <a:t>instruction memory often wider than data memory</a:t>
            </a:r>
          </a:p>
          <a:p>
            <a:pPr lvl="1"/>
            <a:r>
              <a:rPr lang="en-ZA" dirty="0" smtClean="0">
                <a:solidFill>
                  <a:srgbClr val="002060"/>
                </a:solidFill>
              </a:rPr>
              <a:t>advantage: bandwidth, i.e. much faster</a:t>
            </a:r>
          </a:p>
          <a:p>
            <a:pPr marL="457200" lvl="1" indent="0">
              <a:buNone/>
            </a:pPr>
            <a:endParaRPr lang="en-ZA" dirty="0" smtClean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ZA" dirty="0" err="1" smtClean="0">
                <a:solidFill>
                  <a:srgbClr val="002060"/>
                </a:solidFill>
              </a:rPr>
              <a:t>vs</a:t>
            </a:r>
            <a:r>
              <a:rPr lang="en-ZA" dirty="0" smtClean="0">
                <a:solidFill>
                  <a:srgbClr val="002060"/>
                </a:solidFill>
              </a:rPr>
              <a:t> Von Neumann architecture…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00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mtClean="0"/>
              <a:t>Word </a:t>
            </a:r>
            <a:r>
              <a:rPr lang="en-ZA" dirty="0" smtClean="0"/>
              <a:t>sizes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080248" cy="41148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400" dirty="0" smtClean="0">
                <a:solidFill>
                  <a:srgbClr val="002060"/>
                </a:solidFill>
              </a:rPr>
              <a:t>A word is a collection </a:t>
            </a:r>
            <a:r>
              <a:rPr lang="en-ZA" sz="2400" dirty="0">
                <a:solidFill>
                  <a:srgbClr val="002060"/>
                </a:solidFill>
              </a:rPr>
              <a:t>of bits that are required to represent data or address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e.g</a:t>
            </a:r>
            <a:r>
              <a:rPr lang="en-ZA" sz="2000" dirty="0">
                <a:solidFill>
                  <a:srgbClr val="002060"/>
                </a:solidFill>
              </a:rPr>
              <a:t>. if 10 bits are used to represent address in micro, it uses a 10 bit address word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e.g</a:t>
            </a:r>
            <a:r>
              <a:rPr lang="en-ZA" sz="2000" dirty="0">
                <a:solidFill>
                  <a:srgbClr val="002060"/>
                </a:solidFill>
              </a:rPr>
              <a:t>. if 8 bits are used to represent data in micro, it uses an 8 bit data word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400" dirty="0">
                <a:solidFill>
                  <a:srgbClr val="002060"/>
                </a:solidFill>
              </a:rPr>
              <a:t>There </a:t>
            </a:r>
            <a:r>
              <a:rPr lang="en-ZA" sz="2400">
                <a:solidFill>
                  <a:srgbClr val="002060"/>
                </a:solidFill>
              </a:rPr>
              <a:t>is </a:t>
            </a:r>
            <a:r>
              <a:rPr lang="en-ZA" sz="2400" smtClean="0">
                <a:solidFill>
                  <a:srgbClr val="002060"/>
                </a:solidFill>
              </a:rPr>
              <a:t>frequently (mostly) </a:t>
            </a:r>
            <a:r>
              <a:rPr lang="en-ZA" sz="2400" dirty="0">
                <a:solidFill>
                  <a:srgbClr val="002060"/>
                </a:solidFill>
              </a:rPr>
              <a:t>a difference between the </a:t>
            </a:r>
            <a:r>
              <a:rPr lang="en-ZA" sz="2400" dirty="0">
                <a:solidFill>
                  <a:srgbClr val="FF0000"/>
                </a:solidFill>
              </a:rPr>
              <a:t>address word size </a:t>
            </a:r>
            <a:r>
              <a:rPr lang="en-ZA" sz="2400" dirty="0">
                <a:solidFill>
                  <a:srgbClr val="002060"/>
                </a:solidFill>
              </a:rPr>
              <a:t>and the </a:t>
            </a:r>
            <a:r>
              <a:rPr lang="en-ZA" sz="2400" dirty="0">
                <a:solidFill>
                  <a:srgbClr val="FF0000"/>
                </a:solidFill>
              </a:rPr>
              <a:t>data word size </a:t>
            </a:r>
            <a:r>
              <a:rPr lang="en-ZA" sz="2400" dirty="0">
                <a:solidFill>
                  <a:srgbClr val="002060"/>
                </a:solidFill>
              </a:rPr>
              <a:t>in a </a:t>
            </a:r>
            <a:r>
              <a:rPr lang="en-ZA" sz="2400" dirty="0" smtClean="0">
                <a:solidFill>
                  <a:srgbClr val="002060"/>
                </a:solidFill>
              </a:rPr>
              <a:t>microprocessor</a:t>
            </a:r>
            <a:r>
              <a:rPr lang="en-ZA" sz="2400" dirty="0">
                <a:solidFill>
                  <a:srgbClr val="002060"/>
                </a:solidFill>
              </a:rPr>
              <a:t>.</a:t>
            </a:r>
          </a:p>
          <a:p>
            <a:endParaRPr lang="en-Z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Word </a:t>
            </a:r>
            <a:r>
              <a:rPr lang="en-ZA" dirty="0" smtClean="0"/>
              <a:t>sizes (2)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ZA" sz="2400" dirty="0" smtClean="0">
                <a:solidFill>
                  <a:srgbClr val="002060"/>
                </a:solidFill>
              </a:rPr>
              <a:t>The PIC18F45K20</a:t>
            </a:r>
            <a:r>
              <a:rPr lang="en-ZA" sz="2000" dirty="0" smtClean="0">
                <a:solidFill>
                  <a:srgbClr val="002060"/>
                </a:solidFill>
              </a:rPr>
              <a:t> </a:t>
            </a:r>
            <a:r>
              <a:rPr lang="en-ZA" sz="2000" dirty="0">
                <a:solidFill>
                  <a:srgbClr val="002060"/>
                </a:solidFill>
              </a:rPr>
              <a:t>has a(n)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9999"/>
                </a:solidFill>
              </a:rPr>
              <a:t>8-bit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2060"/>
                </a:solidFill>
              </a:rPr>
              <a:t>wide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9999"/>
                </a:solidFill>
              </a:rPr>
              <a:t>data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path – remember: m</a:t>
            </a:r>
            <a:r>
              <a:rPr lang="en-ZA" sz="2000" dirty="0" err="1" smtClean="0">
                <a:solidFill>
                  <a:srgbClr val="002060"/>
                </a:solidFill>
              </a:rPr>
              <a:t>icroprocessors</a:t>
            </a:r>
            <a:r>
              <a:rPr lang="en-ZA" sz="2000" dirty="0" smtClean="0">
                <a:solidFill>
                  <a:srgbClr val="002060"/>
                </a:solidFill>
              </a:rPr>
              <a:t> </a:t>
            </a:r>
            <a:r>
              <a:rPr lang="en-ZA" sz="2000" dirty="0">
                <a:solidFill>
                  <a:srgbClr val="002060"/>
                </a:solidFill>
              </a:rPr>
              <a:t>are classified according to size of </a:t>
            </a:r>
            <a:r>
              <a:rPr lang="en-ZA" sz="2000" b="1" dirty="0">
                <a:solidFill>
                  <a:srgbClr val="FF0000"/>
                </a:solidFill>
              </a:rPr>
              <a:t>data bus/data </a:t>
            </a:r>
            <a:r>
              <a:rPr lang="en-ZA" sz="2000" b="1" dirty="0" smtClean="0">
                <a:solidFill>
                  <a:srgbClr val="FF0000"/>
                </a:solidFill>
              </a:rPr>
              <a:t>word, </a:t>
            </a:r>
            <a:r>
              <a:rPr lang="en-ZA" sz="2000" dirty="0" smtClean="0">
                <a:solidFill>
                  <a:srgbClr val="002060"/>
                </a:solidFill>
              </a:rPr>
              <a:t>i.e</a:t>
            </a:r>
            <a:r>
              <a:rPr lang="en-ZA" sz="2000" dirty="0">
                <a:solidFill>
                  <a:srgbClr val="002060"/>
                </a:solidFill>
              </a:rPr>
              <a:t>. 8 bit micro has an 8 bit data bus/word</a:t>
            </a:r>
            <a:endParaRPr lang="en-ZA" sz="1800" dirty="0">
              <a:solidFill>
                <a:srgbClr val="002060"/>
              </a:solidFill>
            </a:endParaRP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FF0066"/>
                </a:solidFill>
              </a:rPr>
              <a:t>16-bit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2060"/>
                </a:solidFill>
              </a:rPr>
              <a:t>wide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66"/>
                </a:solidFill>
              </a:rPr>
              <a:t>instruction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2060"/>
                </a:solidFill>
              </a:rPr>
              <a:t>set.</a:t>
            </a:r>
          </a:p>
          <a:p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0180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>
          <a:xfrm>
            <a:off x="540000" y="360000"/>
            <a:ext cx="7772400" cy="1143000"/>
          </a:xfrm>
        </p:spPr>
        <p:txBody>
          <a:bodyPr/>
          <a:lstStyle/>
          <a:p>
            <a:pPr algn="l"/>
            <a:r>
              <a:rPr lang="en-ZA" sz="3200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Test and exams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xfrm>
            <a:off x="540000" y="1260000"/>
            <a:ext cx="8229600" cy="4743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ZA" sz="20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Semester tests</a:t>
            </a:r>
          </a:p>
          <a:p>
            <a:pPr lvl="1">
              <a:lnSpc>
                <a:spcPct val="80000"/>
              </a:lnSpc>
            </a:pPr>
            <a:r>
              <a:rPr lang="en-ZA" sz="18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First: Theory</a:t>
            </a:r>
          </a:p>
          <a:p>
            <a:pPr lvl="2">
              <a:lnSpc>
                <a:spcPct val="80000"/>
              </a:lnSpc>
            </a:pPr>
            <a:r>
              <a:rPr lang="en-ZA" sz="14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Multiple choice</a:t>
            </a:r>
          </a:p>
          <a:p>
            <a:pPr lvl="1">
              <a:lnSpc>
                <a:spcPct val="80000"/>
              </a:lnSpc>
            </a:pPr>
            <a:r>
              <a:rPr lang="en-ZA" sz="18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Second: Application</a:t>
            </a:r>
          </a:p>
          <a:p>
            <a:pPr lvl="2">
              <a:lnSpc>
                <a:spcPct val="80000"/>
              </a:lnSpc>
            </a:pPr>
            <a:r>
              <a:rPr lang="en-ZA" sz="14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Coding in computer lab; upload code onto server.</a:t>
            </a:r>
          </a:p>
          <a:p>
            <a:pPr lvl="2">
              <a:lnSpc>
                <a:spcPct val="80000"/>
              </a:lnSpc>
            </a:pPr>
            <a:r>
              <a:rPr lang="en-ZA" sz="14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Open book. Refer to study guide.</a:t>
            </a:r>
          </a:p>
          <a:p>
            <a:pPr lvl="2">
              <a:lnSpc>
                <a:spcPct val="80000"/>
              </a:lnSpc>
            </a:pPr>
            <a:r>
              <a:rPr lang="en-ZA" sz="14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100% penalization if code does not compile.</a:t>
            </a:r>
            <a:endParaRPr lang="en-ZA" sz="1000" dirty="0" smtClean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pPr lvl="2">
              <a:lnSpc>
                <a:spcPct val="80000"/>
              </a:lnSpc>
            </a:pPr>
            <a:r>
              <a:rPr lang="en-ZA" sz="14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Automatic grading</a:t>
            </a:r>
          </a:p>
          <a:p>
            <a:pPr>
              <a:lnSpc>
                <a:spcPct val="80000"/>
              </a:lnSpc>
            </a:pPr>
            <a:r>
              <a:rPr lang="en-ZA" sz="20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Class tests</a:t>
            </a:r>
          </a:p>
          <a:p>
            <a:pPr lvl="1">
              <a:lnSpc>
                <a:spcPct val="80000"/>
              </a:lnSpc>
            </a:pPr>
            <a:r>
              <a:rPr lang="en-ZA" sz="18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First: Application</a:t>
            </a:r>
          </a:p>
          <a:p>
            <a:pPr lvl="2">
              <a:lnSpc>
                <a:spcPct val="80000"/>
              </a:lnSpc>
            </a:pPr>
            <a:r>
              <a:rPr lang="en-ZA" sz="14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Same rules apply as for semester test 2</a:t>
            </a:r>
          </a:p>
          <a:p>
            <a:pPr lvl="1">
              <a:lnSpc>
                <a:spcPct val="80000"/>
              </a:lnSpc>
            </a:pPr>
            <a:r>
              <a:rPr lang="en-ZA" sz="18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Second: Theory</a:t>
            </a:r>
          </a:p>
          <a:p>
            <a:pPr lvl="2">
              <a:lnSpc>
                <a:spcPct val="80000"/>
              </a:lnSpc>
            </a:pPr>
            <a:r>
              <a:rPr lang="en-ZA" sz="14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Same rules apply as for semester test 1</a:t>
            </a:r>
          </a:p>
          <a:p>
            <a:pPr>
              <a:lnSpc>
                <a:spcPct val="80000"/>
              </a:lnSpc>
            </a:pPr>
            <a:r>
              <a:rPr lang="en-ZA" sz="20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Exam</a:t>
            </a:r>
          </a:p>
          <a:p>
            <a:pPr lvl="1">
              <a:lnSpc>
                <a:spcPct val="80000"/>
              </a:lnSpc>
            </a:pPr>
            <a:r>
              <a:rPr lang="en-ZA" sz="18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Theory and coding</a:t>
            </a:r>
          </a:p>
          <a:p>
            <a:pPr lvl="2">
              <a:lnSpc>
                <a:spcPct val="80000"/>
              </a:lnSpc>
            </a:pPr>
            <a:r>
              <a:rPr lang="en-ZA" sz="14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Open book. Refer to study guide.</a:t>
            </a:r>
          </a:p>
          <a:p>
            <a:pPr lvl="2">
              <a:lnSpc>
                <a:spcPct val="80000"/>
              </a:lnSpc>
            </a:pPr>
            <a:r>
              <a:rPr lang="en-ZA" sz="14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In computer lab</a:t>
            </a:r>
          </a:p>
          <a:p>
            <a:pPr lvl="2">
              <a:lnSpc>
                <a:spcPct val="80000"/>
              </a:lnSpc>
            </a:pPr>
            <a:r>
              <a:rPr lang="en-ZA" sz="14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100% penalization if code does not compile.</a:t>
            </a:r>
          </a:p>
          <a:p>
            <a:pPr lvl="2">
              <a:lnSpc>
                <a:spcPct val="80000"/>
              </a:lnSpc>
            </a:pPr>
            <a:r>
              <a:rPr lang="en-ZA" sz="14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Automatic grading</a:t>
            </a:r>
          </a:p>
          <a:p>
            <a:pPr lvl="2">
              <a:lnSpc>
                <a:spcPct val="80000"/>
              </a:lnSpc>
            </a:pPr>
            <a:endParaRPr lang="en-US" sz="1400" dirty="0" smtClean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rot="1800000">
            <a:off x="5414955" y="656807"/>
            <a:ext cx="3712513" cy="2637838"/>
            <a:chOff x="5290668" y="834362"/>
            <a:chExt cx="3712513" cy="263783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91" b="89418" l="4511" r="9511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0668" y="834362"/>
              <a:ext cx="3712513" cy="2637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752889" y="1645450"/>
              <a:ext cx="27880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ZA" sz="2000" b="1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Semester test 1 &amp; Class test 2</a:t>
              </a:r>
            </a:p>
            <a:p>
              <a:pPr algn="ctr"/>
              <a:r>
                <a:rPr lang="en-ZA" sz="2000" b="1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(Theory)</a:t>
              </a:r>
              <a:endParaRPr lang="en-ZA" sz="20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3" name="AutoShape 2" descr="data:image/jpeg;base64,/9j/4AAQSkZJRgABAQAAAQABAAD/2wCEAAkGBxASDw4QDxQQEBANDw8ODw4QEA8NDw0NFREWFhQRFBQYHCggGBolHRQUITEhJSkrLi4uFx8zRDMsNygtLisBCgoKDg0OGhAQGiwcHCQsLC4sLCwsLCwsLCw0LSwsLCwsLCwsLCwsLCwtLCwsLSwsLCwsLCwsLC4sLCwsLi8sLf/AABEIAL0BCgMBEQACEQEDEQH/xAAbAAEAAwEBAQEAAAAAAAAAAAAAAQIDBAUGB//EAEIQAAIBAgMFAwgHBwIHAAAAAAABAgMRBBIhBTFRYXETQYEGFCIyQlKRoSNTYoKxwdEzQ3KSosLwFeEWg5OUsrPT/8QAGQEBAQEBAQEAAAAAAAAAAAAAAAECAwQF/8QANREBAAEDAQQIBQQCAgMAAAAAAAECAxESITFBUQQTYXGBkaHRIjKxwfAFFELhUvFi4hUzkv/aAAwDAQACEQMRAD8A/cQAAAAAAAAAAAAAAAAAAAAAAAAAAAAAAAAAAAAAAAAAAAAAAAAAAAAAAAcFbbFGLcVLtJLRxpJ1WnwbWkfFo709GuTGcYjt2fng41X6I2Zz3bXNLbMn6tGX/MqQh/45jpHRY41eUT98MfuJ4U+c+2Vf9YrfVUv+4lf/ANRr9tb/AMp/+f8Asz19f+Mef9Lx2179KoucJU6iXzT+CMz0XlVHjmP69Wv3HOmfR2YXaVGo8sJrN9XJOnUt/BKzONdi5RGZjZz3x5w60XqK9kTt9fJ1nJ0AAAAAAAAAAAAAAAAAAAAAAAAAAAAAAHFtDaUKVk7zqS9SlG2aS4v3Y83+Oh2tWKrm3dHGfzj2OVy9TRs3zyeTKNbEO1R5l9TBuNGK+098/HTkj15t2fl853+HLw83mxXd+by4f34+TupbMSSUmkl7MFZL/Ohwq6RMzsjzdosxG+WywdPg31k/yM9ZXza6ulDwdPhb70h1lXNOrp5MZ7PXstrrZm4vTxhmbUcHHisC7WnFTitd2ZJ8eXU7UXYzsnEuVdueMZUw+NrUtzdamt9Ocr1Ir7FR7+kvii12qLm/4Z5xu8Y9vKUpuV0bvijlx8J9/N72CxkKsM9N3V7NNNShLvjJPVPkeC5bqtzip7KK6a4zS3MNgAAAAAAAAAAAAAAAAAAAAAAAAAAeftfaPZKMYpSrVbqnB7klvnL7Kuvil3nexZ6yczspjf7R2z/bjeu6IxG+d3v3PN2bgXOUpSbk271ar9acuC4cluSPTeuxTEREd0cvz1ee1bmqcz4y9lNRWWCskePEzOanr2RGIRcqAAAAuByYrBqWsdJfJnWi5MbJ3OdduJ3PIl2lOp2lL0asdJQekK0F7E/yl3c1dP1/DXTpq3fTtj7xx79ry/FRVqp3/Xsn7Tw9J+kwGMjWpqpC9ndSi9JQmtJQku5pnzrtubdWmfzte+3XFdOYdBzbAAAAAAAAAAAAAAAAAAAAAAAADPEVowhOc2owpxlOUnujFK7ZqmmapimN8pVVFMTM7ofL4fPVqOpJWqV2rRf7qkr5afgm2+bkfTq026NMbo9Z4z48OzD59OqurM759I5fnF9CoqMVCO6O/m+8+fmap1S9uIiMQi5RdQZnK4TkGTB2YyYQoMZMJyDJhEoiJMOLH4bMrr1o/wBS4He1XpnE7nG5RmMxveTgsX2NaM91Ku406y7oyelOr8bRfJp+yeq7b6y3jjG2PvH3jt73nt16K88J3/aftP8AT6w+U+iAAAAAAAAAAAAAAAAAAAAAwxOMpU1erOFNPc5zjC/S5ui3XXspiZ7mK7lNG2qYjvcU9v4dbnUn/BQr1F/NGNvmdo6JdnhEd8xH3cp6TbjnPdEz9lX5Q0fdr/8AQqv8EX9nc7POD9zR2+UvO2xtenXjTo0u0tKanWz0q1G1OHpKPpxV7yydVmPR0fo9VqZrrxu2bYnbPdM8M+OHG9fpuRFNPjsmPr2uvY9P16n3I9d7f4fE59IndS3YjfU7zzuzaMbGJnLcQkgAAAAoAZTWpqGZeDtbDRzTjJXhVi7ruaekl/nE99iucRMb4eK9RGccJaYLbtaNOEJ0nUnCKjKp2sI9o1pnt3XtfxMXOiUTVM01Yjljd2OtHSZimImMy6YeUSv6dCvFe9F0qkV4KWb5HOehTwqifOPtj1ajpUZ20z6e+fR34LatCq8tOaz2v2clKnVS4uEkpfI4XLFy3tqjZz3x5xsdaL1Ffyzt5cfLe7Ti6gAAAAAAAAAAAAAAHHjdowpvLrOpa6pws2lxk90VzfzO1uzVXt3Rz/N7lXdpp2b55PMqVa9V2cnBfV0bp2+1U3+Kynpim1b24z2z7bvPLzzVcr447I9/9LUNi2ea0IN75etN9Zd/xJV0rOzbP0Wno+Nu5v8A6bHvm30iY6+eTfUxzZz2bDum/wCVP8zUX6uSTZjm5quzpezKL63izpTfjjDnNmeEu/B03GnGPelr36t3ZwuVZqmXaiMUxDqpR7zjVLpENDLRcqIuAuBAAoAZzvc1DMuXGYXtMutsretr6Pu/A627mhzro1sVsuHvS/pX5G/3FXJnqaeak9nr2ZPxVyxenjCTajhLhxmDdrVIqUU7p+tlfFd8XzO9u7H8ZxLjXbnjGWuC2rVo6Tcq1Hn6VekuKe+ouT9Lm9xi50ei5tp+Gr0n2+ndvaov1Ub/AIo9Y9/r3vpKFaM4xnBqUZq8ZJ3TR86qmaZmmqMS99NUVRmNsNDKgAAAAAAAAAAA8vH49tunSdmtJ1dHkfux4y+S+R6bVmMaq/CPfs+rz3Ls/LT5/nFngsArXfoxbu223Ko+Lb1fU1cvTnEb/ozRa4zud3aKKtBJI46ZnbLtmI2QylUZqIZyq5lwmVHIuEXpwvv0X4kmcbmojLoi0txznMt7FsyJgQ5FwIzDCJAi4C5cBcYEXGETcYVSU0WISZYzj4m4lmVLlRIHFi8JvlDR98V380drdzhLlXb4w5NnYzsKl7/QVZfSx7qU29Kq4Lul8e5363rXW0/8o3dscvby5Y52rnV1f8Z39nb7+fN9YfKfRAAAAAAAAAADg2nimrU4O05q7kv3dPvl17l/sd7NuJ+Kd0es/m9xu14+GN7mwWGjvatCGiXvPgdLlc+MsW6I8HXUqN/pwOUU4dJnLM0yWGQURkwvGKRJlrCbkC4C4C4C4EphS4QzARcCHIuEyzlO5rCTImESmRSyG0Q4cPgXJhUqPK2hQSk9LxqJ3XdzX+cT1Wq5mO2HmuU4nver5OYlzoZZO88PJ0ZN6tpJODfNwlBvnc8nS6IpuZjdO339cvT0avVRid8bPzweoeZ6AAAAAAAACJySTb0STbfBIsRnZBM4eFTbm3N+tVd7P2Y+zHwXzue6cUxjhH5Lxxmqc83oPRJLct36nnjbOZduxQ0iGwIchhGkTLRcCLlC4wGYYC4wJuAuQLjBlGYuEVlMYMspTubiMM5RcuEWiySsL3MtJuBKZMCk9/U1CS5NoxvBcVJHW1OKnK5Gx5kFOMnKnOpSlK18rVnbc3GScb+B6Z01RiqImPzjG1wjVHyzMfna9LDbZqx0qxVWPv01lqRXOG6Xhbozz19Foq+ScTynd58PHzd6ekVx80Zjs3+X53Pcw9eFSKnBqUZbmvw5PkeGuiqidNUYl66aoqjMbYaGWgAAAAAOHbE/osv1so0/uvWS/lUjt0ePjzy2/ni5Xp+HHNzYZat8F82da92HOje3qMxDcs7mmUxjckyq1kTaDYwK5imUXLhEXGAuMCcwwGYmBa4VFwikqhqKUmWTkawzlGYuEyJkVrEjS1yBcipuBSUixCJTANJ77PrqN24c1bBrfDR8O59DpTdnixNvk5sPWlSm5wTd39LT+sXFL31893C3SumLlOmfCeX9f7c6aponVHjHP+30tKrGUYyi7xklKLW5p7mfNqpmmcTve+JiYzC5FAAAAB5e23rRX2py+Ebf3Hq6N/Ke557/AAZYOejvx/I1cjazROx0vU5w2yitehqZ2I0bMqq5FwirZcCrkawirkMJkzFwZRmGDKcwwZSpEwZHUQ0mVJTZYhJlnc0ytcYUuQSmFSpEwZWTIqyYVNyCbICjViiUyCyA5sZT9pdH+p0tzwYrji22FVs6lLuX0sOSk/SXg9fvnPpVOcV+E/b0+jfR6t9Pj+fnF7B5HpAAAAB5W3FrRf2px8XBv+09XRv5R+b/AO3n6Rwc+Fej6nWve50bm2Y54bytGoTSuRyGDKrkXCKORrCZVci4TKrkXCZRmLhModQYMqusXSmpHaDSZSpDBlZSJhcqZi4QzDBlOYYMpUiYXKykTCrJkwLJkwuVkyKsmRUy3CCVEyouiKrWV4y6MtO+Enc5tnytiKP2lUh4OOb+xHS9GbdXhP2+7FqcXI8fz0fQnz3tAAAABwbchejKXfScav3Yv0v6cx36NOLmOez29XG/HwZ5bfzweZh5WduJ6q42PPTO10nN0JiCWTkawyo6jLpTKrqs1pTUo6zLpZ1KOqzWmE1KOoXCZRnLgynOTBlKmTC5XUiYXK2exMLlTOawzkzDBlKkTC5WUiYMrKRMLlZSJhcrqRnCrpkVZMjRKQiCZEwiyZFRWlaMulvjoWmNpM7HNs6N8RSXuxqVPglH+83enFqfCPv9nO1tuR4+33fRHz3uAAAABEldNPVPRrigPlnTdOcqT30msr96k/Ul8rdYs+pFUV0xXz+vH37pfOxomaeX04O6jUvr/iZxqjDtTOVpEhZc8zpDnLKUjUQzMs5SNxDOWbkawmVHMuGcquZcGUZxhMrwdySsLtmWkdoXCZQ6hcGUZxgyspkwZTnGFylTJgyvGZnC5XUyYayupkwuV41DM0rlbOTC5SmRV0QWTI05sVVu8q7t/XgdKKeLnXPB1+T9K6nWe6paFPnTi36XjJvwSOPSqsYo5b+/+o+7p0anfXz3dz2DyPUAAAAAB5u2sA6kVOn+1pXyrcqkH61NvnZWfc0uZ6ej3oonFXyz6dv5wcL9qaozTvj8w8TDYn2le2qaejTTs013NO6se2ujhLyU18Yd8aiaujhjDtnKsiwksJxR0iWJhlKKNRLOGcmahljNm4Zlmt5plfQyqMxcGU9qTSalXM1gyrnLhMimTBldTJhcpUiYMrqRMLldSJhpdMyq6ZmYaZ4jFKC4y7l+bNUW5q7maq4pMPj09JaPj3P9BXZmNyU3Yne7IVE9zT6NHGYmHaJhZ1Yre18SaZldUQxqYu+kfj+huLfNia+TPBYZ4iTjG6pRbVWqtL2304Pj3Nrd13au3Isxmfm4R95+3PuS3RN2cRu4z9o+/LvfUwgkkopJRSSS0SS3JHy5mZnMvoRGNkLEUAAAAAAB4219kOTdahZVXbPTekK6S0u/ZnbRS8H3Neyx0nTGivdwnl/XZ5dvlvWMzqo38e3++3z7PEo4jWS1jKDtOnNZZwfCS/B7n3Nntqo2Z3xwl5Iq8Ox0xxCe/R893xOeiYb1xKzZFZTZuGZYzkbiGZYu7NsF0l+LY3m5x4jHJerq+Pcv1O1NmZ3uVV2I3OWjjpJvP6SfxXQ61WYmNjnTdmJ2u6FVNXTujhNMxvdoqidycwwZLgylSJgypWxMYL0n0Xe/A1TbmrclVcU73nvaNRyurJe7vVufM9HUU4xLj11Wcu2jtKL9ZNdNUcKrExudab0cXTHG0/e+Uv0OU2quTpFynmt5/Di30T/MnU1L1tLOePk/V9Fcd7NxZiN7M3ZncwwFGriZOOGSkrtTxU7vD03ezs/3st/oxfdq4kvXaLMfH5cf68fCJbtWark9nN61fyZxNP8AZVIYiPCt9BVXH0oRcZdMsep5aOnW6vnjT3bY9dvrL0VdDmPlnPe5VhcStJYauuaeHqJ9MtT8bHbrrU7q49fZx6m5H8fp7t6ODxUnaOHqR+1VnRpw8bScv6TFV6zG+vyifaI9Wos3J/j9Pz0enhfJ6T1xM019TRzRg+Uqj9KS6ZfE81fTIj/1x4z7bo9Xejoufnnwj3/096lTjGKjFKMYpKMYpRjFLckluPDMzM5nbL1xERGIWIoAAAAAAAAA4tpbKpV0s6anFWhVg8lWHSXDk7p8Dtav12vl3cuH56uVyzTc37+fF89jNj4qn6qWJhxhlpVkucJPLLqmv4T32+lWq9/wz5x57/TxeOvo9dO74o9fb83PLljowajOToyeihWUqEm+UZpX8LnqijVGY2x2bfo4TM079jfziXJ87foTRCa5ZyxMuC+DLFuEmuXPXxckrtqK4uyXxZ0ptwxNcuOlXdZ2oRqYl6r6GLqwvwdT1I+Mkbqmm388xT3+2/0Kbdde6Mva2f5I16lniZLDw39lSaqV5LhKpbLDpFS/iR4rv6lTTstxmec7vL/Xc9dvoHGufB1bV8iopZsE+zklrRqynOlVdt+d3lCXF6p96u7nKx+p1ROLu2Ocb4+0/m1u90GmqPg2S+TxcKlCVq8J4eV7Jz0hJ/ZqL0ZdL35H17dy3ej4Jir6+W98y5auWp+KMNI42fJ82v0LNqlnrKlvP5cF8ydTHNetllVx07XclBd70il4s1FqnllmblS+ztnYjENdhTlNP9/O9OglxztXn91SOd7pNqzHxzt5Rtny4eOHS10a5c3R4y+vwPkTh1BrEOVerK16ilOiqXKkou8VzbbffpofHu/qd2qrNHwxy3+fN9S30G3TTirbP5ucuJ8iJL9hiHb3a9KNXwUoOFvFM60fqk/zp8px9csVfp9P8Zw5J+SmOT9HzSS4urWp/Ls5fido/UbM74nyj3hynoFfCYbUvJHFu2arh6XHLTq4h+F5QOdX6lb4UzPjEe7pHQJ41PUwnkdh1rXdTFP3ariqPTsoJRkv4sx5bn6hdq+X4e7f57/LD0UdEt09ve+ihFJJJJJJJJKySW5JHhmcvSkAAAAAAAAAAAAAAAAAAVqU4yTUkpJ71JJp+DLEzE5gxl5c/JrAtt+b0It73CnGk31cbHeOl34/nPnly6i3/jDP/hXBfVPo6tdr4ZjX72//AJfROot8m1DycwMHmjhsOpLdN0oSmvvNXMVdKvVRia5x3tRaojdEPTStotEu44OiQAETimmmk09GmrproInA8ev5K4Gd70KcG9W6WbDtvjem0eqnp3SKd1c+O365cKujWqt9MOdeReB9yr086xf/ANDp/wCS6T/lHlT7MfsrH+PrPu7cJ5O4Ok1KFClmW6co9pNdJSu/mca+l364xVXOPR1psW6dsUw9Q87qAAAAAAAAAAAAAAAAAAAAAAAAAAAAAAAAAAAAAAAAAAAAAAAAAAAAAAAAAAAAAAAARcCMxcCHMYTKHULpModUaTKrrF0plDrl0GpHnA0JqR5wXQakecjQajzkdWajzkdWajzkaDUnzgaDUnzgmg1J7caF1JVYmkylViaVysqo0mU9oTBlOYYVNyCQAAAAAAAAAABVsqKtlFGy4TKjkawijkWITLNzNYTKkps1EJlnKozWlMs5VWa0s5ZyrM1FCamcsQzWiE1M3ima6uE1KvGMvVQmtCxj5jqoNa6xTJ1cLqXjiGZmiF1NI12ZmhdTRVWZ0rlpGqzOlrLSMzMwuWimZmFyupEwuWikZwq6ZnC5WTIq6ZBJFSAAAAAAABDQFXEuRVwLlMKuBcphR0zWpMKOkXUmFHRNakwo6BdaaVHhzWtNKrwxesTSo8IXrDQq8GXrU0I8yL1poPMh1poSsGTrTQssIOsXQssKZ6w0rrDk1rpXVAzrXSuqJNS6V1SM6lwuqZNS4WUCZXC6gZyuFlEmRZIipAAAAAAAAAAAAABFgGUCMqLkMiGRHZoZTCOzRcmDs0NRhHZIajB2SGqTB2SGqTB2SGowns0NRg7NDJhPZomTBkQyuE5UMicpAsBIAAAAAAAAD//Z"/>
          <p:cNvSpPr>
            <a:spLocks noChangeAspect="1" noChangeArrowheads="1"/>
          </p:cNvSpPr>
          <p:nvPr/>
        </p:nvSpPr>
        <p:spPr bwMode="auto">
          <a:xfrm>
            <a:off x="155575" y="-2384425"/>
            <a:ext cx="699135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5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Memory maps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400" dirty="0" smtClean="0">
                <a:solidFill>
                  <a:srgbClr val="002060"/>
                </a:solidFill>
              </a:rPr>
              <a:t>Provides a "map" to show which addresses are used for which microprocessor element</a:t>
            </a:r>
            <a:endParaRPr lang="en-ZA" sz="2400" dirty="0">
              <a:solidFill>
                <a:srgbClr val="002060"/>
              </a:solidFill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528" y="2897511"/>
            <a:ext cx="2841480" cy="308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4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af-ZA" smtClean="0"/>
              <a:t>Types of memory</a:t>
            </a:r>
            <a:endParaRPr lang="en-GB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/>
            <a:r>
              <a:rPr lang="en-ZA" sz="2400" dirty="0" smtClean="0">
                <a:solidFill>
                  <a:srgbClr val="002060"/>
                </a:solidFill>
              </a:rPr>
              <a:t>Two very general types of memory</a:t>
            </a:r>
          </a:p>
          <a:p>
            <a:pPr marL="914400" lvl="1" indent="-457200" eaLnBrk="1" hangingPunct="1"/>
            <a:r>
              <a:rPr lang="en-ZA" sz="2000" dirty="0" smtClean="0">
                <a:solidFill>
                  <a:srgbClr val="002060"/>
                </a:solidFill>
              </a:rPr>
              <a:t>on-chip</a:t>
            </a:r>
          </a:p>
          <a:p>
            <a:pPr marL="914400" lvl="1" indent="-457200" eaLnBrk="1" hangingPunct="1"/>
            <a:r>
              <a:rPr lang="en-ZA" sz="2000" dirty="0">
                <a:solidFill>
                  <a:srgbClr val="002060"/>
                </a:solidFill>
              </a:rPr>
              <a:t>e</a:t>
            </a:r>
            <a:r>
              <a:rPr lang="en-ZA" sz="2000" dirty="0" smtClean="0">
                <a:solidFill>
                  <a:srgbClr val="002060"/>
                </a:solidFill>
              </a:rPr>
              <a:t>xternal (e.g., I</a:t>
            </a:r>
            <a:r>
              <a:rPr lang="en-ZA" sz="2000" baseline="30000" dirty="0" smtClean="0">
                <a:solidFill>
                  <a:srgbClr val="002060"/>
                </a:solidFill>
              </a:rPr>
              <a:t>2</a:t>
            </a:r>
            <a:r>
              <a:rPr lang="en-ZA" sz="2000" dirty="0" smtClean="0">
                <a:solidFill>
                  <a:srgbClr val="002060"/>
                </a:solidFill>
              </a:rPr>
              <a:t>C EEPROM of </a:t>
            </a:r>
            <a:r>
              <a:rPr lang="en-ZA" sz="2000" dirty="0" err="1" smtClean="0">
                <a:solidFill>
                  <a:srgbClr val="002060"/>
                </a:solidFill>
              </a:rPr>
              <a:t>Prac</a:t>
            </a:r>
            <a:r>
              <a:rPr lang="en-ZA" sz="2000" dirty="0" smtClean="0">
                <a:solidFill>
                  <a:srgbClr val="002060"/>
                </a:solidFill>
              </a:rPr>
              <a:t> 2)</a:t>
            </a:r>
          </a:p>
          <a:p>
            <a:pPr marL="533400" indent="-533400" eaLnBrk="1" hangingPunct="1"/>
            <a:endParaRPr lang="en-ZA" sz="2400" dirty="0" smtClean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r>
              <a:rPr lang="en-ZA" b="1" dirty="0" smtClean="0">
                <a:solidFill>
                  <a:srgbClr val="002060"/>
                </a:solidFill>
              </a:rPr>
              <a:t>On-chip memory </a:t>
            </a:r>
          </a:p>
          <a:p>
            <a:r>
              <a:rPr lang="en-ZA" sz="2400" dirty="0" smtClean="0">
                <a:solidFill>
                  <a:srgbClr val="002060"/>
                </a:solidFill>
              </a:rPr>
              <a:t>Can be divided into </a:t>
            </a:r>
          </a:p>
          <a:p>
            <a:pPr marL="914400" lvl="1" indent="-457200" eaLnBrk="1" hangingPunct="1"/>
            <a:r>
              <a:rPr lang="en-ZA" sz="2000" dirty="0" smtClean="0">
                <a:solidFill>
                  <a:srgbClr val="009999"/>
                </a:solidFill>
              </a:rPr>
              <a:t>program memory</a:t>
            </a:r>
            <a:r>
              <a:rPr lang="en-ZA" sz="2000" dirty="0" smtClean="0"/>
              <a:t> </a:t>
            </a:r>
            <a:r>
              <a:rPr lang="en-ZA" sz="2000" dirty="0" smtClean="0">
                <a:solidFill>
                  <a:srgbClr val="002060"/>
                </a:solidFill>
              </a:rPr>
              <a:t>(instruction code)</a:t>
            </a:r>
          </a:p>
          <a:p>
            <a:pPr marL="914400" lvl="1" indent="-457200" eaLnBrk="1" hangingPunct="1"/>
            <a:r>
              <a:rPr lang="en-ZA" sz="2000" dirty="0" smtClean="0">
                <a:solidFill>
                  <a:srgbClr val="009999"/>
                </a:solidFill>
              </a:rPr>
              <a:t>data memory</a:t>
            </a:r>
            <a:r>
              <a:rPr lang="en-ZA" sz="2000" dirty="0" smtClean="0"/>
              <a:t> </a:t>
            </a:r>
            <a:r>
              <a:rPr lang="en-ZA" sz="2000" dirty="0" smtClean="0">
                <a:solidFill>
                  <a:srgbClr val="002060"/>
                </a:solidFill>
              </a:rPr>
              <a:t>(variables)</a:t>
            </a:r>
          </a:p>
          <a:p>
            <a:pPr marL="533400" indent="-533400" eaLnBrk="1" hangingPunct="1"/>
            <a:r>
              <a:rPr lang="en-ZA" sz="2400" dirty="0" smtClean="0">
                <a:solidFill>
                  <a:srgbClr val="002060"/>
                </a:solidFill>
              </a:rPr>
              <a:t>For PIC processors </a:t>
            </a:r>
            <a:r>
              <a:rPr lang="en-ZA" sz="2400" dirty="0" smtClean="0">
                <a:solidFill>
                  <a:srgbClr val="FF0000"/>
                </a:solidFill>
              </a:rPr>
              <a:t>the two blocks of memory each has its own bus</a:t>
            </a:r>
          </a:p>
          <a:p>
            <a:pPr marL="914400" lvl="1" indent="-457200" eaLnBrk="1" hangingPunct="1"/>
            <a:r>
              <a:rPr lang="en-ZA" sz="2000" dirty="0" smtClean="0">
                <a:solidFill>
                  <a:srgbClr val="002060"/>
                </a:solidFill>
              </a:rPr>
              <a:t>access to each in same oscillator cycle</a:t>
            </a:r>
          </a:p>
        </p:txBody>
      </p:sp>
    </p:spTree>
    <p:extLst>
      <p:ext uri="{BB962C8B-B14F-4D97-AF65-F5344CB8AC3E}">
        <p14:creationId xmlns:p14="http://schemas.microsoft.com/office/powerpoint/2010/main" val="2158063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772400" cy="1143000"/>
          </a:xfrm>
        </p:spPr>
        <p:txBody>
          <a:bodyPr/>
          <a:lstStyle/>
          <a:p>
            <a:pPr eaLnBrk="1" hangingPunct="1"/>
            <a:r>
              <a:rPr lang="en-ZA" smtClean="0"/>
              <a:t>Program memory</a:t>
            </a:r>
            <a:endParaRPr lang="en-GB" smtClean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557338"/>
            <a:ext cx="3671887" cy="4751387"/>
          </a:xfrm>
        </p:spPr>
        <p:txBody>
          <a:bodyPr/>
          <a:lstStyle/>
          <a:p>
            <a:pPr eaLnBrk="1" hangingPunct="1">
              <a:defRPr/>
            </a:pPr>
            <a:r>
              <a:rPr lang="en-GB" sz="2000" smtClean="0">
                <a:solidFill>
                  <a:srgbClr val="002060"/>
                </a:solidFill>
              </a:rPr>
              <a:t>21-bit program counter,  capable of addressing 2 MB program memory space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GB" sz="1600" smtClean="0">
                <a:solidFill>
                  <a:srgbClr val="002060"/>
                </a:solidFill>
              </a:rPr>
              <a:t>(2</a:t>
            </a:r>
            <a:r>
              <a:rPr lang="en-GB" sz="1600" baseline="30000" smtClean="0">
                <a:solidFill>
                  <a:srgbClr val="002060"/>
                </a:solidFill>
              </a:rPr>
              <a:t>21</a:t>
            </a:r>
            <a:r>
              <a:rPr lang="en-GB" sz="1600" smtClean="0">
                <a:solidFill>
                  <a:srgbClr val="002060"/>
                </a:solidFill>
              </a:rPr>
              <a:t> = 2 097 152)</a:t>
            </a:r>
          </a:p>
          <a:p>
            <a:pPr eaLnBrk="1" hangingPunct="1">
              <a:defRPr/>
            </a:pPr>
            <a:r>
              <a:rPr lang="en-GB" sz="2000" smtClean="0">
                <a:solidFill>
                  <a:srgbClr val="002060"/>
                </a:solidFill>
              </a:rPr>
              <a:t>32 Kbytes of Flash Memory implemented on PIC18F45K20</a:t>
            </a:r>
          </a:p>
          <a:p>
            <a:pPr lvl="1" eaLnBrk="1" hangingPunct="1">
              <a:defRPr/>
            </a:pPr>
            <a:r>
              <a:rPr lang="en-GB" sz="1800" smtClean="0">
                <a:solidFill>
                  <a:srgbClr val="002060"/>
                </a:solidFill>
              </a:rPr>
              <a:t>8000h = 32 768d</a:t>
            </a:r>
          </a:p>
          <a:p>
            <a:pPr lvl="1" eaLnBrk="1" hangingPunct="1">
              <a:defRPr/>
            </a:pPr>
            <a:r>
              <a:rPr lang="en-GB" sz="1800" smtClean="0">
                <a:solidFill>
                  <a:srgbClr val="002060"/>
                </a:solidFill>
              </a:rPr>
              <a:t>up to 16,384 single-word instructions (remember, one instruction word is 2 bytes wide)</a:t>
            </a:r>
            <a:endParaRPr lang="en-GB" sz="1800" b="1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GB" smtClean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GB" dirty="0" smtClean="0">
              <a:solidFill>
                <a:srgbClr val="002060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557338"/>
            <a:ext cx="5364162" cy="46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011863" y="3141663"/>
            <a:ext cx="1152525" cy="295116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2" name="Oval 1"/>
          <p:cNvSpPr/>
          <p:nvPr/>
        </p:nvSpPr>
        <p:spPr>
          <a:xfrm>
            <a:off x="6659563" y="4462463"/>
            <a:ext cx="504825" cy="15398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843213" y="4292600"/>
            <a:ext cx="3744912" cy="24765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172450" y="6027738"/>
            <a:ext cx="504825" cy="153987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39975" y="2852738"/>
            <a:ext cx="5832475" cy="3240087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0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smtClean="0"/>
              <a:t>Data memory</a:t>
            </a:r>
            <a:endParaRPr lang="en-GB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002060"/>
                </a:solidFill>
              </a:rPr>
              <a:t>Data memory consists of</a:t>
            </a:r>
          </a:p>
          <a:p>
            <a:pPr>
              <a:defRPr/>
            </a:pPr>
            <a:r>
              <a:rPr lang="en-GB" smtClean="0">
                <a:solidFill>
                  <a:srgbClr val="002060"/>
                </a:solidFill>
              </a:rPr>
              <a:t>Special Function Registers (SFR) </a:t>
            </a:r>
          </a:p>
          <a:p>
            <a:pPr lvl="1">
              <a:defRPr/>
            </a:pPr>
            <a:r>
              <a:rPr lang="en-GB" smtClean="0">
                <a:solidFill>
                  <a:srgbClr val="002060"/>
                </a:solidFill>
              </a:rPr>
              <a:t>control the operation of the device</a:t>
            </a:r>
          </a:p>
          <a:p>
            <a:pPr>
              <a:defRPr/>
            </a:pPr>
            <a:r>
              <a:rPr lang="en-GB" smtClean="0">
                <a:solidFill>
                  <a:srgbClr val="002060"/>
                </a:solidFill>
              </a:rPr>
              <a:t>General Purpose Registers (GPR) </a:t>
            </a:r>
          </a:p>
          <a:p>
            <a:pPr lvl="1">
              <a:defRPr/>
            </a:pPr>
            <a:r>
              <a:rPr lang="en-GB" smtClean="0">
                <a:solidFill>
                  <a:srgbClr val="002060"/>
                </a:solidFill>
              </a:rPr>
              <a:t>general area for data storage and scratch pad operations.</a:t>
            </a:r>
          </a:p>
          <a:p>
            <a:pPr>
              <a:defRPr/>
            </a:pPr>
            <a:endParaRPr lang="en-GB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69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559812"/>
            <a:ext cx="7772400" cy="1362075"/>
          </a:xfrm>
        </p:spPr>
        <p:txBody>
          <a:bodyPr/>
          <a:lstStyle/>
          <a:p>
            <a:r>
              <a:rPr lang="en-ZA" dirty="0" smtClean="0">
                <a:solidFill>
                  <a:srgbClr val="0070C0"/>
                </a:solidFill>
              </a:rPr>
              <a:t>Communication inside the microcontroller</a:t>
            </a:r>
            <a:endParaRPr lang="en-Z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Standard buses</a:t>
            </a:r>
            <a:endParaRPr lang="en-GB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4061429"/>
            <a:ext cx="7772400" cy="2232248"/>
          </a:xfrm>
        </p:spPr>
        <p:txBody>
          <a:bodyPr/>
          <a:lstStyle/>
          <a:p>
            <a:r>
              <a:rPr lang="en-ZA" sz="2000" dirty="0" smtClean="0">
                <a:solidFill>
                  <a:srgbClr val="002060"/>
                </a:solidFill>
              </a:rPr>
              <a:t>Address bus</a:t>
            </a:r>
          </a:p>
          <a:p>
            <a:r>
              <a:rPr lang="en-ZA" sz="2000" dirty="0" smtClean="0">
                <a:solidFill>
                  <a:srgbClr val="002060"/>
                </a:solidFill>
              </a:rPr>
              <a:t>Data bus</a:t>
            </a:r>
          </a:p>
          <a:p>
            <a:r>
              <a:rPr lang="en-ZA" sz="2000" dirty="0" smtClean="0">
                <a:solidFill>
                  <a:srgbClr val="002060"/>
                </a:solidFill>
              </a:rPr>
              <a:t>Control bus</a:t>
            </a:r>
          </a:p>
          <a:p>
            <a:r>
              <a:rPr lang="en-ZA" sz="2000" dirty="0" smtClean="0">
                <a:solidFill>
                  <a:srgbClr val="002060"/>
                </a:solidFill>
              </a:rPr>
              <a:t>Chip select / enable</a:t>
            </a:r>
          </a:p>
          <a:p>
            <a:r>
              <a:rPr lang="en-ZA" sz="2000" dirty="0" smtClean="0">
                <a:solidFill>
                  <a:srgbClr val="002060"/>
                </a:solidFill>
              </a:rPr>
              <a:t>Clock</a:t>
            </a:r>
          </a:p>
          <a:p>
            <a:r>
              <a:rPr lang="en-ZA" sz="2000" dirty="0" smtClean="0">
                <a:solidFill>
                  <a:srgbClr val="002060"/>
                </a:solidFill>
              </a:rPr>
              <a:t>Ports</a:t>
            </a:r>
            <a:endParaRPr lang="en-ZA" sz="2000" dirty="0">
              <a:solidFill>
                <a:srgbClr val="00206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483768" y="4277453"/>
            <a:ext cx="7200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83768" y="4637493"/>
            <a:ext cx="72008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83768" y="4997533"/>
            <a:ext cx="72008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383868" y="5357573"/>
            <a:ext cx="72008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483768" y="5717613"/>
            <a:ext cx="720080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483768" y="6077653"/>
            <a:ext cx="720080" cy="0"/>
          </a:xfrm>
          <a:prstGeom prst="line">
            <a:avLst/>
          </a:prstGeom>
          <a:ln w="25400">
            <a:solidFill>
              <a:srgbClr val="BE12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475656" y="1508398"/>
            <a:ext cx="5581650" cy="2514600"/>
            <a:chOff x="1763688" y="116632"/>
            <a:chExt cx="5581650" cy="2514600"/>
          </a:xfrm>
        </p:grpSpPr>
        <p:pic>
          <p:nvPicPr>
            <p:cNvPr id="542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16632"/>
              <a:ext cx="5581650" cy="2514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3203848" y="474780"/>
              <a:ext cx="36004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707904" y="476672"/>
              <a:ext cx="0" cy="36004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644008" y="476672"/>
              <a:ext cx="0" cy="18002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508104" y="476672"/>
              <a:ext cx="0" cy="18002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300192" y="476672"/>
              <a:ext cx="0" cy="18002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203848" y="2060848"/>
              <a:ext cx="360040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54513" y="1628800"/>
              <a:ext cx="0" cy="43204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364088" y="1628800"/>
              <a:ext cx="0" cy="432048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156176" y="1628800"/>
              <a:ext cx="0" cy="432048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203848" y="2348880"/>
              <a:ext cx="3600400" cy="0"/>
            </a:xfrm>
            <a:prstGeom prst="line">
              <a:avLst/>
            </a:prstGeom>
            <a:ln w="2540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72" name="Straight Arrow Connector 54271"/>
            <p:cNvCxnSpPr/>
            <p:nvPr/>
          </p:nvCxnSpPr>
          <p:spPr>
            <a:xfrm flipV="1">
              <a:off x="4788024" y="1628800"/>
              <a:ext cx="0" cy="720080"/>
            </a:xfrm>
            <a:prstGeom prst="straightConnector1">
              <a:avLst/>
            </a:prstGeom>
            <a:ln w="2540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652120" y="1628800"/>
              <a:ext cx="0" cy="720080"/>
            </a:xfrm>
            <a:prstGeom prst="straightConnector1">
              <a:avLst/>
            </a:prstGeom>
            <a:ln w="2540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78" name="Straight Arrow Connector 54277"/>
            <p:cNvCxnSpPr/>
            <p:nvPr/>
          </p:nvCxnSpPr>
          <p:spPr>
            <a:xfrm flipV="1">
              <a:off x="6444208" y="1628800"/>
              <a:ext cx="0" cy="720080"/>
            </a:xfrm>
            <a:prstGeom prst="straightConnector1">
              <a:avLst/>
            </a:prstGeom>
            <a:ln w="25400">
              <a:solidFill>
                <a:srgbClr val="FFCC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80" name="Rectangle 54279"/>
            <p:cNvSpPr/>
            <p:nvPr/>
          </p:nvSpPr>
          <p:spPr>
            <a:xfrm>
              <a:off x="1835696" y="908720"/>
              <a:ext cx="648072" cy="864096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3491880" y="1196752"/>
              <a:ext cx="0" cy="648072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491880" y="1844824"/>
              <a:ext cx="1008112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7904" y="1196752"/>
              <a:ext cx="0" cy="432048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707904" y="1628800"/>
              <a:ext cx="7200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851920" y="1196752"/>
              <a:ext cx="0" cy="32403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851920" y="1520788"/>
              <a:ext cx="50405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54513" y="1700808"/>
              <a:ext cx="593551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644008" y="1844824"/>
              <a:ext cx="129614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148064" y="1520788"/>
              <a:ext cx="0" cy="18002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148064" y="1520788"/>
              <a:ext cx="14401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940152" y="1520788"/>
              <a:ext cx="0" cy="32403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940152" y="1520788"/>
              <a:ext cx="72008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6516216" y="566682"/>
              <a:ext cx="432048" cy="1278142"/>
            </a:xfrm>
            <a:prstGeom prst="rect">
              <a:avLst/>
            </a:prstGeom>
            <a:noFill/>
            <a:ln w="28575">
              <a:solidFill>
                <a:srgbClr val="BE12B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Data bus</a:t>
            </a:r>
            <a:endParaRPr lang="en-ZA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000" dirty="0">
                <a:solidFill>
                  <a:srgbClr val="002060"/>
                </a:solidFill>
              </a:rPr>
              <a:t>A bus is a "collection of wires" through which communication occurs 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rgbClr val="002060"/>
                </a:solidFill>
              </a:rPr>
              <a:t>Carries data that needs to be processed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rgbClr val="002060"/>
                </a:solidFill>
              </a:rPr>
              <a:t>Tristate output interfaces to prevent devices that are not in use to provide low impedance current path that could prevent correct logic levels at device being addressed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rgbClr val="002060"/>
                </a:solidFill>
              </a:rPr>
              <a:t>Three states: high signal,  low signal &amp; high impedance</a:t>
            </a:r>
            <a:endParaRPr lang="en-ZA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6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bus (continued)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7772400" cy="4114800"/>
          </a:xfrm>
        </p:spPr>
        <p:txBody>
          <a:bodyPr/>
          <a:lstStyle/>
          <a:p>
            <a:endParaRPr lang="en-ZA" sz="2400" dirty="0" smtClean="0">
              <a:solidFill>
                <a:srgbClr val="002060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400" dirty="0" smtClean="0">
                <a:solidFill>
                  <a:srgbClr val="002060"/>
                </a:solidFill>
              </a:rPr>
              <a:t>Width of the data path/bus 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determines the number of input lines on which data can enter the microprocessor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400" dirty="0" smtClean="0">
                <a:solidFill>
                  <a:srgbClr val="002060"/>
                </a:solidFill>
              </a:rPr>
              <a:t>Data bus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lines carrying the data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electrical conductors, i.e. hardware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40433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bus (continued)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400" dirty="0" smtClean="0">
                <a:solidFill>
                  <a:srgbClr val="002060"/>
                </a:solidFill>
              </a:rPr>
              <a:t>Microprocessors are classified according to size of </a:t>
            </a:r>
            <a:r>
              <a:rPr lang="en-ZA" sz="2400" b="1" dirty="0" smtClean="0">
                <a:solidFill>
                  <a:srgbClr val="FF0000"/>
                </a:solidFill>
              </a:rPr>
              <a:t>data bus/data word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i.e. 8 bit micro has an 8 bit data bus/word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LSB is bit 0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MSB is bit 7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400" dirty="0" smtClean="0">
                <a:solidFill>
                  <a:srgbClr val="002060"/>
                </a:solidFill>
              </a:rPr>
              <a:t>Note: 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8 bits = byte (always)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4 bits = nibble (always)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endParaRPr lang="en-ZA" sz="1800" dirty="0" smtClean="0"/>
          </a:p>
          <a:p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07930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>
                <a:solidFill>
                  <a:srgbClr val="C00000"/>
                </a:solidFill>
              </a:rPr>
              <a:t>Zero condition 1</a:t>
            </a:r>
            <a:endParaRPr lang="en-Z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33728"/>
            <a:ext cx="7772400" cy="467563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400" dirty="0" smtClean="0">
                <a:solidFill>
                  <a:srgbClr val="002060"/>
                </a:solidFill>
              </a:rPr>
              <a:t>An 8 bit micro's data are stored in 8 bit registers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400" dirty="0" smtClean="0">
                <a:solidFill>
                  <a:srgbClr val="002060"/>
                </a:solidFill>
              </a:rPr>
              <a:t>If you pass a 16 bit binary number in your code to an 8 bit data register, what happens to the most significant 8 bits?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ZA" sz="2400" dirty="0" smtClean="0">
              <a:solidFill>
                <a:srgbClr val="002060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400" dirty="0" smtClean="0">
                <a:solidFill>
                  <a:srgbClr val="002060"/>
                </a:solidFill>
              </a:rPr>
              <a:t>Will your program work?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400" dirty="0" smtClean="0">
                <a:solidFill>
                  <a:srgbClr val="002060"/>
                </a:solidFill>
              </a:rPr>
              <a:t>If you do this in a test or exam, you get 0 for the entire test or exam.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400" dirty="0" smtClean="0">
                <a:solidFill>
                  <a:srgbClr val="002060"/>
                </a:solidFill>
              </a:rPr>
              <a:t>Same </a:t>
            </a:r>
            <a:r>
              <a:rPr lang="en-ZA" sz="2400" i="1" dirty="0" smtClean="0">
                <a:solidFill>
                  <a:srgbClr val="C00000"/>
                </a:solidFill>
              </a:rPr>
              <a:t>fundamental principle</a:t>
            </a:r>
            <a:r>
              <a:rPr lang="en-ZA" sz="2400" dirty="0" smtClean="0"/>
              <a:t> </a:t>
            </a:r>
            <a:r>
              <a:rPr lang="en-ZA" sz="2400" dirty="0" smtClean="0">
                <a:solidFill>
                  <a:srgbClr val="002060"/>
                </a:solidFill>
              </a:rPr>
              <a:t>as that 2 litres of water cannot fit into a 1 litre container…</a:t>
            </a:r>
          </a:p>
          <a:p>
            <a:endParaRPr lang="en-ZA" dirty="0"/>
          </a:p>
        </p:txBody>
      </p:sp>
      <p:grpSp>
        <p:nvGrpSpPr>
          <p:cNvPr id="6" name="Group 5"/>
          <p:cNvGrpSpPr/>
          <p:nvPr/>
        </p:nvGrpSpPr>
        <p:grpSpPr>
          <a:xfrm>
            <a:off x="2710342" y="2889504"/>
            <a:ext cx="5742982" cy="964906"/>
            <a:chOff x="2710342" y="2889504"/>
            <a:chExt cx="5742982" cy="964906"/>
          </a:xfrm>
        </p:grpSpPr>
        <p:sp>
          <p:nvSpPr>
            <p:cNvPr id="12" name="Oval 11"/>
            <p:cNvSpPr/>
            <p:nvPr/>
          </p:nvSpPr>
          <p:spPr>
            <a:xfrm>
              <a:off x="6200752" y="3552440"/>
              <a:ext cx="216024" cy="21602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Oval 12"/>
            <p:cNvSpPr/>
            <p:nvPr/>
          </p:nvSpPr>
          <p:spPr>
            <a:xfrm>
              <a:off x="6488784" y="3552440"/>
              <a:ext cx="216024" cy="21602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Oval 13"/>
            <p:cNvSpPr/>
            <p:nvPr/>
          </p:nvSpPr>
          <p:spPr>
            <a:xfrm>
              <a:off x="6776816" y="3552440"/>
              <a:ext cx="216024" cy="216024"/>
            </a:xfrm>
            <a:prstGeom prst="ellipse">
              <a:avLst/>
            </a:prstGeom>
            <a:solidFill>
              <a:srgbClr val="00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Oval 14"/>
            <p:cNvSpPr/>
            <p:nvPr/>
          </p:nvSpPr>
          <p:spPr>
            <a:xfrm>
              <a:off x="7064848" y="3552440"/>
              <a:ext cx="216024" cy="21602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Oval 15"/>
            <p:cNvSpPr/>
            <p:nvPr/>
          </p:nvSpPr>
          <p:spPr>
            <a:xfrm>
              <a:off x="7352880" y="3552440"/>
              <a:ext cx="216024" cy="216024"/>
            </a:xfrm>
            <a:prstGeom prst="ellipse">
              <a:avLst/>
            </a:prstGeom>
            <a:solidFill>
              <a:srgbClr val="00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Oval 16"/>
            <p:cNvSpPr/>
            <p:nvPr/>
          </p:nvSpPr>
          <p:spPr>
            <a:xfrm>
              <a:off x="7640912" y="3552440"/>
              <a:ext cx="216024" cy="216024"/>
            </a:xfrm>
            <a:prstGeom prst="ellipse">
              <a:avLst/>
            </a:prstGeom>
            <a:solidFill>
              <a:srgbClr val="00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Oval 17"/>
            <p:cNvSpPr/>
            <p:nvPr/>
          </p:nvSpPr>
          <p:spPr>
            <a:xfrm>
              <a:off x="7928944" y="3552440"/>
              <a:ext cx="216024" cy="21602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Oval 18"/>
            <p:cNvSpPr/>
            <p:nvPr/>
          </p:nvSpPr>
          <p:spPr>
            <a:xfrm>
              <a:off x="8216976" y="3552440"/>
              <a:ext cx="216024" cy="216024"/>
            </a:xfrm>
            <a:prstGeom prst="ellipse">
              <a:avLst/>
            </a:prstGeom>
            <a:solidFill>
              <a:srgbClr val="00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Oval 19"/>
            <p:cNvSpPr/>
            <p:nvPr/>
          </p:nvSpPr>
          <p:spPr>
            <a:xfrm>
              <a:off x="3896496" y="3552440"/>
              <a:ext cx="216024" cy="216024"/>
            </a:xfrm>
            <a:prstGeom prst="ellipse">
              <a:avLst/>
            </a:prstGeom>
            <a:solidFill>
              <a:srgbClr val="00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" name="Oval 20"/>
            <p:cNvSpPr/>
            <p:nvPr/>
          </p:nvSpPr>
          <p:spPr>
            <a:xfrm>
              <a:off x="4184528" y="3552440"/>
              <a:ext cx="216024" cy="21602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" name="Oval 21"/>
            <p:cNvSpPr/>
            <p:nvPr/>
          </p:nvSpPr>
          <p:spPr>
            <a:xfrm>
              <a:off x="4472560" y="3552440"/>
              <a:ext cx="216024" cy="216024"/>
            </a:xfrm>
            <a:prstGeom prst="ellipse">
              <a:avLst/>
            </a:prstGeom>
            <a:solidFill>
              <a:srgbClr val="00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" name="Oval 22"/>
            <p:cNvSpPr/>
            <p:nvPr/>
          </p:nvSpPr>
          <p:spPr>
            <a:xfrm>
              <a:off x="4760592" y="3552440"/>
              <a:ext cx="216024" cy="21602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" name="Oval 23"/>
            <p:cNvSpPr/>
            <p:nvPr/>
          </p:nvSpPr>
          <p:spPr>
            <a:xfrm>
              <a:off x="5048624" y="3552440"/>
              <a:ext cx="216024" cy="21602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Oval 24"/>
            <p:cNvSpPr/>
            <p:nvPr/>
          </p:nvSpPr>
          <p:spPr>
            <a:xfrm>
              <a:off x="5336656" y="3552440"/>
              <a:ext cx="216024" cy="216024"/>
            </a:xfrm>
            <a:prstGeom prst="ellipse">
              <a:avLst/>
            </a:prstGeom>
            <a:solidFill>
              <a:srgbClr val="00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" name="Oval 25"/>
            <p:cNvSpPr/>
            <p:nvPr/>
          </p:nvSpPr>
          <p:spPr>
            <a:xfrm>
              <a:off x="5624688" y="3552440"/>
              <a:ext cx="216024" cy="216024"/>
            </a:xfrm>
            <a:prstGeom prst="ellipse">
              <a:avLst/>
            </a:prstGeom>
            <a:solidFill>
              <a:srgbClr val="00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Oval 26"/>
            <p:cNvSpPr/>
            <p:nvPr/>
          </p:nvSpPr>
          <p:spPr>
            <a:xfrm>
              <a:off x="5912720" y="3552440"/>
              <a:ext cx="216024" cy="216024"/>
            </a:xfrm>
            <a:prstGeom prst="ellipse">
              <a:avLst/>
            </a:prstGeom>
            <a:solidFill>
              <a:srgbClr val="00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00752" y="3192400"/>
              <a:ext cx="2232248" cy="216024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464459" y="3194537"/>
              <a:ext cx="0" cy="21602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51576" y="3192400"/>
              <a:ext cx="0" cy="21602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038693" y="3192400"/>
              <a:ext cx="0" cy="21602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325810" y="3192400"/>
              <a:ext cx="0" cy="21602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612927" y="3192400"/>
              <a:ext cx="0" cy="21602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900044" y="3192400"/>
              <a:ext cx="0" cy="21602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187160" y="3192400"/>
              <a:ext cx="0" cy="21602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156636" y="3115746"/>
              <a:ext cx="1010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Register</a:t>
              </a:r>
              <a:endParaRPr lang="en-ZA" sz="18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10342" y="3485078"/>
              <a:ext cx="1095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Data bits</a:t>
              </a:r>
              <a:endParaRPr lang="en-ZA" sz="18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56448" y="2889504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600" dirty="0" smtClean="0">
                  <a:latin typeface="+mj-lt"/>
                </a:rPr>
                <a:t>0</a:t>
              </a:r>
              <a:endParaRPr lang="en-ZA" sz="1600" dirty="0"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90488" y="2889504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600" dirty="0" smtClean="0">
                  <a:latin typeface="+mj-lt"/>
                </a:rPr>
                <a:t>7</a:t>
              </a:r>
              <a:endParaRPr lang="en-ZA" sz="16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8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7772400" cy="1143000"/>
          </a:xfrm>
        </p:spPr>
        <p:txBody>
          <a:bodyPr/>
          <a:lstStyle/>
          <a:p>
            <a:pPr algn="l"/>
            <a:r>
              <a:rPr lang="en-ZA" sz="320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Automatic grading software (AGS)</a:t>
            </a:r>
            <a:endParaRPr lang="en-ZA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260000"/>
            <a:ext cx="7772400" cy="4114800"/>
          </a:xfrm>
        </p:spPr>
        <p:txBody>
          <a:bodyPr/>
          <a:lstStyle/>
          <a:p>
            <a:r>
              <a:rPr lang="en-ZA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Objective</a:t>
            </a:r>
          </a:p>
          <a:p>
            <a:r>
              <a:rPr lang="en-ZA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Subsections of code</a:t>
            </a:r>
          </a:p>
          <a:p>
            <a:r>
              <a:rPr lang="en-ZA" sz="200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Strict </a:t>
            </a:r>
            <a:r>
              <a:rPr lang="en-ZA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syntax requirements</a:t>
            </a:r>
          </a:p>
          <a:p>
            <a:r>
              <a:rPr lang="en-ZA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Immediate results</a:t>
            </a:r>
          </a:p>
          <a:p>
            <a:r>
              <a:rPr lang="en-ZA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Binary marking for subsections (</a:t>
            </a:r>
            <a:r>
              <a:rPr lang="en-ZA" sz="200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as was the case since always)</a:t>
            </a:r>
          </a:p>
          <a:p>
            <a:r>
              <a:rPr lang="en-ZA" sz="200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Opportunity for practice via old tests and exams</a:t>
            </a:r>
          </a:p>
          <a:p>
            <a:pPr lvl="1"/>
            <a:r>
              <a:rPr lang="en-ZA" sz="160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(this means you'll never get an old paper, so don't memorize old memos)</a:t>
            </a:r>
            <a:endParaRPr lang="en-ZA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Address bus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88008"/>
            <a:ext cx="7772400" cy="4849368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Each storage location (register) in a memory device has an address so that system can locate </a:t>
            </a:r>
            <a:r>
              <a:rPr lang="en-ZA" sz="2000" b="1" i="1" dirty="0" smtClean="0">
                <a:solidFill>
                  <a:srgbClr val="0070C0"/>
                </a:solidFill>
              </a:rPr>
              <a:t>instructions</a:t>
            </a:r>
            <a:r>
              <a:rPr lang="en-ZA" sz="2000" dirty="0" smtClean="0"/>
              <a:t> </a:t>
            </a:r>
            <a:r>
              <a:rPr lang="en-ZA" sz="2000" dirty="0" smtClean="0">
                <a:solidFill>
                  <a:srgbClr val="002060"/>
                </a:solidFill>
              </a:rPr>
              <a:t>or </a:t>
            </a:r>
            <a:r>
              <a:rPr lang="en-ZA" sz="2000" b="1" i="1" dirty="0" smtClean="0">
                <a:solidFill>
                  <a:srgbClr val="008000"/>
                </a:solidFill>
              </a:rPr>
              <a:t>data</a:t>
            </a:r>
            <a:r>
              <a:rPr lang="en-ZA" sz="2000" dirty="0" smtClean="0"/>
              <a:t> </a:t>
            </a:r>
            <a:r>
              <a:rPr lang="en-ZA" sz="2000" dirty="0" smtClean="0">
                <a:solidFill>
                  <a:srgbClr val="002060"/>
                </a:solidFill>
              </a:rPr>
              <a:t>in memory.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Each input/output interface has an address too.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Only the device/memory location whose address is placed on the address bus is enabled for communication.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Address decoder is used when there are many devices to be addressed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ZA" sz="1800" dirty="0" smtClean="0">
                <a:solidFill>
                  <a:srgbClr val="002060"/>
                </a:solidFill>
              </a:rPr>
              <a:t>Output of address decoder activates the device via its chip select (CS) input.</a:t>
            </a:r>
            <a:endParaRPr lang="en-ZA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42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Control bus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400" dirty="0" smtClean="0">
                <a:solidFill>
                  <a:srgbClr val="002060"/>
                </a:solidFill>
              </a:rPr>
              <a:t>Carries control signals e.g. read/write &amp; clock signals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400" dirty="0" smtClean="0">
                <a:solidFill>
                  <a:srgbClr val="002060"/>
                </a:solidFill>
              </a:rPr>
              <a:t>READ/WRITE line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1 on line = read (receive a signal)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0 on line = write (send a signal)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400" dirty="0" smtClean="0">
                <a:solidFill>
                  <a:srgbClr val="002060"/>
                </a:solidFill>
              </a:rPr>
              <a:t>Clock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Signal to synchronise microprocessor functions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External or internal</a:t>
            </a:r>
            <a:endParaRPr lang="en-ZA" sz="2000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47088" y="2188812"/>
            <a:ext cx="850392" cy="0"/>
          </a:xfrm>
          <a:prstGeom prst="line">
            <a:avLst/>
          </a:prstGeom>
          <a:ln w="25400">
            <a:solidFill>
              <a:srgbClr val="687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Signal conditions on lines or buses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1981200"/>
            <a:ext cx="5461992" cy="41148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400" dirty="0" smtClean="0">
                <a:solidFill>
                  <a:srgbClr val="002060"/>
                </a:solidFill>
              </a:rPr>
              <a:t>Invalid data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signal transition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Shows how long a transition takes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400" dirty="0" smtClean="0">
                <a:solidFill>
                  <a:srgbClr val="002060"/>
                </a:solidFill>
              </a:rPr>
              <a:t>Bit signal level shown with line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400" dirty="0" smtClean="0">
                <a:solidFill>
                  <a:srgbClr val="002060"/>
                </a:solidFill>
              </a:rPr>
              <a:t>Bus signal level</a:t>
            </a:r>
            <a:r>
              <a:rPr lang="en-ZA" sz="2400" b="1" u="sng" dirty="0" smtClean="0">
                <a:solidFill>
                  <a:srgbClr val="002060"/>
                </a:solidFill>
              </a:rPr>
              <a:t>s</a:t>
            </a:r>
            <a:r>
              <a:rPr lang="en-ZA" sz="2400" b="1" dirty="0" smtClean="0">
                <a:solidFill>
                  <a:srgbClr val="002060"/>
                </a:solidFill>
              </a:rPr>
              <a:t> </a:t>
            </a:r>
            <a:r>
              <a:rPr lang="en-ZA" sz="2400" dirty="0" smtClean="0">
                <a:solidFill>
                  <a:srgbClr val="002060"/>
                </a:solidFill>
              </a:rPr>
              <a:t>shown with bar</a:t>
            </a:r>
            <a:endParaRPr lang="en-ZA" sz="2400" dirty="0">
              <a:solidFill>
                <a:srgbClr val="002060"/>
              </a:solidFill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242562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1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2800" dirty="0" smtClean="0"/>
              <a:t>Timing diagrams to show sequence of events on lines, buses and inside registers</a:t>
            </a:r>
            <a:endParaRPr lang="en-Z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194328"/>
            <a:ext cx="7772400" cy="334363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T-state = 1 clock cycle = T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Machine cycle = number of clock cycles required to complete a basic operation (e.g. fetch, read or write) x T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Instruction cycle = number of clock cycles required to complete 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an instruction x T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ZA" sz="2000" dirty="0">
              <a:solidFill>
                <a:srgbClr val="002060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ZA" sz="2000" dirty="0" smtClean="0">
                <a:solidFill>
                  <a:srgbClr val="002060"/>
                </a:solidFill>
              </a:rPr>
              <a:t>Timing diagrams are used to show the </a:t>
            </a:r>
            <a:r>
              <a:rPr lang="en-ZA" sz="2000" u="sng" dirty="0" smtClean="0">
                <a:solidFill>
                  <a:srgbClr val="002060"/>
                </a:solidFill>
              </a:rPr>
              <a:t>chronological sequence of events or signals </a:t>
            </a:r>
            <a:r>
              <a:rPr lang="en-ZA" sz="2000" dirty="0" smtClean="0">
                <a:solidFill>
                  <a:srgbClr val="002060"/>
                </a:solidFill>
              </a:rPr>
              <a:t>in a digital system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37360"/>
            <a:ext cx="48863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14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7772400" cy="1143000"/>
          </a:xfrm>
        </p:spPr>
        <p:txBody>
          <a:bodyPr/>
          <a:lstStyle/>
          <a:p>
            <a:r>
              <a:rPr lang="en-ZA" sz="4000" smtClean="0">
                <a:solidFill>
                  <a:srgbClr val="0070C0"/>
                </a:solidFill>
              </a:rPr>
              <a:t>INSTRUCTIONS</a:t>
            </a:r>
            <a:endParaRPr lang="en-ZA" sz="4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dirty="0" smtClean="0"/>
              <a:t>Architecture: Instruction set</a:t>
            </a:r>
            <a:endParaRPr lang="en-GB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78536" y="1972056"/>
            <a:ext cx="7772400" cy="4114800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en-ZA" dirty="0" smtClean="0">
                <a:solidFill>
                  <a:srgbClr val="002060"/>
                </a:solidFill>
                <a:cs typeface="Times New Roman" pitchFamily="18" charset="0"/>
              </a:rPr>
              <a:t>RISC</a:t>
            </a:r>
          </a:p>
          <a:p>
            <a:pPr marL="533400" indent="-533400" eaLnBrk="1" hangingPunct="1">
              <a:defRPr/>
            </a:pPr>
            <a:r>
              <a:rPr lang="en-ZA" b="1" dirty="0" smtClean="0">
                <a:solidFill>
                  <a:srgbClr val="FF0000"/>
                </a:solidFill>
              </a:rPr>
              <a:t>r</a:t>
            </a:r>
            <a:r>
              <a:rPr lang="en-ZA" dirty="0" smtClean="0">
                <a:solidFill>
                  <a:srgbClr val="002060"/>
                </a:solidFill>
              </a:rPr>
              <a:t>educed</a:t>
            </a:r>
            <a:r>
              <a:rPr lang="en-ZA" dirty="0" smtClean="0"/>
              <a:t> </a:t>
            </a:r>
            <a:r>
              <a:rPr lang="en-ZA" b="1" dirty="0" smtClean="0">
                <a:solidFill>
                  <a:srgbClr val="FF0000"/>
                </a:solidFill>
              </a:rPr>
              <a:t>i</a:t>
            </a:r>
            <a:r>
              <a:rPr lang="en-ZA" dirty="0" smtClean="0">
                <a:solidFill>
                  <a:srgbClr val="002060"/>
                </a:solidFill>
              </a:rPr>
              <a:t>nstruction</a:t>
            </a:r>
            <a:r>
              <a:rPr lang="en-ZA" dirty="0" smtClean="0"/>
              <a:t> </a:t>
            </a:r>
            <a:r>
              <a:rPr lang="en-ZA" b="1" dirty="0" smtClean="0">
                <a:solidFill>
                  <a:srgbClr val="FF0000"/>
                </a:solidFill>
              </a:rPr>
              <a:t>s</a:t>
            </a:r>
            <a:r>
              <a:rPr lang="en-ZA" dirty="0" smtClean="0">
                <a:solidFill>
                  <a:srgbClr val="002060"/>
                </a:solidFill>
              </a:rPr>
              <a:t>et</a:t>
            </a:r>
            <a:r>
              <a:rPr lang="en-ZA" dirty="0" smtClean="0"/>
              <a:t> </a:t>
            </a:r>
            <a:r>
              <a:rPr lang="en-ZA" b="1" dirty="0" smtClean="0">
                <a:solidFill>
                  <a:srgbClr val="FF0000"/>
                </a:solidFill>
              </a:rPr>
              <a:t>c</a:t>
            </a:r>
            <a:r>
              <a:rPr lang="en-ZA" dirty="0" smtClean="0">
                <a:solidFill>
                  <a:srgbClr val="002060"/>
                </a:solidFill>
              </a:rPr>
              <a:t>omputer</a:t>
            </a:r>
          </a:p>
          <a:p>
            <a:pPr marL="533400" indent="-533400" eaLnBrk="1" hangingPunct="1">
              <a:defRPr/>
            </a:pPr>
            <a:r>
              <a:rPr lang="en-ZA" dirty="0" smtClean="0">
                <a:solidFill>
                  <a:srgbClr val="002060"/>
                </a:solidFill>
              </a:rPr>
              <a:t>simplified instructions which "do less" may still provide for higher performance if this simplicity can be utilized to make instructions execute very fast</a:t>
            </a:r>
          </a:p>
          <a:p>
            <a:pPr marL="533400" indent="-533400" eaLnBrk="1" hangingPunct="1">
              <a:defRPr/>
            </a:pPr>
            <a:r>
              <a:rPr lang="en-ZA" dirty="0" smtClean="0">
                <a:solidFill>
                  <a:srgbClr val="002060"/>
                </a:solidFill>
              </a:rPr>
              <a:t>PICs are RISK machines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ZA" dirty="0" smtClean="0">
              <a:solidFill>
                <a:srgbClr val="00206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ZA" dirty="0" err="1" smtClean="0">
                <a:solidFill>
                  <a:srgbClr val="002060"/>
                </a:solidFill>
              </a:rPr>
              <a:t>vs</a:t>
            </a:r>
            <a:r>
              <a:rPr lang="en-ZA" dirty="0" smtClean="0">
                <a:solidFill>
                  <a:srgbClr val="002060"/>
                </a:solidFill>
              </a:rPr>
              <a:t> </a:t>
            </a:r>
            <a:r>
              <a:rPr lang="en-ZA" dirty="0" err="1" smtClean="0">
                <a:solidFill>
                  <a:srgbClr val="002060"/>
                </a:solidFill>
              </a:rPr>
              <a:t>CISC</a:t>
            </a:r>
            <a:r>
              <a:rPr lang="en-ZA" dirty="0" smtClean="0">
                <a:solidFill>
                  <a:srgbClr val="002060"/>
                </a:solidFill>
              </a:rPr>
              <a:t> (</a:t>
            </a:r>
            <a:r>
              <a:rPr lang="en-ZA" dirty="0" smtClean="0">
                <a:solidFill>
                  <a:srgbClr val="FF0000"/>
                </a:solidFill>
              </a:rPr>
              <a:t>c</a:t>
            </a:r>
            <a:r>
              <a:rPr lang="en-ZA" dirty="0" smtClean="0">
                <a:solidFill>
                  <a:srgbClr val="002060"/>
                </a:solidFill>
              </a:rPr>
              <a:t>omplex </a:t>
            </a:r>
            <a:r>
              <a:rPr lang="en-ZA" dirty="0" smtClean="0">
                <a:solidFill>
                  <a:srgbClr val="FF0000"/>
                </a:solidFill>
              </a:rPr>
              <a:t>i</a:t>
            </a:r>
            <a:r>
              <a:rPr lang="en-ZA" dirty="0" smtClean="0">
                <a:solidFill>
                  <a:srgbClr val="002060"/>
                </a:solidFill>
              </a:rPr>
              <a:t>nstruction </a:t>
            </a:r>
            <a:r>
              <a:rPr lang="en-ZA" dirty="0" smtClean="0">
                <a:solidFill>
                  <a:srgbClr val="FF0000"/>
                </a:solidFill>
              </a:rPr>
              <a:t>s</a:t>
            </a:r>
            <a:r>
              <a:rPr lang="en-ZA" dirty="0" smtClean="0">
                <a:solidFill>
                  <a:srgbClr val="002060"/>
                </a:solidFill>
              </a:rPr>
              <a:t>et </a:t>
            </a:r>
            <a:r>
              <a:rPr lang="en-ZA" dirty="0" smtClean="0">
                <a:solidFill>
                  <a:srgbClr val="FF0000"/>
                </a:solidFill>
              </a:rPr>
              <a:t>c</a:t>
            </a:r>
            <a:r>
              <a:rPr lang="en-ZA" dirty="0" smtClean="0">
                <a:solidFill>
                  <a:srgbClr val="002060"/>
                </a:solidFill>
              </a:rPr>
              <a:t>omputer…)</a:t>
            </a:r>
          </a:p>
          <a:p>
            <a:pPr marL="533400" indent="-533400" eaLnBrk="1" hangingPunct="1">
              <a:defRPr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02961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Architecture: execution of instructions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4000"/>
              </a:lnSpc>
              <a:spcBef>
                <a:spcPts val="600"/>
              </a:spcBef>
              <a:buNone/>
            </a:pPr>
            <a:r>
              <a:rPr lang="en-ZA" sz="2400" dirty="0">
                <a:solidFill>
                  <a:schemeClr val="accent2">
                    <a:lumMod val="50000"/>
                  </a:schemeClr>
                </a:solidFill>
              </a:rPr>
              <a:t>Fetch-execute cycle</a:t>
            </a:r>
            <a:endParaRPr lang="en-ZA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ZA" sz="2000" dirty="0" smtClean="0">
                <a:solidFill>
                  <a:srgbClr val="0070C0"/>
                </a:solidFill>
              </a:rPr>
              <a:t>Fetch</a:t>
            </a:r>
            <a:r>
              <a:rPr lang="en-ZA" sz="2000" dirty="0" smtClean="0"/>
              <a:t> </a:t>
            </a:r>
            <a:r>
              <a:rPr lang="en-ZA" sz="2000" dirty="0" smtClean="0">
                <a:solidFill>
                  <a:srgbClr val="002060"/>
                </a:solidFill>
              </a:rPr>
              <a:t>operator code (</a:t>
            </a:r>
            <a:r>
              <a:rPr lang="en-ZA" sz="2000" dirty="0" smtClean="0">
                <a:solidFill>
                  <a:srgbClr val="0070C0"/>
                </a:solidFill>
              </a:rPr>
              <a:t>instruction</a:t>
            </a:r>
            <a:r>
              <a:rPr lang="en-ZA" sz="2000" dirty="0" smtClean="0">
                <a:solidFill>
                  <a:srgbClr val="002060"/>
                </a:solidFill>
              </a:rPr>
              <a:t>) from memory &amp; store in instruction register</a:t>
            </a:r>
          </a:p>
          <a:p>
            <a:pPr marL="514350" indent="-514350"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ZA" sz="2000" dirty="0" smtClean="0">
                <a:solidFill>
                  <a:srgbClr val="0070C0"/>
                </a:solidFill>
              </a:rPr>
              <a:t>Decode</a:t>
            </a:r>
            <a:r>
              <a:rPr lang="en-ZA" sz="2000" dirty="0" smtClean="0"/>
              <a:t> </a:t>
            </a:r>
            <a:r>
              <a:rPr lang="en-ZA" sz="2000" dirty="0" smtClean="0">
                <a:solidFill>
                  <a:srgbClr val="002060"/>
                </a:solidFill>
              </a:rPr>
              <a:t>instruction in instruction decoder</a:t>
            </a:r>
          </a:p>
          <a:p>
            <a:pPr marL="514350" indent="-514350"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ZA" sz="2000" dirty="0" smtClean="0">
                <a:solidFill>
                  <a:srgbClr val="0070C0"/>
                </a:solidFill>
              </a:rPr>
              <a:t>Fetch</a:t>
            </a:r>
            <a:r>
              <a:rPr lang="en-ZA" sz="2000" dirty="0" smtClean="0"/>
              <a:t> </a:t>
            </a:r>
            <a:r>
              <a:rPr lang="en-ZA" sz="2000" dirty="0" smtClean="0">
                <a:solidFill>
                  <a:srgbClr val="002060"/>
                </a:solidFill>
              </a:rPr>
              <a:t>further</a:t>
            </a:r>
            <a:r>
              <a:rPr lang="en-ZA" sz="2000" dirty="0" smtClean="0"/>
              <a:t> </a:t>
            </a:r>
            <a:r>
              <a:rPr lang="en-ZA" sz="2000" dirty="0" smtClean="0">
                <a:solidFill>
                  <a:srgbClr val="0070C0"/>
                </a:solidFill>
              </a:rPr>
              <a:t>data</a:t>
            </a:r>
            <a:r>
              <a:rPr lang="en-ZA" sz="2000" dirty="0" smtClean="0"/>
              <a:t> </a:t>
            </a:r>
            <a:r>
              <a:rPr lang="en-ZA" sz="2000" dirty="0" smtClean="0">
                <a:solidFill>
                  <a:srgbClr val="002060"/>
                </a:solidFill>
              </a:rPr>
              <a:t>if required</a:t>
            </a:r>
          </a:p>
          <a:p>
            <a:pPr marL="514350" indent="-514350"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ZA" sz="2000" dirty="0" smtClean="0">
                <a:solidFill>
                  <a:srgbClr val="0070C0"/>
                </a:solidFill>
              </a:rPr>
              <a:t>Execute</a:t>
            </a:r>
            <a:r>
              <a:rPr lang="en-ZA" sz="2000" dirty="0" smtClean="0"/>
              <a:t> </a:t>
            </a:r>
            <a:r>
              <a:rPr lang="en-ZA" sz="2000" dirty="0" smtClean="0">
                <a:solidFill>
                  <a:srgbClr val="002060"/>
                </a:solidFill>
              </a:rPr>
              <a:t>the instruction</a:t>
            </a:r>
          </a:p>
          <a:p>
            <a:pPr marL="514350" indent="-514350"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ZA" sz="2000" dirty="0" err="1" smtClean="0">
                <a:solidFill>
                  <a:srgbClr val="002060"/>
                </a:solidFill>
              </a:rPr>
              <a:t>Goto</a:t>
            </a:r>
            <a:r>
              <a:rPr lang="en-ZA" sz="2000" dirty="0" smtClean="0">
                <a:solidFill>
                  <a:srgbClr val="002060"/>
                </a:solidFill>
              </a:rPr>
              <a:t> 1.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0326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mtClean="0"/>
              <a:t>READY TO GO…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32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/>
              <a:t>Flashing an LED = “Hello World”</a:t>
            </a:r>
            <a:endParaRPr lang="en-GB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/>
            <a:r>
              <a:rPr lang="en-ZA" smtClean="0">
                <a:solidFill>
                  <a:srgbClr val="002060"/>
                </a:solidFill>
              </a:rPr>
              <a:t>What do we need?</a:t>
            </a:r>
          </a:p>
          <a:p>
            <a:pPr marL="914400" lvl="1" indent="-457200" eaLnBrk="1" hangingPunct="1"/>
            <a:r>
              <a:rPr lang="en-ZA" smtClean="0">
                <a:solidFill>
                  <a:srgbClr val="002060"/>
                </a:solidFill>
              </a:rPr>
              <a:t>power to power the </a:t>
            </a:r>
            <a:r>
              <a:rPr lang="el-GR" smtClean="0">
                <a:solidFill>
                  <a:srgbClr val="002060"/>
                </a:solidFill>
                <a:cs typeface="Tahoma" pitchFamily="34" charset="0"/>
              </a:rPr>
              <a:t>μ</a:t>
            </a:r>
            <a:endParaRPr lang="en-US" smtClean="0">
              <a:solidFill>
                <a:srgbClr val="002060"/>
              </a:solidFill>
              <a:cs typeface="Tahoma" pitchFamily="34" charset="0"/>
            </a:endParaRPr>
          </a:p>
          <a:p>
            <a:pPr marL="914400" lvl="1" indent="-457200" eaLnBrk="1" hangingPunct="1"/>
            <a:r>
              <a:rPr lang="en-US" smtClean="0">
                <a:solidFill>
                  <a:srgbClr val="002060"/>
                </a:solidFill>
                <a:cs typeface="Tahoma" pitchFamily="34" charset="0"/>
              </a:rPr>
              <a:t>clock source required for processing</a:t>
            </a:r>
          </a:p>
          <a:p>
            <a:pPr marL="914400" lvl="1" indent="-457200" eaLnBrk="1" hangingPunct="1"/>
            <a:r>
              <a:rPr lang="en-US" smtClean="0">
                <a:solidFill>
                  <a:srgbClr val="002060"/>
                </a:solidFill>
                <a:cs typeface="Tahoma" pitchFamily="34" charset="0"/>
              </a:rPr>
              <a:t>code to tell the PIC what to do</a:t>
            </a:r>
          </a:p>
          <a:p>
            <a:pPr marL="914400" lvl="1" indent="-457200" eaLnBrk="1" hangingPunct="1"/>
            <a:r>
              <a:rPr lang="en-US" smtClean="0">
                <a:solidFill>
                  <a:srgbClr val="002060"/>
                </a:solidFill>
                <a:cs typeface="Tahoma" pitchFamily="34" charset="0"/>
              </a:rPr>
              <a:t>LED and resistor to limit current through LED</a:t>
            </a:r>
          </a:p>
          <a:p>
            <a:pPr marL="1295400" lvl="2" indent="-381000" eaLnBrk="1" hangingPunct="1"/>
            <a:r>
              <a:rPr lang="en-US" smtClean="0">
                <a:solidFill>
                  <a:srgbClr val="002060"/>
                </a:solidFill>
                <a:cs typeface="Tahoma" pitchFamily="34" charset="0"/>
              </a:rPr>
              <a:t>port pins can source/sink 25 mA but it is better design practice to use a resistor</a:t>
            </a:r>
            <a:endParaRPr lang="el-GR" smtClean="0">
              <a:solidFill>
                <a:srgbClr val="002060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967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/>
              <a:t>But…</a:t>
            </a:r>
            <a:endParaRPr lang="en-GB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2060"/>
                </a:solidFill>
              </a:rPr>
              <a:t>PICs understand only 0 and 1 because they are made of transistors (switches)</a:t>
            </a:r>
          </a:p>
          <a:p>
            <a:pPr eaLnBrk="1" hangingPunct="1"/>
            <a:r>
              <a:rPr lang="en-US" smtClean="0">
                <a:solidFill>
                  <a:srgbClr val="002060"/>
                </a:solidFill>
              </a:rPr>
              <a:t>we don't think in terms of 0 and 1 (maybe students do the day or two after RAG…)</a:t>
            </a:r>
            <a:endParaRPr lang="en-GB" smtClean="0">
              <a:solidFill>
                <a:srgbClr val="002060"/>
              </a:solidFill>
            </a:endParaRPr>
          </a:p>
          <a:p>
            <a:pPr lvl="1" eaLnBrk="1" hangingPunct="1"/>
            <a:endParaRPr lang="en-GB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49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7772400" cy="1143000"/>
          </a:xfrm>
        </p:spPr>
        <p:txBody>
          <a:bodyPr/>
          <a:lstStyle/>
          <a:p>
            <a:pPr algn="l"/>
            <a:r>
              <a:rPr lang="en-ZA" sz="320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AGS panel</a:t>
            </a:r>
            <a:endParaRPr lang="en-ZA" sz="3200">
              <a:solidFill>
                <a:schemeClr val="accent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260000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ZA" sz="2000" smtClean="0">
                <a:solidFill>
                  <a:schemeClr val="accent2">
                    <a:lumMod val="75000"/>
                  </a:schemeClr>
                </a:solidFill>
              </a:rPr>
              <a:t>Objective: optimization of AGS for variations in interpretation and implementation.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ZA" sz="2000" smtClean="0">
                <a:solidFill>
                  <a:schemeClr val="accent2">
                    <a:lumMod val="75000"/>
                  </a:schemeClr>
                </a:solidFill>
              </a:rPr>
              <a:t>Members: good students appointed by class through class reps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ZA" sz="1800" smtClean="0">
                <a:solidFill>
                  <a:schemeClr val="accent2">
                    <a:lumMod val="75000"/>
                  </a:schemeClr>
                </a:solidFill>
              </a:rPr>
              <a:t>3 Electronic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ZA" sz="1800" smtClean="0">
                <a:solidFill>
                  <a:schemeClr val="accent2">
                    <a:lumMod val="75000"/>
                  </a:schemeClr>
                </a:solidFill>
              </a:rPr>
              <a:t>3 Electrical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ZA" sz="1800" smtClean="0">
                <a:solidFill>
                  <a:schemeClr val="accent2">
                    <a:lumMod val="75000"/>
                  </a:schemeClr>
                </a:solidFill>
              </a:rPr>
              <a:t>4 Computer</a:t>
            </a:r>
            <a:endParaRPr lang="en-ZA" sz="180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ZA" sz="2000" smtClean="0">
                <a:solidFill>
                  <a:schemeClr val="accent2">
                    <a:lumMod val="75000"/>
                  </a:schemeClr>
                </a:solidFill>
              </a:rPr>
              <a:t>Responsibilities: All coding tests graded </a:t>
            </a: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ZA" smtClean="0">
                <a:solidFill>
                  <a:schemeClr val="accent2">
                    <a:lumMod val="75000"/>
                  </a:schemeClr>
                </a:solidFill>
              </a:rPr>
              <a:t>by AGS </a:t>
            </a:r>
            <a:r>
              <a:rPr lang="en-ZA" u="sng" smtClean="0">
                <a:solidFill>
                  <a:schemeClr val="accent2">
                    <a:lumMod val="75000"/>
                  </a:schemeClr>
                </a:solidFill>
              </a:rPr>
              <a:t>including sick &amp; supp</a:t>
            </a:r>
            <a:r>
              <a:rPr lang="en-ZA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ZA" sz="2000" smtClean="0">
                <a:solidFill>
                  <a:schemeClr val="accent2">
                    <a:lumMod val="75000"/>
                  </a:schemeClr>
                </a:solidFill>
              </a:rPr>
              <a:t>Approach: Panel’s code will be put through AGS first, AGS is then optimized after which bulk of tests are graded.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ZA" sz="1800" smtClean="0">
                <a:solidFill>
                  <a:schemeClr val="accent2">
                    <a:lumMod val="75000"/>
                  </a:schemeClr>
                </a:solidFill>
              </a:rPr>
              <a:t>Tested in 2014 &gt; extremely effective.</a:t>
            </a:r>
            <a:endParaRPr lang="en-ZA" sz="18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513" y="2877325"/>
            <a:ext cx="2487811" cy="186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loud Callout 4"/>
          <p:cNvSpPr/>
          <p:nvPr/>
        </p:nvSpPr>
        <p:spPr bwMode="auto">
          <a:xfrm rot="20527991" flipH="1">
            <a:off x="4506762" y="2524900"/>
            <a:ext cx="2066925" cy="1085850"/>
          </a:xfrm>
          <a:prstGeom prst="cloudCallou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20417770">
            <a:off x="5057616" y="2867771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b="1" smtClean="0">
                <a:solidFill>
                  <a:srgbClr val="00B050"/>
                </a:solidFill>
                <a:latin typeface="Comic Sans MS" pitchFamily="66" charset="0"/>
              </a:rPr>
              <a:t>Please…</a:t>
            </a:r>
            <a:endParaRPr lang="en-ZA" sz="2000" b="1">
              <a:solidFill>
                <a:srgbClr val="00B05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do?</a:t>
            </a:r>
            <a:endParaRPr lang="en-GB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628775"/>
            <a:ext cx="7772400" cy="4471988"/>
          </a:xfrm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We decided that none of the following techniques are suitable for programming at this stage:</a:t>
            </a:r>
          </a:p>
          <a:p>
            <a:pPr lvl="1"/>
            <a:r>
              <a:rPr lang="en-US" smtClean="0">
                <a:solidFill>
                  <a:srgbClr val="002060"/>
                </a:solidFill>
              </a:rPr>
              <a:t>Binary machine code (e.g. 0111001010001010)</a:t>
            </a:r>
          </a:p>
          <a:p>
            <a:pPr lvl="1"/>
            <a:r>
              <a:rPr lang="en-US" smtClean="0">
                <a:solidFill>
                  <a:srgbClr val="002060"/>
                </a:solidFill>
              </a:rPr>
              <a:t>Hex (e.g. </a:t>
            </a:r>
            <a:r>
              <a:rPr lang="en-GB" smtClean="0">
                <a:solidFill>
                  <a:srgbClr val="002060"/>
                </a:solidFill>
              </a:rPr>
              <a:t>0803h)</a:t>
            </a:r>
          </a:p>
          <a:p>
            <a:pPr lvl="1"/>
            <a:r>
              <a:rPr lang="en-GB" smtClean="0">
                <a:solidFill>
                  <a:srgbClr val="002060"/>
                </a:solidFill>
              </a:rPr>
              <a:t>Assembler using only numbers in the operant fields (e.g. movf 03h, 0)</a:t>
            </a:r>
          </a:p>
          <a:p>
            <a:r>
              <a:rPr lang="en-GB" smtClean="0">
                <a:solidFill>
                  <a:srgbClr val="002060"/>
                </a:solidFill>
              </a:rPr>
              <a:t>We'll rather use instructions with register names that are more understandable</a:t>
            </a:r>
          </a:p>
          <a:p>
            <a:pPr lvl="1"/>
            <a:r>
              <a:rPr lang="en-GB" smtClean="0">
                <a:solidFill>
                  <a:srgbClr val="002060"/>
                </a:solidFill>
              </a:rPr>
              <a:t>movf STATUS, W</a:t>
            </a:r>
          </a:p>
          <a:p>
            <a:pPr lvl="1"/>
            <a:endParaRPr lang="en-GB" smtClean="0">
              <a:solidFill>
                <a:srgbClr val="002060"/>
              </a:solidFill>
            </a:endParaRPr>
          </a:p>
          <a:p>
            <a:endParaRPr lang="en-GB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mtClean="0"/>
              <a:t>Mnemonics</a:t>
            </a:r>
            <a:endParaRPr lang="en-GB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2060"/>
                </a:solidFill>
              </a:rPr>
              <a:t>Interface between student and microcontroller</a:t>
            </a:r>
          </a:p>
          <a:p>
            <a:pPr eaLnBrk="1" hangingPunct="1"/>
            <a:r>
              <a:rPr lang="en-US" smtClean="0">
                <a:solidFill>
                  <a:srgbClr val="002060"/>
                </a:solidFill>
              </a:rPr>
              <a:t>An assembler is used to translate the code written using mnemonics (that we understand easier) to machine code (the micro’s language) </a:t>
            </a:r>
          </a:p>
          <a:p>
            <a:pPr lvl="1" eaLnBrk="1" hangingPunct="1"/>
            <a:r>
              <a:rPr lang="en-US" smtClean="0">
                <a:solidFill>
                  <a:srgbClr val="002060"/>
                </a:solidFill>
              </a:rPr>
              <a:t>some people learn to understand machine code as if it were English!</a:t>
            </a:r>
            <a:endParaRPr lang="en-GB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70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Assembler code</a:t>
            </a:r>
            <a:endParaRPr lang="en-GB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00213"/>
            <a:ext cx="8893175" cy="48244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b="1" smtClean="0">
                <a:solidFill>
                  <a:srgbClr val="814553"/>
                </a:solidFill>
              </a:rPr>
              <a:t>Label</a:t>
            </a:r>
            <a:r>
              <a:rPr lang="en-US" sz="1400" smtClean="0">
                <a:solidFill>
                  <a:srgbClr val="814553"/>
                </a:solidFill>
              </a:rPr>
              <a:t> 	</a:t>
            </a:r>
            <a:r>
              <a:rPr lang="en-US" sz="1400" b="1" smtClean="0">
                <a:solidFill>
                  <a:srgbClr val="814553"/>
                </a:solidFill>
              </a:rPr>
              <a:t>Mnemonic Operand</a:t>
            </a:r>
            <a:r>
              <a:rPr lang="en-US" sz="1400" smtClean="0">
                <a:solidFill>
                  <a:srgbClr val="814553"/>
                </a:solidFill>
              </a:rPr>
              <a:t>		</a:t>
            </a:r>
            <a:r>
              <a:rPr lang="en-US" sz="1400" b="1" smtClean="0">
                <a:solidFill>
                  <a:srgbClr val="814553"/>
                </a:solidFill>
              </a:rPr>
              <a:t>Comments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smtClean="0">
                <a:solidFill>
                  <a:srgbClr val="814553"/>
                </a:solidFill>
              </a:rPr>
              <a:t>		</a:t>
            </a:r>
            <a:r>
              <a:rPr lang="en-US" sz="1200" smtClean="0">
                <a:solidFill>
                  <a:srgbClr val="814553"/>
                </a:solidFill>
              </a:rPr>
              <a:t>Instruction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smtClean="0">
                <a:solidFill>
                  <a:srgbClr val="814553"/>
                </a:solidFill>
              </a:rPr>
              <a:t>		Directive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1400" smtClean="0">
              <a:solidFill>
                <a:srgbClr val="814553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1600" smtClean="0">
                <a:latin typeface="Courier New" pitchFamily="49" charset="0"/>
              </a:rPr>
              <a:t>		</a:t>
            </a:r>
            <a:r>
              <a:rPr lang="en-GB" sz="1600" b="1" smtClean="0">
                <a:solidFill>
                  <a:srgbClr val="002060"/>
                </a:solidFill>
                <a:latin typeface="Courier New" pitchFamily="49" charset="0"/>
              </a:rPr>
              <a:t>Title 	"Our first program"</a:t>
            </a:r>
            <a:r>
              <a:rPr lang="en-GB" sz="1600" smtClean="0">
                <a:latin typeface="Courier New" pitchFamily="49" charset="0"/>
              </a:rPr>
              <a:t>	</a:t>
            </a:r>
            <a:r>
              <a:rPr lang="en-GB" sz="1600" smtClean="0">
                <a:solidFill>
                  <a:srgbClr val="E34B1B"/>
                </a:solidFill>
                <a:latin typeface="Courier New" pitchFamily="49" charset="0"/>
              </a:rPr>
              <a:t>(directive)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1600" smtClean="0">
                <a:latin typeface="Courier New" pitchFamily="49" charset="0"/>
              </a:rPr>
              <a:t>		</a:t>
            </a:r>
            <a:r>
              <a:rPr lang="en-GB" sz="1600" b="1" smtClean="0">
                <a:solidFill>
                  <a:srgbClr val="002060"/>
                </a:solidFill>
                <a:latin typeface="Courier New" pitchFamily="49" charset="0"/>
              </a:rPr>
              <a:t>list 	p=pic18f45k20 	; processor type </a:t>
            </a:r>
            <a:r>
              <a:rPr lang="en-GB" sz="1600" smtClean="0">
                <a:solidFill>
                  <a:srgbClr val="E34B1B"/>
                </a:solidFill>
                <a:latin typeface="Courier New" pitchFamily="49" charset="0"/>
              </a:rPr>
              <a:t>(directive)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1600" b="1" smtClean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1600" b="1" smtClean="0">
                <a:solidFill>
                  <a:srgbClr val="002060"/>
                </a:solidFill>
                <a:latin typeface="Courier New" pitchFamily="49" charset="0"/>
              </a:rPr>
              <a:t>; -------------</a:t>
            </a:r>
            <a:r>
              <a:rPr lang="en-GB" sz="1600" smtClean="0">
                <a:latin typeface="Courier New" pitchFamily="49" charset="0"/>
              </a:rPr>
              <a:t>		</a:t>
            </a:r>
            <a:r>
              <a:rPr lang="en-GB" sz="1600" smtClean="0">
                <a:solidFill>
                  <a:srgbClr val="E34B1B"/>
                </a:solidFill>
                <a:latin typeface="Courier New" pitchFamily="49" charset="0"/>
              </a:rPr>
              <a:t>(comment)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1600" b="1" smtClean="0">
                <a:solidFill>
                  <a:srgbClr val="002060"/>
                </a:solidFill>
                <a:latin typeface="Courier New" pitchFamily="49" charset="0"/>
              </a:rPr>
              <a:t>; PROGRAM START</a:t>
            </a:r>
            <a:r>
              <a:rPr lang="en-GB" sz="1600" smtClean="0">
                <a:latin typeface="Courier New" pitchFamily="49" charset="0"/>
              </a:rPr>
              <a:t>		</a:t>
            </a:r>
            <a:r>
              <a:rPr lang="en-GB" sz="1600" smtClean="0">
                <a:solidFill>
                  <a:srgbClr val="E34B1B"/>
                </a:solidFill>
                <a:latin typeface="Courier New" pitchFamily="49" charset="0"/>
              </a:rPr>
              <a:t>(comment)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1600" b="1" smtClean="0">
                <a:solidFill>
                  <a:srgbClr val="002060"/>
                </a:solidFill>
                <a:latin typeface="Courier New" pitchFamily="49" charset="0"/>
              </a:rPr>
              <a:t>; -------------</a:t>
            </a:r>
            <a:r>
              <a:rPr lang="en-GB" sz="1600" smtClean="0">
                <a:latin typeface="Courier New" pitchFamily="49" charset="0"/>
              </a:rPr>
              <a:t>		</a:t>
            </a:r>
            <a:r>
              <a:rPr lang="en-GB" sz="1600" smtClean="0">
                <a:solidFill>
                  <a:srgbClr val="E34B1B"/>
                </a:solidFill>
                <a:latin typeface="Courier New" pitchFamily="49" charset="0"/>
              </a:rPr>
              <a:t>(comment)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1600" b="1" smtClean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1600" smtClean="0">
                <a:solidFill>
                  <a:srgbClr val="002060"/>
                </a:solidFill>
                <a:latin typeface="Courier New" pitchFamily="49" charset="0"/>
              </a:rPr>
              <a:t>		</a:t>
            </a:r>
            <a:r>
              <a:rPr lang="en-GB" sz="1600" b="1" smtClean="0">
                <a:solidFill>
                  <a:srgbClr val="002060"/>
                </a:solidFill>
                <a:latin typeface="Courier New" pitchFamily="49" charset="0"/>
              </a:rPr>
              <a:t>org 	0h 		; startup address = 0000 </a:t>
            </a:r>
            <a:r>
              <a:rPr lang="en-GB" sz="1600" smtClean="0">
                <a:solidFill>
                  <a:srgbClr val="E34B1B"/>
                </a:solidFill>
                <a:latin typeface="Courier New" pitchFamily="49" charset="0"/>
              </a:rPr>
              <a:t>(directive)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1600" b="1" smtClean="0">
                <a:solidFill>
                  <a:srgbClr val="002060"/>
                </a:solidFill>
                <a:latin typeface="Courier New" pitchFamily="49" charset="0"/>
              </a:rPr>
              <a:t>start 	movlw 	0x00 		; simple code </a:t>
            </a:r>
            <a:r>
              <a:rPr lang="en-GB" sz="1600" smtClean="0">
                <a:solidFill>
                  <a:srgbClr val="E34B1B"/>
                </a:solidFill>
                <a:latin typeface="Courier New" pitchFamily="49" charset="0"/>
              </a:rPr>
              <a:t>(instruction)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1600" smtClean="0">
                <a:latin typeface="Courier New" pitchFamily="49" charset="0"/>
              </a:rPr>
              <a:t>		</a:t>
            </a:r>
            <a:r>
              <a:rPr lang="en-GB" sz="1600" b="1" smtClean="0">
                <a:solidFill>
                  <a:srgbClr val="002060"/>
                </a:solidFill>
                <a:latin typeface="Courier New" pitchFamily="49" charset="0"/>
              </a:rPr>
              <a:t>movwf 	0F80h</a:t>
            </a:r>
            <a:r>
              <a:rPr lang="en-GB" sz="1600" b="1" smtClean="0">
                <a:latin typeface="Courier New" pitchFamily="49" charset="0"/>
              </a:rPr>
              <a:t>	</a:t>
            </a:r>
            <a:r>
              <a:rPr lang="en-GB" sz="1600" smtClean="0">
                <a:latin typeface="Courier New" pitchFamily="49" charset="0"/>
              </a:rPr>
              <a:t>	 </a:t>
            </a:r>
            <a:r>
              <a:rPr lang="en-GB" sz="1600" smtClean="0">
                <a:solidFill>
                  <a:srgbClr val="E34B1B"/>
                </a:solidFill>
                <a:latin typeface="Courier New" pitchFamily="49" charset="0"/>
              </a:rPr>
              <a:t>(instruction)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1600" smtClean="0">
                <a:latin typeface="Courier New" pitchFamily="49" charset="0"/>
              </a:rPr>
              <a:t>		</a:t>
            </a:r>
            <a:r>
              <a:rPr lang="en-GB" sz="1600" b="1" smtClean="0">
                <a:solidFill>
                  <a:srgbClr val="002060"/>
                </a:solidFill>
                <a:latin typeface="Courier New" pitchFamily="49" charset="0"/>
              </a:rPr>
              <a:t>goto 	start 		; do this loop forever </a:t>
            </a:r>
            <a:r>
              <a:rPr lang="en-GB" sz="1600" smtClean="0">
                <a:solidFill>
                  <a:srgbClr val="E34B1B"/>
                </a:solidFill>
                <a:latin typeface="Courier New" pitchFamily="49" charset="0"/>
              </a:rPr>
              <a:t>(instruction)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1600" smtClean="0">
                <a:latin typeface="Courier New" pitchFamily="49" charset="0"/>
              </a:rPr>
              <a:t>		</a:t>
            </a:r>
            <a:r>
              <a:rPr lang="en-GB" sz="1600" b="1" smtClean="0">
                <a:solidFill>
                  <a:srgbClr val="002060"/>
                </a:solidFill>
                <a:latin typeface="Courier New" pitchFamily="49" charset="0"/>
              </a:rPr>
              <a:t>end</a:t>
            </a:r>
            <a:r>
              <a:rPr lang="en-GB" sz="1600" smtClean="0">
                <a:latin typeface="Courier New" pitchFamily="49" charset="0"/>
              </a:rPr>
              <a:t>			</a:t>
            </a:r>
            <a:r>
              <a:rPr lang="en-GB" sz="1600" smtClean="0">
                <a:solidFill>
                  <a:srgbClr val="E34B1B"/>
                </a:solidFill>
                <a:latin typeface="Courier New" pitchFamily="49" charset="0"/>
              </a:rPr>
              <a:t>(directive)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600" smtClean="0">
              <a:solidFill>
                <a:schemeClr val="fol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projects.pdf p. 16</a:t>
            </a:r>
            <a:endParaRPr lang="en-GB" sz="140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672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mtClean="0"/>
              <a:t>Agenda: Coding lecture (next week)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7772400" cy="4968875"/>
          </a:xfrm>
        </p:spPr>
        <p:txBody>
          <a:bodyPr/>
          <a:lstStyle/>
          <a:p>
            <a:r>
              <a:rPr lang="en-ZA" smtClean="0">
                <a:solidFill>
                  <a:srgbClr val="002060"/>
                </a:solidFill>
              </a:rPr>
              <a:t>MPLAB X demo </a:t>
            </a:r>
          </a:p>
          <a:p>
            <a:pPr lvl="1"/>
            <a:r>
              <a:rPr lang="en-ZA" sz="1800" smtClean="0">
                <a:solidFill>
                  <a:srgbClr val="002060"/>
                </a:solidFill>
              </a:rPr>
              <a:t>new project; </a:t>
            </a:r>
          </a:p>
          <a:p>
            <a:pPr lvl="1"/>
            <a:r>
              <a:rPr lang="en-ZA" sz="1800" smtClean="0">
                <a:solidFill>
                  <a:srgbClr val="002060"/>
                </a:solidFill>
              </a:rPr>
              <a:t>editing code; </a:t>
            </a:r>
          </a:p>
          <a:p>
            <a:pPr lvl="1"/>
            <a:r>
              <a:rPr lang="en-ZA" sz="1800" smtClean="0">
                <a:solidFill>
                  <a:srgbClr val="002060"/>
                </a:solidFill>
              </a:rPr>
              <a:t>compile; </a:t>
            </a:r>
          </a:p>
          <a:p>
            <a:pPr lvl="1"/>
            <a:r>
              <a:rPr lang="en-ZA" sz="1800" smtClean="0">
                <a:solidFill>
                  <a:srgbClr val="002060"/>
                </a:solidFill>
              </a:rPr>
              <a:t>debugger &amp; MPLAB sim; </a:t>
            </a:r>
          </a:p>
          <a:p>
            <a:pPr lvl="1"/>
            <a:r>
              <a:rPr lang="en-ZA" sz="1800" smtClean="0">
                <a:solidFill>
                  <a:srgbClr val="002060"/>
                </a:solidFill>
              </a:rPr>
              <a:t>run (watchdog timer timeout); </a:t>
            </a:r>
          </a:p>
          <a:p>
            <a:pPr lvl="1"/>
            <a:r>
              <a:rPr lang="en-ZA" sz="1800" smtClean="0">
                <a:solidFill>
                  <a:srgbClr val="002060"/>
                </a:solidFill>
              </a:rPr>
              <a:t>configuration bits (explain + not accessible after PIC has been programmed); </a:t>
            </a:r>
          </a:p>
          <a:p>
            <a:pPr lvl="1"/>
            <a:r>
              <a:rPr lang="en-ZA" sz="1800" smtClean="0">
                <a:solidFill>
                  <a:srgbClr val="002060"/>
                </a:solidFill>
              </a:rPr>
              <a:t>oscillator; </a:t>
            </a:r>
          </a:p>
          <a:p>
            <a:pPr lvl="1"/>
            <a:r>
              <a:rPr lang="en-ZA" sz="1800" smtClean="0">
                <a:solidFill>
                  <a:srgbClr val="002060"/>
                </a:solidFill>
              </a:rPr>
              <a:t>watchdog (reset PIC after some predefined time); </a:t>
            </a:r>
          </a:p>
          <a:p>
            <a:pPr lvl="1"/>
            <a:r>
              <a:rPr lang="en-ZA" sz="1800" smtClean="0">
                <a:solidFill>
                  <a:srgbClr val="002060"/>
                </a:solidFill>
              </a:rPr>
              <a:t>power up timer.</a:t>
            </a:r>
          </a:p>
          <a:p>
            <a:endParaRPr lang="en-ZA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mtClean="0"/>
              <a:t>Homework	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mtClean="0"/>
              <a:t>Form teams</a:t>
            </a:r>
          </a:p>
          <a:p>
            <a:r>
              <a:rPr lang="en-ZA" smtClean="0"/>
              <a:t>Work through Prac assignment</a:t>
            </a:r>
          </a:p>
          <a:p>
            <a:r>
              <a:rPr lang="en-ZA" smtClean="0"/>
              <a:t>Start on planning documentation</a:t>
            </a:r>
          </a:p>
          <a:p>
            <a:r>
              <a:rPr lang="en-ZA" smtClean="0"/>
              <a:t>What do you want to learn next week? Class reps?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450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540000" y="360000"/>
            <a:ext cx="7772400" cy="1143000"/>
          </a:xfrm>
        </p:spPr>
        <p:txBody>
          <a:bodyPr/>
          <a:lstStyle/>
          <a:p>
            <a:pPr algn="l"/>
            <a:r>
              <a:rPr lang="en-ZA" sz="3200" dirty="0" err="1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  <a:cs typeface="Arial" pitchFamily="34" charset="0"/>
              </a:rPr>
              <a:t>Subminima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540000" y="1260000"/>
            <a:ext cx="7772400" cy="4114800"/>
          </a:xfrm>
        </p:spPr>
        <p:txBody>
          <a:bodyPr/>
          <a:lstStyle/>
          <a:p>
            <a:r>
              <a:rPr lang="en-ZA" sz="20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Semester mark (Exam entrance)</a:t>
            </a:r>
          </a:p>
          <a:p>
            <a:pPr lvl="1"/>
            <a:r>
              <a:rPr lang="en-ZA" sz="18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40% for </a:t>
            </a:r>
            <a:r>
              <a:rPr lang="en-ZA" sz="1800" dirty="0" err="1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pracs</a:t>
            </a:r>
            <a:endParaRPr lang="en-ZA" sz="1800" dirty="0" smtClean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pPr lvl="1"/>
            <a:r>
              <a:rPr lang="en-ZA" sz="18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40% for theory (textbook) component</a:t>
            </a:r>
          </a:p>
          <a:p>
            <a:pPr lvl="1"/>
            <a:r>
              <a:rPr lang="en-ZA" sz="18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40% for application (code) component</a:t>
            </a:r>
          </a:p>
          <a:p>
            <a:pPr lvl="1"/>
            <a:endParaRPr lang="en-ZA" sz="18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Examination</a:t>
            </a:r>
          </a:p>
          <a:p>
            <a:pPr lvl="1"/>
            <a:r>
              <a:rPr lang="en-ZA" sz="18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40% for theory (textbook) component</a:t>
            </a:r>
          </a:p>
          <a:p>
            <a:pPr lvl="1"/>
            <a:r>
              <a:rPr lang="en-ZA" sz="18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40% for application (code) component</a:t>
            </a:r>
          </a:p>
        </p:txBody>
      </p:sp>
    </p:spTree>
    <p:extLst>
      <p:ext uri="{BB962C8B-B14F-4D97-AF65-F5344CB8AC3E}">
        <p14:creationId xmlns:p14="http://schemas.microsoft.com/office/powerpoint/2010/main" val="14739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xfrm>
            <a:off x="540000" y="360000"/>
            <a:ext cx="7772400" cy="1143000"/>
          </a:xfrm>
        </p:spPr>
        <p:txBody>
          <a:bodyPr/>
          <a:lstStyle/>
          <a:p>
            <a:pPr algn="l"/>
            <a:r>
              <a:rPr lang="en-ZA" sz="3200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Schedule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>
          <a:xfrm>
            <a:off x="540000" y="1260000"/>
            <a:ext cx="7772400" cy="4114800"/>
          </a:xfrm>
        </p:spPr>
        <p:txBody>
          <a:bodyPr/>
          <a:lstStyle/>
          <a:p>
            <a:r>
              <a:rPr lang="en-ZA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Complete schedule, including class tests, practical tutor sessions, additional lectures, practical demonstrations, etc</a:t>
            </a:r>
            <a:r>
              <a:rPr lang="en-ZA" sz="200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is given on the module’s ClickUp site.</a:t>
            </a:r>
          </a:p>
          <a:p>
            <a:r>
              <a:rPr lang="en-ZA" sz="20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Under development to </a:t>
            </a:r>
            <a:r>
              <a:rPr lang="en-ZA" sz="20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(i) align </a:t>
            </a:r>
            <a:r>
              <a:rPr lang="en-ZA" sz="20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ZA" sz="20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ENE310 and (ii) </a:t>
            </a:r>
            <a:r>
              <a:rPr lang="en-ZA" sz="2800" smtClean="0">
                <a:solidFill>
                  <a:srgbClr val="C00000"/>
                </a:solidFill>
                <a:latin typeface="Chiller" panose="04020404031007020602" pitchFamily="82" charset="0"/>
                <a:cs typeface="Arial" pitchFamily="34" charset="0"/>
              </a:rPr>
              <a:t>disrupt-proof</a:t>
            </a:r>
            <a:r>
              <a:rPr lang="en-ZA" sz="20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the module. </a:t>
            </a:r>
            <a:endParaRPr lang="en-ZA" sz="2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540000" y="360000"/>
            <a:ext cx="7772400" cy="1143000"/>
          </a:xfrm>
        </p:spPr>
        <p:txBody>
          <a:bodyPr/>
          <a:lstStyle/>
          <a:p>
            <a:r>
              <a:rPr lang="en-ZA" sz="3200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What do I do in my </a:t>
            </a:r>
            <a:r>
              <a:rPr lang="en-ZA" sz="3200" dirty="0" err="1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EMK</a:t>
            </a:r>
            <a:r>
              <a:rPr lang="en-ZA" sz="3200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 time?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r>
              <a:rPr lang="en-ZA" dirty="0" smtClean="0">
                <a:solidFill>
                  <a:schemeClr val="accent2">
                    <a:lumMod val="75000"/>
                  </a:schemeClr>
                </a:solidFill>
              </a:rPr>
              <a:t>Bioengineering!</a:t>
            </a:r>
          </a:p>
          <a:p>
            <a:pPr algn="ctr">
              <a:buFont typeface="Arial" charset="0"/>
              <a:buNone/>
            </a:pPr>
            <a:endParaRPr lang="en-ZA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buFont typeface="Arial" charset="0"/>
              <a:buNone/>
            </a:pPr>
            <a:r>
              <a:rPr lang="en-ZA" b="1" dirty="0" smtClean="0">
                <a:solidFill>
                  <a:schemeClr val="accent2">
                    <a:lumMod val="75000"/>
                  </a:schemeClr>
                </a:solidFill>
              </a:rPr>
              <a:t>Cochlear Implants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295683" y="749701"/>
            <a:ext cx="9620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08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P_Ligte_agterggrond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4905</TotalTime>
  <Words>2572</Words>
  <Application>Microsoft Office PowerPoint</Application>
  <PresentationFormat>On-screen Show (4:3)</PresentationFormat>
  <Paragraphs>431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UP_Ligte_agterggrond</vt:lpstr>
      <vt:lpstr>Welcome to EMK310 continued…</vt:lpstr>
      <vt:lpstr>Assistant Lecturers</vt:lpstr>
      <vt:lpstr>Practicals: Hardware</vt:lpstr>
      <vt:lpstr>Test and exams</vt:lpstr>
      <vt:lpstr>Automatic grading software (AGS)</vt:lpstr>
      <vt:lpstr>AGS panel</vt:lpstr>
      <vt:lpstr>Subminima</vt:lpstr>
      <vt:lpstr>Schedule</vt:lpstr>
      <vt:lpstr>What do I do in my EMK time?</vt:lpstr>
      <vt:lpstr>What is a cochlear implant?</vt:lpstr>
      <vt:lpstr>Why do cochlear implants work?</vt:lpstr>
      <vt:lpstr>Generation of user-specific models</vt:lpstr>
      <vt:lpstr>User-specific models</vt:lpstr>
      <vt:lpstr>PowerPoint Presentation</vt:lpstr>
      <vt:lpstr>EMK310 Lecture 1 Introduction to Microcontrollers &amp; PIC Theory &amp; Application  Professor Tania Hanekom tania.hanekom@up.ac.za  Copyright reserved by University of Pretoria </vt:lpstr>
      <vt:lpstr>SO WHAT IS A μP OR A μC?</vt:lpstr>
      <vt:lpstr>A microprocessor is a…</vt:lpstr>
      <vt:lpstr>Microcontroller vs microprocessor</vt:lpstr>
      <vt:lpstr>Where do microprocessors come from and where do we use them?</vt:lpstr>
      <vt:lpstr>"OUR" micros</vt:lpstr>
      <vt:lpstr>Micros can’t think…</vt:lpstr>
      <vt:lpstr>Data representation in micros</vt:lpstr>
      <vt:lpstr>Assembly language</vt:lpstr>
      <vt:lpstr>Assembly language (2)</vt:lpstr>
      <vt:lpstr>High-level languages</vt:lpstr>
      <vt:lpstr>Number systems (ERS220)</vt:lpstr>
      <vt:lpstr>Architecture</vt:lpstr>
      <vt:lpstr>Architecture</vt:lpstr>
      <vt:lpstr>Microprocessor systems</vt:lpstr>
      <vt:lpstr>Architecture: Hardware setup</vt:lpstr>
      <vt:lpstr>Architecture </vt:lpstr>
      <vt:lpstr>PIC10F200</vt:lpstr>
      <vt:lpstr>PIC32MX220F032B</vt:lpstr>
      <vt:lpstr>MEMORY</vt:lpstr>
      <vt:lpstr>Memory</vt:lpstr>
      <vt:lpstr>Memory </vt:lpstr>
      <vt:lpstr>Architecture: Memory structure</vt:lpstr>
      <vt:lpstr>Word sizes</vt:lpstr>
      <vt:lpstr>Word sizes (2)</vt:lpstr>
      <vt:lpstr>Memory maps </vt:lpstr>
      <vt:lpstr>Types of memory</vt:lpstr>
      <vt:lpstr>Program memory</vt:lpstr>
      <vt:lpstr>Data memory</vt:lpstr>
      <vt:lpstr>Communication inside the microcontroller</vt:lpstr>
      <vt:lpstr>Standard buses</vt:lpstr>
      <vt:lpstr>Data bus</vt:lpstr>
      <vt:lpstr>Data bus (continued)</vt:lpstr>
      <vt:lpstr>Data bus (continued)</vt:lpstr>
      <vt:lpstr>Zero condition 1</vt:lpstr>
      <vt:lpstr>Address bus</vt:lpstr>
      <vt:lpstr>Control bus</vt:lpstr>
      <vt:lpstr>Signal conditions on lines or buses</vt:lpstr>
      <vt:lpstr>Timing diagrams to show sequence of events on lines, buses and inside registers</vt:lpstr>
      <vt:lpstr>INSTRUCTIONS</vt:lpstr>
      <vt:lpstr>Architecture: Instruction set</vt:lpstr>
      <vt:lpstr>Architecture: execution of instructions</vt:lpstr>
      <vt:lpstr>READY TO GO…</vt:lpstr>
      <vt:lpstr>Flashing an LED = “Hello World”</vt:lpstr>
      <vt:lpstr>But…</vt:lpstr>
      <vt:lpstr>What to do?</vt:lpstr>
      <vt:lpstr>Mnemonics</vt:lpstr>
      <vt:lpstr>Example of Assembler code</vt:lpstr>
      <vt:lpstr>Agenda: Coding lecture (next week)</vt:lpstr>
      <vt:lpstr>Homework </vt:lpstr>
    </vt:vector>
  </TitlesOfParts>
  <Company>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 User</dc:creator>
  <cp:lastModifiedBy>Prof T Hanekom</cp:lastModifiedBy>
  <cp:revision>216</cp:revision>
  <dcterms:created xsi:type="dcterms:W3CDTF">2004-06-23T09:47:19Z</dcterms:created>
  <dcterms:modified xsi:type="dcterms:W3CDTF">2017-02-07T00:03:12Z</dcterms:modified>
</cp:coreProperties>
</file>