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2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4" r:id="rId19"/>
    <p:sldId id="275" r:id="rId20"/>
    <p:sldId id="277" r:id="rId21"/>
    <p:sldId id="279" r:id="rId22"/>
    <p:sldId id="280" r:id="rId23"/>
    <p:sldId id="282" r:id="rId24"/>
    <p:sldId id="283" r:id="rId25"/>
    <p:sldId id="281" r:id="rId26"/>
    <p:sldId id="285" r:id="rId27"/>
    <p:sldId id="284" r:id="rId28"/>
    <p:sldId id="287" r:id="rId29"/>
    <p:sldId id="289" r:id="rId30"/>
    <p:sldId id="291" r:id="rId31"/>
    <p:sldId id="290" r:id="rId32"/>
    <p:sldId id="292" r:id="rId33"/>
    <p:sldId id="293" r:id="rId34"/>
    <p:sldId id="299" r:id="rId35"/>
    <p:sldId id="298" r:id="rId36"/>
    <p:sldId id="296" r:id="rId37"/>
    <p:sldId id="297" r:id="rId38"/>
    <p:sldId id="294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1" id="{2E567687-9E9D-48F9-87F8-01B26BEB1204}">
          <p14:sldIdLst>
            <p14:sldId id="256"/>
            <p14:sldId id="257"/>
            <p14:sldId id="258"/>
            <p14:sldId id="259"/>
            <p14:sldId id="260"/>
            <p14:sldId id="261"/>
            <p14:sldId id="268"/>
          </p14:sldIdLst>
        </p14:section>
        <p14:section name="1.1.1" id="{7750DF2D-ACE7-4DE0-A61C-FCCD119412CB}">
          <p14:sldIdLst>
            <p14:sldId id="263"/>
            <p14:sldId id="262"/>
            <p14:sldId id="264"/>
            <p14:sldId id="265"/>
            <p14:sldId id="266"/>
            <p14:sldId id="267"/>
            <p14:sldId id="269"/>
            <p14:sldId id="270"/>
          </p14:sldIdLst>
        </p14:section>
        <p14:section name="Basic Definition" id="{0015B4BE-FBE5-4EE6-8AF7-D010230D7421}">
          <p14:sldIdLst>
            <p14:sldId id="271"/>
            <p14:sldId id="272"/>
            <p14:sldId id="274"/>
            <p14:sldId id="275"/>
            <p14:sldId id="277"/>
          </p14:sldIdLst>
        </p14:section>
        <p14:section name="Basic Regression" id="{BD1BBB8E-C9BD-4E05-A128-AA0371FCDB55}">
          <p14:sldIdLst>
            <p14:sldId id="279"/>
            <p14:sldId id="280"/>
            <p14:sldId id="282"/>
            <p14:sldId id="283"/>
            <p14:sldId id="281"/>
          </p14:sldIdLst>
        </p14:section>
        <p14:section name="1.4" id="{DCE2DD8B-5836-489D-9703-E9186BAB74CE}">
          <p14:sldIdLst>
            <p14:sldId id="285"/>
            <p14:sldId id="284"/>
          </p14:sldIdLst>
        </p14:section>
        <p14:section name="1.5" id="{C26FB8D3-BCB3-4BBF-9BC9-AA321E4AD539}">
          <p14:sldIdLst>
            <p14:sldId id="287"/>
            <p14:sldId id="289"/>
          </p14:sldIdLst>
        </p14:section>
        <p14:section name="1.6" id="{499DB26D-6417-49B5-A3E9-E3621CC493AC}">
          <p14:sldIdLst>
            <p14:sldId id="291"/>
            <p14:sldId id="290"/>
            <p14:sldId id="292"/>
            <p14:sldId id="293"/>
            <p14:sldId id="299"/>
            <p14:sldId id="298"/>
            <p14:sldId id="296"/>
            <p14:sldId id="297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3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SpaceSync\&#19978;&#35838;\&#30005;&#27668;&#24037;&#31243;&#24314;&#27169;&#19982;&#20223;&#30495;\mysession\regression\BI348-Chapter04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strRef>
          <c:f>'Scatter (3)'!$Z$1</c:f>
          <c:strCache>
            <c:ptCount val="1"/>
            <c:pt idx="0">
              <c:v>Relationship Between Temperature and Energy Expense, relationship looks nonlinear: as x increases, y decreases for a while and then increases</c:v>
            </c:pt>
          </c:strCache>
        </c:strRef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5826586168390261"/>
          <c:y val="0.29486665460110167"/>
          <c:w val="0.80739800590426558"/>
          <c:h val="0.44332394966867483"/>
        </c:manualLayout>
      </c:layout>
      <c:scatterChart>
        <c:scatterStyle val="lineMarker"/>
        <c:varyColors val="0"/>
        <c:ser>
          <c:idx val="0"/>
          <c:order val="0"/>
          <c:tx>
            <c:strRef>
              <c:f>'Scatter (3)'!$AA$6</c:f>
              <c:strCache>
                <c:ptCount val="1"/>
                <c:pt idx="0">
                  <c:v>Energy Expense 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38100" cap="rnd">
                <a:solidFill>
                  <a:srgbClr val="FF0000"/>
                </a:solidFill>
                <a:prstDash val="lgDash"/>
              </a:ln>
              <a:effectLst/>
            </c:spPr>
            <c:trendlineType val="poly"/>
            <c:order val="2"/>
            <c:dispRSqr val="1"/>
            <c:dispEq val="1"/>
            <c:trendlineLbl>
              <c:layout>
                <c:manualLayout>
                  <c:x val="0.11726246079652142"/>
                  <c:y val="0.4623334862434639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trendlineLbl>
          </c:trendline>
          <c:xVal>
            <c:numRef>
              <c:f>'Scatter (3)'!$Z$7:$Z$360</c:f>
              <c:numCache>
                <c:formatCode>General</c:formatCode>
                <c:ptCount val="354"/>
                <c:pt idx="0">
                  <c:v>46</c:v>
                </c:pt>
                <c:pt idx="1">
                  <c:v>52</c:v>
                </c:pt>
                <c:pt idx="2">
                  <c:v>55</c:v>
                </c:pt>
                <c:pt idx="3">
                  <c:v>46</c:v>
                </c:pt>
                <c:pt idx="4">
                  <c:v>47</c:v>
                </c:pt>
                <c:pt idx="5">
                  <c:v>50</c:v>
                </c:pt>
                <c:pt idx="6">
                  <c:v>36</c:v>
                </c:pt>
                <c:pt idx="7">
                  <c:v>47</c:v>
                </c:pt>
                <c:pt idx="8">
                  <c:v>40</c:v>
                </c:pt>
                <c:pt idx="9">
                  <c:v>46</c:v>
                </c:pt>
                <c:pt idx="10">
                  <c:v>55</c:v>
                </c:pt>
                <c:pt idx="11">
                  <c:v>40</c:v>
                </c:pt>
                <c:pt idx="12">
                  <c:v>53</c:v>
                </c:pt>
                <c:pt idx="13">
                  <c:v>44</c:v>
                </c:pt>
                <c:pt idx="14">
                  <c:v>48</c:v>
                </c:pt>
                <c:pt idx="15">
                  <c:v>46</c:v>
                </c:pt>
                <c:pt idx="16">
                  <c:v>56</c:v>
                </c:pt>
                <c:pt idx="17">
                  <c:v>36</c:v>
                </c:pt>
                <c:pt idx="18">
                  <c:v>38</c:v>
                </c:pt>
                <c:pt idx="19">
                  <c:v>37</c:v>
                </c:pt>
                <c:pt idx="20">
                  <c:v>44</c:v>
                </c:pt>
                <c:pt idx="21">
                  <c:v>30</c:v>
                </c:pt>
                <c:pt idx="22">
                  <c:v>48</c:v>
                </c:pt>
                <c:pt idx="23">
                  <c:v>37</c:v>
                </c:pt>
                <c:pt idx="24">
                  <c:v>43</c:v>
                </c:pt>
                <c:pt idx="25">
                  <c:v>39</c:v>
                </c:pt>
                <c:pt idx="26">
                  <c:v>34</c:v>
                </c:pt>
                <c:pt idx="27">
                  <c:v>33</c:v>
                </c:pt>
                <c:pt idx="28">
                  <c:v>38</c:v>
                </c:pt>
                <c:pt idx="29">
                  <c:v>38</c:v>
                </c:pt>
                <c:pt idx="30">
                  <c:v>37</c:v>
                </c:pt>
                <c:pt idx="31">
                  <c:v>35</c:v>
                </c:pt>
                <c:pt idx="32">
                  <c:v>53</c:v>
                </c:pt>
                <c:pt idx="33">
                  <c:v>55</c:v>
                </c:pt>
                <c:pt idx="34">
                  <c:v>58</c:v>
                </c:pt>
                <c:pt idx="35">
                  <c:v>41</c:v>
                </c:pt>
                <c:pt idx="36">
                  <c:v>43</c:v>
                </c:pt>
                <c:pt idx="37">
                  <c:v>43</c:v>
                </c:pt>
                <c:pt idx="38">
                  <c:v>32</c:v>
                </c:pt>
                <c:pt idx="39">
                  <c:v>53</c:v>
                </c:pt>
                <c:pt idx="40">
                  <c:v>54</c:v>
                </c:pt>
                <c:pt idx="41">
                  <c:v>56</c:v>
                </c:pt>
                <c:pt idx="42">
                  <c:v>52</c:v>
                </c:pt>
                <c:pt idx="43">
                  <c:v>57</c:v>
                </c:pt>
                <c:pt idx="44">
                  <c:v>51</c:v>
                </c:pt>
                <c:pt idx="45">
                  <c:v>40</c:v>
                </c:pt>
                <c:pt idx="46">
                  <c:v>32</c:v>
                </c:pt>
                <c:pt idx="47">
                  <c:v>34</c:v>
                </c:pt>
                <c:pt idx="48">
                  <c:v>37</c:v>
                </c:pt>
                <c:pt idx="49">
                  <c:v>39</c:v>
                </c:pt>
                <c:pt idx="50">
                  <c:v>22</c:v>
                </c:pt>
                <c:pt idx="51">
                  <c:v>38</c:v>
                </c:pt>
                <c:pt idx="52">
                  <c:v>40</c:v>
                </c:pt>
                <c:pt idx="53">
                  <c:v>51</c:v>
                </c:pt>
                <c:pt idx="54">
                  <c:v>32</c:v>
                </c:pt>
                <c:pt idx="55">
                  <c:v>45</c:v>
                </c:pt>
                <c:pt idx="56">
                  <c:v>40</c:v>
                </c:pt>
                <c:pt idx="57">
                  <c:v>52</c:v>
                </c:pt>
                <c:pt idx="58">
                  <c:v>25</c:v>
                </c:pt>
                <c:pt idx="59">
                  <c:v>42</c:v>
                </c:pt>
                <c:pt idx="60">
                  <c:v>45</c:v>
                </c:pt>
                <c:pt idx="61">
                  <c:v>31</c:v>
                </c:pt>
                <c:pt idx="62">
                  <c:v>51</c:v>
                </c:pt>
                <c:pt idx="63">
                  <c:v>34</c:v>
                </c:pt>
                <c:pt idx="64">
                  <c:v>21</c:v>
                </c:pt>
                <c:pt idx="65">
                  <c:v>55</c:v>
                </c:pt>
                <c:pt idx="66">
                  <c:v>24</c:v>
                </c:pt>
                <c:pt idx="67">
                  <c:v>42</c:v>
                </c:pt>
                <c:pt idx="68">
                  <c:v>38</c:v>
                </c:pt>
                <c:pt idx="69">
                  <c:v>48</c:v>
                </c:pt>
                <c:pt idx="70">
                  <c:v>40</c:v>
                </c:pt>
                <c:pt idx="71">
                  <c:v>45</c:v>
                </c:pt>
                <c:pt idx="72">
                  <c:v>45</c:v>
                </c:pt>
                <c:pt idx="73">
                  <c:v>46</c:v>
                </c:pt>
                <c:pt idx="74">
                  <c:v>33</c:v>
                </c:pt>
                <c:pt idx="75">
                  <c:v>37</c:v>
                </c:pt>
                <c:pt idx="76">
                  <c:v>24</c:v>
                </c:pt>
                <c:pt idx="77">
                  <c:v>36</c:v>
                </c:pt>
                <c:pt idx="78">
                  <c:v>37</c:v>
                </c:pt>
                <c:pt idx="79">
                  <c:v>47</c:v>
                </c:pt>
                <c:pt idx="80">
                  <c:v>64</c:v>
                </c:pt>
                <c:pt idx="81">
                  <c:v>60</c:v>
                </c:pt>
                <c:pt idx="82">
                  <c:v>50</c:v>
                </c:pt>
                <c:pt idx="83">
                  <c:v>62</c:v>
                </c:pt>
                <c:pt idx="84">
                  <c:v>50</c:v>
                </c:pt>
                <c:pt idx="85">
                  <c:v>62</c:v>
                </c:pt>
                <c:pt idx="86">
                  <c:v>68</c:v>
                </c:pt>
                <c:pt idx="87">
                  <c:v>65</c:v>
                </c:pt>
                <c:pt idx="88">
                  <c:v>57</c:v>
                </c:pt>
                <c:pt idx="89">
                  <c:v>53</c:v>
                </c:pt>
                <c:pt idx="90">
                  <c:v>43</c:v>
                </c:pt>
                <c:pt idx="91">
                  <c:v>39</c:v>
                </c:pt>
                <c:pt idx="92">
                  <c:v>61</c:v>
                </c:pt>
                <c:pt idx="93">
                  <c:v>42</c:v>
                </c:pt>
                <c:pt idx="94">
                  <c:v>42</c:v>
                </c:pt>
                <c:pt idx="95">
                  <c:v>52</c:v>
                </c:pt>
                <c:pt idx="96">
                  <c:v>68</c:v>
                </c:pt>
                <c:pt idx="97">
                  <c:v>50</c:v>
                </c:pt>
                <c:pt idx="98">
                  <c:v>46</c:v>
                </c:pt>
                <c:pt idx="99">
                  <c:v>58</c:v>
                </c:pt>
                <c:pt idx="100">
                  <c:v>56</c:v>
                </c:pt>
                <c:pt idx="101">
                  <c:v>61</c:v>
                </c:pt>
                <c:pt idx="102">
                  <c:v>56</c:v>
                </c:pt>
                <c:pt idx="103">
                  <c:v>61</c:v>
                </c:pt>
                <c:pt idx="104">
                  <c:v>67</c:v>
                </c:pt>
                <c:pt idx="105">
                  <c:v>68</c:v>
                </c:pt>
                <c:pt idx="106">
                  <c:v>61</c:v>
                </c:pt>
                <c:pt idx="107">
                  <c:v>52</c:v>
                </c:pt>
                <c:pt idx="108">
                  <c:v>63</c:v>
                </c:pt>
                <c:pt idx="109">
                  <c:v>80</c:v>
                </c:pt>
                <c:pt idx="110">
                  <c:v>75</c:v>
                </c:pt>
                <c:pt idx="111">
                  <c:v>51</c:v>
                </c:pt>
                <c:pt idx="112">
                  <c:v>44</c:v>
                </c:pt>
                <c:pt idx="113">
                  <c:v>79</c:v>
                </c:pt>
                <c:pt idx="114">
                  <c:v>61</c:v>
                </c:pt>
                <c:pt idx="115">
                  <c:v>49</c:v>
                </c:pt>
                <c:pt idx="116">
                  <c:v>80</c:v>
                </c:pt>
                <c:pt idx="117">
                  <c:v>47</c:v>
                </c:pt>
                <c:pt idx="118">
                  <c:v>77</c:v>
                </c:pt>
                <c:pt idx="119">
                  <c:v>60</c:v>
                </c:pt>
                <c:pt idx="120">
                  <c:v>54</c:v>
                </c:pt>
                <c:pt idx="121">
                  <c:v>44</c:v>
                </c:pt>
                <c:pt idx="122">
                  <c:v>50</c:v>
                </c:pt>
                <c:pt idx="123">
                  <c:v>69</c:v>
                </c:pt>
                <c:pt idx="124">
                  <c:v>59</c:v>
                </c:pt>
                <c:pt idx="125">
                  <c:v>81</c:v>
                </c:pt>
                <c:pt idx="126">
                  <c:v>82</c:v>
                </c:pt>
                <c:pt idx="127">
                  <c:v>59</c:v>
                </c:pt>
                <c:pt idx="128">
                  <c:v>47</c:v>
                </c:pt>
                <c:pt idx="129">
                  <c:v>71</c:v>
                </c:pt>
                <c:pt idx="130">
                  <c:v>45</c:v>
                </c:pt>
                <c:pt idx="131">
                  <c:v>65</c:v>
                </c:pt>
                <c:pt idx="132">
                  <c:v>78</c:v>
                </c:pt>
                <c:pt idx="133">
                  <c:v>54</c:v>
                </c:pt>
                <c:pt idx="134">
                  <c:v>46</c:v>
                </c:pt>
                <c:pt idx="135">
                  <c:v>81</c:v>
                </c:pt>
                <c:pt idx="136">
                  <c:v>52</c:v>
                </c:pt>
                <c:pt idx="137">
                  <c:v>79</c:v>
                </c:pt>
                <c:pt idx="138">
                  <c:v>77</c:v>
                </c:pt>
                <c:pt idx="139">
                  <c:v>66</c:v>
                </c:pt>
                <c:pt idx="140">
                  <c:v>60</c:v>
                </c:pt>
                <c:pt idx="141">
                  <c:v>66</c:v>
                </c:pt>
                <c:pt idx="142">
                  <c:v>63</c:v>
                </c:pt>
                <c:pt idx="143">
                  <c:v>76</c:v>
                </c:pt>
                <c:pt idx="144">
                  <c:v>64</c:v>
                </c:pt>
                <c:pt idx="145">
                  <c:v>54</c:v>
                </c:pt>
                <c:pt idx="146">
                  <c:v>62</c:v>
                </c:pt>
                <c:pt idx="147">
                  <c:v>75</c:v>
                </c:pt>
                <c:pt idx="148">
                  <c:v>60</c:v>
                </c:pt>
                <c:pt idx="149">
                  <c:v>61</c:v>
                </c:pt>
                <c:pt idx="150">
                  <c:v>74</c:v>
                </c:pt>
                <c:pt idx="151">
                  <c:v>72</c:v>
                </c:pt>
                <c:pt idx="152">
                  <c:v>77</c:v>
                </c:pt>
                <c:pt idx="153">
                  <c:v>56</c:v>
                </c:pt>
                <c:pt idx="154">
                  <c:v>73</c:v>
                </c:pt>
                <c:pt idx="155">
                  <c:v>60</c:v>
                </c:pt>
                <c:pt idx="156">
                  <c:v>72</c:v>
                </c:pt>
                <c:pt idx="157">
                  <c:v>66</c:v>
                </c:pt>
                <c:pt idx="158">
                  <c:v>57</c:v>
                </c:pt>
                <c:pt idx="159">
                  <c:v>57</c:v>
                </c:pt>
                <c:pt idx="160">
                  <c:v>78</c:v>
                </c:pt>
                <c:pt idx="161">
                  <c:v>56</c:v>
                </c:pt>
                <c:pt idx="162">
                  <c:v>59</c:v>
                </c:pt>
                <c:pt idx="163">
                  <c:v>71</c:v>
                </c:pt>
                <c:pt idx="164">
                  <c:v>66</c:v>
                </c:pt>
                <c:pt idx="165">
                  <c:v>58</c:v>
                </c:pt>
                <c:pt idx="166">
                  <c:v>67</c:v>
                </c:pt>
                <c:pt idx="167">
                  <c:v>66</c:v>
                </c:pt>
                <c:pt idx="168">
                  <c:v>76</c:v>
                </c:pt>
                <c:pt idx="169">
                  <c:v>57</c:v>
                </c:pt>
                <c:pt idx="170">
                  <c:v>72</c:v>
                </c:pt>
                <c:pt idx="171">
                  <c:v>62</c:v>
                </c:pt>
                <c:pt idx="172">
                  <c:v>79</c:v>
                </c:pt>
                <c:pt idx="173">
                  <c:v>83</c:v>
                </c:pt>
                <c:pt idx="174">
                  <c:v>71</c:v>
                </c:pt>
                <c:pt idx="175">
                  <c:v>78</c:v>
                </c:pt>
                <c:pt idx="176">
                  <c:v>70</c:v>
                </c:pt>
                <c:pt idx="177">
                  <c:v>81</c:v>
                </c:pt>
                <c:pt idx="178">
                  <c:v>74</c:v>
                </c:pt>
                <c:pt idx="179">
                  <c:v>92</c:v>
                </c:pt>
                <c:pt idx="180">
                  <c:v>78</c:v>
                </c:pt>
                <c:pt idx="181">
                  <c:v>87</c:v>
                </c:pt>
                <c:pt idx="182">
                  <c:v>62</c:v>
                </c:pt>
                <c:pt idx="183">
                  <c:v>85</c:v>
                </c:pt>
                <c:pt idx="184">
                  <c:v>92</c:v>
                </c:pt>
                <c:pt idx="185">
                  <c:v>84</c:v>
                </c:pt>
                <c:pt idx="186">
                  <c:v>90</c:v>
                </c:pt>
                <c:pt idx="187">
                  <c:v>66</c:v>
                </c:pt>
                <c:pt idx="188">
                  <c:v>67</c:v>
                </c:pt>
                <c:pt idx="189">
                  <c:v>79</c:v>
                </c:pt>
                <c:pt idx="190">
                  <c:v>74</c:v>
                </c:pt>
                <c:pt idx="191">
                  <c:v>84</c:v>
                </c:pt>
                <c:pt idx="192">
                  <c:v>73</c:v>
                </c:pt>
                <c:pt idx="193">
                  <c:v>72</c:v>
                </c:pt>
                <c:pt idx="194">
                  <c:v>89</c:v>
                </c:pt>
                <c:pt idx="195">
                  <c:v>75</c:v>
                </c:pt>
                <c:pt idx="196">
                  <c:v>80</c:v>
                </c:pt>
                <c:pt idx="197">
                  <c:v>65</c:v>
                </c:pt>
                <c:pt idx="198">
                  <c:v>71</c:v>
                </c:pt>
                <c:pt idx="199">
                  <c:v>91</c:v>
                </c:pt>
                <c:pt idx="200">
                  <c:v>89</c:v>
                </c:pt>
                <c:pt idx="201">
                  <c:v>98</c:v>
                </c:pt>
                <c:pt idx="202">
                  <c:v>91</c:v>
                </c:pt>
                <c:pt idx="203">
                  <c:v>82</c:v>
                </c:pt>
                <c:pt idx="204">
                  <c:v>93</c:v>
                </c:pt>
                <c:pt idx="205">
                  <c:v>73</c:v>
                </c:pt>
                <c:pt idx="206">
                  <c:v>99</c:v>
                </c:pt>
                <c:pt idx="207">
                  <c:v>85</c:v>
                </c:pt>
                <c:pt idx="208">
                  <c:v>71</c:v>
                </c:pt>
                <c:pt idx="209">
                  <c:v>90</c:v>
                </c:pt>
                <c:pt idx="210">
                  <c:v>71</c:v>
                </c:pt>
                <c:pt idx="211">
                  <c:v>97</c:v>
                </c:pt>
                <c:pt idx="212">
                  <c:v>100</c:v>
                </c:pt>
                <c:pt idx="213">
                  <c:v>96</c:v>
                </c:pt>
                <c:pt idx="214">
                  <c:v>75</c:v>
                </c:pt>
                <c:pt idx="215">
                  <c:v>80</c:v>
                </c:pt>
                <c:pt idx="216">
                  <c:v>74</c:v>
                </c:pt>
                <c:pt idx="217">
                  <c:v>84</c:v>
                </c:pt>
                <c:pt idx="218">
                  <c:v>94</c:v>
                </c:pt>
                <c:pt idx="219">
                  <c:v>99</c:v>
                </c:pt>
                <c:pt idx="220">
                  <c:v>94</c:v>
                </c:pt>
                <c:pt idx="221">
                  <c:v>95</c:v>
                </c:pt>
                <c:pt idx="222">
                  <c:v>88</c:v>
                </c:pt>
                <c:pt idx="223">
                  <c:v>83</c:v>
                </c:pt>
                <c:pt idx="224">
                  <c:v>89</c:v>
                </c:pt>
                <c:pt idx="225">
                  <c:v>79</c:v>
                </c:pt>
                <c:pt idx="226">
                  <c:v>92</c:v>
                </c:pt>
                <c:pt idx="227">
                  <c:v>100</c:v>
                </c:pt>
                <c:pt idx="228">
                  <c:v>80</c:v>
                </c:pt>
                <c:pt idx="229">
                  <c:v>97</c:v>
                </c:pt>
                <c:pt idx="230">
                  <c:v>70</c:v>
                </c:pt>
                <c:pt idx="231">
                  <c:v>90</c:v>
                </c:pt>
                <c:pt idx="232">
                  <c:v>75</c:v>
                </c:pt>
                <c:pt idx="233">
                  <c:v>86</c:v>
                </c:pt>
                <c:pt idx="234">
                  <c:v>91</c:v>
                </c:pt>
                <c:pt idx="235">
                  <c:v>80</c:v>
                </c:pt>
                <c:pt idx="236">
                  <c:v>73</c:v>
                </c:pt>
                <c:pt idx="237">
                  <c:v>85</c:v>
                </c:pt>
                <c:pt idx="238">
                  <c:v>95</c:v>
                </c:pt>
                <c:pt idx="239">
                  <c:v>75</c:v>
                </c:pt>
                <c:pt idx="240">
                  <c:v>87</c:v>
                </c:pt>
                <c:pt idx="241">
                  <c:v>80</c:v>
                </c:pt>
                <c:pt idx="242">
                  <c:v>88</c:v>
                </c:pt>
                <c:pt idx="243">
                  <c:v>75</c:v>
                </c:pt>
                <c:pt idx="244">
                  <c:v>68</c:v>
                </c:pt>
                <c:pt idx="245">
                  <c:v>70</c:v>
                </c:pt>
                <c:pt idx="246">
                  <c:v>76</c:v>
                </c:pt>
                <c:pt idx="247">
                  <c:v>87</c:v>
                </c:pt>
                <c:pt idx="248">
                  <c:v>90</c:v>
                </c:pt>
                <c:pt idx="249">
                  <c:v>67</c:v>
                </c:pt>
                <c:pt idx="250">
                  <c:v>70</c:v>
                </c:pt>
                <c:pt idx="251">
                  <c:v>97</c:v>
                </c:pt>
                <c:pt idx="252">
                  <c:v>90</c:v>
                </c:pt>
                <c:pt idx="253">
                  <c:v>86</c:v>
                </c:pt>
                <c:pt idx="254">
                  <c:v>83</c:v>
                </c:pt>
                <c:pt idx="255">
                  <c:v>69</c:v>
                </c:pt>
                <c:pt idx="256">
                  <c:v>68</c:v>
                </c:pt>
                <c:pt idx="257">
                  <c:v>95</c:v>
                </c:pt>
                <c:pt idx="258">
                  <c:v>93</c:v>
                </c:pt>
                <c:pt idx="259">
                  <c:v>79</c:v>
                </c:pt>
                <c:pt idx="260">
                  <c:v>87</c:v>
                </c:pt>
                <c:pt idx="261">
                  <c:v>79</c:v>
                </c:pt>
                <c:pt idx="262">
                  <c:v>85</c:v>
                </c:pt>
                <c:pt idx="263">
                  <c:v>89</c:v>
                </c:pt>
                <c:pt idx="264">
                  <c:v>71</c:v>
                </c:pt>
                <c:pt idx="265">
                  <c:v>58</c:v>
                </c:pt>
                <c:pt idx="266">
                  <c:v>66</c:v>
                </c:pt>
                <c:pt idx="267">
                  <c:v>82</c:v>
                </c:pt>
                <c:pt idx="268">
                  <c:v>56</c:v>
                </c:pt>
                <c:pt idx="269">
                  <c:v>81</c:v>
                </c:pt>
                <c:pt idx="270">
                  <c:v>57</c:v>
                </c:pt>
                <c:pt idx="271">
                  <c:v>59</c:v>
                </c:pt>
                <c:pt idx="272">
                  <c:v>54</c:v>
                </c:pt>
                <c:pt idx="273">
                  <c:v>88</c:v>
                </c:pt>
                <c:pt idx="274">
                  <c:v>83</c:v>
                </c:pt>
                <c:pt idx="275">
                  <c:v>85</c:v>
                </c:pt>
                <c:pt idx="276">
                  <c:v>85</c:v>
                </c:pt>
                <c:pt idx="277">
                  <c:v>81</c:v>
                </c:pt>
                <c:pt idx="278">
                  <c:v>73</c:v>
                </c:pt>
                <c:pt idx="279">
                  <c:v>71</c:v>
                </c:pt>
                <c:pt idx="280">
                  <c:v>87</c:v>
                </c:pt>
                <c:pt idx="281">
                  <c:v>86</c:v>
                </c:pt>
                <c:pt idx="282">
                  <c:v>79</c:v>
                </c:pt>
                <c:pt idx="283">
                  <c:v>61</c:v>
                </c:pt>
                <c:pt idx="284">
                  <c:v>60</c:v>
                </c:pt>
                <c:pt idx="285">
                  <c:v>78</c:v>
                </c:pt>
                <c:pt idx="286">
                  <c:v>81</c:v>
                </c:pt>
                <c:pt idx="287">
                  <c:v>79</c:v>
                </c:pt>
                <c:pt idx="288">
                  <c:v>68</c:v>
                </c:pt>
                <c:pt idx="289">
                  <c:v>68</c:v>
                </c:pt>
                <c:pt idx="290">
                  <c:v>60</c:v>
                </c:pt>
                <c:pt idx="291">
                  <c:v>73</c:v>
                </c:pt>
                <c:pt idx="292">
                  <c:v>74</c:v>
                </c:pt>
                <c:pt idx="293">
                  <c:v>46</c:v>
                </c:pt>
                <c:pt idx="294">
                  <c:v>66</c:v>
                </c:pt>
                <c:pt idx="295">
                  <c:v>50</c:v>
                </c:pt>
                <c:pt idx="296">
                  <c:v>49</c:v>
                </c:pt>
                <c:pt idx="297">
                  <c:v>68</c:v>
                </c:pt>
                <c:pt idx="298">
                  <c:v>63</c:v>
                </c:pt>
                <c:pt idx="299">
                  <c:v>57</c:v>
                </c:pt>
                <c:pt idx="300">
                  <c:v>62</c:v>
                </c:pt>
                <c:pt idx="301">
                  <c:v>66</c:v>
                </c:pt>
                <c:pt idx="302">
                  <c:v>62</c:v>
                </c:pt>
                <c:pt idx="303">
                  <c:v>53</c:v>
                </c:pt>
                <c:pt idx="304">
                  <c:v>63</c:v>
                </c:pt>
                <c:pt idx="305">
                  <c:v>61</c:v>
                </c:pt>
                <c:pt idx="306">
                  <c:v>64</c:v>
                </c:pt>
                <c:pt idx="307">
                  <c:v>51</c:v>
                </c:pt>
                <c:pt idx="308">
                  <c:v>56</c:v>
                </c:pt>
                <c:pt idx="309">
                  <c:v>54</c:v>
                </c:pt>
                <c:pt idx="310">
                  <c:v>53</c:v>
                </c:pt>
                <c:pt idx="311">
                  <c:v>50</c:v>
                </c:pt>
                <c:pt idx="312">
                  <c:v>68</c:v>
                </c:pt>
                <c:pt idx="313">
                  <c:v>58</c:v>
                </c:pt>
                <c:pt idx="314">
                  <c:v>49</c:v>
                </c:pt>
                <c:pt idx="315">
                  <c:v>67</c:v>
                </c:pt>
                <c:pt idx="316">
                  <c:v>49</c:v>
                </c:pt>
                <c:pt idx="317">
                  <c:v>47</c:v>
                </c:pt>
                <c:pt idx="318">
                  <c:v>49</c:v>
                </c:pt>
                <c:pt idx="319">
                  <c:v>47</c:v>
                </c:pt>
                <c:pt idx="320">
                  <c:v>62</c:v>
                </c:pt>
                <c:pt idx="321">
                  <c:v>47</c:v>
                </c:pt>
                <c:pt idx="322">
                  <c:v>49</c:v>
                </c:pt>
                <c:pt idx="323">
                  <c:v>64</c:v>
                </c:pt>
                <c:pt idx="324">
                  <c:v>62</c:v>
                </c:pt>
                <c:pt idx="325">
                  <c:v>60</c:v>
                </c:pt>
                <c:pt idx="326">
                  <c:v>66</c:v>
                </c:pt>
                <c:pt idx="327">
                  <c:v>62</c:v>
                </c:pt>
                <c:pt idx="328">
                  <c:v>66</c:v>
                </c:pt>
                <c:pt idx="329">
                  <c:v>49</c:v>
                </c:pt>
                <c:pt idx="330">
                  <c:v>62</c:v>
                </c:pt>
                <c:pt idx="331">
                  <c:v>65</c:v>
                </c:pt>
                <c:pt idx="332">
                  <c:v>62</c:v>
                </c:pt>
                <c:pt idx="333">
                  <c:v>61</c:v>
                </c:pt>
                <c:pt idx="334">
                  <c:v>31</c:v>
                </c:pt>
                <c:pt idx="335">
                  <c:v>53</c:v>
                </c:pt>
                <c:pt idx="336">
                  <c:v>52</c:v>
                </c:pt>
                <c:pt idx="337">
                  <c:v>55</c:v>
                </c:pt>
                <c:pt idx="338">
                  <c:v>61</c:v>
                </c:pt>
                <c:pt idx="339">
                  <c:v>50</c:v>
                </c:pt>
                <c:pt idx="340">
                  <c:v>55</c:v>
                </c:pt>
                <c:pt idx="341">
                  <c:v>60</c:v>
                </c:pt>
                <c:pt idx="342">
                  <c:v>43</c:v>
                </c:pt>
                <c:pt idx="343">
                  <c:v>63</c:v>
                </c:pt>
                <c:pt idx="344">
                  <c:v>49</c:v>
                </c:pt>
                <c:pt idx="345">
                  <c:v>40</c:v>
                </c:pt>
                <c:pt idx="346">
                  <c:v>33</c:v>
                </c:pt>
                <c:pt idx="347">
                  <c:v>62</c:v>
                </c:pt>
                <c:pt idx="348">
                  <c:v>32</c:v>
                </c:pt>
                <c:pt idx="349">
                  <c:v>33</c:v>
                </c:pt>
                <c:pt idx="350">
                  <c:v>52</c:v>
                </c:pt>
                <c:pt idx="351">
                  <c:v>32</c:v>
                </c:pt>
                <c:pt idx="352">
                  <c:v>59</c:v>
                </c:pt>
                <c:pt idx="353">
                  <c:v>32</c:v>
                </c:pt>
              </c:numCache>
            </c:numRef>
          </c:xVal>
          <c:yVal>
            <c:numRef>
              <c:f>'Scatter (3)'!$AA$7:$AA$360</c:f>
              <c:numCache>
                <c:formatCode>"$"#,##0_);[Red]\("$"#,##0\)</c:formatCode>
                <c:ptCount val="354"/>
                <c:pt idx="0">
                  <c:v>236</c:v>
                </c:pt>
                <c:pt idx="1">
                  <c:v>304</c:v>
                </c:pt>
                <c:pt idx="2">
                  <c:v>163.5</c:v>
                </c:pt>
                <c:pt idx="3">
                  <c:v>214</c:v>
                </c:pt>
                <c:pt idx="4">
                  <c:v>210</c:v>
                </c:pt>
                <c:pt idx="5">
                  <c:v>508</c:v>
                </c:pt>
                <c:pt idx="6">
                  <c:v>294.55</c:v>
                </c:pt>
                <c:pt idx="7">
                  <c:v>250</c:v>
                </c:pt>
                <c:pt idx="8">
                  <c:v>371.95</c:v>
                </c:pt>
                <c:pt idx="9">
                  <c:v>478</c:v>
                </c:pt>
                <c:pt idx="10">
                  <c:v>258</c:v>
                </c:pt>
                <c:pt idx="11">
                  <c:v>559</c:v>
                </c:pt>
                <c:pt idx="12">
                  <c:v>536</c:v>
                </c:pt>
                <c:pt idx="13">
                  <c:v>576</c:v>
                </c:pt>
                <c:pt idx="14">
                  <c:v>446</c:v>
                </c:pt>
                <c:pt idx="15">
                  <c:v>300</c:v>
                </c:pt>
                <c:pt idx="16">
                  <c:v>250.5</c:v>
                </c:pt>
                <c:pt idx="17">
                  <c:v>412.79999999999995</c:v>
                </c:pt>
                <c:pt idx="18">
                  <c:v>511.7</c:v>
                </c:pt>
                <c:pt idx="19">
                  <c:v>311.75</c:v>
                </c:pt>
                <c:pt idx="20">
                  <c:v>478</c:v>
                </c:pt>
                <c:pt idx="21">
                  <c:v>282.5</c:v>
                </c:pt>
                <c:pt idx="22">
                  <c:v>476</c:v>
                </c:pt>
                <c:pt idx="23">
                  <c:v>565.44999999999993</c:v>
                </c:pt>
                <c:pt idx="24">
                  <c:v>567.6</c:v>
                </c:pt>
                <c:pt idx="25">
                  <c:v>634.25</c:v>
                </c:pt>
                <c:pt idx="26">
                  <c:v>266.59999999999997</c:v>
                </c:pt>
                <c:pt idx="27">
                  <c:v>345</c:v>
                </c:pt>
                <c:pt idx="28">
                  <c:v>393.45</c:v>
                </c:pt>
                <c:pt idx="29">
                  <c:v>567.6</c:v>
                </c:pt>
                <c:pt idx="30">
                  <c:v>266.59999999999997</c:v>
                </c:pt>
                <c:pt idx="31">
                  <c:v>503.09999999999997</c:v>
                </c:pt>
                <c:pt idx="32">
                  <c:v>242</c:v>
                </c:pt>
                <c:pt idx="33">
                  <c:v>216</c:v>
                </c:pt>
                <c:pt idx="34">
                  <c:v>354</c:v>
                </c:pt>
                <c:pt idx="35">
                  <c:v>432.15</c:v>
                </c:pt>
                <c:pt idx="36">
                  <c:v>406.34999999999997</c:v>
                </c:pt>
                <c:pt idx="37">
                  <c:v>627.79999999999995</c:v>
                </c:pt>
                <c:pt idx="38">
                  <c:v>705</c:v>
                </c:pt>
                <c:pt idx="39">
                  <c:v>534</c:v>
                </c:pt>
                <c:pt idx="40">
                  <c:v>282</c:v>
                </c:pt>
                <c:pt idx="41">
                  <c:v>435</c:v>
                </c:pt>
                <c:pt idx="42">
                  <c:v>380</c:v>
                </c:pt>
                <c:pt idx="43">
                  <c:v>372</c:v>
                </c:pt>
                <c:pt idx="44">
                  <c:v>240</c:v>
                </c:pt>
                <c:pt idx="45">
                  <c:v>346.15</c:v>
                </c:pt>
                <c:pt idx="46">
                  <c:v>577.5</c:v>
                </c:pt>
                <c:pt idx="47">
                  <c:v>406.34999999999997</c:v>
                </c:pt>
                <c:pt idx="48">
                  <c:v>468.7</c:v>
                </c:pt>
                <c:pt idx="49">
                  <c:v>483.75</c:v>
                </c:pt>
                <c:pt idx="50">
                  <c:v>462.5</c:v>
                </c:pt>
                <c:pt idx="51">
                  <c:v>408.5</c:v>
                </c:pt>
                <c:pt idx="52">
                  <c:v>311.75</c:v>
                </c:pt>
                <c:pt idx="53">
                  <c:v>420</c:v>
                </c:pt>
                <c:pt idx="54">
                  <c:v>410</c:v>
                </c:pt>
                <c:pt idx="55">
                  <c:v>400</c:v>
                </c:pt>
                <c:pt idx="56">
                  <c:v>460.09999999999997</c:v>
                </c:pt>
                <c:pt idx="57">
                  <c:v>538</c:v>
                </c:pt>
                <c:pt idx="58">
                  <c:v>597.5</c:v>
                </c:pt>
                <c:pt idx="59">
                  <c:v>389.15</c:v>
                </c:pt>
                <c:pt idx="60">
                  <c:v>228</c:v>
                </c:pt>
                <c:pt idx="61">
                  <c:v>627.5</c:v>
                </c:pt>
                <c:pt idx="62">
                  <c:v>408</c:v>
                </c:pt>
                <c:pt idx="63">
                  <c:v>339.7</c:v>
                </c:pt>
                <c:pt idx="64">
                  <c:v>527.5</c:v>
                </c:pt>
                <c:pt idx="65">
                  <c:v>364.5</c:v>
                </c:pt>
                <c:pt idx="66">
                  <c:v>695</c:v>
                </c:pt>
                <c:pt idx="67">
                  <c:v>462.25</c:v>
                </c:pt>
                <c:pt idx="68">
                  <c:v>277.34999999999997</c:v>
                </c:pt>
                <c:pt idx="69">
                  <c:v>334</c:v>
                </c:pt>
                <c:pt idx="70">
                  <c:v>445.04999999999995</c:v>
                </c:pt>
                <c:pt idx="71">
                  <c:v>496</c:v>
                </c:pt>
                <c:pt idx="72">
                  <c:v>514</c:v>
                </c:pt>
                <c:pt idx="73">
                  <c:v>350</c:v>
                </c:pt>
                <c:pt idx="74">
                  <c:v>697.5</c:v>
                </c:pt>
                <c:pt idx="75">
                  <c:v>258</c:v>
                </c:pt>
                <c:pt idx="76">
                  <c:v>257.5</c:v>
                </c:pt>
                <c:pt idx="77">
                  <c:v>313.89999999999998</c:v>
                </c:pt>
                <c:pt idx="78">
                  <c:v>481.59999999999997</c:v>
                </c:pt>
                <c:pt idx="79">
                  <c:v>594</c:v>
                </c:pt>
                <c:pt idx="80">
                  <c:v>442.5</c:v>
                </c:pt>
                <c:pt idx="81">
                  <c:v>397.5</c:v>
                </c:pt>
                <c:pt idx="82">
                  <c:v>272</c:v>
                </c:pt>
                <c:pt idx="83">
                  <c:v>208.5</c:v>
                </c:pt>
                <c:pt idx="84">
                  <c:v>200</c:v>
                </c:pt>
                <c:pt idx="85">
                  <c:v>301.5</c:v>
                </c:pt>
                <c:pt idx="86">
                  <c:v>187</c:v>
                </c:pt>
                <c:pt idx="87">
                  <c:v>150</c:v>
                </c:pt>
                <c:pt idx="88">
                  <c:v>445.5</c:v>
                </c:pt>
                <c:pt idx="89">
                  <c:v>498</c:v>
                </c:pt>
                <c:pt idx="90">
                  <c:v>599.85</c:v>
                </c:pt>
                <c:pt idx="91">
                  <c:v>393.45</c:v>
                </c:pt>
                <c:pt idx="92">
                  <c:v>196.5</c:v>
                </c:pt>
                <c:pt idx="93">
                  <c:v>457.95</c:v>
                </c:pt>
                <c:pt idx="94">
                  <c:v>225.75</c:v>
                </c:pt>
                <c:pt idx="95">
                  <c:v>598</c:v>
                </c:pt>
                <c:pt idx="96">
                  <c:v>268</c:v>
                </c:pt>
                <c:pt idx="97">
                  <c:v>468</c:v>
                </c:pt>
                <c:pt idx="98">
                  <c:v>236</c:v>
                </c:pt>
                <c:pt idx="99">
                  <c:v>415.5</c:v>
                </c:pt>
                <c:pt idx="100">
                  <c:v>418.5</c:v>
                </c:pt>
                <c:pt idx="101">
                  <c:v>279</c:v>
                </c:pt>
                <c:pt idx="102">
                  <c:v>195</c:v>
                </c:pt>
                <c:pt idx="103">
                  <c:v>325.5</c:v>
                </c:pt>
                <c:pt idx="104">
                  <c:v>283</c:v>
                </c:pt>
                <c:pt idx="105">
                  <c:v>281</c:v>
                </c:pt>
                <c:pt idx="106">
                  <c:v>313.5</c:v>
                </c:pt>
                <c:pt idx="107">
                  <c:v>466</c:v>
                </c:pt>
                <c:pt idx="108">
                  <c:v>351</c:v>
                </c:pt>
                <c:pt idx="109">
                  <c:v>226</c:v>
                </c:pt>
                <c:pt idx="110">
                  <c:v>165</c:v>
                </c:pt>
                <c:pt idx="111">
                  <c:v>532</c:v>
                </c:pt>
                <c:pt idx="112">
                  <c:v>410</c:v>
                </c:pt>
                <c:pt idx="113">
                  <c:v>121</c:v>
                </c:pt>
                <c:pt idx="114">
                  <c:v>340.5</c:v>
                </c:pt>
                <c:pt idx="115">
                  <c:v>264</c:v>
                </c:pt>
                <c:pt idx="116">
                  <c:v>212</c:v>
                </c:pt>
                <c:pt idx="117">
                  <c:v>590</c:v>
                </c:pt>
                <c:pt idx="118">
                  <c:v>153</c:v>
                </c:pt>
                <c:pt idx="119">
                  <c:v>202.5</c:v>
                </c:pt>
                <c:pt idx="120">
                  <c:v>564</c:v>
                </c:pt>
                <c:pt idx="121">
                  <c:v>326</c:v>
                </c:pt>
                <c:pt idx="122">
                  <c:v>308</c:v>
                </c:pt>
                <c:pt idx="123">
                  <c:v>220</c:v>
                </c:pt>
                <c:pt idx="124">
                  <c:v>448.5</c:v>
                </c:pt>
                <c:pt idx="125">
                  <c:v>239</c:v>
                </c:pt>
                <c:pt idx="126">
                  <c:v>227</c:v>
                </c:pt>
                <c:pt idx="127">
                  <c:v>222</c:v>
                </c:pt>
                <c:pt idx="128">
                  <c:v>282</c:v>
                </c:pt>
                <c:pt idx="129">
                  <c:v>225</c:v>
                </c:pt>
                <c:pt idx="130">
                  <c:v>332</c:v>
                </c:pt>
                <c:pt idx="131">
                  <c:v>178</c:v>
                </c:pt>
                <c:pt idx="132">
                  <c:v>290</c:v>
                </c:pt>
                <c:pt idx="133">
                  <c:v>246</c:v>
                </c:pt>
                <c:pt idx="134">
                  <c:v>598</c:v>
                </c:pt>
                <c:pt idx="135">
                  <c:v>186</c:v>
                </c:pt>
                <c:pt idx="136">
                  <c:v>584</c:v>
                </c:pt>
                <c:pt idx="137">
                  <c:v>259</c:v>
                </c:pt>
                <c:pt idx="138">
                  <c:v>162</c:v>
                </c:pt>
                <c:pt idx="139">
                  <c:v>162</c:v>
                </c:pt>
                <c:pt idx="140">
                  <c:v>300</c:v>
                </c:pt>
                <c:pt idx="141">
                  <c:v>228</c:v>
                </c:pt>
                <c:pt idx="142">
                  <c:v>336</c:v>
                </c:pt>
                <c:pt idx="143">
                  <c:v>164</c:v>
                </c:pt>
                <c:pt idx="144">
                  <c:v>238.5</c:v>
                </c:pt>
                <c:pt idx="145">
                  <c:v>548</c:v>
                </c:pt>
                <c:pt idx="146">
                  <c:v>187.5</c:v>
                </c:pt>
                <c:pt idx="147">
                  <c:v>208</c:v>
                </c:pt>
                <c:pt idx="148">
                  <c:v>153</c:v>
                </c:pt>
                <c:pt idx="149">
                  <c:v>343.5</c:v>
                </c:pt>
                <c:pt idx="150">
                  <c:v>275</c:v>
                </c:pt>
                <c:pt idx="151">
                  <c:v>138</c:v>
                </c:pt>
                <c:pt idx="152">
                  <c:v>168</c:v>
                </c:pt>
                <c:pt idx="153">
                  <c:v>289.5</c:v>
                </c:pt>
                <c:pt idx="154">
                  <c:v>156</c:v>
                </c:pt>
                <c:pt idx="155">
                  <c:v>345</c:v>
                </c:pt>
                <c:pt idx="156">
                  <c:v>292</c:v>
                </c:pt>
                <c:pt idx="157">
                  <c:v>100</c:v>
                </c:pt>
                <c:pt idx="158">
                  <c:v>355.5</c:v>
                </c:pt>
                <c:pt idx="159">
                  <c:v>171</c:v>
                </c:pt>
                <c:pt idx="160">
                  <c:v>253</c:v>
                </c:pt>
                <c:pt idx="161">
                  <c:v>303</c:v>
                </c:pt>
                <c:pt idx="162">
                  <c:v>319.5</c:v>
                </c:pt>
                <c:pt idx="163">
                  <c:v>115</c:v>
                </c:pt>
                <c:pt idx="164">
                  <c:v>133</c:v>
                </c:pt>
                <c:pt idx="165">
                  <c:v>318</c:v>
                </c:pt>
                <c:pt idx="166">
                  <c:v>137</c:v>
                </c:pt>
                <c:pt idx="167">
                  <c:v>275</c:v>
                </c:pt>
                <c:pt idx="168">
                  <c:v>132</c:v>
                </c:pt>
                <c:pt idx="169">
                  <c:v>244.5</c:v>
                </c:pt>
                <c:pt idx="170">
                  <c:v>135</c:v>
                </c:pt>
                <c:pt idx="171">
                  <c:v>246</c:v>
                </c:pt>
                <c:pt idx="172">
                  <c:v>222</c:v>
                </c:pt>
                <c:pt idx="173">
                  <c:v>297</c:v>
                </c:pt>
                <c:pt idx="174">
                  <c:v>173</c:v>
                </c:pt>
                <c:pt idx="175">
                  <c:v>154</c:v>
                </c:pt>
                <c:pt idx="176">
                  <c:v>160</c:v>
                </c:pt>
                <c:pt idx="177">
                  <c:v>139</c:v>
                </c:pt>
                <c:pt idx="178">
                  <c:v>103</c:v>
                </c:pt>
                <c:pt idx="179">
                  <c:v>508</c:v>
                </c:pt>
                <c:pt idx="180">
                  <c:v>172</c:v>
                </c:pt>
                <c:pt idx="181">
                  <c:v>429</c:v>
                </c:pt>
                <c:pt idx="182">
                  <c:v>406.5</c:v>
                </c:pt>
                <c:pt idx="183">
                  <c:v>340.5</c:v>
                </c:pt>
                <c:pt idx="184">
                  <c:v>268</c:v>
                </c:pt>
                <c:pt idx="185">
                  <c:v>235</c:v>
                </c:pt>
                <c:pt idx="186">
                  <c:v>396</c:v>
                </c:pt>
                <c:pt idx="187">
                  <c:v>254</c:v>
                </c:pt>
                <c:pt idx="188">
                  <c:v>189</c:v>
                </c:pt>
                <c:pt idx="189">
                  <c:v>293</c:v>
                </c:pt>
                <c:pt idx="190">
                  <c:v>115</c:v>
                </c:pt>
                <c:pt idx="191">
                  <c:v>181</c:v>
                </c:pt>
                <c:pt idx="192">
                  <c:v>200</c:v>
                </c:pt>
                <c:pt idx="193">
                  <c:v>234</c:v>
                </c:pt>
                <c:pt idx="194">
                  <c:v>423</c:v>
                </c:pt>
                <c:pt idx="195">
                  <c:v>102</c:v>
                </c:pt>
                <c:pt idx="196">
                  <c:v>272</c:v>
                </c:pt>
                <c:pt idx="197">
                  <c:v>159</c:v>
                </c:pt>
                <c:pt idx="198">
                  <c:v>281</c:v>
                </c:pt>
                <c:pt idx="199">
                  <c:v>210</c:v>
                </c:pt>
                <c:pt idx="200">
                  <c:v>273</c:v>
                </c:pt>
                <c:pt idx="201">
                  <c:v>310</c:v>
                </c:pt>
                <c:pt idx="202">
                  <c:v>578</c:v>
                </c:pt>
                <c:pt idx="203">
                  <c:v>300</c:v>
                </c:pt>
                <c:pt idx="204">
                  <c:v>584</c:v>
                </c:pt>
                <c:pt idx="205">
                  <c:v>159</c:v>
                </c:pt>
                <c:pt idx="206">
                  <c:v>715</c:v>
                </c:pt>
                <c:pt idx="207">
                  <c:v>426</c:v>
                </c:pt>
                <c:pt idx="208">
                  <c:v>251</c:v>
                </c:pt>
                <c:pt idx="209">
                  <c:v>294</c:v>
                </c:pt>
                <c:pt idx="210">
                  <c:v>288</c:v>
                </c:pt>
                <c:pt idx="211">
                  <c:v>740</c:v>
                </c:pt>
                <c:pt idx="212">
                  <c:v>646.25</c:v>
                </c:pt>
                <c:pt idx="213">
                  <c:v>337.5</c:v>
                </c:pt>
                <c:pt idx="214">
                  <c:v>154</c:v>
                </c:pt>
                <c:pt idx="215">
                  <c:v>153</c:v>
                </c:pt>
                <c:pt idx="216">
                  <c:v>207</c:v>
                </c:pt>
                <c:pt idx="217">
                  <c:v>151</c:v>
                </c:pt>
                <c:pt idx="218">
                  <c:v>308</c:v>
                </c:pt>
                <c:pt idx="219">
                  <c:v>285</c:v>
                </c:pt>
                <c:pt idx="220">
                  <c:v>422</c:v>
                </c:pt>
                <c:pt idx="221">
                  <c:v>400</c:v>
                </c:pt>
                <c:pt idx="222">
                  <c:v>426</c:v>
                </c:pt>
                <c:pt idx="223">
                  <c:v>182</c:v>
                </c:pt>
                <c:pt idx="224">
                  <c:v>201</c:v>
                </c:pt>
                <c:pt idx="225">
                  <c:v>294</c:v>
                </c:pt>
                <c:pt idx="226">
                  <c:v>244</c:v>
                </c:pt>
                <c:pt idx="227">
                  <c:v>379.5</c:v>
                </c:pt>
                <c:pt idx="228">
                  <c:v>257</c:v>
                </c:pt>
                <c:pt idx="229">
                  <c:v>590</c:v>
                </c:pt>
                <c:pt idx="230">
                  <c:v>199</c:v>
                </c:pt>
                <c:pt idx="231">
                  <c:v>248</c:v>
                </c:pt>
                <c:pt idx="232">
                  <c:v>106</c:v>
                </c:pt>
                <c:pt idx="233">
                  <c:v>217.5</c:v>
                </c:pt>
                <c:pt idx="234">
                  <c:v>328</c:v>
                </c:pt>
                <c:pt idx="235">
                  <c:v>133</c:v>
                </c:pt>
                <c:pt idx="236">
                  <c:v>118</c:v>
                </c:pt>
                <c:pt idx="237">
                  <c:v>442.5</c:v>
                </c:pt>
                <c:pt idx="238">
                  <c:v>455</c:v>
                </c:pt>
                <c:pt idx="239">
                  <c:v>188</c:v>
                </c:pt>
                <c:pt idx="240">
                  <c:v>255</c:v>
                </c:pt>
                <c:pt idx="241">
                  <c:v>294</c:v>
                </c:pt>
                <c:pt idx="242">
                  <c:v>304.5</c:v>
                </c:pt>
                <c:pt idx="243">
                  <c:v>138</c:v>
                </c:pt>
                <c:pt idx="244">
                  <c:v>253</c:v>
                </c:pt>
                <c:pt idx="245">
                  <c:v>180</c:v>
                </c:pt>
                <c:pt idx="246">
                  <c:v>210</c:v>
                </c:pt>
                <c:pt idx="247">
                  <c:v>436.5</c:v>
                </c:pt>
                <c:pt idx="248">
                  <c:v>456</c:v>
                </c:pt>
                <c:pt idx="249">
                  <c:v>273</c:v>
                </c:pt>
                <c:pt idx="250">
                  <c:v>283</c:v>
                </c:pt>
                <c:pt idx="251">
                  <c:v>345</c:v>
                </c:pt>
                <c:pt idx="252">
                  <c:v>232</c:v>
                </c:pt>
                <c:pt idx="253">
                  <c:v>301.5</c:v>
                </c:pt>
                <c:pt idx="254">
                  <c:v>298</c:v>
                </c:pt>
                <c:pt idx="255">
                  <c:v>283</c:v>
                </c:pt>
                <c:pt idx="256">
                  <c:v>193</c:v>
                </c:pt>
                <c:pt idx="257">
                  <c:v>742.5</c:v>
                </c:pt>
                <c:pt idx="258">
                  <c:v>528</c:v>
                </c:pt>
                <c:pt idx="259">
                  <c:v>204</c:v>
                </c:pt>
                <c:pt idx="260">
                  <c:v>180</c:v>
                </c:pt>
                <c:pt idx="261">
                  <c:v>230</c:v>
                </c:pt>
                <c:pt idx="262">
                  <c:v>393</c:v>
                </c:pt>
                <c:pt idx="263">
                  <c:v>310.5</c:v>
                </c:pt>
                <c:pt idx="264">
                  <c:v>298</c:v>
                </c:pt>
                <c:pt idx="265">
                  <c:v>424.5</c:v>
                </c:pt>
                <c:pt idx="266">
                  <c:v>116</c:v>
                </c:pt>
                <c:pt idx="267">
                  <c:v>288</c:v>
                </c:pt>
                <c:pt idx="268">
                  <c:v>318</c:v>
                </c:pt>
                <c:pt idx="269">
                  <c:v>291</c:v>
                </c:pt>
                <c:pt idx="270">
                  <c:v>418.5</c:v>
                </c:pt>
                <c:pt idx="271">
                  <c:v>159</c:v>
                </c:pt>
                <c:pt idx="272">
                  <c:v>504</c:v>
                </c:pt>
                <c:pt idx="273">
                  <c:v>231</c:v>
                </c:pt>
                <c:pt idx="274">
                  <c:v>290</c:v>
                </c:pt>
                <c:pt idx="275">
                  <c:v>303</c:v>
                </c:pt>
                <c:pt idx="276">
                  <c:v>223.5</c:v>
                </c:pt>
                <c:pt idx="277">
                  <c:v>300</c:v>
                </c:pt>
                <c:pt idx="278">
                  <c:v>276</c:v>
                </c:pt>
                <c:pt idx="279">
                  <c:v>142</c:v>
                </c:pt>
                <c:pt idx="280">
                  <c:v>285</c:v>
                </c:pt>
                <c:pt idx="281">
                  <c:v>396</c:v>
                </c:pt>
                <c:pt idx="282">
                  <c:v>265</c:v>
                </c:pt>
                <c:pt idx="283">
                  <c:v>151.5</c:v>
                </c:pt>
                <c:pt idx="284">
                  <c:v>361.5</c:v>
                </c:pt>
                <c:pt idx="285">
                  <c:v>210</c:v>
                </c:pt>
                <c:pt idx="286">
                  <c:v>288</c:v>
                </c:pt>
                <c:pt idx="287">
                  <c:v>174</c:v>
                </c:pt>
                <c:pt idx="288">
                  <c:v>260</c:v>
                </c:pt>
                <c:pt idx="289">
                  <c:v>197</c:v>
                </c:pt>
                <c:pt idx="290">
                  <c:v>276</c:v>
                </c:pt>
                <c:pt idx="291">
                  <c:v>137</c:v>
                </c:pt>
                <c:pt idx="292">
                  <c:v>132</c:v>
                </c:pt>
                <c:pt idx="293">
                  <c:v>224</c:v>
                </c:pt>
                <c:pt idx="294">
                  <c:v>131</c:v>
                </c:pt>
                <c:pt idx="295">
                  <c:v>210</c:v>
                </c:pt>
                <c:pt idx="296">
                  <c:v>498</c:v>
                </c:pt>
                <c:pt idx="297">
                  <c:v>284</c:v>
                </c:pt>
                <c:pt idx="298">
                  <c:v>150</c:v>
                </c:pt>
                <c:pt idx="299">
                  <c:v>289.5</c:v>
                </c:pt>
                <c:pt idx="300">
                  <c:v>237</c:v>
                </c:pt>
                <c:pt idx="301">
                  <c:v>136</c:v>
                </c:pt>
                <c:pt idx="302">
                  <c:v>424.5</c:v>
                </c:pt>
                <c:pt idx="303">
                  <c:v>574</c:v>
                </c:pt>
                <c:pt idx="304">
                  <c:v>391.5</c:v>
                </c:pt>
                <c:pt idx="305">
                  <c:v>382.5</c:v>
                </c:pt>
                <c:pt idx="306">
                  <c:v>436.5</c:v>
                </c:pt>
                <c:pt idx="307">
                  <c:v>578</c:v>
                </c:pt>
                <c:pt idx="308">
                  <c:v>328.5</c:v>
                </c:pt>
                <c:pt idx="309">
                  <c:v>590</c:v>
                </c:pt>
                <c:pt idx="310">
                  <c:v>446</c:v>
                </c:pt>
                <c:pt idx="311">
                  <c:v>226</c:v>
                </c:pt>
                <c:pt idx="312">
                  <c:v>231</c:v>
                </c:pt>
                <c:pt idx="313">
                  <c:v>315</c:v>
                </c:pt>
                <c:pt idx="314">
                  <c:v>220</c:v>
                </c:pt>
                <c:pt idx="315">
                  <c:v>264</c:v>
                </c:pt>
                <c:pt idx="316">
                  <c:v>358</c:v>
                </c:pt>
                <c:pt idx="317">
                  <c:v>498</c:v>
                </c:pt>
                <c:pt idx="318">
                  <c:v>448</c:v>
                </c:pt>
                <c:pt idx="319">
                  <c:v>578</c:v>
                </c:pt>
                <c:pt idx="320">
                  <c:v>402</c:v>
                </c:pt>
                <c:pt idx="321">
                  <c:v>466</c:v>
                </c:pt>
                <c:pt idx="322">
                  <c:v>330</c:v>
                </c:pt>
                <c:pt idx="323">
                  <c:v>214.5</c:v>
                </c:pt>
                <c:pt idx="324">
                  <c:v>190.5</c:v>
                </c:pt>
                <c:pt idx="325">
                  <c:v>270</c:v>
                </c:pt>
                <c:pt idx="326">
                  <c:v>109</c:v>
                </c:pt>
                <c:pt idx="327">
                  <c:v>384</c:v>
                </c:pt>
                <c:pt idx="328">
                  <c:v>286</c:v>
                </c:pt>
                <c:pt idx="329">
                  <c:v>278</c:v>
                </c:pt>
                <c:pt idx="330">
                  <c:v>264</c:v>
                </c:pt>
                <c:pt idx="331">
                  <c:v>179</c:v>
                </c:pt>
                <c:pt idx="332">
                  <c:v>265.5</c:v>
                </c:pt>
                <c:pt idx="333">
                  <c:v>357</c:v>
                </c:pt>
                <c:pt idx="334">
                  <c:v>737.5</c:v>
                </c:pt>
                <c:pt idx="335">
                  <c:v>272</c:v>
                </c:pt>
                <c:pt idx="336">
                  <c:v>236</c:v>
                </c:pt>
                <c:pt idx="337">
                  <c:v>267</c:v>
                </c:pt>
                <c:pt idx="338">
                  <c:v>450</c:v>
                </c:pt>
                <c:pt idx="339">
                  <c:v>486</c:v>
                </c:pt>
                <c:pt idx="340">
                  <c:v>217.5</c:v>
                </c:pt>
                <c:pt idx="341">
                  <c:v>274.5</c:v>
                </c:pt>
                <c:pt idx="342">
                  <c:v>221.45</c:v>
                </c:pt>
                <c:pt idx="343">
                  <c:v>174</c:v>
                </c:pt>
                <c:pt idx="344">
                  <c:v>206</c:v>
                </c:pt>
                <c:pt idx="345">
                  <c:v>539.65</c:v>
                </c:pt>
                <c:pt idx="346">
                  <c:v>677.5</c:v>
                </c:pt>
                <c:pt idx="347">
                  <c:v>157.5</c:v>
                </c:pt>
                <c:pt idx="348">
                  <c:v>680</c:v>
                </c:pt>
                <c:pt idx="349">
                  <c:v>580</c:v>
                </c:pt>
                <c:pt idx="350">
                  <c:v>538</c:v>
                </c:pt>
                <c:pt idx="351">
                  <c:v>252.5</c:v>
                </c:pt>
                <c:pt idx="352">
                  <c:v>348</c:v>
                </c:pt>
                <c:pt idx="353">
                  <c:v>387.5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F86-4DEE-9158-83BC7E0EC6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8713872"/>
        <c:axId val="848714432"/>
      </c:scatterChart>
      <c:valAx>
        <c:axId val="848713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strRef>
              <c:f>'Scatter (3)'!$Z$6</c:f>
              <c:strCache>
                <c:ptCount val="1"/>
                <c:pt idx="0">
                  <c:v>Temperature X</c:v>
                </c:pt>
              </c:strCache>
            </c:strRef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48714432"/>
        <c:crosses val="autoZero"/>
        <c:crossBetween val="midCat"/>
      </c:valAx>
      <c:valAx>
        <c:axId val="848714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strRef>
              <c:f>'Scatter (3)'!$AA$6</c:f>
              <c:strCache>
                <c:ptCount val="1"/>
                <c:pt idx="0">
                  <c:v>Energy Expense Y</c:v>
                </c:pt>
              </c:strCache>
            </c:strRef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&quot;$&quot;#,##0_);[Red]\(&quot;$&quot;#,##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48713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1EAD-E28D-4A19-8F36-C09B541808C8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032B-2767-4792-8D01-58C78F3D3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9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1EAD-E28D-4A19-8F36-C09B541808C8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032B-2767-4792-8D01-58C78F3D3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13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1EAD-E28D-4A19-8F36-C09B541808C8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032B-2767-4792-8D01-58C78F3D3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4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1EAD-E28D-4A19-8F36-C09B541808C8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032B-2767-4792-8D01-58C78F3D3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03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1EAD-E28D-4A19-8F36-C09B541808C8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032B-2767-4792-8D01-58C78F3D3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0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1EAD-E28D-4A19-8F36-C09B541808C8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032B-2767-4792-8D01-58C78F3D3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97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1EAD-E28D-4A19-8F36-C09B541808C8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032B-2767-4792-8D01-58C78F3D3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93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1EAD-E28D-4A19-8F36-C09B541808C8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032B-2767-4792-8D01-58C78F3D3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26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1EAD-E28D-4A19-8F36-C09B541808C8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032B-2767-4792-8D01-58C78F3D3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11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1EAD-E28D-4A19-8F36-C09B541808C8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032B-2767-4792-8D01-58C78F3D3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3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1EAD-E28D-4A19-8F36-C09B541808C8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032B-2767-4792-8D01-58C78F3D3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74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B1EAD-E28D-4A19-8F36-C09B541808C8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5032B-2767-4792-8D01-58C78F3D3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85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6152" y="1122363"/>
            <a:ext cx="9451848" cy="23876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# </a:t>
            </a:r>
            <a:r>
              <a:rPr lang="zh-CN" altLang="en-US" b="1" dirty="0" smtClean="0"/>
              <a:t>数据科学介绍</a:t>
            </a:r>
            <a:r>
              <a:rPr lang="en-US" altLang="zh-CN" b="1" dirty="0" smtClean="0"/>
              <a:t>1.1</a:t>
            </a:r>
            <a:r>
              <a:rPr lang="zh-CN" altLang="en-US" b="1" dirty="0" smtClean="0"/>
              <a:t>： 课程简介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## Introduction to Data Science Part1.1: </a:t>
            </a:r>
            <a:r>
              <a:rPr lang="en-US" altLang="zh-CN" b="1" dirty="0" smtClean="0"/>
              <a:t>Intro</a:t>
            </a:r>
          </a:p>
          <a:p>
            <a:endParaRPr lang="en-US" altLang="zh-CN" b="1" dirty="0"/>
          </a:p>
          <a:p>
            <a:r>
              <a:rPr lang="en-US" altLang="zh-CN" b="1" dirty="0" smtClean="0"/>
              <a:t>Zheng Wei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96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sample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is collected via observation</a:t>
            </a:r>
          </a:p>
          <a:p>
            <a:r>
              <a:rPr lang="en-US" altLang="zh-CN" dirty="0" smtClean="0"/>
              <a:t>Observation is also knowns as sampling</a:t>
            </a:r>
          </a:p>
          <a:p>
            <a:r>
              <a:rPr lang="en-US" altLang="zh-CN" dirty="0" smtClean="0"/>
              <a:t>The result of each sampling process is a sample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358" y="3902624"/>
            <a:ext cx="458216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7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routine of data science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712" y="1606124"/>
            <a:ext cx="6392535" cy="484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6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Types of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Categorical</a:t>
            </a:r>
          </a:p>
          <a:p>
            <a:pPr lvl="1"/>
            <a:r>
              <a:rPr lang="en-US" altLang="zh-CN" dirty="0" smtClean="0"/>
              <a:t>Nominal</a:t>
            </a:r>
            <a:endParaRPr lang="en-US" altLang="zh-CN" dirty="0"/>
          </a:p>
          <a:p>
            <a:pPr lvl="1"/>
            <a:r>
              <a:rPr lang="en-US" altLang="zh-CN" dirty="0" smtClean="0"/>
              <a:t>Ordinal</a:t>
            </a:r>
          </a:p>
          <a:p>
            <a:r>
              <a:rPr lang="en-US" altLang="zh-CN" dirty="0" smtClean="0"/>
              <a:t>Continuous</a:t>
            </a:r>
          </a:p>
          <a:p>
            <a:pPr lvl="1"/>
            <a:r>
              <a:rPr lang="en-US" altLang="zh-CN" dirty="0" smtClean="0"/>
              <a:t>Interval</a:t>
            </a:r>
          </a:p>
          <a:p>
            <a:pPr lvl="1"/>
            <a:r>
              <a:rPr lang="en-US" altLang="zh-CN" dirty="0" smtClean="0"/>
              <a:t>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816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Exploratory</a:t>
            </a:r>
            <a:r>
              <a:rPr lang="en-US" altLang="zh-CN" b="1" dirty="0"/>
              <a:t> Data </a:t>
            </a:r>
            <a:r>
              <a:rPr lang="en-US" altLang="zh-CN" b="1" dirty="0" smtClean="0"/>
              <a:t>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Know you data without building any model</a:t>
            </a:r>
          </a:p>
          <a:p>
            <a:r>
              <a:rPr lang="en-US" altLang="zh-CN" dirty="0" smtClean="0"/>
              <a:t>Extremely helpful to model building</a:t>
            </a:r>
          </a:p>
          <a:p>
            <a:r>
              <a:rPr lang="en-US" altLang="zh-CN" dirty="0" smtClean="0"/>
              <a:t>Mostly done via data visualization</a:t>
            </a:r>
          </a:p>
          <a:p>
            <a:endParaRPr lang="zh-CN" altLang="en-US" dirty="0"/>
          </a:p>
        </p:txBody>
      </p:sp>
      <p:pic>
        <p:nvPicPr>
          <p:cNvPr id="2050" name="Picture 2" descr="Image result for Exploratory Data Analy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437" y="3630168"/>
            <a:ext cx="8143523" cy="283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757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Descriptive statistics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Mean, median, range, variability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5231"/>
            <a:ext cx="4515480" cy="36866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076" y="2617572"/>
            <a:ext cx="4610743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39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Relations between multiple variables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Continuous vs. Continuous</a:t>
            </a:r>
          </a:p>
          <a:p>
            <a:pPr lvl="1"/>
            <a:r>
              <a:rPr lang="en-US" altLang="zh-CN" dirty="0"/>
              <a:t>correlation</a:t>
            </a:r>
            <a:endParaRPr lang="en-US" altLang="zh-CN" dirty="0" smtClean="0"/>
          </a:p>
          <a:p>
            <a:r>
              <a:rPr lang="en-US" altLang="zh-CN" dirty="0" smtClean="0"/>
              <a:t>Categorical vs. Categorical</a:t>
            </a:r>
          </a:p>
          <a:p>
            <a:pPr lvl="1"/>
            <a:r>
              <a:rPr lang="en-US" altLang="zh-CN" dirty="0" smtClean="0"/>
              <a:t>Contingency table</a:t>
            </a:r>
          </a:p>
          <a:p>
            <a:r>
              <a:rPr lang="en-US" altLang="zh-CN" dirty="0" smtClean="0"/>
              <a:t>Continuous vs. Categorical</a:t>
            </a:r>
          </a:p>
          <a:p>
            <a:pPr lvl="1"/>
            <a:r>
              <a:rPr lang="en-US" altLang="zh-CN" dirty="0" smtClean="0"/>
              <a:t>boxplot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242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7552" y="957771"/>
            <a:ext cx="10030968" cy="2387600"/>
          </a:xfrm>
        </p:spPr>
        <p:txBody>
          <a:bodyPr>
            <a:normAutofit/>
          </a:bodyPr>
          <a:lstStyle/>
          <a:p>
            <a:r>
              <a:rPr lang="en-US" altLang="zh-CN" sz="4800" b="1" dirty="0" smtClean="0"/>
              <a:t># </a:t>
            </a:r>
            <a:r>
              <a:rPr lang="zh-CN" altLang="en-US" sz="4800" b="1" dirty="0" smtClean="0"/>
              <a:t>数据科学入门</a:t>
            </a:r>
            <a:r>
              <a:rPr lang="en-US" altLang="zh-CN" sz="4800" b="1" dirty="0" smtClean="0"/>
              <a:t>1.2</a:t>
            </a:r>
            <a:r>
              <a:rPr lang="zh-CN" altLang="en-US" sz="4800" b="1" dirty="0" smtClean="0"/>
              <a:t>：回归的基本概念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2960" y="3684334"/>
            <a:ext cx="10652760" cy="1655762"/>
          </a:xfrm>
        </p:spPr>
        <p:txBody>
          <a:bodyPr/>
          <a:lstStyle/>
          <a:p>
            <a:r>
              <a:rPr lang="en-US" altLang="zh-CN" b="1" dirty="0"/>
              <a:t>## Introduction to Data Science Part1.2: Basic definitions</a:t>
            </a:r>
            <a:endParaRPr lang="en-US" altLang="zh-CN" dirty="0"/>
          </a:p>
          <a:p>
            <a:r>
              <a:rPr lang="en-US" altLang="zh-CN" b="1" dirty="0" smtClean="0"/>
              <a:t>Zheng Wei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6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Regression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smtClean="0"/>
              <a:t>A statistical procedure used to develop an equation showing how two or more variables are related.</a:t>
            </a:r>
          </a:p>
          <a:p>
            <a:r>
              <a:rPr lang="en-US" altLang="zh-CN" b="0" dirty="0" smtClean="0"/>
              <a:t>Regression Analysis does not prove a cause and effect relationship, but rather it helps us to create a model (equation) that can help us to estimate or make predictions.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536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14529" y="1498166"/>
            <a:ext cx="7109639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测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16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名成年女子的身高与腿长所得数据如下：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F00EBE-B9F2-4FC9-BC8E-63B9670B47B5}" type="slidenum">
              <a:rPr lang="zh-CN" altLang="en-US" smtClean="0"/>
              <a:pPr>
                <a:defRPr/>
              </a:pPr>
              <a:t>18</a:t>
            </a:fld>
            <a:r>
              <a:rPr lang="en-US" altLang="zh-CN"/>
              <a:t>/10</a:t>
            </a:r>
            <a:endParaRPr lang="en-US" altLang="zh-CN" dirty="0"/>
          </a:p>
        </p:txBody>
      </p:sp>
      <p:graphicFrame>
        <p:nvGraphicFramePr>
          <p:cNvPr id="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87387"/>
              </p:ext>
            </p:extLst>
          </p:nvPr>
        </p:nvGraphicFramePr>
        <p:xfrm>
          <a:off x="1321820" y="1955576"/>
          <a:ext cx="8496300" cy="954088"/>
        </p:xfrm>
        <a:graphic>
          <a:graphicData uri="http://schemas.openxmlformats.org/drawingml/2006/table">
            <a:tbl>
              <a:tblPr/>
              <a:tblGrid>
                <a:gridCol w="773113">
                  <a:extLst>
                    <a:ext uri="{9D8B030D-6E8A-4147-A177-3AD203B41FA5}">
                      <a16:colId xmlns:a16="http://schemas.microsoft.com/office/drawing/2014/main" val="3560233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69862114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8064792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83710003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53281359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17288471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05145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95301129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43271448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6137346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208947882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70947352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473911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51220937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73899099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03640766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698771662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身高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85900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腿长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177352"/>
                  </a:ext>
                </a:extLst>
              </a:tr>
            </a:tbl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321820" y="3174552"/>
            <a:ext cx="83978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dirty="0">
                <a:latin typeface="+mj-ea"/>
                <a:ea typeface="+mj-ea"/>
              </a:rPr>
              <a:t>以身高</a:t>
            </a:r>
            <a:r>
              <a:rPr kumimoji="1" lang="en-US" altLang="zh-CN" sz="2400" dirty="0">
                <a:latin typeface="+mj-ea"/>
                <a:ea typeface="+mj-ea"/>
              </a:rPr>
              <a:t>x</a:t>
            </a:r>
            <a:r>
              <a:rPr kumimoji="1" lang="zh-CN" altLang="en-US" sz="2400" dirty="0">
                <a:latin typeface="+mj-ea"/>
                <a:ea typeface="+mj-ea"/>
              </a:rPr>
              <a:t>为横坐标，以腿长</a:t>
            </a:r>
            <a:r>
              <a:rPr kumimoji="1" lang="en-US" altLang="zh-CN" sz="2400" dirty="0">
                <a:latin typeface="+mj-ea"/>
                <a:ea typeface="+mj-ea"/>
              </a:rPr>
              <a:t>y</a:t>
            </a:r>
            <a:r>
              <a:rPr kumimoji="1" lang="zh-CN" altLang="en-US" sz="2400" dirty="0">
                <a:latin typeface="+mj-ea"/>
                <a:ea typeface="+mj-ea"/>
              </a:rPr>
              <a:t>为纵坐标将这些数据点（</a:t>
            </a:r>
            <a:r>
              <a:rPr kumimoji="1" lang="en-US" altLang="zh-CN" sz="2400" dirty="0">
                <a:latin typeface="+mj-ea"/>
                <a:ea typeface="+mj-ea"/>
              </a:rPr>
              <a:t>xi</a:t>
            </a:r>
            <a:r>
              <a:rPr kumimoji="1" lang="zh-CN" altLang="en-US" sz="2400" dirty="0">
                <a:latin typeface="+mj-ea"/>
                <a:ea typeface="+mj-ea"/>
              </a:rPr>
              <a:t>，</a:t>
            </a:r>
            <a:r>
              <a:rPr kumimoji="1" lang="en-US" altLang="zh-CN" sz="2400" dirty="0" err="1">
                <a:latin typeface="+mj-ea"/>
                <a:ea typeface="+mj-ea"/>
              </a:rPr>
              <a:t>yi</a:t>
            </a:r>
            <a:r>
              <a:rPr kumimoji="1" lang="zh-CN" altLang="en-US" sz="2400" dirty="0">
                <a:latin typeface="+mj-ea"/>
                <a:ea typeface="+mj-ea"/>
              </a:rPr>
              <a:t>）在平面直角坐标系上标出</a:t>
            </a:r>
            <a:r>
              <a:rPr kumimoji="1" lang="en-US" altLang="zh-CN" sz="2400" dirty="0">
                <a:latin typeface="+mj-ea"/>
                <a:ea typeface="+mj-ea"/>
              </a:rPr>
              <a:t>.</a:t>
            </a: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591" y="3993552"/>
            <a:ext cx="3657600" cy="244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533816" y="5776316"/>
            <a:ext cx="26516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+mj-ea"/>
                <a:ea typeface="+mj-ea"/>
              </a:rPr>
              <a:t>散点图 </a:t>
            </a:r>
            <a:r>
              <a:rPr kumimoji="1" lang="en-US" altLang="zh-CN" sz="2400" dirty="0">
                <a:latin typeface="+mj-ea"/>
                <a:ea typeface="+mj-ea"/>
              </a:rPr>
              <a:t>Scatter Plot</a:t>
            </a:r>
            <a:endParaRPr kumimoji="1" lang="zh-CN" altLang="en-US" sz="2400" dirty="0">
              <a:latin typeface="+mj-ea"/>
              <a:ea typeface="+mj-ea"/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V="1">
            <a:off x="2777791" y="4298352"/>
            <a:ext cx="2590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graphicFrame>
        <p:nvGraphicFramePr>
          <p:cNvPr id="1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069707"/>
              </p:ext>
            </p:extLst>
          </p:nvPr>
        </p:nvGraphicFramePr>
        <p:xfrm>
          <a:off x="6637004" y="4330328"/>
          <a:ext cx="31019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公式" r:id="rId4" imgW="1015920" imgH="228600" progId="Equation.3">
                  <p:embed/>
                </p:oleObj>
              </mc:Choice>
              <mc:Fallback>
                <p:oleObj name="公式" r:id="rId4" imgW="1015920" imgH="228600" progId="Equation.3">
                  <p:embed/>
                  <p:pic>
                    <p:nvPicPr>
                      <p:cNvPr id="1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7004" y="4330328"/>
                        <a:ext cx="310197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11"/>
          <p:cNvSpPr>
            <a:spLocks noChangeShapeType="1"/>
          </p:cNvSpPr>
          <p:nvPr/>
        </p:nvSpPr>
        <p:spPr bwMode="auto">
          <a:xfrm flipH="1">
            <a:off x="4987591" y="4603152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557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1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400" dirty="0"/>
                  <a:t>Regression models involve the following parameters and variables:</a:t>
                </a:r>
              </a:p>
              <a:p>
                <a:pPr lvl="1"/>
                <a:r>
                  <a:rPr lang="en-US" altLang="zh-CN" sz="2000" dirty="0"/>
                  <a:t>The unknown parameters, denoted as </a:t>
                </a:r>
                <a:r>
                  <a:rPr lang="el-GR" altLang="zh-CN" sz="2000" b="1" i="1" dirty="0"/>
                  <a:t>β</a:t>
                </a:r>
                <a:endParaRPr lang="en-US" altLang="zh-CN" sz="2000" b="1" i="1" dirty="0"/>
              </a:p>
              <a:p>
                <a:pPr lvl="1"/>
                <a:r>
                  <a:rPr lang="en-US" altLang="zh-CN" sz="2000" dirty="0"/>
                  <a:t>The independent variables, </a:t>
                </a:r>
                <a:r>
                  <a:rPr lang="en-US" altLang="zh-CN" sz="2000" b="1" i="1" dirty="0"/>
                  <a:t>X</a:t>
                </a:r>
              </a:p>
              <a:p>
                <a:pPr lvl="1"/>
                <a:r>
                  <a:rPr lang="en-US" altLang="zh-CN" sz="2000" dirty="0"/>
                  <a:t>The dependent variable, </a:t>
                </a:r>
                <a:r>
                  <a:rPr lang="en-US" altLang="zh-CN" sz="2000" b="1" i="1" dirty="0"/>
                  <a:t>Y</a:t>
                </a:r>
                <a:r>
                  <a:rPr lang="en-US" altLang="zh-CN" sz="2000" dirty="0"/>
                  <a:t>.</a:t>
                </a:r>
              </a:p>
              <a:p>
                <a:pPr marL="457200" lvl="1" indent="0">
                  <a:buNone/>
                </a:pPr>
                <a:endParaRPr lang="en-US" altLang="zh-CN" sz="2000" dirty="0"/>
              </a:p>
              <a:p>
                <a:pPr lvl="1"/>
                <a:endParaRPr lang="en-US" altLang="zh-CN" sz="2000" dirty="0"/>
              </a:p>
              <a:p>
                <a:pPr lvl="1"/>
                <a:r>
                  <a:rPr lang="en-US" altLang="zh-CN" sz="20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2000" b="1" i="1" dirty="0"/>
                  <a:t> </a:t>
                </a:r>
                <a:r>
                  <a:rPr lang="en-US" altLang="zh-CN" sz="2000" dirty="0"/>
                  <a:t>is a linear function of</a:t>
                </a:r>
                <a:r>
                  <a:rPr lang="el-GR" altLang="zh-CN" sz="2000" b="1" i="1" dirty="0"/>
                  <a:t> β</a:t>
                </a:r>
                <a:r>
                  <a:rPr lang="en-US" altLang="zh-CN" sz="2000" dirty="0"/>
                  <a:t> then it’s linear regression (not X)</a:t>
                </a:r>
              </a:p>
              <a:p>
                <a:pPr lvl="1"/>
                <a:endParaRPr lang="en-US" altLang="zh-CN" sz="2000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18" y="1010308"/>
                <a:ext cx="8424961" cy="5173663"/>
              </a:xfrm>
              <a:blipFill>
                <a:blip r:embed="rId2"/>
                <a:stretch>
                  <a:fillRect l="-1013" t="-943" r="-1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Regression models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F00EBE-B9F2-4FC9-BC8E-63B9670B47B5}" type="slidenum">
              <a:rPr lang="zh-CN" altLang="en-US" smtClean="0"/>
              <a:pPr>
                <a:defRPr/>
              </a:pPr>
              <a:t>19</a:t>
            </a:fld>
            <a:r>
              <a:rPr lang="en-US" altLang="zh-CN"/>
              <a:t>/10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3536634" y="3344737"/>
                <a:ext cx="28158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634" y="3344737"/>
                <a:ext cx="281583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2E3A633-68B1-46B6-A4F8-5E2C8243EF74}"/>
                  </a:ext>
                </a:extLst>
              </p:cNvPr>
              <p:cNvSpPr txBox="1"/>
              <p:nvPr/>
            </p:nvSpPr>
            <p:spPr>
              <a:xfrm>
                <a:off x="7064118" y="3344737"/>
                <a:ext cx="1920077" cy="442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2E3A633-68B1-46B6-A4F8-5E2C8243E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118" y="3344737"/>
                <a:ext cx="1920077" cy="4424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DA319A8-DF82-4792-9450-A99ACEE00115}"/>
                  </a:ext>
                </a:extLst>
              </p:cNvPr>
              <p:cNvSpPr txBox="1"/>
              <p:nvPr/>
            </p:nvSpPr>
            <p:spPr>
              <a:xfrm>
                <a:off x="3359696" y="4293097"/>
                <a:ext cx="2200924" cy="442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zh-CN" sz="2800" b="1" i="1" baseline="-2500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zh-CN" sz="2800" b="1" i="1" baseline="-2500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DA319A8-DF82-4792-9450-A99ACEE00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96" y="4293097"/>
                <a:ext cx="2200924" cy="4424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E6C5E54-9837-4BE0-9121-7133AD9A4A9F}"/>
                  </a:ext>
                </a:extLst>
              </p:cNvPr>
              <p:cNvSpPr txBox="1"/>
              <p:nvPr/>
            </p:nvSpPr>
            <p:spPr>
              <a:xfrm>
                <a:off x="6095400" y="4312957"/>
                <a:ext cx="4304896" cy="442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800" b="1" i="1" baseline="-2500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800" b="1" i="1" baseline="-250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800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800" dirty="0"/>
                  <a:t>+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800" i="1" baseline="-2500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800" baseline="30000" dirty="0"/>
                  <a:t>3</a:t>
                </a:r>
                <a:endParaRPr lang="zh-CN" altLang="en-US" sz="2800" baseline="30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E6C5E54-9837-4BE0-9121-7133AD9A4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400" y="4312957"/>
                <a:ext cx="4304896" cy="442429"/>
              </a:xfrm>
              <a:prstGeom prst="rect">
                <a:avLst/>
              </a:prstGeom>
              <a:blipFill>
                <a:blip r:embed="rId6"/>
                <a:stretch>
                  <a:fillRect t="-22222" b="-48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777B78-4B15-4879-A8CB-528DC06BF05C}"/>
                  </a:ext>
                </a:extLst>
              </p:cNvPr>
              <p:cNvSpPr txBox="1"/>
              <p:nvPr/>
            </p:nvSpPr>
            <p:spPr>
              <a:xfrm>
                <a:off x="3807328" y="5007389"/>
                <a:ext cx="4386650" cy="442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800" b="1" i="1" baseline="-2500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800" b="1" i="1" baseline="-250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baseline="-250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800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800" dirty="0"/>
                  <a:t>+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800" i="1" baseline="-2500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800" baseline="-25000" dirty="0"/>
                  <a:t>3</a:t>
                </a:r>
                <a:endParaRPr lang="zh-CN" altLang="en-US" sz="2800" baseline="-25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777B78-4B15-4879-A8CB-528DC06BF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328" y="5007389"/>
                <a:ext cx="4386650" cy="442429"/>
              </a:xfrm>
              <a:prstGeom prst="rect">
                <a:avLst/>
              </a:prstGeom>
              <a:blipFill>
                <a:blip r:embed="rId7"/>
                <a:stretch>
                  <a:fillRect t="-21918" r="-1391" b="-479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78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Goals &amp; Limitations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Goals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Basic data science methods</a:t>
            </a:r>
          </a:p>
          <a:p>
            <a:pPr lvl="1"/>
            <a:r>
              <a:rPr lang="en-US" altLang="zh-CN" dirty="0" smtClean="0"/>
              <a:t>Using Python to do data science</a:t>
            </a:r>
          </a:p>
          <a:p>
            <a:pPr lvl="1"/>
            <a:r>
              <a:rPr lang="en-US" altLang="zh-CN" dirty="0" smtClean="0"/>
              <a:t>Be a data scientist apprentice</a:t>
            </a:r>
          </a:p>
          <a:p>
            <a:r>
              <a:rPr lang="en-US" altLang="zh-CN" dirty="0" smtClean="0"/>
              <a:t>Limitations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Only 2 lectures</a:t>
            </a:r>
            <a:endParaRPr lang="en-US" altLang="zh-CN" dirty="0"/>
          </a:p>
          <a:p>
            <a:r>
              <a:rPr lang="en-US" altLang="zh-CN" dirty="0" smtClean="0"/>
              <a:t>Then what</a:t>
            </a:r>
            <a:r>
              <a:rPr lang="zh-CN" altLang="en-US" dirty="0" smtClean="0"/>
              <a:t>？：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You have to spend more time if you are interested.</a:t>
            </a:r>
          </a:p>
        </p:txBody>
      </p:sp>
    </p:spTree>
    <p:extLst>
      <p:ext uri="{BB962C8B-B14F-4D97-AF65-F5344CB8AC3E}">
        <p14:creationId xmlns:p14="http://schemas.microsoft.com/office/powerpoint/2010/main" val="266145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A261C9A-767F-4C66-9C85-24A5CB127DE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2362200" y="1825625"/>
                <a:ext cx="2332370" cy="398186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b="1" i="1" baseline="-2500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b="1" i="1" baseline="-250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A261C9A-767F-4C66-9C85-24A5CB127DE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2200" y="1825625"/>
                <a:ext cx="2332370" cy="3981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3D39C666-D22C-4721-94B8-937C4950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Linear Regression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FAC2EB-8FD2-438E-84C5-D9599A3164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F00EBE-B9F2-4FC9-BC8E-63B9670B47B5}" type="slidenum">
              <a:rPr lang="zh-CN" altLang="en-US" smtClean="0"/>
              <a:pPr>
                <a:defRPr/>
              </a:pPr>
              <a:t>20</a:t>
            </a:fld>
            <a:r>
              <a:rPr lang="en-US" altLang="zh-CN"/>
              <a:t>/10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F7BA3A-58D4-43AF-A7FD-09EA46D11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832" y="2852556"/>
            <a:ext cx="5498034" cy="297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8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7552" y="957771"/>
            <a:ext cx="10030968" cy="2387600"/>
          </a:xfrm>
        </p:spPr>
        <p:txBody>
          <a:bodyPr>
            <a:normAutofit/>
          </a:bodyPr>
          <a:lstStyle/>
          <a:p>
            <a:r>
              <a:rPr lang="en-US" altLang="zh-CN" sz="4800" b="1" dirty="0" smtClean="0"/>
              <a:t># </a:t>
            </a:r>
            <a:r>
              <a:rPr lang="zh-CN" altLang="en-US" sz="4800" b="1" dirty="0" smtClean="0"/>
              <a:t>数据科学入门</a:t>
            </a:r>
            <a:r>
              <a:rPr lang="en-US" altLang="zh-CN" sz="4800" b="1" dirty="0" smtClean="0"/>
              <a:t>1.3</a:t>
            </a:r>
            <a:r>
              <a:rPr lang="zh-CN" altLang="en-US" sz="4800" b="1" dirty="0" smtClean="0"/>
              <a:t>：简单线性回归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2960" y="3684334"/>
            <a:ext cx="10652760" cy="1655762"/>
          </a:xfrm>
        </p:spPr>
        <p:txBody>
          <a:bodyPr/>
          <a:lstStyle/>
          <a:p>
            <a:r>
              <a:rPr lang="en-US" altLang="zh-CN" b="1" dirty="0"/>
              <a:t>## Introduction to Data Science Part1.3: Basic Regression </a:t>
            </a:r>
            <a:endParaRPr lang="en-US" altLang="zh-CN" dirty="0"/>
          </a:p>
          <a:p>
            <a:r>
              <a:rPr lang="en-US" altLang="zh-CN" b="1" dirty="0" smtClean="0"/>
              <a:t>Zheng Wei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796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745A9DA5-3581-4FB6-B47C-3BBB8EDEE62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279576" y="2080050"/>
          <a:ext cx="1955800" cy="3295650"/>
        </p:xfrm>
        <a:graphic>
          <a:graphicData uri="http://schemas.openxmlformats.org/drawingml/2006/table">
            <a:tbl>
              <a:tblPr/>
              <a:tblGrid>
                <a:gridCol w="977900">
                  <a:extLst>
                    <a:ext uri="{9D8B030D-6E8A-4147-A177-3AD203B41FA5}">
                      <a16:colId xmlns:a16="http://schemas.microsoft.com/office/drawing/2014/main" val="400199923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0438379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Weekly $ Ad Expense (x)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Weekly $ Sales (y)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62909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63,566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651,334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12353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50,762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527,670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33174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50,941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523,751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62005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17,597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175,467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04059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33,029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377,978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61629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58,543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520,100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3216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60,492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620,856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21949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59,686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593,739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37269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16,432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181,949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40394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17,262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184,644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69659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39,118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379,374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30853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36,078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238,688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10057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42,113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410,066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28069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50,562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413,541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16316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38,240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340,242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9606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59,870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582,843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894388"/>
                  </a:ext>
                </a:extLst>
              </a:tr>
            </a:tbl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6088606E-A28D-49E1-AA79-2778EEFA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Linear Regression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7C8D5C-A697-4796-B839-265444540A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F00EBE-B9F2-4FC9-BC8E-63B9670B47B5}" type="slidenum">
              <a:rPr lang="zh-CN" altLang="en-US" smtClean="0"/>
              <a:pPr>
                <a:defRPr/>
              </a:pPr>
              <a:t>22</a:t>
            </a:fld>
            <a:r>
              <a:rPr lang="en-US" altLang="zh-CN"/>
              <a:t>/10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F0E95A-8DF5-45B5-8C91-E7506E2C7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762" y="2276873"/>
            <a:ext cx="5175953" cy="248128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2AABA4A-976A-4405-BB02-FAB42A7EA384}"/>
              </a:ext>
            </a:extLst>
          </p:cNvPr>
          <p:cNvSpPr txBox="1"/>
          <p:nvPr/>
        </p:nvSpPr>
        <p:spPr>
          <a:xfrm>
            <a:off x="2351089" y="1452965"/>
            <a:ext cx="232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 it </a:t>
            </a:r>
            <a:r>
              <a:rPr lang="en-US" altLang="zh-CN" dirty="0" smtClean="0"/>
              <a:t>in </a:t>
            </a:r>
            <a:r>
              <a:rPr lang="en-US" altLang="zh-CN" strike="sngStrike" dirty="0" smtClean="0"/>
              <a:t>excel 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83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476CBC1-6DA5-43DE-A8F0-46E49433BB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101067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0" dirty="0">
                    <a:latin typeface="+mj-ea"/>
                    <a:ea typeface="+mj-ea"/>
                  </a:rPr>
                  <a:t>Coefficient of determination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+mj-ea"/>
                      </a:rPr>
                      <m:t>𝑅</m:t>
                    </m:r>
                    <m:r>
                      <a:rPr lang="en-US" altLang="zh-CN" b="0" i="1" baseline="30000" smtClean="0">
                        <a:latin typeface="Cambria Math" panose="02040503050406030204" pitchFamily="18" charset="0"/>
                        <a:ea typeface="+mj-ea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j-ea"/>
                          </a:rPr>
                          <m:t>𝑆𝑆𝑅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j-ea"/>
                          </a:rPr>
                          <m:t>𝑆𝑆𝑇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+mj-ea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j-ea"/>
                      </a:rPr>
                      <m:t>𝑆𝑆𝑅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𝑦</m:t>
                                </m:r>
                                <m:r>
                                  <a:rPr lang="en-US" altLang="zh-CN" b="0" i="1" baseline="-25000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𝑖</m:t>
                                </m:r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altLang="zh-CN" b="0" i="1" baseline="30000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j-ea"/>
                      </a:rPr>
                      <m:t>𝑆𝑆𝑇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altLang="zh-CN" i="1" baseline="30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altLang="zh-CN" dirty="0">
                  <a:latin typeface="+mj-ea"/>
                  <a:ea typeface="+mj-ea"/>
                </a:endParaRPr>
              </a:p>
              <a:p>
                <a:pPr lvl="1"/>
                <a:endParaRPr lang="en-US" altLang="zh-CN" dirty="0">
                  <a:latin typeface="+mj-ea"/>
                  <a:ea typeface="+mj-ea"/>
                </a:endParaRPr>
              </a:p>
              <a:p>
                <a:endParaRPr lang="en-US" altLang="zh-CN" b="0" dirty="0">
                  <a:latin typeface="+mj-ea"/>
                  <a:ea typeface="+mj-ea"/>
                </a:endParaRPr>
              </a:p>
              <a:p>
                <a:endParaRPr lang="en-US" altLang="zh-CN" b="0" dirty="0">
                  <a:latin typeface="+mj-ea"/>
                  <a:ea typeface="+mj-ea"/>
                </a:endParaRPr>
              </a:p>
              <a:p>
                <a:endParaRPr lang="en-US" altLang="zh-CN" b="0" dirty="0">
                  <a:latin typeface="+mj-ea"/>
                  <a:ea typeface="+mj-ea"/>
                </a:endParaRPr>
              </a:p>
              <a:p>
                <a:endParaRPr lang="en-US" altLang="zh-CN" b="0" dirty="0">
                  <a:latin typeface="+mj-ea"/>
                  <a:ea typeface="+mj-ea"/>
                </a:endParaRPr>
              </a:p>
              <a:p>
                <a:endParaRPr lang="en-US" altLang="zh-CN" b="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476CBC1-6DA5-43DE-A8F0-46E49433BB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101067"/>
                <a:ext cx="10515600" cy="4351338"/>
              </a:xfrm>
              <a:blipFill>
                <a:blip r:embed="rId2"/>
                <a:stretch>
                  <a:fillRect l="-1043" t="-26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CC1626E1-7B93-45DF-B2B5-C2F049B7D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5" y="645411"/>
            <a:ext cx="9250804" cy="4968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Evaluation of the regression result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1E604E-DFAC-45EC-B471-8A40E08F1D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F00EBE-B9F2-4FC9-BC8E-63B9670B47B5}" type="slidenum">
              <a:rPr lang="zh-CN" altLang="en-US" smtClean="0"/>
              <a:pPr>
                <a:defRPr/>
              </a:pPr>
              <a:t>23</a:t>
            </a:fld>
            <a:r>
              <a:rPr lang="en-US" altLang="zh-CN"/>
              <a:t>/10</a:t>
            </a:r>
            <a:endParaRPr lang="en-US" altLang="zh-CN" dirty="0"/>
          </a:p>
        </p:txBody>
      </p:sp>
      <p:pic>
        <p:nvPicPr>
          <p:cNvPr id="11" name="Picture 16">
            <a:extLst>
              <a:ext uri="{FF2B5EF4-FFF2-40B4-BE49-F238E27FC236}">
                <a16:creationId xmlns:a16="http://schemas.microsoft.com/office/drawing/2014/main" id="{81C23D36-EE65-4967-8D3F-66B9C5418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416" y="3521716"/>
            <a:ext cx="4555662" cy="2834634"/>
          </a:xfrm>
          <a:prstGeom prst="rect">
            <a:avLst/>
          </a:prstGeom>
        </p:spPr>
      </p:pic>
      <p:pic>
        <p:nvPicPr>
          <p:cNvPr id="12" name="Picture 19">
            <a:extLst>
              <a:ext uri="{FF2B5EF4-FFF2-40B4-BE49-F238E27FC236}">
                <a16:creationId xmlns:a16="http://schemas.microsoft.com/office/drawing/2014/main" id="{BA93C147-364F-4D7F-905C-E4DB1788A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537" y="4276736"/>
            <a:ext cx="2144525" cy="650201"/>
          </a:xfrm>
          <a:prstGeom prst="rect">
            <a:avLst/>
          </a:prstGeom>
        </p:spPr>
      </p:pic>
      <p:pic>
        <p:nvPicPr>
          <p:cNvPr id="13" name="Picture 25">
            <a:extLst>
              <a:ext uri="{FF2B5EF4-FFF2-40B4-BE49-F238E27FC236}">
                <a16:creationId xmlns:a16="http://schemas.microsoft.com/office/drawing/2014/main" id="{0B1E0564-0C87-4188-90A5-26877D134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7792" y="4486258"/>
            <a:ext cx="1400286" cy="801160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671C035C-59DA-4F1E-A70B-0580430E79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8482" y="3695739"/>
            <a:ext cx="1409597" cy="84856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11459" y="3695739"/>
            <a:ext cx="2328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closer is Adjusted-R-Squared to 1 the better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83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 of the regression result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good regression should give normally distributed residual with mean of 0 across all independent variable values.</a:t>
            </a:r>
          </a:p>
          <a:p>
            <a:endParaRPr lang="zh-CN" altLang="en-US" dirty="0"/>
          </a:p>
        </p:txBody>
      </p:sp>
      <p:sp>
        <p:nvSpPr>
          <p:cNvPr id="4" name="AutoShape 2" descr="vscode-resource://file/h%3A/WorkSpaceSync/%E4%B8%8A%E8%AF%BE/%E7%94%B5%E6%B0%94%E5%B7%A5%E7%A8%8B%E5%BB%BA%E6%A8%A1%E4%B8%8E%E4%BB%BF%E7%9C%9F/2020/Lecture/Lecture1/Lesson1.3-Basic-Regression/2020-02-12-10-05-2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" y="3705543"/>
            <a:ext cx="3023291" cy="24714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410" y="3772394"/>
            <a:ext cx="2778614" cy="240456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024" y="3705543"/>
            <a:ext cx="6167373" cy="253950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38200" y="617696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OK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994287" y="618172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OK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639439" y="630751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NOT OK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21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D357C7A2-B624-4FD5-8E89-7A684985011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000019" y="2112541"/>
          <a:ext cx="2349500" cy="2920950"/>
        </p:xfrm>
        <a:graphic>
          <a:graphicData uri="http://schemas.openxmlformats.org/drawingml/2006/table">
            <a:tbl>
              <a:tblPr/>
              <a:tblGrid>
                <a:gridCol w="977900">
                  <a:extLst>
                    <a:ext uri="{9D8B030D-6E8A-4147-A177-3AD203B41FA5}">
                      <a16:colId xmlns:a16="http://schemas.microsoft.com/office/drawing/2014/main" val="107660575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130869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20419361"/>
                    </a:ext>
                  </a:extLst>
                </a:gridCol>
              </a:tblGrid>
              <a:tr h="520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Date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Temperature 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Energy Expense 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9222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2015/1/12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$236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61849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2015/1/13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$304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75953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2015/1/14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$164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63484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2015/1/15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$214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90826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2015/1/16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$210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8369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2015/1/17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$508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96941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2015/1/18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$295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77084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2015/1/19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$250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23108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2015/1/20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$372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18588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2015/1/21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$478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81807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2015/1/22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$258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9152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2015/1/23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$559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3743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2015/1/24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$536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74297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2015/1/25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$576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260157"/>
                  </a:ext>
                </a:extLst>
              </a:tr>
            </a:tbl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71C7607E-31A6-46C9-98BA-D7646ED6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Polynomial Linear Regression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469977-A921-4BAA-A54B-811C818284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F00EBE-B9F2-4FC9-BC8E-63B9670B47B5}" type="slidenum">
              <a:rPr lang="zh-CN" altLang="en-US" smtClean="0"/>
              <a:pPr>
                <a:defRPr/>
              </a:pPr>
              <a:t>25</a:t>
            </a:fld>
            <a:r>
              <a:rPr lang="en-US" altLang="zh-CN"/>
              <a:t>/10</a:t>
            </a:r>
            <a:endParaRPr lang="en-US" altLang="zh-CN" dirty="0"/>
          </a:p>
        </p:txBody>
      </p:sp>
      <p:graphicFrame>
        <p:nvGraphicFramePr>
          <p:cNvPr id="7" name="Chart 8">
            <a:extLst>
              <a:ext uri="{FF2B5EF4-FFF2-40B4-BE49-F238E27FC236}">
                <a16:creationId xmlns:a16="http://schemas.microsoft.com/office/drawing/2014/main" id="{00000000-0008-0000-04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918452"/>
              </p:ext>
            </p:extLst>
          </p:nvPr>
        </p:nvGraphicFramePr>
        <p:xfrm>
          <a:off x="5231913" y="1607088"/>
          <a:ext cx="4996049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985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7552" y="957771"/>
            <a:ext cx="10030968" cy="2387600"/>
          </a:xfrm>
        </p:spPr>
        <p:txBody>
          <a:bodyPr>
            <a:normAutofit/>
          </a:bodyPr>
          <a:lstStyle/>
          <a:p>
            <a:r>
              <a:rPr lang="en-US" altLang="zh-CN" sz="4800" b="1" dirty="0" smtClean="0"/>
              <a:t># </a:t>
            </a:r>
            <a:r>
              <a:rPr lang="zh-CN" altLang="en-US" sz="4800" b="1" dirty="0" smtClean="0"/>
              <a:t>数据科学入门</a:t>
            </a:r>
            <a:r>
              <a:rPr lang="en-US" altLang="zh-CN" sz="4800" b="1" dirty="0" smtClean="0"/>
              <a:t>1.4</a:t>
            </a:r>
            <a:r>
              <a:rPr lang="zh-CN" altLang="en-US" sz="4800" b="1" dirty="0" smtClean="0"/>
              <a:t>：多变量回归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2960" y="3684334"/>
            <a:ext cx="10652760" cy="1655762"/>
          </a:xfrm>
        </p:spPr>
        <p:txBody>
          <a:bodyPr/>
          <a:lstStyle/>
          <a:p>
            <a:r>
              <a:rPr lang="en-US" altLang="zh-CN" b="1" dirty="0"/>
              <a:t>## Introduction to Data Science Part1.4:  Multi variable Regression </a:t>
            </a:r>
            <a:endParaRPr lang="en-US" altLang="zh-CN" dirty="0"/>
          </a:p>
          <a:p>
            <a:r>
              <a:rPr lang="en-US" altLang="zh-CN" b="1" dirty="0" smtClean="0"/>
              <a:t>Zheng Wei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13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3336" y="902081"/>
            <a:ext cx="10515600" cy="4840351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US" altLang="zh-CN" sz="3600" dirty="0" smtClean="0"/>
              <a:t>Continuous variables</a:t>
            </a:r>
          </a:p>
          <a:p>
            <a:r>
              <a:rPr lang="en-US" altLang="zh-CN" sz="3600" dirty="0" smtClean="0"/>
              <a:t>Categorical variables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7110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7552" y="957771"/>
            <a:ext cx="10030968" cy="2387600"/>
          </a:xfrm>
        </p:spPr>
        <p:txBody>
          <a:bodyPr>
            <a:normAutofit/>
          </a:bodyPr>
          <a:lstStyle/>
          <a:p>
            <a:r>
              <a:rPr lang="en-US" altLang="zh-CN" sz="4800" b="1" dirty="0" smtClean="0"/>
              <a:t>#  </a:t>
            </a:r>
            <a:r>
              <a:rPr lang="zh-CN" altLang="en-US" sz="4800" b="1" dirty="0" smtClean="0"/>
              <a:t>数据科学介绍</a:t>
            </a:r>
            <a:r>
              <a:rPr lang="en-US" altLang="zh-CN" sz="4800" b="1" dirty="0" smtClean="0"/>
              <a:t>1.5</a:t>
            </a:r>
            <a:r>
              <a:rPr lang="zh-CN" altLang="en-US" sz="4800" b="1" dirty="0" smtClean="0"/>
              <a:t>：</a:t>
            </a:r>
            <a:r>
              <a:rPr lang="en-US" altLang="zh-CN" sz="4800" b="1" dirty="0" smtClean="0"/>
              <a:t>logistic </a:t>
            </a:r>
            <a:r>
              <a:rPr lang="zh-CN" altLang="en-US" sz="4800" b="1" dirty="0" smtClean="0"/>
              <a:t>回归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2960" y="3684334"/>
            <a:ext cx="10652760" cy="1655762"/>
          </a:xfrm>
        </p:spPr>
        <p:txBody>
          <a:bodyPr/>
          <a:lstStyle/>
          <a:p>
            <a:r>
              <a:rPr lang="en-US" altLang="zh-CN" b="1" dirty="0" smtClean="0"/>
              <a:t>## Introduction to Data Science Part1.5: logistic regression</a:t>
            </a:r>
          </a:p>
          <a:p>
            <a:r>
              <a:rPr lang="en-US" altLang="zh-CN" b="1" dirty="0" smtClean="0"/>
              <a:t>Zheng Wei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51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Logistics </a:t>
            </a:r>
            <a:r>
              <a:rPr lang="en-US" altLang="zh-CN" b="1" dirty="0" smtClean="0"/>
              <a:t>Regression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3688"/>
            <a:ext cx="5229955" cy="1076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544" y="2551478"/>
            <a:ext cx="4696480" cy="38581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621" y="4842962"/>
            <a:ext cx="4563112" cy="11336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2512" y="4596309"/>
            <a:ext cx="2791215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5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What is data science, AI,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What is data science 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Science that studies data</a:t>
            </a:r>
            <a:endParaRPr lang="zh-CN" altLang="en-US" dirty="0"/>
          </a:p>
          <a:p>
            <a:pPr lvl="1"/>
            <a:r>
              <a:rPr lang="en-US" altLang="zh-CN" dirty="0" smtClean="0"/>
              <a:t>Data collection, storage, processing, statistics, and of course machine learning</a:t>
            </a:r>
          </a:p>
          <a:p>
            <a:r>
              <a:rPr lang="en-US" altLang="zh-CN" b="1" dirty="0" smtClean="0"/>
              <a:t>What is AI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Make machine do intelligent stuff.</a:t>
            </a:r>
          </a:p>
          <a:p>
            <a:r>
              <a:rPr lang="en-US" altLang="zh-CN" b="1" dirty="0" smtClean="0"/>
              <a:t>Relations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Some data science methods is used to achieve AI.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142" y="3242342"/>
            <a:ext cx="3927858" cy="2489143"/>
          </a:xfrm>
          <a:prstGeom prst="rect">
            <a:avLst/>
          </a:prstGeom>
        </p:spPr>
      </p:pic>
      <p:pic>
        <p:nvPicPr>
          <p:cNvPr id="5" name="Picture 2" descr="https://img.devrant.com/devrant/rant/r_1491782_jqfz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240" y="2164066"/>
            <a:ext cx="2866355" cy="401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0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7552" y="957771"/>
            <a:ext cx="10030968" cy="2387600"/>
          </a:xfrm>
        </p:spPr>
        <p:txBody>
          <a:bodyPr>
            <a:normAutofit/>
          </a:bodyPr>
          <a:lstStyle/>
          <a:p>
            <a:r>
              <a:rPr lang="en-US" altLang="zh-CN" sz="4800" b="1" dirty="0" smtClean="0"/>
              <a:t># </a:t>
            </a:r>
            <a:r>
              <a:rPr lang="zh-CN" altLang="en-US" sz="4800" b="1" dirty="0" smtClean="0"/>
              <a:t>数据科学入门</a:t>
            </a:r>
            <a:r>
              <a:rPr lang="en-US" altLang="zh-CN" sz="4800" b="1" dirty="0" smtClean="0"/>
              <a:t>1.6</a:t>
            </a:r>
            <a:r>
              <a:rPr lang="zh-CN" altLang="en-US" sz="4800" b="1" dirty="0" smtClean="0"/>
              <a:t>：简单时间序列预测与总结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2960" y="3684334"/>
            <a:ext cx="10652760" cy="1655762"/>
          </a:xfrm>
        </p:spPr>
        <p:txBody>
          <a:bodyPr/>
          <a:lstStyle/>
          <a:p>
            <a:r>
              <a:rPr lang="en-US" altLang="zh-CN" b="1" dirty="0"/>
              <a:t>## Introduction to Data Science Part1.6: Time Series and </a:t>
            </a:r>
            <a:r>
              <a:rPr lang="en-US" altLang="zh-CN" b="1" dirty="0" smtClean="0"/>
              <a:t>Summary</a:t>
            </a:r>
            <a:r>
              <a:rPr lang="en-US" altLang="zh-CN" b="1" dirty="0"/>
              <a:t> </a:t>
            </a:r>
            <a:endParaRPr lang="en-US" altLang="zh-CN" dirty="0"/>
          </a:p>
          <a:p>
            <a:r>
              <a:rPr lang="en-US" altLang="zh-CN" b="1" dirty="0" smtClean="0"/>
              <a:t>Zheng Wei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91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Time series and ARIMA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What is a “time series”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Auto-regressive</a:t>
            </a:r>
            <a:r>
              <a:rPr lang="en-US" altLang="zh-CN" dirty="0" smtClean="0"/>
              <a:t> model</a:t>
            </a:r>
          </a:p>
          <a:p>
            <a:pPr marL="0" indent="0">
              <a:buNone/>
            </a:pPr>
            <a:endParaRPr lang="en-US" altLang="zh-CN" baseline="-25000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990" y="2430296"/>
            <a:ext cx="6868484" cy="14670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81" y="5037133"/>
            <a:ext cx="2848373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5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ARIMA</a:t>
            </a:r>
            <a:r>
              <a:rPr lang="zh-CN" altLang="en-US" dirty="0"/>
              <a:t>（</a:t>
            </a:r>
            <a:r>
              <a:rPr lang="en-US" altLang="zh-CN" dirty="0" smtClean="0"/>
              <a:t>auto-regressive </a:t>
            </a:r>
            <a:r>
              <a:rPr lang="en-US" altLang="zh-CN" dirty="0"/>
              <a:t>integrated moving average</a:t>
            </a:r>
            <a:r>
              <a:rPr lang="zh-CN" altLang="en-US" dirty="0"/>
              <a:t>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070" y="2101509"/>
            <a:ext cx="5582429" cy="1609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15" y="4025957"/>
            <a:ext cx="9348126" cy="235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8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Vector </a:t>
            </a:r>
            <a:r>
              <a:rPr lang="en-US" altLang="zh-CN" b="1" dirty="0" err="1" smtClean="0"/>
              <a:t>Autoregression</a:t>
            </a:r>
            <a:r>
              <a:rPr lang="en-US" altLang="zh-CN" b="1" dirty="0"/>
              <a:t> </a:t>
            </a:r>
            <a:r>
              <a:rPr lang="en-US" altLang="zh-CN" b="1" dirty="0" smtClean="0"/>
              <a:t>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Just like AR model</a:t>
            </a:r>
          </a:p>
          <a:p>
            <a:r>
              <a:rPr lang="en-US" altLang="zh-CN" dirty="0" smtClean="0"/>
              <a:t>But with a Vector for 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17233"/>
          <a:stretch/>
        </p:blipFill>
        <p:spPr>
          <a:xfrm>
            <a:off x="2703543" y="3065438"/>
            <a:ext cx="4904265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6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7552" y="957771"/>
            <a:ext cx="10030968" cy="2387600"/>
          </a:xfrm>
        </p:spPr>
        <p:txBody>
          <a:bodyPr>
            <a:normAutofit/>
          </a:bodyPr>
          <a:lstStyle/>
          <a:p>
            <a:r>
              <a:rPr lang="en-US" altLang="zh-CN" sz="4800" b="1" dirty="0" smtClean="0"/>
              <a:t># </a:t>
            </a:r>
            <a:r>
              <a:rPr lang="zh-CN" altLang="en-US" sz="4800" b="1" dirty="0" smtClean="0"/>
              <a:t>数据科学入门</a:t>
            </a:r>
            <a:r>
              <a:rPr lang="en-US" altLang="zh-CN" sz="4800" b="1" dirty="0" smtClean="0"/>
              <a:t>1.7</a:t>
            </a:r>
            <a:r>
              <a:rPr lang="zh-CN" altLang="en-US" sz="4800" b="1" dirty="0" smtClean="0"/>
              <a:t>：更多回归与</a:t>
            </a:r>
            <a:r>
              <a:rPr lang="zh-CN" altLang="en-US" sz="4800" b="1" dirty="0" smtClean="0"/>
              <a:t>总结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2960" y="3684334"/>
            <a:ext cx="10652760" cy="1655762"/>
          </a:xfrm>
        </p:spPr>
        <p:txBody>
          <a:bodyPr/>
          <a:lstStyle/>
          <a:p>
            <a:r>
              <a:rPr lang="en-US" altLang="zh-CN" b="1" dirty="0"/>
              <a:t>## Introduction to Data Science Part1.6: </a:t>
            </a:r>
            <a:r>
              <a:rPr lang="en-US" altLang="zh-CN" b="1" dirty="0" smtClean="0"/>
              <a:t>More Regression</a:t>
            </a:r>
            <a:r>
              <a:rPr lang="en-US" altLang="zh-CN" b="1" dirty="0"/>
              <a:t> and </a:t>
            </a:r>
            <a:r>
              <a:rPr lang="en-US" altLang="zh-CN" b="1" dirty="0" smtClean="0"/>
              <a:t>Summary</a:t>
            </a:r>
            <a:r>
              <a:rPr lang="en-US" altLang="zh-CN" b="1" dirty="0"/>
              <a:t> </a:t>
            </a:r>
            <a:endParaRPr lang="en-US" altLang="zh-CN" dirty="0"/>
          </a:p>
          <a:p>
            <a:r>
              <a:rPr lang="en-US" altLang="zh-CN" b="1" dirty="0" smtClean="0"/>
              <a:t>Zheng Wei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46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 descr="Choosing the right estimator — scikit-learn 0.24.2 document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87429"/>
            <a:ext cx="8385311" cy="522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7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7552" y="957771"/>
            <a:ext cx="10030968" cy="2387600"/>
          </a:xfrm>
        </p:spPr>
        <p:txBody>
          <a:bodyPr>
            <a:normAutofit/>
          </a:bodyPr>
          <a:lstStyle/>
          <a:p>
            <a:r>
              <a:rPr lang="en-US" altLang="zh-CN" sz="4800" b="1" dirty="0" smtClean="0"/>
              <a:t># Summary</a:t>
            </a:r>
            <a:endParaRPr lang="zh-CN" altLang="en-US" sz="48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5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do regression analysis?	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 EDA and get a basic idea of your data</a:t>
            </a:r>
          </a:p>
          <a:p>
            <a:r>
              <a:rPr lang="en-US" altLang="zh-CN" dirty="0" smtClean="0"/>
              <a:t>Decide what is </a:t>
            </a:r>
            <a:r>
              <a:rPr lang="en-US" altLang="zh-CN" smtClean="0"/>
              <a:t>the features </a:t>
            </a:r>
            <a:r>
              <a:rPr lang="en-US" altLang="zh-CN" dirty="0" smtClean="0"/>
              <a:t>(independent variables) and what is the target (dependent variables)</a:t>
            </a:r>
          </a:p>
          <a:p>
            <a:r>
              <a:rPr lang="en-US" altLang="zh-CN" dirty="0" smtClean="0"/>
              <a:t>Decide which type of model you are going to make (use linear model if you are not sure)</a:t>
            </a:r>
          </a:p>
          <a:p>
            <a:r>
              <a:rPr lang="en-US" altLang="zh-CN" dirty="0" smtClean="0"/>
              <a:t>Fit (train, estimate) the model</a:t>
            </a:r>
          </a:p>
          <a:p>
            <a:r>
              <a:rPr lang="en-US" altLang="zh-CN" dirty="0" smtClean="0"/>
              <a:t>Check adjusted-r-square and plot the residual</a:t>
            </a:r>
          </a:p>
          <a:p>
            <a:r>
              <a:rPr lang="en-US" altLang="zh-CN" dirty="0" smtClean="0"/>
              <a:t>Use the model to do prediction or </a:t>
            </a:r>
            <a:r>
              <a:rPr lang="en-US" altLang="zh-CN" dirty="0" err="1" smtClean="0"/>
              <a:t>focasting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1716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Assignments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075" y="1857156"/>
            <a:ext cx="12013850" cy="4351338"/>
          </a:xfrm>
        </p:spPr>
        <p:txBody>
          <a:bodyPr/>
          <a:lstStyle/>
          <a:p>
            <a:r>
              <a:rPr lang="en-US" altLang="zh-CN" dirty="0" smtClean="0"/>
              <a:t>Quiz</a:t>
            </a:r>
          </a:p>
          <a:p>
            <a:r>
              <a:rPr lang="en-US" altLang="zh-CN" dirty="0" smtClean="0"/>
              <a:t>Try different </a:t>
            </a:r>
            <a:r>
              <a:rPr lang="en-US" altLang="zh-CN" dirty="0" err="1" smtClean="0"/>
              <a:t>regressor</a:t>
            </a:r>
            <a:r>
              <a:rPr lang="en-US" altLang="zh-CN" dirty="0" smtClean="0"/>
              <a:t> from </a:t>
            </a:r>
            <a:r>
              <a:rPr lang="en-US" altLang="zh-CN" dirty="0" err="1" smtClean="0"/>
              <a:t>scikit</a:t>
            </a:r>
            <a:r>
              <a:rPr lang="en-US" altLang="zh-CN" dirty="0" smtClean="0"/>
              <a:t>-learn to predict the house price.</a:t>
            </a:r>
          </a:p>
          <a:p>
            <a:pPr marL="0" indent="0">
              <a:buNone/>
            </a:pPr>
            <a:r>
              <a:rPr lang="en-US" altLang="zh-CN" dirty="0" smtClean="0"/>
              <a:t>(Better to use a model that has not been mentioned in class.)</a:t>
            </a:r>
          </a:p>
          <a:p>
            <a:pPr marL="0" indent="0">
              <a:buNone/>
            </a:pPr>
            <a:r>
              <a:rPr lang="en-US" altLang="zh-CN" dirty="0"/>
              <a:t>Reference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https</a:t>
            </a:r>
            <a:r>
              <a:rPr lang="en-US" altLang="zh-CN" dirty="0"/>
              <a:t>://</a:t>
            </a:r>
            <a:r>
              <a:rPr lang="en-US" altLang="zh-CN" dirty="0" err="1" smtClean="0"/>
              <a:t>scikit-learn.org</a:t>
            </a:r>
            <a:r>
              <a:rPr lang="en-US" altLang="zh-CN" dirty="0" smtClean="0"/>
              <a:t>/stable/</a:t>
            </a:r>
            <a:r>
              <a:rPr lang="en-US" altLang="zh-CN" dirty="0" err="1" smtClean="0"/>
              <a:t>supervised_learning.html#supervised-learning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9921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machine </a:t>
            </a:r>
            <a:r>
              <a:rPr lang="en-US" altLang="zh-CN" b="1" dirty="0" smtClean="0"/>
              <a:t>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ML</a:t>
            </a:r>
            <a:r>
              <a:rPr lang="zh-CN" altLang="en-US" dirty="0" smtClean="0"/>
              <a:t> </a:t>
            </a:r>
            <a:r>
              <a:rPr lang="en-US" altLang="zh-CN" dirty="0" smtClean="0"/>
              <a:t>is a way of achieve AI</a:t>
            </a:r>
          </a:p>
          <a:p>
            <a:r>
              <a:rPr lang="en-US" altLang="zh-CN" dirty="0" smtClean="0"/>
              <a:t>artificial neural network is a way of achieve ML</a:t>
            </a:r>
          </a:p>
          <a:p>
            <a:r>
              <a:rPr lang="en-US" altLang="zh-CN" dirty="0" smtClean="0"/>
              <a:t>Deep Learning is mostly deep artificial neural network 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401568" y="3557016"/>
            <a:ext cx="3184376" cy="3082632"/>
            <a:chOff x="2915816" y="3140968"/>
            <a:chExt cx="3240360" cy="3096344"/>
          </a:xfrm>
        </p:grpSpPr>
        <p:sp>
          <p:nvSpPr>
            <p:cNvPr id="6" name="椭圆 5"/>
            <p:cNvSpPr/>
            <p:nvPr/>
          </p:nvSpPr>
          <p:spPr bwMode="auto">
            <a:xfrm>
              <a:off x="2915816" y="3140968"/>
              <a:ext cx="3240360" cy="309634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3347863" y="3758462"/>
              <a:ext cx="2376264" cy="2340260"/>
            </a:xfrm>
            <a:prstGeom prst="ellipse">
              <a:avLst/>
            </a:prstGeom>
            <a:solidFill>
              <a:srgbClr val="7DBDF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923928" y="3275692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人工智能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947533" y="3933056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机器学习</a:t>
              </a:r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3779912" y="4476982"/>
              <a:ext cx="1534014" cy="1425651"/>
            </a:xfrm>
            <a:prstGeom prst="ellipse">
              <a:avLst/>
            </a:prstGeom>
            <a:solidFill>
              <a:srgbClr val="8BDA7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036610" y="50051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神经网络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86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do we learn?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 based</a:t>
            </a:r>
          </a:p>
          <a:p>
            <a:r>
              <a:rPr lang="en-US" altLang="zh-CN" dirty="0" smtClean="0"/>
              <a:t>Using Python, hands 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27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You will learn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Simple regression model</a:t>
            </a:r>
          </a:p>
          <a:p>
            <a:r>
              <a:rPr lang="en-US" altLang="zh-CN" dirty="0" smtClean="0"/>
              <a:t>Simple linear time series model</a:t>
            </a:r>
          </a:p>
          <a:p>
            <a:r>
              <a:rPr lang="en-US" altLang="zh-CN" dirty="0" smtClean="0"/>
              <a:t>Basic classification</a:t>
            </a:r>
          </a:p>
          <a:p>
            <a:r>
              <a:rPr lang="en-US" altLang="zh-CN" dirty="0" smtClean="0"/>
              <a:t>Basic clustering</a:t>
            </a:r>
          </a:p>
        </p:txBody>
      </p:sp>
    </p:spTree>
    <p:extLst>
      <p:ext uri="{BB962C8B-B14F-4D97-AF65-F5344CB8AC3E}">
        <p14:creationId xmlns:p14="http://schemas.microsoft.com/office/powerpoint/2010/main" val="94675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Target of this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Visualize your data and get a basic idea of it</a:t>
            </a:r>
          </a:p>
          <a:p>
            <a:r>
              <a:rPr lang="en-US" altLang="zh-CN" dirty="0" smtClean="0"/>
              <a:t>Build a model to predict something or into the future</a:t>
            </a:r>
          </a:p>
          <a:p>
            <a:r>
              <a:rPr lang="en-US" altLang="zh-CN" dirty="0" smtClean="0"/>
              <a:t>All in Python</a:t>
            </a:r>
          </a:p>
        </p:txBody>
      </p:sp>
    </p:spTree>
    <p:extLst>
      <p:ext uri="{BB962C8B-B14F-4D97-AF65-F5344CB8AC3E}">
        <p14:creationId xmlns:p14="http://schemas.microsoft.com/office/powerpoint/2010/main" val="120809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7552" y="957771"/>
            <a:ext cx="10030968" cy="2387600"/>
          </a:xfrm>
        </p:spPr>
        <p:txBody>
          <a:bodyPr>
            <a:normAutofit/>
          </a:bodyPr>
          <a:lstStyle/>
          <a:p>
            <a:r>
              <a:rPr lang="en-US" altLang="zh-CN" sz="4800" b="1" dirty="0"/>
              <a:t># </a:t>
            </a:r>
            <a:r>
              <a:rPr lang="zh-CN" altLang="en-US" sz="4800" b="1" dirty="0"/>
              <a:t>数据科学</a:t>
            </a:r>
            <a:r>
              <a:rPr lang="zh-CN" altLang="en-US" sz="4800" b="1" dirty="0" smtClean="0"/>
              <a:t>介绍，</a:t>
            </a:r>
            <a:r>
              <a:rPr lang="zh-CN" altLang="en-US" sz="4800" b="1" dirty="0"/>
              <a:t>探索性数据分析 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2960" y="3684334"/>
            <a:ext cx="10652760" cy="1655762"/>
          </a:xfrm>
        </p:spPr>
        <p:txBody>
          <a:bodyPr/>
          <a:lstStyle/>
          <a:p>
            <a:r>
              <a:rPr lang="en-US" altLang="zh-CN" b="1" dirty="0"/>
              <a:t>## Introduction to Data Science </a:t>
            </a:r>
            <a:r>
              <a:rPr lang="en-US" altLang="zh-CN" b="1" dirty="0" smtClean="0"/>
              <a:t>Part1.1.1:</a:t>
            </a:r>
            <a:r>
              <a:rPr lang="zh-CN" altLang="en-US" b="1" dirty="0" smtClean="0"/>
              <a:t> </a:t>
            </a:r>
            <a:r>
              <a:rPr lang="en-US" altLang="zh-CN" b="1" dirty="0" smtClean="0"/>
              <a:t>Exploratory Data Analysis</a:t>
            </a:r>
            <a:endParaRPr lang="en-US" altLang="zh-CN" b="1" dirty="0"/>
          </a:p>
          <a:p>
            <a:r>
              <a:rPr lang="en-US" altLang="zh-CN" b="1" dirty="0" smtClean="0"/>
              <a:t>Zheng Wei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95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is a formal representation of information</a:t>
            </a:r>
          </a:p>
          <a:p>
            <a:r>
              <a:rPr lang="en-US" altLang="zh-CN" dirty="0" smtClean="0"/>
              <a:t>Data is obtained by observation, and often numeric, qualitative</a:t>
            </a:r>
            <a:r>
              <a:rPr lang="en-US" altLang="zh-CN" dirty="0"/>
              <a:t> </a:t>
            </a:r>
            <a:r>
              <a:rPr lang="en-US" altLang="zh-CN" dirty="0" smtClean="0"/>
              <a:t>or quantitative.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1" y="3184731"/>
            <a:ext cx="5872353" cy="333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2985</TotalTime>
  <Words>867</Words>
  <Application>Microsoft Office PowerPoint</Application>
  <PresentationFormat>宽屏</PresentationFormat>
  <Paragraphs>275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等线</vt:lpstr>
      <vt:lpstr>等线 Light</vt:lpstr>
      <vt:lpstr>宋体</vt:lpstr>
      <vt:lpstr>微软雅黑</vt:lpstr>
      <vt:lpstr>Arial</vt:lpstr>
      <vt:lpstr>Cambria Math</vt:lpstr>
      <vt:lpstr>Times New Roman</vt:lpstr>
      <vt:lpstr>Office 主题​​</vt:lpstr>
      <vt:lpstr>公式</vt:lpstr>
      <vt:lpstr># 数据科学介绍1.1： 课程简介 </vt:lpstr>
      <vt:lpstr>Goals &amp; Limitations</vt:lpstr>
      <vt:lpstr>What is data science, AI, </vt:lpstr>
      <vt:lpstr>machine learning</vt:lpstr>
      <vt:lpstr>How do we learn?</vt:lpstr>
      <vt:lpstr>You will learn</vt:lpstr>
      <vt:lpstr>Target of this class</vt:lpstr>
      <vt:lpstr># 数据科学介绍，探索性数据分析 </vt:lpstr>
      <vt:lpstr>What is data</vt:lpstr>
      <vt:lpstr>What is sample </vt:lpstr>
      <vt:lpstr>The routine of data science</vt:lpstr>
      <vt:lpstr>Types of data</vt:lpstr>
      <vt:lpstr>Exploratory Data Analysis</vt:lpstr>
      <vt:lpstr>Descriptive statistics</vt:lpstr>
      <vt:lpstr>Relations between multiple variables</vt:lpstr>
      <vt:lpstr># 数据科学入门1.2：回归的基本概念</vt:lpstr>
      <vt:lpstr>What is Regression models</vt:lpstr>
      <vt:lpstr>An Example</vt:lpstr>
      <vt:lpstr>Regression models </vt:lpstr>
      <vt:lpstr>Simple Linear Regression</vt:lpstr>
      <vt:lpstr># 数据科学入门1.3：简单线性回归</vt:lpstr>
      <vt:lpstr>Simple Linear Regression</vt:lpstr>
      <vt:lpstr>Evaluation of the regression result</vt:lpstr>
      <vt:lpstr>Evaluation of the regression result</vt:lpstr>
      <vt:lpstr>Polynomial Linear Regression</vt:lpstr>
      <vt:lpstr># 数据科学入门1.4：多变量回归</vt:lpstr>
      <vt:lpstr>PowerPoint 演示文稿</vt:lpstr>
      <vt:lpstr>#  数据科学介绍1.5：logistic 回归</vt:lpstr>
      <vt:lpstr>Logistics Regression</vt:lpstr>
      <vt:lpstr># 数据科学入门1.6：简单时间序列预测与总结</vt:lpstr>
      <vt:lpstr>Time series and ARIMA model</vt:lpstr>
      <vt:lpstr>ARIMA（auto-regressive integrated moving average）</vt:lpstr>
      <vt:lpstr>Vector Autoregression Models</vt:lpstr>
      <vt:lpstr># 数据科学入门1.7：更多回归与总结</vt:lpstr>
      <vt:lpstr>PowerPoint 演示文稿</vt:lpstr>
      <vt:lpstr># Summary</vt:lpstr>
      <vt:lpstr>How to do regression analysis?  </vt:lpstr>
      <vt:lpstr>Assignments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 数据科学介绍1.1： 课程简介 </dc:title>
  <dc:creator>zheng jtext</dc:creator>
  <cp:lastModifiedBy>薛凤鸣</cp:lastModifiedBy>
  <cp:revision>60</cp:revision>
  <dcterms:created xsi:type="dcterms:W3CDTF">2020-03-24T08:05:30Z</dcterms:created>
  <dcterms:modified xsi:type="dcterms:W3CDTF">2021-05-10T03:01:39Z</dcterms:modified>
</cp:coreProperties>
</file>