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75" r:id="rId15"/>
    <p:sldId id="269" r:id="rId16"/>
    <p:sldId id="270" r:id="rId17"/>
    <p:sldId id="271" r:id="rId18"/>
    <p:sldId id="273" r:id="rId19"/>
    <p:sldId id="272" r:id="rId20"/>
    <p:sldId id="274"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107" d="100"/>
          <a:sy n="107" d="100"/>
        </p:scale>
        <p:origin x="78" y="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215396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390493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13132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11525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153821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308561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22832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423584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1777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19191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A6E51A7-2ABF-42F5-8E6D-B290D11C6241}" type="datetimeFigureOut">
              <a:rPr lang="zh-CN" altLang="en-US" smtClean="0"/>
              <a:t>2021/5/8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41849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E51A7-2ABF-42F5-8E6D-B290D11C6241}" type="datetimeFigureOut">
              <a:rPr lang="zh-CN" altLang="en-US" smtClean="0"/>
              <a:t>2021/5/8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F87E4-065F-45BB-B241-A10DCCB7AA5D}" type="slidenum">
              <a:rPr lang="zh-CN" altLang="en-US" smtClean="0"/>
              <a:t>‹#›</a:t>
            </a:fld>
            <a:endParaRPr lang="zh-CN" altLang="en-US"/>
          </a:p>
        </p:txBody>
      </p:sp>
    </p:spTree>
    <p:extLst>
      <p:ext uri="{BB962C8B-B14F-4D97-AF65-F5344CB8AC3E}">
        <p14:creationId xmlns:p14="http://schemas.microsoft.com/office/powerpoint/2010/main" val="259520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更多优化</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4475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产生下一代</a:t>
            </a:r>
            <a:endParaRPr lang="zh-CN" altLang="en-US" dirty="0"/>
          </a:p>
        </p:txBody>
      </p:sp>
      <p:sp>
        <p:nvSpPr>
          <p:cNvPr id="3" name="内容占位符 2"/>
          <p:cNvSpPr>
            <a:spLocks noGrp="1"/>
          </p:cNvSpPr>
          <p:nvPr>
            <p:ph idx="1"/>
          </p:nvPr>
        </p:nvSpPr>
        <p:spPr/>
        <p:txBody>
          <a:bodyPr/>
          <a:lstStyle/>
          <a:p>
            <a:r>
              <a:rPr lang="zh-CN" altLang="en-US" dirty="0" smtClean="0"/>
              <a:t>杂交</a:t>
            </a:r>
            <a:endParaRPr lang="en-US" altLang="zh-CN" dirty="0" smtClean="0"/>
          </a:p>
          <a:p>
            <a:pPr lvl="1"/>
            <a:r>
              <a:rPr lang="en-US" altLang="zh-CN" dirty="0" smtClean="0"/>
              <a:t>11101010</a:t>
            </a:r>
          </a:p>
          <a:p>
            <a:pPr lvl="1"/>
            <a:r>
              <a:rPr lang="en-US" altLang="zh-CN" dirty="0" smtClean="0"/>
              <a:t>10101100</a:t>
            </a:r>
          </a:p>
          <a:p>
            <a:pPr lvl="1"/>
            <a:r>
              <a:rPr lang="en-US" altLang="zh-CN" dirty="0" smtClean="0"/>
              <a:t>11101100</a:t>
            </a:r>
          </a:p>
          <a:p>
            <a:pPr lvl="1"/>
            <a:r>
              <a:rPr lang="en-US" altLang="zh-CN" dirty="0" smtClean="0"/>
              <a:t>10101010</a:t>
            </a:r>
          </a:p>
          <a:p>
            <a:r>
              <a:rPr lang="zh-CN" altLang="en-US" dirty="0" smtClean="0"/>
              <a:t>变异</a:t>
            </a:r>
            <a:endParaRPr lang="en-US" altLang="zh-CN" dirty="0" smtClean="0"/>
          </a:p>
          <a:p>
            <a:pPr lvl="1"/>
            <a:r>
              <a:rPr lang="en-US" altLang="zh-CN" dirty="0" smtClean="0"/>
              <a:t>11101100</a:t>
            </a:r>
          </a:p>
          <a:p>
            <a:pPr lvl="1"/>
            <a:r>
              <a:rPr lang="en-US" altLang="zh-CN" dirty="0" smtClean="0"/>
              <a:t>10101000</a:t>
            </a:r>
            <a:endParaRPr lang="en-US" altLang="zh-CN" dirty="0" smtClean="0"/>
          </a:p>
          <a:p>
            <a:pPr lvl="1"/>
            <a:endParaRPr lang="en-US" altLang="zh-CN" dirty="0" smtClean="0"/>
          </a:p>
          <a:p>
            <a:pPr lvl="1"/>
            <a:endParaRPr lang="zh-CN" altLang="en-US" dirty="0"/>
          </a:p>
        </p:txBody>
      </p:sp>
      <p:sp>
        <p:nvSpPr>
          <p:cNvPr id="4" name="矩形 3"/>
          <p:cNvSpPr/>
          <p:nvPr/>
        </p:nvSpPr>
        <p:spPr>
          <a:xfrm>
            <a:off x="1601315" y="2274849"/>
            <a:ext cx="660152" cy="374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5" name="矩形 4"/>
          <p:cNvSpPr/>
          <p:nvPr/>
        </p:nvSpPr>
        <p:spPr>
          <a:xfrm>
            <a:off x="2261467" y="2649530"/>
            <a:ext cx="660152" cy="374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6" name="矩形 5"/>
          <p:cNvSpPr/>
          <p:nvPr/>
        </p:nvSpPr>
        <p:spPr>
          <a:xfrm>
            <a:off x="1761892" y="4371278"/>
            <a:ext cx="187341" cy="374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
        <p:nvSpPr>
          <p:cNvPr id="11" name="矩形 10"/>
          <p:cNvSpPr/>
          <p:nvPr/>
        </p:nvSpPr>
        <p:spPr>
          <a:xfrm>
            <a:off x="2404202" y="4380199"/>
            <a:ext cx="187341" cy="374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tx1"/>
                </a:solidFill>
              </a:ln>
            </a:endParaRPr>
          </a:p>
        </p:txBody>
      </p:sp>
    </p:spTree>
    <p:extLst>
      <p:ext uri="{BB962C8B-B14F-4D97-AF65-F5344CB8AC3E}">
        <p14:creationId xmlns:p14="http://schemas.microsoft.com/office/powerpoint/2010/main" val="426686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蚁群算法</a:t>
            </a:r>
            <a:endParaRPr lang="zh-CN" altLang="en-US" dirty="0"/>
          </a:p>
        </p:txBody>
      </p:sp>
      <p:sp>
        <p:nvSpPr>
          <p:cNvPr id="3" name="内容占位符 2"/>
          <p:cNvSpPr>
            <a:spLocks noGrp="1"/>
          </p:cNvSpPr>
          <p:nvPr>
            <p:ph idx="1"/>
          </p:nvPr>
        </p:nvSpPr>
        <p:spPr/>
        <p:txBody>
          <a:bodyPr/>
          <a:lstStyle/>
          <a:p>
            <a:r>
              <a:rPr lang="zh-CN" altLang="en-US" dirty="0"/>
              <a:t>蚁</a:t>
            </a:r>
            <a:r>
              <a:rPr lang="zh-CN" altLang="en-US" dirty="0" smtClean="0"/>
              <a:t>群算法一般是求一个图的最短路径类的问题的</a:t>
            </a:r>
            <a:endParaRPr lang="en-US" altLang="zh-CN" dirty="0" smtClean="0"/>
          </a:p>
          <a:p>
            <a:pPr lvl="1"/>
            <a:r>
              <a:rPr lang="zh-CN" altLang="en-US" b="1" dirty="0"/>
              <a:t>旅行商问题</a:t>
            </a:r>
            <a:r>
              <a:rPr lang="en-US" altLang="zh-CN" b="1" dirty="0"/>
              <a:t>(Travelling salesman problem, TSP</a:t>
            </a:r>
            <a:r>
              <a:rPr lang="en-US" altLang="zh-CN" b="1" dirty="0" smtClean="0"/>
              <a:t>)</a:t>
            </a:r>
          </a:p>
          <a:p>
            <a:r>
              <a:rPr lang="zh-CN" altLang="en-US" dirty="0"/>
              <a:t>一个售货员必须访问</a:t>
            </a:r>
            <a:r>
              <a:rPr lang="en-US" altLang="zh-CN" dirty="0"/>
              <a:t>n</a:t>
            </a:r>
            <a:r>
              <a:rPr lang="zh-CN" altLang="en-US" dirty="0"/>
              <a:t>个城市，恰好访问每个城市一次，并最终回到出发城市。售货员从城市</a:t>
            </a:r>
            <a:r>
              <a:rPr lang="en-US" altLang="zh-CN" dirty="0" err="1"/>
              <a:t>i</a:t>
            </a:r>
            <a:r>
              <a:rPr lang="zh-CN" altLang="en-US" dirty="0"/>
              <a:t>到城市</a:t>
            </a:r>
            <a:r>
              <a:rPr lang="en-US" altLang="zh-CN" dirty="0"/>
              <a:t>j</a:t>
            </a:r>
            <a:r>
              <a:rPr lang="zh-CN" altLang="en-US" dirty="0"/>
              <a:t>的旅行费用是一个整数，旅行所需的全部费用是他旅行经过的的各边费用之和，而售货员希望使整个旅行费用最低。</a:t>
            </a:r>
            <a:endParaRPr lang="en-US" altLang="zh-CN" b="1" dirty="0"/>
          </a:p>
        </p:txBody>
      </p:sp>
      <p:pic>
        <p:nvPicPr>
          <p:cNvPr id="4" name="图片 3"/>
          <p:cNvPicPr>
            <a:picLocks noChangeAspect="1"/>
          </p:cNvPicPr>
          <p:nvPr/>
        </p:nvPicPr>
        <p:blipFill>
          <a:blip r:embed="rId2"/>
          <a:stretch>
            <a:fillRect/>
          </a:stretch>
        </p:blipFill>
        <p:spPr>
          <a:xfrm>
            <a:off x="6465951" y="4001294"/>
            <a:ext cx="4323970" cy="2527615"/>
          </a:xfrm>
          <a:prstGeom prst="rect">
            <a:avLst/>
          </a:prstGeom>
        </p:spPr>
      </p:pic>
    </p:spTree>
    <p:extLst>
      <p:ext uri="{BB962C8B-B14F-4D97-AF65-F5344CB8AC3E}">
        <p14:creationId xmlns:p14="http://schemas.microsoft.com/office/powerpoint/2010/main" val="86053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蚁群算法</a:t>
            </a:r>
            <a:endParaRPr lang="zh-CN" altLang="en-US" dirty="0"/>
          </a:p>
        </p:txBody>
      </p:sp>
      <p:sp>
        <p:nvSpPr>
          <p:cNvPr id="3" name="内容占位符 2"/>
          <p:cNvSpPr>
            <a:spLocks noGrp="1"/>
          </p:cNvSpPr>
          <p:nvPr>
            <p:ph idx="1"/>
          </p:nvPr>
        </p:nvSpPr>
        <p:spPr/>
        <p:txBody>
          <a:bodyPr/>
          <a:lstStyle/>
          <a:p>
            <a:r>
              <a:rPr lang="zh-CN" altLang="en-US" dirty="0" smtClean="0"/>
              <a:t>蚁群算法试模拟一群蚂蚁找食物的时候，每只蚂蚁会乱跑，但是找到失误了的会留下信息素，其他的蚂蚁就会个更倾向于走这条路</a:t>
            </a:r>
            <a:endParaRPr lang="zh-CN" altLang="en-US" dirty="0"/>
          </a:p>
        </p:txBody>
      </p:sp>
    </p:spTree>
    <p:extLst>
      <p:ext uri="{BB962C8B-B14F-4D97-AF65-F5344CB8AC3E}">
        <p14:creationId xmlns:p14="http://schemas.microsoft.com/office/powerpoint/2010/main" val="176183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蚁群算法基本套路</a:t>
            </a:r>
            <a:endParaRPr lang="zh-CN" altLang="en-US" dirty="0"/>
          </a:p>
        </p:txBody>
      </p:sp>
      <p:sp>
        <p:nvSpPr>
          <p:cNvPr id="3" name="内容占位符 2"/>
          <p:cNvSpPr>
            <a:spLocks noGrp="1"/>
          </p:cNvSpPr>
          <p:nvPr>
            <p:ph idx="1"/>
          </p:nvPr>
        </p:nvSpPr>
        <p:spPr>
          <a:xfrm>
            <a:off x="254875" y="2267060"/>
            <a:ext cx="10515600" cy="4351338"/>
          </a:xfrm>
        </p:spPr>
        <p:txBody>
          <a:bodyPr>
            <a:normAutofit lnSpcReduction="10000"/>
          </a:bodyPr>
          <a:lstStyle/>
          <a:p>
            <a:r>
              <a:rPr lang="zh-CN" altLang="en-US" dirty="0" smtClean="0"/>
              <a:t>一轮开始：随机在不同的节点上放置蚂蚁</a:t>
            </a:r>
            <a:endParaRPr lang="en-US" altLang="zh-CN" dirty="0" smtClean="0"/>
          </a:p>
          <a:p>
            <a:r>
              <a:rPr lang="zh-CN" altLang="en-US" dirty="0" smtClean="0"/>
              <a:t>蚂蚁随往没去过的节点爬，直到爬完所有节点</a:t>
            </a:r>
            <a:endParaRPr lang="en-US" altLang="zh-CN" dirty="0" smtClean="0"/>
          </a:p>
          <a:p>
            <a:pPr lvl="1"/>
            <a:r>
              <a:rPr lang="zh-CN" altLang="en-US" dirty="0" smtClean="0"/>
              <a:t>蚂蚁选择下一个要去的节点有以下几个原则：</a:t>
            </a:r>
            <a:endParaRPr lang="en-US" altLang="zh-CN" dirty="0" smtClean="0"/>
          </a:p>
          <a:p>
            <a:pPr lvl="1"/>
            <a:r>
              <a:rPr lang="en-US" altLang="zh-CN" dirty="0" smtClean="0"/>
              <a:t>1. </a:t>
            </a:r>
            <a:r>
              <a:rPr lang="zh-CN" altLang="en-US" dirty="0" smtClean="0"/>
              <a:t>每个能走的路径分配一个概率，选择哪条路按照概率随机</a:t>
            </a:r>
            <a:endParaRPr lang="en-US" altLang="zh-CN" dirty="0" smtClean="0"/>
          </a:p>
          <a:p>
            <a:pPr lvl="1"/>
            <a:r>
              <a:rPr lang="en-US" altLang="zh-CN" dirty="0" smtClean="0"/>
              <a:t>2. </a:t>
            </a:r>
            <a:r>
              <a:rPr lang="zh-CN" altLang="en-US" dirty="0"/>
              <a:t>去下一个</a:t>
            </a:r>
            <a:r>
              <a:rPr lang="zh-CN" altLang="en-US" dirty="0" smtClean="0"/>
              <a:t>节点的路程越短，选择的概率越高</a:t>
            </a:r>
            <a:endParaRPr lang="en-US" altLang="zh-CN" dirty="0" smtClean="0"/>
          </a:p>
          <a:p>
            <a:pPr lvl="1"/>
            <a:r>
              <a:rPr lang="en-US" altLang="zh-CN" dirty="0" smtClean="0"/>
              <a:t>3. </a:t>
            </a:r>
            <a:r>
              <a:rPr lang="zh-CN" altLang="en-US" dirty="0" smtClean="0"/>
              <a:t>这条路径上留下的信息素越多，选择的概率越高</a:t>
            </a:r>
            <a:endParaRPr lang="en-US" altLang="zh-CN" dirty="0"/>
          </a:p>
          <a:p>
            <a:r>
              <a:rPr lang="zh-CN" altLang="en-US" dirty="0" smtClean="0"/>
              <a:t>所有的蚂蚁爬完以后，计算他们总路径的长度</a:t>
            </a:r>
            <a:endParaRPr lang="en-US" altLang="zh-CN" dirty="0" smtClean="0"/>
          </a:p>
          <a:p>
            <a:pPr lvl="1"/>
            <a:r>
              <a:rPr lang="zh-CN" altLang="en-US" dirty="0" smtClean="0"/>
              <a:t>总路线短的蚂蚁，留下的信息素越多</a:t>
            </a:r>
            <a:endParaRPr lang="en-US" altLang="zh-CN" dirty="0" smtClean="0"/>
          </a:p>
          <a:p>
            <a:pPr lvl="1"/>
            <a:r>
              <a:rPr lang="zh-CN" altLang="en-US" dirty="0"/>
              <a:t>上一</a:t>
            </a:r>
            <a:r>
              <a:rPr lang="zh-CN" altLang="en-US" dirty="0" smtClean="0"/>
              <a:t>轮留下的信息素会挥发掉一些</a:t>
            </a:r>
            <a:endParaRPr lang="en-US" altLang="zh-CN" dirty="0" smtClean="0"/>
          </a:p>
          <a:p>
            <a:r>
              <a:rPr lang="zh-CN" altLang="en-US" dirty="0" smtClean="0"/>
              <a:t>开始下一轮，重复以上过程，指导每轮最短路径不在减少，或者轮数达到上限</a:t>
            </a:r>
            <a:endParaRPr lang="en-US" altLang="zh-CN" dirty="0"/>
          </a:p>
          <a:p>
            <a:endParaRPr lang="en-US" altLang="zh-CN" dirty="0" smtClean="0"/>
          </a:p>
        </p:txBody>
      </p:sp>
    </p:spTree>
    <p:extLst>
      <p:ext uri="{BB962C8B-B14F-4D97-AF65-F5344CB8AC3E}">
        <p14:creationId xmlns:p14="http://schemas.microsoft.com/office/powerpoint/2010/main" val="83220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33597" y="1120495"/>
            <a:ext cx="8723803" cy="4798572"/>
          </a:xfrm>
          <a:prstGeom prst="rect">
            <a:avLst/>
          </a:prstGeom>
        </p:spPr>
      </p:pic>
    </p:spTree>
    <p:extLst>
      <p:ext uri="{BB962C8B-B14F-4D97-AF65-F5344CB8AC3E}">
        <p14:creationId xmlns:p14="http://schemas.microsoft.com/office/powerpoint/2010/main" val="322809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这里加些公式</a:t>
            </a:r>
            <a:endParaRPr lang="zh-CN" altLang="en-US" dirty="0"/>
          </a:p>
        </p:txBody>
      </p:sp>
      <p:sp>
        <p:nvSpPr>
          <p:cNvPr id="3" name="内容占位符 2"/>
          <p:cNvSpPr>
            <a:spLocks noGrp="1"/>
          </p:cNvSpPr>
          <p:nvPr>
            <p:ph idx="1"/>
          </p:nvPr>
        </p:nvSpPr>
        <p:spPr>
          <a:xfrm>
            <a:off x="838200" y="1825625"/>
            <a:ext cx="10515600" cy="1109376"/>
          </a:xfrm>
        </p:spPr>
        <p:txBody>
          <a:bodyPr/>
          <a:lstStyle/>
          <a:p>
            <a:pPr marL="228600" lvl="1">
              <a:spcBef>
                <a:spcPts val="1000"/>
              </a:spcBef>
            </a:pPr>
            <a:r>
              <a:rPr lang="zh-CN" altLang="en-US" dirty="0"/>
              <a:t>以</a:t>
            </a:r>
            <a:r>
              <a:rPr lang="en-US" altLang="zh-CN" dirty="0"/>
              <a:t>TSP</a:t>
            </a:r>
            <a:r>
              <a:rPr lang="zh-CN" altLang="en-US" dirty="0"/>
              <a:t>问题为例，设整个蚁群蚂蚁数量为</a:t>
            </a:r>
            <a:r>
              <a:rPr lang="en-US" altLang="zh-CN" dirty="0"/>
              <a:t>m</a:t>
            </a:r>
            <a:r>
              <a:rPr lang="zh-CN" altLang="en-US" dirty="0"/>
              <a:t>，城市数量为</a:t>
            </a:r>
            <a:r>
              <a:rPr lang="en-US" altLang="zh-CN" dirty="0"/>
              <a:t>n</a:t>
            </a:r>
            <a:r>
              <a:rPr lang="zh-CN" altLang="en-US" dirty="0"/>
              <a:t>，城市</a:t>
            </a:r>
            <a:r>
              <a:rPr lang="en-US" altLang="zh-CN" dirty="0" err="1"/>
              <a:t>i</a:t>
            </a:r>
            <a:r>
              <a:rPr lang="zh-CN" altLang="en-US" dirty="0"/>
              <a:t>和城市</a:t>
            </a:r>
            <a:r>
              <a:rPr lang="en-US" altLang="zh-CN" dirty="0"/>
              <a:t>j</a:t>
            </a:r>
            <a:r>
              <a:rPr lang="zh-CN" altLang="en-US" dirty="0"/>
              <a:t>之间的距离 </a:t>
            </a:r>
            <a:r>
              <a:rPr lang="en-US" altLang="zh-CN" dirty="0" err="1"/>
              <a:t>d</a:t>
            </a:r>
            <a:r>
              <a:rPr lang="en-US" altLang="zh-CN" baseline="-25000" dirty="0" err="1"/>
              <a:t>ij</a:t>
            </a:r>
            <a:r>
              <a:rPr lang="en-US" altLang="zh-CN" dirty="0"/>
              <a:t>(</a:t>
            </a:r>
            <a:r>
              <a:rPr lang="en-US" altLang="zh-CN" dirty="0" err="1"/>
              <a:t>i,j</a:t>
            </a:r>
            <a:r>
              <a:rPr lang="en-US" altLang="zh-CN" dirty="0"/>
              <a:t>=1,2,⋯,</a:t>
            </a:r>
            <a:r>
              <a:rPr lang="en-US" altLang="zh-CN" dirty="0" smtClean="0"/>
              <a:t>n)</a:t>
            </a:r>
            <a:r>
              <a:rPr lang="zh-CN" altLang="en-US" dirty="0" smtClean="0"/>
              <a:t>，</a:t>
            </a:r>
            <a:r>
              <a:rPr lang="en-US" altLang="zh-CN" dirty="0"/>
              <a:t>t</a:t>
            </a:r>
            <a:r>
              <a:rPr lang="zh-CN" altLang="en-US" dirty="0"/>
              <a:t>时刻 城市</a:t>
            </a:r>
            <a:r>
              <a:rPr lang="en-US" altLang="zh-CN" dirty="0" err="1"/>
              <a:t>i</a:t>
            </a:r>
            <a:r>
              <a:rPr lang="zh-CN" altLang="en-US" dirty="0"/>
              <a:t>与城市</a:t>
            </a:r>
            <a:r>
              <a:rPr lang="en-US" altLang="zh-CN" dirty="0"/>
              <a:t>j</a:t>
            </a:r>
            <a:r>
              <a:rPr lang="zh-CN" altLang="en-US" dirty="0"/>
              <a:t>连接路径上的信息素浓度为 </a:t>
            </a:r>
            <a:r>
              <a:rPr lang="en-US" altLang="zh-CN" dirty="0" err="1"/>
              <a:t>τ</a:t>
            </a:r>
            <a:r>
              <a:rPr lang="en-US" altLang="zh-CN" baseline="-25000" dirty="0" err="1"/>
              <a:t>ij</a:t>
            </a:r>
            <a:r>
              <a:rPr lang="en-US" altLang="zh-CN" dirty="0"/>
              <a:t>(t</a:t>
            </a:r>
            <a:r>
              <a:rPr lang="en-US" altLang="zh-CN" dirty="0" smtClean="0"/>
              <a:t>) </a:t>
            </a:r>
            <a:r>
              <a:rPr lang="zh-CN" altLang="en-US" dirty="0" smtClean="0"/>
              <a:t>。</a:t>
            </a:r>
            <a:endParaRPr lang="en-US" altLang="zh-CN" dirty="0" smtClean="0"/>
          </a:p>
          <a:p>
            <a:pPr marL="228600" lvl="1">
              <a:spcBef>
                <a:spcPts val="1000"/>
              </a:spcBef>
            </a:pPr>
            <a:endParaRPr lang="en-US" altLang="zh-CN" dirty="0"/>
          </a:p>
          <a:p>
            <a:pPr marL="228600" lvl="1">
              <a:spcBef>
                <a:spcPts val="1000"/>
              </a:spcBef>
            </a:pPr>
            <a:endParaRPr lang="en-US" altLang="zh-CN" dirty="0" smtClean="0"/>
          </a:p>
          <a:p>
            <a:pPr marL="228600" lvl="1">
              <a:spcBef>
                <a:spcPts val="1000"/>
              </a:spcBef>
            </a:pPr>
            <a:endParaRPr lang="en-US" altLang="zh-CN" dirty="0"/>
          </a:p>
          <a:p>
            <a:pPr marL="228600" lvl="1">
              <a:spcBef>
                <a:spcPts val="1000"/>
              </a:spcBef>
            </a:pPr>
            <a:endParaRPr lang="en-US" altLang="zh-CN" dirty="0" smtClean="0"/>
          </a:p>
          <a:p>
            <a:pPr marL="228600" lvl="1">
              <a:spcBef>
                <a:spcPts val="1000"/>
              </a:spcBef>
            </a:pPr>
            <a:endParaRPr lang="en-US" altLang="zh-CN" dirty="0"/>
          </a:p>
          <a:p>
            <a:pPr marL="228600" lvl="1">
              <a:spcBef>
                <a:spcPts val="1000"/>
              </a:spcBef>
            </a:pPr>
            <a:endParaRPr lang="en-US" altLang="zh-CN" dirty="0" smtClean="0"/>
          </a:p>
          <a:p>
            <a:pPr marL="228600" lvl="1">
              <a:spcBef>
                <a:spcPts val="1000"/>
              </a:spcBef>
            </a:pPr>
            <a:endParaRPr lang="zh-CN" altLang="en-US" dirty="0"/>
          </a:p>
        </p:txBody>
      </p:sp>
      <p:pic>
        <p:nvPicPr>
          <p:cNvPr id="5" name="图片 4"/>
          <p:cNvPicPr>
            <a:picLocks noChangeAspect="1"/>
          </p:cNvPicPr>
          <p:nvPr/>
        </p:nvPicPr>
        <p:blipFill>
          <a:blip r:embed="rId2"/>
          <a:stretch>
            <a:fillRect/>
          </a:stretch>
        </p:blipFill>
        <p:spPr>
          <a:xfrm>
            <a:off x="414352" y="2575755"/>
            <a:ext cx="6745949" cy="1997531"/>
          </a:xfrm>
          <a:prstGeom prst="rect">
            <a:avLst/>
          </a:prstGeom>
        </p:spPr>
      </p:pic>
      <p:sp>
        <p:nvSpPr>
          <p:cNvPr id="6" name="内容占位符 2"/>
          <p:cNvSpPr txBox="1">
            <a:spLocks/>
          </p:cNvSpPr>
          <p:nvPr/>
        </p:nvSpPr>
        <p:spPr>
          <a:xfrm>
            <a:off x="613047" y="4626812"/>
            <a:ext cx="10515600" cy="1109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7" name="图片 6"/>
          <p:cNvPicPr>
            <a:picLocks noChangeAspect="1"/>
          </p:cNvPicPr>
          <p:nvPr/>
        </p:nvPicPr>
        <p:blipFill>
          <a:blip r:embed="rId3"/>
          <a:stretch>
            <a:fillRect/>
          </a:stretch>
        </p:blipFill>
        <p:spPr>
          <a:xfrm>
            <a:off x="8449756" y="3010594"/>
            <a:ext cx="2545301" cy="1402202"/>
          </a:xfrm>
          <a:prstGeom prst="rect">
            <a:avLst/>
          </a:prstGeom>
        </p:spPr>
      </p:pic>
      <p:pic>
        <p:nvPicPr>
          <p:cNvPr id="8" name="图片 7"/>
          <p:cNvPicPr>
            <a:picLocks noChangeAspect="1"/>
          </p:cNvPicPr>
          <p:nvPr/>
        </p:nvPicPr>
        <p:blipFill>
          <a:blip r:embed="rId4"/>
          <a:stretch>
            <a:fillRect/>
          </a:stretch>
        </p:blipFill>
        <p:spPr>
          <a:xfrm>
            <a:off x="3886796" y="5150034"/>
            <a:ext cx="8131245" cy="1600339"/>
          </a:xfrm>
          <a:prstGeom prst="rect">
            <a:avLst/>
          </a:prstGeom>
        </p:spPr>
      </p:pic>
      <p:pic>
        <p:nvPicPr>
          <p:cNvPr id="9" name="图片 8"/>
          <p:cNvPicPr>
            <a:picLocks noChangeAspect="1"/>
          </p:cNvPicPr>
          <p:nvPr/>
        </p:nvPicPr>
        <p:blipFill>
          <a:blip r:embed="rId5"/>
          <a:stretch>
            <a:fillRect/>
          </a:stretch>
        </p:blipFill>
        <p:spPr>
          <a:xfrm>
            <a:off x="673729" y="4346809"/>
            <a:ext cx="5197118" cy="1218596"/>
          </a:xfrm>
          <a:prstGeom prst="rect">
            <a:avLst/>
          </a:prstGeom>
        </p:spPr>
      </p:pic>
    </p:spTree>
    <p:extLst>
      <p:ext uri="{BB962C8B-B14F-4D97-AF65-F5344CB8AC3E}">
        <p14:creationId xmlns:p14="http://schemas.microsoft.com/office/powerpoint/2010/main" val="233907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a:t>
            </a:r>
            <a:endParaRPr lang="zh-CN" altLang="en-US" dirty="0"/>
          </a:p>
        </p:txBody>
      </p:sp>
      <p:sp>
        <p:nvSpPr>
          <p:cNvPr id="3" name="内容占位符 2"/>
          <p:cNvSpPr>
            <a:spLocks noGrp="1"/>
          </p:cNvSpPr>
          <p:nvPr>
            <p:ph idx="1"/>
          </p:nvPr>
        </p:nvSpPr>
        <p:spPr>
          <a:xfrm>
            <a:off x="838200" y="1825625"/>
            <a:ext cx="10515600" cy="4795892"/>
          </a:xfrm>
        </p:spPr>
        <p:txBody>
          <a:bodyPr>
            <a:normAutofit/>
          </a:bodyPr>
          <a:lstStyle/>
          <a:p>
            <a:r>
              <a:rPr lang="zh-CN" altLang="en-US" dirty="0" smtClean="0"/>
              <a:t>其实和什么退火没毛线关系</a:t>
            </a:r>
            <a:endParaRPr lang="en-US" altLang="zh-CN" dirty="0" smtClean="0"/>
          </a:p>
          <a:p>
            <a:r>
              <a:rPr lang="zh-CN" altLang="en-US" dirty="0"/>
              <a:t>就是一</a:t>
            </a:r>
            <a:r>
              <a:rPr lang="zh-CN" altLang="en-US" dirty="0" smtClean="0"/>
              <a:t>种</a:t>
            </a:r>
            <a:r>
              <a:rPr lang="en-US" altLang="zh-CN" dirty="0" smtClean="0"/>
              <a:t>EE</a:t>
            </a:r>
            <a:r>
              <a:rPr lang="zh-CN" altLang="en-US" dirty="0" smtClean="0"/>
              <a:t>问题的平衡</a:t>
            </a:r>
            <a:endParaRPr lang="en-US" altLang="zh-CN" dirty="0" smtClean="0"/>
          </a:p>
          <a:p>
            <a:r>
              <a:rPr lang="zh-CN" altLang="en-US" dirty="0"/>
              <a:t>用一</a:t>
            </a:r>
            <a:r>
              <a:rPr lang="zh-CN" altLang="en-US" dirty="0" smtClean="0"/>
              <a:t>个温度下降曲线来表示系统对探索的欲望，系统一开始，温度很高所以倾向于探索，随着迭代次数的增多，系统越来越不倾向于探索，</a:t>
            </a:r>
            <a:r>
              <a:rPr lang="en-US" altLang="zh-CN" dirty="0" smtClean="0"/>
              <a:t>exploitation</a:t>
            </a:r>
          </a:p>
          <a:p>
            <a:r>
              <a:rPr lang="zh-CN" altLang="en-US" dirty="0" smtClean="0"/>
              <a:t>接收一个新的解：</a:t>
            </a:r>
            <a:endParaRPr lang="en-US" altLang="zh-CN" dirty="0" smtClean="0"/>
          </a:p>
          <a:p>
            <a:pPr lvl="1"/>
            <a:r>
              <a:rPr lang="en-US" altLang="zh-CN" dirty="0" smtClean="0"/>
              <a:t>ΔE&lt;0</a:t>
            </a:r>
            <a:r>
              <a:rPr lang="zh-CN" altLang="en-US" dirty="0" smtClean="0"/>
              <a:t>则</a:t>
            </a:r>
            <a:r>
              <a:rPr lang="zh-CN" altLang="en-US" dirty="0"/>
              <a:t>接收该新</a:t>
            </a:r>
            <a:r>
              <a:rPr lang="zh-CN" altLang="en-US" dirty="0" smtClean="0"/>
              <a:t>解，否则</a:t>
            </a:r>
            <a:r>
              <a:rPr lang="en-US" altLang="zh-CN" dirty="0" smtClean="0"/>
              <a:t/>
            </a:r>
            <a:br>
              <a:rPr lang="en-US" altLang="zh-CN" dirty="0" smtClean="0"/>
            </a:br>
            <a:r>
              <a:rPr lang="zh-CN" altLang="fr-FR" dirty="0" smtClean="0"/>
              <a:t>概率</a:t>
            </a:r>
            <a:r>
              <a:rPr lang="fr-FR" altLang="zh-CN" dirty="0"/>
              <a:t>exp(−</a:t>
            </a:r>
            <a:r>
              <a:rPr lang="fr-FR" altLang="zh-CN" dirty="0" smtClean="0"/>
              <a:t>ΔE/T)</a:t>
            </a:r>
            <a:r>
              <a:rPr lang="zh-CN" altLang="fr-FR" dirty="0" smtClean="0"/>
              <a:t>接受</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096000" y="4001294"/>
            <a:ext cx="5252357" cy="2743200"/>
          </a:xfrm>
          <a:prstGeom prst="rect">
            <a:avLst/>
          </a:prstGeom>
        </p:spPr>
      </p:pic>
    </p:spTree>
    <p:extLst>
      <p:ext uri="{BB962C8B-B14F-4D97-AF65-F5344CB8AC3E}">
        <p14:creationId xmlns:p14="http://schemas.microsoft.com/office/powerpoint/2010/main" val="216760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模拟退火的套路</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最开始产生</a:t>
            </a:r>
            <a:r>
              <a:rPr lang="zh-CN" altLang="en-US" dirty="0"/>
              <a:t>一</a:t>
            </a:r>
            <a:r>
              <a:rPr lang="zh-CN" altLang="en-US" dirty="0" smtClean="0"/>
              <a:t>个解，计算他的</a:t>
            </a:r>
            <a:r>
              <a:rPr lang="en-US" altLang="zh-CN" dirty="0" smtClean="0"/>
              <a:t>cost</a:t>
            </a:r>
          </a:p>
          <a:p>
            <a:r>
              <a:rPr lang="en-US" altLang="zh-CN" dirty="0" smtClean="0"/>
              <a:t>2. </a:t>
            </a:r>
            <a:r>
              <a:rPr lang="zh-CN" altLang="en-US" dirty="0" smtClean="0"/>
              <a:t>对这个解产生一个随机的扰动，得到一个新的解</a:t>
            </a:r>
            <a:endParaRPr lang="en-US" altLang="zh-CN" dirty="0" smtClean="0"/>
          </a:p>
          <a:p>
            <a:r>
              <a:rPr lang="en-US" altLang="zh-CN" dirty="0" smtClean="0"/>
              <a:t>3. </a:t>
            </a:r>
            <a:r>
              <a:rPr lang="zh-CN" altLang="en-US" dirty="0" smtClean="0"/>
              <a:t>计算新的接的</a:t>
            </a:r>
            <a:r>
              <a:rPr lang="en-US" altLang="zh-CN" dirty="0" smtClean="0"/>
              <a:t>cos</a:t>
            </a:r>
            <a:r>
              <a:rPr lang="zh-CN" altLang="en-US" dirty="0" smtClean="0"/>
              <a:t>减去上一个</a:t>
            </a:r>
            <a:r>
              <a:rPr lang="en-US" altLang="zh-CN" dirty="0" smtClean="0"/>
              <a:t>Cost</a:t>
            </a:r>
            <a:r>
              <a:rPr lang="zh-CN" altLang="en-US" dirty="0" smtClean="0"/>
              <a:t>，得到</a:t>
            </a:r>
            <a:r>
              <a:rPr lang="el-GR" altLang="zh-CN" dirty="0">
                <a:solidFill>
                  <a:schemeClr val="tx1">
                    <a:lumMod val="95000"/>
                    <a:lumOff val="5000"/>
                  </a:schemeClr>
                </a:solidFill>
                <a:latin typeface="+mn-ea"/>
              </a:rPr>
              <a:t>Δ</a:t>
            </a:r>
            <a:r>
              <a:rPr lang="en-US" altLang="zh-CN" dirty="0" smtClean="0">
                <a:solidFill>
                  <a:schemeClr val="tx1">
                    <a:lumMod val="95000"/>
                    <a:lumOff val="5000"/>
                  </a:schemeClr>
                </a:solidFill>
                <a:latin typeface="+mn-ea"/>
              </a:rPr>
              <a:t>E</a:t>
            </a:r>
          </a:p>
          <a:p>
            <a:r>
              <a:rPr lang="en-US" altLang="zh-CN" dirty="0" smtClean="0">
                <a:solidFill>
                  <a:schemeClr val="tx1">
                    <a:lumMod val="95000"/>
                    <a:lumOff val="5000"/>
                  </a:schemeClr>
                </a:solidFill>
                <a:latin typeface="+mn-ea"/>
              </a:rPr>
              <a:t>4. </a:t>
            </a:r>
            <a:r>
              <a:rPr lang="zh-CN" altLang="en-US" dirty="0" smtClean="0">
                <a:solidFill>
                  <a:schemeClr val="tx1">
                    <a:lumMod val="95000"/>
                    <a:lumOff val="5000"/>
                  </a:schemeClr>
                </a:solidFill>
                <a:latin typeface="+mn-ea"/>
              </a:rPr>
              <a:t>按照</a:t>
            </a:r>
            <a:r>
              <a:rPr lang="el-GR" altLang="zh-CN" dirty="0">
                <a:solidFill>
                  <a:schemeClr val="tx1">
                    <a:lumMod val="95000"/>
                    <a:lumOff val="5000"/>
                  </a:schemeClr>
                </a:solidFill>
                <a:latin typeface="+mn-ea"/>
              </a:rPr>
              <a:t>Δ</a:t>
            </a:r>
            <a:r>
              <a:rPr lang="en-US" altLang="zh-CN" dirty="0" smtClean="0">
                <a:solidFill>
                  <a:schemeClr val="tx1">
                    <a:lumMod val="95000"/>
                    <a:lumOff val="5000"/>
                  </a:schemeClr>
                </a:solidFill>
                <a:latin typeface="+mn-ea"/>
              </a:rPr>
              <a:t>E</a:t>
            </a:r>
            <a:r>
              <a:rPr lang="zh-CN" altLang="en-US" dirty="0" smtClean="0">
                <a:solidFill>
                  <a:schemeClr val="tx1">
                    <a:lumMod val="95000"/>
                    <a:lumOff val="5000"/>
                  </a:schemeClr>
                </a:solidFill>
                <a:latin typeface="+mn-ea"/>
              </a:rPr>
              <a:t>和概率选择时候接收这个新的解</a:t>
            </a:r>
            <a:endParaRPr lang="en-US" altLang="zh-CN" dirty="0" smtClean="0">
              <a:solidFill>
                <a:schemeClr val="tx1">
                  <a:lumMod val="95000"/>
                  <a:lumOff val="5000"/>
                </a:schemeClr>
              </a:solidFill>
              <a:latin typeface="+mn-ea"/>
            </a:endParaRPr>
          </a:p>
          <a:p>
            <a:r>
              <a:rPr lang="en-US" altLang="zh-CN" dirty="0" smtClean="0">
                <a:solidFill>
                  <a:schemeClr val="tx1">
                    <a:lumMod val="95000"/>
                    <a:lumOff val="5000"/>
                  </a:schemeClr>
                </a:solidFill>
                <a:latin typeface="+mn-ea"/>
              </a:rPr>
              <a:t>5. 2-4</a:t>
            </a:r>
            <a:r>
              <a:rPr lang="zh-CN" altLang="en-US" dirty="0" smtClean="0">
                <a:solidFill>
                  <a:schemeClr val="tx1">
                    <a:lumMod val="95000"/>
                    <a:lumOff val="5000"/>
                  </a:schemeClr>
                </a:solidFill>
                <a:latin typeface="+mn-ea"/>
              </a:rPr>
              <a:t>迭代</a:t>
            </a:r>
            <a:r>
              <a:rPr lang="en-US" altLang="zh-CN" dirty="0" smtClean="0">
                <a:solidFill>
                  <a:schemeClr val="tx1">
                    <a:lumMod val="95000"/>
                    <a:lumOff val="5000"/>
                  </a:schemeClr>
                </a:solidFill>
                <a:latin typeface="+mn-ea"/>
              </a:rPr>
              <a:t>L</a:t>
            </a:r>
            <a:r>
              <a:rPr lang="zh-CN" altLang="en-US" dirty="0" smtClean="0">
                <a:solidFill>
                  <a:schemeClr val="tx1">
                    <a:lumMod val="95000"/>
                    <a:lumOff val="5000"/>
                  </a:schemeClr>
                </a:solidFill>
                <a:latin typeface="+mn-ea"/>
              </a:rPr>
              <a:t>次</a:t>
            </a:r>
            <a:endParaRPr lang="en-US" altLang="zh-CN" dirty="0" smtClean="0">
              <a:solidFill>
                <a:schemeClr val="tx1">
                  <a:lumMod val="95000"/>
                  <a:lumOff val="5000"/>
                </a:schemeClr>
              </a:solidFill>
              <a:latin typeface="+mn-ea"/>
            </a:endParaRPr>
          </a:p>
          <a:p>
            <a:r>
              <a:rPr lang="en-US" altLang="zh-CN" dirty="0">
                <a:solidFill>
                  <a:schemeClr val="tx1">
                    <a:lumMod val="95000"/>
                    <a:lumOff val="5000"/>
                  </a:schemeClr>
                </a:solidFill>
                <a:latin typeface="+mn-ea"/>
              </a:rPr>
              <a:t>6</a:t>
            </a:r>
            <a:r>
              <a:rPr lang="en-US" altLang="zh-CN" dirty="0" smtClean="0">
                <a:solidFill>
                  <a:schemeClr val="tx1">
                    <a:lumMod val="95000"/>
                    <a:lumOff val="5000"/>
                  </a:schemeClr>
                </a:solidFill>
                <a:latin typeface="+mn-ea"/>
              </a:rPr>
              <a:t>. </a:t>
            </a:r>
            <a:r>
              <a:rPr lang="zh-CN" altLang="en-US" dirty="0" smtClean="0">
                <a:solidFill>
                  <a:schemeClr val="tx1">
                    <a:lumMod val="95000"/>
                    <a:lumOff val="5000"/>
                  </a:schemeClr>
                </a:solidFill>
                <a:latin typeface="+mn-ea"/>
              </a:rPr>
              <a:t>按照预设的规律降低</a:t>
            </a:r>
            <a:r>
              <a:rPr lang="en-US" altLang="zh-CN" dirty="0" smtClean="0">
                <a:solidFill>
                  <a:schemeClr val="tx1">
                    <a:lumMod val="95000"/>
                    <a:lumOff val="5000"/>
                  </a:schemeClr>
                </a:solidFill>
                <a:latin typeface="+mn-ea"/>
              </a:rPr>
              <a:t>T</a:t>
            </a:r>
          </a:p>
          <a:p>
            <a:r>
              <a:rPr lang="en-US" altLang="zh-CN" dirty="0">
                <a:solidFill>
                  <a:schemeClr val="tx1">
                    <a:lumMod val="95000"/>
                    <a:lumOff val="5000"/>
                  </a:schemeClr>
                </a:solidFill>
                <a:latin typeface="+mn-ea"/>
              </a:rPr>
              <a:t>7</a:t>
            </a:r>
            <a:r>
              <a:rPr lang="en-US" altLang="zh-CN" dirty="0" smtClean="0">
                <a:solidFill>
                  <a:schemeClr val="tx1">
                    <a:lumMod val="95000"/>
                    <a:lumOff val="5000"/>
                  </a:schemeClr>
                </a:solidFill>
                <a:latin typeface="+mn-ea"/>
              </a:rPr>
              <a:t>. </a:t>
            </a:r>
            <a:r>
              <a:rPr lang="zh-CN" altLang="en-US" dirty="0" smtClean="0">
                <a:solidFill>
                  <a:schemeClr val="tx1">
                    <a:lumMod val="95000"/>
                    <a:lumOff val="5000"/>
                  </a:schemeClr>
                </a:solidFill>
                <a:latin typeface="+mn-ea"/>
              </a:rPr>
              <a:t>从</a:t>
            </a:r>
            <a:r>
              <a:rPr lang="en-US" altLang="zh-CN" dirty="0" smtClean="0">
                <a:solidFill>
                  <a:schemeClr val="tx1">
                    <a:lumMod val="95000"/>
                    <a:lumOff val="5000"/>
                  </a:schemeClr>
                </a:solidFill>
                <a:latin typeface="+mn-ea"/>
              </a:rPr>
              <a:t>2</a:t>
            </a:r>
            <a:r>
              <a:rPr lang="zh-CN" altLang="en-US" dirty="0" smtClean="0">
                <a:solidFill>
                  <a:schemeClr val="tx1">
                    <a:lumMod val="95000"/>
                    <a:lumOff val="5000"/>
                  </a:schemeClr>
                </a:solidFill>
                <a:latin typeface="+mn-ea"/>
              </a:rPr>
              <a:t>开始重复这个过程，指导系统达到停止温度。</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15844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粒子群算法</a:t>
            </a:r>
            <a:endParaRPr lang="zh-CN" altLang="en-US" dirty="0"/>
          </a:p>
        </p:txBody>
      </p:sp>
      <p:sp>
        <p:nvSpPr>
          <p:cNvPr id="3" name="内容占位符 2"/>
          <p:cNvSpPr>
            <a:spLocks noGrp="1"/>
          </p:cNvSpPr>
          <p:nvPr>
            <p:ph idx="1"/>
          </p:nvPr>
        </p:nvSpPr>
        <p:spPr/>
        <p:txBody>
          <a:bodyPr/>
          <a:lstStyle/>
          <a:p>
            <a:r>
              <a:rPr lang="zh-CN" altLang="en-US" dirty="0"/>
              <a:t>这是一</a:t>
            </a:r>
            <a:r>
              <a:rPr lang="zh-CN" altLang="en-US" dirty="0" smtClean="0"/>
              <a:t>种搜索算法，利用群体智慧知道某一个个体想最优的方向前进</a:t>
            </a:r>
            <a:endParaRPr lang="zh-CN" altLang="en-US" dirty="0"/>
          </a:p>
        </p:txBody>
      </p:sp>
    </p:spTree>
    <p:extLst>
      <p:ext uri="{BB962C8B-B14F-4D97-AF65-F5344CB8AC3E}">
        <p14:creationId xmlns:p14="http://schemas.microsoft.com/office/powerpoint/2010/main" val="148183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粒子群算法</a:t>
            </a:r>
          </a:p>
        </p:txBody>
      </p:sp>
      <p:pic>
        <p:nvPicPr>
          <p:cNvPr id="1026" name="Picture 2" descr="Figure 2 from A review on particle swarm optimization algorithm and its  variants to clustering high-dimensional data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65" y="2137608"/>
            <a:ext cx="5053738" cy="39618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gure 2 from A review on particle swarm optimization algorithm and its  variants to clustering high-dimensional data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67" y="2119766"/>
            <a:ext cx="5053738" cy="396188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5760292" y="1978201"/>
            <a:ext cx="5011786" cy="3944975"/>
          </a:xfrm>
          <a:prstGeom prst="rect">
            <a:avLst/>
          </a:prstGeom>
        </p:spPr>
      </p:pic>
    </p:spTree>
    <p:extLst>
      <p:ext uri="{BB962C8B-B14F-4D97-AF65-F5344CB8AC3E}">
        <p14:creationId xmlns:p14="http://schemas.microsoft.com/office/powerpoint/2010/main" val="46414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有很很多优化问题没有什么套路可以解</a:t>
            </a:r>
            <a:endParaRPr lang="zh-CN" altLang="en-US" dirty="0"/>
          </a:p>
        </p:txBody>
      </p:sp>
      <p:sp>
        <p:nvSpPr>
          <p:cNvPr id="3" name="内容占位符 2"/>
          <p:cNvSpPr>
            <a:spLocks noGrp="1"/>
          </p:cNvSpPr>
          <p:nvPr>
            <p:ph idx="1"/>
          </p:nvPr>
        </p:nvSpPr>
        <p:spPr/>
        <p:txBody>
          <a:bodyPr/>
          <a:lstStyle/>
          <a:p>
            <a:r>
              <a:rPr lang="zh-CN" altLang="en-US" dirty="0" smtClean="0"/>
              <a:t>问题难以线性化，</a:t>
            </a:r>
            <a:endParaRPr lang="en-US" altLang="zh-CN" dirty="0" smtClean="0"/>
          </a:p>
          <a:p>
            <a:r>
              <a:rPr lang="zh-CN" altLang="en-US" dirty="0" smtClean="0"/>
              <a:t>被优化的函数十分</a:t>
            </a:r>
            <a:r>
              <a:rPr lang="zh-CN" altLang="en-US" dirty="0"/>
              <a:t>不连续，没有办法求梯度</a:t>
            </a:r>
            <a:r>
              <a:rPr lang="zh-CN" altLang="en-US" dirty="0" smtClean="0"/>
              <a:t>等等</a:t>
            </a:r>
            <a:endParaRPr lang="en-US" altLang="zh-CN" dirty="0" smtClean="0"/>
          </a:p>
          <a:p>
            <a:r>
              <a:rPr lang="zh-CN" altLang="en-US" dirty="0"/>
              <a:t>没有什么好</a:t>
            </a:r>
            <a:r>
              <a:rPr lang="zh-CN" altLang="en-US" dirty="0" smtClean="0"/>
              <a:t>办法，只能考试试</a:t>
            </a:r>
            <a:endParaRPr lang="zh-CN" altLang="en-US" dirty="0"/>
          </a:p>
          <a:p>
            <a:endParaRPr lang="zh-CN" altLang="en-US" dirty="0"/>
          </a:p>
        </p:txBody>
      </p:sp>
    </p:spTree>
    <p:extLst>
      <p:ext uri="{BB962C8B-B14F-4D97-AF65-F5344CB8AC3E}">
        <p14:creationId xmlns:p14="http://schemas.microsoft.com/office/powerpoint/2010/main" val="258356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粒子群算法基本套路</a:t>
            </a:r>
            <a:endParaRPr lang="zh-CN" altLang="en-US" dirty="0"/>
          </a:p>
        </p:txBody>
      </p:sp>
      <p:pic>
        <p:nvPicPr>
          <p:cNvPr id="6" name="内容占位符 5"/>
          <p:cNvPicPr>
            <a:picLocks noGrp="1" noChangeAspect="1"/>
          </p:cNvPicPr>
          <p:nvPr>
            <p:ph idx="1"/>
          </p:nvPr>
        </p:nvPicPr>
        <p:blipFill>
          <a:blip r:embed="rId2"/>
          <a:stretch>
            <a:fillRect/>
          </a:stretch>
        </p:blipFill>
        <p:spPr>
          <a:xfrm>
            <a:off x="2278049" y="4277072"/>
            <a:ext cx="7635902" cy="670618"/>
          </a:xfrm>
          <a:prstGeom prst="rect">
            <a:avLst/>
          </a:prstGeom>
        </p:spPr>
      </p:pic>
      <p:pic>
        <p:nvPicPr>
          <p:cNvPr id="5" name="图片 4"/>
          <p:cNvPicPr>
            <a:picLocks noChangeAspect="1"/>
          </p:cNvPicPr>
          <p:nvPr/>
        </p:nvPicPr>
        <p:blipFill>
          <a:blip r:embed="rId3"/>
          <a:stretch>
            <a:fillRect/>
          </a:stretch>
        </p:blipFill>
        <p:spPr>
          <a:xfrm>
            <a:off x="999151" y="3389536"/>
            <a:ext cx="9923715" cy="705192"/>
          </a:xfrm>
          <a:prstGeom prst="rect">
            <a:avLst/>
          </a:prstGeom>
        </p:spPr>
      </p:pic>
      <p:sp>
        <p:nvSpPr>
          <p:cNvPr id="8" name="矩形 7"/>
          <p:cNvSpPr/>
          <p:nvPr/>
        </p:nvSpPr>
        <p:spPr>
          <a:xfrm>
            <a:off x="793967" y="5292612"/>
            <a:ext cx="11021865" cy="1200329"/>
          </a:xfrm>
          <a:prstGeom prst="rect">
            <a:avLst/>
          </a:prstGeom>
        </p:spPr>
        <p:txBody>
          <a:bodyPr wrap="square">
            <a:spAutoFit/>
          </a:bodyPr>
          <a:lstStyle/>
          <a:p>
            <a:r>
              <a:rPr lang="en-US" altLang="zh-CN" dirty="0" smtClean="0"/>
              <a:t> </a:t>
            </a:r>
            <a:r>
              <a:rPr lang="zh-CN" altLang="en-US" dirty="0" smtClean="0"/>
              <a:t>其中，</a:t>
            </a:r>
            <a:r>
              <a:rPr lang="en-US" altLang="zh-CN" dirty="0" smtClean="0"/>
              <a:t>w</a:t>
            </a:r>
            <a:r>
              <a:rPr lang="zh-CN" altLang="en-US" dirty="0" smtClean="0"/>
              <a:t>称为惯性权重，</a:t>
            </a:r>
          </a:p>
          <a:p>
            <a:r>
              <a:rPr lang="en-US" altLang="zh-CN" dirty="0" smtClean="0"/>
              <a:t> c1</a:t>
            </a:r>
            <a:r>
              <a:rPr lang="zh-CN" altLang="en-US" dirty="0" smtClean="0"/>
              <a:t>和</a:t>
            </a:r>
            <a:r>
              <a:rPr lang="en-US" altLang="zh-CN" dirty="0" smtClean="0"/>
              <a:t>c2</a:t>
            </a:r>
            <a:r>
              <a:rPr lang="zh-CN" altLang="en-US" dirty="0" smtClean="0"/>
              <a:t>为两个大于</a:t>
            </a:r>
            <a:r>
              <a:rPr lang="en-US" altLang="zh-CN" dirty="0" smtClean="0"/>
              <a:t>0</a:t>
            </a:r>
            <a:r>
              <a:rPr lang="zh-CN" altLang="en-US" dirty="0" smtClean="0"/>
              <a:t>的常系数，称为加速因子。</a:t>
            </a:r>
          </a:p>
          <a:p>
            <a:r>
              <a:rPr lang="en-US" altLang="zh-CN" dirty="0" smtClean="0"/>
              <a:t> rand()</a:t>
            </a:r>
            <a:r>
              <a:rPr lang="zh-CN" altLang="en-US" dirty="0" smtClean="0"/>
              <a:t>为</a:t>
            </a:r>
            <a:r>
              <a:rPr lang="en-US" altLang="zh-CN" dirty="0" smtClean="0"/>
              <a:t>\[0,1\]</a:t>
            </a:r>
            <a:r>
              <a:rPr lang="zh-CN" altLang="en-US" dirty="0" smtClean="0"/>
              <a:t>上的随机均值函数。</a:t>
            </a:r>
          </a:p>
          <a:p>
            <a:r>
              <a:rPr lang="en-US" altLang="zh-CN" dirty="0" smtClean="0"/>
              <a:t> </a:t>
            </a:r>
            <a:r>
              <a:rPr lang="en-US" altLang="zh-CN" dirty="0" err="1" smtClean="0"/>
              <a:t>xd</a:t>
            </a:r>
            <a:r>
              <a:rPr lang="zh-CN" altLang="en-US" dirty="0" smtClean="0"/>
              <a:t>为粒子当前位置，</a:t>
            </a:r>
            <a:r>
              <a:rPr lang="en-US" altLang="zh-CN" dirty="0" err="1" smtClean="0"/>
              <a:t>pd</a:t>
            </a:r>
            <a:r>
              <a:rPr lang="zh-CN" altLang="en-US" dirty="0" smtClean="0"/>
              <a:t>为粒子历史最好位置，</a:t>
            </a:r>
            <a:r>
              <a:rPr lang="en-US" altLang="zh-CN" dirty="0" err="1" smtClean="0"/>
              <a:t>pgbest</a:t>
            </a:r>
            <a:r>
              <a:rPr lang="zh-CN" altLang="en-US" dirty="0" smtClean="0"/>
              <a:t>为全体粒子所经过的最好位置，</a:t>
            </a:r>
            <a:r>
              <a:rPr lang="en-US" altLang="zh-CN" dirty="0" err="1" smtClean="0"/>
              <a:t>vd</a:t>
            </a:r>
            <a:r>
              <a:rPr lang="zh-CN" altLang="en-US" dirty="0" smtClean="0"/>
              <a:t>为粒子速度</a:t>
            </a:r>
            <a:endParaRPr lang="zh-CN" altLang="en-US" dirty="0"/>
          </a:p>
        </p:txBody>
      </p:sp>
      <p:sp>
        <p:nvSpPr>
          <p:cNvPr id="9" name="文本框 8"/>
          <p:cNvSpPr txBox="1"/>
          <p:nvPr/>
        </p:nvSpPr>
        <p:spPr>
          <a:xfrm>
            <a:off x="793967" y="1690688"/>
            <a:ext cx="6878806" cy="1512209"/>
          </a:xfrm>
          <a:prstGeom prst="rect">
            <a:avLst/>
          </a:prstGeom>
          <a:noFill/>
        </p:spPr>
        <p:txBody>
          <a:bodyPr wrap="none" rtlCol="0">
            <a:spAutoFit/>
          </a:bodyPr>
          <a:lstStyle/>
          <a:p>
            <a:pPr marL="228600" indent="-228600">
              <a:lnSpc>
                <a:spcPct val="90000"/>
              </a:lnSpc>
              <a:spcBef>
                <a:spcPts val="1000"/>
              </a:spcBef>
              <a:buFont typeface="Arial" panose="020B0604020202020204" pitchFamily="34" charset="0"/>
              <a:buChar char="•"/>
            </a:pPr>
            <a:r>
              <a:rPr lang="zh-CN" altLang="en-US" sz="2800" dirty="0"/>
              <a:t>初始化为一群随机粒子（位置和速度），</a:t>
            </a:r>
            <a:endParaRPr lang="en-US" altLang="zh-CN" sz="2800" dirty="0"/>
          </a:p>
          <a:p>
            <a:pPr marL="228600" indent="-228600">
              <a:lnSpc>
                <a:spcPct val="90000"/>
              </a:lnSpc>
              <a:spcBef>
                <a:spcPts val="1000"/>
              </a:spcBef>
              <a:buFont typeface="Arial" panose="020B0604020202020204" pitchFamily="34" charset="0"/>
              <a:buChar char="•"/>
            </a:pPr>
            <a:r>
              <a:rPr lang="zh-CN" altLang="en-US" sz="2800" dirty="0"/>
              <a:t>按照下面的公式更新每个粒子的位置</a:t>
            </a:r>
          </a:p>
          <a:p>
            <a:pPr marL="228600" indent="-228600">
              <a:lnSpc>
                <a:spcPct val="90000"/>
              </a:lnSpc>
              <a:spcBef>
                <a:spcPts val="1000"/>
              </a:spcBef>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2655248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粒子群算法基本套路</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907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但是你不可能把所有的情况都试一遍</a:t>
            </a:r>
            <a:endParaRPr lang="zh-CN" altLang="en-US" dirty="0"/>
          </a:p>
        </p:txBody>
      </p:sp>
      <p:sp>
        <p:nvSpPr>
          <p:cNvPr id="3" name="内容占位符 2"/>
          <p:cNvSpPr>
            <a:spLocks noGrp="1"/>
          </p:cNvSpPr>
          <p:nvPr>
            <p:ph idx="1"/>
          </p:nvPr>
        </p:nvSpPr>
        <p:spPr/>
        <p:txBody>
          <a:bodyPr/>
          <a:lstStyle/>
          <a:p>
            <a:r>
              <a:rPr lang="zh-CN" altLang="en-US" dirty="0"/>
              <a:t>如果问题比较简单，你完全可以把所有的可行解全部找一遍</a:t>
            </a:r>
            <a:r>
              <a:rPr lang="zh-CN" altLang="en-US" dirty="0" smtClean="0"/>
              <a:t>，</a:t>
            </a:r>
            <a:endParaRPr lang="en-US" altLang="zh-CN" dirty="0" smtClean="0"/>
          </a:p>
          <a:p>
            <a:r>
              <a:rPr lang="zh-CN" altLang="en-US" dirty="0" smtClean="0"/>
              <a:t>一些</a:t>
            </a:r>
            <a:r>
              <a:rPr lang="zh-CN" altLang="en-US" dirty="0"/>
              <a:t>看似十分简单的问题，要把所有的答案是一边</a:t>
            </a:r>
            <a:r>
              <a:rPr lang="zh-CN" altLang="en-US" dirty="0" smtClean="0"/>
              <a:t>，即使</a:t>
            </a:r>
            <a:r>
              <a:rPr lang="zh-CN" altLang="en-US" dirty="0"/>
              <a:t>用世界上最快的计算机，在宇宙灭亡之前也不可能把所有的解算一遍。</a:t>
            </a:r>
          </a:p>
          <a:p>
            <a:r>
              <a:rPr lang="zh-CN" altLang="en-US" dirty="0"/>
              <a:t>这个时候只能通过一定的搜索，找到一个足够好的解，就完事了。</a:t>
            </a:r>
          </a:p>
          <a:p>
            <a:endParaRPr lang="zh-CN" altLang="en-US" dirty="0"/>
          </a:p>
        </p:txBody>
      </p:sp>
    </p:spTree>
    <p:extLst>
      <p:ext uri="{BB962C8B-B14F-4D97-AF65-F5344CB8AC3E}">
        <p14:creationId xmlns:p14="http://schemas.microsoft.com/office/powerpoint/2010/main" val="176353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exploration</a:t>
            </a:r>
            <a:r>
              <a:rPr lang="en-US" altLang="zh-CN" dirty="0"/>
              <a:t> and exploitation </a:t>
            </a:r>
            <a:r>
              <a:rPr lang="en-US" altLang="zh-CN" dirty="0" smtClean="0"/>
              <a:t>dilemma</a:t>
            </a:r>
            <a:endParaRPr lang="zh-CN" altLang="en-US" dirty="0"/>
          </a:p>
        </p:txBody>
      </p:sp>
      <p:pic>
        <p:nvPicPr>
          <p:cNvPr id="7" name="内容占位符 6"/>
          <p:cNvPicPr>
            <a:picLocks noGrp="1" noChangeAspect="1"/>
          </p:cNvPicPr>
          <p:nvPr>
            <p:ph idx="1"/>
          </p:nvPr>
        </p:nvPicPr>
        <p:blipFill>
          <a:blip r:embed="rId2"/>
          <a:stretch>
            <a:fillRect/>
          </a:stretch>
        </p:blipFill>
        <p:spPr>
          <a:xfrm>
            <a:off x="76361" y="2157602"/>
            <a:ext cx="3679326" cy="2985340"/>
          </a:xfrm>
          <a:prstGeom prst="rect">
            <a:avLst/>
          </a:prstGeom>
        </p:spPr>
      </p:pic>
      <p:pic>
        <p:nvPicPr>
          <p:cNvPr id="4" name="图片 3"/>
          <p:cNvPicPr>
            <a:picLocks noChangeAspect="1"/>
          </p:cNvPicPr>
          <p:nvPr/>
        </p:nvPicPr>
        <p:blipFill>
          <a:blip r:embed="rId3"/>
          <a:stretch>
            <a:fillRect/>
          </a:stretch>
        </p:blipFill>
        <p:spPr>
          <a:xfrm>
            <a:off x="7765710" y="2658449"/>
            <a:ext cx="4111634" cy="2338144"/>
          </a:xfrm>
          <a:prstGeom prst="rect">
            <a:avLst/>
          </a:prstGeom>
        </p:spPr>
      </p:pic>
      <p:pic>
        <p:nvPicPr>
          <p:cNvPr id="8" name="图片 7"/>
          <p:cNvPicPr>
            <a:picLocks noChangeAspect="1"/>
          </p:cNvPicPr>
          <p:nvPr/>
        </p:nvPicPr>
        <p:blipFill>
          <a:blip r:embed="rId4"/>
          <a:stretch>
            <a:fillRect/>
          </a:stretch>
        </p:blipFill>
        <p:spPr>
          <a:xfrm>
            <a:off x="4161592" y="2036486"/>
            <a:ext cx="3769654" cy="3227571"/>
          </a:xfrm>
          <a:prstGeom prst="rect">
            <a:avLst/>
          </a:prstGeom>
        </p:spPr>
      </p:pic>
    </p:spTree>
    <p:extLst>
      <p:ext uri="{BB962C8B-B14F-4D97-AF65-F5344CB8AC3E}">
        <p14:creationId xmlns:p14="http://schemas.microsoft.com/office/powerpoint/2010/main" val="98268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a:t>
            </a:r>
            <a:endParaRPr lang="zh-CN" altLang="en-US" dirty="0"/>
          </a:p>
        </p:txBody>
      </p:sp>
      <p:sp>
        <p:nvSpPr>
          <p:cNvPr id="3" name="内容占位符 2"/>
          <p:cNvSpPr>
            <a:spLocks noGrp="1"/>
          </p:cNvSpPr>
          <p:nvPr>
            <p:ph idx="1"/>
          </p:nvPr>
        </p:nvSpPr>
        <p:spPr>
          <a:xfrm>
            <a:off x="838200" y="1794402"/>
            <a:ext cx="10515600" cy="4351338"/>
          </a:xfrm>
        </p:spPr>
        <p:txBody>
          <a:bodyPr/>
          <a:lstStyle/>
          <a:p>
            <a:r>
              <a:rPr lang="zh-CN" altLang="en-US" dirty="0"/>
              <a:t>基于自然选择和基因遗传学原理，借鉴了生物进化优胜劣汰的自然选择机理和生物界繁衍进化的基因重组、突变的遗传机制的全局自适应概率搜索算法。</a:t>
            </a:r>
          </a:p>
          <a:p>
            <a:endParaRPr lang="zh-CN" altLang="en-US" dirty="0"/>
          </a:p>
        </p:txBody>
      </p:sp>
    </p:spTree>
    <p:extLst>
      <p:ext uri="{BB962C8B-B14F-4D97-AF65-F5344CB8AC3E}">
        <p14:creationId xmlns:p14="http://schemas.microsoft.com/office/powerpoint/2010/main" val="12476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遗传算法基本套路</a:t>
            </a:r>
            <a:endParaRPr lang="zh-CN" altLang="en-US" dirty="0"/>
          </a:p>
        </p:txBody>
      </p:sp>
      <p:sp>
        <p:nvSpPr>
          <p:cNvPr id="3" name="内容占位符 2"/>
          <p:cNvSpPr>
            <a:spLocks noGrp="1"/>
          </p:cNvSpPr>
          <p:nvPr>
            <p:ph idx="1"/>
          </p:nvPr>
        </p:nvSpPr>
        <p:spPr>
          <a:xfrm>
            <a:off x="838200" y="1825624"/>
            <a:ext cx="10515600" cy="4793739"/>
          </a:xfrm>
        </p:spPr>
        <p:txBody>
          <a:bodyPr>
            <a:normAutofit fontScale="92500" lnSpcReduction="10000"/>
          </a:bodyPr>
          <a:lstStyle/>
          <a:p>
            <a:r>
              <a:rPr lang="zh-CN" altLang="en-US" dirty="0"/>
              <a:t>定义一</a:t>
            </a:r>
            <a:r>
              <a:rPr lang="zh-CN" altLang="en-US" dirty="0" smtClean="0"/>
              <a:t>种染色体编码</a:t>
            </a:r>
            <a:endParaRPr lang="en-US" altLang="zh-CN" dirty="0" smtClean="0"/>
          </a:p>
          <a:p>
            <a:pPr lvl="1"/>
            <a:r>
              <a:rPr lang="zh-CN" altLang="en-US" dirty="0" smtClean="0"/>
              <a:t>就是用一种向量描述一个问题的解</a:t>
            </a:r>
            <a:endParaRPr lang="en-US" altLang="zh-CN" dirty="0" smtClean="0"/>
          </a:p>
          <a:p>
            <a:r>
              <a:rPr lang="zh-CN" altLang="en-US" dirty="0" smtClean="0"/>
              <a:t>定义适应度函数</a:t>
            </a:r>
            <a:endParaRPr lang="en-US" altLang="zh-CN" dirty="0" smtClean="0"/>
          </a:p>
          <a:p>
            <a:pPr lvl="1"/>
            <a:r>
              <a:rPr lang="zh-CN" altLang="en-US" dirty="0" smtClean="0"/>
              <a:t>就是定义一个函数，计算这个解的好坏</a:t>
            </a:r>
            <a:endParaRPr lang="en-US" altLang="zh-CN" dirty="0" smtClean="0"/>
          </a:p>
          <a:p>
            <a:r>
              <a:rPr lang="zh-CN" altLang="en-US" dirty="0" smtClean="0"/>
              <a:t>定义遗传算子产生下一代，例如杂交、突变</a:t>
            </a:r>
            <a:endParaRPr lang="en-US" altLang="zh-CN" dirty="0" smtClean="0"/>
          </a:p>
          <a:p>
            <a:pPr lvl="1"/>
            <a:r>
              <a:rPr lang="zh-CN" altLang="en-US" dirty="0" smtClean="0"/>
              <a:t>就是定义一个函数对好的解进行一些微小改动，或着把两个好的解结合一下</a:t>
            </a:r>
            <a:endParaRPr lang="en-US" altLang="zh-CN" dirty="0" smtClean="0"/>
          </a:p>
          <a:p>
            <a:r>
              <a:rPr lang="zh-CN" altLang="en-US" dirty="0"/>
              <a:t>自然选择</a:t>
            </a:r>
            <a:r>
              <a:rPr lang="zh-CN" altLang="en-US" dirty="0" smtClean="0"/>
              <a:t>过程</a:t>
            </a:r>
            <a:endParaRPr lang="en-US" altLang="zh-CN" dirty="0" smtClean="0"/>
          </a:p>
          <a:p>
            <a:pPr lvl="1"/>
            <a:r>
              <a:rPr lang="zh-CN" altLang="en-US" dirty="0" smtClean="0"/>
              <a:t>就是顶一个函数，选出好的解，然后再用这些好的解产生下一代（每代个体数要一样）</a:t>
            </a:r>
            <a:endParaRPr lang="en-US" altLang="zh-CN" dirty="0" smtClean="0"/>
          </a:p>
          <a:p>
            <a:r>
              <a:rPr lang="zh-CN" altLang="en-US" dirty="0" smtClean="0"/>
              <a:t>不断重复上面的过程不断进化，直到找到足够好的解，</a:t>
            </a:r>
            <a:endParaRPr lang="en-US" altLang="zh-CN" dirty="0" smtClean="0"/>
          </a:p>
          <a:p>
            <a:pPr lvl="1"/>
            <a:r>
              <a:rPr lang="en-US" altLang="zh-CN" dirty="0" smtClean="0"/>
              <a:t>N</a:t>
            </a:r>
            <a:r>
              <a:rPr lang="zh-CN" altLang="en-US" dirty="0" smtClean="0"/>
              <a:t>代以后停止</a:t>
            </a:r>
            <a:endParaRPr lang="en-US" altLang="zh-CN" dirty="0" smtClean="0"/>
          </a:p>
          <a:p>
            <a:pPr lvl="1"/>
            <a:r>
              <a:rPr lang="zh-CN" altLang="en-US" dirty="0"/>
              <a:t>或</a:t>
            </a:r>
            <a:r>
              <a:rPr lang="zh-CN" altLang="en-US" dirty="0" smtClean="0"/>
              <a:t>着个体适应度增加小于设定值</a:t>
            </a:r>
            <a:endParaRPr lang="en-US" altLang="zh-CN" dirty="0" smtClean="0"/>
          </a:p>
          <a:p>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159788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考虑背包问题</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2233353"/>
            <a:ext cx="10517268" cy="3535881"/>
          </a:xfrm>
          <a:prstGeom prst="rect">
            <a:avLst/>
          </a:prstGeom>
        </p:spPr>
      </p:pic>
    </p:spTree>
    <p:extLst>
      <p:ext uri="{BB962C8B-B14F-4D97-AF65-F5344CB8AC3E}">
        <p14:creationId xmlns:p14="http://schemas.microsoft.com/office/powerpoint/2010/main" val="279079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定义一种染色体编码</a:t>
            </a:r>
            <a:r>
              <a:rPr lang="en-US" altLang="zh-CN" dirty="0" smtClean="0"/>
              <a:t/>
            </a:r>
            <a:br>
              <a:rPr lang="en-US" altLang="zh-CN" dirty="0" smtClean="0"/>
            </a:br>
            <a:r>
              <a:rPr lang="zh-CN" altLang="en-US" dirty="0" smtClean="0"/>
              <a:t>就是用一种向量描述一个问题的解</a:t>
            </a:r>
            <a:endParaRPr lang="zh-CN" altLang="en-US" dirty="0"/>
          </a:p>
        </p:txBody>
      </p:sp>
      <p:sp>
        <p:nvSpPr>
          <p:cNvPr id="3" name="内容占位符 2"/>
          <p:cNvSpPr>
            <a:spLocks noGrp="1"/>
          </p:cNvSpPr>
          <p:nvPr>
            <p:ph idx="1"/>
          </p:nvPr>
        </p:nvSpPr>
        <p:spPr/>
        <p:txBody>
          <a:bodyPr/>
          <a:lstStyle/>
          <a:p>
            <a:r>
              <a:rPr lang="zh-CN" altLang="en-US" dirty="0" smtClean="0"/>
              <a:t>最常用的试</a:t>
            </a:r>
            <a:r>
              <a:rPr lang="en-US" altLang="zh-CN" dirty="0" smtClean="0"/>
              <a:t>2</a:t>
            </a:r>
            <a:r>
              <a:rPr lang="zh-CN" altLang="en-US" dirty="0" smtClean="0"/>
              <a:t>进制编码</a:t>
            </a:r>
            <a:endParaRPr lang="en-US" altLang="zh-CN" dirty="0" smtClean="0"/>
          </a:p>
          <a:p>
            <a:pPr lvl="1"/>
            <a:r>
              <a:rPr lang="en-US" altLang="zh-CN" dirty="0" smtClean="0"/>
              <a:t>0 1 1 0 1 1 0 1</a:t>
            </a:r>
          </a:p>
          <a:p>
            <a:pPr lvl="1"/>
            <a:r>
              <a:rPr lang="en-US" altLang="zh-CN" dirty="0" smtClean="0"/>
              <a:t>0 1 2 3 4 5 6 7</a:t>
            </a:r>
          </a:p>
          <a:p>
            <a:r>
              <a:rPr lang="zh-CN" altLang="en-US" dirty="0" smtClean="0"/>
              <a:t>还有整数编码</a:t>
            </a:r>
            <a:endParaRPr lang="en-US" altLang="zh-CN" dirty="0" smtClean="0"/>
          </a:p>
          <a:p>
            <a:pPr lvl="1"/>
            <a:r>
              <a:rPr lang="en-US" altLang="zh-CN" dirty="0" smtClean="0"/>
              <a:t>4 6 2 8 7 1 1 2</a:t>
            </a:r>
          </a:p>
          <a:p>
            <a:pPr lvl="1"/>
            <a:r>
              <a:rPr lang="en-US" altLang="zh-CN" dirty="0" smtClean="0"/>
              <a:t>0 1 2 3 4 5 6 7</a:t>
            </a:r>
          </a:p>
          <a:p>
            <a:endParaRPr lang="zh-CN" altLang="en-US" dirty="0"/>
          </a:p>
        </p:txBody>
      </p:sp>
    </p:spTree>
    <p:extLst>
      <p:ext uri="{BB962C8B-B14F-4D97-AF65-F5344CB8AC3E}">
        <p14:creationId xmlns:p14="http://schemas.microsoft.com/office/powerpoint/2010/main" val="300566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适应度函数</a:t>
            </a:r>
            <a:endParaRPr lang="zh-CN" altLang="en-US" dirty="0"/>
          </a:p>
        </p:txBody>
      </p:sp>
      <p:sp>
        <p:nvSpPr>
          <p:cNvPr id="3" name="内容占位符 2"/>
          <p:cNvSpPr>
            <a:spLocks noGrp="1"/>
          </p:cNvSpPr>
          <p:nvPr>
            <p:ph idx="1"/>
          </p:nvPr>
        </p:nvSpPr>
        <p:spPr/>
        <p:txBody>
          <a:bodyPr/>
          <a:lstStyle/>
          <a:p>
            <a:r>
              <a:rPr lang="zh-CN" altLang="en-US" dirty="0" smtClean="0"/>
              <a:t>好的分就高</a:t>
            </a:r>
            <a:endParaRPr lang="en-US" altLang="zh-CN" dirty="0" smtClean="0"/>
          </a:p>
          <a:p>
            <a:r>
              <a:rPr lang="zh-CN" altLang="en-US" dirty="0"/>
              <a:t>如果有限制</a:t>
            </a:r>
            <a:r>
              <a:rPr lang="zh-CN" altLang="en-US" dirty="0" smtClean="0"/>
              <a:t>条件，不满足限制条件的，直接杀死</a:t>
            </a:r>
            <a:endParaRPr lang="zh-CN" altLang="en-US" dirty="0"/>
          </a:p>
        </p:txBody>
      </p:sp>
    </p:spTree>
    <p:extLst>
      <p:ext uri="{BB962C8B-B14F-4D97-AF65-F5344CB8AC3E}">
        <p14:creationId xmlns:p14="http://schemas.microsoft.com/office/powerpoint/2010/main" val="25135276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TotalTime>
  <Words>1020</Words>
  <Application>Microsoft Office PowerPoint</Application>
  <PresentationFormat>宽屏</PresentationFormat>
  <Paragraphs>94</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更多优化</vt:lpstr>
      <vt:lpstr>有很很多优化问题没有什么套路可以解</vt:lpstr>
      <vt:lpstr>但是你不可能把所有的情况都试一遍</vt:lpstr>
      <vt:lpstr>exploration and exploitation dilemma</vt:lpstr>
      <vt:lpstr>遗传算法</vt:lpstr>
      <vt:lpstr>遗传算法基本套路</vt:lpstr>
      <vt:lpstr>考虑背包问题</vt:lpstr>
      <vt:lpstr>定义一种染色体编码 就是用一种向量描述一个问题的解</vt:lpstr>
      <vt:lpstr>适应度函数</vt:lpstr>
      <vt:lpstr>产生下一代</vt:lpstr>
      <vt:lpstr>蚁群算法</vt:lpstr>
      <vt:lpstr>蚁群算法</vt:lpstr>
      <vt:lpstr>蚁群算法基本套路</vt:lpstr>
      <vt:lpstr>PowerPoint 演示文稿</vt:lpstr>
      <vt:lpstr>这里加些公式</vt:lpstr>
      <vt:lpstr>模拟退火</vt:lpstr>
      <vt:lpstr>模拟退火的套路</vt:lpstr>
      <vt:lpstr>粒子群算法</vt:lpstr>
      <vt:lpstr>粒子群算法</vt:lpstr>
      <vt:lpstr>粒子群算法基本套路</vt:lpstr>
      <vt:lpstr>粒子群算法基本套路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更多优化</dc:title>
  <dc:creator>zheng jtext</dc:creator>
  <cp:lastModifiedBy>zheng jtext</cp:lastModifiedBy>
  <cp:revision>16</cp:revision>
  <dcterms:created xsi:type="dcterms:W3CDTF">2021-05-08T08:44:43Z</dcterms:created>
  <dcterms:modified xsi:type="dcterms:W3CDTF">2021-05-10T09:54:41Z</dcterms:modified>
</cp:coreProperties>
</file>