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60" r:id="rId6"/>
    <p:sldId id="262" r:id="rId7"/>
    <p:sldId id="263" r:id="rId8"/>
    <p:sldId id="259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C89"/>
    <a:srgbClr val="0000A1"/>
    <a:srgbClr val="1F6ED4"/>
    <a:srgbClr val="39BAE8"/>
    <a:srgbClr val="B9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3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8.xml"/><Relationship Id="rId2" Type="http://schemas.openxmlformats.org/officeDocument/2006/relationships/image" Target="../media/image1.png"/><Relationship Id="rId1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600">
                <a:solidFill>
                  <a:schemeClr val="accent1"/>
                </a:solidFill>
              </a:rPr>
              <a:t>前端项目</a:t>
            </a:r>
            <a:endParaRPr lang="zh-CN" altLang="en-US" sz="6600">
              <a:solidFill>
                <a:schemeClr val="accent1"/>
              </a:solidFill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单击此处添加副标题</a:t>
            </a:r>
            <a:endParaRPr lang="zh-CN" altLang="en-US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p>
            <a:r>
              <a:rPr lang="zh-CN" altLang="en-US" dirty="0">
                <a:solidFill>
                  <a:schemeClr val="accent1"/>
                </a:solidFill>
                <a:sym typeface="Arial" panose="020B0604020202020204" pitchFamily="34" charset="0"/>
              </a:rPr>
              <a:t>演讲者：吴钦飞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/>
              <a:t>前端工程化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820275" y="1654810"/>
            <a:ext cx="1309370" cy="39477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 fontAlgn="t">
              <a:lnSpc>
                <a:spcPct val="90000"/>
              </a:lnSpc>
            </a:pPr>
            <a:r>
              <a:rPr lang="zh-CN" altLang="en-US" sz="1600"/>
              <a:t>规范化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376680" y="4672965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自动化</a:t>
            </a:r>
            <a:endParaRPr lang="en-US" altLang="zh-CN" sz="1200"/>
          </a:p>
        </p:txBody>
      </p:sp>
      <p:sp>
        <p:nvSpPr>
          <p:cNvPr id="3" name="矩形 2"/>
          <p:cNvSpPr/>
          <p:nvPr/>
        </p:nvSpPr>
        <p:spPr>
          <a:xfrm>
            <a:off x="1376680" y="1654175"/>
            <a:ext cx="8254365" cy="17411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组件化</a:t>
            </a:r>
            <a:endParaRPr lang="en-US" altLang="zh-CN" sz="1200"/>
          </a:p>
        </p:txBody>
      </p:sp>
      <p:sp>
        <p:nvSpPr>
          <p:cNvPr id="6" name="矩形 5"/>
          <p:cNvSpPr/>
          <p:nvPr/>
        </p:nvSpPr>
        <p:spPr>
          <a:xfrm>
            <a:off x="1376680" y="3569970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模块化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28629"/>
            <a:ext cx="10852237" cy="441964"/>
          </a:xfrm>
        </p:spPr>
        <p:txBody>
          <a:bodyPr/>
          <a:p>
            <a:r>
              <a:rPr lang="zh-CN" altLang="en-US"/>
              <a:t>前端项目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3170" y="4427220"/>
            <a:ext cx="6787515" cy="69151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前端框架</a:t>
            </a:r>
            <a:endParaRPr lang="en-US" altLang="zh-CN" sz="900"/>
          </a:p>
          <a:p>
            <a:pPr algn="l"/>
            <a:r>
              <a:rPr lang="en-US" altLang="zh-CN" sz="1400"/>
              <a:t>Vue.js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9765665" y="2338705"/>
            <a:ext cx="1309370" cy="39477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 fontAlgn="t">
              <a:lnSpc>
                <a:spcPct val="90000"/>
              </a:lnSpc>
            </a:pPr>
            <a:endParaRPr lang="zh-CN" altLang="en-US" sz="800"/>
          </a:p>
          <a:p>
            <a:pPr algn="ctr" fontAlgn="t">
              <a:lnSpc>
                <a:spcPct val="90000"/>
              </a:lnSpc>
            </a:pPr>
            <a:r>
              <a:rPr lang="zh-CN" altLang="en-US" sz="1600"/>
              <a:t>规范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233170" y="5356860"/>
            <a:ext cx="8254365" cy="92900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构建</a:t>
            </a:r>
            <a:endParaRPr lang="en-US" altLang="zh-CN" sz="1600"/>
          </a:p>
          <a:p>
            <a:pPr algn="l"/>
            <a:r>
              <a:rPr lang="en-US" altLang="zh-CN" sz="1200"/>
              <a:t>webpack</a:t>
            </a:r>
            <a:endParaRPr lang="en-US" altLang="zh-CN" sz="1200"/>
          </a:p>
        </p:txBody>
      </p:sp>
      <p:sp>
        <p:nvSpPr>
          <p:cNvPr id="9" name="矩形 8"/>
          <p:cNvSpPr/>
          <p:nvPr/>
        </p:nvSpPr>
        <p:spPr>
          <a:xfrm>
            <a:off x="9911715" y="286766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项目</a:t>
            </a:r>
            <a:r>
              <a:rPr lang="zh-CN" altLang="en-US" sz="1200">
                <a:sym typeface="+mn-ea"/>
              </a:rPr>
              <a:t>结构</a:t>
            </a:r>
            <a:endParaRPr lang="zh-CN" altLang="en-US" sz="1200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16160" y="357251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命名</a:t>
            </a:r>
            <a:r>
              <a:rPr lang="zh-CN" altLang="en-US" sz="1200">
                <a:sym typeface="+mn-ea"/>
              </a:rPr>
              <a:t>规则</a:t>
            </a:r>
            <a:endParaRPr lang="zh-CN" altLang="en-US" sz="1200"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911715" y="4310380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代码风格</a:t>
            </a:r>
            <a:endParaRPr lang="zh-CN" altLang="en-US" sz="1200"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8545" y="5532120"/>
            <a:ext cx="118237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模块化</a:t>
            </a:r>
            <a:endParaRPr lang="zh-CN" altLang="en-US" sz="1600"/>
          </a:p>
          <a:p>
            <a:pPr algn="ctr"/>
            <a:r>
              <a:rPr lang="en-US" altLang="zh-CN" sz="1000"/>
              <a:t>esm / commonjs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6702425" y="5532120"/>
            <a:ext cx="88646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插件</a:t>
            </a:r>
            <a:endParaRPr lang="zh-CN" altLang="en-US"/>
          </a:p>
          <a:p>
            <a:pPr algn="ctr"/>
            <a:r>
              <a:rPr lang="zh-CN" altLang="en-US" sz="1000"/>
              <a:t>扩展功能</a:t>
            </a:r>
            <a:endParaRPr lang="zh-CN" altLang="en-US" sz="1000"/>
          </a:p>
        </p:txBody>
      </p:sp>
      <p:sp>
        <p:nvSpPr>
          <p:cNvPr id="15" name="矩形 14"/>
          <p:cNvSpPr/>
          <p:nvPr/>
        </p:nvSpPr>
        <p:spPr>
          <a:xfrm>
            <a:off x="3696335" y="5532120"/>
            <a:ext cx="1063625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编译</a:t>
            </a:r>
            <a:endParaRPr lang="zh-CN" altLang="en-US" sz="1400"/>
          </a:p>
          <a:p>
            <a:pPr algn="ctr"/>
            <a:r>
              <a:rPr lang="en-US" altLang="zh-CN" sz="1000"/>
              <a:t>TS / SCSS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4945380" y="5532120"/>
            <a:ext cx="1571625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dev-server</a:t>
            </a:r>
            <a:endParaRPr lang="en-US" altLang="zh-CN"/>
          </a:p>
          <a:p>
            <a:pPr algn="ctr"/>
            <a:r>
              <a:rPr lang="zh-CN" altLang="en-US" sz="1000"/>
              <a:t>实时编译</a:t>
            </a:r>
            <a:r>
              <a:rPr lang="en-US" altLang="zh-CN" sz="1000"/>
              <a:t> / </a:t>
            </a:r>
            <a:r>
              <a:rPr lang="zh-CN" altLang="en-US" sz="1000"/>
              <a:t>反向代理</a:t>
            </a:r>
            <a:endParaRPr lang="zh-CN" altLang="en-US" sz="1000"/>
          </a:p>
        </p:txBody>
      </p:sp>
      <p:sp>
        <p:nvSpPr>
          <p:cNvPr id="17" name="矩形 16"/>
          <p:cNvSpPr/>
          <p:nvPr/>
        </p:nvSpPr>
        <p:spPr>
          <a:xfrm>
            <a:off x="7774305" y="5532120"/>
            <a:ext cx="1267460" cy="57785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优化</a:t>
            </a:r>
            <a:endParaRPr lang="zh-CN" altLang="en-US" sz="1600"/>
          </a:p>
          <a:p>
            <a:pPr algn="ctr"/>
            <a:r>
              <a:rPr lang="zh-CN" altLang="en-US" sz="1000"/>
              <a:t>合并</a:t>
            </a:r>
            <a:r>
              <a:rPr lang="en-US" altLang="zh-CN" sz="1000"/>
              <a:t> / </a:t>
            </a:r>
            <a:r>
              <a:rPr lang="zh-CN" altLang="en-US" sz="1000"/>
              <a:t>混淆</a:t>
            </a:r>
            <a:r>
              <a:rPr lang="en-US" altLang="zh-CN" sz="1000"/>
              <a:t> / </a:t>
            </a:r>
            <a:r>
              <a:rPr lang="zh-CN" altLang="en-US" sz="1000"/>
              <a:t>压缩</a:t>
            </a:r>
            <a:endParaRPr lang="zh-CN" altLang="en-US" sz="1000"/>
          </a:p>
        </p:txBody>
      </p:sp>
      <p:sp>
        <p:nvSpPr>
          <p:cNvPr id="18" name="矩形 17"/>
          <p:cNvSpPr/>
          <p:nvPr/>
        </p:nvSpPr>
        <p:spPr>
          <a:xfrm>
            <a:off x="5351145" y="3385185"/>
            <a:ext cx="1267460" cy="79692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前端路由</a:t>
            </a:r>
            <a:endParaRPr lang="zh-CN" altLang="en-US" sz="1400"/>
          </a:p>
          <a:p>
            <a:pPr algn="ctr"/>
            <a:r>
              <a:rPr lang="en-US" altLang="zh-CN" sz="1000"/>
              <a:t>vue-router</a:t>
            </a:r>
            <a:endParaRPr lang="en-US" altLang="zh-CN" sz="1000"/>
          </a:p>
        </p:txBody>
      </p:sp>
      <p:sp>
        <p:nvSpPr>
          <p:cNvPr id="19" name="矩形 18"/>
          <p:cNvSpPr/>
          <p:nvPr/>
        </p:nvSpPr>
        <p:spPr>
          <a:xfrm>
            <a:off x="6753225" y="3385185"/>
            <a:ext cx="1267460" cy="79692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状态管理</a:t>
            </a:r>
            <a:endParaRPr lang="zh-CN" altLang="en-US" sz="1400"/>
          </a:p>
          <a:p>
            <a:pPr algn="ctr"/>
            <a:r>
              <a:rPr lang="en-US" altLang="zh-CN" sz="1000"/>
              <a:t>vuex</a:t>
            </a:r>
            <a:endParaRPr lang="en-US" altLang="zh-CN" sz="1000"/>
          </a:p>
        </p:txBody>
      </p:sp>
      <p:sp>
        <p:nvSpPr>
          <p:cNvPr id="21" name="矩形 20"/>
          <p:cNvSpPr/>
          <p:nvPr/>
        </p:nvSpPr>
        <p:spPr>
          <a:xfrm>
            <a:off x="1233170" y="3385185"/>
            <a:ext cx="3977640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基础组件库</a:t>
            </a:r>
            <a:endParaRPr lang="zh-CN" altLang="en-US" sz="1400"/>
          </a:p>
          <a:p>
            <a:pPr algn="l"/>
            <a:r>
              <a:rPr lang="en-US" altLang="zh-CN" sz="1200"/>
              <a:t>element-ui</a:t>
            </a:r>
            <a:endParaRPr lang="en-US" altLang="zh-CN" sz="1200"/>
          </a:p>
        </p:txBody>
      </p:sp>
      <p:sp>
        <p:nvSpPr>
          <p:cNvPr id="24" name="矩形 23"/>
          <p:cNvSpPr/>
          <p:nvPr/>
        </p:nvSpPr>
        <p:spPr>
          <a:xfrm>
            <a:off x="2348230" y="3535045"/>
            <a:ext cx="64897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Button</a:t>
            </a:r>
            <a:endParaRPr lang="en-US" altLang="zh-CN" sz="1200"/>
          </a:p>
        </p:txBody>
      </p:sp>
      <p:sp>
        <p:nvSpPr>
          <p:cNvPr id="28" name="矩形 27"/>
          <p:cNvSpPr/>
          <p:nvPr/>
        </p:nvSpPr>
        <p:spPr>
          <a:xfrm>
            <a:off x="3167380" y="3535045"/>
            <a:ext cx="63500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Form</a:t>
            </a:r>
            <a:endParaRPr lang="en-US" altLang="zh-CN" sz="1200"/>
          </a:p>
        </p:txBody>
      </p:sp>
      <p:sp>
        <p:nvSpPr>
          <p:cNvPr id="29" name="矩形 28"/>
          <p:cNvSpPr/>
          <p:nvPr/>
        </p:nvSpPr>
        <p:spPr>
          <a:xfrm>
            <a:off x="3967480" y="3535045"/>
            <a:ext cx="9823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Datepicker</a:t>
            </a:r>
            <a:endParaRPr lang="en-US" altLang="zh-CN" sz="1200"/>
          </a:p>
        </p:txBody>
      </p:sp>
      <p:sp>
        <p:nvSpPr>
          <p:cNvPr id="30" name="矩形 29"/>
          <p:cNvSpPr/>
          <p:nvPr/>
        </p:nvSpPr>
        <p:spPr>
          <a:xfrm>
            <a:off x="3775710" y="4529455"/>
            <a:ext cx="64897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MV“C”</a:t>
            </a:r>
            <a:endParaRPr lang="en-US" altLang="zh-CN" sz="1200"/>
          </a:p>
        </p:txBody>
      </p:sp>
      <p:sp>
        <p:nvSpPr>
          <p:cNvPr id="31" name="矩形 30"/>
          <p:cNvSpPr/>
          <p:nvPr/>
        </p:nvSpPr>
        <p:spPr>
          <a:xfrm>
            <a:off x="4689475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模板引擎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5798820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数据绑定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6908165" y="4529455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事件绑定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2333625" y="4529455"/>
            <a:ext cx="117729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组件化</a:t>
            </a:r>
            <a:endParaRPr lang="zh-CN" altLang="en-US" sz="1200"/>
          </a:p>
        </p:txBody>
      </p:sp>
      <p:sp>
        <p:nvSpPr>
          <p:cNvPr id="38" name="矩形 37"/>
          <p:cNvSpPr/>
          <p:nvPr/>
        </p:nvSpPr>
        <p:spPr>
          <a:xfrm>
            <a:off x="9911715" y="4967605"/>
            <a:ext cx="1014095" cy="48641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sym typeface="+mn-ea"/>
              </a:rPr>
              <a:t>API</a:t>
            </a:r>
            <a:endParaRPr lang="en-US" altLang="zh-CN" sz="1200"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57540" y="3398520"/>
            <a:ext cx="1229995" cy="172021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sz="1400"/>
              <a:t>Lib</a:t>
            </a:r>
            <a:endParaRPr lang="zh-CN" altLang="en-US" sz="1400"/>
          </a:p>
          <a:p>
            <a:pPr algn="ctr"/>
            <a:endParaRPr lang="en-US" altLang="zh-CN" sz="1000"/>
          </a:p>
        </p:txBody>
      </p:sp>
      <p:sp>
        <p:nvSpPr>
          <p:cNvPr id="41" name="矩形 40"/>
          <p:cNvSpPr/>
          <p:nvPr/>
        </p:nvSpPr>
        <p:spPr>
          <a:xfrm>
            <a:off x="8449945" y="3787140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HTTP</a:t>
            </a:r>
            <a:endParaRPr lang="en-US" altLang="zh-CN" sz="1200"/>
          </a:p>
          <a:p>
            <a:pPr algn="ctr"/>
            <a:r>
              <a:rPr lang="en-US" altLang="zh-CN" sz="1200"/>
              <a:t>axios.js</a:t>
            </a:r>
            <a:endParaRPr lang="en-US" altLang="zh-CN" sz="1200"/>
          </a:p>
        </p:txBody>
      </p:sp>
      <p:sp>
        <p:nvSpPr>
          <p:cNvPr id="42" name="矩形 41"/>
          <p:cNvSpPr/>
          <p:nvPr/>
        </p:nvSpPr>
        <p:spPr>
          <a:xfrm>
            <a:off x="8449945" y="4465320"/>
            <a:ext cx="84455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工具库</a:t>
            </a:r>
            <a:endParaRPr lang="en-US" altLang="zh-CN" sz="1200"/>
          </a:p>
          <a:p>
            <a:pPr algn="ctr"/>
            <a:r>
              <a:rPr lang="en-US" altLang="zh-CN" sz="1200"/>
              <a:t>Lodash</a:t>
            </a:r>
            <a:endParaRPr lang="en-US" altLang="zh-CN" sz="1200"/>
          </a:p>
        </p:txBody>
      </p:sp>
      <p:sp>
        <p:nvSpPr>
          <p:cNvPr id="43" name="矩形 42"/>
          <p:cNvSpPr/>
          <p:nvPr/>
        </p:nvSpPr>
        <p:spPr>
          <a:xfrm>
            <a:off x="1232535" y="2338705"/>
            <a:ext cx="3047365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业务组件库</a:t>
            </a:r>
            <a:endParaRPr lang="zh-CN" altLang="en-US" sz="1400"/>
          </a:p>
          <a:p>
            <a:pPr algn="l"/>
            <a:r>
              <a:rPr lang="en-US" altLang="zh-CN" sz="1200"/>
              <a:t>hui</a:t>
            </a:r>
            <a:endParaRPr lang="en-US" altLang="zh-CN" sz="1200"/>
          </a:p>
        </p:txBody>
      </p:sp>
      <p:sp>
        <p:nvSpPr>
          <p:cNvPr id="44" name="矩形 43"/>
          <p:cNvSpPr/>
          <p:nvPr/>
        </p:nvSpPr>
        <p:spPr>
          <a:xfrm>
            <a:off x="2348230" y="2491740"/>
            <a:ext cx="74803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HButton</a:t>
            </a:r>
            <a:endParaRPr lang="en-US" altLang="zh-CN" sz="1200"/>
          </a:p>
        </p:txBody>
      </p:sp>
      <p:sp>
        <p:nvSpPr>
          <p:cNvPr id="46" name="矩形 45"/>
          <p:cNvSpPr/>
          <p:nvPr/>
        </p:nvSpPr>
        <p:spPr>
          <a:xfrm>
            <a:off x="3262630" y="2491740"/>
            <a:ext cx="81534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Menu</a:t>
            </a:r>
            <a:endParaRPr lang="en-US" altLang="zh-CN" sz="1200"/>
          </a:p>
        </p:txBody>
      </p:sp>
      <p:sp>
        <p:nvSpPr>
          <p:cNvPr id="48" name="矩形 47"/>
          <p:cNvSpPr/>
          <p:nvPr/>
        </p:nvSpPr>
        <p:spPr>
          <a:xfrm>
            <a:off x="4428490" y="2338705"/>
            <a:ext cx="5059045" cy="801370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400"/>
              <a:t>模板库</a:t>
            </a:r>
            <a:endParaRPr lang="zh-CN" altLang="en-US" sz="1400"/>
          </a:p>
          <a:p>
            <a:pPr algn="l"/>
            <a:r>
              <a:rPr lang="zh-CN" altLang="en-US" sz="1000"/>
              <a:t>卡片库</a:t>
            </a:r>
            <a:endParaRPr lang="zh-CN" altLang="en-US" sz="1000"/>
          </a:p>
        </p:txBody>
      </p:sp>
      <p:sp>
        <p:nvSpPr>
          <p:cNvPr id="49" name="矩形 48"/>
          <p:cNvSpPr/>
          <p:nvPr/>
        </p:nvSpPr>
        <p:spPr>
          <a:xfrm>
            <a:off x="5210810" y="2491740"/>
            <a:ext cx="74803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Login</a:t>
            </a:r>
            <a:endParaRPr lang="en-US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6125210" y="2491740"/>
            <a:ext cx="815340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Sidebar</a:t>
            </a:r>
            <a:endParaRPr lang="en-US" altLang="zh-CN" sz="1200"/>
          </a:p>
        </p:txBody>
      </p:sp>
      <p:sp>
        <p:nvSpPr>
          <p:cNvPr id="51" name="矩形 50"/>
          <p:cNvSpPr/>
          <p:nvPr/>
        </p:nvSpPr>
        <p:spPr>
          <a:xfrm>
            <a:off x="7134860" y="2491740"/>
            <a:ext cx="9061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DataTable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8268335" y="2491740"/>
            <a:ext cx="906145" cy="50228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Layout</a:t>
            </a:r>
            <a:endParaRPr lang="en-US" altLang="zh-CN" sz="1200"/>
          </a:p>
        </p:txBody>
      </p:sp>
      <p:sp>
        <p:nvSpPr>
          <p:cNvPr id="57" name="矩形 56"/>
          <p:cNvSpPr/>
          <p:nvPr/>
        </p:nvSpPr>
        <p:spPr>
          <a:xfrm>
            <a:off x="1233170" y="1327150"/>
            <a:ext cx="9841865" cy="747395"/>
          </a:xfrm>
          <a:prstGeom prst="rect">
            <a:avLst/>
          </a:prstGeom>
          <a:solidFill>
            <a:srgbClr val="39BAE8"/>
          </a:solidFill>
          <a:ln>
            <a:solidFill>
              <a:srgbClr val="1F6E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业务开发</a:t>
            </a:r>
            <a:endParaRPr lang="en-US" altLang="zh-CN" sz="12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登录</a:t>
            </a:r>
            <a:endParaRPr lang="zh-CN" altLang="en-US"/>
          </a:p>
        </p:txBody>
      </p:sp>
      <p:sp>
        <p:nvSpPr>
          <p:cNvPr id="4" name="流程图: 准备 3"/>
          <p:cNvSpPr/>
          <p:nvPr/>
        </p:nvSpPr>
        <p:spPr>
          <a:xfrm>
            <a:off x="5156835" y="1118235"/>
            <a:ext cx="950595" cy="360045"/>
          </a:xfrm>
          <a:prstGeom prst="flowChartPreparation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开始</a:t>
            </a:r>
            <a:endParaRPr lang="zh-CN" altLang="en-US" sz="1200"/>
          </a:p>
        </p:txBody>
      </p:sp>
      <p:sp>
        <p:nvSpPr>
          <p:cNvPr id="5" name="流程图: 过程 4"/>
          <p:cNvSpPr/>
          <p:nvPr/>
        </p:nvSpPr>
        <p:spPr>
          <a:xfrm>
            <a:off x="4944745" y="1990090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输入账号</a:t>
            </a:r>
            <a:endParaRPr lang="zh-CN" altLang="en-US" sz="1400"/>
          </a:p>
        </p:txBody>
      </p:sp>
      <p:sp>
        <p:nvSpPr>
          <p:cNvPr id="6" name="流程图: 过程 5"/>
          <p:cNvSpPr/>
          <p:nvPr/>
        </p:nvSpPr>
        <p:spPr>
          <a:xfrm>
            <a:off x="4944745" y="2976880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发送请求</a:t>
            </a:r>
            <a:endParaRPr lang="zh-CN" altLang="en-US" sz="1400"/>
          </a:p>
        </p:txBody>
      </p:sp>
      <p:sp>
        <p:nvSpPr>
          <p:cNvPr id="7" name="流程图: 决策 6"/>
          <p:cNvSpPr>
            <a:spLocks noChangeAspect="1"/>
          </p:cNvSpPr>
          <p:nvPr/>
        </p:nvSpPr>
        <p:spPr>
          <a:xfrm>
            <a:off x="5452745" y="3963670"/>
            <a:ext cx="371475" cy="371475"/>
          </a:xfrm>
          <a:prstGeom prst="flowChartDecision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8" name="流程图: 过程 7"/>
          <p:cNvSpPr/>
          <p:nvPr/>
        </p:nvSpPr>
        <p:spPr>
          <a:xfrm>
            <a:off x="4944745" y="4846955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保存用户信息</a:t>
            </a:r>
            <a:endParaRPr lang="zh-CN" altLang="en-US" sz="1400"/>
          </a:p>
        </p:txBody>
      </p:sp>
      <p:cxnSp>
        <p:nvCxnSpPr>
          <p:cNvPr id="10" name="肘形连接符 9"/>
          <p:cNvCxnSpPr>
            <a:stCxn id="7" idx="3"/>
            <a:endCxn id="5" idx="3"/>
          </p:cNvCxnSpPr>
          <p:nvPr/>
        </p:nvCxnSpPr>
        <p:spPr>
          <a:xfrm flipV="1">
            <a:off x="5824220" y="2227580"/>
            <a:ext cx="508000" cy="1922145"/>
          </a:xfrm>
          <a:prstGeom prst="bentConnector3">
            <a:avLst>
              <a:gd name="adj1" fmla="val 146875"/>
            </a:avLst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632450" y="1478280"/>
            <a:ext cx="635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6" idx="0"/>
          </p:cNvCxnSpPr>
          <p:nvPr/>
        </p:nvCxnSpPr>
        <p:spPr>
          <a:xfrm>
            <a:off x="5638800" y="2465070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2"/>
            <a:endCxn id="7" idx="0"/>
          </p:cNvCxnSpPr>
          <p:nvPr/>
        </p:nvCxnSpPr>
        <p:spPr>
          <a:xfrm>
            <a:off x="5638800" y="3451860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8" idx="0"/>
          </p:cNvCxnSpPr>
          <p:nvPr/>
        </p:nvCxnSpPr>
        <p:spPr>
          <a:xfrm>
            <a:off x="5638800" y="4335145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过程 14"/>
          <p:cNvSpPr/>
          <p:nvPr/>
        </p:nvSpPr>
        <p:spPr>
          <a:xfrm>
            <a:off x="2836545" y="4427220"/>
            <a:ext cx="1387475" cy="474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内存：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vuex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2418715" y="5074285"/>
            <a:ext cx="1805305" cy="474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硬盘：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localStorage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曲线连接符 16"/>
          <p:cNvCxnSpPr>
            <a:stCxn id="8" idx="1"/>
            <a:endCxn id="15" idx="3"/>
          </p:cNvCxnSpPr>
          <p:nvPr/>
        </p:nvCxnSpPr>
        <p:spPr>
          <a:xfrm rot="10800000">
            <a:off x="4224020" y="4664710"/>
            <a:ext cx="720725" cy="419735"/>
          </a:xfrm>
          <a:prstGeom prst="curvedConnector3">
            <a:avLst>
              <a:gd name="adj1" fmla="val 4995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1"/>
            <a:endCxn id="16" idx="3"/>
          </p:cNvCxnSpPr>
          <p:nvPr/>
        </p:nvCxnSpPr>
        <p:spPr>
          <a:xfrm rot="10800000" flipV="1">
            <a:off x="4224020" y="5084445"/>
            <a:ext cx="720725" cy="227330"/>
          </a:xfrm>
          <a:prstGeom prst="curvedConnector3">
            <a:avLst>
              <a:gd name="adj1" fmla="val 4995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/>
          <p:cNvSpPr/>
          <p:nvPr/>
        </p:nvSpPr>
        <p:spPr>
          <a:xfrm>
            <a:off x="5193030" y="5833745"/>
            <a:ext cx="899795" cy="360045"/>
          </a:xfrm>
          <a:prstGeom prst="flowChartTerminator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结束</a:t>
            </a:r>
            <a:endParaRPr lang="zh-CN" altLang="en-US" sz="1200"/>
          </a:p>
        </p:txBody>
      </p:sp>
      <p:cxnSp>
        <p:nvCxnSpPr>
          <p:cNvPr id="20" name="直接箭头连接符 19"/>
          <p:cNvCxnSpPr>
            <a:stCxn id="8" idx="2"/>
            <a:endCxn id="19" idx="0"/>
          </p:cNvCxnSpPr>
          <p:nvPr/>
        </p:nvCxnSpPr>
        <p:spPr>
          <a:xfrm>
            <a:off x="5638800" y="5321935"/>
            <a:ext cx="4445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494780" y="3037205"/>
            <a:ext cx="836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1">
                    <a:lumMod val="50000"/>
                  </a:schemeClr>
                </a:solidFill>
              </a:rPr>
              <a:t>失败</a:t>
            </a:r>
            <a:endParaRPr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流程图: 过程 21"/>
          <p:cNvSpPr/>
          <p:nvPr/>
        </p:nvSpPr>
        <p:spPr>
          <a:xfrm>
            <a:off x="2835910" y="1992630"/>
            <a:ext cx="1387475" cy="474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表单验证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5" idx="1"/>
            <a:endCxn id="22" idx="3"/>
          </p:cNvCxnSpPr>
          <p:nvPr/>
        </p:nvCxnSpPr>
        <p:spPr>
          <a:xfrm rot="10800000" flipV="1">
            <a:off x="4223385" y="2227580"/>
            <a:ext cx="721360" cy="2540"/>
          </a:xfrm>
          <a:prstGeom prst="curvedConnector3">
            <a:avLst>
              <a:gd name="adj1" fmla="val 50000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应用初始化</a:t>
            </a:r>
            <a:endParaRPr lang="zh-CN" altLang="en-US"/>
          </a:p>
        </p:txBody>
      </p:sp>
      <p:sp>
        <p:nvSpPr>
          <p:cNvPr id="4" name="流程图: 准备 3"/>
          <p:cNvSpPr/>
          <p:nvPr/>
        </p:nvSpPr>
        <p:spPr>
          <a:xfrm>
            <a:off x="5156835" y="1118235"/>
            <a:ext cx="950595" cy="360045"/>
          </a:xfrm>
          <a:prstGeom prst="flowChartPreparation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开始</a:t>
            </a:r>
            <a:endParaRPr lang="zh-CN" altLang="en-US" sz="1200"/>
          </a:p>
        </p:txBody>
      </p:sp>
      <p:sp>
        <p:nvSpPr>
          <p:cNvPr id="5" name="流程图: 过程 4"/>
          <p:cNvSpPr/>
          <p:nvPr/>
        </p:nvSpPr>
        <p:spPr>
          <a:xfrm>
            <a:off x="4944745" y="1990090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校验登录信息</a:t>
            </a:r>
            <a:endParaRPr lang="zh-CN" altLang="en-US" sz="1400"/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>
            <a:off x="5632450" y="1478280"/>
            <a:ext cx="635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24" idx="0"/>
          </p:cNvCxnSpPr>
          <p:nvPr/>
        </p:nvCxnSpPr>
        <p:spPr>
          <a:xfrm>
            <a:off x="5638800" y="2465070"/>
            <a:ext cx="4445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终止 18"/>
          <p:cNvSpPr/>
          <p:nvPr/>
        </p:nvSpPr>
        <p:spPr>
          <a:xfrm>
            <a:off x="5193030" y="5833745"/>
            <a:ext cx="899795" cy="360045"/>
          </a:xfrm>
          <a:prstGeom prst="flowChartTerminator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结束</a:t>
            </a:r>
            <a:endParaRPr lang="zh-CN" altLang="en-US" sz="1200"/>
          </a:p>
        </p:txBody>
      </p:sp>
      <p:cxnSp>
        <p:nvCxnSpPr>
          <p:cNvPr id="20" name="直接箭头连接符 19"/>
          <p:cNvCxnSpPr>
            <a:stCxn id="28" idx="2"/>
            <a:endCxn id="19" idx="0"/>
          </p:cNvCxnSpPr>
          <p:nvPr/>
        </p:nvCxnSpPr>
        <p:spPr>
          <a:xfrm>
            <a:off x="5643245" y="5321935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2836545" y="1061085"/>
            <a:ext cx="1387475" cy="474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打开页面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曲线连接符 22"/>
          <p:cNvCxnSpPr>
            <a:stCxn id="4" idx="1"/>
            <a:endCxn id="22" idx="3"/>
          </p:cNvCxnSpPr>
          <p:nvPr/>
        </p:nvCxnSpPr>
        <p:spPr>
          <a:xfrm rot="10800000">
            <a:off x="4224020" y="1298575"/>
            <a:ext cx="932815" cy="3175"/>
          </a:xfrm>
          <a:prstGeom prst="curvedConnector2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过程 2"/>
          <p:cNvSpPr/>
          <p:nvPr/>
        </p:nvSpPr>
        <p:spPr>
          <a:xfrm>
            <a:off x="1419225" y="1990725"/>
            <a:ext cx="2804795" cy="474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发送请求校验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localStorage 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</a:rPr>
              <a:t>中的</a:t>
            </a: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 token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曲线连接符 8"/>
          <p:cNvCxnSpPr>
            <a:stCxn id="5" idx="1"/>
            <a:endCxn id="3" idx="3"/>
          </p:cNvCxnSpPr>
          <p:nvPr/>
        </p:nvCxnSpPr>
        <p:spPr>
          <a:xfrm rot="10800000" flipV="1">
            <a:off x="4224020" y="2227580"/>
            <a:ext cx="720725" cy="635"/>
          </a:xfrm>
          <a:prstGeom prst="curvedConnector3">
            <a:avLst>
              <a:gd name="adj1" fmla="val 4995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决策 23"/>
          <p:cNvSpPr>
            <a:spLocks noChangeAspect="1"/>
          </p:cNvSpPr>
          <p:nvPr/>
        </p:nvSpPr>
        <p:spPr>
          <a:xfrm>
            <a:off x="5457190" y="2976880"/>
            <a:ext cx="371475" cy="371475"/>
          </a:xfrm>
          <a:prstGeom prst="flowChartDecision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5" name="流程图: 过程 24"/>
          <p:cNvSpPr/>
          <p:nvPr/>
        </p:nvSpPr>
        <p:spPr>
          <a:xfrm>
            <a:off x="7345680" y="2916555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跳转登录页</a:t>
            </a:r>
            <a:endParaRPr lang="zh-CN" altLang="en-US" sz="1400"/>
          </a:p>
        </p:txBody>
      </p:sp>
      <p:cxnSp>
        <p:nvCxnSpPr>
          <p:cNvPr id="26" name="直接箭头连接符 25"/>
          <p:cNvCxnSpPr>
            <a:stCxn id="24" idx="3"/>
            <a:endCxn id="25" idx="1"/>
          </p:cNvCxnSpPr>
          <p:nvPr/>
        </p:nvCxnSpPr>
        <p:spPr>
          <a:xfrm flipV="1">
            <a:off x="5828665" y="3154045"/>
            <a:ext cx="1517015" cy="889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4949190" y="3860165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获取菜单数据</a:t>
            </a:r>
            <a:endParaRPr lang="zh-CN" altLang="en-US" sz="1400"/>
          </a:p>
        </p:txBody>
      </p:sp>
      <p:sp>
        <p:nvSpPr>
          <p:cNvPr id="28" name="流程图: 过程 27"/>
          <p:cNvSpPr/>
          <p:nvPr/>
        </p:nvSpPr>
        <p:spPr>
          <a:xfrm>
            <a:off x="4949190" y="4846955"/>
            <a:ext cx="1387475" cy="474980"/>
          </a:xfrm>
          <a:prstGeom prst="flowChartProcess">
            <a:avLst/>
          </a:prstGeom>
          <a:solidFill>
            <a:srgbClr val="39BA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构建前端路由</a:t>
            </a:r>
            <a:endParaRPr lang="zh-CN" altLang="en-US" sz="1400"/>
          </a:p>
        </p:txBody>
      </p:sp>
      <p:cxnSp>
        <p:nvCxnSpPr>
          <p:cNvPr id="29" name="直接箭头连接符 28"/>
          <p:cNvCxnSpPr>
            <a:stCxn id="24" idx="2"/>
            <a:endCxn id="27" idx="0"/>
          </p:cNvCxnSpPr>
          <p:nvPr/>
        </p:nvCxnSpPr>
        <p:spPr>
          <a:xfrm>
            <a:off x="5643245" y="3348355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7" idx="2"/>
            <a:endCxn id="28" idx="0"/>
          </p:cNvCxnSpPr>
          <p:nvPr/>
        </p:nvCxnSpPr>
        <p:spPr>
          <a:xfrm>
            <a:off x="5643245" y="4335145"/>
            <a:ext cx="0" cy="511810"/>
          </a:xfrm>
          <a:prstGeom prst="straightConnector1">
            <a:avLst/>
          </a:prstGeom>
          <a:solidFill>
            <a:srgbClr val="39BAE8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配色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4405" y="1911985"/>
            <a:ext cx="2662555" cy="30340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  <p:tag name="KSO_WM_SPECIAL_SOURCE" val="bdnull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7.xml><?xml version="1.0" encoding="utf-8"?>
<p:tagLst xmlns:p="http://schemas.openxmlformats.org/presentationml/2006/main">
  <p:tag name="KSO_WM_UNIT_PLACING_PICTURE_USER_VIEWPORT" val="{&quot;height&quot;:4778,&quot;width&quot;:4193}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PECIAL_SOURCE" val="bdnull"/>
</p:tagLst>
</file>

<file path=ppt/tags/tag139.xml><?xml version="1.0" encoding="utf-8"?>
<p:tagLst xmlns:p="http://schemas.openxmlformats.org/presentationml/2006/main">
  <p:tag name="KSO_DOCER_TEMPLATE_OPEN_ONCE_MARK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</Words>
  <Application>WPS 演示</Application>
  <PresentationFormat>宽屏</PresentationFormat>
  <Paragraphs>143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前端项目</vt:lpstr>
      <vt:lpstr>前端工程化</vt:lpstr>
      <vt:lpstr>前端项目</vt:lpstr>
      <vt:lpstr>PowerPoint 演示文稿</vt:lpstr>
      <vt:lpstr>登录</vt:lpstr>
      <vt:lpstr>配色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wuqinfei</cp:lastModifiedBy>
  <cp:revision>173</cp:revision>
  <dcterms:created xsi:type="dcterms:W3CDTF">2021-12-25T06:04:00Z</dcterms:created>
  <dcterms:modified xsi:type="dcterms:W3CDTF">2021-12-28T09:10:01Z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C6679659FC9A4CABAC0B84203ACAAD76</vt:lpwstr>
  </property>
  <property fmtid="{D5CDD505-2E9C-101B-9397-08002B2CF9AE}" pid="3" name="KSOProductBuildVer">
    <vt:lpwstr>2052-11.1.0.11194</vt:lpwstr>
  </property>
</Properties>
</file>