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60" r:id="rId6"/>
    <p:sldId id="262" r:id="rId7"/>
    <p:sldId id="263" r:id="rId8"/>
    <p:sldId id="259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27882"/>
    <a:srgbClr val="DB5762"/>
    <a:srgbClr val="51C995"/>
    <a:srgbClr val="61CEA1"/>
    <a:srgbClr val="3AB986"/>
    <a:srgbClr val="2BC783"/>
    <a:srgbClr val="35BD85"/>
    <a:srgbClr val="5B7080"/>
    <a:srgbClr val="647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139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8.xml"/><Relationship Id="rId2" Type="http://schemas.openxmlformats.org/officeDocument/2006/relationships/image" Target="../media/image1.jpeg"/><Relationship Id="rId1" Type="http://schemas.openxmlformats.org/officeDocument/2006/relationships/tags" Target="../tags/tag1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600">
                <a:solidFill>
                  <a:srgbClr val="3AB986"/>
                </a:solidFill>
              </a:rPr>
              <a:t>前端项目</a:t>
            </a:r>
            <a:endParaRPr lang="zh-CN" altLang="en-US" sz="6600">
              <a:solidFill>
                <a:srgbClr val="3AB986"/>
              </a:solidFill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单击此处添加副标题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p>
            <a:r>
              <a:rPr lang="zh-CN" altLang="en-US" dirty="0">
                <a:solidFill>
                  <a:srgbClr val="3AB986"/>
                </a:solidFill>
                <a:sym typeface="Arial" panose="020B0604020202020204" pitchFamily="34" charset="0"/>
              </a:rPr>
              <a:t>演讲者：吴钦飞</a:t>
            </a:r>
            <a:endParaRPr lang="zh-CN" altLang="en-US" dirty="0">
              <a:solidFill>
                <a:srgbClr val="3AB986"/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28629"/>
            <a:ext cx="10852237" cy="441964"/>
          </a:xfrm>
        </p:spPr>
        <p:txBody>
          <a:bodyPr/>
          <a:p>
            <a:r>
              <a:rPr lang="zh-CN" altLang="en-US">
                <a:solidFill>
                  <a:srgbClr val="3AB986"/>
                </a:solidFill>
              </a:rPr>
              <a:t>前端工程化</a:t>
            </a:r>
            <a:endParaRPr lang="zh-CN" altLang="en-US">
              <a:solidFill>
                <a:srgbClr val="3AB98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96275" y="1654810"/>
            <a:ext cx="1309370" cy="3947795"/>
          </a:xfrm>
          <a:prstGeom prst="rect">
            <a:avLst/>
          </a:prstGeom>
          <a:solidFill>
            <a:srgbClr val="DB5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规范化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1675" y="4672965"/>
            <a:ext cx="6135370" cy="929005"/>
          </a:xfrm>
          <a:prstGeom prst="rect">
            <a:avLst/>
          </a:prstGeom>
          <a:solidFill>
            <a:srgbClr val="5B7080"/>
          </a:solidFill>
          <a:ln>
            <a:solidFill>
              <a:srgbClr val="5B7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自动化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1675" y="1654175"/>
            <a:ext cx="6135370" cy="1741170"/>
          </a:xfrm>
          <a:prstGeom prst="rect">
            <a:avLst/>
          </a:prstGeom>
          <a:solidFill>
            <a:srgbClr val="3AB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组件化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U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进行拆分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1675" y="3569970"/>
            <a:ext cx="6135370" cy="929005"/>
          </a:xfrm>
          <a:prstGeom prst="rect">
            <a:avLst/>
          </a:prstGeom>
          <a:solidFill>
            <a:srgbClr val="8F7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模块化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代码进行拆分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67999"/>
            <a:ext cx="10852237" cy="441964"/>
          </a:xfrm>
        </p:spPr>
        <p:txBody>
          <a:bodyPr/>
          <a:p>
            <a:r>
              <a:rPr lang="zh-CN" altLang="en-US">
                <a:solidFill>
                  <a:srgbClr val="3AB986"/>
                </a:solidFill>
              </a:rPr>
              <a:t>前端项目</a:t>
            </a:r>
            <a:endParaRPr lang="zh-CN" altLang="en-US">
              <a:solidFill>
                <a:srgbClr val="3AB986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33170" y="3769995"/>
            <a:ext cx="6787515" cy="720000"/>
          </a:xfrm>
          <a:prstGeom prst="rect">
            <a:avLst/>
          </a:prstGeom>
          <a:solidFill>
            <a:srgbClr val="3AB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前端框架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Vue.js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22790" y="2005330"/>
            <a:ext cx="1309370" cy="4072255"/>
          </a:xfrm>
          <a:prstGeom prst="rect">
            <a:avLst/>
          </a:prstGeom>
          <a:solidFill>
            <a:srgbClr val="DB5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规范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3170" y="5356860"/>
            <a:ext cx="8253730" cy="720090"/>
          </a:xfrm>
          <a:prstGeom prst="rect">
            <a:avLst/>
          </a:prstGeom>
          <a:solidFill>
            <a:srgbClr val="5B7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构建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webpack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68840" y="2534285"/>
            <a:ext cx="1014095" cy="504000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bg1"/>
                </a:solidFill>
                <a:sym typeface="+mn-ea"/>
              </a:rPr>
              <a:t>项目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结构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73285" y="3239135"/>
            <a:ext cx="1014095" cy="504000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编码风格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68840" y="4608830"/>
            <a:ext cx="1014095" cy="504000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bg1"/>
                </a:solidFill>
                <a:sym typeface="+mn-ea"/>
              </a:rPr>
              <a:t>文档规范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95950" y="5465445"/>
            <a:ext cx="1077595" cy="504190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插件</a:t>
            </a:r>
            <a:endParaRPr lang="zh-CN" altLang="en-US"/>
          </a:p>
          <a:p>
            <a:pPr algn="ctr"/>
            <a:r>
              <a:rPr lang="zh-CN" altLang="en-US" sz="1000"/>
              <a:t>扩展功能</a:t>
            </a:r>
            <a:endParaRPr lang="zh-CN" altLang="en-US" sz="1000"/>
          </a:p>
        </p:txBody>
      </p:sp>
      <p:sp>
        <p:nvSpPr>
          <p:cNvPr id="15" name="矩形 14"/>
          <p:cNvSpPr/>
          <p:nvPr/>
        </p:nvSpPr>
        <p:spPr>
          <a:xfrm>
            <a:off x="2345055" y="5465445"/>
            <a:ext cx="1175385" cy="504190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编译</a:t>
            </a:r>
            <a:endParaRPr lang="zh-CN" altLang="en-US" sz="1400"/>
          </a:p>
          <a:p>
            <a:pPr algn="ctr"/>
            <a:r>
              <a:rPr lang="en-US" altLang="zh-CN" sz="1000"/>
              <a:t>TS / SCSS</a:t>
            </a:r>
            <a:endParaRPr lang="en-US" altLang="zh-CN" sz="1000"/>
          </a:p>
        </p:txBody>
      </p:sp>
      <p:sp>
        <p:nvSpPr>
          <p:cNvPr id="16" name="矩形 15"/>
          <p:cNvSpPr/>
          <p:nvPr/>
        </p:nvSpPr>
        <p:spPr>
          <a:xfrm>
            <a:off x="3639185" y="5465445"/>
            <a:ext cx="1910715" cy="504190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dev-server</a:t>
            </a:r>
            <a:endParaRPr lang="en-US" altLang="zh-CN"/>
          </a:p>
          <a:p>
            <a:pPr algn="ctr"/>
            <a:r>
              <a:rPr lang="zh-CN" altLang="en-US" sz="1000"/>
              <a:t>实时编译</a:t>
            </a:r>
            <a:r>
              <a:rPr lang="en-US" altLang="zh-CN" sz="1000"/>
              <a:t> / </a:t>
            </a:r>
            <a:r>
              <a:rPr lang="zh-CN" altLang="en-US" sz="1000"/>
              <a:t>反向代理</a:t>
            </a:r>
            <a:endParaRPr lang="zh-CN" altLang="en-US" sz="1000"/>
          </a:p>
        </p:txBody>
      </p:sp>
      <p:sp>
        <p:nvSpPr>
          <p:cNvPr id="17" name="矩形 16"/>
          <p:cNvSpPr/>
          <p:nvPr/>
        </p:nvSpPr>
        <p:spPr>
          <a:xfrm>
            <a:off x="6908800" y="5465445"/>
            <a:ext cx="1541145" cy="504190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优化</a:t>
            </a:r>
            <a:endParaRPr lang="zh-CN" altLang="en-US" sz="1600"/>
          </a:p>
          <a:p>
            <a:pPr algn="ctr"/>
            <a:r>
              <a:rPr lang="zh-CN" altLang="en-US" sz="1000"/>
              <a:t>合并</a:t>
            </a:r>
            <a:r>
              <a:rPr lang="en-US" altLang="zh-CN" sz="1000"/>
              <a:t> / </a:t>
            </a:r>
            <a:r>
              <a:rPr lang="zh-CN" altLang="en-US" sz="1000"/>
              <a:t>混淆</a:t>
            </a:r>
            <a:r>
              <a:rPr lang="en-US" altLang="zh-CN" sz="1000"/>
              <a:t> / </a:t>
            </a:r>
            <a:r>
              <a:rPr lang="zh-CN" altLang="en-US" sz="1000"/>
              <a:t>压缩</a:t>
            </a:r>
            <a:endParaRPr lang="zh-CN" altLang="en-US" sz="1000"/>
          </a:p>
        </p:txBody>
      </p:sp>
      <p:sp>
        <p:nvSpPr>
          <p:cNvPr id="18" name="矩形 17"/>
          <p:cNvSpPr/>
          <p:nvPr/>
        </p:nvSpPr>
        <p:spPr>
          <a:xfrm>
            <a:off x="5351145" y="2880360"/>
            <a:ext cx="1267460" cy="720000"/>
          </a:xfrm>
          <a:prstGeom prst="rect">
            <a:avLst/>
          </a:prstGeom>
          <a:solidFill>
            <a:srgbClr val="FCB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前端路由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vue-router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53225" y="2880360"/>
            <a:ext cx="1267460" cy="720000"/>
          </a:xfrm>
          <a:prstGeom prst="rect">
            <a:avLst/>
          </a:prstGeom>
          <a:solidFill>
            <a:srgbClr val="FCB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状态管理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vuex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33170" y="2880360"/>
            <a:ext cx="3977640" cy="720000"/>
          </a:xfrm>
          <a:prstGeom prst="rect">
            <a:avLst/>
          </a:prstGeom>
          <a:solidFill>
            <a:srgbClr val="3AB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基础组件库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element-ui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8230" y="3030220"/>
            <a:ext cx="648970" cy="502285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0A87D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bg1"/>
                </a:solidFill>
                <a:sym typeface="+mn-ea"/>
              </a:rPr>
              <a:t>Button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167380" y="3030220"/>
            <a:ext cx="635000" cy="502285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0A87D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bg1"/>
                </a:solidFill>
                <a:sym typeface="+mn-ea"/>
              </a:rPr>
              <a:t>Form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67480" y="3030220"/>
            <a:ext cx="982345" cy="502285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bg1"/>
                </a:solidFill>
                <a:sym typeface="+mn-ea"/>
              </a:rPr>
              <a:t>Datepicker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75710" y="3872230"/>
            <a:ext cx="648970" cy="502285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MV“C”</a:t>
            </a:r>
            <a:endParaRPr lang="en-US" altLang="zh-CN" sz="1200"/>
          </a:p>
        </p:txBody>
      </p:sp>
      <p:sp>
        <p:nvSpPr>
          <p:cNvPr id="31" name="矩形 30"/>
          <p:cNvSpPr/>
          <p:nvPr/>
        </p:nvSpPr>
        <p:spPr>
          <a:xfrm>
            <a:off x="4689475" y="3872230"/>
            <a:ext cx="844550" cy="502285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模板引擎</a:t>
            </a:r>
            <a:endParaRPr lang="zh-CN" altLang="en-US" sz="1200"/>
          </a:p>
        </p:txBody>
      </p:sp>
      <p:sp>
        <p:nvSpPr>
          <p:cNvPr id="33" name="矩形 32"/>
          <p:cNvSpPr/>
          <p:nvPr/>
        </p:nvSpPr>
        <p:spPr>
          <a:xfrm>
            <a:off x="5798820" y="3872230"/>
            <a:ext cx="844550" cy="502285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数据绑定</a:t>
            </a:r>
            <a:endParaRPr lang="zh-CN" altLang="en-US" sz="1200"/>
          </a:p>
        </p:txBody>
      </p:sp>
      <p:sp>
        <p:nvSpPr>
          <p:cNvPr id="34" name="矩形 33"/>
          <p:cNvSpPr/>
          <p:nvPr/>
        </p:nvSpPr>
        <p:spPr>
          <a:xfrm>
            <a:off x="6908165" y="3872230"/>
            <a:ext cx="844550" cy="502285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事件绑定</a:t>
            </a:r>
            <a:endParaRPr lang="zh-CN" altLang="en-US" sz="1200"/>
          </a:p>
        </p:txBody>
      </p:sp>
      <p:sp>
        <p:nvSpPr>
          <p:cNvPr id="35" name="矩形 34"/>
          <p:cNvSpPr/>
          <p:nvPr/>
        </p:nvSpPr>
        <p:spPr>
          <a:xfrm>
            <a:off x="2333625" y="3872230"/>
            <a:ext cx="1177290" cy="502285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>
                <a:sym typeface="+mn-ea"/>
              </a:rPr>
              <a:t>组件化</a:t>
            </a:r>
            <a:endParaRPr lang="zh-CN" altLang="en-US" sz="1400"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768840" y="5266055"/>
            <a:ext cx="1014095" cy="504000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bg1"/>
                </a:solidFill>
                <a:sym typeface="+mn-ea"/>
              </a:rPr>
              <a:t>组件管理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248015" y="2884170"/>
            <a:ext cx="1229995" cy="1606550"/>
          </a:xfrm>
          <a:prstGeom prst="rect">
            <a:avLst/>
          </a:prstGeom>
          <a:solidFill>
            <a:srgbClr val="FCB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Lib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449945" y="3187065"/>
            <a:ext cx="844550" cy="502285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bg1"/>
                </a:solidFill>
                <a:sym typeface="+mn-ea"/>
              </a:rPr>
              <a:t>HTTP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bg1"/>
                </a:solidFill>
                <a:sym typeface="+mn-ea"/>
              </a:rPr>
              <a:t>axios.js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449945" y="3865245"/>
            <a:ext cx="844550" cy="502285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bg1"/>
                </a:solidFill>
                <a:sym typeface="+mn-ea"/>
              </a:rPr>
              <a:t>工具库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bg1"/>
                </a:solidFill>
                <a:sym typeface="+mn-ea"/>
              </a:rPr>
              <a:t>Lodash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32535" y="2005330"/>
            <a:ext cx="3047365" cy="720000"/>
          </a:xfrm>
          <a:prstGeom prst="rect">
            <a:avLst/>
          </a:prstGeom>
          <a:solidFill>
            <a:srgbClr val="3AB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业务组件库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hui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48230" y="2158365"/>
            <a:ext cx="748030" cy="502285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</a:rPr>
              <a:t>HButton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62630" y="2158365"/>
            <a:ext cx="815340" cy="502285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bg1"/>
                </a:solidFill>
                <a:sym typeface="+mn-ea"/>
              </a:rPr>
              <a:t>Menu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428490" y="2005330"/>
            <a:ext cx="5048885" cy="720000"/>
          </a:xfrm>
          <a:prstGeom prst="rect">
            <a:avLst/>
          </a:prstGeom>
          <a:solidFill>
            <a:srgbClr val="3AB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模板库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卡片库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210810" y="2158365"/>
            <a:ext cx="748030" cy="502285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bg1"/>
                </a:solidFill>
                <a:sym typeface="+mn-ea"/>
              </a:rPr>
              <a:t>Login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25210" y="2158365"/>
            <a:ext cx="815340" cy="502285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bg1"/>
                </a:solidFill>
                <a:sym typeface="+mn-ea"/>
              </a:rPr>
              <a:t>Sidebar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34860" y="2158365"/>
            <a:ext cx="906145" cy="502285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bg1"/>
                </a:solidFill>
                <a:sym typeface="+mn-ea"/>
              </a:rPr>
              <a:t>DataTable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68335" y="2158365"/>
            <a:ext cx="906145" cy="502285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bg1"/>
                </a:solidFill>
                <a:sym typeface="+mn-ea"/>
              </a:rPr>
              <a:t>Layout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33170" y="1270000"/>
            <a:ext cx="9698355" cy="582295"/>
          </a:xfrm>
          <a:prstGeom prst="rect">
            <a:avLst/>
          </a:prstGeom>
          <a:noFill/>
          <a:ln w="19050">
            <a:solidFill>
              <a:srgbClr val="3AB98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3AB98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业务开发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1900" y="4644390"/>
            <a:ext cx="8255000" cy="720000"/>
          </a:xfrm>
          <a:prstGeom prst="rect">
            <a:avLst/>
          </a:prstGeom>
          <a:solidFill>
            <a:srgbClr val="8F7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块系统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78095" y="4765675"/>
            <a:ext cx="761365" cy="504190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ESM</a:t>
            </a:r>
            <a:endParaRPr lang="en-US" altLang="zh-CN" sz="1400"/>
          </a:p>
        </p:txBody>
      </p:sp>
      <p:sp>
        <p:nvSpPr>
          <p:cNvPr id="27" name="矩形 26"/>
          <p:cNvSpPr/>
          <p:nvPr/>
        </p:nvSpPr>
        <p:spPr>
          <a:xfrm>
            <a:off x="6008370" y="4765675"/>
            <a:ext cx="1175385" cy="504190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CommonJS</a:t>
            </a:r>
            <a:endParaRPr lang="en-US" altLang="zh-CN" sz="1400"/>
          </a:p>
        </p:txBody>
      </p:sp>
      <p:sp>
        <p:nvSpPr>
          <p:cNvPr id="32" name="矩形 31"/>
          <p:cNvSpPr/>
          <p:nvPr/>
        </p:nvSpPr>
        <p:spPr>
          <a:xfrm>
            <a:off x="7361555" y="4765675"/>
            <a:ext cx="762000" cy="504190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AMD</a:t>
            </a:r>
            <a:endParaRPr lang="en-US" altLang="zh-CN" sz="1400"/>
          </a:p>
        </p:txBody>
      </p:sp>
      <p:sp>
        <p:nvSpPr>
          <p:cNvPr id="36" name="矩形 35"/>
          <p:cNvSpPr/>
          <p:nvPr/>
        </p:nvSpPr>
        <p:spPr>
          <a:xfrm>
            <a:off x="8321675" y="4765675"/>
            <a:ext cx="709930" cy="504190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UMD</a:t>
            </a:r>
            <a:endParaRPr lang="en-US" altLang="zh-CN" sz="1400"/>
          </a:p>
        </p:txBody>
      </p:sp>
      <p:sp>
        <p:nvSpPr>
          <p:cNvPr id="37" name="矩形 36"/>
          <p:cNvSpPr/>
          <p:nvPr/>
        </p:nvSpPr>
        <p:spPr>
          <a:xfrm>
            <a:off x="2348230" y="4761865"/>
            <a:ext cx="1175385" cy="504190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JS</a:t>
            </a:r>
            <a:r>
              <a:rPr lang="zh-CN" altLang="en-US" sz="1400"/>
              <a:t>模块化</a:t>
            </a:r>
            <a:endParaRPr lang="zh-CN" altLang="en-US" sz="1400"/>
          </a:p>
        </p:txBody>
      </p:sp>
      <p:sp>
        <p:nvSpPr>
          <p:cNvPr id="39" name="矩形 38"/>
          <p:cNvSpPr/>
          <p:nvPr/>
        </p:nvSpPr>
        <p:spPr>
          <a:xfrm>
            <a:off x="3699510" y="4761865"/>
            <a:ext cx="1175385" cy="504190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CSS</a:t>
            </a:r>
            <a:r>
              <a:rPr lang="zh-CN" altLang="en-US" sz="1400"/>
              <a:t>模块化</a:t>
            </a:r>
            <a:endParaRPr lang="zh-CN" altLang="en-US" sz="1400"/>
          </a:p>
        </p:txBody>
      </p:sp>
      <p:sp>
        <p:nvSpPr>
          <p:cNvPr id="47" name="矩形 46"/>
          <p:cNvSpPr/>
          <p:nvPr/>
        </p:nvSpPr>
        <p:spPr>
          <a:xfrm>
            <a:off x="9773285" y="3909695"/>
            <a:ext cx="1014095" cy="504000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前后端接口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登录</a:t>
            </a:r>
            <a:endParaRPr lang="zh-CN" altLang="en-US"/>
          </a:p>
        </p:txBody>
      </p:sp>
      <p:sp>
        <p:nvSpPr>
          <p:cNvPr id="4" name="流程图: 准备 3"/>
          <p:cNvSpPr/>
          <p:nvPr/>
        </p:nvSpPr>
        <p:spPr>
          <a:xfrm>
            <a:off x="5156835" y="1118235"/>
            <a:ext cx="950595" cy="360045"/>
          </a:xfrm>
          <a:prstGeom prst="flowChartPreparation">
            <a:avLst/>
          </a:prstGeom>
          <a:solidFill>
            <a:srgbClr val="3AB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开始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4944745" y="1990090"/>
            <a:ext cx="1387475" cy="474980"/>
          </a:xfrm>
          <a:prstGeom prst="flowChartProcess">
            <a:avLst/>
          </a:prstGeom>
          <a:solidFill>
            <a:srgbClr val="3AB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输入账号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4944745" y="2976880"/>
            <a:ext cx="1387475" cy="474980"/>
          </a:xfrm>
          <a:prstGeom prst="flowChartProcess">
            <a:avLst/>
          </a:prstGeom>
          <a:solidFill>
            <a:srgbClr val="3AB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发送请求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流程图: 决策 6"/>
          <p:cNvSpPr>
            <a:spLocks noChangeAspect="1"/>
          </p:cNvSpPr>
          <p:nvPr/>
        </p:nvSpPr>
        <p:spPr>
          <a:xfrm>
            <a:off x="5452745" y="3963670"/>
            <a:ext cx="371475" cy="371475"/>
          </a:xfrm>
          <a:prstGeom prst="flowChartDecision">
            <a:avLst/>
          </a:prstGeom>
          <a:solidFill>
            <a:srgbClr val="3AB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4944745" y="4846955"/>
            <a:ext cx="1387475" cy="474980"/>
          </a:xfrm>
          <a:prstGeom prst="flowChartProcess">
            <a:avLst/>
          </a:prstGeom>
          <a:solidFill>
            <a:srgbClr val="3AB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保存用户信息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0" name="肘形连接符 9"/>
          <p:cNvCxnSpPr>
            <a:stCxn id="7" idx="3"/>
            <a:endCxn id="5" idx="3"/>
          </p:cNvCxnSpPr>
          <p:nvPr/>
        </p:nvCxnSpPr>
        <p:spPr>
          <a:xfrm flipV="1">
            <a:off x="5824220" y="2227580"/>
            <a:ext cx="508000" cy="1922145"/>
          </a:xfrm>
          <a:prstGeom prst="bentConnector3">
            <a:avLst>
              <a:gd name="adj1" fmla="val 146875"/>
            </a:avLst>
          </a:prstGeom>
          <a:ln w="25400">
            <a:solidFill>
              <a:srgbClr val="8C979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5632450" y="1478280"/>
            <a:ext cx="6350" cy="511810"/>
          </a:xfrm>
          <a:prstGeom prst="straightConnector1">
            <a:avLst/>
          </a:prstGeom>
          <a:ln w="25400">
            <a:solidFill>
              <a:srgbClr val="8C979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>
            <a:off x="5638800" y="2465070"/>
            <a:ext cx="0" cy="511810"/>
          </a:xfrm>
          <a:prstGeom prst="straightConnector1">
            <a:avLst/>
          </a:prstGeom>
          <a:ln w="25400">
            <a:solidFill>
              <a:srgbClr val="8C979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>
          <a:xfrm>
            <a:off x="5638800" y="3451860"/>
            <a:ext cx="0" cy="511810"/>
          </a:xfrm>
          <a:prstGeom prst="straightConnector1">
            <a:avLst/>
          </a:prstGeom>
          <a:ln w="25400">
            <a:solidFill>
              <a:srgbClr val="8C979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>
          <a:xfrm>
            <a:off x="5638800" y="4335145"/>
            <a:ext cx="0" cy="511810"/>
          </a:xfrm>
          <a:prstGeom prst="straightConnector1">
            <a:avLst/>
          </a:prstGeom>
          <a:ln w="25400">
            <a:solidFill>
              <a:srgbClr val="8C979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/>
          <p:cNvSpPr/>
          <p:nvPr/>
        </p:nvSpPr>
        <p:spPr>
          <a:xfrm>
            <a:off x="2836545" y="4427220"/>
            <a:ext cx="1387475" cy="474980"/>
          </a:xfrm>
          <a:prstGeom prst="flowChartProcess">
            <a:avLst/>
          </a:prstGeom>
          <a:solidFill>
            <a:srgbClr val="5B7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内存：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vuex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流程图: 过程 15"/>
          <p:cNvSpPr/>
          <p:nvPr/>
        </p:nvSpPr>
        <p:spPr>
          <a:xfrm>
            <a:off x="2418715" y="5074285"/>
            <a:ext cx="1805305" cy="474980"/>
          </a:xfrm>
          <a:prstGeom prst="flowChartProcess">
            <a:avLst/>
          </a:prstGeom>
          <a:solidFill>
            <a:srgbClr val="5B7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硬盘：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localStorage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7" name="曲线连接符 16"/>
          <p:cNvCxnSpPr>
            <a:stCxn id="8" idx="1"/>
            <a:endCxn id="15" idx="3"/>
          </p:cNvCxnSpPr>
          <p:nvPr/>
        </p:nvCxnSpPr>
        <p:spPr>
          <a:xfrm rot="10800000">
            <a:off x="4224020" y="4664710"/>
            <a:ext cx="720725" cy="419735"/>
          </a:xfrm>
          <a:prstGeom prst="curvedConnector3">
            <a:avLst>
              <a:gd name="adj1" fmla="val 49956"/>
            </a:avLst>
          </a:prstGeom>
          <a:ln w="25400">
            <a:solidFill>
              <a:srgbClr val="C6C9CE"/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8" idx="1"/>
            <a:endCxn id="16" idx="3"/>
          </p:cNvCxnSpPr>
          <p:nvPr/>
        </p:nvCxnSpPr>
        <p:spPr>
          <a:xfrm rot="10800000" flipV="1">
            <a:off x="4224020" y="5084445"/>
            <a:ext cx="720725" cy="227330"/>
          </a:xfrm>
          <a:prstGeom prst="curvedConnector3">
            <a:avLst>
              <a:gd name="adj1" fmla="val 49956"/>
            </a:avLst>
          </a:prstGeom>
          <a:ln w="25400">
            <a:solidFill>
              <a:srgbClr val="C6C9CE"/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终止 18"/>
          <p:cNvSpPr/>
          <p:nvPr/>
        </p:nvSpPr>
        <p:spPr>
          <a:xfrm>
            <a:off x="5193030" y="5833745"/>
            <a:ext cx="899795" cy="360045"/>
          </a:xfrm>
          <a:prstGeom prst="flowChartTerminator">
            <a:avLst/>
          </a:prstGeom>
          <a:solidFill>
            <a:srgbClr val="3AB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结束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0" name="直接箭头连接符 19"/>
          <p:cNvCxnSpPr>
            <a:stCxn id="8" idx="2"/>
            <a:endCxn id="19" idx="0"/>
          </p:cNvCxnSpPr>
          <p:nvPr/>
        </p:nvCxnSpPr>
        <p:spPr>
          <a:xfrm>
            <a:off x="5638800" y="5321935"/>
            <a:ext cx="4445" cy="511810"/>
          </a:xfrm>
          <a:prstGeom prst="straightConnector1">
            <a:avLst/>
          </a:prstGeom>
          <a:ln w="25400">
            <a:solidFill>
              <a:srgbClr val="8C979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494780" y="3037205"/>
            <a:ext cx="836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失败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流程图: 过程 21"/>
          <p:cNvSpPr/>
          <p:nvPr/>
        </p:nvSpPr>
        <p:spPr>
          <a:xfrm>
            <a:off x="2835910" y="1992630"/>
            <a:ext cx="1387475" cy="474980"/>
          </a:xfrm>
          <a:prstGeom prst="flowChartProcess">
            <a:avLst/>
          </a:prstGeom>
          <a:solidFill>
            <a:srgbClr val="5B7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表单验证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3" name="曲线连接符 22"/>
          <p:cNvCxnSpPr>
            <a:stCxn id="5" idx="1"/>
            <a:endCxn id="22" idx="3"/>
          </p:cNvCxnSpPr>
          <p:nvPr/>
        </p:nvCxnSpPr>
        <p:spPr>
          <a:xfrm rot="10800000" flipV="1">
            <a:off x="4223385" y="2227580"/>
            <a:ext cx="721360" cy="2540"/>
          </a:xfrm>
          <a:prstGeom prst="curvedConnector3">
            <a:avLst>
              <a:gd name="adj1" fmla="val 50000"/>
            </a:avLst>
          </a:prstGeom>
          <a:ln w="25400">
            <a:solidFill>
              <a:srgbClr val="C6C9CE"/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应用初始化</a:t>
            </a:r>
            <a:endParaRPr lang="zh-CN" altLang="en-US"/>
          </a:p>
        </p:txBody>
      </p:sp>
      <p:sp>
        <p:nvSpPr>
          <p:cNvPr id="4" name="流程图: 准备 3"/>
          <p:cNvSpPr/>
          <p:nvPr/>
        </p:nvSpPr>
        <p:spPr>
          <a:xfrm>
            <a:off x="5156835" y="1118235"/>
            <a:ext cx="950595" cy="360045"/>
          </a:xfrm>
          <a:prstGeom prst="flowChartPreparation">
            <a:avLst/>
          </a:prstGeom>
          <a:solidFill>
            <a:srgbClr val="3AB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开始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4944745" y="1990090"/>
            <a:ext cx="1387475" cy="474980"/>
          </a:xfrm>
          <a:prstGeom prst="flowChartProcess">
            <a:avLst/>
          </a:prstGeom>
          <a:solidFill>
            <a:srgbClr val="3AB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校验登录信息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5632450" y="1478280"/>
            <a:ext cx="6350" cy="511810"/>
          </a:xfrm>
          <a:prstGeom prst="straightConnector1">
            <a:avLst/>
          </a:prstGeom>
          <a:ln w="25400">
            <a:solidFill>
              <a:srgbClr val="8C979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24" idx="0"/>
          </p:cNvCxnSpPr>
          <p:nvPr/>
        </p:nvCxnSpPr>
        <p:spPr>
          <a:xfrm>
            <a:off x="5638800" y="2465070"/>
            <a:ext cx="4445" cy="511810"/>
          </a:xfrm>
          <a:prstGeom prst="straightConnector1">
            <a:avLst/>
          </a:prstGeom>
          <a:ln w="25400">
            <a:solidFill>
              <a:srgbClr val="8C979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终止 18"/>
          <p:cNvSpPr/>
          <p:nvPr/>
        </p:nvSpPr>
        <p:spPr>
          <a:xfrm>
            <a:off x="5193030" y="5833745"/>
            <a:ext cx="899795" cy="360045"/>
          </a:xfrm>
          <a:prstGeom prst="flowChartTerminator">
            <a:avLst/>
          </a:prstGeom>
          <a:solidFill>
            <a:srgbClr val="3AB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结束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0" name="直接箭头连接符 19"/>
          <p:cNvCxnSpPr>
            <a:stCxn id="28" idx="2"/>
            <a:endCxn id="19" idx="0"/>
          </p:cNvCxnSpPr>
          <p:nvPr/>
        </p:nvCxnSpPr>
        <p:spPr>
          <a:xfrm>
            <a:off x="5643245" y="5321935"/>
            <a:ext cx="0" cy="511810"/>
          </a:xfrm>
          <a:prstGeom prst="straightConnector1">
            <a:avLst/>
          </a:prstGeom>
          <a:ln w="25400">
            <a:solidFill>
              <a:srgbClr val="8C979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/>
          <p:cNvSpPr/>
          <p:nvPr/>
        </p:nvSpPr>
        <p:spPr>
          <a:xfrm>
            <a:off x="2836545" y="1061085"/>
            <a:ext cx="1387475" cy="474980"/>
          </a:xfrm>
          <a:prstGeom prst="flowChartProcess">
            <a:avLst/>
          </a:prstGeom>
          <a:solidFill>
            <a:srgbClr val="5B7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打开页面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3" name="曲线连接符 22"/>
          <p:cNvCxnSpPr>
            <a:stCxn id="4" idx="1"/>
            <a:endCxn id="22" idx="3"/>
          </p:cNvCxnSpPr>
          <p:nvPr/>
        </p:nvCxnSpPr>
        <p:spPr>
          <a:xfrm rot="10800000">
            <a:off x="4224020" y="1298575"/>
            <a:ext cx="932815" cy="3175"/>
          </a:xfrm>
          <a:prstGeom prst="curvedConnector2">
            <a:avLst/>
          </a:prstGeom>
          <a:ln w="25400">
            <a:solidFill>
              <a:srgbClr val="C6C9CE"/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过程 2"/>
          <p:cNvSpPr/>
          <p:nvPr/>
        </p:nvSpPr>
        <p:spPr>
          <a:xfrm>
            <a:off x="1419225" y="1990725"/>
            <a:ext cx="2804795" cy="474980"/>
          </a:xfrm>
          <a:prstGeom prst="flowChartProcess">
            <a:avLst/>
          </a:prstGeom>
          <a:solidFill>
            <a:srgbClr val="5B7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发送请求校验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localStorage 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token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9" name="曲线连接符 8"/>
          <p:cNvCxnSpPr>
            <a:stCxn id="5" idx="1"/>
            <a:endCxn id="3" idx="3"/>
          </p:cNvCxnSpPr>
          <p:nvPr/>
        </p:nvCxnSpPr>
        <p:spPr>
          <a:xfrm rot="10800000" flipV="1">
            <a:off x="4224020" y="2227580"/>
            <a:ext cx="720725" cy="635"/>
          </a:xfrm>
          <a:prstGeom prst="curvedConnector3">
            <a:avLst>
              <a:gd name="adj1" fmla="val 49956"/>
            </a:avLst>
          </a:prstGeom>
          <a:ln w="25400">
            <a:solidFill>
              <a:srgbClr val="C6C9CE"/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决策 23"/>
          <p:cNvSpPr>
            <a:spLocks noChangeAspect="1"/>
          </p:cNvSpPr>
          <p:nvPr/>
        </p:nvSpPr>
        <p:spPr>
          <a:xfrm>
            <a:off x="5457190" y="2976880"/>
            <a:ext cx="371475" cy="371475"/>
          </a:xfrm>
          <a:prstGeom prst="flowChartDecision">
            <a:avLst/>
          </a:prstGeom>
          <a:solidFill>
            <a:srgbClr val="3AB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" name="流程图: 过程 24"/>
          <p:cNvSpPr/>
          <p:nvPr/>
        </p:nvSpPr>
        <p:spPr>
          <a:xfrm>
            <a:off x="7345680" y="2916555"/>
            <a:ext cx="1387475" cy="474980"/>
          </a:xfrm>
          <a:prstGeom prst="flowChartProcess">
            <a:avLst/>
          </a:prstGeom>
          <a:solidFill>
            <a:srgbClr val="3AB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跳转登录页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6" name="直接箭头连接符 25"/>
          <p:cNvCxnSpPr>
            <a:stCxn id="24" idx="3"/>
            <a:endCxn id="25" idx="1"/>
          </p:cNvCxnSpPr>
          <p:nvPr/>
        </p:nvCxnSpPr>
        <p:spPr>
          <a:xfrm flipV="1">
            <a:off x="5828665" y="3154045"/>
            <a:ext cx="1517015" cy="8890"/>
          </a:xfrm>
          <a:prstGeom prst="straightConnector1">
            <a:avLst/>
          </a:prstGeom>
          <a:ln w="25400">
            <a:solidFill>
              <a:srgbClr val="8C979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过程 26"/>
          <p:cNvSpPr/>
          <p:nvPr/>
        </p:nvSpPr>
        <p:spPr>
          <a:xfrm>
            <a:off x="4949190" y="3860165"/>
            <a:ext cx="1387475" cy="474980"/>
          </a:xfrm>
          <a:prstGeom prst="flowChartProcess">
            <a:avLst/>
          </a:prstGeom>
          <a:solidFill>
            <a:srgbClr val="3AB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获取菜单数据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流程图: 过程 27"/>
          <p:cNvSpPr/>
          <p:nvPr/>
        </p:nvSpPr>
        <p:spPr>
          <a:xfrm>
            <a:off x="4949190" y="4846955"/>
            <a:ext cx="1387475" cy="474980"/>
          </a:xfrm>
          <a:prstGeom prst="flowChartProcess">
            <a:avLst/>
          </a:prstGeom>
          <a:solidFill>
            <a:srgbClr val="3AB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构建前端路由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9" name="直接箭头连接符 28"/>
          <p:cNvCxnSpPr>
            <a:stCxn id="24" idx="2"/>
            <a:endCxn id="27" idx="0"/>
          </p:cNvCxnSpPr>
          <p:nvPr/>
        </p:nvCxnSpPr>
        <p:spPr>
          <a:xfrm>
            <a:off x="5643245" y="3348355"/>
            <a:ext cx="0" cy="511810"/>
          </a:xfrm>
          <a:prstGeom prst="straightConnector1">
            <a:avLst/>
          </a:prstGeom>
          <a:ln w="25400">
            <a:solidFill>
              <a:srgbClr val="8C979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2"/>
            <a:endCxn id="28" idx="0"/>
          </p:cNvCxnSpPr>
          <p:nvPr/>
        </p:nvCxnSpPr>
        <p:spPr>
          <a:xfrm>
            <a:off x="5643245" y="4335145"/>
            <a:ext cx="0" cy="511810"/>
          </a:xfrm>
          <a:prstGeom prst="straightConnector1">
            <a:avLst/>
          </a:prstGeom>
          <a:ln w="25400">
            <a:solidFill>
              <a:srgbClr val="8C979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配色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3" name="图片 2" descr="vuex-原理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79035" y="593725"/>
            <a:ext cx="7212965" cy="566991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775335" y="1233170"/>
            <a:ext cx="1850390" cy="594360"/>
          </a:xfrm>
          <a:prstGeom prst="roundRect">
            <a:avLst/>
          </a:prstGeom>
          <a:solidFill>
            <a:srgbClr val="3AB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Vue Components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75335" y="1950085"/>
            <a:ext cx="1850390" cy="594360"/>
          </a:xfrm>
          <a:prstGeom prst="roundRect">
            <a:avLst/>
          </a:prstGeom>
          <a:solidFill>
            <a:srgbClr val="5B7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Vue Components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75335" y="2716530"/>
            <a:ext cx="1850390" cy="594360"/>
          </a:xfrm>
          <a:prstGeom prst="roundRect">
            <a:avLst/>
          </a:prstGeom>
          <a:solidFill>
            <a:srgbClr val="FCB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Vue Components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75335" y="3483610"/>
            <a:ext cx="1850390" cy="594360"/>
          </a:xfrm>
          <a:prstGeom prst="roundRect">
            <a:avLst/>
          </a:prstGeom>
          <a:solidFill>
            <a:srgbClr val="8F7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Vue Components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75335" y="4260215"/>
            <a:ext cx="1850390" cy="594360"/>
          </a:xfrm>
          <a:prstGeom prst="roundRect">
            <a:avLst/>
          </a:prstGeom>
          <a:solidFill>
            <a:srgbClr val="DB5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Vue Components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肘形连接符 9"/>
          <p:cNvCxnSpPr/>
          <p:nvPr/>
        </p:nvCxnSpPr>
        <p:spPr>
          <a:xfrm flipV="1">
            <a:off x="775335" y="5086350"/>
            <a:ext cx="1811655" cy="182245"/>
          </a:xfrm>
          <a:prstGeom prst="bentConnector3">
            <a:avLst>
              <a:gd name="adj1" fmla="val 50018"/>
            </a:avLst>
          </a:prstGeom>
          <a:ln w="25400" cap="sq">
            <a:solidFill>
              <a:srgbClr val="8C9793"/>
            </a:solidFill>
            <a:round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08990" y="5614035"/>
            <a:ext cx="1783080" cy="0"/>
          </a:xfrm>
          <a:prstGeom prst="straightConnector1">
            <a:avLst/>
          </a:prstGeom>
          <a:ln w="25400">
            <a:solidFill>
              <a:srgbClr val="8C979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00100" y="6054725"/>
            <a:ext cx="1791970" cy="0"/>
          </a:xfrm>
          <a:prstGeom prst="straightConnector1">
            <a:avLst/>
          </a:prstGeom>
          <a:ln w="25400">
            <a:solidFill>
              <a:srgbClr val="C6C9CE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001010" y="1233170"/>
            <a:ext cx="1907540" cy="1974850"/>
          </a:xfrm>
          <a:prstGeom prst="roundRect">
            <a:avLst/>
          </a:prstGeom>
          <a:noFill/>
          <a:ln w="19050">
            <a:solidFill>
              <a:srgbClr val="3AB98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3AB98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2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  <p:tag name="KSO_WM_SPECIAL_SOURCE" val="bdnull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7.xml><?xml version="1.0" encoding="utf-8"?>
<p:tagLst xmlns:p="http://schemas.openxmlformats.org/presentationml/2006/main">
  <p:tag name="KSO_WM_UNIT_PLACING_PICTURE_USER_VIEWPORT" val="{&quot;height&quot;:10800,&quot;width&quot;:13740}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9.xml><?xml version="1.0" encoding="utf-8"?>
<p:tagLst xmlns:p="http://schemas.openxmlformats.org/presentationml/2006/main">
  <p:tag name="KSO_DOCER_TEMPLATE_OPEN_ONCE_MARK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WPS 演示</Application>
  <PresentationFormat>宽屏</PresentationFormat>
  <Paragraphs>168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1_Office 主题​​</vt:lpstr>
      <vt:lpstr>前端项目</vt:lpstr>
      <vt:lpstr>前端工程化</vt:lpstr>
      <vt:lpstr>前端项目</vt:lpstr>
      <vt:lpstr>登录</vt:lpstr>
      <vt:lpstr>应用初始化</vt:lpstr>
      <vt:lpstr>配色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wuqinfei</cp:lastModifiedBy>
  <cp:revision>275</cp:revision>
  <dcterms:created xsi:type="dcterms:W3CDTF">2021-12-25T06:04:00Z</dcterms:created>
  <dcterms:modified xsi:type="dcterms:W3CDTF">2021-12-29T03:14:20Z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10A89CA6C6DA41D2BA98C415F2647AB5</vt:lpwstr>
  </property>
  <property fmtid="{D5CDD505-2E9C-101B-9397-08002B2CF9AE}" pid="3" name="KSOProductBuildVer">
    <vt:lpwstr>2052-11.1.0.11194</vt:lpwstr>
  </property>
</Properties>
</file>