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58" r:id="rId4"/>
    <p:sldId id="259" r:id="rId5"/>
    <p:sldId id="260" r:id="rId6"/>
    <p:sldId id="281" r:id="rId7"/>
    <p:sldId id="282" r:id="rId8"/>
    <p:sldId id="261" r:id="rId9"/>
    <p:sldId id="262" r:id="rId10"/>
    <p:sldId id="263" r:id="rId11"/>
    <p:sldId id="264" r:id="rId12"/>
    <p:sldId id="265" r:id="rId13"/>
    <p:sldId id="266" r:id="rId14"/>
    <p:sldId id="267" r:id="rId15"/>
    <p:sldId id="273" r:id="rId16"/>
    <p:sldId id="274" r:id="rId17"/>
    <p:sldId id="276" r:id="rId18"/>
    <p:sldId id="277" r:id="rId19"/>
    <p:sldId id="278" r:id="rId20"/>
    <p:sldId id="279" r:id="rId21"/>
    <p:sldId id="28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3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07"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239880-7ADA-4661-890D-5FFED077D2C3}" type="datetimeFigureOut">
              <a:rPr lang="en-US" smtClean="0"/>
              <a:pPr/>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E5B708-661D-4F80-B6C0-7BBF2352042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E5B708-661D-4F80-B6C0-7BBF2352042E}"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1/19/2021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transition>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1/19/2021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diamond/>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
            <a:ext cx="7772400" cy="1447800"/>
          </a:xfrm>
        </p:spPr>
        <p:txBody>
          <a:bodyPr>
            <a:no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4800" b="1" i="1" u="sng" dirty="0">
                <a:ln/>
                <a:solidFill>
                  <a:srgbClr val="0973E7"/>
                </a:solidFill>
                <a:effectLst/>
              </a:rPr>
              <a:t>ONLINE HOTEL MANAGEMENT SYSTEM</a:t>
            </a:r>
          </a:p>
        </p:txBody>
      </p:sp>
      <p:pic>
        <p:nvPicPr>
          <p:cNvPr id="1026" name="Picture 2" descr="C:\Users\Manikya\Desktop\hotel-management-online.gif"/>
          <p:cNvPicPr>
            <a:picLocks noChangeAspect="1" noChangeArrowheads="1"/>
          </p:cNvPicPr>
          <p:nvPr/>
        </p:nvPicPr>
        <p:blipFill>
          <a:blip r:embed="rId3"/>
          <a:srcRect/>
          <a:stretch>
            <a:fillRect/>
          </a:stretch>
        </p:blipFill>
        <p:spPr bwMode="auto">
          <a:xfrm>
            <a:off x="6858000" y="76200"/>
            <a:ext cx="1676400" cy="1143000"/>
          </a:xfrm>
          <a:prstGeom prst="ellipse">
            <a:avLst/>
          </a:prstGeom>
          <a:ln>
            <a:noFill/>
          </a:ln>
          <a:effectLst>
            <a:softEdge rad="112500"/>
          </a:effectLst>
        </p:spPr>
      </p:pic>
      <p:pic>
        <p:nvPicPr>
          <p:cNvPr id="3" name="Picture 2" descr="C:\Users\Manikya\Desktop\hotel_service_powerpoint_presentation_slides_296598.jpg"/>
          <p:cNvPicPr>
            <a:picLocks noChangeAspect="1" noChangeArrowheads="1"/>
          </p:cNvPicPr>
          <p:nvPr/>
        </p:nvPicPr>
        <p:blipFill>
          <a:blip r:embed="rId4"/>
          <a:srcRect/>
          <a:stretch>
            <a:fillRect/>
          </a:stretch>
        </p:blipFill>
        <p:spPr bwMode="auto">
          <a:xfrm>
            <a:off x="1371600" y="1828800"/>
            <a:ext cx="7391400" cy="3505201"/>
          </a:xfrm>
          <a:prstGeom prst="rect">
            <a:avLst/>
          </a:prstGeom>
          <a:noFill/>
        </p:spPr>
      </p:pic>
      <p:graphicFrame>
        <p:nvGraphicFramePr>
          <p:cNvPr id="5" name="Table 4"/>
          <p:cNvGraphicFramePr>
            <a:graphicFrameLocks noGrp="1"/>
          </p:cNvGraphicFramePr>
          <p:nvPr/>
        </p:nvGraphicFramePr>
        <p:xfrm>
          <a:off x="5791200" y="5349240"/>
          <a:ext cx="3200400" cy="1203960"/>
        </p:xfrm>
        <a:graphic>
          <a:graphicData uri="http://schemas.openxmlformats.org/drawingml/2006/table">
            <a:tbl>
              <a:tblPr firstRow="1" bandRow="1">
                <a:tableStyleId>{0E3FDE45-AF77-4B5C-9715-49D594BDF05E}</a:tableStyleId>
              </a:tblPr>
              <a:tblGrid>
                <a:gridCol w="3200400">
                  <a:extLst>
                    <a:ext uri="{9D8B030D-6E8A-4147-A177-3AD203B41FA5}">
                      <a16:colId xmlns:a16="http://schemas.microsoft.com/office/drawing/2014/main" val="20000"/>
                    </a:ext>
                  </a:extLst>
                </a:gridCol>
              </a:tblGrid>
              <a:tr h="1127760">
                <a:tc>
                  <a:txBody>
                    <a:bodyPr/>
                    <a:lstStyle/>
                    <a:p>
                      <a:r>
                        <a:rPr lang="en-US" sz="1700" dirty="0">
                          <a:solidFill>
                            <a:srgbClr val="C00000"/>
                          </a:solidFill>
                        </a:rPr>
                        <a:t>        </a:t>
                      </a:r>
                      <a:r>
                        <a:rPr lang="en-US" sz="1700" b="1" dirty="0">
                          <a:solidFill>
                            <a:srgbClr val="C00000"/>
                          </a:solidFill>
                        </a:rPr>
                        <a:t>Presentation By:-</a:t>
                      </a:r>
                    </a:p>
                    <a:p>
                      <a:r>
                        <a:rPr lang="en-US" sz="1400" dirty="0"/>
                        <a:t>    </a:t>
                      </a:r>
                      <a:r>
                        <a:rPr lang="en-US" sz="1400" dirty="0" err="1">
                          <a:solidFill>
                            <a:srgbClr val="7030A0"/>
                          </a:solidFill>
                        </a:rPr>
                        <a:t>Muthukrishna</a:t>
                      </a:r>
                      <a:r>
                        <a:rPr lang="en-US" sz="1400" baseline="0" dirty="0">
                          <a:solidFill>
                            <a:srgbClr val="7030A0"/>
                          </a:solidFill>
                        </a:rPr>
                        <a:t>  J.M.   </a:t>
                      </a:r>
                      <a:r>
                        <a:rPr lang="en-US" sz="1400" baseline="0" dirty="0" err="1">
                          <a:solidFill>
                            <a:srgbClr val="7030A0"/>
                          </a:solidFill>
                        </a:rPr>
                        <a:t>Manoj</a:t>
                      </a:r>
                      <a:r>
                        <a:rPr lang="en-US" sz="1400" baseline="0" dirty="0">
                          <a:solidFill>
                            <a:srgbClr val="7030A0"/>
                          </a:solidFill>
                        </a:rPr>
                        <a:t> U,  </a:t>
                      </a:r>
                    </a:p>
                    <a:p>
                      <a:r>
                        <a:rPr lang="en-US" sz="1400" baseline="0" dirty="0" err="1">
                          <a:solidFill>
                            <a:srgbClr val="7030A0"/>
                          </a:solidFill>
                        </a:rPr>
                        <a:t>Nayana</a:t>
                      </a:r>
                      <a:r>
                        <a:rPr lang="en-US" sz="1400" baseline="0" dirty="0">
                          <a:solidFill>
                            <a:srgbClr val="7030A0"/>
                          </a:solidFill>
                        </a:rPr>
                        <a:t> R,  </a:t>
                      </a:r>
                      <a:r>
                        <a:rPr lang="en-US" sz="1400" baseline="0" dirty="0" err="1">
                          <a:solidFill>
                            <a:srgbClr val="7030A0"/>
                          </a:solidFill>
                        </a:rPr>
                        <a:t>Lavanya</a:t>
                      </a:r>
                      <a:r>
                        <a:rPr lang="en-US" sz="1400" baseline="0" dirty="0">
                          <a:solidFill>
                            <a:srgbClr val="7030A0"/>
                          </a:solidFill>
                        </a:rPr>
                        <a:t> M,   </a:t>
                      </a:r>
                      <a:r>
                        <a:rPr lang="en-US" sz="1400" baseline="0" dirty="0" err="1">
                          <a:solidFill>
                            <a:srgbClr val="7030A0"/>
                          </a:solidFill>
                        </a:rPr>
                        <a:t>Vanishree</a:t>
                      </a:r>
                      <a:r>
                        <a:rPr lang="en-US" sz="1400" baseline="0" dirty="0">
                          <a:solidFill>
                            <a:srgbClr val="7030A0"/>
                          </a:solidFill>
                        </a:rPr>
                        <a:t>  S</a:t>
                      </a:r>
                    </a:p>
                    <a:p>
                      <a:r>
                        <a:rPr lang="en-US" sz="1400" baseline="0" dirty="0">
                          <a:solidFill>
                            <a:srgbClr val="7030A0"/>
                          </a:solidFill>
                        </a:rPr>
                        <a:t>  </a:t>
                      </a:r>
                      <a:r>
                        <a:rPr lang="en-US" sz="1400" baseline="0" dirty="0" err="1">
                          <a:solidFill>
                            <a:srgbClr val="7030A0"/>
                          </a:solidFill>
                        </a:rPr>
                        <a:t>Vidyavahini</a:t>
                      </a:r>
                      <a:r>
                        <a:rPr lang="en-US" sz="1400" baseline="0" dirty="0">
                          <a:solidFill>
                            <a:srgbClr val="7030A0"/>
                          </a:solidFill>
                        </a:rPr>
                        <a:t> First Grade College                </a:t>
                      </a:r>
                    </a:p>
                    <a:p>
                      <a:r>
                        <a:rPr lang="en-US" sz="1400" baseline="0" dirty="0">
                          <a:solidFill>
                            <a:srgbClr val="7030A0"/>
                          </a:solidFill>
                        </a:rPr>
                        <a:t>                    </a:t>
                      </a:r>
                      <a:r>
                        <a:rPr lang="en-US" sz="1400" baseline="0" dirty="0" err="1">
                          <a:solidFill>
                            <a:srgbClr val="7030A0"/>
                          </a:solidFill>
                        </a:rPr>
                        <a:t>Tumkur</a:t>
                      </a:r>
                      <a:r>
                        <a:rPr lang="en-US" sz="1400" baseline="0" dirty="0">
                          <a:solidFill>
                            <a:srgbClr val="7030A0"/>
                          </a:solidFill>
                        </a:rPr>
                        <a:t>.</a:t>
                      </a:r>
                      <a:endParaRPr lang="en-US" sz="1400" dirty="0">
                        <a:solidFill>
                          <a:srgbClr val="7030A0"/>
                        </a:solidFill>
                      </a:endParaRPr>
                    </a:p>
                  </a:txBody>
                  <a:tcPr/>
                </a:tc>
                <a:extLst>
                  <a:ext uri="{0D108BD9-81ED-4DB2-BD59-A6C34878D82A}">
                    <a16:rowId xmlns:a16="http://schemas.microsoft.com/office/drawing/2014/main" val="10000"/>
                  </a:ext>
                </a:extLst>
              </a:tr>
            </a:tbl>
          </a:graphicData>
        </a:graphic>
      </p:graphicFrame>
      <p:pic>
        <p:nvPicPr>
          <p:cNvPr id="6" name="Picture 2" descr="E:\college projrct\welcome html code.gif"/>
          <p:cNvPicPr>
            <a:picLocks noChangeAspect="1" noChangeArrowheads="1" noCrop="1"/>
          </p:cNvPicPr>
          <p:nvPr/>
        </p:nvPicPr>
        <p:blipFill>
          <a:blip r:embed="rId5"/>
          <a:srcRect/>
          <a:stretch>
            <a:fillRect/>
          </a:stretch>
        </p:blipFill>
        <p:spPr bwMode="auto">
          <a:xfrm>
            <a:off x="1676400" y="5715000"/>
            <a:ext cx="3352800" cy="762000"/>
          </a:xfrm>
          <a:prstGeom prst="rect">
            <a:avLst/>
          </a:prstGeom>
          <a:noFill/>
        </p:spPr>
      </p:pic>
    </p:spTree>
  </p:cSld>
  <p:clrMapOvr>
    <a:masterClrMapping/>
  </p:clrMapOvr>
  <p:transition>
    <p:diamon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219200" y="152400"/>
            <a:ext cx="7498080" cy="6278880"/>
          </a:xfrm>
        </p:spPr>
        <p:txBody>
          <a:bodyPr>
            <a:normAutofit/>
          </a:bodyPr>
          <a:lstStyle/>
          <a:p>
            <a:r>
              <a:rPr lang="en-US" sz="2400" b="1" dirty="0">
                <a:ln w="10541" cmpd="sng">
                  <a:solidFill>
                    <a:schemeClr val="accent1">
                      <a:shade val="88000"/>
                      <a:satMod val="110000"/>
                    </a:schemeClr>
                  </a:solidFill>
                  <a:prstDash val="solid"/>
                </a:ln>
                <a:solidFill>
                  <a:srgbClr val="0973E7"/>
                </a:solidFill>
                <a:effectLst/>
              </a:rPr>
              <a:t>                             ADVANTAGE: </a:t>
            </a:r>
            <a:br>
              <a:rPr lang="en-US" sz="2200" b="1" dirty="0"/>
            </a:br>
            <a:br>
              <a:rPr lang="en-US" sz="1600" dirty="0"/>
            </a:br>
            <a:r>
              <a:rPr lang="en-US" sz="1800" dirty="0"/>
              <a:t>This project is useful for the authorities which keep track of all the users registered in a particular state.</a:t>
            </a:r>
            <a:br>
              <a:rPr lang="en-US" sz="1800" dirty="0"/>
            </a:br>
            <a:br>
              <a:rPr lang="en-US" sz="1800" dirty="0"/>
            </a:br>
            <a:r>
              <a:rPr lang="en-US" sz="1800" b="1" dirty="0"/>
              <a:t>Performance: </a:t>
            </a:r>
            <a:r>
              <a:rPr lang="en-US" sz="1800" dirty="0"/>
              <a:t>During past several decades, the records are supposed to be manually handled for all activities. The manual handling of the record is time consuming and highly prone to error. </a:t>
            </a:r>
            <a:br>
              <a:rPr lang="en-US" sz="1800" dirty="0"/>
            </a:br>
            <a:br>
              <a:rPr lang="en-US" sz="1800" dirty="0"/>
            </a:br>
            <a:r>
              <a:rPr lang="en-US" sz="1800" b="1" dirty="0"/>
              <a:t>Efficiency: </a:t>
            </a:r>
            <a:r>
              <a:rPr lang="en-US" sz="1800" dirty="0"/>
              <a:t>The basic need of this website is efficiency. The website should be efficient so that whenever a new user submits his/her details the website is updated automatically. </a:t>
            </a:r>
            <a:br>
              <a:rPr lang="en-US" sz="1800" dirty="0"/>
            </a:br>
            <a:br>
              <a:rPr lang="en-US" sz="1800" dirty="0"/>
            </a:br>
            <a:r>
              <a:rPr lang="en-US" sz="1800" b="1" dirty="0"/>
              <a:t>Control: </a:t>
            </a:r>
            <a:r>
              <a:rPr lang="en-US" sz="1800" dirty="0"/>
              <a:t>The complete control of the project is under the hands of authorized person who has the password to access this project and illegal access is not supposed to deal with..</a:t>
            </a:r>
            <a:br>
              <a:rPr lang="en-US" sz="1800" dirty="0"/>
            </a:br>
            <a:br>
              <a:rPr lang="en-US" sz="1800" dirty="0"/>
            </a:br>
            <a:r>
              <a:rPr lang="en-US" sz="1800" b="1" dirty="0"/>
              <a:t> Security: </a:t>
            </a:r>
            <a:r>
              <a:rPr lang="en-US" sz="1800" dirty="0"/>
              <a:t>Security is the main criteria for the proposed system. Since illegal access may corrupt the database. So security has to be given in This Project.</a:t>
            </a:r>
          </a:p>
        </p:txBody>
      </p:sp>
    </p:spTree>
  </p:cSld>
  <p:clrMapOvr>
    <a:masterClrMapping/>
  </p:clrMapOvr>
  <p:transition>
    <p:diamon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anikya\Desktop\image1.jpg"/>
          <p:cNvPicPr>
            <a:picLocks noChangeAspect="1" noChangeArrowheads="1"/>
          </p:cNvPicPr>
          <p:nvPr/>
        </p:nvPicPr>
        <p:blipFill>
          <a:blip r:embed="rId2"/>
          <a:srcRect/>
          <a:stretch>
            <a:fillRect/>
          </a:stretch>
        </p:blipFill>
        <p:spPr bwMode="auto">
          <a:xfrm>
            <a:off x="1600200" y="990600"/>
            <a:ext cx="6248400" cy="5562600"/>
          </a:xfrm>
          <a:prstGeom prst="rect">
            <a:avLst/>
          </a:prstGeom>
          <a:noFill/>
        </p:spPr>
      </p:pic>
      <p:sp>
        <p:nvSpPr>
          <p:cNvPr id="3" name="Title 1"/>
          <p:cNvSpPr>
            <a:spLocks noGrp="1"/>
          </p:cNvSpPr>
          <p:nvPr>
            <p:ph type="title"/>
          </p:nvPr>
        </p:nvSpPr>
        <p:spPr>
          <a:xfrm>
            <a:off x="-2209800" y="2209800"/>
            <a:ext cx="2526792" cy="1066800"/>
          </a:xfrm>
        </p:spPr>
        <p:txBody>
          <a:bodyPr>
            <a:normAutofit/>
          </a:bodyPr>
          <a:lstStyle/>
          <a:p>
            <a:r>
              <a:rPr lang="en-US" sz="2400" b="1" dirty="0"/>
              <a:t>                            </a:t>
            </a:r>
            <a:endParaRPr lang="en-US" sz="1600" dirty="0"/>
          </a:p>
        </p:txBody>
      </p:sp>
      <p:sp>
        <p:nvSpPr>
          <p:cNvPr id="4" name="Title 1"/>
          <p:cNvSpPr txBox="1">
            <a:spLocks/>
          </p:cNvSpPr>
          <p:nvPr/>
        </p:nvSpPr>
        <p:spPr>
          <a:xfrm>
            <a:off x="1143000" y="228600"/>
            <a:ext cx="1905000" cy="609600"/>
          </a:xfrm>
          <a:prstGeom prst="rect">
            <a:avLst/>
          </a:prstGeom>
        </p:spPr>
        <p:txBody>
          <a:bodyPr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r>
              <a:rPr kumimoji="0" lang="en-US" sz="2800" b="1" i="0" u="none" strike="noStrike" kern="1200" cap="none" spc="0" normalizeH="0" baseline="0" noProof="0" dirty="0">
                <a:ln>
                  <a:noFill/>
                </a:ln>
                <a:solidFill>
                  <a:srgbClr val="0973E7"/>
                </a:solidFill>
                <a:effectLst>
                  <a:outerShdw blurRad="50000" dist="30000" dir="5400000" algn="tl" rotWithShape="0">
                    <a:srgbClr val="000000">
                      <a:alpha val="30000"/>
                    </a:srgbClr>
                  </a:outerShdw>
                </a:effectLst>
                <a:uLnTx/>
                <a:uFillTx/>
                <a:latin typeface="+mj-lt"/>
                <a:ea typeface="+mj-ea"/>
                <a:cs typeface="+mj-cs"/>
              </a:rPr>
              <a:t>ER-Diagram</a:t>
            </a:r>
            <a:endParaRPr kumimoji="0" lang="en-US" sz="2800" b="0" i="0" u="none" strike="noStrike" kern="1200" cap="none" spc="0" normalizeH="0" baseline="0" noProof="0" dirty="0">
              <a:ln>
                <a:noFill/>
              </a:ln>
              <a:solidFill>
                <a:srgbClr val="0973E7"/>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ransition>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nikya\Desktop\erdiagram2.jpg"/>
          <p:cNvPicPr>
            <a:picLocks noChangeAspect="1" noChangeArrowheads="1"/>
          </p:cNvPicPr>
          <p:nvPr/>
        </p:nvPicPr>
        <p:blipFill>
          <a:blip r:embed="rId2"/>
          <a:srcRect/>
          <a:stretch>
            <a:fillRect/>
          </a:stretch>
        </p:blipFill>
        <p:spPr bwMode="auto">
          <a:xfrm>
            <a:off x="1295400" y="838200"/>
            <a:ext cx="7467600" cy="5257800"/>
          </a:xfrm>
          <a:prstGeom prst="rect">
            <a:avLst/>
          </a:prstGeom>
          <a:noFill/>
        </p:spPr>
      </p:pic>
    </p:spTree>
  </p:cSld>
  <p:clrMapOvr>
    <a:masterClrMapping/>
  </p:clrMapOvr>
  <p:transition>
    <p:diamon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Manikya\Desktop\all-feature-list-top-banner.jpg"/>
          <p:cNvPicPr>
            <a:picLocks noChangeAspect="1" noChangeArrowheads="1"/>
          </p:cNvPicPr>
          <p:nvPr/>
        </p:nvPicPr>
        <p:blipFill>
          <a:blip r:embed="rId2"/>
          <a:srcRect/>
          <a:stretch>
            <a:fillRect/>
          </a:stretch>
        </p:blipFill>
        <p:spPr bwMode="auto">
          <a:xfrm>
            <a:off x="1143000" y="838200"/>
            <a:ext cx="3886200" cy="5257800"/>
          </a:xfrm>
          <a:prstGeom prst="rect">
            <a:avLst/>
          </a:prstGeom>
          <a:ln>
            <a:noFill/>
          </a:ln>
          <a:effectLst>
            <a:softEdge rad="112500"/>
          </a:effectLst>
        </p:spPr>
      </p:pic>
      <p:pic>
        <p:nvPicPr>
          <p:cNvPr id="3" name="Picture 2" descr="C:\Users\Manikya\Desktop\hqdefault.jpg"/>
          <p:cNvPicPr>
            <a:picLocks noChangeAspect="1" noChangeArrowheads="1"/>
          </p:cNvPicPr>
          <p:nvPr/>
        </p:nvPicPr>
        <p:blipFill>
          <a:blip r:embed="rId3"/>
          <a:srcRect l="16667" r="16667" b="7778"/>
          <a:stretch>
            <a:fillRect/>
          </a:stretch>
        </p:blipFill>
        <p:spPr bwMode="auto">
          <a:xfrm>
            <a:off x="5410200" y="990600"/>
            <a:ext cx="3276600" cy="5181600"/>
          </a:xfrm>
          <a:prstGeom prst="rect">
            <a:avLst/>
          </a:prstGeom>
          <a:ln>
            <a:noFill/>
          </a:ln>
          <a:effectLst>
            <a:outerShdw blurRad="190500" algn="tl" rotWithShape="0">
              <a:srgbClr val="000000">
                <a:alpha val="70000"/>
              </a:srgbClr>
            </a:outerShdw>
          </a:effectLst>
        </p:spPr>
      </p:pic>
      <p:sp>
        <p:nvSpPr>
          <p:cNvPr id="4" name="Title 1"/>
          <p:cNvSpPr txBox="1">
            <a:spLocks/>
          </p:cNvSpPr>
          <p:nvPr/>
        </p:nvSpPr>
        <p:spPr>
          <a:xfrm>
            <a:off x="3733800" y="152400"/>
            <a:ext cx="1905000" cy="609600"/>
          </a:xfrm>
          <a:prstGeom prst="rect">
            <a:avLst/>
          </a:prstGeom>
        </p:spPr>
        <p:txBody>
          <a:bodyPr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r>
              <a:rPr lang="en-US" sz="2800" b="1" dirty="0">
                <a:solidFill>
                  <a:srgbClr val="0973E7"/>
                </a:solidFill>
                <a:effectLst>
                  <a:outerShdw blurRad="50000" dist="30000" dir="5400000" algn="tl" rotWithShape="0">
                    <a:srgbClr val="000000">
                      <a:alpha val="30000"/>
                    </a:srgbClr>
                  </a:outerShdw>
                </a:effectLst>
                <a:latin typeface="+mj-lt"/>
                <a:ea typeface="+mj-ea"/>
                <a:cs typeface="+mj-cs"/>
              </a:rPr>
              <a:t>GALLERY</a:t>
            </a:r>
            <a:endParaRPr kumimoji="0" lang="en-US" sz="2800" b="0" i="0" u="none" strike="noStrike" kern="1200" cap="none" spc="0" normalizeH="0" baseline="0" noProof="0" dirty="0">
              <a:ln>
                <a:noFill/>
              </a:ln>
              <a:solidFill>
                <a:srgbClr val="0973E7"/>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ransition>
    <p:diamon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nikya\Desktop\Booking-Hotel-reservation-online-crs.jpg"/>
          <p:cNvPicPr>
            <a:picLocks noChangeAspect="1" noChangeArrowheads="1"/>
          </p:cNvPicPr>
          <p:nvPr/>
        </p:nvPicPr>
        <p:blipFill>
          <a:blip r:embed="rId2"/>
          <a:srcRect/>
          <a:stretch>
            <a:fillRect/>
          </a:stretch>
        </p:blipFill>
        <p:spPr bwMode="auto">
          <a:xfrm>
            <a:off x="1295400" y="457200"/>
            <a:ext cx="7543800" cy="6019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diamon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Manikya\Desktop\219-Online-hotel-reservation-management-system.jpg"/>
          <p:cNvPicPr>
            <a:picLocks noChangeAspect="1" noChangeArrowheads="1"/>
          </p:cNvPicPr>
          <p:nvPr/>
        </p:nvPicPr>
        <p:blipFill>
          <a:blip r:embed="rId2">
            <a:lum/>
          </a:blip>
          <a:srcRect/>
          <a:stretch>
            <a:fillRect/>
          </a:stretch>
        </p:blipFill>
        <p:spPr bwMode="auto">
          <a:xfrm>
            <a:off x="1143000" y="533400"/>
            <a:ext cx="4114800" cy="2743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050" name="Picture 2" descr="C:\Users\Manikya\Desktop\muthu project\hotel-management.png"/>
          <p:cNvPicPr>
            <a:picLocks noChangeAspect="1" noChangeArrowheads="1"/>
          </p:cNvPicPr>
          <p:nvPr/>
        </p:nvPicPr>
        <p:blipFill>
          <a:blip r:embed="rId3"/>
          <a:srcRect/>
          <a:stretch>
            <a:fillRect/>
          </a:stretch>
        </p:blipFill>
        <p:spPr bwMode="auto">
          <a:xfrm>
            <a:off x="5429250" y="381000"/>
            <a:ext cx="3714750" cy="2971800"/>
          </a:xfrm>
          <a:prstGeom prst="rect">
            <a:avLst/>
          </a:prstGeom>
          <a:noFill/>
        </p:spPr>
      </p:pic>
      <p:pic>
        <p:nvPicPr>
          <p:cNvPr id="2051" name="Picture 3" descr="C:\Users\Manikya\Desktop\muthu project\online-hotel-management-system.png"/>
          <p:cNvPicPr>
            <a:picLocks noChangeAspect="1" noChangeArrowheads="1"/>
          </p:cNvPicPr>
          <p:nvPr/>
        </p:nvPicPr>
        <p:blipFill>
          <a:blip r:embed="rId4"/>
          <a:srcRect/>
          <a:stretch>
            <a:fillRect/>
          </a:stretch>
        </p:blipFill>
        <p:spPr bwMode="auto">
          <a:xfrm>
            <a:off x="2209800" y="3581400"/>
            <a:ext cx="5638800" cy="2933700"/>
          </a:xfrm>
          <a:prstGeom prst="rect">
            <a:avLst/>
          </a:prstGeom>
          <a:noFill/>
        </p:spPr>
      </p:pic>
    </p:spTree>
  </p:cSld>
  <p:clrMapOvr>
    <a:masterClrMapping/>
  </p:clrMapOvr>
  <p:transition>
    <p:diamon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Manikya\Desktop\ovreview_img.jpg"/>
          <p:cNvPicPr>
            <a:picLocks noChangeAspect="1" noChangeArrowheads="1"/>
          </p:cNvPicPr>
          <p:nvPr/>
        </p:nvPicPr>
        <p:blipFill>
          <a:blip r:embed="rId2"/>
          <a:srcRect/>
          <a:stretch>
            <a:fillRect/>
          </a:stretch>
        </p:blipFill>
        <p:spPr bwMode="auto">
          <a:xfrm>
            <a:off x="1066800" y="152400"/>
            <a:ext cx="7848600" cy="6705600"/>
          </a:xfrm>
          <a:prstGeom prst="rect">
            <a:avLst/>
          </a:prstGeom>
          <a:ln>
            <a:noFill/>
          </a:ln>
          <a:effectLst>
            <a:softEdge rad="112500"/>
          </a:effectLst>
        </p:spPr>
      </p:pic>
    </p:spTree>
  </p:cSld>
  <p:clrMapOvr>
    <a:masterClrMapping/>
  </p:clrMapOvr>
  <p:transition>
    <p:diamon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934200"/>
          </a:xfrm>
        </p:spPr>
        <p:txBody>
          <a:bodyPr>
            <a:normAutofit/>
          </a:bodyPr>
          <a:lstStyle/>
          <a:p>
            <a:r>
              <a:rPr lang="en-US" sz="2800" b="1" dirty="0">
                <a:solidFill>
                  <a:srgbClr val="0973E7"/>
                </a:solidFill>
              </a:rPr>
              <a:t>                    Function Details</a:t>
            </a:r>
            <a:br>
              <a:rPr lang="en-US" sz="2400" b="1" dirty="0"/>
            </a:br>
            <a:br>
              <a:rPr lang="en-US" sz="1400" dirty="0"/>
            </a:br>
            <a:r>
              <a:rPr lang="en-US" sz="1800" dirty="0"/>
              <a:t> The basic objective of HOTEL MANAGEMENT SYSTEM is to generalize and simplify the monthly or day to day activities of Hotel like Room activities, Check in of New Customer, Check out of customer, Assigning a room according to customer requirement, and finally compute the bill etc. which has to be performed repeatedly on regular basis. </a:t>
            </a:r>
            <a:br>
              <a:rPr lang="en-US" sz="1800" dirty="0"/>
            </a:br>
            <a:r>
              <a:rPr lang="en-US" sz="1800" dirty="0"/>
              <a:t>Let us now discuss how different functions handle the structure and data files: </a:t>
            </a:r>
            <a:br>
              <a:rPr lang="en-US" sz="1800" dirty="0"/>
            </a:br>
            <a:br>
              <a:rPr lang="en-US" sz="1800" dirty="0"/>
            </a:br>
            <a:r>
              <a:rPr lang="en-US" sz="1800" b="1" dirty="0"/>
              <a:t>1.  Password </a:t>
            </a:r>
            <a:br>
              <a:rPr lang="en-US" sz="1800" b="1" dirty="0"/>
            </a:br>
            <a:r>
              <a:rPr lang="en-US" sz="1800" b="1" dirty="0"/>
              <a:t> </a:t>
            </a:r>
            <a:r>
              <a:rPr lang="en-US" sz="1800" dirty="0"/>
              <a:t>In this module, this website is for multiple users. If a User enters a password and the software checks its validity. If the password is valid then option is given to change the password, otherwise “Invalid User/Password” message is displayed. </a:t>
            </a:r>
            <a:br>
              <a:rPr lang="en-US" sz="1800" dirty="0"/>
            </a:br>
            <a:r>
              <a:rPr lang="en-US" sz="1800" dirty="0"/>
              <a:t> </a:t>
            </a:r>
            <a:br>
              <a:rPr lang="en-US" sz="1800" dirty="0"/>
            </a:br>
            <a:br>
              <a:rPr lang="en-US" sz="1800" dirty="0"/>
            </a:br>
            <a:r>
              <a:rPr lang="en-US" sz="1800" b="1" dirty="0"/>
              <a:t> 2 Creating new Entity (Hotel, Room, </a:t>
            </a:r>
            <a:r>
              <a:rPr lang="en-US" sz="1800" b="1" dirty="0" err="1"/>
              <a:t>Customers,Members</a:t>
            </a:r>
            <a:r>
              <a:rPr lang="en-US" sz="1800" b="1" dirty="0"/>
              <a:t> etc.) </a:t>
            </a:r>
            <a:br>
              <a:rPr lang="en-US" sz="1800" b="1" dirty="0"/>
            </a:br>
            <a:r>
              <a:rPr lang="en-US" sz="1800" dirty="0"/>
              <a:t>This is used to add a new employee details, delete entity details and view the details. In this function, whenever a new entity is required to be added the corresponding forms are opened and the database is manipulated</a:t>
            </a:r>
          </a:p>
        </p:txBody>
      </p:sp>
    </p:spTree>
  </p:cSld>
  <p:clrMapOvr>
    <a:masterClrMapping/>
  </p:clrMapOvr>
  <p:transition>
    <p:diamon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79120"/>
            <a:ext cx="7498080" cy="6202680"/>
          </a:xfrm>
        </p:spPr>
        <p:txBody>
          <a:bodyPr>
            <a:noAutofit/>
          </a:bodyPr>
          <a:lstStyle/>
          <a:p>
            <a:r>
              <a:rPr lang="en-US" sz="1800" b="1" dirty="0"/>
              <a:t>3.Function NEW_ROOM() </a:t>
            </a:r>
            <a:r>
              <a:rPr lang="en-US" sz="1800" dirty="0"/>
              <a:t>This is the function used to open a new room for a customer so that he/she can assign a separate room. </a:t>
            </a:r>
            <a:br>
              <a:rPr lang="en-US" sz="1800" dirty="0"/>
            </a:br>
            <a:br>
              <a:rPr lang="en-US" sz="1800" dirty="0"/>
            </a:br>
            <a:r>
              <a:rPr lang="en-US" sz="1800" b="1" dirty="0"/>
              <a:t>4.Function CHECKIN_CUSTOMER() </a:t>
            </a:r>
            <a:r>
              <a:rPr lang="en-US" sz="1800" dirty="0"/>
              <a:t>This function is used to admit a customer in our Hotel after entering his all personal details like Name, Address, Phone, Sex and then he/she is assigned a room from NEW_ROOM() function. </a:t>
            </a:r>
            <a:br>
              <a:rPr lang="en-US" sz="1800" dirty="0"/>
            </a:br>
            <a:br>
              <a:rPr lang="en-US" sz="1800" dirty="0"/>
            </a:br>
            <a:r>
              <a:rPr lang="en-US" sz="1800" b="1" dirty="0"/>
              <a:t>5.Function CHECKOUT_CUSTOMER() </a:t>
            </a:r>
            <a:r>
              <a:rPr lang="en-US" sz="1800" dirty="0"/>
              <a:t>This unction is used to checkout the customer details from database. </a:t>
            </a:r>
            <a:br>
              <a:rPr lang="en-US" sz="1800" dirty="0"/>
            </a:br>
            <a:br>
              <a:rPr lang="en-US" sz="1800" dirty="0"/>
            </a:br>
            <a:r>
              <a:rPr lang="en-US" sz="1800" b="1" dirty="0"/>
              <a:t>6. Function GENERATE_BILL() </a:t>
            </a:r>
            <a:r>
              <a:rPr lang="en-US" sz="1800" dirty="0"/>
              <a:t>When any customer check-out, his/her bill is generated automatically by calculated check-out date minus check-in date and getting multiplied it by daily room charge plus other charges and the bill has to be saved in the table in the database.</a:t>
            </a:r>
            <a:br>
              <a:rPr lang="en-US" sz="1800" dirty="0"/>
            </a:br>
            <a:br>
              <a:rPr lang="en-US" sz="1800" dirty="0"/>
            </a:br>
            <a:r>
              <a:rPr lang="en-US" sz="1800" b="1" dirty="0"/>
              <a:t>7.Function DISPLAY_RECORD() This </a:t>
            </a:r>
            <a:r>
              <a:rPr lang="en-US" sz="1800" dirty="0"/>
              <a:t>function is used to display all the transaction including the customer name, address, phone, bed number, and doctor assigned to him/her in the screen. </a:t>
            </a:r>
            <a:br>
              <a:rPr lang="en-US" sz="1800" dirty="0"/>
            </a:br>
            <a:br>
              <a:rPr lang="en-US" sz="1800" dirty="0"/>
            </a:br>
            <a:endParaRPr lang="en-US" sz="1800" dirty="0"/>
          </a:p>
        </p:txBody>
      </p:sp>
    </p:spTree>
  </p:cSld>
  <p:clrMapOvr>
    <a:masterClrMapping/>
  </p:clrMapOvr>
  <p:transition>
    <p:diamon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498080" cy="6126480"/>
          </a:xfrm>
        </p:spPr>
        <p:txBody>
          <a:bodyPr>
            <a:normAutofit/>
          </a:bodyPr>
          <a:lstStyle/>
          <a:p>
            <a:r>
              <a:rPr lang="en-US" sz="1800" b="1" dirty="0"/>
              <a:t>8 Validation of Data Entered by the User &amp; Error Handling </a:t>
            </a:r>
            <a:r>
              <a:rPr lang="en-US" sz="1800" dirty="0"/>
              <a:t>In this function, the validity of data entered by the user during the various business processes is checked through various validation checks. </a:t>
            </a:r>
            <a:br>
              <a:rPr lang="en-US" sz="1800" dirty="0"/>
            </a:br>
            <a:br>
              <a:rPr lang="en-US" sz="1800" dirty="0"/>
            </a:br>
            <a:r>
              <a:rPr lang="en-US" sz="1800" b="1" dirty="0"/>
              <a:t>10 Searching  </a:t>
            </a:r>
            <a:r>
              <a:rPr lang="en-US" sz="1800" dirty="0"/>
              <a:t>In this function, room, customer well as members can search details from the database according to their authentications. </a:t>
            </a:r>
            <a:br>
              <a:rPr lang="en-US" sz="1800" dirty="0"/>
            </a:br>
            <a:br>
              <a:rPr lang="en-US" sz="1800" dirty="0"/>
            </a:br>
            <a:r>
              <a:rPr lang="en-US" sz="1800" b="1" dirty="0"/>
              <a:t>11: Report Generation</a:t>
            </a:r>
            <a:br>
              <a:rPr lang="en-US" sz="1800" dirty="0"/>
            </a:br>
            <a:r>
              <a:rPr lang="en-US" sz="1800" dirty="0"/>
              <a:t> In this function reports are generated for the following entities: </a:t>
            </a:r>
            <a:br>
              <a:rPr lang="en-US" sz="1800" dirty="0"/>
            </a:br>
            <a:r>
              <a:rPr lang="en-US" sz="1800" dirty="0"/>
              <a:t>a) Customer Details. </a:t>
            </a:r>
            <a:br>
              <a:rPr lang="en-US" sz="1800" dirty="0"/>
            </a:br>
            <a:r>
              <a:rPr lang="en-US" sz="1800" dirty="0"/>
              <a:t>b) Requirements of the Customers </a:t>
            </a:r>
            <a:br>
              <a:rPr lang="en-US" sz="1800" dirty="0"/>
            </a:br>
            <a:r>
              <a:rPr lang="en-US" sz="1800" dirty="0"/>
              <a:t>c) Rooms Details </a:t>
            </a:r>
            <a:br>
              <a:rPr lang="en-US" sz="1800" dirty="0"/>
            </a:br>
            <a:r>
              <a:rPr lang="en-US" sz="1800" dirty="0"/>
              <a:t>d) Bill Details</a:t>
            </a:r>
            <a:br>
              <a:rPr lang="en-US" sz="1800" dirty="0"/>
            </a:br>
            <a:r>
              <a:rPr lang="en-US" sz="1800" dirty="0"/>
              <a:t>e) </a:t>
            </a:r>
            <a:r>
              <a:rPr lang="en-US" sz="1800" dirty="0" err="1"/>
              <a:t>Checkin</a:t>
            </a:r>
            <a:r>
              <a:rPr lang="en-US" sz="1800" dirty="0"/>
              <a:t> Reports</a:t>
            </a:r>
            <a:br>
              <a:rPr lang="en-US" sz="1800" dirty="0"/>
            </a:br>
            <a:r>
              <a:rPr lang="en-US" sz="1800" dirty="0"/>
              <a:t> f) Booking Details</a:t>
            </a:r>
            <a:br>
              <a:rPr lang="en-US" sz="1800" dirty="0"/>
            </a:br>
            <a:r>
              <a:rPr lang="en-US" sz="1800" dirty="0"/>
              <a:t>g) Online Bookings </a:t>
            </a:r>
            <a:br>
              <a:rPr lang="en-US" sz="1800" dirty="0"/>
            </a:br>
            <a:r>
              <a:rPr lang="en-US" sz="1800" dirty="0"/>
              <a:t>h) Checkout Details </a:t>
            </a:r>
            <a:br>
              <a:rPr lang="en-US" sz="1800" dirty="0"/>
            </a:br>
            <a:r>
              <a:rPr lang="en-US" sz="1800" dirty="0" err="1"/>
              <a:t>i</a:t>
            </a:r>
            <a:r>
              <a:rPr lang="en-US" sz="1800" dirty="0"/>
              <a:t>) Membership Details </a:t>
            </a:r>
            <a:br>
              <a:rPr lang="en-US" sz="1800" dirty="0"/>
            </a:br>
            <a:r>
              <a:rPr lang="en-US" sz="1800" dirty="0"/>
              <a:t>j) Packages Available. </a:t>
            </a:r>
          </a:p>
        </p:txBody>
      </p:sp>
    </p:spTree>
  </p:cSld>
  <p:clrMapOvr>
    <a:masterClrMapping/>
  </p:clrMapOvr>
  <p:transition>
    <p:diamon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920" y="76200"/>
            <a:ext cx="7498080" cy="6248400"/>
          </a:xfrm>
        </p:spPr>
        <p:txBody>
          <a:bodyPr>
            <a:normAutofit/>
          </a:bodyPr>
          <a:lstStyle/>
          <a:p>
            <a:r>
              <a:rPr lang="en-US" sz="2000" b="1" dirty="0">
                <a:solidFill>
                  <a:srgbClr val="FF0000"/>
                </a:solidFill>
              </a:rPr>
              <a:t>           </a:t>
            </a:r>
            <a:r>
              <a:rPr lang="en-US" sz="4000" b="1" dirty="0">
                <a:solidFill>
                  <a:srgbClr val="FF0000"/>
                </a:solidFill>
              </a:rPr>
              <a:t>      ONLINE HOTEL MANAGEMENT SYSTEM </a:t>
            </a:r>
            <a:br>
              <a:rPr lang="en-US" sz="2000" dirty="0"/>
            </a:br>
            <a:r>
              <a:rPr lang="en-US" sz="2800" b="1" dirty="0">
                <a:solidFill>
                  <a:srgbClr val="002060"/>
                </a:solidFill>
              </a:rPr>
              <a:t>                   Under Supervision of : </a:t>
            </a:r>
            <a:br>
              <a:rPr lang="en-US" sz="2800" b="1" dirty="0">
                <a:solidFill>
                  <a:srgbClr val="002060"/>
                </a:solidFill>
              </a:rPr>
            </a:br>
            <a:br>
              <a:rPr lang="en-US" sz="2000" dirty="0"/>
            </a:br>
            <a:r>
              <a:rPr lang="en-US" sz="2000" dirty="0">
                <a:solidFill>
                  <a:schemeClr val="accent3">
                    <a:lumMod val="75000"/>
                  </a:schemeClr>
                </a:solidFill>
              </a:rPr>
              <a:t>  Submitted By: </a:t>
            </a:r>
            <a:br>
              <a:rPr lang="en-US" sz="2000" dirty="0">
                <a:solidFill>
                  <a:schemeClr val="accent3">
                    <a:lumMod val="75000"/>
                  </a:schemeClr>
                </a:solidFill>
              </a:rPr>
            </a:br>
            <a:br>
              <a:rPr lang="en-US" sz="2000" dirty="0"/>
            </a:br>
            <a:r>
              <a:rPr lang="en-US" sz="2000" dirty="0"/>
              <a:t>              Name : </a:t>
            </a:r>
            <a:br>
              <a:rPr lang="en-US" sz="2000" dirty="0"/>
            </a:br>
            <a:br>
              <a:rPr lang="en-US" sz="2000" dirty="0"/>
            </a:br>
            <a:r>
              <a:rPr lang="en-US" sz="2000" dirty="0"/>
              <a:t>              Address :</a:t>
            </a:r>
            <a:br>
              <a:rPr lang="en-US" sz="2000" dirty="0"/>
            </a:br>
            <a:br>
              <a:rPr lang="en-US" sz="2000" dirty="0"/>
            </a:br>
            <a:r>
              <a:rPr lang="en-US" sz="2000" dirty="0"/>
              <a:t>             Phone No : </a:t>
            </a:r>
            <a:br>
              <a:rPr lang="en-US" sz="2000" dirty="0"/>
            </a:br>
            <a:br>
              <a:rPr lang="en-US" sz="2000" dirty="0"/>
            </a:br>
            <a:r>
              <a:rPr lang="en-US" sz="2000" dirty="0"/>
              <a:t>             </a:t>
            </a:r>
            <a:r>
              <a:rPr lang="en-US" sz="2000" dirty="0" err="1"/>
              <a:t>Programme</a:t>
            </a:r>
            <a:r>
              <a:rPr lang="en-US" sz="2000" dirty="0"/>
              <a:t> : </a:t>
            </a:r>
            <a:br>
              <a:rPr lang="en-US" sz="2000" dirty="0"/>
            </a:br>
            <a:br>
              <a:rPr lang="en-US" sz="2000" dirty="0"/>
            </a:br>
            <a:r>
              <a:rPr lang="en-US" sz="2000" dirty="0"/>
              <a:t>             Enrolment No : </a:t>
            </a:r>
            <a:br>
              <a:rPr lang="en-US" sz="2000" dirty="0"/>
            </a:br>
            <a:endParaRPr lang="en-US" sz="2000" dirty="0"/>
          </a:p>
        </p:txBody>
      </p:sp>
    </p:spTree>
  </p:cSld>
  <p:clrMapOvr>
    <a:masterClrMapping/>
  </p:clrMapOvr>
  <p:transition>
    <p:diamon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0"/>
            <a:ext cx="7498080" cy="3962400"/>
          </a:xfrm>
        </p:spPr>
        <p:txBody>
          <a:bodyPr>
            <a:normAutofit/>
          </a:bodyPr>
          <a:lstStyle/>
          <a:p>
            <a:r>
              <a:rPr lang="en-US" sz="2400" b="1" dirty="0">
                <a:solidFill>
                  <a:srgbClr val="0973E7"/>
                </a:solidFill>
              </a:rPr>
              <a:t>                        CONCLUSION   </a:t>
            </a:r>
            <a:br>
              <a:rPr lang="en-US" sz="2400" b="1" dirty="0"/>
            </a:br>
            <a:br>
              <a:rPr lang="en-US" sz="1100" b="1" dirty="0"/>
            </a:br>
            <a:r>
              <a:rPr lang="en-US" sz="1800" dirty="0"/>
              <a:t> This project is designed to meet the requirements of Online Hotel Management. It has been developed in JSP, </a:t>
            </a:r>
            <a:r>
              <a:rPr lang="en-US" sz="1800" dirty="0" err="1"/>
              <a:t>Servlets</a:t>
            </a:r>
            <a:r>
              <a:rPr lang="en-US" sz="1800" dirty="0"/>
              <a:t> keeping in mind the specifications of the system. </a:t>
            </a:r>
            <a:br>
              <a:rPr lang="en-US" sz="1800" dirty="0"/>
            </a:br>
            <a:br>
              <a:rPr lang="en-US" sz="1800" dirty="0"/>
            </a:br>
            <a:r>
              <a:rPr lang="en-US" sz="1800" dirty="0"/>
              <a:t>For designing the system we have used simple data flow diagrams. </a:t>
            </a:r>
            <a:br>
              <a:rPr lang="en-US" sz="1800" dirty="0"/>
            </a:br>
            <a:br>
              <a:rPr lang="en-US" sz="1800" dirty="0"/>
            </a:br>
            <a:r>
              <a:rPr lang="en-US" sz="1800" dirty="0"/>
              <a:t>Overall the project teaches us the essential skills like:  </a:t>
            </a:r>
            <a:br>
              <a:rPr lang="en-US" sz="1800" dirty="0"/>
            </a:br>
            <a:br>
              <a:rPr lang="en-US" sz="1800" dirty="0"/>
            </a:br>
            <a:r>
              <a:rPr lang="en-US" sz="1800" dirty="0"/>
              <a:t>Using system analysis and design techniques like data flow diagram in designing the system.  </a:t>
            </a:r>
            <a:br>
              <a:rPr lang="en-US" sz="1800" dirty="0"/>
            </a:br>
            <a:br>
              <a:rPr lang="en-US" sz="1800" dirty="0"/>
            </a:br>
            <a:r>
              <a:rPr lang="en-US" sz="1800" dirty="0"/>
              <a:t>Understanding the database handling and query processing. </a:t>
            </a:r>
          </a:p>
        </p:txBody>
      </p:sp>
    </p:spTree>
  </p:cSld>
  <p:clrMapOvr>
    <a:masterClrMapping/>
  </p:clrMapOvr>
  <p:transition>
    <p:diamon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914400"/>
            <a:ext cx="6565392" cy="3124200"/>
          </a:xfrm>
        </p:spPr>
        <p:txBody>
          <a:bodyPr>
            <a:normAutofit/>
          </a:bodyPr>
          <a:lstStyle/>
          <a:p>
            <a:r>
              <a:rPr lang="en-US" sz="2400" b="1" dirty="0"/>
              <a:t>                   </a:t>
            </a:r>
            <a:r>
              <a:rPr lang="en-US" sz="2800" b="1" dirty="0">
                <a:solidFill>
                  <a:srgbClr val="0973E7"/>
                </a:solidFill>
              </a:rPr>
              <a:t>  Bibliography </a:t>
            </a:r>
            <a:br>
              <a:rPr lang="en-US" sz="2400" b="1" dirty="0"/>
            </a:br>
            <a:br>
              <a:rPr lang="en-US" sz="1600" dirty="0"/>
            </a:br>
            <a:r>
              <a:rPr lang="en-US" sz="1800" dirty="0"/>
              <a:t>JAVA Programming                                  </a:t>
            </a:r>
            <a:r>
              <a:rPr lang="en-US" sz="1800" dirty="0" err="1"/>
              <a:t>E.Balagurusamyl</a:t>
            </a:r>
            <a:r>
              <a:rPr lang="en-US" sz="1800" dirty="0"/>
              <a:t> </a:t>
            </a:r>
            <a:br>
              <a:rPr lang="en-US" sz="1800" dirty="0"/>
            </a:br>
            <a:br>
              <a:rPr lang="en-US" sz="1800" dirty="0"/>
            </a:br>
            <a:r>
              <a:rPr lang="en-US" sz="1800" dirty="0"/>
              <a:t>JAVA Projects                                         Tony </a:t>
            </a:r>
            <a:r>
              <a:rPr lang="en-US" sz="1800" dirty="0" err="1"/>
              <a:t>Martin,Dominic</a:t>
            </a:r>
            <a:r>
              <a:rPr lang="en-US" sz="1800" dirty="0"/>
              <a:t> </a:t>
            </a:r>
            <a:r>
              <a:rPr lang="en-US" sz="1800" dirty="0" err="1"/>
              <a:t>Selly</a:t>
            </a:r>
            <a:r>
              <a:rPr lang="en-US" sz="1800" dirty="0"/>
              <a:t> </a:t>
            </a:r>
            <a:br>
              <a:rPr lang="en-US" sz="1800" dirty="0"/>
            </a:br>
            <a:br>
              <a:rPr lang="en-US" sz="1800" dirty="0"/>
            </a:br>
            <a:r>
              <a:rPr lang="en-US" sz="1800" dirty="0"/>
              <a:t>MY SQL The Complete Reference             George Koch </a:t>
            </a:r>
          </a:p>
        </p:txBody>
      </p:sp>
    </p:spTree>
  </p:cSld>
  <p:clrMapOvr>
    <a:masterClrMapping/>
  </p:clrMapOvr>
  <p:transition>
    <p:diamon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A5E6E-7157-42CA-ADCB-C7311453055E}"/>
              </a:ext>
            </a:extLst>
          </p:cNvPr>
          <p:cNvSpPr>
            <a:spLocks noGrp="1"/>
          </p:cNvSpPr>
          <p:nvPr>
            <p:ph type="title"/>
          </p:nvPr>
        </p:nvSpPr>
        <p:spPr>
          <a:xfrm>
            <a:off x="1874520" y="2819400"/>
            <a:ext cx="7498080" cy="1143000"/>
          </a:xfrm>
        </p:spPr>
        <p:txBody>
          <a:bodyPr>
            <a:noAutofit/>
          </a:bodyPr>
          <a:lstStyle/>
          <a:p>
            <a:r>
              <a:rPr lang="en-US" sz="7200" b="1" dirty="0"/>
              <a:t>THANK YOU</a:t>
            </a:r>
            <a:endParaRPr lang="en-IN" sz="7200" b="1" dirty="0"/>
          </a:p>
        </p:txBody>
      </p:sp>
    </p:spTree>
    <p:extLst>
      <p:ext uri="{BB962C8B-B14F-4D97-AF65-F5344CB8AC3E}">
        <p14:creationId xmlns:p14="http://schemas.microsoft.com/office/powerpoint/2010/main" val="1489722589"/>
      </p:ext>
    </p:extLst>
  </p:cSld>
  <p:clrMapOvr>
    <a:masterClrMapping/>
  </p:clrMapOvr>
  <p:transition>
    <p:diamon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6629400" cy="6781800"/>
          </a:xfrm>
        </p:spPr>
        <p:txBody>
          <a:bodyPr>
            <a:normAutofit fontScale="90000"/>
          </a:bodyPr>
          <a:lstStyle/>
          <a:p>
            <a:pPr>
              <a:lnSpc>
                <a:spcPct val="150000"/>
              </a:lnSpc>
            </a:pPr>
            <a:r>
              <a:rPr lang="en-US" sz="3100" b="1" dirty="0">
                <a:solidFill>
                  <a:srgbClr val="7030A0"/>
                </a:solidFill>
              </a:rPr>
              <a:t>                               </a:t>
            </a:r>
            <a:br>
              <a:rPr lang="en-US" sz="3100" b="1" dirty="0">
                <a:solidFill>
                  <a:srgbClr val="7030A0"/>
                </a:solidFill>
              </a:rPr>
            </a:br>
            <a:r>
              <a:rPr lang="en-US" sz="2700" b="1" dirty="0">
                <a:solidFill>
                  <a:srgbClr val="7030A0"/>
                </a:solidFill>
              </a:rPr>
              <a:t>                    TABLE OF CONTENT</a:t>
            </a:r>
            <a:br>
              <a:rPr lang="en-US" sz="2700" b="1" dirty="0">
                <a:solidFill>
                  <a:srgbClr val="7030A0"/>
                </a:solidFill>
              </a:rPr>
            </a:br>
            <a:br>
              <a:rPr lang="en-US" sz="900" b="1" dirty="0">
                <a:solidFill>
                  <a:srgbClr val="7030A0"/>
                </a:solidFill>
              </a:rPr>
            </a:br>
            <a:r>
              <a:rPr lang="en-US" sz="900" b="1" dirty="0">
                <a:solidFill>
                  <a:srgbClr val="7030A0"/>
                </a:solidFill>
              </a:rPr>
              <a:t>                                                                                  </a:t>
            </a:r>
            <a:r>
              <a:rPr lang="en-US" sz="1800" b="1" dirty="0">
                <a:solidFill>
                  <a:srgbClr val="7030A0"/>
                </a:solidFill>
              </a:rPr>
              <a:t>  CHAPTER                                                                           </a:t>
            </a:r>
            <a:br>
              <a:rPr lang="en-US" sz="1800" dirty="0"/>
            </a:br>
            <a:r>
              <a:rPr lang="en-US" sz="2000" dirty="0"/>
              <a:t>1. Abstraction</a:t>
            </a:r>
            <a:br>
              <a:rPr lang="en-US" sz="2000" dirty="0"/>
            </a:br>
            <a:r>
              <a:rPr lang="en-US" sz="2000" dirty="0"/>
              <a:t>2. Objectives                                                                   </a:t>
            </a:r>
            <a:br>
              <a:rPr lang="en-US" sz="2000" dirty="0"/>
            </a:br>
            <a:r>
              <a:rPr lang="en-US" sz="2000" dirty="0"/>
              <a:t>3. Project Features</a:t>
            </a:r>
            <a:br>
              <a:rPr lang="en-US" sz="2000" dirty="0"/>
            </a:br>
            <a:r>
              <a:rPr lang="en-US" sz="2000" dirty="0"/>
              <a:t>4.  Scope of Improvements</a:t>
            </a:r>
            <a:br>
              <a:rPr lang="en-US" sz="2000" dirty="0"/>
            </a:br>
            <a:r>
              <a:rPr lang="en-US" sz="2000" dirty="0"/>
              <a:t>5. Scope  of  Feature Application</a:t>
            </a:r>
            <a:br>
              <a:rPr lang="en-US" sz="2000" dirty="0"/>
            </a:br>
            <a:r>
              <a:rPr lang="en-US" sz="2000" dirty="0"/>
              <a:t>6. Advantages</a:t>
            </a:r>
            <a:br>
              <a:rPr lang="en-US" sz="2000" dirty="0"/>
            </a:br>
            <a:r>
              <a:rPr lang="en-US" sz="2000" dirty="0"/>
              <a:t>7. ER- Diagram</a:t>
            </a:r>
            <a:br>
              <a:rPr lang="en-US" sz="2000" dirty="0"/>
            </a:br>
            <a:r>
              <a:rPr lang="en-US" sz="2000" dirty="0"/>
              <a:t>8. Gallery</a:t>
            </a:r>
            <a:br>
              <a:rPr lang="en-US" sz="2000" dirty="0"/>
            </a:br>
            <a:r>
              <a:rPr lang="en-US" sz="2000" dirty="0"/>
              <a:t>9. Function Details</a:t>
            </a:r>
            <a:br>
              <a:rPr lang="en-US" sz="2000" dirty="0"/>
            </a:br>
            <a:r>
              <a:rPr lang="en-US" sz="2000" dirty="0"/>
              <a:t>10. Conclusion</a:t>
            </a:r>
            <a:br>
              <a:rPr lang="en-US" sz="2000" dirty="0"/>
            </a:br>
            <a:r>
              <a:rPr lang="en-US" sz="2000" dirty="0"/>
              <a:t>11. Bibliography </a:t>
            </a:r>
          </a:p>
        </p:txBody>
      </p:sp>
    </p:spTree>
  </p:cSld>
  <p:clrMapOvr>
    <a:masterClrMapping/>
  </p:clrMapOvr>
  <p:transition>
    <p:diamon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6202680"/>
          </a:xfrm>
        </p:spPr>
        <p:txBody>
          <a:bodyPr>
            <a:normAutofit/>
          </a:bodyPr>
          <a:lstStyle/>
          <a:p>
            <a:r>
              <a:rPr lang="en-US" sz="2800" b="1" dirty="0">
                <a:solidFill>
                  <a:srgbClr val="0973E7"/>
                </a:solidFill>
              </a:rPr>
              <a:t>                    ABSTRACTION</a:t>
            </a:r>
            <a:br>
              <a:rPr lang="en-US" sz="2000" b="1" dirty="0">
                <a:solidFill>
                  <a:schemeClr val="accent1">
                    <a:lumMod val="75000"/>
                  </a:schemeClr>
                </a:solidFill>
              </a:rPr>
            </a:br>
            <a:br>
              <a:rPr lang="en-US" sz="1000" dirty="0"/>
            </a:br>
            <a:br>
              <a:rPr lang="en-US" sz="1800" dirty="0"/>
            </a:br>
            <a:r>
              <a:rPr lang="en-US" sz="1800" dirty="0"/>
              <a:t>This application is specially developed to help hotel staff. The project Hotel Management manages and maintains the records of customers and room in the hotel. </a:t>
            </a:r>
            <a:br>
              <a:rPr lang="en-US" sz="1800" dirty="0"/>
            </a:br>
            <a:br>
              <a:rPr lang="en-US" sz="1800" dirty="0"/>
            </a:br>
            <a:r>
              <a:rPr lang="en-US" sz="1800" dirty="0"/>
              <a:t>The rooms have different categories such as Deluxe, Semi-Deluxe etc., So their charges and records will be maintained accordingly. </a:t>
            </a:r>
            <a:br>
              <a:rPr lang="en-US" sz="1800" dirty="0"/>
            </a:br>
            <a:br>
              <a:rPr lang="en-US" sz="1800" dirty="0"/>
            </a:br>
            <a:r>
              <a:rPr lang="en-US" sz="1800" dirty="0"/>
              <a:t>*  This software has been made in a user friendly interface, so that anyone can add, delete the entries of customers and handle all the transactions easily. As a security we have provided Admin &amp; user level authentication for different modules such as set-up-user etc., also the user name and password gets stored in the database in encrypted format more dealing with the security. </a:t>
            </a:r>
            <a:br>
              <a:rPr lang="en-US" sz="1800" dirty="0"/>
            </a:br>
            <a:br>
              <a:rPr lang="en-US" sz="1600" dirty="0"/>
            </a:br>
            <a:endParaRPr lang="en-US" sz="1600" dirty="0"/>
          </a:p>
        </p:txBody>
      </p:sp>
    </p:spTree>
  </p:cSld>
  <p:clrMapOvr>
    <a:masterClrMapping/>
  </p:clrMapOvr>
  <p:transition>
    <p:diamon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6355080"/>
          </a:xfrm>
        </p:spPr>
        <p:txBody>
          <a:bodyPr>
            <a:normAutofit/>
          </a:bodyPr>
          <a:lstStyle/>
          <a:p>
            <a:r>
              <a:rPr lang="en-US" sz="2200" b="1" dirty="0"/>
              <a:t>                            </a:t>
            </a:r>
            <a:r>
              <a:rPr lang="en-US" sz="3200" b="1" dirty="0">
                <a:solidFill>
                  <a:srgbClr val="0973E7"/>
                </a:solidFill>
              </a:rPr>
              <a:t> OBJECTIVE</a:t>
            </a:r>
            <a:br>
              <a:rPr lang="en-US" sz="2200" b="1" dirty="0"/>
            </a:br>
            <a:br>
              <a:rPr lang="en-US" sz="1200" dirty="0"/>
            </a:br>
            <a:r>
              <a:rPr lang="en-US" sz="1800" dirty="0"/>
              <a:t>During the past several decades personnel function has been transformed from a relatively obscure record keeping staff to central and top level management function. </a:t>
            </a:r>
            <a:br>
              <a:rPr lang="en-US" sz="1800" dirty="0"/>
            </a:br>
            <a:br>
              <a:rPr lang="en-US" sz="1800" dirty="0"/>
            </a:br>
            <a:r>
              <a:rPr lang="en-US" sz="1800" dirty="0"/>
              <a:t>There are many factors that have influenced this transformation like technological advances, professionalism, and general recognition of human beings as most important resources. </a:t>
            </a:r>
            <a:br>
              <a:rPr lang="en-US" sz="1800" dirty="0"/>
            </a:br>
            <a:br>
              <a:rPr lang="en-US" sz="1800" dirty="0"/>
            </a:br>
            <a:r>
              <a:rPr lang="en-US" sz="1800" dirty="0"/>
              <a:t>•   The main objective of the entire activity is to automate the process of day to day activities of Hotel like:</a:t>
            </a:r>
            <a:br>
              <a:rPr lang="en-US" sz="1800" dirty="0"/>
            </a:br>
            <a:br>
              <a:rPr lang="en-US" sz="1800" dirty="0"/>
            </a:br>
            <a:r>
              <a:rPr lang="en-US" sz="1800" dirty="0"/>
              <a:t> 1. Room activities, </a:t>
            </a:r>
            <a:br>
              <a:rPr lang="en-US" sz="1800" dirty="0"/>
            </a:br>
            <a:r>
              <a:rPr lang="en-US" sz="1800" dirty="0"/>
              <a:t>2. Admission of a New Customer, </a:t>
            </a:r>
            <a:br>
              <a:rPr lang="en-US" sz="1800" dirty="0"/>
            </a:br>
            <a:r>
              <a:rPr lang="en-US" sz="1800" dirty="0"/>
              <a:t>3. Assign a room according to customer’s demand, </a:t>
            </a:r>
            <a:br>
              <a:rPr lang="en-US" sz="1800" dirty="0"/>
            </a:br>
            <a:r>
              <a:rPr lang="en-US" sz="1800" dirty="0"/>
              <a:t>4. Checkout of a computer and releasing the room </a:t>
            </a:r>
            <a:br>
              <a:rPr lang="en-US" sz="1800" dirty="0"/>
            </a:br>
            <a:r>
              <a:rPr lang="en-US" sz="1800" dirty="0"/>
              <a:t>5. Finally compute the bill etc. </a:t>
            </a:r>
            <a:br>
              <a:rPr lang="en-US" sz="1600" dirty="0"/>
            </a:br>
            <a:br>
              <a:rPr lang="en-US" sz="1600" dirty="0"/>
            </a:br>
            <a:endParaRPr lang="en-US" sz="1600" dirty="0"/>
          </a:p>
        </p:txBody>
      </p:sp>
    </p:spTree>
  </p:cSld>
  <p:clrMapOvr>
    <a:masterClrMapping/>
  </p:clrMapOvr>
  <p:transition>
    <p:diamon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6278880"/>
          </a:xfrm>
        </p:spPr>
        <p:txBody>
          <a:bodyPr>
            <a:normAutofit/>
          </a:bodyPr>
          <a:lstStyle/>
          <a:p>
            <a:r>
              <a:rPr lang="en-US" dirty="0">
                <a:solidFill>
                  <a:srgbClr val="0973E7"/>
                </a:solidFill>
              </a:rPr>
              <a:t>PROJECT FEATURES: </a:t>
            </a:r>
            <a:br>
              <a:rPr lang="en-US" dirty="0"/>
            </a:br>
            <a:br>
              <a:rPr lang="en-US" sz="1600" dirty="0"/>
            </a:br>
            <a:r>
              <a:rPr lang="en-US" sz="1800" dirty="0"/>
              <a:t>1 HOTEL’S ROOM INFORMATION: It provides User to easily search room’s availability, category &amp; easy updating of the room’s records. The room numbers and cost per stay can be changed. Room’s category such as deluxe, </a:t>
            </a:r>
            <a:r>
              <a:rPr lang="en-US" sz="1800" dirty="0" err="1"/>
              <a:t>semideluxe</a:t>
            </a:r>
            <a:r>
              <a:rPr lang="en-US" sz="1800" dirty="0"/>
              <a:t> can be edited and accordingly floor can be set. </a:t>
            </a:r>
            <a:br>
              <a:rPr lang="en-US" sz="1800" dirty="0"/>
            </a:br>
            <a:br>
              <a:rPr lang="en-US" sz="1800" dirty="0"/>
            </a:br>
            <a:br>
              <a:rPr lang="en-US" sz="1800" dirty="0"/>
            </a:br>
            <a:r>
              <a:rPr lang="en-US" sz="1800" dirty="0"/>
              <a:t>2 REPORT GENERATION This feature help’s in easy maintenance of record of customers check-in, check-out &amp; booking details. The reports can be generated day wise or specified </a:t>
            </a:r>
            <a:r>
              <a:rPr lang="en-US" sz="1800" dirty="0" err="1"/>
              <a:t>timespan</a:t>
            </a:r>
            <a:r>
              <a:rPr lang="en-US" sz="1800" dirty="0"/>
              <a:t> wise. </a:t>
            </a:r>
            <a:br>
              <a:rPr lang="en-US" sz="1800" dirty="0"/>
            </a:br>
            <a:br>
              <a:rPr lang="en-US" sz="1800" dirty="0"/>
            </a:br>
            <a:br>
              <a:rPr lang="en-US" sz="1800" dirty="0"/>
            </a:br>
            <a:r>
              <a:rPr lang="en-US" sz="1800" dirty="0"/>
              <a:t>3 PASSWORD PROTECTED This feature provides privacy to the application. The user name and password can’t be identified by anybody even if somebody checks it in the database. As we are encrypting user name &amp; passwords and storing them in the same format.</a:t>
            </a:r>
            <a:br>
              <a:rPr lang="en-US" sz="1800" dirty="0"/>
            </a:br>
            <a:endParaRPr lang="en-US" sz="1800" dirty="0"/>
          </a:p>
        </p:txBody>
      </p:sp>
    </p:spTree>
  </p:cSld>
  <p:clrMapOvr>
    <a:masterClrMapping/>
  </p:clrMapOvr>
  <p:transition>
    <p:diamon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914400"/>
            <a:ext cx="7498080" cy="5105400"/>
          </a:xfrm>
        </p:spPr>
        <p:txBody>
          <a:bodyPr>
            <a:normAutofit fontScale="90000"/>
          </a:bodyPr>
          <a:lstStyle/>
          <a:p>
            <a:r>
              <a:rPr lang="en-US" sz="2800" b="1" dirty="0">
                <a:solidFill>
                  <a:srgbClr val="0973E7"/>
                </a:solidFill>
              </a:rPr>
              <a:t>Scope of Improvement</a:t>
            </a:r>
            <a:br>
              <a:rPr lang="en-US" sz="2800" b="1" dirty="0">
                <a:solidFill>
                  <a:srgbClr val="0973E7"/>
                </a:solidFill>
              </a:rPr>
            </a:br>
            <a:br>
              <a:rPr lang="en-US" sz="1600" dirty="0"/>
            </a:br>
            <a:r>
              <a:rPr lang="en-US" sz="1800" dirty="0"/>
              <a:t> </a:t>
            </a:r>
            <a:r>
              <a:rPr lang="en-US" sz="2000" dirty="0"/>
              <a:t>Now a days hotel are providing many other facilities, this project can also be improved with the improvement in the Hotels. Utmost care and back-up procedures must be established to ensure 100% successful implementation of the computerized banking system. </a:t>
            </a:r>
            <a:br>
              <a:rPr lang="en-US" sz="2000" dirty="0"/>
            </a:br>
            <a:r>
              <a:rPr lang="en-US" sz="2000" dirty="0"/>
              <a:t>In case of system failure, the organization should be in a position to process the transaction with another organization or if the worst comes to the worst, it should be in a position to complete it manually. </a:t>
            </a:r>
            <a:br>
              <a:rPr lang="en-US" sz="1800" dirty="0"/>
            </a:br>
            <a:br>
              <a:rPr lang="en-US" sz="1800" dirty="0"/>
            </a:br>
            <a:r>
              <a:rPr lang="en-US" sz="2200" b="1" dirty="0">
                <a:solidFill>
                  <a:srgbClr val="0973E7"/>
                </a:solidFill>
              </a:rPr>
              <a:t>System Study &amp; Analysis </a:t>
            </a:r>
            <a:br>
              <a:rPr lang="en-US" sz="2200" b="1" dirty="0">
                <a:solidFill>
                  <a:srgbClr val="0973E7"/>
                </a:solidFill>
              </a:rPr>
            </a:br>
            <a:br>
              <a:rPr lang="en-US" sz="1600" b="1" dirty="0">
                <a:solidFill>
                  <a:srgbClr val="0973E7"/>
                </a:solidFill>
              </a:rPr>
            </a:br>
            <a:r>
              <a:rPr lang="en-US" sz="1600" b="1" dirty="0">
                <a:solidFill>
                  <a:srgbClr val="0973E7"/>
                </a:solidFill>
              </a:rPr>
              <a:t>PRINCIPLES OF SYSTEM ANALYSIS </a:t>
            </a:r>
            <a:br>
              <a:rPr lang="en-US" sz="1600" b="1" dirty="0">
                <a:solidFill>
                  <a:srgbClr val="0973E7"/>
                </a:solidFill>
              </a:rPr>
            </a:br>
            <a:br>
              <a:rPr lang="en-US" sz="1600" dirty="0"/>
            </a:br>
            <a:r>
              <a:rPr lang="en-US" sz="2000" dirty="0"/>
              <a:t>1. Understand the problem before you begin to create the analysis model. </a:t>
            </a:r>
            <a:br>
              <a:rPr lang="en-US" sz="2000" dirty="0"/>
            </a:br>
            <a:r>
              <a:rPr lang="en-US" sz="2000" dirty="0"/>
              <a:t>2. Develop prototypes that enable a user to understand how human machine interaction will occur. </a:t>
            </a:r>
            <a:br>
              <a:rPr lang="en-US" sz="2000" dirty="0"/>
            </a:br>
            <a:r>
              <a:rPr lang="en-US" sz="2000" dirty="0"/>
              <a:t>3. Record the origin of and the reason for every requirement. </a:t>
            </a:r>
            <a:br>
              <a:rPr lang="en-US" sz="2000" dirty="0"/>
            </a:br>
            <a:r>
              <a:rPr lang="en-US" sz="2000" dirty="0"/>
              <a:t>4. Use multiple views of requirements like building data, function and behavioral models. </a:t>
            </a:r>
            <a:br>
              <a:rPr lang="en-US" sz="2000" dirty="0"/>
            </a:br>
            <a:r>
              <a:rPr lang="en-US" sz="2000" dirty="0"/>
              <a:t>5. Work to eliminate ambiguity. </a:t>
            </a:r>
            <a:br>
              <a:rPr lang="en-US" sz="1600" dirty="0"/>
            </a:br>
            <a:br>
              <a:rPr lang="en-US" sz="1600" dirty="0"/>
            </a:br>
            <a:endParaRPr lang="en-US" sz="1600" dirty="0"/>
          </a:p>
        </p:txBody>
      </p:sp>
      <p:sp>
        <p:nvSpPr>
          <p:cNvPr id="3" name="Title 1"/>
          <p:cNvSpPr txBox="1">
            <a:spLocks/>
          </p:cNvSpPr>
          <p:nvPr/>
        </p:nvSpPr>
        <p:spPr>
          <a:xfrm>
            <a:off x="1435608" y="274320"/>
            <a:ext cx="7498080" cy="6278880"/>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br>
              <a:rPr kumimoji="0" lang="en-US" sz="18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br>
            <a:endParaRPr kumimoji="0" lang="en-US" sz="18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ransition>
    <p:diamon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7284720"/>
            <a:ext cx="7498080" cy="6278880"/>
          </a:xfrm>
        </p:spPr>
        <p:txBody>
          <a:bodyPr>
            <a:normAutofit fontScale="90000"/>
          </a:bodyPr>
          <a:lstStyle/>
          <a:p>
            <a:r>
              <a:rPr lang="en-US" sz="1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en-US"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ADVANTAGE: </a:t>
            </a:r>
            <a:br>
              <a:rPr lang="en-US" sz="2200" b="1" dirty="0"/>
            </a:br>
            <a:br>
              <a:rPr lang="en-US" sz="1800" dirty="0"/>
            </a:br>
            <a:r>
              <a:rPr lang="en-US" sz="1800" dirty="0"/>
              <a:t>I have designed the given proposed system in the JSP to automate the process of Hotels. This project is useful for the authorities which keep track of all the users registered in a particular state </a:t>
            </a:r>
            <a:br>
              <a:rPr lang="en-US" sz="1800" dirty="0"/>
            </a:br>
            <a:r>
              <a:rPr lang="en-US" sz="1800" dirty="0"/>
              <a:t>.The authority can add hotel packages, room details, availability of rooms, online booking etc. </a:t>
            </a:r>
            <a:br>
              <a:rPr lang="en-US" sz="1800" dirty="0"/>
            </a:br>
            <a:r>
              <a:rPr lang="en-US" sz="1800" dirty="0"/>
              <a:t>The following steps that give the detailed information of the need of proposed system are: </a:t>
            </a:r>
            <a:br>
              <a:rPr lang="en-US" sz="1800" dirty="0"/>
            </a:br>
            <a:r>
              <a:rPr lang="en-US" sz="1800" b="1" dirty="0"/>
              <a:t>Performance: </a:t>
            </a:r>
            <a:r>
              <a:rPr lang="en-US" sz="1800" dirty="0"/>
              <a:t>During past several decades, the records are supposed to be manually handled for all activities. The manual handling of the record is time consuming and highly prone to error. To improve the performance of the Hotel Management System, the computerized system is to be undertaken. </a:t>
            </a:r>
            <a:br>
              <a:rPr lang="en-US" sz="1800" dirty="0"/>
            </a:br>
            <a:br>
              <a:rPr lang="en-US" sz="1800" dirty="0"/>
            </a:br>
            <a:r>
              <a:rPr lang="en-US" sz="1800" b="1" dirty="0"/>
              <a:t>Efficiency: </a:t>
            </a:r>
            <a:r>
              <a:rPr lang="en-US" sz="1800" dirty="0"/>
              <a:t>The basic need of this website is efficiency. The website should be efficient so that whenever a new user submits his/her details the website is updated automatically. </a:t>
            </a:r>
            <a:br>
              <a:rPr lang="en-US" sz="1800" dirty="0"/>
            </a:br>
            <a:br>
              <a:rPr lang="en-US" sz="1800" dirty="0"/>
            </a:br>
            <a:r>
              <a:rPr lang="en-US" sz="1800" b="1" dirty="0"/>
              <a:t>Control: </a:t>
            </a:r>
            <a:r>
              <a:rPr lang="en-US" sz="1800" dirty="0"/>
              <a:t>The complete control of the project is under the hands of authorized person who has the password to access this project and illegal access is not supposed to deal with. All the control is under the administrator and the other members have the rights to just see the records not to change any transaction or entry.</a:t>
            </a:r>
            <a:br>
              <a:rPr lang="en-US" sz="1800" dirty="0"/>
            </a:br>
            <a:br>
              <a:rPr lang="en-US" sz="1800" dirty="0"/>
            </a:br>
            <a:r>
              <a:rPr lang="en-US" sz="1800" b="1" dirty="0"/>
              <a:t> Security: </a:t>
            </a:r>
            <a:r>
              <a:rPr lang="en-US" sz="1800" dirty="0"/>
              <a:t>Security is the main criteria for the proposed system. Since illegal access may corrupt the database. So security has to be given in This Project.</a:t>
            </a:r>
          </a:p>
        </p:txBody>
      </p:sp>
      <p:sp>
        <p:nvSpPr>
          <p:cNvPr id="3" name="Rectangle 2"/>
          <p:cNvSpPr/>
          <p:nvPr/>
        </p:nvSpPr>
        <p:spPr>
          <a:xfrm>
            <a:off x="1295400" y="381000"/>
            <a:ext cx="7315200" cy="2631490"/>
          </a:xfrm>
          <a:prstGeom prst="rect">
            <a:avLst/>
          </a:prstGeom>
        </p:spPr>
        <p:txBody>
          <a:bodyPr wrap="square">
            <a:spAutoFit/>
          </a:bodyPr>
          <a:lstStyle/>
          <a:p>
            <a:r>
              <a:rPr lang="en-US" sz="2800" b="1" dirty="0">
                <a:solidFill>
                  <a:srgbClr val="0973E7"/>
                </a:solidFill>
              </a:rPr>
              <a:t>Scope of Future Application</a:t>
            </a:r>
          </a:p>
          <a:p>
            <a:endParaRPr lang="en-US" sz="1100" b="1" dirty="0">
              <a:solidFill>
                <a:srgbClr val="0973E7"/>
              </a:solidFill>
            </a:endParaRPr>
          </a:p>
          <a:p>
            <a:r>
              <a:rPr lang="en-US" dirty="0"/>
              <a:t> This project can be used in the hotel after adding some more useful modules in the project for which hotel are providing services. Utmost care and back-up procedures must be established to ensure 100% successful implementation of the computerized hotel system. In case of system failure, the organization should be in a position to process the transaction with another organization or if the worst comes to the worst, it should be in a position to complete it manually. </a:t>
            </a:r>
          </a:p>
        </p:txBody>
      </p:sp>
      <p:pic>
        <p:nvPicPr>
          <p:cNvPr id="3075" name="Picture 3" descr="C:\Users\Manikya\Desktop\hotel-management-logo.png"/>
          <p:cNvPicPr>
            <a:picLocks noChangeAspect="1" noChangeArrowheads="1"/>
          </p:cNvPicPr>
          <p:nvPr/>
        </p:nvPicPr>
        <p:blipFill>
          <a:blip r:embed="rId2"/>
          <a:srcRect/>
          <a:stretch>
            <a:fillRect/>
          </a:stretch>
        </p:blipFill>
        <p:spPr bwMode="auto">
          <a:xfrm>
            <a:off x="409575" y="13087350"/>
            <a:ext cx="8324850" cy="1924050"/>
          </a:xfrm>
          <a:prstGeom prst="rect">
            <a:avLst/>
          </a:prstGeom>
          <a:noFill/>
        </p:spPr>
      </p:pic>
      <p:pic>
        <p:nvPicPr>
          <p:cNvPr id="5" name="Picture 2" descr="C:\Users\Manikya\Desktop\hotelimg.png"/>
          <p:cNvPicPr>
            <a:picLocks noChangeAspect="1" noChangeArrowheads="1"/>
          </p:cNvPicPr>
          <p:nvPr/>
        </p:nvPicPr>
        <p:blipFill>
          <a:blip r:embed="rId3"/>
          <a:srcRect/>
          <a:stretch>
            <a:fillRect/>
          </a:stretch>
        </p:blipFill>
        <p:spPr bwMode="auto">
          <a:xfrm>
            <a:off x="2971800" y="3200400"/>
            <a:ext cx="4038600" cy="3352800"/>
          </a:xfrm>
          <a:prstGeom prst="rect">
            <a:avLst/>
          </a:prstGeom>
          <a:noFill/>
        </p:spPr>
      </p:pic>
    </p:spTree>
  </p:cSld>
  <p:clrMapOvr>
    <a:masterClrMapping/>
  </p:clrMapOvr>
  <p:transition>
    <p:diamon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anikya\Desktop\hotel-management-system-india.png"/>
          <p:cNvPicPr>
            <a:picLocks noChangeAspect="1" noChangeArrowheads="1"/>
          </p:cNvPicPr>
          <p:nvPr/>
        </p:nvPicPr>
        <p:blipFill>
          <a:blip r:embed="rId2"/>
          <a:srcRect/>
          <a:stretch>
            <a:fillRect/>
          </a:stretch>
        </p:blipFill>
        <p:spPr bwMode="auto">
          <a:xfrm>
            <a:off x="1752600" y="1562100"/>
            <a:ext cx="6629400" cy="4457700"/>
          </a:xfrm>
          <a:prstGeom prst="rect">
            <a:avLst/>
          </a:prstGeom>
          <a:noFill/>
        </p:spPr>
      </p:pic>
      <p:pic>
        <p:nvPicPr>
          <p:cNvPr id="1026" name="Picture 2" descr="C:\Users\Manikya\Desktop\hotel-management-logo.png"/>
          <p:cNvPicPr>
            <a:picLocks noChangeAspect="1" noChangeArrowheads="1"/>
          </p:cNvPicPr>
          <p:nvPr/>
        </p:nvPicPr>
        <p:blipFill>
          <a:blip r:embed="rId3"/>
          <a:srcRect/>
          <a:stretch>
            <a:fillRect/>
          </a:stretch>
        </p:blipFill>
        <p:spPr bwMode="auto">
          <a:xfrm>
            <a:off x="1371600" y="152400"/>
            <a:ext cx="7286625" cy="1085850"/>
          </a:xfrm>
          <a:prstGeom prst="rect">
            <a:avLst/>
          </a:prstGeom>
          <a:noFill/>
        </p:spPr>
      </p:pic>
    </p:spTree>
  </p:cSld>
  <p:clrMapOvr>
    <a:masterClrMapping/>
  </p:clrMapOvr>
  <p:transition>
    <p:diamon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TotalTime>
  <Words>1887</Words>
  <Application>Microsoft Office PowerPoint</Application>
  <PresentationFormat>On-screen Show (4:3)</PresentationFormat>
  <Paragraphs>28</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Gill Sans MT</vt:lpstr>
      <vt:lpstr>Verdana</vt:lpstr>
      <vt:lpstr>Wingdings 2</vt:lpstr>
      <vt:lpstr>Solstice</vt:lpstr>
      <vt:lpstr>ONLINE HOTEL MANAGEMENT SYSTEM</vt:lpstr>
      <vt:lpstr>                 ONLINE HOTEL MANAGEMENT SYSTEM                     Under Supervision of :     Submitted By:                 Name :                 Address :               Phone No :                Programme :                Enrolment No :  </vt:lpstr>
      <vt:lpstr>                                                    TABLE OF CONTENT                                                                                      CHAPTER                                                                            1. Abstraction 2. Objectives                                                                    3. Project Features 4.  Scope of Improvements 5. Scope  of  Feature Application 6. Advantages 7. ER- Diagram 8. Gallery 9. Function Details 10. Conclusion 11. Bibliography </vt:lpstr>
      <vt:lpstr>                    ABSTRACTION   This application is specially developed to help hotel staff. The project Hotel Management manages and maintains the records of customers and room in the hotel.   The rooms have different categories such as Deluxe, Semi-Deluxe etc., So their charges and records will be maintained accordingly.   *  This software has been made in a user friendly interface, so that anyone can add, delete the entries of customers and handle all the transactions easily. As a security we have provided Admin &amp; user level authentication for different modules such as set-up-user etc., also the user name and password gets stored in the database in encrypted format more dealing with the security.   </vt:lpstr>
      <vt:lpstr>                             OBJECTIVE  During the past several decades personnel function has been transformed from a relatively obscure record keeping staff to central and top level management function.   There are many factors that have influenced this transformation like technological advances, professionalism, and general recognition of human beings as most important resources.   •   The main objective of the entire activity is to automate the process of day to day activities of Hotel like:   1. Room activities,  2. Admission of a New Customer,  3. Assign a room according to customer’s demand,  4. Checkout of a computer and releasing the room  5. Finally compute the bill etc.   </vt:lpstr>
      <vt:lpstr>PROJECT FEATURES:   1 HOTEL’S ROOM INFORMATION: It provides User to easily search room’s availability, category &amp; easy updating of the room’s records. The room numbers and cost per stay can be changed. Room’s category such as deluxe, semideluxe can be edited and accordingly floor can be set.    2 REPORT GENERATION This feature help’s in easy maintenance of record of customers check-in, check-out &amp; booking details. The reports can be generated day wise or specified timespan wise.    3 PASSWORD PROTECTED This feature provides privacy to the application. The user name and password can’t be identified by anybody even if somebody checks it in the database. As we are encrypting user name &amp; passwords and storing them in the same format. </vt:lpstr>
      <vt:lpstr>Scope of Improvement   Now a days hotel are providing many other facilities, this project can also be improved with the improvement in the Hotels. Utmost care and back-up procedures must be established to ensure 100% successful implementation of the computerized banking system.  In case of system failure, the organization should be in a position to process the transaction with another organization or if the worst comes to the worst, it should be in a position to complete it manually.   System Study &amp; Analysis   PRINCIPLES OF SYSTEM ANALYSIS   1. Understand the problem before you begin to create the analysis model.  2. Develop prototypes that enable a user to understand how human machine interaction will occur.  3. Record the origin of and the reason for every requirement.  4. Use multiple views of requirements like building data, function and behavioral models.  5. Work to eliminate ambiguity.   </vt:lpstr>
      <vt:lpstr>                                            ADVANTAGE:   I have designed the given proposed system in the JSP to automate the process of Hotels. This project is useful for the authorities which keep track of all the users registered in a particular state  .The authority can add hotel packages, room details, availability of rooms, online booking etc.  The following steps that give the detailed information of the need of proposed system are:  Performance: During past several decades, the records are supposed to be manually handled for all activities. The manual handling of the record is time consuming and highly prone to error. To improve the performance of the Hotel Management System, the computerized system is to be undertaken.   Efficiency: The basic need of this website is efficiency. The website should be efficient so that whenever a new user submits his/her details the website is updated automatically.   Control: The complete control of the project is under the hands of authorized person who has the password to access this project and illegal access is not supposed to deal with. All the control is under the administrator and the other members have the rights to just see the records not to change any transaction or entry.   Security: Security is the main criteria for the proposed system. Since illegal access may corrupt the database. So security has to be given in This Project.</vt:lpstr>
      <vt:lpstr>PowerPoint Presentation</vt:lpstr>
      <vt:lpstr>                             ADVANTAGE:   This project is useful for the authorities which keep track of all the users registered in a particular state.  Performance: During past several decades, the records are supposed to be manually handled for all activities. The manual handling of the record is time consuming and highly prone to error.   Efficiency: The basic need of this website is efficiency. The website should be efficient so that whenever a new user submits his/her details the website is updated automatically.   Control: The complete control of the project is under the hands of authorized person who has the password to access this project and illegal access is not supposed to deal with..   Security: Security is the main criteria for the proposed system. Since illegal access may corrupt the database. So security has to be given in This Project.</vt:lpstr>
      <vt:lpstr>                            </vt:lpstr>
      <vt:lpstr>PowerPoint Presentation</vt:lpstr>
      <vt:lpstr>PowerPoint Presentation</vt:lpstr>
      <vt:lpstr>PowerPoint Presentation</vt:lpstr>
      <vt:lpstr>PowerPoint Presentation</vt:lpstr>
      <vt:lpstr>PowerPoint Presentation</vt:lpstr>
      <vt:lpstr>                    Function Details   The basic objective of HOTEL MANAGEMENT SYSTEM is to generalize and simplify the monthly or day to day activities of Hotel like Room activities, Check in of New Customer, Check out of customer, Assigning a room according to customer requirement, and finally compute the bill etc. which has to be performed repeatedly on regular basis.  Let us now discuss how different functions handle the structure and data files:   1.  Password   In this module, this website is for multiple users. If a User enters a password and the software checks its validity. If the password is valid then option is given to change the password, otherwise “Invalid User/Password” message is displayed.      2 Creating new Entity (Hotel, Room, Customers,Members etc.)  This is used to add a new employee details, delete entity details and view the details. In this function, whenever a new entity is required to be added the corresponding forms are opened and the database is manipulated</vt:lpstr>
      <vt:lpstr>3.Function NEW_ROOM() This is the function used to open a new room for a customer so that he/she can assign a separate room.   4.Function CHECKIN_CUSTOMER() This function is used to admit a customer in our Hotel after entering his all personal details like Name, Address, Phone, Sex and then he/she is assigned a room from NEW_ROOM() function.   5.Function CHECKOUT_CUSTOMER() This unction is used to checkout the customer details from database.   6. Function GENERATE_BILL() When any customer check-out, his/her bill is generated automatically by calculated check-out date minus check-in date and getting multiplied it by daily room charge plus other charges and the bill has to be saved in the table in the database.  7.Function DISPLAY_RECORD() This function is used to display all the transaction including the customer name, address, phone, bed number, and doctor assigned to him/her in the screen.   </vt:lpstr>
      <vt:lpstr>8 Validation of Data Entered by the User &amp; Error Handling In this function, the validity of data entered by the user during the various business processes is checked through various validation checks.   10 Searching  In this function, room, customer well as members can search details from the database according to their authentications.   11: Report Generation  In this function reports are generated for the following entities:  a) Customer Details.  b) Requirements of the Customers  c) Rooms Details  d) Bill Details e) Checkin Reports  f) Booking Details g) Online Bookings  h) Checkout Details  i) Membership Details  j) Packages Available. </vt:lpstr>
      <vt:lpstr>                        CONCLUSION      This project is designed to meet the requirements of Online Hotel Management. It has been developed in JSP, Servlets keeping in mind the specifications of the system.   For designing the system we have used simple data flow diagrams.   Overall the project teaches us the essential skills like:    Using system analysis and design techniques like data flow diagram in designing the system.    Understanding the database handling and query processing. </vt:lpstr>
      <vt:lpstr>                     Bibliography   JAVA Programming                                  E.Balagurusamyl   JAVA Projects                                         Tony Martin,Dominic Selly   MY SQL The Complete Reference             George Koch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HOTEL MANAGEMENT SYSTEM</dc:title>
  <dc:creator>Manikya</dc:creator>
  <cp:lastModifiedBy>admin</cp:lastModifiedBy>
  <cp:revision>56</cp:revision>
  <dcterms:created xsi:type="dcterms:W3CDTF">2006-08-16T00:00:00Z</dcterms:created>
  <dcterms:modified xsi:type="dcterms:W3CDTF">2021-01-19T11:58:18Z</dcterms:modified>
</cp:coreProperties>
</file>