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5" r:id="rId2"/>
    <p:sldId id="287"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3" r:id="rId39"/>
    <p:sldId id="324" r:id="rId40"/>
    <p:sldId id="325" r:id="rId41"/>
    <p:sldId id="326" r:id="rId42"/>
    <p:sldId id="327" r:id="rId43"/>
    <p:sldId id="328" r:id="rId44"/>
    <p:sldId id="322" r:id="rId45"/>
    <p:sldId id="329" r:id="rId46"/>
    <p:sldId id="330" r:id="rId47"/>
    <p:sldId id="331" r:id="rId48"/>
    <p:sldId id="332" r:id="rId49"/>
    <p:sldId id="333" r:id="rId50"/>
    <p:sldId id="334" r:id="rId51"/>
    <p:sldId id="335" r:id="rId52"/>
    <p:sldId id="336" r:id="rId53"/>
    <p:sldId id="337" r:id="rId54"/>
    <p:sldId id="338" r:id="rId55"/>
    <p:sldId id="339"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yesong" initials="l" lastIdx="1" clrIdx="0">
    <p:extLst>
      <p:ext uri="{19B8F6BF-5375-455C-9EA6-DF929625EA0E}">
        <p15:presenceInfo xmlns:p15="http://schemas.microsoft.com/office/powerpoint/2012/main" userId="liyes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40" autoAdjust="0"/>
    <p:restoredTop sz="94660"/>
  </p:normalViewPr>
  <p:slideViewPr>
    <p:cSldViewPr>
      <p:cViewPr varScale="1">
        <p:scale>
          <a:sx n="75" d="100"/>
          <a:sy n="75" d="100"/>
        </p:scale>
        <p:origin x="834"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3.wmf"/><Relationship Id="rId7"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image" Target="../media/image177.wmf"/><Relationship Id="rId3" Type="http://schemas.openxmlformats.org/officeDocument/2006/relationships/image" Target="../media/image167.wmf"/><Relationship Id="rId7" Type="http://schemas.openxmlformats.org/officeDocument/2006/relationships/image" Target="../media/image171.wmf"/><Relationship Id="rId12" Type="http://schemas.openxmlformats.org/officeDocument/2006/relationships/image" Target="../media/image176.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11" Type="http://schemas.openxmlformats.org/officeDocument/2006/relationships/image" Target="../media/image175.wmf"/><Relationship Id="rId5" Type="http://schemas.openxmlformats.org/officeDocument/2006/relationships/image" Target="../media/image169.wmf"/><Relationship Id="rId10" Type="http://schemas.openxmlformats.org/officeDocument/2006/relationships/image" Target="../media/image174.wmf"/><Relationship Id="rId4" Type="http://schemas.openxmlformats.org/officeDocument/2006/relationships/image" Target="../media/image168.wmf"/><Relationship Id="rId9" Type="http://schemas.openxmlformats.org/officeDocument/2006/relationships/image" Target="../media/image17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4" Type="http://schemas.openxmlformats.org/officeDocument/2006/relationships/image" Target="../media/image18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4" Type="http://schemas.openxmlformats.org/officeDocument/2006/relationships/image" Target="../media/image19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79.wmf"/><Relationship Id="rId4" Type="http://schemas.openxmlformats.org/officeDocument/2006/relationships/image" Target="../media/image19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4" Type="http://schemas.openxmlformats.org/officeDocument/2006/relationships/image" Target="../media/image198.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06.wmf"/><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11" Type="http://schemas.openxmlformats.org/officeDocument/2006/relationships/image" Target="../media/image2.wmf"/><Relationship Id="rId5" Type="http://schemas.openxmlformats.org/officeDocument/2006/relationships/image" Target="../media/image203.wmf"/><Relationship Id="rId10" Type="http://schemas.openxmlformats.org/officeDocument/2006/relationships/image" Target="../media/image208.wmf"/><Relationship Id="rId4" Type="http://schemas.openxmlformats.org/officeDocument/2006/relationships/image" Target="../media/image202.wmf"/><Relationship Id="rId9" Type="http://schemas.openxmlformats.org/officeDocument/2006/relationships/image" Target="../media/image20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wmf"/><Relationship Id="rId5" Type="http://schemas.openxmlformats.org/officeDocument/2006/relationships/image" Target="../media/image212.wmf"/><Relationship Id="rId4" Type="http://schemas.openxmlformats.org/officeDocument/2006/relationships/image" Target="../media/image21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05.wmf"/><Relationship Id="rId1" Type="http://schemas.openxmlformats.org/officeDocument/2006/relationships/image" Target="../media/image2.wmf"/><Relationship Id="rId5" Type="http://schemas.openxmlformats.org/officeDocument/2006/relationships/image" Target="../media/image215.wmf"/><Relationship Id="rId4" Type="http://schemas.openxmlformats.org/officeDocument/2006/relationships/image" Target="../media/image21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5" Type="http://schemas.openxmlformats.org/officeDocument/2006/relationships/image" Target="../media/image220.wmf"/><Relationship Id="rId4" Type="http://schemas.openxmlformats.org/officeDocument/2006/relationships/image" Target="../media/image21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image" Target="../media/image223.wmf"/><Relationship Id="rId7" Type="http://schemas.openxmlformats.org/officeDocument/2006/relationships/image" Target="../media/image227.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 Id="rId9" Type="http://schemas.openxmlformats.org/officeDocument/2006/relationships/image" Target="../media/image229.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image" Target="../media/image231.wmf"/><Relationship Id="rId7" Type="http://schemas.openxmlformats.org/officeDocument/2006/relationships/image" Target="../media/image235.wmf"/><Relationship Id="rId2" Type="http://schemas.openxmlformats.org/officeDocument/2006/relationships/image" Target="../media/image230.wmf"/><Relationship Id="rId1" Type="http://schemas.openxmlformats.org/officeDocument/2006/relationships/image" Target="../media/image222.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2.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1.wmf"/><Relationship Id="rId5" Type="http://schemas.openxmlformats.org/officeDocument/2006/relationships/image" Target="../media/image240.wmf"/><Relationship Id="rId4" Type="http://schemas.openxmlformats.org/officeDocument/2006/relationships/image" Target="../media/image23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 Id="rId4" Type="http://schemas.openxmlformats.org/officeDocument/2006/relationships/image" Target="../media/image24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wmf"/><Relationship Id="rId5" Type="http://schemas.openxmlformats.org/officeDocument/2006/relationships/image" Target="../media/image250.wmf"/><Relationship Id="rId4" Type="http://schemas.openxmlformats.org/officeDocument/2006/relationships/image" Target="../media/image24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54.wmf"/><Relationship Id="rId7" Type="http://schemas.openxmlformats.org/officeDocument/2006/relationships/image" Target="../media/image258.wmf"/><Relationship Id="rId2" Type="http://schemas.openxmlformats.org/officeDocument/2006/relationships/image" Target="../media/image253.wmf"/><Relationship Id="rId1" Type="http://schemas.openxmlformats.org/officeDocument/2006/relationships/image" Target="../media/image252.wmf"/><Relationship Id="rId6" Type="http://schemas.openxmlformats.org/officeDocument/2006/relationships/image" Target="../media/image257.wmf"/><Relationship Id="rId5" Type="http://schemas.openxmlformats.org/officeDocument/2006/relationships/image" Target="../media/image256.wmf"/><Relationship Id="rId4" Type="http://schemas.openxmlformats.org/officeDocument/2006/relationships/image" Target="../media/image25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 Id="rId5" Type="http://schemas.openxmlformats.org/officeDocument/2006/relationships/image" Target="../media/image263.wmf"/><Relationship Id="rId4" Type="http://schemas.openxmlformats.org/officeDocument/2006/relationships/image" Target="../media/image26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265.wmf"/><Relationship Id="rId1" Type="http://schemas.openxmlformats.org/officeDocument/2006/relationships/image" Target="../media/image264.wmf"/><Relationship Id="rId5" Type="http://schemas.openxmlformats.org/officeDocument/2006/relationships/image" Target="../media/image267.wmf"/><Relationship Id="rId4" Type="http://schemas.openxmlformats.org/officeDocument/2006/relationships/image" Target="../media/image266.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70.wmf"/><Relationship Id="rId2" Type="http://schemas.openxmlformats.org/officeDocument/2006/relationships/image" Target="../media/image269.wmf"/><Relationship Id="rId1" Type="http://schemas.openxmlformats.org/officeDocument/2006/relationships/image" Target="../media/image268.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72.wmf"/><Relationship Id="rId1" Type="http://schemas.openxmlformats.org/officeDocument/2006/relationships/image" Target="../media/image27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5.wmf"/><Relationship Id="rId6"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wmf"/><Relationship Id="rId3" Type="http://schemas.openxmlformats.org/officeDocument/2006/relationships/image" Target="../media/image36.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 Id="rId14"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23634-C02E-456F-94D7-301AF7959481}" type="datetimeFigureOut">
              <a:rPr lang="zh-CN" altLang="en-US" smtClean="0"/>
              <a:t>2021/10/8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E4478-3C1B-47B8-87E5-B9363134E872}" type="slidenum">
              <a:rPr lang="zh-CN" altLang="en-US" smtClean="0"/>
              <a:t>‹#›</a:t>
            </a:fld>
            <a:endParaRPr lang="zh-CN" altLang="en-US"/>
          </a:p>
        </p:txBody>
      </p:sp>
    </p:spTree>
    <p:extLst>
      <p:ext uri="{BB962C8B-B14F-4D97-AF65-F5344CB8AC3E}">
        <p14:creationId xmlns:p14="http://schemas.microsoft.com/office/powerpoint/2010/main" val="234587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DE4478-3C1B-47B8-87E5-B9363134E872}" type="slidenum">
              <a:rPr lang="zh-CN" altLang="en-US" smtClean="0"/>
              <a:t>28</a:t>
            </a:fld>
            <a:endParaRPr lang="zh-CN" altLang="en-US"/>
          </a:p>
        </p:txBody>
      </p:sp>
    </p:spTree>
    <p:extLst>
      <p:ext uri="{BB962C8B-B14F-4D97-AF65-F5344CB8AC3E}">
        <p14:creationId xmlns:p14="http://schemas.microsoft.com/office/powerpoint/2010/main" val="25396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DE4478-3C1B-47B8-87E5-B9363134E872}" type="slidenum">
              <a:rPr lang="zh-CN" altLang="en-US" smtClean="0"/>
              <a:t>41</a:t>
            </a:fld>
            <a:endParaRPr lang="zh-CN" altLang="en-US"/>
          </a:p>
        </p:txBody>
      </p:sp>
    </p:spTree>
    <p:extLst>
      <p:ext uri="{BB962C8B-B14F-4D97-AF65-F5344CB8AC3E}">
        <p14:creationId xmlns:p14="http://schemas.microsoft.com/office/powerpoint/2010/main" val="283711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14CBEF7-F8C5-4992-8DBB-A497D4016018}" type="slidenum">
              <a:rPr lang="en-US" altLang="zh-CN"/>
              <a:pPr/>
              <a:t>‹#›</a:t>
            </a:fld>
            <a:endParaRPr lang="en-US" altLang="zh-CN"/>
          </a:p>
        </p:txBody>
      </p:sp>
    </p:spTree>
    <p:extLst>
      <p:ext uri="{BB962C8B-B14F-4D97-AF65-F5344CB8AC3E}">
        <p14:creationId xmlns:p14="http://schemas.microsoft.com/office/powerpoint/2010/main" val="120494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1309C11-2328-40BB-8E64-EA9C5ED3B95C}" type="slidenum">
              <a:rPr lang="en-US" altLang="zh-CN"/>
              <a:pPr/>
              <a:t>‹#›</a:t>
            </a:fld>
            <a:endParaRPr lang="en-US" altLang="zh-CN"/>
          </a:p>
        </p:txBody>
      </p:sp>
    </p:spTree>
    <p:extLst>
      <p:ext uri="{BB962C8B-B14F-4D97-AF65-F5344CB8AC3E}">
        <p14:creationId xmlns:p14="http://schemas.microsoft.com/office/powerpoint/2010/main" val="203649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512753A-817A-416F-AB73-729B5AD08AAB}" type="slidenum">
              <a:rPr lang="en-US" altLang="zh-CN"/>
              <a:pPr/>
              <a:t>‹#›</a:t>
            </a:fld>
            <a:endParaRPr lang="en-US" altLang="zh-CN"/>
          </a:p>
        </p:txBody>
      </p:sp>
    </p:spTree>
    <p:extLst>
      <p:ext uri="{BB962C8B-B14F-4D97-AF65-F5344CB8AC3E}">
        <p14:creationId xmlns:p14="http://schemas.microsoft.com/office/powerpoint/2010/main" val="255575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3B34B3-1432-4053-90C7-E0228297BE5F}" type="slidenum">
              <a:rPr lang="en-US" altLang="zh-CN"/>
              <a:pPr/>
              <a:t>‹#›</a:t>
            </a:fld>
            <a:endParaRPr lang="en-US" altLang="zh-CN"/>
          </a:p>
        </p:txBody>
      </p:sp>
    </p:spTree>
    <p:extLst>
      <p:ext uri="{BB962C8B-B14F-4D97-AF65-F5344CB8AC3E}">
        <p14:creationId xmlns:p14="http://schemas.microsoft.com/office/powerpoint/2010/main" val="5775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8613D7-8F0F-4D97-8B77-3E474B3DDD75}" type="slidenum">
              <a:rPr lang="en-US" altLang="zh-CN"/>
              <a:pPr/>
              <a:t>‹#›</a:t>
            </a:fld>
            <a:endParaRPr lang="en-US" altLang="zh-CN"/>
          </a:p>
        </p:txBody>
      </p:sp>
    </p:spTree>
    <p:extLst>
      <p:ext uri="{BB962C8B-B14F-4D97-AF65-F5344CB8AC3E}">
        <p14:creationId xmlns:p14="http://schemas.microsoft.com/office/powerpoint/2010/main" val="219703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8BD5AFC-BC3D-4EC6-B5B2-C76598C5654E}" type="slidenum">
              <a:rPr lang="en-US" altLang="zh-CN"/>
              <a:pPr/>
              <a:t>‹#›</a:t>
            </a:fld>
            <a:endParaRPr lang="en-US" altLang="zh-CN"/>
          </a:p>
        </p:txBody>
      </p:sp>
    </p:spTree>
    <p:extLst>
      <p:ext uri="{BB962C8B-B14F-4D97-AF65-F5344CB8AC3E}">
        <p14:creationId xmlns:p14="http://schemas.microsoft.com/office/powerpoint/2010/main" val="122001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8E1C6A7-CD62-42B7-8C1D-142229EE1B13}" type="slidenum">
              <a:rPr lang="en-US" altLang="zh-CN"/>
              <a:pPr/>
              <a:t>‹#›</a:t>
            </a:fld>
            <a:endParaRPr lang="en-US" altLang="zh-CN"/>
          </a:p>
        </p:txBody>
      </p:sp>
    </p:spTree>
    <p:extLst>
      <p:ext uri="{BB962C8B-B14F-4D97-AF65-F5344CB8AC3E}">
        <p14:creationId xmlns:p14="http://schemas.microsoft.com/office/powerpoint/2010/main" val="405206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03158C3-B50C-4001-8BD0-C5647A670245}" type="slidenum">
              <a:rPr lang="en-US" altLang="zh-CN"/>
              <a:pPr/>
              <a:t>‹#›</a:t>
            </a:fld>
            <a:endParaRPr lang="en-US" altLang="zh-CN"/>
          </a:p>
        </p:txBody>
      </p:sp>
    </p:spTree>
    <p:extLst>
      <p:ext uri="{BB962C8B-B14F-4D97-AF65-F5344CB8AC3E}">
        <p14:creationId xmlns:p14="http://schemas.microsoft.com/office/powerpoint/2010/main" val="332081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6D830B0-DF59-4281-898F-AF208100B213}" type="slidenum">
              <a:rPr lang="en-US" altLang="zh-CN"/>
              <a:pPr/>
              <a:t>‹#›</a:t>
            </a:fld>
            <a:endParaRPr lang="en-US" altLang="zh-CN"/>
          </a:p>
        </p:txBody>
      </p:sp>
    </p:spTree>
    <p:extLst>
      <p:ext uri="{BB962C8B-B14F-4D97-AF65-F5344CB8AC3E}">
        <p14:creationId xmlns:p14="http://schemas.microsoft.com/office/powerpoint/2010/main" val="282341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BC85226-5FCC-4AFD-B486-2748615DDC14}" type="slidenum">
              <a:rPr lang="en-US" altLang="zh-CN"/>
              <a:pPr/>
              <a:t>‹#›</a:t>
            </a:fld>
            <a:endParaRPr lang="en-US" altLang="zh-CN"/>
          </a:p>
        </p:txBody>
      </p:sp>
    </p:spTree>
    <p:extLst>
      <p:ext uri="{BB962C8B-B14F-4D97-AF65-F5344CB8AC3E}">
        <p14:creationId xmlns:p14="http://schemas.microsoft.com/office/powerpoint/2010/main" val="427475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614CC24-EEB7-428F-937F-EF248AEFDBA1}" type="slidenum">
              <a:rPr lang="en-US" altLang="zh-CN"/>
              <a:pPr/>
              <a:t>‹#›</a:t>
            </a:fld>
            <a:endParaRPr lang="en-US" altLang="zh-CN"/>
          </a:p>
        </p:txBody>
      </p:sp>
    </p:spTree>
    <p:extLst>
      <p:ext uri="{BB962C8B-B14F-4D97-AF65-F5344CB8AC3E}">
        <p14:creationId xmlns:p14="http://schemas.microsoft.com/office/powerpoint/2010/main" val="19286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43BA562-8B01-4708-BEC9-7E69676661F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44.bin"/><Relationship Id="rId18" Type="http://schemas.openxmlformats.org/officeDocument/2006/relationships/image" Target="../media/image41.wmf"/><Relationship Id="rId26" Type="http://schemas.openxmlformats.org/officeDocument/2006/relationships/image" Target="../media/image45.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38.wmf"/><Relationship Id="rId17" Type="http://schemas.openxmlformats.org/officeDocument/2006/relationships/oleObject" Target="../embeddings/oleObject46.bin"/><Relationship Id="rId25" Type="http://schemas.openxmlformats.org/officeDocument/2006/relationships/oleObject" Target="../embeddings/oleObject50.bin"/><Relationship Id="rId2" Type="http://schemas.openxmlformats.org/officeDocument/2006/relationships/slideLayout" Target="../slideLayouts/slideLayout7.xml"/><Relationship Id="rId16" Type="http://schemas.openxmlformats.org/officeDocument/2006/relationships/image" Target="../media/image40.wmf"/><Relationship Id="rId20" Type="http://schemas.openxmlformats.org/officeDocument/2006/relationships/image" Target="../media/image42.wmf"/><Relationship Id="rId29" Type="http://schemas.openxmlformats.org/officeDocument/2006/relationships/oleObject" Target="../embeddings/oleObject52.bin"/><Relationship Id="rId1" Type="http://schemas.openxmlformats.org/officeDocument/2006/relationships/vmlDrawing" Target="../drawings/vmlDrawing7.vml"/><Relationship Id="rId6" Type="http://schemas.openxmlformats.org/officeDocument/2006/relationships/image" Target="../media/image35.wmf"/><Relationship Id="rId11" Type="http://schemas.openxmlformats.org/officeDocument/2006/relationships/oleObject" Target="../embeddings/oleObject43.bin"/><Relationship Id="rId24" Type="http://schemas.openxmlformats.org/officeDocument/2006/relationships/image" Target="../media/image44.wmf"/><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oleObject" Target="../embeddings/oleObject49.bin"/><Relationship Id="rId28" Type="http://schemas.openxmlformats.org/officeDocument/2006/relationships/image" Target="../media/image46.wmf"/><Relationship Id="rId10" Type="http://schemas.openxmlformats.org/officeDocument/2006/relationships/image" Target="../media/image37.wmf"/><Relationship Id="rId19" Type="http://schemas.openxmlformats.org/officeDocument/2006/relationships/oleObject" Target="../embeddings/oleObject47.bin"/><Relationship Id="rId4" Type="http://schemas.openxmlformats.org/officeDocument/2006/relationships/image" Target="../media/image34.wmf"/><Relationship Id="rId9" Type="http://schemas.openxmlformats.org/officeDocument/2006/relationships/oleObject" Target="../embeddings/oleObject42.bin"/><Relationship Id="rId14" Type="http://schemas.openxmlformats.org/officeDocument/2006/relationships/image" Target="../media/image39.wmf"/><Relationship Id="rId22" Type="http://schemas.openxmlformats.org/officeDocument/2006/relationships/image" Target="../media/image43.wmf"/><Relationship Id="rId27" Type="http://schemas.openxmlformats.org/officeDocument/2006/relationships/oleObject" Target="../embeddings/oleObject51.bin"/><Relationship Id="rId30" Type="http://schemas.openxmlformats.org/officeDocument/2006/relationships/image" Target="../media/image47.wmf"/></Relationships>
</file>

<file path=ppt/slides/_rels/slide1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9.wmf"/><Relationship Id="rId5" Type="http://schemas.openxmlformats.org/officeDocument/2006/relationships/oleObject" Target="../embeddings/oleObject54.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3.wmf"/><Relationship Id="rId5" Type="http://schemas.openxmlformats.org/officeDocument/2006/relationships/oleObject" Target="../embeddings/oleObject58.bin"/><Relationship Id="rId4" Type="http://schemas.openxmlformats.org/officeDocument/2006/relationships/image" Target="../media/image52.wmf"/></Relationships>
</file>

<file path=ppt/slides/_rels/slide14.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6.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3.bin"/><Relationship Id="rId14" Type="http://schemas.openxmlformats.org/officeDocument/2006/relationships/image" Target="../media/image60.wmf"/></Relationships>
</file>

<file path=ppt/slides/_rels/slide15.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2.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image" Target="../media/image66.wmf"/><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9.bin"/><Relationship Id="rId14" Type="http://schemas.openxmlformats.org/officeDocument/2006/relationships/oleObject" Target="../embeddings/oleObject72.bin"/></Relationships>
</file>

<file path=ppt/slides/_rels/slide16.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1.wmf"/><Relationship Id="rId17" Type="http://schemas.openxmlformats.org/officeDocument/2006/relationships/image" Target="../media/image74.emf"/><Relationship Id="rId2" Type="http://schemas.openxmlformats.org/officeDocument/2006/relationships/slideLayout" Target="../slideLayouts/slideLayout7.xml"/><Relationship Id="rId16" Type="http://schemas.openxmlformats.org/officeDocument/2006/relationships/image" Target="../media/image73.wmf"/><Relationship Id="rId1" Type="http://schemas.openxmlformats.org/officeDocument/2006/relationships/vmlDrawing" Target="../drawings/vmlDrawing12.vml"/><Relationship Id="rId6" Type="http://schemas.openxmlformats.org/officeDocument/2006/relationships/image" Target="../media/image68.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76.bin"/><Relationship Id="rId14" Type="http://schemas.openxmlformats.org/officeDocument/2006/relationships/image" Target="../media/image72.wmf"/></Relationships>
</file>

<file path=ppt/slides/_rels/slide17.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79.wmf"/><Relationship Id="rId17" Type="http://schemas.openxmlformats.org/officeDocument/2006/relationships/image" Target="../media/image81.wmf"/><Relationship Id="rId2" Type="http://schemas.openxmlformats.org/officeDocument/2006/relationships/slideLayout" Target="../slideLayouts/slideLayout7.xml"/><Relationship Id="rId16" Type="http://schemas.openxmlformats.org/officeDocument/2006/relationships/oleObject" Target="../embeddings/oleObject87.bin"/><Relationship Id="rId1" Type="http://schemas.openxmlformats.org/officeDocument/2006/relationships/vmlDrawing" Target="../drawings/vmlDrawing13.vml"/><Relationship Id="rId6" Type="http://schemas.openxmlformats.org/officeDocument/2006/relationships/image" Target="../media/image76.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83.bin"/><Relationship Id="rId14" Type="http://schemas.openxmlformats.org/officeDocument/2006/relationships/image" Target="../media/image80.wmf"/></Relationships>
</file>

<file path=ppt/slides/_rels/slide18.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6.wmf"/><Relationship Id="rId2" Type="http://schemas.openxmlformats.org/officeDocument/2006/relationships/slideLayout" Target="../slideLayouts/slideLayout7.xml"/><Relationship Id="rId16" Type="http://schemas.openxmlformats.org/officeDocument/2006/relationships/image" Target="../media/image88.wmf"/><Relationship Id="rId1" Type="http://schemas.openxmlformats.org/officeDocument/2006/relationships/vmlDrawing" Target="../drawings/vmlDrawing14.vml"/><Relationship Id="rId6" Type="http://schemas.openxmlformats.org/officeDocument/2006/relationships/image" Target="../media/image83.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91.bin"/><Relationship Id="rId14" Type="http://schemas.openxmlformats.org/officeDocument/2006/relationships/image" Target="../media/image8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3.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90.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8.bin"/><Relationship Id="rId14" Type="http://schemas.openxmlformats.org/officeDocument/2006/relationships/image" Target="../media/image94.wmf"/></Relationships>
</file>

<file path=ppt/slides/_rels/slide21.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99.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6.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104.bin"/></Relationships>
</file>

<file path=ppt/slides/_rels/slide22.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11.bin"/><Relationship Id="rId18" Type="http://schemas.openxmlformats.org/officeDocument/2006/relationships/image" Target="../media/image107.w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4.wmf"/><Relationship Id="rId17"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106.wmf"/><Relationship Id="rId1" Type="http://schemas.openxmlformats.org/officeDocument/2006/relationships/vmlDrawing" Target="../drawings/vmlDrawing17.vml"/><Relationship Id="rId6" Type="http://schemas.openxmlformats.org/officeDocument/2006/relationships/image" Target="../media/image101.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09.bin"/><Relationship Id="rId14" Type="http://schemas.openxmlformats.org/officeDocument/2006/relationships/image" Target="../media/image105.wmf"/></Relationships>
</file>

<file path=ppt/slides/_rels/slide23.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12.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9.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17.bin"/><Relationship Id="rId14" Type="http://schemas.openxmlformats.org/officeDocument/2006/relationships/image" Target="../media/image113.wmf"/></Relationships>
</file>

<file path=ppt/slides/_rels/slide24.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15.wmf"/><Relationship Id="rId5" Type="http://schemas.openxmlformats.org/officeDocument/2006/relationships/oleObject" Target="../embeddings/oleObject121.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23.bin"/></Relationships>
</file>

<file path=ppt/slides/_rels/slide25.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29.bin"/><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22.wmf"/><Relationship Id="rId2" Type="http://schemas.openxmlformats.org/officeDocument/2006/relationships/slideLayout" Target="../slideLayouts/slideLayout7.xml"/><Relationship Id="rId16" Type="http://schemas.openxmlformats.org/officeDocument/2006/relationships/image" Target="../media/image124.wmf"/><Relationship Id="rId1" Type="http://schemas.openxmlformats.org/officeDocument/2006/relationships/vmlDrawing" Target="../drawings/vmlDrawing20.vml"/><Relationship Id="rId6" Type="http://schemas.openxmlformats.org/officeDocument/2006/relationships/image" Target="../media/image119.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27.bin"/><Relationship Id="rId14" Type="http://schemas.openxmlformats.org/officeDocument/2006/relationships/image" Target="../media/image123.wmf"/></Relationships>
</file>

<file path=ppt/slides/_rels/slide26.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6.wmf"/><Relationship Id="rId5" Type="http://schemas.openxmlformats.org/officeDocument/2006/relationships/oleObject" Target="../embeddings/oleObject132.bin"/><Relationship Id="rId4" Type="http://schemas.openxmlformats.org/officeDocument/2006/relationships/image" Target="../media/image12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32.wmf"/><Relationship Id="rId18" Type="http://schemas.openxmlformats.org/officeDocument/2006/relationships/oleObject" Target="../embeddings/oleObject141.bin"/><Relationship Id="rId3" Type="http://schemas.openxmlformats.org/officeDocument/2006/relationships/notesSlide" Target="../notesSlides/notesSlide1.xml"/><Relationship Id="rId7" Type="http://schemas.openxmlformats.org/officeDocument/2006/relationships/image" Target="../media/image129.wmf"/><Relationship Id="rId12" Type="http://schemas.openxmlformats.org/officeDocument/2006/relationships/oleObject" Target="../embeddings/oleObject138.bin"/><Relationship Id="rId17" Type="http://schemas.openxmlformats.org/officeDocument/2006/relationships/image" Target="../media/image134.wmf"/><Relationship Id="rId2" Type="http://schemas.openxmlformats.org/officeDocument/2006/relationships/slideLayout" Target="../slideLayouts/slideLayout7.xml"/><Relationship Id="rId16" Type="http://schemas.openxmlformats.org/officeDocument/2006/relationships/oleObject" Target="../embeddings/oleObject140.bin"/><Relationship Id="rId1" Type="http://schemas.openxmlformats.org/officeDocument/2006/relationships/vmlDrawing" Target="../drawings/vmlDrawing22.vml"/><Relationship Id="rId6" Type="http://schemas.openxmlformats.org/officeDocument/2006/relationships/oleObject" Target="../embeddings/oleObject135.bin"/><Relationship Id="rId11" Type="http://schemas.openxmlformats.org/officeDocument/2006/relationships/image" Target="../media/image131.wmf"/><Relationship Id="rId5" Type="http://schemas.openxmlformats.org/officeDocument/2006/relationships/image" Target="../media/image128.wmf"/><Relationship Id="rId15" Type="http://schemas.openxmlformats.org/officeDocument/2006/relationships/image" Target="../media/image133.wmf"/><Relationship Id="rId10" Type="http://schemas.openxmlformats.org/officeDocument/2006/relationships/oleObject" Target="../embeddings/oleObject137.bin"/><Relationship Id="rId19" Type="http://schemas.openxmlformats.org/officeDocument/2006/relationships/image" Target="../media/image135.wmf"/><Relationship Id="rId4" Type="http://schemas.openxmlformats.org/officeDocument/2006/relationships/oleObject" Target="../embeddings/oleObject134.bin"/><Relationship Id="rId9" Type="http://schemas.openxmlformats.org/officeDocument/2006/relationships/image" Target="../media/image130.wmf"/><Relationship Id="rId14" Type="http://schemas.openxmlformats.org/officeDocument/2006/relationships/oleObject" Target="../embeddings/oleObject139.bin"/></Relationships>
</file>

<file path=ppt/slides/_rels/slide29.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40.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37.wmf"/><Relationship Id="rId11" Type="http://schemas.openxmlformats.org/officeDocument/2006/relationships/oleObject" Target="../embeddings/oleObject146.bin"/><Relationship Id="rId5" Type="http://schemas.openxmlformats.org/officeDocument/2006/relationships/oleObject" Target="../embeddings/oleObject143.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4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image" Target="../media/image145.w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oleObject" Target="../embeddings/oleObject152.bin"/><Relationship Id="rId17" Type="http://schemas.openxmlformats.org/officeDocument/2006/relationships/image" Target="../media/image147.wmf"/><Relationship Id="rId2" Type="http://schemas.openxmlformats.org/officeDocument/2006/relationships/slideLayout" Target="../slideLayouts/slideLayout7.xml"/><Relationship Id="rId16" Type="http://schemas.openxmlformats.org/officeDocument/2006/relationships/oleObject" Target="../embeddings/oleObject154.bin"/><Relationship Id="rId1" Type="http://schemas.openxmlformats.org/officeDocument/2006/relationships/vmlDrawing" Target="../drawings/vmlDrawing24.vml"/><Relationship Id="rId6" Type="http://schemas.openxmlformats.org/officeDocument/2006/relationships/image" Target="../media/image142.wmf"/><Relationship Id="rId11" Type="http://schemas.openxmlformats.org/officeDocument/2006/relationships/oleObject" Target="../embeddings/oleObject151.bin"/><Relationship Id="rId5" Type="http://schemas.openxmlformats.org/officeDocument/2006/relationships/oleObject" Target="../embeddings/oleObject148.bin"/><Relationship Id="rId15" Type="http://schemas.openxmlformats.org/officeDocument/2006/relationships/image" Target="../media/image146.wmf"/><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50.bin"/><Relationship Id="rId14" Type="http://schemas.openxmlformats.org/officeDocument/2006/relationships/oleObject" Target="../embeddings/oleObject153.bin"/></Relationships>
</file>

<file path=ppt/slides/_rels/slide31.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52.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49.wmf"/><Relationship Id="rId11" Type="http://schemas.openxmlformats.org/officeDocument/2006/relationships/oleObject" Target="../embeddings/oleObject159.bin"/><Relationship Id="rId5" Type="http://schemas.openxmlformats.org/officeDocument/2006/relationships/oleObject" Target="../embeddings/oleObject156.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58.bin"/><Relationship Id="rId14" Type="http://schemas.openxmlformats.org/officeDocument/2006/relationships/image" Target="../media/image153.wmf"/></Relationships>
</file>

<file path=ppt/slides/_rels/slide32.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58.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55.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64.bin"/><Relationship Id="rId14" Type="http://schemas.openxmlformats.org/officeDocument/2006/relationships/image" Target="../media/image15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61.wmf"/><Relationship Id="rId11" Type="http://schemas.openxmlformats.org/officeDocument/2006/relationships/oleObject" Target="../embeddings/oleObject171.bin"/><Relationship Id="rId5" Type="http://schemas.openxmlformats.org/officeDocument/2006/relationships/oleObject" Target="../embeddings/oleObject168.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70.bin"/></Relationships>
</file>

<file path=ppt/slides/_rels/slide35.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77.bin"/><Relationship Id="rId18" Type="http://schemas.openxmlformats.org/officeDocument/2006/relationships/image" Target="../media/image172.wmf"/><Relationship Id="rId26" Type="http://schemas.openxmlformats.org/officeDocument/2006/relationships/image" Target="../media/image176.wmf"/><Relationship Id="rId3" Type="http://schemas.openxmlformats.org/officeDocument/2006/relationships/oleObject" Target="../embeddings/oleObject172.bin"/><Relationship Id="rId21" Type="http://schemas.openxmlformats.org/officeDocument/2006/relationships/oleObject" Target="../embeddings/oleObject181.bin"/><Relationship Id="rId7" Type="http://schemas.openxmlformats.org/officeDocument/2006/relationships/oleObject" Target="../embeddings/oleObject174.bin"/><Relationship Id="rId12" Type="http://schemas.openxmlformats.org/officeDocument/2006/relationships/image" Target="../media/image169.wmf"/><Relationship Id="rId17" Type="http://schemas.openxmlformats.org/officeDocument/2006/relationships/oleObject" Target="../embeddings/oleObject179.bin"/><Relationship Id="rId25" Type="http://schemas.openxmlformats.org/officeDocument/2006/relationships/oleObject" Target="../embeddings/oleObject183.bin"/><Relationship Id="rId2" Type="http://schemas.openxmlformats.org/officeDocument/2006/relationships/slideLayout" Target="../slideLayouts/slideLayout7.xml"/><Relationship Id="rId16" Type="http://schemas.openxmlformats.org/officeDocument/2006/relationships/image" Target="../media/image171.wmf"/><Relationship Id="rId20" Type="http://schemas.openxmlformats.org/officeDocument/2006/relationships/image" Target="../media/image173.wmf"/><Relationship Id="rId1" Type="http://schemas.openxmlformats.org/officeDocument/2006/relationships/vmlDrawing" Target="../drawings/vmlDrawing28.vml"/><Relationship Id="rId6" Type="http://schemas.openxmlformats.org/officeDocument/2006/relationships/image" Target="../media/image166.wmf"/><Relationship Id="rId11" Type="http://schemas.openxmlformats.org/officeDocument/2006/relationships/oleObject" Target="../embeddings/oleObject176.bin"/><Relationship Id="rId24" Type="http://schemas.openxmlformats.org/officeDocument/2006/relationships/image" Target="../media/image175.wmf"/><Relationship Id="rId5" Type="http://schemas.openxmlformats.org/officeDocument/2006/relationships/oleObject" Target="../embeddings/oleObject173.bin"/><Relationship Id="rId15" Type="http://schemas.openxmlformats.org/officeDocument/2006/relationships/oleObject" Target="../embeddings/oleObject178.bin"/><Relationship Id="rId23" Type="http://schemas.openxmlformats.org/officeDocument/2006/relationships/oleObject" Target="../embeddings/oleObject182.bin"/><Relationship Id="rId28" Type="http://schemas.openxmlformats.org/officeDocument/2006/relationships/image" Target="../media/image177.wmf"/><Relationship Id="rId10" Type="http://schemas.openxmlformats.org/officeDocument/2006/relationships/image" Target="../media/image168.wmf"/><Relationship Id="rId19" Type="http://schemas.openxmlformats.org/officeDocument/2006/relationships/oleObject" Target="../embeddings/oleObject180.bin"/><Relationship Id="rId4" Type="http://schemas.openxmlformats.org/officeDocument/2006/relationships/image" Target="../media/image165.wmf"/><Relationship Id="rId9" Type="http://schemas.openxmlformats.org/officeDocument/2006/relationships/oleObject" Target="../embeddings/oleObject175.bin"/><Relationship Id="rId14" Type="http://schemas.openxmlformats.org/officeDocument/2006/relationships/image" Target="../media/image170.wmf"/><Relationship Id="rId22" Type="http://schemas.openxmlformats.org/officeDocument/2006/relationships/image" Target="../media/image174.wmf"/><Relationship Id="rId27" Type="http://schemas.openxmlformats.org/officeDocument/2006/relationships/oleObject" Target="../embeddings/oleObject184.bin"/></Relationships>
</file>

<file path=ppt/slides/_rels/slide36.xml.rels><?xml version="1.0" encoding="UTF-8" standalone="yes"?>
<Relationships xmlns="http://schemas.openxmlformats.org/package/2006/relationships"><Relationship Id="rId8" Type="http://schemas.openxmlformats.org/officeDocument/2006/relationships/image" Target="../media/image180.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79.wmf"/><Relationship Id="rId5" Type="http://schemas.openxmlformats.org/officeDocument/2006/relationships/oleObject" Target="../embeddings/oleObject186.bin"/><Relationship Id="rId10" Type="http://schemas.openxmlformats.org/officeDocument/2006/relationships/image" Target="../media/image181.wmf"/><Relationship Id="rId4" Type="http://schemas.openxmlformats.org/officeDocument/2006/relationships/image" Target="../media/image178.wmf"/><Relationship Id="rId9" Type="http://schemas.openxmlformats.org/officeDocument/2006/relationships/oleObject" Target="../embeddings/oleObject188.bin"/></Relationships>
</file>

<file path=ppt/slides/_rels/slide37.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194.bin"/><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86.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83.wmf"/><Relationship Id="rId11" Type="http://schemas.openxmlformats.org/officeDocument/2006/relationships/oleObject" Target="../embeddings/oleObject193.bin"/><Relationship Id="rId5" Type="http://schemas.openxmlformats.org/officeDocument/2006/relationships/oleObject" Target="../embeddings/oleObject190.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92.bin"/><Relationship Id="rId14" Type="http://schemas.openxmlformats.org/officeDocument/2006/relationships/image" Target="../media/image187.wmf"/></Relationships>
</file>

<file path=ppt/slides/_rels/slide38.x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89.wmf"/><Relationship Id="rId5" Type="http://schemas.openxmlformats.org/officeDocument/2006/relationships/oleObject" Target="../embeddings/oleObject196.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198.bin"/></Relationships>
</file>

<file path=ppt/slides/_rels/slide39.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199.bin"/><Relationship Id="rId7"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92.wmf"/><Relationship Id="rId5" Type="http://schemas.openxmlformats.org/officeDocument/2006/relationships/oleObject" Target="../embeddings/oleObject200.bin"/><Relationship Id="rId10" Type="http://schemas.openxmlformats.org/officeDocument/2006/relationships/image" Target="../media/image194.wmf"/><Relationship Id="rId4" Type="http://schemas.openxmlformats.org/officeDocument/2006/relationships/image" Target="../media/image179.wmf"/><Relationship Id="rId9" Type="http://schemas.openxmlformats.org/officeDocument/2006/relationships/oleObject" Target="../embeddings/oleObject202.bin"/></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s>
</file>

<file path=ppt/slides/_rels/slide40.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203.bin"/><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96.wmf"/><Relationship Id="rId5" Type="http://schemas.openxmlformats.org/officeDocument/2006/relationships/oleObject" Target="../embeddings/oleObject204.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206.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09.bin"/><Relationship Id="rId13" Type="http://schemas.openxmlformats.org/officeDocument/2006/relationships/image" Target="../media/image203.wmf"/><Relationship Id="rId18" Type="http://schemas.openxmlformats.org/officeDocument/2006/relationships/oleObject" Target="../embeddings/oleObject214.bin"/><Relationship Id="rId26" Type="http://schemas.openxmlformats.org/officeDocument/2006/relationships/image" Target="../media/image2.wmf"/><Relationship Id="rId3" Type="http://schemas.openxmlformats.org/officeDocument/2006/relationships/notesSlide" Target="../notesSlides/notesSlide2.xml"/><Relationship Id="rId21" Type="http://schemas.openxmlformats.org/officeDocument/2006/relationships/oleObject" Target="../embeddings/oleObject216.bin"/><Relationship Id="rId7" Type="http://schemas.openxmlformats.org/officeDocument/2006/relationships/image" Target="../media/image200.wmf"/><Relationship Id="rId12" Type="http://schemas.openxmlformats.org/officeDocument/2006/relationships/oleObject" Target="../embeddings/oleObject211.bin"/><Relationship Id="rId17" Type="http://schemas.openxmlformats.org/officeDocument/2006/relationships/image" Target="../media/image205.wmf"/><Relationship Id="rId25" Type="http://schemas.openxmlformats.org/officeDocument/2006/relationships/oleObject" Target="../embeddings/oleObject218.bin"/><Relationship Id="rId2" Type="http://schemas.openxmlformats.org/officeDocument/2006/relationships/slideLayout" Target="../slideLayouts/slideLayout7.xml"/><Relationship Id="rId16" Type="http://schemas.openxmlformats.org/officeDocument/2006/relationships/oleObject" Target="../embeddings/oleObject213.bin"/><Relationship Id="rId20" Type="http://schemas.openxmlformats.org/officeDocument/2006/relationships/image" Target="../media/image206.wmf"/><Relationship Id="rId1" Type="http://schemas.openxmlformats.org/officeDocument/2006/relationships/vmlDrawing" Target="../drawings/vmlDrawing34.vml"/><Relationship Id="rId6" Type="http://schemas.openxmlformats.org/officeDocument/2006/relationships/oleObject" Target="../embeddings/oleObject208.bin"/><Relationship Id="rId11" Type="http://schemas.openxmlformats.org/officeDocument/2006/relationships/image" Target="../media/image202.wmf"/><Relationship Id="rId24" Type="http://schemas.openxmlformats.org/officeDocument/2006/relationships/image" Target="../media/image208.wmf"/><Relationship Id="rId5" Type="http://schemas.openxmlformats.org/officeDocument/2006/relationships/image" Target="../media/image199.wmf"/><Relationship Id="rId15" Type="http://schemas.openxmlformats.org/officeDocument/2006/relationships/image" Target="../media/image204.wmf"/><Relationship Id="rId23" Type="http://schemas.openxmlformats.org/officeDocument/2006/relationships/oleObject" Target="../embeddings/oleObject217.bin"/><Relationship Id="rId10" Type="http://schemas.openxmlformats.org/officeDocument/2006/relationships/oleObject" Target="../embeddings/oleObject210.bin"/><Relationship Id="rId19" Type="http://schemas.openxmlformats.org/officeDocument/2006/relationships/oleObject" Target="../embeddings/oleObject215.bin"/><Relationship Id="rId4" Type="http://schemas.openxmlformats.org/officeDocument/2006/relationships/oleObject" Target="../embeddings/oleObject207.bin"/><Relationship Id="rId9" Type="http://schemas.openxmlformats.org/officeDocument/2006/relationships/image" Target="../media/image201.wmf"/><Relationship Id="rId14" Type="http://schemas.openxmlformats.org/officeDocument/2006/relationships/oleObject" Target="../embeddings/oleObject212.bin"/><Relationship Id="rId22" Type="http://schemas.openxmlformats.org/officeDocument/2006/relationships/image" Target="../media/image207.wmf"/><Relationship Id="rId27" Type="http://schemas.openxmlformats.org/officeDocument/2006/relationships/oleObject" Target="../embeddings/oleObject219.bin"/></Relationships>
</file>

<file path=ppt/slides/_rels/slide42.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image" Target="../media/image211.wmf"/><Relationship Id="rId3" Type="http://schemas.openxmlformats.org/officeDocument/2006/relationships/oleObject" Target="../embeddings/oleObject220.bin"/><Relationship Id="rId7" Type="http://schemas.openxmlformats.org/officeDocument/2006/relationships/oleObject" Target="../embeddings/oleObject223.bin"/><Relationship Id="rId12"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222.bin"/><Relationship Id="rId11" Type="http://schemas.openxmlformats.org/officeDocument/2006/relationships/image" Target="../media/image210.wmf"/><Relationship Id="rId5" Type="http://schemas.openxmlformats.org/officeDocument/2006/relationships/oleObject" Target="../embeddings/oleObject221.bin"/><Relationship Id="rId15" Type="http://schemas.openxmlformats.org/officeDocument/2006/relationships/image" Target="../media/image212.wmf"/><Relationship Id="rId10" Type="http://schemas.openxmlformats.org/officeDocument/2006/relationships/oleObject" Target="../embeddings/oleObject225.bin"/><Relationship Id="rId4" Type="http://schemas.openxmlformats.org/officeDocument/2006/relationships/image" Target="../media/image2.wmf"/><Relationship Id="rId9" Type="http://schemas.openxmlformats.org/officeDocument/2006/relationships/oleObject" Target="../embeddings/oleObject224.bin"/><Relationship Id="rId14" Type="http://schemas.openxmlformats.org/officeDocument/2006/relationships/oleObject" Target="../embeddings/oleObject227.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image" Target="../media/image214.wmf"/><Relationship Id="rId18" Type="http://schemas.openxmlformats.org/officeDocument/2006/relationships/oleObject" Target="../embeddings/oleObject238.bin"/><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oleObject" Target="../embeddings/oleObject234.bin"/><Relationship Id="rId17" Type="http://schemas.openxmlformats.org/officeDocument/2006/relationships/image" Target="../media/image215.wmf"/><Relationship Id="rId2" Type="http://schemas.openxmlformats.org/officeDocument/2006/relationships/slideLayout" Target="../slideLayouts/slideLayout7.xml"/><Relationship Id="rId16" Type="http://schemas.openxmlformats.org/officeDocument/2006/relationships/oleObject" Target="../embeddings/oleObject237.bin"/><Relationship Id="rId1" Type="http://schemas.openxmlformats.org/officeDocument/2006/relationships/vmlDrawing" Target="../drawings/vmlDrawing36.vml"/><Relationship Id="rId6" Type="http://schemas.openxmlformats.org/officeDocument/2006/relationships/image" Target="../media/image205.wmf"/><Relationship Id="rId11" Type="http://schemas.openxmlformats.org/officeDocument/2006/relationships/oleObject" Target="../embeddings/oleObject233.bin"/><Relationship Id="rId5" Type="http://schemas.openxmlformats.org/officeDocument/2006/relationships/oleObject" Target="../embeddings/oleObject229.bin"/><Relationship Id="rId15" Type="http://schemas.openxmlformats.org/officeDocument/2006/relationships/oleObject" Target="../embeddings/oleObject236.bin"/><Relationship Id="rId10" Type="http://schemas.openxmlformats.org/officeDocument/2006/relationships/oleObject" Target="../embeddings/oleObject232.bin"/><Relationship Id="rId4" Type="http://schemas.openxmlformats.org/officeDocument/2006/relationships/image" Target="../media/image2.wmf"/><Relationship Id="rId9" Type="http://schemas.openxmlformats.org/officeDocument/2006/relationships/image" Target="../media/image213.wmf"/><Relationship Id="rId14" Type="http://schemas.openxmlformats.org/officeDocument/2006/relationships/oleObject" Target="../embeddings/oleObject235.bin"/></Relationships>
</file>

<file path=ppt/slides/_rels/slide44.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image" Target="../media/image220.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17.wmf"/><Relationship Id="rId11" Type="http://schemas.openxmlformats.org/officeDocument/2006/relationships/oleObject" Target="../embeddings/oleObject243.bin"/><Relationship Id="rId5" Type="http://schemas.openxmlformats.org/officeDocument/2006/relationships/oleObject" Target="../embeddings/oleObject240.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242.bin"/></Relationships>
</file>

<file path=ppt/slides/_rels/slide45.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49.bin"/><Relationship Id="rId18" Type="http://schemas.openxmlformats.org/officeDocument/2006/relationships/image" Target="../media/image228.wmf"/><Relationship Id="rId3" Type="http://schemas.openxmlformats.org/officeDocument/2006/relationships/oleObject" Target="../embeddings/oleObject244.bin"/><Relationship Id="rId7" Type="http://schemas.openxmlformats.org/officeDocument/2006/relationships/oleObject" Target="../embeddings/oleObject246.bin"/><Relationship Id="rId12" Type="http://schemas.openxmlformats.org/officeDocument/2006/relationships/image" Target="../media/image225.wmf"/><Relationship Id="rId17" Type="http://schemas.openxmlformats.org/officeDocument/2006/relationships/oleObject" Target="../embeddings/oleObject251.bin"/><Relationship Id="rId2" Type="http://schemas.openxmlformats.org/officeDocument/2006/relationships/slideLayout" Target="../slideLayouts/slideLayout7.xml"/><Relationship Id="rId16" Type="http://schemas.openxmlformats.org/officeDocument/2006/relationships/image" Target="../media/image227.wmf"/><Relationship Id="rId20" Type="http://schemas.openxmlformats.org/officeDocument/2006/relationships/image" Target="../media/image229.wmf"/><Relationship Id="rId1" Type="http://schemas.openxmlformats.org/officeDocument/2006/relationships/vmlDrawing" Target="../drawings/vmlDrawing38.vml"/><Relationship Id="rId6" Type="http://schemas.openxmlformats.org/officeDocument/2006/relationships/image" Target="../media/image222.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224.wmf"/><Relationship Id="rId19" Type="http://schemas.openxmlformats.org/officeDocument/2006/relationships/oleObject" Target="../embeddings/oleObject252.bin"/><Relationship Id="rId4" Type="http://schemas.openxmlformats.org/officeDocument/2006/relationships/image" Target="../media/image221.wmf"/><Relationship Id="rId9" Type="http://schemas.openxmlformats.org/officeDocument/2006/relationships/oleObject" Target="../embeddings/oleObject247.bin"/><Relationship Id="rId14" Type="http://schemas.openxmlformats.org/officeDocument/2006/relationships/image" Target="../media/image226.wmf"/></Relationships>
</file>

<file path=ppt/slides/_rels/slide46.x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oleObject" Target="../embeddings/oleObject258.bin"/><Relationship Id="rId18" Type="http://schemas.openxmlformats.org/officeDocument/2006/relationships/image" Target="../media/image236.wmf"/><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33.wmf"/><Relationship Id="rId17" Type="http://schemas.openxmlformats.org/officeDocument/2006/relationships/oleObject" Target="../embeddings/oleObject260.bin"/><Relationship Id="rId2" Type="http://schemas.openxmlformats.org/officeDocument/2006/relationships/slideLayout" Target="../slideLayouts/slideLayout7.xml"/><Relationship Id="rId16" Type="http://schemas.openxmlformats.org/officeDocument/2006/relationships/image" Target="../media/image235.wmf"/><Relationship Id="rId1" Type="http://schemas.openxmlformats.org/officeDocument/2006/relationships/vmlDrawing" Target="../drawings/vmlDrawing39.vml"/><Relationship Id="rId6" Type="http://schemas.openxmlformats.org/officeDocument/2006/relationships/image" Target="../media/image230.wmf"/><Relationship Id="rId11" Type="http://schemas.openxmlformats.org/officeDocument/2006/relationships/oleObject" Target="../embeddings/oleObject257.bin"/><Relationship Id="rId5" Type="http://schemas.openxmlformats.org/officeDocument/2006/relationships/oleObject" Target="../embeddings/oleObject254.bin"/><Relationship Id="rId15" Type="http://schemas.openxmlformats.org/officeDocument/2006/relationships/oleObject" Target="../embeddings/oleObject259.bin"/><Relationship Id="rId10" Type="http://schemas.openxmlformats.org/officeDocument/2006/relationships/image" Target="../media/image232.wmf"/><Relationship Id="rId4" Type="http://schemas.openxmlformats.org/officeDocument/2006/relationships/image" Target="../media/image222.wmf"/><Relationship Id="rId9" Type="http://schemas.openxmlformats.org/officeDocument/2006/relationships/oleObject" Target="../embeddings/oleObject256.bin"/><Relationship Id="rId14" Type="http://schemas.openxmlformats.org/officeDocument/2006/relationships/image" Target="../media/image234.wmf"/></Relationships>
</file>

<file path=ppt/slides/_rels/slide47.xml.rels><?xml version="1.0" encoding="UTF-8" standalone="yes"?>
<Relationships xmlns="http://schemas.openxmlformats.org/package/2006/relationships"><Relationship Id="rId8" Type="http://schemas.openxmlformats.org/officeDocument/2006/relationships/image" Target="../media/image222.wmf"/><Relationship Id="rId13" Type="http://schemas.openxmlformats.org/officeDocument/2006/relationships/oleObject" Target="../embeddings/oleObject266.bin"/><Relationship Id="rId3" Type="http://schemas.openxmlformats.org/officeDocument/2006/relationships/oleObject" Target="../embeddings/oleObject261.bin"/><Relationship Id="rId7" Type="http://schemas.openxmlformats.org/officeDocument/2006/relationships/oleObject" Target="../embeddings/oleObject263.bin"/><Relationship Id="rId12" Type="http://schemas.openxmlformats.org/officeDocument/2006/relationships/image" Target="../media/image240.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38.wmf"/><Relationship Id="rId11" Type="http://schemas.openxmlformats.org/officeDocument/2006/relationships/oleObject" Target="../embeddings/oleObject265.bin"/><Relationship Id="rId5" Type="http://schemas.openxmlformats.org/officeDocument/2006/relationships/oleObject" Target="../embeddings/oleObject262.bin"/><Relationship Id="rId10" Type="http://schemas.openxmlformats.org/officeDocument/2006/relationships/image" Target="../media/image239.wmf"/><Relationship Id="rId4" Type="http://schemas.openxmlformats.org/officeDocument/2006/relationships/image" Target="../media/image237.wmf"/><Relationship Id="rId9" Type="http://schemas.openxmlformats.org/officeDocument/2006/relationships/oleObject" Target="../embeddings/oleObject264.bin"/><Relationship Id="rId14" Type="http://schemas.openxmlformats.org/officeDocument/2006/relationships/image" Target="../media/image241.wmf"/></Relationships>
</file>

<file path=ppt/slides/_rels/slide48.x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oleObject" Target="../embeddings/oleObject267.bin"/><Relationship Id="rId7" Type="http://schemas.openxmlformats.org/officeDocument/2006/relationships/oleObject" Target="../embeddings/oleObject269.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43.wmf"/><Relationship Id="rId5" Type="http://schemas.openxmlformats.org/officeDocument/2006/relationships/oleObject" Target="../embeddings/oleObject268.bin"/><Relationship Id="rId10" Type="http://schemas.openxmlformats.org/officeDocument/2006/relationships/image" Target="../media/image245.wmf"/><Relationship Id="rId4" Type="http://schemas.openxmlformats.org/officeDocument/2006/relationships/image" Target="../media/image242.wmf"/><Relationship Id="rId9" Type="http://schemas.openxmlformats.org/officeDocument/2006/relationships/oleObject" Target="../embeddings/oleObject270.bin"/></Relationships>
</file>

<file path=ppt/slides/_rels/slide49.x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oleObject" Target="../embeddings/oleObject276.bin"/><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250.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47.wmf"/><Relationship Id="rId11" Type="http://schemas.openxmlformats.org/officeDocument/2006/relationships/oleObject" Target="../embeddings/oleObject275.bin"/><Relationship Id="rId5" Type="http://schemas.openxmlformats.org/officeDocument/2006/relationships/oleObject" Target="../embeddings/oleObject272.bin"/><Relationship Id="rId10" Type="http://schemas.openxmlformats.org/officeDocument/2006/relationships/image" Target="../media/image249.wmf"/><Relationship Id="rId4" Type="http://schemas.openxmlformats.org/officeDocument/2006/relationships/image" Target="../media/image246.wmf"/><Relationship Id="rId9" Type="http://schemas.openxmlformats.org/officeDocument/2006/relationships/oleObject" Target="../embeddings/oleObject274.bin"/><Relationship Id="rId14" Type="http://schemas.openxmlformats.org/officeDocument/2006/relationships/image" Target="../media/image251.wmf"/></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 Id="rId14" Type="http://schemas.openxmlformats.org/officeDocument/2006/relationships/image" Target="../media/image17.wmf"/></Relationships>
</file>

<file path=ppt/slides/_rels/slide50.xml.rels><?xml version="1.0" encoding="UTF-8" standalone="yes"?>
<Relationships xmlns="http://schemas.openxmlformats.org/package/2006/relationships"><Relationship Id="rId8" Type="http://schemas.openxmlformats.org/officeDocument/2006/relationships/image" Target="../media/image254.wmf"/><Relationship Id="rId13" Type="http://schemas.openxmlformats.org/officeDocument/2006/relationships/oleObject" Target="../embeddings/oleObject282.bin"/><Relationship Id="rId3" Type="http://schemas.openxmlformats.org/officeDocument/2006/relationships/oleObject" Target="../embeddings/oleObject277.bin"/><Relationship Id="rId7" Type="http://schemas.openxmlformats.org/officeDocument/2006/relationships/oleObject" Target="../embeddings/oleObject279.bin"/><Relationship Id="rId12" Type="http://schemas.openxmlformats.org/officeDocument/2006/relationships/image" Target="../media/image256.wmf"/><Relationship Id="rId2" Type="http://schemas.openxmlformats.org/officeDocument/2006/relationships/slideLayout" Target="../slideLayouts/slideLayout7.xml"/><Relationship Id="rId16" Type="http://schemas.openxmlformats.org/officeDocument/2006/relationships/image" Target="../media/image258.wmf"/><Relationship Id="rId1" Type="http://schemas.openxmlformats.org/officeDocument/2006/relationships/vmlDrawing" Target="../drawings/vmlDrawing43.vml"/><Relationship Id="rId6" Type="http://schemas.openxmlformats.org/officeDocument/2006/relationships/image" Target="../media/image253.wmf"/><Relationship Id="rId11" Type="http://schemas.openxmlformats.org/officeDocument/2006/relationships/oleObject" Target="../embeddings/oleObject281.bin"/><Relationship Id="rId5" Type="http://schemas.openxmlformats.org/officeDocument/2006/relationships/oleObject" Target="../embeddings/oleObject278.bin"/><Relationship Id="rId15" Type="http://schemas.openxmlformats.org/officeDocument/2006/relationships/oleObject" Target="../embeddings/oleObject283.bin"/><Relationship Id="rId10" Type="http://schemas.openxmlformats.org/officeDocument/2006/relationships/image" Target="../media/image255.wmf"/><Relationship Id="rId4" Type="http://schemas.openxmlformats.org/officeDocument/2006/relationships/image" Target="../media/image252.wmf"/><Relationship Id="rId9" Type="http://schemas.openxmlformats.org/officeDocument/2006/relationships/oleObject" Target="../embeddings/oleObject280.bin"/><Relationship Id="rId14" Type="http://schemas.openxmlformats.org/officeDocument/2006/relationships/image" Target="../media/image257.wmf"/></Relationships>
</file>

<file path=ppt/slides/_rels/slide51.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84.bin"/><Relationship Id="rId7" Type="http://schemas.openxmlformats.org/officeDocument/2006/relationships/oleObject" Target="../embeddings/oleObject286.bin"/><Relationship Id="rId12" Type="http://schemas.openxmlformats.org/officeDocument/2006/relationships/image" Target="../media/image263.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60.wmf"/><Relationship Id="rId11" Type="http://schemas.openxmlformats.org/officeDocument/2006/relationships/oleObject" Target="../embeddings/oleObject288.bin"/><Relationship Id="rId5" Type="http://schemas.openxmlformats.org/officeDocument/2006/relationships/oleObject" Target="../embeddings/oleObject285.bin"/><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oleObject" Target="../embeddings/oleObject287.bin"/></Relationships>
</file>

<file path=ppt/slides/_rels/slide5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289.bin"/><Relationship Id="rId7" Type="http://schemas.openxmlformats.org/officeDocument/2006/relationships/oleObject" Target="../embeddings/oleObject291.bin"/><Relationship Id="rId12" Type="http://schemas.openxmlformats.org/officeDocument/2006/relationships/image" Target="../media/image267.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65.wmf"/><Relationship Id="rId11" Type="http://schemas.openxmlformats.org/officeDocument/2006/relationships/oleObject" Target="../embeddings/oleObject293.bin"/><Relationship Id="rId5" Type="http://schemas.openxmlformats.org/officeDocument/2006/relationships/oleObject" Target="../embeddings/oleObject290.bin"/><Relationship Id="rId10" Type="http://schemas.openxmlformats.org/officeDocument/2006/relationships/image" Target="../media/image266.wmf"/><Relationship Id="rId4" Type="http://schemas.openxmlformats.org/officeDocument/2006/relationships/image" Target="../media/image264.wmf"/><Relationship Id="rId9" Type="http://schemas.openxmlformats.org/officeDocument/2006/relationships/oleObject" Target="../embeddings/oleObject292.bin"/></Relationships>
</file>

<file path=ppt/slides/_rels/slide53.xml.rels><?xml version="1.0" encoding="UTF-8" standalone="yes"?>
<Relationships xmlns="http://schemas.openxmlformats.org/package/2006/relationships"><Relationship Id="rId8" Type="http://schemas.openxmlformats.org/officeDocument/2006/relationships/image" Target="../media/image270.wmf"/><Relationship Id="rId3" Type="http://schemas.openxmlformats.org/officeDocument/2006/relationships/oleObject" Target="../embeddings/oleObject294.bin"/><Relationship Id="rId7" Type="http://schemas.openxmlformats.org/officeDocument/2006/relationships/oleObject" Target="../embeddings/oleObject296.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69.wmf"/><Relationship Id="rId5" Type="http://schemas.openxmlformats.org/officeDocument/2006/relationships/oleObject" Target="../embeddings/oleObject295.bin"/><Relationship Id="rId4" Type="http://schemas.openxmlformats.org/officeDocument/2006/relationships/image" Target="../media/image268.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97.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72.wmf"/><Relationship Id="rId5" Type="http://schemas.openxmlformats.org/officeDocument/2006/relationships/oleObject" Target="../embeddings/oleObject298.bin"/><Relationship Id="rId4" Type="http://schemas.openxmlformats.org/officeDocument/2006/relationships/image" Target="../media/image27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oleObject" Target="../embeddings/oleObject24.bin"/><Relationship Id="rId17" Type="http://schemas.openxmlformats.org/officeDocument/2006/relationships/image" Target="../media/image23.wmf"/><Relationship Id="rId2" Type="http://schemas.openxmlformats.org/officeDocument/2006/relationships/slideLayout" Target="../slideLayouts/slideLayout7.xml"/><Relationship Id="rId16" Type="http://schemas.openxmlformats.org/officeDocument/2006/relationships/oleObject" Target="../embeddings/oleObject26.bin"/><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image" Target="../media/image20.wmf"/><Relationship Id="rId5" Type="http://schemas.openxmlformats.org/officeDocument/2006/relationships/oleObject" Target="../embeddings/oleObject19.bin"/><Relationship Id="rId15" Type="http://schemas.openxmlformats.org/officeDocument/2006/relationships/image" Target="../media/image22.wmf"/><Relationship Id="rId10" Type="http://schemas.openxmlformats.org/officeDocument/2006/relationships/oleObject" Target="../embeddings/oleObject23.bin"/><Relationship Id="rId4" Type="http://schemas.openxmlformats.org/officeDocument/2006/relationships/image" Target="../media/image12.wmf"/><Relationship Id="rId9" Type="http://schemas.openxmlformats.org/officeDocument/2006/relationships/oleObject" Target="../embeddings/oleObject22.bin"/><Relationship Id="rId14"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30.bin"/><Relationship Id="rId14" Type="http://schemas.openxmlformats.org/officeDocument/2006/relationships/image" Target="../media/image29.wmf"/></Relationships>
</file>

<file path=ppt/slides/_rels/slide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0.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2.wmf"/><Relationship Id="rId4" Type="http://schemas.openxmlformats.org/officeDocument/2006/relationships/image" Target="../media/image25.wmf"/><Relationship Id="rId9" Type="http://schemas.openxmlformats.org/officeDocument/2006/relationships/oleObject" Target="../embeddings/oleObject36.bin"/><Relationship Id="rId14"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2708920"/>
            <a:ext cx="9144000" cy="2409131"/>
          </a:xfrm>
        </p:spPr>
        <p:txBody>
          <a:bodyPr/>
          <a:lstStyle/>
          <a:p>
            <a:pPr marL="0" indent="0">
              <a:buNone/>
            </a:pPr>
            <a:r>
              <a:rPr lang="zh-CN" altLang="zh-CN" sz="4800" b="1" dirty="0"/>
              <a:t>§</a:t>
            </a:r>
            <a:r>
              <a:rPr lang="en-US" altLang="zh-CN" sz="4800" b="1" dirty="0"/>
              <a:t>3</a:t>
            </a:r>
            <a:r>
              <a:rPr lang="zh-CN" altLang="zh-CN" sz="4800" b="1" dirty="0"/>
              <a:t>直流电</a:t>
            </a:r>
            <a:r>
              <a:rPr lang="zh-CN" altLang="en-US" sz="4800" b="1" dirty="0"/>
              <a:t>机</a:t>
            </a:r>
            <a:r>
              <a:rPr lang="zh-CN" altLang="zh-CN" sz="4800" b="1" dirty="0"/>
              <a:t>拖动原理</a:t>
            </a:r>
            <a:endParaRPr lang="zh-CN" altLang="zh-CN" sz="4800" dirty="0"/>
          </a:p>
          <a:p>
            <a:pPr marL="0" indent="0">
              <a:buNone/>
            </a:pPr>
            <a:r>
              <a:rPr lang="en-US" altLang="zh-CN" sz="4400" b="1" dirty="0"/>
              <a:t>(Direct-Current Motors Driving Principle)</a:t>
            </a:r>
            <a:endParaRPr lang="zh-CN" altLang="zh-CN" sz="4400" dirty="0"/>
          </a:p>
        </p:txBody>
      </p:sp>
      <p:sp>
        <p:nvSpPr>
          <p:cNvPr id="2" name="灯片编号占位符 1"/>
          <p:cNvSpPr>
            <a:spLocks noGrp="1"/>
          </p:cNvSpPr>
          <p:nvPr>
            <p:ph type="sldNum" sz="quarter" idx="12"/>
          </p:nvPr>
        </p:nvSpPr>
        <p:spPr/>
        <p:txBody>
          <a:bodyPr/>
          <a:lstStyle/>
          <a:p>
            <a:fld id="{B73B34B3-1432-4053-90C7-E0228297BE5F}" type="slidenum">
              <a:rPr lang="en-US" altLang="zh-CN" smtClean="0"/>
              <a:pPr/>
              <a:t>1</a:t>
            </a:fld>
            <a:endParaRPr lang="en-US" altLang="zh-CN"/>
          </a:p>
        </p:txBody>
      </p:sp>
    </p:spTree>
    <p:extLst>
      <p:ext uri="{BB962C8B-B14F-4D97-AF65-F5344CB8AC3E}">
        <p14:creationId xmlns:p14="http://schemas.microsoft.com/office/powerpoint/2010/main" val="3117689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836712"/>
            <a:ext cx="4680520" cy="461665"/>
          </a:xfrm>
          <a:prstGeom prst="rect">
            <a:avLst/>
          </a:prstGeom>
        </p:spPr>
        <p:txBody>
          <a:bodyPr wrap="square">
            <a:spAutoFit/>
          </a:bodyPr>
          <a:lstStyle/>
          <a:p>
            <a:pPr marL="342900" lvl="0" indent="-342900" eaLnBrk="0" hangingPunct="0">
              <a:buFont typeface="Arial" panose="020B0604020202020204" pitchFamily="34" charset="0"/>
              <a:buChar char="•"/>
            </a:pPr>
            <a:r>
              <a:rPr lang="zh-CN"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电枢反应对机械特性的影响</a:t>
            </a:r>
            <a:endParaRPr lang="zh-CN" altLang="zh-CN" sz="2400" dirty="0"/>
          </a:p>
        </p:txBody>
      </p:sp>
      <p:graphicFrame>
        <p:nvGraphicFramePr>
          <p:cNvPr id="69" name="对象 68"/>
          <p:cNvGraphicFramePr>
            <a:graphicFrameLocks noChangeAspect="1"/>
          </p:cNvGraphicFramePr>
          <p:nvPr>
            <p:extLst>
              <p:ext uri="{D42A27DB-BD31-4B8C-83A1-F6EECF244321}">
                <p14:modId xmlns:p14="http://schemas.microsoft.com/office/powerpoint/2010/main" val="1185588928"/>
              </p:ext>
            </p:extLst>
          </p:nvPr>
        </p:nvGraphicFramePr>
        <p:xfrm>
          <a:off x="2206752" y="1300564"/>
          <a:ext cx="6249937" cy="432492"/>
        </p:xfrm>
        <a:graphic>
          <a:graphicData uri="http://schemas.openxmlformats.org/presentationml/2006/ole">
            <mc:AlternateContent xmlns:mc="http://schemas.openxmlformats.org/markup-compatibility/2006">
              <mc:Choice xmlns:v="urn:schemas-microsoft-com:vml" Requires="v">
                <p:oleObj spid="_x0000_s7268" r:id="rId3" imgW="3302000" imgH="228600" progId="Equation.DSMT4">
                  <p:embed/>
                </p:oleObj>
              </mc:Choice>
              <mc:Fallback>
                <p:oleObj r:id="rId3" imgW="3302000" imgH="228600" progId="Equation.DSMT4">
                  <p:embed/>
                  <p:pic>
                    <p:nvPicPr>
                      <p:cNvPr id="0" name="对象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752" y="1300564"/>
                        <a:ext cx="6249937" cy="432492"/>
                      </a:xfrm>
                      <a:prstGeom prst="rect">
                        <a:avLst/>
                      </a:prstGeom>
                      <a:noFill/>
                    </p:spPr>
                  </p:pic>
                </p:oleObj>
              </mc:Fallback>
            </mc:AlternateContent>
          </a:graphicData>
        </a:graphic>
      </p:graphicFrame>
      <p:graphicFrame>
        <p:nvGraphicFramePr>
          <p:cNvPr id="70" name="对象 69"/>
          <p:cNvGraphicFramePr>
            <a:graphicFrameLocks noChangeAspect="1"/>
          </p:cNvGraphicFramePr>
          <p:nvPr>
            <p:extLst>
              <p:ext uri="{D42A27DB-BD31-4B8C-83A1-F6EECF244321}">
                <p14:modId xmlns:p14="http://schemas.microsoft.com/office/powerpoint/2010/main" val="298022122"/>
              </p:ext>
            </p:extLst>
          </p:nvPr>
        </p:nvGraphicFramePr>
        <p:xfrm>
          <a:off x="21906" y="1776142"/>
          <a:ext cx="3600400" cy="441767"/>
        </p:xfrm>
        <a:graphic>
          <a:graphicData uri="http://schemas.openxmlformats.org/presentationml/2006/ole">
            <mc:AlternateContent xmlns:mc="http://schemas.openxmlformats.org/markup-compatibility/2006">
              <mc:Choice xmlns:v="urn:schemas-microsoft-com:vml" Requires="v">
                <p:oleObj spid="_x0000_s7269" r:id="rId5" imgW="1790700" imgH="228600" progId="Equation.DSMT4">
                  <p:embed/>
                </p:oleObj>
              </mc:Choice>
              <mc:Fallback>
                <p:oleObj r:id="rId5" imgW="1790700" imgH="228600" progId="Equation.DSMT4">
                  <p:embed/>
                  <p:pic>
                    <p:nvPicPr>
                      <p:cNvPr id="0" name="对象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6" y="1776142"/>
                        <a:ext cx="3600400" cy="441767"/>
                      </a:xfrm>
                      <a:prstGeom prst="rect">
                        <a:avLst/>
                      </a:prstGeom>
                      <a:noFill/>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2094203357"/>
              </p:ext>
            </p:extLst>
          </p:nvPr>
        </p:nvGraphicFramePr>
        <p:xfrm>
          <a:off x="5710538" y="1733056"/>
          <a:ext cx="880492" cy="449051"/>
        </p:xfrm>
        <a:graphic>
          <a:graphicData uri="http://schemas.openxmlformats.org/presentationml/2006/ole">
            <mc:AlternateContent xmlns:mc="http://schemas.openxmlformats.org/markup-compatibility/2006">
              <mc:Choice xmlns:v="urn:schemas-microsoft-com:vml" Requires="v">
                <p:oleObj spid="_x0000_s7270" name="公式" r:id="rId7" imgW="457200" imgH="228600" progId="Equation.3">
                  <p:embed/>
                </p:oleObj>
              </mc:Choice>
              <mc:Fallback>
                <p:oleObj name="公式" r:id="rId7" imgW="457200" imgH="228600" progId="Equation.3">
                  <p:embed/>
                  <p:pic>
                    <p:nvPicPr>
                      <p:cNvPr id="0" name="Object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0538" y="1733056"/>
                        <a:ext cx="880492" cy="449051"/>
                      </a:xfrm>
                      <a:prstGeom prst="rect">
                        <a:avLst/>
                      </a:prstGeom>
                      <a:solidFill>
                        <a:srgbClr val="FFFFFF"/>
                      </a:solidFill>
                    </p:spPr>
                  </p:pic>
                </p:oleObj>
              </mc:Fallback>
            </mc:AlternateContent>
          </a:graphicData>
        </a:graphic>
      </p:graphicFrame>
      <p:graphicFrame>
        <p:nvGraphicFramePr>
          <p:cNvPr id="72" name="对象 71"/>
          <p:cNvGraphicFramePr>
            <a:graphicFrameLocks noChangeAspect="1"/>
          </p:cNvGraphicFramePr>
          <p:nvPr>
            <p:extLst>
              <p:ext uri="{D42A27DB-BD31-4B8C-83A1-F6EECF244321}">
                <p14:modId xmlns:p14="http://schemas.microsoft.com/office/powerpoint/2010/main" val="1029331531"/>
              </p:ext>
            </p:extLst>
          </p:nvPr>
        </p:nvGraphicFramePr>
        <p:xfrm>
          <a:off x="7136683" y="1723531"/>
          <a:ext cx="1428750" cy="476250"/>
        </p:xfrm>
        <a:graphic>
          <a:graphicData uri="http://schemas.openxmlformats.org/presentationml/2006/ole">
            <mc:AlternateContent xmlns:mc="http://schemas.openxmlformats.org/markup-compatibility/2006">
              <mc:Choice xmlns:v="urn:schemas-microsoft-com:vml" Requires="v">
                <p:oleObj spid="_x0000_s7271" name="公式" r:id="rId9" imgW="698500" imgH="228600" progId="Equation.3">
                  <p:embed/>
                </p:oleObj>
              </mc:Choice>
              <mc:Fallback>
                <p:oleObj name="公式" r:id="rId9" imgW="698500" imgH="228600" progId="Equation.3">
                  <p:embed/>
                  <p:pic>
                    <p:nvPicPr>
                      <p:cNvPr id="0"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36683" y="1723531"/>
                        <a:ext cx="1428750" cy="476250"/>
                      </a:xfrm>
                      <a:prstGeom prst="rect">
                        <a:avLst/>
                      </a:prstGeom>
                      <a:solidFill>
                        <a:srgbClr val="FFFFFF"/>
                      </a:solidFill>
                    </p:spPr>
                  </p:pic>
                </p:oleObj>
              </mc:Fallback>
            </mc:AlternateContent>
          </a:graphicData>
        </a:graphic>
      </p:graphicFrame>
      <p:graphicFrame>
        <p:nvGraphicFramePr>
          <p:cNvPr id="73" name="对象 72"/>
          <p:cNvGraphicFramePr>
            <a:graphicFrameLocks noChangeAspect="1"/>
          </p:cNvGraphicFramePr>
          <p:nvPr>
            <p:extLst>
              <p:ext uri="{D42A27DB-BD31-4B8C-83A1-F6EECF244321}">
                <p14:modId xmlns:p14="http://schemas.microsoft.com/office/powerpoint/2010/main" val="557797807"/>
              </p:ext>
            </p:extLst>
          </p:nvPr>
        </p:nvGraphicFramePr>
        <p:xfrm>
          <a:off x="49390" y="2192411"/>
          <a:ext cx="1419225" cy="504825"/>
        </p:xfrm>
        <a:graphic>
          <a:graphicData uri="http://schemas.openxmlformats.org/presentationml/2006/ole">
            <mc:AlternateContent xmlns:mc="http://schemas.openxmlformats.org/markup-compatibility/2006">
              <mc:Choice xmlns:v="urn:schemas-microsoft-com:vml" Requires="v">
                <p:oleObj spid="_x0000_s7272" name="公式" r:id="rId11" imgW="647700" imgH="228600" progId="Equation.3">
                  <p:embed/>
                </p:oleObj>
              </mc:Choice>
              <mc:Fallback>
                <p:oleObj name="公式" r:id="rId11" imgW="647700" imgH="228600" progId="Equation.3">
                  <p:embed/>
                  <p:pic>
                    <p:nvPicPr>
                      <p:cNvPr id="0" name="Object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90" y="2192411"/>
                        <a:ext cx="1419225" cy="504825"/>
                      </a:xfrm>
                      <a:prstGeom prst="rect">
                        <a:avLst/>
                      </a:prstGeom>
                      <a:solidFill>
                        <a:srgbClr val="FFFFFF"/>
                      </a:solidFill>
                    </p:spPr>
                  </p:pic>
                </p:oleObj>
              </mc:Fallback>
            </mc:AlternateContent>
          </a:graphicData>
        </a:graphic>
      </p:graphicFrame>
      <p:graphicFrame>
        <p:nvGraphicFramePr>
          <p:cNvPr id="74" name="对象 73"/>
          <p:cNvGraphicFramePr>
            <a:graphicFrameLocks noChangeAspect="1"/>
          </p:cNvGraphicFramePr>
          <p:nvPr>
            <p:extLst>
              <p:ext uri="{D42A27DB-BD31-4B8C-83A1-F6EECF244321}">
                <p14:modId xmlns:p14="http://schemas.microsoft.com/office/powerpoint/2010/main" val="3121124015"/>
              </p:ext>
            </p:extLst>
          </p:nvPr>
        </p:nvGraphicFramePr>
        <p:xfrm>
          <a:off x="1944815" y="2228355"/>
          <a:ext cx="1410632" cy="472977"/>
        </p:xfrm>
        <a:graphic>
          <a:graphicData uri="http://schemas.openxmlformats.org/presentationml/2006/ole">
            <mc:AlternateContent xmlns:mc="http://schemas.openxmlformats.org/markup-compatibility/2006">
              <mc:Choice xmlns:v="urn:schemas-microsoft-com:vml" Requires="v">
                <p:oleObj spid="_x0000_s7273" name="公式" r:id="rId13" imgW="698500" imgH="228600" progId="Equation.3">
                  <p:embed/>
                </p:oleObj>
              </mc:Choice>
              <mc:Fallback>
                <p:oleObj name="公式" r:id="rId13" imgW="698500" imgH="228600" progId="Equation.3">
                  <p:embed/>
                  <p:pic>
                    <p:nvPicPr>
                      <p:cNvPr id="0" name="Object 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4815" y="2228355"/>
                        <a:ext cx="1410632" cy="472977"/>
                      </a:xfrm>
                      <a:prstGeom prst="rect">
                        <a:avLst/>
                      </a:prstGeom>
                      <a:solidFill>
                        <a:srgbClr val="FFFFFF"/>
                      </a:solidFill>
                    </p:spPr>
                  </p:pic>
                </p:oleObj>
              </mc:Fallback>
            </mc:AlternateContent>
          </a:graphicData>
        </a:graphic>
      </p:graphicFrame>
      <p:graphicFrame>
        <p:nvGraphicFramePr>
          <p:cNvPr id="75" name="对象 74"/>
          <p:cNvGraphicFramePr>
            <a:graphicFrameLocks noChangeAspect="1"/>
          </p:cNvGraphicFramePr>
          <p:nvPr>
            <p:extLst>
              <p:ext uri="{D42A27DB-BD31-4B8C-83A1-F6EECF244321}">
                <p14:modId xmlns:p14="http://schemas.microsoft.com/office/powerpoint/2010/main" val="3922141995"/>
              </p:ext>
            </p:extLst>
          </p:nvPr>
        </p:nvGraphicFramePr>
        <p:xfrm>
          <a:off x="3505620" y="2202149"/>
          <a:ext cx="1296695" cy="482711"/>
        </p:xfrm>
        <a:graphic>
          <a:graphicData uri="http://schemas.openxmlformats.org/presentationml/2006/ole">
            <mc:AlternateContent xmlns:mc="http://schemas.openxmlformats.org/markup-compatibility/2006">
              <mc:Choice xmlns:v="urn:schemas-microsoft-com:vml" Requires="v">
                <p:oleObj spid="_x0000_s7274" name="公式" r:id="rId15" imgW="622030" imgH="228501" progId="Equation.3">
                  <p:embed/>
                </p:oleObj>
              </mc:Choice>
              <mc:Fallback>
                <p:oleObj name="公式" r:id="rId15" imgW="622030" imgH="228501" progId="Equation.3">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5620" y="2202149"/>
                        <a:ext cx="1296695" cy="482711"/>
                      </a:xfrm>
                      <a:prstGeom prst="rect">
                        <a:avLst/>
                      </a:prstGeom>
                      <a:solidFill>
                        <a:srgbClr val="FFFFFF"/>
                      </a:solidFill>
                    </p:spPr>
                  </p:pic>
                </p:oleObj>
              </mc:Fallback>
            </mc:AlternateContent>
          </a:graphicData>
        </a:graphic>
      </p:graphicFrame>
      <p:graphicFrame>
        <p:nvGraphicFramePr>
          <p:cNvPr id="76" name="对象 75"/>
          <p:cNvGraphicFramePr>
            <a:graphicFrameLocks noChangeAspect="1"/>
          </p:cNvGraphicFramePr>
          <p:nvPr>
            <p:extLst>
              <p:ext uri="{D42A27DB-BD31-4B8C-83A1-F6EECF244321}">
                <p14:modId xmlns:p14="http://schemas.microsoft.com/office/powerpoint/2010/main" val="1415695952"/>
              </p:ext>
            </p:extLst>
          </p:nvPr>
        </p:nvGraphicFramePr>
        <p:xfrm>
          <a:off x="5253903" y="2209549"/>
          <a:ext cx="1426323" cy="478238"/>
        </p:xfrm>
        <a:graphic>
          <a:graphicData uri="http://schemas.openxmlformats.org/presentationml/2006/ole">
            <mc:AlternateContent xmlns:mc="http://schemas.openxmlformats.org/markup-compatibility/2006">
              <mc:Choice xmlns:v="urn:schemas-microsoft-com:vml" Requires="v">
                <p:oleObj spid="_x0000_s7275" name="公式" r:id="rId17" imgW="698500" imgH="228600" progId="Equation.3">
                  <p:embed/>
                </p:oleObj>
              </mc:Choice>
              <mc:Fallback>
                <p:oleObj name="公式" r:id="rId17" imgW="698500" imgH="228600" progId="Equation.3">
                  <p:embed/>
                  <p:pic>
                    <p:nvPicPr>
                      <p:cNvPr id="0" name="Object 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3903" y="2209549"/>
                        <a:ext cx="1426323" cy="478238"/>
                      </a:xfrm>
                      <a:prstGeom prst="rect">
                        <a:avLst/>
                      </a:prstGeom>
                      <a:solidFill>
                        <a:srgbClr val="FFFFFF"/>
                      </a:solidFill>
                    </p:spPr>
                  </p:pic>
                </p:oleObj>
              </mc:Fallback>
            </mc:AlternateContent>
          </a:graphicData>
        </a:graphic>
      </p:graphicFrame>
      <p:graphicFrame>
        <p:nvGraphicFramePr>
          <p:cNvPr id="77" name="对象 76"/>
          <p:cNvGraphicFramePr>
            <a:graphicFrameLocks noChangeAspect="1"/>
          </p:cNvGraphicFramePr>
          <p:nvPr>
            <p:extLst>
              <p:ext uri="{D42A27DB-BD31-4B8C-83A1-F6EECF244321}">
                <p14:modId xmlns:p14="http://schemas.microsoft.com/office/powerpoint/2010/main" val="617554334"/>
              </p:ext>
            </p:extLst>
          </p:nvPr>
        </p:nvGraphicFramePr>
        <p:xfrm>
          <a:off x="1158399" y="2776343"/>
          <a:ext cx="6967760" cy="463923"/>
        </p:xfrm>
        <a:graphic>
          <a:graphicData uri="http://schemas.openxmlformats.org/presentationml/2006/ole">
            <mc:AlternateContent xmlns:mc="http://schemas.openxmlformats.org/markup-compatibility/2006">
              <mc:Choice xmlns:v="urn:schemas-microsoft-com:vml" Requires="v">
                <p:oleObj spid="_x0000_s7276" name="公式" r:id="rId19" imgW="3454400" imgH="228600" progId="Equation.3">
                  <p:embed/>
                </p:oleObj>
              </mc:Choice>
              <mc:Fallback>
                <p:oleObj name="公式" r:id="rId19" imgW="3454400" imgH="228600" progId="Equation.3">
                  <p:embed/>
                  <p:pic>
                    <p:nvPicPr>
                      <p:cNvPr id="0" name="Object 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58399" y="2776343"/>
                        <a:ext cx="6967760" cy="463923"/>
                      </a:xfrm>
                      <a:prstGeom prst="rect">
                        <a:avLst/>
                      </a:prstGeom>
                      <a:solidFill>
                        <a:srgbClr val="FFFFFF"/>
                      </a:solidFill>
                    </p:spPr>
                  </p:pic>
                </p:oleObj>
              </mc:Fallback>
            </mc:AlternateContent>
          </a:graphicData>
        </a:graphic>
      </p:graphicFrame>
      <p:graphicFrame>
        <p:nvGraphicFramePr>
          <p:cNvPr id="78" name="对象 77"/>
          <p:cNvGraphicFramePr>
            <a:graphicFrameLocks noChangeAspect="1"/>
          </p:cNvGraphicFramePr>
          <p:nvPr>
            <p:extLst>
              <p:ext uri="{D42A27DB-BD31-4B8C-83A1-F6EECF244321}">
                <p14:modId xmlns:p14="http://schemas.microsoft.com/office/powerpoint/2010/main" val="4226661682"/>
              </p:ext>
            </p:extLst>
          </p:nvPr>
        </p:nvGraphicFramePr>
        <p:xfrm>
          <a:off x="759002" y="3203961"/>
          <a:ext cx="6596719" cy="785121"/>
        </p:xfrm>
        <a:graphic>
          <a:graphicData uri="http://schemas.openxmlformats.org/presentationml/2006/ole">
            <mc:AlternateContent xmlns:mc="http://schemas.openxmlformats.org/markup-compatibility/2006">
              <mc:Choice xmlns:v="urn:schemas-microsoft-com:vml" Requires="v">
                <p:oleObj spid="_x0000_s7277" name="公式" r:id="rId21" imgW="3606800" imgH="431800" progId="Equation.3">
                  <p:embed/>
                </p:oleObj>
              </mc:Choice>
              <mc:Fallback>
                <p:oleObj name="公式" r:id="rId21" imgW="3606800" imgH="431800" progId="Equation.3">
                  <p:embed/>
                  <p:pic>
                    <p:nvPicPr>
                      <p:cNvPr id="0" name="Object 7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9002" y="3203961"/>
                        <a:ext cx="6596719" cy="785121"/>
                      </a:xfrm>
                      <a:prstGeom prst="rect">
                        <a:avLst/>
                      </a:prstGeom>
                      <a:solidFill>
                        <a:srgbClr val="00FFFF"/>
                      </a:solidFill>
                    </p:spPr>
                  </p:pic>
                </p:oleObj>
              </mc:Fallback>
            </mc:AlternateContent>
          </a:graphicData>
        </a:graphic>
      </p:graphicFrame>
      <p:graphicFrame>
        <p:nvGraphicFramePr>
          <p:cNvPr id="79" name="对象 78"/>
          <p:cNvGraphicFramePr>
            <a:graphicFrameLocks noChangeAspect="1"/>
          </p:cNvGraphicFramePr>
          <p:nvPr>
            <p:extLst>
              <p:ext uri="{D42A27DB-BD31-4B8C-83A1-F6EECF244321}">
                <p14:modId xmlns:p14="http://schemas.microsoft.com/office/powerpoint/2010/main" val="1097899651"/>
              </p:ext>
            </p:extLst>
          </p:nvPr>
        </p:nvGraphicFramePr>
        <p:xfrm>
          <a:off x="907392" y="3950558"/>
          <a:ext cx="6591080" cy="1104220"/>
        </p:xfrm>
        <a:graphic>
          <a:graphicData uri="http://schemas.openxmlformats.org/presentationml/2006/ole">
            <mc:AlternateContent xmlns:mc="http://schemas.openxmlformats.org/markup-compatibility/2006">
              <mc:Choice xmlns:v="urn:schemas-microsoft-com:vml" Requires="v">
                <p:oleObj spid="_x0000_s7278" name="公式" r:id="rId23" imgW="3632200" imgH="609600" progId="Equation.3">
                  <p:embed/>
                </p:oleObj>
              </mc:Choice>
              <mc:Fallback>
                <p:oleObj name="公式" r:id="rId23" imgW="3632200" imgH="609600" progId="Equation.3">
                  <p:embed/>
                  <p:pic>
                    <p:nvPicPr>
                      <p:cNvPr id="0" name="Object 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07392" y="3950558"/>
                        <a:ext cx="6591080" cy="1104220"/>
                      </a:xfrm>
                      <a:prstGeom prst="rect">
                        <a:avLst/>
                      </a:prstGeom>
                      <a:solidFill>
                        <a:srgbClr val="FFFFFF"/>
                      </a:solidFill>
                    </p:spPr>
                  </p:pic>
                </p:oleObj>
              </mc:Fallback>
            </mc:AlternateContent>
          </a:graphicData>
        </a:graphic>
      </p:graphicFrame>
      <p:graphicFrame>
        <p:nvGraphicFramePr>
          <p:cNvPr id="80" name="对象 79"/>
          <p:cNvGraphicFramePr>
            <a:graphicFrameLocks noChangeAspect="1"/>
          </p:cNvGraphicFramePr>
          <p:nvPr>
            <p:extLst>
              <p:ext uri="{D42A27DB-BD31-4B8C-83A1-F6EECF244321}">
                <p14:modId xmlns:p14="http://schemas.microsoft.com/office/powerpoint/2010/main" val="3246568603"/>
              </p:ext>
            </p:extLst>
          </p:nvPr>
        </p:nvGraphicFramePr>
        <p:xfrm>
          <a:off x="727561" y="5078907"/>
          <a:ext cx="1214623" cy="436191"/>
        </p:xfrm>
        <a:graphic>
          <a:graphicData uri="http://schemas.openxmlformats.org/presentationml/2006/ole">
            <mc:AlternateContent xmlns:mc="http://schemas.openxmlformats.org/markup-compatibility/2006">
              <mc:Choice xmlns:v="urn:schemas-microsoft-com:vml" Requires="v">
                <p:oleObj spid="_x0000_s7279" name="公式" r:id="rId25" imgW="647700" imgH="228600" progId="Equation.3">
                  <p:embed/>
                </p:oleObj>
              </mc:Choice>
              <mc:Fallback>
                <p:oleObj name="公式" r:id="rId25" imgW="647700" imgH="228600" progId="Equation.3">
                  <p:embed/>
                  <p:pic>
                    <p:nvPicPr>
                      <p:cNvPr id="0" name="Object 6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7561" y="5078907"/>
                        <a:ext cx="1214623" cy="436191"/>
                      </a:xfrm>
                      <a:prstGeom prst="rect">
                        <a:avLst/>
                      </a:prstGeom>
                      <a:solidFill>
                        <a:srgbClr val="00FFFF"/>
                      </a:solidFill>
                    </p:spPr>
                  </p:pic>
                </p:oleObj>
              </mc:Fallback>
            </mc:AlternateContent>
          </a:graphicData>
        </a:graphic>
      </p:graphicFrame>
      <p:graphicFrame>
        <p:nvGraphicFramePr>
          <p:cNvPr id="81" name="对象 80"/>
          <p:cNvGraphicFramePr>
            <a:graphicFrameLocks noChangeAspect="1"/>
          </p:cNvGraphicFramePr>
          <p:nvPr>
            <p:extLst>
              <p:ext uri="{D42A27DB-BD31-4B8C-83A1-F6EECF244321}">
                <p14:modId xmlns:p14="http://schemas.microsoft.com/office/powerpoint/2010/main" val="76535574"/>
              </p:ext>
            </p:extLst>
          </p:nvPr>
        </p:nvGraphicFramePr>
        <p:xfrm>
          <a:off x="3270176" y="5026659"/>
          <a:ext cx="3974723" cy="791870"/>
        </p:xfrm>
        <a:graphic>
          <a:graphicData uri="http://schemas.openxmlformats.org/presentationml/2006/ole">
            <mc:AlternateContent xmlns:mc="http://schemas.openxmlformats.org/markup-compatibility/2006">
              <mc:Choice xmlns:v="urn:schemas-microsoft-com:vml" Requires="v">
                <p:oleObj spid="_x0000_s7280" name="公式" r:id="rId27" imgW="2159000" imgH="431800" progId="Equation.3">
                  <p:embed/>
                </p:oleObj>
              </mc:Choice>
              <mc:Fallback>
                <p:oleObj name="公式" r:id="rId27" imgW="2159000" imgH="431800" progId="Equation.3">
                  <p:embed/>
                  <p:pic>
                    <p:nvPicPr>
                      <p:cNvPr id="0" name="Object 6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70176" y="5026659"/>
                        <a:ext cx="3974723" cy="791870"/>
                      </a:xfrm>
                      <a:prstGeom prst="rect">
                        <a:avLst/>
                      </a:prstGeom>
                      <a:solidFill>
                        <a:srgbClr val="FFFFFF"/>
                      </a:solidFill>
                    </p:spPr>
                  </p:pic>
                </p:oleObj>
              </mc:Fallback>
            </mc:AlternateContent>
          </a:graphicData>
        </a:graphic>
      </p:graphicFrame>
      <p:graphicFrame>
        <p:nvGraphicFramePr>
          <p:cNvPr id="82" name="对象 81"/>
          <p:cNvGraphicFramePr>
            <a:graphicFrameLocks noChangeAspect="1"/>
          </p:cNvGraphicFramePr>
          <p:nvPr>
            <p:extLst>
              <p:ext uri="{D42A27DB-BD31-4B8C-83A1-F6EECF244321}">
                <p14:modId xmlns:p14="http://schemas.microsoft.com/office/powerpoint/2010/main" val="2266322099"/>
              </p:ext>
            </p:extLst>
          </p:nvPr>
        </p:nvGraphicFramePr>
        <p:xfrm>
          <a:off x="907392" y="5803050"/>
          <a:ext cx="6811498" cy="1029646"/>
        </p:xfrm>
        <a:graphic>
          <a:graphicData uri="http://schemas.openxmlformats.org/presentationml/2006/ole">
            <mc:AlternateContent xmlns:mc="http://schemas.openxmlformats.org/markup-compatibility/2006">
              <mc:Choice xmlns:v="urn:schemas-microsoft-com:vml" Requires="v">
                <p:oleObj spid="_x0000_s7281" name="公式" r:id="rId29" imgW="4038600" imgH="609600" progId="Equation.3">
                  <p:embed/>
                </p:oleObj>
              </mc:Choice>
              <mc:Fallback>
                <p:oleObj name="公式" r:id="rId29" imgW="4038600" imgH="609600" progId="Equation.3">
                  <p:embed/>
                  <p:pic>
                    <p:nvPicPr>
                      <p:cNvPr id="0" name="Object 6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07392" y="5803050"/>
                        <a:ext cx="6811498" cy="1029646"/>
                      </a:xfrm>
                      <a:prstGeom prst="rect">
                        <a:avLst/>
                      </a:prstGeom>
                      <a:solidFill>
                        <a:srgbClr val="00FFFF"/>
                      </a:solidFill>
                    </p:spPr>
                  </p:pic>
                </p:oleObj>
              </mc:Fallback>
            </mc:AlternateContent>
          </a:graphicData>
        </a:graphic>
      </p:graphicFrame>
      <p:sp>
        <p:nvSpPr>
          <p:cNvPr id="83" name="Rectangle 80"/>
          <p:cNvSpPr>
            <a:spLocks noChangeArrowheads="1"/>
          </p:cNvSpPr>
          <p:nvPr/>
        </p:nvSpPr>
        <p:spPr bwMode="auto">
          <a:xfrm>
            <a:off x="-10589" y="1269498"/>
            <a:ext cx="262924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例</a:t>
            </a:r>
            <a:r>
              <a:rPr kumimoji="0" lang="zh-CN" alt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对例</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82"/>
          <p:cNvSpPr>
            <a:spLocks noChangeArrowheads="1"/>
          </p:cNvSpPr>
          <p:nvPr/>
        </p:nvSpPr>
        <p:spPr bwMode="auto">
          <a:xfrm>
            <a:off x="3761011" y="1725473"/>
            <a:ext cx="35702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zh-CN" sz="2400" b="0" i="0" u="none" strike="noStrike" cap="none" normalizeH="0" baseline="0" dirty="0" smtClean="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若电枢反应</a:t>
            </a:r>
            <a:r>
              <a:rPr kumimoji="0" 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使</a:t>
            </a: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时，</a:t>
            </a:r>
            <a:endParaRPr lang="zh-CN" altLang="zh-CN" sz="1600" dirty="0"/>
          </a:p>
        </p:txBody>
      </p:sp>
      <p:sp>
        <p:nvSpPr>
          <p:cNvPr id="87" name="Rectangle 84"/>
          <p:cNvSpPr>
            <a:spLocks noChangeArrowheads="1"/>
          </p:cNvSpPr>
          <p:nvPr/>
        </p:nvSpPr>
        <p:spPr bwMode="auto">
          <a:xfrm>
            <a:off x="8456689" y="220718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8" name="Rectangle 85"/>
          <p:cNvSpPr>
            <a:spLocks noChangeArrowheads="1"/>
          </p:cNvSpPr>
          <p:nvPr/>
        </p:nvSpPr>
        <p:spPr bwMode="auto">
          <a:xfrm>
            <a:off x="1390058" y="2188492"/>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时，</a:t>
            </a: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2400" b="0" i="0" u="none" strike="noStrike" cap="none" normalizeH="0" baseline="0" dirty="0">
              <a:ln>
                <a:noFill/>
              </a:ln>
              <a:solidFill>
                <a:schemeClr val="tx1"/>
              </a:solidFill>
              <a:effectLst/>
            </a:endParaRPr>
          </a:p>
        </p:txBody>
      </p:sp>
      <p:sp>
        <p:nvSpPr>
          <p:cNvPr id="89" name="Rectangle 86"/>
          <p:cNvSpPr>
            <a:spLocks noChangeArrowheads="1"/>
          </p:cNvSpPr>
          <p:nvPr/>
        </p:nvSpPr>
        <p:spPr bwMode="auto">
          <a:xfrm>
            <a:off x="284667" y="504159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0" name="Rectangle 87"/>
          <p:cNvSpPr>
            <a:spLocks noChangeArrowheads="1"/>
          </p:cNvSpPr>
          <p:nvPr/>
        </p:nvSpPr>
        <p:spPr bwMode="auto">
          <a:xfrm>
            <a:off x="4759044" y="220270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时，</a:t>
            </a:r>
            <a:endParaRPr kumimoji="0" lang="zh-CN" sz="2400" b="0" i="0" u="none" strike="noStrike" cap="none" normalizeH="0" baseline="0" dirty="0">
              <a:ln>
                <a:noFill/>
              </a:ln>
              <a:solidFill>
                <a:schemeClr val="tx1"/>
              </a:solidFill>
              <a:effectLst/>
            </a:endParaRPr>
          </a:p>
        </p:txBody>
      </p:sp>
      <p:sp>
        <p:nvSpPr>
          <p:cNvPr id="91" name="Rectangle 88"/>
          <p:cNvSpPr>
            <a:spLocks noChangeArrowheads="1"/>
          </p:cNvSpPr>
          <p:nvPr/>
        </p:nvSpPr>
        <p:spPr bwMode="auto">
          <a:xfrm>
            <a:off x="360174" y="2344095"/>
            <a:ext cx="93487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解：</a:t>
            </a:r>
            <a:r>
              <a:rPr kumimoji="0" lang="zh-CN" altLang="en-US"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89"/>
          <p:cNvSpPr>
            <a:spLocks noChangeArrowheads="1"/>
          </p:cNvSpPr>
          <p:nvPr/>
        </p:nvSpPr>
        <p:spPr bwMode="auto">
          <a:xfrm>
            <a:off x="-858333" y="70227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3" name="Rectangle 90"/>
          <p:cNvSpPr>
            <a:spLocks noChangeArrowheads="1"/>
          </p:cNvSpPr>
          <p:nvPr/>
        </p:nvSpPr>
        <p:spPr bwMode="auto">
          <a:xfrm>
            <a:off x="-819472" y="82517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4" name="Rectangle 91"/>
          <p:cNvSpPr>
            <a:spLocks noChangeArrowheads="1"/>
          </p:cNvSpPr>
          <p:nvPr/>
        </p:nvSpPr>
        <p:spPr bwMode="auto">
          <a:xfrm>
            <a:off x="323528" y="94804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5" name="Rectangle 92"/>
          <p:cNvSpPr>
            <a:spLocks noChangeArrowheads="1"/>
          </p:cNvSpPr>
          <p:nvPr/>
        </p:nvSpPr>
        <p:spPr bwMode="auto">
          <a:xfrm>
            <a:off x="1962648" y="5090563"/>
            <a:ext cx="6848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时</a:t>
            </a:r>
            <a:r>
              <a:rPr kumimoji="0" lang="en-US" altLang="zh-CN" sz="2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6" name="Rectangle 93"/>
          <p:cNvSpPr>
            <a:spLocks noChangeArrowheads="1"/>
          </p:cNvSpPr>
          <p:nvPr/>
        </p:nvSpPr>
        <p:spPr bwMode="auto">
          <a:xfrm>
            <a:off x="323528" y="115378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7" name="矩形 96"/>
          <p:cNvSpPr/>
          <p:nvPr/>
        </p:nvSpPr>
        <p:spPr>
          <a:xfrm>
            <a:off x="6512873" y="2200960"/>
            <a:ext cx="2954655" cy="461665"/>
          </a:xfrm>
          <a:prstGeom prst="rect">
            <a:avLst/>
          </a:prstGeom>
        </p:spPr>
        <p:txBody>
          <a:bodyPr wrap="none">
            <a:spAutoFit/>
          </a:bodyPr>
          <a:lstStyle/>
          <a:p>
            <a:pPr lvl="0" eaLnBrk="0" hangingPunct="0"/>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求此时的机械特性。</a:t>
            </a:r>
            <a:endParaRPr lang="zh-CN" altLang="en-US" sz="2400" dirty="0"/>
          </a:p>
        </p:txBody>
      </p:sp>
      <p:sp>
        <p:nvSpPr>
          <p:cNvPr id="3" name="灯片编号占位符 2"/>
          <p:cNvSpPr>
            <a:spLocks noGrp="1"/>
          </p:cNvSpPr>
          <p:nvPr>
            <p:ph type="sldNum" sz="quarter" idx="12"/>
          </p:nvPr>
        </p:nvSpPr>
        <p:spPr/>
        <p:txBody>
          <a:bodyPr/>
          <a:lstStyle/>
          <a:p>
            <a:fld id="{76D830B0-DF59-4281-898F-AF208100B213}" type="slidenum">
              <a:rPr lang="en-US" altLang="zh-CN" smtClean="0"/>
              <a:pPr/>
              <a:t>10</a:t>
            </a:fld>
            <a:endParaRPr lang="en-US" altLang="zh-CN"/>
          </a:p>
        </p:txBody>
      </p:sp>
    </p:spTree>
    <p:extLst>
      <p:ext uri="{BB962C8B-B14F-4D97-AF65-F5344CB8AC3E}">
        <p14:creationId xmlns:p14="http://schemas.microsoft.com/office/powerpoint/2010/main" val="99966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39555896"/>
              </p:ext>
            </p:extLst>
          </p:nvPr>
        </p:nvGraphicFramePr>
        <p:xfrm>
          <a:off x="395536" y="932334"/>
          <a:ext cx="1098549" cy="408435"/>
        </p:xfrm>
        <a:graphic>
          <a:graphicData uri="http://schemas.openxmlformats.org/presentationml/2006/ole">
            <mc:AlternateContent xmlns:mc="http://schemas.openxmlformats.org/markup-compatibility/2006">
              <mc:Choice xmlns:v="urn:schemas-microsoft-com:vml" Requires="v">
                <p:oleObj spid="_x0000_s8222" name="公式" r:id="rId3" imgW="622030" imgH="228501" progId="Equation.3">
                  <p:embed/>
                </p:oleObj>
              </mc:Choice>
              <mc:Fallback>
                <p:oleObj name="公式" r:id="rId3" imgW="622030"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932334"/>
                        <a:ext cx="1098549" cy="408435"/>
                      </a:xfrm>
                      <a:prstGeom prst="rect">
                        <a:avLst/>
                      </a:prstGeom>
                      <a:solidFill>
                        <a:srgbClr val="FFFFFF"/>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277574191"/>
              </p:ext>
            </p:extLst>
          </p:nvPr>
        </p:nvGraphicFramePr>
        <p:xfrm>
          <a:off x="3131840" y="909881"/>
          <a:ext cx="3941511" cy="815485"/>
        </p:xfrm>
        <a:graphic>
          <a:graphicData uri="http://schemas.openxmlformats.org/presentationml/2006/ole">
            <mc:AlternateContent xmlns:mc="http://schemas.openxmlformats.org/markup-compatibility/2006">
              <mc:Choice xmlns:v="urn:schemas-microsoft-com:vml" Requires="v">
                <p:oleObj spid="_x0000_s8223" name="公式" r:id="rId5" imgW="2082800" imgH="431800" progId="Equation.3">
                  <p:embed/>
                </p:oleObj>
              </mc:Choice>
              <mc:Fallback>
                <p:oleObj name="公式" r:id="rId5" imgW="20828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909881"/>
                        <a:ext cx="3941511" cy="815485"/>
                      </a:xfrm>
                      <a:prstGeom prst="rect">
                        <a:avLst/>
                      </a:prstGeom>
                      <a:solidFill>
                        <a:srgbClr val="00FFFF"/>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43671904"/>
              </p:ext>
            </p:extLst>
          </p:nvPr>
        </p:nvGraphicFramePr>
        <p:xfrm>
          <a:off x="539552" y="1752605"/>
          <a:ext cx="6912768" cy="1062816"/>
        </p:xfrm>
        <a:graphic>
          <a:graphicData uri="http://schemas.openxmlformats.org/presentationml/2006/ole">
            <mc:AlternateContent xmlns:mc="http://schemas.openxmlformats.org/markup-compatibility/2006">
              <mc:Choice xmlns:v="urn:schemas-microsoft-com:vml" Requires="v">
                <p:oleObj spid="_x0000_s8224" name="公式" r:id="rId7" imgW="3975100" imgH="609600" progId="Equation.3">
                  <p:embed/>
                </p:oleObj>
              </mc:Choice>
              <mc:Fallback>
                <p:oleObj name="公式" r:id="rId7" imgW="3975100" imgH="609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1752605"/>
                        <a:ext cx="6912768" cy="1062816"/>
                      </a:xfrm>
                      <a:prstGeom prst="rect">
                        <a:avLst/>
                      </a:prstGeom>
                      <a:solidFill>
                        <a:srgbClr val="FFFFFF"/>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13786067"/>
              </p:ext>
            </p:extLst>
          </p:nvPr>
        </p:nvGraphicFramePr>
        <p:xfrm>
          <a:off x="538312" y="2365846"/>
          <a:ext cx="7505700" cy="3362325"/>
        </p:xfrm>
        <a:graphic>
          <a:graphicData uri="http://schemas.openxmlformats.org/presentationml/2006/ole">
            <mc:AlternateContent xmlns:mc="http://schemas.openxmlformats.org/markup-compatibility/2006">
              <mc:Choice xmlns:v="urn:schemas-microsoft-com:vml" Requires="v">
                <p:oleObj spid="_x0000_s8225" r:id="rId9" imgW="2609850" imgH="1166813" progId="MSDraw">
                  <p:embed/>
                </p:oleObj>
              </mc:Choice>
              <mc:Fallback>
                <p:oleObj r:id="rId9" imgW="2609850" imgH="1166813" progId="MSDraw">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312" y="2365846"/>
                        <a:ext cx="7505700" cy="336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07504" y="4751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1593404" y="909881"/>
            <a:ext cx="6848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时</a:t>
            </a:r>
            <a:r>
              <a:rPr kumimoji="0" lang="en-US" altLang="zh-CN" sz="2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107504" y="404700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107504" y="74093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矩形 10"/>
          <p:cNvSpPr/>
          <p:nvPr/>
        </p:nvSpPr>
        <p:spPr>
          <a:xfrm>
            <a:off x="922114" y="5657671"/>
            <a:ext cx="8066906" cy="1200329"/>
          </a:xfrm>
          <a:prstGeom prst="rect">
            <a:avLst/>
          </a:prstGeom>
        </p:spPr>
        <p:txBody>
          <a:bodyPr wrap="square">
            <a:spAutoFit/>
          </a:bodyPr>
          <a:lstStyle/>
          <a:p>
            <a:r>
              <a:rPr lang="zh-CN" altLang="zh-CN" sz="24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结论：电机驱动技术需要在满足稳定运行的条件下（受限的转速、转矩</a:t>
            </a:r>
            <a:r>
              <a:rPr lang="en-US" altLang="zh-CN" sz="2400" kern="100" dirty="0">
                <a:solidFill>
                  <a:srgbClr val="C00000"/>
                </a:solidFill>
                <a:latin typeface="Times New Roman" panose="02020603050405020304" pitchFamily="18" charset="0"/>
                <a:ea typeface="黑体" panose="02010609060101010101" pitchFamily="49" charset="-122"/>
              </a:rPr>
              <a:t>/</a:t>
            </a:r>
            <a:r>
              <a:rPr lang="zh-CN" altLang="zh-CN" sz="2400" kern="1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电流）采取合理的调节方式高效、高性能完成功率平衡过程。</a:t>
            </a:r>
            <a:endParaRPr lang="zh-CN" altLang="en-US" sz="2400" dirty="0">
              <a:solidFill>
                <a:srgbClr val="C00000"/>
              </a:solidFill>
            </a:endParaRPr>
          </a:p>
        </p:txBody>
      </p:sp>
      <p:sp>
        <p:nvSpPr>
          <p:cNvPr id="8" name="灯片编号占位符 7"/>
          <p:cNvSpPr>
            <a:spLocks noGrp="1"/>
          </p:cNvSpPr>
          <p:nvPr>
            <p:ph type="sldNum" sz="quarter" idx="12"/>
          </p:nvPr>
        </p:nvSpPr>
        <p:spPr/>
        <p:txBody>
          <a:bodyPr/>
          <a:lstStyle/>
          <a:p>
            <a:fld id="{76D830B0-DF59-4281-898F-AF208100B213}" type="slidenum">
              <a:rPr lang="en-US" altLang="zh-CN" smtClean="0"/>
              <a:pPr/>
              <a:t>11</a:t>
            </a:fld>
            <a:endParaRPr lang="en-US" altLang="zh-CN"/>
          </a:p>
        </p:txBody>
      </p:sp>
    </p:spTree>
    <p:extLst>
      <p:ext uri="{BB962C8B-B14F-4D97-AF65-F5344CB8AC3E}">
        <p14:creationId xmlns:p14="http://schemas.microsoft.com/office/powerpoint/2010/main" val="3848139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55301"/>
            <a:ext cx="8856984" cy="4924425"/>
          </a:xfrm>
          <a:prstGeom prst="rect">
            <a:avLst/>
          </a:prstGeom>
        </p:spPr>
        <p:txBody>
          <a:bodyPr wrap="square">
            <a:spAutoFit/>
          </a:bodyPr>
          <a:lstStyle/>
          <a:p>
            <a:pPr algn="just">
              <a:spcBef>
                <a:spcPts val="1200"/>
              </a:spcBef>
              <a:spcAft>
                <a:spcPts val="300"/>
              </a:spcAft>
            </a:pPr>
            <a:r>
              <a:rPr lang="zh-CN" altLang="en-US" sz="2400" b="1"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本小节</a:t>
            </a:r>
            <a:r>
              <a:rPr lang="zh-CN" altLang="zh-CN" sz="2400" b="1"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思考问题：</a:t>
            </a:r>
            <a:r>
              <a:rPr lang="zh-CN" altLang="en-US" sz="2400" b="1"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负载</a:t>
            </a:r>
            <a:endParaRPr lang="zh-CN" altLang="zh-CN" sz="2400" b="1" kern="100" dirty="0">
              <a:solidFill>
                <a:srgbClr val="C00000"/>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spcBef>
                <a:spcPts val="1200"/>
              </a:spcBef>
              <a:spcAft>
                <a:spcPts val="300"/>
              </a:spcAft>
              <a:buFont typeface="Arial" panose="020B0604020202020204" pitchFamily="34" charset="0"/>
              <a:buChar char="•"/>
            </a:pP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什么是空载转矩？什么是负载转矩？什么是惯性矩？</a:t>
            </a:r>
          </a:p>
          <a:p>
            <a:pPr marL="342900" indent="-342900" algn="just">
              <a:spcBef>
                <a:spcPts val="1200"/>
              </a:spcBef>
              <a:spcAft>
                <a:spcPts val="300"/>
              </a:spcAft>
              <a:buFont typeface="Arial" panose="020B0604020202020204" pitchFamily="34" charset="0"/>
              <a:buChar char="•"/>
            </a:pP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如何定义描述电动机的负载？通常用什么变量说明负载特性？在电动机驱动系统中统一表达电机机械特性和负载特性的前提条件是什么？</a:t>
            </a:r>
            <a:r>
              <a:rPr lang="zh-CN" altLang="zh-CN" sz="2400" b="1" kern="100" dirty="0" smtClean="0">
                <a:latin typeface="楷体" panose="02010609060101010101" pitchFamily="49" charset="-122"/>
                <a:ea typeface="楷体" panose="02010609060101010101" pitchFamily="49" charset="-122"/>
                <a:cs typeface="Times New Roman" panose="02020603050405020304" pitchFamily="18" charset="0"/>
              </a:rPr>
              <a:t>（</a:t>
            </a:r>
            <a:r>
              <a:rPr lang="zh-CN" altLang="en-US" sz="2400" b="1" kern="100" dirty="0" smtClean="0">
                <a:latin typeface="楷体" panose="02010609060101010101" pitchFamily="49" charset="-122"/>
                <a:ea typeface="楷体" panose="02010609060101010101" pitchFamily="49" charset="-122"/>
                <a:cs typeface="Times New Roman" panose="02020603050405020304" pitchFamily="18" charset="0"/>
              </a:rPr>
              <a:t>折算到电枢转子的</a:t>
            </a:r>
            <a:r>
              <a:rPr lang="zh-CN" altLang="zh-CN" sz="2400" b="1" kern="100" dirty="0" smtClean="0">
                <a:latin typeface="楷体" panose="02010609060101010101" pitchFamily="49" charset="-122"/>
                <a:ea typeface="楷体" panose="02010609060101010101" pitchFamily="49" charset="-122"/>
                <a:cs typeface="Times New Roman" panose="02020603050405020304" pitchFamily="18" charset="0"/>
              </a:rPr>
              <a:t>运动</a:t>
            </a: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平衡方程式表述的条件：变量</a:t>
            </a:r>
            <a:r>
              <a:rPr lang="en-US" altLang="zh-CN" sz="2400" b="1" kern="100" dirty="0">
                <a:latin typeface="楷体" panose="02010609060101010101" pitchFamily="49" charset="-122"/>
                <a:ea typeface="楷体" panose="02010609060101010101" pitchFamily="49" charset="-122"/>
                <a:cs typeface="Times New Roman" panose="02020603050405020304" pitchFamily="18" charset="0"/>
              </a:rPr>
              <a:t>T</a:t>
            </a: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、参数</a:t>
            </a:r>
            <a:r>
              <a:rPr lang="en-US" altLang="zh-CN" sz="2400" b="1" kern="100" dirty="0">
                <a:latin typeface="楷体" panose="02010609060101010101" pitchFamily="49" charset="-122"/>
                <a:ea typeface="楷体" panose="02010609060101010101" pitchFamily="49" charset="-122"/>
                <a:cs typeface="Times New Roman" panose="02020603050405020304" pitchFamily="18" charset="0"/>
              </a:rPr>
              <a:t>J/</a:t>
            </a: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惯性矩折算）</a:t>
            </a:r>
          </a:p>
          <a:p>
            <a:pPr marL="342900" indent="-342900" algn="just">
              <a:spcBef>
                <a:spcPts val="1200"/>
              </a:spcBef>
              <a:spcAft>
                <a:spcPts val="300"/>
              </a:spcAft>
              <a:buFont typeface="Arial" panose="020B0604020202020204" pitchFamily="34" charset="0"/>
              <a:buChar char="•"/>
            </a:pP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稳定的电磁转矩产生结果由什么决定？电动机与负载平衡</a:t>
            </a:r>
            <a:r>
              <a:rPr lang="zh-CN" altLang="zh-CN" sz="24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适配</a:t>
            </a: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的稳定条件是什么？可以由什么表示？能够说明什么</a:t>
            </a:r>
            <a:r>
              <a:rPr lang="zh-CN" altLang="zh-CN" sz="24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适配</a:t>
            </a: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要求？（转速、转矩</a:t>
            </a:r>
            <a:r>
              <a:rPr lang="en-US" altLang="zh-CN" sz="24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电流限制下的功率匹配）适配也可以用</a:t>
            </a:r>
            <a:r>
              <a:rPr lang="zh-CN" altLang="zh-CN" sz="2400" b="1" kern="100" dirty="0" smtClean="0">
                <a:latin typeface="楷体" panose="02010609060101010101" pitchFamily="49" charset="-122"/>
                <a:ea typeface="楷体" panose="02010609060101010101" pitchFamily="49" charset="-122"/>
                <a:cs typeface="Times New Roman" panose="02020603050405020304" pitchFamily="18" charset="0"/>
              </a:rPr>
              <a:t>什么形式</a:t>
            </a: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分析？</a:t>
            </a:r>
            <a:endParaRPr lang="en-US" altLang="zh-CN" sz="2400" b="1" kern="100" dirty="0">
              <a:latin typeface="楷体" panose="02010609060101010101" pitchFamily="49" charset="-122"/>
              <a:ea typeface="楷体" panose="02010609060101010101" pitchFamily="49" charset="-122"/>
              <a:cs typeface="Times New Roman" panose="02020603050405020304" pitchFamily="18" charset="0"/>
            </a:endParaRPr>
          </a:p>
          <a:p>
            <a:pPr marL="342900" indent="-342900" algn="just">
              <a:spcBef>
                <a:spcPts val="1200"/>
              </a:spcBef>
              <a:spcAft>
                <a:spcPts val="300"/>
              </a:spcAft>
              <a:buFont typeface="Arial" panose="020B0604020202020204" pitchFamily="34" charset="0"/>
              <a:buChar char="•"/>
            </a:pPr>
            <a:r>
              <a:rPr lang="zh-CN" altLang="zh-CN" sz="2400" b="1" kern="100" dirty="0">
                <a:latin typeface="楷体" panose="02010609060101010101" pitchFamily="49" charset="-122"/>
                <a:ea typeface="楷体" panose="02010609060101010101" pitchFamily="49" charset="-122"/>
                <a:cs typeface="Times New Roman" panose="02020603050405020304" pitchFamily="18" charset="0"/>
              </a:rPr>
              <a:t>转矩的性质和转速方向的关系如何认识？</a:t>
            </a:r>
          </a:p>
        </p:txBody>
      </p:sp>
      <p:sp>
        <p:nvSpPr>
          <p:cNvPr id="3" name="灯片编号占位符 2"/>
          <p:cNvSpPr>
            <a:spLocks noGrp="1"/>
          </p:cNvSpPr>
          <p:nvPr>
            <p:ph type="sldNum" sz="quarter" idx="12"/>
          </p:nvPr>
        </p:nvSpPr>
        <p:spPr/>
        <p:txBody>
          <a:bodyPr/>
          <a:lstStyle/>
          <a:p>
            <a:fld id="{76D830B0-DF59-4281-898F-AF208100B213}" type="slidenum">
              <a:rPr lang="en-US" altLang="zh-CN" smtClean="0"/>
              <a:pPr/>
              <a:t>12</a:t>
            </a:fld>
            <a:endParaRPr lang="en-US" altLang="zh-CN"/>
          </a:p>
        </p:txBody>
      </p:sp>
    </p:spTree>
    <p:extLst>
      <p:ext uri="{BB962C8B-B14F-4D97-AF65-F5344CB8AC3E}">
        <p14:creationId xmlns:p14="http://schemas.microsoft.com/office/powerpoint/2010/main" val="466055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5915447"/>
              </p:ext>
            </p:extLst>
          </p:nvPr>
        </p:nvGraphicFramePr>
        <p:xfrm>
          <a:off x="326537" y="2680574"/>
          <a:ext cx="3848911" cy="466079"/>
        </p:xfrm>
        <a:graphic>
          <a:graphicData uri="http://schemas.openxmlformats.org/presentationml/2006/ole">
            <mc:AlternateContent xmlns:mc="http://schemas.openxmlformats.org/markup-compatibility/2006">
              <mc:Choice xmlns:v="urn:schemas-microsoft-com:vml" Requires="v">
                <p:oleObj spid="_x0000_s9239" name="公式" r:id="rId3" imgW="2667000" imgH="317500" progId="Equation.3">
                  <p:embed/>
                </p:oleObj>
              </mc:Choice>
              <mc:Fallback>
                <p:oleObj name="公式" r:id="rId3" imgW="2667000" imgH="317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537" y="2680574"/>
                        <a:ext cx="3848911" cy="466079"/>
                      </a:xfrm>
                      <a:prstGeom prst="rect">
                        <a:avLst/>
                      </a:prstGeom>
                      <a:solidFill>
                        <a:srgbClr val="FFFFFF"/>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063957231"/>
              </p:ext>
            </p:extLst>
          </p:nvPr>
        </p:nvGraphicFramePr>
        <p:xfrm>
          <a:off x="1618978" y="4658304"/>
          <a:ext cx="1842868" cy="930468"/>
        </p:xfrm>
        <a:graphic>
          <a:graphicData uri="http://schemas.openxmlformats.org/presentationml/2006/ole">
            <mc:AlternateContent xmlns:mc="http://schemas.openxmlformats.org/markup-compatibility/2006">
              <mc:Choice xmlns:v="urn:schemas-microsoft-com:vml" Requires="v">
                <p:oleObj spid="_x0000_s9240" name="公式" r:id="rId5" imgW="850531" imgH="431613" progId="Equation.3">
                  <p:embed/>
                </p:oleObj>
              </mc:Choice>
              <mc:Fallback>
                <p:oleObj name="公式" r:id="rId5" imgW="850531"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978" y="4658304"/>
                        <a:ext cx="1842868" cy="930468"/>
                      </a:xfrm>
                      <a:prstGeom prst="rect">
                        <a:avLst/>
                      </a:prstGeom>
                      <a:solidFill>
                        <a:srgbClr val="FFFFFF"/>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21617750"/>
              </p:ext>
            </p:extLst>
          </p:nvPr>
        </p:nvGraphicFramePr>
        <p:xfrm>
          <a:off x="5491873" y="2100649"/>
          <a:ext cx="2736357" cy="2640838"/>
        </p:xfrm>
        <a:graphic>
          <a:graphicData uri="http://schemas.openxmlformats.org/presentationml/2006/ole">
            <mc:AlternateContent xmlns:mc="http://schemas.openxmlformats.org/markup-compatibility/2006">
              <mc:Choice xmlns:v="urn:schemas-microsoft-com:vml" Requires="v">
                <p:oleObj spid="_x0000_s9241" r:id="rId7" imgW="1511300" imgH="1301750" progId="MSDraw">
                  <p:embed/>
                </p:oleObj>
              </mc:Choice>
              <mc:Fallback>
                <p:oleObj r:id="rId7" imgW="1511300" imgH="1301750" progId="MSDraw">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1873" y="2100649"/>
                        <a:ext cx="2736357" cy="2640838"/>
                      </a:xfrm>
                      <a:prstGeom prst="rect">
                        <a:avLst/>
                      </a:prstGeom>
                      <a:noFill/>
                    </p:spPr>
                  </p:pic>
                </p:oleObj>
              </mc:Fallback>
            </mc:AlternateContent>
          </a:graphicData>
        </a:graphic>
      </p:graphicFrame>
      <p:sp>
        <p:nvSpPr>
          <p:cNvPr id="8" name="Rectangle 7"/>
          <p:cNvSpPr>
            <a:spLocks noChangeArrowheads="1"/>
          </p:cNvSpPr>
          <p:nvPr/>
        </p:nvSpPr>
        <p:spPr bwMode="auto">
          <a:xfrm>
            <a:off x="60648" y="902806"/>
            <a:ext cx="902680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0238" algn="l" defTabSz="914400" rtl="0" eaLnBrk="0" fontAlgn="base" latinLnBrk="0" hangingPunct="0">
              <a:lnSpc>
                <a:spcPct val="100000"/>
              </a:lnSpc>
              <a:spcBef>
                <a:spcPct val="0"/>
              </a:spcBef>
              <a:spcAft>
                <a:spcPct val="0"/>
              </a:spcAft>
              <a:buClrTx/>
              <a:buSzTx/>
              <a:buFontTx/>
              <a:buNone/>
              <a:tabLst/>
            </a:pPr>
            <a:r>
              <a:rPr kumimoji="0" lang="zh-CN" altLang="zh-CN" sz="32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3200" b="1"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32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3200" b="1"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 </a:t>
            </a:r>
            <a:r>
              <a:rPr kumimoji="0" lang="zh-CN" altLang="en-US" sz="32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直流电动机的启动与调速问题</a:t>
            </a:r>
            <a:endParaRPr lang="en-US" altLang="zh-CN" sz="3200" dirty="0"/>
          </a:p>
          <a:p>
            <a:pPr marL="0" marR="0" lvl="0" indent="63023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如何在允许的安全工作范围内，通过</a:t>
            </a:r>
            <a:r>
              <a:rPr kumimoji="0" lang="zh-CN" altLang="en-US" sz="2400" b="1" i="0" u="none" strike="noStrike" cap="none" normalizeH="0" baseline="0" dirty="0">
                <a:ln>
                  <a:noFill/>
                </a:ln>
                <a:solidFill>
                  <a:srgbClr val="002060"/>
                </a:solidFill>
                <a:effectLst/>
                <a:latin typeface="黑体" panose="02010609060101010101" pitchFamily="49" charset="-122"/>
                <a:ea typeface="黑体" panose="02010609060101010101" pitchFamily="49" charset="-122"/>
                <a:cs typeface="Times New Roman" panose="02020603050405020304" pitchFamily="18" charset="0"/>
              </a:rPr>
              <a:t>外在手段</a:t>
            </a:r>
            <a:r>
              <a:rPr kumimoji="0"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实现外部负载特性的</a:t>
            </a:r>
            <a:r>
              <a:rPr kumimoji="0" lang="zh-CN" altLang="en-US" sz="2400" b="1" i="0" u="none" strike="noStrike" cap="none" normalizeH="0" baseline="0" dirty="0">
                <a:ln>
                  <a:noFill/>
                </a:ln>
                <a:solidFill>
                  <a:srgbClr val="002060"/>
                </a:solidFill>
                <a:effectLst/>
                <a:latin typeface="黑体" panose="02010609060101010101" pitchFamily="49" charset="-122"/>
                <a:ea typeface="黑体" panose="02010609060101010101" pitchFamily="49" charset="-122"/>
                <a:cs typeface="Times New Roman" panose="02020603050405020304" pitchFamily="18" charset="0"/>
              </a:rPr>
              <a:t>高效快速</a:t>
            </a:r>
            <a:r>
              <a:rPr kumimoji="0"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匹配</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直流电动机特性调节，简称调速。</a:t>
            </a:r>
            <a:endParaRPr kumimoji="0" lang="zh-CN" altLang="en-US" sz="800" b="0" i="0" u="none" strike="noStrike" cap="none" normalizeH="0" baseline="0" dirty="0">
              <a:ln>
                <a:noFill/>
              </a:ln>
              <a:solidFill>
                <a:schemeClr val="tx1"/>
              </a:solidFill>
              <a:effectLst/>
            </a:endParaRPr>
          </a:p>
        </p:txBody>
      </p:sp>
      <p:sp>
        <p:nvSpPr>
          <p:cNvPr id="9" name="Rectangle 8"/>
          <p:cNvSpPr>
            <a:spLocks noChangeArrowheads="1"/>
          </p:cNvSpPr>
          <p:nvPr/>
        </p:nvSpPr>
        <p:spPr bwMode="auto">
          <a:xfrm>
            <a:off x="110901" y="3127834"/>
            <a:ext cx="4859022"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sz="2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起动前应有励磁</a:t>
            </a:r>
            <a:endParaRPr kumimoji="0" lang="zh-CN" sz="8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sz="2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起动开始时应限流</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t=0</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时</a:t>
            </a:r>
            <a:r>
              <a:rPr kumimoji="0" lang="en-US" altLang="zh-CN" sz="2600" b="0" i="0" u="none" strike="noStrike" cap="none" normalizeH="0" baseline="0" dirty="0">
                <a:ln>
                  <a:noFill/>
                </a:ln>
                <a:solidFill>
                  <a:srgbClr val="4F81BD"/>
                </a:solidFill>
                <a:effectLst/>
                <a:latin typeface="Times New Roman" panose="02020603050405020304" pitchFamily="18" charset="0"/>
                <a:ea typeface="黑体" panose="02010609060101010101" pitchFamily="49" charset="-122"/>
                <a:cs typeface="Times New Roman" panose="02020603050405020304" pitchFamily="18" charset="0"/>
              </a:rPr>
              <a:t>n=0</a:t>
            </a:r>
            <a:r>
              <a:rPr kumimoji="0" lang="zh-CN" altLang="en-US" sz="2600" b="0" i="0" u="none" strike="noStrike" cap="none" normalizeH="0" baseline="0" dirty="0">
                <a:ln>
                  <a:noFill/>
                </a:ln>
                <a:solidFill>
                  <a:srgbClr val="4F81BD"/>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0" i="0" u="none" strike="noStrike" cap="none" normalizeH="0" baseline="0" dirty="0" err="1">
                <a:ln>
                  <a:noFill/>
                </a:ln>
                <a:solidFill>
                  <a:srgbClr val="4F81BD"/>
                </a:solidFill>
                <a:effectLst/>
                <a:latin typeface="Times New Roman" panose="02020603050405020304" pitchFamily="18" charset="0"/>
                <a:ea typeface="黑体" panose="02010609060101010101" pitchFamily="49" charset="-122"/>
                <a:cs typeface="Times New Roman" panose="02020603050405020304" pitchFamily="18" charset="0"/>
              </a:rPr>
              <a:t>Ea</a:t>
            </a:r>
            <a:r>
              <a:rPr kumimoji="0" lang="en-US" altLang="zh-CN" sz="2600" b="0" i="0" u="none" strike="noStrike" cap="none" normalizeH="0" baseline="0" dirty="0">
                <a:ln>
                  <a:noFill/>
                </a:ln>
                <a:solidFill>
                  <a:srgbClr val="4F81BD"/>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0" lang="en-US" alt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无限流时，</a:t>
            </a:r>
            <a:endParaRPr kumimoji="0" lang="en-US" alt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0" name="Rectangle 9"/>
          <p:cNvSpPr>
            <a:spLocks noChangeArrowheads="1"/>
          </p:cNvSpPr>
          <p:nvPr/>
        </p:nvSpPr>
        <p:spPr bwMode="auto">
          <a:xfrm>
            <a:off x="230554" y="4909640"/>
            <a:ext cx="868699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lang="zh-CN" altLang="en-US" sz="2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起动电流           </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将使电机绕组、电刷和换向器烧坏。</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0" y="5535409"/>
            <a:ext cx="718658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切记：工业直流电动机不能加全电压直接起动。</a:t>
            </a:r>
            <a:endParaRPr kumimoji="0" lang="zh-CN" sz="800" b="0" i="0" u="none" strike="noStrike" cap="none" normalizeH="0" baseline="0" dirty="0">
              <a:ln>
                <a:noFill/>
              </a:ln>
              <a:solidFill>
                <a:schemeClr val="tx1"/>
              </a:solidFill>
              <a:effectLst/>
            </a:endParaRPr>
          </a:p>
        </p:txBody>
      </p:sp>
      <p:sp>
        <p:nvSpPr>
          <p:cNvPr id="13" name="Rectangle 12"/>
          <p:cNvSpPr>
            <a:spLocks noChangeArrowheads="1"/>
          </p:cNvSpPr>
          <p:nvPr/>
        </p:nvSpPr>
        <p:spPr bwMode="auto">
          <a:xfrm>
            <a:off x="-396552" y="53900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5" name="矩形 14"/>
          <p:cNvSpPr/>
          <p:nvPr/>
        </p:nvSpPr>
        <p:spPr>
          <a:xfrm>
            <a:off x="60648" y="2177846"/>
            <a:ext cx="4572000" cy="707886"/>
          </a:xfrm>
          <a:prstGeom prst="rect">
            <a:avLst/>
          </a:prstGeom>
        </p:spPr>
        <p:txBody>
          <a:bodyPr>
            <a:spAutoFit/>
          </a:bodyPr>
          <a:lstStyle/>
          <a:p>
            <a:pPr lvl="0" eaLnBrk="0" hangingPunct="0"/>
            <a:r>
              <a:rPr lang="zh-CN" altLang="en-US" sz="28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一、直流电动机的启动</a:t>
            </a:r>
            <a:endParaRPr lang="zh-CN" altLang="en-US" sz="2800" dirty="0"/>
          </a:p>
          <a:p>
            <a:pPr lvl="0" eaLnBrk="0" hangingPunct="0"/>
            <a:endParaRPr lang="zh-CN" altLang="en-US" sz="1200" dirty="0"/>
          </a:p>
        </p:txBody>
      </p:sp>
      <p:sp>
        <p:nvSpPr>
          <p:cNvPr id="4" name="灯片编号占位符 3"/>
          <p:cNvSpPr>
            <a:spLocks noGrp="1"/>
          </p:cNvSpPr>
          <p:nvPr>
            <p:ph type="sldNum" sz="quarter" idx="12"/>
          </p:nvPr>
        </p:nvSpPr>
        <p:spPr/>
        <p:txBody>
          <a:bodyPr/>
          <a:lstStyle/>
          <a:p>
            <a:fld id="{76D830B0-DF59-4281-898F-AF208100B213}" type="slidenum">
              <a:rPr lang="en-US" altLang="zh-CN" smtClean="0"/>
              <a:pPr/>
              <a:t>13</a:t>
            </a:fld>
            <a:endParaRPr lang="en-US" altLang="zh-CN"/>
          </a:p>
        </p:txBody>
      </p:sp>
    </p:spTree>
    <p:extLst>
      <p:ext uri="{BB962C8B-B14F-4D97-AF65-F5344CB8AC3E}">
        <p14:creationId xmlns:p14="http://schemas.microsoft.com/office/powerpoint/2010/main" val="3012522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6942" y="1052736"/>
            <a:ext cx="4572000" cy="830997"/>
          </a:xfrm>
          <a:prstGeom prst="rect">
            <a:avLst/>
          </a:prstGeom>
        </p:spPr>
        <p:txBody>
          <a:bodyPr>
            <a:spAutoFit/>
          </a:bodyPr>
          <a:lstStyle/>
          <a:p>
            <a:pPr lvl="0" eaLnBrk="0" hangingPunct="0"/>
            <a:r>
              <a:rPr lang="zh-CN" altLang="zh-CN" sz="24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限流措施</a:t>
            </a:r>
            <a:r>
              <a:rPr lang="zh-CN"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2400" dirty="0"/>
          </a:p>
          <a:p>
            <a:pPr lvl="0" eaLnBrk="0" hangingPunct="0"/>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电枢回路串接附加起动电阻</a:t>
            </a:r>
            <a:endParaRPr lang="zh-CN" altLang="zh-CN"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3871952237"/>
              </p:ext>
            </p:extLst>
          </p:nvPr>
        </p:nvGraphicFramePr>
        <p:xfrm>
          <a:off x="4644008" y="1191472"/>
          <a:ext cx="1819275" cy="866775"/>
        </p:xfrm>
        <a:graphic>
          <a:graphicData uri="http://schemas.openxmlformats.org/presentationml/2006/ole">
            <mc:AlternateContent xmlns:mc="http://schemas.openxmlformats.org/markup-compatibility/2006">
              <mc:Choice xmlns:v="urn:schemas-microsoft-com:vml" Requires="v">
                <p:oleObj spid="_x0000_s10284" name="公式" r:id="rId3" imgW="901309" imgH="431613" progId="Equation.3">
                  <p:embed/>
                </p:oleObj>
              </mc:Choice>
              <mc:Fallback>
                <p:oleObj name="公式" r:id="rId3" imgW="901309"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191472"/>
                        <a:ext cx="1819275" cy="866775"/>
                      </a:xfrm>
                      <a:prstGeom prst="rect">
                        <a:avLst/>
                      </a:prstGeom>
                      <a:solidFill>
                        <a:srgbClr val="FFFFFF"/>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03145726"/>
              </p:ext>
            </p:extLst>
          </p:nvPr>
        </p:nvGraphicFramePr>
        <p:xfrm>
          <a:off x="6948264" y="1362239"/>
          <a:ext cx="1495425" cy="552450"/>
        </p:xfrm>
        <a:graphic>
          <a:graphicData uri="http://schemas.openxmlformats.org/presentationml/2006/ole">
            <mc:AlternateContent xmlns:mc="http://schemas.openxmlformats.org/markup-compatibility/2006">
              <mc:Choice xmlns:v="urn:schemas-microsoft-com:vml" Requires="v">
                <p:oleObj spid="_x0000_s10285" name="公式" r:id="rId5" imgW="634725" imgH="228501" progId="Equation.3">
                  <p:embed/>
                </p:oleObj>
              </mc:Choice>
              <mc:Fallback>
                <p:oleObj name="公式" r:id="rId5" imgW="634725"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264" y="1362239"/>
                        <a:ext cx="1495425" cy="552450"/>
                      </a:xfrm>
                      <a:prstGeom prst="rect">
                        <a:avLst/>
                      </a:prstGeom>
                      <a:solidFill>
                        <a:srgbClr val="FFCC00"/>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33250896"/>
              </p:ext>
            </p:extLst>
          </p:nvPr>
        </p:nvGraphicFramePr>
        <p:xfrm>
          <a:off x="470958" y="1886709"/>
          <a:ext cx="428625" cy="609600"/>
        </p:xfrm>
        <a:graphic>
          <a:graphicData uri="http://schemas.openxmlformats.org/presentationml/2006/ole">
            <mc:AlternateContent xmlns:mc="http://schemas.openxmlformats.org/markup-compatibility/2006">
              <mc:Choice xmlns:v="urn:schemas-microsoft-com:vml" Requires="v">
                <p:oleObj spid="_x0000_s10286" name="公式" r:id="rId7" imgW="165028" imgH="228501" progId="Equation.3">
                  <p:embed/>
                </p:oleObj>
              </mc:Choice>
              <mc:Fallback>
                <p:oleObj name="公式" r:id="rId7"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958" y="1886709"/>
                        <a:ext cx="428625" cy="609600"/>
                      </a:xfrm>
                      <a:prstGeom prst="rect">
                        <a:avLst/>
                      </a:prstGeom>
                      <a:solidFill>
                        <a:srgbClr val="FFFFFF"/>
                      </a:solidFill>
                    </p:spPr>
                  </p:pic>
                </p:oleObj>
              </mc:Fallback>
            </mc:AlternateContent>
          </a:graphicData>
        </a:graphic>
      </p:graphicFrame>
      <p:sp>
        <p:nvSpPr>
          <p:cNvPr id="6" name="Rectangle 13"/>
          <p:cNvSpPr>
            <a:spLocks noChangeArrowheads="1"/>
          </p:cNvSpPr>
          <p:nvPr/>
        </p:nvSpPr>
        <p:spPr bwMode="auto">
          <a:xfrm>
            <a:off x="827584" y="1995779"/>
            <a:ext cx="54425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为直流电动机电流短时允许过载倍数</a:t>
            </a:r>
            <a:r>
              <a:rPr kumimoji="0" 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2400" b="0" i="0" u="none" strike="noStrike" cap="none" normalizeH="0" baseline="0" dirty="0">
              <a:ln>
                <a:noFill/>
              </a:ln>
              <a:solidFill>
                <a:schemeClr val="tx1"/>
              </a:solidFill>
              <a:effectLst/>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86270402"/>
              </p:ext>
            </p:extLst>
          </p:nvPr>
        </p:nvGraphicFramePr>
        <p:xfrm>
          <a:off x="58337" y="4269171"/>
          <a:ext cx="7033988" cy="902710"/>
        </p:xfrm>
        <a:graphic>
          <a:graphicData uri="http://schemas.openxmlformats.org/presentationml/2006/ole">
            <mc:AlternateContent xmlns:mc="http://schemas.openxmlformats.org/markup-compatibility/2006">
              <mc:Choice xmlns:v="urn:schemas-microsoft-com:vml" Requires="v">
                <p:oleObj spid="_x0000_s10287" name="公式" r:id="rId9" imgW="3581400" imgH="457200" progId="Equation.3">
                  <p:embed/>
                </p:oleObj>
              </mc:Choice>
              <mc:Fallback>
                <p:oleObj name="公式" r:id="rId9" imgW="3581400" imgH="457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37" y="4269171"/>
                        <a:ext cx="7033988" cy="902710"/>
                      </a:xfrm>
                      <a:prstGeom prst="rect">
                        <a:avLst/>
                      </a:prstGeom>
                      <a:solidFill>
                        <a:srgbClr val="FFFFFF"/>
                      </a:solid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5449812"/>
              </p:ext>
            </p:extLst>
          </p:nvPr>
        </p:nvGraphicFramePr>
        <p:xfrm>
          <a:off x="1759900" y="5412649"/>
          <a:ext cx="3762375" cy="847725"/>
        </p:xfrm>
        <a:graphic>
          <a:graphicData uri="http://schemas.openxmlformats.org/presentationml/2006/ole">
            <mc:AlternateContent xmlns:mc="http://schemas.openxmlformats.org/markup-compatibility/2006">
              <mc:Choice xmlns:v="urn:schemas-microsoft-com:vml" Requires="v">
                <p:oleObj spid="_x0000_s10288" name="公式" r:id="rId11" imgW="1739900" imgH="393700" progId="Equation.3">
                  <p:embed/>
                </p:oleObj>
              </mc:Choice>
              <mc:Fallback>
                <p:oleObj name="公式" r:id="rId11" imgW="1739900" imgH="3937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9900" y="5412649"/>
                        <a:ext cx="3762375" cy="847725"/>
                      </a:xfrm>
                      <a:prstGeom prst="rect">
                        <a:avLst/>
                      </a:prstGeom>
                      <a:solidFill>
                        <a:srgbClr val="00FFFF"/>
                      </a:solidFill>
                    </p:spPr>
                  </p:pic>
                </p:oleObj>
              </mc:Fallback>
            </mc:AlternateContent>
          </a:graphicData>
        </a:graphic>
      </p:graphicFrame>
      <p:sp>
        <p:nvSpPr>
          <p:cNvPr id="15" name="Rectangle 9"/>
          <p:cNvSpPr>
            <a:spLocks noChangeArrowheads="1"/>
          </p:cNvSpPr>
          <p:nvPr/>
        </p:nvSpPr>
        <p:spPr bwMode="auto">
          <a:xfrm>
            <a:off x="352296" y="2515714"/>
            <a:ext cx="2800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降低电枢电压；</a:t>
            </a:r>
            <a:endParaRPr kumimoji="0" lang="zh-CN" sz="2400" b="0" i="0" u="none" strike="noStrike" cap="none" normalizeH="0" baseline="0" dirty="0">
              <a:ln>
                <a:noFill/>
              </a:ln>
              <a:solidFill>
                <a:schemeClr val="tx1"/>
              </a:solidFill>
              <a:effectLst/>
            </a:endParaRPr>
          </a:p>
        </p:txBody>
      </p:sp>
      <p:sp>
        <p:nvSpPr>
          <p:cNvPr id="16" name="Rectangle 10"/>
          <p:cNvSpPr>
            <a:spLocks noChangeArrowheads="1"/>
          </p:cNvSpPr>
          <p:nvPr/>
        </p:nvSpPr>
        <p:spPr bwMode="auto">
          <a:xfrm>
            <a:off x="58337" y="2996784"/>
            <a:ext cx="86971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lang="zh-CN" altLang="zh-CN" sz="2400" dirty="0">
                <a:solidFill>
                  <a:srgbClr val="1F497D"/>
                </a:solidFill>
                <a:latin typeface="黑体" panose="02010609060101010101" pitchFamily="49" charset="-122"/>
                <a:ea typeface="黑体" panose="02010609060101010101" pitchFamily="49" charset="-122"/>
                <a:cs typeface="Times New Roman" panose="02020603050405020304" pitchFamily="18" charset="0"/>
              </a:rPr>
              <a:t>通过</a:t>
            </a:r>
            <a:r>
              <a:rPr lang="zh-CN" altLang="zh-CN" sz="2400" b="1" dirty="0">
                <a:solidFill>
                  <a:srgbClr val="1F497D"/>
                </a:solidFill>
                <a:latin typeface="黑体" panose="02010609060101010101" pitchFamily="49" charset="-122"/>
                <a:ea typeface="黑体" panose="02010609060101010101" pitchFamily="49" charset="-122"/>
                <a:cs typeface="Times New Roman" panose="02020603050405020304" pitchFamily="18" charset="0"/>
              </a:rPr>
              <a:t>闭环控制</a:t>
            </a:r>
            <a:r>
              <a:rPr lang="zh-CN" altLang="zh-CN" sz="2400" dirty="0">
                <a:solidFill>
                  <a:srgbClr val="1F497D"/>
                </a:solidFill>
                <a:latin typeface="黑体" panose="02010609060101010101" pitchFamily="49" charset="-122"/>
                <a:ea typeface="黑体" panose="02010609060101010101" pitchFamily="49" charset="-122"/>
                <a:cs typeface="Times New Roman" panose="02020603050405020304" pitchFamily="18" charset="0"/>
              </a:rPr>
              <a:t>使起动中</a:t>
            </a:r>
            <a:r>
              <a:rPr lang="en-US" altLang="zh-CN" sz="2400" dirty="0">
                <a:solidFill>
                  <a:srgbClr val="1F497D"/>
                </a:solidFill>
                <a:latin typeface="黑体" panose="02010609060101010101" pitchFamily="49" charset="-122"/>
                <a:ea typeface="黑体" panose="02010609060101010101" pitchFamily="49" charset="-122"/>
                <a:cs typeface="Times New Roman" panose="02020603050405020304" pitchFamily="18" charset="0"/>
              </a:rPr>
              <a:t>         </a:t>
            </a:r>
            <a:r>
              <a:rPr kumimoji="0" lang="zh-CN" sz="2400" b="0" i="0" u="none" strike="noStrike" cap="none" normalizeH="0" baseline="0" dirty="0">
                <a:ln>
                  <a:noFill/>
                </a:ln>
                <a:solidFill>
                  <a:srgbClr val="1F497D"/>
                </a:solidFill>
                <a:effectLst/>
                <a:latin typeface="黑体" panose="02010609060101010101" pitchFamily="49" charset="-122"/>
                <a:ea typeface="黑体" panose="02010609060101010101" pitchFamily="49" charset="-122"/>
                <a:cs typeface="Times New Roman" panose="02020603050405020304" pitchFamily="18" charset="0"/>
              </a:rPr>
              <a:t>不变可以实现</a:t>
            </a:r>
            <a:r>
              <a:rPr kumimoji="0" lang="en-US" altLang="zh-CN" sz="2400" b="0" i="0" u="none" strike="noStrike" cap="none" normalizeH="0" baseline="0" dirty="0">
                <a:ln>
                  <a:noFill/>
                </a:ln>
                <a:solidFill>
                  <a:srgbClr val="1F497D"/>
                </a:solidFill>
                <a:effectLst/>
                <a:latin typeface="宋体" panose="02010600030101010101" pitchFamily="2" charset="-122"/>
                <a:cs typeface="Times New Roman" panose="02020603050405020304" pitchFamily="18" charset="0"/>
              </a:rPr>
              <a:t>[</a:t>
            </a:r>
            <a:r>
              <a:rPr kumimoji="0" lang="zh-CN" altLang="en-US" sz="2400" b="0" i="0" u="none" strike="noStrike" cap="none" normalizeH="0" baseline="0" dirty="0">
                <a:ln>
                  <a:noFill/>
                </a:ln>
                <a:solidFill>
                  <a:srgbClr val="1F497D"/>
                </a:solidFill>
                <a:effectLst/>
                <a:latin typeface="黑体" panose="02010609060101010101" pitchFamily="49" charset="-122"/>
                <a:ea typeface="黑体" panose="02010609060101010101" pitchFamily="49" charset="-122"/>
                <a:cs typeface="Times New Roman" panose="02020603050405020304" pitchFamily="18" charset="0"/>
              </a:rPr>
              <a:t>最大允许加速度，起动时间最短</a:t>
            </a:r>
            <a:r>
              <a:rPr kumimoji="0" lang="en-US" altLang="zh-CN" sz="2400" b="0" i="0" u="none" strike="noStrike" cap="none" normalizeH="0" baseline="0" dirty="0">
                <a:ln>
                  <a:noFill/>
                </a:ln>
                <a:solidFill>
                  <a:srgbClr val="1F497D"/>
                </a:solidFill>
                <a:effectLst/>
                <a:latin typeface="宋体" panose="02010600030101010101" pitchFamily="2" charset="-122"/>
                <a:cs typeface="Times New Roman" panose="02020603050405020304" pitchFamily="18" charset="0"/>
              </a:rPr>
              <a:t>]</a:t>
            </a:r>
            <a:r>
              <a:rPr kumimoji="0" lang="zh-CN" altLang="en-US" sz="2400" b="0" i="0" u="none" strike="noStrike" cap="none" normalizeH="0" baseline="0" dirty="0">
                <a:ln>
                  <a:noFill/>
                </a:ln>
                <a:solidFill>
                  <a:srgbClr val="1F497D"/>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以例</a:t>
            </a:r>
            <a:r>
              <a:rPr kumimoji="0" lang="en-US" altLang="zh-CN" sz="2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的他励</a:t>
            </a:r>
            <a:r>
              <a:rPr kumimoji="0" lang="en-US" altLang="zh-CN" sz="2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参数为例：</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p:cNvSpPr>
            <a:spLocks noChangeArrowheads="1"/>
          </p:cNvSpPr>
          <p:nvPr/>
        </p:nvSpPr>
        <p:spPr bwMode="auto">
          <a:xfrm>
            <a:off x="-22616" y="549129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不限流时</a:t>
            </a:r>
            <a:endParaRPr kumimoji="0" lang="zh-CN" sz="2400" b="0" i="0" u="none" strike="noStrike" cap="none" normalizeH="0" baseline="0" dirty="0">
              <a:ln>
                <a:noFill/>
              </a:ln>
              <a:solidFill>
                <a:schemeClr val="tx1"/>
              </a:solidFill>
              <a:effectLst/>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1350239355"/>
              </p:ext>
            </p:extLst>
          </p:nvPr>
        </p:nvGraphicFramePr>
        <p:xfrm>
          <a:off x="3419872" y="3066219"/>
          <a:ext cx="884062" cy="356366"/>
        </p:xfrm>
        <a:graphic>
          <a:graphicData uri="http://schemas.openxmlformats.org/presentationml/2006/ole">
            <mc:AlternateContent xmlns:mc="http://schemas.openxmlformats.org/markup-compatibility/2006">
              <mc:Choice xmlns:v="urn:schemas-microsoft-com:vml" Requires="v">
                <p:oleObj spid="_x0000_s10289" name="公式" r:id="rId13" imgW="571252" imgH="228501" progId="Equation.3">
                  <p:embed/>
                </p:oleObj>
              </mc:Choice>
              <mc:Fallback>
                <p:oleObj name="公式" r:id="rId13" imgW="571252"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872" y="3066219"/>
                        <a:ext cx="884062" cy="356366"/>
                      </a:xfrm>
                      <a:prstGeom prst="rect">
                        <a:avLst/>
                      </a:prstGeom>
                      <a:solidFill>
                        <a:srgbClr val="FFFFFF"/>
                      </a:solidFill>
                    </p:spPr>
                  </p:pic>
                </p:oleObj>
              </mc:Fallback>
            </mc:AlternateContent>
          </a:graphicData>
        </a:graphic>
      </p:graphicFrame>
      <p:sp>
        <p:nvSpPr>
          <p:cNvPr id="7" name="灯片编号占位符 6"/>
          <p:cNvSpPr>
            <a:spLocks noGrp="1"/>
          </p:cNvSpPr>
          <p:nvPr>
            <p:ph type="sldNum" sz="quarter" idx="12"/>
          </p:nvPr>
        </p:nvSpPr>
        <p:spPr/>
        <p:txBody>
          <a:bodyPr/>
          <a:lstStyle/>
          <a:p>
            <a:fld id="{76D830B0-DF59-4281-898F-AF208100B213}" type="slidenum">
              <a:rPr lang="en-US" altLang="zh-CN" smtClean="0"/>
              <a:pPr/>
              <a:t>14</a:t>
            </a:fld>
            <a:endParaRPr lang="en-US" altLang="zh-CN"/>
          </a:p>
        </p:txBody>
      </p:sp>
    </p:spTree>
    <p:extLst>
      <p:ext uri="{BB962C8B-B14F-4D97-AF65-F5344CB8AC3E}">
        <p14:creationId xmlns:p14="http://schemas.microsoft.com/office/powerpoint/2010/main" val="638955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2115836770"/>
              </p:ext>
            </p:extLst>
          </p:nvPr>
        </p:nvGraphicFramePr>
        <p:xfrm>
          <a:off x="2749852" y="2650715"/>
          <a:ext cx="4270420" cy="781676"/>
        </p:xfrm>
        <a:graphic>
          <a:graphicData uri="http://schemas.openxmlformats.org/presentationml/2006/ole">
            <mc:AlternateContent xmlns:mc="http://schemas.openxmlformats.org/markup-compatibility/2006">
              <mc:Choice xmlns:v="urn:schemas-microsoft-com:vml" Requires="v">
                <p:oleObj spid="_x0000_s11315" name="公式" r:id="rId3" imgW="2324100" imgH="431800" progId="Equation.3">
                  <p:embed/>
                </p:oleObj>
              </mc:Choice>
              <mc:Fallback>
                <p:oleObj name="公式" r:id="rId3" imgW="2324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9852" y="2650715"/>
                        <a:ext cx="4270420" cy="781676"/>
                      </a:xfrm>
                      <a:prstGeom prst="rect">
                        <a:avLst/>
                      </a:prstGeom>
                      <a:solidFill>
                        <a:srgbClr val="FFFFFF"/>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79883443"/>
              </p:ext>
            </p:extLst>
          </p:nvPr>
        </p:nvGraphicFramePr>
        <p:xfrm>
          <a:off x="2523793" y="3444269"/>
          <a:ext cx="2306355" cy="405678"/>
        </p:xfrm>
        <a:graphic>
          <a:graphicData uri="http://schemas.openxmlformats.org/presentationml/2006/ole">
            <mc:AlternateContent xmlns:mc="http://schemas.openxmlformats.org/markup-compatibility/2006">
              <mc:Choice xmlns:v="urn:schemas-microsoft-com:vml" Requires="v">
                <p:oleObj spid="_x0000_s11316" name="公式" r:id="rId5" imgW="1295400" imgH="228600" progId="Equation.3">
                  <p:embed/>
                </p:oleObj>
              </mc:Choice>
              <mc:Fallback>
                <p:oleObj name="公式" r:id="rId5" imgW="1295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3793" y="3444269"/>
                        <a:ext cx="2306355" cy="405678"/>
                      </a:xfrm>
                      <a:prstGeom prst="rect">
                        <a:avLst/>
                      </a:prstGeom>
                      <a:solidFill>
                        <a:srgbClr val="00FFFF"/>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71604574"/>
              </p:ext>
            </p:extLst>
          </p:nvPr>
        </p:nvGraphicFramePr>
        <p:xfrm>
          <a:off x="833911" y="3849947"/>
          <a:ext cx="7228905" cy="766337"/>
        </p:xfrm>
        <a:graphic>
          <a:graphicData uri="http://schemas.openxmlformats.org/presentationml/2006/ole">
            <mc:AlternateContent xmlns:mc="http://schemas.openxmlformats.org/markup-compatibility/2006">
              <mc:Choice xmlns:v="urn:schemas-microsoft-com:vml" Requires="v">
                <p:oleObj spid="_x0000_s11317" name="公式" r:id="rId7" imgW="6134040" imgH="634680" progId="Equation.3">
                  <p:embed/>
                </p:oleObj>
              </mc:Choice>
              <mc:Fallback>
                <p:oleObj name="公式" r:id="rId7" imgW="6134040" imgH="634680" progId="Equation.3">
                  <p:embed/>
                  <p:pic>
                    <p:nvPicPr>
                      <p:cNvPr id="0" name=""/>
                      <p:cNvPicPr>
                        <a:picLocks noChangeAspect="1" noChangeArrowheads="1"/>
                      </p:cNvPicPr>
                      <p:nvPr/>
                    </p:nvPicPr>
                    <p:blipFill>
                      <a:blip r:embed="rId8"/>
                      <a:srcRect/>
                      <a:stretch>
                        <a:fillRect/>
                      </a:stretch>
                    </p:blipFill>
                    <p:spPr bwMode="auto">
                      <a:xfrm>
                        <a:off x="833911" y="3849947"/>
                        <a:ext cx="7228905" cy="766337"/>
                      </a:xfrm>
                      <a:prstGeom prst="rect">
                        <a:avLst/>
                      </a:prstGeom>
                      <a:solidFill>
                        <a:srgbClr val="FFFFFF"/>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30983666"/>
              </p:ext>
            </p:extLst>
          </p:nvPr>
        </p:nvGraphicFramePr>
        <p:xfrm>
          <a:off x="1831006" y="4558823"/>
          <a:ext cx="4391214" cy="458988"/>
        </p:xfrm>
        <a:graphic>
          <a:graphicData uri="http://schemas.openxmlformats.org/presentationml/2006/ole">
            <mc:AlternateContent xmlns:mc="http://schemas.openxmlformats.org/markup-compatibility/2006">
              <mc:Choice xmlns:v="urn:schemas-microsoft-com:vml" Requires="v">
                <p:oleObj spid="_x0000_s11318" name="公式" r:id="rId9" imgW="2184400" imgH="228600" progId="Equation.3">
                  <p:embed/>
                </p:oleObj>
              </mc:Choice>
              <mc:Fallback>
                <p:oleObj name="公式" r:id="rId9" imgW="21844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1006" y="4558823"/>
                        <a:ext cx="4391214" cy="458988"/>
                      </a:xfrm>
                      <a:prstGeom prst="rect">
                        <a:avLst/>
                      </a:prstGeom>
                      <a:solidFill>
                        <a:srgbClr val="00FFFF"/>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45823518"/>
              </p:ext>
            </p:extLst>
          </p:nvPr>
        </p:nvGraphicFramePr>
        <p:xfrm>
          <a:off x="326942" y="11117665"/>
          <a:ext cx="6334125" cy="952500"/>
        </p:xfrm>
        <a:graphic>
          <a:graphicData uri="http://schemas.openxmlformats.org/presentationml/2006/ole">
            <mc:AlternateContent xmlns:mc="http://schemas.openxmlformats.org/markup-compatibility/2006">
              <mc:Choice xmlns:v="urn:schemas-microsoft-com:vml" Requires="v">
                <p:oleObj spid="_x0000_s11319" name="公式" r:id="rId11" imgW="2806700" imgH="431800" progId="Equation.3">
                  <p:embed/>
                </p:oleObj>
              </mc:Choice>
              <mc:Fallback>
                <p:oleObj name="公式" r:id="rId11" imgW="28067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942" y="11117665"/>
                        <a:ext cx="6334125" cy="952500"/>
                      </a:xfrm>
                      <a:prstGeom prst="rect">
                        <a:avLst/>
                      </a:prstGeom>
                      <a:solidFill>
                        <a:srgbClr val="FFFFFF"/>
                      </a:solidFill>
                    </p:spPr>
                  </p:pic>
                </p:oleObj>
              </mc:Fallback>
            </mc:AlternateContent>
          </a:graphicData>
        </a:graphic>
      </p:graphicFrame>
      <p:sp>
        <p:nvSpPr>
          <p:cNvPr id="8" name="Rectangle 13"/>
          <p:cNvSpPr>
            <a:spLocks noChangeArrowheads="1"/>
          </p:cNvSpPr>
          <p:nvPr/>
        </p:nvSpPr>
        <p:spPr bwMode="auto">
          <a:xfrm>
            <a:off x="109934" y="34512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600" b="0" i="0" u="none" strike="noStrike" cap="none" normalizeH="0" baseline="0" dirty="0">
                <a:ln>
                  <a:noFill/>
                </a:ln>
                <a:solidFill>
                  <a:srgbClr val="000000"/>
                </a:solidFill>
                <a:effectLst/>
                <a:latin typeface="宋体" panose="02010600030101010101" pitchFamily="2" charset="-122"/>
                <a:ea typeface="黑体" panose="02010609060101010101" pitchFamily="49" charset="-122"/>
                <a:cs typeface="Times New Roman" panose="02020603050405020304" pitchFamily="18" charset="0"/>
              </a:rPr>
              <a:t>·</a:t>
            </a: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稳定时，</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4"/>
          <p:cNvSpPr>
            <a:spLocks noChangeArrowheads="1"/>
          </p:cNvSpPr>
          <p:nvPr/>
        </p:nvSpPr>
        <p:spPr bwMode="auto">
          <a:xfrm>
            <a:off x="326942" y="824111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15"/>
          <p:cNvSpPr>
            <a:spLocks noChangeArrowheads="1"/>
          </p:cNvSpPr>
          <p:nvPr/>
        </p:nvSpPr>
        <p:spPr bwMode="auto">
          <a:xfrm>
            <a:off x="326942" y="95650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16"/>
          <p:cNvSpPr>
            <a:spLocks noChangeArrowheads="1"/>
          </p:cNvSpPr>
          <p:nvPr/>
        </p:nvSpPr>
        <p:spPr bwMode="auto">
          <a:xfrm>
            <a:off x="326942" y="106604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2600" b="0" i="0" u="none" strike="noStrike" cap="none" normalizeH="0" baseline="0">
                <a:ln>
                  <a:noFill/>
                </a:ln>
                <a:solidFill>
                  <a:srgbClr val="000000"/>
                </a:solidFill>
                <a:effectLst/>
                <a:latin typeface="宋体" panose="02010600030101010101" pitchFamily="2" charset="-122"/>
                <a:ea typeface="黑体" panose="02010609060101010101" pitchFamily="49"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7"/>
          <p:cNvSpPr>
            <a:spLocks noChangeArrowheads="1"/>
          </p:cNvSpPr>
          <p:nvPr/>
        </p:nvSpPr>
        <p:spPr bwMode="auto">
          <a:xfrm>
            <a:off x="326942" y="1207016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2"/>
          <p:cNvSpPr>
            <a:spLocks noChangeArrowheads="1"/>
          </p:cNvSpPr>
          <p:nvPr/>
        </p:nvSpPr>
        <p:spPr bwMode="auto">
          <a:xfrm>
            <a:off x="113180" y="822610"/>
            <a:ext cx="772519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带额定负载，要求将起动电流限制在</a:t>
            </a: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倍额定电流范围内</a:t>
            </a: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若采用电阻限流，求应串接的附加电阻；</a:t>
            </a: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若此电阻起动完成后不切除，求稳定后的转速。</a:t>
            </a: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若采用降压限流，求起动时的电枢电压；</a:t>
            </a: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若此起动电压保持不变，求稳定后的转速。</a:t>
            </a: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解</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a:t>
            </a: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1</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sym typeface="Wingdings" panose="05000000000000000000" pitchFamily="2" charset="2"/>
              </a:rPr>
              <a:t>）串电阻</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5" name="文本框 14"/>
          <p:cNvSpPr txBox="1"/>
          <p:nvPr/>
        </p:nvSpPr>
        <p:spPr>
          <a:xfrm>
            <a:off x="0" y="4531046"/>
            <a:ext cx="1895071" cy="461665"/>
          </a:xfrm>
          <a:prstGeom prst="rect">
            <a:avLst/>
          </a:prstGeom>
          <a:noFill/>
        </p:spPr>
        <p:txBody>
          <a:bodyPr wrap="none" rtlCol="0">
            <a:spAutoFit/>
          </a:bodyPr>
          <a:lstStyle/>
          <a:p>
            <a:r>
              <a:rPr lang="zh-CN" altLang="en-US" sz="2400" dirty="0"/>
              <a:t>（</a:t>
            </a:r>
            <a:r>
              <a:rPr lang="en-US" altLang="zh-CN" sz="2400" dirty="0"/>
              <a:t>2</a:t>
            </a:r>
            <a:r>
              <a:rPr lang="zh-CN" altLang="en-US" sz="2400" dirty="0"/>
              <a:t>）调电压</a:t>
            </a:r>
          </a:p>
        </p:txBody>
      </p:sp>
      <p:sp>
        <p:nvSpPr>
          <p:cNvPr id="16" name="Rectangle 9"/>
          <p:cNvSpPr>
            <a:spLocks noChangeArrowheads="1"/>
          </p:cNvSpPr>
          <p:nvPr/>
        </p:nvSpPr>
        <p:spPr bwMode="auto">
          <a:xfrm flipV="1">
            <a:off x="1009223" y="4987650"/>
            <a:ext cx="68607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4084707869"/>
              </p:ext>
            </p:extLst>
          </p:nvPr>
        </p:nvGraphicFramePr>
        <p:xfrm>
          <a:off x="1025085" y="5016177"/>
          <a:ext cx="4752528" cy="714666"/>
        </p:xfrm>
        <a:graphic>
          <a:graphicData uri="http://schemas.openxmlformats.org/presentationml/2006/ole">
            <mc:AlternateContent xmlns:mc="http://schemas.openxmlformats.org/markup-compatibility/2006">
              <mc:Choice xmlns:v="urn:schemas-microsoft-com:vml" Requires="v">
                <p:oleObj spid="_x0000_s11320" name="公式" r:id="rId13" imgW="2806700" imgH="431800" progId="Equation.3">
                  <p:embed/>
                </p:oleObj>
              </mc:Choice>
              <mc:Fallback>
                <p:oleObj name="公式" r:id="rId13" imgW="28067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5085" y="5016177"/>
                        <a:ext cx="4752528" cy="714666"/>
                      </a:xfrm>
                      <a:prstGeom prst="rect">
                        <a:avLst/>
                      </a:prstGeom>
                      <a:solidFill>
                        <a:srgbClr val="FFFFFF"/>
                      </a:solidFill>
                    </p:spPr>
                  </p:pic>
                </p:oleObj>
              </mc:Fallback>
            </mc:AlternateContent>
          </a:graphicData>
        </a:graphic>
      </p:graphicFrame>
      <p:sp>
        <p:nvSpPr>
          <p:cNvPr id="18" name="Rectangle 11"/>
          <p:cNvSpPr>
            <a:spLocks noChangeArrowheads="1"/>
          </p:cNvSpPr>
          <p:nvPr/>
        </p:nvSpPr>
        <p:spPr bwMode="auto">
          <a:xfrm>
            <a:off x="2799" y="5650811"/>
            <a:ext cx="834074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思路：</a:t>
            </a:r>
            <a:r>
              <a:rPr kumimoji="0" lang="zh-CN"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为使</a:t>
            </a:r>
            <a:r>
              <a:rPr kumimoji="0" lang="en-US" altLang="zh-CN"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能到达</a:t>
            </a:r>
            <a:r>
              <a:rPr kumimoji="0" lang="zh-CN" altLang="en-US" sz="2400" b="0" i="0" u="none" strike="noStrike" cap="none" normalizeH="0" baseline="0" dirty="0">
                <a:ln>
                  <a:noFill/>
                </a:ln>
                <a:solidFill>
                  <a:srgbClr val="C00000"/>
                </a:solidFill>
                <a:effectLst/>
                <a:latin typeface="楷体" panose="02010609060101010101" pitchFamily="49" charset="-122"/>
                <a:ea typeface="楷体" panose="02010609060101010101" pitchFamily="49" charset="-122"/>
                <a:cs typeface="Times New Roman" panose="02020603050405020304" pitchFamily="18" charset="0"/>
              </a:rPr>
              <a:t>额定</a:t>
            </a:r>
            <a:r>
              <a:rPr kumimoji="0" lang="zh-CN" altLang="en-US"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转速，满足实际</a:t>
            </a:r>
            <a:r>
              <a:rPr kumimoji="0" lang="zh-CN" altLang="en-US" sz="2400" b="0" i="0" u="none" strike="noStrike" cap="none" normalizeH="0" baseline="0" dirty="0">
                <a:ln>
                  <a:noFill/>
                </a:ln>
                <a:solidFill>
                  <a:srgbClr val="C00000"/>
                </a:solidFill>
                <a:effectLst/>
                <a:latin typeface="楷体" panose="02010609060101010101" pitchFamily="49" charset="-122"/>
                <a:ea typeface="楷体" panose="02010609060101010101" pitchFamily="49" charset="-122"/>
                <a:cs typeface="Times New Roman" panose="02020603050405020304" pitchFamily="18" charset="0"/>
              </a:rPr>
              <a:t>负载功率变化</a:t>
            </a:r>
            <a:r>
              <a:rPr kumimoji="0" lang="zh-CN" altLang="en-US"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，应使</a:t>
            </a:r>
            <a:endParaRPr kumimoji="0" lang="zh-CN" altLang="en-US"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0" i="0" u="none" strike="noStrike" cap="none" normalizeH="0" baseline="0" dirty="0" err="1">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Rc</a:t>
            </a:r>
            <a:r>
              <a:rPr kumimoji="0" lang="zh-CN" altLang="en-US"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随</a:t>
            </a:r>
            <a:r>
              <a:rPr kumimoji="0" lang="en-US" altLang="zh-CN"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升高逐步切除，直到</a:t>
            </a:r>
            <a:r>
              <a:rPr kumimoji="0" lang="en-US" altLang="zh-CN" sz="2400" b="0" i="0" u="none" strike="noStrike" cap="none" normalizeH="0" baseline="0" dirty="0" err="1">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Rc</a:t>
            </a:r>
            <a:r>
              <a:rPr kumimoji="0" lang="zh-CN" altLang="en-US"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或</a:t>
            </a:r>
            <a:r>
              <a:rPr kumimoji="0" lang="en-US" altLang="zh-CN"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U</a:t>
            </a:r>
            <a:r>
              <a:rPr kumimoji="0" lang="zh-CN" altLang="en-US"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随</a:t>
            </a:r>
            <a:r>
              <a:rPr kumimoji="0" lang="en-US" altLang="zh-CN"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升高逐步增大，直到</a:t>
            </a:r>
            <a:endParaRPr kumimoji="0" lang="zh-CN" altLang="en-US"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264248732"/>
              </p:ext>
            </p:extLst>
          </p:nvPr>
        </p:nvGraphicFramePr>
        <p:xfrm>
          <a:off x="4081420" y="6478070"/>
          <a:ext cx="833911" cy="364398"/>
        </p:xfrm>
        <a:graphic>
          <a:graphicData uri="http://schemas.openxmlformats.org/presentationml/2006/ole">
            <mc:AlternateContent xmlns:mc="http://schemas.openxmlformats.org/markup-compatibility/2006">
              <mc:Choice xmlns:v="urn:schemas-microsoft-com:vml" Requires="v">
                <p:oleObj spid="_x0000_s11321" name="公式" r:id="rId14" imgW="533169" imgH="228501" progId="Equation.3">
                  <p:embed/>
                </p:oleObj>
              </mc:Choice>
              <mc:Fallback>
                <p:oleObj name="公式" r:id="rId14" imgW="533169" imgH="228501"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1420" y="6478070"/>
                        <a:ext cx="833911" cy="364398"/>
                      </a:xfrm>
                      <a:prstGeom prst="rect">
                        <a:avLst/>
                      </a:prstGeom>
                      <a:solidFill>
                        <a:srgbClr val="FFFFFF"/>
                      </a:solidFill>
                    </p:spPr>
                  </p:pic>
                </p:oleObj>
              </mc:Fallback>
            </mc:AlternateContent>
          </a:graphicData>
        </a:graphic>
      </p:graphicFrame>
      <p:sp>
        <p:nvSpPr>
          <p:cNvPr id="20" name="Rectangle 12"/>
          <p:cNvSpPr>
            <a:spLocks noChangeArrowheads="1"/>
          </p:cNvSpPr>
          <p:nvPr/>
        </p:nvSpPr>
        <p:spPr bwMode="auto">
          <a:xfrm>
            <a:off x="0" y="728861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灯片编号占位符 1"/>
          <p:cNvSpPr>
            <a:spLocks noGrp="1"/>
          </p:cNvSpPr>
          <p:nvPr>
            <p:ph type="sldNum" sz="quarter" idx="12"/>
          </p:nvPr>
        </p:nvSpPr>
        <p:spPr/>
        <p:txBody>
          <a:bodyPr/>
          <a:lstStyle/>
          <a:p>
            <a:fld id="{76D830B0-DF59-4281-898F-AF208100B213}" type="slidenum">
              <a:rPr lang="en-US" altLang="zh-CN" smtClean="0"/>
              <a:pPr/>
              <a:t>15</a:t>
            </a:fld>
            <a:endParaRPr lang="en-US" altLang="zh-CN"/>
          </a:p>
        </p:txBody>
      </p:sp>
    </p:spTree>
    <p:extLst>
      <p:ext uri="{BB962C8B-B14F-4D97-AF65-F5344CB8AC3E}">
        <p14:creationId xmlns:p14="http://schemas.microsoft.com/office/powerpoint/2010/main" val="1853996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980728"/>
            <a:ext cx="8784976" cy="1200329"/>
          </a:xfrm>
          <a:prstGeom prst="rect">
            <a:avLst/>
          </a:prstGeom>
        </p:spPr>
        <p:txBody>
          <a:bodyPr wrap="square">
            <a:spAutoFit/>
          </a:bodyPr>
          <a:lstStyle/>
          <a:p>
            <a:pPr algn="just">
              <a:spcAft>
                <a:spcPts val="0"/>
              </a:spcAft>
            </a:pPr>
            <a:r>
              <a:rPr lang="zh-CN" altLang="zh-CN" sz="2400" b="1" kern="100" dirty="0">
                <a:solidFill>
                  <a:srgbClr val="0000CC"/>
                </a:solidFill>
                <a:latin typeface="Times New Roman" panose="02020603050405020304" pitchFamily="18" charset="0"/>
                <a:ea typeface="黑体" panose="02010609060101010101" pitchFamily="49" charset="-122"/>
              </a:rPr>
              <a:t>调速</a:t>
            </a:r>
            <a:r>
              <a:rPr lang="zh-CN" altLang="zh-CN" sz="2400" b="1" kern="100" dirty="0">
                <a:latin typeface="Times New Roman" panose="02020603050405020304" pitchFamily="18" charset="0"/>
                <a:ea typeface="黑体" panose="02010609060101010101" pitchFamily="49" charset="-122"/>
              </a:rPr>
              <a:t>：根据工作机械的</a:t>
            </a:r>
            <a:r>
              <a:rPr lang="zh-CN" altLang="zh-CN" sz="2400" b="1" kern="100" dirty="0">
                <a:solidFill>
                  <a:srgbClr val="C00000"/>
                </a:solidFill>
                <a:latin typeface="Times New Roman" panose="02020603050405020304" pitchFamily="18" charset="0"/>
                <a:ea typeface="黑体" panose="02010609060101010101" pitchFamily="49" charset="-122"/>
              </a:rPr>
              <a:t>负载能量</a:t>
            </a:r>
            <a:r>
              <a:rPr lang="zh-CN" altLang="zh-CN" sz="2400" b="1" kern="100" dirty="0">
                <a:latin typeface="Times New Roman" panose="02020603050405020304" pitchFamily="18" charset="0"/>
                <a:ea typeface="黑体" panose="02010609060101010101" pitchFamily="49" charset="-122"/>
              </a:rPr>
              <a:t>要求</a:t>
            </a:r>
            <a:r>
              <a:rPr lang="zh-CN" altLang="zh-CN" sz="2400" b="1" kern="100" dirty="0">
                <a:solidFill>
                  <a:srgbClr val="C00000"/>
                </a:solidFill>
                <a:latin typeface="Times New Roman" panose="02020603050405020304" pitchFamily="18" charset="0"/>
                <a:ea typeface="黑体" panose="02010609060101010101" pitchFamily="49" charset="-122"/>
              </a:rPr>
              <a:t>人为改变</a:t>
            </a:r>
            <a:r>
              <a:rPr lang="zh-CN" altLang="zh-CN" sz="2400" b="1" kern="100" dirty="0">
                <a:latin typeface="Times New Roman" panose="02020603050405020304" pitchFamily="18" charset="0"/>
                <a:ea typeface="黑体" panose="02010609060101010101" pitchFamily="49" charset="-122"/>
              </a:rPr>
              <a:t>电动机的运行速度，通过</a:t>
            </a:r>
            <a:r>
              <a:rPr lang="zh-CN" altLang="zh-CN" sz="2400" b="1" kern="100" dirty="0">
                <a:solidFill>
                  <a:srgbClr val="C00000"/>
                </a:solidFill>
                <a:latin typeface="Times New Roman" panose="02020603050405020304" pitchFamily="18" charset="0"/>
                <a:ea typeface="黑体" panose="02010609060101010101" pitchFamily="49" charset="-122"/>
              </a:rPr>
              <a:t>调节电磁转矩</a:t>
            </a:r>
            <a:r>
              <a:rPr lang="zh-CN" altLang="zh-CN" sz="2400" b="1" kern="100" dirty="0">
                <a:latin typeface="Times New Roman" panose="02020603050405020304" pitchFamily="18" charset="0"/>
                <a:ea typeface="黑体" panose="02010609060101010101" pitchFamily="49" charset="-122"/>
              </a:rPr>
              <a:t>完成。</a:t>
            </a:r>
            <a:endParaRPr lang="zh-CN" altLang="zh-CN" sz="2400" kern="100" dirty="0">
              <a:latin typeface="Times New Roman" panose="02020603050405020304" pitchFamily="18" charset="0"/>
            </a:endParaRPr>
          </a:p>
          <a:p>
            <a:pPr marL="342900" lvl="0" indent="-342900" algn="just">
              <a:spcAft>
                <a:spcPts val="0"/>
              </a:spcAft>
              <a:buFont typeface="Arial" panose="020B0604020202020204" pitchFamily="34" charset="0"/>
              <a:buChar char="二、"/>
            </a:pPr>
            <a:r>
              <a:rPr lang="zh-CN" altLang="en-US" sz="2400" b="1" kern="100" dirty="0">
                <a:solidFill>
                  <a:srgbClr val="0000FF"/>
                </a:solidFill>
                <a:latin typeface="Times New Roman" panose="02020603050405020304" pitchFamily="18" charset="0"/>
                <a:ea typeface="黑体" panose="02010609060101010101" pitchFamily="49" charset="-122"/>
              </a:rPr>
              <a:t>、</a:t>
            </a:r>
            <a:r>
              <a:rPr lang="zh-CN" altLang="zh-CN" sz="2400" b="1" kern="100" dirty="0">
                <a:solidFill>
                  <a:srgbClr val="0000FF"/>
                </a:solidFill>
                <a:latin typeface="Times New Roman" panose="02020603050405020304" pitchFamily="18" charset="0"/>
                <a:ea typeface="黑体" panose="02010609060101010101" pitchFamily="49" charset="-122"/>
              </a:rPr>
              <a:t>如何调节电动机的稳定运行速度</a:t>
            </a:r>
            <a:endParaRPr lang="zh-CN" altLang="zh-CN" sz="2400" kern="100" dirty="0">
              <a:latin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17377404"/>
              </p:ext>
            </p:extLst>
          </p:nvPr>
        </p:nvGraphicFramePr>
        <p:xfrm>
          <a:off x="153988" y="2181057"/>
          <a:ext cx="4752975" cy="952500"/>
        </p:xfrm>
        <a:graphic>
          <a:graphicData uri="http://schemas.openxmlformats.org/presentationml/2006/ole">
            <mc:AlternateContent xmlns:mc="http://schemas.openxmlformats.org/markup-compatibility/2006">
              <mc:Choice xmlns:v="urn:schemas-microsoft-com:vml" Requires="v">
                <p:oleObj spid="_x0000_s12339" name="公式" r:id="rId3" imgW="2247900" imgH="444500" progId="Equation.3">
                  <p:embed/>
                </p:oleObj>
              </mc:Choice>
              <mc:Fallback>
                <p:oleObj name="公式" r:id="rId3" imgW="2247900" imgH="4445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8" y="2181057"/>
                        <a:ext cx="475297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67919244"/>
              </p:ext>
            </p:extLst>
          </p:nvPr>
        </p:nvGraphicFramePr>
        <p:xfrm>
          <a:off x="87313" y="3019380"/>
          <a:ext cx="4638675" cy="981075"/>
        </p:xfrm>
        <a:graphic>
          <a:graphicData uri="http://schemas.openxmlformats.org/presentationml/2006/ole">
            <mc:AlternateContent xmlns:mc="http://schemas.openxmlformats.org/markup-compatibility/2006">
              <mc:Choice xmlns:v="urn:schemas-microsoft-com:vml" Requires="v">
                <p:oleObj spid="_x0000_s12340" name="公式" r:id="rId5" imgW="2247900" imgH="469900" progId="Equation.3">
                  <p:embed/>
                </p:oleObj>
              </mc:Choice>
              <mc:Fallback>
                <p:oleObj name="公式" r:id="rId5" imgW="22479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13" y="3019380"/>
                        <a:ext cx="463867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62972703"/>
              </p:ext>
            </p:extLst>
          </p:nvPr>
        </p:nvGraphicFramePr>
        <p:xfrm>
          <a:off x="7668344" y="2760326"/>
          <a:ext cx="1057275" cy="485775"/>
        </p:xfrm>
        <a:graphic>
          <a:graphicData uri="http://schemas.openxmlformats.org/presentationml/2006/ole">
            <mc:AlternateContent xmlns:mc="http://schemas.openxmlformats.org/markup-compatibility/2006">
              <mc:Choice xmlns:v="urn:schemas-microsoft-com:vml" Requires="v">
                <p:oleObj spid="_x0000_s12341" name="公式" r:id="rId7" imgW="482181" imgH="215713" progId="Equation.3">
                  <p:embed/>
                </p:oleObj>
              </mc:Choice>
              <mc:Fallback>
                <p:oleObj name="公式" r:id="rId7" imgW="482181" imgH="2157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8344" y="2760326"/>
                        <a:ext cx="10572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72473278"/>
              </p:ext>
            </p:extLst>
          </p:nvPr>
        </p:nvGraphicFramePr>
        <p:xfrm>
          <a:off x="2158478" y="4084932"/>
          <a:ext cx="1561628" cy="472297"/>
        </p:xfrm>
        <a:graphic>
          <a:graphicData uri="http://schemas.openxmlformats.org/presentationml/2006/ole">
            <mc:AlternateContent xmlns:mc="http://schemas.openxmlformats.org/markup-compatibility/2006">
              <mc:Choice xmlns:v="urn:schemas-microsoft-com:vml" Requires="v">
                <p:oleObj spid="_x0000_s12342" name="公式" r:id="rId9" imgW="736280" imgH="215806" progId="Equation.3">
                  <p:embed/>
                </p:oleObj>
              </mc:Choice>
              <mc:Fallback>
                <p:oleObj name="公式" r:id="rId9" imgW="736280" imgH="215806"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8478" y="4084932"/>
                        <a:ext cx="1561628" cy="47229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6463022"/>
              </p:ext>
            </p:extLst>
          </p:nvPr>
        </p:nvGraphicFramePr>
        <p:xfrm>
          <a:off x="1231228" y="5307523"/>
          <a:ext cx="2019300" cy="457200"/>
        </p:xfrm>
        <a:graphic>
          <a:graphicData uri="http://schemas.openxmlformats.org/presentationml/2006/ole">
            <mc:AlternateContent xmlns:mc="http://schemas.openxmlformats.org/markup-compatibility/2006">
              <mc:Choice xmlns:v="urn:schemas-microsoft-com:vml" Requires="v">
                <p:oleObj spid="_x0000_s12343" name="公式" r:id="rId11" imgW="1028700" imgH="228600" progId="Equation.3">
                  <p:embed/>
                </p:oleObj>
              </mc:Choice>
              <mc:Fallback>
                <p:oleObj name="公式" r:id="rId11" imgW="1028700" imgH="2286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1228" y="5307523"/>
                        <a:ext cx="2019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27146616"/>
              </p:ext>
            </p:extLst>
          </p:nvPr>
        </p:nvGraphicFramePr>
        <p:xfrm>
          <a:off x="3109765" y="5524055"/>
          <a:ext cx="2809875" cy="1362075"/>
        </p:xfrm>
        <a:graphic>
          <a:graphicData uri="http://schemas.openxmlformats.org/presentationml/2006/ole">
            <mc:AlternateContent xmlns:mc="http://schemas.openxmlformats.org/markup-compatibility/2006">
              <mc:Choice xmlns:v="urn:schemas-microsoft-com:vml" Requires="v">
                <p:oleObj spid="_x0000_s12344" name="公式" r:id="rId13" imgW="1358900" imgH="660400" progId="Equation.3">
                  <p:embed/>
                </p:oleObj>
              </mc:Choice>
              <mc:Fallback>
                <p:oleObj name="公式" r:id="rId13" imgW="1358900" imgH="660400"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09765" y="5524055"/>
                        <a:ext cx="2809875"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0796076"/>
              </p:ext>
            </p:extLst>
          </p:nvPr>
        </p:nvGraphicFramePr>
        <p:xfrm>
          <a:off x="6017123" y="3825370"/>
          <a:ext cx="2995612" cy="2505521"/>
        </p:xfrm>
        <a:graphic>
          <a:graphicData uri="http://schemas.openxmlformats.org/presentationml/2006/ole">
            <mc:AlternateContent xmlns:mc="http://schemas.openxmlformats.org/markup-compatibility/2006">
              <mc:Choice xmlns:v="urn:schemas-microsoft-com:vml" Requires="v">
                <p:oleObj spid="_x0000_s12345" r:id="rId15" imgW="1616075" imgH="1352550" progId="MSDraw">
                  <p:embed/>
                </p:oleObj>
              </mc:Choice>
              <mc:Fallback>
                <p:oleObj r:id="rId15" imgW="1616075" imgH="1352550" progId="MSDraw">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7123" y="3825370"/>
                        <a:ext cx="2995612" cy="2505521"/>
                      </a:xfrm>
                      <a:prstGeom prst="rect">
                        <a:avLst/>
                      </a:prstGeom>
                      <a:noFill/>
                    </p:spPr>
                  </p:pic>
                </p:oleObj>
              </mc:Fallback>
            </mc:AlternateContent>
          </a:graphicData>
        </a:graphic>
      </p:graphicFrame>
      <p:sp>
        <p:nvSpPr>
          <p:cNvPr id="10" name="Rectangle 8"/>
          <p:cNvSpPr>
            <a:spLocks noChangeArrowheads="1"/>
          </p:cNvSpPr>
          <p:nvPr/>
        </p:nvSpPr>
        <p:spPr bwMode="auto">
          <a:xfrm>
            <a:off x="153988" y="172385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153988" y="313355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0"/>
          <p:cNvSpPr>
            <a:spLocks noChangeArrowheads="1"/>
          </p:cNvSpPr>
          <p:nvPr/>
        </p:nvSpPr>
        <p:spPr bwMode="auto">
          <a:xfrm>
            <a:off x="5003009" y="279078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考虑恒转矩负载：</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153988" y="405564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稳态时有：</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12"/>
          <p:cNvSpPr>
            <a:spLocks noChangeArrowheads="1"/>
          </p:cNvSpPr>
          <p:nvPr/>
        </p:nvSpPr>
        <p:spPr bwMode="auto">
          <a:xfrm>
            <a:off x="153988" y="486715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稳态下</a:t>
            </a:r>
            <a:r>
              <a:rPr kumimoji="0" lang="en-US" altLang="zh-CN" sz="26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r>
              <a:rPr kumimoji="0" lang="zh-CN" altLang="en-US"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与</a:t>
            </a:r>
            <a:r>
              <a:rPr kumimoji="0" lang="en-US" altLang="zh-CN" sz="2600" b="1" i="0" u="none" strike="noStrike" cap="none" normalizeH="0" baseline="0" dirty="0" err="1">
                <a:ln>
                  <a:noFill/>
                </a:ln>
                <a:solidFill>
                  <a:srgbClr val="FF00FF"/>
                </a:solidFill>
                <a:effectLst/>
                <a:latin typeface="Times New Roman" panose="02020603050405020304" pitchFamily="18" charset="0"/>
                <a:ea typeface="黑体" panose="02010609060101010101" pitchFamily="49" charset="-122"/>
                <a:cs typeface="Times New Roman" panose="02020603050405020304" pitchFamily="18" charset="0"/>
              </a:rPr>
              <a:t>Rc</a:t>
            </a:r>
            <a:r>
              <a:rPr kumimoji="0" lang="zh-CN" altLang="en-US"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U</a:t>
            </a:r>
            <a:r>
              <a:rPr kumimoji="0" lang="zh-CN" altLang="en-US"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φ</a:t>
            </a:r>
            <a:r>
              <a:rPr kumimoji="0" lang="zh-CN" altLang="en-US"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有关</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zh-CN" altLang="en-US" sz="2600" b="1"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电枢电路串附加电阻调速</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3"/>
          <p:cNvSpPr>
            <a:spLocks noChangeArrowheads="1"/>
          </p:cNvSpPr>
          <p:nvPr/>
        </p:nvSpPr>
        <p:spPr bwMode="auto">
          <a:xfrm>
            <a:off x="368135" y="5271761"/>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假</a:t>
            </a: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设</a:t>
            </a:r>
            <a:endParaRPr kumimoji="0" lang="zh-CN" sz="2400" b="0" i="0" u="none" strike="noStrike" cap="none" normalizeH="0" baseline="0" dirty="0">
              <a:ln>
                <a:noFill/>
              </a:ln>
              <a:solidFill>
                <a:schemeClr val="tx1"/>
              </a:solidFill>
              <a:effectLst/>
            </a:endParaRPr>
          </a:p>
        </p:txBody>
      </p:sp>
      <p:sp>
        <p:nvSpPr>
          <p:cNvPr id="16" name="Rectangle 14"/>
          <p:cNvSpPr>
            <a:spLocks noChangeArrowheads="1"/>
          </p:cNvSpPr>
          <p:nvPr/>
        </p:nvSpPr>
        <p:spPr bwMode="auto">
          <a:xfrm>
            <a:off x="341238" y="5810944"/>
            <a:ext cx="268054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串</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Rc</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时的机械特性</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7" name="灯片编号占位符 16"/>
          <p:cNvSpPr>
            <a:spLocks noGrp="1"/>
          </p:cNvSpPr>
          <p:nvPr>
            <p:ph type="sldNum" sz="quarter" idx="12"/>
          </p:nvPr>
        </p:nvSpPr>
        <p:spPr/>
        <p:txBody>
          <a:bodyPr/>
          <a:lstStyle/>
          <a:p>
            <a:fld id="{76D830B0-DF59-4281-898F-AF208100B213}" type="slidenum">
              <a:rPr lang="en-US" altLang="zh-CN" smtClean="0"/>
              <a:pPr/>
              <a:t>16</a:t>
            </a:fld>
            <a:endParaRPr lang="en-US" altLang="zh-CN"/>
          </a:p>
        </p:txBody>
      </p:sp>
      <p:pic>
        <p:nvPicPr>
          <p:cNvPr id="18" name="图片 17"/>
          <p:cNvPicPr>
            <a:picLocks noChangeAspect="1"/>
          </p:cNvPicPr>
          <p:nvPr/>
        </p:nvPicPr>
        <p:blipFill>
          <a:blip r:embed="rId17"/>
          <a:stretch>
            <a:fillRect/>
          </a:stretch>
        </p:blipFill>
        <p:spPr>
          <a:xfrm>
            <a:off x="1746678" y="1807598"/>
            <a:ext cx="6292121" cy="3694360"/>
          </a:xfrm>
          <a:prstGeom prst="rect">
            <a:avLst/>
          </a:prstGeom>
        </p:spPr>
      </p:pic>
    </p:spTree>
    <p:extLst>
      <p:ext uri="{BB962C8B-B14F-4D97-AF65-F5344CB8AC3E}">
        <p14:creationId xmlns:p14="http://schemas.microsoft.com/office/powerpoint/2010/main" val="184532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8"/>
                                        </p:tgtEl>
                                        <p:attrNameLst>
                                          <p:attrName>ppt_x</p:attrName>
                                        </p:attrNameLst>
                                      </p:cBhvr>
                                      <p:tavLst>
                                        <p:tav tm="0">
                                          <p:val>
                                            <p:strVal val="ppt_x"/>
                                          </p:val>
                                        </p:tav>
                                        <p:tav tm="100000">
                                          <p:val>
                                            <p:strVal val="ppt_x"/>
                                          </p:val>
                                        </p:tav>
                                      </p:tavLst>
                                    </p:anim>
                                    <p:anim calcmode="lin" valueType="num">
                                      <p:cBhvr additive="base">
                                        <p:cTn id="7" dur="500"/>
                                        <p:tgtEl>
                                          <p:spTgt spid="18"/>
                                        </p:tgtEl>
                                        <p:attrNameLst>
                                          <p:attrName>ppt_y</p:attrName>
                                        </p:attrNameLst>
                                      </p:cBhvr>
                                      <p:tavLst>
                                        <p:tav tm="0">
                                          <p:val>
                                            <p:strVal val="ppt_y"/>
                                          </p:val>
                                        </p:tav>
                                        <p:tav tm="100000">
                                          <p:val>
                                            <p:strVal val="1+ppt_h/2"/>
                                          </p:val>
                                        </p:tav>
                                      </p:tavLst>
                                    </p:anim>
                                    <p:set>
                                      <p:cBhvr>
                                        <p:cTn id="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060199062"/>
              </p:ext>
            </p:extLst>
          </p:nvPr>
        </p:nvGraphicFramePr>
        <p:xfrm>
          <a:off x="2771800" y="1124744"/>
          <a:ext cx="409575" cy="514350"/>
        </p:xfrm>
        <a:graphic>
          <a:graphicData uri="http://schemas.openxmlformats.org/presentationml/2006/ole">
            <mc:AlternateContent xmlns:mc="http://schemas.openxmlformats.org/markup-compatibility/2006">
              <mc:Choice xmlns:v="urn:schemas-microsoft-com:vml" Requires="v">
                <p:oleObj spid="_x0000_s13370" name="公式" r:id="rId3" imgW="190500" imgH="228600" progId="Equation.3">
                  <p:embed/>
                </p:oleObj>
              </mc:Choice>
              <mc:Fallback>
                <p:oleObj name="公式" r:id="rId3" imgW="1905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124744"/>
                        <a:ext cx="40957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59602824"/>
              </p:ext>
            </p:extLst>
          </p:nvPr>
        </p:nvGraphicFramePr>
        <p:xfrm>
          <a:off x="575320" y="1988840"/>
          <a:ext cx="990600" cy="495300"/>
        </p:xfrm>
        <a:graphic>
          <a:graphicData uri="http://schemas.openxmlformats.org/presentationml/2006/ole">
            <mc:AlternateContent xmlns:mc="http://schemas.openxmlformats.org/markup-compatibility/2006">
              <mc:Choice xmlns:v="urn:schemas-microsoft-com:vml" Requires="v">
                <p:oleObj spid="_x0000_s13371" name="公式" r:id="rId5" imgW="457200" imgH="228600" progId="Equation.3">
                  <p:embed/>
                </p:oleObj>
              </mc:Choice>
              <mc:Fallback>
                <p:oleObj name="公式" r:id="rId5" imgW="4572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320" y="1988840"/>
                        <a:ext cx="990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86815532"/>
              </p:ext>
            </p:extLst>
          </p:nvPr>
        </p:nvGraphicFramePr>
        <p:xfrm>
          <a:off x="3456434" y="1998365"/>
          <a:ext cx="971550" cy="485775"/>
        </p:xfrm>
        <a:graphic>
          <a:graphicData uri="http://schemas.openxmlformats.org/presentationml/2006/ole">
            <mc:AlternateContent xmlns:mc="http://schemas.openxmlformats.org/markup-compatibility/2006">
              <mc:Choice xmlns:v="urn:schemas-microsoft-com:vml" Requires="v">
                <p:oleObj spid="_x0000_s13372" name="公式" r:id="rId7" imgW="457200" imgH="228600" progId="Equation.3">
                  <p:embed/>
                </p:oleObj>
              </mc:Choice>
              <mc:Fallback>
                <p:oleObj name="公式" r:id="rId7" imgW="457200" imgH="2286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434" y="1998365"/>
                        <a:ext cx="9715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251520" y="774998"/>
            <a:ext cx="8352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串电阻调速</a:t>
            </a: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特点</a:t>
            </a:r>
            <a:endParaRPr kumimoji="0" lang="zh-CN" sz="800" b="0" i="0" u="none" strike="noStrike" cap="none" normalizeH="0" baseline="0" dirty="0">
              <a:ln>
                <a:noFill/>
              </a:ln>
              <a:solidFill>
                <a:schemeClr val="tx1"/>
              </a:solidFill>
              <a:effectLst/>
            </a:endParaRPr>
          </a:p>
          <a:p>
            <a:pPr marL="342900" indent="-342900" eaLnBrk="0" hangingPunct="0">
              <a:buFont typeface="Arial" panose="020B0604020202020204" pitchFamily="34" charset="0"/>
              <a:buChar char="•"/>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在不同的</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Rc</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下，  </a:t>
            </a:r>
            <a:r>
              <a:rPr lang="zh-CN" altLang="zh-CN" sz="24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不变</a:t>
            </a:r>
            <a:r>
              <a:rPr lang="zh-CN" altLang="zh-CN" sz="24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marL="342900" indent="-342900" eaLnBrk="0" hangingPunct="0">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cs typeface="Times New Roman" panose="02020603050405020304" pitchFamily="18" charset="0"/>
              </a:rPr>
              <a:t>斜率绝对值随</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Rc</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增大而增大</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eaLnBrk="0" hangingPunct="0">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cs typeface="Times New Roman" panose="02020603050405020304" pitchFamily="18" charset="0"/>
              </a:rPr>
              <a:t>      </a:t>
            </a:r>
            <a:r>
              <a:rPr lang="zh-CN"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固有特性</a:t>
            </a:r>
            <a:r>
              <a:rPr lang="zh-CN" altLang="zh-CN" sz="2400"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a:t>
            </a:r>
            <a:r>
              <a:rPr lang="zh-CN"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人为特性</a:t>
            </a:r>
            <a:endParaRPr lang="en-US" altLang="zh-CN"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342900" lvl="0" indent="-342900" eaLnBrk="0" hangingPunct="0">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cs typeface="Times New Roman" panose="02020603050405020304" pitchFamily="18" charset="0"/>
              </a:rPr>
              <a:t>所有人为特性均在固有特性之下</a:t>
            </a:r>
            <a:r>
              <a:rPr lang="zh-CN" altLang="en-US" sz="2400" dirty="0">
                <a:latin typeface="黑体" panose="02010609060101010101" pitchFamily="49" charset="-122"/>
                <a:ea typeface="黑体" panose="02010609060101010101" pitchFamily="49" charset="-122"/>
                <a:cs typeface="Times New Roman" panose="02020603050405020304" pitchFamily="18" charset="0"/>
              </a:rPr>
              <a:t>，</a:t>
            </a:r>
            <a:r>
              <a:rPr lang="zh-CN" altLang="zh-CN" sz="2400" dirty="0">
                <a:latin typeface="黑体" panose="02010609060101010101" pitchFamily="49" charset="-122"/>
                <a:ea typeface="黑体" panose="02010609060101010101" pitchFamily="49" charset="-122"/>
                <a:cs typeface="Times New Roman" panose="02020603050405020304" pitchFamily="18" charset="0"/>
              </a:rPr>
              <a:t>∴调速只能在固有特性之下进行。</a:t>
            </a:r>
            <a:endParaRPr lang="zh-CN" altLang="zh-CN" sz="1600" dirty="0"/>
          </a:p>
          <a:p>
            <a:pPr marL="342900" lvl="0" indent="-342900" eaLnBrk="0" hangingPunct="0">
              <a:buFont typeface="Arial" panose="020B0604020202020204" pitchFamily="34" charset="0"/>
              <a:buChar char="•"/>
            </a:pPr>
            <a:endParaRPr lang="zh-CN" altLang="zh-CN"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951333852"/>
              </p:ext>
            </p:extLst>
          </p:nvPr>
        </p:nvGraphicFramePr>
        <p:xfrm>
          <a:off x="778743" y="3541890"/>
          <a:ext cx="1990725" cy="466725"/>
        </p:xfrm>
        <a:graphic>
          <a:graphicData uri="http://schemas.openxmlformats.org/presentationml/2006/ole">
            <mc:AlternateContent xmlns:mc="http://schemas.openxmlformats.org/markup-compatibility/2006">
              <mc:Choice xmlns:v="urn:schemas-microsoft-com:vml" Requires="v">
                <p:oleObj spid="_x0000_s13373" name="公式" r:id="rId9" imgW="990600" imgH="228600" progId="Equation.3">
                  <p:embed/>
                </p:oleObj>
              </mc:Choice>
              <mc:Fallback>
                <p:oleObj name="公式" r:id="rId9" imgW="990600" imgH="2286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743" y="3541890"/>
                        <a:ext cx="19907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23420078"/>
              </p:ext>
            </p:extLst>
          </p:nvPr>
        </p:nvGraphicFramePr>
        <p:xfrm>
          <a:off x="2976587" y="3537901"/>
          <a:ext cx="1057275" cy="466725"/>
        </p:xfrm>
        <a:graphic>
          <a:graphicData uri="http://schemas.openxmlformats.org/presentationml/2006/ole">
            <mc:AlternateContent xmlns:mc="http://schemas.openxmlformats.org/markup-compatibility/2006">
              <mc:Choice xmlns:v="urn:schemas-microsoft-com:vml" Requires="v">
                <p:oleObj spid="_x0000_s13374" name="公式" r:id="rId11" imgW="533169" imgH="228501" progId="Equation.3">
                  <p:embed/>
                </p:oleObj>
              </mc:Choice>
              <mc:Fallback>
                <p:oleObj name="公式" r:id="rId11" imgW="533169" imgH="228501"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6587" y="3537901"/>
                        <a:ext cx="10572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461714733"/>
              </p:ext>
            </p:extLst>
          </p:nvPr>
        </p:nvGraphicFramePr>
        <p:xfrm>
          <a:off x="575320" y="3897681"/>
          <a:ext cx="2606055" cy="1261792"/>
        </p:xfrm>
        <a:graphic>
          <a:graphicData uri="http://schemas.openxmlformats.org/presentationml/2006/ole">
            <mc:AlternateContent xmlns:mc="http://schemas.openxmlformats.org/markup-compatibility/2006">
              <mc:Choice xmlns:v="urn:schemas-microsoft-com:vml" Requires="v">
                <p:oleObj spid="_x0000_s13375" name="公式" r:id="rId13" imgW="1358900" imgH="660400" progId="Equation.3">
                  <p:embed/>
                </p:oleObj>
              </mc:Choice>
              <mc:Fallback>
                <p:oleObj name="公式" r:id="rId13" imgW="1358900" imgH="6604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5320" y="3897681"/>
                        <a:ext cx="2606055" cy="1261792"/>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30423596"/>
              </p:ext>
            </p:extLst>
          </p:nvPr>
        </p:nvGraphicFramePr>
        <p:xfrm>
          <a:off x="1920267" y="5144949"/>
          <a:ext cx="476250" cy="571500"/>
        </p:xfrm>
        <a:graphic>
          <a:graphicData uri="http://schemas.openxmlformats.org/presentationml/2006/ole">
            <mc:AlternateContent xmlns:mc="http://schemas.openxmlformats.org/markup-compatibility/2006">
              <mc:Choice xmlns:v="urn:schemas-microsoft-com:vml" Requires="v">
                <p:oleObj spid="_x0000_s13376" name="公式" r:id="rId15" imgW="190500" imgH="228600" progId="Equation.3">
                  <p:embed/>
                </p:oleObj>
              </mc:Choice>
              <mc:Fallback>
                <p:oleObj name="公式" r:id="rId15" imgW="1905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267" y="5144949"/>
                        <a:ext cx="476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973785822"/>
              </p:ext>
            </p:extLst>
          </p:nvPr>
        </p:nvGraphicFramePr>
        <p:xfrm>
          <a:off x="5627180" y="3356992"/>
          <a:ext cx="3214723" cy="2664296"/>
        </p:xfrm>
        <a:graphic>
          <a:graphicData uri="http://schemas.openxmlformats.org/presentationml/2006/ole">
            <mc:AlternateContent xmlns:mc="http://schemas.openxmlformats.org/markup-compatibility/2006">
              <mc:Choice xmlns:v="urn:schemas-microsoft-com:vml" Requires="v">
                <p:oleObj spid="_x0000_s13377" r:id="rId16" imgW="1630363" imgH="1352550" progId="MSDraw">
                  <p:embed/>
                </p:oleObj>
              </mc:Choice>
              <mc:Fallback>
                <p:oleObj r:id="rId16" imgW="1630363" imgH="1352550" progId="MSDraw">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27180" y="3356992"/>
                        <a:ext cx="3214723" cy="2664296"/>
                      </a:xfrm>
                      <a:prstGeom prst="rect">
                        <a:avLst/>
                      </a:prstGeom>
                      <a:noFill/>
                    </p:spPr>
                  </p:pic>
                </p:oleObj>
              </mc:Fallback>
            </mc:AlternateContent>
          </a:graphicData>
        </a:graphic>
      </p:graphicFrame>
      <p:sp>
        <p:nvSpPr>
          <p:cNvPr id="14" name="Rectangle 16"/>
          <p:cNvSpPr>
            <a:spLocks noChangeArrowheads="1"/>
          </p:cNvSpPr>
          <p:nvPr/>
        </p:nvSpPr>
        <p:spPr bwMode="auto">
          <a:xfrm>
            <a:off x="269156" y="3091687"/>
            <a:ext cx="384752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zh-CN" sz="2600" b="1"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en-US" sz="2600" b="1"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600" b="1"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改变电枢电压调速</a:t>
            </a: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5" name="Rectangle 17"/>
          <p:cNvSpPr>
            <a:spLocks noChangeArrowheads="1"/>
          </p:cNvSpPr>
          <p:nvPr/>
        </p:nvSpPr>
        <p:spPr bwMode="auto">
          <a:xfrm>
            <a:off x="269156" y="37595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设</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18"/>
          <p:cNvSpPr>
            <a:spLocks noChangeArrowheads="1"/>
          </p:cNvSpPr>
          <p:nvPr/>
        </p:nvSpPr>
        <p:spPr bwMode="auto">
          <a:xfrm>
            <a:off x="2712343" y="37138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9"/>
          <p:cNvSpPr>
            <a:spLocks noChangeArrowheads="1"/>
          </p:cNvSpPr>
          <p:nvPr/>
        </p:nvSpPr>
        <p:spPr bwMode="auto">
          <a:xfrm>
            <a:off x="4032448" y="382198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机械特性</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0"/>
          <p:cNvSpPr>
            <a:spLocks noChangeArrowheads="1"/>
          </p:cNvSpPr>
          <p:nvPr/>
        </p:nvSpPr>
        <p:spPr bwMode="auto">
          <a:xfrm>
            <a:off x="269156" y="538478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特点：</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Rectangle 21"/>
          <p:cNvSpPr>
            <a:spLocks noChangeArrowheads="1"/>
          </p:cNvSpPr>
          <p:nvPr/>
        </p:nvSpPr>
        <p:spPr bwMode="auto">
          <a:xfrm>
            <a:off x="1445940" y="5220832"/>
            <a:ext cx="531427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与</a:t>
            </a: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U</a:t>
            </a: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成正比</a:t>
            </a:r>
            <a:endParaRPr kumimoji="0" lang="zh-CN" altLang="en-US" sz="8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斜率不变，与</a:t>
            </a: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U</a:t>
            </a: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无关</a:t>
            </a:r>
            <a:endParaRPr kumimoji="0" lang="zh-CN" altLang="en-US" sz="8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所有人为特性均在固有特性之下</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6" name="灯片编号占位符 5"/>
          <p:cNvSpPr>
            <a:spLocks noGrp="1"/>
          </p:cNvSpPr>
          <p:nvPr>
            <p:ph type="sldNum" sz="quarter" idx="12"/>
          </p:nvPr>
        </p:nvSpPr>
        <p:spPr/>
        <p:txBody>
          <a:bodyPr/>
          <a:lstStyle/>
          <a:p>
            <a:fld id="{76D830B0-DF59-4281-898F-AF208100B213}" type="slidenum">
              <a:rPr lang="en-US" altLang="zh-CN" smtClean="0"/>
              <a:pPr/>
              <a:t>17</a:t>
            </a:fld>
            <a:endParaRPr lang="en-US" altLang="zh-CN"/>
          </a:p>
        </p:txBody>
      </p:sp>
    </p:spTree>
    <p:extLst>
      <p:ext uri="{BB962C8B-B14F-4D97-AF65-F5344CB8AC3E}">
        <p14:creationId xmlns:p14="http://schemas.microsoft.com/office/powerpoint/2010/main" val="1100360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678271125"/>
              </p:ext>
            </p:extLst>
          </p:nvPr>
        </p:nvGraphicFramePr>
        <p:xfrm>
          <a:off x="0" y="1293912"/>
          <a:ext cx="2057400" cy="447675"/>
        </p:xfrm>
        <a:graphic>
          <a:graphicData uri="http://schemas.openxmlformats.org/presentationml/2006/ole">
            <mc:AlternateContent xmlns:mc="http://schemas.openxmlformats.org/markup-compatibility/2006">
              <mc:Choice xmlns:v="urn:schemas-microsoft-com:vml" Requires="v">
                <p:oleObj spid="_x0000_s14387" name="公式" r:id="rId3" imgW="1066800" imgH="228600" progId="Equation.3">
                  <p:embed/>
                </p:oleObj>
              </mc:Choice>
              <mc:Fallback>
                <p:oleObj name="公式" r:id="rId3" imgW="10668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3912"/>
                        <a:ext cx="20574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59536963"/>
              </p:ext>
            </p:extLst>
          </p:nvPr>
        </p:nvGraphicFramePr>
        <p:xfrm>
          <a:off x="2295525" y="1284387"/>
          <a:ext cx="809625" cy="419100"/>
        </p:xfrm>
        <a:graphic>
          <a:graphicData uri="http://schemas.openxmlformats.org/presentationml/2006/ole">
            <mc:AlternateContent xmlns:mc="http://schemas.openxmlformats.org/markup-compatibility/2006">
              <mc:Choice xmlns:v="urn:schemas-microsoft-com:vml" Requires="v">
                <p:oleObj spid="_x0000_s14388" name="公式" r:id="rId5" imgW="444307" imgH="228501" progId="Equation.3">
                  <p:embed/>
                </p:oleObj>
              </mc:Choice>
              <mc:Fallback>
                <p:oleObj name="公式" r:id="rId5" imgW="444307"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525" y="1284387"/>
                        <a:ext cx="8096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66996757"/>
              </p:ext>
            </p:extLst>
          </p:nvPr>
        </p:nvGraphicFramePr>
        <p:xfrm>
          <a:off x="5041900" y="984449"/>
          <a:ext cx="3038475" cy="962025"/>
        </p:xfrm>
        <a:graphic>
          <a:graphicData uri="http://schemas.openxmlformats.org/presentationml/2006/ole">
            <mc:AlternateContent xmlns:mc="http://schemas.openxmlformats.org/markup-compatibility/2006">
              <mc:Choice xmlns:v="urn:schemas-microsoft-com:vml" Requires="v">
                <p:oleObj spid="_x0000_s14389" name="公式" r:id="rId7" imgW="1358310" imgH="431613" progId="Equation.3">
                  <p:embed/>
                </p:oleObj>
              </mc:Choice>
              <mc:Fallback>
                <p:oleObj name="公式" r:id="rId7" imgW="1358310" imgH="4316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1900" y="984449"/>
                        <a:ext cx="303847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01828783"/>
              </p:ext>
            </p:extLst>
          </p:nvPr>
        </p:nvGraphicFramePr>
        <p:xfrm>
          <a:off x="107504" y="1822351"/>
          <a:ext cx="6134100" cy="2924175"/>
        </p:xfrm>
        <a:graphic>
          <a:graphicData uri="http://schemas.openxmlformats.org/presentationml/2006/ole">
            <mc:AlternateContent xmlns:mc="http://schemas.openxmlformats.org/markup-compatibility/2006">
              <mc:Choice xmlns:v="urn:schemas-microsoft-com:vml" Requires="v">
                <p:oleObj spid="_x0000_s14390" r:id="rId9" imgW="3211513" imgH="1531938" progId="MSDraw">
                  <p:embed/>
                </p:oleObj>
              </mc:Choice>
              <mc:Fallback>
                <p:oleObj r:id="rId9" imgW="3211513" imgH="1531938" progId="MSDraw">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504" y="1822351"/>
                        <a:ext cx="6134100" cy="292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60804444"/>
              </p:ext>
            </p:extLst>
          </p:nvPr>
        </p:nvGraphicFramePr>
        <p:xfrm>
          <a:off x="1461171" y="4604540"/>
          <a:ext cx="1037081" cy="712993"/>
        </p:xfrm>
        <a:graphic>
          <a:graphicData uri="http://schemas.openxmlformats.org/presentationml/2006/ole">
            <mc:AlternateContent xmlns:mc="http://schemas.openxmlformats.org/markup-compatibility/2006">
              <mc:Choice xmlns:v="urn:schemas-microsoft-com:vml" Requires="v">
                <p:oleObj spid="_x0000_s14391" name="公式" r:id="rId11" imgW="660113" imgH="444307" progId="Equation.3">
                  <p:embed/>
                </p:oleObj>
              </mc:Choice>
              <mc:Fallback>
                <p:oleObj name="公式" r:id="rId11" imgW="660113" imgH="444307"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1171" y="4604540"/>
                        <a:ext cx="1037081" cy="712993"/>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34534039"/>
              </p:ext>
            </p:extLst>
          </p:nvPr>
        </p:nvGraphicFramePr>
        <p:xfrm>
          <a:off x="5148064" y="5480297"/>
          <a:ext cx="903616" cy="624558"/>
        </p:xfrm>
        <a:graphic>
          <a:graphicData uri="http://schemas.openxmlformats.org/presentationml/2006/ole">
            <mc:AlternateContent xmlns:mc="http://schemas.openxmlformats.org/markup-compatibility/2006">
              <mc:Choice xmlns:v="urn:schemas-microsoft-com:vml" Requires="v">
                <p:oleObj spid="_x0000_s14392" name="公式" r:id="rId13" imgW="647419" imgH="444307" progId="Equation.3">
                  <p:embed/>
                </p:oleObj>
              </mc:Choice>
              <mc:Fallback>
                <p:oleObj name="公式" r:id="rId13" imgW="647419" imgH="444307"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064" y="5480297"/>
                        <a:ext cx="903616" cy="62455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67534368"/>
              </p:ext>
            </p:extLst>
          </p:nvPr>
        </p:nvGraphicFramePr>
        <p:xfrm>
          <a:off x="4496565" y="5993904"/>
          <a:ext cx="1302998" cy="371203"/>
        </p:xfrm>
        <a:graphic>
          <a:graphicData uri="http://schemas.openxmlformats.org/presentationml/2006/ole">
            <mc:AlternateContent xmlns:mc="http://schemas.openxmlformats.org/markup-compatibility/2006">
              <mc:Choice xmlns:v="urn:schemas-microsoft-com:vml" Requires="v">
                <p:oleObj spid="_x0000_s14393" name="公式" r:id="rId15" imgW="800100" imgH="228600" progId="Equation.3">
                  <p:embed/>
                </p:oleObj>
              </mc:Choice>
              <mc:Fallback>
                <p:oleObj name="公式" r:id="rId15" imgW="800100" imgH="228600" progId="Equation.3">
                  <p:embed/>
                  <p:pic>
                    <p:nvPicPr>
                      <p:cNvPr id="0" name="Object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6565" y="5993904"/>
                        <a:ext cx="1302998" cy="371203"/>
                      </a:xfrm>
                      <a:prstGeom prst="rect">
                        <a:avLst/>
                      </a:prstGeom>
                      <a:noFill/>
                    </p:spPr>
                  </p:pic>
                </p:oleObj>
              </mc:Fallback>
            </mc:AlternateContent>
          </a:graphicData>
        </a:graphic>
      </p:graphicFrame>
      <p:sp>
        <p:nvSpPr>
          <p:cNvPr id="9" name="Rectangle 8"/>
          <p:cNvSpPr>
            <a:spLocks noChangeArrowheads="1"/>
          </p:cNvSpPr>
          <p:nvPr/>
        </p:nvSpPr>
        <p:spPr bwMode="auto">
          <a:xfrm>
            <a:off x="0" y="83671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sz="2600" b="1" i="0" u="none" strike="noStrike" cap="none" normalizeH="0" baseline="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改变励磁调速</a:t>
            </a:r>
            <a:r>
              <a:rPr kumimoji="0" lang="zh-CN"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1800" b="0" i="0" u="none" strike="noStrike" cap="none" normalizeH="0" baseline="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1979712" y="14127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2864943" y="1257896"/>
            <a:ext cx="211468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（弱磁调速）</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0" y="312271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171004" y="4687541"/>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特点：</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199912" y="4827290"/>
            <a:ext cx="7683976"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7625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随磁通下降而增大</a:t>
            </a:r>
            <a:endParaRPr kumimoji="0" 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斜率绝对值随磁通下降而增大</a:t>
            </a:r>
            <a:endParaRPr kumimoji="0" lang="zh-CN" sz="2400" b="0" i="0" u="none" strike="noStrike" cap="none" normalizeH="0" baseline="0" dirty="0">
              <a:ln>
                <a:noFill/>
              </a:ln>
              <a:solidFill>
                <a:schemeClr val="tx1"/>
              </a:solidFill>
              <a:effectLst/>
            </a:endParaRPr>
          </a:p>
          <a:p>
            <a:pPr marL="342900" indent="-342900">
              <a:buFont typeface="Arial" panose="020B0604020202020204" pitchFamily="34" charset="0"/>
              <a:buChar char="•"/>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转速特性所有堵转电流</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400" dirty="0">
                <a:latin typeface="黑体" panose="02010609060101010101" pitchFamily="49" charset="-122"/>
                <a:ea typeface="黑体" panose="02010609060101010101" pitchFamily="49" charset="-122"/>
                <a:cs typeface="Times New Roman" panose="02020603050405020304" pitchFamily="18" charset="0"/>
              </a:rPr>
              <a:t>交</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于</a:t>
            </a:r>
            <a:r>
              <a:rPr lang="zh-CN" altLang="zh-CN" sz="2400" dirty="0">
                <a:latin typeface="黑体" panose="02010609060101010101" pitchFamily="49" charset="-122"/>
                <a:ea typeface="黑体" panose="02010609060101010101" pitchFamily="49" charset="-122"/>
                <a:cs typeface="Times New Roman" panose="02020603050405020304" pitchFamily="18" charset="0"/>
              </a:rPr>
              <a:t>一点</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cs typeface="Times New Roman" panose="02020603050405020304" pitchFamily="18" charset="0"/>
              </a:rPr>
              <a:t>机械特性：磁通下降，</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a:t>
            </a:r>
            <a:r>
              <a:rPr lang="zh-CN" altLang="zh-CN" sz="2400" dirty="0">
                <a:latin typeface="黑体" panose="02010609060101010101" pitchFamily="49" charset="-122"/>
                <a:ea typeface="黑体" panose="02010609060101010101" pitchFamily="49" charset="-122"/>
                <a:cs typeface="Times New Roman" panose="02020603050405020304" pitchFamily="18" charset="0"/>
              </a:rPr>
              <a:t>下降。</a:t>
            </a:r>
            <a:endParaRPr lang="zh-CN" altLang="zh-CN" sz="2400" dirty="0"/>
          </a:p>
          <a:p>
            <a:pPr marL="342900" lvl="0" indent="-342900">
              <a:buFont typeface="Arial" panose="020B0604020202020204" pitchFamily="34" charset="0"/>
              <a:buChar char="•"/>
            </a:pPr>
            <a:r>
              <a:rPr lang="zh-CN" altLang="zh-CN" sz="2400" dirty="0">
                <a:latin typeface="黑体" panose="02010609060101010101" pitchFamily="49" charset="-122"/>
                <a:ea typeface="黑体" panose="02010609060101010101" pitchFamily="49" charset="-122"/>
                <a:cs typeface="Times New Roman" panose="02020603050405020304" pitchFamily="18" charset="0"/>
              </a:rPr>
              <a:t>在有效负载范围内，人为机械特性在固有特性之上</a:t>
            </a:r>
            <a:endParaRPr lang="zh-CN" altLang="zh-CN" sz="2400" dirty="0"/>
          </a:p>
          <a:p>
            <a:pPr marL="342900" indent="-342900">
              <a:buFont typeface="Arial" panose="020B0604020202020204" pitchFamily="34" charset="0"/>
              <a:buChar char="•"/>
            </a:pPr>
            <a:endParaRPr lang="zh-CN" altLang="zh-CN" sz="7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CN" sz="2400" b="0" i="0" u="none" strike="noStrike" cap="none" normalizeH="0" baseline="0" dirty="0">
              <a:ln>
                <a:noFill/>
              </a:ln>
              <a:solidFill>
                <a:schemeClr val="tx1"/>
              </a:solidFill>
              <a:effectLst/>
            </a:endParaRPr>
          </a:p>
        </p:txBody>
      </p:sp>
      <p:sp>
        <p:nvSpPr>
          <p:cNvPr id="15" name="灯片编号占位符 14"/>
          <p:cNvSpPr>
            <a:spLocks noGrp="1"/>
          </p:cNvSpPr>
          <p:nvPr>
            <p:ph type="sldNum" sz="quarter" idx="12"/>
          </p:nvPr>
        </p:nvSpPr>
        <p:spPr/>
        <p:txBody>
          <a:bodyPr/>
          <a:lstStyle/>
          <a:p>
            <a:fld id="{76D830B0-DF59-4281-898F-AF208100B213}" type="slidenum">
              <a:rPr lang="en-US" altLang="zh-CN" smtClean="0"/>
              <a:pPr/>
              <a:t>18</a:t>
            </a:fld>
            <a:endParaRPr lang="en-US" altLang="zh-CN"/>
          </a:p>
        </p:txBody>
      </p:sp>
    </p:spTree>
    <p:extLst>
      <p:ext uri="{BB962C8B-B14F-4D97-AF65-F5344CB8AC3E}">
        <p14:creationId xmlns:p14="http://schemas.microsoft.com/office/powerpoint/2010/main" val="1270390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56792"/>
            <a:ext cx="8783960" cy="3416320"/>
          </a:xfrm>
          <a:prstGeom prst="rect">
            <a:avLst/>
          </a:prstGeom>
        </p:spPr>
        <p:txBody>
          <a:bodyPr wrap="square">
            <a:spAutoFit/>
          </a:bodyPr>
          <a:lstStyle/>
          <a:p>
            <a:pPr marL="742950" indent="-285750" algn="just">
              <a:spcAft>
                <a:spcPts val="0"/>
              </a:spcAft>
              <a:buFont typeface="Arial" panose="020B0604020202020204" pitchFamily="34" charset="0"/>
              <a:buChar char="•"/>
            </a:pPr>
            <a:r>
              <a:rPr lang="zh-CN" altLang="zh-CN" sz="2400" kern="100" dirty="0">
                <a:solidFill>
                  <a:srgbClr val="FF0000"/>
                </a:solidFill>
                <a:latin typeface="Times New Roman" panose="02020603050405020304" pitchFamily="18" charset="0"/>
                <a:ea typeface="黑体" panose="02010609060101010101" pitchFamily="49" charset="-122"/>
              </a:rPr>
              <a:t>对恒转矩负载，弱磁后，速度升高同时电枢电流相应也增大（有缺陷）</a:t>
            </a:r>
            <a:endParaRPr lang="zh-CN" altLang="zh-CN" sz="2400" kern="100" dirty="0">
              <a:latin typeface="Times New Roman" panose="02020603050405020304" pitchFamily="18" charset="0"/>
            </a:endParaRPr>
          </a:p>
          <a:p>
            <a:pPr marL="742950" indent="-285750" algn="just">
              <a:spcAft>
                <a:spcPts val="0"/>
              </a:spcAft>
              <a:buFont typeface="Arial" panose="020B0604020202020204" pitchFamily="34" charset="0"/>
              <a:buChar char="•"/>
            </a:pPr>
            <a:r>
              <a:rPr lang="zh-CN" altLang="zh-CN" sz="2400" kern="100" dirty="0">
                <a:solidFill>
                  <a:srgbClr val="FF0000"/>
                </a:solidFill>
                <a:latin typeface="Times New Roman" panose="02020603050405020304" pitchFamily="18" charset="0"/>
                <a:ea typeface="黑体" panose="02010609060101010101" pitchFamily="49" charset="-122"/>
              </a:rPr>
              <a:t>对恒功率负载，弱磁后，速度升高同时电流可以保持不变（较适合）</a:t>
            </a:r>
            <a:endParaRPr lang="en-US" altLang="zh-CN" sz="2400" kern="100" dirty="0">
              <a:solidFill>
                <a:srgbClr val="FF0000"/>
              </a:solidFill>
              <a:latin typeface="Times New Roman" panose="02020603050405020304" pitchFamily="18" charset="0"/>
              <a:ea typeface="黑体" panose="02010609060101010101" pitchFamily="49" charset="-122"/>
            </a:endParaRPr>
          </a:p>
          <a:p>
            <a:pPr algn="ctr">
              <a:spcAft>
                <a:spcPts val="0"/>
              </a:spcAft>
            </a:pPr>
            <a:endParaRPr lang="en-US" altLang="zh-CN" sz="2400" b="1" kern="100" dirty="0">
              <a:solidFill>
                <a:srgbClr val="0070C0"/>
              </a:solidFill>
              <a:latin typeface="楷体" panose="02010609060101010101" pitchFamily="49" charset="-122"/>
              <a:ea typeface="楷体" panose="02010609060101010101" pitchFamily="49" charset="-122"/>
            </a:endParaRPr>
          </a:p>
          <a:p>
            <a:pPr algn="ctr">
              <a:spcAft>
                <a:spcPts val="0"/>
              </a:spcAft>
            </a:pPr>
            <a:endParaRPr lang="en-US" altLang="zh-CN" sz="2400" b="1" kern="100" dirty="0">
              <a:solidFill>
                <a:srgbClr val="0070C0"/>
              </a:solidFill>
              <a:latin typeface="楷体" panose="02010609060101010101" pitchFamily="49" charset="-122"/>
              <a:ea typeface="楷体" panose="02010609060101010101" pitchFamily="49" charset="-122"/>
            </a:endParaRPr>
          </a:p>
          <a:p>
            <a:pPr algn="ctr">
              <a:spcAft>
                <a:spcPts val="0"/>
              </a:spcAft>
            </a:pPr>
            <a:r>
              <a:rPr lang="zh-CN" altLang="zh-CN" sz="2400" b="1" kern="100" dirty="0">
                <a:solidFill>
                  <a:srgbClr val="0070C0"/>
                </a:solidFill>
                <a:latin typeface="楷体" panose="02010609060101010101" pitchFamily="49" charset="-122"/>
                <a:ea typeface="楷体" panose="02010609060101010101" pitchFamily="49" charset="-122"/>
              </a:rPr>
              <a:t>额定转速以下：串电阻或调压调速；</a:t>
            </a:r>
            <a:endParaRPr lang="zh-CN" altLang="zh-CN" sz="2400" b="1" kern="100" dirty="0">
              <a:latin typeface="楷体" panose="02010609060101010101" pitchFamily="49" charset="-122"/>
              <a:ea typeface="楷体" panose="02010609060101010101" pitchFamily="49" charset="-122"/>
            </a:endParaRPr>
          </a:p>
          <a:p>
            <a:pPr algn="ctr"/>
            <a:r>
              <a:rPr lang="zh-CN" altLang="zh-CN" sz="2400" b="1" kern="100" dirty="0">
                <a:solidFill>
                  <a:srgbClr val="0070C0"/>
                </a:solidFill>
                <a:latin typeface="楷体" panose="02010609060101010101" pitchFamily="49" charset="-122"/>
                <a:ea typeface="楷体" panose="02010609060101010101" pitchFamily="49" charset="-122"/>
                <a:cs typeface="Times New Roman" panose="02020603050405020304" pitchFamily="18" charset="0"/>
              </a:rPr>
              <a:t>额定转速以上：弱磁调速</a:t>
            </a:r>
            <a:endParaRPr lang="en-US" altLang="zh-CN" sz="2400" b="1" kern="100" dirty="0">
              <a:solidFill>
                <a:srgbClr val="FF0000"/>
              </a:solidFill>
              <a:latin typeface="楷体" panose="02010609060101010101" pitchFamily="49" charset="-122"/>
              <a:ea typeface="楷体" panose="02010609060101010101" pitchFamily="49" charset="-122"/>
            </a:endParaRPr>
          </a:p>
          <a:p>
            <a:pPr marL="742950" indent="-285750" algn="just">
              <a:spcAft>
                <a:spcPts val="0"/>
              </a:spcAft>
              <a:buFont typeface="Arial" panose="020B0604020202020204" pitchFamily="34" charset="0"/>
              <a:buChar char="•"/>
            </a:pPr>
            <a:endParaRPr lang="zh-CN" altLang="zh-CN" sz="2400" kern="100"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76D830B0-DF59-4281-898F-AF208100B213}" type="slidenum">
              <a:rPr lang="en-US" altLang="zh-CN" smtClean="0"/>
              <a:pPr/>
              <a:t>19</a:t>
            </a:fld>
            <a:endParaRPr lang="en-US" altLang="zh-CN"/>
          </a:p>
        </p:txBody>
      </p:sp>
    </p:spTree>
    <p:extLst>
      <p:ext uri="{BB962C8B-B14F-4D97-AF65-F5344CB8AC3E}">
        <p14:creationId xmlns:p14="http://schemas.microsoft.com/office/powerpoint/2010/main" val="2671984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712"/>
            <a:ext cx="8229600" cy="508918"/>
          </a:xfrm>
        </p:spPr>
        <p:txBody>
          <a:bodyPr/>
          <a:lstStyle/>
          <a:p>
            <a:r>
              <a:rPr lang="zh-CN" altLang="en-US" dirty="0">
                <a:latin typeface="华文楷体" panose="02010600040101010101" pitchFamily="2" charset="-122"/>
                <a:ea typeface="华文楷体" panose="02010600040101010101" pitchFamily="2" charset="-122"/>
              </a:rPr>
              <a:t>知识回顾</a:t>
            </a:r>
          </a:p>
        </p:txBody>
      </p:sp>
      <p:sp>
        <p:nvSpPr>
          <p:cNvPr id="4" name="矩形 3"/>
          <p:cNvSpPr/>
          <p:nvPr/>
        </p:nvSpPr>
        <p:spPr>
          <a:xfrm>
            <a:off x="827584" y="1268760"/>
            <a:ext cx="7859216" cy="5301451"/>
          </a:xfrm>
          <a:prstGeom prst="rect">
            <a:avLst/>
          </a:prstGeom>
        </p:spPr>
        <p:txBody>
          <a:bodyPr wrap="square">
            <a:spAutoFit/>
          </a:bodyPr>
          <a:lstStyle/>
          <a:p>
            <a:pPr algn="just">
              <a:spcBef>
                <a:spcPts val="1200"/>
              </a:spcBef>
              <a:spcAft>
                <a:spcPts val="300"/>
              </a:spcAft>
            </a:pP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思考题：</a:t>
            </a:r>
            <a:r>
              <a:rPr lang="zh-CN"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直流电动机工作原理</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一个核心及其特征（</a:t>
            </a:r>
            <a:r>
              <a:rPr lang="zh-CN"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能量转换与磁媒介</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）、两个并存的运行规律（</a:t>
            </a:r>
            <a:r>
              <a:rPr lang="zh-CN"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电动与发电、电磁转矩与感应电动势</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），三个结构特征（</a:t>
            </a:r>
            <a:r>
              <a:rPr lang="zh-CN"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电刷换向器、独立励磁回路、绕组元件封闭联接与空间对称分布</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）和两个特殊问题（</a:t>
            </a:r>
            <a:r>
              <a:rPr lang="zh-CN"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换向、电枢反应</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）。两个平衡方程（</a:t>
            </a:r>
            <a:r>
              <a:rPr lang="zh-CN"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电势平衡与功率平衡</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），一种统一描述（图示特性</a:t>
            </a:r>
            <a:r>
              <a:rPr lang="zh-CN"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机械特性</a:t>
            </a:r>
            <a:r>
              <a:rPr lang="en-US"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(n=f(Tem)</a:t>
            </a:r>
            <a:r>
              <a:rPr lang="zh-CN"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与转速特性</a:t>
            </a:r>
            <a:r>
              <a:rPr lang="en-US"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n=f(</a:t>
            </a:r>
            <a:r>
              <a:rPr lang="en-US" altLang="zh-CN" sz="2800" b="1" kern="100" dirty="0" err="1">
                <a:solidFill>
                  <a:srgbClr val="FF0000"/>
                </a:solidFill>
                <a:latin typeface="楷体" panose="02010609060101010101" pitchFamily="49" charset="-122"/>
                <a:ea typeface="楷体" panose="02010609060101010101" pitchFamily="49" charset="-122"/>
                <a:cs typeface="Times New Roman" panose="02020603050405020304" pitchFamily="18" charset="0"/>
              </a:rPr>
              <a:t>Ia</a:t>
            </a:r>
            <a:r>
              <a:rPr lang="en-US" altLang="zh-CN" sz="2800" b="1"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a:t>
            </a:r>
          </a:p>
          <a:p>
            <a:pPr algn="just">
              <a:spcAft>
                <a:spcPts val="0"/>
              </a:spcAft>
            </a:pPr>
            <a:r>
              <a:rPr lang="en-US" altLang="zh-CN" sz="2800" b="1" kern="100" dirty="0">
                <a:solidFill>
                  <a:srgbClr val="7030A0"/>
                </a:solidFill>
                <a:latin typeface="楷体" panose="02010609060101010101" pitchFamily="49" charset="-122"/>
                <a:ea typeface="楷体" panose="02010609060101010101" pitchFamily="49" charset="-122"/>
              </a:rPr>
              <a:t> </a:t>
            </a:r>
            <a:endParaRPr lang="zh-CN" altLang="zh-CN" sz="2800" kern="100" dirty="0">
              <a:latin typeface="楷体" panose="02010609060101010101" pitchFamily="49" charset="-122"/>
              <a:ea typeface="楷体" panose="02010609060101010101" pitchFamily="49" charset="-122"/>
            </a:endParaRPr>
          </a:p>
          <a:p>
            <a:pPr algn="just">
              <a:spcAft>
                <a:spcPts val="0"/>
              </a:spcAft>
            </a:pPr>
            <a:r>
              <a:rPr lang="zh-CN" altLang="zh-CN" sz="2800" b="1" kern="100" dirty="0">
                <a:solidFill>
                  <a:srgbClr val="7030A0"/>
                </a:solidFill>
                <a:latin typeface="楷体" panose="02010609060101010101" pitchFamily="49" charset="-122"/>
                <a:ea typeface="楷体" panose="02010609060101010101" pitchFamily="49" charset="-122"/>
              </a:rPr>
              <a:t>吧啦吧啦</a:t>
            </a:r>
            <a:r>
              <a:rPr lang="en-US" altLang="zh-CN" sz="2800" b="1" kern="100" dirty="0">
                <a:solidFill>
                  <a:srgbClr val="7030A0"/>
                </a:solidFill>
                <a:latin typeface="楷体" panose="02010609060101010101" pitchFamily="49" charset="-122"/>
                <a:ea typeface="楷体" panose="02010609060101010101" pitchFamily="49" charset="-122"/>
              </a:rPr>
              <a:t>Tips</a:t>
            </a:r>
            <a:r>
              <a:rPr lang="zh-CN" altLang="zh-CN" sz="2800" b="1" kern="100" dirty="0">
                <a:solidFill>
                  <a:srgbClr val="7030A0"/>
                </a:solidFill>
                <a:latin typeface="楷体" panose="02010609060101010101" pitchFamily="49" charset="-122"/>
                <a:ea typeface="楷体" panose="02010609060101010101" pitchFamily="49" charset="-122"/>
              </a:rPr>
              <a:t>：学习不仅是要掌握专业知识，同时需要形成符合自身的合理、客观、理性、批判的思维方法。</a:t>
            </a:r>
            <a:endParaRPr lang="zh-CN" altLang="zh-CN" sz="2800" kern="100" dirty="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73B34B3-1432-4053-90C7-E0228297BE5F}" type="slidenum">
              <a:rPr lang="en-US" altLang="zh-CN" smtClean="0"/>
              <a:pPr/>
              <a:t>2</a:t>
            </a:fld>
            <a:endParaRPr lang="en-US" altLang="zh-CN"/>
          </a:p>
        </p:txBody>
      </p:sp>
    </p:spTree>
    <p:extLst>
      <p:ext uri="{BB962C8B-B14F-4D97-AF65-F5344CB8AC3E}">
        <p14:creationId xmlns:p14="http://schemas.microsoft.com/office/powerpoint/2010/main" val="4196142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76847548"/>
              </p:ext>
            </p:extLst>
          </p:nvPr>
        </p:nvGraphicFramePr>
        <p:xfrm>
          <a:off x="179512" y="1653952"/>
          <a:ext cx="4133850" cy="1152525"/>
        </p:xfrm>
        <a:graphic>
          <a:graphicData uri="http://schemas.openxmlformats.org/presentationml/2006/ole">
            <mc:AlternateContent xmlns:mc="http://schemas.openxmlformats.org/markup-compatibility/2006">
              <mc:Choice xmlns:v="urn:schemas-microsoft-com:vml" Requires="v">
                <p:oleObj spid="_x0000_s15410" r:id="rId3" imgW="2501900" imgH="692150" progId="MSDraw">
                  <p:embed/>
                </p:oleObj>
              </mc:Choice>
              <mc:Fallback>
                <p:oleObj r:id="rId3" imgW="2501900" imgH="692150" progId="MSDraw">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653952"/>
                        <a:ext cx="413385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01164774"/>
              </p:ext>
            </p:extLst>
          </p:nvPr>
        </p:nvGraphicFramePr>
        <p:xfrm>
          <a:off x="179512" y="2886899"/>
          <a:ext cx="6086475" cy="1619250"/>
        </p:xfrm>
        <a:graphic>
          <a:graphicData uri="http://schemas.openxmlformats.org/presentationml/2006/ole">
            <mc:AlternateContent xmlns:mc="http://schemas.openxmlformats.org/markup-compatibility/2006">
              <mc:Choice xmlns:v="urn:schemas-microsoft-com:vml" Requires="v">
                <p:oleObj spid="_x0000_s15411" r:id="rId5" imgW="4273550" imgH="1135063" progId="MSDraw">
                  <p:embed/>
                </p:oleObj>
              </mc:Choice>
              <mc:Fallback>
                <p:oleObj r:id="rId5" imgW="4273550" imgH="1135063" progId="MSDraw">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2886899"/>
                        <a:ext cx="6086475" cy="1619250"/>
                      </a:xfrm>
                      <a:prstGeom prst="rect">
                        <a:avLst/>
                      </a:prstGeom>
                      <a:solidFill>
                        <a:srgbClr val="CCFFCC"/>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98067503"/>
              </p:ext>
            </p:extLst>
          </p:nvPr>
        </p:nvGraphicFramePr>
        <p:xfrm>
          <a:off x="179512" y="5340127"/>
          <a:ext cx="2695575" cy="476250"/>
        </p:xfrm>
        <a:graphic>
          <a:graphicData uri="http://schemas.openxmlformats.org/presentationml/2006/ole">
            <mc:AlternateContent xmlns:mc="http://schemas.openxmlformats.org/markup-compatibility/2006">
              <mc:Choice xmlns:v="urn:schemas-microsoft-com:vml" Requires="v">
                <p:oleObj spid="_x0000_s15412" name="公式" r:id="rId7" imgW="1308100" imgH="228600" progId="Equation.3">
                  <p:embed/>
                </p:oleObj>
              </mc:Choice>
              <mc:Fallback>
                <p:oleObj name="公式" r:id="rId7" imgW="13081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5340127"/>
                        <a:ext cx="26955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48431212"/>
              </p:ext>
            </p:extLst>
          </p:nvPr>
        </p:nvGraphicFramePr>
        <p:xfrm>
          <a:off x="179512" y="5816377"/>
          <a:ext cx="1543050" cy="485775"/>
        </p:xfrm>
        <a:graphic>
          <a:graphicData uri="http://schemas.openxmlformats.org/presentationml/2006/ole">
            <mc:AlternateContent xmlns:mc="http://schemas.openxmlformats.org/markup-compatibility/2006">
              <mc:Choice xmlns:v="urn:schemas-microsoft-com:vml" Requires="v">
                <p:oleObj spid="_x0000_s15413" name="公式" r:id="rId9" imgW="736600" imgH="228600" progId="Equation.3">
                  <p:embed/>
                </p:oleObj>
              </mc:Choice>
              <mc:Fallback>
                <p:oleObj name="公式" r:id="rId9" imgW="736600" imgH="2286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512" y="5816377"/>
                        <a:ext cx="15430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82974280"/>
              </p:ext>
            </p:extLst>
          </p:nvPr>
        </p:nvGraphicFramePr>
        <p:xfrm>
          <a:off x="3341812" y="5101868"/>
          <a:ext cx="1943100" cy="771525"/>
        </p:xfrm>
        <a:graphic>
          <a:graphicData uri="http://schemas.openxmlformats.org/presentationml/2006/ole">
            <mc:AlternateContent xmlns:mc="http://schemas.openxmlformats.org/markup-compatibility/2006">
              <mc:Choice xmlns:v="urn:schemas-microsoft-com:vml" Requires="v">
                <p:oleObj spid="_x0000_s15414" name="公式" r:id="rId11" imgW="1079032" imgH="431613" progId="Equation.3">
                  <p:embed/>
                </p:oleObj>
              </mc:Choice>
              <mc:Fallback>
                <p:oleObj name="公式" r:id="rId11" imgW="1079032" imgH="431613"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1812" y="5101868"/>
                        <a:ext cx="19431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42782047"/>
              </p:ext>
            </p:extLst>
          </p:nvPr>
        </p:nvGraphicFramePr>
        <p:xfrm>
          <a:off x="3308372" y="5749703"/>
          <a:ext cx="1666875" cy="552450"/>
        </p:xfrm>
        <a:graphic>
          <a:graphicData uri="http://schemas.openxmlformats.org/presentationml/2006/ole">
            <mc:AlternateContent xmlns:mc="http://schemas.openxmlformats.org/markup-compatibility/2006">
              <mc:Choice xmlns:v="urn:schemas-microsoft-com:vml" Requires="v">
                <p:oleObj spid="_x0000_s15415" name="公式" r:id="rId13" imgW="672808" imgH="228501" progId="Equation.3">
                  <p:embed/>
                </p:oleObj>
              </mc:Choice>
              <mc:Fallback>
                <p:oleObj name="公式" r:id="rId13" imgW="672808" imgH="228501"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8372" y="5749703"/>
                        <a:ext cx="16668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179512" y="840577"/>
            <a:ext cx="588013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685800" algn="l"/>
              </a:tabLst>
              <a:defRPr>
                <a:solidFill>
                  <a:schemeClr val="tx1"/>
                </a:solidFill>
                <a:latin typeface="Arial" panose="020B0604020202020204" pitchFamily="34" charset="0"/>
              </a:defRPr>
            </a:lvl1pPr>
            <a:lvl2pPr eaLnBrk="0" hangingPunct="0">
              <a:tabLst>
                <a:tab pos="685800" algn="l"/>
              </a:tabLst>
              <a:defRPr>
                <a:solidFill>
                  <a:schemeClr val="tx1"/>
                </a:solidFill>
                <a:latin typeface="Arial" panose="020B0604020202020204" pitchFamily="34" charset="0"/>
              </a:defRPr>
            </a:lvl2pPr>
            <a:lvl3pPr eaLnBrk="0" hangingPunct="0">
              <a:tabLst>
                <a:tab pos="685800" algn="l"/>
              </a:tabLst>
              <a:defRPr>
                <a:solidFill>
                  <a:schemeClr val="tx1"/>
                </a:solidFill>
                <a:latin typeface="Arial" panose="020B0604020202020204" pitchFamily="34" charset="0"/>
              </a:defRPr>
            </a:lvl3pPr>
            <a:lvl4pPr eaLnBrk="0" hangingPunct="0">
              <a:tabLst>
                <a:tab pos="685800" algn="l"/>
              </a:tabLst>
              <a:defRPr>
                <a:solidFill>
                  <a:schemeClr val="tx1"/>
                </a:solidFill>
                <a:latin typeface="Arial" panose="020B0604020202020204" pitchFamily="34" charset="0"/>
              </a:defRPr>
            </a:lvl4pPr>
            <a:lvl5pPr eaLnBrk="0" hangingPunct="0">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685800" algn="l"/>
              </a:tabLst>
            </a:pPr>
            <a:r>
              <a:rPr kumimoji="0" lang="zh-CN" altLang="en-US"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二、</a:t>
            </a:r>
            <a:r>
              <a:rPr kumimoji="0" 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他励式直流电动机的基本调速方式</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转速调节的机电变化</a:t>
            </a:r>
            <a:r>
              <a:rPr kumimoji="0" lang="zh-CN" sz="26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过程分析</a:t>
            </a:r>
            <a:endParaRPr kumimoji="0" lang="zh-CN" sz="8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179512" y="280647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p:cNvSpPr>
            <a:spLocks noChangeArrowheads="1"/>
          </p:cNvSpPr>
          <p:nvPr/>
        </p:nvSpPr>
        <p:spPr bwMode="auto">
          <a:xfrm>
            <a:off x="179512" y="488292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直流电机调速的</a:t>
            </a: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个基本方程</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179512" y="58163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179512" y="630215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2"/>
          <p:cNvSpPr>
            <a:spLocks noChangeArrowheads="1"/>
          </p:cNvSpPr>
          <p:nvPr/>
        </p:nvSpPr>
        <p:spPr bwMode="auto">
          <a:xfrm>
            <a:off x="179512" y="75308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5519108" y="4494099"/>
            <a:ext cx="3570208"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分析：</a:t>
            </a:r>
            <a:r>
              <a:rPr kumimoji="0" 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不考虑电枢电感</a:t>
            </a:r>
            <a:endParaRPr kumimoji="0" lang="en-US" alt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的影响时调速动态过程</a:t>
            </a:r>
            <a:endParaRPr kumimoji="0" lang="en-US" alt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中在机械特性图上相点</a:t>
            </a:r>
            <a:endParaRPr kumimoji="0" lang="en-US" alt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0" i="0" u="none" strike="noStrike" cap="none" normalizeH="0" baseline="0" dirty="0" err="1">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T,n</a:t>
            </a:r>
            <a:r>
              <a:rPr kumimoji="0" lang="en-US" alt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沿</a:t>
            </a:r>
            <a:r>
              <a:rPr kumimoji="0" lang="en-US" alt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n=f(T)</a:t>
            </a:r>
            <a:r>
              <a:rPr kumimoji="0" lang="zh-CN" altLang="en-US"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曲线的运</a:t>
            </a:r>
            <a:endParaRPr kumimoji="0" lang="en-US" alt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动（若考虑其影响则是惯</a:t>
            </a:r>
            <a:endParaRPr kumimoji="0" lang="en-US" altLang="zh-CN"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CC"/>
                </a:solidFill>
                <a:effectLst/>
                <a:latin typeface="楷体" panose="02010609060101010101" pitchFamily="49" charset="-122"/>
                <a:ea typeface="楷体" panose="02010609060101010101" pitchFamily="49" charset="-122"/>
                <a:cs typeface="Times New Roman" panose="02020603050405020304" pitchFamily="18" charset="0"/>
              </a:rPr>
              <a:t>性曲线变化）</a:t>
            </a: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5" name="灯片编号占位符 14"/>
          <p:cNvSpPr>
            <a:spLocks noGrp="1"/>
          </p:cNvSpPr>
          <p:nvPr>
            <p:ph type="sldNum" sz="quarter" idx="12"/>
          </p:nvPr>
        </p:nvSpPr>
        <p:spPr/>
        <p:txBody>
          <a:bodyPr/>
          <a:lstStyle/>
          <a:p>
            <a:fld id="{76D830B0-DF59-4281-898F-AF208100B213}" type="slidenum">
              <a:rPr lang="en-US" altLang="zh-CN" smtClean="0"/>
              <a:pPr/>
              <a:t>20</a:t>
            </a:fld>
            <a:endParaRPr lang="en-US" altLang="zh-CN"/>
          </a:p>
        </p:txBody>
      </p:sp>
      <p:sp>
        <p:nvSpPr>
          <p:cNvPr id="16" name="文本框 15"/>
          <p:cNvSpPr txBox="1"/>
          <p:nvPr/>
        </p:nvSpPr>
        <p:spPr>
          <a:xfrm>
            <a:off x="5724128" y="2204864"/>
            <a:ext cx="2723823" cy="369332"/>
          </a:xfrm>
          <a:prstGeom prst="rect">
            <a:avLst/>
          </a:prstGeom>
          <a:noFill/>
        </p:spPr>
        <p:txBody>
          <a:bodyPr wrap="none" rtlCol="0">
            <a:spAutoFit/>
          </a:bodyPr>
          <a:lstStyle/>
          <a:p>
            <a:r>
              <a:rPr lang="zh-CN" altLang="en-US" dirty="0" smtClean="0"/>
              <a:t>负载被折算后的机理结果</a:t>
            </a:r>
            <a:endParaRPr lang="zh-CN" altLang="en-US" dirty="0"/>
          </a:p>
        </p:txBody>
      </p:sp>
      <p:cxnSp>
        <p:nvCxnSpPr>
          <p:cNvPr id="18" name="直接箭头连接符 17"/>
          <p:cNvCxnSpPr/>
          <p:nvPr/>
        </p:nvCxnSpPr>
        <p:spPr>
          <a:xfrm flipH="1">
            <a:off x="5148064" y="2574196"/>
            <a:ext cx="576064" cy="494764"/>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05016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96859228"/>
              </p:ext>
            </p:extLst>
          </p:nvPr>
        </p:nvGraphicFramePr>
        <p:xfrm>
          <a:off x="107504" y="1535088"/>
          <a:ext cx="2466975" cy="476250"/>
        </p:xfrm>
        <a:graphic>
          <a:graphicData uri="http://schemas.openxmlformats.org/presentationml/2006/ole">
            <mc:AlternateContent xmlns:mc="http://schemas.openxmlformats.org/markup-compatibility/2006">
              <mc:Choice xmlns:v="urn:schemas-microsoft-com:vml" Requires="v">
                <p:oleObj spid="_x0000_s16426" name="公式" r:id="rId3" imgW="1269449" imgH="241195" progId="Equation.3">
                  <p:embed/>
                </p:oleObj>
              </mc:Choice>
              <mc:Fallback>
                <p:oleObj name="公式" r:id="rId3" imgW="1269449"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535088"/>
                        <a:ext cx="24669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74004240"/>
              </p:ext>
            </p:extLst>
          </p:nvPr>
        </p:nvGraphicFramePr>
        <p:xfrm>
          <a:off x="6372200" y="1566175"/>
          <a:ext cx="866775" cy="447675"/>
        </p:xfrm>
        <a:graphic>
          <a:graphicData uri="http://schemas.openxmlformats.org/presentationml/2006/ole">
            <mc:AlternateContent xmlns:mc="http://schemas.openxmlformats.org/markup-compatibility/2006">
              <mc:Choice xmlns:v="urn:schemas-microsoft-com:vml" Requires="v">
                <p:oleObj spid="_x0000_s16427" name="公式" r:id="rId5" imgW="431613" imgH="215806" progId="Equation.3">
                  <p:embed/>
                </p:oleObj>
              </mc:Choice>
              <mc:Fallback>
                <p:oleObj name="公式" r:id="rId5" imgW="431613" imgH="21580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00" y="1566175"/>
                        <a:ext cx="8667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88877734"/>
              </p:ext>
            </p:extLst>
          </p:nvPr>
        </p:nvGraphicFramePr>
        <p:xfrm>
          <a:off x="121945" y="2041598"/>
          <a:ext cx="1404391" cy="422913"/>
        </p:xfrm>
        <a:graphic>
          <a:graphicData uri="http://schemas.openxmlformats.org/presentationml/2006/ole">
            <mc:AlternateContent xmlns:mc="http://schemas.openxmlformats.org/markup-compatibility/2006">
              <mc:Choice xmlns:v="urn:schemas-microsoft-com:vml" Requires="v">
                <p:oleObj spid="_x0000_s16428" name="公式" r:id="rId7" imgW="761669" imgH="228501" progId="Equation.3">
                  <p:embed/>
                </p:oleObj>
              </mc:Choice>
              <mc:Fallback>
                <p:oleObj name="公式" r:id="rId7" imgW="761669" imgH="228501"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45" y="2041598"/>
                        <a:ext cx="1404391" cy="422913"/>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38686171"/>
              </p:ext>
            </p:extLst>
          </p:nvPr>
        </p:nvGraphicFramePr>
        <p:xfrm>
          <a:off x="211125" y="2519973"/>
          <a:ext cx="5438775" cy="1200150"/>
        </p:xfrm>
        <a:graphic>
          <a:graphicData uri="http://schemas.openxmlformats.org/presentationml/2006/ole">
            <mc:AlternateContent xmlns:mc="http://schemas.openxmlformats.org/markup-compatibility/2006">
              <mc:Choice xmlns:v="urn:schemas-microsoft-com:vml" Requires="v">
                <p:oleObj spid="_x0000_s16429" name="公式" r:id="rId9" imgW="2603500" imgH="558800" progId="Equation.3">
                  <p:embed/>
                </p:oleObj>
              </mc:Choice>
              <mc:Fallback>
                <p:oleObj name="公式" r:id="rId9" imgW="2603500" imgH="558800"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125" y="2519973"/>
                        <a:ext cx="5438775" cy="1200150"/>
                      </a:xfrm>
                      <a:prstGeom prst="rect">
                        <a:avLst/>
                      </a:prstGeom>
                      <a:solidFill>
                        <a:srgbClr val="FFCC99"/>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78516420"/>
              </p:ext>
            </p:extLst>
          </p:nvPr>
        </p:nvGraphicFramePr>
        <p:xfrm>
          <a:off x="5941192" y="2464511"/>
          <a:ext cx="3049997" cy="2548665"/>
        </p:xfrm>
        <a:graphic>
          <a:graphicData uri="http://schemas.openxmlformats.org/presentationml/2006/ole">
            <mc:AlternateContent xmlns:mc="http://schemas.openxmlformats.org/markup-compatibility/2006">
              <mc:Choice xmlns:v="urn:schemas-microsoft-com:vml" Requires="v">
                <p:oleObj spid="_x0000_s16430" r:id="rId11" imgW="1616075" imgH="1352550" progId="MSDraw">
                  <p:embed/>
                </p:oleObj>
              </mc:Choice>
              <mc:Fallback>
                <p:oleObj r:id="rId11" imgW="1616075" imgH="1352550" progId="MSDraw">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1192" y="2464511"/>
                        <a:ext cx="3049997" cy="2548665"/>
                      </a:xfrm>
                      <a:prstGeom prst="rect">
                        <a:avLst/>
                      </a:prstGeom>
                      <a:noFill/>
                    </p:spPr>
                  </p:pic>
                </p:oleObj>
              </mc:Fallback>
            </mc:AlternateContent>
          </a:graphicData>
        </a:graphic>
      </p:graphicFrame>
      <p:sp>
        <p:nvSpPr>
          <p:cNvPr id="7" name="Rectangle 6"/>
          <p:cNvSpPr>
            <a:spLocks noChangeArrowheads="1"/>
          </p:cNvSpPr>
          <p:nvPr/>
        </p:nvSpPr>
        <p:spPr bwMode="auto">
          <a:xfrm>
            <a:off x="107504" y="6206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107504" y="921768"/>
            <a:ext cx="336823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1</a:t>
            </a:r>
            <a:r>
              <a:rPr kumimoji="0" lang="zh-CN" altLang="en-US"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改变电枢电路电阻</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2466974" y="1534999"/>
            <a:ext cx="6677026" cy="158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增大；因机械能量不能突变，</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4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不变</a:t>
            </a:r>
            <a:r>
              <a:rPr lang="zh-CN" altLang="en-US" sz="2400"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a:t>
            </a:r>
          </a:p>
          <a:p>
            <a:pPr lvl="0" eaLnBrk="0" hangingPunct="0"/>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eaLnBrk="0" hangingPunct="0"/>
            <a:endParaRPr lang="zh-CN" altLang="zh-CN" sz="7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107504" y="3748176"/>
            <a:ext cx="5542396"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旧的平衡打破之后，系统有能力通过</a:t>
            </a:r>
            <a:r>
              <a:rPr kumimoji="0" lang="zh-CN" sz="26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自身的调节</a:t>
            </a: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稳定在新的平衡点</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起调节作用的关键</a:t>
            </a: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E</a:t>
            </a:r>
            <a:r>
              <a:rPr kumimoji="0" lang="en-US" altLang="zh-CN" sz="2600" b="0" i="0" u="none" strike="noStrike" cap="none" normalizeH="0" baseline="-3000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－电动运行时候，发电机</a:t>
            </a:r>
            <a:r>
              <a:rPr kumimoji="0" lang="zh-CN" altLang="en-US" sz="2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原理对功率平衡的</a:t>
            </a: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重要性</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3" name="矩形 12"/>
          <p:cNvSpPr/>
          <p:nvPr/>
        </p:nvSpPr>
        <p:spPr>
          <a:xfrm>
            <a:off x="1661562" y="2002846"/>
            <a:ext cx="800219" cy="461665"/>
          </a:xfrm>
          <a:prstGeom prst="rect">
            <a:avLst/>
          </a:prstGeom>
        </p:spPr>
        <p:txBody>
          <a:bodyPr wrap="none">
            <a:spAutoFit/>
          </a:bodyPr>
          <a:lstStyle/>
          <a:p>
            <a:pPr lvl="0" eaLnBrk="0" hangingPunct="0"/>
            <a:r>
              <a:rPr lang="zh-CN" altLang="zh-CN" sz="24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不变</a:t>
            </a:r>
            <a:endParaRPr lang="zh-CN" altLang="zh-CN" sz="2400" dirty="0">
              <a:solidFill>
                <a:srgbClr val="C00000"/>
              </a:solidFill>
            </a:endParaRPr>
          </a:p>
        </p:txBody>
      </p:sp>
      <p:sp>
        <p:nvSpPr>
          <p:cNvPr id="10" name="灯片编号占位符 9"/>
          <p:cNvSpPr>
            <a:spLocks noGrp="1"/>
          </p:cNvSpPr>
          <p:nvPr>
            <p:ph type="sldNum" sz="quarter" idx="12"/>
          </p:nvPr>
        </p:nvSpPr>
        <p:spPr/>
        <p:txBody>
          <a:bodyPr/>
          <a:lstStyle/>
          <a:p>
            <a:fld id="{76D830B0-DF59-4281-898F-AF208100B213}" type="slidenum">
              <a:rPr lang="en-US" altLang="zh-CN" smtClean="0"/>
              <a:pPr/>
              <a:t>21</a:t>
            </a:fld>
            <a:endParaRPr lang="en-US" altLang="zh-CN"/>
          </a:p>
        </p:txBody>
      </p:sp>
    </p:spTree>
    <p:extLst>
      <p:ext uri="{BB962C8B-B14F-4D97-AF65-F5344CB8AC3E}">
        <p14:creationId xmlns:p14="http://schemas.microsoft.com/office/powerpoint/2010/main" val="2896125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04554108"/>
              </p:ext>
            </p:extLst>
          </p:nvPr>
        </p:nvGraphicFramePr>
        <p:xfrm>
          <a:off x="7843962" y="906488"/>
          <a:ext cx="1276350" cy="409575"/>
        </p:xfrm>
        <a:graphic>
          <a:graphicData uri="http://schemas.openxmlformats.org/presentationml/2006/ole">
            <mc:AlternateContent xmlns:mc="http://schemas.openxmlformats.org/markup-compatibility/2006">
              <mc:Choice xmlns:v="urn:schemas-microsoft-com:vml" Requires="v">
                <p:oleObj spid="_x0000_s17469" name="公式" r:id="rId3" imgW="711200" imgH="228600" progId="Equation.3">
                  <p:embed/>
                </p:oleObj>
              </mc:Choice>
              <mc:Fallback>
                <p:oleObj name="公式" r:id="rId3" imgW="7112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962" y="906488"/>
                        <a:ext cx="12763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32827057"/>
              </p:ext>
            </p:extLst>
          </p:nvPr>
        </p:nvGraphicFramePr>
        <p:xfrm>
          <a:off x="467544" y="2061245"/>
          <a:ext cx="4745017" cy="498726"/>
        </p:xfrm>
        <a:graphic>
          <a:graphicData uri="http://schemas.openxmlformats.org/presentationml/2006/ole">
            <mc:AlternateContent xmlns:mc="http://schemas.openxmlformats.org/markup-compatibility/2006">
              <mc:Choice xmlns:v="urn:schemas-microsoft-com:vml" Requires="v">
                <p:oleObj spid="_x0000_s17470" name="公式" r:id="rId5" imgW="2184400" imgH="228600" progId="Equation.3">
                  <p:embed/>
                </p:oleObj>
              </mc:Choice>
              <mc:Fallback>
                <p:oleObj name="公式" r:id="rId5" imgW="21844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061245"/>
                        <a:ext cx="4745017" cy="498726"/>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89407659"/>
              </p:ext>
            </p:extLst>
          </p:nvPr>
        </p:nvGraphicFramePr>
        <p:xfrm>
          <a:off x="2122570" y="2466058"/>
          <a:ext cx="4676775" cy="857250"/>
        </p:xfrm>
        <a:graphic>
          <a:graphicData uri="http://schemas.openxmlformats.org/presentationml/2006/ole">
            <mc:AlternateContent xmlns:mc="http://schemas.openxmlformats.org/markup-compatibility/2006">
              <mc:Choice xmlns:v="urn:schemas-microsoft-com:vml" Requires="v">
                <p:oleObj spid="_x0000_s17471" name="公式" r:id="rId7" imgW="2349500" imgH="431800" progId="Equation.3">
                  <p:embed/>
                </p:oleObj>
              </mc:Choice>
              <mc:Fallback>
                <p:oleObj name="公式" r:id="rId7" imgW="23495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2570" y="2466058"/>
                        <a:ext cx="467677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44180890"/>
              </p:ext>
            </p:extLst>
          </p:nvPr>
        </p:nvGraphicFramePr>
        <p:xfrm>
          <a:off x="467544" y="3340933"/>
          <a:ext cx="5035746" cy="452028"/>
        </p:xfrm>
        <a:graphic>
          <a:graphicData uri="http://schemas.openxmlformats.org/presentationml/2006/ole">
            <mc:AlternateContent xmlns:mc="http://schemas.openxmlformats.org/markup-compatibility/2006">
              <mc:Choice xmlns:v="urn:schemas-microsoft-com:vml" Requires="v">
                <p:oleObj spid="_x0000_s17472" name="公式" r:id="rId9" imgW="2565400" imgH="228600" progId="Equation.3">
                  <p:embed/>
                </p:oleObj>
              </mc:Choice>
              <mc:Fallback>
                <p:oleObj name="公式" r:id="rId9" imgW="25654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3340933"/>
                        <a:ext cx="5035746" cy="452028"/>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20886253"/>
              </p:ext>
            </p:extLst>
          </p:nvPr>
        </p:nvGraphicFramePr>
        <p:xfrm>
          <a:off x="5903029" y="3311756"/>
          <a:ext cx="2251455" cy="416365"/>
        </p:xfrm>
        <a:graphic>
          <a:graphicData uri="http://schemas.openxmlformats.org/presentationml/2006/ole">
            <mc:AlternateContent xmlns:mc="http://schemas.openxmlformats.org/markup-compatibility/2006">
              <mc:Choice xmlns:v="urn:schemas-microsoft-com:vml" Requires="v">
                <p:oleObj spid="_x0000_s17473" name="公式" r:id="rId11" imgW="1244600" imgH="228600" progId="Equation.3">
                  <p:embed/>
                </p:oleObj>
              </mc:Choice>
              <mc:Fallback>
                <p:oleObj name="公式" r:id="rId11" imgW="1244600" imgH="22860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3029" y="3311756"/>
                        <a:ext cx="2251455" cy="416365"/>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89858281"/>
              </p:ext>
            </p:extLst>
          </p:nvPr>
        </p:nvGraphicFramePr>
        <p:xfrm>
          <a:off x="1538662" y="3817872"/>
          <a:ext cx="4186353" cy="720148"/>
        </p:xfrm>
        <a:graphic>
          <a:graphicData uri="http://schemas.openxmlformats.org/presentationml/2006/ole">
            <mc:AlternateContent xmlns:mc="http://schemas.openxmlformats.org/markup-compatibility/2006">
              <mc:Choice xmlns:v="urn:schemas-microsoft-com:vml" Requires="v">
                <p:oleObj spid="_x0000_s17474" name="公式" r:id="rId13" imgW="2298700" imgH="393700" progId="Equation.3">
                  <p:embed/>
                </p:oleObj>
              </mc:Choice>
              <mc:Fallback>
                <p:oleObj name="公式" r:id="rId13" imgW="2298700" imgH="393700"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8662" y="3817872"/>
                        <a:ext cx="4186353" cy="72014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35709323"/>
              </p:ext>
            </p:extLst>
          </p:nvPr>
        </p:nvGraphicFramePr>
        <p:xfrm>
          <a:off x="168495" y="4892780"/>
          <a:ext cx="5334796" cy="1029986"/>
        </p:xfrm>
        <a:graphic>
          <a:graphicData uri="http://schemas.openxmlformats.org/presentationml/2006/ole">
            <mc:AlternateContent xmlns:mc="http://schemas.openxmlformats.org/markup-compatibility/2006">
              <mc:Choice xmlns:v="urn:schemas-microsoft-com:vml" Requires="v">
                <p:oleObj spid="_x0000_s17475" name="公式" r:id="rId15" imgW="4940280" imgH="952200" progId="Equation.3">
                  <p:embed/>
                </p:oleObj>
              </mc:Choice>
              <mc:Fallback>
                <p:oleObj name="公式" r:id="rId15" imgW="4940280" imgH="952200" progId="Equation.3">
                  <p:embed/>
                  <p:pic>
                    <p:nvPicPr>
                      <p:cNvPr id="0" name="Object 2"/>
                      <p:cNvPicPr>
                        <a:picLocks noChangeAspect="1" noChangeArrowheads="1"/>
                      </p:cNvPicPr>
                      <p:nvPr/>
                    </p:nvPicPr>
                    <p:blipFill>
                      <a:blip r:embed="rId16"/>
                      <a:srcRect/>
                      <a:stretch>
                        <a:fillRect/>
                      </a:stretch>
                    </p:blipFill>
                    <p:spPr bwMode="auto">
                      <a:xfrm>
                        <a:off x="168495" y="4892780"/>
                        <a:ext cx="5334796" cy="1029986"/>
                      </a:xfrm>
                      <a:prstGeom prst="rect">
                        <a:avLst/>
                      </a:prstGeom>
                      <a:noFill/>
                    </p:spPr>
                  </p:pic>
                </p:oleObj>
              </mc:Fallback>
            </mc:AlternateContent>
          </a:graphicData>
        </a:graphic>
      </p:graphicFrame>
      <p:sp>
        <p:nvSpPr>
          <p:cNvPr id="10" name="Rectangle 9"/>
          <p:cNvSpPr>
            <a:spLocks noChangeArrowheads="1"/>
          </p:cNvSpPr>
          <p:nvPr/>
        </p:nvSpPr>
        <p:spPr bwMode="auto">
          <a:xfrm>
            <a:off x="0" y="906488"/>
            <a:ext cx="79656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例：例</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他励</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在</a:t>
            </a:r>
            <a:r>
              <a:rPr kumimoji="0" lang="zh-CN" altLang="en-US"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额定工况</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运行时，在电枢回路串入</a:t>
            </a:r>
            <a:endParaRPr kumimoji="0" lang="zh-CN" altLang="en-US" sz="2400" b="0" i="0" u="none" strike="noStrike" cap="none" normalizeH="0" baseline="0" dirty="0">
              <a:ln>
                <a:noFill/>
              </a:ln>
              <a:solidFill>
                <a:schemeClr val="tx1"/>
              </a:solidFill>
              <a:effectLst/>
            </a:endParaRPr>
          </a:p>
        </p:txBody>
      </p:sp>
      <p:sp>
        <p:nvSpPr>
          <p:cNvPr id="11" name="Rectangle 10"/>
          <p:cNvSpPr>
            <a:spLocks noChangeArrowheads="1"/>
          </p:cNvSpPr>
          <p:nvPr/>
        </p:nvSpPr>
        <p:spPr bwMode="auto">
          <a:xfrm>
            <a:off x="0" y="1234952"/>
            <a:ext cx="818685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求串入时电动机的转矩、</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稳定后的转速。</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解：因串入电阻瞬间，转速不能突变，反电势仍是额定值：</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endParaRPr>
          </a:p>
        </p:txBody>
      </p:sp>
      <p:sp>
        <p:nvSpPr>
          <p:cNvPr id="12" name="Rectangle 11"/>
          <p:cNvSpPr>
            <a:spLocks noChangeArrowheads="1"/>
          </p:cNvSpPr>
          <p:nvPr/>
        </p:nvSpPr>
        <p:spPr bwMode="auto">
          <a:xfrm>
            <a:off x="0" y="2424624"/>
            <a:ext cx="214033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故此时有：</a:t>
            </a:r>
            <a:endParaRPr kumimoji="0" lang="zh-CN" altLang="en-US" sz="2400" b="0" i="0" u="none" strike="noStrike" cap="none" normalizeH="0" baseline="0" dirty="0">
              <a:ln>
                <a:noFill/>
              </a:ln>
              <a:solidFill>
                <a:schemeClr val="tx1"/>
              </a:solidFill>
              <a:effectLst/>
            </a:endParaRPr>
          </a:p>
        </p:txBody>
      </p:sp>
      <p:sp>
        <p:nvSpPr>
          <p:cNvPr id="13" name="Rectangle 12"/>
          <p:cNvSpPr>
            <a:spLocks noChangeArrowheads="1"/>
          </p:cNvSpPr>
          <p:nvPr/>
        </p:nvSpPr>
        <p:spPr bwMode="auto">
          <a:xfrm>
            <a:off x="0" y="37566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5212561" y="3254787"/>
            <a:ext cx="340029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(&lt;                            </a:t>
            </a: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0" y="568074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0" y="697614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矩形 17"/>
          <p:cNvSpPr/>
          <p:nvPr/>
        </p:nvSpPr>
        <p:spPr>
          <a:xfrm>
            <a:off x="166425" y="3921361"/>
            <a:ext cx="1569660" cy="461665"/>
          </a:xfrm>
          <a:prstGeom prst="rect">
            <a:avLst/>
          </a:prstGeom>
        </p:spPr>
        <p:txBody>
          <a:bodyPr wrap="none">
            <a:spAutoFit/>
          </a:bodyPr>
          <a:lstStyle/>
          <a:p>
            <a:r>
              <a:rPr lang="en-US" altLang="zh-CN" sz="2400" kern="100" dirty="0">
                <a:latin typeface="Times New Roman" panose="02020603050405020304" pitchFamily="18" charset="0"/>
                <a:ea typeface="黑体" panose="02010609060101010101" pitchFamily="49" charset="-122"/>
              </a:rPr>
              <a:t>n</a:t>
            </a:r>
            <a:r>
              <a:rPr lang="zh-CN" altLang="zh-CN" sz="2400" kern="100" dirty="0">
                <a:latin typeface="Times New Roman" panose="02020603050405020304" pitchFamily="18" charset="0"/>
                <a:ea typeface="黑体" panose="02010609060101010101" pitchFamily="49" charset="-122"/>
                <a:cs typeface="Times New Roman" panose="02020603050405020304" pitchFamily="18" charset="0"/>
              </a:rPr>
              <a:t>稳定后，</a:t>
            </a:r>
            <a:endParaRPr lang="zh-CN" altLang="en-US" sz="2400" dirty="0"/>
          </a:p>
        </p:txBody>
      </p:sp>
      <p:sp>
        <p:nvSpPr>
          <p:cNvPr id="9" name="灯片编号占位符 8"/>
          <p:cNvSpPr>
            <a:spLocks noGrp="1"/>
          </p:cNvSpPr>
          <p:nvPr>
            <p:ph type="sldNum" sz="quarter" idx="12"/>
          </p:nvPr>
        </p:nvSpPr>
        <p:spPr/>
        <p:txBody>
          <a:bodyPr/>
          <a:lstStyle/>
          <a:p>
            <a:fld id="{76D830B0-DF59-4281-898F-AF208100B213}" type="slidenum">
              <a:rPr lang="en-US" altLang="zh-CN" smtClean="0"/>
              <a:pPr/>
              <a:t>22</a:t>
            </a:fld>
            <a:endParaRPr lang="en-US" altLang="zh-CN"/>
          </a:p>
        </p:txBody>
      </p:sp>
      <p:graphicFrame>
        <p:nvGraphicFramePr>
          <p:cNvPr id="19" name="对象 18"/>
          <p:cNvGraphicFramePr>
            <a:graphicFrameLocks noChangeAspect="1"/>
          </p:cNvGraphicFramePr>
          <p:nvPr>
            <p:extLst>
              <p:ext uri="{D42A27DB-BD31-4B8C-83A1-F6EECF244321}">
                <p14:modId xmlns:p14="http://schemas.microsoft.com/office/powerpoint/2010/main" val="2279086721"/>
              </p:ext>
            </p:extLst>
          </p:nvPr>
        </p:nvGraphicFramePr>
        <p:xfrm>
          <a:off x="5575273" y="3689053"/>
          <a:ext cx="3592721" cy="3145958"/>
        </p:xfrm>
        <a:graphic>
          <a:graphicData uri="http://schemas.openxmlformats.org/presentationml/2006/ole">
            <mc:AlternateContent xmlns:mc="http://schemas.openxmlformats.org/markup-compatibility/2006">
              <mc:Choice xmlns:v="urn:schemas-microsoft-com:vml" Requires="v">
                <p:oleObj spid="_x0000_s17476" r:id="rId17" imgW="1333500" imgH="1166813" progId="MSDraw">
                  <p:embed/>
                </p:oleObj>
              </mc:Choice>
              <mc:Fallback>
                <p:oleObj r:id="rId17" imgW="1333500" imgH="1166813" progId="MSDraw">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75273" y="3689053"/>
                        <a:ext cx="3592721" cy="3145958"/>
                      </a:xfrm>
                      <a:prstGeom prst="rect">
                        <a:avLst/>
                      </a:prstGeom>
                      <a:noFill/>
                    </p:spPr>
                  </p:pic>
                </p:oleObj>
              </mc:Fallback>
            </mc:AlternateContent>
          </a:graphicData>
        </a:graphic>
      </p:graphicFrame>
    </p:spTree>
    <p:extLst>
      <p:ext uri="{BB962C8B-B14F-4D97-AF65-F5344CB8AC3E}">
        <p14:creationId xmlns:p14="http://schemas.microsoft.com/office/powerpoint/2010/main" val="2923684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64408881"/>
              </p:ext>
            </p:extLst>
          </p:nvPr>
        </p:nvGraphicFramePr>
        <p:xfrm>
          <a:off x="1907704" y="1317824"/>
          <a:ext cx="7116762" cy="415925"/>
        </p:xfrm>
        <a:graphic>
          <a:graphicData uri="http://schemas.openxmlformats.org/presentationml/2006/ole">
            <mc:AlternateContent xmlns:mc="http://schemas.openxmlformats.org/markup-compatibility/2006">
              <mc:Choice xmlns:v="urn:schemas-microsoft-com:vml" Requires="v">
                <p:oleObj spid="_x0000_s18476" name="公式" r:id="rId3" imgW="5715000" imgH="317160" progId="Equation.3">
                  <p:embed/>
                </p:oleObj>
              </mc:Choice>
              <mc:Fallback>
                <p:oleObj name="公式" r:id="rId3" imgW="5715000" imgH="317160" progId="Equation.3">
                  <p:embed/>
                  <p:pic>
                    <p:nvPicPr>
                      <p:cNvPr id="0" name="Object 9"/>
                      <p:cNvPicPr>
                        <a:picLocks noChangeAspect="1" noChangeArrowheads="1"/>
                      </p:cNvPicPr>
                      <p:nvPr/>
                    </p:nvPicPr>
                    <p:blipFill>
                      <a:blip r:embed="rId4"/>
                      <a:srcRect/>
                      <a:stretch>
                        <a:fillRect/>
                      </a:stretch>
                    </p:blipFill>
                    <p:spPr bwMode="auto">
                      <a:xfrm>
                        <a:off x="1907704" y="1317824"/>
                        <a:ext cx="7116762" cy="415925"/>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05143040"/>
              </p:ext>
            </p:extLst>
          </p:nvPr>
        </p:nvGraphicFramePr>
        <p:xfrm>
          <a:off x="180566" y="2408325"/>
          <a:ext cx="7239000" cy="838200"/>
        </p:xfrm>
        <a:graphic>
          <a:graphicData uri="http://schemas.openxmlformats.org/presentationml/2006/ole">
            <mc:AlternateContent xmlns:mc="http://schemas.openxmlformats.org/markup-compatibility/2006">
              <mc:Choice xmlns:v="urn:schemas-microsoft-com:vml" Requires="v">
                <p:oleObj spid="_x0000_s18477" name="公式" r:id="rId5" imgW="3822700" imgH="444500" progId="Equation.3">
                  <p:embed/>
                </p:oleObj>
              </mc:Choice>
              <mc:Fallback>
                <p:oleObj name="公式" r:id="rId5" imgW="3822700" imgH="444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566" y="2408325"/>
                        <a:ext cx="7239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53647379"/>
              </p:ext>
            </p:extLst>
          </p:nvPr>
        </p:nvGraphicFramePr>
        <p:xfrm>
          <a:off x="2287287" y="3236862"/>
          <a:ext cx="6357596" cy="791473"/>
        </p:xfrm>
        <a:graphic>
          <a:graphicData uri="http://schemas.openxmlformats.org/presentationml/2006/ole">
            <mc:AlternateContent xmlns:mc="http://schemas.openxmlformats.org/markup-compatibility/2006">
              <mc:Choice xmlns:v="urn:schemas-microsoft-com:vml" Requires="v">
                <p:oleObj spid="_x0000_s18478" name="公式" r:id="rId7" imgW="3505200" imgH="431800" progId="Equation.3">
                  <p:embed/>
                </p:oleObj>
              </mc:Choice>
              <mc:Fallback>
                <p:oleObj name="公式" r:id="rId7" imgW="35052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7287" y="3236862"/>
                        <a:ext cx="6357596" cy="791473"/>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17676663"/>
              </p:ext>
            </p:extLst>
          </p:nvPr>
        </p:nvGraphicFramePr>
        <p:xfrm>
          <a:off x="136209" y="4015809"/>
          <a:ext cx="6264696" cy="774016"/>
        </p:xfrm>
        <a:graphic>
          <a:graphicData uri="http://schemas.openxmlformats.org/presentationml/2006/ole">
            <mc:AlternateContent xmlns:mc="http://schemas.openxmlformats.org/markup-compatibility/2006">
              <mc:Choice xmlns:v="urn:schemas-microsoft-com:vml" Requires="v">
                <p:oleObj spid="_x0000_s18479" name="公式" r:id="rId9" imgW="3530600" imgH="431800" progId="Equation.3">
                  <p:embed/>
                </p:oleObj>
              </mc:Choice>
              <mc:Fallback>
                <p:oleObj name="公式" r:id="rId9" imgW="3530600" imgH="431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209" y="4015809"/>
                        <a:ext cx="6264696" cy="774016"/>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94202807"/>
              </p:ext>
            </p:extLst>
          </p:nvPr>
        </p:nvGraphicFramePr>
        <p:xfrm>
          <a:off x="170302" y="4797619"/>
          <a:ext cx="3435087" cy="766567"/>
        </p:xfrm>
        <a:graphic>
          <a:graphicData uri="http://schemas.openxmlformats.org/presentationml/2006/ole">
            <mc:AlternateContent xmlns:mc="http://schemas.openxmlformats.org/markup-compatibility/2006">
              <mc:Choice xmlns:v="urn:schemas-microsoft-com:vml" Requires="v">
                <p:oleObj spid="_x0000_s18480" name="公式" r:id="rId11" imgW="1930400" imgH="431800" progId="Equation.3">
                  <p:embed/>
                </p:oleObj>
              </mc:Choice>
              <mc:Fallback>
                <p:oleObj name="公式" r:id="rId11" imgW="1930400" imgH="4318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302" y="4797619"/>
                        <a:ext cx="3435087" cy="766567"/>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522622869"/>
              </p:ext>
            </p:extLst>
          </p:nvPr>
        </p:nvGraphicFramePr>
        <p:xfrm>
          <a:off x="135603" y="5669061"/>
          <a:ext cx="4752975" cy="447675"/>
        </p:xfrm>
        <a:graphic>
          <a:graphicData uri="http://schemas.openxmlformats.org/presentationml/2006/ole">
            <mc:AlternateContent xmlns:mc="http://schemas.openxmlformats.org/markup-compatibility/2006">
              <mc:Choice xmlns:v="urn:schemas-microsoft-com:vml" Requires="v">
                <p:oleObj spid="_x0000_s18481" name="公式" r:id="rId13" imgW="2413000" imgH="228600" progId="Equation.3">
                  <p:embed/>
                </p:oleObj>
              </mc:Choice>
              <mc:Fallback>
                <p:oleObj name="公式" r:id="rId13" imgW="2413000" imgH="228600"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603" y="5669061"/>
                        <a:ext cx="47529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a:spLocks noChangeArrowheads="1"/>
          </p:cNvSpPr>
          <p:nvPr/>
        </p:nvSpPr>
        <p:spPr bwMode="auto">
          <a:xfrm>
            <a:off x="-47625" y="824608"/>
            <a:ext cx="236154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en-US"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调压调速</a:t>
            </a:r>
            <a:r>
              <a:rPr kumimoji="0" 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106635" y="1277391"/>
            <a:ext cx="20412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已知</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0" y="1690855"/>
            <a:ext cx="1119455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228600" algn="l"/>
              </a:tabLst>
              <a:defRPr>
                <a:solidFill>
                  <a:schemeClr val="tx1"/>
                </a:solidFill>
                <a:latin typeface="Arial" panose="020B0604020202020204" pitchFamily="34" charset="0"/>
              </a:defRPr>
            </a:lvl1pPr>
            <a:lvl2pPr eaLnBrk="0" hangingPunct="0">
              <a:tabLst>
                <a:tab pos="228600" algn="l"/>
              </a:tabLst>
              <a:defRPr>
                <a:solidFill>
                  <a:schemeClr val="tx1"/>
                </a:solidFill>
                <a:latin typeface="Arial" panose="020B0604020202020204" pitchFamily="34" charset="0"/>
              </a:defRPr>
            </a:lvl2pPr>
            <a:lvl3pPr eaLnBrk="0" hangingPunct="0">
              <a:tabLst>
                <a:tab pos="228600" algn="l"/>
              </a:tabLst>
              <a:defRPr>
                <a:solidFill>
                  <a:schemeClr val="tx1"/>
                </a:solidFill>
                <a:latin typeface="Arial" panose="020B0604020202020204" pitchFamily="34" charset="0"/>
              </a:defRPr>
            </a:lvl3pPr>
            <a:lvl4pPr eaLnBrk="0" hangingPunct="0">
              <a:tabLst>
                <a:tab pos="228600" algn="l"/>
              </a:tabLst>
              <a:defRPr>
                <a:solidFill>
                  <a:schemeClr val="tx1"/>
                </a:solidFill>
                <a:latin typeface="Arial" panose="020B0604020202020204" pitchFamily="34" charset="0"/>
              </a:defRPr>
            </a:lvl4pPr>
            <a:lvl5pPr eaLnBrk="0" hangingPunct="0">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228600"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0.5</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倍额定负载下将电枢电压调至</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160V</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，求电动机的稳定运行速度。</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解：电枢电阻的估算：</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p:cNvSpPr>
            <a:spLocks noChangeArrowheads="1"/>
          </p:cNvSpPr>
          <p:nvPr/>
        </p:nvSpPr>
        <p:spPr bwMode="auto">
          <a:xfrm>
            <a:off x="43310" y="3324867"/>
            <a:ext cx="221887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Ce</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的计算：</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0" y="6200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0" y="7572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p:cNvSpPr>
            <a:spLocks noChangeArrowheads="1"/>
          </p:cNvSpPr>
          <p:nvPr/>
        </p:nvSpPr>
        <p:spPr bwMode="auto">
          <a:xfrm>
            <a:off x="0" y="9039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9"/>
          <p:cNvSpPr>
            <a:spLocks noChangeArrowheads="1"/>
          </p:cNvSpPr>
          <p:nvPr/>
        </p:nvSpPr>
        <p:spPr bwMode="auto">
          <a:xfrm>
            <a:off x="0" y="106394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20"/>
          <p:cNvSpPr>
            <a:spLocks noChangeArrowheads="1"/>
          </p:cNvSpPr>
          <p:nvPr/>
        </p:nvSpPr>
        <p:spPr bwMode="auto">
          <a:xfrm>
            <a:off x="0" y="12058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 name="灯片编号占位符 1"/>
          <p:cNvSpPr>
            <a:spLocks noGrp="1"/>
          </p:cNvSpPr>
          <p:nvPr>
            <p:ph type="sldNum" sz="quarter" idx="12"/>
          </p:nvPr>
        </p:nvSpPr>
        <p:spPr/>
        <p:txBody>
          <a:bodyPr/>
          <a:lstStyle/>
          <a:p>
            <a:fld id="{76D830B0-DF59-4281-898F-AF208100B213}" type="slidenum">
              <a:rPr lang="en-US" altLang="zh-CN" smtClean="0"/>
              <a:pPr/>
              <a:t>23</a:t>
            </a:fld>
            <a:endParaRPr lang="en-US" altLang="zh-CN"/>
          </a:p>
        </p:txBody>
      </p:sp>
    </p:spTree>
    <p:extLst>
      <p:ext uri="{BB962C8B-B14F-4D97-AF65-F5344CB8AC3E}">
        <p14:creationId xmlns:p14="http://schemas.microsoft.com/office/powerpoint/2010/main" val="610266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704939724"/>
              </p:ext>
            </p:extLst>
          </p:nvPr>
        </p:nvGraphicFramePr>
        <p:xfrm>
          <a:off x="2614463" y="906488"/>
          <a:ext cx="4829175" cy="695325"/>
        </p:xfrm>
        <a:graphic>
          <a:graphicData uri="http://schemas.openxmlformats.org/presentationml/2006/ole">
            <mc:AlternateContent xmlns:mc="http://schemas.openxmlformats.org/markup-compatibility/2006">
              <mc:Choice xmlns:v="urn:schemas-microsoft-com:vml" Requires="v">
                <p:oleObj spid="_x0000_s19495" name="公式" r:id="rId3" imgW="2730500" imgH="393700" progId="Equation.3">
                  <p:embed/>
                </p:oleObj>
              </mc:Choice>
              <mc:Fallback>
                <p:oleObj name="公式" r:id="rId3" imgW="27305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463" y="906488"/>
                        <a:ext cx="4829175"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45335247"/>
              </p:ext>
            </p:extLst>
          </p:nvPr>
        </p:nvGraphicFramePr>
        <p:xfrm>
          <a:off x="448389" y="1589510"/>
          <a:ext cx="3331523" cy="746084"/>
        </p:xfrm>
        <a:graphic>
          <a:graphicData uri="http://schemas.openxmlformats.org/presentationml/2006/ole">
            <mc:AlternateContent xmlns:mc="http://schemas.openxmlformats.org/markup-compatibility/2006">
              <mc:Choice xmlns:v="urn:schemas-microsoft-com:vml" Requires="v">
                <p:oleObj spid="_x0000_s19496" name="公式" r:id="rId5" imgW="1917700" imgH="431800" progId="Equation.3">
                  <p:embed/>
                </p:oleObj>
              </mc:Choice>
              <mc:Fallback>
                <p:oleObj name="公式" r:id="rId5" imgW="19177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89" y="1589510"/>
                        <a:ext cx="3331523" cy="746084"/>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7607359"/>
              </p:ext>
            </p:extLst>
          </p:nvPr>
        </p:nvGraphicFramePr>
        <p:xfrm>
          <a:off x="413613" y="2442426"/>
          <a:ext cx="4086379" cy="388467"/>
        </p:xfrm>
        <a:graphic>
          <a:graphicData uri="http://schemas.openxmlformats.org/presentationml/2006/ole">
            <mc:AlternateContent xmlns:mc="http://schemas.openxmlformats.org/markup-compatibility/2006">
              <mc:Choice xmlns:v="urn:schemas-microsoft-com:vml" Requires="v">
                <p:oleObj spid="_x0000_s19497" name="公式" r:id="rId7" imgW="2400300" imgH="228600" progId="Equation.3">
                  <p:embed/>
                </p:oleObj>
              </mc:Choice>
              <mc:Fallback>
                <p:oleObj name="公式" r:id="rId7" imgW="2400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613" y="2442426"/>
                        <a:ext cx="4086379" cy="388467"/>
                      </a:xfrm>
                      <a:prstGeom prst="rect">
                        <a:avLst/>
                      </a:prstGeom>
                      <a:noFill/>
                    </p:spPr>
                  </p:pic>
                </p:oleObj>
              </mc:Fallback>
            </mc:AlternateContent>
          </a:graphicData>
        </a:graphic>
      </p:graphicFrame>
      <p:sp>
        <p:nvSpPr>
          <p:cNvPr id="5" name="Rectangle 18"/>
          <p:cNvSpPr>
            <a:spLocks noChangeArrowheads="1"/>
          </p:cNvSpPr>
          <p:nvPr/>
        </p:nvSpPr>
        <p:spPr bwMode="auto">
          <a:xfrm>
            <a:off x="257175" y="906488"/>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调速前的转速为</a:t>
            </a:r>
            <a:endParaRPr kumimoji="0" lang="zh-CN" sz="2400" b="0" i="0" u="none" strike="noStrike" cap="none" normalizeH="0" baseline="0" dirty="0">
              <a:ln>
                <a:noFill/>
              </a:ln>
              <a:solidFill>
                <a:schemeClr val="tx1"/>
              </a:solidFill>
              <a:effectLst/>
            </a:endParaRPr>
          </a:p>
        </p:txBody>
      </p:sp>
      <p:sp>
        <p:nvSpPr>
          <p:cNvPr id="6" name="Rectangle 21"/>
          <p:cNvSpPr>
            <a:spLocks noChangeArrowheads="1"/>
          </p:cNvSpPr>
          <p:nvPr/>
        </p:nvSpPr>
        <p:spPr bwMode="auto">
          <a:xfrm>
            <a:off x="107504" y="2830273"/>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表明调压前后两机械特性平行</a:t>
            </a:r>
            <a:endParaRPr kumimoji="0" lang="zh-CN" sz="2400" b="0" i="0" u="none" strike="noStrike" cap="none" normalizeH="0" baseline="0" dirty="0">
              <a:ln>
                <a:noFill/>
              </a:ln>
              <a:solidFill>
                <a:schemeClr val="tx1"/>
              </a:solidFill>
              <a:effectLst/>
            </a:endParaRPr>
          </a:p>
        </p:txBody>
      </p:sp>
      <p:sp>
        <p:nvSpPr>
          <p:cNvPr id="8" name="Rectangle 6"/>
          <p:cNvSpPr>
            <a:spLocks noChangeArrowheads="1"/>
          </p:cNvSpPr>
          <p:nvPr/>
        </p:nvSpPr>
        <p:spPr bwMode="auto">
          <a:xfrm>
            <a:off x="382037" y="340986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600" b="1" i="0" u="none" strike="noStrike" cap="none" normalizeH="0" baseline="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调磁调速</a:t>
            </a:r>
            <a:r>
              <a:rPr kumimoji="0" lang="zh-CN" altLang="en-US" sz="2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924413910"/>
              </p:ext>
            </p:extLst>
          </p:nvPr>
        </p:nvGraphicFramePr>
        <p:xfrm>
          <a:off x="382037" y="3867067"/>
          <a:ext cx="6134100" cy="2924175"/>
        </p:xfrm>
        <a:graphic>
          <a:graphicData uri="http://schemas.openxmlformats.org/presentationml/2006/ole">
            <mc:AlternateContent xmlns:mc="http://schemas.openxmlformats.org/markup-compatibility/2006">
              <mc:Choice xmlns:v="urn:schemas-microsoft-com:vml" Requires="v">
                <p:oleObj spid="_x0000_s19498" r:id="rId9" imgW="3211513" imgH="1531938" progId="MSDraw">
                  <p:embed/>
                </p:oleObj>
              </mc:Choice>
              <mc:Fallback>
                <p:oleObj r:id="rId9" imgW="3211513" imgH="1531938" progId="MSDraw">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037" y="3867067"/>
                        <a:ext cx="6134100" cy="292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12"/>
          </p:nvPr>
        </p:nvSpPr>
        <p:spPr/>
        <p:txBody>
          <a:bodyPr/>
          <a:lstStyle/>
          <a:p>
            <a:fld id="{76D830B0-DF59-4281-898F-AF208100B213}" type="slidenum">
              <a:rPr lang="en-US" altLang="zh-CN" smtClean="0"/>
              <a:pPr/>
              <a:t>24</a:t>
            </a:fld>
            <a:endParaRPr lang="en-US" altLang="zh-CN"/>
          </a:p>
        </p:txBody>
      </p:sp>
    </p:spTree>
    <p:extLst>
      <p:ext uri="{BB962C8B-B14F-4D97-AF65-F5344CB8AC3E}">
        <p14:creationId xmlns:p14="http://schemas.microsoft.com/office/powerpoint/2010/main" val="1356686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838473314"/>
              </p:ext>
            </p:extLst>
          </p:nvPr>
        </p:nvGraphicFramePr>
        <p:xfrm>
          <a:off x="3347864" y="1720201"/>
          <a:ext cx="4680520" cy="420047"/>
        </p:xfrm>
        <a:graphic>
          <a:graphicData uri="http://schemas.openxmlformats.org/presentationml/2006/ole">
            <mc:AlternateContent xmlns:mc="http://schemas.openxmlformats.org/markup-compatibility/2006">
              <mc:Choice xmlns:v="urn:schemas-microsoft-com:vml" Requires="v">
                <p:oleObj spid="_x0000_s20531" name="公式" r:id="rId3" imgW="2540000" imgH="228600" progId="Equation.3">
                  <p:embed/>
                </p:oleObj>
              </mc:Choice>
              <mc:Fallback>
                <p:oleObj name="公式" r:id="rId3" imgW="25400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720201"/>
                        <a:ext cx="4680520" cy="420047"/>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82588709"/>
              </p:ext>
            </p:extLst>
          </p:nvPr>
        </p:nvGraphicFramePr>
        <p:xfrm>
          <a:off x="0" y="2311762"/>
          <a:ext cx="9144000" cy="458375"/>
        </p:xfrm>
        <a:graphic>
          <a:graphicData uri="http://schemas.openxmlformats.org/presentationml/2006/ole">
            <mc:AlternateContent xmlns:mc="http://schemas.openxmlformats.org/markup-compatibility/2006">
              <mc:Choice xmlns:v="urn:schemas-microsoft-com:vml" Requires="v">
                <p:oleObj spid="_x0000_s20532" name="公式" r:id="rId5" imgW="4203700" imgH="228600" progId="Equation.3">
                  <p:embed/>
                </p:oleObj>
              </mc:Choice>
              <mc:Fallback>
                <p:oleObj name="公式" r:id="rId5" imgW="42037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311762"/>
                        <a:ext cx="9144000" cy="458375"/>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78091770"/>
              </p:ext>
            </p:extLst>
          </p:nvPr>
        </p:nvGraphicFramePr>
        <p:xfrm>
          <a:off x="1435492" y="2874912"/>
          <a:ext cx="1814259" cy="439578"/>
        </p:xfrm>
        <a:graphic>
          <a:graphicData uri="http://schemas.openxmlformats.org/presentationml/2006/ole">
            <mc:AlternateContent xmlns:mc="http://schemas.openxmlformats.org/markup-compatibility/2006">
              <mc:Choice xmlns:v="urn:schemas-microsoft-com:vml" Requires="v">
                <p:oleObj spid="_x0000_s20533" name="公式" r:id="rId7" imgW="952087" imgH="228501" progId="Equation.3">
                  <p:embed/>
                </p:oleObj>
              </mc:Choice>
              <mc:Fallback>
                <p:oleObj name="公式" r:id="rId7" imgW="952087" imgH="22850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5492" y="2874912"/>
                        <a:ext cx="1814259" cy="439578"/>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85727181"/>
              </p:ext>
            </p:extLst>
          </p:nvPr>
        </p:nvGraphicFramePr>
        <p:xfrm>
          <a:off x="118755" y="3422336"/>
          <a:ext cx="5749389" cy="662440"/>
        </p:xfrm>
        <a:graphic>
          <a:graphicData uri="http://schemas.openxmlformats.org/presentationml/2006/ole">
            <mc:AlternateContent xmlns:mc="http://schemas.openxmlformats.org/markup-compatibility/2006">
              <mc:Choice xmlns:v="urn:schemas-microsoft-com:vml" Requires="v">
                <p:oleObj spid="_x0000_s20534" name="公式" r:id="rId9" imgW="2984500" imgH="431800" progId="Equation.3">
                  <p:embed/>
                </p:oleObj>
              </mc:Choice>
              <mc:Fallback>
                <p:oleObj name="公式" r:id="rId9" imgW="2984500" imgH="4318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55" y="3422336"/>
                        <a:ext cx="5749389" cy="66244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52491712"/>
              </p:ext>
            </p:extLst>
          </p:nvPr>
        </p:nvGraphicFramePr>
        <p:xfrm>
          <a:off x="95548" y="4531441"/>
          <a:ext cx="6854626" cy="722467"/>
        </p:xfrm>
        <a:graphic>
          <a:graphicData uri="http://schemas.openxmlformats.org/presentationml/2006/ole">
            <mc:AlternateContent xmlns:mc="http://schemas.openxmlformats.org/markup-compatibility/2006">
              <mc:Choice xmlns:v="urn:schemas-microsoft-com:vml" Requires="v">
                <p:oleObj spid="_x0000_s20535" name="公式" r:id="rId11" imgW="4140200" imgH="431800" progId="Equation.3">
                  <p:embed/>
                </p:oleObj>
              </mc:Choice>
              <mc:Fallback>
                <p:oleObj name="公式" r:id="rId11" imgW="4140200" imgH="4318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548" y="4531441"/>
                        <a:ext cx="6854626" cy="72246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12388414"/>
              </p:ext>
            </p:extLst>
          </p:nvPr>
        </p:nvGraphicFramePr>
        <p:xfrm>
          <a:off x="128340" y="5284429"/>
          <a:ext cx="7429500" cy="400050"/>
        </p:xfrm>
        <a:graphic>
          <a:graphicData uri="http://schemas.openxmlformats.org/presentationml/2006/ole">
            <mc:AlternateContent xmlns:mc="http://schemas.openxmlformats.org/markup-compatibility/2006">
              <mc:Choice xmlns:v="urn:schemas-microsoft-com:vml" Requires="v">
                <p:oleObj spid="_x0000_s20536" name="公式" r:id="rId13" imgW="4229100" imgH="228600" progId="Equation.3">
                  <p:embed/>
                </p:oleObj>
              </mc:Choice>
              <mc:Fallback>
                <p:oleObj name="公式" r:id="rId13" imgW="4229100" imgH="228600"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340" y="5284429"/>
                        <a:ext cx="74295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82150986"/>
              </p:ext>
            </p:extLst>
          </p:nvPr>
        </p:nvGraphicFramePr>
        <p:xfrm>
          <a:off x="128340" y="5766673"/>
          <a:ext cx="1543050" cy="438150"/>
        </p:xfrm>
        <a:graphic>
          <a:graphicData uri="http://schemas.openxmlformats.org/presentationml/2006/ole">
            <mc:AlternateContent xmlns:mc="http://schemas.openxmlformats.org/markup-compatibility/2006">
              <mc:Choice xmlns:v="urn:schemas-microsoft-com:vml" Requires="v">
                <p:oleObj spid="_x0000_s20537" name="公式" r:id="rId15" imgW="800100" imgH="228600" progId="Equation.3">
                  <p:embed/>
                </p:oleObj>
              </mc:Choice>
              <mc:Fallback>
                <p:oleObj name="公式" r:id="rId15" imgW="800100" imgH="228600" progId="Equation.3">
                  <p:embed/>
                  <p:pic>
                    <p:nvPicPr>
                      <p:cNvPr id="0" name="Object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340" y="5766673"/>
                        <a:ext cx="15430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a:spLocks noChangeArrowheads="1"/>
          </p:cNvSpPr>
          <p:nvPr/>
        </p:nvSpPr>
        <p:spPr bwMode="auto">
          <a:xfrm>
            <a:off x="107504" y="881807"/>
            <a:ext cx="695575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例：以例</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4</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在</a:t>
            </a:r>
            <a:r>
              <a:rPr kumimoji="0" lang="zh-CN" altLang="en-US"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额定状态</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时将磁通降低</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10</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分析弱磁后的机械特性，转速特性和调速过程。</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解：由例</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已知：</a:t>
            </a:r>
            <a:endParaRPr kumimoji="0" lang="zh-CN" altLang="en-US" sz="2400" b="0" i="0" u="none" strike="noStrike" cap="none" normalizeH="0" baseline="0" dirty="0">
              <a:ln>
                <a:noFill/>
              </a:ln>
              <a:solidFill>
                <a:schemeClr val="tx1"/>
              </a:solidFill>
              <a:effectLst/>
            </a:endParaRPr>
          </a:p>
        </p:txBody>
      </p:sp>
      <p:sp>
        <p:nvSpPr>
          <p:cNvPr id="10" name="Rectangle 9"/>
          <p:cNvSpPr>
            <a:spLocks noChangeArrowheads="1"/>
          </p:cNvSpPr>
          <p:nvPr/>
        </p:nvSpPr>
        <p:spPr bwMode="auto">
          <a:xfrm>
            <a:off x="107504" y="219268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0"/>
          <p:cNvSpPr>
            <a:spLocks noChangeArrowheads="1"/>
          </p:cNvSpPr>
          <p:nvPr/>
        </p:nvSpPr>
        <p:spPr bwMode="auto">
          <a:xfrm>
            <a:off x="0" y="280516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弱磁后：</a:t>
            </a:r>
            <a:endParaRPr kumimoji="0" lang="zh-CN" sz="2400" b="0" i="0" u="none" strike="noStrike" cap="none" normalizeH="0" baseline="0" dirty="0">
              <a:ln>
                <a:noFill/>
              </a:ln>
              <a:solidFill>
                <a:schemeClr val="tx1"/>
              </a:solidFill>
              <a:effectLst/>
            </a:endParaRPr>
          </a:p>
        </p:txBody>
      </p:sp>
      <p:sp>
        <p:nvSpPr>
          <p:cNvPr id="13" name="Rectangle 12"/>
          <p:cNvSpPr>
            <a:spLocks noChangeArrowheads="1"/>
          </p:cNvSpPr>
          <p:nvPr/>
        </p:nvSpPr>
        <p:spPr bwMode="auto">
          <a:xfrm>
            <a:off x="-612576" y="3991827"/>
            <a:ext cx="808426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弱磁瞬间（理想假设）机械能不能突变，</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不能突变：</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07504" y="61455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07950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a:spLocks noChangeArrowheads="1"/>
          </p:cNvSpPr>
          <p:nvPr/>
        </p:nvSpPr>
        <p:spPr bwMode="auto">
          <a:xfrm>
            <a:off x="107504" y="70028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1775183" y="5753676"/>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，电机加速。</a:t>
            </a:r>
            <a:endParaRPr kumimoji="0" lang="zh-CN" sz="2400" b="0" i="0" u="none" strike="noStrike" cap="none" normalizeH="0" baseline="0" dirty="0">
              <a:ln>
                <a:noFill/>
              </a:ln>
              <a:solidFill>
                <a:schemeClr val="tx1"/>
              </a:solidFill>
              <a:effectLst/>
            </a:endParaRPr>
          </a:p>
        </p:txBody>
      </p:sp>
      <p:sp>
        <p:nvSpPr>
          <p:cNvPr id="12" name="灯片编号占位符 11"/>
          <p:cNvSpPr>
            <a:spLocks noGrp="1"/>
          </p:cNvSpPr>
          <p:nvPr>
            <p:ph type="sldNum" sz="quarter" idx="12"/>
          </p:nvPr>
        </p:nvSpPr>
        <p:spPr/>
        <p:txBody>
          <a:bodyPr/>
          <a:lstStyle/>
          <a:p>
            <a:fld id="{76D830B0-DF59-4281-898F-AF208100B213}" type="slidenum">
              <a:rPr lang="en-US" altLang="zh-CN" smtClean="0"/>
              <a:pPr/>
              <a:t>25</a:t>
            </a:fld>
            <a:endParaRPr lang="en-US" altLang="zh-CN"/>
          </a:p>
        </p:txBody>
      </p:sp>
    </p:spTree>
    <p:extLst>
      <p:ext uri="{BB962C8B-B14F-4D97-AF65-F5344CB8AC3E}">
        <p14:creationId xmlns:p14="http://schemas.microsoft.com/office/powerpoint/2010/main" val="1131612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10953019"/>
              </p:ext>
            </p:extLst>
          </p:nvPr>
        </p:nvGraphicFramePr>
        <p:xfrm>
          <a:off x="2621726" y="940717"/>
          <a:ext cx="3822482" cy="1034721"/>
        </p:xfrm>
        <a:graphic>
          <a:graphicData uri="http://schemas.openxmlformats.org/presentationml/2006/ole">
            <mc:AlternateContent xmlns:mc="http://schemas.openxmlformats.org/markup-compatibility/2006">
              <mc:Choice xmlns:v="urn:schemas-microsoft-com:vml" Requires="v">
                <p:oleObj spid="_x0000_s21527" name="公式" r:id="rId3" imgW="2387600" imgH="635000" progId="Equation.3">
                  <p:embed/>
                </p:oleObj>
              </mc:Choice>
              <mc:Fallback>
                <p:oleObj name="公式" r:id="rId3" imgW="2387600" imgH="635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1726" y="940717"/>
                        <a:ext cx="3822482" cy="1034721"/>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92776078"/>
              </p:ext>
            </p:extLst>
          </p:nvPr>
        </p:nvGraphicFramePr>
        <p:xfrm>
          <a:off x="395536" y="1936657"/>
          <a:ext cx="6578953" cy="810388"/>
        </p:xfrm>
        <a:graphic>
          <a:graphicData uri="http://schemas.openxmlformats.org/presentationml/2006/ole">
            <mc:AlternateContent xmlns:mc="http://schemas.openxmlformats.org/markup-compatibility/2006">
              <mc:Choice xmlns:v="urn:schemas-microsoft-com:vml" Requires="v">
                <p:oleObj spid="_x0000_s21528" name="公式" r:id="rId5" imgW="3568700" imgH="431800" progId="Equation.3">
                  <p:embed/>
                </p:oleObj>
              </mc:Choice>
              <mc:Fallback>
                <p:oleObj name="公式" r:id="rId5" imgW="3568700" imgH="4318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936657"/>
                        <a:ext cx="6578953" cy="810388"/>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84082840"/>
              </p:ext>
            </p:extLst>
          </p:nvPr>
        </p:nvGraphicFramePr>
        <p:xfrm>
          <a:off x="279644" y="2808150"/>
          <a:ext cx="5800725" cy="2762250"/>
        </p:xfrm>
        <a:graphic>
          <a:graphicData uri="http://schemas.openxmlformats.org/presentationml/2006/ole">
            <mc:AlternateContent xmlns:mc="http://schemas.openxmlformats.org/markup-compatibility/2006">
              <mc:Choice xmlns:v="urn:schemas-microsoft-com:vml" Requires="v">
                <p:oleObj spid="_x0000_s21529" r:id="rId7" imgW="2478088" imgH="1182688" progId="MSDraw">
                  <p:embed/>
                </p:oleObj>
              </mc:Choice>
              <mc:Fallback>
                <p:oleObj r:id="rId7" imgW="2478088" imgH="1182688" progId="MSDraw">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644" y="2808150"/>
                        <a:ext cx="5800725" cy="276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25152" y="906488"/>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稳定后转矩不变：</a:t>
            </a:r>
            <a:endParaRPr kumimoji="0" lang="zh-CN" sz="2400" b="0" i="0" u="none" strike="noStrike" cap="none" normalizeH="0" baseline="0" dirty="0">
              <a:ln>
                <a:noFill/>
              </a:ln>
              <a:solidFill>
                <a:schemeClr val="tx1"/>
              </a:solidFill>
              <a:effectLst/>
            </a:endParaRPr>
          </a:p>
        </p:txBody>
      </p:sp>
      <p:sp>
        <p:nvSpPr>
          <p:cNvPr id="6" name="Rectangle 5"/>
          <p:cNvSpPr>
            <a:spLocks noChangeArrowheads="1"/>
          </p:cNvSpPr>
          <p:nvPr/>
        </p:nvSpPr>
        <p:spPr bwMode="auto">
          <a:xfrm>
            <a:off x="-25152" y="251844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25152" y="386147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
          <p:cNvSpPr>
            <a:spLocks noChangeArrowheads="1"/>
          </p:cNvSpPr>
          <p:nvPr/>
        </p:nvSpPr>
        <p:spPr bwMode="auto">
          <a:xfrm>
            <a:off x="176483" y="5524324"/>
            <a:ext cx="87129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弱磁时，因励磁电路电磁时间常数影响，励磁电流不能突变，</a:t>
            </a:r>
            <a:endParaRPr kumimoji="0" 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的最大值均不可能达到；理想空载转速也是逐渐变化的。</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相点运动轨迹为曲线。因</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小，弱磁升速过渡过程较长。</a:t>
            </a:r>
            <a:endParaRPr kumimoji="0" lang="zh-CN" altLang="en-US" sz="2400" b="0" i="0" u="none" strike="noStrike" cap="none" normalizeH="0" baseline="0" dirty="0">
              <a:ln>
                <a:noFill/>
              </a:ln>
              <a:solidFill>
                <a:schemeClr val="tx1"/>
              </a:solidFill>
              <a:effectLst/>
            </a:endParaRPr>
          </a:p>
        </p:txBody>
      </p:sp>
      <p:sp>
        <p:nvSpPr>
          <p:cNvPr id="9" name="灯片编号占位符 8"/>
          <p:cNvSpPr>
            <a:spLocks noGrp="1"/>
          </p:cNvSpPr>
          <p:nvPr>
            <p:ph type="sldNum" sz="quarter" idx="12"/>
          </p:nvPr>
        </p:nvSpPr>
        <p:spPr/>
        <p:txBody>
          <a:bodyPr/>
          <a:lstStyle/>
          <a:p>
            <a:fld id="{76D830B0-DF59-4281-898F-AF208100B213}" type="slidenum">
              <a:rPr lang="en-US" altLang="zh-CN" smtClean="0"/>
              <a:pPr/>
              <a:t>26</a:t>
            </a:fld>
            <a:endParaRPr lang="en-US" altLang="zh-CN"/>
          </a:p>
        </p:txBody>
      </p:sp>
    </p:spTree>
    <p:extLst>
      <p:ext uri="{BB962C8B-B14F-4D97-AF65-F5344CB8AC3E}">
        <p14:creationId xmlns:p14="http://schemas.microsoft.com/office/powerpoint/2010/main" val="4090542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268760"/>
            <a:ext cx="7920880" cy="4216539"/>
          </a:xfrm>
          <a:prstGeom prst="rect">
            <a:avLst/>
          </a:prstGeom>
        </p:spPr>
        <p:txBody>
          <a:bodyPr wrap="square">
            <a:spAutoFit/>
          </a:bodyPr>
          <a:lstStyle/>
          <a:p>
            <a:pPr algn="just">
              <a:spcAft>
                <a:spcPts val="0"/>
              </a:spcAft>
            </a:pPr>
            <a:r>
              <a:rPr lang="zh-CN" altLang="en-US" sz="2800" b="1" kern="100" dirty="0">
                <a:solidFill>
                  <a:srgbClr val="000000"/>
                </a:solidFill>
                <a:latin typeface="楷体" panose="02010609060101010101" pitchFamily="49" charset="-122"/>
                <a:ea typeface="楷体" panose="02010609060101010101" pitchFamily="49" charset="-122"/>
              </a:rPr>
              <a:t>本小节</a:t>
            </a:r>
            <a:r>
              <a:rPr lang="zh-CN" altLang="zh-CN" sz="2800" b="1" kern="100" dirty="0">
                <a:solidFill>
                  <a:srgbClr val="000000"/>
                </a:solidFill>
                <a:latin typeface="楷体" panose="02010609060101010101" pitchFamily="49" charset="-122"/>
                <a:ea typeface="楷体" panose="02010609060101010101" pitchFamily="49" charset="-122"/>
              </a:rPr>
              <a:t>思考题：</a:t>
            </a:r>
            <a:endParaRPr lang="zh-CN" altLang="zh-CN" sz="2800" b="1" kern="100" dirty="0">
              <a:latin typeface="楷体" panose="02010609060101010101" pitchFamily="49" charset="-122"/>
              <a:ea typeface="楷体" panose="02010609060101010101" pitchFamily="49" charset="-122"/>
            </a:endParaRPr>
          </a:p>
          <a:p>
            <a:pPr marL="342900" indent="-342900" algn="just">
              <a:spcAft>
                <a:spcPts val="0"/>
              </a:spcAft>
              <a:buFont typeface="Arial" panose="020B0604020202020204" pitchFamily="34" charset="0"/>
              <a:buChar char="•"/>
            </a:pPr>
            <a:r>
              <a:rPr lang="zh-CN" altLang="zh-CN" sz="2400" kern="100" dirty="0">
                <a:solidFill>
                  <a:srgbClr val="000000"/>
                </a:solidFill>
                <a:latin typeface="楷体" panose="02010609060101010101" pitchFamily="49" charset="-122"/>
                <a:ea typeface="楷体" panose="02010609060101010101" pitchFamily="49" charset="-122"/>
              </a:rPr>
              <a:t>直流电机有哪几种调速方法？调速的目的是什么？调速的本质特征是什么？（</a:t>
            </a:r>
            <a:r>
              <a:rPr lang="zh-CN" altLang="zh-CN" sz="2400" kern="100" dirty="0">
                <a:solidFill>
                  <a:srgbClr val="FF0000"/>
                </a:solidFill>
                <a:latin typeface="楷体" panose="02010609060101010101" pitchFamily="49" charset="-122"/>
                <a:ea typeface="楷体" panose="02010609060101010101" pitchFamily="49" charset="-122"/>
              </a:rPr>
              <a:t>通过调节电磁转矩高效满足能量转换需求</a:t>
            </a:r>
            <a:r>
              <a:rPr lang="zh-CN" altLang="zh-CN" sz="2400" kern="100" dirty="0">
                <a:solidFill>
                  <a:srgbClr val="000000"/>
                </a:solidFill>
                <a:latin typeface="楷体" panose="02010609060101010101" pitchFamily="49" charset="-122"/>
                <a:ea typeface="楷体" panose="02010609060101010101" pitchFamily="49" charset="-122"/>
              </a:rPr>
              <a:t>）</a:t>
            </a:r>
            <a:endParaRPr lang="zh-CN" altLang="zh-CN" sz="2400" kern="100" dirty="0">
              <a:latin typeface="楷体" panose="02010609060101010101" pitchFamily="49" charset="-122"/>
              <a:ea typeface="楷体" panose="02010609060101010101" pitchFamily="49" charset="-122"/>
            </a:endParaRPr>
          </a:p>
          <a:p>
            <a:pPr marL="342900" indent="-342900" algn="just">
              <a:spcAft>
                <a:spcPts val="0"/>
              </a:spcAft>
              <a:buFont typeface="Arial" panose="020B0604020202020204" pitchFamily="34" charset="0"/>
              <a:buChar char="•"/>
            </a:pPr>
            <a:r>
              <a:rPr lang="zh-CN" altLang="zh-CN" sz="2400" kern="100" dirty="0">
                <a:solidFill>
                  <a:srgbClr val="000000"/>
                </a:solidFill>
                <a:latin typeface="楷体" panose="02010609060101010101" pitchFamily="49" charset="-122"/>
                <a:ea typeface="楷体" panose="02010609060101010101" pitchFamily="49" charset="-122"/>
              </a:rPr>
              <a:t>他励和并励对直流电动机运行转速影响的主要区别是什么？（调压调速</a:t>
            </a:r>
            <a:r>
              <a:rPr lang="zh-CN" altLang="zh-CN" sz="2400" kern="100" dirty="0" smtClean="0">
                <a:solidFill>
                  <a:srgbClr val="000000"/>
                </a:solidFill>
                <a:latin typeface="楷体" panose="02010609060101010101" pitchFamily="49" charset="-122"/>
                <a:ea typeface="楷体" panose="02010609060101010101" pitchFamily="49" charset="-122"/>
              </a:rPr>
              <a:t>，转速受</a:t>
            </a:r>
            <a:r>
              <a:rPr lang="zh-CN" altLang="zh-CN" sz="2400" kern="100" dirty="0">
                <a:solidFill>
                  <a:srgbClr val="000000"/>
                </a:solidFill>
                <a:latin typeface="楷体" panose="02010609060101010101" pitchFamily="49" charset="-122"/>
                <a:ea typeface="楷体" panose="02010609060101010101" pitchFamily="49" charset="-122"/>
              </a:rPr>
              <a:t>负载</a:t>
            </a:r>
            <a:r>
              <a:rPr lang="zh-CN" altLang="zh-CN" sz="2400" kern="100" dirty="0" smtClean="0">
                <a:solidFill>
                  <a:srgbClr val="000000"/>
                </a:solidFill>
                <a:latin typeface="楷体" panose="02010609060101010101" pitchFamily="49" charset="-122"/>
                <a:ea typeface="楷体" panose="02010609060101010101" pitchFamily="49" charset="-122"/>
              </a:rPr>
              <a:t>影响</a:t>
            </a:r>
            <a:r>
              <a:rPr lang="zh-CN" altLang="en-US" sz="2400" kern="100" dirty="0" smtClean="0">
                <a:solidFill>
                  <a:srgbClr val="000000"/>
                </a:solidFill>
                <a:latin typeface="楷体" panose="02010609060101010101" pitchFamily="49" charset="-122"/>
                <a:ea typeface="楷体" panose="02010609060101010101" pitchFamily="49" charset="-122"/>
              </a:rPr>
              <a:t>小</a:t>
            </a:r>
            <a:r>
              <a:rPr lang="zh-CN" altLang="zh-CN" sz="2400" kern="100" dirty="0" smtClean="0">
                <a:solidFill>
                  <a:srgbClr val="000000"/>
                </a:solidFill>
                <a:latin typeface="楷体" panose="02010609060101010101" pitchFamily="49" charset="-122"/>
                <a:ea typeface="楷体" panose="02010609060101010101" pitchFamily="49" charset="-122"/>
              </a:rPr>
              <a:t>）</a:t>
            </a:r>
            <a:endParaRPr lang="zh-CN" altLang="zh-CN" sz="2400" kern="100" dirty="0">
              <a:latin typeface="楷体" panose="02010609060101010101" pitchFamily="49" charset="-122"/>
              <a:ea typeface="楷体" panose="02010609060101010101" pitchFamily="49" charset="-122"/>
            </a:endParaRPr>
          </a:p>
          <a:p>
            <a:pPr marL="342900" indent="-342900" algn="just">
              <a:spcAft>
                <a:spcPts val="0"/>
              </a:spcAft>
              <a:buFont typeface="Arial" panose="020B0604020202020204" pitchFamily="34" charset="0"/>
              <a:buChar char="•"/>
            </a:pPr>
            <a:r>
              <a:rPr lang="zh-CN" altLang="zh-CN" sz="2400" kern="100" dirty="0">
                <a:solidFill>
                  <a:srgbClr val="000000"/>
                </a:solidFill>
                <a:latin typeface="楷体" panose="02010609060101010101" pitchFamily="49" charset="-122"/>
                <a:ea typeface="楷体" panose="02010609060101010101" pitchFamily="49" charset="-122"/>
              </a:rPr>
              <a:t>如果一台并励直流电动机在运行中励磁回路突然开路会发生什么情况？</a:t>
            </a:r>
            <a:endParaRPr lang="zh-CN" altLang="zh-CN" sz="2400" kern="100" dirty="0">
              <a:latin typeface="楷体" panose="02010609060101010101" pitchFamily="49" charset="-122"/>
              <a:ea typeface="楷体" panose="02010609060101010101" pitchFamily="49" charset="-122"/>
            </a:endParaRPr>
          </a:p>
          <a:p>
            <a:pPr marL="342900" indent="-342900" algn="just">
              <a:spcAft>
                <a:spcPts val="0"/>
              </a:spcAft>
              <a:buFont typeface="Arial" panose="020B0604020202020204" pitchFamily="34" charset="0"/>
              <a:buChar char="•"/>
            </a:pPr>
            <a:r>
              <a:rPr lang="zh-CN" altLang="zh-CN" sz="2400" kern="100" dirty="0">
                <a:solidFill>
                  <a:srgbClr val="000000"/>
                </a:solidFill>
                <a:latin typeface="楷体" panose="02010609060101010101" pitchFamily="49" charset="-122"/>
                <a:ea typeface="楷体" panose="02010609060101010101" pitchFamily="49" charset="-122"/>
              </a:rPr>
              <a:t>如果直流电压不能调节，为什么在直流电动机起动时要在电枢回路串入起动电阻？</a:t>
            </a:r>
            <a:endParaRPr lang="zh-CN" altLang="zh-CN" sz="2400" kern="100" dirty="0">
              <a:latin typeface="楷体" panose="02010609060101010101" pitchFamily="49" charset="-122"/>
              <a:ea typeface="楷体" panose="02010609060101010101" pitchFamily="49" charset="-122"/>
            </a:endParaRPr>
          </a:p>
          <a:p>
            <a:pPr marL="342900" indent="-342900" algn="just">
              <a:spcAft>
                <a:spcPts val="0"/>
              </a:spcAft>
              <a:buFont typeface="Arial" panose="020B0604020202020204" pitchFamily="34" charset="0"/>
              <a:buChar char="•"/>
            </a:pPr>
            <a:r>
              <a:rPr lang="zh-CN" altLang="zh-CN" sz="2400" kern="100" dirty="0">
                <a:solidFill>
                  <a:srgbClr val="000000"/>
                </a:solidFill>
                <a:latin typeface="楷体" panose="02010609060101010101" pitchFamily="49" charset="-122"/>
                <a:ea typeface="楷体" panose="02010609060101010101" pitchFamily="49" charset="-122"/>
              </a:rPr>
              <a:t>他励直流电动机如何改变旋转方向？</a:t>
            </a:r>
            <a:endParaRPr lang="zh-CN" altLang="zh-CN" sz="2400" kern="100" dirty="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76D830B0-DF59-4281-898F-AF208100B213}" type="slidenum">
              <a:rPr lang="en-US" altLang="zh-CN" smtClean="0"/>
              <a:pPr/>
              <a:t>27</a:t>
            </a:fld>
            <a:endParaRPr lang="en-US" altLang="zh-CN"/>
          </a:p>
        </p:txBody>
      </p:sp>
    </p:spTree>
    <p:extLst>
      <p:ext uri="{BB962C8B-B14F-4D97-AF65-F5344CB8AC3E}">
        <p14:creationId xmlns:p14="http://schemas.microsoft.com/office/powerpoint/2010/main" val="1621595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B63B1A32-67FB-4846-B2B5-52B5FA13ED39}"/>
              </a:ext>
            </a:extLst>
          </p:cNvPr>
          <p:cNvGraphicFramePr>
            <a:graphicFrameLocks noChangeAspect="1"/>
          </p:cNvGraphicFramePr>
          <p:nvPr>
            <p:extLst>
              <p:ext uri="{D42A27DB-BD31-4B8C-83A1-F6EECF244321}">
                <p14:modId xmlns:p14="http://schemas.microsoft.com/office/powerpoint/2010/main" val="671713164"/>
              </p:ext>
            </p:extLst>
          </p:nvPr>
        </p:nvGraphicFramePr>
        <p:xfrm>
          <a:off x="6978204" y="1669284"/>
          <a:ext cx="654050" cy="431800"/>
        </p:xfrm>
        <a:graphic>
          <a:graphicData uri="http://schemas.openxmlformats.org/presentationml/2006/ole">
            <mc:AlternateContent xmlns:mc="http://schemas.openxmlformats.org/markup-compatibility/2006">
              <mc:Choice xmlns:v="urn:schemas-microsoft-com:vml" Requires="v">
                <p:oleObj spid="_x0000_s22586" r:id="rId4" imgW="330200" imgH="228600" progId="Equation.3">
                  <p:embed/>
                </p:oleObj>
              </mc:Choice>
              <mc:Fallback>
                <p:oleObj r:id="rId4" imgW="33020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8204" y="1669284"/>
                        <a:ext cx="6540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 xmlns:a16="http://schemas.microsoft.com/office/drawing/2014/main" id="{1FF5171F-D29F-4C30-B75A-32E05E1F6530}"/>
              </a:ext>
            </a:extLst>
          </p:cNvPr>
          <p:cNvGraphicFramePr>
            <a:graphicFrameLocks noChangeAspect="1"/>
          </p:cNvGraphicFramePr>
          <p:nvPr>
            <p:extLst>
              <p:ext uri="{D42A27DB-BD31-4B8C-83A1-F6EECF244321}">
                <p14:modId xmlns:p14="http://schemas.microsoft.com/office/powerpoint/2010/main" val="3186125439"/>
              </p:ext>
            </p:extLst>
          </p:nvPr>
        </p:nvGraphicFramePr>
        <p:xfrm>
          <a:off x="5808200" y="1972065"/>
          <a:ext cx="679450" cy="469900"/>
        </p:xfrm>
        <a:graphic>
          <a:graphicData uri="http://schemas.openxmlformats.org/presentationml/2006/ole">
            <mc:AlternateContent xmlns:mc="http://schemas.openxmlformats.org/markup-compatibility/2006">
              <mc:Choice xmlns:v="urn:schemas-microsoft-com:vml" Requires="v">
                <p:oleObj spid="_x0000_s22587" r:id="rId6" imgW="317087" imgH="215619" progId="Equation.3">
                  <p:embed/>
                </p:oleObj>
              </mc:Choice>
              <mc:Fallback>
                <p:oleObj r:id="rId6" imgW="317087" imgH="215619"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8200" y="1972065"/>
                        <a:ext cx="6794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 xmlns:a16="http://schemas.microsoft.com/office/drawing/2014/main" id="{AAB6E765-40C2-4060-8F90-C996753D6F8F}"/>
              </a:ext>
            </a:extLst>
          </p:cNvPr>
          <p:cNvGraphicFramePr>
            <a:graphicFrameLocks noChangeAspect="1"/>
          </p:cNvGraphicFramePr>
          <p:nvPr>
            <p:extLst>
              <p:ext uri="{D42A27DB-BD31-4B8C-83A1-F6EECF244321}">
                <p14:modId xmlns:p14="http://schemas.microsoft.com/office/powerpoint/2010/main" val="2780113092"/>
              </p:ext>
            </p:extLst>
          </p:nvPr>
        </p:nvGraphicFramePr>
        <p:xfrm>
          <a:off x="263079" y="2842254"/>
          <a:ext cx="1987550" cy="939800"/>
        </p:xfrm>
        <a:graphic>
          <a:graphicData uri="http://schemas.openxmlformats.org/presentationml/2006/ole">
            <mc:AlternateContent xmlns:mc="http://schemas.openxmlformats.org/markup-compatibility/2006">
              <mc:Choice xmlns:v="urn:schemas-microsoft-com:vml" Requires="v">
                <p:oleObj spid="_x0000_s22588" r:id="rId8" imgW="901309" imgH="431613" progId="Equation.3">
                  <p:embed/>
                </p:oleObj>
              </mc:Choice>
              <mc:Fallback>
                <p:oleObj r:id="rId8" imgW="901309" imgH="43161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079" y="2842254"/>
                        <a:ext cx="1987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 xmlns:a16="http://schemas.microsoft.com/office/drawing/2014/main" id="{799D069F-D0D3-4B3D-BA32-A368FF02BD06}"/>
              </a:ext>
            </a:extLst>
          </p:cNvPr>
          <p:cNvGraphicFramePr>
            <a:graphicFrameLocks noChangeAspect="1"/>
          </p:cNvGraphicFramePr>
          <p:nvPr>
            <p:extLst>
              <p:ext uri="{D42A27DB-BD31-4B8C-83A1-F6EECF244321}">
                <p14:modId xmlns:p14="http://schemas.microsoft.com/office/powerpoint/2010/main" val="2563799830"/>
              </p:ext>
            </p:extLst>
          </p:nvPr>
        </p:nvGraphicFramePr>
        <p:xfrm>
          <a:off x="172178" y="3978353"/>
          <a:ext cx="2298700" cy="774700"/>
        </p:xfrm>
        <a:graphic>
          <a:graphicData uri="http://schemas.openxmlformats.org/presentationml/2006/ole">
            <mc:AlternateContent xmlns:mc="http://schemas.openxmlformats.org/markup-compatibility/2006">
              <mc:Choice xmlns:v="urn:schemas-microsoft-com:vml" Requires="v">
                <p:oleObj spid="_x0000_s22589" r:id="rId10" imgW="1257300" imgH="431800" progId="Equation.3">
                  <p:embed/>
                </p:oleObj>
              </mc:Choice>
              <mc:Fallback>
                <p:oleObj r:id="rId10" imgW="1257300" imgH="43180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178" y="3978353"/>
                        <a:ext cx="229870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 xmlns:a16="http://schemas.microsoft.com/office/drawing/2014/main" id="{F553D738-A154-4F03-A09E-114D96782BCD}"/>
              </a:ext>
            </a:extLst>
          </p:cNvPr>
          <p:cNvGraphicFramePr>
            <a:graphicFrameLocks noChangeAspect="1"/>
          </p:cNvGraphicFramePr>
          <p:nvPr>
            <p:extLst>
              <p:ext uri="{D42A27DB-BD31-4B8C-83A1-F6EECF244321}">
                <p14:modId xmlns:p14="http://schemas.microsoft.com/office/powerpoint/2010/main" val="3094703819"/>
              </p:ext>
            </p:extLst>
          </p:nvPr>
        </p:nvGraphicFramePr>
        <p:xfrm>
          <a:off x="2677309" y="4418659"/>
          <a:ext cx="2806700" cy="844550"/>
        </p:xfrm>
        <a:graphic>
          <a:graphicData uri="http://schemas.openxmlformats.org/presentationml/2006/ole">
            <mc:AlternateContent xmlns:mc="http://schemas.openxmlformats.org/markup-compatibility/2006">
              <mc:Choice xmlns:v="urn:schemas-microsoft-com:vml" Requires="v">
                <p:oleObj spid="_x0000_s22590" r:id="rId12" imgW="1459866" imgH="431613" progId="Equation.3">
                  <p:embed/>
                </p:oleObj>
              </mc:Choice>
              <mc:Fallback>
                <p:oleObj r:id="rId12" imgW="1459866" imgH="431613" progId="Equation.3">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7309" y="4418659"/>
                        <a:ext cx="28067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 xmlns:a16="http://schemas.microsoft.com/office/drawing/2014/main" id="{7A61150A-BB0F-44A0-81FF-BD00DCA7A3F9}"/>
              </a:ext>
            </a:extLst>
          </p:cNvPr>
          <p:cNvGraphicFramePr>
            <a:graphicFrameLocks noChangeAspect="1"/>
          </p:cNvGraphicFramePr>
          <p:nvPr>
            <p:extLst>
              <p:ext uri="{D42A27DB-BD31-4B8C-83A1-F6EECF244321}">
                <p14:modId xmlns:p14="http://schemas.microsoft.com/office/powerpoint/2010/main" val="3363285943"/>
              </p:ext>
            </p:extLst>
          </p:nvPr>
        </p:nvGraphicFramePr>
        <p:xfrm>
          <a:off x="93488" y="5479036"/>
          <a:ext cx="5289550" cy="1314450"/>
        </p:xfrm>
        <a:graphic>
          <a:graphicData uri="http://schemas.openxmlformats.org/presentationml/2006/ole">
            <mc:AlternateContent xmlns:mc="http://schemas.openxmlformats.org/markup-compatibility/2006">
              <mc:Choice xmlns:v="urn:schemas-microsoft-com:vml" Requires="v">
                <p:oleObj spid="_x0000_s22591" r:id="rId14" imgW="2717800" imgH="660400" progId="Equation.3">
                  <p:embed/>
                </p:oleObj>
              </mc:Choice>
              <mc:Fallback>
                <p:oleObj r:id="rId14" imgW="2717800" imgH="660400" progId="Equation.3">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488" y="5479036"/>
                        <a:ext cx="5289550"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 xmlns:a16="http://schemas.microsoft.com/office/drawing/2014/main" id="{261D3014-A1B8-43F1-821D-B9C3E180BDF4}"/>
              </a:ext>
            </a:extLst>
          </p:cNvPr>
          <p:cNvGraphicFramePr>
            <a:graphicFrameLocks noChangeAspect="1"/>
          </p:cNvGraphicFramePr>
          <p:nvPr>
            <p:extLst>
              <p:ext uri="{D42A27DB-BD31-4B8C-83A1-F6EECF244321}">
                <p14:modId xmlns:p14="http://schemas.microsoft.com/office/powerpoint/2010/main" val="2528253592"/>
              </p:ext>
            </p:extLst>
          </p:nvPr>
        </p:nvGraphicFramePr>
        <p:xfrm>
          <a:off x="3023080" y="5739100"/>
          <a:ext cx="5812086" cy="1069335"/>
        </p:xfrm>
        <a:graphic>
          <a:graphicData uri="http://schemas.openxmlformats.org/presentationml/2006/ole">
            <mc:AlternateContent xmlns:mc="http://schemas.openxmlformats.org/markup-compatibility/2006">
              <mc:Choice xmlns:v="urn:schemas-microsoft-com:vml" Requires="v">
                <p:oleObj spid="_x0000_s22592" r:id="rId16" imgW="2971800" imgH="546100" progId="Equation.3">
                  <p:embed/>
                </p:oleObj>
              </mc:Choice>
              <mc:Fallback>
                <p:oleObj r:id="rId16" imgW="2971800" imgH="546100" progId="Equation.3">
                  <p:embed/>
                  <p:pic>
                    <p:nvPicPr>
                      <p:cNvPr id="0" name="Object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23080" y="5739100"/>
                        <a:ext cx="5812086" cy="1069335"/>
                      </a:xfrm>
                      <a:prstGeom prst="rect">
                        <a:avLst/>
                      </a:prstGeom>
                      <a:noFill/>
                    </p:spPr>
                  </p:pic>
                </p:oleObj>
              </mc:Fallback>
            </mc:AlternateContent>
          </a:graphicData>
        </a:graphic>
      </p:graphicFrame>
      <p:graphicFrame>
        <p:nvGraphicFramePr>
          <p:cNvPr id="9" name="对象 8">
            <a:extLst>
              <a:ext uri="{FF2B5EF4-FFF2-40B4-BE49-F238E27FC236}">
                <a16:creationId xmlns="" xmlns:a16="http://schemas.microsoft.com/office/drawing/2014/main" id="{FA3794FB-9CA1-4F8E-9C2D-BA57403F1BBA}"/>
              </a:ext>
            </a:extLst>
          </p:cNvPr>
          <p:cNvGraphicFramePr>
            <a:graphicFrameLocks noChangeAspect="1"/>
          </p:cNvGraphicFramePr>
          <p:nvPr>
            <p:extLst>
              <p:ext uri="{D42A27DB-BD31-4B8C-83A1-F6EECF244321}">
                <p14:modId xmlns:p14="http://schemas.microsoft.com/office/powerpoint/2010/main" val="1605285761"/>
              </p:ext>
            </p:extLst>
          </p:nvPr>
        </p:nvGraphicFramePr>
        <p:xfrm>
          <a:off x="5506004" y="2465977"/>
          <a:ext cx="3231858" cy="2490746"/>
        </p:xfrm>
        <a:graphic>
          <a:graphicData uri="http://schemas.openxmlformats.org/presentationml/2006/ole">
            <mc:AlternateContent xmlns:mc="http://schemas.openxmlformats.org/markup-compatibility/2006">
              <mc:Choice xmlns:v="urn:schemas-microsoft-com:vml" Requires="v">
                <p:oleObj spid="_x0000_s22593" r:id="rId18" imgW="1616075" imgH="1244600" progId="MSDraw">
                  <p:embed/>
                </p:oleObj>
              </mc:Choice>
              <mc:Fallback>
                <p:oleObj r:id="rId18" imgW="1616075" imgH="1244600" progId="MSDraw">
                  <p:embed/>
                  <p:pic>
                    <p:nvPicPr>
                      <p:cNvPr id="0" name="Object 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06004" y="2465977"/>
                        <a:ext cx="3231858" cy="2490746"/>
                      </a:xfrm>
                      <a:prstGeom prst="rect">
                        <a:avLst/>
                      </a:prstGeom>
                      <a:noFill/>
                    </p:spPr>
                  </p:pic>
                </p:oleObj>
              </mc:Fallback>
            </mc:AlternateContent>
          </a:graphicData>
        </a:graphic>
      </p:graphicFrame>
      <p:sp>
        <p:nvSpPr>
          <p:cNvPr id="10" name="Rectangle 9">
            <a:extLst>
              <a:ext uri="{FF2B5EF4-FFF2-40B4-BE49-F238E27FC236}">
                <a16:creationId xmlns="" xmlns:a16="http://schemas.microsoft.com/office/drawing/2014/main" id="{8217DB24-130D-4DA4-A2F2-79C5484DF950}"/>
              </a:ext>
            </a:extLst>
          </p:cNvPr>
          <p:cNvSpPr>
            <a:spLocks noChangeArrowheads="1"/>
          </p:cNvSpPr>
          <p:nvPr/>
        </p:nvSpPr>
        <p:spPr bwMode="auto">
          <a:xfrm>
            <a:off x="176917" y="897780"/>
            <a:ext cx="865824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723900" algn="l"/>
              </a:tabLst>
              <a:defRPr>
                <a:solidFill>
                  <a:schemeClr val="tx1"/>
                </a:solidFill>
                <a:latin typeface="Arial" panose="020B0604020202020204" pitchFamily="34" charset="0"/>
              </a:defRPr>
            </a:lvl1pPr>
            <a:lvl2pPr eaLnBrk="0" hangingPunct="0">
              <a:tabLst>
                <a:tab pos="723900" algn="l"/>
              </a:tabLst>
              <a:defRPr>
                <a:solidFill>
                  <a:schemeClr val="tx1"/>
                </a:solidFill>
                <a:latin typeface="Arial" panose="020B0604020202020204" pitchFamily="34" charset="0"/>
              </a:defRPr>
            </a:lvl2pPr>
            <a:lvl3pPr eaLnBrk="0" hangingPunct="0">
              <a:tabLst>
                <a:tab pos="723900" algn="l"/>
              </a:tabLst>
              <a:defRPr>
                <a:solidFill>
                  <a:schemeClr val="tx1"/>
                </a:solidFill>
                <a:latin typeface="Arial" panose="020B0604020202020204" pitchFamily="34" charset="0"/>
              </a:defRPr>
            </a:lvl3pPr>
            <a:lvl4pPr eaLnBrk="0" hangingPunct="0">
              <a:tabLst>
                <a:tab pos="723900" algn="l"/>
              </a:tabLst>
              <a:defRPr>
                <a:solidFill>
                  <a:schemeClr val="tx1"/>
                </a:solidFill>
                <a:latin typeface="Arial" panose="020B0604020202020204" pitchFamily="34" charset="0"/>
              </a:defRPr>
            </a:lvl4pPr>
            <a:lvl5pPr eaLnBrk="0" hangingPunct="0">
              <a:tabLst>
                <a:tab pos="723900" algn="l"/>
              </a:tabLst>
              <a:defRPr>
                <a:solidFill>
                  <a:schemeClr val="tx1"/>
                </a:solidFill>
                <a:latin typeface="Arial" panose="020B0604020202020204" pitchFamily="34" charset="0"/>
              </a:defRPr>
            </a:lvl5pPr>
            <a:lvl6pPr eaLnBrk="0" fontAlgn="base" hangingPunct="0">
              <a:spcBef>
                <a:spcPct val="0"/>
              </a:spcBef>
              <a:spcAft>
                <a:spcPct val="0"/>
              </a:spcAft>
              <a:tabLst>
                <a:tab pos="723900" algn="l"/>
              </a:tabLst>
              <a:defRPr>
                <a:solidFill>
                  <a:schemeClr val="tx1"/>
                </a:solidFill>
                <a:latin typeface="Arial" panose="020B0604020202020204" pitchFamily="34" charset="0"/>
              </a:defRPr>
            </a:lvl6pPr>
            <a:lvl7pPr eaLnBrk="0" fontAlgn="base" hangingPunct="0">
              <a:spcBef>
                <a:spcPct val="0"/>
              </a:spcBef>
              <a:spcAft>
                <a:spcPct val="0"/>
              </a:spcAft>
              <a:tabLst>
                <a:tab pos="723900" algn="l"/>
              </a:tabLst>
              <a:defRPr>
                <a:solidFill>
                  <a:schemeClr val="tx1"/>
                </a:solidFill>
                <a:latin typeface="Arial" panose="020B0604020202020204" pitchFamily="34" charset="0"/>
              </a:defRPr>
            </a:lvl7pPr>
            <a:lvl8pPr eaLnBrk="0" fontAlgn="base" hangingPunct="0">
              <a:spcBef>
                <a:spcPct val="0"/>
              </a:spcBef>
              <a:spcAft>
                <a:spcPct val="0"/>
              </a:spcAft>
              <a:tabLst>
                <a:tab pos="723900" algn="l"/>
              </a:tabLst>
              <a:defRPr>
                <a:solidFill>
                  <a:schemeClr val="tx1"/>
                </a:solidFill>
                <a:latin typeface="Arial" panose="020B0604020202020204" pitchFamily="34" charset="0"/>
              </a:defRPr>
            </a:lvl8pPr>
            <a:lvl9pPr eaLnBrk="0" fontAlgn="base" hangingPunct="0">
              <a:spcBef>
                <a:spcPct val="0"/>
              </a:spcBef>
              <a:spcAft>
                <a:spcPct val="0"/>
              </a:spcAft>
              <a:tabLst>
                <a:tab pos="7239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723900" algn="l"/>
              </a:tabLst>
            </a:pPr>
            <a:r>
              <a:rPr kumimoji="0" lang="zh-CN" altLang="en-US"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三、</a:t>
            </a:r>
            <a:r>
              <a:rPr kumimoji="0" lang="zh-CN" alt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选择调速方式的基本依据</a:t>
            </a:r>
            <a:endParaRPr lang="en-US" altLang="zh-CN" sz="600" dirty="0"/>
          </a:p>
          <a:p>
            <a:pPr marL="0" marR="0" lvl="0" indent="0" algn="l" defTabSz="914400" rtl="0" eaLnBrk="0" fontAlgn="base" latinLnBrk="0" hangingPunct="0">
              <a:lnSpc>
                <a:spcPct val="100000"/>
              </a:lnSpc>
              <a:spcBef>
                <a:spcPct val="0"/>
              </a:spcBef>
              <a:spcAft>
                <a:spcPct val="0"/>
              </a:spcAft>
              <a:buClrTx/>
              <a:buSzTx/>
              <a:tabLst>
                <a:tab pos="723900" algn="l"/>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r>
              <a:rPr kumimoji="0"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调速能力和范围</a:t>
            </a:r>
            <a:endParaRPr kumimoji="0" lang="zh-CN" altLang="zh-CN" sz="2400" b="0" i="0" u="none" strike="noStrike" cap="none" normalizeH="0" baseline="0" dirty="0">
              <a:ln>
                <a:noFill/>
              </a:ln>
              <a:solidFill>
                <a:schemeClr val="tx1"/>
              </a:solidFill>
              <a:effectLst/>
            </a:endParaRPr>
          </a:p>
          <a:p>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定义：</a:t>
            </a: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额定负载转矩下</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电机允许达到的最高转速    与保证不超过最大允许静差率条件下的最低转速     </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之比：</a:t>
            </a:r>
            <a:endParaRPr kumimoji="0" lang="zh-CN" altLang="zh-CN" sz="2400" b="0" i="0" u="none" strike="noStrike" cap="none" normalizeH="0" baseline="0" dirty="0">
              <a:ln>
                <a:noFill/>
              </a:ln>
              <a:solidFill>
                <a:schemeClr val="tx1"/>
              </a:solidFill>
              <a:effectLst/>
            </a:endParaRPr>
          </a:p>
        </p:txBody>
      </p:sp>
      <p:sp>
        <p:nvSpPr>
          <p:cNvPr id="11" name="Rectangle 10">
            <a:extLst>
              <a:ext uri="{FF2B5EF4-FFF2-40B4-BE49-F238E27FC236}">
                <a16:creationId xmlns="" xmlns:a16="http://schemas.microsoft.com/office/drawing/2014/main" id="{0455D9D5-D574-4E92-A15B-D38EFD426183}"/>
              </a:ext>
            </a:extLst>
          </p:cNvPr>
          <p:cNvSpPr>
            <a:spLocks noChangeArrowheads="1"/>
          </p:cNvSpPr>
          <p:nvPr/>
        </p:nvSpPr>
        <p:spPr bwMode="auto">
          <a:xfrm>
            <a:off x="9746" y="2383423"/>
            <a:ext cx="60144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 xmlns:a16="http://schemas.microsoft.com/office/drawing/2014/main" id="{82D8AEE3-9E4F-41AB-807A-A181CFF78125}"/>
              </a:ext>
            </a:extLst>
          </p:cNvPr>
          <p:cNvSpPr>
            <a:spLocks noChangeArrowheads="1"/>
          </p:cNvSpPr>
          <p:nvPr/>
        </p:nvSpPr>
        <p:spPr bwMode="auto">
          <a:xfrm>
            <a:off x="172178" y="2492192"/>
            <a:ext cx="1729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调速范围</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 xmlns:a16="http://schemas.microsoft.com/office/drawing/2014/main" id="{957AB800-EF31-4241-81BB-4C693F39E47D}"/>
              </a:ext>
            </a:extLst>
          </p:cNvPr>
          <p:cNvSpPr>
            <a:spLocks noChangeArrowheads="1"/>
          </p:cNvSpPr>
          <p:nvPr/>
        </p:nvSpPr>
        <p:spPr bwMode="auto">
          <a:xfrm>
            <a:off x="9746" y="42679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3">
            <a:extLst>
              <a:ext uri="{FF2B5EF4-FFF2-40B4-BE49-F238E27FC236}">
                <a16:creationId xmlns="" xmlns:a16="http://schemas.microsoft.com/office/drawing/2014/main" id="{8D8A413F-93A9-49D2-9493-B2AAFEC08293}"/>
              </a:ext>
            </a:extLst>
          </p:cNvPr>
          <p:cNvSpPr>
            <a:spLocks noChangeArrowheads="1"/>
          </p:cNvSpPr>
          <p:nvPr/>
        </p:nvSpPr>
        <p:spPr bwMode="auto">
          <a:xfrm>
            <a:off x="203527" y="3632914"/>
            <a:ext cx="1651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静差率</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 xmlns:a16="http://schemas.microsoft.com/office/drawing/2014/main" id="{0AFAF14A-710E-4706-9AE6-E62C239020C1}"/>
              </a:ext>
            </a:extLst>
          </p:cNvPr>
          <p:cNvSpPr>
            <a:spLocks noChangeArrowheads="1"/>
          </p:cNvSpPr>
          <p:nvPr/>
        </p:nvSpPr>
        <p:spPr bwMode="auto">
          <a:xfrm>
            <a:off x="93488" y="4251212"/>
            <a:ext cx="349326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3276600" algn="l"/>
              </a:tabLst>
              <a:defRPr>
                <a:solidFill>
                  <a:schemeClr val="tx1"/>
                </a:solidFill>
                <a:latin typeface="Arial" panose="020B0604020202020204" pitchFamily="34" charset="0"/>
              </a:defRPr>
            </a:lvl1pPr>
            <a:lvl2pPr eaLnBrk="0" hangingPunct="0">
              <a:tabLst>
                <a:tab pos="3276600" algn="l"/>
              </a:tabLst>
              <a:defRPr>
                <a:solidFill>
                  <a:schemeClr val="tx1"/>
                </a:solidFill>
                <a:latin typeface="Arial" panose="020B0604020202020204" pitchFamily="34" charset="0"/>
              </a:defRPr>
            </a:lvl2pPr>
            <a:lvl3pPr eaLnBrk="0" hangingPunct="0">
              <a:tabLst>
                <a:tab pos="3276600" algn="l"/>
              </a:tabLst>
              <a:defRPr>
                <a:solidFill>
                  <a:schemeClr val="tx1"/>
                </a:solidFill>
                <a:latin typeface="Arial" panose="020B0604020202020204" pitchFamily="34" charset="0"/>
              </a:defRPr>
            </a:lvl3pPr>
            <a:lvl4pPr eaLnBrk="0" hangingPunct="0">
              <a:tabLst>
                <a:tab pos="3276600" algn="l"/>
              </a:tabLst>
              <a:defRPr>
                <a:solidFill>
                  <a:schemeClr val="tx1"/>
                </a:solidFill>
                <a:latin typeface="Arial" panose="020B0604020202020204" pitchFamily="34" charset="0"/>
              </a:defRPr>
            </a:lvl4pPr>
            <a:lvl5pPr eaLnBrk="0" hangingPunct="0">
              <a:tabLst>
                <a:tab pos="3276600" algn="l"/>
              </a:tabLst>
              <a:defRPr>
                <a:solidFill>
                  <a:schemeClr val="tx1"/>
                </a:solidFill>
                <a:latin typeface="Arial" panose="020B0604020202020204" pitchFamily="34" charset="0"/>
              </a:defRPr>
            </a:lvl5pPr>
            <a:lvl6pPr eaLnBrk="0" fontAlgn="base" hangingPunct="0">
              <a:spcBef>
                <a:spcPct val="0"/>
              </a:spcBef>
              <a:spcAft>
                <a:spcPct val="0"/>
              </a:spcAft>
              <a:tabLst>
                <a:tab pos="3276600" algn="l"/>
              </a:tabLst>
              <a:defRPr>
                <a:solidFill>
                  <a:schemeClr val="tx1"/>
                </a:solidFill>
                <a:latin typeface="Arial" panose="020B0604020202020204" pitchFamily="34" charset="0"/>
              </a:defRPr>
            </a:lvl6pPr>
            <a:lvl7pPr eaLnBrk="0" fontAlgn="base" hangingPunct="0">
              <a:spcBef>
                <a:spcPct val="0"/>
              </a:spcBef>
              <a:spcAft>
                <a:spcPct val="0"/>
              </a:spcAft>
              <a:tabLst>
                <a:tab pos="3276600" algn="l"/>
              </a:tabLst>
              <a:defRPr>
                <a:solidFill>
                  <a:schemeClr val="tx1"/>
                </a:solidFill>
                <a:latin typeface="Arial" panose="020B0604020202020204" pitchFamily="34" charset="0"/>
              </a:defRPr>
            </a:lvl7pPr>
            <a:lvl8pPr eaLnBrk="0" fontAlgn="base" hangingPunct="0">
              <a:spcBef>
                <a:spcPct val="0"/>
              </a:spcBef>
              <a:spcAft>
                <a:spcPct val="0"/>
              </a:spcAft>
              <a:tabLst>
                <a:tab pos="3276600" algn="l"/>
              </a:tabLst>
              <a:defRPr>
                <a:solidFill>
                  <a:schemeClr val="tx1"/>
                </a:solidFill>
                <a:latin typeface="Arial" panose="020B0604020202020204" pitchFamily="34" charset="0"/>
              </a:defRPr>
            </a:lvl8pPr>
            <a:lvl9pPr eaLnBrk="0" fontAlgn="base" hangingPunct="0">
              <a:spcBef>
                <a:spcPct val="0"/>
              </a:spcBef>
              <a:spcAft>
                <a:spcPct val="0"/>
              </a:spcAft>
              <a:tabLst>
                <a:tab pos="3276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76600" algn="l"/>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6600" algn="l"/>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允许</a:t>
            </a:r>
            <a:r>
              <a:rPr kumimoji="0"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最大静差率</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 xmlns:a16="http://schemas.microsoft.com/office/drawing/2014/main" id="{C47483BB-4A2B-4BEB-8F7C-169EE9B4EE7E}"/>
              </a:ext>
            </a:extLst>
          </p:cNvPr>
          <p:cNvSpPr>
            <a:spLocks noChangeArrowheads="1"/>
          </p:cNvSpPr>
          <p:nvPr/>
        </p:nvSpPr>
        <p:spPr bwMode="auto">
          <a:xfrm>
            <a:off x="5357247" y="4672049"/>
            <a:ext cx="162095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额定负载</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 xmlns:a16="http://schemas.microsoft.com/office/drawing/2014/main" id="{148715F6-021F-493E-89B7-82A3AD2277DA}"/>
              </a:ext>
            </a:extLst>
          </p:cNvPr>
          <p:cNvSpPr>
            <a:spLocks noChangeArrowheads="1"/>
          </p:cNvSpPr>
          <p:nvPr/>
        </p:nvSpPr>
        <p:spPr bwMode="auto">
          <a:xfrm>
            <a:off x="9746" y="81160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文本框 18">
            <a:extLst>
              <a:ext uri="{FF2B5EF4-FFF2-40B4-BE49-F238E27FC236}">
                <a16:creationId xmlns="" xmlns:a16="http://schemas.microsoft.com/office/drawing/2014/main" id="{B5CB0E16-6B3A-4E63-A4B1-8D2AFCF50E32}"/>
              </a:ext>
            </a:extLst>
          </p:cNvPr>
          <p:cNvSpPr txBox="1"/>
          <p:nvPr/>
        </p:nvSpPr>
        <p:spPr>
          <a:xfrm>
            <a:off x="281809" y="5188020"/>
            <a:ext cx="5949082"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调速范围和最大允许静差率的关系</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endParaRPr>
          </a:p>
        </p:txBody>
      </p:sp>
      <p:sp>
        <p:nvSpPr>
          <p:cNvPr id="18" name="灯片编号占位符 17"/>
          <p:cNvSpPr>
            <a:spLocks noGrp="1"/>
          </p:cNvSpPr>
          <p:nvPr>
            <p:ph type="sldNum" sz="quarter" idx="12"/>
          </p:nvPr>
        </p:nvSpPr>
        <p:spPr/>
        <p:txBody>
          <a:bodyPr/>
          <a:lstStyle/>
          <a:p>
            <a:fld id="{76D830B0-DF59-4281-898F-AF208100B213}" type="slidenum">
              <a:rPr lang="en-US" altLang="zh-CN" smtClean="0"/>
              <a:pPr/>
              <a:t>28</a:t>
            </a:fld>
            <a:endParaRPr lang="en-US" altLang="zh-CN"/>
          </a:p>
        </p:txBody>
      </p:sp>
    </p:spTree>
    <p:extLst>
      <p:ext uri="{BB962C8B-B14F-4D97-AF65-F5344CB8AC3E}">
        <p14:creationId xmlns:p14="http://schemas.microsoft.com/office/powerpoint/2010/main" val="536820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a:extLst>
              <a:ext uri="{FF2B5EF4-FFF2-40B4-BE49-F238E27FC236}">
                <a16:creationId xmlns="" xmlns:a16="http://schemas.microsoft.com/office/drawing/2014/main" id="{1F06E562-63AB-4FC4-9C60-1AB6DAFE8747}"/>
              </a:ext>
            </a:extLst>
          </p:cNvPr>
          <p:cNvGraphicFramePr>
            <a:graphicFrameLocks noChangeAspect="1"/>
          </p:cNvGraphicFramePr>
          <p:nvPr>
            <p:extLst>
              <p:ext uri="{D42A27DB-BD31-4B8C-83A1-F6EECF244321}">
                <p14:modId xmlns:p14="http://schemas.microsoft.com/office/powerpoint/2010/main" val="692304682"/>
              </p:ext>
            </p:extLst>
          </p:nvPr>
        </p:nvGraphicFramePr>
        <p:xfrm>
          <a:off x="1115616" y="1229537"/>
          <a:ext cx="3059832" cy="820794"/>
        </p:xfrm>
        <a:graphic>
          <a:graphicData uri="http://schemas.openxmlformats.org/presentationml/2006/ole">
            <mc:AlternateContent xmlns:mc="http://schemas.openxmlformats.org/markup-compatibility/2006">
              <mc:Choice xmlns:v="urn:schemas-microsoft-com:vml" Requires="v">
                <p:oleObj spid="_x0000_s23589" r:id="rId3" imgW="1637589" imgH="431613" progId="Equation.3">
                  <p:embed/>
                </p:oleObj>
              </mc:Choice>
              <mc:Fallback>
                <p:oleObj r:id="rId3" imgW="1637589" imgH="431613"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229537"/>
                        <a:ext cx="3059832" cy="820794"/>
                      </a:xfrm>
                      <a:prstGeom prst="rect">
                        <a:avLst/>
                      </a:prstGeom>
                      <a:noFill/>
                    </p:spPr>
                  </p:pic>
                </p:oleObj>
              </mc:Fallback>
            </mc:AlternateContent>
          </a:graphicData>
        </a:graphic>
      </p:graphicFrame>
      <p:graphicFrame>
        <p:nvGraphicFramePr>
          <p:cNvPr id="22" name="对象 21">
            <a:extLst>
              <a:ext uri="{FF2B5EF4-FFF2-40B4-BE49-F238E27FC236}">
                <a16:creationId xmlns="" xmlns:a16="http://schemas.microsoft.com/office/drawing/2014/main" id="{28FF0AD1-EC60-460E-884D-F780EBD37EFA}"/>
              </a:ext>
            </a:extLst>
          </p:cNvPr>
          <p:cNvGraphicFramePr>
            <a:graphicFrameLocks noChangeAspect="1"/>
          </p:cNvGraphicFramePr>
          <p:nvPr>
            <p:extLst>
              <p:ext uri="{D42A27DB-BD31-4B8C-83A1-F6EECF244321}">
                <p14:modId xmlns:p14="http://schemas.microsoft.com/office/powerpoint/2010/main" val="206682499"/>
              </p:ext>
            </p:extLst>
          </p:nvPr>
        </p:nvGraphicFramePr>
        <p:xfrm>
          <a:off x="449288" y="2610685"/>
          <a:ext cx="7452320" cy="436282"/>
        </p:xfrm>
        <a:graphic>
          <a:graphicData uri="http://schemas.openxmlformats.org/presentationml/2006/ole">
            <mc:AlternateContent xmlns:mc="http://schemas.openxmlformats.org/markup-compatibility/2006">
              <mc:Choice xmlns:v="urn:schemas-microsoft-com:vml" Requires="v">
                <p:oleObj spid="_x0000_s23590" r:id="rId5" imgW="3632200" imgH="228600" progId="Equation.3">
                  <p:embed/>
                </p:oleObj>
              </mc:Choice>
              <mc:Fallback>
                <p:oleObj r:id="rId5" imgW="3632200" imgH="2286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288" y="2610685"/>
                        <a:ext cx="7452320" cy="436282"/>
                      </a:xfrm>
                      <a:prstGeom prst="rect">
                        <a:avLst/>
                      </a:prstGeom>
                      <a:noFill/>
                    </p:spPr>
                  </p:pic>
                </p:oleObj>
              </mc:Fallback>
            </mc:AlternateContent>
          </a:graphicData>
        </a:graphic>
      </p:graphicFrame>
      <p:graphicFrame>
        <p:nvGraphicFramePr>
          <p:cNvPr id="23" name="对象 22">
            <a:extLst>
              <a:ext uri="{FF2B5EF4-FFF2-40B4-BE49-F238E27FC236}">
                <a16:creationId xmlns="" xmlns:a16="http://schemas.microsoft.com/office/drawing/2014/main" id="{2B788EFD-7142-485D-80AE-67862C037EF1}"/>
              </a:ext>
            </a:extLst>
          </p:cNvPr>
          <p:cNvGraphicFramePr>
            <a:graphicFrameLocks noChangeAspect="1"/>
          </p:cNvGraphicFramePr>
          <p:nvPr>
            <p:extLst>
              <p:ext uri="{D42A27DB-BD31-4B8C-83A1-F6EECF244321}">
                <p14:modId xmlns:p14="http://schemas.microsoft.com/office/powerpoint/2010/main" val="493773438"/>
              </p:ext>
            </p:extLst>
          </p:nvPr>
        </p:nvGraphicFramePr>
        <p:xfrm>
          <a:off x="480254" y="3175297"/>
          <a:ext cx="7092280" cy="749359"/>
        </p:xfrm>
        <a:graphic>
          <a:graphicData uri="http://schemas.openxmlformats.org/presentationml/2006/ole">
            <mc:AlternateContent xmlns:mc="http://schemas.openxmlformats.org/markup-compatibility/2006">
              <mc:Choice xmlns:v="urn:schemas-microsoft-com:vml" Requires="v">
                <p:oleObj spid="_x0000_s23591" r:id="rId7" imgW="3581400" imgH="393700" progId="Equation.3">
                  <p:embed/>
                </p:oleObj>
              </mc:Choice>
              <mc:Fallback>
                <p:oleObj r:id="rId7" imgW="3581400" imgH="3937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254" y="3175297"/>
                        <a:ext cx="7092280" cy="749359"/>
                      </a:xfrm>
                      <a:prstGeom prst="rect">
                        <a:avLst/>
                      </a:prstGeom>
                      <a:noFill/>
                    </p:spPr>
                  </p:pic>
                </p:oleObj>
              </mc:Fallback>
            </mc:AlternateContent>
          </a:graphicData>
        </a:graphic>
      </p:graphicFrame>
      <p:graphicFrame>
        <p:nvGraphicFramePr>
          <p:cNvPr id="24" name="对象 23">
            <a:extLst>
              <a:ext uri="{FF2B5EF4-FFF2-40B4-BE49-F238E27FC236}">
                <a16:creationId xmlns="" xmlns:a16="http://schemas.microsoft.com/office/drawing/2014/main" id="{CC7F41CC-6238-4167-B17C-2FB876BEAFF1}"/>
              </a:ext>
            </a:extLst>
          </p:cNvPr>
          <p:cNvGraphicFramePr>
            <a:graphicFrameLocks noChangeAspect="1"/>
          </p:cNvGraphicFramePr>
          <p:nvPr>
            <p:extLst>
              <p:ext uri="{D42A27DB-BD31-4B8C-83A1-F6EECF244321}">
                <p14:modId xmlns:p14="http://schemas.microsoft.com/office/powerpoint/2010/main" val="2171372170"/>
              </p:ext>
            </p:extLst>
          </p:nvPr>
        </p:nvGraphicFramePr>
        <p:xfrm>
          <a:off x="611560" y="3855856"/>
          <a:ext cx="2723594" cy="756270"/>
        </p:xfrm>
        <a:graphic>
          <a:graphicData uri="http://schemas.openxmlformats.org/presentationml/2006/ole">
            <mc:AlternateContent xmlns:mc="http://schemas.openxmlformats.org/markup-compatibility/2006">
              <mc:Choice xmlns:v="urn:schemas-microsoft-com:vml" Requires="v">
                <p:oleObj spid="_x0000_s23592" r:id="rId9" imgW="1587500" imgH="431800" progId="Equation.3">
                  <p:embed/>
                </p:oleObj>
              </mc:Choice>
              <mc:Fallback>
                <p:oleObj r:id="rId9" imgW="1587500" imgH="4318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560" y="3855856"/>
                        <a:ext cx="2723594" cy="756270"/>
                      </a:xfrm>
                      <a:prstGeom prst="rect">
                        <a:avLst/>
                      </a:prstGeom>
                      <a:noFill/>
                    </p:spPr>
                  </p:pic>
                </p:oleObj>
              </mc:Fallback>
            </mc:AlternateContent>
          </a:graphicData>
        </a:graphic>
      </p:graphicFrame>
      <p:graphicFrame>
        <p:nvGraphicFramePr>
          <p:cNvPr id="25" name="对象 24">
            <a:extLst>
              <a:ext uri="{FF2B5EF4-FFF2-40B4-BE49-F238E27FC236}">
                <a16:creationId xmlns="" xmlns:a16="http://schemas.microsoft.com/office/drawing/2014/main" id="{54321C81-E310-4743-AAEE-F1A52BE2B64F}"/>
              </a:ext>
            </a:extLst>
          </p:cNvPr>
          <p:cNvGraphicFramePr>
            <a:graphicFrameLocks noChangeAspect="1"/>
          </p:cNvGraphicFramePr>
          <p:nvPr>
            <p:extLst>
              <p:ext uri="{D42A27DB-BD31-4B8C-83A1-F6EECF244321}">
                <p14:modId xmlns:p14="http://schemas.microsoft.com/office/powerpoint/2010/main" val="2521323251"/>
              </p:ext>
            </p:extLst>
          </p:nvPr>
        </p:nvGraphicFramePr>
        <p:xfrm>
          <a:off x="767789" y="5530153"/>
          <a:ext cx="5530850" cy="800100"/>
        </p:xfrm>
        <a:graphic>
          <a:graphicData uri="http://schemas.openxmlformats.org/presentationml/2006/ole">
            <mc:AlternateContent xmlns:mc="http://schemas.openxmlformats.org/markup-compatibility/2006">
              <mc:Choice xmlns:v="urn:schemas-microsoft-com:vml" Requires="v">
                <p:oleObj spid="_x0000_s23593" r:id="rId11" imgW="2997200" imgH="431800" progId="Equation.3">
                  <p:embed/>
                </p:oleObj>
              </mc:Choice>
              <mc:Fallback>
                <p:oleObj r:id="rId11" imgW="2997200" imgH="4318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7789" y="5530153"/>
                        <a:ext cx="553085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5">
            <a:extLst>
              <a:ext uri="{FF2B5EF4-FFF2-40B4-BE49-F238E27FC236}">
                <a16:creationId xmlns="" xmlns:a16="http://schemas.microsoft.com/office/drawing/2014/main" id="{47437ECC-8B62-4064-9C81-0C020DC9EDB7}"/>
              </a:ext>
            </a:extLst>
          </p:cNvPr>
          <p:cNvSpPr>
            <a:spLocks noChangeArrowheads="1"/>
          </p:cNvSpPr>
          <p:nvPr/>
        </p:nvSpPr>
        <p:spPr bwMode="auto">
          <a:xfrm>
            <a:off x="0" y="768678"/>
            <a:ext cx="84962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例：对</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前</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用调压调速，</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30</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时的最大静差率为多少？</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解：</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27" name="Rectangle 26">
            <a:extLst>
              <a:ext uri="{FF2B5EF4-FFF2-40B4-BE49-F238E27FC236}">
                <a16:creationId xmlns="" xmlns:a16="http://schemas.microsoft.com/office/drawing/2014/main" id="{F2D8C6A8-855E-42F3-873F-65E73F7B4F97}"/>
              </a:ext>
            </a:extLst>
          </p:cNvPr>
          <p:cNvSpPr>
            <a:spLocks noChangeArrowheads="1"/>
          </p:cNvSpPr>
          <p:nvPr/>
        </p:nvSpPr>
        <p:spPr bwMode="auto">
          <a:xfrm>
            <a:off x="0" y="2128550"/>
            <a:ext cx="768351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因调压调速时他励</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的机械特性为平行直线，故有</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7">
            <a:extLst>
              <a:ext uri="{FF2B5EF4-FFF2-40B4-BE49-F238E27FC236}">
                <a16:creationId xmlns="" xmlns:a16="http://schemas.microsoft.com/office/drawing/2014/main" id="{7B81717B-C70F-499F-A9EE-C53015C81CDA}"/>
              </a:ext>
            </a:extLst>
          </p:cNvPr>
          <p:cNvSpPr>
            <a:spLocks noChangeArrowheads="1"/>
          </p:cNvSpPr>
          <p:nvPr/>
        </p:nvSpPr>
        <p:spPr bwMode="auto">
          <a:xfrm>
            <a:off x="0" y="329872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89535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28">
            <a:extLst>
              <a:ext uri="{FF2B5EF4-FFF2-40B4-BE49-F238E27FC236}">
                <a16:creationId xmlns="" xmlns:a16="http://schemas.microsoft.com/office/drawing/2014/main" id="{9EBF52FF-E799-4C9D-972B-CB9BFA313610}"/>
              </a:ext>
            </a:extLst>
          </p:cNvPr>
          <p:cNvSpPr>
            <a:spLocks noChangeArrowheads="1"/>
          </p:cNvSpPr>
          <p:nvPr/>
        </p:nvSpPr>
        <p:spPr bwMode="auto">
          <a:xfrm>
            <a:off x="0" y="454332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9">
            <a:extLst>
              <a:ext uri="{FF2B5EF4-FFF2-40B4-BE49-F238E27FC236}">
                <a16:creationId xmlns="" xmlns:a16="http://schemas.microsoft.com/office/drawing/2014/main" id="{A93C0830-3DF5-467D-9E4B-FCE9525C08A5}"/>
              </a:ext>
            </a:extLst>
          </p:cNvPr>
          <p:cNvSpPr>
            <a:spLocks noChangeArrowheads="1"/>
          </p:cNvSpPr>
          <p:nvPr/>
        </p:nvSpPr>
        <p:spPr bwMode="auto">
          <a:xfrm>
            <a:off x="20064" y="4637601"/>
            <a:ext cx="835196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若要求最大静差率不大于</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0.5,</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则系统能达到的</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为多少？</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解：</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 name="灯片编号占位符 1"/>
          <p:cNvSpPr>
            <a:spLocks noGrp="1"/>
          </p:cNvSpPr>
          <p:nvPr>
            <p:ph type="sldNum" sz="quarter" idx="12"/>
          </p:nvPr>
        </p:nvSpPr>
        <p:spPr/>
        <p:txBody>
          <a:bodyPr/>
          <a:lstStyle/>
          <a:p>
            <a:fld id="{76D830B0-DF59-4281-898F-AF208100B213}" type="slidenum">
              <a:rPr lang="en-US" altLang="zh-CN" smtClean="0"/>
              <a:pPr/>
              <a:t>29</a:t>
            </a:fld>
            <a:endParaRPr lang="en-US" altLang="zh-CN"/>
          </a:p>
        </p:txBody>
      </p:sp>
    </p:spTree>
    <p:extLst>
      <p:ext uri="{BB962C8B-B14F-4D97-AF65-F5344CB8AC3E}">
        <p14:creationId xmlns:p14="http://schemas.microsoft.com/office/powerpoint/2010/main" val="2852945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a:spLocks noChangeArrowheads="1"/>
          </p:cNvSpPr>
          <p:nvPr/>
        </p:nvSpPr>
        <p:spPr bwMode="auto">
          <a:xfrm>
            <a:off x="3412579" y="2540842"/>
            <a:ext cx="1392238" cy="7127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电源</a:t>
            </a:r>
            <a:endParaRPr kumimoji="0" lang="zh-CN" sz="1800" b="0" i="0" u="none" strike="noStrike" cap="none" normalizeH="0" baseline="0">
              <a:ln>
                <a:noFill/>
              </a:ln>
              <a:solidFill>
                <a:schemeClr val="tx1"/>
              </a:solidFill>
              <a:effectLst/>
              <a:latin typeface="Arial" panose="020B0604020202020204" pitchFamily="34" charset="0"/>
            </a:endParaRPr>
          </a:p>
        </p:txBody>
      </p:sp>
      <p:sp>
        <p:nvSpPr>
          <p:cNvPr id="3" name="文本框 2"/>
          <p:cNvSpPr txBox="1">
            <a:spLocks noChangeArrowheads="1"/>
          </p:cNvSpPr>
          <p:nvPr/>
        </p:nvSpPr>
        <p:spPr bwMode="auto">
          <a:xfrm>
            <a:off x="1503823" y="3629869"/>
            <a:ext cx="1555750" cy="701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控制系统</a:t>
            </a:r>
            <a:endParaRPr kumimoji="0" lang="zh-CN" sz="1800" b="0" i="0" u="none" strike="noStrike" cap="none" normalizeH="0" baseline="0">
              <a:ln>
                <a:noFill/>
              </a:ln>
              <a:solidFill>
                <a:schemeClr val="tx1"/>
              </a:solidFill>
              <a:effectLst/>
              <a:latin typeface="Arial" panose="020B0604020202020204" pitchFamily="34" charset="0"/>
            </a:endParaRPr>
          </a:p>
        </p:txBody>
      </p:sp>
      <p:sp>
        <p:nvSpPr>
          <p:cNvPr id="4" name="文本框 1"/>
          <p:cNvSpPr txBox="1">
            <a:spLocks noChangeArrowheads="1"/>
          </p:cNvSpPr>
          <p:nvPr/>
        </p:nvSpPr>
        <p:spPr bwMode="auto">
          <a:xfrm>
            <a:off x="3483981" y="3648919"/>
            <a:ext cx="1423988" cy="695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电机</a:t>
            </a:r>
            <a:endParaRPr kumimoji="0" lang="zh-CN" sz="1800" b="0" i="0" u="none" strike="noStrike" cap="none" normalizeH="0" baseline="0">
              <a:ln>
                <a:noFill/>
              </a:ln>
              <a:solidFill>
                <a:schemeClr val="tx1"/>
              </a:solidFill>
              <a:effectLst/>
              <a:latin typeface="Arial" panose="020B0604020202020204" pitchFamily="34" charset="0"/>
            </a:endParaRPr>
          </a:p>
        </p:txBody>
      </p:sp>
      <p:sp>
        <p:nvSpPr>
          <p:cNvPr id="5" name="文本框 3"/>
          <p:cNvSpPr txBox="1">
            <a:spLocks noChangeArrowheads="1"/>
          </p:cNvSpPr>
          <p:nvPr/>
        </p:nvSpPr>
        <p:spPr bwMode="auto">
          <a:xfrm>
            <a:off x="5303516" y="3629870"/>
            <a:ext cx="1600200" cy="7143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工作机构</a:t>
            </a:r>
            <a:endParaRPr kumimoji="0" lang="zh-CN" sz="1800" b="0" i="0" u="none" strike="noStrike" cap="none" normalizeH="0" baseline="0">
              <a:ln>
                <a:noFill/>
              </a:ln>
              <a:solidFill>
                <a:schemeClr val="tx1"/>
              </a:solidFill>
              <a:effectLst/>
              <a:latin typeface="Arial" panose="020B0604020202020204" pitchFamily="34" charset="0"/>
            </a:endParaRPr>
          </a:p>
        </p:txBody>
      </p:sp>
      <p:sp>
        <p:nvSpPr>
          <p:cNvPr id="6" name="直接箭头连接符 4"/>
          <p:cNvSpPr>
            <a:spLocks noChangeShapeType="1"/>
          </p:cNvSpPr>
          <p:nvPr/>
        </p:nvSpPr>
        <p:spPr bwMode="auto">
          <a:xfrm>
            <a:off x="4903466" y="3986312"/>
            <a:ext cx="400050" cy="4763"/>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直接箭头连接符 5"/>
          <p:cNvSpPr>
            <a:spLocks noChangeShapeType="1"/>
          </p:cNvSpPr>
          <p:nvPr/>
        </p:nvSpPr>
        <p:spPr bwMode="auto">
          <a:xfrm>
            <a:off x="3052181" y="3929906"/>
            <a:ext cx="431800"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肘形连接符 8"/>
          <p:cNvSpPr>
            <a:spLocks noChangeShapeType="1"/>
          </p:cNvSpPr>
          <p:nvPr/>
        </p:nvSpPr>
        <p:spPr bwMode="auto">
          <a:xfrm rot="5400000">
            <a:off x="2389746" y="2615766"/>
            <a:ext cx="748504" cy="1297161"/>
          </a:xfrm>
          <a:prstGeom prst="bentConnector3">
            <a:avLst>
              <a:gd name="adj1" fmla="val 1532"/>
            </a:avLst>
          </a:prstGeom>
          <a:noFill/>
          <a:ln w="25400">
            <a:solidFill>
              <a:srgbClr val="000000"/>
            </a:solidFill>
            <a:prstDash val="dash"/>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9"/>
          <p:cNvSpPr txBox="1">
            <a:spLocks noChangeArrowheads="1"/>
          </p:cNvSpPr>
          <p:nvPr/>
        </p:nvSpPr>
        <p:spPr bwMode="auto">
          <a:xfrm>
            <a:off x="2908191" y="5000725"/>
            <a:ext cx="3238500" cy="650875"/>
          </a:xfrm>
          <a:prstGeom prst="rect">
            <a:avLst/>
          </a:prstGeom>
          <a:solidFill>
            <a:srgbClr val="FFFFFF"/>
          </a:solidFill>
          <a:ln>
            <a:noFill/>
          </a:ln>
          <a:extLs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电力拖动系统结构</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1" name="直接连接符 11"/>
          <p:cNvSpPr>
            <a:spLocks noChangeShapeType="1"/>
          </p:cNvSpPr>
          <p:nvPr/>
        </p:nvSpPr>
        <p:spPr bwMode="auto">
          <a:xfrm flipH="1">
            <a:off x="5004048" y="1877269"/>
            <a:ext cx="0" cy="1752600"/>
          </a:xfrm>
          <a:prstGeom prst="line">
            <a:avLst/>
          </a:prstGeom>
          <a:noFill/>
          <a:ln w="15875" cmpd="dbl">
            <a:solidFill>
              <a:srgbClr val="5B9BD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直接连接符 12"/>
          <p:cNvSpPr>
            <a:spLocks noChangeShapeType="1"/>
          </p:cNvSpPr>
          <p:nvPr/>
        </p:nvSpPr>
        <p:spPr bwMode="auto">
          <a:xfrm flipH="1">
            <a:off x="3174989" y="1904256"/>
            <a:ext cx="19050" cy="1782762"/>
          </a:xfrm>
          <a:prstGeom prst="line">
            <a:avLst/>
          </a:prstGeom>
          <a:noFill/>
          <a:ln w="15875" cmpd="dbl">
            <a:solidFill>
              <a:srgbClr val="5B9BD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2"/>
          <p:cNvSpPr>
            <a:spLocks noChangeArrowheads="1"/>
          </p:cNvSpPr>
          <p:nvPr/>
        </p:nvSpPr>
        <p:spPr bwMode="auto">
          <a:xfrm>
            <a:off x="232817" y="101409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3"/>
          <p:cNvSpPr>
            <a:spLocks noChangeArrowheads="1"/>
          </p:cNvSpPr>
          <p:nvPr/>
        </p:nvSpPr>
        <p:spPr bwMode="auto">
          <a:xfrm>
            <a:off x="251520" y="16756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0668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0668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1066800" algn="l"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策略</a:t>
            </a:r>
            <a:r>
              <a:rPr kumimoji="0" lang="zh-CN" altLang="en-US" sz="2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2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供给</a:t>
            </a:r>
            <a:r>
              <a:rPr kumimoji="0" lang="zh-CN" altLang="en-US" sz="22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2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需求</a:t>
            </a:r>
            <a:endParaRPr kumimoji="0" lang="zh-CN" altLang="en-US" sz="800" b="0" i="0" u="none" strike="noStrike" cap="none" normalizeH="0" baseline="0">
              <a:ln>
                <a:noFill/>
              </a:ln>
              <a:solidFill>
                <a:schemeClr val="tx1"/>
              </a:solidFill>
              <a:effectLst/>
            </a:endParaRPr>
          </a:p>
          <a:p>
            <a:pPr marL="0" marR="0" lvl="0" indent="10668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9"/>
          <p:cNvSpPr>
            <a:spLocks noChangeArrowheads="1"/>
          </p:cNvSpPr>
          <p:nvPr/>
        </p:nvSpPr>
        <p:spPr bwMode="auto">
          <a:xfrm>
            <a:off x="251520" y="21328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肘形连接符 8"/>
          <p:cNvSpPr>
            <a:spLocks noChangeShapeType="1"/>
          </p:cNvSpPr>
          <p:nvPr/>
        </p:nvSpPr>
        <p:spPr bwMode="auto">
          <a:xfrm rot="5400000" flipH="1">
            <a:off x="3903762" y="2555900"/>
            <a:ext cx="398559" cy="3975251"/>
          </a:xfrm>
          <a:prstGeom prst="bentConnector3">
            <a:avLst>
              <a:gd name="adj1" fmla="val 1532"/>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8" name="直接连接符 17"/>
          <p:cNvCxnSpPr>
            <a:stCxn id="5" idx="2"/>
          </p:cNvCxnSpPr>
          <p:nvPr/>
        </p:nvCxnSpPr>
        <p:spPr>
          <a:xfrm flipH="1">
            <a:off x="6090668" y="4344244"/>
            <a:ext cx="12948" cy="3985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2" idx="2"/>
            <a:endCxn id="4" idx="0"/>
          </p:cNvCxnSpPr>
          <p:nvPr/>
        </p:nvCxnSpPr>
        <p:spPr>
          <a:xfrm>
            <a:off x="4108698" y="3253630"/>
            <a:ext cx="87277" cy="395289"/>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403648" y="5744409"/>
            <a:ext cx="7128792" cy="954107"/>
          </a:xfrm>
          <a:prstGeom prst="rect">
            <a:avLst/>
          </a:prstGeom>
        </p:spPr>
        <p:txBody>
          <a:bodyPr wrap="square">
            <a:spAutoFit/>
          </a:bodyPr>
          <a:lstStyle/>
          <a:p>
            <a:r>
              <a:rPr lang="zh-CN" altLang="zh-CN" sz="2800" kern="1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总的思路：理解负载类型的表达、建立基本平衡方程及用其解释拖动机电现象</a:t>
            </a:r>
            <a:endParaRPr lang="zh-CN" altLang="en-US" sz="2800" dirty="0">
              <a:solidFill>
                <a:srgbClr val="FF0000"/>
              </a:solidFill>
              <a:latin typeface="楷体" panose="02010609060101010101" pitchFamily="49" charset="-122"/>
              <a:ea typeface="楷体" panose="02010609060101010101" pitchFamily="49" charset="-122"/>
            </a:endParaRPr>
          </a:p>
        </p:txBody>
      </p:sp>
      <p:sp>
        <p:nvSpPr>
          <p:cNvPr id="25" name="文本框 24"/>
          <p:cNvSpPr txBox="1"/>
          <p:nvPr/>
        </p:nvSpPr>
        <p:spPr>
          <a:xfrm>
            <a:off x="1331640" y="977035"/>
            <a:ext cx="5280613" cy="646331"/>
          </a:xfrm>
          <a:prstGeom prst="rect">
            <a:avLst/>
          </a:prstGeom>
          <a:noFill/>
        </p:spPr>
        <p:txBody>
          <a:bodyPr wrap="none" rtlCol="0">
            <a:spAutoFit/>
          </a:bodyPr>
          <a:lstStyle/>
          <a:p>
            <a:r>
              <a:rPr lang="zh-CN" altLang="en-US" sz="3600" b="1" dirty="0">
                <a:solidFill>
                  <a:srgbClr val="FF0000"/>
                </a:solidFill>
              </a:rPr>
              <a:t>电机拖动系统的基本框架</a:t>
            </a:r>
          </a:p>
        </p:txBody>
      </p:sp>
      <p:sp>
        <p:nvSpPr>
          <p:cNvPr id="9" name="灯片编号占位符 8"/>
          <p:cNvSpPr>
            <a:spLocks noGrp="1"/>
          </p:cNvSpPr>
          <p:nvPr>
            <p:ph type="sldNum" sz="quarter" idx="12"/>
          </p:nvPr>
        </p:nvSpPr>
        <p:spPr/>
        <p:txBody>
          <a:bodyPr/>
          <a:lstStyle/>
          <a:p>
            <a:fld id="{76D830B0-DF59-4281-898F-AF208100B213}" type="slidenum">
              <a:rPr lang="en-US" altLang="zh-CN" smtClean="0"/>
              <a:pPr/>
              <a:t>3</a:t>
            </a:fld>
            <a:endParaRPr lang="en-US" altLang="zh-CN"/>
          </a:p>
        </p:txBody>
      </p:sp>
    </p:spTree>
    <p:extLst>
      <p:ext uri="{BB962C8B-B14F-4D97-AF65-F5344CB8AC3E}">
        <p14:creationId xmlns:p14="http://schemas.microsoft.com/office/powerpoint/2010/main" val="2103859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93587531-BD3E-4482-ACE5-C99A6903EFB6}"/>
              </a:ext>
            </a:extLst>
          </p:cNvPr>
          <p:cNvGraphicFramePr>
            <a:graphicFrameLocks noChangeAspect="1"/>
          </p:cNvGraphicFramePr>
          <p:nvPr>
            <p:extLst>
              <p:ext uri="{D42A27DB-BD31-4B8C-83A1-F6EECF244321}">
                <p14:modId xmlns:p14="http://schemas.microsoft.com/office/powerpoint/2010/main" val="558840425"/>
              </p:ext>
            </p:extLst>
          </p:nvPr>
        </p:nvGraphicFramePr>
        <p:xfrm>
          <a:off x="5364088" y="1047993"/>
          <a:ext cx="1536700" cy="533400"/>
        </p:xfrm>
        <a:graphic>
          <a:graphicData uri="http://schemas.openxmlformats.org/presentationml/2006/ole">
            <mc:AlternateContent xmlns:mc="http://schemas.openxmlformats.org/markup-compatibility/2006">
              <mc:Choice xmlns:v="urn:schemas-microsoft-com:vml" Requires="v">
                <p:oleObj spid="_x0000_s24634" r:id="rId3" imgW="761669" imgH="266584" progId="Equation.3">
                  <p:embed/>
                </p:oleObj>
              </mc:Choice>
              <mc:Fallback>
                <p:oleObj r:id="rId3" imgW="761669" imgH="26658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047993"/>
                        <a:ext cx="15367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 xmlns:a16="http://schemas.microsoft.com/office/drawing/2014/main" id="{E98C2AD1-69D0-4700-A2A3-EE8B1D5B90AB}"/>
              </a:ext>
            </a:extLst>
          </p:cNvPr>
          <p:cNvGraphicFramePr>
            <a:graphicFrameLocks noChangeAspect="1"/>
          </p:cNvGraphicFramePr>
          <p:nvPr>
            <p:extLst>
              <p:ext uri="{D42A27DB-BD31-4B8C-83A1-F6EECF244321}">
                <p14:modId xmlns:p14="http://schemas.microsoft.com/office/powerpoint/2010/main" val="325788711"/>
              </p:ext>
            </p:extLst>
          </p:nvPr>
        </p:nvGraphicFramePr>
        <p:xfrm>
          <a:off x="179512" y="1899320"/>
          <a:ext cx="844550" cy="590550"/>
        </p:xfrm>
        <a:graphic>
          <a:graphicData uri="http://schemas.openxmlformats.org/presentationml/2006/ole">
            <mc:AlternateContent xmlns:mc="http://schemas.openxmlformats.org/markup-compatibility/2006">
              <mc:Choice xmlns:v="urn:schemas-microsoft-com:vml" Requires="v">
                <p:oleObj spid="_x0000_s24635" r:id="rId5" imgW="393529" imgH="279279" progId="Equation.3">
                  <p:embed/>
                </p:oleObj>
              </mc:Choice>
              <mc:Fallback>
                <p:oleObj r:id="rId5" imgW="393529" imgH="27927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899320"/>
                        <a:ext cx="84455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 xmlns:a16="http://schemas.microsoft.com/office/drawing/2014/main" id="{B52309F3-49B8-4F0A-BFDA-C67D3C88DBCB}"/>
              </a:ext>
            </a:extLst>
          </p:cNvPr>
          <p:cNvGraphicFramePr>
            <a:graphicFrameLocks noChangeAspect="1"/>
          </p:cNvGraphicFramePr>
          <p:nvPr>
            <p:extLst>
              <p:ext uri="{D42A27DB-BD31-4B8C-83A1-F6EECF244321}">
                <p14:modId xmlns:p14="http://schemas.microsoft.com/office/powerpoint/2010/main" val="2921325106"/>
              </p:ext>
            </p:extLst>
          </p:nvPr>
        </p:nvGraphicFramePr>
        <p:xfrm>
          <a:off x="2357860" y="1856884"/>
          <a:ext cx="730250" cy="596900"/>
        </p:xfrm>
        <a:graphic>
          <a:graphicData uri="http://schemas.openxmlformats.org/presentationml/2006/ole">
            <mc:AlternateContent xmlns:mc="http://schemas.openxmlformats.org/markup-compatibility/2006">
              <mc:Choice xmlns:v="urn:schemas-microsoft-com:vml" Requires="v">
                <p:oleObj spid="_x0000_s24636" r:id="rId7" imgW="291973" imgH="241195" progId="Equation.3">
                  <p:embed/>
                </p:oleObj>
              </mc:Choice>
              <mc:Fallback>
                <p:oleObj r:id="rId7" imgW="291973" imgH="24119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860" y="1856884"/>
                        <a:ext cx="7302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 xmlns:a16="http://schemas.microsoft.com/office/drawing/2014/main" id="{D7693DEB-4E9C-4A1A-A487-57F04EE9F638}"/>
              </a:ext>
            </a:extLst>
          </p:cNvPr>
          <p:cNvGraphicFramePr>
            <a:graphicFrameLocks noChangeAspect="1"/>
          </p:cNvGraphicFramePr>
          <p:nvPr>
            <p:extLst>
              <p:ext uri="{D42A27DB-BD31-4B8C-83A1-F6EECF244321}">
                <p14:modId xmlns:p14="http://schemas.microsoft.com/office/powerpoint/2010/main" val="720747611"/>
              </p:ext>
            </p:extLst>
          </p:nvPr>
        </p:nvGraphicFramePr>
        <p:xfrm>
          <a:off x="5364088" y="2093932"/>
          <a:ext cx="361950" cy="298450"/>
        </p:xfrm>
        <a:graphic>
          <a:graphicData uri="http://schemas.openxmlformats.org/presentationml/2006/ole">
            <mc:AlternateContent xmlns:mc="http://schemas.openxmlformats.org/markup-compatibility/2006">
              <mc:Choice xmlns:v="urn:schemas-microsoft-com:vml" Requires="v">
                <p:oleObj spid="_x0000_s24637" r:id="rId9" imgW="215619" imgH="177569" progId="Equation.3">
                  <p:embed/>
                </p:oleObj>
              </mc:Choice>
              <mc:Fallback>
                <p:oleObj r:id="rId9" imgW="215619" imgH="177569"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88" y="2093932"/>
                        <a:ext cx="36195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 xmlns:a16="http://schemas.microsoft.com/office/drawing/2014/main" id="{EFECB598-5477-46A4-8A7A-FB4AC2B3ABA6}"/>
              </a:ext>
            </a:extLst>
          </p:cNvPr>
          <p:cNvGraphicFramePr>
            <a:graphicFrameLocks noChangeAspect="1"/>
          </p:cNvGraphicFramePr>
          <p:nvPr>
            <p:extLst>
              <p:ext uri="{D42A27DB-BD31-4B8C-83A1-F6EECF244321}">
                <p14:modId xmlns:p14="http://schemas.microsoft.com/office/powerpoint/2010/main" val="1526696006"/>
              </p:ext>
            </p:extLst>
          </p:nvPr>
        </p:nvGraphicFramePr>
        <p:xfrm>
          <a:off x="4391025" y="2856620"/>
          <a:ext cx="361950" cy="298450"/>
        </p:xfrm>
        <a:graphic>
          <a:graphicData uri="http://schemas.openxmlformats.org/presentationml/2006/ole">
            <mc:AlternateContent xmlns:mc="http://schemas.openxmlformats.org/markup-compatibility/2006">
              <mc:Choice xmlns:v="urn:schemas-microsoft-com:vml" Requires="v">
                <p:oleObj spid="_x0000_s24638" r:id="rId11" imgW="215619" imgH="177569" progId="Equation.3">
                  <p:embed/>
                </p:oleObj>
              </mc:Choice>
              <mc:Fallback>
                <p:oleObj r:id="rId11" imgW="215619" imgH="177569"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1025" y="2856620"/>
                        <a:ext cx="36195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 xmlns:a16="http://schemas.microsoft.com/office/drawing/2014/main" id="{B2C51648-69A1-4F82-ABBC-4128844ECEC7}"/>
              </a:ext>
            </a:extLst>
          </p:cNvPr>
          <p:cNvGraphicFramePr>
            <a:graphicFrameLocks noChangeAspect="1"/>
          </p:cNvGraphicFramePr>
          <p:nvPr>
            <p:extLst>
              <p:ext uri="{D42A27DB-BD31-4B8C-83A1-F6EECF244321}">
                <p14:modId xmlns:p14="http://schemas.microsoft.com/office/powerpoint/2010/main" val="3194332050"/>
              </p:ext>
            </p:extLst>
          </p:nvPr>
        </p:nvGraphicFramePr>
        <p:xfrm>
          <a:off x="6132438" y="3211317"/>
          <a:ext cx="2565350" cy="2143681"/>
        </p:xfrm>
        <a:graphic>
          <a:graphicData uri="http://schemas.openxmlformats.org/presentationml/2006/ole">
            <mc:AlternateContent xmlns:mc="http://schemas.openxmlformats.org/markup-compatibility/2006">
              <mc:Choice xmlns:v="urn:schemas-microsoft-com:vml" Requires="v">
                <p:oleObj spid="_x0000_s24639" r:id="rId12" imgW="1616075" imgH="1352550" progId="MSDraw">
                  <p:embed/>
                </p:oleObj>
              </mc:Choice>
              <mc:Fallback>
                <p:oleObj r:id="rId12" imgW="1616075" imgH="1352550" progId="MSDraw">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32438" y="3211317"/>
                        <a:ext cx="2565350" cy="2143681"/>
                      </a:xfrm>
                      <a:prstGeom prst="rect">
                        <a:avLst/>
                      </a:prstGeom>
                      <a:noFill/>
                    </p:spPr>
                  </p:pic>
                </p:oleObj>
              </mc:Fallback>
            </mc:AlternateContent>
          </a:graphicData>
        </a:graphic>
      </p:graphicFrame>
      <p:graphicFrame>
        <p:nvGraphicFramePr>
          <p:cNvPr id="8" name="对象 7">
            <a:extLst>
              <a:ext uri="{FF2B5EF4-FFF2-40B4-BE49-F238E27FC236}">
                <a16:creationId xmlns="" xmlns:a16="http://schemas.microsoft.com/office/drawing/2014/main" id="{FDCDF585-2BC6-40BD-8438-77CE2BA73EED}"/>
              </a:ext>
            </a:extLst>
          </p:cNvPr>
          <p:cNvGraphicFramePr>
            <a:graphicFrameLocks noChangeAspect="1"/>
          </p:cNvGraphicFramePr>
          <p:nvPr>
            <p:extLst>
              <p:ext uri="{D42A27DB-BD31-4B8C-83A1-F6EECF244321}">
                <p14:modId xmlns:p14="http://schemas.microsoft.com/office/powerpoint/2010/main" val="3895215715"/>
              </p:ext>
            </p:extLst>
          </p:nvPr>
        </p:nvGraphicFramePr>
        <p:xfrm>
          <a:off x="179512" y="3301876"/>
          <a:ext cx="3296142" cy="883444"/>
        </p:xfrm>
        <a:graphic>
          <a:graphicData uri="http://schemas.openxmlformats.org/presentationml/2006/ole">
            <mc:AlternateContent xmlns:mc="http://schemas.openxmlformats.org/markup-compatibility/2006">
              <mc:Choice xmlns:v="urn:schemas-microsoft-com:vml" Requires="v">
                <p:oleObj spid="_x0000_s24640" r:id="rId14" imgW="1612900" imgH="431800" progId="Equation.DSMT4">
                  <p:embed/>
                </p:oleObj>
              </mc:Choice>
              <mc:Fallback>
                <p:oleObj r:id="rId14" imgW="1612900" imgH="431800" progId="Equation.DSMT4">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512" y="3301876"/>
                        <a:ext cx="3296142" cy="883444"/>
                      </a:xfrm>
                      <a:prstGeom prst="rect">
                        <a:avLst/>
                      </a:prstGeom>
                      <a:noFill/>
                    </p:spPr>
                  </p:pic>
                </p:oleObj>
              </mc:Fallback>
            </mc:AlternateContent>
          </a:graphicData>
        </a:graphic>
      </p:graphicFrame>
      <p:sp>
        <p:nvSpPr>
          <p:cNvPr id="9" name="Rectangle 8">
            <a:extLst>
              <a:ext uri="{FF2B5EF4-FFF2-40B4-BE49-F238E27FC236}">
                <a16:creationId xmlns="" xmlns:a16="http://schemas.microsoft.com/office/drawing/2014/main" id="{0874EF45-5078-41F3-A6F6-CE798FAB0474}"/>
              </a:ext>
            </a:extLst>
          </p:cNvPr>
          <p:cNvSpPr>
            <a:spLocks noChangeArrowheads="1"/>
          </p:cNvSpPr>
          <p:nvPr/>
        </p:nvSpPr>
        <p:spPr bwMode="auto">
          <a:xfrm>
            <a:off x="179512" y="721822"/>
            <a:ext cx="88056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结论</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：对同一调速系统静差率要求不同，则所能达到的调速范围</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也不同</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当要求高的静差率指标时，则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5D1B052E-E7BA-4ED6-82BD-FED368E17174}"/>
              </a:ext>
            </a:extLst>
          </p:cNvPr>
          <p:cNvSpPr>
            <a:spLocks noChangeArrowheads="1"/>
          </p:cNvSpPr>
          <p:nvPr/>
        </p:nvSpPr>
        <p:spPr bwMode="auto">
          <a:xfrm>
            <a:off x="181515" y="1503002"/>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当静差率一定时，若要求扩大调速范围，则</a:t>
            </a:r>
            <a:endParaRPr kumimoji="0" lang="zh-CN" altLang="zh-CN" sz="2400" b="0" i="0" u="none" strike="noStrike" cap="none" normalizeH="0" baseline="0" dirty="0">
              <a:ln>
                <a:noFill/>
              </a:ln>
              <a:solidFill>
                <a:schemeClr val="tx1"/>
              </a:solidFill>
              <a:effectLst/>
            </a:endParaRPr>
          </a:p>
        </p:txBody>
      </p:sp>
      <p:sp>
        <p:nvSpPr>
          <p:cNvPr id="11" name="Rectangle 10">
            <a:extLst>
              <a:ext uri="{FF2B5EF4-FFF2-40B4-BE49-F238E27FC236}">
                <a16:creationId xmlns="" xmlns:a16="http://schemas.microsoft.com/office/drawing/2014/main" id="{25A4D563-A10D-412C-87E7-C8F04B94F6EB}"/>
              </a:ext>
            </a:extLst>
          </p:cNvPr>
          <p:cNvSpPr>
            <a:spLocks noChangeArrowheads="1"/>
          </p:cNvSpPr>
          <p:nvPr/>
        </p:nvSpPr>
        <p:spPr bwMode="auto">
          <a:xfrm>
            <a:off x="909762" y="2027961"/>
            <a:ext cx="83920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（受限）</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硬特性，选调压调速</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500" b="0" i="0" u="none" strike="noStrike" cap="none" normalizeH="0" baseline="0" dirty="0">
              <a:ln>
                <a:noFill/>
              </a:ln>
              <a:solidFill>
                <a:schemeClr val="tx1"/>
              </a:solidFill>
              <a:effectLst/>
            </a:endParaRPr>
          </a:p>
        </p:txBody>
      </p:sp>
      <p:sp>
        <p:nvSpPr>
          <p:cNvPr id="12" name="Rectangle 11">
            <a:extLst>
              <a:ext uri="{FF2B5EF4-FFF2-40B4-BE49-F238E27FC236}">
                <a16:creationId xmlns="" xmlns:a16="http://schemas.microsoft.com/office/drawing/2014/main" id="{518E34FD-E594-441A-BAD6-AF6BCBEC7AFD}"/>
              </a:ext>
            </a:extLst>
          </p:cNvPr>
          <p:cNvSpPr>
            <a:spLocks noChangeArrowheads="1"/>
          </p:cNvSpPr>
          <p:nvPr/>
        </p:nvSpPr>
        <p:spPr bwMode="auto">
          <a:xfrm>
            <a:off x="2865816" y="1954300"/>
            <a:ext cx="24481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必须设法减小</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 xmlns:a16="http://schemas.microsoft.com/office/drawing/2014/main" id="{9AE66FCF-EA95-4EA6-8E03-42B4D17CF00A}"/>
              </a:ext>
            </a:extLst>
          </p:cNvPr>
          <p:cNvSpPr>
            <a:spLocks noChangeArrowheads="1"/>
          </p:cNvSpPr>
          <p:nvPr/>
        </p:nvSpPr>
        <p:spPr bwMode="auto">
          <a:xfrm>
            <a:off x="119746" y="2365069"/>
            <a:ext cx="8186857"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7343775" algn="l"/>
              </a:tabLst>
              <a:defRPr>
                <a:solidFill>
                  <a:schemeClr val="tx1"/>
                </a:solidFill>
                <a:latin typeface="Arial" panose="020B0604020202020204" pitchFamily="34" charset="0"/>
              </a:defRPr>
            </a:lvl1pPr>
            <a:lvl2pPr eaLnBrk="0" hangingPunct="0">
              <a:tabLst>
                <a:tab pos="7343775" algn="l"/>
              </a:tabLst>
              <a:defRPr>
                <a:solidFill>
                  <a:schemeClr val="tx1"/>
                </a:solidFill>
                <a:latin typeface="Arial" panose="020B0604020202020204" pitchFamily="34" charset="0"/>
              </a:defRPr>
            </a:lvl2pPr>
            <a:lvl3pPr eaLnBrk="0" hangingPunct="0">
              <a:tabLst>
                <a:tab pos="7343775" algn="l"/>
              </a:tabLst>
              <a:defRPr>
                <a:solidFill>
                  <a:schemeClr val="tx1"/>
                </a:solidFill>
                <a:latin typeface="Arial" panose="020B0604020202020204" pitchFamily="34" charset="0"/>
              </a:defRPr>
            </a:lvl3pPr>
            <a:lvl4pPr eaLnBrk="0" hangingPunct="0">
              <a:tabLst>
                <a:tab pos="7343775" algn="l"/>
              </a:tabLst>
              <a:defRPr>
                <a:solidFill>
                  <a:schemeClr val="tx1"/>
                </a:solidFill>
                <a:latin typeface="Arial" panose="020B0604020202020204" pitchFamily="34" charset="0"/>
              </a:defRPr>
            </a:lvl4pPr>
            <a:lvl5pPr eaLnBrk="0" hangingPunct="0">
              <a:tabLst>
                <a:tab pos="7343775" algn="l"/>
              </a:tabLst>
              <a:defRPr>
                <a:solidFill>
                  <a:schemeClr val="tx1"/>
                </a:solidFill>
                <a:latin typeface="Arial" panose="020B0604020202020204" pitchFamily="34" charset="0"/>
              </a:defRPr>
            </a:lvl5pPr>
            <a:lvl6pPr eaLnBrk="0" fontAlgn="base" hangingPunct="0">
              <a:spcBef>
                <a:spcPct val="0"/>
              </a:spcBef>
              <a:spcAft>
                <a:spcPct val="0"/>
              </a:spcAft>
              <a:tabLst>
                <a:tab pos="7343775" algn="l"/>
              </a:tabLst>
              <a:defRPr>
                <a:solidFill>
                  <a:schemeClr val="tx1"/>
                </a:solidFill>
                <a:latin typeface="Arial" panose="020B0604020202020204" pitchFamily="34" charset="0"/>
              </a:defRPr>
            </a:lvl6pPr>
            <a:lvl7pPr eaLnBrk="0" fontAlgn="base" hangingPunct="0">
              <a:spcBef>
                <a:spcPct val="0"/>
              </a:spcBef>
              <a:spcAft>
                <a:spcPct val="0"/>
              </a:spcAft>
              <a:tabLst>
                <a:tab pos="7343775" algn="l"/>
              </a:tabLst>
              <a:defRPr>
                <a:solidFill>
                  <a:schemeClr val="tx1"/>
                </a:solidFill>
                <a:latin typeface="Arial" panose="020B0604020202020204" pitchFamily="34" charset="0"/>
              </a:defRPr>
            </a:lvl7pPr>
            <a:lvl8pPr eaLnBrk="0" fontAlgn="base" hangingPunct="0">
              <a:spcBef>
                <a:spcPct val="0"/>
              </a:spcBef>
              <a:spcAft>
                <a:spcPct val="0"/>
              </a:spcAft>
              <a:tabLst>
                <a:tab pos="7343775" algn="l"/>
              </a:tabLst>
              <a:defRPr>
                <a:solidFill>
                  <a:schemeClr val="tx1"/>
                </a:solidFill>
                <a:latin typeface="Arial" panose="020B0604020202020204" pitchFamily="34" charset="0"/>
              </a:defRPr>
            </a:lvl8pPr>
            <a:lvl9pPr eaLnBrk="0" fontAlgn="base" hangingPunct="0">
              <a:spcBef>
                <a:spcPct val="0"/>
              </a:spcBef>
              <a:spcAft>
                <a:spcPct val="0"/>
              </a:spcAft>
              <a:tabLst>
                <a:tab pos="73437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343775" algn="l"/>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600" b="0" i="0" u="none" strike="noStrike" cap="none" normalizeH="0" baseline="0" dirty="0">
              <a:ln>
                <a:noFill/>
              </a:ln>
              <a:solidFill>
                <a:schemeClr val="tx1"/>
              </a:solidFill>
              <a:effectLst/>
            </a:endParaRPr>
          </a:p>
          <a:p>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讨论：对串电阻调速系统，   </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随所串电阻增大而增大。</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343775" algn="l"/>
              </a:tabLst>
            </a:pPr>
            <a:endParaRPr kumimoji="0" lang="zh-CN"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343775"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 xmlns:a16="http://schemas.microsoft.com/office/drawing/2014/main" id="{E01ADE6B-8CAD-4B4F-B200-06E14148F7FE}"/>
              </a:ext>
            </a:extLst>
          </p:cNvPr>
          <p:cNvSpPr>
            <a:spLocks noChangeArrowheads="1"/>
          </p:cNvSpPr>
          <p:nvPr/>
        </p:nvSpPr>
        <p:spPr bwMode="auto">
          <a:xfrm>
            <a:off x="446212" y="33852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4">
            <a:extLst>
              <a:ext uri="{FF2B5EF4-FFF2-40B4-BE49-F238E27FC236}">
                <a16:creationId xmlns="" xmlns:a16="http://schemas.microsoft.com/office/drawing/2014/main" id="{A53B4F4E-FEBC-4F8A-A637-10C18CE57610}"/>
              </a:ext>
            </a:extLst>
          </p:cNvPr>
          <p:cNvSpPr>
            <a:spLocks noChangeArrowheads="1"/>
          </p:cNvSpPr>
          <p:nvPr/>
        </p:nvSpPr>
        <p:spPr bwMode="auto">
          <a:xfrm>
            <a:off x="4408889" y="4044054"/>
            <a:ext cx="172354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对图示系统</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 xmlns:a16="http://schemas.microsoft.com/office/drawing/2014/main" id="{C5702F7E-1F0D-49AC-B0EF-38623C9DFA98}"/>
              </a:ext>
            </a:extLst>
          </p:cNvPr>
          <p:cNvSpPr>
            <a:spLocks noChangeArrowheads="1"/>
          </p:cNvSpPr>
          <p:nvPr/>
        </p:nvSpPr>
        <p:spPr bwMode="auto">
          <a:xfrm>
            <a:off x="446212" y="36836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r>
            <a:b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b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7">
            <a:extLst>
              <a:ext uri="{FF2B5EF4-FFF2-40B4-BE49-F238E27FC236}">
                <a16:creationId xmlns="" xmlns:a16="http://schemas.microsoft.com/office/drawing/2014/main" id="{B689E532-908C-4B8F-8AC1-7C4ED352C8EE}"/>
              </a:ext>
            </a:extLst>
          </p:cNvPr>
          <p:cNvSpPr>
            <a:spLocks noChangeArrowheads="1"/>
          </p:cNvSpPr>
          <p:nvPr/>
        </p:nvSpPr>
        <p:spPr bwMode="auto">
          <a:xfrm>
            <a:off x="92685" y="4271311"/>
            <a:ext cx="28087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调速的平滑性</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相邻两级转速之比</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8" name="对象 17">
            <a:extLst>
              <a:ext uri="{FF2B5EF4-FFF2-40B4-BE49-F238E27FC236}">
                <a16:creationId xmlns="" xmlns:a16="http://schemas.microsoft.com/office/drawing/2014/main" id="{C6A2F584-3D58-4320-A739-35506E539524}"/>
              </a:ext>
            </a:extLst>
          </p:cNvPr>
          <p:cNvGraphicFramePr>
            <a:graphicFrameLocks noChangeAspect="1"/>
          </p:cNvGraphicFramePr>
          <p:nvPr>
            <p:extLst>
              <p:ext uri="{D42A27DB-BD31-4B8C-83A1-F6EECF244321}">
                <p14:modId xmlns:p14="http://schemas.microsoft.com/office/powerpoint/2010/main" val="3622214552"/>
              </p:ext>
            </p:extLst>
          </p:nvPr>
        </p:nvGraphicFramePr>
        <p:xfrm>
          <a:off x="92685" y="4915410"/>
          <a:ext cx="1346200" cy="1003300"/>
        </p:xfrm>
        <a:graphic>
          <a:graphicData uri="http://schemas.openxmlformats.org/presentationml/2006/ole">
            <mc:AlternateContent xmlns:mc="http://schemas.openxmlformats.org/markup-compatibility/2006">
              <mc:Choice xmlns:v="urn:schemas-microsoft-com:vml" Requires="v">
                <p:oleObj spid="_x0000_s24641" r:id="rId16" imgW="596641" imgH="444307" progId="Equation.3">
                  <p:embed/>
                </p:oleObj>
              </mc:Choice>
              <mc:Fallback>
                <p:oleObj r:id="rId16" imgW="596641" imgH="444307"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685" y="4915410"/>
                        <a:ext cx="13462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8">
            <a:extLst>
              <a:ext uri="{FF2B5EF4-FFF2-40B4-BE49-F238E27FC236}">
                <a16:creationId xmlns="" xmlns:a16="http://schemas.microsoft.com/office/drawing/2014/main" id="{8104F2CC-0C01-4D58-8BB6-703257395EA9}"/>
              </a:ext>
            </a:extLst>
          </p:cNvPr>
          <p:cNvSpPr>
            <a:spLocks noChangeArrowheads="1"/>
          </p:cNvSpPr>
          <p:nvPr/>
        </p:nvSpPr>
        <p:spPr bwMode="auto">
          <a:xfrm>
            <a:off x="1497076" y="5209842"/>
            <a:ext cx="49462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6057900" algn="l"/>
              </a:tabLst>
              <a:defRPr>
                <a:solidFill>
                  <a:schemeClr val="tx1"/>
                </a:solidFill>
                <a:latin typeface="Arial" panose="020B0604020202020204" pitchFamily="34" charset="0"/>
              </a:defRPr>
            </a:lvl1pPr>
            <a:lvl2pPr eaLnBrk="0" hangingPunct="0">
              <a:tabLst>
                <a:tab pos="6057900" algn="l"/>
              </a:tabLst>
              <a:defRPr>
                <a:solidFill>
                  <a:schemeClr val="tx1"/>
                </a:solidFill>
                <a:latin typeface="Arial" panose="020B0604020202020204" pitchFamily="34" charset="0"/>
              </a:defRPr>
            </a:lvl2pPr>
            <a:lvl3pPr eaLnBrk="0" hangingPunct="0">
              <a:tabLst>
                <a:tab pos="6057900" algn="l"/>
              </a:tabLst>
              <a:defRPr>
                <a:solidFill>
                  <a:schemeClr val="tx1"/>
                </a:solidFill>
                <a:latin typeface="Arial" panose="020B0604020202020204" pitchFamily="34" charset="0"/>
              </a:defRPr>
            </a:lvl3pPr>
            <a:lvl4pPr eaLnBrk="0" hangingPunct="0">
              <a:tabLst>
                <a:tab pos="6057900" algn="l"/>
              </a:tabLst>
              <a:defRPr>
                <a:solidFill>
                  <a:schemeClr val="tx1"/>
                </a:solidFill>
                <a:latin typeface="Arial" panose="020B0604020202020204" pitchFamily="34" charset="0"/>
              </a:defRPr>
            </a:lvl4pPr>
            <a:lvl5pPr eaLnBrk="0" hangingPunct="0">
              <a:tabLst>
                <a:tab pos="6057900" algn="l"/>
              </a:tabLst>
              <a:defRPr>
                <a:solidFill>
                  <a:schemeClr val="tx1"/>
                </a:solidFill>
                <a:latin typeface="Arial" panose="020B0604020202020204" pitchFamily="34" charset="0"/>
              </a:defRPr>
            </a:lvl5pPr>
            <a:lvl6pPr eaLnBrk="0" fontAlgn="base" hangingPunct="0">
              <a:spcBef>
                <a:spcPct val="0"/>
              </a:spcBef>
              <a:spcAft>
                <a:spcPct val="0"/>
              </a:spcAft>
              <a:tabLst>
                <a:tab pos="6057900" algn="l"/>
              </a:tabLst>
              <a:defRPr>
                <a:solidFill>
                  <a:schemeClr val="tx1"/>
                </a:solidFill>
                <a:latin typeface="Arial" panose="020B0604020202020204" pitchFamily="34" charset="0"/>
              </a:defRPr>
            </a:lvl6pPr>
            <a:lvl7pPr eaLnBrk="0" fontAlgn="base" hangingPunct="0">
              <a:spcBef>
                <a:spcPct val="0"/>
              </a:spcBef>
              <a:spcAft>
                <a:spcPct val="0"/>
              </a:spcAft>
              <a:tabLst>
                <a:tab pos="6057900" algn="l"/>
              </a:tabLst>
              <a:defRPr>
                <a:solidFill>
                  <a:schemeClr val="tx1"/>
                </a:solidFill>
                <a:latin typeface="Arial" panose="020B0604020202020204" pitchFamily="34" charset="0"/>
              </a:defRPr>
            </a:lvl7pPr>
            <a:lvl8pPr eaLnBrk="0" fontAlgn="base" hangingPunct="0">
              <a:spcBef>
                <a:spcPct val="0"/>
              </a:spcBef>
              <a:spcAft>
                <a:spcPct val="0"/>
              </a:spcAft>
              <a:tabLst>
                <a:tab pos="6057900" algn="l"/>
              </a:tabLst>
              <a:defRPr>
                <a:solidFill>
                  <a:schemeClr val="tx1"/>
                </a:solidFill>
                <a:latin typeface="Arial" panose="020B0604020202020204" pitchFamily="34" charset="0"/>
              </a:defRPr>
            </a:lvl8pPr>
            <a:lvl9pPr eaLnBrk="0" fontAlgn="base" hangingPunct="0">
              <a:spcBef>
                <a:spcPct val="0"/>
              </a:spcBef>
              <a:spcAft>
                <a:spcPct val="0"/>
              </a:spcAft>
              <a:tabLst>
                <a:tab pos="60579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0579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K</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称为无级调速：调压、调磁</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057900" algn="l"/>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电枢回路串电阻调速属有级调速。</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057900" algn="l"/>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现代调速系统普遍采用无级调速</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20" name="灯片编号占位符 19"/>
          <p:cNvSpPr>
            <a:spLocks noGrp="1"/>
          </p:cNvSpPr>
          <p:nvPr>
            <p:ph type="sldNum" sz="quarter" idx="12"/>
          </p:nvPr>
        </p:nvSpPr>
        <p:spPr/>
        <p:txBody>
          <a:bodyPr/>
          <a:lstStyle/>
          <a:p>
            <a:fld id="{76D830B0-DF59-4281-898F-AF208100B213}" type="slidenum">
              <a:rPr lang="en-US" altLang="zh-CN" smtClean="0"/>
              <a:pPr/>
              <a:t>30</a:t>
            </a:fld>
            <a:endParaRPr lang="en-US" altLang="zh-CN"/>
          </a:p>
        </p:txBody>
      </p:sp>
    </p:spTree>
    <p:extLst>
      <p:ext uri="{BB962C8B-B14F-4D97-AF65-F5344CB8AC3E}">
        <p14:creationId xmlns:p14="http://schemas.microsoft.com/office/powerpoint/2010/main" val="1521800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6F7314BD-D0DE-46C5-B207-D56C444571AD}"/>
              </a:ext>
            </a:extLst>
          </p:cNvPr>
          <p:cNvGraphicFramePr>
            <a:graphicFrameLocks noChangeAspect="1"/>
          </p:cNvGraphicFramePr>
          <p:nvPr>
            <p:extLst>
              <p:ext uri="{D42A27DB-BD31-4B8C-83A1-F6EECF244321}">
                <p14:modId xmlns:p14="http://schemas.microsoft.com/office/powerpoint/2010/main" val="1593369362"/>
              </p:ext>
            </p:extLst>
          </p:nvPr>
        </p:nvGraphicFramePr>
        <p:xfrm>
          <a:off x="266700" y="2620063"/>
          <a:ext cx="3945260" cy="453616"/>
        </p:xfrm>
        <a:graphic>
          <a:graphicData uri="http://schemas.openxmlformats.org/presentationml/2006/ole">
            <mc:AlternateContent xmlns:mc="http://schemas.openxmlformats.org/markup-compatibility/2006">
              <mc:Choice xmlns:v="urn:schemas-microsoft-com:vml" Requires="v">
                <p:oleObj spid="_x0000_s25644" r:id="rId3" imgW="1968500" imgH="228600" progId="Equation.3">
                  <p:embed/>
                </p:oleObj>
              </mc:Choice>
              <mc:Fallback>
                <p:oleObj r:id="rId3" imgW="1968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2620063"/>
                        <a:ext cx="3945260" cy="453616"/>
                      </a:xfrm>
                      <a:prstGeom prst="rect">
                        <a:avLst/>
                      </a:prstGeom>
                      <a:noFill/>
                    </p:spPr>
                  </p:pic>
                </p:oleObj>
              </mc:Fallback>
            </mc:AlternateContent>
          </a:graphicData>
        </a:graphic>
      </p:graphicFrame>
      <p:graphicFrame>
        <p:nvGraphicFramePr>
          <p:cNvPr id="3" name="对象 2">
            <a:extLst>
              <a:ext uri="{FF2B5EF4-FFF2-40B4-BE49-F238E27FC236}">
                <a16:creationId xmlns="" xmlns:a16="http://schemas.microsoft.com/office/drawing/2014/main" id="{2DD13FAA-1E84-46E1-BADE-B2A7D6545EA3}"/>
              </a:ext>
            </a:extLst>
          </p:cNvPr>
          <p:cNvGraphicFramePr>
            <a:graphicFrameLocks noChangeAspect="1"/>
          </p:cNvGraphicFramePr>
          <p:nvPr>
            <p:extLst>
              <p:ext uri="{D42A27DB-BD31-4B8C-83A1-F6EECF244321}">
                <p14:modId xmlns:p14="http://schemas.microsoft.com/office/powerpoint/2010/main" val="1862640266"/>
              </p:ext>
            </p:extLst>
          </p:nvPr>
        </p:nvGraphicFramePr>
        <p:xfrm>
          <a:off x="240241" y="2965792"/>
          <a:ext cx="3530600" cy="749300"/>
        </p:xfrm>
        <a:graphic>
          <a:graphicData uri="http://schemas.openxmlformats.org/presentationml/2006/ole">
            <mc:AlternateContent xmlns:mc="http://schemas.openxmlformats.org/markup-compatibility/2006">
              <mc:Choice xmlns:v="urn:schemas-microsoft-com:vml" Requires="v">
                <p:oleObj spid="_x0000_s25645" r:id="rId5" imgW="2198974" imgH="497578" progId="Equation.3">
                  <p:embed/>
                </p:oleObj>
              </mc:Choice>
              <mc:Fallback>
                <p:oleObj r:id="rId5" imgW="2198974" imgH="497578"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241" y="2965792"/>
                        <a:ext cx="35306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 xmlns:a16="http://schemas.microsoft.com/office/drawing/2014/main" id="{231461F3-B14F-4356-A3D6-DC1281B207CA}"/>
              </a:ext>
            </a:extLst>
          </p:cNvPr>
          <p:cNvSpPr>
            <a:spLocks noChangeArrowheads="1"/>
          </p:cNvSpPr>
          <p:nvPr/>
        </p:nvSpPr>
        <p:spPr bwMode="auto">
          <a:xfrm>
            <a:off x="107504" y="755338"/>
            <a:ext cx="9036496"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723900" algn="l"/>
              </a:tabLst>
              <a:defRPr>
                <a:solidFill>
                  <a:schemeClr val="tx1"/>
                </a:solidFill>
                <a:latin typeface="Arial" panose="020B0604020202020204" pitchFamily="34" charset="0"/>
              </a:defRPr>
            </a:lvl1pPr>
            <a:lvl2pPr eaLnBrk="0" hangingPunct="0">
              <a:tabLst>
                <a:tab pos="723900" algn="l"/>
              </a:tabLst>
              <a:defRPr>
                <a:solidFill>
                  <a:schemeClr val="tx1"/>
                </a:solidFill>
                <a:latin typeface="Arial" panose="020B0604020202020204" pitchFamily="34" charset="0"/>
              </a:defRPr>
            </a:lvl2pPr>
            <a:lvl3pPr eaLnBrk="0" hangingPunct="0">
              <a:tabLst>
                <a:tab pos="723900" algn="l"/>
              </a:tabLst>
              <a:defRPr>
                <a:solidFill>
                  <a:schemeClr val="tx1"/>
                </a:solidFill>
                <a:latin typeface="Arial" panose="020B0604020202020204" pitchFamily="34" charset="0"/>
              </a:defRPr>
            </a:lvl3pPr>
            <a:lvl4pPr eaLnBrk="0" hangingPunct="0">
              <a:tabLst>
                <a:tab pos="723900" algn="l"/>
              </a:tabLst>
              <a:defRPr>
                <a:solidFill>
                  <a:schemeClr val="tx1"/>
                </a:solidFill>
                <a:latin typeface="Arial" panose="020B0604020202020204" pitchFamily="34" charset="0"/>
              </a:defRPr>
            </a:lvl4pPr>
            <a:lvl5pPr eaLnBrk="0" hangingPunct="0">
              <a:tabLst>
                <a:tab pos="723900" algn="l"/>
              </a:tabLst>
              <a:defRPr>
                <a:solidFill>
                  <a:schemeClr val="tx1"/>
                </a:solidFill>
                <a:latin typeface="Arial" panose="020B0604020202020204" pitchFamily="34" charset="0"/>
              </a:defRPr>
            </a:lvl5pPr>
            <a:lvl6pPr eaLnBrk="0" fontAlgn="base" hangingPunct="0">
              <a:spcBef>
                <a:spcPct val="0"/>
              </a:spcBef>
              <a:spcAft>
                <a:spcPct val="0"/>
              </a:spcAft>
              <a:tabLst>
                <a:tab pos="723900" algn="l"/>
              </a:tabLst>
              <a:defRPr>
                <a:solidFill>
                  <a:schemeClr val="tx1"/>
                </a:solidFill>
                <a:latin typeface="Arial" panose="020B0604020202020204" pitchFamily="34" charset="0"/>
              </a:defRPr>
            </a:lvl6pPr>
            <a:lvl7pPr eaLnBrk="0" fontAlgn="base" hangingPunct="0">
              <a:spcBef>
                <a:spcPct val="0"/>
              </a:spcBef>
              <a:spcAft>
                <a:spcPct val="0"/>
              </a:spcAft>
              <a:tabLst>
                <a:tab pos="723900" algn="l"/>
              </a:tabLst>
              <a:defRPr>
                <a:solidFill>
                  <a:schemeClr val="tx1"/>
                </a:solidFill>
                <a:latin typeface="Arial" panose="020B0604020202020204" pitchFamily="34" charset="0"/>
              </a:defRPr>
            </a:lvl7pPr>
            <a:lvl8pPr eaLnBrk="0" fontAlgn="base" hangingPunct="0">
              <a:spcBef>
                <a:spcPct val="0"/>
              </a:spcBef>
              <a:spcAft>
                <a:spcPct val="0"/>
              </a:spcAft>
              <a:tabLst>
                <a:tab pos="723900" algn="l"/>
              </a:tabLst>
              <a:defRPr>
                <a:solidFill>
                  <a:schemeClr val="tx1"/>
                </a:solidFill>
                <a:latin typeface="Arial" panose="020B0604020202020204" pitchFamily="34" charset="0"/>
              </a:defRPr>
            </a:lvl8pPr>
            <a:lvl9pPr eaLnBrk="0" fontAlgn="base" hangingPunct="0">
              <a:spcBef>
                <a:spcPct val="0"/>
              </a:spcBef>
              <a:spcAft>
                <a:spcPct val="0"/>
              </a:spcAft>
              <a:tabLst>
                <a:tab pos="7239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723900" algn="l"/>
              </a:tabLst>
            </a:pPr>
            <a:r>
              <a:rPr kumimoji="0" lang="zh-CN" altLang="en-US"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四、</a:t>
            </a:r>
            <a:r>
              <a:rPr kumimoji="0" lang="zh-CN" altLang="zh-CN"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电动机负载能力的充分应用</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r>
              <a:rPr kumimoji="0" lang="zh-CN"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电动机负载能力描述与说明</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调速运行中在</a:t>
            </a: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额定电流状态下</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，电动机</a:t>
            </a:r>
            <a:r>
              <a:rPr kumimoji="0" lang="zh-CN" altLang="zh-CN" sz="2400" b="1"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轴上输出转矩</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与</a:t>
            </a:r>
            <a:r>
              <a:rPr kumimoji="0" lang="zh-CN"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输出功率</a:t>
            </a:r>
            <a:endParaRPr kumimoji="0" lang="en-US"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大小和变化规律。</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r>
              <a:rPr kumimoji="0" lang="zh-CN" altLang="zh-CN"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调压调速</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 xmlns:a16="http://schemas.microsoft.com/office/drawing/2014/main" id="{AB7637ED-C352-4B66-9AEB-16A631D1FF80}"/>
              </a:ext>
            </a:extLst>
          </p:cNvPr>
          <p:cNvSpPr>
            <a:spLocks noChangeArrowheads="1"/>
          </p:cNvSpPr>
          <p:nvPr/>
        </p:nvSpPr>
        <p:spPr bwMode="auto">
          <a:xfrm>
            <a:off x="0" y="24677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 xmlns:a16="http://schemas.microsoft.com/office/drawing/2014/main" id="{D6EE55B0-5279-44FE-8333-6AA9C51191EE}"/>
              </a:ext>
            </a:extLst>
          </p:cNvPr>
          <p:cNvSpPr>
            <a:spLocks noChangeArrowheads="1"/>
          </p:cNvSpPr>
          <p:nvPr/>
        </p:nvSpPr>
        <p:spPr bwMode="auto">
          <a:xfrm>
            <a:off x="4067970" y="2830152"/>
            <a:ext cx="48093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，与转速成正比称为</a:t>
            </a:r>
            <a:r>
              <a:rPr kumimoji="0" lang="zh-CN"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恒转矩调速</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[constant torque mode]</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7" name="对象 6">
            <a:extLst>
              <a:ext uri="{FF2B5EF4-FFF2-40B4-BE49-F238E27FC236}">
                <a16:creationId xmlns="" xmlns:a16="http://schemas.microsoft.com/office/drawing/2014/main" id="{A55FB84C-E0C8-4860-B063-44E136F0E71C}"/>
              </a:ext>
            </a:extLst>
          </p:cNvPr>
          <p:cNvGraphicFramePr>
            <a:graphicFrameLocks noChangeAspect="1"/>
          </p:cNvGraphicFramePr>
          <p:nvPr>
            <p:extLst>
              <p:ext uri="{D42A27DB-BD31-4B8C-83A1-F6EECF244321}">
                <p14:modId xmlns:p14="http://schemas.microsoft.com/office/powerpoint/2010/main" val="3670780698"/>
              </p:ext>
            </p:extLst>
          </p:nvPr>
        </p:nvGraphicFramePr>
        <p:xfrm>
          <a:off x="40085" y="4002093"/>
          <a:ext cx="3902070" cy="795919"/>
        </p:xfrm>
        <a:graphic>
          <a:graphicData uri="http://schemas.openxmlformats.org/presentationml/2006/ole">
            <mc:AlternateContent xmlns:mc="http://schemas.openxmlformats.org/markup-compatibility/2006">
              <mc:Choice xmlns:v="urn:schemas-microsoft-com:vml" Requires="v">
                <p:oleObj spid="_x0000_s25646" r:id="rId7" imgW="2209800" imgH="444500" progId="Equation.3">
                  <p:embed/>
                </p:oleObj>
              </mc:Choice>
              <mc:Fallback>
                <p:oleObj r:id="rId7" imgW="2209800" imgH="4445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85" y="4002093"/>
                        <a:ext cx="3902070" cy="795919"/>
                      </a:xfrm>
                      <a:prstGeom prst="rect">
                        <a:avLst/>
                      </a:prstGeom>
                      <a:noFill/>
                    </p:spPr>
                  </p:pic>
                </p:oleObj>
              </mc:Fallback>
            </mc:AlternateContent>
          </a:graphicData>
        </a:graphic>
      </p:graphicFrame>
      <p:graphicFrame>
        <p:nvGraphicFramePr>
          <p:cNvPr id="8" name="对象 7">
            <a:extLst>
              <a:ext uri="{FF2B5EF4-FFF2-40B4-BE49-F238E27FC236}">
                <a16:creationId xmlns="" xmlns:a16="http://schemas.microsoft.com/office/drawing/2014/main" id="{238EE4FC-07F0-44E9-965B-89238DFC75BF}"/>
              </a:ext>
            </a:extLst>
          </p:cNvPr>
          <p:cNvGraphicFramePr>
            <a:graphicFrameLocks noChangeAspect="1"/>
          </p:cNvGraphicFramePr>
          <p:nvPr>
            <p:extLst>
              <p:ext uri="{D42A27DB-BD31-4B8C-83A1-F6EECF244321}">
                <p14:modId xmlns:p14="http://schemas.microsoft.com/office/powerpoint/2010/main" val="981960656"/>
              </p:ext>
            </p:extLst>
          </p:nvPr>
        </p:nvGraphicFramePr>
        <p:xfrm>
          <a:off x="65042" y="4987742"/>
          <a:ext cx="2972140" cy="640153"/>
        </p:xfrm>
        <a:graphic>
          <a:graphicData uri="http://schemas.openxmlformats.org/presentationml/2006/ole">
            <mc:AlternateContent xmlns:mc="http://schemas.openxmlformats.org/markup-compatibility/2006">
              <mc:Choice xmlns:v="urn:schemas-microsoft-com:vml" Requires="v">
                <p:oleObj spid="_x0000_s25647" r:id="rId9" imgW="1916868" imgH="406224" progId="Equation.3">
                  <p:embed/>
                </p:oleObj>
              </mc:Choice>
              <mc:Fallback>
                <p:oleObj r:id="rId9" imgW="1916868" imgH="40622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42" y="4987742"/>
                        <a:ext cx="2972140" cy="640153"/>
                      </a:xfrm>
                      <a:prstGeom prst="rect">
                        <a:avLst/>
                      </a:prstGeom>
                      <a:noFill/>
                    </p:spPr>
                  </p:pic>
                </p:oleObj>
              </mc:Fallback>
            </mc:AlternateContent>
          </a:graphicData>
        </a:graphic>
      </p:graphicFrame>
      <p:graphicFrame>
        <p:nvGraphicFramePr>
          <p:cNvPr id="9" name="对象 8">
            <a:extLst>
              <a:ext uri="{FF2B5EF4-FFF2-40B4-BE49-F238E27FC236}">
                <a16:creationId xmlns="" xmlns:a16="http://schemas.microsoft.com/office/drawing/2014/main" id="{444ED950-439D-4A8E-98FD-31D1C1D4629A}"/>
              </a:ext>
            </a:extLst>
          </p:cNvPr>
          <p:cNvGraphicFramePr>
            <a:graphicFrameLocks noChangeAspect="1"/>
          </p:cNvGraphicFramePr>
          <p:nvPr>
            <p:extLst>
              <p:ext uri="{D42A27DB-BD31-4B8C-83A1-F6EECF244321}">
                <p14:modId xmlns:p14="http://schemas.microsoft.com/office/powerpoint/2010/main" val="3103830276"/>
              </p:ext>
            </p:extLst>
          </p:nvPr>
        </p:nvGraphicFramePr>
        <p:xfrm>
          <a:off x="15684" y="5627895"/>
          <a:ext cx="5473760" cy="969892"/>
        </p:xfrm>
        <a:graphic>
          <a:graphicData uri="http://schemas.openxmlformats.org/presentationml/2006/ole">
            <mc:AlternateContent xmlns:mc="http://schemas.openxmlformats.org/markup-compatibility/2006">
              <mc:Choice xmlns:v="urn:schemas-microsoft-com:vml" Requires="v">
                <p:oleObj spid="_x0000_s25648" r:id="rId11" imgW="3467100" imgH="609600" progId="Equation.3">
                  <p:embed/>
                </p:oleObj>
              </mc:Choice>
              <mc:Fallback>
                <p:oleObj r:id="rId11" imgW="3467100" imgH="609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84" y="5627895"/>
                        <a:ext cx="5473760" cy="969892"/>
                      </a:xfrm>
                      <a:prstGeom prst="rect">
                        <a:avLst/>
                      </a:prstGeom>
                      <a:noFill/>
                    </p:spPr>
                  </p:pic>
                </p:oleObj>
              </mc:Fallback>
            </mc:AlternateContent>
          </a:graphicData>
        </a:graphic>
      </p:graphicFrame>
      <p:sp>
        <p:nvSpPr>
          <p:cNvPr id="10" name="Rectangle 9">
            <a:extLst>
              <a:ext uri="{FF2B5EF4-FFF2-40B4-BE49-F238E27FC236}">
                <a16:creationId xmlns="" xmlns:a16="http://schemas.microsoft.com/office/drawing/2014/main" id="{1F3A89A7-CB34-470B-A832-4AFA827D8004}"/>
              </a:ext>
            </a:extLst>
          </p:cNvPr>
          <p:cNvSpPr>
            <a:spLocks noChangeArrowheads="1"/>
          </p:cNvSpPr>
          <p:nvPr/>
        </p:nvSpPr>
        <p:spPr bwMode="auto">
          <a:xfrm>
            <a:off x="15684" y="3658917"/>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改变磁通调速</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6B849EB5-ABBF-4900-8FC3-4E958AB084DF}"/>
              </a:ext>
            </a:extLst>
          </p:cNvPr>
          <p:cNvSpPr>
            <a:spLocks noChangeArrowheads="1"/>
          </p:cNvSpPr>
          <p:nvPr/>
        </p:nvSpPr>
        <p:spPr bwMode="auto">
          <a:xfrm>
            <a:off x="3942155" y="4119262"/>
            <a:ext cx="541686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（电枢电压和电枢电流保持为额定值）</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 xmlns:a16="http://schemas.microsoft.com/office/drawing/2014/main" id="{1D9D29CA-AD9A-4934-83C4-98ADFBFE3849}"/>
              </a:ext>
            </a:extLst>
          </p:cNvPr>
          <p:cNvSpPr>
            <a:spLocks noChangeArrowheads="1"/>
          </p:cNvSpPr>
          <p:nvPr/>
        </p:nvSpPr>
        <p:spPr bwMode="auto">
          <a:xfrm>
            <a:off x="15684" y="598524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2">
            <a:extLst>
              <a:ext uri="{FF2B5EF4-FFF2-40B4-BE49-F238E27FC236}">
                <a16:creationId xmlns="" xmlns:a16="http://schemas.microsoft.com/office/drawing/2014/main" id="{66B7840A-9192-4992-B49B-01B586156B21}"/>
              </a:ext>
            </a:extLst>
          </p:cNvPr>
          <p:cNvSpPr>
            <a:spLocks noChangeArrowheads="1"/>
          </p:cNvSpPr>
          <p:nvPr/>
        </p:nvSpPr>
        <p:spPr bwMode="auto">
          <a:xfrm>
            <a:off x="5580112" y="5554362"/>
            <a:ext cx="302037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称为</a:t>
            </a:r>
            <a:r>
              <a:rPr kumimoji="0"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恒功率调速</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[constant power mode]</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对象 13">
            <a:extLst>
              <a:ext uri="{FF2B5EF4-FFF2-40B4-BE49-F238E27FC236}">
                <a16:creationId xmlns="" xmlns:a16="http://schemas.microsoft.com/office/drawing/2014/main" id="{6B076B12-36EF-459D-AB46-0FA10217DCD8}"/>
              </a:ext>
            </a:extLst>
          </p:cNvPr>
          <p:cNvGraphicFramePr>
            <a:graphicFrameLocks noChangeAspect="1"/>
          </p:cNvGraphicFramePr>
          <p:nvPr>
            <p:extLst>
              <p:ext uri="{D42A27DB-BD31-4B8C-83A1-F6EECF244321}">
                <p14:modId xmlns:p14="http://schemas.microsoft.com/office/powerpoint/2010/main" val="4222175065"/>
              </p:ext>
            </p:extLst>
          </p:nvPr>
        </p:nvGraphicFramePr>
        <p:xfrm>
          <a:off x="4327548" y="2620063"/>
          <a:ext cx="4794441" cy="3962990"/>
        </p:xfrm>
        <a:graphic>
          <a:graphicData uri="http://schemas.openxmlformats.org/presentationml/2006/ole">
            <mc:AlternateContent xmlns:mc="http://schemas.openxmlformats.org/markup-compatibility/2006">
              <mc:Choice xmlns:v="urn:schemas-microsoft-com:vml" Requires="v">
                <p:oleObj spid="_x0000_s25649" r:id="rId13" imgW="1554163" imgH="1274763" progId="MSDraw">
                  <p:embed/>
                </p:oleObj>
              </mc:Choice>
              <mc:Fallback>
                <p:oleObj r:id="rId13" imgW="1554163" imgH="1274763" progId="MSDraw">
                  <p:embed/>
                  <p:pic>
                    <p:nvPicPr>
                      <p:cNvPr id="2" name="对象 1">
                        <a:extLst>
                          <a:ext uri="{FF2B5EF4-FFF2-40B4-BE49-F238E27FC236}">
                            <a16:creationId xmlns="" xmlns:a16="http://schemas.microsoft.com/office/drawing/2014/main" id="{B2A939D9-7FD6-4559-AF1B-D0DE5E0988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7548" y="2620063"/>
                        <a:ext cx="4794441" cy="3962990"/>
                      </a:xfrm>
                      <a:prstGeom prst="rect">
                        <a:avLst/>
                      </a:prstGeom>
                      <a:solidFill>
                        <a:schemeClr val="accent1"/>
                      </a:solidFill>
                    </p:spPr>
                  </p:pic>
                </p:oleObj>
              </mc:Fallback>
            </mc:AlternateContent>
          </a:graphicData>
        </a:graphic>
      </p:graphicFrame>
      <p:sp>
        <p:nvSpPr>
          <p:cNvPr id="15" name="灯片编号占位符 14"/>
          <p:cNvSpPr>
            <a:spLocks noGrp="1"/>
          </p:cNvSpPr>
          <p:nvPr>
            <p:ph type="sldNum" sz="quarter" idx="12"/>
          </p:nvPr>
        </p:nvSpPr>
        <p:spPr/>
        <p:txBody>
          <a:bodyPr/>
          <a:lstStyle/>
          <a:p>
            <a:fld id="{76D830B0-DF59-4281-898F-AF208100B213}" type="slidenum">
              <a:rPr lang="en-US" altLang="zh-CN" smtClean="0"/>
              <a:pPr/>
              <a:t>31</a:t>
            </a:fld>
            <a:endParaRPr lang="en-US" altLang="zh-CN"/>
          </a:p>
        </p:txBody>
      </p:sp>
    </p:spTree>
    <p:extLst>
      <p:ext uri="{BB962C8B-B14F-4D97-AF65-F5344CB8AC3E}">
        <p14:creationId xmlns:p14="http://schemas.microsoft.com/office/powerpoint/2010/main" val="45930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 xmlns:a16="http://schemas.microsoft.com/office/drawing/2014/main" id="{5C459F93-80B6-460F-B436-E1E99AC3AFB9}"/>
              </a:ext>
            </a:extLst>
          </p:cNvPr>
          <p:cNvGraphicFramePr>
            <a:graphicFrameLocks noChangeAspect="1"/>
          </p:cNvGraphicFramePr>
          <p:nvPr>
            <p:extLst>
              <p:ext uri="{D42A27DB-BD31-4B8C-83A1-F6EECF244321}">
                <p14:modId xmlns:p14="http://schemas.microsoft.com/office/powerpoint/2010/main" val="962258485"/>
              </p:ext>
            </p:extLst>
          </p:nvPr>
        </p:nvGraphicFramePr>
        <p:xfrm>
          <a:off x="1619672" y="1339955"/>
          <a:ext cx="2063750" cy="469900"/>
        </p:xfrm>
        <a:graphic>
          <a:graphicData uri="http://schemas.openxmlformats.org/presentationml/2006/ole">
            <mc:AlternateContent xmlns:mc="http://schemas.openxmlformats.org/markup-compatibility/2006">
              <mc:Choice xmlns:v="urn:schemas-microsoft-com:vml" Requires="v">
                <p:oleObj spid="_x0000_s26668" r:id="rId3" imgW="977900" imgH="228600" progId="Equation.3">
                  <p:embed/>
                </p:oleObj>
              </mc:Choice>
              <mc:Fallback>
                <p:oleObj r:id="rId3" imgW="9779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339955"/>
                        <a:ext cx="20637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 xmlns:a16="http://schemas.microsoft.com/office/drawing/2014/main" id="{CA1F71D9-9ED1-4D74-AB05-6CBE88479F42}"/>
              </a:ext>
            </a:extLst>
          </p:cNvPr>
          <p:cNvGraphicFramePr>
            <a:graphicFrameLocks noChangeAspect="1"/>
          </p:cNvGraphicFramePr>
          <p:nvPr>
            <p:extLst>
              <p:ext uri="{D42A27DB-BD31-4B8C-83A1-F6EECF244321}">
                <p14:modId xmlns:p14="http://schemas.microsoft.com/office/powerpoint/2010/main" val="3865178305"/>
              </p:ext>
            </p:extLst>
          </p:nvPr>
        </p:nvGraphicFramePr>
        <p:xfrm>
          <a:off x="2576469" y="1696550"/>
          <a:ext cx="2726625" cy="730241"/>
        </p:xfrm>
        <a:graphic>
          <a:graphicData uri="http://schemas.openxmlformats.org/presentationml/2006/ole">
            <mc:AlternateContent xmlns:mc="http://schemas.openxmlformats.org/markup-compatibility/2006">
              <mc:Choice xmlns:v="urn:schemas-microsoft-com:vml" Requires="v">
                <p:oleObj spid="_x0000_s26669" r:id="rId5" imgW="1459866" imgH="393529" progId="Equation.3">
                  <p:embed/>
                </p:oleObj>
              </mc:Choice>
              <mc:Fallback>
                <p:oleObj r:id="rId5" imgW="1459866"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6469" y="1696550"/>
                        <a:ext cx="2726625" cy="730241"/>
                      </a:xfrm>
                      <a:prstGeom prst="rect">
                        <a:avLst/>
                      </a:prstGeom>
                      <a:noFill/>
                    </p:spPr>
                  </p:pic>
                </p:oleObj>
              </mc:Fallback>
            </mc:AlternateContent>
          </a:graphicData>
        </a:graphic>
      </p:graphicFrame>
      <p:graphicFrame>
        <p:nvGraphicFramePr>
          <p:cNvPr id="5" name="对象 4">
            <a:extLst>
              <a:ext uri="{FF2B5EF4-FFF2-40B4-BE49-F238E27FC236}">
                <a16:creationId xmlns="" xmlns:a16="http://schemas.microsoft.com/office/drawing/2014/main" id="{DEEFFD65-BFC7-4241-ADAA-72C0011A0BEA}"/>
              </a:ext>
            </a:extLst>
          </p:cNvPr>
          <p:cNvGraphicFramePr>
            <a:graphicFrameLocks noChangeAspect="1"/>
          </p:cNvGraphicFramePr>
          <p:nvPr>
            <p:extLst>
              <p:ext uri="{D42A27DB-BD31-4B8C-83A1-F6EECF244321}">
                <p14:modId xmlns:p14="http://schemas.microsoft.com/office/powerpoint/2010/main" val="3050181442"/>
              </p:ext>
            </p:extLst>
          </p:nvPr>
        </p:nvGraphicFramePr>
        <p:xfrm>
          <a:off x="3939781" y="2752001"/>
          <a:ext cx="577850" cy="450850"/>
        </p:xfrm>
        <a:graphic>
          <a:graphicData uri="http://schemas.openxmlformats.org/presentationml/2006/ole">
            <mc:AlternateContent xmlns:mc="http://schemas.openxmlformats.org/markup-compatibility/2006">
              <mc:Choice xmlns:v="urn:schemas-microsoft-com:vml" Requires="v">
                <p:oleObj spid="_x0000_s26670" r:id="rId7" imgW="291973" imgH="228501" progId="Equation.3">
                  <p:embed/>
                </p:oleObj>
              </mc:Choice>
              <mc:Fallback>
                <p:oleObj r:id="rId7" imgW="291973" imgH="22850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9781" y="2752001"/>
                        <a:ext cx="5778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 xmlns:a16="http://schemas.microsoft.com/office/drawing/2014/main" id="{B80CD2FB-EB45-471E-AF82-43145ACF1872}"/>
              </a:ext>
            </a:extLst>
          </p:cNvPr>
          <p:cNvGraphicFramePr>
            <a:graphicFrameLocks noChangeAspect="1"/>
          </p:cNvGraphicFramePr>
          <p:nvPr>
            <p:extLst>
              <p:ext uri="{D42A27DB-BD31-4B8C-83A1-F6EECF244321}">
                <p14:modId xmlns:p14="http://schemas.microsoft.com/office/powerpoint/2010/main" val="2004557664"/>
              </p:ext>
            </p:extLst>
          </p:nvPr>
        </p:nvGraphicFramePr>
        <p:xfrm>
          <a:off x="4683095" y="3636754"/>
          <a:ext cx="4363635" cy="2429595"/>
        </p:xfrm>
        <a:graphic>
          <a:graphicData uri="http://schemas.openxmlformats.org/presentationml/2006/ole">
            <mc:AlternateContent xmlns:mc="http://schemas.openxmlformats.org/markup-compatibility/2006">
              <mc:Choice xmlns:v="urn:schemas-microsoft-com:vml" Requires="v">
                <p:oleObj spid="_x0000_s26671" r:id="rId9" imgW="2135188" imgH="1184275" progId="MSDraw">
                  <p:embed/>
                </p:oleObj>
              </mc:Choice>
              <mc:Fallback>
                <p:oleObj r:id="rId9" imgW="2135188" imgH="1184275" progId="MSDraw">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095" y="3636754"/>
                        <a:ext cx="4363635" cy="2429595"/>
                      </a:xfrm>
                      <a:prstGeom prst="rect">
                        <a:avLst/>
                      </a:prstGeom>
                      <a:noFill/>
                    </p:spPr>
                  </p:pic>
                </p:oleObj>
              </mc:Fallback>
            </mc:AlternateContent>
          </a:graphicData>
        </a:graphic>
      </p:graphicFrame>
      <p:graphicFrame>
        <p:nvGraphicFramePr>
          <p:cNvPr id="7" name="对象 6">
            <a:extLst>
              <a:ext uri="{FF2B5EF4-FFF2-40B4-BE49-F238E27FC236}">
                <a16:creationId xmlns="" xmlns:a16="http://schemas.microsoft.com/office/drawing/2014/main" id="{D1429CF5-81D3-48E6-A7B8-E6166A0B9933}"/>
              </a:ext>
            </a:extLst>
          </p:cNvPr>
          <p:cNvGraphicFramePr>
            <a:graphicFrameLocks noChangeAspect="1"/>
          </p:cNvGraphicFramePr>
          <p:nvPr>
            <p:extLst>
              <p:ext uri="{D42A27DB-BD31-4B8C-83A1-F6EECF244321}">
                <p14:modId xmlns:p14="http://schemas.microsoft.com/office/powerpoint/2010/main" val="2816363944"/>
              </p:ext>
            </p:extLst>
          </p:nvPr>
        </p:nvGraphicFramePr>
        <p:xfrm>
          <a:off x="142666" y="4145862"/>
          <a:ext cx="1882442" cy="772792"/>
        </p:xfrm>
        <a:graphic>
          <a:graphicData uri="http://schemas.openxmlformats.org/presentationml/2006/ole">
            <mc:AlternateContent xmlns:mc="http://schemas.openxmlformats.org/markup-compatibility/2006">
              <mc:Choice xmlns:v="urn:schemas-microsoft-com:vml" Requires="v">
                <p:oleObj spid="_x0000_s26672" r:id="rId11" imgW="965200" imgH="393700" progId="Equation.3">
                  <p:embed/>
                </p:oleObj>
              </mc:Choice>
              <mc:Fallback>
                <p:oleObj r:id="rId11" imgW="965200" imgH="3937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666" y="4145862"/>
                        <a:ext cx="1882442" cy="772792"/>
                      </a:xfrm>
                      <a:prstGeom prst="rect">
                        <a:avLst/>
                      </a:prstGeom>
                      <a:noFill/>
                    </p:spPr>
                  </p:pic>
                </p:oleObj>
              </mc:Fallback>
            </mc:AlternateContent>
          </a:graphicData>
        </a:graphic>
      </p:graphicFrame>
      <p:graphicFrame>
        <p:nvGraphicFramePr>
          <p:cNvPr id="8" name="对象 7">
            <a:extLst>
              <a:ext uri="{FF2B5EF4-FFF2-40B4-BE49-F238E27FC236}">
                <a16:creationId xmlns="" xmlns:a16="http://schemas.microsoft.com/office/drawing/2014/main" id="{1E632E7E-C456-422B-BBE1-7C00EF845642}"/>
              </a:ext>
            </a:extLst>
          </p:cNvPr>
          <p:cNvGraphicFramePr>
            <a:graphicFrameLocks noChangeAspect="1"/>
          </p:cNvGraphicFramePr>
          <p:nvPr>
            <p:extLst>
              <p:ext uri="{D42A27DB-BD31-4B8C-83A1-F6EECF244321}">
                <p14:modId xmlns:p14="http://schemas.microsoft.com/office/powerpoint/2010/main" val="1965060867"/>
              </p:ext>
            </p:extLst>
          </p:nvPr>
        </p:nvGraphicFramePr>
        <p:xfrm>
          <a:off x="300264" y="5737871"/>
          <a:ext cx="3928442" cy="652232"/>
        </p:xfrm>
        <a:graphic>
          <a:graphicData uri="http://schemas.openxmlformats.org/presentationml/2006/ole">
            <mc:AlternateContent xmlns:mc="http://schemas.openxmlformats.org/markup-compatibility/2006">
              <mc:Choice xmlns:v="urn:schemas-microsoft-com:vml" Requires="v">
                <p:oleObj spid="_x0000_s26673" r:id="rId13" imgW="2362200" imgH="393700" progId="Equation.3">
                  <p:embed/>
                </p:oleObj>
              </mc:Choice>
              <mc:Fallback>
                <p:oleObj r:id="rId13" imgW="2362200" imgH="393700"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264" y="5737871"/>
                        <a:ext cx="3928442" cy="652232"/>
                      </a:xfrm>
                      <a:prstGeom prst="rect">
                        <a:avLst/>
                      </a:prstGeom>
                      <a:noFill/>
                    </p:spPr>
                  </p:pic>
                </p:oleObj>
              </mc:Fallback>
            </mc:AlternateContent>
          </a:graphicData>
        </a:graphic>
      </p:graphicFrame>
      <p:sp>
        <p:nvSpPr>
          <p:cNvPr id="9" name="Rectangle 8">
            <a:extLst>
              <a:ext uri="{FF2B5EF4-FFF2-40B4-BE49-F238E27FC236}">
                <a16:creationId xmlns="" xmlns:a16="http://schemas.microsoft.com/office/drawing/2014/main" id="{00694C75-8FEB-41D7-95EC-BDB925576D97}"/>
              </a:ext>
            </a:extLst>
          </p:cNvPr>
          <p:cNvSpPr>
            <a:spLocks noChangeArrowheads="1"/>
          </p:cNvSpPr>
          <p:nvPr/>
        </p:nvSpPr>
        <p:spPr bwMode="auto">
          <a:xfrm>
            <a:off x="0" y="4515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a:extLst>
              <a:ext uri="{FF2B5EF4-FFF2-40B4-BE49-F238E27FC236}">
                <a16:creationId xmlns="" xmlns:a16="http://schemas.microsoft.com/office/drawing/2014/main" id="{A7FCFD29-1159-4032-8F48-CF9C72062F64}"/>
              </a:ext>
            </a:extLst>
          </p:cNvPr>
          <p:cNvSpPr>
            <a:spLocks noChangeArrowheads="1"/>
          </p:cNvSpPr>
          <p:nvPr/>
        </p:nvSpPr>
        <p:spPr bwMode="auto">
          <a:xfrm>
            <a:off x="0" y="930405"/>
            <a:ext cx="78967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充分利用电动机的负载能力：</a:t>
            </a:r>
            <a:r>
              <a:rPr kumimoji="0" lang="zh-CN" altLang="zh-CN" sz="2400" b="1"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按负载性质选择调速方式</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调压调速（</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8CAFB1C0-E9E9-41BE-B246-AA9DE97D355D}"/>
              </a:ext>
            </a:extLst>
          </p:cNvPr>
          <p:cNvSpPr>
            <a:spLocks noChangeArrowheads="1"/>
          </p:cNvSpPr>
          <p:nvPr/>
        </p:nvSpPr>
        <p:spPr bwMode="auto">
          <a:xfrm>
            <a:off x="29073" y="1841203"/>
            <a:ext cx="74337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恒转矩负载时</a:t>
            </a:r>
            <a:r>
              <a:rPr lang="zh-CN" altLang="zh-CN" sz="2400" dirty="0">
                <a:latin typeface="黑体" panose="02010609060101010101" pitchFamily="49" charset="-122"/>
                <a:ea typeface="黑体" panose="02010609060101010101" pitchFamily="49" charset="-122"/>
                <a:cs typeface="Times New Roman" panose="02020603050405020304" pitchFamily="18" charset="0"/>
              </a:rPr>
              <a:t>按</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a:t>
            </a:r>
            <a:r>
              <a:rPr lang="zh-CN" altLang="zh-CN" sz="2400" dirty="0">
                <a:latin typeface="黑体" panose="02010609060101010101" pitchFamily="49" charset="-122"/>
                <a:ea typeface="黑体" panose="02010609060101010101" pitchFamily="49" charset="-122"/>
                <a:cs typeface="Times New Roman" panose="02020603050405020304" pitchFamily="18" charset="0"/>
              </a:rPr>
              <a:t>选择</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 xmlns:a16="http://schemas.microsoft.com/office/drawing/2014/main" id="{F81D15E8-2A2E-4BDB-A6C1-904693083018}"/>
              </a:ext>
            </a:extLst>
          </p:cNvPr>
          <p:cNvSpPr>
            <a:spLocks noChangeArrowheads="1"/>
          </p:cNvSpPr>
          <p:nvPr/>
        </p:nvSpPr>
        <p:spPr bwMode="auto">
          <a:xfrm>
            <a:off x="-25665" y="2396788"/>
            <a:ext cx="63418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在</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范围内任何</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下都可带额定负载。</a:t>
            </a:r>
            <a:endParaRPr kumimoji="0" lang="zh-CN" altLang="en-US" sz="2400" b="0" i="0" u="none" strike="noStrike" cap="none" normalizeH="0" baseline="0" dirty="0">
              <a:ln>
                <a:noFill/>
              </a:ln>
              <a:solidFill>
                <a:schemeClr val="tx1"/>
              </a:solidFill>
              <a:effectLst/>
            </a:endParaRPr>
          </a:p>
          <a:p>
            <a:pPr eaLnBrk="0" hangingPunct="0"/>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恒功率负载时，若仍须按</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    </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选择</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eaLnBrk="0" hangingPunct="0"/>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造成电机材料及制造成本浪费：</a:t>
            </a:r>
            <a:endParaRPr kumimoji="0" lang="zh-CN" altLang="en-US" sz="500" b="0" i="0" u="none" strike="noStrike" cap="none" normalizeH="0" baseline="0" dirty="0">
              <a:ln>
                <a:noFill/>
              </a:ln>
              <a:solidFill>
                <a:schemeClr val="tx1"/>
              </a:solidFill>
              <a:effectLst/>
            </a:endParaRPr>
          </a:p>
        </p:txBody>
      </p:sp>
      <p:sp>
        <p:nvSpPr>
          <p:cNvPr id="13" name="Rectangle 12">
            <a:extLst>
              <a:ext uri="{FF2B5EF4-FFF2-40B4-BE49-F238E27FC236}">
                <a16:creationId xmlns="" xmlns:a16="http://schemas.microsoft.com/office/drawing/2014/main" id="{2F048746-AC49-446A-9444-994F4F59CFEE}"/>
              </a:ext>
            </a:extLst>
          </p:cNvPr>
          <p:cNvSpPr>
            <a:spLocks noChangeArrowheads="1"/>
          </p:cNvSpPr>
          <p:nvPr/>
        </p:nvSpPr>
        <p:spPr bwMode="auto">
          <a:xfrm>
            <a:off x="0" y="6066349"/>
            <a:ext cx="126829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 xmlns:a16="http://schemas.microsoft.com/office/drawing/2014/main" id="{7871B74B-91B6-4525-8788-347F6D79DAE6}"/>
              </a:ext>
            </a:extLst>
          </p:cNvPr>
          <p:cNvSpPr>
            <a:spLocks noChangeArrowheads="1"/>
          </p:cNvSpPr>
          <p:nvPr/>
        </p:nvSpPr>
        <p:spPr bwMode="auto">
          <a:xfrm>
            <a:off x="-396552" y="3641076"/>
            <a:ext cx="52870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范围内任何</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下实际需要输出功率</a:t>
            </a:r>
            <a:endParaRPr kumimoji="0" lang="zh-CN" altLang="en-US" sz="2400" b="0" i="0" u="none" strike="noStrike" cap="none" normalizeH="0" baseline="0" dirty="0">
              <a:ln>
                <a:noFill/>
              </a:ln>
              <a:solidFill>
                <a:schemeClr val="tx1"/>
              </a:solidFill>
              <a:effectLst/>
            </a:endParaRPr>
          </a:p>
        </p:txBody>
      </p:sp>
      <p:sp>
        <p:nvSpPr>
          <p:cNvPr id="15" name="Rectangle 14">
            <a:extLst>
              <a:ext uri="{FF2B5EF4-FFF2-40B4-BE49-F238E27FC236}">
                <a16:creationId xmlns="" xmlns:a16="http://schemas.microsoft.com/office/drawing/2014/main" id="{52AC0E54-DDE9-4EBD-8C3E-639FA0348F31}"/>
              </a:ext>
            </a:extLst>
          </p:cNvPr>
          <p:cNvSpPr>
            <a:spLocks noChangeArrowheads="1"/>
          </p:cNvSpPr>
          <p:nvPr/>
        </p:nvSpPr>
        <p:spPr bwMode="auto">
          <a:xfrm>
            <a:off x="-396552" y="4959019"/>
            <a:ext cx="463139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若选择调压调速，</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须按</a:t>
            </a: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 xmlns:a16="http://schemas.microsoft.com/office/drawing/2014/main" id="{74190C05-F7E5-425A-8166-7345784F0414}"/>
              </a:ext>
            </a:extLst>
          </p:cNvPr>
          <p:cNvSpPr>
            <a:spLocks noChangeArrowheads="1"/>
          </p:cNvSpPr>
          <p:nvPr/>
        </p:nvSpPr>
        <p:spPr bwMode="auto">
          <a:xfrm>
            <a:off x="3745949" y="6327960"/>
            <a:ext cx="18101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选择</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endParaRPr>
          </a:p>
        </p:txBody>
      </p:sp>
      <p:sp>
        <p:nvSpPr>
          <p:cNvPr id="2" name="灯片编号占位符 1"/>
          <p:cNvSpPr>
            <a:spLocks noGrp="1"/>
          </p:cNvSpPr>
          <p:nvPr>
            <p:ph type="sldNum" sz="quarter" idx="12"/>
          </p:nvPr>
        </p:nvSpPr>
        <p:spPr/>
        <p:txBody>
          <a:bodyPr/>
          <a:lstStyle/>
          <a:p>
            <a:fld id="{76D830B0-DF59-4281-898F-AF208100B213}" type="slidenum">
              <a:rPr lang="en-US" altLang="zh-CN" smtClean="0"/>
              <a:pPr/>
              <a:t>32</a:t>
            </a:fld>
            <a:endParaRPr lang="en-US" altLang="zh-CN"/>
          </a:p>
        </p:txBody>
      </p:sp>
    </p:spTree>
    <p:extLst>
      <p:ext uri="{BB962C8B-B14F-4D97-AF65-F5344CB8AC3E}">
        <p14:creationId xmlns:p14="http://schemas.microsoft.com/office/powerpoint/2010/main" val="3571587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AF2D6AEE-0109-4071-B997-03A810CD62F1}"/>
              </a:ext>
            </a:extLst>
          </p:cNvPr>
          <p:cNvSpPr txBox="1"/>
          <p:nvPr/>
        </p:nvSpPr>
        <p:spPr>
          <a:xfrm>
            <a:off x="611560" y="1124744"/>
            <a:ext cx="8208912" cy="4970591"/>
          </a:xfrm>
          <a:prstGeom prst="rect">
            <a:avLst/>
          </a:prstGeom>
          <a:noFill/>
        </p:spPr>
        <p:txBody>
          <a:bodyPr wrap="square">
            <a:spAutoFit/>
          </a:bodyPr>
          <a:lstStyle/>
          <a:p>
            <a:pPr algn="just"/>
            <a:r>
              <a:rPr lang="zh-CN" altLang="zh-CN" sz="3600" b="1" kern="100" dirty="0">
                <a:effectLst/>
                <a:latin typeface="宋体" panose="02010600030101010101" pitchFamily="2" charset="-122"/>
                <a:ea typeface="黑体" panose="02010609060101010101" pitchFamily="49" charset="-122"/>
              </a:rPr>
              <a:t>§</a:t>
            </a:r>
            <a:r>
              <a:rPr lang="en-US" altLang="zh-CN" sz="3600" b="1" kern="100" dirty="0">
                <a:effectLst/>
                <a:latin typeface="Times New Roman" panose="02020603050405020304" pitchFamily="18" charset="0"/>
                <a:ea typeface="黑体" panose="02010609060101010101" pitchFamily="49" charset="-122"/>
              </a:rPr>
              <a:t>3</a:t>
            </a:r>
            <a:r>
              <a:rPr lang="zh-CN" altLang="zh-CN" sz="3600" b="1" kern="100" dirty="0">
                <a:effectLst/>
                <a:latin typeface="Times New Roman" panose="02020603050405020304" pitchFamily="18" charset="0"/>
                <a:ea typeface="黑体" panose="02010609060101010101" pitchFamily="49" charset="-122"/>
              </a:rPr>
              <a:t>－</a:t>
            </a:r>
            <a:r>
              <a:rPr lang="en-US" altLang="zh-CN" sz="3600" b="1" kern="100" dirty="0">
                <a:effectLst/>
                <a:latin typeface="Times New Roman" panose="02020603050405020304" pitchFamily="18" charset="0"/>
                <a:ea typeface="黑体" panose="02010609060101010101" pitchFamily="49" charset="-122"/>
              </a:rPr>
              <a:t>3 DCM</a:t>
            </a:r>
            <a:r>
              <a:rPr lang="zh-CN" altLang="zh-CN" sz="3600" b="1" kern="100" dirty="0">
                <a:effectLst/>
                <a:latin typeface="Times New Roman" panose="02020603050405020304" pitchFamily="18" charset="0"/>
                <a:ea typeface="黑体" panose="02010609060101010101" pitchFamily="49" charset="-122"/>
              </a:rPr>
              <a:t>的制动运行状态</a:t>
            </a:r>
            <a:endParaRPr lang="en-US" altLang="zh-CN" sz="3600" b="1" kern="100" dirty="0">
              <a:effectLst/>
              <a:latin typeface="Times New Roman" panose="02020603050405020304" pitchFamily="18" charset="0"/>
              <a:ea typeface="黑体" panose="02010609060101010101" pitchFamily="49" charset="-122"/>
            </a:endParaRPr>
          </a:p>
          <a:p>
            <a:pPr algn="just"/>
            <a:endParaRPr lang="en-US" altLang="zh-CN" sz="1050" kern="100" dirty="0">
              <a:latin typeface="Times New Roman" panose="02020603050405020304" pitchFamily="18" charset="0"/>
            </a:endParaRPr>
          </a:p>
          <a:p>
            <a:pPr algn="just"/>
            <a:r>
              <a:rPr lang="zh-CN" altLang="en-US" sz="2600" b="1" kern="100" dirty="0">
                <a:solidFill>
                  <a:srgbClr val="0000FF"/>
                </a:solidFill>
                <a:effectLst/>
                <a:latin typeface="Times New Roman" panose="02020603050405020304" pitchFamily="18" charset="0"/>
                <a:ea typeface="黑体" panose="02010609060101010101" pitchFamily="49" charset="-122"/>
              </a:rPr>
              <a:t>一、</a:t>
            </a:r>
            <a:r>
              <a:rPr lang="zh-CN" altLang="zh-CN" sz="2600" b="1" kern="100" dirty="0">
                <a:solidFill>
                  <a:srgbClr val="0000FF"/>
                </a:solidFill>
                <a:effectLst/>
                <a:latin typeface="Times New Roman" panose="02020603050405020304" pitchFamily="18" charset="0"/>
                <a:ea typeface="黑体" panose="02010609060101010101" pitchFamily="49" charset="-122"/>
              </a:rPr>
              <a:t>制动运行的存在形式、应用目的和基本特征</a:t>
            </a:r>
            <a:endParaRPr lang="en-US" altLang="zh-CN" sz="2600" b="1" kern="100" dirty="0">
              <a:solidFill>
                <a:srgbClr val="0000FF"/>
              </a:solidFill>
              <a:effectLst/>
              <a:latin typeface="Times New Roman" panose="02020603050405020304" pitchFamily="18" charset="0"/>
              <a:ea typeface="黑体" panose="02010609060101010101" pitchFamily="49" charset="-122"/>
            </a:endParaRPr>
          </a:p>
          <a:p>
            <a:pPr marL="342900" lvl="0" indent="-342900" algn="just">
              <a:buFont typeface="+mj-ea"/>
              <a:buAutoNum type="ea1ChsPlain"/>
              <a:tabLst>
                <a:tab pos="457200" algn="l"/>
              </a:tabLst>
            </a:pPr>
            <a:endParaRPr lang="zh-CN" altLang="zh-CN" sz="1050" kern="100" dirty="0">
              <a:effectLst/>
              <a:latin typeface="Times New Roman" panose="02020603050405020304" pitchFamily="18" charset="0"/>
              <a:ea typeface="宋体" panose="02010600030101010101" pitchFamily="2" charset="-122"/>
            </a:endParaRPr>
          </a:p>
          <a:p>
            <a:pPr algn="just">
              <a:tabLst>
                <a:tab pos="723900" algn="l"/>
              </a:tabLst>
            </a:pPr>
            <a:r>
              <a:rPr lang="en-US" altLang="zh-CN" sz="2600" b="1" kern="100" dirty="0">
                <a:solidFill>
                  <a:srgbClr val="FF0000"/>
                </a:solidFill>
                <a:effectLst/>
                <a:latin typeface="Times New Roman" panose="02020603050405020304" pitchFamily="18" charset="0"/>
                <a:ea typeface="黑体" panose="02010609060101010101" pitchFamily="49" charset="-122"/>
              </a:rPr>
              <a:t>1</a:t>
            </a:r>
            <a:r>
              <a:rPr lang="zh-CN" altLang="en-US" sz="2600" b="1" kern="100" dirty="0">
                <a:solidFill>
                  <a:srgbClr val="FF0000"/>
                </a:solidFill>
                <a:effectLst/>
                <a:latin typeface="Times New Roman" panose="02020603050405020304" pitchFamily="18" charset="0"/>
                <a:ea typeface="黑体" panose="02010609060101010101" pitchFamily="49" charset="-122"/>
              </a:rPr>
              <a:t>、</a:t>
            </a:r>
            <a:r>
              <a:rPr lang="zh-CN" altLang="zh-CN" sz="2600" b="1" kern="100" dirty="0">
                <a:solidFill>
                  <a:srgbClr val="FF0000"/>
                </a:solidFill>
                <a:effectLst/>
                <a:latin typeface="Times New Roman" panose="02020603050405020304" pitchFamily="18" charset="0"/>
                <a:ea typeface="黑体" panose="02010609060101010101" pitchFamily="49" charset="-122"/>
              </a:rPr>
              <a:t>工作点的迁移会产生与</a:t>
            </a:r>
            <a:r>
              <a:rPr lang="en-US" altLang="zh-CN" sz="2600" b="1" kern="100" dirty="0">
                <a:solidFill>
                  <a:srgbClr val="FF0000"/>
                </a:solidFill>
                <a:effectLst/>
                <a:latin typeface="Times New Roman" panose="02020603050405020304" pitchFamily="18" charset="0"/>
                <a:ea typeface="黑体" panose="02010609060101010101" pitchFamily="49" charset="-122"/>
              </a:rPr>
              <a:t>n</a:t>
            </a:r>
            <a:r>
              <a:rPr lang="zh-CN" altLang="zh-CN" sz="2600" b="1" kern="100" dirty="0">
                <a:solidFill>
                  <a:srgbClr val="FF0000"/>
                </a:solidFill>
                <a:effectLst/>
                <a:latin typeface="Times New Roman" panose="02020603050405020304" pitchFamily="18" charset="0"/>
                <a:ea typeface="黑体" panose="02010609060101010101" pitchFamily="49" charset="-122"/>
              </a:rPr>
              <a:t>方向</a:t>
            </a:r>
            <a:r>
              <a:rPr lang="zh-CN" altLang="zh-CN" sz="2600" b="1" kern="100" dirty="0">
                <a:solidFill>
                  <a:srgbClr val="000000"/>
                </a:solidFill>
                <a:effectLst/>
                <a:latin typeface="Times New Roman" panose="02020603050405020304" pitchFamily="18" charset="0"/>
                <a:ea typeface="黑体" panose="02010609060101010101" pitchFamily="49" charset="-122"/>
              </a:rPr>
              <a:t>相反</a:t>
            </a:r>
            <a:r>
              <a:rPr lang="zh-CN" altLang="zh-CN" sz="2600" b="1" kern="100" dirty="0">
                <a:solidFill>
                  <a:srgbClr val="FF0000"/>
                </a:solidFill>
                <a:effectLst/>
                <a:latin typeface="Times New Roman" panose="02020603050405020304" pitchFamily="18" charset="0"/>
                <a:ea typeface="黑体" panose="02010609060101010101" pitchFamily="49" charset="-122"/>
              </a:rPr>
              <a:t>的电磁转矩</a:t>
            </a:r>
            <a:endParaRPr lang="en-US" altLang="zh-CN" sz="2600" b="1" kern="100" dirty="0">
              <a:solidFill>
                <a:srgbClr val="FF0000"/>
              </a:solidFill>
              <a:effectLst/>
              <a:latin typeface="Times New Roman" panose="02020603050405020304" pitchFamily="18" charset="0"/>
              <a:ea typeface="黑体" panose="02010609060101010101" pitchFamily="49" charset="-122"/>
            </a:endParaRPr>
          </a:p>
          <a:p>
            <a:pPr algn="just">
              <a:tabLst>
                <a:tab pos="723900" algn="l"/>
              </a:tabLst>
            </a:pPr>
            <a:r>
              <a:rPr lang="en-US" altLang="zh-CN" sz="2600" b="1" kern="100" dirty="0">
                <a:solidFill>
                  <a:srgbClr val="FF0000"/>
                </a:solidFill>
                <a:latin typeface="Times New Roman" panose="02020603050405020304" pitchFamily="18" charset="0"/>
              </a:rPr>
              <a:t>2</a:t>
            </a:r>
            <a:r>
              <a:rPr lang="zh-CN" altLang="en-US" sz="2600" b="1" kern="100" dirty="0">
                <a:solidFill>
                  <a:srgbClr val="FF0000"/>
                </a:solidFill>
                <a:latin typeface="Times New Roman" panose="02020603050405020304" pitchFamily="18" charset="0"/>
              </a:rPr>
              <a:t>、</a:t>
            </a:r>
            <a:r>
              <a:rPr lang="zh-CN" altLang="zh-CN" sz="2600" kern="100" dirty="0">
                <a:effectLst/>
                <a:latin typeface="Times New Roman" panose="02020603050405020304" pitchFamily="18" charset="0"/>
                <a:ea typeface="黑体" panose="02010609060101010101" pitchFamily="49" charset="-122"/>
              </a:rPr>
              <a:t>电机的作用为：将运动系统贮存的机械能转化为电能并实现能量的迅速转移，功率</a:t>
            </a:r>
            <a:r>
              <a:rPr lang="zh-CN" altLang="zh-CN" sz="2600" kern="100" dirty="0">
                <a:solidFill>
                  <a:srgbClr val="FF0000"/>
                </a:solidFill>
                <a:effectLst/>
                <a:latin typeface="Times New Roman" panose="02020603050405020304" pitchFamily="18" charset="0"/>
                <a:ea typeface="黑体" panose="02010609060101010101" pitchFamily="49" charset="-122"/>
              </a:rPr>
              <a:t>符号</a:t>
            </a:r>
            <a:r>
              <a:rPr lang="zh-CN" altLang="zh-CN" sz="2600" kern="100" dirty="0">
                <a:effectLst/>
                <a:latin typeface="Times New Roman" panose="02020603050405020304" pitchFamily="18" charset="0"/>
                <a:ea typeface="黑体" panose="02010609060101010101" pitchFamily="49" charset="-122"/>
              </a:rPr>
              <a:t>发生变化</a:t>
            </a:r>
            <a:endParaRPr lang="zh-CN" altLang="zh-CN" sz="1050" kern="100" dirty="0">
              <a:effectLst/>
              <a:latin typeface="Times New Roman" panose="02020603050405020304" pitchFamily="18" charset="0"/>
              <a:ea typeface="宋体" panose="02010600030101010101" pitchFamily="2" charset="-122"/>
            </a:endParaRPr>
          </a:p>
          <a:p>
            <a:pPr marL="266700" algn="just"/>
            <a:endParaRPr lang="en-US" altLang="zh-CN" sz="2600" kern="100" dirty="0">
              <a:latin typeface="Times New Roman" panose="02020603050405020304" pitchFamily="18" charset="0"/>
              <a:ea typeface="黑体" panose="02010609060101010101" pitchFamily="49" charset="-122"/>
            </a:endParaRPr>
          </a:p>
          <a:p>
            <a:pPr marL="266700" algn="just"/>
            <a:r>
              <a:rPr lang="zh-CN" altLang="zh-CN" sz="2600" kern="100" dirty="0">
                <a:solidFill>
                  <a:srgbClr val="FF0000"/>
                </a:solidFill>
                <a:effectLst/>
                <a:latin typeface="Times New Roman" panose="02020603050405020304" pitchFamily="18" charset="0"/>
                <a:ea typeface="黑体" panose="02010609060101010101" pitchFamily="49" charset="-122"/>
              </a:rPr>
              <a:t>结论：</a:t>
            </a:r>
            <a:r>
              <a:rPr lang="zh-CN" altLang="zh-CN" sz="2600" kern="100" dirty="0">
                <a:effectLst/>
                <a:latin typeface="Times New Roman" panose="02020603050405020304" pitchFamily="18" charset="0"/>
                <a:ea typeface="黑体" panose="02010609060101010101" pitchFamily="49" charset="-122"/>
              </a:rPr>
              <a:t>制动运行状态本质上为</a:t>
            </a:r>
            <a:r>
              <a:rPr lang="zh-CN" altLang="zh-CN" sz="2600" b="1" kern="100" dirty="0">
                <a:solidFill>
                  <a:srgbClr val="0000FF"/>
                </a:solidFill>
                <a:effectLst/>
                <a:latin typeface="Times New Roman" panose="02020603050405020304" pitchFamily="18" charset="0"/>
                <a:ea typeface="黑体" panose="02010609060101010101" pitchFamily="49" charset="-122"/>
              </a:rPr>
              <a:t>发电</a:t>
            </a:r>
            <a:r>
              <a:rPr lang="zh-CN" altLang="zh-CN" sz="2600" kern="100" dirty="0">
                <a:effectLst/>
                <a:latin typeface="Times New Roman" panose="02020603050405020304" pitchFamily="18" charset="0"/>
                <a:ea typeface="黑体" panose="02010609060101010101" pitchFamily="49" charset="-122"/>
              </a:rPr>
              <a:t>机运行状态。</a:t>
            </a:r>
            <a:endParaRPr lang="zh-CN" altLang="zh-CN" sz="1050" kern="100" dirty="0">
              <a:effectLst/>
              <a:latin typeface="Times New Roman" panose="02020603050405020304" pitchFamily="18" charset="0"/>
              <a:ea typeface="宋体" panose="02010600030101010101" pitchFamily="2" charset="-122"/>
            </a:endParaRPr>
          </a:p>
          <a:p>
            <a:pPr marL="266700" algn="just"/>
            <a:r>
              <a:rPr lang="zh-CN" altLang="zh-CN" sz="2600" kern="100" dirty="0">
                <a:effectLst/>
                <a:latin typeface="Times New Roman" panose="02020603050405020304" pitchFamily="18" charset="0"/>
                <a:ea typeface="黑体" panose="02010609060101010101" pitchFamily="49" charset="-122"/>
              </a:rPr>
              <a:t>与发电机运行的差异：</a:t>
            </a:r>
            <a:endParaRPr lang="zh-CN" altLang="zh-CN" sz="1050" kern="100" dirty="0">
              <a:effectLst/>
              <a:latin typeface="Times New Roman" panose="02020603050405020304" pitchFamily="18" charset="0"/>
              <a:ea typeface="宋体" panose="02010600030101010101" pitchFamily="2" charset="-122"/>
            </a:endParaRPr>
          </a:p>
          <a:p>
            <a:pPr marL="266700" algn="l" eaLnBrk="0"/>
            <a:r>
              <a:rPr lang="en-US" altLang="zh-CN" sz="2600" kern="100" dirty="0">
                <a:effectLst/>
                <a:latin typeface="Times New Roman" panose="02020603050405020304" pitchFamily="18" charset="0"/>
                <a:ea typeface="黑体" panose="02010609060101010101" pitchFamily="49" charset="-122"/>
              </a:rPr>
              <a:t>1</a:t>
            </a:r>
            <a:r>
              <a:rPr lang="zh-CN" altLang="zh-CN" sz="2600" kern="100" dirty="0">
                <a:effectLst/>
                <a:latin typeface="Times New Roman" panose="02020603050405020304" pitchFamily="18" charset="0"/>
                <a:ea typeface="黑体" panose="02010609060101010101" pitchFamily="49" charset="-122"/>
              </a:rPr>
              <a:t>、输入能量有限</a:t>
            </a:r>
            <a:endParaRPr lang="zh-CN" altLang="zh-CN" sz="1050" kern="100" dirty="0">
              <a:effectLst/>
              <a:latin typeface="Times New Roman" panose="02020603050405020304" pitchFamily="18" charset="0"/>
              <a:ea typeface="宋体" panose="02010600030101010101" pitchFamily="2" charset="-122"/>
            </a:endParaRPr>
          </a:p>
          <a:p>
            <a:pPr marL="266700" algn="just"/>
            <a:r>
              <a:rPr lang="en-US" altLang="zh-CN" sz="2600" kern="100" dirty="0">
                <a:effectLst/>
                <a:latin typeface="Times New Roman" panose="02020603050405020304" pitchFamily="18" charset="0"/>
                <a:ea typeface="黑体" panose="02010609060101010101" pitchFamily="49" charset="-122"/>
              </a:rPr>
              <a:t>2</a:t>
            </a:r>
            <a:r>
              <a:rPr lang="zh-CN" altLang="zh-CN" sz="2600" kern="100" dirty="0">
                <a:effectLst/>
                <a:latin typeface="Times New Roman" panose="02020603050405020304" pitchFamily="18" charset="0"/>
                <a:ea typeface="黑体" panose="02010609060101010101" pitchFamily="49" charset="-122"/>
              </a:rPr>
              <a:t>、机电能量转换不是目的，而是一种能量转移的手段</a:t>
            </a:r>
            <a:endParaRPr lang="zh-CN" altLang="zh-CN" sz="1050" kern="100" dirty="0">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fld id="{803158C3-B50C-4001-8BD0-C5647A670245}" type="slidenum">
              <a:rPr lang="en-US" altLang="zh-CN" smtClean="0"/>
              <a:pPr/>
              <a:t>33</a:t>
            </a:fld>
            <a:endParaRPr lang="en-US" altLang="zh-CN"/>
          </a:p>
        </p:txBody>
      </p:sp>
    </p:spTree>
    <p:extLst>
      <p:ext uri="{BB962C8B-B14F-4D97-AF65-F5344CB8AC3E}">
        <p14:creationId xmlns:p14="http://schemas.microsoft.com/office/powerpoint/2010/main" val="2500422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3D3EF018-F683-4C93-BA75-EC9F71B8569D}"/>
              </a:ext>
            </a:extLst>
          </p:cNvPr>
          <p:cNvGraphicFramePr>
            <a:graphicFrameLocks noChangeAspect="1"/>
          </p:cNvGraphicFramePr>
          <p:nvPr>
            <p:extLst>
              <p:ext uri="{D42A27DB-BD31-4B8C-83A1-F6EECF244321}">
                <p14:modId xmlns:p14="http://schemas.microsoft.com/office/powerpoint/2010/main" val="2661200873"/>
              </p:ext>
            </p:extLst>
          </p:nvPr>
        </p:nvGraphicFramePr>
        <p:xfrm>
          <a:off x="107504" y="1278187"/>
          <a:ext cx="2533650" cy="2235200"/>
        </p:xfrm>
        <a:graphic>
          <a:graphicData uri="http://schemas.openxmlformats.org/presentationml/2006/ole">
            <mc:AlternateContent xmlns:mc="http://schemas.openxmlformats.org/markup-compatibility/2006">
              <mc:Choice xmlns:v="urn:schemas-microsoft-com:vml" Requires="v">
                <p:oleObj spid="_x0000_s27685" r:id="rId3" imgW="1516063" imgH="1330325" progId="MSDraw">
                  <p:embed/>
                </p:oleObj>
              </mc:Choice>
              <mc:Fallback>
                <p:oleObj r:id="rId3" imgW="1516063" imgH="1330325"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78187"/>
                        <a:ext cx="253365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 xmlns:a16="http://schemas.microsoft.com/office/drawing/2014/main" id="{663C4C4E-F3AB-4558-866E-692184A71FEF}"/>
              </a:ext>
            </a:extLst>
          </p:cNvPr>
          <p:cNvGraphicFramePr>
            <a:graphicFrameLocks noChangeAspect="1"/>
          </p:cNvGraphicFramePr>
          <p:nvPr>
            <p:extLst>
              <p:ext uri="{D42A27DB-BD31-4B8C-83A1-F6EECF244321}">
                <p14:modId xmlns:p14="http://schemas.microsoft.com/office/powerpoint/2010/main" val="1353185855"/>
              </p:ext>
            </p:extLst>
          </p:nvPr>
        </p:nvGraphicFramePr>
        <p:xfrm>
          <a:off x="5724128" y="1111621"/>
          <a:ext cx="2533650" cy="2774950"/>
        </p:xfrm>
        <a:graphic>
          <a:graphicData uri="http://schemas.openxmlformats.org/presentationml/2006/ole">
            <mc:AlternateContent xmlns:mc="http://schemas.openxmlformats.org/markup-compatibility/2006">
              <mc:Choice xmlns:v="urn:schemas-microsoft-com:vml" Requires="v">
                <p:oleObj spid="_x0000_s27686" r:id="rId5" imgW="1516063" imgH="1652588" progId="MSDraw">
                  <p:embed/>
                </p:oleObj>
              </mc:Choice>
              <mc:Fallback>
                <p:oleObj r:id="rId5" imgW="1516063" imgH="1652588" progId="MSDraw">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28" y="1111621"/>
                        <a:ext cx="2533650" cy="277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 xmlns:a16="http://schemas.microsoft.com/office/drawing/2014/main" id="{FC2EFD69-4C35-4106-BDEC-2EAD17B60B2C}"/>
              </a:ext>
            </a:extLst>
          </p:cNvPr>
          <p:cNvGraphicFramePr>
            <a:graphicFrameLocks noChangeAspect="1"/>
          </p:cNvGraphicFramePr>
          <p:nvPr>
            <p:extLst>
              <p:ext uri="{D42A27DB-BD31-4B8C-83A1-F6EECF244321}">
                <p14:modId xmlns:p14="http://schemas.microsoft.com/office/powerpoint/2010/main" val="2734716524"/>
              </p:ext>
            </p:extLst>
          </p:nvPr>
        </p:nvGraphicFramePr>
        <p:xfrm>
          <a:off x="293663" y="4077071"/>
          <a:ext cx="2940050" cy="2654300"/>
        </p:xfrm>
        <a:graphic>
          <a:graphicData uri="http://schemas.openxmlformats.org/presentationml/2006/ole">
            <mc:AlternateContent xmlns:mc="http://schemas.openxmlformats.org/markup-compatibility/2006">
              <mc:Choice xmlns:v="urn:schemas-microsoft-com:vml" Requires="v">
                <p:oleObj spid="_x0000_s27687" r:id="rId7" imgW="1577975" imgH="1422400" progId="MSDraw">
                  <p:embed/>
                </p:oleObj>
              </mc:Choice>
              <mc:Fallback>
                <p:oleObj r:id="rId7" imgW="1577975" imgH="1422400" progId="MSDraw">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663" y="4077071"/>
                        <a:ext cx="2940050" cy="265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 xmlns:a16="http://schemas.microsoft.com/office/drawing/2014/main" id="{1538C87B-07A0-476A-AEC3-BBBB2B24B9EF}"/>
              </a:ext>
            </a:extLst>
          </p:cNvPr>
          <p:cNvGraphicFramePr>
            <a:graphicFrameLocks noChangeAspect="1"/>
          </p:cNvGraphicFramePr>
          <p:nvPr>
            <p:extLst>
              <p:ext uri="{D42A27DB-BD31-4B8C-83A1-F6EECF244321}">
                <p14:modId xmlns:p14="http://schemas.microsoft.com/office/powerpoint/2010/main" val="940018585"/>
              </p:ext>
            </p:extLst>
          </p:nvPr>
        </p:nvGraphicFramePr>
        <p:xfrm>
          <a:off x="3374972" y="3950071"/>
          <a:ext cx="2533650" cy="2781300"/>
        </p:xfrm>
        <a:graphic>
          <a:graphicData uri="http://schemas.openxmlformats.org/presentationml/2006/ole">
            <mc:AlternateContent xmlns:mc="http://schemas.openxmlformats.org/markup-compatibility/2006">
              <mc:Choice xmlns:v="urn:schemas-microsoft-com:vml" Requires="v">
                <p:oleObj spid="_x0000_s27688" r:id="rId9" imgW="1516063" imgH="1657350" progId="MSDraw">
                  <p:embed/>
                </p:oleObj>
              </mc:Choice>
              <mc:Fallback>
                <p:oleObj r:id="rId9" imgW="1516063" imgH="1657350" progId="MSDraw">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4972" y="3950071"/>
                        <a:ext cx="2533650"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 xmlns:a16="http://schemas.microsoft.com/office/drawing/2014/main" id="{E63AF486-3802-46F7-B366-A0DE3DC8E3C4}"/>
              </a:ext>
            </a:extLst>
          </p:cNvPr>
          <p:cNvGraphicFramePr>
            <a:graphicFrameLocks noChangeAspect="1"/>
          </p:cNvGraphicFramePr>
          <p:nvPr>
            <p:extLst>
              <p:ext uri="{D42A27DB-BD31-4B8C-83A1-F6EECF244321}">
                <p14:modId xmlns:p14="http://schemas.microsoft.com/office/powerpoint/2010/main" val="3346116566"/>
              </p:ext>
            </p:extLst>
          </p:nvPr>
        </p:nvGraphicFramePr>
        <p:xfrm>
          <a:off x="6208854" y="3889746"/>
          <a:ext cx="2546350" cy="2774950"/>
        </p:xfrm>
        <a:graphic>
          <a:graphicData uri="http://schemas.openxmlformats.org/presentationml/2006/ole">
            <mc:AlternateContent xmlns:mc="http://schemas.openxmlformats.org/markup-compatibility/2006">
              <mc:Choice xmlns:v="urn:schemas-microsoft-com:vml" Requires="v">
                <p:oleObj spid="_x0000_s27689" r:id="rId11" imgW="1520825" imgH="1652588" progId="MSDraw">
                  <p:embed/>
                </p:oleObj>
              </mc:Choice>
              <mc:Fallback>
                <p:oleObj r:id="rId11" imgW="1520825" imgH="1652588" progId="MSDraw">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8854" y="3889746"/>
                        <a:ext cx="2546350" cy="277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a:extLst>
              <a:ext uri="{FF2B5EF4-FFF2-40B4-BE49-F238E27FC236}">
                <a16:creationId xmlns="" xmlns:a16="http://schemas.microsoft.com/office/drawing/2014/main" id="{FF4E3543-1121-4605-97E6-E872FE870EF7}"/>
              </a:ext>
            </a:extLst>
          </p:cNvPr>
          <p:cNvSpPr>
            <a:spLocks noChangeArrowheads="1"/>
          </p:cNvSpPr>
          <p:nvPr/>
        </p:nvSpPr>
        <p:spPr bwMode="auto">
          <a:xfrm>
            <a:off x="107504" y="896616"/>
            <a:ext cx="610135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zh-CN" altLang="en-US"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二、</a:t>
            </a:r>
            <a:r>
              <a:rPr kumimoji="0" lang="zh-CN" alt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制动实现分类</a:t>
            </a:r>
            <a:r>
              <a:rPr kumimoji="0" lang="en-US" altLang="zh-CN" sz="26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假定正向按实际方向</a:t>
            </a:r>
            <a:r>
              <a:rPr kumimoji="0" lang="en-US" altLang="zh-CN" sz="26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 xmlns:a16="http://schemas.microsoft.com/office/drawing/2014/main" id="{DEBF2C71-1013-4B33-850F-CAE6609675D1}"/>
              </a:ext>
            </a:extLst>
          </p:cNvPr>
          <p:cNvSpPr>
            <a:spLocks noChangeArrowheads="1"/>
          </p:cNvSpPr>
          <p:nvPr/>
        </p:nvSpPr>
        <p:spPr bwMode="auto">
          <a:xfrm>
            <a:off x="1763688" y="345484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假定方向约定</a:t>
            </a: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 xmlns:a16="http://schemas.microsoft.com/office/drawing/2014/main" id="{157BF884-9461-473F-BE9C-8E158ED21272}"/>
              </a:ext>
            </a:extLst>
          </p:cNvPr>
          <p:cNvSpPr>
            <a:spLocks noChangeArrowheads="1"/>
          </p:cNvSpPr>
          <p:nvPr/>
        </p:nvSpPr>
        <p:spPr bwMode="auto">
          <a:xfrm>
            <a:off x="1288625" y="3444771"/>
            <a:ext cx="385233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330D53E6-EF8D-4BA7-8596-D350B6802096}"/>
              </a:ext>
            </a:extLst>
          </p:cNvPr>
          <p:cNvSpPr>
            <a:spLocks noChangeArrowheads="1"/>
          </p:cNvSpPr>
          <p:nvPr/>
        </p:nvSpPr>
        <p:spPr bwMode="auto">
          <a:xfrm>
            <a:off x="4959598" y="1412776"/>
            <a:ext cx="186159"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600" b="0" i="0" u="none" strike="noStrike" cap="none" normalizeH="0" baseline="0" dirty="0">
              <a:ln>
                <a:noFill/>
              </a:ln>
              <a:solidFill>
                <a:schemeClr val="tx1"/>
              </a:solidFill>
              <a:effectLst/>
            </a:endParaRPr>
          </a:p>
        </p:txBody>
      </p:sp>
      <p:sp>
        <p:nvSpPr>
          <p:cNvPr id="11" name="Rectangle 10">
            <a:extLst>
              <a:ext uri="{FF2B5EF4-FFF2-40B4-BE49-F238E27FC236}">
                <a16:creationId xmlns="" xmlns:a16="http://schemas.microsoft.com/office/drawing/2014/main" id="{1DACDB5B-8A72-46B1-9899-29AFCDDD4959}"/>
              </a:ext>
            </a:extLst>
          </p:cNvPr>
          <p:cNvSpPr>
            <a:spLocks noChangeArrowheads="1"/>
          </p:cNvSpPr>
          <p:nvPr/>
        </p:nvSpPr>
        <p:spPr bwMode="auto">
          <a:xfrm>
            <a:off x="107504" y="1627321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灯片编号占位符 11"/>
          <p:cNvSpPr>
            <a:spLocks noGrp="1"/>
          </p:cNvSpPr>
          <p:nvPr>
            <p:ph type="sldNum" sz="quarter" idx="12"/>
          </p:nvPr>
        </p:nvSpPr>
        <p:spPr/>
        <p:txBody>
          <a:bodyPr/>
          <a:lstStyle/>
          <a:p>
            <a:fld id="{76D830B0-DF59-4281-898F-AF208100B213}" type="slidenum">
              <a:rPr lang="en-US" altLang="zh-CN" smtClean="0"/>
              <a:pPr/>
              <a:t>34</a:t>
            </a:fld>
            <a:endParaRPr lang="en-US" altLang="zh-CN"/>
          </a:p>
        </p:txBody>
      </p:sp>
    </p:spTree>
    <p:extLst>
      <p:ext uri="{BB962C8B-B14F-4D97-AF65-F5344CB8AC3E}">
        <p14:creationId xmlns:p14="http://schemas.microsoft.com/office/powerpoint/2010/main" val="3752762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a:extLst>
              <a:ext uri="{FF2B5EF4-FFF2-40B4-BE49-F238E27FC236}">
                <a16:creationId xmlns="" xmlns:a16="http://schemas.microsoft.com/office/drawing/2014/main" id="{E1058699-9FC5-4F08-8397-55CEC69E8D62}"/>
              </a:ext>
            </a:extLst>
          </p:cNvPr>
          <p:cNvGraphicFramePr>
            <a:graphicFrameLocks noChangeAspect="1"/>
          </p:cNvGraphicFramePr>
          <p:nvPr>
            <p:extLst>
              <p:ext uri="{D42A27DB-BD31-4B8C-83A1-F6EECF244321}">
                <p14:modId xmlns:p14="http://schemas.microsoft.com/office/powerpoint/2010/main" val="889617857"/>
              </p:ext>
            </p:extLst>
          </p:nvPr>
        </p:nvGraphicFramePr>
        <p:xfrm>
          <a:off x="4583011" y="1340889"/>
          <a:ext cx="1039091" cy="457200"/>
        </p:xfrm>
        <a:graphic>
          <a:graphicData uri="http://schemas.openxmlformats.org/presentationml/2006/ole">
            <mc:AlternateContent xmlns:mc="http://schemas.openxmlformats.org/markup-compatibility/2006">
              <mc:Choice xmlns:v="urn:schemas-microsoft-com:vml" Requires="v">
                <p:oleObj spid="_x0000_s28765" r:id="rId3" imgW="508000" imgH="228600" progId="Equation.3">
                  <p:embed/>
                </p:oleObj>
              </mc:Choice>
              <mc:Fallback>
                <p:oleObj r:id="rId3" imgW="508000" imgH="2286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011" y="1340889"/>
                        <a:ext cx="1039091" cy="457200"/>
                      </a:xfrm>
                      <a:prstGeom prst="rect">
                        <a:avLst/>
                      </a:prstGeom>
                      <a:noFill/>
                    </p:spPr>
                  </p:pic>
                </p:oleObj>
              </mc:Fallback>
            </mc:AlternateContent>
          </a:graphicData>
        </a:graphic>
      </p:graphicFrame>
      <p:graphicFrame>
        <p:nvGraphicFramePr>
          <p:cNvPr id="13" name="对象 12">
            <a:extLst>
              <a:ext uri="{FF2B5EF4-FFF2-40B4-BE49-F238E27FC236}">
                <a16:creationId xmlns="" xmlns:a16="http://schemas.microsoft.com/office/drawing/2014/main" id="{D9FD35C0-B80D-465F-88A3-A328A5A2E3B8}"/>
              </a:ext>
            </a:extLst>
          </p:cNvPr>
          <p:cNvGraphicFramePr>
            <a:graphicFrameLocks noChangeAspect="1"/>
          </p:cNvGraphicFramePr>
          <p:nvPr>
            <p:extLst>
              <p:ext uri="{D42A27DB-BD31-4B8C-83A1-F6EECF244321}">
                <p14:modId xmlns:p14="http://schemas.microsoft.com/office/powerpoint/2010/main" val="2736839660"/>
              </p:ext>
            </p:extLst>
          </p:nvPr>
        </p:nvGraphicFramePr>
        <p:xfrm>
          <a:off x="6620470" y="1308212"/>
          <a:ext cx="903858" cy="489877"/>
        </p:xfrm>
        <a:graphic>
          <a:graphicData uri="http://schemas.openxmlformats.org/presentationml/2006/ole">
            <mc:AlternateContent xmlns:mc="http://schemas.openxmlformats.org/markup-compatibility/2006">
              <mc:Choice xmlns:v="urn:schemas-microsoft-com:vml" Requires="v">
                <p:oleObj spid="_x0000_s28766" r:id="rId5" imgW="419100" imgH="228600" progId="Equation.3">
                  <p:embed/>
                </p:oleObj>
              </mc:Choice>
              <mc:Fallback>
                <p:oleObj r:id="rId5" imgW="419100" imgH="2286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0470" y="1308212"/>
                        <a:ext cx="903858" cy="489877"/>
                      </a:xfrm>
                      <a:prstGeom prst="rect">
                        <a:avLst/>
                      </a:prstGeom>
                      <a:noFill/>
                    </p:spPr>
                  </p:pic>
                </p:oleObj>
              </mc:Fallback>
            </mc:AlternateContent>
          </a:graphicData>
        </a:graphic>
      </p:graphicFrame>
      <p:graphicFrame>
        <p:nvGraphicFramePr>
          <p:cNvPr id="14" name="对象 13">
            <a:extLst>
              <a:ext uri="{FF2B5EF4-FFF2-40B4-BE49-F238E27FC236}">
                <a16:creationId xmlns="" xmlns:a16="http://schemas.microsoft.com/office/drawing/2014/main" id="{43DDB682-5F81-49E9-A392-FB10E38B345E}"/>
              </a:ext>
            </a:extLst>
          </p:cNvPr>
          <p:cNvGraphicFramePr>
            <a:graphicFrameLocks noChangeAspect="1"/>
          </p:cNvGraphicFramePr>
          <p:nvPr>
            <p:extLst>
              <p:ext uri="{D42A27DB-BD31-4B8C-83A1-F6EECF244321}">
                <p14:modId xmlns:p14="http://schemas.microsoft.com/office/powerpoint/2010/main" val="3435962412"/>
              </p:ext>
            </p:extLst>
          </p:nvPr>
        </p:nvGraphicFramePr>
        <p:xfrm>
          <a:off x="1676552" y="2146145"/>
          <a:ext cx="3035300" cy="495300"/>
        </p:xfrm>
        <a:graphic>
          <a:graphicData uri="http://schemas.openxmlformats.org/presentationml/2006/ole">
            <mc:AlternateContent xmlns:mc="http://schemas.openxmlformats.org/markup-compatibility/2006">
              <mc:Choice xmlns:v="urn:schemas-microsoft-com:vml" Requires="v">
                <p:oleObj spid="_x0000_s28767" r:id="rId7" imgW="1409700" imgH="228600" progId="Equation.3">
                  <p:embed/>
                </p:oleObj>
              </mc:Choice>
              <mc:Fallback>
                <p:oleObj r:id="rId7" imgW="1409700" imgH="2286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552" y="2146145"/>
                        <a:ext cx="3035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 xmlns:a16="http://schemas.microsoft.com/office/drawing/2014/main" id="{E2AB3A9D-B98A-4BC1-A59D-1AA36D93A954}"/>
              </a:ext>
            </a:extLst>
          </p:cNvPr>
          <p:cNvGraphicFramePr>
            <a:graphicFrameLocks noChangeAspect="1"/>
          </p:cNvGraphicFramePr>
          <p:nvPr>
            <p:extLst>
              <p:ext uri="{D42A27DB-BD31-4B8C-83A1-F6EECF244321}">
                <p14:modId xmlns:p14="http://schemas.microsoft.com/office/powerpoint/2010/main" val="1849194877"/>
              </p:ext>
            </p:extLst>
          </p:nvPr>
        </p:nvGraphicFramePr>
        <p:xfrm>
          <a:off x="1909925" y="2603110"/>
          <a:ext cx="3073400" cy="495300"/>
        </p:xfrm>
        <a:graphic>
          <a:graphicData uri="http://schemas.openxmlformats.org/presentationml/2006/ole">
            <mc:AlternateContent xmlns:mc="http://schemas.openxmlformats.org/markup-compatibility/2006">
              <mc:Choice xmlns:v="urn:schemas-microsoft-com:vml" Requires="v">
                <p:oleObj spid="_x0000_s28768" r:id="rId9" imgW="1675673" imgH="266584" progId="Equation.3">
                  <p:embed/>
                </p:oleObj>
              </mc:Choice>
              <mc:Fallback>
                <p:oleObj r:id="rId9" imgW="1675673" imgH="266584"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9925" y="2603110"/>
                        <a:ext cx="30734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 xmlns:a16="http://schemas.microsoft.com/office/drawing/2014/main" id="{485EB6DA-E063-4D0F-A77E-5A62FEA4ED29}"/>
              </a:ext>
            </a:extLst>
          </p:cNvPr>
          <p:cNvGraphicFramePr>
            <a:graphicFrameLocks noChangeAspect="1"/>
          </p:cNvGraphicFramePr>
          <p:nvPr>
            <p:extLst>
              <p:ext uri="{D42A27DB-BD31-4B8C-83A1-F6EECF244321}">
                <p14:modId xmlns:p14="http://schemas.microsoft.com/office/powerpoint/2010/main" val="1718641320"/>
              </p:ext>
            </p:extLst>
          </p:nvPr>
        </p:nvGraphicFramePr>
        <p:xfrm>
          <a:off x="525362" y="3072938"/>
          <a:ext cx="1765300" cy="431800"/>
        </p:xfrm>
        <a:graphic>
          <a:graphicData uri="http://schemas.openxmlformats.org/presentationml/2006/ole">
            <mc:AlternateContent xmlns:mc="http://schemas.openxmlformats.org/markup-compatibility/2006">
              <mc:Choice xmlns:v="urn:schemas-microsoft-com:vml" Requires="v">
                <p:oleObj spid="_x0000_s28769" r:id="rId11" imgW="914400" imgH="228600" progId="Equation.3">
                  <p:embed/>
                </p:oleObj>
              </mc:Choice>
              <mc:Fallback>
                <p:oleObj r:id="rId11" imgW="914400" imgH="2286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362" y="3072938"/>
                        <a:ext cx="1765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 xmlns:a16="http://schemas.microsoft.com/office/drawing/2014/main" id="{332D7D51-D14F-49A8-9934-63B6E209FFD9}"/>
              </a:ext>
            </a:extLst>
          </p:cNvPr>
          <p:cNvGraphicFramePr>
            <a:graphicFrameLocks noChangeAspect="1"/>
          </p:cNvGraphicFramePr>
          <p:nvPr>
            <p:extLst>
              <p:ext uri="{D42A27DB-BD31-4B8C-83A1-F6EECF244321}">
                <p14:modId xmlns:p14="http://schemas.microsoft.com/office/powerpoint/2010/main" val="3166308695"/>
              </p:ext>
            </p:extLst>
          </p:nvPr>
        </p:nvGraphicFramePr>
        <p:xfrm>
          <a:off x="203352" y="3472988"/>
          <a:ext cx="4508500" cy="450850"/>
        </p:xfrm>
        <a:graphic>
          <a:graphicData uri="http://schemas.openxmlformats.org/presentationml/2006/ole">
            <mc:AlternateContent xmlns:mc="http://schemas.openxmlformats.org/markup-compatibility/2006">
              <mc:Choice xmlns:v="urn:schemas-microsoft-com:vml" Requires="v">
                <p:oleObj spid="_x0000_s28770" r:id="rId13" imgW="2311400" imgH="228600" progId="Equation.3">
                  <p:embed/>
                </p:oleObj>
              </mc:Choice>
              <mc:Fallback>
                <p:oleObj r:id="rId13" imgW="231140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352" y="3472988"/>
                        <a:ext cx="45085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 xmlns:a16="http://schemas.microsoft.com/office/drawing/2014/main" id="{86EAEDB1-4287-43CF-B6BF-5397ACDCCBFF}"/>
              </a:ext>
            </a:extLst>
          </p:cNvPr>
          <p:cNvGraphicFramePr>
            <a:graphicFrameLocks noChangeAspect="1"/>
          </p:cNvGraphicFramePr>
          <p:nvPr>
            <p:extLst>
              <p:ext uri="{D42A27DB-BD31-4B8C-83A1-F6EECF244321}">
                <p14:modId xmlns:p14="http://schemas.microsoft.com/office/powerpoint/2010/main" val="3549716902"/>
              </p:ext>
            </p:extLst>
          </p:nvPr>
        </p:nvGraphicFramePr>
        <p:xfrm>
          <a:off x="583936" y="3795647"/>
          <a:ext cx="2215487" cy="889017"/>
        </p:xfrm>
        <a:graphic>
          <a:graphicData uri="http://schemas.openxmlformats.org/presentationml/2006/ole">
            <mc:AlternateContent xmlns:mc="http://schemas.openxmlformats.org/markup-compatibility/2006">
              <mc:Choice xmlns:v="urn:schemas-microsoft-com:vml" Requires="v">
                <p:oleObj spid="_x0000_s28771" r:id="rId15" imgW="1377950" imgH="549275" progId="MSDraw">
                  <p:embed/>
                </p:oleObj>
              </mc:Choice>
              <mc:Fallback>
                <p:oleObj r:id="rId15" imgW="1377950" imgH="549275" progId="MSDraw">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3936" y="3795647"/>
                        <a:ext cx="2215487" cy="889017"/>
                      </a:xfrm>
                      <a:prstGeom prst="rect">
                        <a:avLst/>
                      </a:prstGeom>
                      <a:noFill/>
                    </p:spPr>
                  </p:pic>
                </p:oleObj>
              </mc:Fallback>
            </mc:AlternateContent>
          </a:graphicData>
        </a:graphic>
      </p:graphicFrame>
      <p:graphicFrame>
        <p:nvGraphicFramePr>
          <p:cNvPr id="19" name="对象 18">
            <a:extLst>
              <a:ext uri="{FF2B5EF4-FFF2-40B4-BE49-F238E27FC236}">
                <a16:creationId xmlns="" xmlns:a16="http://schemas.microsoft.com/office/drawing/2014/main" id="{FDA8FD3F-E217-4D33-AA67-0F1D4B3DFEAE}"/>
              </a:ext>
            </a:extLst>
          </p:cNvPr>
          <p:cNvGraphicFramePr>
            <a:graphicFrameLocks noChangeAspect="1"/>
          </p:cNvGraphicFramePr>
          <p:nvPr>
            <p:extLst>
              <p:ext uri="{D42A27DB-BD31-4B8C-83A1-F6EECF244321}">
                <p14:modId xmlns:p14="http://schemas.microsoft.com/office/powerpoint/2010/main" val="2115169574"/>
              </p:ext>
            </p:extLst>
          </p:nvPr>
        </p:nvGraphicFramePr>
        <p:xfrm>
          <a:off x="2591841" y="5372633"/>
          <a:ext cx="2279650" cy="387350"/>
        </p:xfrm>
        <a:graphic>
          <a:graphicData uri="http://schemas.openxmlformats.org/presentationml/2006/ole">
            <mc:AlternateContent xmlns:mc="http://schemas.openxmlformats.org/markup-compatibility/2006">
              <mc:Choice xmlns:v="urn:schemas-microsoft-com:vml" Requires="v">
                <p:oleObj spid="_x0000_s28772" r:id="rId17" imgW="1371600" imgH="228600" progId="Equation.3">
                  <p:embed/>
                </p:oleObj>
              </mc:Choice>
              <mc:Fallback>
                <p:oleObj r:id="rId17" imgW="1371600" imgH="2286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91841" y="5372633"/>
                        <a:ext cx="22796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 xmlns:a16="http://schemas.microsoft.com/office/drawing/2014/main" id="{930E6408-DDEC-4A6F-95F0-42C18B89CF0C}"/>
              </a:ext>
            </a:extLst>
          </p:cNvPr>
          <p:cNvGraphicFramePr>
            <a:graphicFrameLocks noChangeAspect="1"/>
          </p:cNvGraphicFramePr>
          <p:nvPr>
            <p:extLst>
              <p:ext uri="{D42A27DB-BD31-4B8C-83A1-F6EECF244321}">
                <p14:modId xmlns:p14="http://schemas.microsoft.com/office/powerpoint/2010/main" val="63054968"/>
              </p:ext>
            </p:extLst>
          </p:nvPr>
        </p:nvGraphicFramePr>
        <p:xfrm>
          <a:off x="5508104" y="1985204"/>
          <a:ext cx="2973922" cy="2687840"/>
        </p:xfrm>
        <a:graphic>
          <a:graphicData uri="http://schemas.openxmlformats.org/presentationml/2006/ole">
            <mc:AlternateContent xmlns:mc="http://schemas.openxmlformats.org/markup-compatibility/2006">
              <mc:Choice xmlns:v="urn:schemas-microsoft-com:vml" Requires="v">
                <p:oleObj spid="_x0000_s28773" r:id="rId19" imgW="1516063" imgH="1362075" progId="MSDraw">
                  <p:embed/>
                </p:oleObj>
              </mc:Choice>
              <mc:Fallback>
                <p:oleObj r:id="rId19" imgW="1516063" imgH="1362075" progId="MSDraw">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08104" y="1985204"/>
                        <a:ext cx="2973922" cy="2687840"/>
                      </a:xfrm>
                      <a:prstGeom prst="rect">
                        <a:avLst/>
                      </a:prstGeom>
                      <a:noFill/>
                    </p:spPr>
                  </p:pic>
                </p:oleObj>
              </mc:Fallback>
            </mc:AlternateContent>
          </a:graphicData>
        </a:graphic>
      </p:graphicFrame>
      <p:sp>
        <p:nvSpPr>
          <p:cNvPr id="21" name="Rectangle 20">
            <a:extLst>
              <a:ext uri="{FF2B5EF4-FFF2-40B4-BE49-F238E27FC236}">
                <a16:creationId xmlns="" xmlns:a16="http://schemas.microsoft.com/office/drawing/2014/main" id="{5C0414A4-5458-4DB0-8EEB-CAB2E7286953}"/>
              </a:ext>
            </a:extLst>
          </p:cNvPr>
          <p:cNvSpPr>
            <a:spLocks noChangeArrowheads="1"/>
          </p:cNvSpPr>
          <p:nvPr/>
        </p:nvSpPr>
        <p:spPr bwMode="auto">
          <a:xfrm>
            <a:off x="11012" y="927799"/>
            <a:ext cx="74413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三、</a:t>
            </a: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他励直流电动机的回馈制动</a:t>
            </a:r>
            <a:endParaRPr kumimoji="0" lang="zh-CN" altLang="zh-CN"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tab pos="457200" algn="l"/>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r>
              <a:rPr kumimoji="0"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实现回馈制动的必要条件</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，因而</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 xmlns:a16="http://schemas.microsoft.com/office/drawing/2014/main" id="{7C33538A-B4B4-4A10-B37D-FACEA3297D0E}"/>
              </a:ext>
            </a:extLst>
          </p:cNvPr>
          <p:cNvSpPr>
            <a:spLocks noChangeArrowheads="1"/>
          </p:cNvSpPr>
          <p:nvPr/>
        </p:nvSpPr>
        <p:spPr bwMode="auto">
          <a:xfrm>
            <a:off x="60464" y="1722179"/>
            <a:ext cx="326243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723900" algn="l"/>
              </a:tabLst>
              <a:defRPr>
                <a:solidFill>
                  <a:schemeClr val="tx1"/>
                </a:solidFill>
                <a:latin typeface="Arial" panose="020B0604020202020204" pitchFamily="34" charset="0"/>
              </a:defRPr>
            </a:lvl1pPr>
            <a:lvl2pPr eaLnBrk="0" hangingPunct="0">
              <a:tabLst>
                <a:tab pos="723900" algn="l"/>
              </a:tabLst>
              <a:defRPr>
                <a:solidFill>
                  <a:schemeClr val="tx1"/>
                </a:solidFill>
                <a:latin typeface="Arial" panose="020B0604020202020204" pitchFamily="34" charset="0"/>
              </a:defRPr>
            </a:lvl2pPr>
            <a:lvl3pPr eaLnBrk="0" hangingPunct="0">
              <a:tabLst>
                <a:tab pos="723900" algn="l"/>
              </a:tabLst>
              <a:defRPr>
                <a:solidFill>
                  <a:schemeClr val="tx1"/>
                </a:solidFill>
                <a:latin typeface="Arial" panose="020B0604020202020204" pitchFamily="34" charset="0"/>
              </a:defRPr>
            </a:lvl3pPr>
            <a:lvl4pPr eaLnBrk="0" hangingPunct="0">
              <a:tabLst>
                <a:tab pos="723900" algn="l"/>
              </a:tabLst>
              <a:defRPr>
                <a:solidFill>
                  <a:schemeClr val="tx1"/>
                </a:solidFill>
                <a:latin typeface="Arial" panose="020B0604020202020204" pitchFamily="34" charset="0"/>
              </a:defRPr>
            </a:lvl4pPr>
            <a:lvl5pPr eaLnBrk="0" hangingPunct="0">
              <a:tabLst>
                <a:tab pos="723900" algn="l"/>
              </a:tabLst>
              <a:defRPr>
                <a:solidFill>
                  <a:schemeClr val="tx1"/>
                </a:solidFill>
                <a:latin typeface="Arial" panose="020B0604020202020204" pitchFamily="34" charset="0"/>
              </a:defRPr>
            </a:lvl5pPr>
            <a:lvl6pPr eaLnBrk="0" fontAlgn="base" hangingPunct="0">
              <a:spcBef>
                <a:spcPct val="0"/>
              </a:spcBef>
              <a:spcAft>
                <a:spcPct val="0"/>
              </a:spcAft>
              <a:tabLst>
                <a:tab pos="723900" algn="l"/>
              </a:tabLst>
              <a:defRPr>
                <a:solidFill>
                  <a:schemeClr val="tx1"/>
                </a:solidFill>
                <a:latin typeface="Arial" panose="020B0604020202020204" pitchFamily="34" charset="0"/>
              </a:defRPr>
            </a:lvl6pPr>
            <a:lvl7pPr eaLnBrk="0" fontAlgn="base" hangingPunct="0">
              <a:spcBef>
                <a:spcPct val="0"/>
              </a:spcBef>
              <a:spcAft>
                <a:spcPct val="0"/>
              </a:spcAft>
              <a:tabLst>
                <a:tab pos="723900" algn="l"/>
              </a:tabLst>
              <a:defRPr>
                <a:solidFill>
                  <a:schemeClr val="tx1"/>
                </a:solidFill>
                <a:latin typeface="Arial" panose="020B0604020202020204" pitchFamily="34" charset="0"/>
              </a:defRPr>
            </a:lvl7pPr>
            <a:lvl8pPr eaLnBrk="0" fontAlgn="base" hangingPunct="0">
              <a:spcBef>
                <a:spcPct val="0"/>
              </a:spcBef>
              <a:spcAft>
                <a:spcPct val="0"/>
              </a:spcAft>
              <a:tabLst>
                <a:tab pos="723900" algn="l"/>
              </a:tabLst>
              <a:defRPr>
                <a:solidFill>
                  <a:schemeClr val="tx1"/>
                </a:solidFill>
                <a:latin typeface="Arial" panose="020B0604020202020204" pitchFamily="34" charset="0"/>
              </a:defRPr>
            </a:lvl8pPr>
            <a:lvl9pPr eaLnBrk="0" fontAlgn="base" hangingPunct="0">
              <a:spcBef>
                <a:spcPct val="0"/>
              </a:spcBef>
              <a:spcAft>
                <a:spcPct val="0"/>
              </a:spcAft>
              <a:tabLst>
                <a:tab pos="7239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723900" algn="l"/>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功率平衡关系：</a:t>
            </a:r>
            <a:endParaRPr kumimoji="0" lang="zh-CN" altLang="zh-CN"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723900" algn="l"/>
              </a:tabLst>
            </a:pP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电动</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时：</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 xmlns:a16="http://schemas.microsoft.com/office/drawing/2014/main" id="{642D2E6B-5C26-4117-A01B-33FBCC283083}"/>
              </a:ext>
            </a:extLst>
          </p:cNvPr>
          <p:cNvSpPr>
            <a:spLocks noChangeArrowheads="1"/>
          </p:cNvSpPr>
          <p:nvPr/>
        </p:nvSpPr>
        <p:spPr bwMode="auto">
          <a:xfrm>
            <a:off x="270001" y="2631270"/>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功率平衡：</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25" name="Rectangle 24">
            <a:extLst>
              <a:ext uri="{FF2B5EF4-FFF2-40B4-BE49-F238E27FC236}">
                <a16:creationId xmlns="" xmlns:a16="http://schemas.microsoft.com/office/drawing/2014/main" id="{17295E4C-7579-46C4-A6D6-AECB1E59F67E}"/>
              </a:ext>
            </a:extLst>
          </p:cNvPr>
          <p:cNvSpPr>
            <a:spLocks noChangeArrowheads="1"/>
          </p:cNvSpPr>
          <p:nvPr/>
        </p:nvSpPr>
        <p:spPr bwMode="auto">
          <a:xfrm>
            <a:off x="11012" y="441669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5">
            <a:extLst>
              <a:ext uri="{FF2B5EF4-FFF2-40B4-BE49-F238E27FC236}">
                <a16:creationId xmlns="" xmlns:a16="http://schemas.microsoft.com/office/drawing/2014/main" id="{48586D23-0FCD-4FCB-BB05-03868807D318}"/>
              </a:ext>
            </a:extLst>
          </p:cNvPr>
          <p:cNvSpPr>
            <a:spLocks noChangeArrowheads="1"/>
          </p:cNvSpPr>
          <p:nvPr/>
        </p:nvSpPr>
        <p:spPr bwMode="auto">
          <a:xfrm>
            <a:off x="11012" y="530569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6">
            <a:extLst>
              <a:ext uri="{FF2B5EF4-FFF2-40B4-BE49-F238E27FC236}">
                <a16:creationId xmlns="" xmlns:a16="http://schemas.microsoft.com/office/drawing/2014/main" id="{462F2EA8-A697-4454-A828-DC58B9B16DE4}"/>
              </a:ext>
            </a:extLst>
          </p:cNvPr>
          <p:cNvSpPr>
            <a:spLocks noChangeArrowheads="1"/>
          </p:cNvSpPr>
          <p:nvPr/>
        </p:nvSpPr>
        <p:spPr bwMode="auto">
          <a:xfrm>
            <a:off x="11012" y="62137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7">
            <a:extLst>
              <a:ext uri="{FF2B5EF4-FFF2-40B4-BE49-F238E27FC236}">
                <a16:creationId xmlns="" xmlns:a16="http://schemas.microsoft.com/office/drawing/2014/main" id="{14A35216-61F3-4040-A69A-772DFF821825}"/>
              </a:ext>
            </a:extLst>
          </p:cNvPr>
          <p:cNvSpPr>
            <a:spLocks noChangeArrowheads="1"/>
          </p:cNvSpPr>
          <p:nvPr/>
        </p:nvSpPr>
        <p:spPr bwMode="auto">
          <a:xfrm>
            <a:off x="11012" y="74710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8">
            <a:extLst>
              <a:ext uri="{FF2B5EF4-FFF2-40B4-BE49-F238E27FC236}">
                <a16:creationId xmlns="" xmlns:a16="http://schemas.microsoft.com/office/drawing/2014/main" id="{2DAB6600-89A2-42F1-A2D8-9F9449E47C9F}"/>
              </a:ext>
            </a:extLst>
          </p:cNvPr>
          <p:cNvSpPr>
            <a:spLocks noChangeArrowheads="1"/>
          </p:cNvSpPr>
          <p:nvPr/>
        </p:nvSpPr>
        <p:spPr bwMode="auto">
          <a:xfrm>
            <a:off x="203352" y="5288077"/>
            <a:ext cx="25827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1"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回馈制动</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时：</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30" name="Rectangle 29">
            <a:extLst>
              <a:ext uri="{FF2B5EF4-FFF2-40B4-BE49-F238E27FC236}">
                <a16:creationId xmlns="" xmlns:a16="http://schemas.microsoft.com/office/drawing/2014/main" id="{01E6AA04-F074-455B-AA86-EB1111417FBD}"/>
              </a:ext>
            </a:extLst>
          </p:cNvPr>
          <p:cNvSpPr>
            <a:spLocks noChangeArrowheads="1"/>
          </p:cNvSpPr>
          <p:nvPr/>
        </p:nvSpPr>
        <p:spPr bwMode="auto">
          <a:xfrm>
            <a:off x="-108519" y="4562345"/>
            <a:ext cx="120253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31788"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31788"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假定正向按各变量实际方向为正方向</a:t>
            </a:r>
            <a:endParaRPr kumimoji="0" lang="zh-CN" altLang="en-US" sz="2400" b="0" i="0" u="none" strike="noStrike" cap="none" normalizeH="0" baseline="0" dirty="0">
              <a:ln>
                <a:noFill/>
              </a:ln>
              <a:solidFill>
                <a:schemeClr val="tx1"/>
              </a:solidFill>
              <a:effectLst/>
            </a:endParaRPr>
          </a:p>
          <a:p>
            <a:pPr marL="0" marR="0" lvl="0" indent="3317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即各变量为无符号数</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31" name="对象 30">
            <a:extLst>
              <a:ext uri="{FF2B5EF4-FFF2-40B4-BE49-F238E27FC236}">
                <a16:creationId xmlns="" xmlns:a16="http://schemas.microsoft.com/office/drawing/2014/main" id="{921A8883-2BEB-4225-BAF7-D764A75F1890}"/>
              </a:ext>
            </a:extLst>
          </p:cNvPr>
          <p:cNvGraphicFramePr>
            <a:graphicFrameLocks noChangeAspect="1"/>
          </p:cNvGraphicFramePr>
          <p:nvPr>
            <p:extLst>
              <p:ext uri="{D42A27DB-BD31-4B8C-83A1-F6EECF244321}">
                <p14:modId xmlns:p14="http://schemas.microsoft.com/office/powerpoint/2010/main" val="318375829"/>
              </p:ext>
            </p:extLst>
          </p:nvPr>
        </p:nvGraphicFramePr>
        <p:xfrm>
          <a:off x="2387873" y="5826852"/>
          <a:ext cx="3282950" cy="495300"/>
        </p:xfrm>
        <a:graphic>
          <a:graphicData uri="http://schemas.openxmlformats.org/presentationml/2006/ole">
            <mc:AlternateContent xmlns:mc="http://schemas.openxmlformats.org/markup-compatibility/2006">
              <mc:Choice xmlns:v="urn:schemas-microsoft-com:vml" Requires="v">
                <p:oleObj spid="_x0000_s28774" r:id="rId21" imgW="1790700" imgH="266700" progId="Equation.3">
                  <p:embed/>
                </p:oleObj>
              </mc:Choice>
              <mc:Fallback>
                <p:oleObj r:id="rId21" imgW="1790700" imgH="266700"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87873" y="5826852"/>
                        <a:ext cx="32829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 xmlns:a16="http://schemas.microsoft.com/office/drawing/2014/main" id="{4ABCE698-CDF4-4994-B781-49DD7C4BCBF6}"/>
              </a:ext>
            </a:extLst>
          </p:cNvPr>
          <p:cNvGraphicFramePr>
            <a:graphicFrameLocks noChangeAspect="1"/>
          </p:cNvGraphicFramePr>
          <p:nvPr>
            <p:extLst>
              <p:ext uri="{D42A27DB-BD31-4B8C-83A1-F6EECF244321}">
                <p14:modId xmlns:p14="http://schemas.microsoft.com/office/powerpoint/2010/main" val="3679863899"/>
              </p:ext>
            </p:extLst>
          </p:nvPr>
        </p:nvGraphicFramePr>
        <p:xfrm>
          <a:off x="2262425" y="6357077"/>
          <a:ext cx="3289300" cy="495300"/>
        </p:xfrm>
        <a:graphic>
          <a:graphicData uri="http://schemas.openxmlformats.org/presentationml/2006/ole">
            <mc:AlternateContent xmlns:mc="http://schemas.openxmlformats.org/markup-compatibility/2006">
              <mc:Choice xmlns:v="urn:schemas-microsoft-com:vml" Requires="v">
                <p:oleObj spid="_x0000_s28775" r:id="rId23" imgW="1777229" imgH="266584" progId="Equation.3">
                  <p:embed/>
                </p:oleObj>
              </mc:Choice>
              <mc:Fallback>
                <p:oleObj r:id="rId23" imgW="1777229" imgH="266584"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62425" y="6357077"/>
                        <a:ext cx="3289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a:extLst>
              <a:ext uri="{FF2B5EF4-FFF2-40B4-BE49-F238E27FC236}">
                <a16:creationId xmlns="" xmlns:a16="http://schemas.microsoft.com/office/drawing/2014/main" id="{C100947D-3EE7-4A3C-AC77-63AE66E68E29}"/>
              </a:ext>
            </a:extLst>
          </p:cNvPr>
          <p:cNvGraphicFramePr>
            <a:graphicFrameLocks noChangeAspect="1"/>
          </p:cNvGraphicFramePr>
          <p:nvPr>
            <p:extLst>
              <p:ext uri="{D42A27DB-BD31-4B8C-83A1-F6EECF244321}">
                <p14:modId xmlns:p14="http://schemas.microsoft.com/office/powerpoint/2010/main" val="2540360758"/>
              </p:ext>
            </p:extLst>
          </p:nvPr>
        </p:nvGraphicFramePr>
        <p:xfrm>
          <a:off x="5998115" y="5895939"/>
          <a:ext cx="1993900" cy="457200"/>
        </p:xfrm>
        <a:graphic>
          <a:graphicData uri="http://schemas.openxmlformats.org/presentationml/2006/ole">
            <mc:AlternateContent xmlns:mc="http://schemas.openxmlformats.org/markup-compatibility/2006">
              <mc:Choice xmlns:v="urn:schemas-microsoft-com:vml" Requires="v">
                <p:oleObj spid="_x0000_s28776" r:id="rId25" imgW="990600" imgH="228600" progId="Equation.3">
                  <p:embed/>
                </p:oleObj>
              </mc:Choice>
              <mc:Fallback>
                <p:oleObj r:id="rId25" imgW="990600" imgH="228600" progId="Equation.3">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998115" y="5895939"/>
                        <a:ext cx="1993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 xmlns:a16="http://schemas.microsoft.com/office/drawing/2014/main" id="{AE4ABC5E-734A-4E15-9E66-BEB787327F59}"/>
              </a:ext>
            </a:extLst>
          </p:cNvPr>
          <p:cNvGraphicFramePr>
            <a:graphicFrameLocks noChangeAspect="1"/>
          </p:cNvGraphicFramePr>
          <p:nvPr>
            <p:extLst>
              <p:ext uri="{D42A27DB-BD31-4B8C-83A1-F6EECF244321}">
                <p14:modId xmlns:p14="http://schemas.microsoft.com/office/powerpoint/2010/main" val="2927508343"/>
              </p:ext>
            </p:extLst>
          </p:nvPr>
        </p:nvGraphicFramePr>
        <p:xfrm>
          <a:off x="6169565" y="6357077"/>
          <a:ext cx="1651000" cy="463550"/>
        </p:xfrm>
        <a:graphic>
          <a:graphicData uri="http://schemas.openxmlformats.org/presentationml/2006/ole">
            <mc:AlternateContent xmlns:mc="http://schemas.openxmlformats.org/markup-compatibility/2006">
              <mc:Choice xmlns:v="urn:schemas-microsoft-com:vml" Requires="v">
                <p:oleObj spid="_x0000_s28777" r:id="rId27" imgW="800100" imgH="228600" progId="Equation.3">
                  <p:embed/>
                </p:oleObj>
              </mc:Choice>
              <mc:Fallback>
                <p:oleObj r:id="rId27" imgW="800100" imgH="228600" progId="Equation.3">
                  <p:embed/>
                  <p:pic>
                    <p:nvPicPr>
                      <p:cNvPr id="0"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69565" y="6357077"/>
                        <a:ext cx="16510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34">
            <a:extLst>
              <a:ext uri="{FF2B5EF4-FFF2-40B4-BE49-F238E27FC236}">
                <a16:creationId xmlns="" xmlns:a16="http://schemas.microsoft.com/office/drawing/2014/main" id="{63A29101-7864-4932-88F6-598FD336B83B}"/>
              </a:ext>
            </a:extLst>
          </p:cNvPr>
          <p:cNvSpPr>
            <a:spLocks noChangeArrowheads="1"/>
          </p:cNvSpPr>
          <p:nvPr/>
        </p:nvSpPr>
        <p:spPr bwMode="auto">
          <a:xfrm>
            <a:off x="734053" y="5836865"/>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功率平衡：</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6" name="Rectangle 35">
            <a:extLst>
              <a:ext uri="{FF2B5EF4-FFF2-40B4-BE49-F238E27FC236}">
                <a16:creationId xmlns="" xmlns:a16="http://schemas.microsoft.com/office/drawing/2014/main" id="{18996BD3-A2D2-40BA-B68F-3000C18FF3AB}"/>
              </a:ext>
            </a:extLst>
          </p:cNvPr>
          <p:cNvSpPr>
            <a:spLocks noChangeArrowheads="1"/>
          </p:cNvSpPr>
          <p:nvPr/>
        </p:nvSpPr>
        <p:spPr bwMode="auto">
          <a:xfrm>
            <a:off x="3203848" y="807429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36">
            <a:extLst>
              <a:ext uri="{FF2B5EF4-FFF2-40B4-BE49-F238E27FC236}">
                <a16:creationId xmlns="" xmlns:a16="http://schemas.microsoft.com/office/drawing/2014/main" id="{9B46632D-4F1D-45E6-9F6D-2C7B0FEE4AED}"/>
              </a:ext>
            </a:extLst>
          </p:cNvPr>
          <p:cNvSpPr>
            <a:spLocks noChangeArrowheads="1"/>
          </p:cNvSpPr>
          <p:nvPr/>
        </p:nvSpPr>
        <p:spPr bwMode="auto">
          <a:xfrm>
            <a:off x="3203848" y="902679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37">
            <a:extLst>
              <a:ext uri="{FF2B5EF4-FFF2-40B4-BE49-F238E27FC236}">
                <a16:creationId xmlns="" xmlns:a16="http://schemas.microsoft.com/office/drawing/2014/main" id="{99E8D171-C161-4212-B5C3-C23511386F45}"/>
              </a:ext>
            </a:extLst>
          </p:cNvPr>
          <p:cNvSpPr>
            <a:spLocks noChangeArrowheads="1"/>
          </p:cNvSpPr>
          <p:nvPr/>
        </p:nvSpPr>
        <p:spPr bwMode="auto">
          <a:xfrm>
            <a:off x="3203848" y="994119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灯片编号占位符 1"/>
          <p:cNvSpPr>
            <a:spLocks noGrp="1"/>
          </p:cNvSpPr>
          <p:nvPr>
            <p:ph type="sldNum" sz="quarter" idx="12"/>
          </p:nvPr>
        </p:nvSpPr>
        <p:spPr/>
        <p:txBody>
          <a:bodyPr/>
          <a:lstStyle/>
          <a:p>
            <a:fld id="{76D830B0-DF59-4281-898F-AF208100B213}" type="slidenum">
              <a:rPr lang="en-US" altLang="zh-CN" smtClean="0"/>
              <a:pPr/>
              <a:t>35</a:t>
            </a:fld>
            <a:endParaRPr lang="en-US" altLang="zh-CN"/>
          </a:p>
        </p:txBody>
      </p:sp>
    </p:spTree>
    <p:extLst>
      <p:ext uri="{BB962C8B-B14F-4D97-AF65-F5344CB8AC3E}">
        <p14:creationId xmlns:p14="http://schemas.microsoft.com/office/powerpoint/2010/main" val="3013810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 xmlns:a16="http://schemas.microsoft.com/office/drawing/2014/main" id="{BC092451-4034-4357-AF5D-4F434DCE1B60}"/>
              </a:ext>
            </a:extLst>
          </p:cNvPr>
          <p:cNvGraphicFramePr>
            <a:graphicFrameLocks noChangeAspect="1"/>
          </p:cNvGraphicFramePr>
          <p:nvPr>
            <p:extLst>
              <p:ext uri="{D42A27DB-BD31-4B8C-83A1-F6EECF244321}">
                <p14:modId xmlns:p14="http://schemas.microsoft.com/office/powerpoint/2010/main" val="1006467230"/>
              </p:ext>
            </p:extLst>
          </p:nvPr>
        </p:nvGraphicFramePr>
        <p:xfrm>
          <a:off x="5724128" y="1267917"/>
          <a:ext cx="2704722" cy="956692"/>
        </p:xfrm>
        <a:graphic>
          <a:graphicData uri="http://schemas.openxmlformats.org/presentationml/2006/ole">
            <mc:AlternateContent xmlns:mc="http://schemas.openxmlformats.org/markup-compatibility/2006">
              <mc:Choice xmlns:v="urn:schemas-microsoft-com:vml" Requires="v">
                <p:oleObj spid="_x0000_s29726" r:id="rId3" imgW="1573213" imgH="549275" progId="MSDraw">
                  <p:embed/>
                </p:oleObj>
              </mc:Choice>
              <mc:Fallback>
                <p:oleObj r:id="rId3" imgW="1573213" imgH="549275" progId="MSDraw">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267917"/>
                        <a:ext cx="2704722" cy="956692"/>
                      </a:xfrm>
                      <a:prstGeom prst="rect">
                        <a:avLst/>
                      </a:prstGeom>
                      <a:noFill/>
                    </p:spPr>
                  </p:pic>
                </p:oleObj>
              </mc:Fallback>
            </mc:AlternateContent>
          </a:graphicData>
        </a:graphic>
      </p:graphicFrame>
      <p:graphicFrame>
        <p:nvGraphicFramePr>
          <p:cNvPr id="6" name="对象 5">
            <a:extLst>
              <a:ext uri="{FF2B5EF4-FFF2-40B4-BE49-F238E27FC236}">
                <a16:creationId xmlns="" xmlns:a16="http://schemas.microsoft.com/office/drawing/2014/main" id="{E5A3D7D9-0050-41D8-B701-A3608752ADC1}"/>
              </a:ext>
            </a:extLst>
          </p:cNvPr>
          <p:cNvGraphicFramePr>
            <a:graphicFrameLocks noChangeAspect="1"/>
          </p:cNvGraphicFramePr>
          <p:nvPr>
            <p:extLst>
              <p:ext uri="{D42A27DB-BD31-4B8C-83A1-F6EECF244321}">
                <p14:modId xmlns:p14="http://schemas.microsoft.com/office/powerpoint/2010/main" val="1157015989"/>
              </p:ext>
            </p:extLst>
          </p:nvPr>
        </p:nvGraphicFramePr>
        <p:xfrm>
          <a:off x="576136" y="2872039"/>
          <a:ext cx="2387139" cy="841916"/>
        </p:xfrm>
        <a:graphic>
          <a:graphicData uri="http://schemas.openxmlformats.org/presentationml/2006/ole">
            <mc:AlternateContent xmlns:mc="http://schemas.openxmlformats.org/markup-compatibility/2006">
              <mc:Choice xmlns:v="urn:schemas-microsoft-com:vml" Requires="v">
                <p:oleObj spid="_x0000_s29727" r:id="rId5" imgW="1269449" imgH="444307" progId="Equation.3">
                  <p:embed/>
                </p:oleObj>
              </mc:Choice>
              <mc:Fallback>
                <p:oleObj r:id="rId5" imgW="1269449" imgH="44430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136" y="2872039"/>
                        <a:ext cx="2387139" cy="841916"/>
                      </a:xfrm>
                      <a:prstGeom prst="rect">
                        <a:avLst/>
                      </a:prstGeom>
                      <a:noFill/>
                    </p:spPr>
                  </p:pic>
                </p:oleObj>
              </mc:Fallback>
            </mc:AlternateContent>
          </a:graphicData>
        </a:graphic>
      </p:graphicFrame>
      <p:graphicFrame>
        <p:nvGraphicFramePr>
          <p:cNvPr id="7" name="对象 6">
            <a:extLst>
              <a:ext uri="{FF2B5EF4-FFF2-40B4-BE49-F238E27FC236}">
                <a16:creationId xmlns="" xmlns:a16="http://schemas.microsoft.com/office/drawing/2014/main" id="{88D4524C-7CF2-4DD7-9AD8-A294EFA65F2B}"/>
              </a:ext>
            </a:extLst>
          </p:cNvPr>
          <p:cNvGraphicFramePr>
            <a:graphicFrameLocks noChangeAspect="1"/>
          </p:cNvGraphicFramePr>
          <p:nvPr>
            <p:extLst>
              <p:ext uri="{D42A27DB-BD31-4B8C-83A1-F6EECF244321}">
                <p14:modId xmlns:p14="http://schemas.microsoft.com/office/powerpoint/2010/main" val="1163490870"/>
              </p:ext>
            </p:extLst>
          </p:nvPr>
        </p:nvGraphicFramePr>
        <p:xfrm>
          <a:off x="446750" y="3984851"/>
          <a:ext cx="2645909" cy="2103580"/>
        </p:xfrm>
        <a:graphic>
          <a:graphicData uri="http://schemas.openxmlformats.org/presentationml/2006/ole">
            <mc:AlternateContent xmlns:mc="http://schemas.openxmlformats.org/markup-compatibility/2006">
              <mc:Choice xmlns:v="urn:schemas-microsoft-com:vml" Requires="v">
                <p:oleObj spid="_x0000_s29728" r:id="rId7" imgW="1462088" imgH="1150938" progId="MSDraw">
                  <p:embed/>
                </p:oleObj>
              </mc:Choice>
              <mc:Fallback>
                <p:oleObj r:id="rId7" imgW="1462088" imgH="1150938" progId="MSDraw">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750" y="3984851"/>
                        <a:ext cx="2645909" cy="2103580"/>
                      </a:xfrm>
                      <a:prstGeom prst="rect">
                        <a:avLst/>
                      </a:prstGeom>
                      <a:noFill/>
                    </p:spPr>
                  </p:pic>
                </p:oleObj>
              </mc:Fallback>
            </mc:AlternateContent>
          </a:graphicData>
        </a:graphic>
      </p:graphicFrame>
      <p:graphicFrame>
        <p:nvGraphicFramePr>
          <p:cNvPr id="8" name="对象 7">
            <a:extLst>
              <a:ext uri="{FF2B5EF4-FFF2-40B4-BE49-F238E27FC236}">
                <a16:creationId xmlns="" xmlns:a16="http://schemas.microsoft.com/office/drawing/2014/main" id="{5F123722-A01D-41C8-9D23-4F5E2B0AAC1A}"/>
              </a:ext>
            </a:extLst>
          </p:cNvPr>
          <p:cNvGraphicFramePr>
            <a:graphicFrameLocks noChangeAspect="1"/>
          </p:cNvGraphicFramePr>
          <p:nvPr>
            <p:extLst>
              <p:ext uri="{D42A27DB-BD31-4B8C-83A1-F6EECF244321}">
                <p14:modId xmlns:p14="http://schemas.microsoft.com/office/powerpoint/2010/main" val="2131508446"/>
              </p:ext>
            </p:extLst>
          </p:nvPr>
        </p:nvGraphicFramePr>
        <p:xfrm>
          <a:off x="4161670" y="3761195"/>
          <a:ext cx="2914819" cy="2972883"/>
        </p:xfrm>
        <a:graphic>
          <a:graphicData uri="http://schemas.openxmlformats.org/presentationml/2006/ole">
            <mc:AlternateContent xmlns:mc="http://schemas.openxmlformats.org/markup-compatibility/2006">
              <mc:Choice xmlns:v="urn:schemas-microsoft-com:vml" Requires="v">
                <p:oleObj spid="_x0000_s29729" r:id="rId9" imgW="1466850" imgH="1482725" progId="MSDraw">
                  <p:embed/>
                </p:oleObj>
              </mc:Choice>
              <mc:Fallback>
                <p:oleObj r:id="rId9" imgW="1466850" imgH="1482725" progId="MSDraw">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1670" y="3761195"/>
                        <a:ext cx="2914819" cy="2972883"/>
                      </a:xfrm>
                      <a:prstGeom prst="rect">
                        <a:avLst/>
                      </a:prstGeom>
                      <a:noFill/>
                    </p:spPr>
                  </p:pic>
                </p:oleObj>
              </mc:Fallback>
            </mc:AlternateContent>
          </a:graphicData>
        </a:graphic>
      </p:graphicFrame>
      <p:sp>
        <p:nvSpPr>
          <p:cNvPr id="10" name="Rectangle 9">
            <a:extLst>
              <a:ext uri="{FF2B5EF4-FFF2-40B4-BE49-F238E27FC236}">
                <a16:creationId xmlns="" xmlns:a16="http://schemas.microsoft.com/office/drawing/2014/main" id="{DD50F80E-5C76-4F35-B790-1F45D0E5205F}"/>
              </a:ext>
            </a:extLst>
          </p:cNvPr>
          <p:cNvSpPr>
            <a:spLocks noChangeArrowheads="1"/>
          </p:cNvSpPr>
          <p:nvPr/>
        </p:nvSpPr>
        <p:spPr bwMode="auto">
          <a:xfrm>
            <a:off x="163651" y="1752272"/>
            <a:ext cx="822853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723900" algn="l"/>
              </a:tabLst>
              <a:defRPr>
                <a:solidFill>
                  <a:schemeClr val="tx1"/>
                </a:solidFill>
                <a:latin typeface="Arial" panose="020B0604020202020204" pitchFamily="34" charset="0"/>
              </a:defRPr>
            </a:lvl1pPr>
            <a:lvl2pPr eaLnBrk="0" hangingPunct="0">
              <a:tabLst>
                <a:tab pos="723900" algn="l"/>
              </a:tabLst>
              <a:defRPr>
                <a:solidFill>
                  <a:schemeClr val="tx1"/>
                </a:solidFill>
                <a:latin typeface="Arial" panose="020B0604020202020204" pitchFamily="34" charset="0"/>
              </a:defRPr>
            </a:lvl2pPr>
            <a:lvl3pPr eaLnBrk="0" hangingPunct="0">
              <a:tabLst>
                <a:tab pos="723900" algn="l"/>
              </a:tabLst>
              <a:defRPr>
                <a:solidFill>
                  <a:schemeClr val="tx1"/>
                </a:solidFill>
                <a:latin typeface="Arial" panose="020B0604020202020204" pitchFamily="34" charset="0"/>
              </a:defRPr>
            </a:lvl3pPr>
            <a:lvl4pPr eaLnBrk="0" hangingPunct="0">
              <a:tabLst>
                <a:tab pos="723900" algn="l"/>
              </a:tabLst>
              <a:defRPr>
                <a:solidFill>
                  <a:schemeClr val="tx1"/>
                </a:solidFill>
                <a:latin typeface="Arial" panose="020B0604020202020204" pitchFamily="34" charset="0"/>
              </a:defRPr>
            </a:lvl4pPr>
            <a:lvl5pPr eaLnBrk="0" hangingPunct="0">
              <a:tabLst>
                <a:tab pos="723900" algn="l"/>
              </a:tabLst>
              <a:defRPr>
                <a:solidFill>
                  <a:schemeClr val="tx1"/>
                </a:solidFill>
                <a:latin typeface="Arial" panose="020B0604020202020204" pitchFamily="34" charset="0"/>
              </a:defRPr>
            </a:lvl5pPr>
            <a:lvl6pPr eaLnBrk="0" fontAlgn="base" hangingPunct="0">
              <a:spcBef>
                <a:spcPct val="0"/>
              </a:spcBef>
              <a:spcAft>
                <a:spcPct val="0"/>
              </a:spcAft>
              <a:tabLst>
                <a:tab pos="723900" algn="l"/>
              </a:tabLst>
              <a:defRPr>
                <a:solidFill>
                  <a:schemeClr val="tx1"/>
                </a:solidFill>
                <a:latin typeface="Arial" panose="020B0604020202020204" pitchFamily="34" charset="0"/>
              </a:defRPr>
            </a:lvl6pPr>
            <a:lvl7pPr eaLnBrk="0" fontAlgn="base" hangingPunct="0">
              <a:spcBef>
                <a:spcPct val="0"/>
              </a:spcBef>
              <a:spcAft>
                <a:spcPct val="0"/>
              </a:spcAft>
              <a:tabLst>
                <a:tab pos="723900" algn="l"/>
              </a:tabLst>
              <a:defRPr>
                <a:solidFill>
                  <a:schemeClr val="tx1"/>
                </a:solidFill>
                <a:latin typeface="Arial" panose="020B0604020202020204" pitchFamily="34" charset="0"/>
              </a:defRPr>
            </a:lvl7pPr>
            <a:lvl8pPr eaLnBrk="0" fontAlgn="base" hangingPunct="0">
              <a:spcBef>
                <a:spcPct val="0"/>
              </a:spcBef>
              <a:spcAft>
                <a:spcPct val="0"/>
              </a:spcAft>
              <a:tabLst>
                <a:tab pos="723900" algn="l"/>
              </a:tabLst>
              <a:defRPr>
                <a:solidFill>
                  <a:schemeClr val="tx1"/>
                </a:solidFill>
                <a:latin typeface="Arial" panose="020B0604020202020204" pitchFamily="34" charset="0"/>
              </a:defRPr>
            </a:lvl8pPr>
            <a:lvl9pPr eaLnBrk="0" fontAlgn="base" hangingPunct="0">
              <a:spcBef>
                <a:spcPct val="0"/>
              </a:spcBef>
              <a:spcAft>
                <a:spcPct val="0"/>
              </a:spcAft>
              <a:tabLst>
                <a:tab pos="7239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723900" algn="l"/>
              </a:tabLst>
            </a:pPr>
            <a:r>
              <a:rPr kumimoji="0" lang="en-US"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3</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机械特性</a:t>
            </a:r>
            <a:r>
              <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他励</a:t>
            </a:r>
            <a:r>
              <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为了在同一坐标图上绘制电机不同运行状态下的机械特性，</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需采用</a:t>
            </a:r>
            <a:r>
              <a:rPr kumimoji="0"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统一的假定正向，变量为有符号数</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：按电动机惯例</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72A505C4-F92C-4B54-8B55-AF00234ED61C}"/>
              </a:ext>
            </a:extLst>
          </p:cNvPr>
          <p:cNvSpPr>
            <a:spLocks noChangeArrowheads="1"/>
          </p:cNvSpPr>
          <p:nvPr/>
        </p:nvSpPr>
        <p:spPr bwMode="auto">
          <a:xfrm>
            <a:off x="2699792" y="3080767"/>
            <a:ext cx="472757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（电动时</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为正，回馈时</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为负）</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 xmlns:a16="http://schemas.microsoft.com/office/drawing/2014/main" id="{DCBFB82A-9DAD-4C4D-B351-B686B3B80BE0}"/>
              </a:ext>
            </a:extLst>
          </p:cNvPr>
          <p:cNvSpPr>
            <a:spLocks noChangeArrowheads="1"/>
          </p:cNvSpPr>
          <p:nvPr/>
        </p:nvSpPr>
        <p:spPr bwMode="auto">
          <a:xfrm>
            <a:off x="899592" y="71014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12">
            <a:extLst>
              <a:ext uri="{FF2B5EF4-FFF2-40B4-BE49-F238E27FC236}">
                <a16:creationId xmlns="" xmlns:a16="http://schemas.microsoft.com/office/drawing/2014/main" id="{2241661A-B35C-401E-AEC9-A1D49CCBAB1D}"/>
              </a:ext>
            </a:extLst>
          </p:cNvPr>
          <p:cNvSpPr>
            <a:spLocks noChangeArrowheads="1"/>
          </p:cNvSpPr>
          <p:nvPr/>
        </p:nvSpPr>
        <p:spPr bwMode="auto">
          <a:xfrm>
            <a:off x="175692" y="103526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 xmlns:a16="http://schemas.microsoft.com/office/drawing/2014/main" id="{8E58D604-4E7E-4EAC-A280-DDCC830DB6D5}"/>
              </a:ext>
            </a:extLst>
          </p:cNvPr>
          <p:cNvSpPr txBox="1"/>
          <p:nvPr/>
        </p:nvSpPr>
        <p:spPr>
          <a:xfrm>
            <a:off x="-1077355" y="818191"/>
            <a:ext cx="8881494" cy="830997"/>
          </a:xfrm>
          <a:prstGeom prst="rect">
            <a:avLst/>
          </a:prstGeom>
          <a:noFill/>
        </p:spPr>
        <p:txBody>
          <a:bodyPr wrap="square" rtlCol="0">
            <a:spAutoFit/>
          </a:bodyPr>
          <a:lstStyle/>
          <a:p>
            <a:pPr marL="0" marR="0" lvl="0" indent="1238250" algn="just"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电磁功率为负</a:t>
            </a:r>
            <a:r>
              <a:rPr kumimoji="0" lang="zh-CN" altLang="zh-CN"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，代表将机械功率转换为电功率输入</a:t>
            </a:r>
            <a:endParaRPr kumimoji="0" lang="zh-CN" altLang="zh-CN" sz="2400" b="0" i="0" u="none" strike="noStrike" cap="none" normalizeH="0" baseline="0" dirty="0">
              <a:ln>
                <a:noFill/>
              </a:ln>
              <a:solidFill>
                <a:srgbClr val="FF0000"/>
              </a:solidFill>
              <a:effectLst/>
            </a:endParaRPr>
          </a:p>
          <a:p>
            <a:pPr marL="0" marR="0" lvl="0" indent="1238250" algn="just"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输入功率为负</a:t>
            </a:r>
            <a:r>
              <a:rPr kumimoji="0" lang="zh-CN" altLang="zh-CN"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，代表功率回馈到电源</a:t>
            </a:r>
            <a:endParaRPr kumimoji="0" lang="zh-CN" altLang="zh-CN" sz="2400" b="0" i="0" u="none" strike="noStrike" cap="none" normalizeH="0" baseline="0" dirty="0">
              <a:ln>
                <a:noFill/>
              </a:ln>
              <a:solidFill>
                <a:srgbClr val="FF0000"/>
              </a:solidFill>
              <a:effectLst/>
            </a:endParaRPr>
          </a:p>
        </p:txBody>
      </p:sp>
      <p:sp>
        <p:nvSpPr>
          <p:cNvPr id="2" name="灯片编号占位符 1"/>
          <p:cNvSpPr>
            <a:spLocks noGrp="1"/>
          </p:cNvSpPr>
          <p:nvPr>
            <p:ph type="sldNum" sz="quarter" idx="12"/>
          </p:nvPr>
        </p:nvSpPr>
        <p:spPr/>
        <p:txBody>
          <a:bodyPr/>
          <a:lstStyle/>
          <a:p>
            <a:fld id="{76D830B0-DF59-4281-898F-AF208100B213}" type="slidenum">
              <a:rPr lang="en-US" altLang="zh-CN" smtClean="0"/>
              <a:pPr/>
              <a:t>36</a:t>
            </a:fld>
            <a:endParaRPr lang="en-US" altLang="zh-CN"/>
          </a:p>
        </p:txBody>
      </p:sp>
    </p:spTree>
    <p:extLst>
      <p:ext uri="{BB962C8B-B14F-4D97-AF65-F5344CB8AC3E}">
        <p14:creationId xmlns:p14="http://schemas.microsoft.com/office/powerpoint/2010/main" val="3211170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C17726CB-2174-4EFF-9946-4561B114A353}"/>
              </a:ext>
            </a:extLst>
          </p:cNvPr>
          <p:cNvGraphicFramePr>
            <a:graphicFrameLocks noChangeAspect="1"/>
          </p:cNvGraphicFramePr>
          <p:nvPr>
            <p:extLst>
              <p:ext uri="{D42A27DB-BD31-4B8C-83A1-F6EECF244321}">
                <p14:modId xmlns:p14="http://schemas.microsoft.com/office/powerpoint/2010/main" val="504811503"/>
              </p:ext>
            </p:extLst>
          </p:nvPr>
        </p:nvGraphicFramePr>
        <p:xfrm>
          <a:off x="3309698" y="1048758"/>
          <a:ext cx="5838974" cy="309680"/>
        </p:xfrm>
        <a:graphic>
          <a:graphicData uri="http://schemas.openxmlformats.org/presentationml/2006/ole">
            <mc:AlternateContent xmlns:mc="http://schemas.openxmlformats.org/markup-compatibility/2006">
              <mc:Choice xmlns:v="urn:schemas-microsoft-com:vml" Requires="v">
                <p:oleObj spid="_x0000_s30764" r:id="rId3" imgW="4178300" imgH="228600" progId="Equation.3">
                  <p:embed/>
                </p:oleObj>
              </mc:Choice>
              <mc:Fallback>
                <p:oleObj r:id="rId3" imgW="41783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9698" y="1048758"/>
                        <a:ext cx="5838974" cy="309680"/>
                      </a:xfrm>
                      <a:prstGeom prst="rect">
                        <a:avLst/>
                      </a:prstGeom>
                      <a:noFill/>
                    </p:spPr>
                  </p:pic>
                </p:oleObj>
              </mc:Fallback>
            </mc:AlternateContent>
          </a:graphicData>
        </a:graphic>
      </p:graphicFrame>
      <p:graphicFrame>
        <p:nvGraphicFramePr>
          <p:cNvPr id="3" name="对象 2">
            <a:extLst>
              <a:ext uri="{FF2B5EF4-FFF2-40B4-BE49-F238E27FC236}">
                <a16:creationId xmlns="" xmlns:a16="http://schemas.microsoft.com/office/drawing/2014/main" id="{4215568C-19F9-4695-A06E-6BB353CE1042}"/>
              </a:ext>
            </a:extLst>
          </p:cNvPr>
          <p:cNvGraphicFramePr>
            <a:graphicFrameLocks noChangeAspect="1"/>
          </p:cNvGraphicFramePr>
          <p:nvPr>
            <p:extLst>
              <p:ext uri="{D42A27DB-BD31-4B8C-83A1-F6EECF244321}">
                <p14:modId xmlns:p14="http://schemas.microsoft.com/office/powerpoint/2010/main" val="997490377"/>
              </p:ext>
            </p:extLst>
          </p:nvPr>
        </p:nvGraphicFramePr>
        <p:xfrm>
          <a:off x="5761135" y="1398728"/>
          <a:ext cx="1136650" cy="431800"/>
        </p:xfrm>
        <a:graphic>
          <a:graphicData uri="http://schemas.openxmlformats.org/presentationml/2006/ole">
            <mc:AlternateContent xmlns:mc="http://schemas.openxmlformats.org/markup-compatibility/2006">
              <mc:Choice xmlns:v="urn:schemas-microsoft-com:vml" Requires="v">
                <p:oleObj spid="_x0000_s30765" r:id="rId5" imgW="596900" imgH="228600" progId="Equation.3">
                  <p:embed/>
                </p:oleObj>
              </mc:Choice>
              <mc:Fallback>
                <p:oleObj r:id="rId5" imgW="5969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1135" y="1398728"/>
                        <a:ext cx="11366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 xmlns:a16="http://schemas.microsoft.com/office/drawing/2014/main" id="{DD8CDB3D-A210-4BA0-B0CF-F068187C7196}"/>
              </a:ext>
            </a:extLst>
          </p:cNvPr>
          <p:cNvGraphicFramePr>
            <a:graphicFrameLocks noChangeAspect="1"/>
          </p:cNvGraphicFramePr>
          <p:nvPr>
            <p:extLst>
              <p:ext uri="{D42A27DB-BD31-4B8C-83A1-F6EECF244321}">
                <p14:modId xmlns:p14="http://schemas.microsoft.com/office/powerpoint/2010/main" val="2182038440"/>
              </p:ext>
            </p:extLst>
          </p:nvPr>
        </p:nvGraphicFramePr>
        <p:xfrm>
          <a:off x="145599" y="2159459"/>
          <a:ext cx="5746750" cy="736600"/>
        </p:xfrm>
        <a:graphic>
          <a:graphicData uri="http://schemas.openxmlformats.org/presentationml/2006/ole">
            <mc:AlternateContent xmlns:mc="http://schemas.openxmlformats.org/markup-compatibility/2006">
              <mc:Choice xmlns:v="urn:schemas-microsoft-com:vml" Requires="v">
                <p:oleObj spid="_x0000_s30766" r:id="rId7" imgW="3340100" imgH="431800" progId="Equation.3">
                  <p:embed/>
                </p:oleObj>
              </mc:Choice>
              <mc:Fallback>
                <p:oleObj r:id="rId7" imgW="3340100" imgH="4318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599" y="2159459"/>
                        <a:ext cx="574675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 xmlns:a16="http://schemas.microsoft.com/office/drawing/2014/main" id="{CC2D5297-5F83-4686-A909-948AD75DC786}"/>
              </a:ext>
            </a:extLst>
          </p:cNvPr>
          <p:cNvGraphicFramePr>
            <a:graphicFrameLocks noChangeAspect="1"/>
          </p:cNvGraphicFramePr>
          <p:nvPr>
            <p:extLst>
              <p:ext uri="{D42A27DB-BD31-4B8C-83A1-F6EECF244321}">
                <p14:modId xmlns:p14="http://schemas.microsoft.com/office/powerpoint/2010/main" val="2139817992"/>
              </p:ext>
            </p:extLst>
          </p:nvPr>
        </p:nvGraphicFramePr>
        <p:xfrm>
          <a:off x="7007422" y="2863752"/>
          <a:ext cx="2051050" cy="438150"/>
        </p:xfrm>
        <a:graphic>
          <a:graphicData uri="http://schemas.openxmlformats.org/presentationml/2006/ole">
            <mc:AlternateContent xmlns:mc="http://schemas.openxmlformats.org/markup-compatibility/2006">
              <mc:Choice xmlns:v="urn:schemas-microsoft-com:vml" Requires="v">
                <p:oleObj spid="_x0000_s30767" r:id="rId9" imgW="1054100" imgH="228600" progId="Equation.3">
                  <p:embed/>
                </p:oleObj>
              </mc:Choice>
              <mc:Fallback>
                <p:oleObj r:id="rId9" imgW="1054100" imgH="2286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7422" y="2863752"/>
                        <a:ext cx="20510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 xmlns:a16="http://schemas.microsoft.com/office/drawing/2014/main" id="{75614A5E-B0B3-44E9-9943-A8EEFE835E56}"/>
              </a:ext>
            </a:extLst>
          </p:cNvPr>
          <p:cNvGraphicFramePr>
            <a:graphicFrameLocks noChangeAspect="1"/>
          </p:cNvGraphicFramePr>
          <p:nvPr>
            <p:extLst>
              <p:ext uri="{D42A27DB-BD31-4B8C-83A1-F6EECF244321}">
                <p14:modId xmlns:p14="http://schemas.microsoft.com/office/powerpoint/2010/main" val="765509238"/>
              </p:ext>
            </p:extLst>
          </p:nvPr>
        </p:nvGraphicFramePr>
        <p:xfrm>
          <a:off x="251520" y="5661248"/>
          <a:ext cx="6699250" cy="857250"/>
        </p:xfrm>
        <a:graphic>
          <a:graphicData uri="http://schemas.openxmlformats.org/presentationml/2006/ole">
            <mc:AlternateContent xmlns:mc="http://schemas.openxmlformats.org/markup-compatibility/2006">
              <mc:Choice xmlns:v="urn:schemas-microsoft-com:vml" Requires="v">
                <p:oleObj spid="_x0000_s30768" r:id="rId11" imgW="3352800" imgH="431800" progId="Equation.3">
                  <p:embed/>
                </p:oleObj>
              </mc:Choice>
              <mc:Fallback>
                <p:oleObj r:id="rId11" imgW="3352800" imgH="431800"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520" y="5661248"/>
                        <a:ext cx="66992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a:extLst>
              <a:ext uri="{FF2B5EF4-FFF2-40B4-BE49-F238E27FC236}">
                <a16:creationId xmlns="" xmlns:a16="http://schemas.microsoft.com/office/drawing/2014/main" id="{3256DF84-C53C-4F5E-95E5-7C2694940484}"/>
              </a:ext>
            </a:extLst>
          </p:cNvPr>
          <p:cNvSpPr>
            <a:spLocks noChangeArrowheads="1"/>
          </p:cNvSpPr>
          <p:nvPr/>
        </p:nvSpPr>
        <p:spPr bwMode="auto">
          <a:xfrm>
            <a:off x="251520" y="927770"/>
            <a:ext cx="33489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〖例〗已知他励</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 xmlns:a16="http://schemas.microsoft.com/office/drawing/2014/main" id="{BD9D67A5-C39E-4894-B459-29A773DC114A}"/>
              </a:ext>
            </a:extLst>
          </p:cNvPr>
          <p:cNvSpPr>
            <a:spLocks noChangeArrowheads="1"/>
          </p:cNvSpPr>
          <p:nvPr/>
        </p:nvSpPr>
        <p:spPr bwMode="auto">
          <a:xfrm>
            <a:off x="7842" y="1303448"/>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带位能负载在固有特性上作回馈制动</a:t>
            </a:r>
            <a:r>
              <a:rPr kumimoji="0" lang="zh-CN" altLang="zh-CN"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下放</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，求下放转速。</a:t>
            </a:r>
            <a:endParaRPr kumimoji="0" lang="zh-CN" altLang="en-US" sz="500" b="0" i="0" u="none" strike="noStrike" cap="none" normalizeH="0" baseline="0" dirty="0">
              <a:ln>
                <a:noFill/>
              </a:ln>
              <a:solidFill>
                <a:schemeClr val="tx1"/>
              </a:solidFill>
              <a:effectLst/>
            </a:endParaRPr>
          </a:p>
        </p:txBody>
      </p:sp>
      <p:sp>
        <p:nvSpPr>
          <p:cNvPr id="9" name="Rectangle 8">
            <a:extLst>
              <a:ext uri="{FF2B5EF4-FFF2-40B4-BE49-F238E27FC236}">
                <a16:creationId xmlns="" xmlns:a16="http://schemas.microsoft.com/office/drawing/2014/main" id="{3E66EA3C-2082-4B72-82F1-218CDD77F612}"/>
              </a:ext>
            </a:extLst>
          </p:cNvPr>
          <p:cNvSpPr>
            <a:spLocks noChangeArrowheads="1"/>
          </p:cNvSpPr>
          <p:nvPr/>
        </p:nvSpPr>
        <p:spPr bwMode="auto">
          <a:xfrm>
            <a:off x="54060" y="1773415"/>
            <a:ext cx="59298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解：</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电势常数计算与电动机运行状态无关</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15BA1136-B42A-4311-98FB-3CD3E3C10E0B}"/>
              </a:ext>
            </a:extLst>
          </p:cNvPr>
          <p:cNvSpPr>
            <a:spLocks noChangeArrowheads="1"/>
          </p:cNvSpPr>
          <p:nvPr/>
        </p:nvSpPr>
        <p:spPr bwMode="auto">
          <a:xfrm>
            <a:off x="82655" y="2829653"/>
            <a:ext cx="83529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按电动机惯例假定正向列方程，</a:t>
            </a:r>
            <a:r>
              <a:rPr kumimoji="0" lang="zh-CN" altLang="en-US"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固有特性</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：数值上</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21739501-4A20-43D4-8660-D631317FBD55}"/>
              </a:ext>
            </a:extLst>
          </p:cNvPr>
          <p:cNvSpPr>
            <a:spLocks noChangeArrowheads="1"/>
          </p:cNvSpPr>
          <p:nvPr/>
        </p:nvSpPr>
        <p:spPr bwMode="auto">
          <a:xfrm>
            <a:off x="54060" y="3291577"/>
            <a:ext cx="734047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符号分析：</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位能负载，回馈下放：</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工作在机械特性第</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象限</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电流用正值、电压用负值带入方程，</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（因</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是在</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象限反接起动后被位能负载拖入</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象限</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超额定转速作回馈制动运行下放，所以电压取负值）</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求得</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应为负，绝对值应大于额定转速值</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对象 11">
            <a:extLst>
              <a:ext uri="{FF2B5EF4-FFF2-40B4-BE49-F238E27FC236}">
                <a16:creationId xmlns="" xmlns:a16="http://schemas.microsoft.com/office/drawing/2014/main" id="{2E9A7063-37C5-405C-9303-118459038046}"/>
              </a:ext>
            </a:extLst>
          </p:cNvPr>
          <p:cNvGraphicFramePr>
            <a:graphicFrameLocks noChangeAspect="1"/>
          </p:cNvGraphicFramePr>
          <p:nvPr>
            <p:extLst>
              <p:ext uri="{D42A27DB-BD31-4B8C-83A1-F6EECF244321}">
                <p14:modId xmlns:p14="http://schemas.microsoft.com/office/powerpoint/2010/main" val="1756803715"/>
              </p:ext>
            </p:extLst>
          </p:nvPr>
        </p:nvGraphicFramePr>
        <p:xfrm>
          <a:off x="1215675" y="1291108"/>
          <a:ext cx="6800850" cy="3041650"/>
        </p:xfrm>
        <a:graphic>
          <a:graphicData uri="http://schemas.openxmlformats.org/presentationml/2006/ole">
            <mc:AlternateContent xmlns:mc="http://schemas.openxmlformats.org/markup-compatibility/2006">
              <mc:Choice xmlns:v="urn:schemas-microsoft-com:vml" Requires="v">
                <p:oleObj spid="_x0000_s30769" r:id="rId13" imgW="2984500" imgH="1363663" progId="MSDraw">
                  <p:embed/>
                </p:oleObj>
              </mc:Choice>
              <mc:Fallback>
                <p:oleObj r:id="rId13" imgW="2984500" imgH="1363663" progId="MSDraw">
                  <p:embed/>
                  <p:pic>
                    <p:nvPicPr>
                      <p:cNvPr id="9" name="对象 8">
                        <a:extLst>
                          <a:ext uri="{FF2B5EF4-FFF2-40B4-BE49-F238E27FC236}">
                            <a16:creationId xmlns="" xmlns:a16="http://schemas.microsoft.com/office/drawing/2014/main" id="{897F0F7F-F249-4863-A2B2-EBDE01E5FF0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5675" y="1291108"/>
                        <a:ext cx="6800850" cy="3041650"/>
                      </a:xfrm>
                      <a:prstGeom prst="rect">
                        <a:avLst/>
                      </a:prstGeom>
                      <a:solidFill>
                        <a:schemeClr val="accent1"/>
                      </a:solidFill>
                    </p:spPr>
                  </p:pic>
                </p:oleObj>
              </mc:Fallback>
            </mc:AlternateContent>
          </a:graphicData>
        </a:graphic>
      </p:graphicFrame>
      <p:sp>
        <p:nvSpPr>
          <p:cNvPr id="15" name="文本框 14">
            <a:extLst>
              <a:ext uri="{FF2B5EF4-FFF2-40B4-BE49-F238E27FC236}">
                <a16:creationId xmlns="" xmlns:a16="http://schemas.microsoft.com/office/drawing/2014/main" id="{2356900C-247A-4037-869C-203C6C6417E5}"/>
              </a:ext>
            </a:extLst>
          </p:cNvPr>
          <p:cNvSpPr txBox="1"/>
          <p:nvPr/>
        </p:nvSpPr>
        <p:spPr>
          <a:xfrm>
            <a:off x="917498" y="4345922"/>
            <a:ext cx="7397204" cy="2246769"/>
          </a:xfrm>
          <a:prstGeom prst="rect">
            <a:avLst/>
          </a:prstGeom>
          <a:solidFill>
            <a:schemeClr val="accent1"/>
          </a:solidFill>
        </p:spPr>
        <p:txBody>
          <a:bodyPr wrap="square">
            <a:spAutoFit/>
          </a:bodyPr>
          <a:lstStyle/>
          <a:p>
            <a:pPr algn="l">
              <a:tabLst>
                <a:tab pos="2057400" algn="l"/>
              </a:tabLst>
            </a:pPr>
            <a:r>
              <a:rPr lang="zh-CN" altLang="zh-CN" sz="2800" b="1" kern="100" dirty="0">
                <a:effectLst/>
                <a:latin typeface="Times New Roman" panose="02020603050405020304" pitchFamily="18" charset="0"/>
                <a:ea typeface="黑体" panose="02010609060101010101" pitchFamily="49" charset="-122"/>
              </a:rPr>
              <a:t>思考题</a:t>
            </a:r>
            <a:r>
              <a:rPr lang="zh-CN" altLang="zh-CN" sz="2800" kern="100" dirty="0">
                <a:effectLst/>
                <a:latin typeface="Times New Roman" panose="02020603050405020304" pitchFamily="18" charset="0"/>
                <a:ea typeface="黑体" panose="02010609060101010101" pitchFamily="49" charset="-122"/>
              </a:rPr>
              <a:t>：</a:t>
            </a:r>
            <a:r>
              <a:rPr lang="zh-CN" altLang="zh-CN" sz="2800" b="1" kern="100" dirty="0">
                <a:effectLst/>
                <a:latin typeface="Times New Roman" panose="02020603050405020304" pitchFamily="18" charset="0"/>
                <a:ea typeface="黑体" panose="02010609060101010101" pitchFamily="49" charset="-122"/>
              </a:rPr>
              <a:t>直流电机拖动电车在平路时为正向电动运行，工作点在机械特性</a:t>
            </a:r>
            <a:r>
              <a:rPr lang="en-US" altLang="zh-CN" sz="2800" b="1" kern="100" dirty="0">
                <a:effectLst/>
                <a:latin typeface="Times New Roman" panose="02020603050405020304" pitchFamily="18" charset="0"/>
                <a:ea typeface="黑体" panose="02010609060101010101" pitchFamily="49" charset="-122"/>
              </a:rPr>
              <a:t>I</a:t>
            </a:r>
            <a:r>
              <a:rPr lang="zh-CN" altLang="zh-CN" sz="2800" b="1" kern="100" dirty="0">
                <a:effectLst/>
                <a:latin typeface="Times New Roman" panose="02020603050405020304" pitchFamily="18" charset="0"/>
                <a:ea typeface="黑体" panose="02010609060101010101" pitchFamily="49" charset="-122"/>
              </a:rPr>
              <a:t>象限；下坡时若位能性负载转矩大于摩擦性转矩，此电动机将转入何种运行状态？此时电动机的工作点在机械特性哪个象限？</a:t>
            </a:r>
            <a:endParaRPr lang="zh-CN" altLang="zh-CN" sz="2800" kern="100" dirty="0">
              <a:effectLst/>
              <a:latin typeface="Times New Roman" panose="02020603050405020304" pitchFamily="18" charset="0"/>
              <a:ea typeface="宋体" panose="02010600030101010101" pitchFamily="2" charset="-122"/>
            </a:endParaRPr>
          </a:p>
        </p:txBody>
      </p:sp>
      <p:sp>
        <p:nvSpPr>
          <p:cNvPr id="13" name="灯片编号占位符 12"/>
          <p:cNvSpPr>
            <a:spLocks noGrp="1"/>
          </p:cNvSpPr>
          <p:nvPr>
            <p:ph type="sldNum" sz="quarter" idx="12"/>
          </p:nvPr>
        </p:nvSpPr>
        <p:spPr/>
        <p:txBody>
          <a:bodyPr/>
          <a:lstStyle/>
          <a:p>
            <a:fld id="{76D830B0-DF59-4281-898F-AF208100B213}" type="slidenum">
              <a:rPr lang="en-US" altLang="zh-CN" smtClean="0"/>
              <a:pPr/>
              <a:t>37</a:t>
            </a:fld>
            <a:endParaRPr lang="en-US" altLang="zh-CN"/>
          </a:p>
        </p:txBody>
      </p:sp>
    </p:spTree>
    <p:extLst>
      <p:ext uri="{BB962C8B-B14F-4D97-AF65-F5344CB8AC3E}">
        <p14:creationId xmlns:p14="http://schemas.microsoft.com/office/powerpoint/2010/main" val="337562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35735382-97FA-45BD-A77A-608CDB04CCB3}"/>
              </a:ext>
            </a:extLst>
          </p:cNvPr>
          <p:cNvGraphicFramePr>
            <a:graphicFrameLocks noChangeAspect="1"/>
          </p:cNvGraphicFramePr>
          <p:nvPr>
            <p:extLst>
              <p:ext uri="{D42A27DB-BD31-4B8C-83A1-F6EECF244321}">
                <p14:modId xmlns:p14="http://schemas.microsoft.com/office/powerpoint/2010/main" val="2543377240"/>
              </p:ext>
            </p:extLst>
          </p:nvPr>
        </p:nvGraphicFramePr>
        <p:xfrm>
          <a:off x="251520" y="2719728"/>
          <a:ext cx="2698750" cy="412750"/>
        </p:xfrm>
        <a:graphic>
          <a:graphicData uri="http://schemas.openxmlformats.org/presentationml/2006/ole">
            <mc:AlternateContent xmlns:mc="http://schemas.openxmlformats.org/markup-compatibility/2006">
              <mc:Choice xmlns:v="urn:schemas-microsoft-com:vml" Requires="v">
                <p:oleObj spid="_x0000_s31774" r:id="rId3" imgW="1511300" imgH="228600" progId="Equation.3">
                  <p:embed/>
                </p:oleObj>
              </mc:Choice>
              <mc:Fallback>
                <p:oleObj r:id="rId3" imgW="15113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719728"/>
                        <a:ext cx="26987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 xmlns:a16="http://schemas.microsoft.com/office/drawing/2014/main" id="{68ADB211-AF34-48E1-8DCE-180413F42E71}"/>
              </a:ext>
            </a:extLst>
          </p:cNvPr>
          <p:cNvGraphicFramePr>
            <a:graphicFrameLocks noChangeAspect="1"/>
          </p:cNvGraphicFramePr>
          <p:nvPr>
            <p:extLst>
              <p:ext uri="{D42A27DB-BD31-4B8C-83A1-F6EECF244321}">
                <p14:modId xmlns:p14="http://schemas.microsoft.com/office/powerpoint/2010/main" val="2791713663"/>
              </p:ext>
            </p:extLst>
          </p:nvPr>
        </p:nvGraphicFramePr>
        <p:xfrm>
          <a:off x="3779912" y="2693385"/>
          <a:ext cx="2692400" cy="463550"/>
        </p:xfrm>
        <a:graphic>
          <a:graphicData uri="http://schemas.openxmlformats.org/presentationml/2006/ole">
            <mc:AlternateContent xmlns:mc="http://schemas.openxmlformats.org/markup-compatibility/2006">
              <mc:Choice xmlns:v="urn:schemas-microsoft-com:vml" Requires="v">
                <p:oleObj spid="_x0000_s31775" r:id="rId5" imgW="1308100" imgH="228600" progId="Equation.3">
                  <p:embed/>
                </p:oleObj>
              </mc:Choice>
              <mc:Fallback>
                <p:oleObj r:id="rId5" imgW="13081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2693385"/>
                        <a:ext cx="26924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 xmlns:a16="http://schemas.microsoft.com/office/drawing/2014/main" id="{6A90AC2D-3320-4888-8E3A-DC9DD3422F55}"/>
              </a:ext>
            </a:extLst>
          </p:cNvPr>
          <p:cNvGraphicFramePr>
            <a:graphicFrameLocks noChangeAspect="1"/>
          </p:cNvGraphicFramePr>
          <p:nvPr>
            <p:extLst>
              <p:ext uri="{D42A27DB-BD31-4B8C-83A1-F6EECF244321}">
                <p14:modId xmlns:p14="http://schemas.microsoft.com/office/powerpoint/2010/main" val="4218752822"/>
              </p:ext>
            </p:extLst>
          </p:nvPr>
        </p:nvGraphicFramePr>
        <p:xfrm>
          <a:off x="321631" y="2956575"/>
          <a:ext cx="5760318" cy="1937327"/>
        </p:xfrm>
        <a:graphic>
          <a:graphicData uri="http://schemas.openxmlformats.org/presentationml/2006/ole">
            <mc:AlternateContent xmlns:mc="http://schemas.openxmlformats.org/markup-compatibility/2006">
              <mc:Choice xmlns:v="urn:schemas-microsoft-com:vml" Requires="v">
                <p:oleObj spid="_x0000_s31776" r:id="rId7" imgW="3225800" imgH="1085850" progId="MSDraw">
                  <p:embed/>
                </p:oleObj>
              </mc:Choice>
              <mc:Fallback>
                <p:oleObj r:id="rId7" imgW="3225800" imgH="1085850" progId="MSDraw">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31" y="2956575"/>
                        <a:ext cx="5760318" cy="1937327"/>
                      </a:xfrm>
                      <a:prstGeom prst="rect">
                        <a:avLst/>
                      </a:prstGeom>
                      <a:noFill/>
                    </p:spPr>
                  </p:pic>
                </p:oleObj>
              </mc:Fallback>
            </mc:AlternateContent>
          </a:graphicData>
        </a:graphic>
      </p:graphicFrame>
      <p:sp>
        <p:nvSpPr>
          <p:cNvPr id="5" name="Rectangle 4">
            <a:extLst>
              <a:ext uri="{FF2B5EF4-FFF2-40B4-BE49-F238E27FC236}">
                <a16:creationId xmlns="" xmlns:a16="http://schemas.microsoft.com/office/drawing/2014/main" id="{48081294-3EA9-4FC8-BE39-976FE7E34DEE}"/>
              </a:ext>
            </a:extLst>
          </p:cNvPr>
          <p:cNvSpPr>
            <a:spLocks noChangeArrowheads="1"/>
          </p:cNvSpPr>
          <p:nvPr/>
        </p:nvSpPr>
        <p:spPr bwMode="auto">
          <a:xfrm>
            <a:off x="251520" y="778926"/>
            <a:ext cx="886172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zh-CN" altLang="en-US"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四</a:t>
            </a:r>
            <a:r>
              <a:rPr kumimoji="0" lang="zh-CN" alt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、他励直流电动机的反接制动</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实现：电枢电压或电动势极性突然改变</a:t>
            </a:r>
            <a:r>
              <a:rPr kumimoji="0" lang="zh-CN" altLang="zh-CN"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电流反向或励磁反向</a:t>
            </a:r>
            <a:r>
              <a:rPr kumimoji="0" lang="zh-CN" altLang="zh-CN"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rgbClr val="FF0000"/>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457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电枢电压和电动势顺极性串联；</a:t>
            </a:r>
            <a:r>
              <a:rPr kumimoji="0" lang="zh-CN"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反接时必须采取限制电枢电流</a:t>
            </a:r>
            <a:endParaRPr kumimoji="0" lang="en-US"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tab pos="457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的措施。</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设各变量为无符号数，则电枢电压反接时，</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由</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电势平衡</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 xmlns:a16="http://schemas.microsoft.com/office/drawing/2014/main" id="{08FD213E-5A45-4AF3-B2C9-9A6BC729C289}"/>
              </a:ext>
            </a:extLst>
          </p:cNvPr>
          <p:cNvSpPr>
            <a:spLocks noChangeArrowheads="1"/>
          </p:cNvSpPr>
          <p:nvPr/>
        </p:nvSpPr>
        <p:spPr bwMode="auto">
          <a:xfrm>
            <a:off x="2973795" y="2695270"/>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即</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 xmlns:a16="http://schemas.microsoft.com/office/drawing/2014/main" id="{89314310-7F81-412F-94A8-E5ABF5DEB170}"/>
              </a:ext>
            </a:extLst>
          </p:cNvPr>
          <p:cNvSpPr>
            <a:spLocks noChangeArrowheads="1"/>
          </p:cNvSpPr>
          <p:nvPr/>
        </p:nvSpPr>
        <p:spPr bwMode="auto">
          <a:xfrm>
            <a:off x="0" y="29969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 xmlns:a16="http://schemas.microsoft.com/office/drawing/2014/main" id="{9666253F-A6B1-429D-8F2E-E279617F19D8}"/>
              </a:ext>
            </a:extLst>
          </p:cNvPr>
          <p:cNvGraphicFramePr>
            <a:graphicFrameLocks noChangeAspect="1"/>
          </p:cNvGraphicFramePr>
          <p:nvPr>
            <p:extLst>
              <p:ext uri="{D42A27DB-BD31-4B8C-83A1-F6EECF244321}">
                <p14:modId xmlns:p14="http://schemas.microsoft.com/office/powerpoint/2010/main" val="2585119603"/>
              </p:ext>
            </p:extLst>
          </p:nvPr>
        </p:nvGraphicFramePr>
        <p:xfrm>
          <a:off x="2434837" y="4735267"/>
          <a:ext cx="4896544" cy="483755"/>
        </p:xfrm>
        <a:graphic>
          <a:graphicData uri="http://schemas.openxmlformats.org/presentationml/2006/ole">
            <mc:AlternateContent xmlns:mc="http://schemas.openxmlformats.org/markup-compatibility/2006">
              <mc:Choice xmlns:v="urn:schemas-microsoft-com:vml" Requires="v">
                <p:oleObj spid="_x0000_s31777" r:id="rId9" imgW="2743200" imgH="266700" progId="Equation.3">
                  <p:embed/>
                </p:oleObj>
              </mc:Choice>
              <mc:Fallback>
                <p:oleObj r:id="rId9" imgW="2743200" imgH="2667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4837" y="4735267"/>
                        <a:ext cx="4896544" cy="483755"/>
                      </a:xfrm>
                      <a:prstGeom prst="rect">
                        <a:avLst/>
                      </a:prstGeom>
                      <a:noFill/>
                    </p:spPr>
                  </p:pic>
                </p:oleObj>
              </mc:Fallback>
            </mc:AlternateContent>
          </a:graphicData>
        </a:graphic>
      </p:graphicFrame>
      <p:sp>
        <p:nvSpPr>
          <p:cNvPr id="10" name="Rectangle 9">
            <a:extLst>
              <a:ext uri="{FF2B5EF4-FFF2-40B4-BE49-F238E27FC236}">
                <a16:creationId xmlns="" xmlns:a16="http://schemas.microsoft.com/office/drawing/2014/main" id="{598DF004-428F-4673-B3AD-374C5A056B55}"/>
              </a:ext>
            </a:extLst>
          </p:cNvPr>
          <p:cNvSpPr>
            <a:spLocks noChangeArrowheads="1"/>
          </p:cNvSpPr>
          <p:nvPr/>
        </p:nvSpPr>
        <p:spPr bwMode="auto">
          <a:xfrm>
            <a:off x="179512" y="4777689"/>
            <a:ext cx="2185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功率平衡：</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08A327AB-CC7C-452F-A805-2F24E96E8525}"/>
              </a:ext>
            </a:extLst>
          </p:cNvPr>
          <p:cNvSpPr>
            <a:spLocks noChangeArrowheads="1"/>
          </p:cNvSpPr>
          <p:nvPr/>
        </p:nvSpPr>
        <p:spPr bwMode="auto">
          <a:xfrm>
            <a:off x="468408" y="5230272"/>
            <a:ext cx="603242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轴上机械功率通过电机转换为电磁功率后，</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连同电网输入功率</a:t>
            </a:r>
            <a:r>
              <a:rPr kumimoji="0" lang="zh-CN" altLang="zh-CN" sz="24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全部消耗于电阻</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灯片编号占位符 8"/>
          <p:cNvSpPr>
            <a:spLocks noGrp="1"/>
          </p:cNvSpPr>
          <p:nvPr>
            <p:ph type="sldNum" sz="quarter" idx="12"/>
          </p:nvPr>
        </p:nvSpPr>
        <p:spPr/>
        <p:txBody>
          <a:bodyPr/>
          <a:lstStyle/>
          <a:p>
            <a:fld id="{76D830B0-DF59-4281-898F-AF208100B213}" type="slidenum">
              <a:rPr lang="en-US" altLang="zh-CN" smtClean="0"/>
              <a:pPr/>
              <a:t>38</a:t>
            </a:fld>
            <a:endParaRPr lang="en-US" altLang="zh-CN"/>
          </a:p>
        </p:txBody>
      </p:sp>
    </p:spTree>
    <p:extLst>
      <p:ext uri="{BB962C8B-B14F-4D97-AF65-F5344CB8AC3E}">
        <p14:creationId xmlns:p14="http://schemas.microsoft.com/office/powerpoint/2010/main" val="1489417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F43AEE89-679A-4B27-90EA-D3DCA633E434}"/>
              </a:ext>
            </a:extLst>
          </p:cNvPr>
          <p:cNvGraphicFramePr>
            <a:graphicFrameLocks noChangeAspect="1"/>
          </p:cNvGraphicFramePr>
          <p:nvPr>
            <p:extLst>
              <p:ext uri="{D42A27DB-BD31-4B8C-83A1-F6EECF244321}">
                <p14:modId xmlns:p14="http://schemas.microsoft.com/office/powerpoint/2010/main" val="3512775744"/>
              </p:ext>
            </p:extLst>
          </p:nvPr>
        </p:nvGraphicFramePr>
        <p:xfrm>
          <a:off x="3923928" y="1658328"/>
          <a:ext cx="2253304" cy="793868"/>
        </p:xfrm>
        <a:graphic>
          <a:graphicData uri="http://schemas.openxmlformats.org/presentationml/2006/ole">
            <mc:AlternateContent xmlns:mc="http://schemas.openxmlformats.org/markup-compatibility/2006">
              <mc:Choice xmlns:v="urn:schemas-microsoft-com:vml" Requires="v">
                <p:oleObj spid="_x0000_s32802" r:id="rId3" imgW="1269449" imgH="444307" progId="Equation.3">
                  <p:embed/>
                </p:oleObj>
              </mc:Choice>
              <mc:Fallback>
                <p:oleObj r:id="rId3" imgW="1269449"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658328"/>
                        <a:ext cx="2253304" cy="793868"/>
                      </a:xfrm>
                      <a:prstGeom prst="rect">
                        <a:avLst/>
                      </a:prstGeom>
                      <a:noFill/>
                    </p:spPr>
                  </p:pic>
                </p:oleObj>
              </mc:Fallback>
            </mc:AlternateContent>
          </a:graphicData>
        </a:graphic>
      </p:graphicFrame>
      <p:graphicFrame>
        <p:nvGraphicFramePr>
          <p:cNvPr id="3" name="对象 2">
            <a:extLst>
              <a:ext uri="{FF2B5EF4-FFF2-40B4-BE49-F238E27FC236}">
                <a16:creationId xmlns="" xmlns:a16="http://schemas.microsoft.com/office/drawing/2014/main" id="{84DB322F-71DC-4382-B1E0-B70327D61DDF}"/>
              </a:ext>
            </a:extLst>
          </p:cNvPr>
          <p:cNvGraphicFramePr>
            <a:graphicFrameLocks noChangeAspect="1"/>
          </p:cNvGraphicFramePr>
          <p:nvPr>
            <p:extLst>
              <p:ext uri="{D42A27DB-BD31-4B8C-83A1-F6EECF244321}">
                <p14:modId xmlns:p14="http://schemas.microsoft.com/office/powerpoint/2010/main" val="1481446747"/>
              </p:ext>
            </p:extLst>
          </p:nvPr>
        </p:nvGraphicFramePr>
        <p:xfrm>
          <a:off x="5730832" y="1846413"/>
          <a:ext cx="3150119" cy="2435061"/>
        </p:xfrm>
        <a:graphic>
          <a:graphicData uri="http://schemas.openxmlformats.org/presentationml/2006/ole">
            <mc:AlternateContent xmlns:mc="http://schemas.openxmlformats.org/markup-compatibility/2006">
              <mc:Choice xmlns:v="urn:schemas-microsoft-com:vml" Requires="v">
                <p:oleObj spid="_x0000_s32803" r:id="rId5" imgW="1481138" imgH="1144588" progId="MSDraw">
                  <p:embed/>
                </p:oleObj>
              </mc:Choice>
              <mc:Fallback>
                <p:oleObj r:id="rId5" imgW="1481138" imgH="1144588" progId="MSDraw">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0832" y="1846413"/>
                        <a:ext cx="3150119" cy="2435061"/>
                      </a:xfrm>
                      <a:prstGeom prst="rect">
                        <a:avLst/>
                      </a:prstGeom>
                      <a:noFill/>
                    </p:spPr>
                  </p:pic>
                </p:oleObj>
              </mc:Fallback>
            </mc:AlternateContent>
          </a:graphicData>
        </a:graphic>
      </p:graphicFrame>
      <p:graphicFrame>
        <p:nvGraphicFramePr>
          <p:cNvPr id="4" name="对象 3">
            <a:extLst>
              <a:ext uri="{FF2B5EF4-FFF2-40B4-BE49-F238E27FC236}">
                <a16:creationId xmlns="" xmlns:a16="http://schemas.microsoft.com/office/drawing/2014/main" id="{A261873F-3125-4AD4-9318-9C043507FA70}"/>
              </a:ext>
            </a:extLst>
          </p:cNvPr>
          <p:cNvGraphicFramePr>
            <a:graphicFrameLocks noChangeAspect="1"/>
          </p:cNvGraphicFramePr>
          <p:nvPr>
            <p:extLst>
              <p:ext uri="{D42A27DB-BD31-4B8C-83A1-F6EECF244321}">
                <p14:modId xmlns:p14="http://schemas.microsoft.com/office/powerpoint/2010/main" val="3160284723"/>
              </p:ext>
            </p:extLst>
          </p:nvPr>
        </p:nvGraphicFramePr>
        <p:xfrm>
          <a:off x="5976283" y="4236122"/>
          <a:ext cx="2782927" cy="2621878"/>
        </p:xfrm>
        <a:graphic>
          <a:graphicData uri="http://schemas.openxmlformats.org/presentationml/2006/ole">
            <mc:AlternateContent xmlns:mc="http://schemas.openxmlformats.org/markup-compatibility/2006">
              <mc:Choice xmlns:v="urn:schemas-microsoft-com:vml" Requires="v">
                <p:oleObj spid="_x0000_s32804" r:id="rId7" imgW="1520825" imgH="1433513" progId="MSDraw">
                  <p:embed/>
                </p:oleObj>
              </mc:Choice>
              <mc:Fallback>
                <p:oleObj r:id="rId7" imgW="1520825" imgH="1433513" progId="MSDraw">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6283" y="4236122"/>
                        <a:ext cx="2782927" cy="2621878"/>
                      </a:xfrm>
                      <a:prstGeom prst="rect">
                        <a:avLst/>
                      </a:prstGeom>
                      <a:noFill/>
                    </p:spPr>
                  </p:pic>
                </p:oleObj>
              </mc:Fallback>
            </mc:AlternateContent>
          </a:graphicData>
        </a:graphic>
      </p:graphicFrame>
      <p:graphicFrame>
        <p:nvGraphicFramePr>
          <p:cNvPr id="5" name="对象 4">
            <a:extLst>
              <a:ext uri="{FF2B5EF4-FFF2-40B4-BE49-F238E27FC236}">
                <a16:creationId xmlns="" xmlns:a16="http://schemas.microsoft.com/office/drawing/2014/main" id="{95C92C69-2513-4EBD-B8C4-69A39BAACD50}"/>
              </a:ext>
            </a:extLst>
          </p:cNvPr>
          <p:cNvGraphicFramePr>
            <a:graphicFrameLocks noChangeAspect="1"/>
          </p:cNvGraphicFramePr>
          <p:nvPr>
            <p:extLst>
              <p:ext uri="{D42A27DB-BD31-4B8C-83A1-F6EECF244321}">
                <p14:modId xmlns:p14="http://schemas.microsoft.com/office/powerpoint/2010/main" val="3515905895"/>
              </p:ext>
            </p:extLst>
          </p:nvPr>
        </p:nvGraphicFramePr>
        <p:xfrm>
          <a:off x="323528" y="2561276"/>
          <a:ext cx="3845851" cy="3620382"/>
        </p:xfrm>
        <a:graphic>
          <a:graphicData uri="http://schemas.openxmlformats.org/presentationml/2006/ole">
            <mc:AlternateContent xmlns:mc="http://schemas.openxmlformats.org/markup-compatibility/2006">
              <mc:Choice xmlns:v="urn:schemas-microsoft-com:vml" Requires="v">
                <p:oleObj spid="_x0000_s32805" r:id="rId9" imgW="1849438" imgH="1744663" progId="MSDraw">
                  <p:embed/>
                </p:oleObj>
              </mc:Choice>
              <mc:Fallback>
                <p:oleObj r:id="rId9" imgW="1849438" imgH="1744663" progId="MSDraw">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28" y="2561276"/>
                        <a:ext cx="3845851" cy="3620382"/>
                      </a:xfrm>
                      <a:prstGeom prst="rect">
                        <a:avLst/>
                      </a:prstGeom>
                      <a:noFill/>
                    </p:spPr>
                  </p:pic>
                </p:oleObj>
              </mc:Fallback>
            </mc:AlternateContent>
          </a:graphicData>
        </a:graphic>
      </p:graphicFrame>
      <p:sp>
        <p:nvSpPr>
          <p:cNvPr id="6" name="Rectangle 5">
            <a:extLst>
              <a:ext uri="{FF2B5EF4-FFF2-40B4-BE49-F238E27FC236}">
                <a16:creationId xmlns="" xmlns:a16="http://schemas.microsoft.com/office/drawing/2014/main" id="{49C58360-3E9A-4199-9AAA-57A62DB7DE52}"/>
              </a:ext>
            </a:extLst>
          </p:cNvPr>
          <p:cNvSpPr>
            <a:spLocks noChangeArrowheads="1"/>
          </p:cNvSpPr>
          <p:nvPr/>
        </p:nvSpPr>
        <p:spPr bwMode="auto">
          <a:xfrm>
            <a:off x="74893" y="894603"/>
            <a:ext cx="89942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机械特性</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假定正向按电动机惯例不变时</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，各变量为有符号数，</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则机械特性方程不变，仍为</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 xmlns:a16="http://schemas.microsoft.com/office/drawing/2014/main" id="{C0CDBD6E-9130-43CC-88B0-A09AE3F7E3AE}"/>
              </a:ext>
            </a:extLst>
          </p:cNvPr>
          <p:cNvSpPr>
            <a:spLocks noChangeArrowheads="1"/>
          </p:cNvSpPr>
          <p:nvPr/>
        </p:nvSpPr>
        <p:spPr bwMode="auto">
          <a:xfrm>
            <a:off x="74893" y="2619497"/>
            <a:ext cx="8994213" cy="46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Rectangle 7">
            <a:extLst>
              <a:ext uri="{FF2B5EF4-FFF2-40B4-BE49-F238E27FC236}">
                <a16:creationId xmlns="" xmlns:a16="http://schemas.microsoft.com/office/drawing/2014/main" id="{D0D8B4FF-B039-4F89-94D0-ABC1165802A8}"/>
              </a:ext>
            </a:extLst>
          </p:cNvPr>
          <p:cNvSpPr>
            <a:spLocks noChangeArrowheads="1"/>
          </p:cNvSpPr>
          <p:nvPr/>
        </p:nvSpPr>
        <p:spPr bwMode="auto">
          <a:xfrm>
            <a:off x="1433074" y="6164293"/>
            <a:ext cx="5472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289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00CC"/>
                </a:solidFill>
                <a:effectLst/>
                <a:latin typeface="宋体" panose="02010600030101010101" pitchFamily="2" charset="-122"/>
                <a:ea typeface="宋体" panose="02010600030101010101" pitchFamily="2" charset="-122"/>
                <a:cs typeface="Times New Roman" panose="02020603050405020304" pitchFamily="18" charset="0"/>
              </a:rPr>
              <a:t>（串电阻实现匀速下放）</a:t>
            </a:r>
            <a:endParaRPr kumimoji="0" lang="zh-CN" altLang="zh-CN" sz="1800" b="0" i="0" u="none" strike="noStrike" cap="none" normalizeH="0" baseline="0" dirty="0">
              <a:ln>
                <a:noFill/>
              </a:ln>
              <a:solidFill>
                <a:srgbClr val="0000CC"/>
              </a:solidFill>
              <a:effectLst/>
              <a:latin typeface="Arial" panose="020B0604020202020204" pitchFamily="34" charset="0"/>
            </a:endParaRPr>
          </a:p>
        </p:txBody>
      </p:sp>
      <p:sp>
        <p:nvSpPr>
          <p:cNvPr id="9" name="灯片编号占位符 8"/>
          <p:cNvSpPr>
            <a:spLocks noGrp="1"/>
          </p:cNvSpPr>
          <p:nvPr>
            <p:ph type="sldNum" sz="quarter" idx="12"/>
          </p:nvPr>
        </p:nvSpPr>
        <p:spPr/>
        <p:txBody>
          <a:bodyPr/>
          <a:lstStyle/>
          <a:p>
            <a:fld id="{76D830B0-DF59-4281-898F-AF208100B213}" type="slidenum">
              <a:rPr lang="en-US" altLang="zh-CN" smtClean="0"/>
              <a:pPr/>
              <a:t>39</a:t>
            </a:fld>
            <a:endParaRPr lang="en-US" altLang="zh-CN"/>
          </a:p>
        </p:txBody>
      </p:sp>
    </p:spTree>
    <p:extLst>
      <p:ext uri="{BB962C8B-B14F-4D97-AF65-F5344CB8AC3E}">
        <p14:creationId xmlns:p14="http://schemas.microsoft.com/office/powerpoint/2010/main" val="926495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9247758"/>
              </p:ext>
            </p:extLst>
          </p:nvPr>
        </p:nvGraphicFramePr>
        <p:xfrm>
          <a:off x="8136" y="1472158"/>
          <a:ext cx="114300" cy="219075"/>
        </p:xfrm>
        <a:graphic>
          <a:graphicData uri="http://schemas.openxmlformats.org/presentationml/2006/ole">
            <mc:AlternateContent xmlns:mc="http://schemas.openxmlformats.org/markup-compatibility/2006">
              <mc:Choice xmlns:v="urn:schemas-microsoft-com:vml" Requires="v">
                <p:oleObj spid="_x0000_s1096" name="公式" r:id="rId3" imgW="114151" imgH="215619" progId="Equation.3">
                  <p:embed/>
                </p:oleObj>
              </mc:Choice>
              <mc:Fallback>
                <p:oleObj name="公式" r:id="rId3" imgW="114151" imgH="21561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6" y="1472158"/>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20552545"/>
              </p:ext>
            </p:extLst>
          </p:nvPr>
        </p:nvGraphicFramePr>
        <p:xfrm>
          <a:off x="8136" y="2263127"/>
          <a:ext cx="2419350" cy="809231"/>
        </p:xfrm>
        <a:graphic>
          <a:graphicData uri="http://schemas.openxmlformats.org/presentationml/2006/ole">
            <mc:AlternateContent xmlns:mc="http://schemas.openxmlformats.org/markup-compatibility/2006">
              <mc:Choice xmlns:v="urn:schemas-microsoft-com:vml" Requires="v">
                <p:oleObj spid="_x0000_s1097" name="公式" r:id="rId5" imgW="1167893" imgH="393529" progId="Equation.3">
                  <p:embed/>
                </p:oleObj>
              </mc:Choice>
              <mc:Fallback>
                <p:oleObj name="公式" r:id="rId5" imgW="1167893"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6" y="2263127"/>
                        <a:ext cx="2419350" cy="809231"/>
                      </a:xfrm>
                      <a:prstGeom prst="rect">
                        <a:avLst/>
                      </a:prstGeom>
                      <a:solidFill>
                        <a:srgbClr val="FFFFFF"/>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45711189"/>
              </p:ext>
            </p:extLst>
          </p:nvPr>
        </p:nvGraphicFramePr>
        <p:xfrm>
          <a:off x="8136" y="3529558"/>
          <a:ext cx="1619250" cy="800100"/>
        </p:xfrm>
        <a:graphic>
          <a:graphicData uri="http://schemas.openxmlformats.org/presentationml/2006/ole">
            <mc:AlternateContent xmlns:mc="http://schemas.openxmlformats.org/markup-compatibility/2006">
              <mc:Choice xmlns:v="urn:schemas-microsoft-com:vml" Requires="v">
                <p:oleObj spid="_x0000_s1098" name="公式" r:id="rId7" imgW="787058" imgH="393529" progId="Equation.3">
                  <p:embed/>
                </p:oleObj>
              </mc:Choice>
              <mc:Fallback>
                <p:oleObj name="公式" r:id="rId7" imgW="787058" imgH="39352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6" y="3529558"/>
                        <a:ext cx="1619250" cy="800100"/>
                      </a:xfrm>
                      <a:prstGeom prst="rect">
                        <a:avLst/>
                      </a:prstGeom>
                      <a:solidFill>
                        <a:srgbClr val="FFFF00"/>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36934553"/>
              </p:ext>
            </p:extLst>
          </p:nvPr>
        </p:nvGraphicFramePr>
        <p:xfrm>
          <a:off x="8136" y="4786858"/>
          <a:ext cx="2419350" cy="514350"/>
        </p:xfrm>
        <a:graphic>
          <a:graphicData uri="http://schemas.openxmlformats.org/presentationml/2006/ole">
            <mc:AlternateContent xmlns:mc="http://schemas.openxmlformats.org/markup-compatibility/2006">
              <mc:Choice xmlns:v="urn:schemas-microsoft-com:vml" Requires="v">
                <p:oleObj spid="_x0000_s1099" name="公式" r:id="rId9" imgW="1091726" imgH="228501" progId="Equation.3">
                  <p:embed/>
                </p:oleObj>
              </mc:Choice>
              <mc:Fallback>
                <p:oleObj name="公式" r:id="rId9" imgW="1091726" imgH="22850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36" y="4786858"/>
                        <a:ext cx="2419350" cy="514350"/>
                      </a:xfrm>
                      <a:prstGeom prst="rect">
                        <a:avLst/>
                      </a:prstGeom>
                      <a:solidFill>
                        <a:srgbClr val="FFFF99"/>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29032334"/>
              </p:ext>
            </p:extLst>
          </p:nvPr>
        </p:nvGraphicFramePr>
        <p:xfrm>
          <a:off x="3410135" y="4729709"/>
          <a:ext cx="371475" cy="390525"/>
        </p:xfrm>
        <a:graphic>
          <a:graphicData uri="http://schemas.openxmlformats.org/presentationml/2006/ole">
            <mc:AlternateContent xmlns:mc="http://schemas.openxmlformats.org/markup-compatibility/2006">
              <mc:Choice xmlns:v="urn:schemas-microsoft-com:vml" Requires="v">
                <p:oleObj spid="_x0000_s1100" name="公式" r:id="rId11" imgW="152268" imgH="164957" progId="Equation.3">
                  <p:embed/>
                </p:oleObj>
              </mc:Choice>
              <mc:Fallback>
                <p:oleObj name="公式" r:id="rId11" imgW="152268" imgH="16495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0135" y="4729709"/>
                        <a:ext cx="371475" cy="390525"/>
                      </a:xfrm>
                      <a:prstGeom prst="rect">
                        <a:avLst/>
                      </a:prstGeom>
                      <a:solidFill>
                        <a:srgbClr val="FFFF99"/>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1988451"/>
              </p:ext>
            </p:extLst>
          </p:nvPr>
        </p:nvGraphicFramePr>
        <p:xfrm>
          <a:off x="3419872" y="2081758"/>
          <a:ext cx="5544616" cy="2513459"/>
        </p:xfrm>
        <a:graphic>
          <a:graphicData uri="http://schemas.openxmlformats.org/presentationml/2006/ole">
            <mc:AlternateContent xmlns:mc="http://schemas.openxmlformats.org/markup-compatibility/2006">
              <mc:Choice xmlns:v="urn:schemas-microsoft-com:vml" Requires="v">
                <p:oleObj spid="_x0000_s1101" r:id="rId13" imgW="2062163" imgH="931863" progId="MSDraw">
                  <p:embed/>
                </p:oleObj>
              </mc:Choice>
              <mc:Fallback>
                <p:oleObj r:id="rId13" imgW="2062163" imgH="931863" progId="MSDraw">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872" y="2081758"/>
                        <a:ext cx="5544616" cy="2513459"/>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12285423"/>
              </p:ext>
            </p:extLst>
          </p:nvPr>
        </p:nvGraphicFramePr>
        <p:xfrm>
          <a:off x="3419873" y="5147666"/>
          <a:ext cx="3312368" cy="457865"/>
        </p:xfrm>
        <a:graphic>
          <a:graphicData uri="http://schemas.openxmlformats.org/presentationml/2006/ole">
            <mc:AlternateContent xmlns:mc="http://schemas.openxmlformats.org/markup-compatibility/2006">
              <mc:Choice xmlns:v="urn:schemas-microsoft-com:vml" Requires="v">
                <p:oleObj spid="_x0000_s1102" name="公式" r:id="rId15" imgW="1676400" imgH="228600" progId="Equation.3">
                  <p:embed/>
                </p:oleObj>
              </mc:Choice>
              <mc:Fallback>
                <p:oleObj name="公式" r:id="rId15" imgW="1676400" imgH="22860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9873" y="5147666"/>
                        <a:ext cx="3312368" cy="457865"/>
                      </a:xfrm>
                      <a:prstGeom prst="rect">
                        <a:avLst/>
                      </a:prstGeom>
                      <a:solidFill>
                        <a:srgbClr val="FFFFFF"/>
                      </a:solid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529677004"/>
              </p:ext>
            </p:extLst>
          </p:nvPr>
        </p:nvGraphicFramePr>
        <p:xfrm>
          <a:off x="8136" y="5363392"/>
          <a:ext cx="2524125" cy="752475"/>
        </p:xfrm>
        <a:graphic>
          <a:graphicData uri="http://schemas.openxmlformats.org/presentationml/2006/ole">
            <mc:AlternateContent xmlns:mc="http://schemas.openxmlformats.org/markup-compatibility/2006">
              <mc:Choice xmlns:v="urn:schemas-microsoft-com:vml" Requires="v">
                <p:oleObj spid="_x0000_s1103" name="公式" r:id="rId17" imgW="1333500" imgH="393700" progId="Equation.3">
                  <p:embed/>
                </p:oleObj>
              </mc:Choice>
              <mc:Fallback>
                <p:oleObj name="公式" r:id="rId17" imgW="1333500" imgH="393700" progId="Equation.3">
                  <p:embed/>
                  <p:pic>
                    <p:nvPicPr>
                      <p:cNvPr id="0" name="Object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36" y="5363392"/>
                        <a:ext cx="2524125" cy="752475"/>
                      </a:xfrm>
                      <a:prstGeom prst="rect">
                        <a:avLst/>
                      </a:prstGeom>
                      <a:solidFill>
                        <a:srgbClr val="FFFFFF"/>
                      </a:solid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06373902"/>
              </p:ext>
            </p:extLst>
          </p:nvPr>
        </p:nvGraphicFramePr>
        <p:xfrm>
          <a:off x="88118" y="6157641"/>
          <a:ext cx="533400" cy="590550"/>
        </p:xfrm>
        <a:graphic>
          <a:graphicData uri="http://schemas.openxmlformats.org/presentationml/2006/ole">
            <mc:AlternateContent xmlns:mc="http://schemas.openxmlformats.org/markup-compatibility/2006">
              <mc:Choice xmlns:v="urn:schemas-microsoft-com:vml" Requires="v">
                <p:oleObj spid="_x0000_s1104" name="公式" r:id="rId19" imgW="190335" imgH="215713" progId="Equation.3">
                  <p:embed/>
                </p:oleObj>
              </mc:Choice>
              <mc:Fallback>
                <p:oleObj name="公式" r:id="rId19" imgW="190335" imgH="215713" progId="Equation.3">
                  <p:embed/>
                  <p:pic>
                    <p:nvPicPr>
                      <p:cNvPr id="0" name="Object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118" y="6157641"/>
                        <a:ext cx="533400" cy="590550"/>
                      </a:xfrm>
                      <a:prstGeom prst="rect">
                        <a:avLst/>
                      </a:prstGeom>
                      <a:solidFill>
                        <a:srgbClr val="FFFFFF"/>
                      </a:solid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49114591"/>
              </p:ext>
            </p:extLst>
          </p:nvPr>
        </p:nvGraphicFramePr>
        <p:xfrm>
          <a:off x="1540816" y="6242549"/>
          <a:ext cx="457200" cy="600075"/>
        </p:xfrm>
        <a:graphic>
          <a:graphicData uri="http://schemas.openxmlformats.org/presentationml/2006/ole">
            <mc:AlternateContent xmlns:mc="http://schemas.openxmlformats.org/markup-compatibility/2006">
              <mc:Choice xmlns:v="urn:schemas-microsoft-com:vml" Requires="v">
                <p:oleObj spid="_x0000_s1105" name="公式" r:id="rId21" imgW="177646" imgH="228402" progId="Equation.3">
                  <p:embed/>
                </p:oleObj>
              </mc:Choice>
              <mc:Fallback>
                <p:oleObj name="公式" r:id="rId21" imgW="177646" imgH="228402" progId="Equation.3">
                  <p:embed/>
                  <p:pic>
                    <p:nvPicPr>
                      <p:cNvPr id="0" name="Object 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40816" y="6242549"/>
                        <a:ext cx="457200" cy="600075"/>
                      </a:xfrm>
                      <a:prstGeom prst="rect">
                        <a:avLst/>
                      </a:prstGeom>
                      <a:solidFill>
                        <a:srgbClr val="FFFFFF"/>
                      </a:solidFill>
                    </p:spPr>
                  </p:pic>
                </p:oleObj>
              </mc:Fallback>
            </mc:AlternateContent>
          </a:graphicData>
        </a:graphic>
      </p:graphicFrame>
      <p:sp>
        <p:nvSpPr>
          <p:cNvPr id="14" name="Rectangle 13"/>
          <p:cNvSpPr>
            <a:spLocks noChangeArrowheads="1"/>
          </p:cNvSpPr>
          <p:nvPr/>
        </p:nvSpPr>
        <p:spPr bwMode="auto">
          <a:xfrm>
            <a:off x="8136" y="10149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6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 </a:t>
            </a:r>
            <a:r>
              <a:rPr kumimoji="0" lang="zh-CN" altLang="en-US" sz="26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运动方程式（转矩平衡方程）</a:t>
            </a:r>
            <a:endParaRPr kumimoji="0" lang="zh-CN"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一、单轴系统的运动方程</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a:spLocks noChangeArrowheads="1"/>
          </p:cNvSpPr>
          <p:nvPr/>
        </p:nvSpPr>
        <p:spPr bwMode="auto">
          <a:xfrm>
            <a:off x="8136" y="169123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对平面运动，有</a:t>
            </a:r>
            <a:endParaRPr kumimoji="0" lang="zh-CN" sz="1800" b="0" i="0" u="none" strike="noStrike" cap="none" normalizeH="0" baseline="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8136" y="30723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旋转运动则为：</a:t>
            </a:r>
            <a:endParaRPr kumimoji="0" lang="zh-CN"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8136" y="43296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其中：转动惯量</a:t>
            </a:r>
            <a:endParaRPr kumimoji="0" lang="zh-CN" sz="1800" b="0" i="0" u="none" strike="noStrike" cap="none" normalizeH="0" baseline="0">
              <a:ln>
                <a:noFill/>
              </a:ln>
              <a:solidFill>
                <a:schemeClr val="tx1"/>
              </a:solidFill>
              <a:effectLst/>
              <a:latin typeface="Arial" panose="020B0604020202020204" pitchFamily="34" charset="0"/>
            </a:endParaRPr>
          </a:p>
        </p:txBody>
      </p:sp>
      <p:sp>
        <p:nvSpPr>
          <p:cNvPr id="19" name="Rectangle 18"/>
          <p:cNvSpPr>
            <a:spLocks noChangeArrowheads="1"/>
          </p:cNvSpPr>
          <p:nvPr/>
        </p:nvSpPr>
        <p:spPr bwMode="auto">
          <a:xfrm>
            <a:off x="3707904" y="50131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：旋转体惯量等效半径</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9"/>
          <p:cNvSpPr>
            <a:spLocks noChangeArrowheads="1"/>
          </p:cNvSpPr>
          <p:nvPr/>
        </p:nvSpPr>
        <p:spPr bwMode="auto">
          <a:xfrm>
            <a:off x="8136" y="888260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1"/>
          <p:cNvSpPr>
            <a:spLocks noChangeArrowheads="1"/>
          </p:cNvSpPr>
          <p:nvPr/>
        </p:nvSpPr>
        <p:spPr bwMode="auto">
          <a:xfrm>
            <a:off x="8136" y="107018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22"/>
          <p:cNvSpPr>
            <a:spLocks noChangeArrowheads="1"/>
          </p:cNvSpPr>
          <p:nvPr/>
        </p:nvSpPr>
        <p:spPr bwMode="auto">
          <a:xfrm>
            <a:off x="683568" y="64533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为含</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1998016" y="64529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在内的</a:t>
            </a:r>
            <a:r>
              <a:rPr kumimoji="0" 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负载</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转矩，</a:t>
            </a: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较低时常忽略</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2" name="灯片编号占位符 11"/>
          <p:cNvSpPr>
            <a:spLocks noGrp="1"/>
          </p:cNvSpPr>
          <p:nvPr>
            <p:ph type="sldNum" sz="quarter" idx="12"/>
          </p:nvPr>
        </p:nvSpPr>
        <p:spPr/>
        <p:txBody>
          <a:bodyPr/>
          <a:lstStyle/>
          <a:p>
            <a:fld id="{76D830B0-DF59-4281-898F-AF208100B213}" type="slidenum">
              <a:rPr lang="en-US" altLang="zh-CN" smtClean="0"/>
              <a:pPr/>
              <a:t>4</a:t>
            </a:fld>
            <a:endParaRPr lang="en-US" altLang="zh-CN"/>
          </a:p>
        </p:txBody>
      </p:sp>
    </p:spTree>
    <p:extLst>
      <p:ext uri="{BB962C8B-B14F-4D97-AF65-F5344CB8AC3E}">
        <p14:creationId xmlns:p14="http://schemas.microsoft.com/office/powerpoint/2010/main" val="22984788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6AC5E35A-A166-4DDD-9C62-BA363E658757}"/>
              </a:ext>
            </a:extLst>
          </p:cNvPr>
          <p:cNvGraphicFramePr>
            <a:graphicFrameLocks noChangeAspect="1"/>
          </p:cNvGraphicFramePr>
          <p:nvPr>
            <p:extLst>
              <p:ext uri="{D42A27DB-BD31-4B8C-83A1-F6EECF244321}">
                <p14:modId xmlns:p14="http://schemas.microsoft.com/office/powerpoint/2010/main" val="3508204"/>
              </p:ext>
            </p:extLst>
          </p:nvPr>
        </p:nvGraphicFramePr>
        <p:xfrm>
          <a:off x="5436096" y="1631851"/>
          <a:ext cx="3524250" cy="2279650"/>
        </p:xfrm>
        <a:graphic>
          <a:graphicData uri="http://schemas.openxmlformats.org/presentationml/2006/ole">
            <mc:AlternateContent xmlns:mc="http://schemas.openxmlformats.org/markup-compatibility/2006">
              <mc:Choice xmlns:v="urn:schemas-microsoft-com:vml" Requires="v">
                <p:oleObj spid="_x0000_s33822" r:id="rId3" imgW="2649538" imgH="1714500" progId="MSDraw">
                  <p:embed/>
                </p:oleObj>
              </mc:Choice>
              <mc:Fallback>
                <p:oleObj r:id="rId3" imgW="2649538" imgH="171450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631851"/>
                        <a:ext cx="3524250" cy="227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 xmlns:a16="http://schemas.microsoft.com/office/drawing/2014/main" id="{78FD7F07-ECF9-4D75-965D-C550C1660936}"/>
              </a:ext>
            </a:extLst>
          </p:cNvPr>
          <p:cNvGraphicFramePr>
            <a:graphicFrameLocks noChangeAspect="1"/>
          </p:cNvGraphicFramePr>
          <p:nvPr>
            <p:extLst>
              <p:ext uri="{D42A27DB-BD31-4B8C-83A1-F6EECF244321}">
                <p14:modId xmlns:p14="http://schemas.microsoft.com/office/powerpoint/2010/main" val="2381604925"/>
              </p:ext>
            </p:extLst>
          </p:nvPr>
        </p:nvGraphicFramePr>
        <p:xfrm>
          <a:off x="201798" y="2353925"/>
          <a:ext cx="2882900" cy="577850"/>
        </p:xfrm>
        <a:graphic>
          <a:graphicData uri="http://schemas.openxmlformats.org/presentationml/2006/ole">
            <mc:AlternateContent xmlns:mc="http://schemas.openxmlformats.org/markup-compatibility/2006">
              <mc:Choice xmlns:v="urn:schemas-microsoft-com:vml" Requires="v">
                <p:oleObj spid="_x0000_s33823" r:id="rId5" imgW="1193800" imgH="241300" progId="Equation.3">
                  <p:embed/>
                </p:oleObj>
              </mc:Choice>
              <mc:Fallback>
                <p:oleObj r:id="rId5" imgW="11938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798" y="2353925"/>
                        <a:ext cx="28829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 xmlns:a16="http://schemas.microsoft.com/office/drawing/2014/main" id="{C9C81A59-679E-40AD-B99F-15F90A759AFF}"/>
              </a:ext>
            </a:extLst>
          </p:cNvPr>
          <p:cNvGraphicFramePr>
            <a:graphicFrameLocks noChangeAspect="1"/>
          </p:cNvGraphicFramePr>
          <p:nvPr>
            <p:extLst>
              <p:ext uri="{D42A27DB-BD31-4B8C-83A1-F6EECF244321}">
                <p14:modId xmlns:p14="http://schemas.microsoft.com/office/powerpoint/2010/main" val="2121970689"/>
              </p:ext>
            </p:extLst>
          </p:nvPr>
        </p:nvGraphicFramePr>
        <p:xfrm>
          <a:off x="270854" y="3629579"/>
          <a:ext cx="2447194" cy="1072743"/>
        </p:xfrm>
        <a:graphic>
          <a:graphicData uri="http://schemas.openxmlformats.org/presentationml/2006/ole">
            <mc:AlternateContent xmlns:mc="http://schemas.openxmlformats.org/markup-compatibility/2006">
              <mc:Choice xmlns:v="urn:schemas-microsoft-com:vml" Requires="v">
                <p:oleObj spid="_x0000_s33824" r:id="rId7" imgW="990170" imgH="431613" progId="Equation.3">
                  <p:embed/>
                </p:oleObj>
              </mc:Choice>
              <mc:Fallback>
                <p:oleObj r:id="rId7" imgW="990170" imgH="43161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854" y="3629579"/>
                        <a:ext cx="2447194" cy="1072743"/>
                      </a:xfrm>
                      <a:prstGeom prst="rect">
                        <a:avLst/>
                      </a:prstGeom>
                      <a:noFill/>
                    </p:spPr>
                  </p:pic>
                </p:oleObj>
              </mc:Fallback>
            </mc:AlternateContent>
          </a:graphicData>
        </a:graphic>
      </p:graphicFrame>
      <p:graphicFrame>
        <p:nvGraphicFramePr>
          <p:cNvPr id="5" name="对象 4">
            <a:extLst>
              <a:ext uri="{FF2B5EF4-FFF2-40B4-BE49-F238E27FC236}">
                <a16:creationId xmlns="" xmlns:a16="http://schemas.microsoft.com/office/drawing/2014/main" id="{7570320F-5B98-4E12-8A9E-AE3A4915019D}"/>
              </a:ext>
            </a:extLst>
          </p:cNvPr>
          <p:cNvGraphicFramePr>
            <a:graphicFrameLocks noChangeAspect="1"/>
          </p:cNvGraphicFramePr>
          <p:nvPr>
            <p:extLst>
              <p:ext uri="{D42A27DB-BD31-4B8C-83A1-F6EECF244321}">
                <p14:modId xmlns:p14="http://schemas.microsoft.com/office/powerpoint/2010/main" val="1327544635"/>
              </p:ext>
            </p:extLst>
          </p:nvPr>
        </p:nvGraphicFramePr>
        <p:xfrm>
          <a:off x="2718048" y="3848199"/>
          <a:ext cx="5219700" cy="2755900"/>
        </p:xfrm>
        <a:graphic>
          <a:graphicData uri="http://schemas.openxmlformats.org/presentationml/2006/ole">
            <mc:AlternateContent xmlns:mc="http://schemas.openxmlformats.org/markup-compatibility/2006">
              <mc:Choice xmlns:v="urn:schemas-microsoft-com:vml" Requires="v">
                <p:oleObj spid="_x0000_s33825" r:id="rId9" imgW="2782888" imgH="1477963" progId="MSDraw">
                  <p:embed/>
                </p:oleObj>
              </mc:Choice>
              <mc:Fallback>
                <p:oleObj r:id="rId9" imgW="2782888" imgH="1477963" progId="MSDraw">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8048" y="3848199"/>
                        <a:ext cx="5219700" cy="275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a:extLst>
              <a:ext uri="{FF2B5EF4-FFF2-40B4-BE49-F238E27FC236}">
                <a16:creationId xmlns="" xmlns:a16="http://schemas.microsoft.com/office/drawing/2014/main" id="{08B033E5-6445-4E2A-AB65-108B9EE242D2}"/>
              </a:ext>
            </a:extLst>
          </p:cNvPr>
          <p:cNvSpPr>
            <a:spLocks noChangeArrowheads="1"/>
          </p:cNvSpPr>
          <p:nvPr/>
        </p:nvSpPr>
        <p:spPr bwMode="auto">
          <a:xfrm>
            <a:off x="0" y="824339"/>
            <a:ext cx="91440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tabLst>
                <a:tab pos="723900" algn="l"/>
              </a:tabLst>
              <a:defRPr>
                <a:solidFill>
                  <a:schemeClr val="tx1"/>
                </a:solidFill>
                <a:latin typeface="Arial" panose="020B0604020202020204" pitchFamily="34" charset="0"/>
              </a:defRPr>
            </a:lvl1pPr>
            <a:lvl2pPr eaLnBrk="0" hangingPunct="0">
              <a:tabLst>
                <a:tab pos="723900" algn="l"/>
              </a:tabLst>
              <a:defRPr>
                <a:solidFill>
                  <a:schemeClr val="tx1"/>
                </a:solidFill>
                <a:latin typeface="Arial" panose="020B0604020202020204" pitchFamily="34" charset="0"/>
              </a:defRPr>
            </a:lvl2pPr>
            <a:lvl3pPr eaLnBrk="0" hangingPunct="0">
              <a:tabLst>
                <a:tab pos="723900" algn="l"/>
              </a:tabLst>
              <a:defRPr>
                <a:solidFill>
                  <a:schemeClr val="tx1"/>
                </a:solidFill>
                <a:latin typeface="Arial" panose="020B0604020202020204" pitchFamily="34" charset="0"/>
              </a:defRPr>
            </a:lvl3pPr>
            <a:lvl4pPr eaLnBrk="0" hangingPunct="0">
              <a:tabLst>
                <a:tab pos="723900" algn="l"/>
              </a:tabLst>
              <a:defRPr>
                <a:solidFill>
                  <a:schemeClr val="tx1"/>
                </a:solidFill>
                <a:latin typeface="Arial" panose="020B0604020202020204" pitchFamily="34" charset="0"/>
              </a:defRPr>
            </a:lvl4pPr>
            <a:lvl5pPr eaLnBrk="0" hangingPunct="0">
              <a:tabLst>
                <a:tab pos="723900" algn="l"/>
              </a:tabLst>
              <a:defRPr>
                <a:solidFill>
                  <a:schemeClr val="tx1"/>
                </a:solidFill>
                <a:latin typeface="Arial" panose="020B0604020202020204" pitchFamily="34" charset="0"/>
              </a:defRPr>
            </a:lvl5pPr>
            <a:lvl6pPr eaLnBrk="0" fontAlgn="base" hangingPunct="0">
              <a:spcBef>
                <a:spcPct val="0"/>
              </a:spcBef>
              <a:spcAft>
                <a:spcPct val="0"/>
              </a:spcAft>
              <a:tabLst>
                <a:tab pos="723900" algn="l"/>
              </a:tabLst>
              <a:defRPr>
                <a:solidFill>
                  <a:schemeClr val="tx1"/>
                </a:solidFill>
                <a:latin typeface="Arial" panose="020B0604020202020204" pitchFamily="34" charset="0"/>
              </a:defRPr>
            </a:lvl6pPr>
            <a:lvl7pPr eaLnBrk="0" fontAlgn="base" hangingPunct="0">
              <a:spcBef>
                <a:spcPct val="0"/>
              </a:spcBef>
              <a:spcAft>
                <a:spcPct val="0"/>
              </a:spcAft>
              <a:tabLst>
                <a:tab pos="723900" algn="l"/>
              </a:tabLst>
              <a:defRPr>
                <a:solidFill>
                  <a:schemeClr val="tx1"/>
                </a:solidFill>
                <a:latin typeface="Arial" panose="020B0604020202020204" pitchFamily="34" charset="0"/>
              </a:defRPr>
            </a:lvl7pPr>
            <a:lvl8pPr eaLnBrk="0" fontAlgn="base" hangingPunct="0">
              <a:spcBef>
                <a:spcPct val="0"/>
              </a:spcBef>
              <a:spcAft>
                <a:spcPct val="0"/>
              </a:spcAft>
              <a:tabLst>
                <a:tab pos="723900" algn="l"/>
              </a:tabLst>
              <a:defRPr>
                <a:solidFill>
                  <a:schemeClr val="tx1"/>
                </a:solidFill>
                <a:latin typeface="Arial" panose="020B0604020202020204" pitchFamily="34" charset="0"/>
              </a:defRPr>
            </a:lvl8pPr>
            <a:lvl9pPr eaLnBrk="0" fontAlgn="base" hangingPunct="0">
              <a:spcBef>
                <a:spcPct val="0"/>
              </a:spcBef>
              <a:spcAft>
                <a:spcPct val="0"/>
              </a:spcAft>
              <a:tabLst>
                <a:tab pos="7239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723900" algn="l"/>
              </a:tabLst>
            </a:pPr>
            <a:r>
              <a:rPr kumimoji="0" lang="zh-CN" altLang="en-US"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五、</a:t>
            </a:r>
            <a:r>
              <a:rPr kumimoji="0" lang="zh-CN" alt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他励直流电动机的能耗制动</a:t>
            </a:r>
            <a:endParaRPr lang="en-US" altLang="zh-CN" sz="600" dirty="0"/>
          </a:p>
          <a:p>
            <a:pPr marL="0" marR="0" lvl="0" indent="0" algn="l" defTabSz="914400" rtl="0" eaLnBrk="0" fontAlgn="base" latinLnBrk="0" hangingPunct="0">
              <a:lnSpc>
                <a:spcPct val="100000"/>
              </a:lnSpc>
              <a:spcBef>
                <a:spcPct val="0"/>
              </a:spcBef>
              <a:spcAft>
                <a:spcPct val="0"/>
              </a:spcAft>
              <a:buClrTx/>
              <a:buSzTx/>
              <a:tabLst>
                <a:tab pos="723900" algn="l"/>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实现：</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U</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，电枢回路串入电阻。图中假定正向按实际方向）</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 xmlns:a16="http://schemas.microsoft.com/office/drawing/2014/main" id="{24A00CE3-E412-4A30-AE8A-3F61C1030EF4}"/>
              </a:ext>
            </a:extLst>
          </p:cNvPr>
          <p:cNvSpPr>
            <a:spLocks noChangeArrowheads="1"/>
          </p:cNvSpPr>
          <p:nvPr/>
        </p:nvSpPr>
        <p:spPr bwMode="auto">
          <a:xfrm>
            <a:off x="-508953" y="1850926"/>
            <a:ext cx="623760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723900" algn="l"/>
              </a:tabLst>
              <a:defRPr>
                <a:solidFill>
                  <a:schemeClr val="tx1"/>
                </a:solidFill>
                <a:latin typeface="Arial" panose="020B0604020202020204" pitchFamily="34" charset="0"/>
              </a:defRPr>
            </a:lvl1pPr>
            <a:lvl2pPr eaLnBrk="0" hangingPunct="0">
              <a:tabLst>
                <a:tab pos="723900" algn="l"/>
              </a:tabLst>
              <a:defRPr>
                <a:solidFill>
                  <a:schemeClr val="tx1"/>
                </a:solidFill>
                <a:latin typeface="Arial" panose="020B0604020202020204" pitchFamily="34" charset="0"/>
              </a:defRPr>
            </a:lvl2pPr>
            <a:lvl3pPr eaLnBrk="0" hangingPunct="0">
              <a:tabLst>
                <a:tab pos="723900" algn="l"/>
              </a:tabLst>
              <a:defRPr>
                <a:solidFill>
                  <a:schemeClr val="tx1"/>
                </a:solidFill>
                <a:latin typeface="Arial" panose="020B0604020202020204" pitchFamily="34" charset="0"/>
              </a:defRPr>
            </a:lvl3pPr>
            <a:lvl4pPr eaLnBrk="0" hangingPunct="0">
              <a:tabLst>
                <a:tab pos="723900" algn="l"/>
              </a:tabLst>
              <a:defRPr>
                <a:solidFill>
                  <a:schemeClr val="tx1"/>
                </a:solidFill>
                <a:latin typeface="Arial" panose="020B0604020202020204" pitchFamily="34" charset="0"/>
              </a:defRPr>
            </a:lvl4pPr>
            <a:lvl5pPr eaLnBrk="0" hangingPunct="0">
              <a:tabLst>
                <a:tab pos="723900" algn="l"/>
              </a:tabLst>
              <a:defRPr>
                <a:solidFill>
                  <a:schemeClr val="tx1"/>
                </a:solidFill>
                <a:latin typeface="Arial" panose="020B0604020202020204" pitchFamily="34" charset="0"/>
              </a:defRPr>
            </a:lvl5pPr>
            <a:lvl6pPr eaLnBrk="0" fontAlgn="base" hangingPunct="0">
              <a:spcBef>
                <a:spcPct val="0"/>
              </a:spcBef>
              <a:spcAft>
                <a:spcPct val="0"/>
              </a:spcAft>
              <a:tabLst>
                <a:tab pos="723900" algn="l"/>
              </a:tabLst>
              <a:defRPr>
                <a:solidFill>
                  <a:schemeClr val="tx1"/>
                </a:solidFill>
                <a:latin typeface="Arial" panose="020B0604020202020204" pitchFamily="34" charset="0"/>
              </a:defRPr>
            </a:lvl6pPr>
            <a:lvl7pPr eaLnBrk="0" fontAlgn="base" hangingPunct="0">
              <a:spcBef>
                <a:spcPct val="0"/>
              </a:spcBef>
              <a:spcAft>
                <a:spcPct val="0"/>
              </a:spcAft>
              <a:tabLst>
                <a:tab pos="723900" algn="l"/>
              </a:tabLst>
              <a:defRPr>
                <a:solidFill>
                  <a:schemeClr val="tx1"/>
                </a:solidFill>
                <a:latin typeface="Arial" panose="020B0604020202020204" pitchFamily="34" charset="0"/>
              </a:defRPr>
            </a:lvl7pPr>
            <a:lvl8pPr eaLnBrk="0" fontAlgn="base" hangingPunct="0">
              <a:spcBef>
                <a:spcPct val="0"/>
              </a:spcBef>
              <a:spcAft>
                <a:spcPct val="0"/>
              </a:spcAft>
              <a:tabLst>
                <a:tab pos="723900" algn="l"/>
              </a:tabLst>
              <a:defRPr>
                <a:solidFill>
                  <a:schemeClr val="tx1"/>
                </a:solidFill>
                <a:latin typeface="Arial" panose="020B0604020202020204" pitchFamily="34" charset="0"/>
              </a:defRPr>
            </a:lvl8pPr>
            <a:lvl9pPr eaLnBrk="0" fontAlgn="base" hangingPunct="0">
              <a:spcBef>
                <a:spcPct val="0"/>
              </a:spcBef>
              <a:spcAft>
                <a:spcPct val="0"/>
              </a:spcAft>
              <a:tabLst>
                <a:tab pos="7239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723900" algn="l"/>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功率平衡：机械能量全部消耗在</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中。</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23900" algn="l"/>
              </a:tabLst>
            </a:pP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 xmlns:a16="http://schemas.microsoft.com/office/drawing/2014/main" id="{D26E587F-163E-45D4-8DD9-1FBCD3982A13}"/>
              </a:ext>
            </a:extLst>
          </p:cNvPr>
          <p:cNvSpPr>
            <a:spLocks noChangeArrowheads="1"/>
          </p:cNvSpPr>
          <p:nvPr/>
        </p:nvSpPr>
        <p:spPr bwMode="auto">
          <a:xfrm>
            <a:off x="-508953" y="3059668"/>
            <a:ext cx="563647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76250" eaLnBrk="0" hangingPunct="0">
              <a:tabLst>
                <a:tab pos="723900" algn="l"/>
              </a:tabLst>
              <a:defRPr>
                <a:solidFill>
                  <a:schemeClr val="tx1"/>
                </a:solidFill>
                <a:latin typeface="Arial" panose="020B0604020202020204" pitchFamily="34" charset="0"/>
              </a:defRPr>
            </a:lvl1pPr>
            <a:lvl2pPr eaLnBrk="0" hangingPunct="0">
              <a:tabLst>
                <a:tab pos="723900" algn="l"/>
              </a:tabLst>
              <a:defRPr>
                <a:solidFill>
                  <a:schemeClr val="tx1"/>
                </a:solidFill>
                <a:latin typeface="Arial" panose="020B0604020202020204" pitchFamily="34" charset="0"/>
              </a:defRPr>
            </a:lvl2pPr>
            <a:lvl3pPr eaLnBrk="0" hangingPunct="0">
              <a:tabLst>
                <a:tab pos="723900" algn="l"/>
              </a:tabLst>
              <a:defRPr>
                <a:solidFill>
                  <a:schemeClr val="tx1"/>
                </a:solidFill>
                <a:latin typeface="Arial" panose="020B0604020202020204" pitchFamily="34" charset="0"/>
              </a:defRPr>
            </a:lvl3pPr>
            <a:lvl4pPr eaLnBrk="0" hangingPunct="0">
              <a:tabLst>
                <a:tab pos="723900" algn="l"/>
              </a:tabLst>
              <a:defRPr>
                <a:solidFill>
                  <a:schemeClr val="tx1"/>
                </a:solidFill>
                <a:latin typeface="Arial" panose="020B0604020202020204" pitchFamily="34" charset="0"/>
              </a:defRPr>
            </a:lvl4pPr>
            <a:lvl5pPr eaLnBrk="0" hangingPunct="0">
              <a:tabLst>
                <a:tab pos="723900" algn="l"/>
              </a:tabLst>
              <a:defRPr>
                <a:solidFill>
                  <a:schemeClr val="tx1"/>
                </a:solidFill>
                <a:latin typeface="Arial" panose="020B0604020202020204" pitchFamily="34" charset="0"/>
              </a:defRPr>
            </a:lvl5pPr>
            <a:lvl6pPr eaLnBrk="0" fontAlgn="base" hangingPunct="0">
              <a:spcBef>
                <a:spcPct val="0"/>
              </a:spcBef>
              <a:spcAft>
                <a:spcPct val="0"/>
              </a:spcAft>
              <a:tabLst>
                <a:tab pos="723900" algn="l"/>
              </a:tabLst>
              <a:defRPr>
                <a:solidFill>
                  <a:schemeClr val="tx1"/>
                </a:solidFill>
                <a:latin typeface="Arial" panose="020B0604020202020204" pitchFamily="34" charset="0"/>
              </a:defRPr>
            </a:lvl6pPr>
            <a:lvl7pPr eaLnBrk="0" fontAlgn="base" hangingPunct="0">
              <a:spcBef>
                <a:spcPct val="0"/>
              </a:spcBef>
              <a:spcAft>
                <a:spcPct val="0"/>
              </a:spcAft>
              <a:tabLst>
                <a:tab pos="723900" algn="l"/>
              </a:tabLst>
              <a:defRPr>
                <a:solidFill>
                  <a:schemeClr val="tx1"/>
                </a:solidFill>
                <a:latin typeface="Arial" panose="020B0604020202020204" pitchFamily="34" charset="0"/>
              </a:defRPr>
            </a:lvl7pPr>
            <a:lvl8pPr eaLnBrk="0" fontAlgn="base" hangingPunct="0">
              <a:spcBef>
                <a:spcPct val="0"/>
              </a:spcBef>
              <a:spcAft>
                <a:spcPct val="0"/>
              </a:spcAft>
              <a:tabLst>
                <a:tab pos="723900" algn="l"/>
              </a:tabLst>
              <a:defRPr>
                <a:solidFill>
                  <a:schemeClr val="tx1"/>
                </a:solidFill>
                <a:latin typeface="Arial" panose="020B0604020202020204" pitchFamily="34" charset="0"/>
              </a:defRPr>
            </a:lvl8pPr>
            <a:lvl9pPr eaLnBrk="0" fontAlgn="base" hangingPunct="0">
              <a:spcBef>
                <a:spcPct val="0"/>
              </a:spcBef>
              <a:spcAft>
                <a:spcPct val="0"/>
              </a:spcAft>
              <a:tabLst>
                <a:tab pos="7239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723900" algn="l"/>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3</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机械特性：</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假定正向按电动方向</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a:p>
            <a:pPr marL="0" marR="0" lvl="0" indent="476250" algn="l" defTabSz="914400" rtl="0" eaLnBrk="0" fontAlgn="base" latinLnBrk="0" hangingPunct="0">
              <a:lnSpc>
                <a:spcPct val="100000"/>
              </a:lnSpc>
              <a:spcBef>
                <a:spcPct val="0"/>
              </a:spcBef>
              <a:spcAft>
                <a:spcPct val="0"/>
              </a:spcAft>
              <a:buClrTx/>
              <a:buSzTx/>
              <a:buFontTx/>
              <a:buNone/>
              <a:tabLst>
                <a:tab pos="7239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 xmlns:a16="http://schemas.microsoft.com/office/drawing/2014/main" id="{CE6BFD55-9336-4014-B0F5-29EE8ECB56AF}"/>
              </a:ext>
            </a:extLst>
          </p:cNvPr>
          <p:cNvSpPr>
            <a:spLocks noChangeArrowheads="1"/>
          </p:cNvSpPr>
          <p:nvPr/>
        </p:nvSpPr>
        <p:spPr bwMode="auto">
          <a:xfrm>
            <a:off x="0" y="625147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a:extLst>
              <a:ext uri="{FF2B5EF4-FFF2-40B4-BE49-F238E27FC236}">
                <a16:creationId xmlns="" xmlns:a16="http://schemas.microsoft.com/office/drawing/2014/main" id="{180E8CF4-5B6D-4F29-A2AD-66391A53C898}"/>
              </a:ext>
            </a:extLst>
          </p:cNvPr>
          <p:cNvSpPr>
            <a:spLocks noChangeArrowheads="1"/>
          </p:cNvSpPr>
          <p:nvPr/>
        </p:nvSpPr>
        <p:spPr bwMode="auto">
          <a:xfrm>
            <a:off x="0" y="946457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灯片编号占位符 10"/>
          <p:cNvSpPr>
            <a:spLocks noGrp="1"/>
          </p:cNvSpPr>
          <p:nvPr>
            <p:ph type="sldNum" sz="quarter" idx="12"/>
          </p:nvPr>
        </p:nvSpPr>
        <p:spPr/>
        <p:txBody>
          <a:bodyPr/>
          <a:lstStyle/>
          <a:p>
            <a:fld id="{76D830B0-DF59-4281-898F-AF208100B213}" type="slidenum">
              <a:rPr lang="en-US" altLang="zh-CN" smtClean="0"/>
              <a:pPr/>
              <a:t>40</a:t>
            </a:fld>
            <a:endParaRPr lang="en-US" altLang="zh-CN"/>
          </a:p>
        </p:txBody>
      </p:sp>
    </p:spTree>
    <p:extLst>
      <p:ext uri="{BB962C8B-B14F-4D97-AF65-F5344CB8AC3E}">
        <p14:creationId xmlns:p14="http://schemas.microsoft.com/office/powerpoint/2010/main" val="9419099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53AFC81D-9E24-464B-93ED-CEF80A2391B7}"/>
              </a:ext>
            </a:extLst>
          </p:cNvPr>
          <p:cNvGraphicFramePr>
            <a:graphicFrameLocks noChangeAspect="1"/>
          </p:cNvGraphicFramePr>
          <p:nvPr>
            <p:extLst>
              <p:ext uri="{D42A27DB-BD31-4B8C-83A1-F6EECF244321}">
                <p14:modId xmlns:p14="http://schemas.microsoft.com/office/powerpoint/2010/main" val="199648174"/>
              </p:ext>
            </p:extLst>
          </p:nvPr>
        </p:nvGraphicFramePr>
        <p:xfrm>
          <a:off x="3762375" y="851234"/>
          <a:ext cx="1619250" cy="488950"/>
        </p:xfrm>
        <a:graphic>
          <a:graphicData uri="http://schemas.openxmlformats.org/presentationml/2006/ole">
            <mc:AlternateContent xmlns:mc="http://schemas.openxmlformats.org/markup-compatibility/2006">
              <mc:Choice xmlns:v="urn:schemas-microsoft-com:vml" Requires="v">
                <p:oleObj spid="_x0000_s34909" r:id="rId4" imgW="749300" imgH="228600" progId="Equation.3">
                  <p:embed/>
                </p:oleObj>
              </mc:Choice>
              <mc:Fallback>
                <p:oleObj r:id="rId4" imgW="749300" imgH="22860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375" y="851234"/>
                        <a:ext cx="16192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 xmlns:a16="http://schemas.microsoft.com/office/drawing/2014/main" id="{24AAB44D-AA47-4FDE-B756-A801738008C0}"/>
              </a:ext>
            </a:extLst>
          </p:cNvPr>
          <p:cNvGraphicFramePr>
            <a:graphicFrameLocks noChangeAspect="1"/>
          </p:cNvGraphicFramePr>
          <p:nvPr>
            <p:extLst>
              <p:ext uri="{D42A27DB-BD31-4B8C-83A1-F6EECF244321}">
                <p14:modId xmlns:p14="http://schemas.microsoft.com/office/powerpoint/2010/main" val="4071202133"/>
              </p:ext>
            </p:extLst>
          </p:nvPr>
        </p:nvGraphicFramePr>
        <p:xfrm>
          <a:off x="5502632" y="869720"/>
          <a:ext cx="1619250" cy="482831"/>
        </p:xfrm>
        <a:graphic>
          <a:graphicData uri="http://schemas.openxmlformats.org/presentationml/2006/ole">
            <mc:AlternateContent xmlns:mc="http://schemas.openxmlformats.org/markup-compatibility/2006">
              <mc:Choice xmlns:v="urn:schemas-microsoft-com:vml" Requires="v">
                <p:oleObj spid="_x0000_s34910" r:id="rId6" imgW="761669" imgH="228501" progId="Equation.3">
                  <p:embed/>
                </p:oleObj>
              </mc:Choice>
              <mc:Fallback>
                <p:oleObj r:id="rId6" imgW="761669" imgH="228501"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2632" y="869720"/>
                        <a:ext cx="1619250" cy="482831"/>
                      </a:xfrm>
                      <a:prstGeom prst="rect">
                        <a:avLst/>
                      </a:prstGeom>
                      <a:noFill/>
                    </p:spPr>
                  </p:pic>
                </p:oleObj>
              </mc:Fallback>
            </mc:AlternateContent>
          </a:graphicData>
        </a:graphic>
      </p:graphicFrame>
      <p:graphicFrame>
        <p:nvGraphicFramePr>
          <p:cNvPr id="4" name="对象 3">
            <a:extLst>
              <a:ext uri="{FF2B5EF4-FFF2-40B4-BE49-F238E27FC236}">
                <a16:creationId xmlns="" xmlns:a16="http://schemas.microsoft.com/office/drawing/2014/main" id="{707E992B-5332-4A3C-9BDB-E11505C34C3D}"/>
              </a:ext>
            </a:extLst>
          </p:cNvPr>
          <p:cNvGraphicFramePr>
            <a:graphicFrameLocks noChangeAspect="1"/>
          </p:cNvGraphicFramePr>
          <p:nvPr>
            <p:extLst>
              <p:ext uri="{D42A27DB-BD31-4B8C-83A1-F6EECF244321}">
                <p14:modId xmlns:p14="http://schemas.microsoft.com/office/powerpoint/2010/main" val="2286299003"/>
              </p:ext>
            </p:extLst>
          </p:nvPr>
        </p:nvGraphicFramePr>
        <p:xfrm>
          <a:off x="7242889" y="840794"/>
          <a:ext cx="1403350" cy="501650"/>
        </p:xfrm>
        <a:graphic>
          <a:graphicData uri="http://schemas.openxmlformats.org/presentationml/2006/ole">
            <mc:AlternateContent xmlns:mc="http://schemas.openxmlformats.org/markup-compatibility/2006">
              <mc:Choice xmlns:v="urn:schemas-microsoft-com:vml" Requires="v">
                <p:oleObj spid="_x0000_s34911" r:id="rId8" imgW="622030" imgH="228501" progId="Equation.3">
                  <p:embed/>
                </p:oleObj>
              </mc:Choice>
              <mc:Fallback>
                <p:oleObj r:id="rId8" imgW="622030" imgH="228501"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2889" y="840794"/>
                        <a:ext cx="14033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 xmlns:a16="http://schemas.microsoft.com/office/drawing/2014/main" id="{870ED1F0-3192-4061-BA15-AD1F81FD5006}"/>
              </a:ext>
            </a:extLst>
          </p:cNvPr>
          <p:cNvGraphicFramePr>
            <a:graphicFrameLocks noChangeAspect="1"/>
          </p:cNvGraphicFramePr>
          <p:nvPr>
            <p:extLst>
              <p:ext uri="{D42A27DB-BD31-4B8C-83A1-F6EECF244321}">
                <p14:modId xmlns:p14="http://schemas.microsoft.com/office/powerpoint/2010/main" val="4027365263"/>
              </p:ext>
            </p:extLst>
          </p:nvPr>
        </p:nvGraphicFramePr>
        <p:xfrm>
          <a:off x="47713" y="1256658"/>
          <a:ext cx="2381250" cy="488950"/>
        </p:xfrm>
        <a:graphic>
          <a:graphicData uri="http://schemas.openxmlformats.org/presentationml/2006/ole">
            <mc:AlternateContent xmlns:mc="http://schemas.openxmlformats.org/markup-compatibility/2006">
              <mc:Choice xmlns:v="urn:schemas-microsoft-com:vml" Requires="v">
                <p:oleObj spid="_x0000_s34912" r:id="rId10" imgW="1091726" imgH="228501" progId="Equation.3">
                  <p:embed/>
                </p:oleObj>
              </mc:Choice>
              <mc:Fallback>
                <p:oleObj r:id="rId10" imgW="1091726" imgH="228501"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713" y="1256658"/>
                        <a:ext cx="23812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 xmlns:a16="http://schemas.microsoft.com/office/drawing/2014/main" id="{AC30DAE9-FD8C-4277-B0EC-5BECCD379CF7}"/>
              </a:ext>
            </a:extLst>
          </p:cNvPr>
          <p:cNvGraphicFramePr>
            <a:graphicFrameLocks noChangeAspect="1"/>
          </p:cNvGraphicFramePr>
          <p:nvPr>
            <p:extLst>
              <p:ext uri="{D42A27DB-BD31-4B8C-83A1-F6EECF244321}">
                <p14:modId xmlns:p14="http://schemas.microsoft.com/office/powerpoint/2010/main" val="274795539"/>
              </p:ext>
            </p:extLst>
          </p:nvPr>
        </p:nvGraphicFramePr>
        <p:xfrm>
          <a:off x="2381250" y="1232274"/>
          <a:ext cx="1746250" cy="495300"/>
        </p:xfrm>
        <a:graphic>
          <a:graphicData uri="http://schemas.openxmlformats.org/presentationml/2006/ole">
            <mc:AlternateContent xmlns:mc="http://schemas.openxmlformats.org/markup-compatibility/2006">
              <mc:Choice xmlns:v="urn:schemas-microsoft-com:vml" Requires="v">
                <p:oleObj spid="_x0000_s34913" r:id="rId12" imgW="787400" imgH="228600" progId="Equation.3">
                  <p:embed/>
                </p:oleObj>
              </mc:Choice>
              <mc:Fallback>
                <p:oleObj r:id="rId12" imgW="787400" imgH="2286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1250" y="1232274"/>
                        <a:ext cx="17462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 xmlns:a16="http://schemas.microsoft.com/office/drawing/2014/main" id="{AC019340-D3DB-4CE9-BB7E-70744BAFCBDE}"/>
              </a:ext>
            </a:extLst>
          </p:cNvPr>
          <p:cNvGraphicFramePr>
            <a:graphicFrameLocks noChangeAspect="1"/>
          </p:cNvGraphicFramePr>
          <p:nvPr>
            <p:extLst>
              <p:ext uri="{D42A27DB-BD31-4B8C-83A1-F6EECF244321}">
                <p14:modId xmlns:p14="http://schemas.microsoft.com/office/powerpoint/2010/main" val="3160419"/>
              </p:ext>
            </p:extLst>
          </p:nvPr>
        </p:nvGraphicFramePr>
        <p:xfrm>
          <a:off x="8523371" y="1771500"/>
          <a:ext cx="590550" cy="469900"/>
        </p:xfrm>
        <a:graphic>
          <a:graphicData uri="http://schemas.openxmlformats.org/presentationml/2006/ole">
            <mc:AlternateContent xmlns:mc="http://schemas.openxmlformats.org/markup-compatibility/2006">
              <mc:Choice xmlns:v="urn:schemas-microsoft-com:vml" Requires="v">
                <p:oleObj spid="_x0000_s34914" r:id="rId14" imgW="279400" imgH="228600" progId="Equation.3">
                  <p:embed/>
                </p:oleObj>
              </mc:Choice>
              <mc:Fallback>
                <p:oleObj r:id="rId14" imgW="279400" imgH="2286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23371" y="1771500"/>
                        <a:ext cx="5905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 xmlns:a16="http://schemas.microsoft.com/office/drawing/2014/main" id="{0838950B-5BB8-4B6F-A844-5438856306B8}"/>
              </a:ext>
            </a:extLst>
          </p:cNvPr>
          <p:cNvGraphicFramePr>
            <a:graphicFrameLocks noChangeAspect="1"/>
          </p:cNvGraphicFramePr>
          <p:nvPr>
            <p:extLst>
              <p:ext uri="{D42A27DB-BD31-4B8C-83A1-F6EECF244321}">
                <p14:modId xmlns:p14="http://schemas.microsoft.com/office/powerpoint/2010/main" val="2716911886"/>
              </p:ext>
            </p:extLst>
          </p:nvPr>
        </p:nvGraphicFramePr>
        <p:xfrm>
          <a:off x="3746500" y="2841365"/>
          <a:ext cx="762000" cy="438150"/>
        </p:xfrm>
        <a:graphic>
          <a:graphicData uri="http://schemas.openxmlformats.org/presentationml/2006/ole">
            <mc:AlternateContent xmlns:mc="http://schemas.openxmlformats.org/markup-compatibility/2006">
              <mc:Choice xmlns:v="urn:schemas-microsoft-com:vml" Requires="v">
                <p:oleObj spid="_x0000_s34915" r:id="rId16" imgW="393529" imgH="228501" progId="Equation.3">
                  <p:embed/>
                </p:oleObj>
              </mc:Choice>
              <mc:Fallback>
                <p:oleObj r:id="rId16" imgW="393529" imgH="228501"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46500" y="2841365"/>
                        <a:ext cx="7620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a:extLst>
              <a:ext uri="{FF2B5EF4-FFF2-40B4-BE49-F238E27FC236}">
                <a16:creationId xmlns="" xmlns:a16="http://schemas.microsoft.com/office/drawing/2014/main" id="{E1CC9C47-BE15-4C12-A508-E79C1C3F9B8A}"/>
              </a:ext>
            </a:extLst>
          </p:cNvPr>
          <p:cNvGraphicFramePr>
            <a:graphicFrameLocks noChangeAspect="1"/>
          </p:cNvGraphicFramePr>
          <p:nvPr>
            <p:extLst>
              <p:ext uri="{D42A27DB-BD31-4B8C-83A1-F6EECF244321}">
                <p14:modId xmlns:p14="http://schemas.microsoft.com/office/powerpoint/2010/main" val="4234236977"/>
              </p:ext>
            </p:extLst>
          </p:nvPr>
        </p:nvGraphicFramePr>
        <p:xfrm>
          <a:off x="2987824" y="3189549"/>
          <a:ext cx="628650" cy="501650"/>
        </p:xfrm>
        <a:graphic>
          <a:graphicData uri="http://schemas.openxmlformats.org/presentationml/2006/ole">
            <mc:AlternateContent xmlns:mc="http://schemas.openxmlformats.org/markup-compatibility/2006">
              <mc:Choice xmlns:v="urn:schemas-microsoft-com:vml" Requires="v">
                <p:oleObj spid="_x0000_s34916" r:id="rId18" imgW="279400" imgH="228600" progId="Equation.3">
                  <p:embed/>
                </p:oleObj>
              </mc:Choice>
              <mc:Fallback>
                <p:oleObj r:id="rId18" imgW="279400" imgH="2286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7824" y="3189549"/>
                        <a:ext cx="6286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a:extLst>
              <a:ext uri="{FF2B5EF4-FFF2-40B4-BE49-F238E27FC236}">
                <a16:creationId xmlns="" xmlns:a16="http://schemas.microsoft.com/office/drawing/2014/main" id="{6BC71A5C-A267-4ED3-8DA3-8FB1183AA84B}"/>
              </a:ext>
            </a:extLst>
          </p:cNvPr>
          <p:cNvGraphicFramePr>
            <a:graphicFrameLocks noChangeAspect="1"/>
          </p:cNvGraphicFramePr>
          <p:nvPr>
            <p:extLst>
              <p:ext uri="{D42A27DB-BD31-4B8C-83A1-F6EECF244321}">
                <p14:modId xmlns:p14="http://schemas.microsoft.com/office/powerpoint/2010/main" val="1266866535"/>
              </p:ext>
            </p:extLst>
          </p:nvPr>
        </p:nvGraphicFramePr>
        <p:xfrm>
          <a:off x="5545521" y="4518616"/>
          <a:ext cx="1638647" cy="413639"/>
        </p:xfrm>
        <a:graphic>
          <a:graphicData uri="http://schemas.openxmlformats.org/presentationml/2006/ole">
            <mc:AlternateContent xmlns:mc="http://schemas.openxmlformats.org/markup-compatibility/2006">
              <mc:Choice xmlns:v="urn:schemas-microsoft-com:vml" Requires="v">
                <p:oleObj spid="_x0000_s34917" r:id="rId19" imgW="889000" imgH="228600" progId="Equation.3">
                  <p:embed/>
                </p:oleObj>
              </mc:Choice>
              <mc:Fallback>
                <p:oleObj r:id="rId19" imgW="889000" imgH="2286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45521" y="4518616"/>
                        <a:ext cx="1638647" cy="413639"/>
                      </a:xfrm>
                      <a:prstGeom prst="rect">
                        <a:avLst/>
                      </a:prstGeom>
                      <a:noFill/>
                    </p:spPr>
                  </p:pic>
                </p:oleObj>
              </mc:Fallback>
            </mc:AlternateContent>
          </a:graphicData>
        </a:graphic>
      </p:graphicFrame>
      <p:graphicFrame>
        <p:nvGraphicFramePr>
          <p:cNvPr id="11" name="对象 10">
            <a:extLst>
              <a:ext uri="{FF2B5EF4-FFF2-40B4-BE49-F238E27FC236}">
                <a16:creationId xmlns="" xmlns:a16="http://schemas.microsoft.com/office/drawing/2014/main" id="{68B9531B-4AC8-497A-AC74-110DCC5C0AC3}"/>
              </a:ext>
            </a:extLst>
          </p:cNvPr>
          <p:cNvGraphicFramePr>
            <a:graphicFrameLocks noChangeAspect="1"/>
          </p:cNvGraphicFramePr>
          <p:nvPr>
            <p:extLst>
              <p:ext uri="{D42A27DB-BD31-4B8C-83A1-F6EECF244321}">
                <p14:modId xmlns:p14="http://schemas.microsoft.com/office/powerpoint/2010/main" val="1454237870"/>
              </p:ext>
            </p:extLst>
          </p:nvPr>
        </p:nvGraphicFramePr>
        <p:xfrm>
          <a:off x="1238338" y="4861492"/>
          <a:ext cx="2230506" cy="463042"/>
        </p:xfrm>
        <a:graphic>
          <a:graphicData uri="http://schemas.openxmlformats.org/presentationml/2006/ole">
            <mc:AlternateContent xmlns:mc="http://schemas.openxmlformats.org/markup-compatibility/2006">
              <mc:Choice xmlns:v="urn:schemas-microsoft-com:vml" Requires="v">
                <p:oleObj spid="_x0000_s34918" r:id="rId21" imgW="1079500" imgH="228600" progId="Equation.3">
                  <p:embed/>
                </p:oleObj>
              </mc:Choice>
              <mc:Fallback>
                <p:oleObj r:id="rId21" imgW="1079500" imgH="228600" progId="Equation.3">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38338" y="4861492"/>
                        <a:ext cx="2230506" cy="463042"/>
                      </a:xfrm>
                      <a:prstGeom prst="rect">
                        <a:avLst/>
                      </a:prstGeom>
                      <a:noFill/>
                    </p:spPr>
                  </p:pic>
                </p:oleObj>
              </mc:Fallback>
            </mc:AlternateContent>
          </a:graphicData>
        </a:graphic>
      </p:graphicFrame>
      <p:graphicFrame>
        <p:nvGraphicFramePr>
          <p:cNvPr id="13" name="对象 12">
            <a:extLst>
              <a:ext uri="{FF2B5EF4-FFF2-40B4-BE49-F238E27FC236}">
                <a16:creationId xmlns="" xmlns:a16="http://schemas.microsoft.com/office/drawing/2014/main" id="{A6FE23DA-24CA-4019-86FE-B4837428A044}"/>
              </a:ext>
            </a:extLst>
          </p:cNvPr>
          <p:cNvGraphicFramePr>
            <a:graphicFrameLocks noChangeAspect="1"/>
          </p:cNvGraphicFramePr>
          <p:nvPr>
            <p:extLst>
              <p:ext uri="{D42A27DB-BD31-4B8C-83A1-F6EECF244321}">
                <p14:modId xmlns:p14="http://schemas.microsoft.com/office/powerpoint/2010/main" val="347052417"/>
              </p:ext>
            </p:extLst>
          </p:nvPr>
        </p:nvGraphicFramePr>
        <p:xfrm>
          <a:off x="1649534" y="5418860"/>
          <a:ext cx="6165403" cy="428216"/>
        </p:xfrm>
        <a:graphic>
          <a:graphicData uri="http://schemas.openxmlformats.org/presentationml/2006/ole">
            <mc:AlternateContent xmlns:mc="http://schemas.openxmlformats.org/markup-compatibility/2006">
              <mc:Choice xmlns:v="urn:schemas-microsoft-com:vml" Requires="v">
                <p:oleObj spid="_x0000_s34919" r:id="rId23" imgW="3289300" imgH="228600" progId="Equation.3">
                  <p:embed/>
                </p:oleObj>
              </mc:Choice>
              <mc:Fallback>
                <p:oleObj r:id="rId23" imgW="3289300" imgH="228600" progId="Equation.3">
                  <p:embed/>
                  <p:pic>
                    <p:nvPicPr>
                      <p:cNvPr id="0" name="Object 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49534" y="5418860"/>
                        <a:ext cx="6165403" cy="428216"/>
                      </a:xfrm>
                      <a:prstGeom prst="rect">
                        <a:avLst/>
                      </a:prstGeom>
                      <a:noFill/>
                    </p:spPr>
                  </p:pic>
                </p:oleObj>
              </mc:Fallback>
            </mc:AlternateContent>
          </a:graphicData>
        </a:graphic>
      </p:graphicFrame>
      <p:graphicFrame>
        <p:nvGraphicFramePr>
          <p:cNvPr id="19" name="对象 18">
            <a:extLst>
              <a:ext uri="{FF2B5EF4-FFF2-40B4-BE49-F238E27FC236}">
                <a16:creationId xmlns="" xmlns:a16="http://schemas.microsoft.com/office/drawing/2014/main" id="{D3AD349D-64A9-49B0-AB91-FD366216D363}"/>
              </a:ext>
            </a:extLst>
          </p:cNvPr>
          <p:cNvGraphicFramePr>
            <a:graphicFrameLocks noChangeAspect="1"/>
          </p:cNvGraphicFramePr>
          <p:nvPr/>
        </p:nvGraphicFramePr>
        <p:xfrm>
          <a:off x="0" y="8089900"/>
          <a:ext cx="114300" cy="215900"/>
        </p:xfrm>
        <a:graphic>
          <a:graphicData uri="http://schemas.openxmlformats.org/presentationml/2006/ole">
            <mc:AlternateContent xmlns:mc="http://schemas.openxmlformats.org/markup-compatibility/2006">
              <mc:Choice xmlns:v="urn:schemas-microsoft-com:vml" Requires="v">
                <p:oleObj spid="_x0000_s34920" r:id="rId25" imgW="114151" imgH="215619" progId="Equation.3">
                  <p:embed/>
                </p:oleObj>
              </mc:Choice>
              <mc:Fallback>
                <p:oleObj r:id="rId25" imgW="114151" imgH="215619" progId="Equation.3">
                  <p:embed/>
                  <p:pic>
                    <p:nvPicPr>
                      <p:cNvPr id="0" name="Object 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80899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 xmlns:a16="http://schemas.microsoft.com/office/drawing/2014/main" id="{CD098BA6-3075-4717-969C-5AA6D6B0FDF7}"/>
              </a:ext>
            </a:extLst>
          </p:cNvPr>
          <p:cNvGraphicFramePr>
            <a:graphicFrameLocks noChangeAspect="1"/>
          </p:cNvGraphicFramePr>
          <p:nvPr/>
        </p:nvGraphicFramePr>
        <p:xfrm>
          <a:off x="0" y="9264650"/>
          <a:ext cx="114300" cy="215900"/>
        </p:xfrm>
        <a:graphic>
          <a:graphicData uri="http://schemas.openxmlformats.org/presentationml/2006/ole">
            <mc:AlternateContent xmlns:mc="http://schemas.openxmlformats.org/markup-compatibility/2006">
              <mc:Choice xmlns:v="urn:schemas-microsoft-com:vml" Requires="v">
                <p:oleObj spid="_x0000_s34921" r:id="rId27" imgW="114151" imgH="215619" progId="Equation.3">
                  <p:embed/>
                </p:oleObj>
              </mc:Choice>
              <mc:Fallback>
                <p:oleObj r:id="rId27" imgW="114151" imgH="215619" progId="Equation.3">
                  <p:embed/>
                  <p:pic>
                    <p:nvPicPr>
                      <p:cNvPr id="0" name="Object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92646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2">
            <a:extLst>
              <a:ext uri="{FF2B5EF4-FFF2-40B4-BE49-F238E27FC236}">
                <a16:creationId xmlns="" xmlns:a16="http://schemas.microsoft.com/office/drawing/2014/main" id="{8FD289F6-B2F7-415A-88F4-41B38D08E084}"/>
              </a:ext>
            </a:extLst>
          </p:cNvPr>
          <p:cNvSpPr>
            <a:spLocks noChangeArrowheads="1"/>
          </p:cNvSpPr>
          <p:nvPr/>
        </p:nvSpPr>
        <p:spPr bwMode="auto">
          <a:xfrm>
            <a:off x="27874" y="840794"/>
            <a:ext cx="75713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例：已知他励直流电动机的</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8" name="Rectangle 27">
            <a:extLst>
              <a:ext uri="{FF2B5EF4-FFF2-40B4-BE49-F238E27FC236}">
                <a16:creationId xmlns="" xmlns:a16="http://schemas.microsoft.com/office/drawing/2014/main" id="{B11316C1-CF57-435A-9E44-AEFBECBFD1F1}"/>
              </a:ext>
            </a:extLst>
          </p:cNvPr>
          <p:cNvSpPr>
            <a:spLocks noChangeArrowheads="1"/>
          </p:cNvSpPr>
          <p:nvPr/>
        </p:nvSpPr>
        <p:spPr bwMode="auto">
          <a:xfrm>
            <a:off x="0" y="1741216"/>
            <a:ext cx="86485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6604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带额定负载电动运行时采用反接制动，允许最大制动转矩为</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9" name="Rectangle 28">
            <a:extLst>
              <a:ext uri="{FF2B5EF4-FFF2-40B4-BE49-F238E27FC236}">
                <a16:creationId xmlns="" xmlns:a16="http://schemas.microsoft.com/office/drawing/2014/main" id="{3D688934-C025-4C28-B93D-1A9B4D263CC0}"/>
              </a:ext>
            </a:extLst>
          </p:cNvPr>
          <p:cNvSpPr>
            <a:spLocks noChangeArrowheads="1"/>
          </p:cNvSpPr>
          <p:nvPr/>
        </p:nvSpPr>
        <p:spPr bwMode="auto">
          <a:xfrm>
            <a:off x="-544585" y="2083103"/>
            <a:ext cx="97376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hangingPunct="0">
              <a:tabLst>
                <a:tab pos="838200" algn="l"/>
              </a:tabLst>
              <a:defRPr>
                <a:solidFill>
                  <a:schemeClr val="tx1"/>
                </a:solidFill>
                <a:latin typeface="Arial" panose="020B0604020202020204" pitchFamily="34" charset="0"/>
              </a:defRPr>
            </a:lvl1pPr>
            <a:lvl2pPr eaLnBrk="0" hangingPunct="0">
              <a:tabLst>
                <a:tab pos="838200" algn="l"/>
              </a:tabLst>
              <a:defRPr>
                <a:solidFill>
                  <a:schemeClr val="tx1"/>
                </a:solidFill>
                <a:latin typeface="Arial" panose="020B0604020202020204" pitchFamily="34" charset="0"/>
              </a:defRPr>
            </a:lvl2pPr>
            <a:lvl3pPr eaLnBrk="0" hangingPunct="0">
              <a:tabLst>
                <a:tab pos="838200" algn="l"/>
              </a:tabLst>
              <a:defRPr>
                <a:solidFill>
                  <a:schemeClr val="tx1"/>
                </a:solidFill>
                <a:latin typeface="Arial" panose="020B0604020202020204" pitchFamily="34" charset="0"/>
              </a:defRPr>
            </a:lvl3pPr>
            <a:lvl4pPr eaLnBrk="0" hangingPunct="0">
              <a:tabLst>
                <a:tab pos="838200" algn="l"/>
              </a:tabLst>
              <a:defRPr>
                <a:solidFill>
                  <a:schemeClr val="tx1"/>
                </a:solidFill>
                <a:latin typeface="Arial" panose="020B0604020202020204" pitchFamily="34" charset="0"/>
              </a:defRPr>
            </a:lvl4pPr>
            <a:lvl5pPr eaLnBrk="0" hangingPunct="0">
              <a:tabLst>
                <a:tab pos="838200" algn="l"/>
              </a:tabLst>
              <a:defRPr>
                <a:solidFill>
                  <a:schemeClr val="tx1"/>
                </a:solidFill>
                <a:latin typeface="Arial" panose="020B0604020202020204" pitchFamily="34" charset="0"/>
              </a:defRPr>
            </a:lvl5pPr>
            <a:lvl6pPr eaLnBrk="0" fontAlgn="base" hangingPunct="0">
              <a:spcBef>
                <a:spcPct val="0"/>
              </a:spcBef>
              <a:spcAft>
                <a:spcPct val="0"/>
              </a:spcAft>
              <a:tabLst>
                <a:tab pos="838200" algn="l"/>
              </a:tabLst>
              <a:defRPr>
                <a:solidFill>
                  <a:schemeClr val="tx1"/>
                </a:solidFill>
                <a:latin typeface="Arial" panose="020B0604020202020204" pitchFamily="34" charset="0"/>
              </a:defRPr>
            </a:lvl6pPr>
            <a:lvl7pPr eaLnBrk="0" fontAlgn="base" hangingPunct="0">
              <a:spcBef>
                <a:spcPct val="0"/>
              </a:spcBef>
              <a:spcAft>
                <a:spcPct val="0"/>
              </a:spcAft>
              <a:tabLst>
                <a:tab pos="838200" algn="l"/>
              </a:tabLst>
              <a:defRPr>
                <a:solidFill>
                  <a:schemeClr val="tx1"/>
                </a:solidFill>
                <a:latin typeface="Arial" panose="020B0604020202020204" pitchFamily="34" charset="0"/>
              </a:defRPr>
            </a:lvl7pPr>
            <a:lvl8pPr eaLnBrk="0" fontAlgn="base" hangingPunct="0">
              <a:spcBef>
                <a:spcPct val="0"/>
              </a:spcBef>
              <a:spcAft>
                <a:spcPct val="0"/>
              </a:spcAft>
              <a:tabLst>
                <a:tab pos="838200" algn="l"/>
              </a:tabLst>
              <a:defRPr>
                <a:solidFill>
                  <a:schemeClr val="tx1"/>
                </a:solidFill>
                <a:latin typeface="Arial" panose="020B0604020202020204" pitchFamily="34" charset="0"/>
              </a:defRPr>
            </a:lvl8pPr>
            <a:lvl9pPr eaLnBrk="0" fontAlgn="base" hangingPunct="0">
              <a:spcBef>
                <a:spcPct val="0"/>
              </a:spcBef>
              <a:spcAft>
                <a:spcPct val="0"/>
              </a:spcAft>
              <a:tabLst>
                <a:tab pos="838200" algn="l"/>
              </a:tabLst>
              <a:defRPr>
                <a:solidFill>
                  <a:schemeClr val="tx1"/>
                </a:solidFill>
                <a:latin typeface="Arial" panose="020B0604020202020204" pitchFamily="34" charset="0"/>
              </a:defRPr>
            </a:lvl9pPr>
          </a:lstStyle>
          <a:p>
            <a:pPr marL="0" marR="0" lvl="0" indent="660400" algn="l" defTabSz="914400" rtl="0" eaLnBrk="0" fontAlgn="base" latinLnBrk="0" hangingPunct="0">
              <a:lnSpc>
                <a:spcPct val="100000"/>
              </a:lnSpc>
              <a:spcBef>
                <a:spcPct val="0"/>
              </a:spcBef>
              <a:spcAft>
                <a:spcPct val="0"/>
              </a:spcAft>
              <a:buClrTx/>
              <a:buSzTx/>
              <a:buFontTx/>
              <a:buNone/>
              <a:tabLst>
                <a:tab pos="838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求此时应串入多大的制动电阻。</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660400" algn="l" defTabSz="914400" rtl="0" eaLnBrk="0" fontAlgn="base" latinLnBrk="0" hangingPunct="0">
              <a:lnSpc>
                <a:spcPct val="100000"/>
              </a:lnSpc>
              <a:spcBef>
                <a:spcPct val="0"/>
              </a:spcBef>
              <a:spcAft>
                <a:spcPct val="0"/>
              </a:spcAft>
              <a:buClrTx/>
              <a:buSzTx/>
              <a:buFontTx/>
              <a:buNone/>
              <a:tabLst>
                <a:tab pos="838200" algn="l"/>
              </a:tabLst>
            </a:pP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indent="660400"/>
            <a:r>
              <a:rPr lang="en-US" altLang="zh-CN" sz="2400" dirty="0">
                <a:latin typeface="黑体" panose="02010609060101010101" pitchFamily="49" charset="-122"/>
                <a:ea typeface="黑体" panose="02010609060101010101" pitchFamily="49" charset="-122"/>
                <a:cs typeface="Times New Roman" panose="02020603050405020304" pitchFamily="18" charset="0"/>
              </a:rPr>
              <a:t>2</a:t>
            </a:r>
            <a:r>
              <a:rPr lang="zh-CN" altLang="en-US" sz="2400" dirty="0">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反接制动中当转速降至</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时，换接到能耗制动停车。若换接</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p>
          <a:p>
            <a:pPr indent="660400"/>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时最大制动转矩也为</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，串入电阻应为多大？</a:t>
            </a:r>
            <a:endParaRPr kumimoji="0" lang="zh-CN" altLang="zh-CN" sz="2400" b="0" i="0" u="none" strike="noStrike" cap="none" normalizeH="0" baseline="0" dirty="0">
              <a:ln>
                <a:noFill/>
              </a:ln>
              <a:solidFill>
                <a:schemeClr val="tx1"/>
              </a:solidFill>
              <a:effectLst/>
            </a:endParaRPr>
          </a:p>
          <a:p>
            <a:pPr indent="660400"/>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indent="660400"/>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画出它们的机械特性。</a:t>
            </a:r>
            <a:endParaRPr kumimoji="0" lang="zh-CN" altLang="en-US" sz="2400" b="0" i="0" u="none" strike="noStrike" cap="none" normalizeH="0" baseline="0" dirty="0">
              <a:ln>
                <a:noFill/>
              </a:ln>
              <a:solidFill>
                <a:schemeClr val="tx1"/>
              </a:solidFill>
              <a:effectLst/>
            </a:endParaRPr>
          </a:p>
        </p:txBody>
      </p:sp>
      <p:sp>
        <p:nvSpPr>
          <p:cNvPr id="31" name="Rectangle 30">
            <a:extLst>
              <a:ext uri="{FF2B5EF4-FFF2-40B4-BE49-F238E27FC236}">
                <a16:creationId xmlns="" xmlns:a16="http://schemas.microsoft.com/office/drawing/2014/main" id="{EAD8E616-068E-457F-8F15-5CD257696E40}"/>
              </a:ext>
            </a:extLst>
          </p:cNvPr>
          <p:cNvSpPr>
            <a:spLocks noChangeArrowheads="1"/>
          </p:cNvSpPr>
          <p:nvPr/>
        </p:nvSpPr>
        <p:spPr bwMode="auto">
          <a:xfrm>
            <a:off x="58687" y="4417553"/>
            <a:ext cx="849463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838200" algn="l"/>
              </a:tabLst>
              <a:defRPr>
                <a:solidFill>
                  <a:schemeClr val="tx1"/>
                </a:solidFill>
                <a:latin typeface="Arial" panose="020B0604020202020204" pitchFamily="34" charset="0"/>
              </a:defRPr>
            </a:lvl1pPr>
            <a:lvl2pPr eaLnBrk="0" hangingPunct="0">
              <a:tabLst>
                <a:tab pos="838200" algn="l"/>
              </a:tabLst>
              <a:defRPr>
                <a:solidFill>
                  <a:schemeClr val="tx1"/>
                </a:solidFill>
                <a:latin typeface="Arial" panose="020B0604020202020204" pitchFamily="34" charset="0"/>
              </a:defRPr>
            </a:lvl2pPr>
            <a:lvl3pPr eaLnBrk="0" hangingPunct="0">
              <a:tabLst>
                <a:tab pos="838200" algn="l"/>
              </a:tabLst>
              <a:defRPr>
                <a:solidFill>
                  <a:schemeClr val="tx1"/>
                </a:solidFill>
                <a:latin typeface="Arial" panose="020B0604020202020204" pitchFamily="34" charset="0"/>
              </a:defRPr>
            </a:lvl3pPr>
            <a:lvl4pPr eaLnBrk="0" hangingPunct="0">
              <a:tabLst>
                <a:tab pos="838200" algn="l"/>
              </a:tabLst>
              <a:defRPr>
                <a:solidFill>
                  <a:schemeClr val="tx1"/>
                </a:solidFill>
                <a:latin typeface="Arial" panose="020B0604020202020204" pitchFamily="34" charset="0"/>
              </a:defRPr>
            </a:lvl4pPr>
            <a:lvl5pPr eaLnBrk="0" hangingPunct="0">
              <a:tabLst>
                <a:tab pos="838200" algn="l"/>
              </a:tabLst>
              <a:defRPr>
                <a:solidFill>
                  <a:schemeClr val="tx1"/>
                </a:solidFill>
                <a:latin typeface="Arial" panose="020B0604020202020204" pitchFamily="34" charset="0"/>
              </a:defRPr>
            </a:lvl5pPr>
            <a:lvl6pPr eaLnBrk="0" fontAlgn="base" hangingPunct="0">
              <a:spcBef>
                <a:spcPct val="0"/>
              </a:spcBef>
              <a:spcAft>
                <a:spcPct val="0"/>
              </a:spcAft>
              <a:tabLst>
                <a:tab pos="838200" algn="l"/>
              </a:tabLst>
              <a:defRPr>
                <a:solidFill>
                  <a:schemeClr val="tx1"/>
                </a:solidFill>
                <a:latin typeface="Arial" panose="020B0604020202020204" pitchFamily="34" charset="0"/>
              </a:defRPr>
            </a:lvl6pPr>
            <a:lvl7pPr eaLnBrk="0" fontAlgn="base" hangingPunct="0">
              <a:spcBef>
                <a:spcPct val="0"/>
              </a:spcBef>
              <a:spcAft>
                <a:spcPct val="0"/>
              </a:spcAft>
              <a:tabLst>
                <a:tab pos="838200" algn="l"/>
              </a:tabLst>
              <a:defRPr>
                <a:solidFill>
                  <a:schemeClr val="tx1"/>
                </a:solidFill>
                <a:latin typeface="Arial" panose="020B0604020202020204" pitchFamily="34" charset="0"/>
              </a:defRPr>
            </a:lvl7pPr>
            <a:lvl8pPr eaLnBrk="0" fontAlgn="base" hangingPunct="0">
              <a:spcBef>
                <a:spcPct val="0"/>
              </a:spcBef>
              <a:spcAft>
                <a:spcPct val="0"/>
              </a:spcAft>
              <a:tabLst>
                <a:tab pos="838200" algn="l"/>
              </a:tabLst>
              <a:defRPr>
                <a:solidFill>
                  <a:schemeClr val="tx1"/>
                </a:solidFill>
                <a:latin typeface="Arial" panose="020B0604020202020204" pitchFamily="34" charset="0"/>
              </a:defRPr>
            </a:lvl8pPr>
            <a:lvl9pPr eaLnBrk="0" fontAlgn="base" hangingPunct="0">
              <a:spcBef>
                <a:spcPct val="0"/>
              </a:spcBef>
              <a:spcAft>
                <a:spcPct val="0"/>
              </a:spcAft>
              <a:tabLst>
                <a:tab pos="838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解：</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、额定电动运行时，电势平衡方程           为</a:t>
            </a:r>
            <a:r>
              <a:rPr kumimoji="0" lang="zh-CN" altLang="en-US"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 xmlns:a16="http://schemas.microsoft.com/office/drawing/2014/main" id="{6F62E177-9C6D-4C6B-AB2F-D500D681443F}"/>
              </a:ext>
            </a:extLst>
          </p:cNvPr>
          <p:cNvSpPr>
            <a:spLocks noChangeArrowheads="1"/>
          </p:cNvSpPr>
          <p:nvPr/>
        </p:nvSpPr>
        <p:spPr bwMode="auto">
          <a:xfrm>
            <a:off x="418027" y="5383784"/>
            <a:ext cx="119135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反电势</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36" name="Rectangle 35">
            <a:extLst>
              <a:ext uri="{FF2B5EF4-FFF2-40B4-BE49-F238E27FC236}">
                <a16:creationId xmlns="" xmlns:a16="http://schemas.microsoft.com/office/drawing/2014/main" id="{887EB13B-8167-423D-B842-BF5AE66A6CDA}"/>
              </a:ext>
            </a:extLst>
          </p:cNvPr>
          <p:cNvSpPr>
            <a:spLocks noChangeArrowheads="1"/>
          </p:cNvSpPr>
          <p:nvPr/>
        </p:nvSpPr>
        <p:spPr bwMode="auto">
          <a:xfrm>
            <a:off x="9616" y="5976958"/>
            <a:ext cx="399500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838200" algn="l"/>
              </a:tabLst>
              <a:defRPr>
                <a:solidFill>
                  <a:schemeClr val="tx1"/>
                </a:solidFill>
                <a:latin typeface="Arial" panose="020B0604020202020204" pitchFamily="34" charset="0"/>
              </a:defRPr>
            </a:lvl1pPr>
            <a:lvl2pPr eaLnBrk="0" hangingPunct="0">
              <a:tabLst>
                <a:tab pos="838200" algn="l"/>
              </a:tabLst>
              <a:defRPr>
                <a:solidFill>
                  <a:schemeClr val="tx1"/>
                </a:solidFill>
                <a:latin typeface="Arial" panose="020B0604020202020204" pitchFamily="34" charset="0"/>
              </a:defRPr>
            </a:lvl2pPr>
            <a:lvl3pPr eaLnBrk="0" hangingPunct="0">
              <a:tabLst>
                <a:tab pos="838200" algn="l"/>
              </a:tabLst>
              <a:defRPr>
                <a:solidFill>
                  <a:schemeClr val="tx1"/>
                </a:solidFill>
                <a:latin typeface="Arial" panose="020B0604020202020204" pitchFamily="34" charset="0"/>
              </a:defRPr>
            </a:lvl3pPr>
            <a:lvl4pPr eaLnBrk="0" hangingPunct="0">
              <a:tabLst>
                <a:tab pos="838200" algn="l"/>
              </a:tabLst>
              <a:defRPr>
                <a:solidFill>
                  <a:schemeClr val="tx1"/>
                </a:solidFill>
                <a:latin typeface="Arial" panose="020B0604020202020204" pitchFamily="34" charset="0"/>
              </a:defRPr>
            </a:lvl4pPr>
            <a:lvl5pPr eaLnBrk="0" hangingPunct="0">
              <a:tabLst>
                <a:tab pos="838200" algn="l"/>
              </a:tabLst>
              <a:defRPr>
                <a:solidFill>
                  <a:schemeClr val="tx1"/>
                </a:solidFill>
                <a:latin typeface="Arial" panose="020B0604020202020204" pitchFamily="34" charset="0"/>
              </a:defRPr>
            </a:lvl5pPr>
            <a:lvl6pPr eaLnBrk="0" fontAlgn="base" hangingPunct="0">
              <a:spcBef>
                <a:spcPct val="0"/>
              </a:spcBef>
              <a:spcAft>
                <a:spcPct val="0"/>
              </a:spcAft>
              <a:tabLst>
                <a:tab pos="838200" algn="l"/>
              </a:tabLst>
              <a:defRPr>
                <a:solidFill>
                  <a:schemeClr val="tx1"/>
                </a:solidFill>
                <a:latin typeface="Arial" panose="020B0604020202020204" pitchFamily="34" charset="0"/>
              </a:defRPr>
            </a:lvl6pPr>
            <a:lvl7pPr eaLnBrk="0" fontAlgn="base" hangingPunct="0">
              <a:spcBef>
                <a:spcPct val="0"/>
              </a:spcBef>
              <a:spcAft>
                <a:spcPct val="0"/>
              </a:spcAft>
              <a:tabLst>
                <a:tab pos="838200" algn="l"/>
              </a:tabLst>
              <a:defRPr>
                <a:solidFill>
                  <a:schemeClr val="tx1"/>
                </a:solidFill>
                <a:latin typeface="Arial" panose="020B0604020202020204" pitchFamily="34" charset="0"/>
              </a:defRPr>
            </a:lvl7pPr>
            <a:lvl8pPr eaLnBrk="0" fontAlgn="base" hangingPunct="0">
              <a:spcBef>
                <a:spcPct val="0"/>
              </a:spcBef>
              <a:spcAft>
                <a:spcPct val="0"/>
              </a:spcAft>
              <a:tabLst>
                <a:tab pos="838200" algn="l"/>
              </a:tabLst>
              <a:defRPr>
                <a:solidFill>
                  <a:schemeClr val="tx1"/>
                </a:solidFill>
                <a:latin typeface="Arial" panose="020B0604020202020204" pitchFamily="34" charset="0"/>
              </a:defRPr>
            </a:lvl8pPr>
            <a:lvl9pPr eaLnBrk="0" fontAlgn="base" hangingPunct="0">
              <a:spcBef>
                <a:spcPct val="0"/>
              </a:spcBef>
              <a:spcAft>
                <a:spcPct val="0"/>
              </a:spcAft>
              <a:tabLst>
                <a:tab pos="838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（也可先算出电势常数</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Ce</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37">
            <a:extLst>
              <a:ext uri="{FF2B5EF4-FFF2-40B4-BE49-F238E27FC236}">
                <a16:creationId xmlns="" xmlns:a16="http://schemas.microsoft.com/office/drawing/2014/main" id="{22B811C5-6440-4387-ADEC-C6372FF4AD9B}"/>
              </a:ext>
            </a:extLst>
          </p:cNvPr>
          <p:cNvSpPr>
            <a:spLocks noChangeArrowheads="1"/>
          </p:cNvSpPr>
          <p:nvPr/>
        </p:nvSpPr>
        <p:spPr bwMode="auto">
          <a:xfrm>
            <a:off x="3746500" y="63616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838200" algn="l"/>
              </a:tabLst>
              <a:defRPr>
                <a:solidFill>
                  <a:schemeClr val="tx1"/>
                </a:solidFill>
                <a:latin typeface="Arial" panose="020B0604020202020204" pitchFamily="34" charset="0"/>
              </a:defRPr>
            </a:lvl1pPr>
            <a:lvl2pPr eaLnBrk="0" hangingPunct="0">
              <a:tabLst>
                <a:tab pos="838200" algn="l"/>
              </a:tabLst>
              <a:defRPr>
                <a:solidFill>
                  <a:schemeClr val="tx1"/>
                </a:solidFill>
                <a:latin typeface="Arial" panose="020B0604020202020204" pitchFamily="34" charset="0"/>
              </a:defRPr>
            </a:lvl2pPr>
            <a:lvl3pPr eaLnBrk="0" hangingPunct="0">
              <a:tabLst>
                <a:tab pos="838200" algn="l"/>
              </a:tabLst>
              <a:defRPr>
                <a:solidFill>
                  <a:schemeClr val="tx1"/>
                </a:solidFill>
                <a:latin typeface="Arial" panose="020B0604020202020204" pitchFamily="34" charset="0"/>
              </a:defRPr>
            </a:lvl3pPr>
            <a:lvl4pPr eaLnBrk="0" hangingPunct="0">
              <a:tabLst>
                <a:tab pos="838200" algn="l"/>
              </a:tabLst>
              <a:defRPr>
                <a:solidFill>
                  <a:schemeClr val="tx1"/>
                </a:solidFill>
                <a:latin typeface="Arial" panose="020B0604020202020204" pitchFamily="34" charset="0"/>
              </a:defRPr>
            </a:lvl4pPr>
            <a:lvl5pPr eaLnBrk="0" hangingPunct="0">
              <a:tabLst>
                <a:tab pos="838200" algn="l"/>
              </a:tabLst>
              <a:defRPr>
                <a:solidFill>
                  <a:schemeClr val="tx1"/>
                </a:solidFill>
                <a:latin typeface="Arial" panose="020B0604020202020204" pitchFamily="34" charset="0"/>
              </a:defRPr>
            </a:lvl5pPr>
            <a:lvl6pPr eaLnBrk="0" fontAlgn="base" hangingPunct="0">
              <a:spcBef>
                <a:spcPct val="0"/>
              </a:spcBef>
              <a:spcAft>
                <a:spcPct val="0"/>
              </a:spcAft>
              <a:tabLst>
                <a:tab pos="838200" algn="l"/>
              </a:tabLst>
              <a:defRPr>
                <a:solidFill>
                  <a:schemeClr val="tx1"/>
                </a:solidFill>
                <a:latin typeface="Arial" panose="020B0604020202020204" pitchFamily="34" charset="0"/>
              </a:defRPr>
            </a:lvl6pPr>
            <a:lvl7pPr eaLnBrk="0" fontAlgn="base" hangingPunct="0">
              <a:spcBef>
                <a:spcPct val="0"/>
              </a:spcBef>
              <a:spcAft>
                <a:spcPct val="0"/>
              </a:spcAft>
              <a:tabLst>
                <a:tab pos="838200" algn="l"/>
              </a:tabLst>
              <a:defRPr>
                <a:solidFill>
                  <a:schemeClr val="tx1"/>
                </a:solidFill>
                <a:latin typeface="Arial" panose="020B0604020202020204" pitchFamily="34" charset="0"/>
              </a:defRPr>
            </a:lvl7pPr>
            <a:lvl8pPr eaLnBrk="0" fontAlgn="base" hangingPunct="0">
              <a:spcBef>
                <a:spcPct val="0"/>
              </a:spcBef>
              <a:spcAft>
                <a:spcPct val="0"/>
              </a:spcAft>
              <a:tabLst>
                <a:tab pos="838200" algn="l"/>
              </a:tabLst>
              <a:defRPr>
                <a:solidFill>
                  <a:schemeClr val="tx1"/>
                </a:solidFill>
                <a:latin typeface="Arial" panose="020B0604020202020204" pitchFamily="34" charset="0"/>
              </a:defRPr>
            </a:lvl8pPr>
            <a:lvl9pPr eaLnBrk="0" fontAlgn="base" hangingPunct="0">
              <a:spcBef>
                <a:spcPct val="0"/>
              </a:spcBef>
              <a:spcAft>
                <a:spcPct val="0"/>
              </a:spcAft>
              <a:tabLst>
                <a:tab pos="838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40">
            <a:extLst>
              <a:ext uri="{FF2B5EF4-FFF2-40B4-BE49-F238E27FC236}">
                <a16:creationId xmlns="" xmlns:a16="http://schemas.microsoft.com/office/drawing/2014/main" id="{0BEB6CEB-A4EE-49BA-936A-67E15E78B47B}"/>
              </a:ext>
            </a:extLst>
          </p:cNvPr>
          <p:cNvSpPr>
            <a:spLocks noChangeArrowheads="1"/>
          </p:cNvSpPr>
          <p:nvPr/>
        </p:nvSpPr>
        <p:spPr bwMode="auto">
          <a:xfrm>
            <a:off x="609600" y="830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1">
            <a:extLst>
              <a:ext uri="{FF2B5EF4-FFF2-40B4-BE49-F238E27FC236}">
                <a16:creationId xmlns="" xmlns:a16="http://schemas.microsoft.com/office/drawing/2014/main" id="{073BDFBC-DCC8-46A3-9D06-B6AF4D57613F}"/>
              </a:ext>
            </a:extLst>
          </p:cNvPr>
          <p:cNvSpPr>
            <a:spLocks noChangeArrowheads="1"/>
          </p:cNvSpPr>
          <p:nvPr/>
        </p:nvSpPr>
        <p:spPr bwMode="auto">
          <a:xfrm>
            <a:off x="0" y="88074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Rectangle 42">
            <a:extLst>
              <a:ext uri="{FF2B5EF4-FFF2-40B4-BE49-F238E27FC236}">
                <a16:creationId xmlns="" xmlns:a16="http://schemas.microsoft.com/office/drawing/2014/main" id="{2D37A670-F4CA-485F-9C3C-904AD58EB989}"/>
              </a:ext>
            </a:extLst>
          </p:cNvPr>
          <p:cNvSpPr>
            <a:spLocks noChangeArrowheads="1"/>
          </p:cNvSpPr>
          <p:nvPr/>
        </p:nvSpPr>
        <p:spPr bwMode="auto">
          <a:xfrm>
            <a:off x="609600" y="9480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 xmlns:a16="http://schemas.microsoft.com/office/drawing/2014/main" id="{7A7BD284-F752-4B15-B58B-6D158FD0F2B4}"/>
              </a:ext>
            </a:extLst>
          </p:cNvPr>
          <p:cNvSpPr txBox="1"/>
          <p:nvPr/>
        </p:nvSpPr>
        <p:spPr>
          <a:xfrm>
            <a:off x="4086860" y="1229668"/>
            <a:ext cx="1415772" cy="461665"/>
          </a:xfrm>
          <a:prstGeom prst="rect">
            <a:avLst/>
          </a:prstGeom>
          <a:noFill/>
        </p:spPr>
        <p:txBody>
          <a:bodyPr wrap="none" rtlCol="0">
            <a:spAutoFit/>
          </a:bodyPr>
          <a:lstStyle/>
          <a:p>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。试求：</a:t>
            </a:r>
            <a:endParaRPr kumimoji="0" lang="zh-CN" altLang="zh-CN" sz="2400" b="0" i="0" u="none" strike="noStrike" cap="none" normalizeH="0" baseline="0" dirty="0">
              <a:ln>
                <a:noFill/>
              </a:ln>
              <a:solidFill>
                <a:schemeClr val="tx1"/>
              </a:solidFill>
              <a:effectLst/>
            </a:endParaRPr>
          </a:p>
        </p:txBody>
      </p:sp>
      <p:sp>
        <p:nvSpPr>
          <p:cNvPr id="12" name="灯片编号占位符 11"/>
          <p:cNvSpPr>
            <a:spLocks noGrp="1"/>
          </p:cNvSpPr>
          <p:nvPr>
            <p:ph type="sldNum" sz="quarter" idx="12"/>
          </p:nvPr>
        </p:nvSpPr>
        <p:spPr/>
        <p:txBody>
          <a:bodyPr/>
          <a:lstStyle/>
          <a:p>
            <a:fld id="{76D830B0-DF59-4281-898F-AF208100B213}" type="slidenum">
              <a:rPr lang="en-US" altLang="zh-CN" smtClean="0"/>
              <a:pPr/>
              <a:t>41</a:t>
            </a:fld>
            <a:endParaRPr lang="en-US" altLang="zh-CN"/>
          </a:p>
        </p:txBody>
      </p:sp>
    </p:spTree>
    <p:extLst>
      <p:ext uri="{BB962C8B-B14F-4D97-AF65-F5344CB8AC3E}">
        <p14:creationId xmlns:p14="http://schemas.microsoft.com/office/powerpoint/2010/main" val="1816746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86F95BC9-030D-452C-887F-269B18EA42BE}"/>
              </a:ext>
            </a:extLst>
          </p:cNvPr>
          <p:cNvSpPr txBox="1"/>
          <p:nvPr/>
        </p:nvSpPr>
        <p:spPr>
          <a:xfrm>
            <a:off x="467544" y="2852936"/>
            <a:ext cx="8208912"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〖注：因</a:t>
            </a: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反接制动</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，按电动机惯例列方程后，</a:t>
            </a:r>
            <a:r>
              <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U</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应取负值</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代入；</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此时电动机工作在</a:t>
            </a:r>
            <a:r>
              <a:rPr kumimoji="0" lang="en-US" altLang="zh-CN" sz="2400" b="0" i="0" u="none" strike="noStrike" cap="none" normalizeH="0" baseline="0" dirty="0">
                <a:ln>
                  <a:noFill/>
                </a:ln>
                <a:solidFill>
                  <a:srgbClr val="FF00FF"/>
                </a:solidFill>
                <a:effectLst/>
                <a:latin typeface="Times New Roman" panose="02020603050405020304" pitchFamily="18" charset="0"/>
                <a:ea typeface="黑体" panose="02010609060101010101" pitchFamily="49" charset="-122"/>
                <a:cs typeface="Times New Roman" panose="02020603050405020304" pitchFamily="18" charset="0"/>
              </a:rPr>
              <a:t>II</a:t>
            </a:r>
            <a:r>
              <a:rPr kumimoji="0" lang="zh-CN" altLang="en-US" sz="2400" b="0"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象限</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T</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1" i="0" u="none" strike="noStrike" cap="none" normalizeH="0" baseline="0" dirty="0" err="1">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Ia</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也应取负值</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代入；</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此时</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仍为正，故</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反电势取正</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值代入</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4" name="对象 3">
            <a:extLst>
              <a:ext uri="{FF2B5EF4-FFF2-40B4-BE49-F238E27FC236}">
                <a16:creationId xmlns="" xmlns:a16="http://schemas.microsoft.com/office/drawing/2014/main" id="{7DC0464D-2110-4FE0-A076-ADE5ED346C99}"/>
              </a:ext>
            </a:extLst>
          </p:cNvPr>
          <p:cNvGraphicFramePr>
            <a:graphicFrameLocks noChangeAspect="1"/>
          </p:cNvGraphicFramePr>
          <p:nvPr>
            <p:extLst>
              <p:ext uri="{D42A27DB-BD31-4B8C-83A1-F6EECF244321}">
                <p14:modId xmlns:p14="http://schemas.microsoft.com/office/powerpoint/2010/main" val="3762059578"/>
              </p:ext>
            </p:extLst>
          </p:nvPr>
        </p:nvGraphicFramePr>
        <p:xfrm>
          <a:off x="318716" y="1376199"/>
          <a:ext cx="114300" cy="215900"/>
        </p:xfrm>
        <a:graphic>
          <a:graphicData uri="http://schemas.openxmlformats.org/presentationml/2006/ole">
            <mc:AlternateContent xmlns:mc="http://schemas.openxmlformats.org/markup-compatibility/2006">
              <mc:Choice xmlns:v="urn:schemas-microsoft-com:vml" Requires="v">
                <p:oleObj spid="_x0000_s35898" r:id="rId3" imgW="114151" imgH="215619" progId="Equation.3">
                  <p:embed/>
                </p:oleObj>
              </mc:Choice>
              <mc:Fallback>
                <p:oleObj r:id="rId3" imgW="114151" imgH="215619" progId="Equation.3">
                  <p:embed/>
                  <p:pic>
                    <p:nvPicPr>
                      <p:cNvPr id="12" name="对象 11">
                        <a:extLst>
                          <a:ext uri="{FF2B5EF4-FFF2-40B4-BE49-F238E27FC236}">
                            <a16:creationId xmlns="" xmlns:a16="http://schemas.microsoft.com/office/drawing/2014/main" id="{8B952A0B-9E66-4041-A5E1-D92B5117D7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16" y="1376199"/>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 xmlns:a16="http://schemas.microsoft.com/office/drawing/2014/main" id="{1D461C3E-9304-407E-B444-727F9414B171}"/>
              </a:ext>
            </a:extLst>
          </p:cNvPr>
          <p:cNvGraphicFramePr>
            <a:graphicFrameLocks noChangeAspect="1"/>
          </p:cNvGraphicFramePr>
          <p:nvPr>
            <p:extLst>
              <p:ext uri="{D42A27DB-BD31-4B8C-83A1-F6EECF244321}">
                <p14:modId xmlns:p14="http://schemas.microsoft.com/office/powerpoint/2010/main" val="3860603472"/>
              </p:ext>
            </p:extLst>
          </p:nvPr>
        </p:nvGraphicFramePr>
        <p:xfrm>
          <a:off x="318716" y="2538249"/>
          <a:ext cx="114300" cy="215900"/>
        </p:xfrm>
        <a:graphic>
          <a:graphicData uri="http://schemas.openxmlformats.org/presentationml/2006/ole">
            <mc:AlternateContent xmlns:mc="http://schemas.openxmlformats.org/markup-compatibility/2006">
              <mc:Choice xmlns:v="urn:schemas-microsoft-com:vml" Requires="v">
                <p:oleObj spid="_x0000_s35899" r:id="rId5" imgW="114151" imgH="215619" progId="Equation.3">
                  <p:embed/>
                </p:oleObj>
              </mc:Choice>
              <mc:Fallback>
                <p:oleObj r:id="rId5" imgW="114151" imgH="215619" progId="Equation.3">
                  <p:embed/>
                  <p:pic>
                    <p:nvPicPr>
                      <p:cNvPr id="14" name="对象 13">
                        <a:extLst>
                          <a:ext uri="{FF2B5EF4-FFF2-40B4-BE49-F238E27FC236}">
                            <a16:creationId xmlns="" xmlns:a16="http://schemas.microsoft.com/office/drawing/2014/main" id="{EB7FA919-05A4-41A4-8367-A7B602625E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16" y="2538249"/>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 xmlns:a16="http://schemas.microsoft.com/office/drawing/2014/main" id="{02723BCC-EA9E-43AA-B87F-88567D4D41BC}"/>
              </a:ext>
            </a:extLst>
          </p:cNvPr>
          <p:cNvGraphicFramePr>
            <a:graphicFrameLocks noChangeAspect="1"/>
          </p:cNvGraphicFramePr>
          <p:nvPr>
            <p:extLst>
              <p:ext uri="{D42A27DB-BD31-4B8C-83A1-F6EECF244321}">
                <p14:modId xmlns:p14="http://schemas.microsoft.com/office/powerpoint/2010/main" val="647647855"/>
              </p:ext>
            </p:extLst>
          </p:nvPr>
        </p:nvGraphicFramePr>
        <p:xfrm>
          <a:off x="318716" y="2754149"/>
          <a:ext cx="114300" cy="215900"/>
        </p:xfrm>
        <a:graphic>
          <a:graphicData uri="http://schemas.openxmlformats.org/presentationml/2006/ole">
            <mc:AlternateContent xmlns:mc="http://schemas.openxmlformats.org/markup-compatibility/2006">
              <mc:Choice xmlns:v="urn:schemas-microsoft-com:vml" Requires="v">
                <p:oleObj spid="_x0000_s35900" r:id="rId6" imgW="114151" imgH="215619" progId="Equation.3">
                  <p:embed/>
                </p:oleObj>
              </mc:Choice>
              <mc:Fallback>
                <p:oleObj r:id="rId6" imgW="114151" imgH="215619" progId="Equation.3">
                  <p:embed/>
                  <p:pic>
                    <p:nvPicPr>
                      <p:cNvPr id="15" name="对象 14">
                        <a:extLst>
                          <a:ext uri="{FF2B5EF4-FFF2-40B4-BE49-F238E27FC236}">
                            <a16:creationId xmlns="" xmlns:a16="http://schemas.microsoft.com/office/drawing/2014/main" id="{E0DA6A7C-22C2-4B28-A586-5FC37A83B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16" y="2754149"/>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 xmlns:a16="http://schemas.microsoft.com/office/drawing/2014/main" id="{33E95C30-6A41-4F61-9A01-53EA83DE3C03}"/>
              </a:ext>
            </a:extLst>
          </p:cNvPr>
          <p:cNvGraphicFramePr>
            <a:graphicFrameLocks noChangeAspect="1"/>
          </p:cNvGraphicFramePr>
          <p:nvPr>
            <p:extLst>
              <p:ext uri="{D42A27DB-BD31-4B8C-83A1-F6EECF244321}">
                <p14:modId xmlns:p14="http://schemas.microsoft.com/office/powerpoint/2010/main" val="549655607"/>
              </p:ext>
            </p:extLst>
          </p:nvPr>
        </p:nvGraphicFramePr>
        <p:xfrm>
          <a:off x="7082180" y="1035021"/>
          <a:ext cx="1181100" cy="438150"/>
        </p:xfrm>
        <a:graphic>
          <a:graphicData uri="http://schemas.openxmlformats.org/presentationml/2006/ole">
            <mc:AlternateContent xmlns:mc="http://schemas.openxmlformats.org/markup-compatibility/2006">
              <mc:Choice xmlns:v="urn:schemas-microsoft-com:vml" Requires="v">
                <p:oleObj spid="_x0000_s35901" r:id="rId7" imgW="609600" imgH="228600" progId="Equation.3">
                  <p:embed/>
                </p:oleObj>
              </mc:Choice>
              <mc:Fallback>
                <p:oleObj r:id="rId7" imgW="609600" imgH="228600" progId="Equation.3">
                  <p:embed/>
                  <p:pic>
                    <p:nvPicPr>
                      <p:cNvPr id="16" name="对象 15">
                        <a:extLst>
                          <a:ext uri="{FF2B5EF4-FFF2-40B4-BE49-F238E27FC236}">
                            <a16:creationId xmlns="" xmlns:a16="http://schemas.microsoft.com/office/drawing/2014/main" id="{D7E69A48-4856-4F75-8785-912BDF7965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180" y="1035021"/>
                        <a:ext cx="11811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 xmlns:a16="http://schemas.microsoft.com/office/drawing/2014/main" id="{36671A25-D4AD-443B-A0BA-C33576E7216B}"/>
              </a:ext>
            </a:extLst>
          </p:cNvPr>
          <p:cNvGraphicFramePr>
            <a:graphicFrameLocks noChangeAspect="1"/>
          </p:cNvGraphicFramePr>
          <p:nvPr>
            <p:extLst>
              <p:ext uri="{D42A27DB-BD31-4B8C-83A1-F6EECF244321}">
                <p14:modId xmlns:p14="http://schemas.microsoft.com/office/powerpoint/2010/main" val="3809180720"/>
              </p:ext>
            </p:extLst>
          </p:nvPr>
        </p:nvGraphicFramePr>
        <p:xfrm>
          <a:off x="318716" y="3408199"/>
          <a:ext cx="114300" cy="215900"/>
        </p:xfrm>
        <a:graphic>
          <a:graphicData uri="http://schemas.openxmlformats.org/presentationml/2006/ole">
            <mc:AlternateContent xmlns:mc="http://schemas.openxmlformats.org/markup-compatibility/2006">
              <mc:Choice xmlns:v="urn:schemas-microsoft-com:vml" Requires="v">
                <p:oleObj spid="_x0000_s35902" r:id="rId9" imgW="114151" imgH="215619" progId="Equation.3">
                  <p:embed/>
                </p:oleObj>
              </mc:Choice>
              <mc:Fallback>
                <p:oleObj r:id="rId9" imgW="114151" imgH="215619" progId="Equation.3">
                  <p:embed/>
                  <p:pic>
                    <p:nvPicPr>
                      <p:cNvPr id="17" name="对象 16">
                        <a:extLst>
                          <a:ext uri="{FF2B5EF4-FFF2-40B4-BE49-F238E27FC236}">
                            <a16:creationId xmlns="" xmlns:a16="http://schemas.microsoft.com/office/drawing/2014/main" id="{0990B278-D480-47B2-A081-F4DE88114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16" y="3408199"/>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a:extLst>
              <a:ext uri="{FF2B5EF4-FFF2-40B4-BE49-F238E27FC236}">
                <a16:creationId xmlns="" xmlns:a16="http://schemas.microsoft.com/office/drawing/2014/main" id="{5E52B926-3102-4AE2-9A6F-292B339889BD}"/>
              </a:ext>
            </a:extLst>
          </p:cNvPr>
          <p:cNvGraphicFramePr>
            <a:graphicFrameLocks noChangeAspect="1"/>
          </p:cNvGraphicFramePr>
          <p:nvPr>
            <p:extLst>
              <p:ext uri="{D42A27DB-BD31-4B8C-83A1-F6EECF244321}">
                <p14:modId xmlns:p14="http://schemas.microsoft.com/office/powerpoint/2010/main" val="907749548"/>
              </p:ext>
            </p:extLst>
          </p:nvPr>
        </p:nvGraphicFramePr>
        <p:xfrm>
          <a:off x="5496585" y="1423971"/>
          <a:ext cx="1352550" cy="463550"/>
        </p:xfrm>
        <a:graphic>
          <a:graphicData uri="http://schemas.openxmlformats.org/presentationml/2006/ole">
            <mc:AlternateContent xmlns:mc="http://schemas.openxmlformats.org/markup-compatibility/2006">
              <mc:Choice xmlns:v="urn:schemas-microsoft-com:vml" Requires="v">
                <p:oleObj spid="_x0000_s35903" r:id="rId10" imgW="660400" imgH="228600" progId="Equation.3">
                  <p:embed/>
                </p:oleObj>
              </mc:Choice>
              <mc:Fallback>
                <p:oleObj r:id="rId10" imgW="660400" imgH="228600" progId="Equation.3">
                  <p:embed/>
                  <p:pic>
                    <p:nvPicPr>
                      <p:cNvPr id="18" name="对象 17">
                        <a:extLst>
                          <a:ext uri="{FF2B5EF4-FFF2-40B4-BE49-F238E27FC236}">
                            <a16:creationId xmlns="" xmlns:a16="http://schemas.microsoft.com/office/drawing/2014/main" id="{54A9D9FC-E4D7-4C7A-860C-BE38A54EA2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96585" y="1423971"/>
                        <a:ext cx="13525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a:extLst>
              <a:ext uri="{FF2B5EF4-FFF2-40B4-BE49-F238E27FC236}">
                <a16:creationId xmlns="" xmlns:a16="http://schemas.microsoft.com/office/drawing/2014/main" id="{F1F5519B-0FE4-4847-ADF8-84BECA33DF97}"/>
              </a:ext>
            </a:extLst>
          </p:cNvPr>
          <p:cNvGraphicFramePr>
            <a:graphicFrameLocks noChangeAspect="1"/>
          </p:cNvGraphicFramePr>
          <p:nvPr>
            <p:extLst>
              <p:ext uri="{D42A27DB-BD31-4B8C-83A1-F6EECF244321}">
                <p14:modId xmlns:p14="http://schemas.microsoft.com/office/powerpoint/2010/main" val="3801109610"/>
              </p:ext>
            </p:extLst>
          </p:nvPr>
        </p:nvGraphicFramePr>
        <p:xfrm>
          <a:off x="928316" y="1781605"/>
          <a:ext cx="2670020" cy="427853"/>
        </p:xfrm>
        <a:graphic>
          <a:graphicData uri="http://schemas.openxmlformats.org/presentationml/2006/ole">
            <mc:AlternateContent xmlns:mc="http://schemas.openxmlformats.org/markup-compatibility/2006">
              <mc:Choice xmlns:v="urn:schemas-microsoft-com:vml" Requires="v">
                <p:oleObj spid="_x0000_s35904" r:id="rId12" imgW="1397000" imgH="228600" progId="Equation.3">
                  <p:embed/>
                </p:oleObj>
              </mc:Choice>
              <mc:Fallback>
                <p:oleObj r:id="rId12" imgW="1397000" imgH="228600" progId="Equation.3">
                  <p:embed/>
                  <p:pic>
                    <p:nvPicPr>
                      <p:cNvPr id="20" name="对象 19">
                        <a:extLst>
                          <a:ext uri="{FF2B5EF4-FFF2-40B4-BE49-F238E27FC236}">
                            <a16:creationId xmlns="" xmlns:a16="http://schemas.microsoft.com/office/drawing/2014/main" id="{EC6A3E23-BDAF-4D2E-A173-6EB76629A91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8316" y="1781605"/>
                        <a:ext cx="2670020" cy="427853"/>
                      </a:xfrm>
                      <a:prstGeom prst="rect">
                        <a:avLst/>
                      </a:prstGeom>
                      <a:noFill/>
                    </p:spPr>
                  </p:pic>
                </p:oleObj>
              </mc:Fallback>
            </mc:AlternateContent>
          </a:graphicData>
        </a:graphic>
      </p:graphicFrame>
      <p:graphicFrame>
        <p:nvGraphicFramePr>
          <p:cNvPr id="11" name="对象 10">
            <a:extLst>
              <a:ext uri="{FF2B5EF4-FFF2-40B4-BE49-F238E27FC236}">
                <a16:creationId xmlns="" xmlns:a16="http://schemas.microsoft.com/office/drawing/2014/main" id="{6D14D7B4-E42B-4D4C-92A0-B6B6F7CCC31E}"/>
              </a:ext>
            </a:extLst>
          </p:cNvPr>
          <p:cNvGraphicFramePr>
            <a:graphicFrameLocks noChangeAspect="1"/>
          </p:cNvGraphicFramePr>
          <p:nvPr>
            <p:extLst>
              <p:ext uri="{D42A27DB-BD31-4B8C-83A1-F6EECF244321}">
                <p14:modId xmlns:p14="http://schemas.microsoft.com/office/powerpoint/2010/main" val="3682425572"/>
              </p:ext>
            </p:extLst>
          </p:nvPr>
        </p:nvGraphicFramePr>
        <p:xfrm>
          <a:off x="692105" y="2114928"/>
          <a:ext cx="7788631" cy="779620"/>
        </p:xfrm>
        <a:graphic>
          <a:graphicData uri="http://schemas.openxmlformats.org/presentationml/2006/ole">
            <mc:AlternateContent xmlns:mc="http://schemas.openxmlformats.org/markup-compatibility/2006">
              <mc:Choice xmlns:v="urn:schemas-microsoft-com:vml" Requires="v">
                <p:oleObj spid="_x0000_s35905" r:id="rId14" imgW="3987800" imgH="431800" progId="Equation.3">
                  <p:embed/>
                </p:oleObj>
              </mc:Choice>
              <mc:Fallback>
                <p:oleObj r:id="rId14" imgW="3987800" imgH="431800" progId="Equation.3">
                  <p:embed/>
                  <p:pic>
                    <p:nvPicPr>
                      <p:cNvPr id="22" name="对象 21">
                        <a:extLst>
                          <a:ext uri="{FF2B5EF4-FFF2-40B4-BE49-F238E27FC236}">
                            <a16:creationId xmlns="" xmlns:a16="http://schemas.microsoft.com/office/drawing/2014/main" id="{1ACB6A21-08DD-44E7-9F72-E465E0B09D8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2105" y="2114928"/>
                        <a:ext cx="7788631" cy="779620"/>
                      </a:xfrm>
                      <a:prstGeom prst="rect">
                        <a:avLst/>
                      </a:prstGeom>
                      <a:noFill/>
                    </p:spPr>
                  </p:pic>
                </p:oleObj>
              </mc:Fallback>
            </mc:AlternateContent>
          </a:graphicData>
        </a:graphic>
      </p:graphicFrame>
      <p:sp>
        <p:nvSpPr>
          <p:cNvPr id="12" name="Rectangle 34">
            <a:extLst>
              <a:ext uri="{FF2B5EF4-FFF2-40B4-BE49-F238E27FC236}">
                <a16:creationId xmlns="" xmlns:a16="http://schemas.microsoft.com/office/drawing/2014/main" id="{465AB5F2-7171-405E-BA58-6B1480C94AB8}"/>
              </a:ext>
            </a:extLst>
          </p:cNvPr>
          <p:cNvSpPr>
            <a:spLocks noChangeArrowheads="1"/>
          </p:cNvSpPr>
          <p:nvPr/>
        </p:nvSpPr>
        <p:spPr bwMode="auto">
          <a:xfrm>
            <a:off x="235836" y="211822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36">
            <a:extLst>
              <a:ext uri="{FF2B5EF4-FFF2-40B4-BE49-F238E27FC236}">
                <a16:creationId xmlns="" xmlns:a16="http://schemas.microsoft.com/office/drawing/2014/main" id="{354B3B56-55B4-4BBD-8530-9DB40AC3A2FF}"/>
              </a:ext>
            </a:extLst>
          </p:cNvPr>
          <p:cNvSpPr>
            <a:spLocks noChangeArrowheads="1"/>
          </p:cNvSpPr>
          <p:nvPr/>
        </p:nvSpPr>
        <p:spPr bwMode="auto">
          <a:xfrm>
            <a:off x="-684584" y="980728"/>
            <a:ext cx="787908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他励：电枢电流与转矩成正比，故最大制动电流为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4" name="Rectangle 38">
            <a:extLst>
              <a:ext uri="{FF2B5EF4-FFF2-40B4-BE49-F238E27FC236}">
                <a16:creationId xmlns="" xmlns:a16="http://schemas.microsoft.com/office/drawing/2014/main" id="{8457990B-0D1E-4BA3-963C-A36783EF322C}"/>
              </a:ext>
            </a:extLst>
          </p:cNvPr>
          <p:cNvSpPr>
            <a:spLocks noChangeArrowheads="1"/>
          </p:cNvSpPr>
          <p:nvPr/>
        </p:nvSpPr>
        <p:spPr bwMode="auto">
          <a:xfrm>
            <a:off x="171317" y="1345878"/>
            <a:ext cx="522611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反接时电枢串入电阻</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Rc</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，电源电压为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5" name="Rectangle 39">
            <a:extLst>
              <a:ext uri="{FF2B5EF4-FFF2-40B4-BE49-F238E27FC236}">
                <a16:creationId xmlns="" xmlns:a16="http://schemas.microsoft.com/office/drawing/2014/main" id="{D9E51F6B-E0E6-435F-957A-D88B8639C63B}"/>
              </a:ext>
            </a:extLst>
          </p:cNvPr>
          <p:cNvSpPr>
            <a:spLocks noChangeArrowheads="1"/>
          </p:cNvSpPr>
          <p:nvPr/>
        </p:nvSpPr>
        <p:spPr bwMode="auto">
          <a:xfrm>
            <a:off x="6849135" y="1361673"/>
            <a:ext cx="110799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838200" algn="l"/>
              </a:tabLst>
              <a:defRPr>
                <a:solidFill>
                  <a:schemeClr val="tx1"/>
                </a:solidFill>
                <a:latin typeface="Arial" panose="020B0604020202020204" pitchFamily="34" charset="0"/>
              </a:defRPr>
            </a:lvl1pPr>
            <a:lvl2pPr eaLnBrk="0" hangingPunct="0">
              <a:tabLst>
                <a:tab pos="838200" algn="l"/>
              </a:tabLst>
              <a:defRPr>
                <a:solidFill>
                  <a:schemeClr val="tx1"/>
                </a:solidFill>
                <a:latin typeface="Arial" panose="020B0604020202020204" pitchFamily="34" charset="0"/>
              </a:defRPr>
            </a:lvl2pPr>
            <a:lvl3pPr eaLnBrk="0" hangingPunct="0">
              <a:tabLst>
                <a:tab pos="838200" algn="l"/>
              </a:tabLst>
              <a:defRPr>
                <a:solidFill>
                  <a:schemeClr val="tx1"/>
                </a:solidFill>
                <a:latin typeface="Arial" panose="020B0604020202020204" pitchFamily="34" charset="0"/>
              </a:defRPr>
            </a:lvl3pPr>
            <a:lvl4pPr eaLnBrk="0" hangingPunct="0">
              <a:tabLst>
                <a:tab pos="838200" algn="l"/>
              </a:tabLst>
              <a:defRPr>
                <a:solidFill>
                  <a:schemeClr val="tx1"/>
                </a:solidFill>
                <a:latin typeface="Arial" panose="020B0604020202020204" pitchFamily="34" charset="0"/>
              </a:defRPr>
            </a:lvl4pPr>
            <a:lvl5pPr eaLnBrk="0" hangingPunct="0">
              <a:tabLst>
                <a:tab pos="838200" algn="l"/>
              </a:tabLst>
              <a:defRPr>
                <a:solidFill>
                  <a:schemeClr val="tx1"/>
                </a:solidFill>
                <a:latin typeface="Arial" panose="020B0604020202020204" pitchFamily="34" charset="0"/>
              </a:defRPr>
            </a:lvl5pPr>
            <a:lvl6pPr eaLnBrk="0" fontAlgn="base" hangingPunct="0">
              <a:spcBef>
                <a:spcPct val="0"/>
              </a:spcBef>
              <a:spcAft>
                <a:spcPct val="0"/>
              </a:spcAft>
              <a:tabLst>
                <a:tab pos="838200" algn="l"/>
              </a:tabLst>
              <a:defRPr>
                <a:solidFill>
                  <a:schemeClr val="tx1"/>
                </a:solidFill>
                <a:latin typeface="Arial" panose="020B0604020202020204" pitchFamily="34" charset="0"/>
              </a:defRPr>
            </a:lvl6pPr>
            <a:lvl7pPr eaLnBrk="0" fontAlgn="base" hangingPunct="0">
              <a:spcBef>
                <a:spcPct val="0"/>
              </a:spcBef>
              <a:spcAft>
                <a:spcPct val="0"/>
              </a:spcAft>
              <a:tabLst>
                <a:tab pos="838200" algn="l"/>
              </a:tabLst>
              <a:defRPr>
                <a:solidFill>
                  <a:schemeClr val="tx1"/>
                </a:solidFill>
                <a:latin typeface="Arial" panose="020B0604020202020204" pitchFamily="34" charset="0"/>
              </a:defRPr>
            </a:lvl7pPr>
            <a:lvl8pPr eaLnBrk="0" fontAlgn="base" hangingPunct="0">
              <a:spcBef>
                <a:spcPct val="0"/>
              </a:spcBef>
              <a:spcAft>
                <a:spcPct val="0"/>
              </a:spcAft>
              <a:tabLst>
                <a:tab pos="838200" algn="l"/>
              </a:tabLst>
              <a:defRPr>
                <a:solidFill>
                  <a:schemeClr val="tx1"/>
                </a:solidFill>
                <a:latin typeface="Arial" panose="020B0604020202020204" pitchFamily="34" charset="0"/>
              </a:defRPr>
            </a:lvl8pPr>
            <a:lvl9pPr eaLnBrk="0" fontAlgn="base" hangingPunct="0">
              <a:spcBef>
                <a:spcPct val="0"/>
              </a:spcBef>
              <a:spcAft>
                <a:spcPct val="0"/>
              </a:spcAft>
              <a:tabLst>
                <a:tab pos="838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，则有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灯片编号占位符 1"/>
          <p:cNvSpPr>
            <a:spLocks noGrp="1"/>
          </p:cNvSpPr>
          <p:nvPr>
            <p:ph type="sldNum" sz="quarter" idx="12"/>
          </p:nvPr>
        </p:nvSpPr>
        <p:spPr/>
        <p:txBody>
          <a:bodyPr/>
          <a:lstStyle/>
          <a:p>
            <a:fld id="{76D830B0-DF59-4281-898F-AF208100B213}" type="slidenum">
              <a:rPr lang="en-US" altLang="zh-CN" smtClean="0"/>
              <a:pPr/>
              <a:t>42</a:t>
            </a:fld>
            <a:endParaRPr lang="en-US" altLang="zh-CN"/>
          </a:p>
        </p:txBody>
      </p:sp>
    </p:spTree>
    <p:extLst>
      <p:ext uri="{BB962C8B-B14F-4D97-AF65-F5344CB8AC3E}">
        <p14:creationId xmlns:p14="http://schemas.microsoft.com/office/powerpoint/2010/main" val="24382773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0403CE0C-91C6-4A0C-BE61-3DA5E183A1AA}"/>
              </a:ext>
            </a:extLst>
          </p:cNvPr>
          <p:cNvGraphicFramePr>
            <a:graphicFrameLocks noChangeAspect="1"/>
          </p:cNvGraphicFramePr>
          <p:nvPr>
            <p:extLst>
              <p:ext uri="{D42A27DB-BD31-4B8C-83A1-F6EECF244321}">
                <p14:modId xmlns:p14="http://schemas.microsoft.com/office/powerpoint/2010/main" val="1805542737"/>
              </p:ext>
            </p:extLst>
          </p:nvPr>
        </p:nvGraphicFramePr>
        <p:xfrm>
          <a:off x="16713" y="980852"/>
          <a:ext cx="114300" cy="215900"/>
        </p:xfrm>
        <a:graphic>
          <a:graphicData uri="http://schemas.openxmlformats.org/presentationml/2006/ole">
            <mc:AlternateContent xmlns:mc="http://schemas.openxmlformats.org/markup-compatibility/2006">
              <mc:Choice xmlns:v="urn:schemas-microsoft-com:vml" Requires="v">
                <p:oleObj spid="_x0000_s36943" r:id="rId3" imgW="114151" imgH="215619" progId="Equation.3">
                  <p:embed/>
                </p:oleObj>
              </mc:Choice>
              <mc:Fallback>
                <p:oleObj r:id="rId3" imgW="114151" imgH="21561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3" y="980852"/>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 xmlns:a16="http://schemas.microsoft.com/office/drawing/2014/main" id="{2DC54CBF-615E-43E0-BFF9-7B0AF8FF8662}"/>
              </a:ext>
            </a:extLst>
          </p:cNvPr>
          <p:cNvGraphicFramePr>
            <a:graphicFrameLocks noChangeAspect="1"/>
          </p:cNvGraphicFramePr>
          <p:nvPr>
            <p:extLst>
              <p:ext uri="{D42A27DB-BD31-4B8C-83A1-F6EECF244321}">
                <p14:modId xmlns:p14="http://schemas.microsoft.com/office/powerpoint/2010/main" val="167118901"/>
              </p:ext>
            </p:extLst>
          </p:nvPr>
        </p:nvGraphicFramePr>
        <p:xfrm>
          <a:off x="4572000" y="880428"/>
          <a:ext cx="838200" cy="482600"/>
        </p:xfrm>
        <a:graphic>
          <a:graphicData uri="http://schemas.openxmlformats.org/presentationml/2006/ole">
            <mc:AlternateContent xmlns:mc="http://schemas.openxmlformats.org/markup-compatibility/2006">
              <mc:Choice xmlns:v="urn:schemas-microsoft-com:vml" Requires="v">
                <p:oleObj spid="_x0000_s36944" r:id="rId5" imgW="393529" imgH="228501" progId="Equation.3">
                  <p:embed/>
                </p:oleObj>
              </mc:Choice>
              <mc:Fallback>
                <p:oleObj r:id="rId5" imgW="393529" imgH="22850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880428"/>
                        <a:ext cx="838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 xmlns:a16="http://schemas.microsoft.com/office/drawing/2014/main" id="{B4B7C1A1-DC00-4C26-B27B-1D72A0830B59}"/>
              </a:ext>
            </a:extLst>
          </p:cNvPr>
          <p:cNvGraphicFramePr>
            <a:graphicFrameLocks noChangeAspect="1"/>
          </p:cNvGraphicFramePr>
          <p:nvPr>
            <p:extLst>
              <p:ext uri="{D42A27DB-BD31-4B8C-83A1-F6EECF244321}">
                <p14:modId xmlns:p14="http://schemas.microsoft.com/office/powerpoint/2010/main" val="1277280581"/>
              </p:ext>
            </p:extLst>
          </p:nvPr>
        </p:nvGraphicFramePr>
        <p:xfrm>
          <a:off x="16713" y="1679352"/>
          <a:ext cx="114300" cy="215900"/>
        </p:xfrm>
        <a:graphic>
          <a:graphicData uri="http://schemas.openxmlformats.org/presentationml/2006/ole">
            <mc:AlternateContent xmlns:mc="http://schemas.openxmlformats.org/markup-compatibility/2006">
              <mc:Choice xmlns:v="urn:schemas-microsoft-com:vml" Requires="v">
                <p:oleObj spid="_x0000_s36945" r:id="rId7" imgW="114151" imgH="215619" progId="Equation.3">
                  <p:embed/>
                </p:oleObj>
              </mc:Choice>
              <mc:Fallback>
                <p:oleObj r:id="rId7" imgW="114151" imgH="21561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3" y="1679352"/>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 xmlns:a16="http://schemas.microsoft.com/office/drawing/2014/main" id="{944736DB-92B8-4C9D-9CC4-A6AE0E2F1B2C}"/>
              </a:ext>
            </a:extLst>
          </p:cNvPr>
          <p:cNvGraphicFramePr>
            <a:graphicFrameLocks noChangeAspect="1"/>
          </p:cNvGraphicFramePr>
          <p:nvPr>
            <p:extLst>
              <p:ext uri="{D42A27DB-BD31-4B8C-83A1-F6EECF244321}">
                <p14:modId xmlns:p14="http://schemas.microsoft.com/office/powerpoint/2010/main" val="2159206960"/>
              </p:ext>
            </p:extLst>
          </p:nvPr>
        </p:nvGraphicFramePr>
        <p:xfrm>
          <a:off x="827584" y="1324046"/>
          <a:ext cx="6624752" cy="467563"/>
        </p:xfrm>
        <a:graphic>
          <a:graphicData uri="http://schemas.openxmlformats.org/presentationml/2006/ole">
            <mc:AlternateContent xmlns:mc="http://schemas.openxmlformats.org/markup-compatibility/2006">
              <mc:Choice xmlns:v="urn:schemas-microsoft-com:vml" Requires="v">
                <p:oleObj spid="_x0000_s36946" r:id="rId8" imgW="2921000" imgH="228600" progId="Equation.3">
                  <p:embed/>
                </p:oleObj>
              </mc:Choice>
              <mc:Fallback>
                <p:oleObj r:id="rId8" imgW="2921000" imgH="228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584" y="1324046"/>
                        <a:ext cx="6624752" cy="467563"/>
                      </a:xfrm>
                      <a:prstGeom prst="rect">
                        <a:avLst/>
                      </a:prstGeom>
                      <a:noFill/>
                    </p:spPr>
                  </p:pic>
                </p:oleObj>
              </mc:Fallback>
            </mc:AlternateContent>
          </a:graphicData>
        </a:graphic>
      </p:graphicFrame>
      <p:graphicFrame>
        <p:nvGraphicFramePr>
          <p:cNvPr id="6" name="对象 5">
            <a:extLst>
              <a:ext uri="{FF2B5EF4-FFF2-40B4-BE49-F238E27FC236}">
                <a16:creationId xmlns="" xmlns:a16="http://schemas.microsoft.com/office/drawing/2014/main" id="{99C9F8CE-BC77-4788-B26A-C2CEFAAE85F1}"/>
              </a:ext>
            </a:extLst>
          </p:cNvPr>
          <p:cNvGraphicFramePr>
            <a:graphicFrameLocks noChangeAspect="1"/>
          </p:cNvGraphicFramePr>
          <p:nvPr>
            <p:extLst>
              <p:ext uri="{D42A27DB-BD31-4B8C-83A1-F6EECF244321}">
                <p14:modId xmlns:p14="http://schemas.microsoft.com/office/powerpoint/2010/main" val="3148394967"/>
              </p:ext>
            </p:extLst>
          </p:nvPr>
        </p:nvGraphicFramePr>
        <p:xfrm>
          <a:off x="16713" y="2879502"/>
          <a:ext cx="114300" cy="215900"/>
        </p:xfrm>
        <a:graphic>
          <a:graphicData uri="http://schemas.openxmlformats.org/presentationml/2006/ole">
            <mc:AlternateContent xmlns:mc="http://schemas.openxmlformats.org/markup-compatibility/2006">
              <mc:Choice xmlns:v="urn:schemas-microsoft-com:vml" Requires="v">
                <p:oleObj spid="_x0000_s36947" r:id="rId10" imgW="114151" imgH="215619" progId="Equation.3">
                  <p:embed/>
                </p:oleObj>
              </mc:Choice>
              <mc:Fallback>
                <p:oleObj r:id="rId10" imgW="114151"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3" y="2879502"/>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 xmlns:a16="http://schemas.microsoft.com/office/drawing/2014/main" id="{84F50D37-EBA8-4273-8954-E3A5FA9A09D3}"/>
              </a:ext>
            </a:extLst>
          </p:cNvPr>
          <p:cNvGraphicFramePr>
            <a:graphicFrameLocks noChangeAspect="1"/>
          </p:cNvGraphicFramePr>
          <p:nvPr>
            <p:extLst>
              <p:ext uri="{D42A27DB-BD31-4B8C-83A1-F6EECF244321}">
                <p14:modId xmlns:p14="http://schemas.microsoft.com/office/powerpoint/2010/main" val="2547108586"/>
              </p:ext>
            </p:extLst>
          </p:nvPr>
        </p:nvGraphicFramePr>
        <p:xfrm>
          <a:off x="16713" y="3095402"/>
          <a:ext cx="114300" cy="215900"/>
        </p:xfrm>
        <a:graphic>
          <a:graphicData uri="http://schemas.openxmlformats.org/presentationml/2006/ole">
            <mc:AlternateContent xmlns:mc="http://schemas.openxmlformats.org/markup-compatibility/2006">
              <mc:Choice xmlns:v="urn:schemas-microsoft-com:vml" Requires="v">
                <p:oleObj spid="_x0000_s36948" r:id="rId11" imgW="114151" imgH="215619" progId="Equation.3">
                  <p:embed/>
                </p:oleObj>
              </mc:Choice>
              <mc:Fallback>
                <p:oleObj r:id="rId11" imgW="114151"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3" y="3095402"/>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 xmlns:a16="http://schemas.microsoft.com/office/drawing/2014/main" id="{BA3B4688-DF27-4A6D-A213-BBB3A5650F35}"/>
              </a:ext>
            </a:extLst>
          </p:cNvPr>
          <p:cNvGraphicFramePr>
            <a:graphicFrameLocks noChangeAspect="1"/>
          </p:cNvGraphicFramePr>
          <p:nvPr>
            <p:extLst>
              <p:ext uri="{D42A27DB-BD31-4B8C-83A1-F6EECF244321}">
                <p14:modId xmlns:p14="http://schemas.microsoft.com/office/powerpoint/2010/main" val="2870446795"/>
              </p:ext>
            </p:extLst>
          </p:nvPr>
        </p:nvGraphicFramePr>
        <p:xfrm>
          <a:off x="905694" y="2275382"/>
          <a:ext cx="6192788" cy="832364"/>
        </p:xfrm>
        <a:graphic>
          <a:graphicData uri="http://schemas.openxmlformats.org/presentationml/2006/ole">
            <mc:AlternateContent xmlns:mc="http://schemas.openxmlformats.org/markup-compatibility/2006">
              <mc:Choice xmlns:v="urn:schemas-microsoft-com:vml" Requires="v">
                <p:oleObj spid="_x0000_s36949" r:id="rId12" imgW="3568700" imgH="431800" progId="Equation.3">
                  <p:embed/>
                </p:oleObj>
              </mc:Choice>
              <mc:Fallback>
                <p:oleObj r:id="rId12" imgW="3568700" imgH="43180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5694" y="2275382"/>
                        <a:ext cx="6192788" cy="832364"/>
                      </a:xfrm>
                      <a:prstGeom prst="rect">
                        <a:avLst/>
                      </a:prstGeom>
                      <a:noFill/>
                    </p:spPr>
                  </p:pic>
                </p:oleObj>
              </mc:Fallback>
            </mc:AlternateContent>
          </a:graphicData>
        </a:graphic>
      </p:graphicFrame>
      <p:graphicFrame>
        <p:nvGraphicFramePr>
          <p:cNvPr id="9" name="对象 8">
            <a:extLst>
              <a:ext uri="{FF2B5EF4-FFF2-40B4-BE49-F238E27FC236}">
                <a16:creationId xmlns="" xmlns:a16="http://schemas.microsoft.com/office/drawing/2014/main" id="{2A942BED-1863-487E-959C-F687003BC77B}"/>
              </a:ext>
            </a:extLst>
          </p:cNvPr>
          <p:cNvGraphicFramePr>
            <a:graphicFrameLocks noChangeAspect="1"/>
          </p:cNvGraphicFramePr>
          <p:nvPr>
            <p:extLst>
              <p:ext uri="{D42A27DB-BD31-4B8C-83A1-F6EECF244321}">
                <p14:modId xmlns:p14="http://schemas.microsoft.com/office/powerpoint/2010/main" val="3539995067"/>
              </p:ext>
            </p:extLst>
          </p:nvPr>
        </p:nvGraphicFramePr>
        <p:xfrm>
          <a:off x="16713" y="4721002"/>
          <a:ext cx="114300" cy="215900"/>
        </p:xfrm>
        <a:graphic>
          <a:graphicData uri="http://schemas.openxmlformats.org/presentationml/2006/ole">
            <mc:AlternateContent xmlns:mc="http://schemas.openxmlformats.org/markup-compatibility/2006">
              <mc:Choice xmlns:v="urn:schemas-microsoft-com:vml" Requires="v">
                <p:oleObj spid="_x0000_s36950" r:id="rId14" imgW="114151" imgH="215619" progId="Equation.3">
                  <p:embed/>
                </p:oleObj>
              </mc:Choice>
              <mc:Fallback>
                <p:oleObj r:id="rId14" imgW="114151"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3" y="4721002"/>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a:extLst>
              <a:ext uri="{FF2B5EF4-FFF2-40B4-BE49-F238E27FC236}">
                <a16:creationId xmlns="" xmlns:a16="http://schemas.microsoft.com/office/drawing/2014/main" id="{84064B9A-3008-4FBA-A27C-7547009276B9}"/>
              </a:ext>
            </a:extLst>
          </p:cNvPr>
          <p:cNvGraphicFramePr>
            <a:graphicFrameLocks noChangeAspect="1"/>
          </p:cNvGraphicFramePr>
          <p:nvPr>
            <p:extLst>
              <p:ext uri="{D42A27DB-BD31-4B8C-83A1-F6EECF244321}">
                <p14:modId xmlns:p14="http://schemas.microsoft.com/office/powerpoint/2010/main" val="2453244318"/>
              </p:ext>
            </p:extLst>
          </p:nvPr>
        </p:nvGraphicFramePr>
        <p:xfrm>
          <a:off x="16713" y="4936902"/>
          <a:ext cx="114300" cy="215900"/>
        </p:xfrm>
        <a:graphic>
          <a:graphicData uri="http://schemas.openxmlformats.org/presentationml/2006/ole">
            <mc:AlternateContent xmlns:mc="http://schemas.openxmlformats.org/markup-compatibility/2006">
              <mc:Choice xmlns:v="urn:schemas-microsoft-com:vml" Requires="v">
                <p:oleObj spid="_x0000_s36951" r:id="rId15" imgW="114151" imgH="215619" progId="Equation.3">
                  <p:embed/>
                </p:oleObj>
              </mc:Choice>
              <mc:Fallback>
                <p:oleObj r:id="rId15" imgW="114151" imgH="21561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3" y="4936902"/>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a:extLst>
              <a:ext uri="{FF2B5EF4-FFF2-40B4-BE49-F238E27FC236}">
                <a16:creationId xmlns="" xmlns:a16="http://schemas.microsoft.com/office/drawing/2014/main" id="{DFC282B2-01B9-4DF2-A676-FA142C17A935}"/>
              </a:ext>
            </a:extLst>
          </p:cNvPr>
          <p:cNvGraphicFramePr>
            <a:graphicFrameLocks noChangeAspect="1"/>
          </p:cNvGraphicFramePr>
          <p:nvPr>
            <p:extLst>
              <p:ext uri="{D42A27DB-BD31-4B8C-83A1-F6EECF244321}">
                <p14:modId xmlns:p14="http://schemas.microsoft.com/office/powerpoint/2010/main" val="3187588692"/>
              </p:ext>
            </p:extLst>
          </p:nvPr>
        </p:nvGraphicFramePr>
        <p:xfrm>
          <a:off x="5312613" y="2804768"/>
          <a:ext cx="3524250" cy="2990850"/>
        </p:xfrm>
        <a:graphic>
          <a:graphicData uri="http://schemas.openxmlformats.org/presentationml/2006/ole">
            <mc:AlternateContent xmlns:mc="http://schemas.openxmlformats.org/markup-compatibility/2006">
              <mc:Choice xmlns:v="urn:schemas-microsoft-com:vml" Requires="v">
                <p:oleObj spid="_x0000_s36952" r:id="rId16" imgW="1758950" imgH="1497013" progId="MSDraw">
                  <p:embed/>
                </p:oleObj>
              </mc:Choice>
              <mc:Fallback>
                <p:oleObj r:id="rId16" imgW="1758950" imgH="1497013" progId="MSDraw">
                  <p:embed/>
                  <p:pic>
                    <p:nvPicPr>
                      <p:cNvPr id="0" name="Object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12613" y="2804768"/>
                        <a:ext cx="3524250" cy="299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 xmlns:a16="http://schemas.microsoft.com/office/drawing/2014/main" id="{8B079004-BB21-4D89-BC60-13B6EDEA31A0}"/>
              </a:ext>
            </a:extLst>
          </p:cNvPr>
          <p:cNvGraphicFramePr>
            <a:graphicFrameLocks noChangeAspect="1"/>
          </p:cNvGraphicFramePr>
          <p:nvPr>
            <p:extLst>
              <p:ext uri="{D42A27DB-BD31-4B8C-83A1-F6EECF244321}">
                <p14:modId xmlns:p14="http://schemas.microsoft.com/office/powerpoint/2010/main" val="1510133168"/>
              </p:ext>
            </p:extLst>
          </p:nvPr>
        </p:nvGraphicFramePr>
        <p:xfrm>
          <a:off x="16713" y="8600852"/>
          <a:ext cx="114300" cy="215900"/>
        </p:xfrm>
        <a:graphic>
          <a:graphicData uri="http://schemas.openxmlformats.org/presentationml/2006/ole">
            <mc:AlternateContent xmlns:mc="http://schemas.openxmlformats.org/markup-compatibility/2006">
              <mc:Choice xmlns:v="urn:schemas-microsoft-com:vml" Requires="v">
                <p:oleObj spid="_x0000_s36953" r:id="rId18" imgW="114151" imgH="215619" progId="Equation.3">
                  <p:embed/>
                </p:oleObj>
              </mc:Choice>
              <mc:Fallback>
                <p:oleObj r:id="rId18" imgW="114151" imgH="21561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3" y="8600852"/>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 xmlns:a16="http://schemas.microsoft.com/office/drawing/2014/main" id="{48F9C76F-F288-4D35-9DC8-3ABC3438414B}"/>
              </a:ext>
            </a:extLst>
          </p:cNvPr>
          <p:cNvSpPr>
            <a:spLocks noChangeArrowheads="1"/>
          </p:cNvSpPr>
          <p:nvPr/>
        </p:nvSpPr>
        <p:spPr bwMode="auto">
          <a:xfrm>
            <a:off x="16713" y="52365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3">
            <a:extLst>
              <a:ext uri="{FF2B5EF4-FFF2-40B4-BE49-F238E27FC236}">
                <a16:creationId xmlns="" xmlns:a16="http://schemas.microsoft.com/office/drawing/2014/main" id="{D2D1C6FA-9A77-4561-A185-6FF9ACBF2A7C}"/>
              </a:ext>
            </a:extLst>
          </p:cNvPr>
          <p:cNvSpPr>
            <a:spLocks noChangeArrowheads="1"/>
          </p:cNvSpPr>
          <p:nvPr/>
        </p:nvSpPr>
        <p:spPr bwMode="auto">
          <a:xfrm>
            <a:off x="618152" y="830440"/>
            <a:ext cx="74430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、能耗制动开始时的转速为      </a:t>
            </a:r>
            <a:r>
              <a:rPr kumimoji="0" lang="zh-CN" alt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此时的反电势为</a:t>
            </a:r>
            <a:endParaRPr kumimoji="0" lang="zh-CN" altLang="zh-CN" sz="2400" b="0" i="0" u="none" strike="noStrike" cap="none" normalizeH="0" baseline="0" dirty="0">
              <a:ln>
                <a:noFill/>
              </a:ln>
              <a:solidFill>
                <a:schemeClr val="tx1"/>
              </a:solidFill>
              <a:effectLst/>
            </a:endParaRPr>
          </a:p>
        </p:txBody>
      </p:sp>
      <p:sp>
        <p:nvSpPr>
          <p:cNvPr id="16" name="Rectangle 15">
            <a:extLst>
              <a:ext uri="{FF2B5EF4-FFF2-40B4-BE49-F238E27FC236}">
                <a16:creationId xmlns="" xmlns:a16="http://schemas.microsoft.com/office/drawing/2014/main" id="{E4E25022-79A3-43D9-8764-ABBA385339FF}"/>
              </a:ext>
            </a:extLst>
          </p:cNvPr>
          <p:cNvSpPr>
            <a:spLocks noChangeArrowheads="1"/>
          </p:cNvSpPr>
          <p:nvPr/>
        </p:nvSpPr>
        <p:spPr bwMode="auto">
          <a:xfrm>
            <a:off x="-307137" y="1895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7" name="Rectangle 16">
            <a:extLst>
              <a:ext uri="{FF2B5EF4-FFF2-40B4-BE49-F238E27FC236}">
                <a16:creationId xmlns="" xmlns:a16="http://schemas.microsoft.com/office/drawing/2014/main" id="{7A90D57E-E0AC-4442-A983-6B603AA5718B}"/>
              </a:ext>
            </a:extLst>
          </p:cNvPr>
          <p:cNvSpPr>
            <a:spLocks noChangeArrowheads="1"/>
          </p:cNvSpPr>
          <p:nvPr/>
        </p:nvSpPr>
        <p:spPr bwMode="auto">
          <a:xfrm>
            <a:off x="16713" y="242230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7">
            <a:extLst>
              <a:ext uri="{FF2B5EF4-FFF2-40B4-BE49-F238E27FC236}">
                <a16:creationId xmlns="" xmlns:a16="http://schemas.microsoft.com/office/drawing/2014/main" id="{B6AB162A-74B0-4915-A2B4-B2AEF9A3CD5A}"/>
              </a:ext>
            </a:extLst>
          </p:cNvPr>
          <p:cNvSpPr>
            <a:spLocks noChangeArrowheads="1"/>
          </p:cNvSpPr>
          <p:nvPr/>
        </p:nvSpPr>
        <p:spPr bwMode="auto">
          <a:xfrm>
            <a:off x="467544" y="1748136"/>
            <a:ext cx="42819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838200" algn="l"/>
              </a:tabLst>
              <a:defRPr>
                <a:solidFill>
                  <a:schemeClr val="tx1"/>
                </a:solidFill>
                <a:latin typeface="Arial" panose="020B0604020202020204" pitchFamily="34" charset="0"/>
              </a:defRPr>
            </a:lvl1pPr>
            <a:lvl2pPr eaLnBrk="0" hangingPunct="0">
              <a:tabLst>
                <a:tab pos="838200" algn="l"/>
              </a:tabLst>
              <a:defRPr>
                <a:solidFill>
                  <a:schemeClr val="tx1"/>
                </a:solidFill>
                <a:latin typeface="Arial" panose="020B0604020202020204" pitchFamily="34" charset="0"/>
              </a:defRPr>
            </a:lvl2pPr>
            <a:lvl3pPr eaLnBrk="0" hangingPunct="0">
              <a:tabLst>
                <a:tab pos="838200" algn="l"/>
              </a:tabLst>
              <a:defRPr>
                <a:solidFill>
                  <a:schemeClr val="tx1"/>
                </a:solidFill>
                <a:latin typeface="Arial" panose="020B0604020202020204" pitchFamily="34" charset="0"/>
              </a:defRPr>
            </a:lvl3pPr>
            <a:lvl4pPr eaLnBrk="0" hangingPunct="0">
              <a:tabLst>
                <a:tab pos="838200" algn="l"/>
              </a:tabLst>
              <a:defRPr>
                <a:solidFill>
                  <a:schemeClr val="tx1"/>
                </a:solidFill>
                <a:latin typeface="Arial" panose="020B0604020202020204" pitchFamily="34" charset="0"/>
              </a:defRPr>
            </a:lvl4pPr>
            <a:lvl5pPr eaLnBrk="0" hangingPunct="0">
              <a:tabLst>
                <a:tab pos="838200" algn="l"/>
              </a:tabLst>
              <a:defRPr>
                <a:solidFill>
                  <a:schemeClr val="tx1"/>
                </a:solidFill>
                <a:latin typeface="Arial" panose="020B0604020202020204" pitchFamily="34" charset="0"/>
              </a:defRPr>
            </a:lvl5pPr>
            <a:lvl6pPr eaLnBrk="0" fontAlgn="base" hangingPunct="0">
              <a:spcBef>
                <a:spcPct val="0"/>
              </a:spcBef>
              <a:spcAft>
                <a:spcPct val="0"/>
              </a:spcAft>
              <a:tabLst>
                <a:tab pos="838200" algn="l"/>
              </a:tabLst>
              <a:defRPr>
                <a:solidFill>
                  <a:schemeClr val="tx1"/>
                </a:solidFill>
                <a:latin typeface="Arial" panose="020B0604020202020204" pitchFamily="34" charset="0"/>
              </a:defRPr>
            </a:lvl6pPr>
            <a:lvl7pPr eaLnBrk="0" fontAlgn="base" hangingPunct="0">
              <a:spcBef>
                <a:spcPct val="0"/>
              </a:spcBef>
              <a:spcAft>
                <a:spcPct val="0"/>
              </a:spcAft>
              <a:tabLst>
                <a:tab pos="838200" algn="l"/>
              </a:tabLst>
              <a:defRPr>
                <a:solidFill>
                  <a:schemeClr val="tx1"/>
                </a:solidFill>
                <a:latin typeface="Arial" panose="020B0604020202020204" pitchFamily="34" charset="0"/>
              </a:defRPr>
            </a:lvl7pPr>
            <a:lvl8pPr eaLnBrk="0" fontAlgn="base" hangingPunct="0">
              <a:spcBef>
                <a:spcPct val="0"/>
              </a:spcBef>
              <a:spcAft>
                <a:spcPct val="0"/>
              </a:spcAft>
              <a:tabLst>
                <a:tab pos="838200" algn="l"/>
              </a:tabLst>
              <a:defRPr>
                <a:solidFill>
                  <a:schemeClr val="tx1"/>
                </a:solidFill>
                <a:latin typeface="Arial" panose="020B0604020202020204" pitchFamily="34" charset="0"/>
              </a:defRPr>
            </a:lvl8pPr>
            <a:lvl9pPr eaLnBrk="0" fontAlgn="base" hangingPunct="0">
              <a:spcBef>
                <a:spcPct val="0"/>
              </a:spcBef>
              <a:spcAft>
                <a:spcPct val="0"/>
              </a:spcAft>
              <a:tabLst>
                <a:tab pos="838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能耗制动时电源电压为</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，故</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 xmlns:a16="http://schemas.microsoft.com/office/drawing/2014/main" id="{7A556AF5-FE45-4B9C-9D44-7401E69F86FA}"/>
              </a:ext>
            </a:extLst>
          </p:cNvPr>
          <p:cNvSpPr>
            <a:spLocks noChangeArrowheads="1"/>
          </p:cNvSpPr>
          <p:nvPr/>
        </p:nvSpPr>
        <p:spPr bwMode="auto">
          <a:xfrm>
            <a:off x="16713" y="33113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9">
            <a:extLst>
              <a:ext uri="{FF2B5EF4-FFF2-40B4-BE49-F238E27FC236}">
                <a16:creationId xmlns="" xmlns:a16="http://schemas.microsoft.com/office/drawing/2014/main" id="{1E9ABDB1-291E-4C4D-A50C-C8D974863BE7}"/>
              </a:ext>
            </a:extLst>
          </p:cNvPr>
          <p:cNvSpPr>
            <a:spLocks noChangeArrowheads="1"/>
          </p:cNvSpPr>
          <p:nvPr/>
        </p:nvSpPr>
        <p:spPr bwMode="auto">
          <a:xfrm>
            <a:off x="35468" y="3318771"/>
            <a:ext cx="527099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838200" algn="l"/>
              </a:tabLst>
              <a:defRPr>
                <a:solidFill>
                  <a:schemeClr val="tx1"/>
                </a:solidFill>
                <a:latin typeface="Arial" panose="020B0604020202020204" pitchFamily="34" charset="0"/>
              </a:defRPr>
            </a:lvl1pPr>
            <a:lvl2pPr eaLnBrk="0" hangingPunct="0">
              <a:tabLst>
                <a:tab pos="838200" algn="l"/>
              </a:tabLst>
              <a:defRPr>
                <a:solidFill>
                  <a:schemeClr val="tx1"/>
                </a:solidFill>
                <a:latin typeface="Arial" panose="020B0604020202020204" pitchFamily="34" charset="0"/>
              </a:defRPr>
            </a:lvl2pPr>
            <a:lvl3pPr eaLnBrk="0" hangingPunct="0">
              <a:tabLst>
                <a:tab pos="838200" algn="l"/>
              </a:tabLst>
              <a:defRPr>
                <a:solidFill>
                  <a:schemeClr val="tx1"/>
                </a:solidFill>
                <a:latin typeface="Arial" panose="020B0604020202020204" pitchFamily="34" charset="0"/>
              </a:defRPr>
            </a:lvl3pPr>
            <a:lvl4pPr eaLnBrk="0" hangingPunct="0">
              <a:tabLst>
                <a:tab pos="838200" algn="l"/>
              </a:tabLst>
              <a:defRPr>
                <a:solidFill>
                  <a:schemeClr val="tx1"/>
                </a:solidFill>
                <a:latin typeface="Arial" panose="020B0604020202020204" pitchFamily="34" charset="0"/>
              </a:defRPr>
            </a:lvl4pPr>
            <a:lvl5pPr eaLnBrk="0" hangingPunct="0">
              <a:tabLst>
                <a:tab pos="838200" algn="l"/>
              </a:tabLst>
              <a:defRPr>
                <a:solidFill>
                  <a:schemeClr val="tx1"/>
                </a:solidFill>
                <a:latin typeface="Arial" panose="020B0604020202020204" pitchFamily="34" charset="0"/>
              </a:defRPr>
            </a:lvl5pPr>
            <a:lvl6pPr eaLnBrk="0" fontAlgn="base" hangingPunct="0">
              <a:spcBef>
                <a:spcPct val="0"/>
              </a:spcBef>
              <a:spcAft>
                <a:spcPct val="0"/>
              </a:spcAft>
              <a:tabLst>
                <a:tab pos="838200" algn="l"/>
              </a:tabLst>
              <a:defRPr>
                <a:solidFill>
                  <a:schemeClr val="tx1"/>
                </a:solidFill>
                <a:latin typeface="Arial" panose="020B0604020202020204" pitchFamily="34" charset="0"/>
              </a:defRPr>
            </a:lvl6pPr>
            <a:lvl7pPr eaLnBrk="0" fontAlgn="base" hangingPunct="0">
              <a:spcBef>
                <a:spcPct val="0"/>
              </a:spcBef>
              <a:spcAft>
                <a:spcPct val="0"/>
              </a:spcAft>
              <a:tabLst>
                <a:tab pos="838200" algn="l"/>
              </a:tabLst>
              <a:defRPr>
                <a:solidFill>
                  <a:schemeClr val="tx1"/>
                </a:solidFill>
                <a:latin typeface="Arial" panose="020B0604020202020204" pitchFamily="34" charset="0"/>
              </a:defRPr>
            </a:lvl7pPr>
            <a:lvl8pPr eaLnBrk="0" fontAlgn="base" hangingPunct="0">
              <a:spcBef>
                <a:spcPct val="0"/>
              </a:spcBef>
              <a:spcAft>
                <a:spcPct val="0"/>
              </a:spcAft>
              <a:tabLst>
                <a:tab pos="838200" algn="l"/>
              </a:tabLst>
              <a:defRPr>
                <a:solidFill>
                  <a:schemeClr val="tx1"/>
                </a:solidFill>
                <a:latin typeface="Arial" panose="020B0604020202020204" pitchFamily="34" charset="0"/>
              </a:defRPr>
            </a:lvl8pPr>
            <a:lvl9pPr eaLnBrk="0" fontAlgn="base" hangingPunct="0">
              <a:spcBef>
                <a:spcPct val="0"/>
              </a:spcBef>
              <a:spcAft>
                <a:spcPct val="0"/>
              </a:spcAft>
              <a:tabLst>
                <a:tab pos="838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〖注：因</a:t>
            </a: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能耗制动</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，按电动机惯例</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列方程后，</a:t>
            </a:r>
            <a:r>
              <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U</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应取</a:t>
            </a:r>
            <a:r>
              <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值</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；此时电动机</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工作在</a:t>
            </a:r>
            <a:r>
              <a:rPr kumimoji="0" lang="en-US" altLang="zh-CN" sz="2400" b="0" i="0" u="none" strike="noStrike" cap="none" normalizeH="0" baseline="0" dirty="0">
                <a:ln>
                  <a:noFill/>
                </a:ln>
                <a:solidFill>
                  <a:srgbClr val="FF00FF"/>
                </a:solidFill>
                <a:effectLst/>
                <a:latin typeface="Times New Roman" panose="02020603050405020304" pitchFamily="18" charset="0"/>
                <a:ea typeface="黑体" panose="02010609060101010101" pitchFamily="49" charset="-122"/>
                <a:cs typeface="Times New Roman" panose="02020603050405020304" pitchFamily="18" charset="0"/>
              </a:rPr>
              <a:t>II</a:t>
            </a:r>
            <a:r>
              <a:rPr kumimoji="0" lang="zh-CN" altLang="en-US" sz="2400" b="0" i="0" u="none" strike="noStrike" cap="none" normalizeH="0" baseline="0" dirty="0">
                <a:ln>
                  <a:noFill/>
                </a:ln>
                <a:solidFill>
                  <a:srgbClr val="FF00FF"/>
                </a:solidFill>
                <a:effectLst/>
                <a:latin typeface="黑体" panose="02010609060101010101" pitchFamily="49" charset="-122"/>
                <a:ea typeface="黑体" panose="02010609060101010101" pitchFamily="49" charset="-122"/>
                <a:cs typeface="Times New Roman" panose="02020603050405020304" pitchFamily="18" charset="0"/>
              </a:rPr>
              <a:t>象限</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T</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1" i="0" u="none" strike="noStrike" cap="none" normalizeH="0" baseline="0" dirty="0" err="1">
                <a:ln>
                  <a:noFill/>
                </a:ln>
                <a:solidFill>
                  <a:srgbClr val="0000FF"/>
                </a:solidFill>
                <a:effectLst/>
                <a:latin typeface="Times New Roman" panose="02020603050405020304" pitchFamily="18" charset="0"/>
                <a:ea typeface="黑体" panose="02010609060101010101" pitchFamily="49" charset="-122"/>
                <a:cs typeface="Times New Roman" panose="02020603050405020304" pitchFamily="18" charset="0"/>
              </a:rPr>
              <a:t>Ia</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取负值</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代入；</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此时</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仍为正，故</a:t>
            </a:r>
            <a:r>
              <a:rPr kumimoji="0" lang="zh-CN" altLang="en-US"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反电势取正</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值代入</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8382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 xmlns:a16="http://schemas.microsoft.com/office/drawing/2014/main" id="{082FF278-8EA3-4AD8-8F97-F27B2A453C72}"/>
              </a:ext>
            </a:extLst>
          </p:cNvPr>
          <p:cNvSpPr>
            <a:spLocks noChangeArrowheads="1"/>
          </p:cNvSpPr>
          <p:nvPr/>
        </p:nvSpPr>
        <p:spPr bwMode="auto">
          <a:xfrm>
            <a:off x="626313" y="49369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21">
            <a:extLst>
              <a:ext uri="{FF2B5EF4-FFF2-40B4-BE49-F238E27FC236}">
                <a16:creationId xmlns="" xmlns:a16="http://schemas.microsoft.com/office/drawing/2014/main" id="{322CF173-8737-4C53-9BF4-8D9E23717AC7}"/>
              </a:ext>
            </a:extLst>
          </p:cNvPr>
          <p:cNvSpPr>
            <a:spLocks noChangeArrowheads="1"/>
          </p:cNvSpPr>
          <p:nvPr/>
        </p:nvSpPr>
        <p:spPr bwMode="auto">
          <a:xfrm>
            <a:off x="16713" y="814365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22">
            <a:extLst>
              <a:ext uri="{FF2B5EF4-FFF2-40B4-BE49-F238E27FC236}">
                <a16:creationId xmlns="" xmlns:a16="http://schemas.microsoft.com/office/drawing/2014/main" id="{F11CBAC8-4111-4B21-8F7A-B01D67766C65}"/>
              </a:ext>
            </a:extLst>
          </p:cNvPr>
          <p:cNvSpPr>
            <a:spLocks noChangeArrowheads="1"/>
          </p:cNvSpPr>
          <p:nvPr/>
        </p:nvSpPr>
        <p:spPr bwMode="auto">
          <a:xfrm>
            <a:off x="0" y="5214392"/>
            <a:ext cx="6647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838200" algn="l"/>
              </a:tabLst>
              <a:defRPr>
                <a:solidFill>
                  <a:schemeClr val="tx1"/>
                </a:solidFill>
                <a:latin typeface="Arial" panose="020B0604020202020204" pitchFamily="34" charset="0"/>
              </a:defRPr>
            </a:lvl1pPr>
            <a:lvl2pPr eaLnBrk="0" hangingPunct="0">
              <a:tabLst>
                <a:tab pos="838200" algn="l"/>
              </a:tabLst>
              <a:defRPr>
                <a:solidFill>
                  <a:schemeClr val="tx1"/>
                </a:solidFill>
                <a:latin typeface="Arial" panose="020B0604020202020204" pitchFamily="34" charset="0"/>
              </a:defRPr>
            </a:lvl2pPr>
            <a:lvl3pPr eaLnBrk="0" hangingPunct="0">
              <a:tabLst>
                <a:tab pos="838200" algn="l"/>
              </a:tabLst>
              <a:defRPr>
                <a:solidFill>
                  <a:schemeClr val="tx1"/>
                </a:solidFill>
                <a:latin typeface="Arial" panose="020B0604020202020204" pitchFamily="34" charset="0"/>
              </a:defRPr>
            </a:lvl3pPr>
            <a:lvl4pPr eaLnBrk="0" hangingPunct="0">
              <a:tabLst>
                <a:tab pos="838200" algn="l"/>
              </a:tabLst>
              <a:defRPr>
                <a:solidFill>
                  <a:schemeClr val="tx1"/>
                </a:solidFill>
                <a:latin typeface="Arial" panose="020B0604020202020204" pitchFamily="34" charset="0"/>
              </a:defRPr>
            </a:lvl4pPr>
            <a:lvl5pPr eaLnBrk="0" hangingPunct="0">
              <a:tabLst>
                <a:tab pos="838200" algn="l"/>
              </a:tabLst>
              <a:defRPr>
                <a:solidFill>
                  <a:schemeClr val="tx1"/>
                </a:solidFill>
                <a:latin typeface="Arial" panose="020B0604020202020204" pitchFamily="34" charset="0"/>
              </a:defRPr>
            </a:lvl5pPr>
            <a:lvl6pPr eaLnBrk="0" fontAlgn="base" hangingPunct="0">
              <a:spcBef>
                <a:spcPct val="0"/>
              </a:spcBef>
              <a:spcAft>
                <a:spcPct val="0"/>
              </a:spcAft>
              <a:tabLst>
                <a:tab pos="838200" algn="l"/>
              </a:tabLst>
              <a:defRPr>
                <a:solidFill>
                  <a:schemeClr val="tx1"/>
                </a:solidFill>
                <a:latin typeface="Arial" panose="020B0604020202020204" pitchFamily="34" charset="0"/>
              </a:defRPr>
            </a:lvl6pPr>
            <a:lvl7pPr eaLnBrk="0" fontAlgn="base" hangingPunct="0">
              <a:spcBef>
                <a:spcPct val="0"/>
              </a:spcBef>
              <a:spcAft>
                <a:spcPct val="0"/>
              </a:spcAft>
              <a:tabLst>
                <a:tab pos="838200" algn="l"/>
              </a:tabLst>
              <a:defRPr>
                <a:solidFill>
                  <a:schemeClr val="tx1"/>
                </a:solidFill>
                <a:latin typeface="Arial" panose="020B0604020202020204" pitchFamily="34" charset="0"/>
              </a:defRPr>
            </a:lvl7pPr>
            <a:lvl8pPr eaLnBrk="0" fontAlgn="base" hangingPunct="0">
              <a:spcBef>
                <a:spcPct val="0"/>
              </a:spcBef>
              <a:spcAft>
                <a:spcPct val="0"/>
              </a:spcAft>
              <a:tabLst>
                <a:tab pos="838200" algn="l"/>
              </a:tabLst>
              <a:defRPr>
                <a:solidFill>
                  <a:schemeClr val="tx1"/>
                </a:solidFill>
                <a:latin typeface="Arial" panose="020B0604020202020204" pitchFamily="34" charset="0"/>
              </a:defRPr>
            </a:lvl8pPr>
            <a:lvl9pPr eaLnBrk="0" fontAlgn="base" hangingPunct="0">
              <a:spcBef>
                <a:spcPct val="0"/>
              </a:spcBef>
              <a:spcAft>
                <a:spcPct val="0"/>
              </a:spcAft>
              <a:tabLst>
                <a:tab pos="838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38200" algn="l"/>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说明：本例计算中假定正向均采用电动机惯例。</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5" name="灯片编号占位符 14"/>
          <p:cNvSpPr>
            <a:spLocks noGrp="1"/>
          </p:cNvSpPr>
          <p:nvPr>
            <p:ph type="sldNum" sz="quarter" idx="12"/>
          </p:nvPr>
        </p:nvSpPr>
        <p:spPr/>
        <p:txBody>
          <a:bodyPr/>
          <a:lstStyle/>
          <a:p>
            <a:fld id="{76D830B0-DF59-4281-898F-AF208100B213}" type="slidenum">
              <a:rPr lang="en-US" altLang="zh-CN" smtClean="0"/>
              <a:pPr/>
              <a:t>43</a:t>
            </a:fld>
            <a:endParaRPr lang="en-US" altLang="zh-CN"/>
          </a:p>
        </p:txBody>
      </p:sp>
    </p:spTree>
    <p:extLst>
      <p:ext uri="{BB962C8B-B14F-4D97-AF65-F5344CB8AC3E}">
        <p14:creationId xmlns:p14="http://schemas.microsoft.com/office/powerpoint/2010/main" val="15135250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764E4D34-A691-4E61-972E-E124F68A56BC}"/>
              </a:ext>
            </a:extLst>
          </p:cNvPr>
          <p:cNvGraphicFramePr>
            <a:graphicFrameLocks noChangeAspect="1"/>
          </p:cNvGraphicFramePr>
          <p:nvPr>
            <p:extLst>
              <p:ext uri="{D42A27DB-BD31-4B8C-83A1-F6EECF244321}">
                <p14:modId xmlns:p14="http://schemas.microsoft.com/office/powerpoint/2010/main" val="3701940539"/>
              </p:ext>
            </p:extLst>
          </p:nvPr>
        </p:nvGraphicFramePr>
        <p:xfrm>
          <a:off x="3995936" y="1152511"/>
          <a:ext cx="1907704" cy="439520"/>
        </p:xfrm>
        <a:graphic>
          <a:graphicData uri="http://schemas.openxmlformats.org/presentationml/2006/ole">
            <mc:AlternateContent xmlns:mc="http://schemas.openxmlformats.org/markup-compatibility/2006">
              <mc:Choice xmlns:v="urn:schemas-microsoft-com:vml" Requires="v">
                <p:oleObj spid="_x0000_s37925" r:id="rId3" imgW="1016000" imgH="228600" progId="Equation.3">
                  <p:embed/>
                </p:oleObj>
              </mc:Choice>
              <mc:Fallback>
                <p:oleObj r:id="rId3" imgW="10160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152511"/>
                        <a:ext cx="1907704" cy="439520"/>
                      </a:xfrm>
                      <a:prstGeom prst="rect">
                        <a:avLst/>
                      </a:prstGeom>
                      <a:noFill/>
                    </p:spPr>
                  </p:pic>
                </p:oleObj>
              </mc:Fallback>
            </mc:AlternateContent>
          </a:graphicData>
        </a:graphic>
      </p:graphicFrame>
      <p:graphicFrame>
        <p:nvGraphicFramePr>
          <p:cNvPr id="3" name="对象 2">
            <a:extLst>
              <a:ext uri="{FF2B5EF4-FFF2-40B4-BE49-F238E27FC236}">
                <a16:creationId xmlns="" xmlns:a16="http://schemas.microsoft.com/office/drawing/2014/main" id="{AF2B00EA-F253-4ACF-816D-4560ABE3D11E}"/>
              </a:ext>
            </a:extLst>
          </p:cNvPr>
          <p:cNvGraphicFramePr>
            <a:graphicFrameLocks noChangeAspect="1"/>
          </p:cNvGraphicFramePr>
          <p:nvPr>
            <p:extLst>
              <p:ext uri="{D42A27DB-BD31-4B8C-83A1-F6EECF244321}">
                <p14:modId xmlns:p14="http://schemas.microsoft.com/office/powerpoint/2010/main" val="1073364161"/>
              </p:ext>
            </p:extLst>
          </p:nvPr>
        </p:nvGraphicFramePr>
        <p:xfrm>
          <a:off x="6228184" y="1568207"/>
          <a:ext cx="1841500" cy="349250"/>
        </p:xfrm>
        <a:graphic>
          <a:graphicData uri="http://schemas.openxmlformats.org/presentationml/2006/ole">
            <mc:AlternateContent xmlns:mc="http://schemas.openxmlformats.org/markup-compatibility/2006">
              <mc:Choice xmlns:v="urn:schemas-microsoft-com:vml" Requires="v">
                <p:oleObj spid="_x0000_s37926" r:id="rId5" imgW="952087" imgH="177723" progId="Equation.3">
                  <p:embed/>
                </p:oleObj>
              </mc:Choice>
              <mc:Fallback>
                <p:oleObj r:id="rId5" imgW="952087" imgH="17772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1568207"/>
                        <a:ext cx="18415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a:extLst>
              <a:ext uri="{FF2B5EF4-FFF2-40B4-BE49-F238E27FC236}">
                <a16:creationId xmlns="" xmlns:a16="http://schemas.microsoft.com/office/drawing/2014/main" id="{B9BDBD5B-A922-4BB6-8C1E-2702C3D31E0E}"/>
              </a:ext>
            </a:extLst>
          </p:cNvPr>
          <p:cNvGraphicFramePr>
            <a:graphicFrameLocks noChangeAspect="1"/>
          </p:cNvGraphicFramePr>
          <p:nvPr>
            <p:extLst>
              <p:ext uri="{D42A27DB-BD31-4B8C-83A1-F6EECF244321}">
                <p14:modId xmlns:p14="http://schemas.microsoft.com/office/powerpoint/2010/main" val="3098753431"/>
              </p:ext>
            </p:extLst>
          </p:nvPr>
        </p:nvGraphicFramePr>
        <p:xfrm>
          <a:off x="-4268" y="2322183"/>
          <a:ext cx="4932040" cy="403164"/>
        </p:xfrm>
        <a:graphic>
          <a:graphicData uri="http://schemas.openxmlformats.org/presentationml/2006/ole">
            <mc:AlternateContent xmlns:mc="http://schemas.openxmlformats.org/markup-compatibility/2006">
              <mc:Choice xmlns:v="urn:schemas-microsoft-com:vml" Requires="v">
                <p:oleObj spid="_x0000_s37927" r:id="rId7" imgW="2221536" imgH="177723" progId="Equation.3">
                  <p:embed/>
                </p:oleObj>
              </mc:Choice>
              <mc:Fallback>
                <p:oleObj r:id="rId7" imgW="2221536" imgH="177723"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8" y="2322183"/>
                        <a:ext cx="4932040" cy="403164"/>
                      </a:xfrm>
                      <a:prstGeom prst="rect">
                        <a:avLst/>
                      </a:prstGeom>
                      <a:noFill/>
                    </p:spPr>
                  </p:pic>
                </p:oleObj>
              </mc:Fallback>
            </mc:AlternateContent>
          </a:graphicData>
        </a:graphic>
      </p:graphicFrame>
      <p:graphicFrame>
        <p:nvGraphicFramePr>
          <p:cNvPr id="5" name="对象 4">
            <a:extLst>
              <a:ext uri="{FF2B5EF4-FFF2-40B4-BE49-F238E27FC236}">
                <a16:creationId xmlns="" xmlns:a16="http://schemas.microsoft.com/office/drawing/2014/main" id="{26BE5CA7-FD45-432B-AE20-CAB781459E72}"/>
              </a:ext>
            </a:extLst>
          </p:cNvPr>
          <p:cNvGraphicFramePr>
            <a:graphicFrameLocks noChangeAspect="1"/>
          </p:cNvGraphicFramePr>
          <p:nvPr>
            <p:extLst>
              <p:ext uri="{D42A27DB-BD31-4B8C-83A1-F6EECF244321}">
                <p14:modId xmlns:p14="http://schemas.microsoft.com/office/powerpoint/2010/main" val="942451808"/>
              </p:ext>
            </p:extLst>
          </p:nvPr>
        </p:nvGraphicFramePr>
        <p:xfrm>
          <a:off x="5076056" y="2332978"/>
          <a:ext cx="2664296" cy="445818"/>
        </p:xfrm>
        <a:graphic>
          <a:graphicData uri="http://schemas.openxmlformats.org/presentationml/2006/ole">
            <mc:AlternateContent xmlns:mc="http://schemas.openxmlformats.org/markup-compatibility/2006">
              <mc:Choice xmlns:v="urn:schemas-microsoft-com:vml" Requires="v">
                <p:oleObj spid="_x0000_s37928" r:id="rId9" imgW="1320227" imgH="215806" progId="Equation.3">
                  <p:embed/>
                </p:oleObj>
              </mc:Choice>
              <mc:Fallback>
                <p:oleObj r:id="rId9" imgW="1320227" imgH="215806"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056" y="2332978"/>
                        <a:ext cx="2664296" cy="445818"/>
                      </a:xfrm>
                      <a:prstGeom prst="rect">
                        <a:avLst/>
                      </a:prstGeom>
                      <a:noFill/>
                    </p:spPr>
                  </p:pic>
                </p:oleObj>
              </mc:Fallback>
            </mc:AlternateContent>
          </a:graphicData>
        </a:graphic>
      </p:graphicFrame>
      <p:graphicFrame>
        <p:nvGraphicFramePr>
          <p:cNvPr id="6" name="对象 5">
            <a:extLst>
              <a:ext uri="{FF2B5EF4-FFF2-40B4-BE49-F238E27FC236}">
                <a16:creationId xmlns="" xmlns:a16="http://schemas.microsoft.com/office/drawing/2014/main" id="{1003E56D-7B4A-4086-AE81-182C5885FC5E}"/>
              </a:ext>
            </a:extLst>
          </p:cNvPr>
          <p:cNvGraphicFramePr>
            <a:graphicFrameLocks noChangeAspect="1"/>
          </p:cNvGraphicFramePr>
          <p:nvPr>
            <p:extLst>
              <p:ext uri="{D42A27DB-BD31-4B8C-83A1-F6EECF244321}">
                <p14:modId xmlns:p14="http://schemas.microsoft.com/office/powerpoint/2010/main" val="3008799529"/>
              </p:ext>
            </p:extLst>
          </p:nvPr>
        </p:nvGraphicFramePr>
        <p:xfrm>
          <a:off x="23695" y="2709401"/>
          <a:ext cx="2112466" cy="424318"/>
        </p:xfrm>
        <a:graphic>
          <a:graphicData uri="http://schemas.openxmlformats.org/presentationml/2006/ole">
            <mc:AlternateContent xmlns:mc="http://schemas.openxmlformats.org/markup-compatibility/2006">
              <mc:Choice xmlns:v="urn:schemas-microsoft-com:vml" Requires="v">
                <p:oleObj spid="_x0000_s37929" r:id="rId11" imgW="1028254" imgH="203112" progId="Equation.3">
                  <p:embed/>
                </p:oleObj>
              </mc:Choice>
              <mc:Fallback>
                <p:oleObj r:id="rId11" imgW="1028254" imgH="203112"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95" y="2709401"/>
                        <a:ext cx="2112466" cy="424318"/>
                      </a:xfrm>
                      <a:prstGeom prst="rect">
                        <a:avLst/>
                      </a:prstGeom>
                      <a:noFill/>
                    </p:spPr>
                  </p:pic>
                </p:oleObj>
              </mc:Fallback>
            </mc:AlternateContent>
          </a:graphicData>
        </a:graphic>
      </p:graphicFrame>
      <p:sp>
        <p:nvSpPr>
          <p:cNvPr id="7" name="Rectangle 6">
            <a:extLst>
              <a:ext uri="{FF2B5EF4-FFF2-40B4-BE49-F238E27FC236}">
                <a16:creationId xmlns="" xmlns:a16="http://schemas.microsoft.com/office/drawing/2014/main" id="{F3D774A2-7A2D-44F5-92B1-8BCAB20D4FCB}"/>
              </a:ext>
            </a:extLst>
          </p:cNvPr>
          <p:cNvSpPr>
            <a:spLocks noChangeArrowheads="1"/>
          </p:cNvSpPr>
          <p:nvPr/>
        </p:nvSpPr>
        <p:spPr bwMode="auto">
          <a:xfrm>
            <a:off x="0" y="706433"/>
            <a:ext cx="427232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Notes:</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理解说明：</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机械功率：</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 xmlns:a16="http://schemas.microsoft.com/office/drawing/2014/main" id="{9CFA43CE-FE75-4D22-BE31-D12F18EB0962}"/>
              </a:ext>
            </a:extLst>
          </p:cNvPr>
          <p:cNvSpPr>
            <a:spLocks noChangeArrowheads="1"/>
          </p:cNvSpPr>
          <p:nvPr/>
        </p:nvSpPr>
        <p:spPr bwMode="auto">
          <a:xfrm>
            <a:off x="-180528" y="1477237"/>
            <a:ext cx="66784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力</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F</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对圆形旋转运动物体旋转一周所作的功为：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 xmlns:a16="http://schemas.microsoft.com/office/drawing/2014/main" id="{18E04AFC-9470-4AA5-B04A-8CCD117B544B}"/>
              </a:ext>
            </a:extLst>
          </p:cNvPr>
          <p:cNvSpPr>
            <a:spLocks noChangeArrowheads="1"/>
          </p:cNvSpPr>
          <p:nvPr/>
        </p:nvSpPr>
        <p:spPr bwMode="auto">
          <a:xfrm>
            <a:off x="-283572" y="1870392"/>
            <a:ext cx="911179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若</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n1</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为单位时间内旋转的转数</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转</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秒</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，则单位时间内所作的功为</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endParaRPr>
          </a:p>
        </p:txBody>
      </p:sp>
      <p:sp>
        <p:nvSpPr>
          <p:cNvPr id="10" name="Rectangle 9">
            <a:extLst>
              <a:ext uri="{FF2B5EF4-FFF2-40B4-BE49-F238E27FC236}">
                <a16:creationId xmlns="" xmlns:a16="http://schemas.microsoft.com/office/drawing/2014/main" id="{5E039096-28B1-4278-9D4B-CA111E42F598}"/>
              </a:ext>
            </a:extLst>
          </p:cNvPr>
          <p:cNvSpPr>
            <a:spLocks noChangeArrowheads="1"/>
          </p:cNvSpPr>
          <p:nvPr/>
        </p:nvSpPr>
        <p:spPr bwMode="auto">
          <a:xfrm>
            <a:off x="0" y="33407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8882D560-F34A-45C0-A789-2E430E8F57DF}"/>
              </a:ext>
            </a:extLst>
          </p:cNvPr>
          <p:cNvSpPr>
            <a:spLocks noChangeArrowheads="1"/>
          </p:cNvSpPr>
          <p:nvPr/>
        </p:nvSpPr>
        <p:spPr bwMode="auto">
          <a:xfrm>
            <a:off x="2065822" y="2662925"/>
            <a:ext cx="7296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 xmlns:a16="http://schemas.microsoft.com/office/drawing/2014/main" id="{50DFCC7F-962F-4CC7-B40E-9F508AB481C2}"/>
              </a:ext>
            </a:extLst>
          </p:cNvPr>
          <p:cNvSpPr>
            <a:spLocks noChangeArrowheads="1"/>
          </p:cNvSpPr>
          <p:nvPr/>
        </p:nvSpPr>
        <p:spPr bwMode="auto">
          <a:xfrm>
            <a:off x="107504" y="2875755"/>
            <a:ext cx="8928992"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953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9530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600" b="0" i="0" u="none" strike="noStrike" cap="none" normalizeH="0" baseline="0" dirty="0">
              <a:ln>
                <a:noFill/>
              </a:ln>
              <a:solidFill>
                <a:schemeClr val="tx1"/>
              </a:solidFill>
              <a:effectLst/>
            </a:endParaRPr>
          </a:p>
          <a:p>
            <a:pPr marL="0" marR="0" lvl="0" indent="495300" algn="l" defTabSz="914400" rtl="0" eaLnBrk="0" fontAlgn="base" latinLnBrk="0" hangingPunct="0">
              <a:lnSpc>
                <a:spcPct val="100000"/>
              </a:lnSpc>
              <a:spcBef>
                <a:spcPct val="0"/>
              </a:spcBef>
              <a:spcAft>
                <a:spcPct val="0"/>
              </a:spcAft>
              <a:buClrTx/>
              <a:buSzTx/>
              <a:buFontTx/>
              <a:buNone/>
              <a:tabLst/>
            </a:pP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思考问题</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：什么是负载？如何描述负载的特性？负载的作用？电动机惯例规定的方向是怎么回事？对负载有何要求？</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49530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4953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思考题</a:t>
            </a: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：电机调速的现实要求是什么？为什么要分析电动机的制动现象？制动运行状态的主要特征是什么？根据机械负载工况变化人为实现制动运行的思路和方法？电动运行和制动运行的异</a:t>
            </a:r>
            <a:r>
              <a:rPr lang="zh-CN" altLang="zh-CN" sz="2400" b="1" kern="100" dirty="0">
                <a:effectLst/>
                <a:latin typeface="Times New Roman" panose="02020603050405020304" pitchFamily="18" charset="0"/>
                <a:ea typeface="黑体" panose="02010609060101010101" pitchFamily="49" charset="-122"/>
                <a:cs typeface="Times New Roman" panose="02020603050405020304" pitchFamily="18" charset="0"/>
              </a:rPr>
              <a:t>同是什么？</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3" name="灯片编号占位符 12"/>
          <p:cNvSpPr>
            <a:spLocks noGrp="1"/>
          </p:cNvSpPr>
          <p:nvPr>
            <p:ph type="sldNum" sz="quarter" idx="12"/>
          </p:nvPr>
        </p:nvSpPr>
        <p:spPr/>
        <p:txBody>
          <a:bodyPr/>
          <a:lstStyle/>
          <a:p>
            <a:fld id="{76D830B0-DF59-4281-898F-AF208100B213}" type="slidenum">
              <a:rPr lang="en-US" altLang="zh-CN" smtClean="0"/>
              <a:pPr/>
              <a:t>44</a:t>
            </a:fld>
            <a:endParaRPr lang="en-US" altLang="zh-CN"/>
          </a:p>
        </p:txBody>
      </p:sp>
    </p:spTree>
    <p:extLst>
      <p:ext uri="{BB962C8B-B14F-4D97-AF65-F5344CB8AC3E}">
        <p14:creationId xmlns:p14="http://schemas.microsoft.com/office/powerpoint/2010/main" val="16294449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156A121D-902B-4FB4-8B3C-7ED4AD674A84}"/>
              </a:ext>
            </a:extLst>
          </p:cNvPr>
          <p:cNvGraphicFramePr>
            <a:graphicFrameLocks noChangeAspect="1"/>
          </p:cNvGraphicFramePr>
          <p:nvPr>
            <p:extLst>
              <p:ext uri="{D42A27DB-BD31-4B8C-83A1-F6EECF244321}">
                <p14:modId xmlns:p14="http://schemas.microsoft.com/office/powerpoint/2010/main" val="355334997"/>
              </p:ext>
            </p:extLst>
          </p:nvPr>
        </p:nvGraphicFramePr>
        <p:xfrm>
          <a:off x="3299383" y="1012411"/>
          <a:ext cx="1450988" cy="430378"/>
        </p:xfrm>
        <a:graphic>
          <a:graphicData uri="http://schemas.openxmlformats.org/presentationml/2006/ole">
            <mc:AlternateContent xmlns:mc="http://schemas.openxmlformats.org/markup-compatibility/2006">
              <mc:Choice xmlns:v="urn:schemas-microsoft-com:vml" Requires="v">
                <p:oleObj spid="_x0000_s38986" r:id="rId3" imgW="749300" imgH="228600" progId="Equation.3">
                  <p:embed/>
                </p:oleObj>
              </mc:Choice>
              <mc:Fallback>
                <p:oleObj r:id="rId3" imgW="7493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9383" y="1012411"/>
                        <a:ext cx="1450988" cy="430378"/>
                      </a:xfrm>
                      <a:prstGeom prst="rect">
                        <a:avLst/>
                      </a:prstGeom>
                      <a:noFill/>
                    </p:spPr>
                  </p:pic>
                </p:oleObj>
              </mc:Fallback>
            </mc:AlternateContent>
          </a:graphicData>
        </a:graphic>
      </p:graphicFrame>
      <p:graphicFrame>
        <p:nvGraphicFramePr>
          <p:cNvPr id="3" name="对象 2">
            <a:extLst>
              <a:ext uri="{FF2B5EF4-FFF2-40B4-BE49-F238E27FC236}">
                <a16:creationId xmlns="" xmlns:a16="http://schemas.microsoft.com/office/drawing/2014/main" id="{AA825B0C-41AB-473F-BC80-5847ECF93DAB}"/>
              </a:ext>
            </a:extLst>
          </p:cNvPr>
          <p:cNvGraphicFramePr>
            <a:graphicFrameLocks noChangeAspect="1"/>
          </p:cNvGraphicFramePr>
          <p:nvPr>
            <p:extLst>
              <p:ext uri="{D42A27DB-BD31-4B8C-83A1-F6EECF244321}">
                <p14:modId xmlns:p14="http://schemas.microsoft.com/office/powerpoint/2010/main" val="1068598738"/>
              </p:ext>
            </p:extLst>
          </p:nvPr>
        </p:nvGraphicFramePr>
        <p:xfrm>
          <a:off x="4932040" y="1012410"/>
          <a:ext cx="1066106" cy="403391"/>
        </p:xfrm>
        <a:graphic>
          <a:graphicData uri="http://schemas.openxmlformats.org/presentationml/2006/ole">
            <mc:AlternateContent xmlns:mc="http://schemas.openxmlformats.org/markup-compatibility/2006">
              <mc:Choice xmlns:v="urn:schemas-microsoft-com:vml" Requires="v">
                <p:oleObj spid="_x0000_s38987" r:id="rId5" imgW="596900" imgH="228600" progId="Equation.3">
                  <p:embed/>
                </p:oleObj>
              </mc:Choice>
              <mc:Fallback>
                <p:oleObj r:id="rId5" imgW="596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1012410"/>
                        <a:ext cx="1066106" cy="403391"/>
                      </a:xfrm>
                      <a:prstGeom prst="rect">
                        <a:avLst/>
                      </a:prstGeom>
                      <a:noFill/>
                    </p:spPr>
                  </p:pic>
                </p:oleObj>
              </mc:Fallback>
            </mc:AlternateContent>
          </a:graphicData>
        </a:graphic>
      </p:graphicFrame>
      <p:graphicFrame>
        <p:nvGraphicFramePr>
          <p:cNvPr id="4" name="对象 3">
            <a:extLst>
              <a:ext uri="{FF2B5EF4-FFF2-40B4-BE49-F238E27FC236}">
                <a16:creationId xmlns="" xmlns:a16="http://schemas.microsoft.com/office/drawing/2014/main" id="{6FA0C870-B939-46D8-A648-5E7B8C476149}"/>
              </a:ext>
            </a:extLst>
          </p:cNvPr>
          <p:cNvGraphicFramePr>
            <a:graphicFrameLocks noChangeAspect="1"/>
          </p:cNvGraphicFramePr>
          <p:nvPr>
            <p:extLst>
              <p:ext uri="{D42A27DB-BD31-4B8C-83A1-F6EECF244321}">
                <p14:modId xmlns:p14="http://schemas.microsoft.com/office/powerpoint/2010/main" val="253379891"/>
              </p:ext>
            </p:extLst>
          </p:nvPr>
        </p:nvGraphicFramePr>
        <p:xfrm>
          <a:off x="5982118" y="980726"/>
          <a:ext cx="2098596" cy="435075"/>
        </p:xfrm>
        <a:graphic>
          <a:graphicData uri="http://schemas.openxmlformats.org/presentationml/2006/ole">
            <mc:AlternateContent xmlns:mc="http://schemas.openxmlformats.org/markup-compatibility/2006">
              <mc:Choice xmlns:v="urn:schemas-microsoft-com:vml" Requires="v">
                <p:oleObj spid="_x0000_s38988" r:id="rId7" imgW="1079500" imgH="228600" progId="Equation.3">
                  <p:embed/>
                </p:oleObj>
              </mc:Choice>
              <mc:Fallback>
                <p:oleObj r:id="rId7" imgW="10795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2118" y="980726"/>
                        <a:ext cx="2098596" cy="435075"/>
                      </a:xfrm>
                      <a:prstGeom prst="rect">
                        <a:avLst/>
                      </a:prstGeom>
                      <a:noFill/>
                    </p:spPr>
                  </p:pic>
                </p:oleObj>
              </mc:Fallback>
            </mc:AlternateContent>
          </a:graphicData>
        </a:graphic>
      </p:graphicFrame>
      <p:graphicFrame>
        <p:nvGraphicFramePr>
          <p:cNvPr id="5" name="对象 4">
            <a:extLst>
              <a:ext uri="{FF2B5EF4-FFF2-40B4-BE49-F238E27FC236}">
                <a16:creationId xmlns="" xmlns:a16="http://schemas.microsoft.com/office/drawing/2014/main" id="{58170A9B-1394-4497-AD5A-0267E479D9D0}"/>
              </a:ext>
            </a:extLst>
          </p:cNvPr>
          <p:cNvGraphicFramePr>
            <a:graphicFrameLocks noChangeAspect="1"/>
          </p:cNvGraphicFramePr>
          <p:nvPr>
            <p:extLst>
              <p:ext uri="{D42A27DB-BD31-4B8C-83A1-F6EECF244321}">
                <p14:modId xmlns:p14="http://schemas.microsoft.com/office/powerpoint/2010/main" val="1587600476"/>
              </p:ext>
            </p:extLst>
          </p:nvPr>
        </p:nvGraphicFramePr>
        <p:xfrm>
          <a:off x="8090470" y="986590"/>
          <a:ext cx="1018034" cy="400538"/>
        </p:xfrm>
        <a:graphic>
          <a:graphicData uri="http://schemas.openxmlformats.org/presentationml/2006/ole">
            <mc:AlternateContent xmlns:mc="http://schemas.openxmlformats.org/markup-compatibility/2006">
              <mc:Choice xmlns:v="urn:schemas-microsoft-com:vml" Requires="v">
                <p:oleObj spid="_x0000_s38989" r:id="rId9" imgW="571252" imgH="228501" progId="Equation.3">
                  <p:embed/>
                </p:oleObj>
              </mc:Choice>
              <mc:Fallback>
                <p:oleObj r:id="rId9" imgW="571252" imgH="228501"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90470" y="986590"/>
                        <a:ext cx="1018034" cy="400538"/>
                      </a:xfrm>
                      <a:prstGeom prst="rect">
                        <a:avLst/>
                      </a:prstGeom>
                      <a:noFill/>
                    </p:spPr>
                  </p:pic>
                </p:oleObj>
              </mc:Fallback>
            </mc:AlternateContent>
          </a:graphicData>
        </a:graphic>
      </p:graphicFrame>
      <p:graphicFrame>
        <p:nvGraphicFramePr>
          <p:cNvPr id="6" name="对象 5">
            <a:extLst>
              <a:ext uri="{FF2B5EF4-FFF2-40B4-BE49-F238E27FC236}">
                <a16:creationId xmlns="" xmlns:a16="http://schemas.microsoft.com/office/drawing/2014/main" id="{4FFEB372-3D6B-4B99-A1FC-C840D9AB47A4}"/>
              </a:ext>
            </a:extLst>
          </p:cNvPr>
          <p:cNvGraphicFramePr>
            <a:graphicFrameLocks noChangeAspect="1"/>
          </p:cNvGraphicFramePr>
          <p:nvPr>
            <p:extLst>
              <p:ext uri="{D42A27DB-BD31-4B8C-83A1-F6EECF244321}">
                <p14:modId xmlns:p14="http://schemas.microsoft.com/office/powerpoint/2010/main" val="256583421"/>
              </p:ext>
            </p:extLst>
          </p:nvPr>
        </p:nvGraphicFramePr>
        <p:xfrm>
          <a:off x="386600" y="2849794"/>
          <a:ext cx="4982799" cy="461665"/>
        </p:xfrm>
        <a:graphic>
          <a:graphicData uri="http://schemas.openxmlformats.org/presentationml/2006/ole">
            <mc:AlternateContent xmlns:mc="http://schemas.openxmlformats.org/markup-compatibility/2006">
              <mc:Choice xmlns:v="urn:schemas-microsoft-com:vml" Requires="v">
                <p:oleObj spid="_x0000_s38990" r:id="rId11" imgW="2438400" imgH="228600" progId="Equation.3">
                  <p:embed/>
                </p:oleObj>
              </mc:Choice>
              <mc:Fallback>
                <p:oleObj r:id="rId11" imgW="2438400" imgH="2286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600" y="2849794"/>
                        <a:ext cx="4982799" cy="461665"/>
                      </a:xfrm>
                      <a:prstGeom prst="rect">
                        <a:avLst/>
                      </a:prstGeom>
                      <a:noFill/>
                    </p:spPr>
                  </p:pic>
                </p:oleObj>
              </mc:Fallback>
            </mc:AlternateContent>
          </a:graphicData>
        </a:graphic>
      </p:graphicFrame>
      <p:graphicFrame>
        <p:nvGraphicFramePr>
          <p:cNvPr id="7" name="对象 6">
            <a:extLst>
              <a:ext uri="{FF2B5EF4-FFF2-40B4-BE49-F238E27FC236}">
                <a16:creationId xmlns="" xmlns:a16="http://schemas.microsoft.com/office/drawing/2014/main" id="{E3E193B4-A317-4505-B001-DC12CFB2A24C}"/>
              </a:ext>
            </a:extLst>
          </p:cNvPr>
          <p:cNvGraphicFramePr>
            <a:graphicFrameLocks noChangeAspect="1"/>
          </p:cNvGraphicFramePr>
          <p:nvPr>
            <p:extLst>
              <p:ext uri="{D42A27DB-BD31-4B8C-83A1-F6EECF244321}">
                <p14:modId xmlns:p14="http://schemas.microsoft.com/office/powerpoint/2010/main" val="2050379598"/>
              </p:ext>
            </p:extLst>
          </p:nvPr>
        </p:nvGraphicFramePr>
        <p:xfrm>
          <a:off x="394205" y="3269461"/>
          <a:ext cx="5472608" cy="1210132"/>
        </p:xfrm>
        <a:graphic>
          <a:graphicData uri="http://schemas.openxmlformats.org/presentationml/2006/ole">
            <mc:AlternateContent xmlns:mc="http://schemas.openxmlformats.org/markup-compatibility/2006">
              <mc:Choice xmlns:v="urn:schemas-microsoft-com:vml" Requires="v">
                <p:oleObj spid="_x0000_s38991" r:id="rId13" imgW="2832100" imgH="584200" progId="Equation.3">
                  <p:embed/>
                </p:oleObj>
              </mc:Choice>
              <mc:Fallback>
                <p:oleObj r:id="rId13" imgW="2832100" imgH="584200"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4205" y="3269461"/>
                        <a:ext cx="5472608" cy="1210132"/>
                      </a:xfrm>
                      <a:prstGeom prst="rect">
                        <a:avLst/>
                      </a:prstGeom>
                      <a:noFill/>
                    </p:spPr>
                  </p:pic>
                </p:oleObj>
              </mc:Fallback>
            </mc:AlternateContent>
          </a:graphicData>
        </a:graphic>
      </p:graphicFrame>
      <p:sp>
        <p:nvSpPr>
          <p:cNvPr id="8" name="Rectangle 7">
            <a:extLst>
              <a:ext uri="{FF2B5EF4-FFF2-40B4-BE49-F238E27FC236}">
                <a16:creationId xmlns="" xmlns:a16="http://schemas.microsoft.com/office/drawing/2014/main" id="{8CA5F792-CAD8-411E-80C5-DB8E0E6F599A}"/>
              </a:ext>
            </a:extLst>
          </p:cNvPr>
          <p:cNvSpPr>
            <a:spLocks noChangeArrowheads="1"/>
          </p:cNvSpPr>
          <p:nvPr/>
        </p:nvSpPr>
        <p:spPr bwMode="auto">
          <a:xfrm>
            <a:off x="4728" y="951903"/>
            <a:ext cx="6494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例：一并励直流电动机，</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 xmlns:a16="http://schemas.microsoft.com/office/drawing/2014/main" id="{32570006-9BD8-49F6-A562-DFFCC06B7856}"/>
              </a:ext>
            </a:extLst>
          </p:cNvPr>
          <p:cNvSpPr>
            <a:spLocks noChangeArrowheads="1"/>
          </p:cNvSpPr>
          <p:nvPr/>
        </p:nvSpPr>
        <p:spPr bwMode="auto">
          <a:xfrm>
            <a:off x="35496" y="1281536"/>
            <a:ext cx="911018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。负载转矩为</a:t>
            </a:r>
            <a:r>
              <a:rPr kumimoji="0" lang="zh-CN" altLang="zh-CN"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额定值和</a:t>
            </a:r>
            <a:r>
              <a:rPr kumimoji="0" lang="en-US" altLang="zh-CN" sz="2400" b="0" i="0" u="none" strike="noStrike" cap="none" normalizeH="0" baseline="0" dirty="0">
                <a:ln>
                  <a:noFill/>
                </a:ln>
                <a:solidFill>
                  <a:srgbClr val="0000CC"/>
                </a:solidFill>
                <a:effectLst/>
                <a:latin typeface="Times New Roman" panose="02020603050405020304" pitchFamily="18" charset="0"/>
                <a:ea typeface="黑体" panose="02010609060101010101" pitchFamily="49" charset="-122"/>
                <a:cs typeface="Times New Roman" panose="02020603050405020304" pitchFamily="18" charset="0"/>
              </a:rPr>
              <a:t>10</a:t>
            </a:r>
            <a:r>
              <a:rPr kumimoji="0" lang="zh-CN" altLang="en-US"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％额定值</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稳定运行时，励磁回路断线，</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剩磁为额定值的</a:t>
            </a:r>
            <a:r>
              <a:rPr kumimoji="0" lang="en-US" altLang="zh-CN" sz="2400" b="0" i="0" u="none" strike="noStrike" cap="none" normalizeH="0" baseline="0" dirty="0">
                <a:ln>
                  <a:noFill/>
                </a:ln>
                <a:solidFill>
                  <a:srgbClr val="0000CC"/>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。分别计算</a:t>
            </a:r>
            <a:r>
              <a:rPr kumimoji="0" lang="zh-CN" altLang="en-US"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两种情况</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下断线瞬间电枢电流和</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电磁转矩和进入稳态后的电枢电流和转速。不考虑电枢反应影响。</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解：额定运行时，电枢反电势和电磁转矩分别为</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对象 14">
            <a:extLst>
              <a:ext uri="{FF2B5EF4-FFF2-40B4-BE49-F238E27FC236}">
                <a16:creationId xmlns="" xmlns:a16="http://schemas.microsoft.com/office/drawing/2014/main" id="{07108D43-90B8-436C-8D57-9B58EC9479CE}"/>
              </a:ext>
            </a:extLst>
          </p:cNvPr>
          <p:cNvGraphicFramePr>
            <a:graphicFrameLocks noChangeAspect="1"/>
          </p:cNvGraphicFramePr>
          <p:nvPr>
            <p:extLst>
              <p:ext uri="{D42A27DB-BD31-4B8C-83A1-F6EECF244321}">
                <p14:modId xmlns:p14="http://schemas.microsoft.com/office/powerpoint/2010/main" val="1766003943"/>
              </p:ext>
            </p:extLst>
          </p:nvPr>
        </p:nvGraphicFramePr>
        <p:xfrm>
          <a:off x="4310431" y="4259613"/>
          <a:ext cx="4192944" cy="879601"/>
        </p:xfrm>
        <a:graphic>
          <a:graphicData uri="http://schemas.openxmlformats.org/presentationml/2006/ole">
            <mc:AlternateContent xmlns:mc="http://schemas.openxmlformats.org/markup-compatibility/2006">
              <mc:Choice xmlns:v="urn:schemas-microsoft-com:vml" Requires="v">
                <p:oleObj spid="_x0000_s38992" r:id="rId15" imgW="2032000" imgH="431800" progId="Equation.3">
                  <p:embed/>
                </p:oleObj>
              </mc:Choice>
              <mc:Fallback>
                <p:oleObj r:id="rId15" imgW="2032000" imgH="431800" progId="Equation.3">
                  <p:embed/>
                  <p:pic>
                    <p:nvPicPr>
                      <p:cNvPr id="2" name="对象 1">
                        <a:extLst>
                          <a:ext uri="{FF2B5EF4-FFF2-40B4-BE49-F238E27FC236}">
                            <a16:creationId xmlns="" xmlns:a16="http://schemas.microsoft.com/office/drawing/2014/main" id="{0D46B1F4-B521-4133-82C8-A3380610697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0431" y="4259613"/>
                        <a:ext cx="4192944" cy="879601"/>
                      </a:xfrm>
                      <a:prstGeom prst="rect">
                        <a:avLst/>
                      </a:prstGeom>
                      <a:noFill/>
                    </p:spPr>
                  </p:pic>
                </p:oleObj>
              </mc:Fallback>
            </mc:AlternateContent>
          </a:graphicData>
        </a:graphic>
      </p:graphicFrame>
      <p:graphicFrame>
        <p:nvGraphicFramePr>
          <p:cNvPr id="16" name="对象 15">
            <a:extLst>
              <a:ext uri="{FF2B5EF4-FFF2-40B4-BE49-F238E27FC236}">
                <a16:creationId xmlns="" xmlns:a16="http://schemas.microsoft.com/office/drawing/2014/main" id="{BB88D50A-647F-4685-8E94-C872E02DE002}"/>
              </a:ext>
            </a:extLst>
          </p:cNvPr>
          <p:cNvGraphicFramePr>
            <a:graphicFrameLocks noChangeAspect="1"/>
          </p:cNvGraphicFramePr>
          <p:nvPr>
            <p:extLst>
              <p:ext uri="{D42A27DB-BD31-4B8C-83A1-F6EECF244321}">
                <p14:modId xmlns:p14="http://schemas.microsoft.com/office/powerpoint/2010/main" val="2807479043"/>
              </p:ext>
            </p:extLst>
          </p:nvPr>
        </p:nvGraphicFramePr>
        <p:xfrm>
          <a:off x="1895615" y="4996234"/>
          <a:ext cx="3971198" cy="764269"/>
        </p:xfrm>
        <a:graphic>
          <a:graphicData uri="http://schemas.openxmlformats.org/presentationml/2006/ole">
            <mc:AlternateContent xmlns:mc="http://schemas.openxmlformats.org/markup-compatibility/2006">
              <mc:Choice xmlns:v="urn:schemas-microsoft-com:vml" Requires="v">
                <p:oleObj spid="_x0000_s38993" r:id="rId17" imgW="2222500" imgH="431800" progId="Equation.3">
                  <p:embed/>
                </p:oleObj>
              </mc:Choice>
              <mc:Fallback>
                <p:oleObj r:id="rId17" imgW="2222500" imgH="431800" progId="Equation.3">
                  <p:embed/>
                  <p:pic>
                    <p:nvPicPr>
                      <p:cNvPr id="3" name="对象 2">
                        <a:extLst>
                          <a:ext uri="{FF2B5EF4-FFF2-40B4-BE49-F238E27FC236}">
                            <a16:creationId xmlns="" xmlns:a16="http://schemas.microsoft.com/office/drawing/2014/main" id="{91577372-BCCB-4A24-9816-A6F105B24F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95615" y="4996234"/>
                        <a:ext cx="3971198" cy="764269"/>
                      </a:xfrm>
                      <a:prstGeom prst="rect">
                        <a:avLst/>
                      </a:prstGeom>
                      <a:noFill/>
                    </p:spPr>
                  </p:pic>
                </p:oleObj>
              </mc:Fallback>
            </mc:AlternateContent>
          </a:graphicData>
        </a:graphic>
      </p:graphicFrame>
      <p:graphicFrame>
        <p:nvGraphicFramePr>
          <p:cNvPr id="17" name="对象 16">
            <a:extLst>
              <a:ext uri="{FF2B5EF4-FFF2-40B4-BE49-F238E27FC236}">
                <a16:creationId xmlns="" xmlns:a16="http://schemas.microsoft.com/office/drawing/2014/main" id="{0B7F9D24-F202-4E68-915E-65C3ABAF73E8}"/>
              </a:ext>
            </a:extLst>
          </p:cNvPr>
          <p:cNvGraphicFramePr>
            <a:graphicFrameLocks noChangeAspect="1"/>
          </p:cNvGraphicFramePr>
          <p:nvPr>
            <p:extLst>
              <p:ext uri="{D42A27DB-BD31-4B8C-83A1-F6EECF244321}">
                <p14:modId xmlns:p14="http://schemas.microsoft.com/office/powerpoint/2010/main" val="3742954814"/>
              </p:ext>
            </p:extLst>
          </p:nvPr>
        </p:nvGraphicFramePr>
        <p:xfrm>
          <a:off x="2486248" y="5512052"/>
          <a:ext cx="6043711" cy="879601"/>
        </p:xfrm>
        <a:graphic>
          <a:graphicData uri="http://schemas.openxmlformats.org/presentationml/2006/ole">
            <mc:AlternateContent xmlns:mc="http://schemas.openxmlformats.org/markup-compatibility/2006">
              <mc:Choice xmlns:v="urn:schemas-microsoft-com:vml" Requires="v">
                <p:oleObj spid="_x0000_s38994" r:id="rId19" imgW="2933700" imgH="431800" progId="Equation.3">
                  <p:embed/>
                </p:oleObj>
              </mc:Choice>
              <mc:Fallback>
                <p:oleObj r:id="rId19" imgW="2933700" imgH="431800" progId="Equation.3">
                  <p:embed/>
                  <p:pic>
                    <p:nvPicPr>
                      <p:cNvPr id="4" name="对象 3">
                        <a:extLst>
                          <a:ext uri="{FF2B5EF4-FFF2-40B4-BE49-F238E27FC236}">
                            <a16:creationId xmlns="" xmlns:a16="http://schemas.microsoft.com/office/drawing/2014/main" id="{A0AC0C57-C53F-417A-A3DD-8B65709A0C2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86248" y="5512052"/>
                        <a:ext cx="6043711" cy="879601"/>
                      </a:xfrm>
                      <a:prstGeom prst="rect">
                        <a:avLst/>
                      </a:prstGeom>
                      <a:noFill/>
                    </p:spPr>
                  </p:pic>
                </p:oleObj>
              </mc:Fallback>
            </mc:AlternateContent>
          </a:graphicData>
        </a:graphic>
      </p:graphicFrame>
      <p:sp>
        <p:nvSpPr>
          <p:cNvPr id="18" name="Rectangle 7">
            <a:extLst>
              <a:ext uri="{FF2B5EF4-FFF2-40B4-BE49-F238E27FC236}">
                <a16:creationId xmlns="" xmlns:a16="http://schemas.microsoft.com/office/drawing/2014/main" id="{DDD37E1E-9E47-48C1-BCCF-6CEE6EE7F48B}"/>
              </a:ext>
            </a:extLst>
          </p:cNvPr>
          <p:cNvSpPr>
            <a:spLocks noChangeArrowheads="1"/>
          </p:cNvSpPr>
          <p:nvPr/>
        </p:nvSpPr>
        <p:spPr bwMode="auto">
          <a:xfrm>
            <a:off x="50447" y="4517067"/>
            <a:ext cx="418576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励磁断瞬间，电枢反电势变为</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 xmlns:a16="http://schemas.microsoft.com/office/drawing/2014/main" id="{EA0781C6-5070-49AD-897B-C7F5AAB2F4FE}"/>
              </a:ext>
            </a:extLst>
          </p:cNvPr>
          <p:cNvSpPr>
            <a:spLocks noChangeArrowheads="1"/>
          </p:cNvSpPr>
          <p:nvPr/>
        </p:nvSpPr>
        <p:spPr bwMode="auto">
          <a:xfrm>
            <a:off x="107504" y="5009192"/>
            <a:ext cx="172354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电枢电流：</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9">
            <a:extLst>
              <a:ext uri="{FF2B5EF4-FFF2-40B4-BE49-F238E27FC236}">
                <a16:creationId xmlns="" xmlns:a16="http://schemas.microsoft.com/office/drawing/2014/main" id="{1A8C4477-B353-4D74-92C6-28108CE48D74}"/>
              </a:ext>
            </a:extLst>
          </p:cNvPr>
          <p:cNvSpPr>
            <a:spLocks noChangeArrowheads="1"/>
          </p:cNvSpPr>
          <p:nvPr/>
        </p:nvSpPr>
        <p:spPr bwMode="auto">
          <a:xfrm>
            <a:off x="50447" y="5609662"/>
            <a:ext cx="20313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电磁转矩为</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 xmlns:a16="http://schemas.microsoft.com/office/drawing/2014/main" id="{4706C4F2-C49F-47A0-9DC6-3F3F81D0F527}"/>
              </a:ext>
            </a:extLst>
          </p:cNvPr>
          <p:cNvSpPr>
            <a:spLocks noChangeArrowheads="1"/>
          </p:cNvSpPr>
          <p:nvPr/>
        </p:nvSpPr>
        <p:spPr bwMode="auto">
          <a:xfrm>
            <a:off x="610079" y="6413771"/>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小于额定负载转矩，电机减速停车。</a:t>
            </a:r>
            <a:endParaRPr kumimoji="0" lang="zh-CN" altLang="zh-CN" sz="2400" b="0" i="0" u="none" strike="noStrike" cap="none" normalizeH="0" baseline="0" dirty="0">
              <a:ln>
                <a:noFill/>
              </a:ln>
              <a:solidFill>
                <a:srgbClr val="0000CC"/>
              </a:solidFill>
              <a:effectLst/>
            </a:endParaRPr>
          </a:p>
        </p:txBody>
      </p:sp>
      <p:sp>
        <p:nvSpPr>
          <p:cNvPr id="9" name="灯片编号占位符 8"/>
          <p:cNvSpPr>
            <a:spLocks noGrp="1"/>
          </p:cNvSpPr>
          <p:nvPr>
            <p:ph type="sldNum" sz="quarter" idx="12"/>
          </p:nvPr>
        </p:nvSpPr>
        <p:spPr/>
        <p:txBody>
          <a:bodyPr/>
          <a:lstStyle/>
          <a:p>
            <a:fld id="{76D830B0-DF59-4281-898F-AF208100B213}" type="slidenum">
              <a:rPr lang="en-US" altLang="zh-CN" smtClean="0"/>
              <a:pPr/>
              <a:t>45</a:t>
            </a:fld>
            <a:endParaRPr lang="en-US" altLang="zh-CN"/>
          </a:p>
        </p:txBody>
      </p:sp>
    </p:spTree>
    <p:extLst>
      <p:ext uri="{BB962C8B-B14F-4D97-AF65-F5344CB8AC3E}">
        <p14:creationId xmlns:p14="http://schemas.microsoft.com/office/powerpoint/2010/main" val="42390478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a:extLst>
              <a:ext uri="{FF2B5EF4-FFF2-40B4-BE49-F238E27FC236}">
                <a16:creationId xmlns="" xmlns:a16="http://schemas.microsoft.com/office/drawing/2014/main" id="{B93C1ADE-9E9C-4144-B2E0-0C625AB5FF6F}"/>
              </a:ext>
            </a:extLst>
          </p:cNvPr>
          <p:cNvGraphicFramePr>
            <a:graphicFrameLocks noChangeAspect="1"/>
          </p:cNvGraphicFramePr>
          <p:nvPr>
            <p:extLst>
              <p:ext uri="{D42A27DB-BD31-4B8C-83A1-F6EECF244321}">
                <p14:modId xmlns:p14="http://schemas.microsoft.com/office/powerpoint/2010/main" val="2841247134"/>
              </p:ext>
            </p:extLst>
          </p:nvPr>
        </p:nvGraphicFramePr>
        <p:xfrm>
          <a:off x="700269" y="971004"/>
          <a:ext cx="1220115" cy="461665"/>
        </p:xfrm>
        <a:graphic>
          <a:graphicData uri="http://schemas.openxmlformats.org/presentationml/2006/ole">
            <mc:AlternateContent xmlns:mc="http://schemas.openxmlformats.org/markup-compatibility/2006">
              <mc:Choice xmlns:v="urn:schemas-microsoft-com:vml" Requires="v">
                <p:oleObj spid="_x0000_s39994" r:id="rId3" imgW="596900" imgH="228600" progId="Equation.3">
                  <p:embed/>
                </p:oleObj>
              </mc:Choice>
              <mc:Fallback>
                <p:oleObj r:id="rId3" imgW="596900" imgH="228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69" y="971004"/>
                        <a:ext cx="1220115" cy="461665"/>
                      </a:xfrm>
                      <a:prstGeom prst="rect">
                        <a:avLst/>
                      </a:prstGeom>
                      <a:noFill/>
                    </p:spPr>
                  </p:pic>
                </p:oleObj>
              </mc:Fallback>
            </mc:AlternateContent>
          </a:graphicData>
        </a:graphic>
      </p:graphicFrame>
      <p:graphicFrame>
        <p:nvGraphicFramePr>
          <p:cNvPr id="15" name="对象 14">
            <a:extLst>
              <a:ext uri="{FF2B5EF4-FFF2-40B4-BE49-F238E27FC236}">
                <a16:creationId xmlns="" xmlns:a16="http://schemas.microsoft.com/office/drawing/2014/main" id="{0FAFB793-7C8F-46DE-8FB6-8980E807DF5E}"/>
              </a:ext>
            </a:extLst>
          </p:cNvPr>
          <p:cNvGraphicFramePr>
            <a:graphicFrameLocks noChangeAspect="1"/>
          </p:cNvGraphicFramePr>
          <p:nvPr>
            <p:extLst>
              <p:ext uri="{D42A27DB-BD31-4B8C-83A1-F6EECF244321}">
                <p14:modId xmlns:p14="http://schemas.microsoft.com/office/powerpoint/2010/main" val="2717827235"/>
              </p:ext>
            </p:extLst>
          </p:nvPr>
        </p:nvGraphicFramePr>
        <p:xfrm>
          <a:off x="6012160" y="1331327"/>
          <a:ext cx="2952328" cy="853620"/>
        </p:xfrm>
        <a:graphic>
          <a:graphicData uri="http://schemas.openxmlformats.org/presentationml/2006/ole">
            <mc:AlternateContent xmlns:mc="http://schemas.openxmlformats.org/markup-compatibility/2006">
              <mc:Choice xmlns:v="urn:schemas-microsoft-com:vml" Requires="v">
                <p:oleObj spid="_x0000_s39995" r:id="rId5" imgW="1473200" imgH="431800" progId="Equation.3">
                  <p:embed/>
                </p:oleObj>
              </mc:Choice>
              <mc:Fallback>
                <p:oleObj r:id="rId5" imgW="1473200" imgH="4318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1331327"/>
                        <a:ext cx="2952328" cy="853620"/>
                      </a:xfrm>
                      <a:prstGeom prst="rect">
                        <a:avLst/>
                      </a:prstGeom>
                      <a:noFill/>
                    </p:spPr>
                  </p:pic>
                </p:oleObj>
              </mc:Fallback>
            </mc:AlternateContent>
          </a:graphicData>
        </a:graphic>
      </p:graphicFrame>
      <p:graphicFrame>
        <p:nvGraphicFramePr>
          <p:cNvPr id="16" name="对象 15">
            <a:extLst>
              <a:ext uri="{FF2B5EF4-FFF2-40B4-BE49-F238E27FC236}">
                <a16:creationId xmlns="" xmlns:a16="http://schemas.microsoft.com/office/drawing/2014/main" id="{5CDE49D9-61FD-4B80-A0EA-ED7BFCA6ECEE}"/>
              </a:ext>
            </a:extLst>
          </p:cNvPr>
          <p:cNvGraphicFramePr>
            <a:graphicFrameLocks noChangeAspect="1"/>
          </p:cNvGraphicFramePr>
          <p:nvPr>
            <p:extLst>
              <p:ext uri="{D42A27DB-BD31-4B8C-83A1-F6EECF244321}">
                <p14:modId xmlns:p14="http://schemas.microsoft.com/office/powerpoint/2010/main" val="720519498"/>
              </p:ext>
            </p:extLst>
          </p:nvPr>
        </p:nvGraphicFramePr>
        <p:xfrm>
          <a:off x="2843808" y="2077862"/>
          <a:ext cx="5222347" cy="798053"/>
        </p:xfrm>
        <a:graphic>
          <a:graphicData uri="http://schemas.openxmlformats.org/presentationml/2006/ole">
            <mc:AlternateContent xmlns:mc="http://schemas.openxmlformats.org/markup-compatibility/2006">
              <mc:Choice xmlns:v="urn:schemas-microsoft-com:vml" Requires="v">
                <p:oleObj spid="_x0000_s39996" r:id="rId7" imgW="2794000" imgH="431800" progId="Equation.3">
                  <p:embed/>
                </p:oleObj>
              </mc:Choice>
              <mc:Fallback>
                <p:oleObj r:id="rId7" imgW="2794000" imgH="4318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2077862"/>
                        <a:ext cx="5222347" cy="798053"/>
                      </a:xfrm>
                      <a:prstGeom prst="rect">
                        <a:avLst/>
                      </a:prstGeom>
                      <a:noFill/>
                    </p:spPr>
                  </p:pic>
                </p:oleObj>
              </mc:Fallback>
            </mc:AlternateContent>
          </a:graphicData>
        </a:graphic>
      </p:graphicFrame>
      <p:sp>
        <p:nvSpPr>
          <p:cNvPr id="17" name="Rectangle 16">
            <a:extLst>
              <a:ext uri="{FF2B5EF4-FFF2-40B4-BE49-F238E27FC236}">
                <a16:creationId xmlns="" xmlns:a16="http://schemas.microsoft.com/office/drawing/2014/main" id="{B0C9AB67-0FCF-4CA7-9CEB-8774EE5DA5D5}"/>
              </a:ext>
            </a:extLst>
          </p:cNvPr>
          <p:cNvSpPr>
            <a:spLocks noChangeArrowheads="1"/>
          </p:cNvSpPr>
          <p:nvPr/>
        </p:nvSpPr>
        <p:spPr bwMode="auto">
          <a:xfrm>
            <a:off x="24401" y="89629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对比</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 xmlns:a16="http://schemas.microsoft.com/office/drawing/2014/main" id="{24160DE8-BA48-4EDA-9693-A1CB97BD59BC}"/>
              </a:ext>
            </a:extLst>
          </p:cNvPr>
          <p:cNvSpPr>
            <a:spLocks noChangeArrowheads="1"/>
          </p:cNvSpPr>
          <p:nvPr/>
        </p:nvSpPr>
        <p:spPr bwMode="auto">
          <a:xfrm>
            <a:off x="1907704" y="971005"/>
            <a:ext cx="535274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。转速为</a:t>
            </a: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时，电枢电流最大值为：</a:t>
            </a:r>
            <a:endParaRPr kumimoji="0" lang="zh-CN"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 xmlns:a16="http://schemas.microsoft.com/office/drawing/2014/main" id="{EF1FB879-94F2-48D6-9EA9-8FC5D82A6C73}"/>
              </a:ext>
            </a:extLst>
          </p:cNvPr>
          <p:cNvSpPr>
            <a:spLocks noChangeArrowheads="1"/>
          </p:cNvSpPr>
          <p:nvPr/>
        </p:nvSpPr>
        <p:spPr bwMode="auto">
          <a:xfrm>
            <a:off x="24401" y="2051556"/>
            <a:ext cx="295465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电磁转矩最大值为：</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 xmlns:a16="http://schemas.microsoft.com/office/drawing/2014/main" id="{B090EDBA-B6F0-45BF-87C3-38025D9615C3}"/>
              </a:ext>
            </a:extLst>
          </p:cNvPr>
          <p:cNvSpPr>
            <a:spLocks noChangeArrowheads="1"/>
          </p:cNvSpPr>
          <p:nvPr/>
        </p:nvSpPr>
        <p:spPr bwMode="auto">
          <a:xfrm>
            <a:off x="24401" y="3971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 xmlns:a16="http://schemas.microsoft.com/office/drawing/2014/main" id="{0206C5F4-3491-4B3D-B187-5255C9060AB8}"/>
              </a:ext>
            </a:extLst>
          </p:cNvPr>
          <p:cNvGraphicFramePr>
            <a:graphicFrameLocks noChangeAspect="1"/>
          </p:cNvGraphicFramePr>
          <p:nvPr>
            <p:extLst>
              <p:ext uri="{D42A27DB-BD31-4B8C-83A1-F6EECF244321}">
                <p14:modId xmlns:p14="http://schemas.microsoft.com/office/powerpoint/2010/main" val="2226951911"/>
              </p:ext>
            </p:extLst>
          </p:nvPr>
        </p:nvGraphicFramePr>
        <p:xfrm>
          <a:off x="2829391" y="2876610"/>
          <a:ext cx="5487026" cy="467505"/>
        </p:xfrm>
        <a:graphic>
          <a:graphicData uri="http://schemas.openxmlformats.org/presentationml/2006/ole">
            <mc:AlternateContent xmlns:mc="http://schemas.openxmlformats.org/markup-compatibility/2006">
              <mc:Choice xmlns:v="urn:schemas-microsoft-com:vml" Requires="v">
                <p:oleObj spid="_x0000_s39997" r:id="rId9" imgW="2743200" imgH="228600" progId="Equation.3">
                  <p:embed/>
                </p:oleObj>
              </mc:Choice>
              <mc:Fallback>
                <p:oleObj r:id="rId9" imgW="2743200" imgH="228600"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9391" y="2876610"/>
                        <a:ext cx="5487026" cy="467505"/>
                      </a:xfrm>
                      <a:prstGeom prst="rect">
                        <a:avLst/>
                      </a:prstGeom>
                      <a:noFill/>
                    </p:spPr>
                  </p:pic>
                </p:oleObj>
              </mc:Fallback>
            </mc:AlternateContent>
          </a:graphicData>
        </a:graphic>
      </p:graphicFrame>
      <p:graphicFrame>
        <p:nvGraphicFramePr>
          <p:cNvPr id="33" name="对象 32">
            <a:extLst>
              <a:ext uri="{FF2B5EF4-FFF2-40B4-BE49-F238E27FC236}">
                <a16:creationId xmlns="" xmlns:a16="http://schemas.microsoft.com/office/drawing/2014/main" id="{F045007C-8F89-4B7B-A045-22E53E6BD8F5}"/>
              </a:ext>
            </a:extLst>
          </p:cNvPr>
          <p:cNvGraphicFramePr>
            <a:graphicFrameLocks noChangeAspect="1"/>
          </p:cNvGraphicFramePr>
          <p:nvPr>
            <p:extLst>
              <p:ext uri="{D42A27DB-BD31-4B8C-83A1-F6EECF244321}">
                <p14:modId xmlns:p14="http://schemas.microsoft.com/office/powerpoint/2010/main" val="3255211897"/>
              </p:ext>
            </p:extLst>
          </p:nvPr>
        </p:nvGraphicFramePr>
        <p:xfrm>
          <a:off x="2853630" y="3395882"/>
          <a:ext cx="3038060" cy="472237"/>
        </p:xfrm>
        <a:graphic>
          <a:graphicData uri="http://schemas.openxmlformats.org/presentationml/2006/ole">
            <mc:AlternateContent xmlns:mc="http://schemas.openxmlformats.org/markup-compatibility/2006">
              <mc:Choice xmlns:v="urn:schemas-microsoft-com:vml" Requires="v">
                <p:oleObj spid="_x0000_s39998" r:id="rId11" imgW="1447800" imgH="228600" progId="Equation.3">
                  <p:embed/>
                </p:oleObj>
              </mc:Choice>
              <mc:Fallback>
                <p:oleObj r:id="rId11" imgW="1447800" imgH="228600"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3630" y="3395882"/>
                        <a:ext cx="3038060" cy="472237"/>
                      </a:xfrm>
                      <a:prstGeom prst="rect">
                        <a:avLst/>
                      </a:prstGeom>
                      <a:noFill/>
                    </p:spPr>
                  </p:pic>
                </p:oleObj>
              </mc:Fallback>
            </mc:AlternateContent>
          </a:graphicData>
        </a:graphic>
      </p:graphicFrame>
      <p:graphicFrame>
        <p:nvGraphicFramePr>
          <p:cNvPr id="34" name="对象 33">
            <a:extLst>
              <a:ext uri="{FF2B5EF4-FFF2-40B4-BE49-F238E27FC236}">
                <a16:creationId xmlns="" xmlns:a16="http://schemas.microsoft.com/office/drawing/2014/main" id="{BEAB3638-73E9-48DF-8BAA-088D878B9092}"/>
              </a:ext>
            </a:extLst>
          </p:cNvPr>
          <p:cNvGraphicFramePr>
            <a:graphicFrameLocks noChangeAspect="1"/>
          </p:cNvGraphicFramePr>
          <p:nvPr>
            <p:extLst>
              <p:ext uri="{D42A27DB-BD31-4B8C-83A1-F6EECF244321}">
                <p14:modId xmlns:p14="http://schemas.microsoft.com/office/powerpoint/2010/main" val="928070033"/>
              </p:ext>
            </p:extLst>
          </p:nvPr>
        </p:nvGraphicFramePr>
        <p:xfrm>
          <a:off x="4203822" y="3960762"/>
          <a:ext cx="2975595" cy="438614"/>
        </p:xfrm>
        <a:graphic>
          <a:graphicData uri="http://schemas.openxmlformats.org/presentationml/2006/ole">
            <mc:AlternateContent xmlns:mc="http://schemas.openxmlformats.org/markup-compatibility/2006">
              <mc:Choice xmlns:v="urn:schemas-microsoft-com:vml" Requires="v">
                <p:oleObj spid="_x0000_s39999" r:id="rId13" imgW="1524000" imgH="228600" progId="Equation.3">
                  <p:embed/>
                </p:oleObj>
              </mc:Choice>
              <mc:Fallback>
                <p:oleObj r:id="rId13" imgW="1524000" imgH="22860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3822" y="3960762"/>
                        <a:ext cx="2975595" cy="438614"/>
                      </a:xfrm>
                      <a:prstGeom prst="rect">
                        <a:avLst/>
                      </a:prstGeom>
                      <a:noFill/>
                    </p:spPr>
                  </p:pic>
                </p:oleObj>
              </mc:Fallback>
            </mc:AlternateContent>
          </a:graphicData>
        </a:graphic>
      </p:graphicFrame>
      <p:graphicFrame>
        <p:nvGraphicFramePr>
          <p:cNvPr id="35" name="对象 34">
            <a:extLst>
              <a:ext uri="{FF2B5EF4-FFF2-40B4-BE49-F238E27FC236}">
                <a16:creationId xmlns="" xmlns:a16="http://schemas.microsoft.com/office/drawing/2014/main" id="{B19A1FA4-C324-44C2-AF57-71CFA5DC5822}"/>
              </a:ext>
            </a:extLst>
          </p:cNvPr>
          <p:cNvGraphicFramePr>
            <a:graphicFrameLocks noChangeAspect="1"/>
          </p:cNvGraphicFramePr>
          <p:nvPr>
            <p:extLst>
              <p:ext uri="{D42A27DB-BD31-4B8C-83A1-F6EECF244321}">
                <p14:modId xmlns:p14="http://schemas.microsoft.com/office/powerpoint/2010/main" val="522995397"/>
              </p:ext>
            </p:extLst>
          </p:nvPr>
        </p:nvGraphicFramePr>
        <p:xfrm>
          <a:off x="1817871" y="4331822"/>
          <a:ext cx="4356449" cy="790553"/>
        </p:xfrm>
        <a:graphic>
          <a:graphicData uri="http://schemas.openxmlformats.org/presentationml/2006/ole">
            <mc:AlternateContent xmlns:mc="http://schemas.openxmlformats.org/markup-compatibility/2006">
              <mc:Choice xmlns:v="urn:schemas-microsoft-com:vml" Requires="v">
                <p:oleObj spid="_x0000_s40000" r:id="rId15" imgW="2349500" imgH="431800" progId="Equation.3">
                  <p:embed/>
                </p:oleObj>
              </mc:Choice>
              <mc:Fallback>
                <p:oleObj r:id="rId15" imgW="2349500" imgH="43180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17871" y="4331822"/>
                        <a:ext cx="4356449" cy="790553"/>
                      </a:xfrm>
                      <a:prstGeom prst="rect">
                        <a:avLst/>
                      </a:prstGeom>
                      <a:noFill/>
                    </p:spPr>
                  </p:pic>
                </p:oleObj>
              </mc:Fallback>
            </mc:AlternateContent>
          </a:graphicData>
        </a:graphic>
      </p:graphicFrame>
      <p:graphicFrame>
        <p:nvGraphicFramePr>
          <p:cNvPr id="36" name="对象 35">
            <a:extLst>
              <a:ext uri="{FF2B5EF4-FFF2-40B4-BE49-F238E27FC236}">
                <a16:creationId xmlns="" xmlns:a16="http://schemas.microsoft.com/office/drawing/2014/main" id="{3918CA2F-12F3-41FB-AAD1-98BBCC55010E}"/>
              </a:ext>
            </a:extLst>
          </p:cNvPr>
          <p:cNvGraphicFramePr>
            <a:graphicFrameLocks noChangeAspect="1"/>
          </p:cNvGraphicFramePr>
          <p:nvPr>
            <p:extLst>
              <p:ext uri="{D42A27DB-BD31-4B8C-83A1-F6EECF244321}">
                <p14:modId xmlns:p14="http://schemas.microsoft.com/office/powerpoint/2010/main" val="3375299044"/>
              </p:ext>
            </p:extLst>
          </p:nvPr>
        </p:nvGraphicFramePr>
        <p:xfrm>
          <a:off x="1849651" y="4993362"/>
          <a:ext cx="6083602" cy="877494"/>
        </p:xfrm>
        <a:graphic>
          <a:graphicData uri="http://schemas.openxmlformats.org/presentationml/2006/ole">
            <mc:AlternateContent xmlns:mc="http://schemas.openxmlformats.org/markup-compatibility/2006">
              <mc:Choice xmlns:v="urn:schemas-microsoft-com:vml" Requires="v">
                <p:oleObj spid="_x0000_s40001" r:id="rId17" imgW="2984500" imgH="431800" progId="Equation.3">
                  <p:embed/>
                </p:oleObj>
              </mc:Choice>
              <mc:Fallback>
                <p:oleObj r:id="rId17" imgW="2984500" imgH="431800"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9651" y="4993362"/>
                        <a:ext cx="6083602" cy="877494"/>
                      </a:xfrm>
                      <a:prstGeom prst="rect">
                        <a:avLst/>
                      </a:prstGeom>
                      <a:noFill/>
                    </p:spPr>
                  </p:pic>
                </p:oleObj>
              </mc:Fallback>
            </mc:AlternateContent>
          </a:graphicData>
        </a:graphic>
      </p:graphicFrame>
      <p:sp>
        <p:nvSpPr>
          <p:cNvPr id="37" name="Rectangle 36">
            <a:extLst>
              <a:ext uri="{FF2B5EF4-FFF2-40B4-BE49-F238E27FC236}">
                <a16:creationId xmlns="" xmlns:a16="http://schemas.microsoft.com/office/drawing/2014/main" id="{D3EABC0D-AE47-45E2-A604-53E8C38150AB}"/>
              </a:ext>
            </a:extLst>
          </p:cNvPr>
          <p:cNvSpPr>
            <a:spLocks noChangeArrowheads="1"/>
          </p:cNvSpPr>
          <p:nvPr/>
        </p:nvSpPr>
        <p:spPr bwMode="auto">
          <a:xfrm>
            <a:off x="24401" y="2734875"/>
            <a:ext cx="29418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10%</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额定负载时，</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38">
            <a:extLst>
              <a:ext uri="{FF2B5EF4-FFF2-40B4-BE49-F238E27FC236}">
                <a16:creationId xmlns="" xmlns:a16="http://schemas.microsoft.com/office/drawing/2014/main" id="{9FEF1C94-8C4B-49AE-8761-F139651CBF0A}"/>
              </a:ext>
            </a:extLst>
          </p:cNvPr>
          <p:cNvSpPr>
            <a:spLocks noChangeArrowheads="1"/>
          </p:cNvSpPr>
          <p:nvPr/>
        </p:nvSpPr>
        <p:spPr bwMode="auto">
          <a:xfrm>
            <a:off x="24401" y="3923764"/>
            <a:ext cx="418576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励磁断瞬间，电枢反电势变为</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9">
            <a:extLst>
              <a:ext uri="{FF2B5EF4-FFF2-40B4-BE49-F238E27FC236}">
                <a16:creationId xmlns="" xmlns:a16="http://schemas.microsoft.com/office/drawing/2014/main" id="{B97C39DF-4AB1-40A5-A8C1-21158BEC4AFB}"/>
              </a:ext>
            </a:extLst>
          </p:cNvPr>
          <p:cNvSpPr>
            <a:spLocks noChangeArrowheads="1"/>
          </p:cNvSpPr>
          <p:nvPr/>
        </p:nvSpPr>
        <p:spPr bwMode="auto">
          <a:xfrm>
            <a:off x="24401" y="4421919"/>
            <a:ext cx="18112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电枢电流：</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40">
            <a:extLst>
              <a:ext uri="{FF2B5EF4-FFF2-40B4-BE49-F238E27FC236}">
                <a16:creationId xmlns="" xmlns:a16="http://schemas.microsoft.com/office/drawing/2014/main" id="{03BA72E5-162B-4BE7-998A-6B54295FAFFA}"/>
              </a:ext>
            </a:extLst>
          </p:cNvPr>
          <p:cNvSpPr>
            <a:spLocks noChangeArrowheads="1"/>
          </p:cNvSpPr>
          <p:nvPr/>
        </p:nvSpPr>
        <p:spPr bwMode="auto">
          <a:xfrm>
            <a:off x="24401" y="4922258"/>
            <a:ext cx="20313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电磁转矩为</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2" name="Rectangle 41">
            <a:extLst>
              <a:ext uri="{FF2B5EF4-FFF2-40B4-BE49-F238E27FC236}">
                <a16:creationId xmlns="" xmlns:a16="http://schemas.microsoft.com/office/drawing/2014/main" id="{A09DB3BD-5DDE-40B1-A895-69FE17361E20}"/>
              </a:ext>
            </a:extLst>
          </p:cNvPr>
          <p:cNvSpPr>
            <a:spLocks noChangeArrowheads="1"/>
          </p:cNvSpPr>
          <p:nvPr/>
        </p:nvSpPr>
        <p:spPr bwMode="auto">
          <a:xfrm>
            <a:off x="107504" y="6222927"/>
            <a:ext cx="35702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大于负载转矩，电机加速</a:t>
            </a:r>
            <a:endParaRPr kumimoji="0" lang="zh-CN" altLang="zh-CN" sz="2400" b="0" i="0" u="none" strike="noStrike" cap="none" normalizeH="0" baseline="0" dirty="0">
              <a:ln>
                <a:noFill/>
              </a:ln>
              <a:solidFill>
                <a:srgbClr val="0000CC"/>
              </a:solidFill>
              <a:effectLst/>
              <a:latin typeface="Arial" panose="020B0604020202020204" pitchFamily="34" charset="0"/>
            </a:endParaRPr>
          </a:p>
        </p:txBody>
      </p:sp>
      <p:sp>
        <p:nvSpPr>
          <p:cNvPr id="2" name="灯片编号占位符 1"/>
          <p:cNvSpPr>
            <a:spLocks noGrp="1"/>
          </p:cNvSpPr>
          <p:nvPr>
            <p:ph type="sldNum" sz="quarter" idx="12"/>
          </p:nvPr>
        </p:nvSpPr>
        <p:spPr/>
        <p:txBody>
          <a:bodyPr/>
          <a:lstStyle/>
          <a:p>
            <a:fld id="{76D830B0-DF59-4281-898F-AF208100B213}" type="slidenum">
              <a:rPr lang="en-US" altLang="zh-CN" smtClean="0"/>
              <a:pPr/>
              <a:t>46</a:t>
            </a:fld>
            <a:endParaRPr lang="en-US" altLang="zh-CN"/>
          </a:p>
        </p:txBody>
      </p:sp>
    </p:spTree>
    <p:extLst>
      <p:ext uri="{BB962C8B-B14F-4D97-AF65-F5344CB8AC3E}">
        <p14:creationId xmlns:p14="http://schemas.microsoft.com/office/powerpoint/2010/main" val="29968710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50FEF834-08F7-410C-A345-18B6A1522B69}"/>
              </a:ext>
            </a:extLst>
          </p:cNvPr>
          <p:cNvGraphicFramePr>
            <a:graphicFrameLocks noChangeAspect="1"/>
          </p:cNvGraphicFramePr>
          <p:nvPr>
            <p:extLst>
              <p:ext uri="{D42A27DB-BD31-4B8C-83A1-F6EECF244321}">
                <p14:modId xmlns:p14="http://schemas.microsoft.com/office/powerpoint/2010/main" val="3443081413"/>
              </p:ext>
            </p:extLst>
          </p:nvPr>
        </p:nvGraphicFramePr>
        <p:xfrm>
          <a:off x="1378447" y="912003"/>
          <a:ext cx="6602114" cy="506329"/>
        </p:xfrm>
        <a:graphic>
          <a:graphicData uri="http://schemas.openxmlformats.org/presentationml/2006/ole">
            <mc:AlternateContent xmlns:mc="http://schemas.openxmlformats.org/markup-compatibility/2006">
              <mc:Choice xmlns:v="urn:schemas-microsoft-com:vml" Requires="v">
                <p:oleObj spid="_x0000_s41004" r:id="rId3" imgW="2933700" imgH="228600" progId="Equation.3">
                  <p:embed/>
                </p:oleObj>
              </mc:Choice>
              <mc:Fallback>
                <p:oleObj r:id="rId3" imgW="29337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447" y="912003"/>
                        <a:ext cx="6602114" cy="506329"/>
                      </a:xfrm>
                      <a:prstGeom prst="rect">
                        <a:avLst/>
                      </a:prstGeom>
                      <a:noFill/>
                    </p:spPr>
                  </p:pic>
                </p:oleObj>
              </mc:Fallback>
            </mc:AlternateContent>
          </a:graphicData>
        </a:graphic>
      </p:graphicFrame>
      <p:graphicFrame>
        <p:nvGraphicFramePr>
          <p:cNvPr id="3" name="对象 2">
            <a:extLst>
              <a:ext uri="{FF2B5EF4-FFF2-40B4-BE49-F238E27FC236}">
                <a16:creationId xmlns="" xmlns:a16="http://schemas.microsoft.com/office/drawing/2014/main" id="{D8DA8B0E-242F-457A-AAFA-9B4655FFB650}"/>
              </a:ext>
            </a:extLst>
          </p:cNvPr>
          <p:cNvGraphicFramePr>
            <a:graphicFrameLocks noChangeAspect="1"/>
          </p:cNvGraphicFramePr>
          <p:nvPr>
            <p:extLst>
              <p:ext uri="{D42A27DB-BD31-4B8C-83A1-F6EECF244321}">
                <p14:modId xmlns:p14="http://schemas.microsoft.com/office/powerpoint/2010/main" val="3078039751"/>
              </p:ext>
            </p:extLst>
          </p:nvPr>
        </p:nvGraphicFramePr>
        <p:xfrm>
          <a:off x="442338" y="1418332"/>
          <a:ext cx="3553597" cy="841366"/>
        </p:xfrm>
        <a:graphic>
          <a:graphicData uri="http://schemas.openxmlformats.org/presentationml/2006/ole">
            <mc:AlternateContent xmlns:mc="http://schemas.openxmlformats.org/markup-compatibility/2006">
              <mc:Choice xmlns:v="urn:schemas-microsoft-com:vml" Requires="v">
                <p:oleObj spid="_x0000_s41005" r:id="rId5" imgW="1752600" imgH="406400" progId="Equation.3">
                  <p:embed/>
                </p:oleObj>
              </mc:Choice>
              <mc:Fallback>
                <p:oleObj r:id="rId5" imgW="1752600" imgH="40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338" y="1418332"/>
                        <a:ext cx="3553597" cy="841366"/>
                      </a:xfrm>
                      <a:prstGeom prst="rect">
                        <a:avLst/>
                      </a:prstGeom>
                      <a:noFill/>
                    </p:spPr>
                  </p:pic>
                </p:oleObj>
              </mc:Fallback>
            </mc:AlternateContent>
          </a:graphicData>
        </a:graphic>
      </p:graphicFrame>
      <p:graphicFrame>
        <p:nvGraphicFramePr>
          <p:cNvPr id="4" name="对象 3">
            <a:extLst>
              <a:ext uri="{FF2B5EF4-FFF2-40B4-BE49-F238E27FC236}">
                <a16:creationId xmlns="" xmlns:a16="http://schemas.microsoft.com/office/drawing/2014/main" id="{1D8BD9A6-73C1-4826-B761-E59D6E64D8E4}"/>
              </a:ext>
            </a:extLst>
          </p:cNvPr>
          <p:cNvGraphicFramePr>
            <a:graphicFrameLocks noChangeAspect="1"/>
          </p:cNvGraphicFramePr>
          <p:nvPr>
            <p:extLst>
              <p:ext uri="{D42A27DB-BD31-4B8C-83A1-F6EECF244321}">
                <p14:modId xmlns:p14="http://schemas.microsoft.com/office/powerpoint/2010/main" val="3619771344"/>
              </p:ext>
            </p:extLst>
          </p:nvPr>
        </p:nvGraphicFramePr>
        <p:xfrm>
          <a:off x="1066840" y="2238134"/>
          <a:ext cx="1163956" cy="439502"/>
        </p:xfrm>
        <a:graphic>
          <a:graphicData uri="http://schemas.openxmlformats.org/presentationml/2006/ole">
            <mc:AlternateContent xmlns:mc="http://schemas.openxmlformats.org/markup-compatibility/2006">
              <mc:Choice xmlns:v="urn:schemas-microsoft-com:vml" Requires="v">
                <p:oleObj spid="_x0000_s41006" r:id="rId7" imgW="596900" imgH="228600" progId="Equation.3">
                  <p:embed/>
                </p:oleObj>
              </mc:Choice>
              <mc:Fallback>
                <p:oleObj r:id="rId7" imgW="5969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40" y="2238134"/>
                        <a:ext cx="1163956" cy="439502"/>
                      </a:xfrm>
                      <a:prstGeom prst="rect">
                        <a:avLst/>
                      </a:prstGeom>
                      <a:noFill/>
                    </p:spPr>
                  </p:pic>
                </p:oleObj>
              </mc:Fallback>
            </mc:AlternateContent>
          </a:graphicData>
        </a:graphic>
      </p:graphicFrame>
      <p:graphicFrame>
        <p:nvGraphicFramePr>
          <p:cNvPr id="5" name="对象 4">
            <a:extLst>
              <a:ext uri="{FF2B5EF4-FFF2-40B4-BE49-F238E27FC236}">
                <a16:creationId xmlns="" xmlns:a16="http://schemas.microsoft.com/office/drawing/2014/main" id="{965510A0-9376-4CAE-BBFE-280B071A5027}"/>
              </a:ext>
            </a:extLst>
          </p:cNvPr>
          <p:cNvGraphicFramePr>
            <a:graphicFrameLocks noChangeAspect="1"/>
          </p:cNvGraphicFramePr>
          <p:nvPr>
            <p:extLst>
              <p:ext uri="{D42A27DB-BD31-4B8C-83A1-F6EECF244321}">
                <p14:modId xmlns:p14="http://schemas.microsoft.com/office/powerpoint/2010/main" val="2866380930"/>
              </p:ext>
            </p:extLst>
          </p:nvPr>
        </p:nvGraphicFramePr>
        <p:xfrm>
          <a:off x="1403057" y="2798708"/>
          <a:ext cx="4897135" cy="466394"/>
        </p:xfrm>
        <a:graphic>
          <a:graphicData uri="http://schemas.openxmlformats.org/presentationml/2006/ole">
            <mc:AlternateContent xmlns:mc="http://schemas.openxmlformats.org/markup-compatibility/2006">
              <mc:Choice xmlns:v="urn:schemas-microsoft-com:vml" Requires="v">
                <p:oleObj spid="_x0000_s41007" r:id="rId9" imgW="2400300" imgH="228600" progId="Equation.3">
                  <p:embed/>
                </p:oleObj>
              </mc:Choice>
              <mc:Fallback>
                <p:oleObj r:id="rId9" imgW="2400300" imgH="2286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057" y="2798708"/>
                        <a:ext cx="4897135" cy="466394"/>
                      </a:xfrm>
                      <a:prstGeom prst="rect">
                        <a:avLst/>
                      </a:prstGeom>
                      <a:noFill/>
                    </p:spPr>
                  </p:pic>
                </p:oleObj>
              </mc:Fallback>
            </mc:AlternateContent>
          </a:graphicData>
        </a:graphic>
      </p:graphicFrame>
      <p:graphicFrame>
        <p:nvGraphicFramePr>
          <p:cNvPr id="6" name="对象 5">
            <a:extLst>
              <a:ext uri="{FF2B5EF4-FFF2-40B4-BE49-F238E27FC236}">
                <a16:creationId xmlns="" xmlns:a16="http://schemas.microsoft.com/office/drawing/2014/main" id="{F2DDD7CE-1E62-4885-A398-A09165B0CBF1}"/>
              </a:ext>
            </a:extLst>
          </p:cNvPr>
          <p:cNvGraphicFramePr>
            <a:graphicFrameLocks noChangeAspect="1"/>
          </p:cNvGraphicFramePr>
          <p:nvPr>
            <p:extLst>
              <p:ext uri="{D42A27DB-BD31-4B8C-83A1-F6EECF244321}">
                <p14:modId xmlns:p14="http://schemas.microsoft.com/office/powerpoint/2010/main" val="2203423724"/>
              </p:ext>
            </p:extLst>
          </p:nvPr>
        </p:nvGraphicFramePr>
        <p:xfrm>
          <a:off x="1534440" y="3079029"/>
          <a:ext cx="3549650" cy="901700"/>
        </p:xfrm>
        <a:graphic>
          <a:graphicData uri="http://schemas.openxmlformats.org/presentationml/2006/ole">
            <mc:AlternateContent xmlns:mc="http://schemas.openxmlformats.org/markup-compatibility/2006">
              <mc:Choice xmlns:v="urn:schemas-microsoft-com:vml" Requires="v">
                <p:oleObj spid="_x0000_s41008" r:id="rId11" imgW="1790700" imgH="444500" progId="Equation.3">
                  <p:embed/>
                </p:oleObj>
              </mc:Choice>
              <mc:Fallback>
                <p:oleObj r:id="rId11" imgW="1790700" imgH="4445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4440" y="3079029"/>
                        <a:ext cx="354965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 xmlns:a16="http://schemas.microsoft.com/office/drawing/2014/main" id="{0679E38F-51CC-4116-90D4-3ED26ABC5535}"/>
              </a:ext>
            </a:extLst>
          </p:cNvPr>
          <p:cNvGraphicFramePr>
            <a:graphicFrameLocks noChangeAspect="1"/>
          </p:cNvGraphicFramePr>
          <p:nvPr>
            <p:extLst>
              <p:ext uri="{D42A27DB-BD31-4B8C-83A1-F6EECF244321}">
                <p14:modId xmlns:p14="http://schemas.microsoft.com/office/powerpoint/2010/main" val="464851634"/>
              </p:ext>
            </p:extLst>
          </p:nvPr>
        </p:nvGraphicFramePr>
        <p:xfrm>
          <a:off x="1066840" y="3865978"/>
          <a:ext cx="6966188" cy="859163"/>
        </p:xfrm>
        <a:graphic>
          <a:graphicData uri="http://schemas.openxmlformats.org/presentationml/2006/ole">
            <mc:AlternateContent xmlns:mc="http://schemas.openxmlformats.org/markup-compatibility/2006">
              <mc:Choice xmlns:v="urn:schemas-microsoft-com:vml" Requires="v">
                <p:oleObj spid="_x0000_s41009" r:id="rId13" imgW="3644900" imgH="444500" progId="Equation.3">
                  <p:embed/>
                </p:oleObj>
              </mc:Choice>
              <mc:Fallback>
                <p:oleObj r:id="rId13" imgW="3644900" imgH="444500"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40" y="3865978"/>
                        <a:ext cx="6966188" cy="859163"/>
                      </a:xfrm>
                      <a:prstGeom prst="rect">
                        <a:avLst/>
                      </a:prstGeom>
                      <a:noFill/>
                    </p:spPr>
                  </p:pic>
                </p:oleObj>
              </mc:Fallback>
            </mc:AlternateContent>
          </a:graphicData>
        </a:graphic>
      </p:graphicFrame>
      <p:sp>
        <p:nvSpPr>
          <p:cNvPr id="8" name="Rectangle 7">
            <a:extLst>
              <a:ext uri="{FF2B5EF4-FFF2-40B4-BE49-F238E27FC236}">
                <a16:creationId xmlns="" xmlns:a16="http://schemas.microsoft.com/office/drawing/2014/main" id="{0C492CB9-F747-4A4E-9FFB-213094B7F4E3}"/>
              </a:ext>
            </a:extLst>
          </p:cNvPr>
          <p:cNvSpPr>
            <a:spLocks noChangeArrowheads="1"/>
          </p:cNvSpPr>
          <p:nvPr/>
        </p:nvSpPr>
        <p:spPr bwMode="auto">
          <a:xfrm>
            <a:off x="107504" y="912004"/>
            <a:ext cx="141577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稳定时：</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 xmlns:a16="http://schemas.microsoft.com/office/drawing/2014/main" id="{A492F53E-C9AF-4341-A6A4-E34F5FC1D4C1}"/>
              </a:ext>
            </a:extLst>
          </p:cNvPr>
          <p:cNvSpPr>
            <a:spLocks noChangeArrowheads="1"/>
          </p:cNvSpPr>
          <p:nvPr/>
        </p:nvSpPr>
        <p:spPr bwMode="auto">
          <a:xfrm>
            <a:off x="7980561" y="13248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63A79293-6770-4DFE-B259-B4077ADAC8BC}"/>
              </a:ext>
            </a:extLst>
          </p:cNvPr>
          <p:cNvSpPr>
            <a:spLocks noChangeArrowheads="1"/>
          </p:cNvSpPr>
          <p:nvPr/>
        </p:nvSpPr>
        <p:spPr bwMode="auto">
          <a:xfrm>
            <a:off x="116578" y="216267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对比：</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FCFD5BE2-38EE-4665-9D14-3110D9929DEF}"/>
              </a:ext>
            </a:extLst>
          </p:cNvPr>
          <p:cNvSpPr>
            <a:spLocks noChangeArrowheads="1"/>
          </p:cNvSpPr>
          <p:nvPr/>
        </p:nvSpPr>
        <p:spPr bwMode="auto">
          <a:xfrm>
            <a:off x="126203" y="2776420"/>
            <a:ext cx="13388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反电势</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 xmlns:a16="http://schemas.microsoft.com/office/drawing/2014/main" id="{82B641DF-1D28-4A29-A072-384AFFB02B98}"/>
              </a:ext>
            </a:extLst>
          </p:cNvPr>
          <p:cNvSpPr>
            <a:spLocks noChangeArrowheads="1"/>
          </p:cNvSpPr>
          <p:nvPr/>
        </p:nvSpPr>
        <p:spPr bwMode="auto">
          <a:xfrm>
            <a:off x="126203" y="3273117"/>
            <a:ext cx="14927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电势系数</a:t>
            </a:r>
            <a:r>
              <a:rPr kumimoji="0" lang="zh-CN"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 xmlns:a16="http://schemas.microsoft.com/office/drawing/2014/main" id="{5CB1D799-07F4-4D2B-8206-D4DBB9FFB666}"/>
              </a:ext>
            </a:extLst>
          </p:cNvPr>
          <p:cNvSpPr>
            <a:spLocks noChangeArrowheads="1"/>
          </p:cNvSpPr>
          <p:nvPr/>
        </p:nvSpPr>
        <p:spPr bwMode="auto">
          <a:xfrm>
            <a:off x="126203" y="3784929"/>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转速</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 xmlns:a16="http://schemas.microsoft.com/office/drawing/2014/main" id="{5C29D30B-AFD1-466A-9BF5-C411EBD2ACAA}"/>
              </a:ext>
            </a:extLst>
          </p:cNvPr>
          <p:cNvSpPr>
            <a:spLocks noChangeArrowheads="1"/>
          </p:cNvSpPr>
          <p:nvPr/>
        </p:nvSpPr>
        <p:spPr bwMode="auto">
          <a:xfrm>
            <a:off x="116578" y="4935932"/>
            <a:ext cx="67345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结论：</a:t>
            </a:r>
            <a:r>
              <a:rPr kumimoji="0" lang="en-US" altLang="zh-CN" sz="2400" b="0" i="0" u="none" strike="noStrike" cap="none" normalizeH="0" baseline="0" dirty="0">
                <a:ln>
                  <a:noFill/>
                </a:ln>
                <a:solidFill>
                  <a:srgbClr val="0000CC"/>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运行失磁可能导致过流飞车（轻载）</a:t>
            </a:r>
            <a:endParaRPr kumimoji="0" lang="zh-CN" altLang="en-US" sz="2400" b="0" i="0" u="none" strike="noStrike" cap="none" normalizeH="0" baseline="0" dirty="0">
              <a:ln>
                <a:noFill/>
              </a:ln>
              <a:solidFill>
                <a:srgbClr val="0000CC"/>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CC"/>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或过流堵转（重载）损坏电机的危险。</a:t>
            </a:r>
            <a:endParaRPr kumimoji="0" lang="en-US" altLang="zh-CN"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必须要注意励磁的优先建立及对应的保护措施。</a:t>
            </a:r>
            <a:endParaRPr kumimoji="0" lang="zh-CN" altLang="en-US" sz="2400" b="0" i="0" u="none" strike="noStrike" cap="none" normalizeH="0" baseline="0" dirty="0">
              <a:ln>
                <a:noFill/>
              </a:ln>
              <a:solidFill>
                <a:srgbClr val="0000CC"/>
              </a:solidFill>
              <a:effectLst/>
              <a:latin typeface="Arial" panose="020B0604020202020204" pitchFamily="34" charset="0"/>
            </a:endParaRPr>
          </a:p>
        </p:txBody>
      </p:sp>
      <p:sp>
        <p:nvSpPr>
          <p:cNvPr id="15" name="灯片编号占位符 14"/>
          <p:cNvSpPr>
            <a:spLocks noGrp="1"/>
          </p:cNvSpPr>
          <p:nvPr>
            <p:ph type="sldNum" sz="quarter" idx="12"/>
          </p:nvPr>
        </p:nvSpPr>
        <p:spPr/>
        <p:txBody>
          <a:bodyPr/>
          <a:lstStyle/>
          <a:p>
            <a:fld id="{76D830B0-DF59-4281-898F-AF208100B213}" type="slidenum">
              <a:rPr lang="en-US" altLang="zh-CN" smtClean="0"/>
              <a:pPr/>
              <a:t>47</a:t>
            </a:fld>
            <a:endParaRPr lang="en-US" altLang="zh-CN"/>
          </a:p>
        </p:txBody>
      </p:sp>
    </p:spTree>
    <p:extLst>
      <p:ext uri="{BB962C8B-B14F-4D97-AF65-F5344CB8AC3E}">
        <p14:creationId xmlns:p14="http://schemas.microsoft.com/office/powerpoint/2010/main" val="10448852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93CC58BF-3492-4590-8164-9DC519EF022F}"/>
              </a:ext>
            </a:extLst>
          </p:cNvPr>
          <p:cNvGraphicFramePr>
            <a:graphicFrameLocks noChangeAspect="1"/>
          </p:cNvGraphicFramePr>
          <p:nvPr>
            <p:extLst>
              <p:ext uri="{D42A27DB-BD31-4B8C-83A1-F6EECF244321}">
                <p14:modId xmlns:p14="http://schemas.microsoft.com/office/powerpoint/2010/main" val="1774739699"/>
              </p:ext>
            </p:extLst>
          </p:nvPr>
        </p:nvGraphicFramePr>
        <p:xfrm>
          <a:off x="6061702" y="1295236"/>
          <a:ext cx="3131840" cy="1845731"/>
        </p:xfrm>
        <a:graphic>
          <a:graphicData uri="http://schemas.openxmlformats.org/presentationml/2006/ole">
            <mc:AlternateContent xmlns:mc="http://schemas.openxmlformats.org/markup-compatibility/2006">
              <mc:Choice xmlns:v="urn:schemas-microsoft-com:vml" Requires="v">
                <p:oleObj spid="_x0000_s42014" r:id="rId3" imgW="2178050" imgH="920750" progId="MSDraw">
                  <p:embed/>
                </p:oleObj>
              </mc:Choice>
              <mc:Fallback>
                <p:oleObj r:id="rId3" imgW="2178050" imgH="92075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1702" y="1295236"/>
                        <a:ext cx="3131840" cy="1845731"/>
                      </a:xfrm>
                      <a:prstGeom prst="rect">
                        <a:avLst/>
                      </a:prstGeom>
                      <a:noFill/>
                    </p:spPr>
                  </p:pic>
                </p:oleObj>
              </mc:Fallback>
            </mc:AlternateContent>
          </a:graphicData>
        </a:graphic>
      </p:graphicFrame>
      <p:graphicFrame>
        <p:nvGraphicFramePr>
          <p:cNvPr id="3" name="对象 2">
            <a:extLst>
              <a:ext uri="{FF2B5EF4-FFF2-40B4-BE49-F238E27FC236}">
                <a16:creationId xmlns="" xmlns:a16="http://schemas.microsoft.com/office/drawing/2014/main" id="{D0E949E2-0F9D-4DF8-9771-86B5CFE066A3}"/>
              </a:ext>
            </a:extLst>
          </p:cNvPr>
          <p:cNvGraphicFramePr>
            <a:graphicFrameLocks noChangeAspect="1"/>
          </p:cNvGraphicFramePr>
          <p:nvPr>
            <p:extLst>
              <p:ext uri="{D42A27DB-BD31-4B8C-83A1-F6EECF244321}">
                <p14:modId xmlns:p14="http://schemas.microsoft.com/office/powerpoint/2010/main" val="3949826685"/>
              </p:ext>
            </p:extLst>
          </p:nvPr>
        </p:nvGraphicFramePr>
        <p:xfrm>
          <a:off x="329802" y="2544899"/>
          <a:ext cx="5054350" cy="2590800"/>
        </p:xfrm>
        <a:graphic>
          <a:graphicData uri="http://schemas.openxmlformats.org/presentationml/2006/ole">
            <mc:AlternateContent xmlns:mc="http://schemas.openxmlformats.org/markup-compatibility/2006">
              <mc:Choice xmlns:v="urn:schemas-microsoft-com:vml" Requires="v">
                <p:oleObj spid="_x0000_s42015" r:id="rId5" imgW="2527300" imgH="1295400" progId="Equation.3">
                  <p:embed/>
                </p:oleObj>
              </mc:Choice>
              <mc:Fallback>
                <p:oleObj r:id="rId5" imgW="2527300" imgH="1295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802" y="2544899"/>
                        <a:ext cx="5054350" cy="2590800"/>
                      </a:xfrm>
                      <a:prstGeom prst="rect">
                        <a:avLst/>
                      </a:prstGeom>
                      <a:noFill/>
                    </p:spPr>
                  </p:pic>
                </p:oleObj>
              </mc:Fallback>
            </mc:AlternateContent>
          </a:graphicData>
        </a:graphic>
      </p:graphicFrame>
      <p:graphicFrame>
        <p:nvGraphicFramePr>
          <p:cNvPr id="4" name="对象 3">
            <a:extLst>
              <a:ext uri="{FF2B5EF4-FFF2-40B4-BE49-F238E27FC236}">
                <a16:creationId xmlns="" xmlns:a16="http://schemas.microsoft.com/office/drawing/2014/main" id="{36AA4B32-CF0A-48A8-AF99-CAFD71D7880F}"/>
              </a:ext>
            </a:extLst>
          </p:cNvPr>
          <p:cNvGraphicFramePr>
            <a:graphicFrameLocks noChangeAspect="1"/>
          </p:cNvGraphicFramePr>
          <p:nvPr>
            <p:extLst>
              <p:ext uri="{D42A27DB-BD31-4B8C-83A1-F6EECF244321}">
                <p14:modId xmlns:p14="http://schemas.microsoft.com/office/powerpoint/2010/main" val="469581484"/>
              </p:ext>
            </p:extLst>
          </p:nvPr>
        </p:nvGraphicFramePr>
        <p:xfrm>
          <a:off x="3239852" y="5427048"/>
          <a:ext cx="2664296" cy="728034"/>
        </p:xfrm>
        <a:graphic>
          <a:graphicData uri="http://schemas.openxmlformats.org/presentationml/2006/ole">
            <mc:AlternateContent xmlns:mc="http://schemas.openxmlformats.org/markup-compatibility/2006">
              <mc:Choice xmlns:v="urn:schemas-microsoft-com:vml" Requires="v">
                <p:oleObj spid="_x0000_s42016" r:id="rId7" imgW="1536700" imgH="419100" progId="Equation.3">
                  <p:embed/>
                </p:oleObj>
              </mc:Choice>
              <mc:Fallback>
                <p:oleObj r:id="rId7" imgW="1536700" imgH="4191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9852" y="5427048"/>
                        <a:ext cx="2664296" cy="728034"/>
                      </a:xfrm>
                      <a:prstGeom prst="rect">
                        <a:avLst/>
                      </a:prstGeom>
                      <a:noFill/>
                    </p:spPr>
                  </p:pic>
                </p:oleObj>
              </mc:Fallback>
            </mc:AlternateContent>
          </a:graphicData>
        </a:graphic>
      </p:graphicFrame>
      <p:graphicFrame>
        <p:nvGraphicFramePr>
          <p:cNvPr id="5" name="对象 4">
            <a:extLst>
              <a:ext uri="{FF2B5EF4-FFF2-40B4-BE49-F238E27FC236}">
                <a16:creationId xmlns="" xmlns:a16="http://schemas.microsoft.com/office/drawing/2014/main" id="{C74AD09A-2F46-43FB-9627-C716ACA41002}"/>
              </a:ext>
            </a:extLst>
          </p:cNvPr>
          <p:cNvGraphicFramePr>
            <a:graphicFrameLocks noChangeAspect="1"/>
          </p:cNvGraphicFramePr>
          <p:nvPr>
            <p:extLst>
              <p:ext uri="{D42A27DB-BD31-4B8C-83A1-F6EECF244321}">
                <p14:modId xmlns:p14="http://schemas.microsoft.com/office/powerpoint/2010/main" val="2579615380"/>
              </p:ext>
            </p:extLst>
          </p:nvPr>
        </p:nvGraphicFramePr>
        <p:xfrm>
          <a:off x="4390357" y="6057212"/>
          <a:ext cx="2664296" cy="788355"/>
        </p:xfrm>
        <a:graphic>
          <a:graphicData uri="http://schemas.openxmlformats.org/presentationml/2006/ole">
            <mc:AlternateContent xmlns:mc="http://schemas.openxmlformats.org/markup-compatibility/2006">
              <mc:Choice xmlns:v="urn:schemas-microsoft-com:vml" Requires="v">
                <p:oleObj spid="_x0000_s42017" r:id="rId9" imgW="1333500" imgH="393700" progId="Equation.3">
                  <p:embed/>
                </p:oleObj>
              </mc:Choice>
              <mc:Fallback>
                <p:oleObj r:id="rId9" imgW="1333500" imgH="3937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0357" y="6057212"/>
                        <a:ext cx="2664296" cy="788355"/>
                      </a:xfrm>
                      <a:prstGeom prst="rect">
                        <a:avLst/>
                      </a:prstGeom>
                      <a:noFill/>
                    </p:spPr>
                  </p:pic>
                </p:oleObj>
              </mc:Fallback>
            </mc:AlternateContent>
          </a:graphicData>
        </a:graphic>
      </p:graphicFrame>
      <p:sp>
        <p:nvSpPr>
          <p:cNvPr id="7" name="Rectangle 6">
            <a:extLst>
              <a:ext uri="{FF2B5EF4-FFF2-40B4-BE49-F238E27FC236}">
                <a16:creationId xmlns="" xmlns:a16="http://schemas.microsoft.com/office/drawing/2014/main" id="{3B2FD55C-7568-469D-AC25-C1E6DF5E9CF3}"/>
              </a:ext>
            </a:extLst>
          </p:cNvPr>
          <p:cNvSpPr>
            <a:spLocks noChangeArrowheads="1"/>
          </p:cNvSpPr>
          <p:nvPr/>
        </p:nvSpPr>
        <p:spPr bwMode="auto">
          <a:xfrm>
            <a:off x="0" y="896616"/>
            <a:ext cx="6883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他励直流电机动态过程与数学模型分析</a:t>
            </a:r>
            <a:endParaRPr kumimoji="0" lang="zh-CN"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 xmlns:a16="http://schemas.microsoft.com/office/drawing/2014/main" id="{8541B956-0D42-493B-B961-DF38E3D1B267}"/>
              </a:ext>
            </a:extLst>
          </p:cNvPr>
          <p:cNvSpPr>
            <a:spLocks noChangeArrowheads="1"/>
          </p:cNvSpPr>
          <p:nvPr/>
        </p:nvSpPr>
        <p:spPr bwMode="auto">
          <a:xfrm>
            <a:off x="-8551" y="1499458"/>
            <a:ext cx="573105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一、他励直流电动机运行的</a:t>
            </a: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微分方程</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描述</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（数学模型的建立）设各变量假定正向按</a:t>
            </a: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电动机惯例，考虑电枢电感有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 xmlns:a16="http://schemas.microsoft.com/office/drawing/2014/main" id="{42D57F4B-EF4C-4C14-A37B-CB60569F9E94}"/>
              </a:ext>
            </a:extLst>
          </p:cNvPr>
          <p:cNvSpPr>
            <a:spLocks noChangeArrowheads="1"/>
          </p:cNvSpPr>
          <p:nvPr/>
        </p:nvSpPr>
        <p:spPr bwMode="auto">
          <a:xfrm>
            <a:off x="-8551" y="5034639"/>
            <a:ext cx="634019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考虑一般情况，负载转矩可能也是时间的函数</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则（</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）的一般形式为：</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75BE5A6B-7490-42ED-B676-7A6B7ED4649D}"/>
              </a:ext>
            </a:extLst>
          </p:cNvPr>
          <p:cNvSpPr>
            <a:spLocks noChangeArrowheads="1"/>
          </p:cNvSpPr>
          <p:nvPr/>
        </p:nvSpPr>
        <p:spPr bwMode="auto">
          <a:xfrm>
            <a:off x="49542" y="6155083"/>
            <a:ext cx="45448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按机械角速度的表达形式为：</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6" name="灯片编号占位符 5"/>
          <p:cNvSpPr>
            <a:spLocks noGrp="1"/>
          </p:cNvSpPr>
          <p:nvPr>
            <p:ph type="sldNum" sz="quarter" idx="12"/>
          </p:nvPr>
        </p:nvSpPr>
        <p:spPr/>
        <p:txBody>
          <a:bodyPr/>
          <a:lstStyle/>
          <a:p>
            <a:fld id="{76D830B0-DF59-4281-898F-AF208100B213}" type="slidenum">
              <a:rPr lang="en-US" altLang="zh-CN" smtClean="0"/>
              <a:pPr/>
              <a:t>48</a:t>
            </a:fld>
            <a:endParaRPr lang="en-US" altLang="zh-CN"/>
          </a:p>
        </p:txBody>
      </p:sp>
    </p:spTree>
    <p:extLst>
      <p:ext uri="{BB962C8B-B14F-4D97-AF65-F5344CB8AC3E}">
        <p14:creationId xmlns:p14="http://schemas.microsoft.com/office/powerpoint/2010/main" val="3555515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17EE75BB-6DBF-4F66-94FC-9ED39D61107C}"/>
              </a:ext>
            </a:extLst>
          </p:cNvPr>
          <p:cNvGraphicFramePr>
            <a:graphicFrameLocks noChangeAspect="1"/>
          </p:cNvGraphicFramePr>
          <p:nvPr>
            <p:extLst>
              <p:ext uri="{D42A27DB-BD31-4B8C-83A1-F6EECF244321}">
                <p14:modId xmlns:p14="http://schemas.microsoft.com/office/powerpoint/2010/main" val="1220202360"/>
              </p:ext>
            </p:extLst>
          </p:nvPr>
        </p:nvGraphicFramePr>
        <p:xfrm>
          <a:off x="3275856" y="804758"/>
          <a:ext cx="3551312" cy="783988"/>
        </p:xfrm>
        <a:graphic>
          <a:graphicData uri="http://schemas.openxmlformats.org/presentationml/2006/ole">
            <mc:AlternateContent xmlns:mc="http://schemas.openxmlformats.org/markup-compatibility/2006">
              <mc:Choice xmlns:v="urn:schemas-microsoft-com:vml" Requires="v">
                <p:oleObj spid="_x0000_s43052" r:id="rId3" imgW="1777229" imgH="393529" progId="Equation.3">
                  <p:embed/>
                </p:oleObj>
              </mc:Choice>
              <mc:Fallback>
                <p:oleObj r:id="rId3" imgW="1777229" imgH="393529" progId="Equation.3">
                  <p:embed/>
                  <p:pic>
                    <p:nvPicPr>
                      <p:cNvPr id="6" name="对象 5">
                        <a:extLst>
                          <a:ext uri="{FF2B5EF4-FFF2-40B4-BE49-F238E27FC236}">
                            <a16:creationId xmlns="" xmlns:a16="http://schemas.microsoft.com/office/drawing/2014/main" id="{8C757BFC-F1FC-4003-878B-AFA7F80CBE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804758"/>
                        <a:ext cx="3551312" cy="783988"/>
                      </a:xfrm>
                      <a:prstGeom prst="rect">
                        <a:avLst/>
                      </a:prstGeom>
                      <a:noFill/>
                    </p:spPr>
                  </p:pic>
                </p:oleObj>
              </mc:Fallback>
            </mc:AlternateContent>
          </a:graphicData>
        </a:graphic>
      </p:graphicFrame>
      <p:sp>
        <p:nvSpPr>
          <p:cNvPr id="3" name="Rectangle 10">
            <a:extLst>
              <a:ext uri="{FF2B5EF4-FFF2-40B4-BE49-F238E27FC236}">
                <a16:creationId xmlns="" xmlns:a16="http://schemas.microsoft.com/office/drawing/2014/main" id="{FCA57F7E-D5AB-4775-B8C2-32773594666D}"/>
              </a:ext>
            </a:extLst>
          </p:cNvPr>
          <p:cNvSpPr>
            <a:spLocks noChangeArrowheads="1"/>
          </p:cNvSpPr>
          <p:nvPr/>
        </p:nvSpPr>
        <p:spPr bwMode="auto">
          <a:xfrm>
            <a:off x="228600" y="965920"/>
            <a:ext cx="3724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相应式（</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）可表为</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4" name="对象 3">
            <a:extLst>
              <a:ext uri="{FF2B5EF4-FFF2-40B4-BE49-F238E27FC236}">
                <a16:creationId xmlns="" xmlns:a16="http://schemas.microsoft.com/office/drawing/2014/main" id="{36C48BF6-D9B8-440E-A5D7-6B7266049509}"/>
              </a:ext>
            </a:extLst>
          </p:cNvPr>
          <p:cNvGraphicFramePr>
            <a:graphicFrameLocks noChangeAspect="1"/>
          </p:cNvGraphicFramePr>
          <p:nvPr>
            <p:extLst>
              <p:ext uri="{D42A27DB-BD31-4B8C-83A1-F6EECF244321}">
                <p14:modId xmlns:p14="http://schemas.microsoft.com/office/powerpoint/2010/main" val="1836244922"/>
              </p:ext>
            </p:extLst>
          </p:nvPr>
        </p:nvGraphicFramePr>
        <p:xfrm>
          <a:off x="395536" y="1947887"/>
          <a:ext cx="5544616" cy="777859"/>
        </p:xfrm>
        <a:graphic>
          <a:graphicData uri="http://schemas.openxmlformats.org/presentationml/2006/ole">
            <mc:AlternateContent xmlns:mc="http://schemas.openxmlformats.org/markup-compatibility/2006">
              <mc:Choice xmlns:v="urn:schemas-microsoft-com:vml" Requires="v">
                <p:oleObj spid="_x0000_s43053" r:id="rId5" imgW="3314700" imgH="457200" progId="Equation.3">
                  <p:embed/>
                </p:oleObj>
              </mc:Choice>
              <mc:Fallback>
                <p:oleObj r:id="rId5" imgW="33147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947887"/>
                        <a:ext cx="5544616" cy="777859"/>
                      </a:xfrm>
                      <a:prstGeom prst="rect">
                        <a:avLst/>
                      </a:prstGeom>
                      <a:noFill/>
                    </p:spPr>
                  </p:pic>
                </p:oleObj>
              </mc:Fallback>
            </mc:AlternateContent>
          </a:graphicData>
        </a:graphic>
      </p:graphicFrame>
      <p:graphicFrame>
        <p:nvGraphicFramePr>
          <p:cNvPr id="5" name="对象 4">
            <a:extLst>
              <a:ext uri="{FF2B5EF4-FFF2-40B4-BE49-F238E27FC236}">
                <a16:creationId xmlns="" xmlns:a16="http://schemas.microsoft.com/office/drawing/2014/main" id="{AE9C6264-8B42-4AC4-B951-D3F29AA6A2C4}"/>
              </a:ext>
            </a:extLst>
          </p:cNvPr>
          <p:cNvGraphicFramePr>
            <a:graphicFrameLocks noChangeAspect="1"/>
          </p:cNvGraphicFramePr>
          <p:nvPr>
            <p:extLst>
              <p:ext uri="{D42A27DB-BD31-4B8C-83A1-F6EECF244321}">
                <p14:modId xmlns:p14="http://schemas.microsoft.com/office/powerpoint/2010/main" val="963035917"/>
              </p:ext>
            </p:extLst>
          </p:nvPr>
        </p:nvGraphicFramePr>
        <p:xfrm>
          <a:off x="134283" y="3231619"/>
          <a:ext cx="7118350" cy="736600"/>
        </p:xfrm>
        <a:graphic>
          <a:graphicData uri="http://schemas.openxmlformats.org/presentationml/2006/ole">
            <mc:AlternateContent xmlns:mc="http://schemas.openxmlformats.org/markup-compatibility/2006">
              <mc:Choice xmlns:v="urn:schemas-microsoft-com:vml" Requires="v">
                <p:oleObj spid="_x0000_s43054" r:id="rId7" imgW="4406900" imgH="457200" progId="Equation.3">
                  <p:embed/>
                </p:oleObj>
              </mc:Choice>
              <mc:Fallback>
                <p:oleObj r:id="rId7" imgW="4406900" imgH="457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283" y="3231619"/>
                        <a:ext cx="711835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a:extLst>
              <a:ext uri="{FF2B5EF4-FFF2-40B4-BE49-F238E27FC236}">
                <a16:creationId xmlns="" xmlns:a16="http://schemas.microsoft.com/office/drawing/2014/main" id="{DE6AB8EB-2E6B-4DCA-B070-1B85FB7F76B1}"/>
              </a:ext>
            </a:extLst>
          </p:cNvPr>
          <p:cNvGraphicFramePr>
            <a:graphicFrameLocks noChangeAspect="1"/>
          </p:cNvGraphicFramePr>
          <p:nvPr>
            <p:extLst>
              <p:ext uri="{D42A27DB-BD31-4B8C-83A1-F6EECF244321}">
                <p14:modId xmlns:p14="http://schemas.microsoft.com/office/powerpoint/2010/main" val="763265309"/>
              </p:ext>
            </p:extLst>
          </p:nvPr>
        </p:nvGraphicFramePr>
        <p:xfrm>
          <a:off x="915411" y="3986286"/>
          <a:ext cx="1017460" cy="794732"/>
        </p:xfrm>
        <a:graphic>
          <a:graphicData uri="http://schemas.openxmlformats.org/presentationml/2006/ole">
            <mc:AlternateContent xmlns:mc="http://schemas.openxmlformats.org/markup-compatibility/2006">
              <mc:Choice xmlns:v="urn:schemas-microsoft-com:vml" Requires="v">
                <p:oleObj spid="_x0000_s43055" r:id="rId9" imgW="571252" imgH="444307" progId="Equation.3">
                  <p:embed/>
                </p:oleObj>
              </mc:Choice>
              <mc:Fallback>
                <p:oleObj r:id="rId9" imgW="571252" imgH="444307"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411" y="3986286"/>
                        <a:ext cx="1017460" cy="794732"/>
                      </a:xfrm>
                      <a:prstGeom prst="rect">
                        <a:avLst/>
                      </a:prstGeom>
                      <a:noFill/>
                    </p:spPr>
                  </p:pic>
                </p:oleObj>
              </mc:Fallback>
            </mc:AlternateContent>
          </a:graphicData>
        </a:graphic>
      </p:graphicFrame>
      <p:graphicFrame>
        <p:nvGraphicFramePr>
          <p:cNvPr id="7" name="对象 6">
            <a:extLst>
              <a:ext uri="{FF2B5EF4-FFF2-40B4-BE49-F238E27FC236}">
                <a16:creationId xmlns="" xmlns:a16="http://schemas.microsoft.com/office/drawing/2014/main" id="{F0E4643A-5D30-4194-94AD-DE1F690B104C}"/>
              </a:ext>
            </a:extLst>
          </p:cNvPr>
          <p:cNvGraphicFramePr>
            <a:graphicFrameLocks noChangeAspect="1"/>
          </p:cNvGraphicFramePr>
          <p:nvPr>
            <p:extLst>
              <p:ext uri="{D42A27DB-BD31-4B8C-83A1-F6EECF244321}">
                <p14:modId xmlns:p14="http://schemas.microsoft.com/office/powerpoint/2010/main" val="1469353375"/>
              </p:ext>
            </p:extLst>
          </p:nvPr>
        </p:nvGraphicFramePr>
        <p:xfrm>
          <a:off x="1857375" y="4557116"/>
          <a:ext cx="5429250" cy="1625600"/>
        </p:xfrm>
        <a:graphic>
          <a:graphicData uri="http://schemas.openxmlformats.org/presentationml/2006/ole">
            <mc:AlternateContent xmlns:mc="http://schemas.openxmlformats.org/markup-compatibility/2006">
              <mc:Choice xmlns:v="urn:schemas-microsoft-com:vml" Requires="v">
                <p:oleObj spid="_x0000_s43056" r:id="rId11" imgW="2794000" imgH="838200" progId="Equation.3">
                  <p:embed/>
                </p:oleObj>
              </mc:Choice>
              <mc:Fallback>
                <p:oleObj r:id="rId11" imgW="2794000" imgH="8382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7375" y="4557116"/>
                        <a:ext cx="5429250"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 xmlns:a16="http://schemas.microsoft.com/office/drawing/2014/main" id="{3E744D9E-A236-4661-A49C-15180AF705EE}"/>
              </a:ext>
            </a:extLst>
          </p:cNvPr>
          <p:cNvGraphicFramePr>
            <a:graphicFrameLocks noChangeAspect="1"/>
          </p:cNvGraphicFramePr>
          <p:nvPr>
            <p:extLst>
              <p:ext uri="{D42A27DB-BD31-4B8C-83A1-F6EECF244321}">
                <p14:modId xmlns:p14="http://schemas.microsoft.com/office/powerpoint/2010/main" val="4088107960"/>
              </p:ext>
            </p:extLst>
          </p:nvPr>
        </p:nvGraphicFramePr>
        <p:xfrm>
          <a:off x="125732" y="5931553"/>
          <a:ext cx="1925988" cy="895260"/>
        </p:xfrm>
        <a:graphic>
          <a:graphicData uri="http://schemas.openxmlformats.org/presentationml/2006/ole">
            <mc:AlternateContent xmlns:mc="http://schemas.openxmlformats.org/markup-compatibility/2006">
              <mc:Choice xmlns:v="urn:schemas-microsoft-com:vml" Requires="v">
                <p:oleObj spid="_x0000_s43057" r:id="rId13" imgW="990600" imgH="457200" progId="Equation.3">
                  <p:embed/>
                </p:oleObj>
              </mc:Choice>
              <mc:Fallback>
                <p:oleObj r:id="rId13" imgW="990600" imgH="457200"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732" y="5931553"/>
                        <a:ext cx="1925988" cy="895260"/>
                      </a:xfrm>
                      <a:prstGeom prst="rect">
                        <a:avLst/>
                      </a:prstGeom>
                      <a:noFill/>
                    </p:spPr>
                  </p:pic>
                </p:oleObj>
              </mc:Fallback>
            </mc:AlternateContent>
          </a:graphicData>
        </a:graphic>
      </p:graphicFrame>
      <p:sp>
        <p:nvSpPr>
          <p:cNvPr id="9" name="Rectangle 6">
            <a:extLst>
              <a:ext uri="{FF2B5EF4-FFF2-40B4-BE49-F238E27FC236}">
                <a16:creationId xmlns="" xmlns:a16="http://schemas.microsoft.com/office/drawing/2014/main" id="{5ECBC6F7-6B7F-44A7-8C35-B2FF9969C325}"/>
              </a:ext>
            </a:extLst>
          </p:cNvPr>
          <p:cNvSpPr>
            <a:spLocks noChangeArrowheads="1"/>
          </p:cNvSpPr>
          <p:nvPr/>
        </p:nvSpPr>
        <p:spPr bwMode="auto">
          <a:xfrm>
            <a:off x="107504" y="1442014"/>
            <a:ext cx="796404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将（</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）代入（</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），隐去时间变量</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，可得</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 xmlns:a16="http://schemas.microsoft.com/office/drawing/2014/main" id="{BB0E7FE7-C11E-4ECF-ADBD-AA53E568147F}"/>
              </a:ext>
            </a:extLst>
          </p:cNvPr>
          <p:cNvSpPr>
            <a:spLocks noChangeArrowheads="1"/>
          </p:cNvSpPr>
          <p:nvPr/>
        </p:nvSpPr>
        <p:spPr bwMode="auto">
          <a:xfrm>
            <a:off x="265092" y="2723683"/>
            <a:ext cx="25266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两边同除以</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Ce,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得</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 xmlns:a16="http://schemas.microsoft.com/office/drawing/2014/main" id="{E839A822-FA75-483A-975C-DDD01B7E7ED8}"/>
              </a:ext>
            </a:extLst>
          </p:cNvPr>
          <p:cNvSpPr>
            <a:spLocks noChangeArrowheads="1"/>
          </p:cNvSpPr>
          <p:nvPr/>
        </p:nvSpPr>
        <p:spPr bwMode="auto">
          <a:xfrm>
            <a:off x="107504" y="4088247"/>
            <a:ext cx="67762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定义</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秒</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为直流电动机的电磁时间常数</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endParaRPr>
          </a:p>
        </p:txBody>
      </p:sp>
      <p:sp>
        <p:nvSpPr>
          <p:cNvPr id="12" name="Rectangle 9">
            <a:extLst>
              <a:ext uri="{FF2B5EF4-FFF2-40B4-BE49-F238E27FC236}">
                <a16:creationId xmlns="" xmlns:a16="http://schemas.microsoft.com/office/drawing/2014/main" id="{DE94C175-9998-4EDC-8774-94A850403345}"/>
              </a:ext>
            </a:extLst>
          </p:cNvPr>
          <p:cNvSpPr>
            <a:spLocks noChangeArrowheads="1"/>
          </p:cNvSpPr>
          <p:nvPr/>
        </p:nvSpPr>
        <p:spPr bwMode="auto">
          <a:xfrm>
            <a:off x="10055" y="4648704"/>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量纲：</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 xmlns:a16="http://schemas.microsoft.com/office/drawing/2014/main" id="{839C41F8-4218-4848-8DAF-B55EC905A7B1}"/>
              </a:ext>
            </a:extLst>
          </p:cNvPr>
          <p:cNvSpPr>
            <a:spLocks noChangeArrowheads="1"/>
          </p:cNvSpPr>
          <p:nvPr/>
        </p:nvSpPr>
        <p:spPr bwMode="auto">
          <a:xfrm>
            <a:off x="7286625" y="602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 xmlns:a16="http://schemas.microsoft.com/office/drawing/2014/main" id="{EA861FE7-DB61-4E34-A13D-E7C1F358B1D7}"/>
              </a:ext>
            </a:extLst>
          </p:cNvPr>
          <p:cNvSpPr>
            <a:spLocks noChangeArrowheads="1"/>
          </p:cNvSpPr>
          <p:nvPr/>
        </p:nvSpPr>
        <p:spPr bwMode="auto">
          <a:xfrm>
            <a:off x="2123728" y="6150496"/>
            <a:ext cx="29290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秒</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为机电时间常数</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5" name="灯片编号占位符 14"/>
          <p:cNvSpPr>
            <a:spLocks noGrp="1"/>
          </p:cNvSpPr>
          <p:nvPr>
            <p:ph type="sldNum" sz="quarter" idx="12"/>
          </p:nvPr>
        </p:nvSpPr>
        <p:spPr/>
        <p:txBody>
          <a:bodyPr/>
          <a:lstStyle/>
          <a:p>
            <a:fld id="{76D830B0-DF59-4281-898F-AF208100B213}" type="slidenum">
              <a:rPr lang="en-US" altLang="zh-CN" smtClean="0"/>
              <a:pPr/>
              <a:t>49</a:t>
            </a:fld>
            <a:endParaRPr lang="en-US" altLang="zh-CN"/>
          </a:p>
        </p:txBody>
      </p:sp>
    </p:spTree>
    <p:extLst>
      <p:ext uri="{BB962C8B-B14F-4D97-AF65-F5344CB8AC3E}">
        <p14:creationId xmlns:p14="http://schemas.microsoft.com/office/powerpoint/2010/main" val="686262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81715994"/>
              </p:ext>
            </p:extLst>
          </p:nvPr>
        </p:nvGraphicFramePr>
        <p:xfrm>
          <a:off x="2810462" y="1313815"/>
          <a:ext cx="1872208" cy="772930"/>
        </p:xfrm>
        <a:graphic>
          <a:graphicData uri="http://schemas.openxmlformats.org/presentationml/2006/ole">
            <mc:AlternateContent xmlns:mc="http://schemas.openxmlformats.org/markup-compatibility/2006">
              <mc:Choice xmlns:v="urn:schemas-microsoft-com:vml" Requires="v">
                <p:oleObj spid="_x0000_s2092" name="公式" r:id="rId3" imgW="939392" imgH="393529" progId="Equation.3">
                  <p:embed/>
                </p:oleObj>
              </mc:Choice>
              <mc:Fallback>
                <p:oleObj name="公式" r:id="rId3" imgW="939392" imgH="39352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0462" y="1313815"/>
                        <a:ext cx="1872208" cy="772930"/>
                      </a:xfrm>
                      <a:prstGeom prst="rect">
                        <a:avLst/>
                      </a:prstGeom>
                      <a:solidFill>
                        <a:srgbClr val="FFCC00"/>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58100745"/>
              </p:ext>
            </p:extLst>
          </p:nvPr>
        </p:nvGraphicFramePr>
        <p:xfrm>
          <a:off x="981797" y="1999417"/>
          <a:ext cx="4543425" cy="895350"/>
        </p:xfrm>
        <a:graphic>
          <a:graphicData uri="http://schemas.openxmlformats.org/presentationml/2006/ole">
            <mc:AlternateContent xmlns:mc="http://schemas.openxmlformats.org/markup-compatibility/2006">
              <mc:Choice xmlns:v="urn:schemas-microsoft-com:vml" Requires="v">
                <p:oleObj spid="_x0000_s2093" name="公式" r:id="rId5" imgW="2247900" imgH="444500" progId="Equation.3">
                  <p:embed/>
                </p:oleObj>
              </mc:Choice>
              <mc:Fallback>
                <p:oleObj name="公式" r:id="rId5" imgW="22479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797" y="1999417"/>
                        <a:ext cx="4543425" cy="895350"/>
                      </a:xfrm>
                      <a:prstGeom prst="rect">
                        <a:avLst/>
                      </a:prstGeom>
                      <a:solidFill>
                        <a:srgbClr val="FFFFFF"/>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8144775"/>
              </p:ext>
            </p:extLst>
          </p:nvPr>
        </p:nvGraphicFramePr>
        <p:xfrm>
          <a:off x="6975609" y="2225404"/>
          <a:ext cx="1933575" cy="523875"/>
        </p:xfrm>
        <a:graphic>
          <a:graphicData uri="http://schemas.openxmlformats.org/presentationml/2006/ole">
            <mc:AlternateContent xmlns:mc="http://schemas.openxmlformats.org/markup-compatibility/2006">
              <mc:Choice xmlns:v="urn:schemas-microsoft-com:vml" Requires="v">
                <p:oleObj spid="_x0000_s2094" name="公式" r:id="rId7" imgW="850900" imgH="228600" progId="Equation.3">
                  <p:embed/>
                </p:oleObj>
              </mc:Choice>
              <mc:Fallback>
                <p:oleObj name="公式" r:id="rId7" imgW="8509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5609" y="2225404"/>
                        <a:ext cx="1933575" cy="523875"/>
                      </a:xfrm>
                      <a:prstGeom prst="rect">
                        <a:avLst/>
                      </a:prstGeom>
                      <a:solidFill>
                        <a:srgbClr val="FFFFFF"/>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68820116"/>
              </p:ext>
            </p:extLst>
          </p:nvPr>
        </p:nvGraphicFramePr>
        <p:xfrm>
          <a:off x="1505670" y="2841578"/>
          <a:ext cx="3495675" cy="952500"/>
        </p:xfrm>
        <a:graphic>
          <a:graphicData uri="http://schemas.openxmlformats.org/presentationml/2006/ole">
            <mc:AlternateContent xmlns:mc="http://schemas.openxmlformats.org/markup-compatibility/2006">
              <mc:Choice xmlns:v="urn:schemas-microsoft-com:vml" Requires="v">
                <p:oleObj spid="_x0000_s2095" name="公式" r:id="rId9" imgW="1524000" imgH="419100" progId="Equation.3">
                  <p:embed/>
                </p:oleObj>
              </mc:Choice>
              <mc:Fallback>
                <p:oleObj name="公式" r:id="rId9" imgW="1524000" imgH="4191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5670" y="2841578"/>
                        <a:ext cx="3495675" cy="952500"/>
                      </a:xfrm>
                      <a:prstGeom prst="rect">
                        <a:avLst/>
                      </a:prstGeom>
                      <a:solidFill>
                        <a:srgbClr val="FFFFFF"/>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26323629"/>
              </p:ext>
            </p:extLst>
          </p:nvPr>
        </p:nvGraphicFramePr>
        <p:xfrm>
          <a:off x="1444096" y="4059870"/>
          <a:ext cx="5650786" cy="940305"/>
        </p:xfrm>
        <a:graphic>
          <a:graphicData uri="http://schemas.openxmlformats.org/presentationml/2006/ole">
            <mc:AlternateContent xmlns:mc="http://schemas.openxmlformats.org/markup-compatibility/2006">
              <mc:Choice xmlns:v="urn:schemas-microsoft-com:vml" Requires="v">
                <p:oleObj spid="_x0000_s2096" name="公式" r:id="rId11" imgW="2501900" imgH="419100" progId="Equation.3">
                  <p:embed/>
                </p:oleObj>
              </mc:Choice>
              <mc:Fallback>
                <p:oleObj name="公式" r:id="rId11" imgW="2501900" imgH="4191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4096" y="4059870"/>
                        <a:ext cx="5650786" cy="940305"/>
                      </a:xfrm>
                      <a:prstGeom prst="rect">
                        <a:avLst/>
                      </a:prstGeom>
                      <a:solidFill>
                        <a:srgbClr val="FFFF00"/>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01346560"/>
              </p:ext>
            </p:extLst>
          </p:nvPr>
        </p:nvGraphicFramePr>
        <p:xfrm>
          <a:off x="2701329" y="5006828"/>
          <a:ext cx="1104359" cy="536403"/>
        </p:xfrm>
        <a:graphic>
          <a:graphicData uri="http://schemas.openxmlformats.org/presentationml/2006/ole">
            <mc:AlternateContent xmlns:mc="http://schemas.openxmlformats.org/markup-compatibility/2006">
              <mc:Choice xmlns:v="urn:schemas-microsoft-com:vml" Requires="v">
                <p:oleObj spid="_x0000_s2097" name="公式" r:id="rId13" imgW="431613" imgH="215806" progId="Equation.3">
                  <p:embed/>
                </p:oleObj>
              </mc:Choice>
              <mc:Fallback>
                <p:oleObj name="公式" r:id="rId13" imgW="431613" imgH="215806" progId="Equation.3">
                  <p:embed/>
                  <p:pic>
                    <p:nvPicPr>
                      <p:cNvPr id="0"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1329" y="5006828"/>
                        <a:ext cx="1104359" cy="536403"/>
                      </a:xfrm>
                      <a:prstGeom prst="rect">
                        <a:avLst/>
                      </a:prstGeom>
                      <a:solidFill>
                        <a:srgbClr val="FFFF00"/>
                      </a:solidFill>
                    </p:spPr>
                  </p:pic>
                </p:oleObj>
              </mc:Fallback>
            </mc:AlternateContent>
          </a:graphicData>
        </a:graphic>
      </p:graphicFrame>
      <p:sp>
        <p:nvSpPr>
          <p:cNvPr id="8" name="Rectangle 7"/>
          <p:cNvSpPr>
            <a:spLocks noChangeArrowheads="1"/>
          </p:cNvSpPr>
          <p:nvPr/>
        </p:nvSpPr>
        <p:spPr bwMode="auto">
          <a:xfrm>
            <a:off x="90499" y="747046"/>
            <a:ext cx="58592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重要结论</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：（假定正向按电动机惯例）</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转矩平衡方程</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4716016" y="1454587"/>
            <a:ext cx="45191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，（注意物理单位的一致性）</a:t>
            </a:r>
            <a:endParaRPr kumimoji="0" lang="zh-CN" sz="800" b="0" i="0" u="none" strike="noStrike" cap="none" normalizeH="0" baseline="0" dirty="0">
              <a:ln>
                <a:noFill/>
              </a:ln>
              <a:solidFill>
                <a:schemeClr val="tx1"/>
              </a:solidFill>
              <a:effectLst/>
            </a:endParaRPr>
          </a:p>
        </p:txBody>
      </p:sp>
      <p:sp>
        <p:nvSpPr>
          <p:cNvPr id="10" name="Rectangle 9"/>
          <p:cNvSpPr>
            <a:spLocks noChangeArrowheads="1"/>
          </p:cNvSpPr>
          <p:nvPr/>
        </p:nvSpPr>
        <p:spPr bwMode="auto">
          <a:xfrm>
            <a:off x="5525222" y="2256510"/>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宋体" panose="02010600030101010101" pitchFamily="2" charset="-122"/>
                <a:cs typeface="Times New Roman" panose="02020603050405020304" pitchFamily="18" charset="0"/>
              </a:rPr>
              <a:t>,</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飞轮矩：</a:t>
            </a:r>
            <a:endParaRPr kumimoji="0" lang="zh-CN" altLang="en-US" sz="2400" b="0" i="0" u="none" strike="noStrike" cap="none" normalizeH="0" baseline="0" dirty="0">
              <a:ln>
                <a:noFill/>
              </a:ln>
              <a:solidFill>
                <a:schemeClr val="tx1"/>
              </a:solidFill>
              <a:effectLst/>
            </a:endParaRPr>
          </a:p>
        </p:txBody>
      </p:sp>
      <p:sp>
        <p:nvSpPr>
          <p:cNvPr id="11" name="Rectangle 10"/>
          <p:cNvSpPr>
            <a:spLocks noChangeArrowheads="1"/>
          </p:cNvSpPr>
          <p:nvPr/>
        </p:nvSpPr>
        <p:spPr bwMode="auto">
          <a:xfrm>
            <a:off x="16644" y="3612959"/>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转矩平衡方程的另一形式：</a:t>
            </a:r>
            <a:endParaRPr lang="zh-CN" altLang="en-US" sz="2400" dirty="0"/>
          </a:p>
        </p:txBody>
      </p:sp>
      <p:sp>
        <p:nvSpPr>
          <p:cNvPr id="12" name="Rectangle 11"/>
          <p:cNvSpPr>
            <a:spLocks noChangeArrowheads="1"/>
          </p:cNvSpPr>
          <p:nvPr/>
        </p:nvSpPr>
        <p:spPr bwMode="auto">
          <a:xfrm>
            <a:off x="5168713" y="3169011"/>
            <a:ext cx="385233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为惯量直径，</a:t>
            </a: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G</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mg</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90499" y="49314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匀速运动条件</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0716" y="5489350"/>
            <a:ext cx="89199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即</a:t>
            </a:r>
            <a:r>
              <a:rPr kumimoji="0" lang="zh-CN" sz="26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电动机稳定运行时电机轴上输出转矩由负载转矩决定，</a:t>
            </a:r>
            <a:endParaRPr kumimoji="0" lang="en-US" altLang="zh-CN" sz="26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与电枢电压、电枢回路电阻等无关，亦即转矩控制是电机</a:t>
            </a:r>
            <a:endParaRPr kumimoji="0" lang="en-US" altLang="zh-CN" sz="26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拖动控制的关键（</a:t>
            </a:r>
            <a:r>
              <a:rPr kumimoji="0" lang="zh-CN" altLang="en-US" sz="26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cs typeface="Times New Roman" panose="02020603050405020304" pitchFamily="18" charset="0"/>
              </a:rPr>
              <a:t>需要经历</a:t>
            </a:r>
            <a:r>
              <a:rPr kumimoji="0" 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电磁惯性和机械惯性）。</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p:cNvSpPr txBox="1"/>
          <p:nvPr/>
        </p:nvSpPr>
        <p:spPr>
          <a:xfrm>
            <a:off x="90499" y="2225743"/>
            <a:ext cx="800219"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考虑</a:t>
            </a:r>
          </a:p>
        </p:txBody>
      </p:sp>
      <p:sp>
        <p:nvSpPr>
          <p:cNvPr id="16" name="文本框 15"/>
          <p:cNvSpPr txBox="1"/>
          <p:nvPr/>
        </p:nvSpPr>
        <p:spPr>
          <a:xfrm>
            <a:off x="313990" y="3038408"/>
            <a:ext cx="1107996"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折算：</a:t>
            </a:r>
          </a:p>
        </p:txBody>
      </p:sp>
      <p:sp>
        <p:nvSpPr>
          <p:cNvPr id="17" name="灯片编号占位符 16"/>
          <p:cNvSpPr>
            <a:spLocks noGrp="1"/>
          </p:cNvSpPr>
          <p:nvPr>
            <p:ph type="sldNum" sz="quarter" idx="12"/>
          </p:nvPr>
        </p:nvSpPr>
        <p:spPr/>
        <p:txBody>
          <a:bodyPr/>
          <a:lstStyle/>
          <a:p>
            <a:fld id="{76D830B0-DF59-4281-898F-AF208100B213}" type="slidenum">
              <a:rPr lang="en-US" altLang="zh-CN" smtClean="0"/>
              <a:pPr/>
              <a:t>5</a:t>
            </a:fld>
            <a:endParaRPr lang="en-US" altLang="zh-CN"/>
          </a:p>
        </p:txBody>
      </p:sp>
    </p:spTree>
    <p:extLst>
      <p:ext uri="{BB962C8B-B14F-4D97-AF65-F5344CB8AC3E}">
        <p14:creationId xmlns:p14="http://schemas.microsoft.com/office/powerpoint/2010/main" val="12165271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CDD150C4-3066-4001-8DFC-901B05509C43}"/>
              </a:ext>
            </a:extLst>
          </p:cNvPr>
          <p:cNvGraphicFramePr>
            <a:graphicFrameLocks noChangeAspect="1"/>
          </p:cNvGraphicFramePr>
          <p:nvPr>
            <p:extLst>
              <p:ext uri="{D42A27DB-BD31-4B8C-83A1-F6EECF244321}">
                <p14:modId xmlns:p14="http://schemas.microsoft.com/office/powerpoint/2010/main" val="2282136625"/>
              </p:ext>
            </p:extLst>
          </p:nvPr>
        </p:nvGraphicFramePr>
        <p:xfrm>
          <a:off x="1259632" y="811543"/>
          <a:ext cx="4968552" cy="790590"/>
        </p:xfrm>
        <a:graphic>
          <a:graphicData uri="http://schemas.openxmlformats.org/presentationml/2006/ole">
            <mc:AlternateContent xmlns:mc="http://schemas.openxmlformats.org/markup-compatibility/2006">
              <mc:Choice xmlns:v="urn:schemas-microsoft-com:vml" Requires="v">
                <p:oleObj spid="_x0000_s44083" r:id="rId3" imgW="2476500" imgH="393700" progId="Equation.3">
                  <p:embed/>
                </p:oleObj>
              </mc:Choice>
              <mc:Fallback>
                <p:oleObj r:id="rId3" imgW="24765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811543"/>
                        <a:ext cx="4968552" cy="790590"/>
                      </a:xfrm>
                      <a:prstGeom prst="rect">
                        <a:avLst/>
                      </a:prstGeom>
                      <a:noFill/>
                    </p:spPr>
                  </p:pic>
                </p:oleObj>
              </mc:Fallback>
            </mc:AlternateContent>
          </a:graphicData>
        </a:graphic>
      </p:graphicFrame>
      <p:graphicFrame>
        <p:nvGraphicFramePr>
          <p:cNvPr id="3" name="对象 2">
            <a:extLst>
              <a:ext uri="{FF2B5EF4-FFF2-40B4-BE49-F238E27FC236}">
                <a16:creationId xmlns="" xmlns:a16="http://schemas.microsoft.com/office/drawing/2014/main" id="{336EB844-93D6-4C13-856E-57045CD73B3E}"/>
              </a:ext>
            </a:extLst>
          </p:cNvPr>
          <p:cNvGraphicFramePr>
            <a:graphicFrameLocks noChangeAspect="1"/>
          </p:cNvGraphicFramePr>
          <p:nvPr>
            <p:extLst>
              <p:ext uri="{D42A27DB-BD31-4B8C-83A1-F6EECF244321}">
                <p14:modId xmlns:p14="http://schemas.microsoft.com/office/powerpoint/2010/main" val="4058065273"/>
              </p:ext>
            </p:extLst>
          </p:nvPr>
        </p:nvGraphicFramePr>
        <p:xfrm>
          <a:off x="1256782" y="1506248"/>
          <a:ext cx="4755378" cy="797560"/>
        </p:xfrm>
        <a:graphic>
          <a:graphicData uri="http://schemas.openxmlformats.org/presentationml/2006/ole">
            <mc:AlternateContent xmlns:mc="http://schemas.openxmlformats.org/markup-compatibility/2006">
              <mc:Choice xmlns:v="urn:schemas-microsoft-com:vml" Requires="v">
                <p:oleObj spid="_x0000_s44084" r:id="rId5" imgW="2362200" imgH="393700" progId="Equation.3">
                  <p:embed/>
                </p:oleObj>
              </mc:Choice>
              <mc:Fallback>
                <p:oleObj r:id="rId5" imgW="23622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6782" y="1506248"/>
                        <a:ext cx="4755378" cy="797560"/>
                      </a:xfrm>
                      <a:prstGeom prst="rect">
                        <a:avLst/>
                      </a:prstGeom>
                      <a:noFill/>
                    </p:spPr>
                  </p:pic>
                </p:oleObj>
              </mc:Fallback>
            </mc:AlternateContent>
          </a:graphicData>
        </a:graphic>
      </p:graphicFrame>
      <p:graphicFrame>
        <p:nvGraphicFramePr>
          <p:cNvPr id="4" name="对象 3">
            <a:extLst>
              <a:ext uri="{FF2B5EF4-FFF2-40B4-BE49-F238E27FC236}">
                <a16:creationId xmlns="" xmlns:a16="http://schemas.microsoft.com/office/drawing/2014/main" id="{BE189522-DD0F-4490-9A09-74B2B8718A03}"/>
              </a:ext>
            </a:extLst>
          </p:cNvPr>
          <p:cNvGraphicFramePr>
            <a:graphicFrameLocks noChangeAspect="1"/>
          </p:cNvGraphicFramePr>
          <p:nvPr>
            <p:extLst>
              <p:ext uri="{D42A27DB-BD31-4B8C-83A1-F6EECF244321}">
                <p14:modId xmlns:p14="http://schemas.microsoft.com/office/powerpoint/2010/main" val="2943250573"/>
              </p:ext>
            </p:extLst>
          </p:nvPr>
        </p:nvGraphicFramePr>
        <p:xfrm>
          <a:off x="296890" y="2228407"/>
          <a:ext cx="7080250" cy="1066800"/>
        </p:xfrm>
        <a:graphic>
          <a:graphicData uri="http://schemas.openxmlformats.org/presentationml/2006/ole">
            <mc:AlternateContent xmlns:mc="http://schemas.openxmlformats.org/markup-compatibility/2006">
              <mc:Choice xmlns:v="urn:schemas-microsoft-com:vml" Requires="v">
                <p:oleObj spid="_x0000_s44085" r:id="rId7" imgW="4216400" imgH="635000" progId="Equation.3">
                  <p:embed/>
                </p:oleObj>
              </mc:Choice>
              <mc:Fallback>
                <p:oleObj r:id="rId7" imgW="4216400" imgH="635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90" y="2228407"/>
                        <a:ext cx="70802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 xmlns:a16="http://schemas.microsoft.com/office/drawing/2014/main" id="{CC40EED9-63A0-41E9-8F77-35E8F40F8EFE}"/>
              </a:ext>
            </a:extLst>
          </p:cNvPr>
          <p:cNvGraphicFramePr>
            <a:graphicFrameLocks noChangeAspect="1"/>
          </p:cNvGraphicFramePr>
          <p:nvPr>
            <p:extLst>
              <p:ext uri="{D42A27DB-BD31-4B8C-83A1-F6EECF244321}">
                <p14:modId xmlns:p14="http://schemas.microsoft.com/office/powerpoint/2010/main" val="170473740"/>
              </p:ext>
            </p:extLst>
          </p:nvPr>
        </p:nvGraphicFramePr>
        <p:xfrm>
          <a:off x="1113056" y="3403843"/>
          <a:ext cx="422447" cy="437357"/>
        </p:xfrm>
        <a:graphic>
          <a:graphicData uri="http://schemas.openxmlformats.org/presentationml/2006/ole">
            <mc:AlternateContent xmlns:mc="http://schemas.openxmlformats.org/markup-compatibility/2006">
              <mc:Choice xmlns:v="urn:schemas-microsoft-com:vml" Requires="v">
                <p:oleObj spid="_x0000_s44086" r:id="rId9" imgW="203024" imgH="215713" progId="Equation.3">
                  <p:embed/>
                </p:oleObj>
              </mc:Choice>
              <mc:Fallback>
                <p:oleObj r:id="rId9" imgW="203024" imgH="215713"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3056" y="3403843"/>
                        <a:ext cx="422447" cy="437357"/>
                      </a:xfrm>
                      <a:prstGeom prst="rect">
                        <a:avLst/>
                      </a:prstGeom>
                      <a:noFill/>
                    </p:spPr>
                  </p:pic>
                </p:oleObj>
              </mc:Fallback>
            </mc:AlternateContent>
          </a:graphicData>
        </a:graphic>
      </p:graphicFrame>
      <p:graphicFrame>
        <p:nvGraphicFramePr>
          <p:cNvPr id="6" name="对象 5">
            <a:extLst>
              <a:ext uri="{FF2B5EF4-FFF2-40B4-BE49-F238E27FC236}">
                <a16:creationId xmlns="" xmlns:a16="http://schemas.microsoft.com/office/drawing/2014/main" id="{4C3E6F06-19C3-4225-9CA4-1AA433BEA972}"/>
              </a:ext>
            </a:extLst>
          </p:cNvPr>
          <p:cNvGraphicFramePr>
            <a:graphicFrameLocks noChangeAspect="1"/>
          </p:cNvGraphicFramePr>
          <p:nvPr>
            <p:extLst>
              <p:ext uri="{D42A27DB-BD31-4B8C-83A1-F6EECF244321}">
                <p14:modId xmlns:p14="http://schemas.microsoft.com/office/powerpoint/2010/main" val="1226979261"/>
              </p:ext>
            </p:extLst>
          </p:nvPr>
        </p:nvGraphicFramePr>
        <p:xfrm>
          <a:off x="395536" y="4279012"/>
          <a:ext cx="2904546" cy="744105"/>
        </p:xfrm>
        <a:graphic>
          <a:graphicData uri="http://schemas.openxmlformats.org/presentationml/2006/ole">
            <mc:AlternateContent xmlns:mc="http://schemas.openxmlformats.org/markup-compatibility/2006">
              <mc:Choice xmlns:v="urn:schemas-microsoft-com:vml" Requires="v">
                <p:oleObj spid="_x0000_s44087" r:id="rId11" imgW="1625600" imgH="419100" progId="Equation.3">
                  <p:embed/>
                </p:oleObj>
              </mc:Choice>
              <mc:Fallback>
                <p:oleObj r:id="rId11" imgW="1625600" imgH="4191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536" y="4279012"/>
                        <a:ext cx="2904546" cy="744105"/>
                      </a:xfrm>
                      <a:prstGeom prst="rect">
                        <a:avLst/>
                      </a:prstGeom>
                      <a:noFill/>
                    </p:spPr>
                  </p:pic>
                </p:oleObj>
              </mc:Fallback>
            </mc:AlternateContent>
          </a:graphicData>
        </a:graphic>
      </p:graphicFrame>
      <p:graphicFrame>
        <p:nvGraphicFramePr>
          <p:cNvPr id="7" name="对象 6">
            <a:extLst>
              <a:ext uri="{FF2B5EF4-FFF2-40B4-BE49-F238E27FC236}">
                <a16:creationId xmlns="" xmlns:a16="http://schemas.microsoft.com/office/drawing/2014/main" id="{CD79E93C-D1E2-4C9F-9CFB-AF628157134E}"/>
              </a:ext>
            </a:extLst>
          </p:cNvPr>
          <p:cNvGraphicFramePr>
            <a:graphicFrameLocks noChangeAspect="1"/>
          </p:cNvGraphicFramePr>
          <p:nvPr>
            <p:extLst>
              <p:ext uri="{D42A27DB-BD31-4B8C-83A1-F6EECF244321}">
                <p14:modId xmlns:p14="http://schemas.microsoft.com/office/powerpoint/2010/main" val="951924988"/>
              </p:ext>
            </p:extLst>
          </p:nvPr>
        </p:nvGraphicFramePr>
        <p:xfrm>
          <a:off x="3635896" y="4285807"/>
          <a:ext cx="1044012" cy="777050"/>
        </p:xfrm>
        <a:graphic>
          <a:graphicData uri="http://schemas.openxmlformats.org/presentationml/2006/ole">
            <mc:AlternateContent xmlns:mc="http://schemas.openxmlformats.org/markup-compatibility/2006">
              <mc:Choice xmlns:v="urn:schemas-microsoft-com:vml" Requires="v">
                <p:oleObj spid="_x0000_s44088" r:id="rId13" imgW="596641" imgH="444307" progId="Equation.3">
                  <p:embed/>
                </p:oleObj>
              </mc:Choice>
              <mc:Fallback>
                <p:oleObj r:id="rId13" imgW="596641" imgH="444307"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896" y="4285807"/>
                        <a:ext cx="1044012" cy="777050"/>
                      </a:xfrm>
                      <a:prstGeom prst="rect">
                        <a:avLst/>
                      </a:prstGeom>
                      <a:noFill/>
                    </p:spPr>
                  </p:pic>
                </p:oleObj>
              </mc:Fallback>
            </mc:AlternateContent>
          </a:graphicData>
        </a:graphic>
      </p:graphicFrame>
      <p:graphicFrame>
        <p:nvGraphicFramePr>
          <p:cNvPr id="8" name="对象 7">
            <a:extLst>
              <a:ext uri="{FF2B5EF4-FFF2-40B4-BE49-F238E27FC236}">
                <a16:creationId xmlns="" xmlns:a16="http://schemas.microsoft.com/office/drawing/2014/main" id="{3DA5D090-8AF8-4D15-ACB9-B91528E2C241}"/>
              </a:ext>
            </a:extLst>
          </p:cNvPr>
          <p:cNvGraphicFramePr>
            <a:graphicFrameLocks noChangeAspect="1"/>
          </p:cNvGraphicFramePr>
          <p:nvPr>
            <p:extLst>
              <p:ext uri="{D42A27DB-BD31-4B8C-83A1-F6EECF244321}">
                <p14:modId xmlns:p14="http://schemas.microsoft.com/office/powerpoint/2010/main" val="2984035714"/>
              </p:ext>
            </p:extLst>
          </p:nvPr>
        </p:nvGraphicFramePr>
        <p:xfrm>
          <a:off x="5274332" y="4274696"/>
          <a:ext cx="1907704" cy="819840"/>
        </p:xfrm>
        <a:graphic>
          <a:graphicData uri="http://schemas.openxmlformats.org/presentationml/2006/ole">
            <mc:AlternateContent xmlns:mc="http://schemas.openxmlformats.org/markup-compatibility/2006">
              <mc:Choice xmlns:v="urn:schemas-microsoft-com:vml" Requires="v">
                <p:oleObj spid="_x0000_s44089" r:id="rId15" imgW="1040948" imgH="444307" progId="Equation.3">
                  <p:embed/>
                </p:oleObj>
              </mc:Choice>
              <mc:Fallback>
                <p:oleObj r:id="rId15" imgW="1040948" imgH="444307" progId="Equation.3">
                  <p:embed/>
                  <p:pic>
                    <p:nvPicPr>
                      <p:cNvPr id="0" name="Object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74332" y="4274696"/>
                        <a:ext cx="1907704" cy="819840"/>
                      </a:xfrm>
                      <a:prstGeom prst="rect">
                        <a:avLst/>
                      </a:prstGeom>
                      <a:noFill/>
                    </p:spPr>
                  </p:pic>
                </p:oleObj>
              </mc:Fallback>
            </mc:AlternateContent>
          </a:graphicData>
        </a:graphic>
      </p:graphicFrame>
      <p:sp>
        <p:nvSpPr>
          <p:cNvPr id="9" name="Rectangle 8">
            <a:extLst>
              <a:ext uri="{FF2B5EF4-FFF2-40B4-BE49-F238E27FC236}">
                <a16:creationId xmlns="" xmlns:a16="http://schemas.microsoft.com/office/drawing/2014/main" id="{571E0E02-80DC-43A4-A655-9EA8DB7EAAB8}"/>
              </a:ext>
            </a:extLst>
          </p:cNvPr>
          <p:cNvSpPr>
            <a:spLocks noChangeArrowheads="1"/>
          </p:cNvSpPr>
          <p:nvPr/>
        </p:nvSpPr>
        <p:spPr bwMode="auto">
          <a:xfrm>
            <a:off x="0" y="978496"/>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〖量纲</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C1E4FEE0-84F3-4F95-BEAF-4D9B5CC28DEF}"/>
              </a:ext>
            </a:extLst>
          </p:cNvPr>
          <p:cNvSpPr>
            <a:spLocks noChangeArrowheads="1"/>
          </p:cNvSpPr>
          <p:nvPr/>
        </p:nvSpPr>
        <p:spPr bwMode="auto">
          <a:xfrm>
            <a:off x="0" y="31079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1">
            <a:extLst>
              <a:ext uri="{FF2B5EF4-FFF2-40B4-BE49-F238E27FC236}">
                <a16:creationId xmlns="" xmlns:a16="http://schemas.microsoft.com/office/drawing/2014/main" id="{3654AC59-D433-4639-AC27-7C95BF45FDA1}"/>
              </a:ext>
            </a:extLst>
          </p:cNvPr>
          <p:cNvSpPr>
            <a:spLocks noChangeArrowheads="1"/>
          </p:cNvSpPr>
          <p:nvPr/>
        </p:nvSpPr>
        <p:spPr bwMode="auto">
          <a:xfrm>
            <a:off x="7596336" y="2750731"/>
            <a:ext cx="51809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600" b="0" i="0" u="none" strike="noStrike" cap="none" normalizeH="0" baseline="0" dirty="0">
              <a:ln>
                <a:noFill/>
              </a:ln>
              <a:solidFill>
                <a:schemeClr val="tx1"/>
              </a:solidFill>
              <a:effectLst/>
            </a:endParaRPr>
          </a:p>
        </p:txBody>
      </p:sp>
      <p:sp>
        <p:nvSpPr>
          <p:cNvPr id="14" name="Rectangle 13">
            <a:extLst>
              <a:ext uri="{FF2B5EF4-FFF2-40B4-BE49-F238E27FC236}">
                <a16:creationId xmlns="" xmlns:a16="http://schemas.microsoft.com/office/drawing/2014/main" id="{13E62A59-1D41-4ADD-92A9-F49B7545A56C}"/>
              </a:ext>
            </a:extLst>
          </p:cNvPr>
          <p:cNvSpPr>
            <a:spLocks noChangeArrowheads="1"/>
          </p:cNvSpPr>
          <p:nvPr/>
        </p:nvSpPr>
        <p:spPr bwMode="auto">
          <a:xfrm>
            <a:off x="0" y="676557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4">
            <a:extLst>
              <a:ext uri="{FF2B5EF4-FFF2-40B4-BE49-F238E27FC236}">
                <a16:creationId xmlns="" xmlns:a16="http://schemas.microsoft.com/office/drawing/2014/main" id="{82D33A08-9811-47DE-BF24-04AD37DC54B9}"/>
              </a:ext>
            </a:extLst>
          </p:cNvPr>
          <p:cNvSpPr>
            <a:spLocks noChangeArrowheads="1"/>
          </p:cNvSpPr>
          <p:nvPr/>
        </p:nvSpPr>
        <p:spPr bwMode="auto">
          <a:xfrm>
            <a:off x="0" y="82578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a:extLst>
              <a:ext uri="{FF2B5EF4-FFF2-40B4-BE49-F238E27FC236}">
                <a16:creationId xmlns="" xmlns:a16="http://schemas.microsoft.com/office/drawing/2014/main" id="{8A211CD5-75FF-4185-8635-96039EA4D6C4}"/>
              </a:ext>
            </a:extLst>
          </p:cNvPr>
          <p:cNvSpPr>
            <a:spLocks noChangeArrowheads="1"/>
          </p:cNvSpPr>
          <p:nvPr/>
        </p:nvSpPr>
        <p:spPr bwMode="auto">
          <a:xfrm>
            <a:off x="179512" y="5421699"/>
            <a:ext cx="78790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可以反映速度变化和可控电枢电压及等效负载电流的关系</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8" name="文本框 17">
            <a:extLst>
              <a:ext uri="{FF2B5EF4-FFF2-40B4-BE49-F238E27FC236}">
                <a16:creationId xmlns="" xmlns:a16="http://schemas.microsoft.com/office/drawing/2014/main" id="{B442DB06-3293-4227-B9E0-0E6A71EC8947}"/>
              </a:ext>
            </a:extLst>
          </p:cNvPr>
          <p:cNvSpPr txBox="1"/>
          <p:nvPr/>
        </p:nvSpPr>
        <p:spPr>
          <a:xfrm>
            <a:off x="179512" y="3391964"/>
            <a:ext cx="8712968"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讨论</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与磁通有关</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，弱磁会使其增大，使系统转速变化减慢。对恒转矩负载，可得到他励</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DCM</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系统的微分方程模型为</a:t>
            </a:r>
            <a:endParaRPr kumimoji="0" lang="zh-CN"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0" name="灯片编号占位符 9"/>
          <p:cNvSpPr>
            <a:spLocks noGrp="1"/>
          </p:cNvSpPr>
          <p:nvPr>
            <p:ph type="sldNum" sz="quarter" idx="12"/>
          </p:nvPr>
        </p:nvSpPr>
        <p:spPr/>
        <p:txBody>
          <a:bodyPr/>
          <a:lstStyle/>
          <a:p>
            <a:fld id="{76D830B0-DF59-4281-898F-AF208100B213}" type="slidenum">
              <a:rPr lang="en-US" altLang="zh-CN" smtClean="0"/>
              <a:pPr/>
              <a:t>50</a:t>
            </a:fld>
            <a:endParaRPr lang="en-US" altLang="zh-CN"/>
          </a:p>
        </p:txBody>
      </p:sp>
    </p:spTree>
    <p:extLst>
      <p:ext uri="{BB962C8B-B14F-4D97-AF65-F5344CB8AC3E}">
        <p14:creationId xmlns:p14="http://schemas.microsoft.com/office/powerpoint/2010/main" val="40531022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a:extLst>
              <a:ext uri="{FF2B5EF4-FFF2-40B4-BE49-F238E27FC236}">
                <a16:creationId xmlns="" xmlns:a16="http://schemas.microsoft.com/office/drawing/2014/main" id="{4C210A6E-EBBB-460A-91E9-6FFD7414271E}"/>
              </a:ext>
            </a:extLst>
          </p:cNvPr>
          <p:cNvGraphicFramePr>
            <a:graphicFrameLocks noChangeAspect="1"/>
          </p:cNvGraphicFramePr>
          <p:nvPr>
            <p:extLst>
              <p:ext uri="{D42A27DB-BD31-4B8C-83A1-F6EECF244321}">
                <p14:modId xmlns:p14="http://schemas.microsoft.com/office/powerpoint/2010/main" val="3310824015"/>
              </p:ext>
            </p:extLst>
          </p:nvPr>
        </p:nvGraphicFramePr>
        <p:xfrm>
          <a:off x="2123728" y="1726129"/>
          <a:ext cx="3676650" cy="819150"/>
        </p:xfrm>
        <a:graphic>
          <a:graphicData uri="http://schemas.openxmlformats.org/presentationml/2006/ole">
            <mc:AlternateContent xmlns:mc="http://schemas.openxmlformats.org/markup-compatibility/2006">
              <mc:Choice xmlns:v="urn:schemas-microsoft-com:vml" Requires="v">
                <p:oleObj spid="_x0000_s45093" r:id="rId3" imgW="1993900" imgH="444500" progId="Equation.3">
                  <p:embed/>
                </p:oleObj>
              </mc:Choice>
              <mc:Fallback>
                <p:oleObj r:id="rId3" imgW="1993900" imgH="4445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726129"/>
                        <a:ext cx="367665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 xmlns:a16="http://schemas.microsoft.com/office/drawing/2014/main" id="{0FCC7B80-874C-4AC2-AA55-9205CE96E4B5}"/>
              </a:ext>
            </a:extLst>
          </p:cNvPr>
          <p:cNvGraphicFramePr>
            <a:graphicFrameLocks noChangeAspect="1"/>
          </p:cNvGraphicFramePr>
          <p:nvPr>
            <p:extLst>
              <p:ext uri="{D42A27DB-BD31-4B8C-83A1-F6EECF244321}">
                <p14:modId xmlns:p14="http://schemas.microsoft.com/office/powerpoint/2010/main" val="667762139"/>
              </p:ext>
            </p:extLst>
          </p:nvPr>
        </p:nvGraphicFramePr>
        <p:xfrm>
          <a:off x="2679700" y="2530983"/>
          <a:ext cx="2376264" cy="834282"/>
        </p:xfrm>
        <a:graphic>
          <a:graphicData uri="http://schemas.openxmlformats.org/presentationml/2006/ole">
            <mc:AlternateContent xmlns:mc="http://schemas.openxmlformats.org/markup-compatibility/2006">
              <mc:Choice xmlns:v="urn:schemas-microsoft-com:vml" Requires="v">
                <p:oleObj spid="_x0000_s45094" r:id="rId5" imgW="1244600" imgH="431800" progId="Equation.3">
                  <p:embed/>
                </p:oleObj>
              </mc:Choice>
              <mc:Fallback>
                <p:oleObj r:id="rId5" imgW="1244600" imgH="4318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9700" y="2530983"/>
                        <a:ext cx="2376264" cy="834282"/>
                      </a:xfrm>
                      <a:prstGeom prst="rect">
                        <a:avLst/>
                      </a:prstGeom>
                      <a:noFill/>
                    </p:spPr>
                  </p:pic>
                </p:oleObj>
              </mc:Fallback>
            </mc:AlternateContent>
          </a:graphicData>
        </a:graphic>
      </p:graphicFrame>
      <p:graphicFrame>
        <p:nvGraphicFramePr>
          <p:cNvPr id="15" name="对象 14">
            <a:extLst>
              <a:ext uri="{FF2B5EF4-FFF2-40B4-BE49-F238E27FC236}">
                <a16:creationId xmlns="" xmlns:a16="http://schemas.microsoft.com/office/drawing/2014/main" id="{197C4224-FCD6-4DA5-8CBD-3A22A7D4566D}"/>
              </a:ext>
            </a:extLst>
          </p:cNvPr>
          <p:cNvGraphicFramePr>
            <a:graphicFrameLocks noChangeAspect="1"/>
          </p:cNvGraphicFramePr>
          <p:nvPr>
            <p:extLst>
              <p:ext uri="{D42A27DB-BD31-4B8C-83A1-F6EECF244321}">
                <p14:modId xmlns:p14="http://schemas.microsoft.com/office/powerpoint/2010/main" val="196062566"/>
              </p:ext>
            </p:extLst>
          </p:nvPr>
        </p:nvGraphicFramePr>
        <p:xfrm>
          <a:off x="2771800" y="3280708"/>
          <a:ext cx="3028578" cy="771218"/>
        </p:xfrm>
        <a:graphic>
          <a:graphicData uri="http://schemas.openxmlformats.org/presentationml/2006/ole">
            <mc:AlternateContent xmlns:mc="http://schemas.openxmlformats.org/markup-compatibility/2006">
              <mc:Choice xmlns:v="urn:schemas-microsoft-com:vml" Requires="v">
                <p:oleObj spid="_x0000_s45095" r:id="rId7" imgW="1714500" imgH="431800" progId="Equation.3">
                  <p:embed/>
                </p:oleObj>
              </mc:Choice>
              <mc:Fallback>
                <p:oleObj r:id="rId7" imgW="1714500" imgH="4318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3280708"/>
                        <a:ext cx="3028578" cy="771218"/>
                      </a:xfrm>
                      <a:prstGeom prst="rect">
                        <a:avLst/>
                      </a:prstGeom>
                      <a:noFill/>
                    </p:spPr>
                  </p:pic>
                </p:oleObj>
              </mc:Fallback>
            </mc:AlternateContent>
          </a:graphicData>
        </a:graphic>
      </p:graphicFrame>
      <p:graphicFrame>
        <p:nvGraphicFramePr>
          <p:cNvPr id="16" name="对象 15">
            <a:extLst>
              <a:ext uri="{FF2B5EF4-FFF2-40B4-BE49-F238E27FC236}">
                <a16:creationId xmlns="" xmlns:a16="http://schemas.microsoft.com/office/drawing/2014/main" id="{71A1ABD6-90B9-4759-A1BE-A35C55B0FE68}"/>
              </a:ext>
            </a:extLst>
          </p:cNvPr>
          <p:cNvGraphicFramePr>
            <a:graphicFrameLocks noChangeAspect="1"/>
          </p:cNvGraphicFramePr>
          <p:nvPr>
            <p:extLst>
              <p:ext uri="{D42A27DB-BD31-4B8C-83A1-F6EECF244321}">
                <p14:modId xmlns:p14="http://schemas.microsoft.com/office/powerpoint/2010/main" val="492394636"/>
              </p:ext>
            </p:extLst>
          </p:nvPr>
        </p:nvGraphicFramePr>
        <p:xfrm>
          <a:off x="2771800" y="4042256"/>
          <a:ext cx="2376264" cy="788334"/>
        </p:xfrm>
        <a:graphic>
          <a:graphicData uri="http://schemas.openxmlformats.org/presentationml/2006/ole">
            <mc:AlternateContent xmlns:mc="http://schemas.openxmlformats.org/markup-compatibility/2006">
              <mc:Choice xmlns:v="urn:schemas-microsoft-com:vml" Requires="v">
                <p:oleObj spid="_x0000_s45096" r:id="rId9" imgW="1270000" imgH="419100" progId="Equation.3">
                  <p:embed/>
                </p:oleObj>
              </mc:Choice>
              <mc:Fallback>
                <p:oleObj r:id="rId9" imgW="1270000" imgH="4191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800" y="4042256"/>
                        <a:ext cx="2376264" cy="788334"/>
                      </a:xfrm>
                      <a:prstGeom prst="rect">
                        <a:avLst/>
                      </a:prstGeom>
                      <a:noFill/>
                    </p:spPr>
                  </p:pic>
                </p:oleObj>
              </mc:Fallback>
            </mc:AlternateContent>
          </a:graphicData>
        </a:graphic>
      </p:graphicFrame>
      <p:sp>
        <p:nvSpPr>
          <p:cNvPr id="18" name="Rectangle 17">
            <a:extLst>
              <a:ext uri="{FF2B5EF4-FFF2-40B4-BE49-F238E27FC236}">
                <a16:creationId xmlns="" xmlns:a16="http://schemas.microsoft.com/office/drawing/2014/main" id="{76BD5040-B957-4DBF-B051-B84E0A0B9FCF}"/>
              </a:ext>
            </a:extLst>
          </p:cNvPr>
          <p:cNvSpPr>
            <a:spLocks noChangeArrowheads="1"/>
          </p:cNvSpPr>
          <p:nvPr/>
        </p:nvSpPr>
        <p:spPr bwMode="auto">
          <a:xfrm>
            <a:off x="0" y="896214"/>
            <a:ext cx="91582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二、传递函数模型</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对系统以角速度表示的微分方程组在零初始条件下作</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Laplace</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变换，</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电枢电路</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 xmlns:a16="http://schemas.microsoft.com/office/drawing/2014/main" id="{5C739DB3-6E26-4C4F-AE00-69A9ADB8C133}"/>
              </a:ext>
            </a:extLst>
          </p:cNvPr>
          <p:cNvSpPr>
            <a:spLocks noChangeArrowheads="1"/>
          </p:cNvSpPr>
          <p:nvPr/>
        </p:nvSpPr>
        <p:spPr bwMode="auto">
          <a:xfrm>
            <a:off x="0" y="2700764"/>
            <a:ext cx="2492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电流与转矩关系</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 xmlns:a16="http://schemas.microsoft.com/office/drawing/2014/main" id="{B7CA966D-F505-48C9-BCB5-D0424B84CC5C}"/>
              </a:ext>
            </a:extLst>
          </p:cNvPr>
          <p:cNvSpPr>
            <a:spLocks noChangeArrowheads="1"/>
          </p:cNvSpPr>
          <p:nvPr/>
        </p:nvSpPr>
        <p:spPr bwMode="auto">
          <a:xfrm>
            <a:off x="0" y="3472771"/>
            <a:ext cx="24929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转矩与转速关系</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 xmlns:a16="http://schemas.microsoft.com/office/drawing/2014/main" id="{2855B09A-2EC1-480C-8CBC-906FED5A03B2}"/>
              </a:ext>
            </a:extLst>
          </p:cNvPr>
          <p:cNvSpPr>
            <a:spLocks noChangeArrowheads="1"/>
          </p:cNvSpPr>
          <p:nvPr/>
        </p:nvSpPr>
        <p:spPr bwMode="auto">
          <a:xfrm>
            <a:off x="-44123" y="4244778"/>
            <a:ext cx="2723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转速与反电势关系</a:t>
            </a:r>
            <a:r>
              <a:rPr kumimoji="0" lang="zh-CN"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 xmlns:a16="http://schemas.microsoft.com/office/drawing/2014/main" id="{C02837D5-9087-4827-992D-14C0DD967968}"/>
              </a:ext>
            </a:extLst>
          </p:cNvPr>
          <p:cNvSpPr>
            <a:spLocks noChangeArrowheads="1"/>
          </p:cNvSpPr>
          <p:nvPr/>
        </p:nvSpPr>
        <p:spPr bwMode="auto">
          <a:xfrm>
            <a:off x="-44123" y="4800601"/>
            <a:ext cx="849463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由此可得到他励直流电动机在恒转矩负载时的动态结构框图为</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 xmlns:a16="http://schemas.microsoft.com/office/drawing/2014/main" id="{A41DBFAB-AD07-46F2-82A2-D9A5FDCB72CB}"/>
              </a:ext>
            </a:extLst>
          </p:cNvPr>
          <p:cNvSpPr>
            <a:spLocks noChangeArrowheads="1"/>
          </p:cNvSpPr>
          <p:nvPr/>
        </p:nvSpPr>
        <p:spPr bwMode="auto">
          <a:xfrm>
            <a:off x="0" y="5781688"/>
            <a:ext cx="51940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系统表现为一个双输入单输出系统。</a:t>
            </a:r>
            <a:r>
              <a:rPr kumimoji="0" lang="zh-CN" altLang="en-US" sz="2400" b="0" i="0" u="none" strike="noStrike" cap="none" normalizeH="0" baseline="0" dirty="0">
                <a:ln>
                  <a:noFill/>
                </a:ln>
                <a:solidFill>
                  <a:schemeClr val="tx1"/>
                </a:solidFill>
                <a:effectLst/>
              </a:rPr>
              <a:t> </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7" name="对象 16">
            <a:extLst>
              <a:ext uri="{FF2B5EF4-FFF2-40B4-BE49-F238E27FC236}">
                <a16:creationId xmlns="" xmlns:a16="http://schemas.microsoft.com/office/drawing/2014/main" id="{78658689-9FE2-4233-AAC3-3015C3A3A16E}"/>
              </a:ext>
            </a:extLst>
          </p:cNvPr>
          <p:cNvGraphicFramePr>
            <a:graphicFrameLocks noChangeAspect="1"/>
          </p:cNvGraphicFramePr>
          <p:nvPr>
            <p:extLst>
              <p:ext uri="{D42A27DB-BD31-4B8C-83A1-F6EECF244321}">
                <p14:modId xmlns:p14="http://schemas.microsoft.com/office/powerpoint/2010/main" val="2928773288"/>
              </p:ext>
            </p:extLst>
          </p:nvPr>
        </p:nvGraphicFramePr>
        <p:xfrm>
          <a:off x="1187624" y="3492736"/>
          <a:ext cx="6991350" cy="2324100"/>
        </p:xfrm>
        <a:graphic>
          <a:graphicData uri="http://schemas.openxmlformats.org/presentationml/2006/ole">
            <mc:AlternateContent xmlns:mc="http://schemas.openxmlformats.org/markup-compatibility/2006">
              <mc:Choice xmlns:v="urn:schemas-microsoft-com:vml" Requires="v">
                <p:oleObj spid="_x0000_s45097" r:id="rId11" imgW="3486150" imgH="1163638" progId="MSDraw">
                  <p:embed/>
                </p:oleObj>
              </mc:Choice>
              <mc:Fallback>
                <p:oleObj r:id="rId11" imgW="3486150" imgH="1163638" progId="MSDraw">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624" y="3492736"/>
                        <a:ext cx="6991350" cy="2324100"/>
                      </a:xfrm>
                      <a:prstGeom prst="rect">
                        <a:avLst/>
                      </a:prstGeom>
                      <a:solidFill>
                        <a:srgbClr val="92D050"/>
                      </a:solidFill>
                    </p:spPr>
                  </p:pic>
                </p:oleObj>
              </mc:Fallback>
            </mc:AlternateContent>
          </a:graphicData>
        </a:graphic>
      </p:graphicFrame>
      <p:sp>
        <p:nvSpPr>
          <p:cNvPr id="2" name="灯片编号占位符 1"/>
          <p:cNvSpPr>
            <a:spLocks noGrp="1"/>
          </p:cNvSpPr>
          <p:nvPr>
            <p:ph type="sldNum" sz="quarter" idx="12"/>
          </p:nvPr>
        </p:nvSpPr>
        <p:spPr/>
        <p:txBody>
          <a:bodyPr/>
          <a:lstStyle/>
          <a:p>
            <a:fld id="{76D830B0-DF59-4281-898F-AF208100B213}" type="slidenum">
              <a:rPr lang="en-US" altLang="zh-CN" smtClean="0"/>
              <a:pPr/>
              <a:t>51</a:t>
            </a:fld>
            <a:endParaRPr lang="en-US" altLang="zh-CN"/>
          </a:p>
        </p:txBody>
      </p:sp>
    </p:spTree>
    <p:extLst>
      <p:ext uri="{BB962C8B-B14F-4D97-AF65-F5344CB8AC3E}">
        <p14:creationId xmlns:p14="http://schemas.microsoft.com/office/powerpoint/2010/main" val="41728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B7C684FC-6A21-45AE-A97C-83B70AF1A947}"/>
              </a:ext>
            </a:extLst>
          </p:cNvPr>
          <p:cNvGraphicFramePr>
            <a:graphicFrameLocks noChangeAspect="1"/>
          </p:cNvGraphicFramePr>
          <p:nvPr>
            <p:extLst>
              <p:ext uri="{D42A27DB-BD31-4B8C-83A1-F6EECF244321}">
                <p14:modId xmlns:p14="http://schemas.microsoft.com/office/powerpoint/2010/main" val="1064391200"/>
              </p:ext>
            </p:extLst>
          </p:nvPr>
        </p:nvGraphicFramePr>
        <p:xfrm>
          <a:off x="251519" y="1401942"/>
          <a:ext cx="3553379" cy="1018946"/>
        </p:xfrm>
        <a:graphic>
          <a:graphicData uri="http://schemas.openxmlformats.org/presentationml/2006/ole">
            <mc:AlternateContent xmlns:mc="http://schemas.openxmlformats.org/markup-compatibility/2006">
              <mc:Choice xmlns:v="urn:schemas-microsoft-com:vml" Requires="v">
                <p:oleObj spid="_x0000_s46117" r:id="rId3" imgW="1587500" imgH="457200" progId="Equation.3">
                  <p:embed/>
                </p:oleObj>
              </mc:Choice>
              <mc:Fallback>
                <p:oleObj r:id="rId3" imgW="15875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19" y="1401942"/>
                        <a:ext cx="3553379" cy="1018946"/>
                      </a:xfrm>
                      <a:prstGeom prst="rect">
                        <a:avLst/>
                      </a:prstGeom>
                      <a:noFill/>
                    </p:spPr>
                  </p:pic>
                </p:oleObj>
              </mc:Fallback>
            </mc:AlternateContent>
          </a:graphicData>
        </a:graphic>
      </p:graphicFrame>
      <p:graphicFrame>
        <p:nvGraphicFramePr>
          <p:cNvPr id="3" name="对象 2">
            <a:extLst>
              <a:ext uri="{FF2B5EF4-FFF2-40B4-BE49-F238E27FC236}">
                <a16:creationId xmlns="" xmlns:a16="http://schemas.microsoft.com/office/drawing/2014/main" id="{07A01C3D-5DD4-4E33-9E5A-F03B18C43F48}"/>
              </a:ext>
            </a:extLst>
          </p:cNvPr>
          <p:cNvGraphicFramePr>
            <a:graphicFrameLocks noChangeAspect="1"/>
          </p:cNvGraphicFramePr>
          <p:nvPr>
            <p:extLst>
              <p:ext uri="{D42A27DB-BD31-4B8C-83A1-F6EECF244321}">
                <p14:modId xmlns:p14="http://schemas.microsoft.com/office/powerpoint/2010/main" val="3057336204"/>
              </p:ext>
            </p:extLst>
          </p:nvPr>
        </p:nvGraphicFramePr>
        <p:xfrm>
          <a:off x="4644008" y="1484458"/>
          <a:ext cx="3647422" cy="936430"/>
        </p:xfrm>
        <a:graphic>
          <a:graphicData uri="http://schemas.openxmlformats.org/presentationml/2006/ole">
            <mc:AlternateContent xmlns:mc="http://schemas.openxmlformats.org/markup-compatibility/2006">
              <mc:Choice xmlns:v="urn:schemas-microsoft-com:vml" Requires="v">
                <p:oleObj spid="_x0000_s46118" r:id="rId5" imgW="1778000" imgH="457200" progId="Equation.3">
                  <p:embed/>
                </p:oleObj>
              </mc:Choice>
              <mc:Fallback>
                <p:oleObj r:id="rId5" imgW="17780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1484458"/>
                        <a:ext cx="3647422" cy="936430"/>
                      </a:xfrm>
                      <a:prstGeom prst="rect">
                        <a:avLst/>
                      </a:prstGeom>
                      <a:noFill/>
                    </p:spPr>
                  </p:pic>
                </p:oleObj>
              </mc:Fallback>
            </mc:AlternateContent>
          </a:graphicData>
        </a:graphic>
      </p:graphicFrame>
      <p:graphicFrame>
        <p:nvGraphicFramePr>
          <p:cNvPr id="4" name="对象 3">
            <a:extLst>
              <a:ext uri="{FF2B5EF4-FFF2-40B4-BE49-F238E27FC236}">
                <a16:creationId xmlns="" xmlns:a16="http://schemas.microsoft.com/office/drawing/2014/main" id="{144F67C6-F364-42DE-AF99-63AD4271831A}"/>
              </a:ext>
            </a:extLst>
          </p:cNvPr>
          <p:cNvGraphicFramePr>
            <a:graphicFrameLocks noChangeAspect="1"/>
          </p:cNvGraphicFramePr>
          <p:nvPr>
            <p:extLst>
              <p:ext uri="{D42A27DB-BD31-4B8C-83A1-F6EECF244321}">
                <p14:modId xmlns:p14="http://schemas.microsoft.com/office/powerpoint/2010/main" val="3795495149"/>
              </p:ext>
            </p:extLst>
          </p:nvPr>
        </p:nvGraphicFramePr>
        <p:xfrm>
          <a:off x="0" y="4824636"/>
          <a:ext cx="114300" cy="215900"/>
        </p:xfrm>
        <a:graphic>
          <a:graphicData uri="http://schemas.openxmlformats.org/presentationml/2006/ole">
            <mc:AlternateContent xmlns:mc="http://schemas.openxmlformats.org/markup-compatibility/2006">
              <mc:Choice xmlns:v="urn:schemas-microsoft-com:vml" Requires="v">
                <p:oleObj spid="_x0000_s46119" r:id="rId7" imgW="114151" imgH="215619" progId="Equation.3">
                  <p:embed/>
                </p:oleObj>
              </mc:Choice>
              <mc:Fallback>
                <p:oleObj r:id="rId7" imgW="114151" imgH="215619"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824636"/>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 xmlns:a16="http://schemas.microsoft.com/office/drawing/2014/main" id="{D401CE73-C714-4DF1-9713-95EE2B1A9DA6}"/>
              </a:ext>
            </a:extLst>
          </p:cNvPr>
          <p:cNvGraphicFramePr>
            <a:graphicFrameLocks noChangeAspect="1"/>
          </p:cNvGraphicFramePr>
          <p:nvPr>
            <p:extLst>
              <p:ext uri="{D42A27DB-BD31-4B8C-83A1-F6EECF244321}">
                <p14:modId xmlns:p14="http://schemas.microsoft.com/office/powerpoint/2010/main" val="3292787820"/>
              </p:ext>
            </p:extLst>
          </p:nvPr>
        </p:nvGraphicFramePr>
        <p:xfrm>
          <a:off x="251519" y="2461586"/>
          <a:ext cx="4320481" cy="1108652"/>
        </p:xfrm>
        <a:graphic>
          <a:graphicData uri="http://schemas.openxmlformats.org/presentationml/2006/ole">
            <mc:AlternateContent xmlns:mc="http://schemas.openxmlformats.org/markup-compatibility/2006">
              <mc:Choice xmlns:v="urn:schemas-microsoft-com:vml" Requires="v">
                <p:oleObj spid="_x0000_s46120" r:id="rId9" imgW="2374900" imgH="609600" progId="Equation.3">
                  <p:embed/>
                </p:oleObj>
              </mc:Choice>
              <mc:Fallback>
                <p:oleObj r:id="rId9" imgW="2374900" imgH="6096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519" y="2461586"/>
                        <a:ext cx="4320481" cy="1108652"/>
                      </a:xfrm>
                      <a:prstGeom prst="rect">
                        <a:avLst/>
                      </a:prstGeom>
                      <a:noFill/>
                    </p:spPr>
                  </p:pic>
                </p:oleObj>
              </mc:Fallback>
            </mc:AlternateContent>
          </a:graphicData>
        </a:graphic>
      </p:graphicFrame>
      <p:graphicFrame>
        <p:nvGraphicFramePr>
          <p:cNvPr id="6" name="对象 5">
            <a:extLst>
              <a:ext uri="{FF2B5EF4-FFF2-40B4-BE49-F238E27FC236}">
                <a16:creationId xmlns="" xmlns:a16="http://schemas.microsoft.com/office/drawing/2014/main" id="{857D7E94-2699-4A11-B50E-10854C31B2FE}"/>
              </a:ext>
            </a:extLst>
          </p:cNvPr>
          <p:cNvGraphicFramePr>
            <a:graphicFrameLocks noChangeAspect="1"/>
          </p:cNvGraphicFramePr>
          <p:nvPr>
            <p:extLst>
              <p:ext uri="{D42A27DB-BD31-4B8C-83A1-F6EECF244321}">
                <p14:modId xmlns:p14="http://schemas.microsoft.com/office/powerpoint/2010/main" val="151561633"/>
              </p:ext>
            </p:extLst>
          </p:nvPr>
        </p:nvGraphicFramePr>
        <p:xfrm>
          <a:off x="791578" y="4343339"/>
          <a:ext cx="3240361" cy="962594"/>
        </p:xfrm>
        <a:graphic>
          <a:graphicData uri="http://schemas.openxmlformats.org/presentationml/2006/ole">
            <mc:AlternateContent xmlns:mc="http://schemas.openxmlformats.org/markup-compatibility/2006">
              <mc:Choice xmlns:v="urn:schemas-microsoft-com:vml" Requires="v">
                <p:oleObj spid="_x0000_s46121" r:id="rId11" imgW="1536700" imgH="457200" progId="Equation.3">
                  <p:embed/>
                </p:oleObj>
              </mc:Choice>
              <mc:Fallback>
                <p:oleObj r:id="rId11" imgW="1536700" imgH="457200"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578" y="4343339"/>
                        <a:ext cx="3240361" cy="962594"/>
                      </a:xfrm>
                      <a:prstGeom prst="rect">
                        <a:avLst/>
                      </a:prstGeom>
                      <a:noFill/>
                    </p:spPr>
                  </p:pic>
                </p:oleObj>
              </mc:Fallback>
            </mc:AlternateContent>
          </a:graphicData>
        </a:graphic>
      </p:graphicFrame>
      <p:sp>
        <p:nvSpPr>
          <p:cNvPr id="7" name="Rectangle 6">
            <a:extLst>
              <a:ext uri="{FF2B5EF4-FFF2-40B4-BE49-F238E27FC236}">
                <a16:creationId xmlns="" xmlns:a16="http://schemas.microsoft.com/office/drawing/2014/main" id="{AF0F7CA3-DBD3-47D8-ADF9-59C90099E98C}"/>
              </a:ext>
            </a:extLst>
          </p:cNvPr>
          <p:cNvSpPr>
            <a:spLocks noChangeArrowheads="1"/>
          </p:cNvSpPr>
          <p:nvPr/>
        </p:nvSpPr>
        <p:spPr bwMode="auto">
          <a:xfrm>
            <a:off x="0" y="912004"/>
            <a:ext cx="66479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按自控原理，不难求得各单输入状态的传递函数</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 xmlns:a16="http://schemas.microsoft.com/office/drawing/2014/main" id="{F6C02C01-8441-415A-BD18-2375560F9E2E}"/>
              </a:ext>
            </a:extLst>
          </p:cNvPr>
          <p:cNvSpPr>
            <a:spLocks noChangeArrowheads="1"/>
          </p:cNvSpPr>
          <p:nvPr/>
        </p:nvSpPr>
        <p:spPr bwMode="auto">
          <a:xfrm>
            <a:off x="0" y="27608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8">
            <a:extLst>
              <a:ext uri="{FF2B5EF4-FFF2-40B4-BE49-F238E27FC236}">
                <a16:creationId xmlns="" xmlns:a16="http://schemas.microsoft.com/office/drawing/2014/main" id="{6EC0E80D-80E8-4746-AD48-E5D6134DC51B}"/>
              </a:ext>
            </a:extLst>
          </p:cNvPr>
          <p:cNvSpPr>
            <a:spLocks noChangeArrowheads="1"/>
          </p:cNvSpPr>
          <p:nvPr/>
        </p:nvSpPr>
        <p:spPr bwMode="auto">
          <a:xfrm>
            <a:off x="0" y="43674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9">
            <a:extLst>
              <a:ext uri="{FF2B5EF4-FFF2-40B4-BE49-F238E27FC236}">
                <a16:creationId xmlns="" xmlns:a16="http://schemas.microsoft.com/office/drawing/2014/main" id="{CE67735C-A947-41E7-B8F4-D46C02577C36}"/>
              </a:ext>
            </a:extLst>
          </p:cNvPr>
          <p:cNvSpPr>
            <a:spLocks noChangeArrowheads="1"/>
          </p:cNvSpPr>
          <p:nvPr/>
        </p:nvSpPr>
        <p:spPr bwMode="auto">
          <a:xfrm>
            <a:off x="0" y="50405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0">
            <a:extLst>
              <a:ext uri="{FF2B5EF4-FFF2-40B4-BE49-F238E27FC236}">
                <a16:creationId xmlns="" xmlns:a16="http://schemas.microsoft.com/office/drawing/2014/main" id="{C7450001-5BF0-444D-8689-EFF74803CCD5}"/>
              </a:ext>
            </a:extLst>
          </p:cNvPr>
          <p:cNvSpPr>
            <a:spLocks noChangeArrowheads="1"/>
          </p:cNvSpPr>
          <p:nvPr/>
        </p:nvSpPr>
        <p:spPr bwMode="auto">
          <a:xfrm>
            <a:off x="0" y="3610936"/>
            <a:ext cx="72635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当需要时也不难得到输入与中间变量的传递函数，如</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2" name="灯片编号占位符 11"/>
          <p:cNvSpPr>
            <a:spLocks noGrp="1"/>
          </p:cNvSpPr>
          <p:nvPr>
            <p:ph type="sldNum" sz="quarter" idx="12"/>
          </p:nvPr>
        </p:nvSpPr>
        <p:spPr/>
        <p:txBody>
          <a:bodyPr/>
          <a:lstStyle/>
          <a:p>
            <a:fld id="{76D830B0-DF59-4281-898F-AF208100B213}" type="slidenum">
              <a:rPr lang="en-US" altLang="zh-CN" smtClean="0"/>
              <a:pPr/>
              <a:t>52</a:t>
            </a:fld>
            <a:endParaRPr lang="en-US" altLang="zh-CN"/>
          </a:p>
        </p:txBody>
      </p:sp>
    </p:spTree>
    <p:extLst>
      <p:ext uri="{BB962C8B-B14F-4D97-AF65-F5344CB8AC3E}">
        <p14:creationId xmlns:p14="http://schemas.microsoft.com/office/powerpoint/2010/main" val="14961773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 xmlns:a16="http://schemas.microsoft.com/office/drawing/2014/main" id="{A001E685-5D5F-4068-A6E6-3F139B7C025B}"/>
              </a:ext>
            </a:extLst>
          </p:cNvPr>
          <p:cNvGraphicFramePr>
            <a:graphicFrameLocks noChangeAspect="1"/>
          </p:cNvGraphicFramePr>
          <p:nvPr>
            <p:extLst>
              <p:ext uri="{D42A27DB-BD31-4B8C-83A1-F6EECF244321}">
                <p14:modId xmlns:p14="http://schemas.microsoft.com/office/powerpoint/2010/main" val="3566457425"/>
              </p:ext>
            </p:extLst>
          </p:nvPr>
        </p:nvGraphicFramePr>
        <p:xfrm>
          <a:off x="251520" y="1916590"/>
          <a:ext cx="3562350" cy="990600"/>
        </p:xfrm>
        <a:graphic>
          <a:graphicData uri="http://schemas.openxmlformats.org/presentationml/2006/ole">
            <mc:AlternateContent xmlns:mc="http://schemas.openxmlformats.org/markup-compatibility/2006">
              <mc:Choice xmlns:v="urn:schemas-microsoft-com:vml" Requires="v">
                <p:oleObj spid="_x0000_s47127" r:id="rId3" imgW="1638300" imgH="457200" progId="Equation.3">
                  <p:embed/>
                </p:oleObj>
              </mc:Choice>
              <mc:Fallback>
                <p:oleObj r:id="rId3" imgW="16383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916590"/>
                        <a:ext cx="356235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 xmlns:a16="http://schemas.microsoft.com/office/drawing/2014/main" id="{0AE19FDD-C606-4F02-8C00-014184763B96}"/>
              </a:ext>
            </a:extLst>
          </p:cNvPr>
          <p:cNvGraphicFramePr>
            <a:graphicFrameLocks noChangeAspect="1"/>
          </p:cNvGraphicFramePr>
          <p:nvPr>
            <p:extLst>
              <p:ext uri="{D42A27DB-BD31-4B8C-83A1-F6EECF244321}">
                <p14:modId xmlns:p14="http://schemas.microsoft.com/office/powerpoint/2010/main" val="2053648571"/>
              </p:ext>
            </p:extLst>
          </p:nvPr>
        </p:nvGraphicFramePr>
        <p:xfrm>
          <a:off x="4679504" y="1933453"/>
          <a:ext cx="2190750" cy="810829"/>
        </p:xfrm>
        <a:graphic>
          <a:graphicData uri="http://schemas.openxmlformats.org/presentationml/2006/ole">
            <mc:AlternateContent xmlns:mc="http://schemas.openxmlformats.org/markup-compatibility/2006">
              <mc:Choice xmlns:v="urn:schemas-microsoft-com:vml" Requires="v">
                <p:oleObj spid="_x0000_s47128" r:id="rId5" imgW="1104421" imgH="406224" progId="Equation.3">
                  <p:embed/>
                </p:oleObj>
              </mc:Choice>
              <mc:Fallback>
                <p:oleObj r:id="rId5" imgW="1104421" imgH="406224"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9504" y="1933453"/>
                        <a:ext cx="2190750" cy="810829"/>
                      </a:xfrm>
                      <a:prstGeom prst="rect">
                        <a:avLst/>
                      </a:prstGeom>
                      <a:noFill/>
                    </p:spPr>
                  </p:pic>
                </p:oleObj>
              </mc:Fallback>
            </mc:AlternateContent>
          </a:graphicData>
        </a:graphic>
      </p:graphicFrame>
      <p:graphicFrame>
        <p:nvGraphicFramePr>
          <p:cNvPr id="4" name="对象 3">
            <a:extLst>
              <a:ext uri="{FF2B5EF4-FFF2-40B4-BE49-F238E27FC236}">
                <a16:creationId xmlns="" xmlns:a16="http://schemas.microsoft.com/office/drawing/2014/main" id="{FAB6A985-86DD-44BD-8DE5-750DD061E1FE}"/>
              </a:ext>
            </a:extLst>
          </p:cNvPr>
          <p:cNvGraphicFramePr>
            <a:graphicFrameLocks noChangeAspect="1"/>
          </p:cNvGraphicFramePr>
          <p:nvPr>
            <p:extLst>
              <p:ext uri="{D42A27DB-BD31-4B8C-83A1-F6EECF244321}">
                <p14:modId xmlns:p14="http://schemas.microsoft.com/office/powerpoint/2010/main" val="3062709548"/>
              </p:ext>
            </p:extLst>
          </p:nvPr>
        </p:nvGraphicFramePr>
        <p:xfrm>
          <a:off x="962344" y="3400240"/>
          <a:ext cx="5722180" cy="1756951"/>
        </p:xfrm>
        <a:graphic>
          <a:graphicData uri="http://schemas.openxmlformats.org/presentationml/2006/ole">
            <mc:AlternateContent xmlns:mc="http://schemas.openxmlformats.org/markup-compatibility/2006">
              <mc:Choice xmlns:v="urn:schemas-microsoft-com:vml" Requires="v">
                <p:oleObj spid="_x0000_s47129" r:id="rId7" imgW="2730500" imgH="838200" progId="Equation.3">
                  <p:embed/>
                </p:oleObj>
              </mc:Choice>
              <mc:Fallback>
                <p:oleObj r:id="rId7" imgW="2730500" imgH="83820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2344" y="3400240"/>
                        <a:ext cx="5722180" cy="1756951"/>
                      </a:xfrm>
                      <a:prstGeom prst="rect">
                        <a:avLst/>
                      </a:prstGeom>
                      <a:noFill/>
                    </p:spPr>
                  </p:pic>
                </p:oleObj>
              </mc:Fallback>
            </mc:AlternateContent>
          </a:graphicData>
        </a:graphic>
      </p:graphicFrame>
      <p:sp>
        <p:nvSpPr>
          <p:cNvPr id="5" name="Rectangle 4">
            <a:extLst>
              <a:ext uri="{FF2B5EF4-FFF2-40B4-BE49-F238E27FC236}">
                <a16:creationId xmlns="" xmlns:a16="http://schemas.microsoft.com/office/drawing/2014/main" id="{BCB47204-6A90-4CE4-938B-A633D38FF25E}"/>
              </a:ext>
            </a:extLst>
          </p:cNvPr>
          <p:cNvSpPr>
            <a:spLocks noChangeArrowheads="1"/>
          </p:cNvSpPr>
          <p:nvPr/>
        </p:nvSpPr>
        <p:spPr bwMode="auto">
          <a:xfrm>
            <a:off x="107504" y="886937"/>
            <a:ext cx="634019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系统的状态方程模型</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将系统的微分方程组按变量的一阶导数整理，</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对他励、恒转矩系统的</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个方程可简化为</a:t>
            </a: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个：</a:t>
            </a:r>
            <a:endParaRPr kumimoji="0" lang="zh-CN"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 xmlns:a16="http://schemas.microsoft.com/office/drawing/2014/main" id="{D3E9D227-F587-4894-B1F1-2562C14CC3D2}"/>
              </a:ext>
            </a:extLst>
          </p:cNvPr>
          <p:cNvSpPr>
            <a:spLocks noChangeArrowheads="1"/>
          </p:cNvSpPr>
          <p:nvPr/>
        </p:nvSpPr>
        <p:spPr bwMode="auto">
          <a:xfrm>
            <a:off x="107504" y="284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a:extLst>
              <a:ext uri="{FF2B5EF4-FFF2-40B4-BE49-F238E27FC236}">
                <a16:creationId xmlns="" xmlns:a16="http://schemas.microsoft.com/office/drawing/2014/main" id="{D3D3BB32-5F1B-408F-A1EB-B5DA02A3635D}"/>
              </a:ext>
            </a:extLst>
          </p:cNvPr>
          <p:cNvSpPr>
            <a:spLocks noChangeArrowheads="1"/>
          </p:cNvSpPr>
          <p:nvPr/>
        </p:nvSpPr>
        <p:spPr bwMode="auto">
          <a:xfrm>
            <a:off x="125968" y="2958069"/>
            <a:ext cx="357020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写成矩阵方程的形式，有</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 xmlns:a16="http://schemas.microsoft.com/office/drawing/2014/main" id="{502C99DA-5D86-4304-B56F-C44458BA4B2F}"/>
              </a:ext>
            </a:extLst>
          </p:cNvPr>
          <p:cNvSpPr>
            <a:spLocks noChangeArrowheads="1"/>
          </p:cNvSpPr>
          <p:nvPr/>
        </p:nvSpPr>
        <p:spPr bwMode="auto">
          <a:xfrm>
            <a:off x="3504764" y="2943041"/>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zh-CN"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优点：可不受常系数的约束</a:t>
            </a: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9" name="灯片编号占位符 8"/>
          <p:cNvSpPr>
            <a:spLocks noGrp="1"/>
          </p:cNvSpPr>
          <p:nvPr>
            <p:ph type="sldNum" sz="quarter" idx="12"/>
          </p:nvPr>
        </p:nvSpPr>
        <p:spPr/>
        <p:txBody>
          <a:bodyPr/>
          <a:lstStyle/>
          <a:p>
            <a:fld id="{76D830B0-DF59-4281-898F-AF208100B213}" type="slidenum">
              <a:rPr lang="en-US" altLang="zh-CN" smtClean="0"/>
              <a:pPr/>
              <a:t>53</a:t>
            </a:fld>
            <a:endParaRPr lang="en-US" altLang="zh-CN"/>
          </a:p>
        </p:txBody>
      </p:sp>
    </p:spTree>
    <p:extLst>
      <p:ext uri="{BB962C8B-B14F-4D97-AF65-F5344CB8AC3E}">
        <p14:creationId xmlns:p14="http://schemas.microsoft.com/office/powerpoint/2010/main" val="1398433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062C2267-97A7-4DC4-9F6E-6113ECFFA73C}"/>
              </a:ext>
            </a:extLst>
          </p:cNvPr>
          <p:cNvSpPr txBox="1"/>
          <p:nvPr/>
        </p:nvSpPr>
        <p:spPr>
          <a:xfrm>
            <a:off x="323528" y="3645024"/>
            <a:ext cx="8280920" cy="3046988"/>
          </a:xfrm>
          <a:prstGeom prst="rect">
            <a:avLst/>
          </a:prstGeom>
          <a:noFill/>
        </p:spPr>
        <p:txBody>
          <a:bodyPr wrap="square">
            <a:spAutoFit/>
          </a:bodyPr>
          <a:lstStyle/>
          <a:p>
            <a:pPr algn="just"/>
            <a:r>
              <a:rPr lang="zh-CN" altLang="zh-CN" sz="2400" kern="100" dirty="0">
                <a:effectLst/>
                <a:latin typeface="Times New Roman" panose="02020603050405020304" pitchFamily="18" charset="0"/>
                <a:ea typeface="黑体" panose="02010609060101010101" pitchFamily="49" charset="-122"/>
              </a:rPr>
              <a:t>小结〖阅读〗</a:t>
            </a:r>
            <a:endParaRPr lang="zh-CN" altLang="zh-CN" sz="2400" kern="100" dirty="0">
              <a:effectLst/>
              <a:latin typeface="Times New Roman" panose="02020603050405020304" pitchFamily="18" charset="0"/>
              <a:ea typeface="宋体" panose="02010600030101010101" pitchFamily="2" charset="-122"/>
            </a:endParaRPr>
          </a:p>
          <a:p>
            <a:pPr algn="just"/>
            <a:r>
              <a:rPr lang="zh-CN" altLang="zh-CN" sz="2400" kern="100" dirty="0">
                <a:effectLst/>
                <a:latin typeface="Times New Roman" panose="02020603050405020304" pitchFamily="18" charset="0"/>
                <a:ea typeface="黑体" panose="02010609060101010101" pitchFamily="49" charset="-122"/>
              </a:rPr>
              <a:t>内容概括：</a:t>
            </a:r>
            <a:r>
              <a:rPr lang="zh-CN" altLang="zh-CN" sz="2400" b="1" kern="100" dirty="0">
                <a:solidFill>
                  <a:srgbClr val="FF0000"/>
                </a:solidFill>
                <a:effectLst/>
                <a:latin typeface="Times New Roman" panose="02020603050405020304" pitchFamily="18" charset="0"/>
                <a:ea typeface="黑体" panose="02010609060101010101" pitchFamily="49" charset="-122"/>
              </a:rPr>
              <a:t>建模与控制策略分析（</a:t>
            </a:r>
            <a:r>
              <a:rPr lang="en-US" altLang="zh-CN" sz="2400" b="1" kern="100" dirty="0">
                <a:solidFill>
                  <a:srgbClr val="FF0000"/>
                </a:solidFill>
                <a:effectLst/>
                <a:latin typeface="Times New Roman" panose="02020603050405020304" pitchFamily="18" charset="0"/>
                <a:ea typeface="黑体" panose="02010609060101010101" pitchFamily="49" charset="-122"/>
              </a:rPr>
              <a:t>VV</a:t>
            </a:r>
            <a:r>
              <a:rPr lang="zh-CN" altLang="zh-CN" sz="2400" b="1" kern="100" dirty="0">
                <a:solidFill>
                  <a:srgbClr val="FF0000"/>
                </a:solidFill>
                <a:effectLst/>
                <a:latin typeface="Times New Roman" panose="02020603050405020304" pitchFamily="18" charset="0"/>
                <a:ea typeface="黑体" panose="02010609060101010101" pitchFamily="49" charset="-122"/>
              </a:rPr>
              <a:t>）</a:t>
            </a:r>
            <a:r>
              <a:rPr lang="en-US" altLang="zh-CN" sz="2400" b="1" kern="100" dirty="0">
                <a:solidFill>
                  <a:srgbClr val="FF0000"/>
                </a:solidFill>
                <a:effectLst/>
                <a:latin typeface="Times New Roman" panose="02020603050405020304" pitchFamily="18" charset="0"/>
                <a:ea typeface="黑体" panose="02010609060101010101" pitchFamily="49" charset="-122"/>
              </a:rPr>
              <a:t>--modeling</a:t>
            </a:r>
            <a:r>
              <a:rPr lang="zh-CN" altLang="zh-CN" sz="2400" b="1" kern="100" dirty="0">
                <a:solidFill>
                  <a:srgbClr val="FF0000"/>
                </a:solidFill>
                <a:effectLst/>
                <a:latin typeface="Times New Roman" panose="02020603050405020304" pitchFamily="18" charset="0"/>
                <a:ea typeface="黑体" panose="02010609060101010101" pitchFamily="49" charset="-122"/>
              </a:rPr>
              <a:t>、</a:t>
            </a:r>
            <a:r>
              <a:rPr lang="en-US" altLang="zh-CN" sz="2400" b="1" kern="100" dirty="0">
                <a:solidFill>
                  <a:srgbClr val="FF0000"/>
                </a:solidFill>
                <a:effectLst/>
                <a:latin typeface="Times New Roman" panose="02020603050405020304" pitchFamily="18" charset="0"/>
                <a:ea typeface="黑体" panose="02010609060101010101" pitchFamily="49" charset="-122"/>
              </a:rPr>
              <a:t>perception</a:t>
            </a:r>
            <a:r>
              <a:rPr lang="zh-CN" altLang="zh-CN" sz="2400" b="1" kern="100" dirty="0">
                <a:solidFill>
                  <a:srgbClr val="FF0000"/>
                </a:solidFill>
                <a:effectLst/>
                <a:latin typeface="Times New Roman" panose="02020603050405020304" pitchFamily="18" charset="0"/>
                <a:ea typeface="黑体" panose="02010609060101010101" pitchFamily="49" charset="-122"/>
              </a:rPr>
              <a:t>、</a:t>
            </a:r>
            <a:r>
              <a:rPr lang="en-US" altLang="zh-CN" sz="2400" b="1" kern="100" dirty="0">
                <a:solidFill>
                  <a:srgbClr val="FF0000"/>
                </a:solidFill>
                <a:effectLst/>
                <a:latin typeface="Times New Roman" panose="02020603050405020304" pitchFamily="18" charset="0"/>
                <a:ea typeface="黑体" panose="02010609060101010101" pitchFamily="49" charset="-122"/>
              </a:rPr>
              <a:t>action</a:t>
            </a:r>
            <a:endParaRPr lang="zh-CN" altLang="zh-CN" sz="2400" kern="100" dirty="0">
              <a:effectLst/>
              <a:latin typeface="Times New Roman" panose="02020603050405020304" pitchFamily="18" charset="0"/>
              <a:ea typeface="宋体" panose="02010600030101010101" pitchFamily="2" charset="-122"/>
            </a:endParaRPr>
          </a:p>
          <a:p>
            <a:pPr algn="just"/>
            <a:r>
              <a:rPr lang="zh-CN" altLang="zh-CN" sz="2400" b="1" kern="100" dirty="0">
                <a:solidFill>
                  <a:srgbClr val="0000FF"/>
                </a:solidFill>
                <a:effectLst/>
                <a:latin typeface="Times New Roman" panose="02020603050405020304" pitchFamily="18" charset="0"/>
                <a:ea typeface="黑体" panose="02010609060101010101" pitchFamily="49" charset="-122"/>
              </a:rPr>
              <a:t>直流电机及拖动原理小结：</a:t>
            </a:r>
            <a:endParaRPr lang="zh-CN" altLang="zh-CN" sz="2400" kern="100" dirty="0">
              <a:effectLst/>
              <a:latin typeface="Times New Roman" panose="02020603050405020304" pitchFamily="18" charset="0"/>
              <a:ea typeface="宋体" panose="02010600030101010101" pitchFamily="2" charset="-122"/>
            </a:endParaRPr>
          </a:p>
          <a:p>
            <a:pPr algn="just"/>
            <a:r>
              <a:rPr lang="zh-CN" altLang="zh-CN" sz="2400" b="1" kern="100" dirty="0">
                <a:solidFill>
                  <a:srgbClr val="0000FF"/>
                </a:solidFill>
                <a:effectLst/>
                <a:latin typeface="Times New Roman" panose="02020603050405020304" pitchFamily="18" charset="0"/>
                <a:ea typeface="黑体" panose="02010609060101010101" pitchFamily="49" charset="-122"/>
              </a:rPr>
              <a:t>一个核心；两个原理；两个结构特征；一组额定参数；</a:t>
            </a:r>
            <a:endParaRPr lang="zh-CN" altLang="zh-CN" sz="2400" kern="100" dirty="0">
              <a:effectLst/>
              <a:latin typeface="Times New Roman" panose="02020603050405020304" pitchFamily="18" charset="0"/>
              <a:ea typeface="宋体" panose="02010600030101010101" pitchFamily="2" charset="-122"/>
            </a:endParaRPr>
          </a:p>
          <a:p>
            <a:pPr algn="just"/>
            <a:r>
              <a:rPr lang="zh-CN" altLang="zh-CN" sz="2400" b="1" kern="100" dirty="0">
                <a:solidFill>
                  <a:srgbClr val="0000FF"/>
                </a:solidFill>
                <a:effectLst/>
                <a:latin typeface="Times New Roman" panose="02020603050405020304" pitchFamily="18" charset="0"/>
                <a:ea typeface="黑体" panose="02010609060101010101" pitchFamily="49" charset="-122"/>
              </a:rPr>
              <a:t>两个特性；四个方程；两种运行状态；一个模型结构；</a:t>
            </a:r>
            <a:endParaRPr lang="zh-CN" altLang="zh-CN" sz="2400" kern="100" dirty="0">
              <a:effectLst/>
              <a:latin typeface="Times New Roman" panose="02020603050405020304" pitchFamily="18" charset="0"/>
              <a:ea typeface="宋体" panose="02010600030101010101" pitchFamily="2" charset="-122"/>
            </a:endParaRPr>
          </a:p>
          <a:p>
            <a:pPr algn="just"/>
            <a:r>
              <a:rPr lang="zh-CN" altLang="zh-CN" sz="2400" b="1" kern="100" dirty="0">
                <a:solidFill>
                  <a:srgbClr val="0000FF"/>
                </a:solidFill>
                <a:effectLst/>
                <a:latin typeface="Times New Roman" panose="02020603050405020304" pitchFamily="18" charset="0"/>
                <a:ea typeface="黑体" panose="02010609060101010101" pitchFamily="49" charset="-122"/>
              </a:rPr>
              <a:t>理论与实际结合；物理分析与数学描述结合；关键控制变量的抽取，物理变量与方向约定，变量物理单位明确。</a:t>
            </a:r>
            <a:endParaRPr lang="zh-CN" altLang="zh-CN" sz="2400" kern="100" dirty="0">
              <a:effectLst/>
              <a:latin typeface="Times New Roman" panose="02020603050405020304" pitchFamily="18" charset="0"/>
              <a:ea typeface="宋体" panose="02010600030101010101" pitchFamily="2" charset="-122"/>
            </a:endParaRPr>
          </a:p>
        </p:txBody>
      </p:sp>
      <p:graphicFrame>
        <p:nvGraphicFramePr>
          <p:cNvPr id="4" name="对象 3">
            <a:extLst>
              <a:ext uri="{FF2B5EF4-FFF2-40B4-BE49-F238E27FC236}">
                <a16:creationId xmlns="" xmlns:a16="http://schemas.microsoft.com/office/drawing/2014/main" id="{9D54D1AA-E221-47FF-9F7D-4AC0E313840C}"/>
              </a:ext>
            </a:extLst>
          </p:cNvPr>
          <p:cNvGraphicFramePr>
            <a:graphicFrameLocks noChangeAspect="1"/>
          </p:cNvGraphicFramePr>
          <p:nvPr>
            <p:extLst>
              <p:ext uri="{D42A27DB-BD31-4B8C-83A1-F6EECF244321}">
                <p14:modId xmlns:p14="http://schemas.microsoft.com/office/powerpoint/2010/main" val="3134041204"/>
              </p:ext>
            </p:extLst>
          </p:nvPr>
        </p:nvGraphicFramePr>
        <p:xfrm>
          <a:off x="364151" y="1316144"/>
          <a:ext cx="3327617" cy="2328879"/>
        </p:xfrm>
        <a:graphic>
          <a:graphicData uri="http://schemas.openxmlformats.org/presentationml/2006/ole">
            <mc:AlternateContent xmlns:mc="http://schemas.openxmlformats.org/markup-compatibility/2006">
              <mc:Choice xmlns:v="urn:schemas-microsoft-com:vml" Requires="v">
                <p:oleObj spid="_x0000_s48144" r:id="rId3" imgW="2581275" imgH="2163763" progId="MSDraw">
                  <p:embed/>
                </p:oleObj>
              </mc:Choice>
              <mc:Fallback>
                <p:oleObj r:id="rId3" imgW="2581275" imgH="2163763" progId="MSDraw">
                  <p:embed/>
                  <p:pic>
                    <p:nvPicPr>
                      <p:cNvPr id="9" name="对象 8">
                        <a:extLst>
                          <a:ext uri="{FF2B5EF4-FFF2-40B4-BE49-F238E27FC236}">
                            <a16:creationId xmlns="" xmlns:a16="http://schemas.microsoft.com/office/drawing/2014/main" id="{1E7B5320-D4DE-4ABA-9004-F49AFCEBD2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151" y="1316144"/>
                        <a:ext cx="3327617" cy="2328879"/>
                      </a:xfrm>
                      <a:prstGeom prst="rect">
                        <a:avLst/>
                      </a:prstGeom>
                      <a:noFill/>
                    </p:spPr>
                  </p:pic>
                </p:oleObj>
              </mc:Fallback>
            </mc:AlternateContent>
          </a:graphicData>
        </a:graphic>
      </p:graphicFrame>
      <p:graphicFrame>
        <p:nvGraphicFramePr>
          <p:cNvPr id="5" name="对象 4">
            <a:extLst>
              <a:ext uri="{FF2B5EF4-FFF2-40B4-BE49-F238E27FC236}">
                <a16:creationId xmlns="" xmlns:a16="http://schemas.microsoft.com/office/drawing/2014/main" id="{7E6E8C2A-30C5-4A58-A30B-A0013F1AB484}"/>
              </a:ext>
            </a:extLst>
          </p:cNvPr>
          <p:cNvGraphicFramePr>
            <a:graphicFrameLocks noChangeAspect="1"/>
          </p:cNvGraphicFramePr>
          <p:nvPr>
            <p:extLst>
              <p:ext uri="{D42A27DB-BD31-4B8C-83A1-F6EECF244321}">
                <p14:modId xmlns:p14="http://schemas.microsoft.com/office/powerpoint/2010/main" val="2542542528"/>
              </p:ext>
            </p:extLst>
          </p:nvPr>
        </p:nvGraphicFramePr>
        <p:xfrm>
          <a:off x="3745581" y="1342857"/>
          <a:ext cx="2410595" cy="2295805"/>
        </p:xfrm>
        <a:graphic>
          <a:graphicData uri="http://schemas.openxmlformats.org/presentationml/2006/ole">
            <mc:AlternateContent xmlns:mc="http://schemas.openxmlformats.org/markup-compatibility/2006">
              <mc:Choice xmlns:v="urn:schemas-microsoft-com:vml" Requires="v">
                <p:oleObj spid="_x0000_s48145" r:id="rId5" imgW="1460500" imgH="1390650" progId="MSDraw">
                  <p:embed/>
                </p:oleObj>
              </mc:Choice>
              <mc:Fallback>
                <p:oleObj r:id="rId5" imgW="1460500" imgH="1390650" progId="MSDraw">
                  <p:embed/>
                  <p:pic>
                    <p:nvPicPr>
                      <p:cNvPr id="10" name="对象 9">
                        <a:extLst>
                          <a:ext uri="{FF2B5EF4-FFF2-40B4-BE49-F238E27FC236}">
                            <a16:creationId xmlns="" xmlns:a16="http://schemas.microsoft.com/office/drawing/2014/main" id="{89C93757-9792-4874-899D-719320C8EB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5581" y="1342857"/>
                        <a:ext cx="2410595" cy="2295805"/>
                      </a:xfrm>
                      <a:prstGeom prst="rect">
                        <a:avLst/>
                      </a:prstGeom>
                      <a:noFill/>
                    </p:spPr>
                  </p:pic>
                </p:oleObj>
              </mc:Fallback>
            </mc:AlternateContent>
          </a:graphicData>
        </a:graphic>
      </p:graphicFrame>
      <p:sp>
        <p:nvSpPr>
          <p:cNvPr id="6" name="Rectangle 10">
            <a:extLst>
              <a:ext uri="{FF2B5EF4-FFF2-40B4-BE49-F238E27FC236}">
                <a16:creationId xmlns="" xmlns:a16="http://schemas.microsoft.com/office/drawing/2014/main" id="{BF4557ED-EA86-467B-8D94-C474BDB7EBA8}"/>
              </a:ext>
            </a:extLst>
          </p:cNvPr>
          <p:cNvSpPr>
            <a:spLocks noChangeArrowheads="1"/>
          </p:cNvSpPr>
          <p:nvPr/>
        </p:nvSpPr>
        <p:spPr bwMode="auto">
          <a:xfrm>
            <a:off x="0" y="873413"/>
            <a:ext cx="941796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考虑电动机的实际物理运行条件限制，电动机运行的最佳动态过程：</a:t>
            </a:r>
            <a:endParaRPr kumimoji="0" lang="zh-CN"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灯片编号占位符 1"/>
          <p:cNvSpPr>
            <a:spLocks noGrp="1"/>
          </p:cNvSpPr>
          <p:nvPr>
            <p:ph type="sldNum" sz="quarter" idx="12"/>
          </p:nvPr>
        </p:nvSpPr>
        <p:spPr/>
        <p:txBody>
          <a:bodyPr/>
          <a:lstStyle/>
          <a:p>
            <a:fld id="{76D830B0-DF59-4281-898F-AF208100B213}" type="slidenum">
              <a:rPr lang="en-US" altLang="zh-CN" smtClean="0"/>
              <a:pPr/>
              <a:t>54</a:t>
            </a:fld>
            <a:endParaRPr lang="en-US" altLang="zh-CN"/>
          </a:p>
        </p:txBody>
      </p:sp>
    </p:spTree>
    <p:extLst>
      <p:ext uri="{BB962C8B-B14F-4D97-AF65-F5344CB8AC3E}">
        <p14:creationId xmlns:p14="http://schemas.microsoft.com/office/powerpoint/2010/main" val="36542858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D830B0-DF59-4281-898F-AF208100B213}" type="slidenum">
              <a:rPr lang="en-US" altLang="zh-CN" smtClean="0"/>
              <a:pPr/>
              <a:t>55</a:t>
            </a:fld>
            <a:endParaRPr lang="en-US" altLang="zh-CN"/>
          </a:p>
        </p:txBody>
      </p:sp>
      <p:sp>
        <p:nvSpPr>
          <p:cNvPr id="3" name="矩形 2"/>
          <p:cNvSpPr/>
          <p:nvPr/>
        </p:nvSpPr>
        <p:spPr>
          <a:xfrm>
            <a:off x="1043608" y="1988841"/>
            <a:ext cx="7776864" cy="1077218"/>
          </a:xfrm>
          <a:prstGeom prst="rect">
            <a:avLst/>
          </a:prstGeom>
        </p:spPr>
        <p:txBody>
          <a:bodyPr wrap="square">
            <a:spAutoFit/>
          </a:bodyPr>
          <a:lstStyle/>
          <a:p>
            <a:pPr algn="just">
              <a:spcAft>
                <a:spcPts val="0"/>
              </a:spcAft>
            </a:pPr>
            <a:r>
              <a:rPr lang="zh-CN" altLang="zh-CN" sz="3200" b="1" kern="100" dirty="0">
                <a:solidFill>
                  <a:srgbClr val="FF0000"/>
                </a:solidFill>
                <a:latin typeface="+mn-ea"/>
                <a:ea typeface="+mn-ea"/>
              </a:rPr>
              <a:t>作业习题：</a:t>
            </a:r>
            <a:r>
              <a:rPr lang="en-US" altLang="zh-CN" sz="3200" b="1" kern="100" dirty="0">
                <a:solidFill>
                  <a:srgbClr val="FF0000"/>
                </a:solidFill>
                <a:latin typeface="+mn-ea"/>
                <a:ea typeface="+mn-ea"/>
              </a:rPr>
              <a:t>3</a:t>
            </a:r>
            <a:r>
              <a:rPr lang="zh-CN" altLang="zh-CN" sz="3200" b="1" kern="100" dirty="0">
                <a:solidFill>
                  <a:srgbClr val="FF0000"/>
                </a:solidFill>
                <a:latin typeface="+mn-ea"/>
                <a:ea typeface="+mn-ea"/>
              </a:rPr>
              <a:t>－</a:t>
            </a:r>
            <a:r>
              <a:rPr lang="en-US" altLang="zh-CN" sz="3200" b="1" kern="100" dirty="0">
                <a:solidFill>
                  <a:srgbClr val="FF0000"/>
                </a:solidFill>
                <a:latin typeface="+mn-ea"/>
                <a:ea typeface="+mn-ea"/>
              </a:rPr>
              <a:t>13</a:t>
            </a:r>
            <a:r>
              <a:rPr lang="zh-CN" altLang="zh-CN" sz="3200" b="1" kern="100" dirty="0">
                <a:solidFill>
                  <a:srgbClr val="FF0000"/>
                </a:solidFill>
                <a:latin typeface="+mn-ea"/>
                <a:ea typeface="+mn-ea"/>
              </a:rPr>
              <a:t>、</a:t>
            </a:r>
            <a:r>
              <a:rPr lang="en-US" altLang="zh-CN" sz="3200" b="1" kern="100" dirty="0">
                <a:solidFill>
                  <a:srgbClr val="FF0000"/>
                </a:solidFill>
                <a:latin typeface="+mn-ea"/>
                <a:ea typeface="+mn-ea"/>
              </a:rPr>
              <a:t>3</a:t>
            </a:r>
            <a:r>
              <a:rPr lang="zh-CN" altLang="zh-CN" sz="3200" b="1" kern="100" dirty="0">
                <a:solidFill>
                  <a:srgbClr val="FF0000"/>
                </a:solidFill>
                <a:latin typeface="+mn-ea"/>
                <a:ea typeface="+mn-ea"/>
              </a:rPr>
              <a:t>－</a:t>
            </a:r>
            <a:r>
              <a:rPr lang="en-US" altLang="zh-CN" sz="3200" b="1" kern="100" dirty="0">
                <a:solidFill>
                  <a:srgbClr val="FF0000"/>
                </a:solidFill>
                <a:latin typeface="+mn-ea"/>
                <a:ea typeface="+mn-ea"/>
              </a:rPr>
              <a:t>14</a:t>
            </a:r>
            <a:r>
              <a:rPr lang="zh-CN" altLang="zh-CN" sz="3200" b="1" kern="100" dirty="0">
                <a:solidFill>
                  <a:srgbClr val="FF0000"/>
                </a:solidFill>
                <a:latin typeface="+mn-ea"/>
                <a:ea typeface="+mn-ea"/>
              </a:rPr>
              <a:t>，</a:t>
            </a:r>
            <a:r>
              <a:rPr lang="en-US" altLang="zh-CN" sz="3200" b="1" kern="100" dirty="0">
                <a:solidFill>
                  <a:srgbClr val="FF0000"/>
                </a:solidFill>
                <a:latin typeface="+mn-ea"/>
                <a:ea typeface="+mn-ea"/>
              </a:rPr>
              <a:t>3</a:t>
            </a:r>
            <a:r>
              <a:rPr lang="zh-CN" altLang="zh-CN" sz="3200" b="1" kern="100" dirty="0">
                <a:solidFill>
                  <a:srgbClr val="FF0000"/>
                </a:solidFill>
                <a:latin typeface="+mn-ea"/>
                <a:ea typeface="+mn-ea"/>
              </a:rPr>
              <a:t>－</a:t>
            </a:r>
            <a:r>
              <a:rPr lang="en-US" altLang="zh-CN" sz="3200" b="1" kern="100" dirty="0">
                <a:solidFill>
                  <a:srgbClr val="FF0000"/>
                </a:solidFill>
                <a:latin typeface="+mn-ea"/>
                <a:ea typeface="+mn-ea"/>
              </a:rPr>
              <a:t>15</a:t>
            </a:r>
            <a:r>
              <a:rPr lang="zh-CN" altLang="zh-CN" sz="3200" b="1" kern="100" dirty="0">
                <a:solidFill>
                  <a:srgbClr val="FF0000"/>
                </a:solidFill>
                <a:latin typeface="+mn-ea"/>
                <a:ea typeface="+mn-ea"/>
              </a:rPr>
              <a:t>，</a:t>
            </a:r>
            <a:r>
              <a:rPr lang="en-US" altLang="zh-CN" sz="3200" b="1" kern="100" dirty="0">
                <a:solidFill>
                  <a:srgbClr val="FF0000"/>
                </a:solidFill>
                <a:latin typeface="+mn-ea"/>
                <a:ea typeface="+mn-ea"/>
              </a:rPr>
              <a:t>3</a:t>
            </a:r>
            <a:r>
              <a:rPr lang="zh-CN" altLang="zh-CN" sz="3200" b="1" kern="100" dirty="0">
                <a:solidFill>
                  <a:srgbClr val="FF0000"/>
                </a:solidFill>
                <a:latin typeface="+mn-ea"/>
                <a:ea typeface="+mn-ea"/>
              </a:rPr>
              <a:t>－</a:t>
            </a:r>
            <a:r>
              <a:rPr lang="en-US" altLang="zh-CN" sz="3200" b="1" kern="100" dirty="0">
                <a:solidFill>
                  <a:srgbClr val="FF0000"/>
                </a:solidFill>
                <a:latin typeface="+mn-ea"/>
                <a:ea typeface="+mn-ea"/>
              </a:rPr>
              <a:t>16</a:t>
            </a:r>
            <a:r>
              <a:rPr lang="zh-CN" altLang="zh-CN" sz="3200" b="1" kern="100" dirty="0">
                <a:solidFill>
                  <a:srgbClr val="FF0000"/>
                </a:solidFill>
                <a:latin typeface="+mn-ea"/>
                <a:ea typeface="+mn-ea"/>
              </a:rPr>
              <a:t>，</a:t>
            </a:r>
            <a:r>
              <a:rPr lang="en-US" altLang="zh-CN" sz="3200" b="1" kern="100" dirty="0">
                <a:solidFill>
                  <a:srgbClr val="FF0000"/>
                </a:solidFill>
                <a:latin typeface="+mn-ea"/>
                <a:ea typeface="+mn-ea"/>
              </a:rPr>
              <a:t>3</a:t>
            </a:r>
            <a:r>
              <a:rPr lang="zh-CN" altLang="zh-CN" sz="3200" b="1" kern="100" dirty="0">
                <a:solidFill>
                  <a:srgbClr val="FF0000"/>
                </a:solidFill>
                <a:latin typeface="+mn-ea"/>
                <a:ea typeface="+mn-ea"/>
              </a:rPr>
              <a:t>－</a:t>
            </a:r>
            <a:r>
              <a:rPr lang="en-US" altLang="zh-CN" sz="3200" b="1" kern="100" dirty="0">
                <a:solidFill>
                  <a:srgbClr val="FF0000"/>
                </a:solidFill>
                <a:latin typeface="+mn-ea"/>
                <a:ea typeface="+mn-ea"/>
              </a:rPr>
              <a:t>17</a:t>
            </a:r>
            <a:endParaRPr lang="zh-CN" altLang="zh-CN" sz="3200" kern="100" dirty="0">
              <a:latin typeface="+mn-ea"/>
              <a:ea typeface="+mn-ea"/>
            </a:endParaRPr>
          </a:p>
        </p:txBody>
      </p:sp>
    </p:spTree>
    <p:extLst>
      <p:ext uri="{BB962C8B-B14F-4D97-AF65-F5344CB8AC3E}">
        <p14:creationId xmlns:p14="http://schemas.microsoft.com/office/powerpoint/2010/main" val="641330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898" y="13156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828053823"/>
              </p:ext>
            </p:extLst>
          </p:nvPr>
        </p:nvGraphicFramePr>
        <p:xfrm>
          <a:off x="6156175" y="1282278"/>
          <a:ext cx="2630371" cy="2362746"/>
        </p:xfrm>
        <a:graphic>
          <a:graphicData uri="http://schemas.openxmlformats.org/presentationml/2006/ole">
            <mc:AlternateContent xmlns:mc="http://schemas.openxmlformats.org/markup-compatibility/2006">
              <mc:Choice xmlns:v="urn:schemas-microsoft-com:vml" Requires="v">
                <p:oleObj spid="_x0000_s3081" r:id="rId3" imgW="896938" imgH="809625" progId="MSDraw">
                  <p:embed/>
                </p:oleObj>
              </mc:Choice>
              <mc:Fallback>
                <p:oleObj r:id="rId3" imgW="896938" imgH="809625" progId="MSDraw">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5" y="1282278"/>
                        <a:ext cx="2630371" cy="2362746"/>
                      </a:xfrm>
                      <a:prstGeom prst="rect">
                        <a:avLst/>
                      </a:prstGeom>
                      <a:noFill/>
                    </p:spPr>
                  </p:pic>
                </p:oleObj>
              </mc:Fallback>
            </mc:AlternateContent>
          </a:graphicData>
        </a:graphic>
      </p:graphicFrame>
      <p:sp>
        <p:nvSpPr>
          <p:cNvPr id="4" name="Rectangle 3"/>
          <p:cNvSpPr>
            <a:spLocks noChangeArrowheads="1"/>
          </p:cNvSpPr>
          <p:nvPr/>
        </p:nvSpPr>
        <p:spPr bwMode="auto">
          <a:xfrm>
            <a:off x="323528" y="885343"/>
            <a:ext cx="821090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b="1"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讨论：</a:t>
            </a:r>
            <a:endParaRPr kumimoji="0" lang="en-US" altLang="zh-CN" sz="2800" b="1"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若方程中</a:t>
            </a:r>
            <a:r>
              <a:rPr kumimoji="0" lang="en-US" altLang="zh-CN"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zh-CN" altLang="en-US"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和</a:t>
            </a:r>
            <a:r>
              <a:rPr kumimoji="0" lang="en-US" altLang="zh-CN"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2800" b="1" i="0" u="none" strike="noStrike" cap="none" normalizeH="0" baseline="-3000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zh-CN" altLang="en-US"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本身的正负相同，</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则它们的实际作用方向相反。</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lvl="0" eaLnBrk="0" hangingPunct="0"/>
            <a:r>
              <a:rPr kumimoji="0" lang="zh-CN" altLang="en-US" sz="2800" b="0" i="0" u="none" strike="noStrike" cap="none" normalizeH="0" baseline="0" dirty="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此时若</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Ω</a:t>
            </a:r>
            <a:r>
              <a:rPr kumimoji="0" lang="zh-CN" altLang="en-US" sz="2800" b="0" i="0" u="none" strike="noStrike" cap="none" normalizeH="0" baseline="0" dirty="0">
                <a:ln>
                  <a:noFill/>
                </a:ln>
                <a:solidFill>
                  <a:srgbClr val="C00000"/>
                </a:solidFill>
                <a:effectLst/>
                <a:latin typeface="Times New Roman" panose="02020603050405020304" pitchFamily="18" charset="0"/>
                <a:ea typeface="楷体" panose="02010609060101010101" pitchFamily="49" charset="-122"/>
                <a:cs typeface="Times New Roman" panose="02020603050405020304" pitchFamily="18" charset="0"/>
              </a:rPr>
              <a:t>也同正负</a:t>
            </a: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2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则实际</a:t>
            </a:r>
            <a:r>
              <a:rPr kumimoji="0" lang="en-US" altLang="zh-CN"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为拖动，</a:t>
            </a:r>
            <a:r>
              <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2800" b="1" i="0" u="none" strike="noStrike" cap="none" normalizeH="0" baseline="-300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为制动转矩</a:t>
            </a:r>
            <a:endParaRPr kumimoji="0" lang="zh-CN" altLang="en-US" sz="2800" b="0"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反之，则实际</a:t>
            </a:r>
            <a:r>
              <a:rPr kumimoji="0" lang="en-US" altLang="zh-CN"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为制动，</a:t>
            </a:r>
            <a:r>
              <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2800" b="1" i="0" u="none" strike="noStrike" cap="none" normalizeH="0" baseline="-300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为拖动</a:t>
            </a:r>
            <a:endParaRPr kumimoji="0" lang="en-US" altLang="zh-CN"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若方程中</a:t>
            </a:r>
            <a:r>
              <a:rPr kumimoji="0" lang="en-US" altLang="zh-CN"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zh-CN" altLang="en-US"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和</a:t>
            </a:r>
            <a:r>
              <a:rPr kumimoji="0" lang="en-US" altLang="zh-CN"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2800" b="1" i="0" u="none" strike="noStrike" cap="none" normalizeH="0" baseline="-3000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zh-CN" altLang="en-US" sz="2800" b="1"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本身的正负相反</a:t>
            </a:r>
            <a:r>
              <a:rPr kumimoji="0" lang="zh-CN" altLang="en-US" sz="2800" b="0"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2800" b="0" i="0" u="none" strike="noStrike" cap="none" normalizeH="0" baseline="0" dirty="0">
              <a:ln>
                <a:noFill/>
              </a:ln>
              <a:solidFill>
                <a:srgbClr val="0000CC"/>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则它们的实际作用方向相同。此时若</a:t>
            </a:r>
            <a:r>
              <a:rPr kumimoji="0" lang="el-GR" altLang="zh-CN"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Ω</a:t>
            </a: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与</a:t>
            </a:r>
            <a:r>
              <a:rPr kumimoji="0" lang="en-US" altLang="zh-CN"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同正负，</a:t>
            </a:r>
            <a:endParaRPr kumimoji="0" lang="en-US" altLang="zh-CN"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则实际</a:t>
            </a:r>
            <a:r>
              <a:rPr kumimoji="0" lang="en-US" altLang="zh-CN"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2800" b="1" i="0" u="none" strike="noStrike" cap="none" normalizeH="0" baseline="-300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a:t>
            </a:r>
            <a:r>
              <a:rPr kumimoji="0" lang="zh-CN" altLang="en-US"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均为拖动转矩</a:t>
            </a:r>
            <a:endParaRPr kumimoji="0" lang="en-US" altLang="zh-CN" sz="2800" b="0"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若</a:t>
            </a:r>
            <a:r>
              <a:rPr kumimoji="0" lang="el-GR" altLang="zh-CN" sz="28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Ω</a:t>
            </a:r>
            <a:r>
              <a:rPr kumimoji="0" lang="zh-CN" altLang="en-US" sz="28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与</a:t>
            </a:r>
            <a:r>
              <a:rPr kumimoji="0" lang="en-US" altLang="zh-CN" sz="28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T</a:t>
            </a:r>
            <a:r>
              <a:rPr kumimoji="0" lang="zh-CN" altLang="en-US" sz="28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正负相反，则实际</a:t>
            </a:r>
            <a:r>
              <a:rPr kumimoji="0" lang="en-US" altLang="zh-CN" sz="28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T</a:t>
            </a:r>
            <a:r>
              <a:rPr kumimoji="0" lang="zh-CN" altLang="en-US" sz="28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800" b="1"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T</a:t>
            </a:r>
            <a:r>
              <a:rPr kumimoji="0" lang="en-US" altLang="zh-CN" sz="2800" b="1" i="0" u="none" strike="noStrike" cap="none" normalizeH="0" baseline="-3000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L</a:t>
            </a:r>
            <a:r>
              <a:rPr kumimoji="0" lang="zh-CN" altLang="en-US" sz="2800" b="0" i="0" u="none" strike="noStrike" cap="none" normalizeH="0" baseline="0" dirty="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为均为制动转矩</a:t>
            </a:r>
            <a:endParaRPr kumimoji="0" lang="zh-CN" altLang="en-US" sz="2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
        <p:nvSpPr>
          <p:cNvPr id="5" name="矩形 4"/>
          <p:cNvSpPr/>
          <p:nvPr/>
        </p:nvSpPr>
        <p:spPr>
          <a:xfrm>
            <a:off x="611560" y="5824542"/>
            <a:ext cx="8174986" cy="954107"/>
          </a:xfrm>
          <a:prstGeom prst="rect">
            <a:avLst/>
          </a:prstGeom>
        </p:spPr>
        <p:txBody>
          <a:bodyPr wrap="square">
            <a:spAutoFit/>
          </a:bodyPr>
          <a:lstStyle/>
          <a:p>
            <a:pPr algn="just">
              <a:spcAft>
                <a:spcPts val="0"/>
              </a:spcAft>
            </a:pPr>
            <a:r>
              <a:rPr lang="zh-CN" altLang="zh-CN" sz="2800" kern="100" dirty="0">
                <a:solidFill>
                  <a:srgbClr val="000000"/>
                </a:solidFill>
                <a:latin typeface="楷体" panose="02010609060101010101" pitchFamily="49" charset="-122"/>
                <a:ea typeface="楷体" panose="02010609060101010101" pitchFamily="49" charset="-122"/>
              </a:rPr>
              <a:t>二、</a:t>
            </a:r>
            <a:r>
              <a:rPr lang="zh-CN" altLang="zh-CN" sz="2800" b="1" kern="100" dirty="0">
                <a:solidFill>
                  <a:srgbClr val="000000"/>
                </a:solidFill>
                <a:latin typeface="楷体" panose="02010609060101010101" pitchFamily="49" charset="-122"/>
                <a:ea typeface="楷体" panose="02010609060101010101" pitchFamily="49" charset="-122"/>
              </a:rPr>
              <a:t>转矩、转动惯量的折算〖阅读〗</a:t>
            </a:r>
            <a:r>
              <a:rPr lang="en-US" altLang="zh-CN" sz="2800" b="1" kern="100" dirty="0">
                <a:solidFill>
                  <a:srgbClr val="000000"/>
                </a:solidFill>
                <a:latin typeface="楷体" panose="02010609060101010101" pitchFamily="49" charset="-122"/>
                <a:ea typeface="楷体" panose="02010609060101010101" pitchFamily="49" charset="-122"/>
              </a:rPr>
              <a:t>    </a:t>
            </a:r>
          </a:p>
          <a:p>
            <a:pPr algn="just">
              <a:spcAft>
                <a:spcPts val="0"/>
              </a:spcAft>
            </a:pPr>
            <a:r>
              <a:rPr lang="zh-CN" altLang="zh-CN" sz="2800" b="1" kern="100" dirty="0">
                <a:solidFill>
                  <a:srgbClr val="000000"/>
                </a:solidFill>
                <a:latin typeface="楷体" panose="02010609060101010101" pitchFamily="49" charset="-122"/>
                <a:ea typeface="楷体" panose="02010609060101010101" pitchFamily="49" charset="-122"/>
              </a:rPr>
              <a:t>参考顾绳谷《电机及拖动基础》下册</a:t>
            </a:r>
            <a:endParaRPr lang="zh-CN" altLang="zh-CN" sz="2800" kern="100" dirty="0">
              <a:latin typeface="楷体" panose="02010609060101010101" pitchFamily="49" charset="-122"/>
              <a:ea typeface="楷体" panose="02010609060101010101" pitchFamily="49" charset="-122"/>
            </a:endParaRPr>
          </a:p>
        </p:txBody>
      </p:sp>
      <p:sp>
        <p:nvSpPr>
          <p:cNvPr id="6" name="灯片编号占位符 5"/>
          <p:cNvSpPr>
            <a:spLocks noGrp="1"/>
          </p:cNvSpPr>
          <p:nvPr>
            <p:ph type="sldNum" sz="quarter" idx="12"/>
          </p:nvPr>
        </p:nvSpPr>
        <p:spPr/>
        <p:txBody>
          <a:bodyPr/>
          <a:lstStyle/>
          <a:p>
            <a:fld id="{76D830B0-DF59-4281-898F-AF208100B213}" type="slidenum">
              <a:rPr lang="en-US" altLang="zh-CN" smtClean="0"/>
              <a:pPr/>
              <a:t>6</a:t>
            </a:fld>
            <a:endParaRPr lang="en-US" altLang="zh-CN"/>
          </a:p>
        </p:txBody>
      </p:sp>
    </p:spTree>
    <p:extLst>
      <p:ext uri="{BB962C8B-B14F-4D97-AF65-F5344CB8AC3E}">
        <p14:creationId xmlns:p14="http://schemas.microsoft.com/office/powerpoint/2010/main" val="202086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710233627"/>
              </p:ext>
            </p:extLst>
          </p:nvPr>
        </p:nvGraphicFramePr>
        <p:xfrm>
          <a:off x="1243012" y="1994347"/>
          <a:ext cx="2038350" cy="838200"/>
        </p:xfrm>
        <a:graphic>
          <a:graphicData uri="http://schemas.openxmlformats.org/presentationml/2006/ole">
            <mc:AlternateContent xmlns:mc="http://schemas.openxmlformats.org/markup-compatibility/2006">
              <mc:Choice xmlns:v="urn:schemas-microsoft-com:vml" Requires="v">
                <p:oleObj spid="_x0000_s4161" name="公式" r:id="rId3" imgW="939392" imgH="393529" progId="Equation.3">
                  <p:embed/>
                </p:oleObj>
              </mc:Choice>
              <mc:Fallback>
                <p:oleObj name="公式" r:id="rId3" imgW="939392" imgH="39352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2" y="1994347"/>
                        <a:ext cx="2038350" cy="838200"/>
                      </a:xfrm>
                      <a:prstGeom prst="rect">
                        <a:avLst/>
                      </a:prstGeom>
                      <a:solidFill>
                        <a:srgbClr val="FFFFFF"/>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76245418"/>
              </p:ext>
            </p:extLst>
          </p:nvPr>
        </p:nvGraphicFramePr>
        <p:xfrm>
          <a:off x="0" y="2732534"/>
          <a:ext cx="495300" cy="552450"/>
        </p:xfrm>
        <a:graphic>
          <a:graphicData uri="http://schemas.openxmlformats.org/presentationml/2006/ole">
            <mc:AlternateContent xmlns:mc="http://schemas.openxmlformats.org/markup-compatibility/2006">
              <mc:Choice xmlns:v="urn:schemas-microsoft-com:vml" Requires="v">
                <p:oleObj spid="_x0000_s4162" name="公式" r:id="rId5" imgW="190335" imgH="215713" progId="Equation.3">
                  <p:embed/>
                </p:oleObj>
              </mc:Choice>
              <mc:Fallback>
                <p:oleObj name="公式" r:id="rId5" imgW="190335" imgH="2157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732534"/>
                        <a:ext cx="495300" cy="552450"/>
                      </a:xfrm>
                      <a:prstGeom prst="rect">
                        <a:avLst/>
                      </a:prstGeom>
                      <a:solidFill>
                        <a:srgbClr val="FFFFFF"/>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04065262"/>
              </p:ext>
            </p:extLst>
          </p:nvPr>
        </p:nvGraphicFramePr>
        <p:xfrm>
          <a:off x="4033143" y="2759275"/>
          <a:ext cx="428625" cy="485775"/>
        </p:xfrm>
        <a:graphic>
          <a:graphicData uri="http://schemas.openxmlformats.org/presentationml/2006/ole">
            <mc:AlternateContent xmlns:mc="http://schemas.openxmlformats.org/markup-compatibility/2006">
              <mc:Choice xmlns:v="urn:schemas-microsoft-com:vml" Requires="v">
                <p:oleObj spid="_x0000_s4163" name="公式" r:id="rId7" imgW="190335" imgH="215713" progId="Equation.3">
                  <p:embed/>
                </p:oleObj>
              </mc:Choice>
              <mc:Fallback>
                <p:oleObj name="公式" r:id="rId7" imgW="190335" imgH="21571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3143" y="2759275"/>
                        <a:ext cx="428625" cy="485775"/>
                      </a:xfrm>
                      <a:prstGeom prst="rect">
                        <a:avLst/>
                      </a:prstGeom>
                      <a:solidFill>
                        <a:srgbClr val="FFFFFF"/>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8520419"/>
              </p:ext>
            </p:extLst>
          </p:nvPr>
        </p:nvGraphicFramePr>
        <p:xfrm>
          <a:off x="2313357" y="3461922"/>
          <a:ext cx="381963" cy="427799"/>
        </p:xfrm>
        <a:graphic>
          <a:graphicData uri="http://schemas.openxmlformats.org/presentationml/2006/ole">
            <mc:AlternateContent xmlns:mc="http://schemas.openxmlformats.org/markup-compatibility/2006">
              <mc:Choice xmlns:v="urn:schemas-microsoft-com:vml" Requires="v">
                <p:oleObj spid="_x0000_s4164" name="公式" r:id="rId8" imgW="190335" imgH="215713" progId="Equation.3">
                  <p:embed/>
                </p:oleObj>
              </mc:Choice>
              <mc:Fallback>
                <p:oleObj name="公式" r:id="rId8" imgW="190335" imgH="2157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3357" y="3461922"/>
                        <a:ext cx="381963" cy="427799"/>
                      </a:xfrm>
                      <a:prstGeom prst="rect">
                        <a:avLst/>
                      </a:prstGeom>
                      <a:solidFill>
                        <a:srgbClr val="FFFFFF"/>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62946714"/>
              </p:ext>
            </p:extLst>
          </p:nvPr>
        </p:nvGraphicFramePr>
        <p:xfrm>
          <a:off x="3823507" y="2120158"/>
          <a:ext cx="411133" cy="460469"/>
        </p:xfrm>
        <a:graphic>
          <a:graphicData uri="http://schemas.openxmlformats.org/presentationml/2006/ole">
            <mc:AlternateContent xmlns:mc="http://schemas.openxmlformats.org/markup-compatibility/2006">
              <mc:Choice xmlns:v="urn:schemas-microsoft-com:vml" Requires="v">
                <p:oleObj spid="_x0000_s4165" name="公式" r:id="rId9" imgW="190335" imgH="215713" progId="Equation.3">
                  <p:embed/>
                </p:oleObj>
              </mc:Choice>
              <mc:Fallback>
                <p:oleObj name="公式" r:id="rId9" imgW="190335" imgH="215713"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3507" y="2120158"/>
                        <a:ext cx="411133" cy="460469"/>
                      </a:xfrm>
                      <a:prstGeom prst="rect">
                        <a:avLst/>
                      </a:prstGeom>
                      <a:solidFill>
                        <a:srgbClr val="FFFFFF"/>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83540376"/>
              </p:ext>
            </p:extLst>
          </p:nvPr>
        </p:nvGraphicFramePr>
        <p:xfrm>
          <a:off x="0" y="4304159"/>
          <a:ext cx="4524375" cy="2257425"/>
        </p:xfrm>
        <a:graphic>
          <a:graphicData uri="http://schemas.openxmlformats.org/presentationml/2006/ole">
            <mc:AlternateContent xmlns:mc="http://schemas.openxmlformats.org/markup-compatibility/2006">
              <mc:Choice xmlns:v="urn:schemas-microsoft-com:vml" Requires="v">
                <p:oleObj spid="_x0000_s4166" r:id="rId10" imgW="2578100" imgH="1285875" progId="MSDraw">
                  <p:embed/>
                </p:oleObj>
              </mc:Choice>
              <mc:Fallback>
                <p:oleObj r:id="rId10" imgW="2578100" imgH="1285875" progId="MSDraw">
                  <p:embed/>
                  <p:pic>
                    <p:nvPicPr>
                      <p:cNvPr id="0"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4304159"/>
                        <a:ext cx="4524375" cy="225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0" y="14371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三、</a:t>
            </a:r>
            <a:r>
              <a:rPr kumimoji="0" 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工作机械的负载性质</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a:ln>
                  <a:noFill/>
                </a:ln>
                <a:solidFill>
                  <a:srgbClr val="4472C4"/>
                </a:solidFill>
                <a:effectLst/>
                <a:latin typeface="黑体" panose="02010609060101010101" pitchFamily="49" charset="-122"/>
                <a:ea typeface="黑体" panose="02010609060101010101" pitchFamily="49" charset="-122"/>
                <a:cs typeface="Times New Roman" panose="02020603050405020304" pitchFamily="18" charset="0"/>
              </a:rPr>
              <a:t>如何根据负载的特性与要求，快速高效合理完成功率平衡过程</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合理选择励磁、控制目标、调速控制方案的依据</a:t>
            </a:r>
            <a:r>
              <a:rPr kumimoji="0" lang="zh-CN" altLang="zh-CN" sz="26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问题：</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3281362" y="22768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4033143" y="249289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是否与</a:t>
            </a:r>
            <a:r>
              <a:rPr kumimoji="0" lang="en-US" altLang="zh-CN" sz="2600" b="0" i="0" u="none" strike="noStrike" cap="none" normalizeH="0" baseline="0" dirty="0">
                <a:ln>
                  <a:noFill/>
                </a:ln>
                <a:solidFill>
                  <a:srgbClr val="000000"/>
                </a:solidFill>
                <a:effectLst/>
                <a:latin typeface="Symbol" panose="05050102010706020507" pitchFamily="18" charset="2"/>
                <a:ea typeface="黑体" panose="02010609060101010101" pitchFamily="49" charset="-122"/>
                <a:cs typeface="Times New Roman" panose="02020603050405020304" pitchFamily="18" charset="0"/>
              </a:rPr>
              <a:t>W</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有关？</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324544" y="2762538"/>
            <a:ext cx="527580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的性质：负载特性</a:t>
            </a: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n=f(   </a:t>
            </a:r>
            <a:r>
              <a:rPr kumimoji="0" lang="zh-CN" altLang="en-US"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22944" y="3297386"/>
            <a:ext cx="252825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457200" algn="l"/>
              </a:tabLst>
              <a:defRPr>
                <a:solidFill>
                  <a:schemeClr val="tx1"/>
                </a:solidFill>
                <a:latin typeface="Arial" panose="020B0604020202020204" pitchFamily="34" charset="0"/>
              </a:defRPr>
            </a:lvl1pPr>
            <a:lvl2pPr eaLnBrk="0" hangingPunct="0">
              <a:tabLst>
                <a:tab pos="457200" algn="l"/>
              </a:tabLst>
              <a:defRPr>
                <a:solidFill>
                  <a:schemeClr val="tx1"/>
                </a:solidFill>
                <a:latin typeface="Arial" panose="020B0604020202020204" pitchFamily="34" charset="0"/>
              </a:defRPr>
            </a:lvl2pPr>
            <a:lvl3pPr eaLnBrk="0" hangingPunct="0">
              <a:tabLst>
                <a:tab pos="457200" algn="l"/>
              </a:tabLst>
              <a:defRPr>
                <a:solidFill>
                  <a:schemeClr val="tx1"/>
                </a:solidFill>
                <a:latin typeface="Arial" panose="020B0604020202020204" pitchFamily="34" charset="0"/>
              </a:defRPr>
            </a:lvl3pPr>
            <a:lvl4pPr eaLnBrk="0" hangingPunct="0">
              <a:tabLst>
                <a:tab pos="457200" algn="l"/>
              </a:tabLst>
              <a:defRPr>
                <a:solidFill>
                  <a:schemeClr val="tx1"/>
                </a:solidFill>
                <a:latin typeface="Arial" panose="020B0604020202020204" pitchFamily="34" charset="0"/>
              </a:defRPr>
            </a:lvl4pPr>
            <a:lvl5pPr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1</a:t>
            </a:r>
            <a:r>
              <a:rPr kumimoji="0" lang="zh-CN" altLang="en-US"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、恒转矩型</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2483768" y="3404320"/>
            <a:ext cx="151836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685800" algn="l"/>
              </a:tabLst>
              <a:defRPr>
                <a:solidFill>
                  <a:schemeClr val="tx1"/>
                </a:solidFill>
                <a:latin typeface="Arial" panose="020B0604020202020204" pitchFamily="34" charset="0"/>
              </a:defRPr>
            </a:lvl1pPr>
            <a:lvl2pPr eaLnBrk="0" hangingPunct="0">
              <a:tabLst>
                <a:tab pos="685800" algn="l"/>
              </a:tabLst>
              <a:defRPr>
                <a:solidFill>
                  <a:schemeClr val="tx1"/>
                </a:solidFill>
                <a:latin typeface="Arial" panose="020B0604020202020204" pitchFamily="34" charset="0"/>
              </a:defRPr>
            </a:lvl2pPr>
            <a:lvl3pPr eaLnBrk="0" hangingPunct="0">
              <a:tabLst>
                <a:tab pos="685800" algn="l"/>
              </a:tabLst>
              <a:defRPr>
                <a:solidFill>
                  <a:schemeClr val="tx1"/>
                </a:solidFill>
                <a:latin typeface="Arial" panose="020B0604020202020204" pitchFamily="34" charset="0"/>
              </a:defRPr>
            </a:lvl3pPr>
            <a:lvl4pPr eaLnBrk="0" hangingPunct="0">
              <a:tabLst>
                <a:tab pos="685800" algn="l"/>
              </a:tabLst>
              <a:defRPr>
                <a:solidFill>
                  <a:schemeClr val="tx1"/>
                </a:solidFill>
                <a:latin typeface="Arial" panose="020B0604020202020204" pitchFamily="34" charset="0"/>
              </a:defRPr>
            </a:lvl4pPr>
            <a:lvl5pPr eaLnBrk="0" hangingPunct="0">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en-US" altLang="zh-CN"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     </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4" name="Rectangle 14"/>
          <p:cNvSpPr>
            <a:spLocks noChangeArrowheads="1"/>
          </p:cNvSpPr>
          <p:nvPr/>
        </p:nvSpPr>
        <p:spPr bwMode="auto">
          <a:xfrm>
            <a:off x="4234640" y="3359817"/>
            <a:ext cx="502894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kumimoji="0" lang="en-US" alt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2</a:t>
            </a:r>
            <a:r>
              <a:rPr kumimoji="0" lang="zh-CN" altLang="en-US"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、恒功率型</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600" dirty="0">
                <a:solidFill>
                  <a:srgbClr val="000000"/>
                </a:solidFill>
                <a:latin typeface="宋体" panose="02010600030101010101" pitchFamily="2" charset="-122"/>
                <a:cs typeface="Times New Roman" panose="02020603050405020304" pitchFamily="18" charset="0"/>
              </a:rPr>
              <a:t>         (</a:t>
            </a:r>
            <a:r>
              <a:rPr lang="zh-CN" altLang="en-US" sz="26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主轴</a:t>
            </a:r>
            <a:r>
              <a:rPr lang="en-US" altLang="zh-CN" sz="2600" dirty="0">
                <a:solidFill>
                  <a:srgbClr val="000000"/>
                </a:solidFill>
                <a:latin typeface="宋体" panose="02010600030101010101" pitchFamily="2" charset="-122"/>
                <a:cs typeface="Times New Roman" panose="02020603050405020304" pitchFamily="18" charset="0"/>
              </a:rPr>
              <a:t>)</a:t>
            </a:r>
            <a:r>
              <a:rPr kumimoji="0" lang="zh-CN" altLang="en-US" sz="2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880712485"/>
              </p:ext>
            </p:extLst>
          </p:nvPr>
        </p:nvGraphicFramePr>
        <p:xfrm>
          <a:off x="6508844" y="3352749"/>
          <a:ext cx="1285875" cy="504825"/>
        </p:xfrm>
        <a:graphic>
          <a:graphicData uri="http://schemas.openxmlformats.org/presentationml/2006/ole">
            <mc:AlternateContent xmlns:mc="http://schemas.openxmlformats.org/markup-compatibility/2006">
              <mc:Choice xmlns:v="urn:schemas-microsoft-com:vml" Requires="v">
                <p:oleObj spid="_x0000_s4167" name="公式" r:id="rId12" imgW="545626" imgH="215713" progId="Equation.3">
                  <p:embed/>
                </p:oleObj>
              </mc:Choice>
              <mc:Fallback>
                <p:oleObj name="公式" r:id="rId12" imgW="545626" imgH="215713"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08844" y="3352749"/>
                        <a:ext cx="1285875" cy="504825"/>
                      </a:xfrm>
                      <a:prstGeom prst="rect">
                        <a:avLst/>
                      </a:prstGeom>
                      <a:solidFill>
                        <a:srgbClr val="FFFFFF"/>
                      </a:solidFill>
                    </p:spPr>
                  </p:pic>
                </p:oleObj>
              </mc:Fallback>
            </mc:AlternateContent>
          </a:graphicData>
        </a:graphic>
      </p:graphicFrame>
      <p:sp>
        <p:nvSpPr>
          <p:cNvPr id="16" name="Rectangle 15"/>
          <p:cNvSpPr>
            <a:spLocks noChangeArrowheads="1"/>
          </p:cNvSpPr>
          <p:nvPr/>
        </p:nvSpPr>
        <p:spPr bwMode="auto">
          <a:xfrm>
            <a:off x="4234640" y="4231741"/>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solidFill>
                  <a:schemeClr val="tx1"/>
                </a:solidFill>
                <a:effectLst/>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24"/>
          <p:cNvSpPr>
            <a:spLocks noChangeArrowheads="1"/>
          </p:cNvSpPr>
          <p:nvPr/>
        </p:nvSpPr>
        <p:spPr bwMode="auto">
          <a:xfrm>
            <a:off x="4373663" y="431690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283843242"/>
              </p:ext>
            </p:extLst>
          </p:nvPr>
        </p:nvGraphicFramePr>
        <p:xfrm>
          <a:off x="4373663" y="4316902"/>
          <a:ext cx="4752975" cy="2200275"/>
        </p:xfrm>
        <a:graphic>
          <a:graphicData uri="http://schemas.openxmlformats.org/presentationml/2006/ole">
            <mc:AlternateContent xmlns:mc="http://schemas.openxmlformats.org/markup-compatibility/2006">
              <mc:Choice xmlns:v="urn:schemas-microsoft-com:vml" Requires="v">
                <p:oleObj spid="_x0000_s4168" r:id="rId14" imgW="2530475" imgH="1169988" progId="MSDraw">
                  <p:embed/>
                </p:oleObj>
              </mc:Choice>
              <mc:Fallback>
                <p:oleObj r:id="rId14" imgW="2530475" imgH="1169988" progId="MSDraw">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73663" y="4316902"/>
                        <a:ext cx="4752975" cy="220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6"/>
          <p:cNvSpPr>
            <a:spLocks noChangeArrowheads="1"/>
          </p:cNvSpPr>
          <p:nvPr/>
        </p:nvSpPr>
        <p:spPr bwMode="auto">
          <a:xfrm>
            <a:off x="3014299" y="3785971"/>
            <a:ext cx="236154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3</a:t>
            </a:r>
            <a:r>
              <a:rPr kumimoji="0" lang="zh-CN" altLang="en-US"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通风机型</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1601931072"/>
              </p:ext>
            </p:extLst>
          </p:nvPr>
        </p:nvGraphicFramePr>
        <p:xfrm>
          <a:off x="5375843" y="3761186"/>
          <a:ext cx="1358652" cy="542015"/>
        </p:xfrm>
        <a:graphic>
          <a:graphicData uri="http://schemas.openxmlformats.org/presentationml/2006/ole">
            <mc:AlternateContent xmlns:mc="http://schemas.openxmlformats.org/markup-compatibility/2006">
              <mc:Choice xmlns:v="urn:schemas-microsoft-com:vml" Requires="v">
                <p:oleObj spid="_x0000_s4169" name="公式" r:id="rId16" imgW="571252" imgH="228501" progId="Equation.3">
                  <p:embed/>
                </p:oleObj>
              </mc:Choice>
              <mc:Fallback>
                <p:oleObj name="公式" r:id="rId16" imgW="571252" imgH="228501"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75843" y="3761186"/>
                        <a:ext cx="1358652" cy="542015"/>
                      </a:xfrm>
                      <a:prstGeom prst="rect">
                        <a:avLst/>
                      </a:prstGeom>
                      <a:solidFill>
                        <a:srgbClr val="FFFFFF"/>
                      </a:solidFill>
                    </p:spPr>
                  </p:pic>
                </p:oleObj>
              </mc:Fallback>
            </mc:AlternateContent>
          </a:graphicData>
        </a:graphic>
      </p:graphicFrame>
      <p:sp>
        <p:nvSpPr>
          <p:cNvPr id="21" name="矩形 20"/>
          <p:cNvSpPr/>
          <p:nvPr/>
        </p:nvSpPr>
        <p:spPr>
          <a:xfrm>
            <a:off x="3058839" y="6461149"/>
            <a:ext cx="4108817" cy="461665"/>
          </a:xfrm>
          <a:prstGeom prst="rect">
            <a:avLst/>
          </a:prstGeom>
        </p:spPr>
        <p:txBody>
          <a:bodyPr wrap="none">
            <a:spAutoFit/>
          </a:bodyPr>
          <a:lstStyle/>
          <a:p>
            <a:pPr marL="228600" algn="just">
              <a:spcAft>
                <a:spcPts val="0"/>
              </a:spcAft>
            </a:pPr>
            <a:r>
              <a:rPr lang="zh-CN" altLang="zh-CN" sz="2400" kern="100" dirty="0">
                <a:solidFill>
                  <a:srgbClr val="C00000"/>
                </a:solidFill>
                <a:latin typeface="宋体" panose="02010600030101010101" pitchFamily="2" charset="-122"/>
                <a:ea typeface="黑体" panose="02010609060101010101" pitchFamily="49" charset="-122"/>
              </a:rPr>
              <a:t>实际中是多种形式的组合。</a:t>
            </a:r>
            <a:endParaRPr lang="zh-CN" altLang="zh-CN" sz="2400" kern="100" dirty="0">
              <a:solidFill>
                <a:srgbClr val="C00000"/>
              </a:solidFill>
              <a:latin typeface="Times New Roman" panose="02020603050405020304" pitchFamily="18" charset="0"/>
            </a:endParaRPr>
          </a:p>
        </p:txBody>
      </p:sp>
      <p:sp>
        <p:nvSpPr>
          <p:cNvPr id="22" name="灯片编号占位符 21"/>
          <p:cNvSpPr>
            <a:spLocks noGrp="1"/>
          </p:cNvSpPr>
          <p:nvPr>
            <p:ph type="sldNum" sz="quarter" idx="12"/>
          </p:nvPr>
        </p:nvSpPr>
        <p:spPr/>
        <p:txBody>
          <a:bodyPr/>
          <a:lstStyle/>
          <a:p>
            <a:fld id="{76D830B0-DF59-4281-898F-AF208100B213}" type="slidenum">
              <a:rPr lang="en-US" altLang="zh-CN" smtClean="0"/>
              <a:pPr/>
              <a:t>7</a:t>
            </a:fld>
            <a:endParaRPr lang="en-US" altLang="zh-CN"/>
          </a:p>
        </p:txBody>
      </p:sp>
    </p:spTree>
    <p:extLst>
      <p:ext uri="{BB962C8B-B14F-4D97-AF65-F5344CB8AC3E}">
        <p14:creationId xmlns:p14="http://schemas.microsoft.com/office/powerpoint/2010/main" val="1946968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33518473"/>
              </p:ext>
            </p:extLst>
          </p:nvPr>
        </p:nvGraphicFramePr>
        <p:xfrm>
          <a:off x="2276076" y="1445581"/>
          <a:ext cx="3314700" cy="819150"/>
        </p:xfrm>
        <a:graphic>
          <a:graphicData uri="http://schemas.openxmlformats.org/presentationml/2006/ole">
            <mc:AlternateContent xmlns:mc="http://schemas.openxmlformats.org/markup-compatibility/2006">
              <mc:Choice xmlns:v="urn:schemas-microsoft-com:vml" Requires="v">
                <p:oleObj spid="_x0000_s5164" name="公式" r:id="rId3" imgW="1574800" imgH="393700" progId="Equation.3">
                  <p:embed/>
                </p:oleObj>
              </mc:Choice>
              <mc:Fallback>
                <p:oleObj name="公式" r:id="rId3" imgW="15748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6076" y="1445581"/>
                        <a:ext cx="3314700" cy="819150"/>
                      </a:xfrm>
                      <a:prstGeom prst="rect">
                        <a:avLst/>
                      </a:prstGeom>
                      <a:solidFill>
                        <a:srgbClr val="FFFFFF"/>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270009390"/>
              </p:ext>
            </p:extLst>
          </p:nvPr>
        </p:nvGraphicFramePr>
        <p:xfrm>
          <a:off x="782932" y="3635595"/>
          <a:ext cx="819150" cy="390525"/>
        </p:xfrm>
        <a:graphic>
          <a:graphicData uri="http://schemas.openxmlformats.org/presentationml/2006/ole">
            <mc:AlternateContent xmlns:mc="http://schemas.openxmlformats.org/markup-compatibility/2006">
              <mc:Choice xmlns:v="urn:schemas-microsoft-com:vml" Requires="v">
                <p:oleObj spid="_x0000_s5165" name="公式" r:id="rId5" imgW="444114" imgH="215713" progId="Equation.3">
                  <p:embed/>
                </p:oleObj>
              </mc:Choice>
              <mc:Fallback>
                <p:oleObj name="公式" r:id="rId5" imgW="444114" imgH="21571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32" y="3635595"/>
                        <a:ext cx="819150" cy="390525"/>
                      </a:xfrm>
                      <a:prstGeom prst="rect">
                        <a:avLst/>
                      </a:prstGeom>
                      <a:solidFill>
                        <a:srgbClr val="FFFFFF"/>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898630223"/>
              </p:ext>
            </p:extLst>
          </p:nvPr>
        </p:nvGraphicFramePr>
        <p:xfrm>
          <a:off x="2230336" y="4138364"/>
          <a:ext cx="1314450" cy="466725"/>
        </p:xfrm>
        <a:graphic>
          <a:graphicData uri="http://schemas.openxmlformats.org/presentationml/2006/ole">
            <mc:AlternateContent xmlns:mc="http://schemas.openxmlformats.org/markup-compatibility/2006">
              <mc:Choice xmlns:v="urn:schemas-microsoft-com:vml" Requires="v">
                <p:oleObj spid="_x0000_s5166" name="公式" r:id="rId7" imgW="622030" imgH="215806" progId="Equation.3">
                  <p:embed/>
                </p:oleObj>
              </mc:Choice>
              <mc:Fallback>
                <p:oleObj name="公式" r:id="rId7" imgW="622030" imgH="215806"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0336" y="4138364"/>
                        <a:ext cx="1314450" cy="466725"/>
                      </a:xfrm>
                      <a:prstGeom prst="rect">
                        <a:avLst/>
                      </a:prstGeom>
                      <a:solidFill>
                        <a:srgbClr val="FFFFFF"/>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472180"/>
              </p:ext>
            </p:extLst>
          </p:nvPr>
        </p:nvGraphicFramePr>
        <p:xfrm>
          <a:off x="1135357" y="4984751"/>
          <a:ext cx="933450" cy="438150"/>
        </p:xfrm>
        <a:graphic>
          <a:graphicData uri="http://schemas.openxmlformats.org/presentationml/2006/ole">
            <mc:AlternateContent xmlns:mc="http://schemas.openxmlformats.org/markup-compatibility/2006">
              <mc:Choice xmlns:v="urn:schemas-microsoft-com:vml" Requires="v">
                <p:oleObj spid="_x0000_s5167" name="公式" r:id="rId9" imgW="444114" imgH="215713" progId="Equation.3">
                  <p:embed/>
                </p:oleObj>
              </mc:Choice>
              <mc:Fallback>
                <p:oleObj name="公式" r:id="rId9" imgW="444114" imgH="215713"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5357" y="4984751"/>
                        <a:ext cx="933450" cy="438150"/>
                      </a:xfrm>
                      <a:prstGeom prst="rect">
                        <a:avLst/>
                      </a:prstGeom>
                      <a:solidFill>
                        <a:srgbClr val="FFFFFF"/>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21786132"/>
              </p:ext>
            </p:extLst>
          </p:nvPr>
        </p:nvGraphicFramePr>
        <p:xfrm>
          <a:off x="2311312" y="5449366"/>
          <a:ext cx="1085850" cy="390525"/>
        </p:xfrm>
        <a:graphic>
          <a:graphicData uri="http://schemas.openxmlformats.org/presentationml/2006/ole">
            <mc:AlternateContent xmlns:mc="http://schemas.openxmlformats.org/markup-compatibility/2006">
              <mc:Choice xmlns:v="urn:schemas-microsoft-com:vml" Requires="v">
                <p:oleObj spid="_x0000_s5168" name="公式" r:id="rId11" imgW="622030" imgH="215806" progId="Equation.3">
                  <p:embed/>
                </p:oleObj>
              </mc:Choice>
              <mc:Fallback>
                <p:oleObj name="公式" r:id="rId11" imgW="622030" imgH="215806"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1312" y="5449366"/>
                        <a:ext cx="1085850" cy="390525"/>
                      </a:xfrm>
                      <a:prstGeom prst="rect">
                        <a:avLst/>
                      </a:prstGeom>
                      <a:solidFill>
                        <a:srgbClr val="FFFFFF"/>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89933748"/>
              </p:ext>
            </p:extLst>
          </p:nvPr>
        </p:nvGraphicFramePr>
        <p:xfrm>
          <a:off x="5170692" y="2214407"/>
          <a:ext cx="3311861" cy="4555802"/>
        </p:xfrm>
        <a:graphic>
          <a:graphicData uri="http://schemas.openxmlformats.org/presentationml/2006/ole">
            <mc:AlternateContent xmlns:mc="http://schemas.openxmlformats.org/markup-compatibility/2006">
              <mc:Choice xmlns:v="urn:schemas-microsoft-com:vml" Requires="v">
                <p:oleObj spid="_x0000_s5169" r:id="rId13" imgW="1425575" imgH="1960563" progId="MSDraw">
                  <p:embed/>
                </p:oleObj>
              </mc:Choice>
              <mc:Fallback>
                <p:oleObj r:id="rId13" imgW="1425575" imgH="1960563" progId="MSDraw">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0692" y="2214407"/>
                        <a:ext cx="3311861" cy="4555802"/>
                      </a:xfrm>
                      <a:prstGeom prst="rect">
                        <a:avLst/>
                      </a:prstGeom>
                      <a:noFill/>
                    </p:spPr>
                  </p:pic>
                </p:oleObj>
              </mc:Fallback>
            </mc:AlternateContent>
          </a:graphicData>
        </a:graphic>
      </p:graphicFrame>
      <p:sp>
        <p:nvSpPr>
          <p:cNvPr id="8" name="Rectangle 7"/>
          <p:cNvSpPr>
            <a:spLocks noChangeArrowheads="1"/>
          </p:cNvSpPr>
          <p:nvPr/>
        </p:nvSpPr>
        <p:spPr bwMode="auto">
          <a:xfrm>
            <a:off x="0" y="818526"/>
            <a:ext cx="4536819"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四、</a:t>
            </a:r>
            <a:r>
              <a:rPr kumimoji="0" 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拖动系统的稳定运行条件</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稳定</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必要条件：</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28582" y="2212230"/>
            <a:ext cx="485261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从电动机机械特性曲线进行分析</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0" y="2767688"/>
            <a:ext cx="464903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对恒转矩负载</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（稳定情况）</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6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：扰动，降到</a:t>
            </a:r>
            <a:r>
              <a:rPr kumimoji="0" lang="en-US" altLang="zh-CN" sz="2600" b="0"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6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扰动消失，</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点</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0" y="4077323"/>
            <a:ext cx="50040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即 </a:t>
            </a:r>
            <a:r>
              <a:rPr kumimoji="0" lang="en-US" altLang="zh-CN" sz="2600" b="0" i="0" u="none" strike="noStrike" cap="none" normalizeH="0" baseline="0" dirty="0" err="1">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dn</a:t>
            </a: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&lt;0</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时，若</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可回</a:t>
            </a:r>
            <a:endParaRPr kumimoji="0" lang="zh-CN" altLang="en-US" sz="2400" b="0" i="0" u="none" strike="noStrike" cap="none" normalizeH="0" baseline="0" dirty="0">
              <a:ln>
                <a:noFill/>
              </a:ln>
              <a:solidFill>
                <a:schemeClr val="tx1"/>
              </a:solidFill>
              <a:effectLst/>
            </a:endParaRPr>
          </a:p>
        </p:txBody>
      </p:sp>
      <p:sp>
        <p:nvSpPr>
          <p:cNvPr id="12" name="Rectangle 11"/>
          <p:cNvSpPr>
            <a:spLocks noChangeArrowheads="1"/>
          </p:cNvSpPr>
          <p:nvPr/>
        </p:nvSpPr>
        <p:spPr bwMode="auto">
          <a:xfrm>
            <a:off x="73208" y="4492308"/>
            <a:ext cx="716308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6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：扰动，升到</a:t>
            </a:r>
            <a:r>
              <a:rPr kumimoji="0" lang="en-US" altLang="zh-CN" sz="2600" b="0"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C</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，扰动消失，</a:t>
            </a:r>
            <a:endParaRPr kumimoji="0" lang="zh-CN" altLang="en-US" sz="800" b="0" i="0" u="none" strike="noStrike" cap="none" normalizeH="0" baseline="0" dirty="0">
              <a:ln>
                <a:noFill/>
              </a:ln>
              <a:solidFill>
                <a:schemeClr val="tx1"/>
              </a:solidFill>
              <a:effectLst/>
            </a:endParaRPr>
          </a:p>
          <a:p>
            <a:pPr eaLnBrk="0" hangingPunct="0"/>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C</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点</a:t>
            </a:r>
            <a:r>
              <a:rPr lang="zh-CN"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电机减速，回</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a:spLocks noChangeArrowheads="1"/>
          </p:cNvSpPr>
          <p:nvPr/>
        </p:nvSpPr>
        <p:spPr bwMode="auto">
          <a:xfrm>
            <a:off x="32330" y="5396618"/>
            <a:ext cx="439896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hangingPunct="0"/>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即</a:t>
            </a:r>
            <a:r>
              <a:rPr kumimoji="0" lang="en-US" altLang="zh-CN" sz="2600" b="0" i="0" u="none" strike="noStrike" cap="none" normalizeH="0" baseline="0" dirty="0" err="1">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dn</a:t>
            </a:r>
            <a:r>
              <a:rPr kumimoji="0" lang="en-US"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&gt;0</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时，若        </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可回</a:t>
            </a:r>
            <a:endParaRPr lang="zh-CN"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42833" y="6070889"/>
            <a:ext cx="29578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8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为稳定工作点。</a:t>
            </a:r>
            <a:endParaRPr kumimoji="0" lang="zh-CN" altLang="en-US" sz="2800" b="0" i="0" u="none" strike="noStrike" cap="none" normalizeH="0" baseline="0" dirty="0">
              <a:ln>
                <a:noFill/>
              </a:ln>
              <a:solidFill>
                <a:srgbClr val="C00000"/>
              </a:solidFill>
              <a:effectLst/>
            </a:endParaRPr>
          </a:p>
        </p:txBody>
      </p:sp>
      <p:sp>
        <p:nvSpPr>
          <p:cNvPr id="15" name="矩形 14"/>
          <p:cNvSpPr/>
          <p:nvPr/>
        </p:nvSpPr>
        <p:spPr>
          <a:xfrm>
            <a:off x="1760490" y="3600024"/>
            <a:ext cx="2254143" cy="461665"/>
          </a:xfrm>
          <a:prstGeom prst="rect">
            <a:avLst/>
          </a:prstGeom>
        </p:spPr>
        <p:txBody>
          <a:bodyPr wrap="none">
            <a:spAutoFit/>
          </a:bodyPr>
          <a:lstStyle/>
          <a:p>
            <a:pPr lvl="0" eaLnBrk="0" hangingPunct="0"/>
            <a:r>
              <a:rPr lang="zh-CN"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电机加速，回</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dirty="0"/>
          </a:p>
        </p:txBody>
      </p:sp>
      <p:sp>
        <p:nvSpPr>
          <p:cNvPr id="16" name="灯片编号占位符 15"/>
          <p:cNvSpPr>
            <a:spLocks noGrp="1"/>
          </p:cNvSpPr>
          <p:nvPr>
            <p:ph type="sldNum" sz="quarter" idx="12"/>
          </p:nvPr>
        </p:nvSpPr>
        <p:spPr/>
        <p:txBody>
          <a:bodyPr/>
          <a:lstStyle/>
          <a:p>
            <a:fld id="{76D830B0-DF59-4281-898F-AF208100B213}" type="slidenum">
              <a:rPr lang="en-US" altLang="zh-CN" smtClean="0"/>
              <a:pPr/>
              <a:t>8</a:t>
            </a:fld>
            <a:endParaRPr lang="en-US" altLang="zh-CN"/>
          </a:p>
        </p:txBody>
      </p:sp>
    </p:spTree>
    <p:extLst>
      <p:ext uri="{BB962C8B-B14F-4D97-AF65-F5344CB8AC3E}">
        <p14:creationId xmlns:p14="http://schemas.microsoft.com/office/powerpoint/2010/main" val="2970234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565318040"/>
              </p:ext>
            </p:extLst>
          </p:nvPr>
        </p:nvGraphicFramePr>
        <p:xfrm>
          <a:off x="1043608" y="1631057"/>
          <a:ext cx="899914" cy="423489"/>
        </p:xfrm>
        <a:graphic>
          <a:graphicData uri="http://schemas.openxmlformats.org/presentationml/2006/ole">
            <mc:AlternateContent xmlns:mc="http://schemas.openxmlformats.org/markup-compatibility/2006">
              <mc:Choice xmlns:v="urn:schemas-microsoft-com:vml" Requires="v">
                <p:oleObj spid="_x0000_s6188" name="公式" r:id="rId3" imgW="444114" imgH="215713" progId="Equation.3">
                  <p:embed/>
                </p:oleObj>
              </mc:Choice>
              <mc:Fallback>
                <p:oleObj name="公式" r:id="rId3" imgW="444114" imgH="2157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631057"/>
                        <a:ext cx="899914" cy="423489"/>
                      </a:xfrm>
                      <a:prstGeom prst="rect">
                        <a:avLst/>
                      </a:prstGeom>
                      <a:solidFill>
                        <a:srgbClr val="FFFFFF"/>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93652740"/>
              </p:ext>
            </p:extLst>
          </p:nvPr>
        </p:nvGraphicFramePr>
        <p:xfrm>
          <a:off x="2590787" y="2092736"/>
          <a:ext cx="1190625" cy="419100"/>
        </p:xfrm>
        <a:graphic>
          <a:graphicData uri="http://schemas.openxmlformats.org/presentationml/2006/ole">
            <mc:AlternateContent xmlns:mc="http://schemas.openxmlformats.org/markup-compatibility/2006">
              <mc:Choice xmlns:v="urn:schemas-microsoft-com:vml" Requires="v">
                <p:oleObj spid="_x0000_s6189" name="公式" r:id="rId5" imgW="622030" imgH="215806" progId="Equation.3">
                  <p:embed/>
                </p:oleObj>
              </mc:Choice>
              <mc:Fallback>
                <p:oleObj name="公式" r:id="rId5" imgW="622030" imgH="21580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787" y="2092736"/>
                        <a:ext cx="1190625" cy="419100"/>
                      </a:xfrm>
                      <a:prstGeom prst="rect">
                        <a:avLst/>
                      </a:prstGeom>
                      <a:solidFill>
                        <a:srgbClr val="FFFFFF"/>
                      </a:solid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70018443"/>
              </p:ext>
            </p:extLst>
          </p:nvPr>
        </p:nvGraphicFramePr>
        <p:xfrm>
          <a:off x="1962752" y="3207161"/>
          <a:ext cx="2752725" cy="1133475"/>
        </p:xfrm>
        <a:graphic>
          <a:graphicData uri="http://schemas.openxmlformats.org/presentationml/2006/ole">
            <mc:AlternateContent xmlns:mc="http://schemas.openxmlformats.org/markup-compatibility/2006">
              <mc:Choice xmlns:v="urn:schemas-microsoft-com:vml" Requires="v">
                <p:oleObj spid="_x0000_s6190" name="公式" r:id="rId7" imgW="1129810" imgH="482391" progId="Equation.3">
                  <p:embed/>
                </p:oleObj>
              </mc:Choice>
              <mc:Fallback>
                <p:oleObj name="公式" r:id="rId7" imgW="1129810" imgH="482391"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2752" y="3207161"/>
                        <a:ext cx="2752725" cy="1133475"/>
                      </a:xfrm>
                      <a:prstGeom prst="rect">
                        <a:avLst/>
                      </a:prstGeom>
                      <a:solidFill>
                        <a:srgbClr val="FFFF99"/>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93169720"/>
              </p:ext>
            </p:extLst>
          </p:nvPr>
        </p:nvGraphicFramePr>
        <p:xfrm>
          <a:off x="2616852" y="4486252"/>
          <a:ext cx="1447800" cy="866775"/>
        </p:xfrm>
        <a:graphic>
          <a:graphicData uri="http://schemas.openxmlformats.org/presentationml/2006/ole">
            <mc:AlternateContent xmlns:mc="http://schemas.openxmlformats.org/markup-compatibility/2006">
              <mc:Choice xmlns:v="urn:schemas-microsoft-com:vml" Requires="v">
                <p:oleObj spid="_x0000_s6191" name="公式" r:id="rId9" imgW="685502" imgH="406224" progId="Equation.3">
                  <p:embed/>
                </p:oleObj>
              </mc:Choice>
              <mc:Fallback>
                <p:oleObj name="公式" r:id="rId9" imgW="685502" imgH="406224"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6852" y="4486252"/>
                        <a:ext cx="1447800" cy="866775"/>
                      </a:xfrm>
                      <a:prstGeom prst="rect">
                        <a:avLst/>
                      </a:prstGeom>
                      <a:solidFill>
                        <a:srgbClr val="FFCC00"/>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27395013"/>
              </p:ext>
            </p:extLst>
          </p:nvPr>
        </p:nvGraphicFramePr>
        <p:xfrm>
          <a:off x="5506029" y="5176053"/>
          <a:ext cx="1114425" cy="923925"/>
        </p:xfrm>
        <a:graphic>
          <a:graphicData uri="http://schemas.openxmlformats.org/presentationml/2006/ole">
            <mc:AlternateContent xmlns:mc="http://schemas.openxmlformats.org/markup-compatibility/2006">
              <mc:Choice xmlns:v="urn:schemas-microsoft-com:vml" Requires="v">
                <p:oleObj spid="_x0000_s6192" name="公式" r:id="rId11" imgW="482391" imgH="393529" progId="Equation.3">
                  <p:embed/>
                </p:oleObj>
              </mc:Choice>
              <mc:Fallback>
                <p:oleObj name="公式" r:id="rId11" imgW="482391" imgH="393529"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6029" y="5176053"/>
                        <a:ext cx="1114425" cy="923925"/>
                      </a:xfrm>
                      <a:prstGeom prst="rect">
                        <a:avLst/>
                      </a:prstGeom>
                      <a:solidFill>
                        <a:srgbClr val="FFFF00"/>
                      </a:solidFill>
                    </p:spPr>
                  </p:pic>
                </p:oleObj>
              </mc:Fallback>
            </mc:AlternateContent>
          </a:graphicData>
        </a:graphic>
      </p:graphicFrame>
      <p:sp>
        <p:nvSpPr>
          <p:cNvPr id="7" name="Rectangle 6"/>
          <p:cNvSpPr>
            <a:spLocks noChangeArrowheads="1"/>
          </p:cNvSpPr>
          <p:nvPr/>
        </p:nvSpPr>
        <p:spPr bwMode="auto">
          <a:xfrm>
            <a:off x="16272" y="877005"/>
            <a:ext cx="6211912"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0"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不稳定情况</a:t>
            </a:r>
            <a:r>
              <a:rPr kumimoji="0" lang="zh-CN" altLang="en-US" sz="2600" b="0" i="0" u="none" strike="noStrike" cap="none" normalizeH="0" baseline="0" dirty="0" smtClean="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分析（如电枢反应过大）</a:t>
            </a:r>
            <a:endParaRPr kumimoji="0" lang="en-US" altLang="zh-CN" sz="2600" b="0"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：扰动，升到</a:t>
            </a:r>
            <a:r>
              <a:rPr kumimoji="0" lang="en-US" altLang="zh-CN" sz="2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，扰动消失，</a:t>
            </a:r>
            <a:endParaRPr kumimoji="0" lang="zh-CN" altLang="en-US" sz="2400" b="0" i="0" u="none" strike="noStrike" cap="none" normalizeH="0" baseline="0" dirty="0">
              <a:ln>
                <a:noFill/>
              </a:ln>
              <a:solidFill>
                <a:schemeClr val="tx1"/>
              </a:solidFill>
              <a:effectLst/>
            </a:endParaRPr>
          </a:p>
          <a:p>
            <a:pPr eaLnBrk="0" hangingPunct="0"/>
            <a:r>
              <a:rPr kumimoji="0" lang="en-US" altLang="zh-CN" sz="2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点</a:t>
            </a:r>
            <a:r>
              <a:rPr lang="zh-CN"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电机加速，离</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，越升越高；</a:t>
            </a:r>
            <a:endParaRPr lang="zh-CN"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anose="020B0604020202020204" pitchFamily="34"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0" y="2051618"/>
            <a:ext cx="6372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即</a:t>
            </a:r>
            <a:r>
              <a:rPr kumimoji="0" lang="en-US" altLang="zh-CN" sz="2400" b="0" i="0" u="none" strike="noStrike" cap="none" normalizeH="0" baseline="0" dirty="0" err="1">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dn</a:t>
            </a:r>
            <a:r>
              <a:rPr kumimoji="0" lang="en-US" altLang="zh-CN" sz="2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&gt;0</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时，若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不可回</a:t>
            </a:r>
            <a:endParaRPr lang="zh-CN"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29715" y="2683284"/>
            <a:ext cx="309251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26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为不稳定工作点。</a:t>
            </a:r>
            <a:endParaRPr kumimoji="0" lang="zh-CN" altLang="en-US" sz="800" b="0" i="0" u="none" strike="noStrike" cap="none" normalizeH="0" baseline="0" dirty="0">
              <a:ln>
                <a:noFill/>
              </a:ln>
              <a:solidFill>
                <a:srgbClr val="C00000"/>
              </a:solidFill>
              <a:effectLst/>
            </a:endParaRPr>
          </a:p>
        </p:txBody>
      </p:sp>
      <p:sp>
        <p:nvSpPr>
          <p:cNvPr id="10" name="Rectangle 9"/>
          <p:cNvSpPr>
            <a:spLocks noChangeArrowheads="1"/>
          </p:cNvSpPr>
          <p:nvPr/>
        </p:nvSpPr>
        <p:spPr bwMode="auto">
          <a:xfrm>
            <a:off x="88596" y="4624972"/>
            <a:ext cx="252825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b="1" i="0" u="none" strike="noStrike" cap="none" normalizeH="0" baseline="0" dirty="0">
                <a:ln>
                  <a:noFill/>
                </a:ln>
                <a:solidFill>
                  <a:srgbClr val="0000FF"/>
                </a:solidFill>
                <a:effectLst/>
                <a:latin typeface="黑体" panose="02010609060101010101" pitchFamily="49" charset="-122"/>
                <a:ea typeface="黑体" panose="02010609060101010101" pitchFamily="49" charset="-122"/>
                <a:cs typeface="Times New Roman" panose="02020603050405020304" pitchFamily="18" charset="0"/>
              </a:rPr>
              <a:t>稳定充分条件</a:t>
            </a:r>
            <a:r>
              <a:rPr kumimoji="0" lang="zh-CN" altLang="en-US"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143477" y="549755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对恒转矩负载，稳定充分条件</a:t>
            </a:r>
            <a:r>
              <a:rPr kumimoji="0" lang="zh-CN" sz="26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为：</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16272" y="5947311"/>
            <a:ext cx="2952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13" name="矩形 12"/>
          <p:cNvSpPr/>
          <p:nvPr/>
        </p:nvSpPr>
        <p:spPr>
          <a:xfrm>
            <a:off x="55699" y="3325967"/>
            <a:ext cx="2031325" cy="461665"/>
          </a:xfrm>
          <a:prstGeom prst="rect">
            <a:avLst/>
          </a:prstGeom>
        </p:spPr>
        <p:txBody>
          <a:bodyPr wrap="none">
            <a:spAutoFit/>
          </a:bodyPr>
          <a:lstStyle/>
          <a:p>
            <a:pPr lvl="0" eaLnBrk="0" hangingPunct="0"/>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由稳定条件：</a:t>
            </a:r>
            <a:endParaRPr lang="zh-CN" altLang="en-US" sz="2400" dirty="0"/>
          </a:p>
        </p:txBody>
      </p:sp>
      <p:sp>
        <p:nvSpPr>
          <p:cNvPr id="14" name="矩形 13"/>
          <p:cNvSpPr/>
          <p:nvPr/>
        </p:nvSpPr>
        <p:spPr>
          <a:xfrm>
            <a:off x="4966300" y="3561579"/>
            <a:ext cx="1261884" cy="461665"/>
          </a:xfrm>
          <a:prstGeom prst="rect">
            <a:avLst/>
          </a:prstGeom>
        </p:spPr>
        <p:txBody>
          <a:bodyPr wrap="none">
            <a:spAutoFit/>
          </a:bodyPr>
          <a:lstStyle/>
          <a:p>
            <a:pPr lvl="0" eaLnBrk="0" hangingPunct="0"/>
            <a:r>
              <a:rPr lang="en-US" altLang="zh-CN" sz="2400" dirty="0">
                <a:solidFill>
                  <a:srgbClr val="000000"/>
                </a:solidFill>
                <a:latin typeface="宋体" panose="02010600030101010101" pitchFamily="2" charset="-122"/>
                <a:cs typeface="Times New Roman" panose="02020603050405020304" pitchFamily="18" charset="0"/>
              </a:rPr>
              <a:t>,</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可推得</a:t>
            </a:r>
            <a:endParaRPr lang="zh-CN" altLang="en-US" sz="2400" dirty="0"/>
          </a:p>
        </p:txBody>
      </p:sp>
      <p:graphicFrame>
        <p:nvGraphicFramePr>
          <p:cNvPr id="15" name="对象 14"/>
          <p:cNvGraphicFramePr>
            <a:graphicFrameLocks noChangeAspect="1"/>
          </p:cNvGraphicFramePr>
          <p:nvPr>
            <p:extLst>
              <p:ext uri="{D42A27DB-BD31-4B8C-83A1-F6EECF244321}">
                <p14:modId xmlns:p14="http://schemas.microsoft.com/office/powerpoint/2010/main" val="3900682592"/>
              </p:ext>
            </p:extLst>
          </p:nvPr>
        </p:nvGraphicFramePr>
        <p:xfrm>
          <a:off x="5808971" y="512381"/>
          <a:ext cx="3311861" cy="4555802"/>
        </p:xfrm>
        <a:graphic>
          <a:graphicData uri="http://schemas.openxmlformats.org/presentationml/2006/ole">
            <mc:AlternateContent xmlns:mc="http://schemas.openxmlformats.org/markup-compatibility/2006">
              <mc:Choice xmlns:v="urn:schemas-microsoft-com:vml" Requires="v">
                <p:oleObj spid="_x0000_s6193" r:id="rId13" imgW="1425575" imgH="1960563" progId="MSDraw">
                  <p:embed/>
                </p:oleObj>
              </mc:Choice>
              <mc:Fallback>
                <p:oleObj r:id="rId13" imgW="1425575" imgH="1960563" progId="MSDraw">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08971" y="512381"/>
                        <a:ext cx="3311861" cy="4555802"/>
                      </a:xfrm>
                      <a:prstGeom prst="rect">
                        <a:avLst/>
                      </a:prstGeom>
                      <a:noFill/>
                    </p:spPr>
                  </p:pic>
                </p:oleObj>
              </mc:Fallback>
            </mc:AlternateContent>
          </a:graphicData>
        </a:graphic>
      </p:graphicFrame>
      <p:sp>
        <p:nvSpPr>
          <p:cNvPr id="16" name="文本框 15"/>
          <p:cNvSpPr txBox="1"/>
          <p:nvPr/>
        </p:nvSpPr>
        <p:spPr>
          <a:xfrm>
            <a:off x="7295624" y="3174294"/>
            <a:ext cx="338554" cy="369332"/>
          </a:xfrm>
          <a:prstGeom prst="rect">
            <a:avLst/>
          </a:prstGeom>
          <a:noFill/>
        </p:spPr>
        <p:txBody>
          <a:bodyPr wrap="none" rtlCol="0">
            <a:spAutoFit/>
          </a:bodyPr>
          <a:lstStyle/>
          <a:p>
            <a:r>
              <a:rPr lang="en-US" altLang="zh-CN" dirty="0" smtClean="0">
                <a:solidFill>
                  <a:srgbClr val="FF0000"/>
                </a:solidFill>
              </a:rPr>
              <a:t>A</a:t>
            </a:r>
            <a:endParaRPr lang="zh-CN" altLang="en-US" dirty="0">
              <a:solidFill>
                <a:srgbClr val="FF0000"/>
              </a:solidFill>
            </a:endParaRPr>
          </a:p>
        </p:txBody>
      </p:sp>
      <p:sp>
        <p:nvSpPr>
          <p:cNvPr id="17" name="灯片编号占位符 16"/>
          <p:cNvSpPr>
            <a:spLocks noGrp="1"/>
          </p:cNvSpPr>
          <p:nvPr>
            <p:ph type="sldNum" sz="quarter" idx="12"/>
          </p:nvPr>
        </p:nvSpPr>
        <p:spPr/>
        <p:txBody>
          <a:bodyPr/>
          <a:lstStyle/>
          <a:p>
            <a:fld id="{76D830B0-DF59-4281-898F-AF208100B213}" type="slidenum">
              <a:rPr lang="en-US" altLang="zh-CN" smtClean="0"/>
              <a:pPr/>
              <a:t>9</a:t>
            </a:fld>
            <a:endParaRPr lang="en-US" altLang="zh-CN"/>
          </a:p>
        </p:txBody>
      </p:sp>
    </p:spTree>
    <p:extLst>
      <p:ext uri="{BB962C8B-B14F-4D97-AF65-F5344CB8AC3E}">
        <p14:creationId xmlns:p14="http://schemas.microsoft.com/office/powerpoint/2010/main" val="3367397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华中科技大学专用幻灯片模板</Template>
  <TotalTime>2445</TotalTime>
  <Words>3930</Words>
  <Application>Microsoft Office PowerPoint</Application>
  <PresentationFormat>全屏显示(4:3)</PresentationFormat>
  <Paragraphs>535</Paragraphs>
  <Slides>55</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55</vt:i4>
      </vt:variant>
    </vt:vector>
  </HeadingPairs>
  <TitlesOfParts>
    <vt:vector size="69" baseType="lpstr">
      <vt:lpstr>黑体</vt:lpstr>
      <vt:lpstr>华文楷体</vt:lpstr>
      <vt:lpstr>楷体</vt:lpstr>
      <vt:lpstr>宋体</vt:lpstr>
      <vt:lpstr>Arial</vt:lpstr>
      <vt:lpstr>Calibri</vt:lpstr>
      <vt:lpstr>Symbol</vt:lpstr>
      <vt:lpstr>Times New Roman</vt:lpstr>
      <vt:lpstr>Wingdings</vt:lpstr>
      <vt:lpstr>Office 主题</vt:lpstr>
      <vt:lpstr>公式</vt:lpstr>
      <vt:lpstr>MSDraw</vt:lpstr>
      <vt:lpstr>Equation.DSMT4</vt:lpstr>
      <vt:lpstr>Microsoft 公式 3.0</vt:lpstr>
      <vt:lpstr>PowerPoint 演示文稿</vt:lpstr>
      <vt:lpstr>知识回顾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liyesong</dc:creator>
  <cp:lastModifiedBy>liyesong</cp:lastModifiedBy>
  <cp:revision>113</cp:revision>
  <cp:lastPrinted>1601-01-01T00:00:00Z</cp:lastPrinted>
  <dcterms:created xsi:type="dcterms:W3CDTF">2020-10-12T07:29:00Z</dcterms:created>
  <dcterms:modified xsi:type="dcterms:W3CDTF">2021-10-08T03:13:29Z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