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62" r:id="rId2"/>
    <p:sldId id="263" r:id="rId3"/>
    <p:sldId id="265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yesong" initials="l" lastIdx="1" clrIdx="0">
    <p:extLst>
      <p:ext uri="{19B8F6BF-5375-455C-9EA6-DF929625EA0E}">
        <p15:presenceInfo xmlns:p15="http://schemas.microsoft.com/office/powerpoint/2012/main" userId="liye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63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4.wmf"/><Relationship Id="rId7" Type="http://schemas.openxmlformats.org/officeDocument/2006/relationships/image" Target="../media/image8.wmf"/><Relationship Id="rId12" Type="http://schemas.openxmlformats.org/officeDocument/2006/relationships/image" Target="../media/image61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7.wmf"/><Relationship Id="rId11" Type="http://schemas.openxmlformats.org/officeDocument/2006/relationships/image" Target="../media/image60.wmf"/><Relationship Id="rId5" Type="http://schemas.openxmlformats.org/officeDocument/2006/relationships/image" Target="../media/image56.wmf"/><Relationship Id="rId10" Type="http://schemas.openxmlformats.org/officeDocument/2006/relationships/image" Target="../media/image59.wmf"/><Relationship Id="rId4" Type="http://schemas.openxmlformats.org/officeDocument/2006/relationships/image" Target="../media/image55.wmf"/><Relationship Id="rId9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1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21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17.wmf"/><Relationship Id="rId15" Type="http://schemas.openxmlformats.org/officeDocument/2006/relationships/image" Target="../media/image132.wmf"/><Relationship Id="rId10" Type="http://schemas.openxmlformats.org/officeDocument/2006/relationships/image" Target="../media/image127.wmf"/><Relationship Id="rId4" Type="http://schemas.openxmlformats.org/officeDocument/2006/relationships/image" Target="../media/image122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0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17" Type="http://schemas.openxmlformats.org/officeDocument/2006/relationships/image" Target="../media/image163.wmf"/><Relationship Id="rId2" Type="http://schemas.openxmlformats.org/officeDocument/2006/relationships/image" Target="../media/image148.wmf"/><Relationship Id="rId16" Type="http://schemas.openxmlformats.org/officeDocument/2006/relationships/image" Target="../media/image162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5" Type="http://schemas.openxmlformats.org/officeDocument/2006/relationships/image" Target="../media/image16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Relationship Id="rId14" Type="http://schemas.openxmlformats.org/officeDocument/2006/relationships/image" Target="../media/image16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4" Type="http://schemas.openxmlformats.org/officeDocument/2006/relationships/image" Target="../media/image21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4" Type="http://schemas.openxmlformats.org/officeDocument/2006/relationships/image" Target="../media/image23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12" Type="http://schemas.openxmlformats.org/officeDocument/2006/relationships/image" Target="../media/image247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11" Type="http://schemas.openxmlformats.org/officeDocument/2006/relationships/image" Target="../media/image246.wmf"/><Relationship Id="rId5" Type="http://schemas.openxmlformats.org/officeDocument/2006/relationships/image" Target="../media/image240.wmf"/><Relationship Id="rId10" Type="http://schemas.openxmlformats.org/officeDocument/2006/relationships/image" Target="../media/image245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5" Type="http://schemas.openxmlformats.org/officeDocument/2006/relationships/image" Target="../media/image232.wmf"/><Relationship Id="rId4" Type="http://schemas.openxmlformats.org/officeDocument/2006/relationships/image" Target="../media/image251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4" Type="http://schemas.openxmlformats.org/officeDocument/2006/relationships/image" Target="../media/image26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wmf"/><Relationship Id="rId1" Type="http://schemas.openxmlformats.org/officeDocument/2006/relationships/image" Target="../media/image29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A1F88-A060-425F-9E73-A7B566270D0B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E2E46-6316-4703-970F-B4EE2AA34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9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E2E46-6316-4703-970F-B4EE2AA34D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CBEF7-F8C5-4992-8DBB-A497D40160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94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09C11-2328-40BB-8E64-EA9C5ED3B9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4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2753A-817A-416F-AB73-729B5AD08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7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34B3-1432-4053-90C7-E0228297BE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613D7-8F0F-4D97-8B77-3E474B3DDD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03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5AFC-BC3D-4EC6-B5B2-C76598C565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0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1C6A7-CD62-42B7-8C1D-142229EE1B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06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158C3-B50C-4001-8BD0-C5647A6702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81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830B0-DF59-4281-898F-AF208100B2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41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85226-5FCC-4AFD-B486-2748615DDC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7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4CC24-EEB7-428F-937F-EF248AEFDB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6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3BA562-8B01-4708-BEC9-7E69676661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3" Type="http://schemas.openxmlformats.org/officeDocument/2006/relationships/image" Target="../media/image46.pn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oleObject" Target="../embeddings/oleObject50.bin"/><Relationship Id="rId21" Type="http://schemas.openxmlformats.org/officeDocument/2006/relationships/image" Target="../media/image58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8.wmf"/><Relationship Id="rId25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61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7.wmf"/><Relationship Id="rId23" Type="http://schemas.openxmlformats.org/officeDocument/2006/relationships/image" Target="../media/image59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7.wmf"/><Relationship Id="rId4" Type="http://schemas.openxmlformats.org/officeDocument/2006/relationships/image" Target="../media/image52.wmf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2.bin"/><Relationship Id="rId3" Type="http://schemas.openxmlformats.org/officeDocument/2006/relationships/oleObject" Target="../embeddings/oleObject74.bin"/><Relationship Id="rId21" Type="http://schemas.openxmlformats.org/officeDocument/2006/relationships/image" Target="../media/image80.w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6.wmf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5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image" Target="../media/image81.wmf"/><Relationship Id="rId10" Type="http://schemas.openxmlformats.org/officeDocument/2006/relationships/image" Target="../media/image75.wmf"/><Relationship Id="rId19" Type="http://schemas.openxmlformats.org/officeDocument/2006/relationships/image" Target="../media/image79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7.wmf"/><Relationship Id="rId22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28.wmf"/><Relationship Id="rId32" Type="http://schemas.openxmlformats.org/officeDocument/2006/relationships/image" Target="../media/image132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30.wmf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31.bin"/><Relationship Id="rId31" Type="http://schemas.openxmlformats.org/officeDocument/2006/relationships/oleObject" Target="../embeddings/oleObject137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3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8.bin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9" Type="http://schemas.openxmlformats.org/officeDocument/2006/relationships/image" Target="../media/image163.wmf"/><Relationship Id="rId3" Type="http://schemas.openxmlformats.org/officeDocument/2006/relationships/oleObject" Target="../embeddings/oleObject153.bin"/><Relationship Id="rId21" Type="http://schemas.openxmlformats.org/officeDocument/2006/relationships/image" Target="../media/image155.wmf"/><Relationship Id="rId34" Type="http://schemas.openxmlformats.org/officeDocument/2006/relationships/oleObject" Target="../embeddings/oleObject170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0.bin"/><Relationship Id="rId25" Type="http://schemas.openxmlformats.org/officeDocument/2006/relationships/image" Target="../media/image157.wmf"/><Relationship Id="rId33" Type="http://schemas.openxmlformats.org/officeDocument/2006/relationships/oleObject" Target="../embeddings/oleObject169.bin"/><Relationship Id="rId38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20" Type="http://schemas.openxmlformats.org/officeDocument/2006/relationships/oleObject" Target="../embeddings/oleObject162.bin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7.bin"/><Relationship Id="rId24" Type="http://schemas.openxmlformats.org/officeDocument/2006/relationships/oleObject" Target="../embeddings/oleObject164.bin"/><Relationship Id="rId32" Type="http://schemas.openxmlformats.org/officeDocument/2006/relationships/image" Target="../media/image160.wmf"/><Relationship Id="rId37" Type="http://schemas.openxmlformats.org/officeDocument/2006/relationships/image" Target="../media/image162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image" Target="../media/image156.wmf"/><Relationship Id="rId28" Type="http://schemas.openxmlformats.org/officeDocument/2006/relationships/image" Target="../media/image158.wmf"/><Relationship Id="rId36" Type="http://schemas.openxmlformats.org/officeDocument/2006/relationships/oleObject" Target="../embeddings/oleObject171.bin"/><Relationship Id="rId10" Type="http://schemas.openxmlformats.org/officeDocument/2006/relationships/image" Target="../media/image150.wmf"/><Relationship Id="rId19" Type="http://schemas.openxmlformats.org/officeDocument/2006/relationships/image" Target="../media/image154.wmf"/><Relationship Id="rId31" Type="http://schemas.openxmlformats.org/officeDocument/2006/relationships/oleObject" Target="../embeddings/oleObject168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2.wmf"/><Relationship Id="rId22" Type="http://schemas.openxmlformats.org/officeDocument/2006/relationships/oleObject" Target="../embeddings/oleObject163.bin"/><Relationship Id="rId27" Type="http://schemas.openxmlformats.org/officeDocument/2006/relationships/oleObject" Target="../embeddings/oleObject166.bin"/><Relationship Id="rId30" Type="http://schemas.openxmlformats.org/officeDocument/2006/relationships/image" Target="../media/image159.wmf"/><Relationship Id="rId35" Type="http://schemas.openxmlformats.org/officeDocument/2006/relationships/image" Target="../media/image16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75.wmf"/><Relationship Id="rId22" Type="http://schemas.openxmlformats.org/officeDocument/2006/relationships/image" Target="../media/image17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8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05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9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98.jpeg"/><Relationship Id="rId4" Type="http://schemas.openxmlformats.org/officeDocument/2006/relationships/image" Target="../media/image19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9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0.bin"/><Relationship Id="rId7" Type="http://schemas.openxmlformats.org/officeDocument/2006/relationships/image" Target="../media/image20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0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5.wmf"/><Relationship Id="rId11" Type="http://schemas.openxmlformats.org/officeDocument/2006/relationships/image" Target="../media/image207.wmf"/><Relationship Id="rId5" Type="http://schemas.openxmlformats.org/officeDocument/2006/relationships/oleObject" Target="../embeddings/oleObject213.bin"/><Relationship Id="rId10" Type="http://schemas.openxmlformats.org/officeDocument/2006/relationships/oleObject" Target="../embeddings/oleObject216.bin"/><Relationship Id="rId4" Type="http://schemas.openxmlformats.org/officeDocument/2006/relationships/image" Target="../media/image204.wmf"/><Relationship Id="rId9" Type="http://schemas.openxmlformats.org/officeDocument/2006/relationships/image" Target="../media/image20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1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1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1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21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31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2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44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43.wmf"/><Relationship Id="rId26" Type="http://schemas.openxmlformats.org/officeDocument/2006/relationships/image" Target="../media/image247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wmf"/><Relationship Id="rId20" Type="http://schemas.openxmlformats.org/officeDocument/2006/relationships/image" Target="../media/image244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46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10" Type="http://schemas.openxmlformats.org/officeDocument/2006/relationships/image" Target="../media/image239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41.wmf"/><Relationship Id="rId22" Type="http://schemas.openxmlformats.org/officeDocument/2006/relationships/image" Target="../media/image24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6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25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68.bin"/><Relationship Id="rId18" Type="http://schemas.openxmlformats.org/officeDocument/2006/relationships/oleObject" Target="../embeddings/oleObject271.bin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57.wmf"/><Relationship Id="rId17" Type="http://schemas.openxmlformats.org/officeDocument/2006/relationships/image" Target="../media/image2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0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image" Target="../media/image258.wmf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66.bin"/><Relationship Id="rId14" Type="http://schemas.openxmlformats.org/officeDocument/2006/relationships/oleObject" Target="../embeddings/oleObject269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1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6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26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267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6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7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94.bin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8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300.bin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9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10" Type="http://schemas.openxmlformats.org/officeDocument/2006/relationships/image" Target="../media/image286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88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290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409131"/>
          </a:xfrm>
        </p:spPr>
        <p:txBody>
          <a:bodyPr/>
          <a:lstStyle/>
          <a:p>
            <a:pPr indent="0" algn="ctr">
              <a:buNone/>
            </a:pPr>
            <a:r>
              <a:rPr lang="zh-CN" altLang="zh-CN" sz="6000" b="1" kern="100" dirty="0">
                <a:effectLst/>
                <a:latin typeface="宋体" panose="02010600030101010101" pitchFamily="2" charset="-122"/>
                <a:ea typeface="黑体" panose="02010609060101010101" pitchFamily="49" charset="-122"/>
              </a:rPr>
              <a:t>§</a:t>
            </a:r>
            <a:r>
              <a:rPr lang="en-US" altLang="zh-CN" sz="6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 </a:t>
            </a:r>
            <a:r>
              <a:rPr lang="zh-CN" altLang="zh-CN" sz="6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变压器原理</a:t>
            </a:r>
            <a:r>
              <a:rPr lang="en-US" altLang="zh-CN" sz="60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Transformer Principle</a:t>
            </a:r>
            <a:endParaRPr lang="zh-CN" altLang="zh-CN" sz="6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34B3-1432-4053-90C7-E0228297BE5F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2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8F2EA3C4-0D00-4C72-874F-329F9B78A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667153"/>
              </p:ext>
            </p:extLst>
          </p:nvPr>
        </p:nvGraphicFramePr>
        <p:xfrm>
          <a:off x="395536" y="1557908"/>
          <a:ext cx="1670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3" imgW="876300" imgH="228600" progId="Equation.2">
                  <p:embed/>
                </p:oleObj>
              </mc:Choice>
              <mc:Fallback>
                <p:oleObj r:id="rId3" imgW="876300" imgH="2286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557908"/>
                        <a:ext cx="16700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BB5945CE-EA24-42DD-A13F-156626683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474631"/>
              </p:ext>
            </p:extLst>
          </p:nvPr>
        </p:nvGraphicFramePr>
        <p:xfrm>
          <a:off x="395536" y="2021458"/>
          <a:ext cx="332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5" imgW="1612900" imgH="228600" progId="Equation.2">
                  <p:embed/>
                </p:oleObj>
              </mc:Choice>
              <mc:Fallback>
                <p:oleObj r:id="rId5" imgW="1612900" imgH="2286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021458"/>
                        <a:ext cx="3327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60EAF4D6-6B49-4133-A8A9-5A2842C8A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78796"/>
              </p:ext>
            </p:extLst>
          </p:nvPr>
        </p:nvGraphicFramePr>
        <p:xfrm>
          <a:off x="899592" y="3220441"/>
          <a:ext cx="48895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7" imgW="2425700" imgH="457200" progId="Equation.2">
                  <p:embed/>
                </p:oleObj>
              </mc:Choice>
              <mc:Fallback>
                <p:oleObj r:id="rId7" imgW="2425700" imgH="457200" progId="Equation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20441"/>
                        <a:ext cx="48895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A085A112-1EFD-463F-996A-C74B76713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208897"/>
              </p:ext>
            </p:extLst>
          </p:nvPr>
        </p:nvGraphicFramePr>
        <p:xfrm>
          <a:off x="923757" y="4699992"/>
          <a:ext cx="4959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9" imgW="2590800" imgH="444500" progId="Equation.2">
                  <p:embed/>
                </p:oleObj>
              </mc:Choice>
              <mc:Fallback>
                <p:oleObj r:id="rId9" imgW="2590800" imgH="44450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757" y="4699992"/>
                        <a:ext cx="49593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FD1B6BDD-D57A-4E33-A0E5-D31591A8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007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例：某三相变压器额定容量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5B89F302-3917-4865-88BE-DB639F0F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86" y="17008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29F70FFD-529E-42F4-BEA9-67982894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574480"/>
            <a:ext cx="493596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求一、二次侧绕组的额定电流。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ADFD5505-4F4D-40A8-B1B0-5B5FF351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501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7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>
            <a:extLst>
              <a:ext uri="{FF2B5EF4-FFF2-40B4-BE49-F238E27FC236}">
                <a16:creationId xmlns:a16="http://schemas.microsoft.com/office/drawing/2014/main" xmlns="" id="{8798EF08-C269-4F55-992D-8087C176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59" y="1196752"/>
            <a:ext cx="3668039" cy="271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64A29E5D-BBF8-414C-8A3A-E86365F93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14277"/>
              </p:ext>
            </p:extLst>
          </p:nvPr>
        </p:nvGraphicFramePr>
        <p:xfrm>
          <a:off x="-16837" y="1704582"/>
          <a:ext cx="5637228" cy="184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r:id="rId4" imgW="2906713" imgH="952500" progId="MSDraw">
                  <p:embed/>
                </p:oleObj>
              </mc:Choice>
              <mc:Fallback>
                <p:oleObj r:id="rId4" imgW="2906713" imgH="952500" progId="MSDraw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837" y="1704582"/>
                        <a:ext cx="5637228" cy="1845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E1FFF532-1623-4EBC-B0A9-249E96D94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10426"/>
              </p:ext>
            </p:extLst>
          </p:nvPr>
        </p:nvGraphicFramePr>
        <p:xfrm>
          <a:off x="31770" y="3559175"/>
          <a:ext cx="2127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r:id="rId6" imgW="1193800" imgH="393700" progId="Equation.3">
                  <p:embed/>
                </p:oleObj>
              </mc:Choice>
              <mc:Fallback>
                <p:oleObj r:id="rId6" imgW="11938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0" y="3559175"/>
                        <a:ext cx="21272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E62DC8CA-D75D-4EEC-8864-89DB9ABED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24334"/>
              </p:ext>
            </p:extLst>
          </p:nvPr>
        </p:nvGraphicFramePr>
        <p:xfrm>
          <a:off x="6948264" y="3850532"/>
          <a:ext cx="1728192" cy="43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r:id="rId8" imgW="875920" imgH="215806" progId="Equation.2">
                  <p:embed/>
                </p:oleObj>
              </mc:Choice>
              <mc:Fallback>
                <p:oleObj r:id="rId8" imgW="875920" imgH="215806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850532"/>
                        <a:ext cx="1728192" cy="430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CCF04ECB-44CE-4FB7-9AA2-562F4E019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89272"/>
              </p:ext>
            </p:extLst>
          </p:nvPr>
        </p:nvGraphicFramePr>
        <p:xfrm>
          <a:off x="71701" y="4292753"/>
          <a:ext cx="3865761" cy="6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r:id="rId10" imgW="2362200" imgH="431800" progId="Equation.2">
                  <p:embed/>
                </p:oleObj>
              </mc:Choice>
              <mc:Fallback>
                <p:oleObj r:id="rId10" imgW="2362200" imgH="4318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1" y="4292753"/>
                        <a:ext cx="3865761" cy="699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09E1D32C-94B9-40B0-8563-2EDE4DBB5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62828"/>
              </p:ext>
            </p:extLst>
          </p:nvPr>
        </p:nvGraphicFramePr>
        <p:xfrm>
          <a:off x="4603750" y="4292753"/>
          <a:ext cx="3865761" cy="6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r:id="rId12" imgW="2451100" imgH="431800" progId="Equation.2">
                  <p:embed/>
                </p:oleObj>
              </mc:Choice>
              <mc:Fallback>
                <p:oleObj r:id="rId12" imgW="2451100" imgH="4318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4292753"/>
                        <a:ext cx="3865761" cy="699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BBF6DA92-DAA1-471E-8446-D6619B6A0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246949"/>
              </p:ext>
            </p:extLst>
          </p:nvPr>
        </p:nvGraphicFramePr>
        <p:xfrm>
          <a:off x="179512" y="5512107"/>
          <a:ext cx="4104456" cy="74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r:id="rId14" imgW="2324100" imgH="419100" progId="Equation.2">
                  <p:embed/>
                </p:oleObj>
              </mc:Choice>
              <mc:Fallback>
                <p:oleObj r:id="rId14" imgW="2324100" imgH="419100" progId="Equation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512107"/>
                        <a:ext cx="4104456" cy="74032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E4662CFE-922B-49AD-A302-923216094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126387"/>
              </p:ext>
            </p:extLst>
          </p:nvPr>
        </p:nvGraphicFramePr>
        <p:xfrm>
          <a:off x="4514424" y="5508120"/>
          <a:ext cx="4320848" cy="76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r:id="rId16" imgW="2374900" imgH="419100" progId="Equation.2">
                  <p:embed/>
                </p:oleObj>
              </mc:Choice>
              <mc:Fallback>
                <p:oleObj r:id="rId16" imgW="2374900" imgH="41910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424" y="5508120"/>
                        <a:ext cx="4320848" cy="76285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DB15D807-ABBA-4023-BC86-2536B5C6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347" y="783619"/>
            <a:ext cx="5753498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647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4-2 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变压器运行分析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85800" algn="l"/>
              </a:tabLst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空载运行分析与一次侧绕组等值电路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5EBE5A4-1DE5-46A7-849E-3ABBB0D8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9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17876BB7-6C3B-48F5-9E5C-72D6964E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582" y="3814369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，正弦电压产生磁通为近似正弦波：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05DD88F1-29A8-4DD6-B6AA-983CA093C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FD63D8EF-53B5-41B6-9AA8-01043060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787" y="47971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9FD23416-D70E-4E6F-B1A8-4E1B50574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44" y="5008887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有效值：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8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C8DAD544-D163-4520-B0C6-B0B5C87F0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26078"/>
              </p:ext>
            </p:extLst>
          </p:nvPr>
        </p:nvGraphicFramePr>
        <p:xfrm>
          <a:off x="4716016" y="692696"/>
          <a:ext cx="4457436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3" imgW="2487600" imgH="2124000" progId="">
                  <p:embed/>
                </p:oleObj>
              </mc:Choice>
              <mc:Fallback>
                <p:oleObj r:id="rId3" imgW="2487600" imgH="2124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692696"/>
                        <a:ext cx="4457436" cy="295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930986BF-609E-427F-8EC5-A3681B063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736945"/>
              </p:ext>
            </p:extLst>
          </p:nvPr>
        </p:nvGraphicFramePr>
        <p:xfrm>
          <a:off x="-24318" y="1371872"/>
          <a:ext cx="4200838" cy="164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5" imgW="1371600" imgH="889000" progId="Equation.2">
                  <p:embed/>
                </p:oleObj>
              </mc:Choice>
              <mc:Fallback>
                <p:oleObj r:id="rId5" imgW="1371600" imgH="889000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318" y="1371872"/>
                        <a:ext cx="4200838" cy="1645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84B37187-F15D-4304-BEFB-74A0683F3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67466"/>
              </p:ext>
            </p:extLst>
          </p:nvPr>
        </p:nvGraphicFramePr>
        <p:xfrm>
          <a:off x="323528" y="2989818"/>
          <a:ext cx="1224136" cy="85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7" imgW="622030" imgH="431613" progId="Equation.2">
                  <p:embed/>
                </p:oleObj>
              </mc:Choice>
              <mc:Fallback>
                <p:oleObj r:id="rId7" imgW="622030" imgH="431613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89818"/>
                        <a:ext cx="1224136" cy="851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4E3D6774-04D6-485B-888D-F6A418C64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39235"/>
              </p:ext>
            </p:extLst>
          </p:nvPr>
        </p:nvGraphicFramePr>
        <p:xfrm>
          <a:off x="1907704" y="4525936"/>
          <a:ext cx="1473200" cy="62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9" imgW="761669" imgH="317362" progId="Equation.2">
                  <p:embed/>
                </p:oleObj>
              </mc:Choice>
              <mc:Fallback>
                <p:oleObj r:id="rId9" imgW="761669" imgH="317362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525936"/>
                        <a:ext cx="1473200" cy="621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63EF8E0A-9392-4BA7-A96F-5E53170C3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784521"/>
              </p:ext>
            </p:extLst>
          </p:nvPr>
        </p:nvGraphicFramePr>
        <p:xfrm>
          <a:off x="3594362" y="4690640"/>
          <a:ext cx="117856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r:id="rId11" imgW="596900" imgH="228600" progId="Equation.2">
                  <p:embed/>
                </p:oleObj>
              </mc:Choice>
              <mc:Fallback>
                <p:oleObj r:id="rId11" imgW="596900" imgH="2286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362" y="4690640"/>
                        <a:ext cx="1178561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7C7B972-9B50-4D81-A854-46A88C42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853530"/>
            <a:ext cx="50000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空载时漏磁电势、铜耗很小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(&lt;5%)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F02F1C15-5D17-4FD4-97DA-E5FE3139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9095F9C9-5524-46D7-A144-56B17A83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18" y="3900256"/>
            <a:ext cx="23503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电流特征认识：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空载电流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EF38ED0D-E262-4FCD-89E1-547382046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96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2E3DC264-19D5-4B10-BAFC-21E3CB523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173355"/>
            <a:ext cx="92879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65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下标来源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active current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有功电流、铁耗、铜耗；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reactive current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无功电流、励磁分量。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铁耗＝磁滞损耗＋涡流损耗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0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xmlns="" id="{598C0412-9E1A-4360-AC11-F4E559B0F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21655"/>
              </p:ext>
            </p:extLst>
          </p:nvPr>
        </p:nvGraphicFramePr>
        <p:xfrm>
          <a:off x="2987824" y="1176134"/>
          <a:ext cx="552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r:id="rId3" imgW="215806" imgH="228501" progId="Equation.2">
                  <p:embed/>
                </p:oleObj>
              </mc:Choice>
              <mc:Fallback>
                <p:oleObj r:id="rId3" imgW="215806" imgH="228501" progId="Equation.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176134"/>
                        <a:ext cx="552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xmlns="" id="{D3C08DF3-E483-46DB-93B5-BE89EB989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125926"/>
              </p:ext>
            </p:extLst>
          </p:nvPr>
        </p:nvGraphicFramePr>
        <p:xfrm>
          <a:off x="823539" y="1610683"/>
          <a:ext cx="514755" cy="54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r:id="rId5" imgW="215806" imgH="228501" progId="Equation.2">
                  <p:embed/>
                </p:oleObj>
              </mc:Choice>
              <mc:Fallback>
                <p:oleObj r:id="rId5" imgW="215806" imgH="228501" progId="Equation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39" y="1610683"/>
                        <a:ext cx="514755" cy="543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xmlns="" id="{B6A52C60-4738-491E-848D-351BA1E6C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915188"/>
              </p:ext>
            </p:extLst>
          </p:nvPr>
        </p:nvGraphicFramePr>
        <p:xfrm>
          <a:off x="107504" y="2077302"/>
          <a:ext cx="4242396" cy="723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r:id="rId6" imgW="1879600" imgH="317500" progId="Equation.2">
                  <p:embed/>
                </p:oleObj>
              </mc:Choice>
              <mc:Fallback>
                <p:oleObj r:id="rId6" imgW="1879600" imgH="317500" progId="Equation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077302"/>
                        <a:ext cx="4242396" cy="723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xmlns="" id="{A49FFCFD-30B3-4D69-A369-105340C20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434224"/>
              </p:ext>
            </p:extLst>
          </p:nvPr>
        </p:nvGraphicFramePr>
        <p:xfrm>
          <a:off x="4545941" y="2141034"/>
          <a:ext cx="2291289" cy="83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r:id="rId8" imgW="1091726" imgH="393529" progId="Equation.3">
                  <p:embed/>
                </p:oleObj>
              </mc:Choice>
              <mc:Fallback>
                <p:oleObj r:id="rId8" imgW="1091726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941" y="2141034"/>
                        <a:ext cx="2291289" cy="837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xmlns="" id="{34C9B1B8-448C-4CFC-8F3F-561F288F7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28173"/>
              </p:ext>
            </p:extLst>
          </p:nvPr>
        </p:nvGraphicFramePr>
        <p:xfrm>
          <a:off x="7135314" y="2249997"/>
          <a:ext cx="420972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r:id="rId10" imgW="241195" imgH="279279" progId="Equation.3">
                  <p:embed/>
                </p:oleObj>
              </mc:Choice>
              <mc:Fallback>
                <p:oleObj r:id="rId10" imgW="241195" imgH="2792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314" y="2249997"/>
                        <a:ext cx="420972" cy="476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xmlns="" id="{94F5B2E6-421F-4C76-8B04-2CD4751D8E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41908"/>
              </p:ext>
            </p:extLst>
          </p:nvPr>
        </p:nvGraphicFramePr>
        <p:xfrm>
          <a:off x="8173416" y="2129000"/>
          <a:ext cx="898852" cy="65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r:id="rId12" imgW="444114" imgH="317225" progId="Equation.2">
                  <p:embed/>
                </p:oleObj>
              </mc:Choice>
              <mc:Fallback>
                <p:oleObj r:id="rId12" imgW="444114" imgH="317225" progId="Equation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3416" y="2129000"/>
                        <a:ext cx="898852" cy="650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xmlns="" id="{60086419-0960-4CE9-9BE8-931557203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33430"/>
              </p:ext>
            </p:extLst>
          </p:nvPr>
        </p:nvGraphicFramePr>
        <p:xfrm>
          <a:off x="565150" y="3342848"/>
          <a:ext cx="14414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r:id="rId14" imgW="685800" imgH="393700" progId="Equation.3">
                  <p:embed/>
                </p:oleObj>
              </mc:Choice>
              <mc:Fallback>
                <p:oleObj r:id="rId14" imgW="685800" imgH="3937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342848"/>
                        <a:ext cx="14414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xmlns="" id="{7BC84AF7-E35D-4B44-BA0D-397D87E88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83778"/>
              </p:ext>
            </p:extLst>
          </p:nvPr>
        </p:nvGraphicFramePr>
        <p:xfrm>
          <a:off x="5365739" y="4138731"/>
          <a:ext cx="1130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r:id="rId16" imgW="457002" imgH="203112" progId="Equation.3">
                  <p:embed/>
                </p:oleObj>
              </mc:Choice>
              <mc:Fallback>
                <p:oleObj r:id="rId16" imgW="457002" imgH="20311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39" y="4138731"/>
                        <a:ext cx="11303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xmlns="" id="{51CB02A9-8844-40A8-8843-79B93EB9C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441104"/>
              </p:ext>
            </p:extLst>
          </p:nvPr>
        </p:nvGraphicFramePr>
        <p:xfrm>
          <a:off x="6864421" y="3915451"/>
          <a:ext cx="132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r:id="rId18" imgW="622030" imgH="393529" progId="Equation.3">
                  <p:embed/>
                </p:oleObj>
              </mc:Choice>
              <mc:Fallback>
                <p:oleObj r:id="rId18" imgW="62203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421" y="3915451"/>
                        <a:ext cx="1320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xmlns="" id="{06B32383-CE44-4D3D-A2A0-D1D729AA8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96983"/>
              </p:ext>
            </p:extLst>
          </p:nvPr>
        </p:nvGraphicFramePr>
        <p:xfrm>
          <a:off x="2796201" y="4876024"/>
          <a:ext cx="1749740" cy="49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r:id="rId20" imgW="800100" imgH="228600" progId="Equation.3">
                  <p:embed/>
                </p:oleObj>
              </mc:Choice>
              <mc:Fallback>
                <p:oleObj r:id="rId20" imgW="8001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201" y="4876024"/>
                        <a:ext cx="1749740" cy="492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xmlns="" id="{588B74B2-CADA-47F9-8CC6-2E91DAD2B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622939"/>
              </p:ext>
            </p:extLst>
          </p:nvPr>
        </p:nvGraphicFramePr>
        <p:xfrm>
          <a:off x="5994699" y="4504828"/>
          <a:ext cx="10350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r:id="rId22" imgW="393359" imgH="317225" progId="Equation.2">
                  <p:embed/>
                </p:oleObj>
              </mc:Choice>
              <mc:Fallback>
                <p:oleObj r:id="rId22" imgW="393359" imgH="317225" progId="Equation.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699" y="4504828"/>
                        <a:ext cx="10350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xmlns="" id="{0FEF739F-6909-4478-B4E8-FAEDCDF12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97339"/>
              </p:ext>
            </p:extLst>
          </p:nvPr>
        </p:nvGraphicFramePr>
        <p:xfrm>
          <a:off x="2871092" y="5388587"/>
          <a:ext cx="1790601" cy="65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r:id="rId24" imgW="837836" imgH="304668" progId="Equation.2">
                  <p:embed/>
                </p:oleObj>
              </mc:Choice>
              <mc:Fallback>
                <p:oleObj r:id="rId24" imgW="837836" imgH="304668" progId="Equation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092" y="5388587"/>
                        <a:ext cx="1790601" cy="65945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xmlns="" id="{23B7F800-2B74-4226-87D4-10386680B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64797"/>
              </p:ext>
            </p:extLst>
          </p:nvPr>
        </p:nvGraphicFramePr>
        <p:xfrm>
          <a:off x="107504" y="6315020"/>
          <a:ext cx="1349486" cy="45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r:id="rId26" imgW="660400" imgH="228600" progId="Equation.3">
                  <p:embed/>
                </p:oleObj>
              </mc:Choice>
              <mc:Fallback>
                <p:oleObj r:id="rId26" imgW="660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315020"/>
                        <a:ext cx="1349486" cy="456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75FF0F34-3172-43E3-8C08-73C4FE56B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838"/>
            <a:ext cx="93233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空载等值电路认识与分析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漏磁通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leakage flux)     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经空气或油闭合，与</a:t>
            </a: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200" b="1" i="0" u="none" strike="noStrike" cap="none" normalizeH="0" baseline="-30000" dirty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相链，起电压降作用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DB450F2-B257-4C49-9513-CB95BC20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" y="1672810"/>
            <a:ext cx="90286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路径主要为非磁物质，导磁系数是常数：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8021EB0-9DA2-483A-9731-9A4F1B0B7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8365"/>
            <a:ext cx="85151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F027C2E-DE2E-4016-BC1A-DD7E6DD8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807" y="28012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5827C1D-A416-4606-8C9E-5362BCDA7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2310552"/>
            <a:ext cx="569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F5DC512-A62E-48B8-81F6-BF8A2806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360" y="2304201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滞后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94BA212-B606-4C56-97CB-56BC6AAC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" y="2966325"/>
            <a:ext cx="95654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漏磁路可视为线性，由电磁感应定律，所有磁通与线圈全部匝数交链：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ECDA2BAA-C3F8-4335-ACBE-1A38D25E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9637" y="4126377"/>
            <a:ext cx="43524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磁路线性、磁场由电流产生：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D04B25F-6448-42CF-B5DA-1F35E80E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948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2020813-AF92-4151-A4EE-B1ABBFC63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503" y="4857485"/>
            <a:ext cx="914399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知二者均成立时有：               所以：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CF2CEFE8-3872-4099-B07F-4BBE9F3E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69565"/>
            <a:ext cx="3513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B4B1886-FCCA-4159-87FB-810BB98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" y="5569457"/>
            <a:ext cx="87405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结论：可等效为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等效为正弦信号，称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0" hangingPunct="0"/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 eaLnBrk="0" hangingPunct="0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为一次侧绕组漏抗。代表漏磁通对电路的电磁效应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6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0DC9EB29-CE0D-4611-B9F2-741171175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761357"/>
              </p:ext>
            </p:extLst>
          </p:nvPr>
        </p:nvGraphicFramePr>
        <p:xfrm>
          <a:off x="1794570" y="907603"/>
          <a:ext cx="292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3" imgW="126835" imgH="202936" progId="Equation.2">
                  <p:embed/>
                </p:oleObj>
              </mc:Choice>
              <mc:Fallback>
                <p:oleObj r:id="rId3" imgW="126835" imgH="202936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570" y="907603"/>
                        <a:ext cx="2921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DEFEA866-11A3-48A7-922A-980D1D526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356717"/>
              </p:ext>
            </p:extLst>
          </p:nvPr>
        </p:nvGraphicFramePr>
        <p:xfrm>
          <a:off x="719104" y="1406039"/>
          <a:ext cx="726216" cy="46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r:id="rId5" imgW="368300" imgH="228600" progId="Equation.2">
                  <p:embed/>
                </p:oleObj>
              </mc:Choice>
              <mc:Fallback>
                <p:oleObj r:id="rId5" imgW="368300" imgH="2286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04" y="1406039"/>
                        <a:ext cx="726216" cy="461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837B671-134F-4846-80E2-01DA8A05B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0677"/>
              </p:ext>
            </p:extLst>
          </p:nvPr>
        </p:nvGraphicFramePr>
        <p:xfrm>
          <a:off x="3400916" y="2758222"/>
          <a:ext cx="569595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r:id="rId7" imgW="3614738" imgH="1739900" progId="MSDraw">
                  <p:embed/>
                </p:oleObj>
              </mc:Choice>
              <mc:Fallback>
                <p:oleObj r:id="rId7" imgW="3614738" imgH="1739900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916" y="2758222"/>
                        <a:ext cx="569595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F3AF2F4F-67C0-400A-9B9F-01B786A73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520859"/>
              </p:ext>
            </p:extLst>
          </p:nvPr>
        </p:nvGraphicFramePr>
        <p:xfrm>
          <a:off x="6524" y="3204844"/>
          <a:ext cx="1162571" cy="61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r:id="rId9" imgW="596641" imgH="317362" progId="Equation.3">
                  <p:embed/>
                </p:oleObj>
              </mc:Choice>
              <mc:Fallback>
                <p:oleObj r:id="rId9" imgW="596641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" y="3204844"/>
                        <a:ext cx="1162571" cy="613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1D812A04-9CEA-4601-9508-E540ACD0D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145283"/>
              </p:ext>
            </p:extLst>
          </p:nvPr>
        </p:nvGraphicFramePr>
        <p:xfrm>
          <a:off x="427209" y="6052754"/>
          <a:ext cx="1835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11" imgW="736280" imgH="304668" progId="Equation.2">
                  <p:embed/>
                </p:oleObj>
              </mc:Choice>
              <mc:Fallback>
                <p:oleObj r:id="rId11" imgW="736280" imgH="304668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09" y="6052754"/>
                        <a:ext cx="183515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7235893-744E-4998-B3FA-77284F23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7604"/>
            <a:ext cx="84144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hangingPunct="0">
              <a:buFont typeface="Arial" panose="020B0604020202020204" pitchFamily="34" charset="0"/>
              <a:buChar char="•"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主磁通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沿铁心构成回路，与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cap="none" normalizeH="0" baseline="-30000" dirty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cap="none" normalizeH="0" baseline="-30000" dirty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相链，传递功率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FA261817-7E89-4A5E-B2AD-FE5F65BF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812965"/>
            <a:ext cx="3513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B067A0F3-D338-4728-B40C-E7A24465C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857" y="1933064"/>
            <a:ext cx="85411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非正弦空载电流的正弦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等效处理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铁心饱和与磁滞特性导致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由正弦电压产生正弦磁通的电流必然为非正弦：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3DB634F4-88FB-4F71-80DB-EE1CCAF7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5" y="2914228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引入等效正弦励磁电流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D2821797-08D0-440B-902E-F002E92B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56" y="3335163"/>
            <a:ext cx="54168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，以建立线性正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弦等值电路：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依据：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有效值相等；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基波同频同相；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有功功率大小不变。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用励磁阻抗压降表示主磁通感应电势：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EEFFABE-37F6-4E95-BC87-6CDBCA0E1F4C}"/>
              </a:ext>
            </a:extLst>
          </p:cNvPr>
          <p:cNvSpPr txBox="1"/>
          <p:nvPr/>
        </p:nvSpPr>
        <p:spPr>
          <a:xfrm>
            <a:off x="1445320" y="1367950"/>
            <a:ext cx="5703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为非线性关系：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33A21566-74EE-47AF-805E-FFB451495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609016"/>
              </p:ext>
            </p:extLst>
          </p:nvPr>
        </p:nvGraphicFramePr>
        <p:xfrm>
          <a:off x="323528" y="908720"/>
          <a:ext cx="4913254" cy="170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r:id="rId3" imgW="2667000" imgH="927100" progId="Equation.DSMT4">
                  <p:embed/>
                </p:oleObj>
              </mc:Choice>
              <mc:Fallback>
                <p:oleObj r:id="rId3" imgW="2667000" imgH="927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08720"/>
                        <a:ext cx="4913254" cy="170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E1D1E65A-5851-4B71-BEF9-7AC271A2E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99906"/>
              </p:ext>
            </p:extLst>
          </p:nvPr>
        </p:nvGraphicFramePr>
        <p:xfrm>
          <a:off x="251520" y="4079077"/>
          <a:ext cx="2012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r:id="rId5" imgW="990170" imgH="215806" progId="Equation.2">
                  <p:embed/>
                </p:oleObj>
              </mc:Choice>
              <mc:Fallback>
                <p:oleObj r:id="rId5" imgW="990170" imgH="215806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79077"/>
                        <a:ext cx="20129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A5DEAF68-00A9-437F-8EAC-DED52EF33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58571"/>
              </p:ext>
            </p:extLst>
          </p:nvPr>
        </p:nvGraphicFramePr>
        <p:xfrm>
          <a:off x="6372200" y="4018912"/>
          <a:ext cx="838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7" imgW="380835" imgH="253890" progId="Equation.2">
                  <p:embed/>
                </p:oleObj>
              </mc:Choice>
              <mc:Fallback>
                <p:oleObj r:id="rId7" imgW="380835" imgH="25389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018912"/>
                        <a:ext cx="838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7D67C895-247C-4B77-AB4C-E92A831B2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510793"/>
              </p:ext>
            </p:extLst>
          </p:nvPr>
        </p:nvGraphicFramePr>
        <p:xfrm>
          <a:off x="755576" y="4454859"/>
          <a:ext cx="806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r:id="rId9" imgW="342751" imgH="228501" progId="Equation.2">
                  <p:embed/>
                </p:oleObj>
              </mc:Choice>
              <mc:Fallback>
                <p:oleObj r:id="rId9" imgW="342751" imgH="228501" progId="Equation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54859"/>
                        <a:ext cx="806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E969544A-DFF9-4C66-B287-4C680E678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018778"/>
              </p:ext>
            </p:extLst>
          </p:nvPr>
        </p:nvGraphicFramePr>
        <p:xfrm>
          <a:off x="218484" y="5733906"/>
          <a:ext cx="7190301" cy="90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r:id="rId11" imgW="3759200" imgH="469900" progId="Equation.2">
                  <p:embed/>
                </p:oleObj>
              </mc:Choice>
              <mc:Fallback>
                <p:oleObj r:id="rId11" imgW="3759200" imgH="46990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4" y="5733906"/>
                        <a:ext cx="7190301" cy="90556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1829C2ED-6C39-49FE-88FF-84510E01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275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841265C8-3F28-489D-9D74-BA67B14B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56" y="2612770"/>
            <a:ext cx="873668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当铁芯未饱和时，磁化电流分量与加到铁芯上的电压成正比且滞后于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该电压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度，因此可以用一个电抗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2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连接，以其电抗压降这个电压来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模拟；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铁耗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电流分量与加到铁芯上的电压成正比且与该电压同相，因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此可以用一个电阻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2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连接，以其电阻压降这个电压来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模拟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A0454EB2-B4AB-4355-9DEB-B286F77E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64930"/>
            <a:ext cx="9742023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               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会随铁心饱和程度增加而减小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代表铁心损耗、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代表励磁电流形成的主磁通对电路的电磁效应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54E23B9D-B171-4AD9-8B1A-9E966C61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147" y="5168026"/>
            <a:ext cx="93522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注意这两个电流实际都是非线性的，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2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2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仅是实际励磁效果的近似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7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AEFE86F-EAB7-4E89-BB2D-B51DB7A5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040632"/>
            <a:ext cx="466506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一次侧等效电路与向量图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9F166DBA-D9E7-4AE4-BBCA-3F11E3445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58886"/>
              </p:ext>
            </p:extLst>
          </p:nvPr>
        </p:nvGraphicFramePr>
        <p:xfrm>
          <a:off x="4932040" y="1675121"/>
          <a:ext cx="3528392" cy="495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3" imgW="2354263" imgH="3294063" progId="MSDraw">
                  <p:embed/>
                </p:oleObj>
              </mc:Choice>
              <mc:Fallback>
                <p:oleObj r:id="rId3" imgW="2354263" imgH="3294063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675121"/>
                        <a:ext cx="3528392" cy="49516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8EEFEA-26A9-4CA0-A773-E01CB3A4E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" y="1905506"/>
            <a:ext cx="449353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【励磁阻抗等值电路采用电阻、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电抗并联方式，物理概念清晰，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为国外教材普遍采用方式；由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于并联电路在实际应用中计算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比串联电路复杂，国内教材较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多采用串联等值电路形式，二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者没有本质区别，后者在计算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方面略为方便一些。】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4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5930BA77-3655-4E5B-93F4-A9B10836C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716070"/>
              </p:ext>
            </p:extLst>
          </p:nvPr>
        </p:nvGraphicFramePr>
        <p:xfrm>
          <a:off x="2034010" y="860799"/>
          <a:ext cx="1762962" cy="607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r:id="rId3" imgW="888614" imgH="304668" progId="Equation.2">
                  <p:embed/>
                </p:oleObj>
              </mc:Choice>
              <mc:Fallback>
                <p:oleObj r:id="rId3" imgW="888614" imgH="304668" progId="Equation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010" y="860799"/>
                        <a:ext cx="1762962" cy="607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88383DA8-FE7C-4209-878B-92B54478F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14015"/>
              </p:ext>
            </p:extLst>
          </p:nvPr>
        </p:nvGraphicFramePr>
        <p:xfrm>
          <a:off x="2019639" y="1407006"/>
          <a:ext cx="1907704" cy="1104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r:id="rId5" imgW="965200" imgH="558800" progId="Equation.2">
                  <p:embed/>
                </p:oleObj>
              </mc:Choice>
              <mc:Fallback>
                <p:oleObj r:id="rId5" imgW="965200" imgH="558800" progId="Equation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639" y="1407006"/>
                        <a:ext cx="1907704" cy="1104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29B65E76-E8D8-4A2B-8449-D60B1513F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46329"/>
              </p:ext>
            </p:extLst>
          </p:nvPr>
        </p:nvGraphicFramePr>
        <p:xfrm>
          <a:off x="332686" y="2359529"/>
          <a:ext cx="4921095" cy="107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r:id="rId7" imgW="2425700" imgH="533400" progId="Equation.3">
                  <p:embed/>
                </p:oleObj>
              </mc:Choice>
              <mc:Fallback>
                <p:oleObj r:id="rId7" imgW="2425700" imgH="533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86" y="2359529"/>
                        <a:ext cx="4921095" cy="1078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13D48DE8-77CD-4454-9126-5B639FA7C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1153"/>
              </p:ext>
            </p:extLst>
          </p:nvPr>
        </p:nvGraphicFramePr>
        <p:xfrm>
          <a:off x="3061388" y="3160936"/>
          <a:ext cx="4508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r:id="rId9" imgW="126835" imgH="304404" progId="Equation.2">
                  <p:embed/>
                </p:oleObj>
              </mc:Choice>
              <mc:Fallback>
                <p:oleObj r:id="rId9" imgW="126835" imgH="304404" progId="Equation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388" y="3160936"/>
                        <a:ext cx="4508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3F8AFE06-C318-4190-B07B-2F4843EA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58929"/>
              </p:ext>
            </p:extLst>
          </p:nvPr>
        </p:nvGraphicFramePr>
        <p:xfrm>
          <a:off x="4300459" y="3220199"/>
          <a:ext cx="3429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r:id="rId11" imgW="152334" imgH="279279" progId="Equation.2">
                  <p:embed/>
                </p:oleObj>
              </mc:Choice>
              <mc:Fallback>
                <p:oleObj r:id="rId11" imgW="152334" imgH="279279" progId="Equation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459" y="3220199"/>
                        <a:ext cx="3429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7F7F1F24-FBCD-4C52-90FB-03AC5E61E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313047"/>
              </p:ext>
            </p:extLst>
          </p:nvPr>
        </p:nvGraphicFramePr>
        <p:xfrm>
          <a:off x="1341515" y="3593183"/>
          <a:ext cx="450849" cy="66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r:id="rId13" imgW="190500" imgH="279400" progId="Equation.2">
                  <p:embed/>
                </p:oleObj>
              </mc:Choice>
              <mc:Fallback>
                <p:oleObj r:id="rId13" imgW="190500" imgH="279400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515" y="3593183"/>
                        <a:ext cx="450849" cy="666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14A53D6B-7C91-4D93-A042-E0CAF25F0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882"/>
              </p:ext>
            </p:extLst>
          </p:nvPr>
        </p:nvGraphicFramePr>
        <p:xfrm>
          <a:off x="2155692" y="3692279"/>
          <a:ext cx="234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r:id="rId15" imgW="126835" imgH="304404" progId="Equation.2">
                  <p:embed/>
                </p:oleObj>
              </mc:Choice>
              <mc:Fallback>
                <p:oleObj r:id="rId15" imgW="126835" imgH="304404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692" y="3692279"/>
                        <a:ext cx="2349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24F29152-8EFE-443C-80E2-A0C241E23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6412"/>
              </p:ext>
            </p:extLst>
          </p:nvPr>
        </p:nvGraphicFramePr>
        <p:xfrm>
          <a:off x="4521066" y="3692279"/>
          <a:ext cx="377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r:id="rId16" imgW="203112" imgH="279279" progId="Equation.2">
                  <p:embed/>
                </p:oleObj>
              </mc:Choice>
              <mc:Fallback>
                <p:oleObj r:id="rId16" imgW="203112" imgH="279279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066" y="3692279"/>
                        <a:ext cx="377388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ACDC8DB2-548A-4843-BCA2-F626292B6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507896"/>
              </p:ext>
            </p:extLst>
          </p:nvPr>
        </p:nvGraphicFramePr>
        <p:xfrm>
          <a:off x="5037453" y="3692279"/>
          <a:ext cx="539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r:id="rId18" imgW="291973" imgH="279279" progId="Equation.2">
                  <p:embed/>
                </p:oleObj>
              </mc:Choice>
              <mc:Fallback>
                <p:oleObj r:id="rId18" imgW="291973" imgH="279279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453" y="3692279"/>
                        <a:ext cx="5397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2D9AFDD3-5B79-4E4C-A52F-07F811322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67584"/>
              </p:ext>
            </p:extLst>
          </p:nvPr>
        </p:nvGraphicFramePr>
        <p:xfrm>
          <a:off x="24030" y="4118423"/>
          <a:ext cx="1670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r:id="rId20" imgW="799753" imgH="393529" progId="Equation.3">
                  <p:embed/>
                </p:oleObj>
              </mc:Choice>
              <mc:Fallback>
                <p:oleObj r:id="rId20" imgW="799753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0" y="4118423"/>
                        <a:ext cx="16700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FD20DF96-F2E6-4D11-B892-47C33DBBD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74220"/>
              </p:ext>
            </p:extLst>
          </p:nvPr>
        </p:nvGraphicFramePr>
        <p:xfrm>
          <a:off x="3927343" y="4315414"/>
          <a:ext cx="888717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r:id="rId22" imgW="431613" imgH="215806" progId="Equation.3">
                  <p:embed/>
                </p:oleObj>
              </mc:Choice>
              <mc:Fallback>
                <p:oleObj r:id="rId22" imgW="43161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343" y="4315414"/>
                        <a:ext cx="888717" cy="457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7839D6BB-62ED-48A6-8879-6E8CEBD84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426997"/>
              </p:ext>
            </p:extLst>
          </p:nvPr>
        </p:nvGraphicFramePr>
        <p:xfrm>
          <a:off x="6187625" y="1600199"/>
          <a:ext cx="2935948" cy="478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r:id="rId24" imgW="2078038" imgH="3378200" progId="MSDraw">
                  <p:embed/>
                </p:oleObj>
              </mc:Choice>
              <mc:Fallback>
                <p:oleObj r:id="rId24" imgW="2078038" imgH="3378200" progId="MSDraw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625" y="1600199"/>
                        <a:ext cx="2935948" cy="478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BF5470C-3437-410E-8D3E-E39EF885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5013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串联等效电路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001EA88-B0FE-4D59-9F90-21699BBF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989667"/>
            <a:ext cx="303801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相位滞后磁通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A6EA782-C256-484F-ACE5-E385DC7A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" y="35165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539809D-4F87-4956-85B2-D835580D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" y="46976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C678AB8-FF6C-4C24-8C28-80DC21893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7" y="3371849"/>
            <a:ext cx="6647974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由于磁滞与涡流损耗，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滞后于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铁耗角。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磁化分量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同相，损耗分量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hangingPunct="0"/>
            <a:endParaRPr kumimoji="0" lang="zh-CN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34DED4B-F009-492F-A0A6-33392BDE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70" y="4289045"/>
            <a:ext cx="490390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，滞后磁通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同相位。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45F154D-20B4-4A10-9E00-CF1D4CFA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7" y="4903506"/>
            <a:ext cx="7622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讨论：主磁通和漏磁通的区别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</a:tabLs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作用不同。主磁通传递能量，交链一二次侧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85800" algn="l"/>
              </a:tabLs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绕组；漏磁通只交链单侧绕组，消耗磁势，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85800" algn="l"/>
              </a:tabLs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仅起磁压降作用。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</a:tabLs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特性不同。主磁通和电流呈非线性关系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85800" algn="l"/>
              </a:tabLs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（磁路为铁芯）；漏磁通和电流成线性关系（磁路主要为空气）。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3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7E1DC12-50B4-4AB3-91EC-13A916B90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" y="828093"/>
            <a:ext cx="403187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本节关键内容：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变压器的电磁感应过程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4A61BBB9-FEC5-4F73-89EB-95C46ADEA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190999"/>
              </p:ext>
            </p:extLst>
          </p:nvPr>
        </p:nvGraphicFramePr>
        <p:xfrm>
          <a:off x="4090739" y="848385"/>
          <a:ext cx="3244652" cy="115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3" imgW="1282700" imgH="457200" progId="Equation.2">
                  <p:embed/>
                </p:oleObj>
              </mc:Choice>
              <mc:Fallback>
                <p:oleObj r:id="rId3" imgW="1282700" imgH="45720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739" y="848385"/>
                        <a:ext cx="3244652" cy="1152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8D8921-F982-4A83-9FAF-1135BD79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6871"/>
            <a:ext cx="2923057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，反映了对于感性负载的电磁变量的变化过程和相位关系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变压器变量方向规定，假定的，非实际的，但是必须的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（构造等效等值电路）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等效、等值的方法结合磁路、电磁感应定律的不同表达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以及不同功率属性的特点，得到电参量的分解等效表达方法：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铁耗有功电流分量和励磁无功电流分量；得到电参数的等值表达：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漏电抗、漏电感、励磁电抗。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等值电路的等效过程和向量图的理解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ABD37363-D5FB-4690-8436-0542E1755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525700"/>
              </p:ext>
            </p:extLst>
          </p:nvPr>
        </p:nvGraphicFramePr>
        <p:xfrm>
          <a:off x="0" y="5875808"/>
          <a:ext cx="4797475" cy="81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r:id="rId5" imgW="2476500" imgH="419100" progId="Unknown">
                  <p:embed/>
                </p:oleObj>
              </mc:Choice>
              <mc:Fallback>
                <p:oleObj r:id="rId5" imgW="2476500" imgH="419100" progId="Unknown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75808"/>
                        <a:ext cx="4797475" cy="811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F466EC9-2D91-4B2A-A1A8-535E49326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20572"/>
              </p:ext>
            </p:extLst>
          </p:nvPr>
        </p:nvGraphicFramePr>
        <p:xfrm>
          <a:off x="5220072" y="5757876"/>
          <a:ext cx="2775594" cy="106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7" imgW="1396394" imgH="533169" progId="Unknown">
                  <p:embed/>
                </p:oleObj>
              </mc:Choice>
              <mc:Fallback>
                <p:oleObj r:id="rId7" imgW="1396394" imgH="533169" progId="Unknown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757876"/>
                        <a:ext cx="2775594" cy="1060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C389E1-60B7-48CD-982D-EA5C5330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951151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等效变量：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5AC3C80-CD36-49EF-8413-ADFBA99C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5394751"/>
            <a:ext cx="20313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漏感感应电势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51A3DCB-CADE-4FF5-A5DD-8297AC94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096" y="5388544"/>
            <a:ext cx="413767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励磁阻抗（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kumimoji="0" lang="en-GB" altLang="zh-CN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和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</a:t>
            </a:r>
            <a:r>
              <a:rPr kumimoji="0" lang="en-GB" altLang="zh-CN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不是常数）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3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D2B0388-D59A-48C6-99AE-5DFB51962B15}"/>
              </a:ext>
            </a:extLst>
          </p:cNvPr>
          <p:cNvSpPr txBox="1"/>
          <p:nvPr/>
        </p:nvSpPr>
        <p:spPr>
          <a:xfrm>
            <a:off x="611560" y="908720"/>
            <a:ext cx="8352928" cy="5821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zh-CN" sz="24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24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变压器电磁变量的假定正向是如何规定的？为什么？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（物理规律和实际特征）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24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变压器原方绕组电流的特征与特殊含义是什么？变压器实际输出副方电压极性和什么有关？变压器磁势的特征？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（自励磁、绕组绕制、交变脉振）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24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变压器实现能量传递的基础条件是什么？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（电路和磁路）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24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为什么要做等效电路分析和相量图分析？变压器一次侧的等效等值电路是如何得到的？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（电磁关系、电路模型）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24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向量图是以什么变量作为基准的，它的建立条件是什么？为什么需要从等效电路和向量图来描述变压器工作原理？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（统一表达电磁关系）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24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相量和矢量有什么区别和联系？ 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8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3BD6C897-D860-4067-B321-74E5BCDE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86" y="1090077"/>
            <a:ext cx="575510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光楷体一_CNKI" panose="02000500000000000000" pitchFamily="2" charset="-122"/>
                <a:ea typeface="华光楷体一_CNKI" panose="02000500000000000000" pitchFamily="2" charset="-122"/>
                <a:cs typeface="Times New Roman" panose="02020603050405020304" pitchFamily="18" charset="0"/>
              </a:rPr>
              <a:t>为什么要分析变压器的工作原理？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光楷体一_CNKI" panose="02000500000000000000" pitchFamily="2" charset="-122"/>
                <a:ea typeface="华光楷体一_CNKI" panose="02000500000000000000" pitchFamily="2" charset="-122"/>
                <a:cs typeface="Times New Roman" panose="02020603050405020304" pitchFamily="18" charset="0"/>
              </a:rPr>
              <a:t>如何对变压器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光楷体一_CNKI" panose="02000500000000000000" pitchFamily="2" charset="-122"/>
                <a:ea typeface="华光楷体一_CNKI" panose="02000500000000000000" pitchFamily="2" charset="-122"/>
                <a:cs typeface="Times New Roman" panose="02020603050405020304" pitchFamily="18" charset="0"/>
              </a:rPr>
              <a:t>进行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光楷体一_CNKI" panose="02000500000000000000" pitchFamily="2" charset="-122"/>
                <a:ea typeface="华光楷体一_CNKI" panose="02000500000000000000" pitchFamily="2" charset="-122"/>
                <a:cs typeface="Times New Roman" panose="02020603050405020304" pitchFamily="18" charset="0"/>
              </a:rPr>
              <a:t>建模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光楷体一_CNKI" panose="02000500000000000000" pitchFamily="2" charset="-122"/>
                <a:ea typeface="华光楷体一_CNKI" panose="02000500000000000000" pitchFamily="2" charset="-122"/>
                <a:cs typeface="Times New Roman" panose="02020603050405020304" pitchFamily="18" charset="0"/>
              </a:rPr>
              <a:t>分析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光楷体一_CNKI" panose="02000500000000000000" pitchFamily="2" charset="-122"/>
                <a:ea typeface="华光楷体一_CNKI" panose="02000500000000000000" pitchFamily="2" charset="-122"/>
                <a:cs typeface="Times New Roman" panose="02020603050405020304" pitchFamily="18" charset="0"/>
              </a:rPr>
              <a:t>？ 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光楷体一_CNKI" panose="02000500000000000000" pitchFamily="2" charset="-122"/>
                <a:ea typeface="华光楷体一_CNKI" panose="02000500000000000000" pitchFamily="2" charset="-122"/>
                <a:cs typeface="Times New Roman" panose="02020603050405020304" pitchFamily="18" charset="0"/>
              </a:rPr>
              <a:t>如何分析变压器的功率传递过程？ 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光楷体一_CNKI" panose="02000500000000000000" pitchFamily="2" charset="-122"/>
                <a:ea typeface="华光楷体一_CNKI" panose="02000500000000000000" pitchFamily="2" charset="-122"/>
                <a:cs typeface="Times New Roman" panose="02020603050405020304" pitchFamily="18" charset="0"/>
              </a:rPr>
              <a:t>功率转换如何平衡？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楷体一_CNKI" panose="02000500000000000000" pitchFamily="2" charset="-122"/>
              <a:ea typeface="华光楷体一_CNKI" panose="02000500000000000000" pitchFamily="2" charset="-122"/>
            </a:endParaRPr>
          </a:p>
        </p:txBody>
      </p:sp>
      <p:grpSp>
        <p:nvGrpSpPr>
          <p:cNvPr id="3" name="Group 112">
            <a:extLst>
              <a:ext uri="{FF2B5EF4-FFF2-40B4-BE49-F238E27FC236}">
                <a16:creationId xmlns:a16="http://schemas.microsoft.com/office/drawing/2014/main" xmlns="" id="{A903C53D-B171-4FB4-AB34-2F9B72AECABB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3140968"/>
            <a:ext cx="5400600" cy="3240360"/>
            <a:chOff x="0" y="0"/>
            <a:chExt cx="2034" cy="1725"/>
          </a:xfrm>
        </p:grpSpPr>
        <p:pic>
          <p:nvPicPr>
            <p:cNvPr id="4" name="Picture 102">
              <a:extLst>
                <a:ext uri="{FF2B5EF4-FFF2-40B4-BE49-F238E27FC236}">
                  <a16:creationId xmlns:a16="http://schemas.microsoft.com/office/drawing/2014/main" xmlns="" id="{78F4B634-2432-46E4-879D-8646DFC7F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76" b="15631"/>
            <a:stretch>
              <a:fillRect/>
            </a:stretch>
          </p:blipFill>
          <p:spPr bwMode="auto">
            <a:xfrm>
              <a:off x="0" y="0"/>
              <a:ext cx="2034" cy="153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</p:pic>
        <p:pic>
          <p:nvPicPr>
            <p:cNvPr id="5" name="Picture 107">
              <a:extLst>
                <a:ext uri="{FF2B5EF4-FFF2-40B4-BE49-F238E27FC236}">
                  <a16:creationId xmlns:a16="http://schemas.microsoft.com/office/drawing/2014/main" xmlns="" id="{72DA6BD6-2892-4B2B-ABD9-0A6517E4A0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1" t="87810" r="28854" b="4028"/>
            <a:stretch>
              <a:fillRect/>
            </a:stretch>
          </p:blipFill>
          <p:spPr bwMode="auto">
            <a:xfrm>
              <a:off x="0" y="1463"/>
              <a:ext cx="2012" cy="26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314A5A5-11AA-4D90-AA75-6D78F8B3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3012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7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540F8B31-75D8-4277-93D0-25D40A687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07205"/>
              </p:ext>
            </p:extLst>
          </p:nvPr>
        </p:nvGraphicFramePr>
        <p:xfrm>
          <a:off x="3923928" y="1639342"/>
          <a:ext cx="25590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r:id="rId3" imgW="1040948" imgH="304668" progId="Equation.3">
                  <p:embed/>
                </p:oleObj>
              </mc:Choice>
              <mc:Fallback>
                <p:oleObj r:id="rId3" imgW="1040948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39342"/>
                        <a:ext cx="25590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3CC2543A-7EB6-4CD6-8A08-E32F3050F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549179"/>
              </p:ext>
            </p:extLst>
          </p:nvPr>
        </p:nvGraphicFramePr>
        <p:xfrm>
          <a:off x="95032" y="2229892"/>
          <a:ext cx="1416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r:id="rId5" imgW="634725" imgH="279279" progId="Equation.3">
                  <p:embed/>
                </p:oleObj>
              </mc:Choice>
              <mc:Fallback>
                <p:oleObj r:id="rId5" imgW="634725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32" y="2229892"/>
                        <a:ext cx="14160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7785027C-61C6-4354-8BE0-0E22A430F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4000"/>
              </p:ext>
            </p:extLst>
          </p:nvPr>
        </p:nvGraphicFramePr>
        <p:xfrm>
          <a:off x="1571805" y="2351335"/>
          <a:ext cx="768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r:id="rId7" imgW="304536" imgH="215713" progId="Equation.3">
                  <p:embed/>
                </p:oleObj>
              </mc:Choice>
              <mc:Fallback>
                <p:oleObj r:id="rId7" imgW="304536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805" y="2351335"/>
                        <a:ext cx="7683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B7F6B9F-C007-4467-B594-888E4A9CF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79042"/>
              </p:ext>
            </p:extLst>
          </p:nvPr>
        </p:nvGraphicFramePr>
        <p:xfrm>
          <a:off x="4770739" y="2399674"/>
          <a:ext cx="1577975" cy="5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r:id="rId9" imgW="698197" imgH="215806" progId="Equation.3">
                  <p:embed/>
                </p:oleObj>
              </mc:Choice>
              <mc:Fallback>
                <p:oleObj r:id="rId9" imgW="69819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739" y="2399674"/>
                        <a:ext cx="1577975" cy="505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9DCEFC80-799E-49BA-B6A2-16C6EA101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5950"/>
              </p:ext>
            </p:extLst>
          </p:nvPr>
        </p:nvGraphicFramePr>
        <p:xfrm>
          <a:off x="95032" y="2766439"/>
          <a:ext cx="4074114" cy="66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r:id="rId11" imgW="1624895" imgH="304668" progId="Equation.3">
                  <p:embed/>
                </p:oleObj>
              </mc:Choice>
              <mc:Fallback>
                <p:oleObj r:id="rId11" imgW="1624895" imgH="3046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32" y="2766439"/>
                        <a:ext cx="4074114" cy="667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C17518AB-537C-43DE-A785-80A4CA74D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337384"/>
              </p:ext>
            </p:extLst>
          </p:nvPr>
        </p:nvGraphicFramePr>
        <p:xfrm>
          <a:off x="4818306" y="2861340"/>
          <a:ext cx="4299307" cy="387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r:id="rId13" imgW="2959100" imgH="2352675" progId="MSDraw">
                  <p:embed/>
                </p:oleObj>
              </mc:Choice>
              <mc:Fallback>
                <p:oleObj r:id="rId13" imgW="2959100" imgH="2352675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306" y="2861340"/>
                        <a:ext cx="4299307" cy="3875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2822A48-C967-432A-90FB-CA68D63B4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778680"/>
            <a:ext cx="578395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二</a:t>
            </a:r>
            <a:r>
              <a:rPr kumimoji="0" lang="zh-CN" altLang="en-GB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0" lang="zh-CN" altLang="en-GB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变压器的负载运行与</a:t>
            </a:r>
            <a:r>
              <a:rPr kumimoji="0" lang="en-GB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zh-CN" altLang="en-GB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型等值电路</a:t>
            </a:r>
            <a:endParaRPr kumimoji="0" lang="zh-CN" altLang="en-GB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（一）负载运行的基本电磁过程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ea1JpnKorPlain"/>
              <a:tabLst>
                <a:tab pos="723900" algn="l"/>
              </a:tabLst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负载运行时，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一次侧绕组电势平衡方程为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5A6845-C753-4013-969C-5DFE34E81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70" y="27632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049B9FC-5C37-4CF8-A1C8-BB1AECF9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6369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DF531BF-0027-452C-B956-8BBF6F0C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327" y="2399675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很小，正常工作时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570CC03-A3B5-4EB9-B88E-A7A6E298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26524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D1E5834-E6EA-497F-876A-D4CC1014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70" y="57350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1513C9C-1C98-4E50-B9A3-B3A70BF47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6" y="3622978"/>
            <a:ext cx="42066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即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负载时和空载时主磁通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近似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相等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重要结论：变压器主磁通大小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主要取决于电网电压、频率和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变压器一次侧匝数，与二次侧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负载大小基本无关。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0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B0DB0288-8B24-4A4E-B19E-6F386A560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50617"/>
              </p:ext>
            </p:extLst>
          </p:nvPr>
        </p:nvGraphicFramePr>
        <p:xfrm>
          <a:off x="7274486" y="836539"/>
          <a:ext cx="13589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r:id="rId3" imgW="647419" imgH="304668" progId="Equation.3">
                  <p:embed/>
                </p:oleObj>
              </mc:Choice>
              <mc:Fallback>
                <p:oleObj r:id="rId3" imgW="647419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486" y="836539"/>
                        <a:ext cx="13589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DCC91439-2087-428A-92D5-E04150B1F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545427"/>
              </p:ext>
            </p:extLst>
          </p:nvPr>
        </p:nvGraphicFramePr>
        <p:xfrm>
          <a:off x="3275856" y="1779514"/>
          <a:ext cx="1149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r:id="rId5" imgW="558558" imgH="215806" progId="Equation.3">
                  <p:embed/>
                </p:oleObj>
              </mc:Choice>
              <mc:Fallback>
                <p:oleObj r:id="rId5" imgW="558558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779514"/>
                        <a:ext cx="11493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59201499-D961-4B5D-88DD-022BA80F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069172"/>
              </p:ext>
            </p:extLst>
          </p:nvPr>
        </p:nvGraphicFramePr>
        <p:xfrm>
          <a:off x="472272" y="2196554"/>
          <a:ext cx="3575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r:id="rId7" imgW="1485255" imgH="304668" progId="Equation.3">
                  <p:embed/>
                </p:oleObj>
              </mc:Choice>
              <mc:Fallback>
                <p:oleObj r:id="rId7" imgW="1485255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72" y="2196554"/>
                        <a:ext cx="3575050" cy="7302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E5BFAE19-59D9-4F76-9D90-25A010086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653223"/>
              </p:ext>
            </p:extLst>
          </p:nvPr>
        </p:nvGraphicFramePr>
        <p:xfrm>
          <a:off x="2983756" y="3116858"/>
          <a:ext cx="29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r:id="rId9" imgW="139579" imgH="215713" progId="Equation.3">
                  <p:embed/>
                </p:oleObj>
              </mc:Choice>
              <mc:Fallback>
                <p:oleObj r:id="rId9" imgW="139579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756" y="3116858"/>
                        <a:ext cx="29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E85ED848-3A62-4FDF-A3B9-DCA40B0BC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67799"/>
              </p:ext>
            </p:extLst>
          </p:nvPr>
        </p:nvGraphicFramePr>
        <p:xfrm>
          <a:off x="4167918" y="3077931"/>
          <a:ext cx="654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r:id="rId11" imgW="279279" imgH="215806" progId="Equation.3">
                  <p:embed/>
                </p:oleObj>
              </mc:Choice>
              <mc:Fallback>
                <p:oleObj r:id="rId11" imgW="279279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918" y="3077931"/>
                        <a:ext cx="6540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5EFACA1-EFC5-4A5A-9997-DF69CE54B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97704"/>
              </p:ext>
            </p:extLst>
          </p:nvPr>
        </p:nvGraphicFramePr>
        <p:xfrm>
          <a:off x="7125615" y="3034308"/>
          <a:ext cx="12827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r:id="rId13" imgW="583947" imgH="253890" progId="Equation.3">
                  <p:embed/>
                </p:oleObj>
              </mc:Choice>
              <mc:Fallback>
                <p:oleObj r:id="rId13" imgW="583947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615" y="3034308"/>
                        <a:ext cx="12827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FC523C-5FEC-4DA0-BEB6-E6E107076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" y="954956"/>
            <a:ext cx="9111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空载下主磁通仅由一次侧励磁电流建立，磁势  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；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37E7F5B-CC13-4E8B-9EF8-5EA4FA143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59" y="1325488"/>
            <a:ext cx="8353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endParaRPr kumimoji="0" lang="en-GB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负载下主磁通由两侧电流共同建立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，因负载时和空载时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主磁通近似相等，而        ，故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在图示假定正向下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，磁势</a:t>
            </a:r>
            <a:endParaRPr kumimoji="0" lang="zh-CN" altLang="en-GB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481C24A-F580-41CC-B72A-9F4F72A91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322" y="2349969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〖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磁势平衡方程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〗</a:t>
            </a:r>
            <a:endParaRPr kumimoji="0" lang="en-GB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CE48983-1CD8-41D1-98D4-32C3902415BE}"/>
              </a:ext>
            </a:extLst>
          </p:cNvPr>
          <p:cNvSpPr txBox="1"/>
          <p:nvPr/>
        </p:nvSpPr>
        <p:spPr>
          <a:xfrm>
            <a:off x="318159" y="3125093"/>
            <a:ext cx="8574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注：变压器</a:t>
            </a:r>
            <a:r>
              <a:rPr kumimoji="0" lang="zh-CN" alt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短路时  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很大，    不可忽略，此时  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xmlns="" id="{4C96CF96-A7C1-4429-9CC7-8E8EAFB9A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62729"/>
              </p:ext>
            </p:extLst>
          </p:nvPr>
        </p:nvGraphicFramePr>
        <p:xfrm>
          <a:off x="6105231" y="3517949"/>
          <a:ext cx="2374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r:id="rId15" imgW="1282700" imgH="292100" progId="Equation.3">
                  <p:embed/>
                </p:oleObj>
              </mc:Choice>
              <mc:Fallback>
                <p:oleObj r:id="rId15" imgW="1282700" imgH="292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231" y="3517949"/>
                        <a:ext cx="23749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xmlns="" id="{493224CF-678C-4ABF-98E9-061C56C25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702126"/>
              </p:ext>
            </p:extLst>
          </p:nvPr>
        </p:nvGraphicFramePr>
        <p:xfrm>
          <a:off x="2864687" y="3994546"/>
          <a:ext cx="51371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r:id="rId17" imgW="2679700" imgH="482600" progId="Equation.3">
                  <p:embed/>
                </p:oleObj>
              </mc:Choice>
              <mc:Fallback>
                <p:oleObj r:id="rId17" imgW="2679700" imgH="482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687" y="3994546"/>
                        <a:ext cx="513715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xmlns="" id="{CCC06AE4-FC18-4E7D-8CA6-7166F58F0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40496"/>
              </p:ext>
            </p:extLst>
          </p:nvPr>
        </p:nvGraphicFramePr>
        <p:xfrm>
          <a:off x="675442" y="5548811"/>
          <a:ext cx="2448272" cy="693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r:id="rId19" imgW="1079032" imgH="304668" progId="Equation.3">
                  <p:embed/>
                </p:oleObj>
              </mc:Choice>
              <mc:Fallback>
                <p:oleObj r:id="rId19" imgW="1079032" imgH="30466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42" y="5548811"/>
                        <a:ext cx="2448272" cy="693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>
            <a:extLst>
              <a:ext uri="{FF2B5EF4-FFF2-40B4-BE49-F238E27FC236}">
                <a16:creationId xmlns:a16="http://schemas.microsoft.com/office/drawing/2014/main" xmlns="" id="{2C15E739-3F74-48BC-8CF9-86BD85CA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631688"/>
            <a:ext cx="6032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由磁势平衡方程知，进一步认识可知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xmlns="" id="{AAD5DBF4-B312-4E8C-933B-0BD3618A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4190910"/>
            <a:ext cx="29065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7625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en-GB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励磁和负载分量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xmlns="" id="{F9CE472F-1FEB-49EC-873F-2A653D41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0" y="4711540"/>
            <a:ext cx="80522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其中励磁分量固定不变，建立主磁通；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负载分量抵消负载电流对磁通的作用，随负载而变化。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xmlns="" id="{5A994440-70BD-44E0-B7E6-FE6C7FEC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202942"/>
            <a:ext cx="882805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负载分量磁势与二次侧电流磁势相抵消，维持主磁通基本不变</a:t>
            </a: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E3FF312C-E1B6-4C4B-9CBB-63213CFEC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434698"/>
              </p:ext>
            </p:extLst>
          </p:nvPr>
        </p:nvGraphicFramePr>
        <p:xfrm>
          <a:off x="2909948" y="834479"/>
          <a:ext cx="996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r:id="rId3" imgW="495085" imgH="228501" progId="Equation.3">
                  <p:embed/>
                </p:oleObj>
              </mc:Choice>
              <mc:Fallback>
                <p:oleObj r:id="rId3" imgW="495085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948" y="834479"/>
                        <a:ext cx="996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F549FD9F-D6DC-490A-833B-0AAE32C88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87060"/>
              </p:ext>
            </p:extLst>
          </p:nvPr>
        </p:nvGraphicFramePr>
        <p:xfrm>
          <a:off x="6495337" y="634331"/>
          <a:ext cx="2541159" cy="98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r:id="rId5" imgW="1117600" imgH="431800" progId="Equation.3">
                  <p:embed/>
                </p:oleObj>
              </mc:Choice>
              <mc:Fallback>
                <p:oleObj r:id="rId5" imgW="1117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337" y="634331"/>
                        <a:ext cx="2541159" cy="989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4F48868A-2B39-4746-8027-0A4A5BF52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26464"/>
              </p:ext>
            </p:extLst>
          </p:nvPr>
        </p:nvGraphicFramePr>
        <p:xfrm>
          <a:off x="608044" y="1753345"/>
          <a:ext cx="1692682" cy="86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r:id="rId7" imgW="850531" imgH="431613" progId="Equation.3">
                  <p:embed/>
                </p:oleObj>
              </mc:Choice>
              <mc:Fallback>
                <p:oleObj r:id="rId7" imgW="850531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44" y="1753345"/>
                        <a:ext cx="1692682" cy="860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B6FF747C-4F6A-4745-B37A-9175F13EB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87457"/>
              </p:ext>
            </p:extLst>
          </p:nvPr>
        </p:nvGraphicFramePr>
        <p:xfrm>
          <a:off x="4211960" y="1877354"/>
          <a:ext cx="3204356" cy="4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r:id="rId9" imgW="1511300" imgH="228600" progId="Equation.3">
                  <p:embed/>
                </p:oleObj>
              </mc:Choice>
              <mc:Fallback>
                <p:oleObj r:id="rId9" imgW="1511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877354"/>
                        <a:ext cx="3204356" cy="486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388E6EC-727F-47BB-91ED-915CA93DC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744622"/>
              </p:ext>
            </p:extLst>
          </p:nvPr>
        </p:nvGraphicFramePr>
        <p:xfrm>
          <a:off x="2425691" y="2353931"/>
          <a:ext cx="2047293" cy="4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r:id="rId11" imgW="888614" imgH="215806" progId="Equation.3">
                  <p:embed/>
                </p:oleObj>
              </mc:Choice>
              <mc:Fallback>
                <p:oleObj r:id="rId11" imgW="888614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691" y="2353931"/>
                        <a:ext cx="2047293" cy="4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76103730-5C25-4E2A-BC0E-35CA506E0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505500"/>
              </p:ext>
            </p:extLst>
          </p:nvPr>
        </p:nvGraphicFramePr>
        <p:xfrm>
          <a:off x="131249" y="4698058"/>
          <a:ext cx="2812492" cy="599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r:id="rId13" imgW="1434477" imgH="304668" progId="Equation.3">
                  <p:embed/>
                </p:oleObj>
              </mc:Choice>
              <mc:Fallback>
                <p:oleObj r:id="rId13" imgW="1434477" imgH="3046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49" y="4698058"/>
                        <a:ext cx="2812492" cy="599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68602C0A-C861-4AF8-ADF7-6112E31D9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465392"/>
              </p:ext>
            </p:extLst>
          </p:nvPr>
        </p:nvGraphicFramePr>
        <p:xfrm>
          <a:off x="2958076" y="3690116"/>
          <a:ext cx="5899150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r:id="rId15" imgW="2697163" imgH="1360488" progId="MSDraw">
                  <p:embed/>
                </p:oleObj>
              </mc:Choice>
              <mc:Fallback>
                <p:oleObj r:id="rId15" imgW="2697163" imgH="1360488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076" y="3690116"/>
                        <a:ext cx="5899150" cy="297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101A98B-4996-44FC-831D-2F5CC24D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34480"/>
            <a:ext cx="8280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76250" eaLnBrk="0" hangingPunct="0"/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负载运行时，因        ，可以忽略，认为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5F62EB-A825-407A-9615-064F8F0D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0568" y="1359465"/>
            <a:ext cx="907652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7625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电功率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UI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依电磁感应和磁势平衡，由一次侧传送到二次侧：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54A2BA-9BFC-4FA1-BF5A-75EC1205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859551"/>
            <a:ext cx="26725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（磁势平衡）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CBDC73-9391-4231-9927-B6A4EDF1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024" y="1874319"/>
            <a:ext cx="267252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（电磁感应）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C56CB20-7418-4EA3-9580-18DBE618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4101" y="2849244"/>
            <a:ext cx="964238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7625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en-GB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〖</a:t>
            </a: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通过磁场传送能量，磁场的作用与</a:t>
            </a:r>
            <a:r>
              <a:rPr kumimoji="0" lang="en-GB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DCM</a:t>
            </a: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不同，</a:t>
            </a: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能量动态传输，变量相位变化</a:t>
            </a:r>
            <a:r>
              <a:rPr kumimoji="0" lang="en-GB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〗</a:t>
            </a:r>
            <a:endParaRPr kumimoji="0" lang="en-GB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二次侧的电势平衡方程为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C309485-A29F-4554-9B48-411D0117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04" y="69200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76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endParaRPr kumimoji="0" lang="en-GB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9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ACCE3C37-39C9-4CFC-978B-D45FD64EE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291924"/>
              </p:ext>
            </p:extLst>
          </p:nvPr>
        </p:nvGraphicFramePr>
        <p:xfrm>
          <a:off x="1979712" y="1218992"/>
          <a:ext cx="361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r:id="rId3" imgW="139579" imgH="215713" progId="Equation.3">
                  <p:embed/>
                </p:oleObj>
              </mc:Choice>
              <mc:Fallback>
                <p:oleObj r:id="rId3" imgW="139579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218992"/>
                        <a:ext cx="3619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60C09229-C0FD-44FB-9613-FFFDFF704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92907"/>
              </p:ext>
            </p:extLst>
          </p:nvPr>
        </p:nvGraphicFramePr>
        <p:xfrm>
          <a:off x="2160687" y="1593659"/>
          <a:ext cx="5323532" cy="67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r:id="rId5" imgW="2387600" imgH="304800" progId="Equation.3">
                  <p:embed/>
                </p:oleObj>
              </mc:Choice>
              <mc:Fallback>
                <p:oleObj r:id="rId5" imgW="23876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687" y="1593659"/>
                        <a:ext cx="5323532" cy="675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236B964B-0814-4307-A470-29A9B785E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980093"/>
              </p:ext>
            </p:extLst>
          </p:nvPr>
        </p:nvGraphicFramePr>
        <p:xfrm>
          <a:off x="945012" y="2425948"/>
          <a:ext cx="3746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r:id="rId7" imgW="126780" imgH="215526" progId="Equation.3">
                  <p:embed/>
                </p:oleObj>
              </mc:Choice>
              <mc:Fallback>
                <p:oleObj r:id="rId7" imgW="126780" imgH="21552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012" y="2425948"/>
                        <a:ext cx="3746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BAE533F-168A-478C-8C4B-901553CF7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9816"/>
              </p:ext>
            </p:extLst>
          </p:nvPr>
        </p:nvGraphicFramePr>
        <p:xfrm>
          <a:off x="179512" y="3392226"/>
          <a:ext cx="635635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r:id="rId9" imgW="2959100" imgH="1428750" progId="MSDraw">
                  <p:embed/>
                </p:oleObj>
              </mc:Choice>
              <mc:Fallback>
                <p:oleObj r:id="rId9" imgW="2959100" imgH="1428750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92226"/>
                        <a:ext cx="6356350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6BAC0DC-25E3-4F04-B112-E27DE1EC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9361"/>
            <a:ext cx="86764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讨论：变压器的隔离传送作用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依楞次定律，   产生的磁通应阻止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黑体" panose="02010609060101010101" pitchFamily="49" charset="-122"/>
                <a:cs typeface="Calibri" panose="020F0502020204030204" pitchFamily="34" charset="0"/>
              </a:rPr>
              <a:t>f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的建立，即试图使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黑体" panose="02010609060101010101" pitchFamily="49" charset="-122"/>
                <a:cs typeface="Calibri" panose="020F0502020204030204" pitchFamily="34" charset="0"/>
              </a:rPr>
              <a:t>f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减弱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；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C6384F-2673-4BD5-BF61-C0CC1E78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9" y="1750674"/>
            <a:ext cx="221887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当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黑体" panose="02010609060101010101" pitchFamily="49" charset="-122"/>
                <a:cs typeface="Calibri" panose="020F0502020204030204" pitchFamily="34" charset="0"/>
              </a:rPr>
              <a:t>f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被减弱时</a:t>
            </a: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8F5EEE5-28F5-432E-A4AE-C28774EA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5200"/>
            <a:ext cx="874846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必使     增大，形成助磁分量维持磁通基本不变，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使电能经过磁场变换实现非直接联接传送。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6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18DC06AD-A9DC-41EC-B128-84446750B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47881"/>
              </p:ext>
            </p:extLst>
          </p:nvPr>
        </p:nvGraphicFramePr>
        <p:xfrm>
          <a:off x="1726754" y="1701114"/>
          <a:ext cx="2393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r:id="rId3" imgW="1524000" imgH="304800" progId="Equation.3">
                  <p:embed/>
                </p:oleObj>
              </mc:Choice>
              <mc:Fallback>
                <p:oleObj r:id="rId3" imgW="1524000" imgH="304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754" y="1701114"/>
                        <a:ext cx="23939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B1837535-E0F1-48FE-9A5F-475FD194AE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21727"/>
              </p:ext>
            </p:extLst>
          </p:nvPr>
        </p:nvGraphicFramePr>
        <p:xfrm>
          <a:off x="4311326" y="1701114"/>
          <a:ext cx="22796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r:id="rId5" imgW="1345616" imgH="304668" progId="Equation.3">
                  <p:embed/>
                </p:oleObj>
              </mc:Choice>
              <mc:Fallback>
                <p:oleObj r:id="rId5" imgW="1345616" imgH="304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326" y="1701114"/>
                        <a:ext cx="22796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CD69F8D-1CEF-4B3A-A5BF-2416838AC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17206"/>
              </p:ext>
            </p:extLst>
          </p:nvPr>
        </p:nvGraphicFramePr>
        <p:xfrm>
          <a:off x="1701354" y="2250655"/>
          <a:ext cx="2419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r:id="rId7" imgW="1434477" imgH="304668" progId="Equation.3">
                  <p:embed/>
                </p:oleObj>
              </mc:Choice>
              <mc:Fallback>
                <p:oleObj r:id="rId7" imgW="1434477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354" y="2250655"/>
                        <a:ext cx="2419350" cy="51435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5E8C7C9-1D97-4AA5-9DD8-25BBD6326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68661"/>
              </p:ext>
            </p:extLst>
          </p:nvPr>
        </p:nvGraphicFramePr>
        <p:xfrm>
          <a:off x="4489004" y="2193977"/>
          <a:ext cx="1250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r:id="rId9" imgW="698197" imgH="304668" progId="Equation.3">
                  <p:embed/>
                </p:oleObj>
              </mc:Choice>
              <mc:Fallback>
                <p:oleObj r:id="rId9" imgW="698197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004" y="2193977"/>
                        <a:ext cx="12509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A20DF2B7-D1E1-4819-9D0F-EA76DCBC7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05464"/>
              </p:ext>
            </p:extLst>
          </p:nvPr>
        </p:nvGraphicFramePr>
        <p:xfrm>
          <a:off x="94804" y="3074709"/>
          <a:ext cx="5632450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r:id="rId11" imgW="3559175" imgH="1766888" progId="MSDraw">
                  <p:embed/>
                </p:oleObj>
              </mc:Choice>
              <mc:Fallback>
                <p:oleObj r:id="rId11" imgW="3559175" imgH="1766888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4" y="3074709"/>
                        <a:ext cx="5632450" cy="278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48F715CA-9906-4E46-A048-5208FDBA8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740138"/>
              </p:ext>
            </p:extLst>
          </p:nvPr>
        </p:nvGraphicFramePr>
        <p:xfrm>
          <a:off x="1032260" y="5976036"/>
          <a:ext cx="124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r:id="rId13" imgW="685800" imgH="279400" progId="Equation.3">
                  <p:embed/>
                </p:oleObj>
              </mc:Choice>
              <mc:Fallback>
                <p:oleObj r:id="rId13" imgW="6858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260" y="5976036"/>
                        <a:ext cx="124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F4747BDA-1BD5-4106-8FAD-4BF1D69C4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65945"/>
              </p:ext>
            </p:extLst>
          </p:nvPr>
        </p:nvGraphicFramePr>
        <p:xfrm>
          <a:off x="107504" y="855154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r:id="rId15" imgW="114151" imgH="215619" progId="Equation.3">
                  <p:embed/>
                </p:oleObj>
              </mc:Choice>
              <mc:Fallback>
                <p:oleObj r:id="rId15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855154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3E71BE01-AACB-4381-9ABA-8E0A2C9D8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13993"/>
              </p:ext>
            </p:extLst>
          </p:nvPr>
        </p:nvGraphicFramePr>
        <p:xfrm>
          <a:off x="2675836" y="5963336"/>
          <a:ext cx="92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r:id="rId17" imgW="495085" imgH="279279" progId="Equation.3">
                  <p:embed/>
                </p:oleObj>
              </mc:Choice>
              <mc:Fallback>
                <p:oleObj r:id="rId17" imgW="495085" imgH="27927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836" y="5963336"/>
                        <a:ext cx="927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F9D619-79F6-4583-9897-82A1EDFD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70037"/>
            <a:ext cx="256833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kumimoji="0" lang="zh-CN" altLang="en-GB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二</a:t>
            </a:r>
            <a:r>
              <a:rPr kumimoji="0" lang="en-GB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)T</a:t>
            </a:r>
            <a:r>
              <a:rPr kumimoji="0" lang="zh-CN" altLang="en-GB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型等值电路</a:t>
            </a:r>
            <a:endParaRPr kumimoji="0" lang="zh-CN" altLang="en-GB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基本方程组：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一次侧：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C8FBC43-932D-4023-9ABD-FEBF3D8E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; </a:t>
            </a:r>
            <a:endParaRPr kumimoji="0" lang="en-GB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EB8A96-915D-4909-88C1-B15CF6DB0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26952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二次侧：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75DC908-23B5-41FB-A7F2-DCD423D9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144" y="253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; </a:t>
            </a:r>
            <a:endParaRPr kumimoji="0" lang="en-GB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5ED43C0-476E-4AA4-82D8-7EE6901F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3414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E852BC9-B441-4ABD-A147-F7AC12D9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4" y="6052875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如果：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4751800-D3D5-4FA9-AAD0-70939213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5515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DD1031F-DFA0-4089-8078-9A32B189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6052349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，可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合并为一个电路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D5DA7EF0-D599-4F67-97EC-38947D7AB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20648"/>
              </p:ext>
            </p:extLst>
          </p:nvPr>
        </p:nvGraphicFramePr>
        <p:xfrm>
          <a:off x="2009470" y="748738"/>
          <a:ext cx="2298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r:id="rId3" imgW="1180588" imgH="304668" progId="Equation.3">
                  <p:embed/>
                </p:oleObj>
              </mc:Choice>
              <mc:Fallback>
                <p:oleObj r:id="rId3" imgW="1180588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470" y="748738"/>
                        <a:ext cx="22987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38E2A47F-EB9F-467A-92B8-F98156065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13356"/>
              </p:ext>
            </p:extLst>
          </p:nvPr>
        </p:nvGraphicFramePr>
        <p:xfrm>
          <a:off x="5004048" y="702767"/>
          <a:ext cx="19748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r:id="rId5" imgW="927100" imgH="431800" progId="Equation.3">
                  <p:embed/>
                </p:oleObj>
              </mc:Choice>
              <mc:Fallback>
                <p:oleObj r:id="rId5" imgW="92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702767"/>
                        <a:ext cx="19748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CD483A2A-384A-4FEF-90DC-84DE06255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705284"/>
              </p:ext>
            </p:extLst>
          </p:nvPr>
        </p:nvGraphicFramePr>
        <p:xfrm>
          <a:off x="7119402" y="719737"/>
          <a:ext cx="1437712" cy="65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r:id="rId7" imgW="698197" imgH="317362" progId="Equation.3">
                  <p:embed/>
                </p:oleObj>
              </mc:Choice>
              <mc:Fallback>
                <p:oleObj r:id="rId7" imgW="698197" imgH="3173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402" y="719737"/>
                        <a:ext cx="1437712" cy="654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9EF99C78-D6EE-4D3E-AA87-EF992FA88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106072"/>
              </p:ext>
            </p:extLst>
          </p:nvPr>
        </p:nvGraphicFramePr>
        <p:xfrm>
          <a:off x="4223057" y="1231337"/>
          <a:ext cx="1225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r:id="rId9" imgW="520474" imgH="279279" progId="Equation.3">
                  <p:embed/>
                </p:oleObj>
              </mc:Choice>
              <mc:Fallback>
                <p:oleObj r:id="rId9" imgW="520474" imgH="2792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057" y="1231337"/>
                        <a:ext cx="12255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BBDB3870-BC39-4232-A363-0EAACCD46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71356"/>
              </p:ext>
            </p:extLst>
          </p:nvPr>
        </p:nvGraphicFramePr>
        <p:xfrm>
          <a:off x="34620" y="52292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r:id="rId11" imgW="114151" imgH="215619" progId="Equation.3">
                  <p:embed/>
                </p:oleObj>
              </mc:Choice>
              <mc:Fallback>
                <p:oleObj r:id="rId11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0" y="52292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3EBBD88-7CB2-4B07-AD34-9E78D66D7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16589"/>
              </p:ext>
            </p:extLst>
          </p:nvPr>
        </p:nvGraphicFramePr>
        <p:xfrm>
          <a:off x="6131893" y="1351374"/>
          <a:ext cx="1437712" cy="57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r:id="rId13" imgW="698500" imgH="279400" progId="Equation.3">
                  <p:embed/>
                </p:oleObj>
              </mc:Choice>
              <mc:Fallback>
                <p:oleObj r:id="rId13" imgW="6985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893" y="1351374"/>
                        <a:ext cx="1437712" cy="575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0D3D6B-9ED3-4629-932A-58DF1FA8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0" y="864518"/>
            <a:ext cx="6776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两侧的联系：                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,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即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A5334D-1DAF-4C8A-83CB-C558714E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0" y="1416968"/>
            <a:ext cx="8032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等值电路：经过等效代换，使               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732211D-FD10-4DB5-8010-6255258E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0" y="522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149DDF0-4800-4DC7-A26E-4C4C8173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607" y="17728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; </a:t>
            </a:r>
            <a:endParaRPr kumimoji="0" lang="en-GB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50BE643-079A-417C-A319-19225F98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0" y="2071813"/>
            <a:ext cx="71817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等效条件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：等效前后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一次侧状态不变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作用的磁势、传递的能量包括有功和无功均相等</a:t>
            </a:r>
            <a:r>
              <a:rPr kumimoji="0" lang="en-GB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C80D07C8-D3BE-4D9E-B6D1-C0B58B5B4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042796"/>
              </p:ext>
            </p:extLst>
          </p:nvPr>
        </p:nvGraphicFramePr>
        <p:xfrm>
          <a:off x="3111434" y="2801215"/>
          <a:ext cx="476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r:id="rId15" imgW="203024" imgH="215713" progId="Equation.3">
                  <p:embed/>
                </p:oleObj>
              </mc:Choice>
              <mc:Fallback>
                <p:oleObj r:id="rId15" imgW="203024" imgH="2157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434" y="2801215"/>
                        <a:ext cx="4762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31E6FE20-1CE7-49E8-9096-1D93A172B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14703"/>
              </p:ext>
            </p:extLst>
          </p:nvPr>
        </p:nvGraphicFramePr>
        <p:xfrm>
          <a:off x="812090" y="3202332"/>
          <a:ext cx="958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r:id="rId17" imgW="444307" imgH="241195" progId="Equation.3">
                  <p:embed/>
                </p:oleObj>
              </mc:Choice>
              <mc:Fallback>
                <p:oleObj r:id="rId17" imgW="444307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90" y="3202332"/>
                        <a:ext cx="9588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7FFA1ED5-CB8B-4D15-9D53-EC768704E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981257"/>
              </p:ext>
            </p:extLst>
          </p:nvPr>
        </p:nvGraphicFramePr>
        <p:xfrm>
          <a:off x="1981180" y="3289608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r:id="rId19" imgW="139518" imgH="126835" progId="Equation.3">
                  <p:embed/>
                </p:oleObj>
              </mc:Choice>
              <mc:Fallback>
                <p:oleObj r:id="rId19" imgW="139518" imgH="126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80" y="3289608"/>
                        <a:ext cx="2921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xmlns="" id="{CF9C3270-4478-4D1E-970D-47DD04809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4967"/>
              </p:ext>
            </p:extLst>
          </p:nvPr>
        </p:nvGraphicFramePr>
        <p:xfrm>
          <a:off x="2349144" y="3077723"/>
          <a:ext cx="1158875" cy="63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r:id="rId21" imgW="508000" imgH="279400" progId="Equation.3">
                  <p:embed/>
                </p:oleObj>
              </mc:Choice>
              <mc:Fallback>
                <p:oleObj r:id="rId21" imgW="5080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144" y="3077723"/>
                        <a:ext cx="1158875" cy="630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F87A274E-693D-4B85-8DF0-53C75B5D9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150828"/>
              </p:ext>
            </p:extLst>
          </p:nvPr>
        </p:nvGraphicFramePr>
        <p:xfrm>
          <a:off x="2349144" y="3642287"/>
          <a:ext cx="16319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r:id="rId23" imgW="723586" imgH="317362" progId="Equation.3">
                  <p:embed/>
                </p:oleObj>
              </mc:Choice>
              <mc:Fallback>
                <p:oleObj r:id="rId23" imgW="723586" imgH="31736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144" y="3642287"/>
                        <a:ext cx="1631950" cy="717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2F244856-18C9-442B-99CB-FC32D7D99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507845"/>
              </p:ext>
            </p:extLst>
          </p:nvPr>
        </p:nvGraphicFramePr>
        <p:xfrm>
          <a:off x="4858133" y="3705786"/>
          <a:ext cx="13144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r:id="rId25" imgW="685800" imgH="431800" progId="Equation.3">
                  <p:embed/>
                </p:oleObj>
              </mc:Choice>
              <mc:Fallback>
                <p:oleObj r:id="rId25" imgW="6858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133" y="3705786"/>
                        <a:ext cx="1314450" cy="825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65CB69A2-CE97-48FB-BAE2-F23D04EED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252101"/>
              </p:ext>
            </p:extLst>
          </p:nvPr>
        </p:nvGraphicFramePr>
        <p:xfrm>
          <a:off x="1460195" y="5388007"/>
          <a:ext cx="1098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r:id="rId27" imgW="508000" imgH="279400" progId="Equation.3">
                  <p:embed/>
                </p:oleObj>
              </mc:Choice>
              <mc:Fallback>
                <p:oleObj r:id="rId27" imgW="508000" imgH="279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195" y="5388007"/>
                        <a:ext cx="10985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xmlns="" id="{F4D824F5-27D5-40C1-A155-E595D3702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8391"/>
              </p:ext>
            </p:extLst>
          </p:nvPr>
        </p:nvGraphicFramePr>
        <p:xfrm>
          <a:off x="2799853" y="5353418"/>
          <a:ext cx="151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r:id="rId29" imgW="685800" imgH="431800" progId="Equation.3">
                  <p:embed/>
                </p:oleObj>
              </mc:Choice>
              <mc:Fallback>
                <p:oleObj r:id="rId29" imgW="6858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853" y="5353418"/>
                        <a:ext cx="1511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xmlns="" id="{44444635-A5D8-4548-8812-3530A8EEF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69154"/>
              </p:ext>
            </p:extLst>
          </p:nvPr>
        </p:nvGraphicFramePr>
        <p:xfrm>
          <a:off x="5193399" y="5165378"/>
          <a:ext cx="16573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r:id="rId31" imgW="863225" imgH="520474" progId="Equation.3">
                  <p:embed/>
                </p:oleObj>
              </mc:Choice>
              <mc:Fallback>
                <p:oleObj r:id="rId31" imgW="863225" imgH="5204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399" y="5165378"/>
                        <a:ext cx="16573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F370333-7946-44C5-871F-917D67D4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0" y="2811290"/>
            <a:ext cx="86200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为此：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以二次侧匝数为   的绕组取代实际二次侧绕组</a:t>
            </a:r>
            <a:endParaRPr kumimoji="0" lang="zh-CN" altLang="en-GB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此时</a:t>
            </a:r>
            <a:endParaRPr kumimoji="0" lang="zh-CN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96A9C2E-FD33-4D8B-B2F9-F713ED167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390" y="34727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E295E80-0CD3-40CC-A96A-C58B913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0" y="5137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33C0BFA-027D-42FF-A4E1-F787B13E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8" y="3841926"/>
            <a:ext cx="87886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折算前后关系为：         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;   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再令  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738A48F-1A0F-4F50-B310-EA432DA8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9" y="4730925"/>
            <a:ext cx="846534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为使代换成立，二次侧阻抗和负载阻抗都应相应改变，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eaLnBrk="0" hangingPunct="0"/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以满足时       ，          。即：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hangingPunct="0"/>
            <a:endParaRPr kumimoji="0" lang="zh-CN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46DF28B-8388-4E5B-9423-B7639801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779" y="60178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。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0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EBAB2829-E14B-4BFA-9F90-F203ACFB5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86051"/>
              </p:ext>
            </p:extLst>
          </p:nvPr>
        </p:nvGraphicFramePr>
        <p:xfrm>
          <a:off x="1211232" y="811312"/>
          <a:ext cx="3223040" cy="100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r:id="rId3" imgW="1828800" imgH="558800" progId="Equation.3">
                  <p:embed/>
                </p:oleObj>
              </mc:Choice>
              <mc:Fallback>
                <p:oleObj r:id="rId3" imgW="1828800" imgH="558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32" y="811312"/>
                        <a:ext cx="3223040" cy="100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BABA3F48-9B68-41A9-B4D4-0BF34A328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10759"/>
              </p:ext>
            </p:extLst>
          </p:nvPr>
        </p:nvGraphicFramePr>
        <p:xfrm>
          <a:off x="5022685" y="811312"/>
          <a:ext cx="3721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r:id="rId5" imgW="1435100" imgH="254000" progId="Equation.3">
                  <p:embed/>
                </p:oleObj>
              </mc:Choice>
              <mc:Fallback>
                <p:oleObj r:id="rId5" imgW="14351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685" y="811312"/>
                        <a:ext cx="3721100" cy="673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85FF6C4F-9D21-4500-9878-D00371A68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23652"/>
              </p:ext>
            </p:extLst>
          </p:nvPr>
        </p:nvGraphicFramePr>
        <p:xfrm>
          <a:off x="5036464" y="1517475"/>
          <a:ext cx="3384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r:id="rId7" imgW="1778000" imgH="508000" progId="Equation.3">
                  <p:embed/>
                </p:oleObj>
              </mc:Choice>
              <mc:Fallback>
                <p:oleObj r:id="rId7" imgW="1778000" imgH="50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464" y="1517475"/>
                        <a:ext cx="3384550" cy="971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126F5A23-08F0-4669-BB05-C9CE29DF7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268671"/>
              </p:ext>
            </p:extLst>
          </p:nvPr>
        </p:nvGraphicFramePr>
        <p:xfrm>
          <a:off x="4101989" y="2352972"/>
          <a:ext cx="2126195" cy="60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r:id="rId9" imgW="977900" imgH="279400" progId="Equation.3">
                  <p:embed/>
                </p:oleObj>
              </mc:Choice>
              <mc:Fallback>
                <p:oleObj r:id="rId9" imgW="9779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89" y="2352972"/>
                        <a:ext cx="2126195" cy="609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CBD61598-9881-42C3-85D3-D5B3ADC3A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645481"/>
              </p:ext>
            </p:extLst>
          </p:nvPr>
        </p:nvGraphicFramePr>
        <p:xfrm>
          <a:off x="4306238" y="2852264"/>
          <a:ext cx="1794817" cy="5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r:id="rId11" imgW="825142" imgH="266584" progId="Equation.3">
                  <p:embed/>
                </p:oleObj>
              </mc:Choice>
              <mc:Fallback>
                <p:oleObj r:id="rId11" imgW="825142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238" y="2852264"/>
                        <a:ext cx="1794817" cy="576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F1E6163-F277-4081-8203-B3F7E8C6C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368846"/>
              </p:ext>
            </p:extLst>
          </p:nvPr>
        </p:nvGraphicFramePr>
        <p:xfrm>
          <a:off x="3191586" y="3249601"/>
          <a:ext cx="4320480" cy="71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r:id="rId13" imgW="1942257" imgH="317362" progId="Equation.3">
                  <p:embed/>
                </p:oleObj>
              </mc:Choice>
              <mc:Fallback>
                <p:oleObj r:id="rId13" imgW="1942257" imgH="3173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586" y="3249601"/>
                        <a:ext cx="4320480" cy="711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8422D1E1-EB62-44AB-AADB-3B60A7607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141124"/>
              </p:ext>
            </p:extLst>
          </p:nvPr>
        </p:nvGraphicFramePr>
        <p:xfrm>
          <a:off x="107504" y="8551962"/>
          <a:ext cx="11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r:id="rId15" imgW="114250" imgH="380835" progId="Equation.3">
                  <p:embed/>
                </p:oleObj>
              </mc:Choice>
              <mc:Fallback>
                <p:oleObj r:id="rId15" imgW="114250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8551962"/>
                        <a:ext cx="114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CA5F39A0-A81B-49BC-BD64-1090329E3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46845"/>
              </p:ext>
            </p:extLst>
          </p:nvPr>
        </p:nvGraphicFramePr>
        <p:xfrm>
          <a:off x="2076450" y="3993249"/>
          <a:ext cx="706755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r:id="rId17" imgW="3562350" imgH="1443038" progId="MSDraw">
                  <p:embed/>
                </p:oleObj>
              </mc:Choice>
              <mc:Fallback>
                <p:oleObj r:id="rId17" imgW="3562350" imgH="1443038" progId="MSDraw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993249"/>
                        <a:ext cx="7067550" cy="285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0B561A-2C21-4FF5-B502-C016CA09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3448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由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C32FF68-430D-418C-84D5-EC406B60D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154" y="874836"/>
            <a:ext cx="1800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90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得：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1FB7FDB-EBC0-45EA-AC9D-0EB3C2F7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8" y="1778198"/>
            <a:ext cx="51283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因此：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二次侧消耗的有功功率不变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EF6B7CF-7738-4EEC-AD80-1D8A275D1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0721" y="2417507"/>
            <a:ext cx="5195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90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二次侧消耗的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无功功率不变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A8C5529-38C8-42BC-B508-B4893A14D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9130" y="2934032"/>
            <a:ext cx="553068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90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二次侧传输给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负载的功率不变</a:t>
            </a: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：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977909E-95E0-4153-A358-E77B66AD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3" y="3414666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折算后的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二次侧电压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7B8C8A4-C548-44FC-8693-68B9D240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551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9824ED8-7A2F-42FB-8F1A-E56BFFEA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6735"/>
            <a:ext cx="20313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折算后，等值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电路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〖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正弦稳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态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〗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为：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5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09AC4EB5-03F7-40DA-98F3-8C7AEAE76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86623"/>
              </p:ext>
            </p:extLst>
          </p:nvPr>
        </p:nvGraphicFramePr>
        <p:xfrm>
          <a:off x="1626280" y="1562968"/>
          <a:ext cx="1644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r:id="rId3" imgW="787058" imgH="317362" progId="Equation.3">
                  <p:embed/>
                </p:oleObj>
              </mc:Choice>
              <mc:Fallback>
                <p:oleObj r:id="rId3" imgW="787058" imgH="3173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280" y="1562968"/>
                        <a:ext cx="1644650" cy="66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EDA5E4BA-03A3-47B7-9DDD-5FB1D2FE6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477941"/>
              </p:ext>
            </p:extLst>
          </p:nvPr>
        </p:nvGraphicFramePr>
        <p:xfrm>
          <a:off x="3923928" y="1645042"/>
          <a:ext cx="3295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r:id="rId5" imgW="1485255" imgH="304668" progId="Equation.3">
                  <p:embed/>
                </p:oleObj>
              </mc:Choice>
              <mc:Fallback>
                <p:oleObj r:id="rId5" imgW="1485255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45042"/>
                        <a:ext cx="32956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D22A6778-C385-41DB-842A-84ABE6F6F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807141"/>
              </p:ext>
            </p:extLst>
          </p:nvPr>
        </p:nvGraphicFramePr>
        <p:xfrm>
          <a:off x="1605132" y="2363936"/>
          <a:ext cx="1619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r:id="rId7" imgW="748975" imgH="304668" progId="Equation.3">
                  <p:embed/>
                </p:oleObj>
              </mc:Choice>
              <mc:Fallback>
                <p:oleObj r:id="rId7" imgW="748975" imgH="3046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132" y="2363936"/>
                        <a:ext cx="1619250" cy="66675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2F5275FF-0075-480B-BF79-158480161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37071"/>
              </p:ext>
            </p:extLst>
          </p:nvPr>
        </p:nvGraphicFramePr>
        <p:xfrm>
          <a:off x="4016375" y="2350263"/>
          <a:ext cx="1111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r:id="rId9" imgW="508000" imgH="279400" progId="Equation.3">
                  <p:embed/>
                </p:oleObj>
              </mc:Choice>
              <mc:Fallback>
                <p:oleObj r:id="rId9" imgW="5080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350263"/>
                        <a:ext cx="11112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E236F813-276C-48E5-9296-22320D608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938502"/>
              </p:ext>
            </p:extLst>
          </p:nvPr>
        </p:nvGraphicFramePr>
        <p:xfrm>
          <a:off x="640854" y="3186880"/>
          <a:ext cx="30670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r:id="rId11" imgW="1548728" imgH="304668" progId="Equation.3">
                  <p:embed/>
                </p:oleObj>
              </mc:Choice>
              <mc:Fallback>
                <p:oleObj r:id="rId11" imgW="1548728" imgH="30466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54" y="3186880"/>
                        <a:ext cx="3067050" cy="61595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C2D7DCE-A172-4BD2-958E-3F8F87F8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0105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等值电路的</a:t>
            </a:r>
            <a:r>
              <a:rPr kumimoji="0" lang="en-GB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个基本方程：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3EBBB4-DD2E-4444-AAD5-A7074944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22268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；</a:t>
            </a:r>
            <a:endParaRPr kumimoji="0" lang="zh-CN" altLang="en-GB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C8298F-F8E7-439C-8AD4-3E0AC6C7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2780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；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446EB8-5836-406C-B1F4-FA25EFD2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；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AC8A0B-A91F-4A68-B4FB-07FB73E2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3252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C36B87-C51A-46EC-971F-82595FF10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112" y="27962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0" lang="zh-CN" altLang="en-GB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A33190E0-2E06-41E3-AF18-2099D34D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31230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736DB5F1-B907-4460-8BCC-016BC8F18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688976"/>
              </p:ext>
            </p:extLst>
          </p:nvPr>
        </p:nvGraphicFramePr>
        <p:xfrm>
          <a:off x="4139952" y="3123073"/>
          <a:ext cx="1536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r:id="rId13" imgW="748975" imgH="304668" progId="Equation.3">
                  <p:embed/>
                </p:oleObj>
              </mc:Choice>
              <mc:Fallback>
                <p:oleObj r:id="rId13" imgW="748975" imgH="3046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123073"/>
                        <a:ext cx="15367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B1705393-4D76-4E07-8CA4-449AB6D77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3780"/>
              </p:ext>
            </p:extLst>
          </p:nvPr>
        </p:nvGraphicFramePr>
        <p:xfrm>
          <a:off x="1547664" y="3946017"/>
          <a:ext cx="706755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r:id="rId15" imgW="3562350" imgH="1443038" progId="MSDraw">
                  <p:embed/>
                </p:oleObj>
              </mc:Choice>
              <mc:Fallback>
                <p:oleObj r:id="rId15" imgW="3562350" imgH="1443038" progId="MSDraw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CA5F39A0-A81B-49BC-BD64-1090329E3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946017"/>
                        <a:ext cx="7067550" cy="285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0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DDEF3651-4920-47B1-B42B-E19884455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240300"/>
              </p:ext>
            </p:extLst>
          </p:nvPr>
        </p:nvGraphicFramePr>
        <p:xfrm>
          <a:off x="5659988" y="1740038"/>
          <a:ext cx="3484012" cy="405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r:id="rId3" imgW="1552575" imgH="1812925" progId="MSDraw">
                  <p:embed/>
                </p:oleObj>
              </mc:Choice>
              <mc:Fallback>
                <p:oleObj r:id="rId3" imgW="1552575" imgH="1812925" progId="MSDraw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988" y="1740038"/>
                        <a:ext cx="3484012" cy="4055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F743E2C2-BA70-4142-B0EB-B884E41EE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70685"/>
              </p:ext>
            </p:extLst>
          </p:nvPr>
        </p:nvGraphicFramePr>
        <p:xfrm>
          <a:off x="3048741" y="1479576"/>
          <a:ext cx="311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r:id="rId5" imgW="177646" imgH="279158" progId="Equation.3">
                  <p:embed/>
                </p:oleObj>
              </mc:Choice>
              <mc:Fallback>
                <p:oleObj r:id="rId5" imgW="177646" imgH="27915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741" y="1479576"/>
                        <a:ext cx="3111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37EA36A8-48D5-43FE-85E9-775715C60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96057"/>
              </p:ext>
            </p:extLst>
          </p:nvPr>
        </p:nvGraphicFramePr>
        <p:xfrm>
          <a:off x="5278437" y="1524574"/>
          <a:ext cx="298450" cy="45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r:id="rId7" imgW="177646" imgH="279158" progId="Equation.3">
                  <p:embed/>
                </p:oleObj>
              </mc:Choice>
              <mc:Fallback>
                <p:oleObj r:id="rId7" imgW="177646" imgH="27915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7" y="1524574"/>
                        <a:ext cx="298450" cy="452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6B659830-9260-4D02-B0E0-B5F8EFCAA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386713"/>
              </p:ext>
            </p:extLst>
          </p:nvPr>
        </p:nvGraphicFramePr>
        <p:xfrm>
          <a:off x="2938589" y="1851573"/>
          <a:ext cx="298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" r:id="rId9" imgW="152334" imgH="279279" progId="Equation.3">
                  <p:embed/>
                </p:oleObj>
              </mc:Choice>
              <mc:Fallback>
                <p:oleObj r:id="rId9" imgW="15233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589" y="1851573"/>
                        <a:ext cx="298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C6BBC722-1F6F-4214-928B-8B7A1B18E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548405"/>
              </p:ext>
            </p:extLst>
          </p:nvPr>
        </p:nvGraphicFramePr>
        <p:xfrm>
          <a:off x="2840101" y="2319512"/>
          <a:ext cx="336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r:id="rId11" imgW="177646" imgH="279158" progId="Equation.3">
                  <p:embed/>
                </p:oleObj>
              </mc:Choice>
              <mc:Fallback>
                <p:oleObj r:id="rId11" imgW="177646" imgH="27915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101" y="2319512"/>
                        <a:ext cx="336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4E3A9BB4-D55A-494A-99BF-0E1BC1EC4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592922"/>
              </p:ext>
            </p:extLst>
          </p:nvPr>
        </p:nvGraphicFramePr>
        <p:xfrm>
          <a:off x="3866745" y="2372923"/>
          <a:ext cx="298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r:id="rId13" imgW="177646" imgH="279158" progId="Equation.3">
                  <p:embed/>
                </p:oleObj>
              </mc:Choice>
              <mc:Fallback>
                <p:oleObj r:id="rId13" imgW="177646" imgH="27915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745" y="2372923"/>
                        <a:ext cx="298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286630F3-DE68-40AD-A413-71155862C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27697"/>
              </p:ext>
            </p:extLst>
          </p:nvPr>
        </p:nvGraphicFramePr>
        <p:xfrm>
          <a:off x="940066" y="2869624"/>
          <a:ext cx="438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r:id="rId15" imgW="215806" imgH="228501" progId="Equation.3">
                  <p:embed/>
                </p:oleObj>
              </mc:Choice>
              <mc:Fallback>
                <p:oleObj r:id="rId15" imgW="215806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66" y="2869624"/>
                        <a:ext cx="4381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F15B56FE-C9BB-4CB0-9DCF-DD590FDDE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261320"/>
              </p:ext>
            </p:extLst>
          </p:nvPr>
        </p:nvGraphicFramePr>
        <p:xfrm>
          <a:off x="2865481" y="2831005"/>
          <a:ext cx="336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r:id="rId17" imgW="177646" imgH="279158" progId="Equation.3">
                  <p:embed/>
                </p:oleObj>
              </mc:Choice>
              <mc:Fallback>
                <p:oleObj r:id="rId17" imgW="177646" imgH="27915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81" y="2831005"/>
                        <a:ext cx="3365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017AC1F2-4279-4050-BA42-C8CE2515B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84696"/>
              </p:ext>
            </p:extLst>
          </p:nvPr>
        </p:nvGraphicFramePr>
        <p:xfrm>
          <a:off x="4668328" y="3198602"/>
          <a:ext cx="4889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r:id="rId18" imgW="241195" imgH="279279" progId="Equation.3">
                  <p:embed/>
                </p:oleObj>
              </mc:Choice>
              <mc:Fallback>
                <p:oleObj r:id="rId18" imgW="241195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328" y="3198602"/>
                        <a:ext cx="4889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30BE2E50-6E7F-4C70-90FF-1B12EC822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72261"/>
              </p:ext>
            </p:extLst>
          </p:nvPr>
        </p:nvGraphicFramePr>
        <p:xfrm>
          <a:off x="968641" y="370782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r:id="rId20" imgW="279279" imgH="355446" progId="Equation.3">
                  <p:embed/>
                </p:oleObj>
              </mc:Choice>
              <mc:Fallback>
                <p:oleObj r:id="rId20" imgW="279279" imgH="3554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41" y="3707823"/>
                        <a:ext cx="381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AA9E754C-F834-4F1D-8E9D-A2CA95B25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77681"/>
              </p:ext>
            </p:extLst>
          </p:nvPr>
        </p:nvGraphicFramePr>
        <p:xfrm>
          <a:off x="1637542" y="3707488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r:id="rId22" imgW="241195" imgH="355446" progId="Equation.3">
                  <p:embed/>
                </p:oleObj>
              </mc:Choice>
              <mc:Fallback>
                <p:oleObj r:id="rId22" imgW="241195" imgH="3554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542" y="3707488"/>
                        <a:ext cx="330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7F323A45-1BF1-4196-A33C-50CC238F5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69101"/>
              </p:ext>
            </p:extLst>
          </p:nvPr>
        </p:nvGraphicFramePr>
        <p:xfrm>
          <a:off x="4451079" y="3746944"/>
          <a:ext cx="323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r:id="rId24" imgW="165028" imgH="228501" progId="Equation.3">
                  <p:embed/>
                </p:oleObj>
              </mc:Choice>
              <mc:Fallback>
                <p:oleObj r:id="rId24" imgW="165028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079" y="3746944"/>
                        <a:ext cx="3238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A396D3AB-F5AB-4D33-B095-8C4F124C7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30262"/>
              </p:ext>
            </p:extLst>
          </p:nvPr>
        </p:nvGraphicFramePr>
        <p:xfrm>
          <a:off x="955941" y="4010062"/>
          <a:ext cx="406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r:id="rId26" imgW="241195" imgH="355446" progId="Equation.3">
                  <p:embed/>
                </p:oleObj>
              </mc:Choice>
              <mc:Fallback>
                <p:oleObj r:id="rId26" imgW="241195" imgH="3554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41" y="4010062"/>
                        <a:ext cx="4064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CEBC76D3-29CF-43FC-BDA6-0689214DC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464502"/>
              </p:ext>
            </p:extLst>
          </p:nvPr>
        </p:nvGraphicFramePr>
        <p:xfrm>
          <a:off x="2678824" y="4064649"/>
          <a:ext cx="342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r:id="rId27" imgW="203024" imgH="355292" progId="Equation.3">
                  <p:embed/>
                </p:oleObj>
              </mc:Choice>
              <mc:Fallback>
                <p:oleObj r:id="rId27" imgW="203024" imgH="3552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824" y="4064649"/>
                        <a:ext cx="342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06F602EB-D9AA-463B-800C-16EC426CA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256964"/>
              </p:ext>
            </p:extLst>
          </p:nvPr>
        </p:nvGraphicFramePr>
        <p:xfrm>
          <a:off x="3720710" y="4104360"/>
          <a:ext cx="311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r:id="rId29" imgW="177569" imgH="355138" progId="Equation.3">
                  <p:embed/>
                </p:oleObj>
              </mc:Choice>
              <mc:Fallback>
                <p:oleObj r:id="rId29" imgW="177569" imgH="3551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710" y="4104360"/>
                        <a:ext cx="3111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C6E80E48-4FFA-4D28-855A-2CD54C2FD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617793"/>
              </p:ext>
            </p:extLst>
          </p:nvPr>
        </p:nvGraphicFramePr>
        <p:xfrm>
          <a:off x="608046" y="47494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r:id="rId31" imgW="203024" imgH="215713" progId="Equation.3">
                  <p:embed/>
                </p:oleObj>
              </mc:Choice>
              <mc:Fallback>
                <p:oleObj r:id="rId31" imgW="203024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46" y="4749400"/>
                        <a:ext cx="381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xmlns="" id="{674F7608-A8C4-483E-82D8-E3419E4D6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58552"/>
              </p:ext>
            </p:extLst>
          </p:nvPr>
        </p:nvGraphicFramePr>
        <p:xfrm>
          <a:off x="2185241" y="4688830"/>
          <a:ext cx="25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r:id="rId33" imgW="177569" imgH="355138" progId="Equation.3">
                  <p:embed/>
                </p:oleObj>
              </mc:Choice>
              <mc:Fallback>
                <p:oleObj r:id="rId33" imgW="177569" imgH="3551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241" y="4688830"/>
                        <a:ext cx="254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977975BF-697B-4ABC-BC1D-FE05E90EC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33963"/>
              </p:ext>
            </p:extLst>
          </p:nvPr>
        </p:nvGraphicFramePr>
        <p:xfrm>
          <a:off x="4388242" y="5128436"/>
          <a:ext cx="317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r:id="rId34" imgW="215713" imgH="355292" progId="Equation.3">
                  <p:embed/>
                </p:oleObj>
              </mc:Choice>
              <mc:Fallback>
                <p:oleObj r:id="rId34" imgW="215713" imgH="3552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242" y="5128436"/>
                        <a:ext cx="3175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B061077B-6DEA-457B-9A69-787C74485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683386"/>
              </p:ext>
            </p:extLst>
          </p:nvPr>
        </p:nvGraphicFramePr>
        <p:xfrm>
          <a:off x="677896" y="5779208"/>
          <a:ext cx="311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r:id="rId36" imgW="215713" imgH="355292" progId="Equation.3">
                  <p:embed/>
                </p:oleObj>
              </mc:Choice>
              <mc:Fallback>
                <p:oleObj r:id="rId36" imgW="215713" imgH="3552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96" y="5779208"/>
                        <a:ext cx="3111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64993AED-885E-4990-8397-ADC1D1C81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41088"/>
              </p:ext>
            </p:extLst>
          </p:nvPr>
        </p:nvGraphicFramePr>
        <p:xfrm>
          <a:off x="1362341" y="5795607"/>
          <a:ext cx="260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r:id="rId38" imgW="177569" imgH="355138" progId="Equation.3">
                  <p:embed/>
                </p:oleObj>
              </mc:Choice>
              <mc:Fallback>
                <p:oleObj r:id="rId38" imgW="177569" imgH="35513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341" y="5795607"/>
                        <a:ext cx="2603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7E64A4A-AD0F-40D6-8795-2DFB0E95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0" y="830814"/>
            <a:ext cx="172515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三</a:t>
            </a:r>
            <a:r>
              <a:rPr kumimoji="0" lang="en-GB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  <a:r>
              <a:rPr kumimoji="0" lang="zh-CN" altLang="en-GB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相量图</a:t>
            </a:r>
            <a:endParaRPr kumimoji="0" lang="zh-CN" altLang="en-GB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作图步骤：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349C32-8BEA-4A4A-A3BA-DE5E4498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90" y="1541984"/>
            <a:ext cx="5981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磁通水平向右， 滞后其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90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度，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-</a:t>
            </a:r>
            <a:r>
              <a:rPr lang="en-GB" altLang="zh-CN" sz="1600" dirty="0"/>
              <a:t>    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反向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;</a:t>
            </a:r>
            <a:endParaRPr kumimoji="0" lang="en-GB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E5D48C1-EF71-45CE-903C-B420024AF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40" y="1978173"/>
            <a:ext cx="4339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空载励磁电流  略超前磁通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1EBC80C-20C5-4F6E-95B2-6DC87465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93" y="2392015"/>
            <a:ext cx="5426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感性负载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时，  滞后   一稍大角度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A25D120-8460-46E0-8F8B-9F068AFA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40" y="2871685"/>
            <a:ext cx="55739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  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压降平行于  、电抗压降超前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90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度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6CC42EB-20A4-46C2-9FC2-BC1985B5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40" y="3324777"/>
            <a:ext cx="4339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联接原点至电阻压降尾端为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BFB4FEC-46B4-4012-ACF3-3A826677E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0" y="5699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AC999A8-B8AE-441F-99EA-AA7F47D3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90" y="3739721"/>
            <a:ext cx="4647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  、  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夹角为功率因数角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；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C8274F8-604A-4225-9AA6-A71771CAF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90" y="4224158"/>
            <a:ext cx="40318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  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负方向与   合成   ；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endParaRPr kumimoji="0" lang="zh-CN" alt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87D19B1-D7A2-433D-8132-F1CD3B02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2" y="4739280"/>
            <a:ext cx="58817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  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压降平行  ，电抗压降超前其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90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度；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D5EE79A-D880-4746-8DBB-4917ADEE5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6" y="5261179"/>
            <a:ext cx="4339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联接原点至电抗压降头端为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B36E04EA-2093-4715-8181-5BD7B1308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0" y="10836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7C3B626A-7507-4DFA-8B09-B8088D75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0" y="5848863"/>
            <a:ext cx="54168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10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  、  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夹角为一次侧功率因数角。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4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C512BE7D-4336-4A99-BE38-46FA5EE29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252264"/>
              </p:ext>
            </p:extLst>
          </p:nvPr>
        </p:nvGraphicFramePr>
        <p:xfrm>
          <a:off x="526802" y="1256184"/>
          <a:ext cx="5004048" cy="270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r:id="rId3" imgW="3509963" imgH="1901825" progId="MSDraw">
                  <p:embed/>
                </p:oleObj>
              </mc:Choice>
              <mc:Fallback>
                <p:oleObj r:id="rId3" imgW="3509963" imgH="1901825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02" y="1256184"/>
                        <a:ext cx="5004048" cy="2705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41923527-86EF-403B-BA54-5F292368F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68495"/>
              </p:ext>
            </p:extLst>
          </p:nvPr>
        </p:nvGraphicFramePr>
        <p:xfrm>
          <a:off x="502721" y="3822700"/>
          <a:ext cx="553085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r:id="rId5" imgW="3509963" imgH="1930400" progId="MSDraw">
                  <p:embed/>
                </p:oleObj>
              </mc:Choice>
              <mc:Fallback>
                <p:oleObj r:id="rId5" imgW="3509963" imgH="1930400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21" y="3822700"/>
                        <a:ext cx="5530850" cy="303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B20310-D289-40EC-A513-D48A9A21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75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讨论：励磁电流的相位</a:t>
            </a:r>
            <a:endParaRPr kumimoji="0" lang="zh-CN" altLang="en-GB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19EEC0-2344-4B93-BE5F-CD37A613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56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4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53353E16-045B-4E78-BE10-169680730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920272"/>
              </p:ext>
            </p:extLst>
          </p:nvPr>
        </p:nvGraphicFramePr>
        <p:xfrm>
          <a:off x="3059832" y="1547219"/>
          <a:ext cx="1152128" cy="81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r:id="rId3" imgW="634725" imgH="444307" progId="Equation.3">
                  <p:embed/>
                </p:oleObj>
              </mc:Choice>
              <mc:Fallback>
                <p:oleObj r:id="rId3" imgW="634725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547219"/>
                        <a:ext cx="1152128" cy="813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0DD67810-E78B-4BAC-9106-B63289EC2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2034"/>
              </p:ext>
            </p:extLst>
          </p:nvPr>
        </p:nvGraphicFramePr>
        <p:xfrm>
          <a:off x="5017214" y="1462900"/>
          <a:ext cx="13779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5" imgW="583947" imgH="393529" progId="Equation.3">
                  <p:embed/>
                </p:oleObj>
              </mc:Choice>
              <mc:Fallback>
                <p:oleObj r:id="rId5" imgW="58394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214" y="1462900"/>
                        <a:ext cx="13779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25D9151F-95DD-4D06-B29A-3F06273BF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22245"/>
              </p:ext>
            </p:extLst>
          </p:nvPr>
        </p:nvGraphicFramePr>
        <p:xfrm>
          <a:off x="395536" y="2645739"/>
          <a:ext cx="385068" cy="56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7" imgW="164957" imgH="241091" progId="Equation.DSMT4">
                  <p:embed/>
                </p:oleObj>
              </mc:Choice>
              <mc:Fallback>
                <p:oleObj r:id="rId7" imgW="164957" imgH="2410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45739"/>
                        <a:ext cx="385068" cy="569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A0CC92F3-E044-4C76-BCBF-CFE3A7A5F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528916"/>
              </p:ext>
            </p:extLst>
          </p:nvPr>
        </p:nvGraphicFramePr>
        <p:xfrm>
          <a:off x="4990940" y="4486519"/>
          <a:ext cx="1041268" cy="422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9" imgW="507780" imgH="203112" progId="Equation.3">
                  <p:embed/>
                </p:oleObj>
              </mc:Choice>
              <mc:Fallback>
                <p:oleObj r:id="rId9" imgW="50778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940" y="4486519"/>
                        <a:ext cx="1041268" cy="422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73D42AAE-8AD6-43D0-AAF9-D12C1FAE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38370"/>
              </p:ext>
            </p:extLst>
          </p:nvPr>
        </p:nvGraphicFramePr>
        <p:xfrm>
          <a:off x="6660232" y="4221823"/>
          <a:ext cx="1511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11" imgW="685800" imgH="393700" progId="Equation.3">
                  <p:embed/>
                </p:oleObj>
              </mc:Choice>
              <mc:Fallback>
                <p:oleObj r:id="rId11" imgW="6858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221823"/>
                        <a:ext cx="15113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E5839-C26D-4EFE-B58C-F2FE917D4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66418"/>
            <a:ext cx="486062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0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0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预备知识：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电磁感应定律的四种表达形式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0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一般表达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磁链        ）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33F5833-2E50-4CE9-B37F-FD890F726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" y="2338849"/>
            <a:ext cx="56653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0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0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：缠绕在变压器铁心上的线圈匝数。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0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7E15865-4B37-41E3-A6BC-F71B538E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42" y="2742369"/>
            <a:ext cx="88280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30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：第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匝线圈中电流产生的磁通。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30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无论它的磁力线是沿铁心穿过线圈每一匝或是有部分漏磁进入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30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周边空气中。也不论漏磁的磁力线是否穿过线圈每一匝。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28BCB6F-CEC1-49DB-8FE2-7936FA43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5586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C038844-B7A7-42F8-B8D9-FDA83ECDAA12}"/>
              </a:ext>
            </a:extLst>
          </p:cNvPr>
          <p:cNvSpPr txBox="1"/>
          <p:nvPr/>
        </p:nvSpPr>
        <p:spPr>
          <a:xfrm>
            <a:off x="393572" y="3976886"/>
            <a:ext cx="64106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与线圈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全部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匝数交链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共磁路表达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9163D1D5-A7BF-4FA3-B7DF-11C4E72B1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687369"/>
              </p:ext>
            </p:extLst>
          </p:nvPr>
        </p:nvGraphicFramePr>
        <p:xfrm>
          <a:off x="5459060" y="5010450"/>
          <a:ext cx="936104" cy="41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r:id="rId13" imgW="457002" imgH="203112" progId="Equation.3">
                  <p:embed/>
                </p:oleObj>
              </mc:Choice>
              <mc:Fallback>
                <p:oleObj r:id="rId13" imgW="457002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060" y="5010450"/>
                        <a:ext cx="936104" cy="419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AAC858DA-38EB-48EA-807C-F51608165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16034"/>
              </p:ext>
            </p:extLst>
          </p:nvPr>
        </p:nvGraphicFramePr>
        <p:xfrm>
          <a:off x="330763" y="5464410"/>
          <a:ext cx="6505491" cy="1265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r:id="rId15" imgW="2819400" imgH="635000" progId="Equation.DSMT4">
                  <p:embed/>
                </p:oleObj>
              </mc:Choice>
              <mc:Fallback>
                <p:oleObj r:id="rId15" imgW="2819400" imgH="635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3" y="5464410"/>
                        <a:ext cx="6505491" cy="1265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CF8F18DB-F270-4BD5-964A-43D956FB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05071"/>
            <a:ext cx="9344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线性表达：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磁路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、磁场由电流产生（     ）由磁路欧姆定律：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8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DDEB31D7-C7D2-47A5-A364-B824AACDF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108014"/>
              </p:ext>
            </p:extLst>
          </p:nvPr>
        </p:nvGraphicFramePr>
        <p:xfrm>
          <a:off x="3572643" y="933069"/>
          <a:ext cx="12573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r:id="rId3" imgW="736280" imgH="215806" progId="Equation.3">
                  <p:embed/>
                </p:oleObj>
              </mc:Choice>
              <mc:Fallback>
                <p:oleObj r:id="rId3" imgW="73628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643" y="933069"/>
                        <a:ext cx="12573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A0CB57D-EB66-4565-B870-99B0E70BE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65533"/>
              </p:ext>
            </p:extLst>
          </p:nvPr>
        </p:nvGraphicFramePr>
        <p:xfrm>
          <a:off x="27571" y="1202926"/>
          <a:ext cx="5189227" cy="246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r:id="rId5" imgW="3190875" imgH="1614488" progId="MSDraw">
                  <p:embed/>
                </p:oleObj>
              </mc:Choice>
              <mc:Fallback>
                <p:oleObj r:id="rId5" imgW="3190875" imgH="1614488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1" y="1202926"/>
                        <a:ext cx="5189227" cy="2460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729441A3-2BEB-4F25-8FEB-2599B2E69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80661"/>
              </p:ext>
            </p:extLst>
          </p:nvPr>
        </p:nvGraphicFramePr>
        <p:xfrm>
          <a:off x="4869581" y="3773582"/>
          <a:ext cx="13144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r:id="rId7" imgW="761669" imgH="241195" progId="Equation.3">
                  <p:embed/>
                </p:oleObj>
              </mc:Choice>
              <mc:Fallback>
                <p:oleObj r:id="rId7" imgW="761669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581" y="3773582"/>
                        <a:ext cx="13144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4B6478C-B9B7-4F6A-81C1-1CD8DD332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11469"/>
              </p:ext>
            </p:extLst>
          </p:nvPr>
        </p:nvGraphicFramePr>
        <p:xfrm>
          <a:off x="5321300" y="1430934"/>
          <a:ext cx="38227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r:id="rId9" imgW="2401888" imgH="1244600" progId="MSDraw">
                  <p:embed/>
                </p:oleObj>
              </mc:Choice>
              <mc:Fallback>
                <p:oleObj r:id="rId9" imgW="2401888" imgH="1244600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430934"/>
                        <a:ext cx="3822700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1C2080C-F80B-4AA9-9670-65D667330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866725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变压器的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Γ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形等值电路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（          ）</a:t>
            </a:r>
            <a:endParaRPr kumimoji="0" lang="en-GB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272E33-9CC0-43B1-9988-1F153708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96775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3517AF-03F7-4611-BB3D-47D699FD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1" y="3740713"/>
            <a:ext cx="48397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讨论变压器负载运行问题时，因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91ABA8-F62F-4650-88DE-77CBB0F8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34" y="4170590"/>
            <a:ext cx="68852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，可忽略励磁支路的分流作用。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变压器等值电路的阻抗仅剩</a:t>
            </a:r>
            <a:r>
              <a:rPr kumimoji="0" lang="en-GB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Z</a:t>
            </a:r>
            <a:r>
              <a:rPr kumimoji="0" lang="en-GB" altLang="zh-CN" sz="24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k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称为变压器短路阻抗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3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65C11B42-4DB9-48F7-AAA5-579A7127B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38328"/>
              </p:ext>
            </p:extLst>
          </p:nvPr>
        </p:nvGraphicFramePr>
        <p:xfrm>
          <a:off x="-35649" y="1651248"/>
          <a:ext cx="29781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r:id="rId3" imgW="1524000" imgH="444500" progId="Equation.3">
                  <p:embed/>
                </p:oleObj>
              </mc:Choice>
              <mc:Fallback>
                <p:oleObj r:id="rId3" imgW="15240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649" y="1651248"/>
                        <a:ext cx="29781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328814E7-CF85-4556-A9CE-CADF78F51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664240"/>
              </p:ext>
            </p:extLst>
          </p:nvPr>
        </p:nvGraphicFramePr>
        <p:xfrm>
          <a:off x="30473" y="2571998"/>
          <a:ext cx="3124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r:id="rId5" imgW="1600200" imgH="444500" progId="Equation.3">
                  <p:embed/>
                </p:oleObj>
              </mc:Choice>
              <mc:Fallback>
                <p:oleObj r:id="rId5" imgW="16002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3" y="2571998"/>
                        <a:ext cx="3124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BCF0B184-74AC-4697-AACB-670C135C2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77179"/>
              </p:ext>
            </p:extLst>
          </p:nvPr>
        </p:nvGraphicFramePr>
        <p:xfrm>
          <a:off x="30473" y="3925712"/>
          <a:ext cx="23050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r:id="rId7" imgW="1180588" imgH="279279" progId="Equation.3">
                  <p:embed/>
                </p:oleObj>
              </mc:Choice>
              <mc:Fallback>
                <p:oleObj r:id="rId7" imgW="1180588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3" y="3925712"/>
                        <a:ext cx="23050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64F04D49-82A9-469C-AF7D-8F4D928CF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169679"/>
              </p:ext>
            </p:extLst>
          </p:nvPr>
        </p:nvGraphicFramePr>
        <p:xfrm>
          <a:off x="2311288" y="3840834"/>
          <a:ext cx="146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r:id="rId9" imgW="748975" imgH="431613" progId="Equation.3">
                  <p:embed/>
                </p:oleObj>
              </mc:Choice>
              <mc:Fallback>
                <p:oleObj r:id="rId9" imgW="748975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288" y="3840834"/>
                        <a:ext cx="1460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A6D07660-DD8F-46F3-AECD-AFD039BF9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22765"/>
              </p:ext>
            </p:extLst>
          </p:nvPr>
        </p:nvGraphicFramePr>
        <p:xfrm>
          <a:off x="30473" y="5135069"/>
          <a:ext cx="3473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r:id="rId11" imgW="1778000" imgH="228600" progId="Equation.3">
                  <p:embed/>
                </p:oleObj>
              </mc:Choice>
              <mc:Fallback>
                <p:oleObj r:id="rId11" imgW="1778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3" y="5135069"/>
                        <a:ext cx="34734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4DD1D9C2-3B25-42CD-B7FF-8DD865DB9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935345"/>
              </p:ext>
            </p:extLst>
          </p:nvPr>
        </p:nvGraphicFramePr>
        <p:xfrm>
          <a:off x="142841" y="5696919"/>
          <a:ext cx="33210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r:id="rId13" imgW="1701800" imgH="444500" progId="Equation.3">
                  <p:embed/>
                </p:oleObj>
              </mc:Choice>
              <mc:Fallback>
                <p:oleObj r:id="rId13" imgW="17018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1" y="5696919"/>
                        <a:ext cx="33210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8D771A6C-8875-4B90-9D37-7CD7E0EA2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19491"/>
              </p:ext>
            </p:extLst>
          </p:nvPr>
        </p:nvGraphicFramePr>
        <p:xfrm>
          <a:off x="3347095" y="4967798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r:id="rId15" imgW="1091726" imgH="431613" progId="Equation.3">
                  <p:embed/>
                </p:oleObj>
              </mc:Choice>
              <mc:Fallback>
                <p:oleObj r:id="rId15" imgW="1091726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095" y="4967798"/>
                        <a:ext cx="2133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D7442D8F-35BB-408C-A6E3-205EB28B4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43091"/>
              </p:ext>
            </p:extLst>
          </p:nvPr>
        </p:nvGraphicFramePr>
        <p:xfrm>
          <a:off x="3354411" y="5880348"/>
          <a:ext cx="2159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r:id="rId17" imgW="1104900" imgH="279400" progId="Equation.3">
                  <p:embed/>
                </p:oleObj>
              </mc:Choice>
              <mc:Fallback>
                <p:oleObj r:id="rId17" imgW="11049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411" y="5880348"/>
                        <a:ext cx="21590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6912A4F0-74B2-4BBD-A404-BDDAA04FB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997350"/>
              </p:ext>
            </p:extLst>
          </p:nvPr>
        </p:nvGraphicFramePr>
        <p:xfrm>
          <a:off x="5148064" y="1680358"/>
          <a:ext cx="33813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r:id="rId19" imgW="2149475" imgH="1404938" progId="MSDraw">
                  <p:embed/>
                </p:oleObj>
              </mc:Choice>
              <mc:Fallback>
                <p:oleObj r:id="rId19" imgW="2149475" imgH="1404938" progId="MSDraw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680358"/>
                        <a:ext cx="3381375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D8607BB9-F6D4-4F95-BC9B-F1BB3F2C3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02491"/>
              </p:ext>
            </p:extLst>
          </p:nvPr>
        </p:nvGraphicFramePr>
        <p:xfrm>
          <a:off x="5363899" y="4318248"/>
          <a:ext cx="326072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r:id="rId21" imgW="2073275" imgH="1409700" progId="MSDraw">
                  <p:embed/>
                </p:oleObj>
              </mc:Choice>
              <mc:Fallback>
                <p:oleObj r:id="rId21" imgW="2073275" imgH="1409700" progId="MSDraw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899" y="4318248"/>
                        <a:ext cx="3260725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9E361B8B-1942-4CAE-9299-40FD842C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9" y="853262"/>
            <a:ext cx="77412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（四）等值电路参数的实验测定</a:t>
            </a:r>
            <a:endParaRPr kumimoji="0" lang="zh-CN" altLang="en-GB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、空载试验测定励磁阻抗和变比：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输入电压为额定电压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xmlns="" id="{1898BF7B-F8B1-4DEF-B604-92A4132E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9" y="16512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EA13E616-F036-487B-AF05-C9E86014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9" y="25275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xmlns="" id="{B863FD18-C20A-4245-AFA1-842A6934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9" y="3443833"/>
            <a:ext cx="5437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【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即：</a:t>
            </a:r>
            <a:r>
              <a:rPr kumimoji="0" lang="zh-CN" altLang="en-GB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变压器的空载损耗主要是铁耗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】</a:t>
            </a:r>
            <a:endParaRPr kumimoji="0" lang="en-GB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F28F0FE5-83CF-4FDA-8C11-86DCA0DD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9" y="48706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2F25B4F6-8A60-45BE-A4E1-8B1732E0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825" y="4622605"/>
            <a:ext cx="57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、短路试验测定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Γ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形等值电路短路参数：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xmlns="" id="{184DF73C-2470-4051-A402-D6169F0F8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9" y="66359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xmlns="" id="{94F925BC-B210-46F4-8A6B-843D3FA1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9" y="84203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xmlns="" id="{60AF9E2B-31A2-4317-9DB3-8964AF4A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49" y="92712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4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EAB50FFB-0D9C-4FFA-B2FE-1F5734E0F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869007"/>
              </p:ext>
            </p:extLst>
          </p:nvPr>
        </p:nvGraphicFramePr>
        <p:xfrm>
          <a:off x="251520" y="1319941"/>
          <a:ext cx="593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r:id="rId3" imgW="3035300" imgH="431800" progId="Equation.3">
                  <p:embed/>
                </p:oleObj>
              </mc:Choice>
              <mc:Fallback>
                <p:oleObj r:id="rId3" imgW="3035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19941"/>
                        <a:ext cx="5930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F03453DD-4E5B-4716-A563-550FAA429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21388"/>
              </p:ext>
            </p:extLst>
          </p:nvPr>
        </p:nvGraphicFramePr>
        <p:xfrm>
          <a:off x="683568" y="4425486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r:id="rId5" imgW="1091726" imgH="431613" progId="Equation.3">
                  <p:embed/>
                </p:oleObj>
              </mc:Choice>
              <mc:Fallback>
                <p:oleObj r:id="rId5" imgW="1091726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425486"/>
                        <a:ext cx="2133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27458AAD-D9A4-47F9-BC28-AEE8B9B18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763383"/>
              </p:ext>
            </p:extLst>
          </p:nvPr>
        </p:nvGraphicFramePr>
        <p:xfrm>
          <a:off x="3816350" y="4269138"/>
          <a:ext cx="53276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r:id="rId7" imgW="3562350" imgH="1443038" progId="MSDraw">
                  <p:embed/>
                </p:oleObj>
              </mc:Choice>
              <mc:Fallback>
                <p:oleObj r:id="rId7" imgW="3562350" imgH="1443038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4269138"/>
                        <a:ext cx="53276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559608-25FF-4F57-AE29-2290E3F98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726"/>
            <a:ext cx="869340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因绕组的电阻值与温度有关，计算所得电阻还必须换算到</a:t>
            </a:r>
            <a:r>
              <a:rPr kumimoji="0" lang="en-GB" altLang="zh-CN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GB</a:t>
            </a: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规定工作温度：</a:t>
            </a:r>
            <a:endParaRPr kumimoji="0" lang="zh-CN" altLang="en-GB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56DDBE3-176C-45B3-ABA5-51F674A16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41" y="2059394"/>
            <a:ext cx="9161482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【</a:t>
            </a: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变压器的短路损耗主要是铜耗，因为这时电压很低，励磁损耗很小，励磁支路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阻抗远大于其它支路，励磁支路影响可忽略</a:t>
            </a:r>
            <a:r>
              <a:rPr kumimoji="0" lang="en-GB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】</a:t>
            </a:r>
            <a:endParaRPr kumimoji="0" lang="en-GB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通过实验可以得到对应一次侧的总串联阻抗，</a:t>
            </a: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进一步近似计算</a:t>
            </a: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，可将阻抗分配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给两侧每个元件。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变压器短路电压（重要运行参数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：二次侧电路电流达额定值时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的一次侧</a:t>
            </a:r>
            <a:r>
              <a:rPr kumimoji="0" lang="zh-CN" alt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电压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（阻抗电压）</a:t>
            </a:r>
            <a:endParaRPr kumimoji="0" lang="zh-CN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</a:t>
            </a:r>
            <a:endParaRPr kumimoji="0" lang="zh-CN" alt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55BBD0-78FF-489B-947D-308A6C31D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638" y="6421788"/>
            <a:ext cx="6183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形等值电路的另一种形式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【</a:t>
            </a:r>
            <a:r>
              <a:rPr kumimoji="0" lang="zh-CN" altLang="en-GB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国外教材采用</a:t>
            </a: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】</a:t>
            </a:r>
            <a:endParaRPr kumimoji="0" lang="en-GB" altLang="zh-CN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1D0D745-EF0A-4BC9-B596-413E562324AA}"/>
              </a:ext>
            </a:extLst>
          </p:cNvPr>
          <p:cNvSpPr txBox="1"/>
          <p:nvPr/>
        </p:nvSpPr>
        <p:spPr>
          <a:xfrm>
            <a:off x="899592" y="908720"/>
            <a:ext cx="79928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变压器运行特性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〖阅读〗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外特性与电压调整率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负载运行时，负载阻抗一定，二次侧输出电压与输出电流的关系以及输出电压的相对变化。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sz="2400" kern="100" dirty="0" smtClean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zh-CN" sz="2400" kern="100" dirty="0" smtClean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效率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特性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效率随负载有功功率变化</a:t>
            </a:r>
            <a:r>
              <a:rPr lang="zh-CN" altLang="zh-CN" sz="2400" kern="100" dirty="0" smtClean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关系</a:t>
            </a:r>
            <a:r>
              <a:rPr lang="zh-CN" altLang="en-US" sz="2400" kern="100" dirty="0" smtClean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，输出输入有功功率比值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5EE8980-3612-4FAA-8910-CB3702FE0A99}"/>
              </a:ext>
            </a:extLst>
          </p:cNvPr>
          <p:cNvSpPr txBox="1"/>
          <p:nvPr/>
        </p:nvSpPr>
        <p:spPr>
          <a:xfrm>
            <a:off x="1043608" y="3681168"/>
            <a:ext cx="78488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变压器原理理解：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磁势平衡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---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等效为原副方磁链相互作用维持磁路励磁磁链不随负载变化，反映功率传输的平衡关系。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负载表达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---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传输能量可以由等效的负载阻抗变化调节。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电势平衡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---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磁链变化的电磁感应定律结果形成一次、二次侧独立的电势平衡</a:t>
            </a:r>
            <a:r>
              <a:rPr lang="zh-CN" altLang="zh-CN" sz="2400" kern="100" dirty="0" smtClean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 kern="100" dirty="0" smtClean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交流电和闭合铁芯磁路的结合，实现能量无接触传输。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5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4515C8C-3A72-466B-BE87-5637B00FC014}"/>
              </a:ext>
            </a:extLst>
          </p:cNvPr>
          <p:cNvSpPr txBox="1"/>
          <p:nvPr/>
        </p:nvSpPr>
        <p:spPr>
          <a:xfrm>
            <a:off x="971600" y="1196752"/>
            <a:ext cx="76328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思考题：</a:t>
            </a:r>
            <a:endParaRPr lang="en-US" altLang="zh-CN" sz="28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en-US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变压器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型等效等值电路的建立基础是什么？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（功率平衡）经过何种处理如何得到的？（副方阻抗变换）它的意义是什么？（统一电路表达）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一次侧电流的等效分解如何理解？（建立磁场、传输负载功率）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单相变压器</a:t>
            </a:r>
            <a:r>
              <a:rPr lang="zh-CN" altLang="zh-CN" sz="2800" kern="100" dirty="0" smtClean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800" kern="100" dirty="0" smtClean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磁路、</a:t>
            </a:r>
            <a:r>
              <a:rPr lang="zh-CN" altLang="zh-CN" sz="2800" kern="100" dirty="0" smtClean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磁通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、磁势有什么特征？（交变脉振）在复平面上如何表达？（相位、幅值）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0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4C855AA8-7E69-4147-9F5B-B96070258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89418"/>
              </p:ext>
            </p:extLst>
          </p:nvPr>
        </p:nvGraphicFramePr>
        <p:xfrm>
          <a:off x="0" y="2464285"/>
          <a:ext cx="3995936" cy="114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r:id="rId3" imgW="2197100" imgH="635000" progId="Equation.3">
                  <p:embed/>
                </p:oleObj>
              </mc:Choice>
              <mc:Fallback>
                <p:oleObj r:id="rId3" imgW="21971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64285"/>
                        <a:ext cx="3995936" cy="11409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6D505E62-7335-4C7C-A2EE-A68ADBC41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425640"/>
              </p:ext>
            </p:extLst>
          </p:nvPr>
        </p:nvGraphicFramePr>
        <p:xfrm>
          <a:off x="0" y="3620666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r:id="rId5" imgW="139700" imgH="139700" progId="Equation.3">
                  <p:embed/>
                </p:oleObj>
              </mc:Choice>
              <mc:Fallback>
                <p:oleObj r:id="rId5" imgW="139700" imgH="13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20666"/>
                        <a:ext cx="29845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9F85C813-56FA-4050-9804-52B07163B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658665"/>
              </p:ext>
            </p:extLst>
          </p:nvPr>
        </p:nvGraphicFramePr>
        <p:xfrm>
          <a:off x="143844" y="4319847"/>
          <a:ext cx="32321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r:id="rId7" imgW="1688367" imgH="444307" progId="Equation.3">
                  <p:embed/>
                </p:oleObj>
              </mc:Choice>
              <mc:Fallback>
                <p:oleObj r:id="rId7" imgW="1688367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44" y="4319847"/>
                        <a:ext cx="32321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E53DD919-ABFB-4656-9981-F5CE25F1E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97702"/>
              </p:ext>
            </p:extLst>
          </p:nvPr>
        </p:nvGraphicFramePr>
        <p:xfrm>
          <a:off x="3604707" y="4519102"/>
          <a:ext cx="391229" cy="48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r:id="rId9" imgW="177646" imgH="228402" progId="Equation.3">
                  <p:embed/>
                </p:oleObj>
              </mc:Choice>
              <mc:Fallback>
                <p:oleObj r:id="rId9" imgW="177646" imgH="2284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707" y="4519102"/>
                        <a:ext cx="391229" cy="489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4B490BD-B4C4-4093-A7B0-18FD55E3F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94624"/>
              </p:ext>
            </p:extLst>
          </p:nvPr>
        </p:nvGraphicFramePr>
        <p:xfrm>
          <a:off x="4391025" y="1849859"/>
          <a:ext cx="475297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r:id="rId11" imgW="2468563" imgH="1133475" progId="MSDraw">
                  <p:embed/>
                </p:oleObj>
              </mc:Choice>
              <mc:Fallback>
                <p:oleObj r:id="rId11" imgW="2468563" imgH="1133475" progId="MSDraw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1849859"/>
                        <a:ext cx="4752975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CAB01A7-8C34-4A1B-8696-89600C85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3939"/>
            <a:ext cx="81115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〖使用常识〗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变压器空载合闸时的过电流现象〖非正弦稳态〗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Problem of Current Inrush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71D548-15AD-4BD7-9D96-C8165BAE8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8250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合闸瞬时，一次侧近似有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57F38C4-855F-4D9D-8246-78865D38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34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AB3B048-B3B0-4D32-9552-55374093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52" y="3503616"/>
            <a:ext cx="58112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变压器接通时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(t=0)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决定电压瞬时值的角度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解之，得：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7A089F3-D58C-4920-9C6F-62A92A4C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890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405F84B-5158-4A8B-9901-CEF67CD2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47890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由初始条件决定。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EDECA01D-77D6-48EF-9D39-5BF2DE290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08631"/>
              </p:ext>
            </p:extLst>
          </p:nvPr>
        </p:nvGraphicFramePr>
        <p:xfrm>
          <a:off x="4153811" y="5005016"/>
          <a:ext cx="3078998" cy="815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r:id="rId13" imgW="1663700" imgH="431800" progId="Equation.3">
                  <p:embed/>
                </p:oleObj>
              </mc:Choice>
              <mc:Fallback>
                <p:oleObj r:id="rId13" imgW="16637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811" y="5005016"/>
                        <a:ext cx="3078998" cy="815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9D5AED18-7238-42F8-867A-E0FECEEAF6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496349"/>
              </p:ext>
            </p:extLst>
          </p:nvPr>
        </p:nvGraphicFramePr>
        <p:xfrm>
          <a:off x="1056479" y="5494336"/>
          <a:ext cx="19748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r:id="rId15" imgW="965200" imgH="431800" progId="Equation.3">
                  <p:embed/>
                </p:oleObj>
              </mc:Choice>
              <mc:Fallback>
                <p:oleObj r:id="rId15" imgW="9652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479" y="5494336"/>
                        <a:ext cx="19748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39F64D90-8630-4F6B-A068-E06AEAAE5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603881"/>
              </p:ext>
            </p:extLst>
          </p:nvPr>
        </p:nvGraphicFramePr>
        <p:xfrm>
          <a:off x="3059928" y="6099904"/>
          <a:ext cx="5830447" cy="75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r:id="rId17" imgW="3365500" imgH="431800" progId="Equation.3">
                  <p:embed/>
                </p:oleObj>
              </mc:Choice>
              <mc:Fallback>
                <p:oleObj r:id="rId17" imgW="33655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928" y="6099904"/>
                        <a:ext cx="5830447" cy="758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2567343-3D51-4429-93E6-2BC1B8B20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0" y="5131096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设合闸前变压器无剩磁，则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0CD8E9-1DE3-4EBB-99FC-64D30380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0" y="5640473"/>
            <a:ext cx="3493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解得：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50AFC91-5BAE-4CB0-B434-AD72D276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284" y="63329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因此：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3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9A5E166F-3221-4DC5-86B3-6321E6BAE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87703"/>
              </p:ext>
            </p:extLst>
          </p:nvPr>
        </p:nvGraphicFramePr>
        <p:xfrm>
          <a:off x="2051720" y="1108793"/>
          <a:ext cx="756692" cy="71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r:id="rId3" imgW="418918" imgH="393529" progId="Equation.3">
                  <p:embed/>
                </p:oleObj>
              </mc:Choice>
              <mc:Fallback>
                <p:oleObj r:id="rId3" imgW="41891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108793"/>
                        <a:ext cx="756692" cy="716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3216C5CF-3490-4029-9568-3A0C1C2CA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27430"/>
              </p:ext>
            </p:extLst>
          </p:nvPr>
        </p:nvGraphicFramePr>
        <p:xfrm>
          <a:off x="3942080" y="1025559"/>
          <a:ext cx="400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r:id="rId5" imgW="1993900" imgH="393700" progId="Equation.3">
                  <p:embed/>
                </p:oleObj>
              </mc:Choice>
              <mc:Fallback>
                <p:oleObj r:id="rId5" imgW="19939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080" y="1025559"/>
                        <a:ext cx="40005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B3ADC221-D1BF-4465-848C-628C04C3C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459918"/>
              </p:ext>
            </p:extLst>
          </p:nvPr>
        </p:nvGraphicFramePr>
        <p:xfrm>
          <a:off x="2015928" y="2009155"/>
          <a:ext cx="773258" cy="361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r:id="rId7" imgW="380670" imgH="177646" progId="Equation.3">
                  <p:embed/>
                </p:oleObj>
              </mc:Choice>
              <mc:Fallback>
                <p:oleObj r:id="rId7" imgW="380670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28" y="2009155"/>
                        <a:ext cx="773258" cy="361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488B4474-B7DC-448B-80C1-E5DFB94D4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27140"/>
              </p:ext>
            </p:extLst>
          </p:nvPr>
        </p:nvGraphicFramePr>
        <p:xfrm>
          <a:off x="3942080" y="1949057"/>
          <a:ext cx="2628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r:id="rId9" imgW="1129810" imgH="215806" progId="Equation.3">
                  <p:embed/>
                </p:oleObj>
              </mc:Choice>
              <mc:Fallback>
                <p:oleObj r:id="rId9" imgW="112981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080" y="1949057"/>
                        <a:ext cx="26289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381EB05-D6D7-4DEC-981E-8D846AC51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665157"/>
              </p:ext>
            </p:extLst>
          </p:nvPr>
        </p:nvGraphicFramePr>
        <p:xfrm>
          <a:off x="4127611" y="2496820"/>
          <a:ext cx="679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r:id="rId11" imgW="291847" imgH="215713" progId="Equation.3">
                  <p:embed/>
                </p:oleObj>
              </mc:Choice>
              <mc:Fallback>
                <p:oleObj r:id="rId11" imgW="291847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611" y="2496820"/>
                        <a:ext cx="679450" cy="5080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B759ACE0-5CE5-4812-B38D-33992DF1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935673"/>
              </p:ext>
            </p:extLst>
          </p:nvPr>
        </p:nvGraphicFramePr>
        <p:xfrm>
          <a:off x="304174" y="2929942"/>
          <a:ext cx="10858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r:id="rId13" imgW="545863" imgH="444307" progId="Equation.3">
                  <p:embed/>
                </p:oleObj>
              </mc:Choice>
              <mc:Fallback>
                <p:oleObj r:id="rId13" imgW="545863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74" y="2929942"/>
                        <a:ext cx="10858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E2108B66-6ABF-40B8-A51C-D916BEC61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068219"/>
              </p:ext>
            </p:extLst>
          </p:nvPr>
        </p:nvGraphicFramePr>
        <p:xfrm>
          <a:off x="3059832" y="4088729"/>
          <a:ext cx="6413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r:id="rId15" imgW="291847" imgH="215713" progId="Equation.3">
                  <p:embed/>
                </p:oleObj>
              </mc:Choice>
              <mc:Fallback>
                <p:oleObj r:id="rId15" imgW="291847" imgH="2157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88729"/>
                        <a:ext cx="6413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9F06166-7EC4-4817-9CCB-4989BBB8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32128"/>
            <a:ext cx="37625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考虑两种极端情况：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若合闸时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则有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58BBC3B-AEF7-46DF-8C9F-4068D8AA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7" y="1635585"/>
            <a:ext cx="37625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无瞬变过渡过程。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若合闸时       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0EF250D-EA70-4966-BE1B-D26155C0B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61" y="25361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瞬态主磁通将从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开始增加到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6A3A846-F4A3-4876-8262-499D22BF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422" y="2533941"/>
            <a:ext cx="4083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以上分析忽略了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，实际在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474808-D0F3-43A8-A67D-4693CF81C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718372"/>
            <a:ext cx="89562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变压器在正常运行下，主磁通已经较为饱和，在最不利的合闸情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况中，主磁通将达到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使铁心饱和非常严重，励磁电流数值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很大，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可达到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倍的额定电流，是稳态励磁电流值的近百倍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9ADA535-8FA9-4AE4-A16E-25BD8D765780}"/>
              </a:ext>
            </a:extLst>
          </p:cNvPr>
          <p:cNvSpPr txBox="1"/>
          <p:nvPr/>
        </p:nvSpPr>
        <p:spPr>
          <a:xfrm>
            <a:off x="1390024" y="3133906"/>
            <a:ext cx="7862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决定的衰减过程结束后，变压器可过渡到正弦稳态运行。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6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4FE5457-C754-4C14-8DB8-6B46559A9368}"/>
              </a:ext>
            </a:extLst>
          </p:cNvPr>
          <p:cNvSpPr txBox="1"/>
          <p:nvPr/>
        </p:nvSpPr>
        <p:spPr>
          <a:xfrm>
            <a:off x="575556" y="908720"/>
            <a:ext cx="79928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此电流脉冲在绕组电阻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kern="10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铜耗作用下会很快衰减，一般小变压器几个周波即达稳定。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对变压器无直接危险，但能引起一次侧过电流保护跳闸。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三相变压器合闸时，总有一相会有较大的合闸电流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对电网产生的电流冲击干扰可能影响其它电子设备的正常运行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FE7AA521-2200-402C-821F-3A92E0026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41300"/>
              </p:ext>
            </p:extLst>
          </p:nvPr>
        </p:nvGraphicFramePr>
        <p:xfrm>
          <a:off x="107504" y="3416660"/>
          <a:ext cx="4683195" cy="296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r:id="rId3" imgW="3548063" imgH="2247900" progId="MSDraw">
                  <p:embed/>
                </p:oleObj>
              </mc:Choice>
              <mc:Fallback>
                <p:oleObj r:id="rId3" imgW="3548063" imgH="2247900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16660"/>
                        <a:ext cx="4683195" cy="2960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" name="Picture 1">
            <a:extLst>
              <a:ext uri="{FF2B5EF4-FFF2-40B4-BE49-F238E27FC236}">
                <a16:creationId xmlns:a16="http://schemas.microsoft.com/office/drawing/2014/main" xmlns="" id="{D4026681-04D5-4BC8-A8EA-50F80E7C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37336"/>
            <a:ext cx="3796176" cy="262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2CC253C-5224-473A-A252-D1AC1002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6837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4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C5B77EB4-A526-44B0-A47C-56896633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66499"/>
              </p:ext>
            </p:extLst>
          </p:nvPr>
        </p:nvGraphicFramePr>
        <p:xfrm>
          <a:off x="0" y="1526516"/>
          <a:ext cx="3995936" cy="75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r:id="rId3" imgW="1701800" imgH="317500" progId="Equation.DSMT4">
                  <p:embed/>
                </p:oleObj>
              </mc:Choice>
              <mc:Fallback>
                <p:oleObj r:id="rId3" imgW="1701800" imgH="317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6516"/>
                        <a:ext cx="3995936" cy="750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1010C83-0E38-4045-9C3E-AD8650529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029170"/>
              </p:ext>
            </p:extLst>
          </p:nvPr>
        </p:nvGraphicFramePr>
        <p:xfrm>
          <a:off x="250824" y="2337197"/>
          <a:ext cx="2232943" cy="94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r:id="rId5" imgW="1002865" imgH="418918" progId="Equation.DSMT4">
                  <p:embed/>
                </p:oleObj>
              </mc:Choice>
              <mc:Fallback>
                <p:oleObj r:id="rId5" imgW="1002865" imgH="418918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2337197"/>
                        <a:ext cx="2232943" cy="942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E549312-F68D-4DEB-9CD3-C8A0D554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95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：变压器的频率特性</a:t>
            </a:r>
            <a:endParaRPr kumimoji="0" lang="zh-CN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445CAD1-5340-4F72-9144-DCE52847F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68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B842A5-B07E-4D62-A90E-8583AACF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331874"/>
            <a:ext cx="87206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60Hz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的变压器用于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50Hz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时，一次侧电压必须相应降低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否则磁通将过饱和造成励磁电流过大，显著降低变压器效率，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变压器不能输出额定功率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50Hz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变压器用于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60Hz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时，只要不引起绝缘问题，可以将一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次侧电压提高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20%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。但相应铁耗（磁滞涡流损耗）会增加，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心发热增加，变压器效率会降低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4CEEC604-7489-49D3-94E7-1C04EEAB6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68269"/>
              </p:ext>
            </p:extLst>
          </p:nvPr>
        </p:nvGraphicFramePr>
        <p:xfrm>
          <a:off x="0" y="2393421"/>
          <a:ext cx="588645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r:id="rId3" imgW="4597400" imgH="1809750" progId="MSDraw">
                  <p:embed/>
                </p:oleObj>
              </mc:Choice>
              <mc:Fallback>
                <p:oleObj r:id="rId3" imgW="4597400" imgH="1809750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93421"/>
                        <a:ext cx="588645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70DE4D1-31A9-47D8-96D1-0269349A0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371017"/>
              </p:ext>
            </p:extLst>
          </p:nvPr>
        </p:nvGraphicFramePr>
        <p:xfrm>
          <a:off x="3275856" y="4823253"/>
          <a:ext cx="5003293" cy="215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5" imgW="2947988" imgH="1263650" progId="MSDraw">
                  <p:embed/>
                </p:oleObj>
              </mc:Choice>
              <mc:Fallback>
                <p:oleObj r:id="rId5" imgW="2947988" imgH="1263650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823253"/>
                        <a:ext cx="5003293" cy="2154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7" name="imgPicture" descr="https://gss1.bdstatic.com/-vo3dSag_xI4khGkpoWK1HF6hhy/baike/c0%3Dbaike80%2C5%2C5%2C80%2C26/sign=c89bb6ce41166d222c7a1dc6274a6292/48540923dd54564e0f38d53cb1de9c82d1584f51.jpg">
            <a:extLst>
              <a:ext uri="{FF2B5EF4-FFF2-40B4-BE49-F238E27FC236}">
                <a16:creationId xmlns:a16="http://schemas.microsoft.com/office/drawing/2014/main" xmlns="" id="{E02C08C8-AA71-4F57-949D-2723EDB1D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90" y="2400728"/>
            <a:ext cx="2697163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76171F9-E52D-4590-B845-2B3009F1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01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C665408-549B-480F-8034-FB7160DD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713"/>
            <a:ext cx="9144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3515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三相变压器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一、三相变压器的磁路</a:t>
            </a:r>
            <a:endParaRPr lang="en-US" altLang="zh-CN" sz="600" dirty="0"/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、三相组式：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磁路彼此独立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。若一次侧三相电压对称，各相主磁通必然对称，各相空载电流也对称。单相分析方法仍适用。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351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EE19C35-F8AD-4AE7-81AA-D2906A73E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540" y="4608960"/>
            <a:ext cx="6708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三相心式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三相磁路彼此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联系，仍属独立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5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D3F27E3F-F0E3-4026-8FE2-29245EBC3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99765"/>
              </p:ext>
            </p:extLst>
          </p:nvPr>
        </p:nvGraphicFramePr>
        <p:xfrm>
          <a:off x="1835696" y="850120"/>
          <a:ext cx="1656184" cy="40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3" imgW="736280" imgH="177723" progId="Equation.3">
                  <p:embed/>
                </p:oleObj>
              </mc:Choice>
              <mc:Fallback>
                <p:oleObj r:id="rId3" imgW="736280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850120"/>
                        <a:ext cx="1656184" cy="404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83A3EDF8-5C42-4F59-9316-8CD6243B8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95356"/>
              </p:ext>
            </p:extLst>
          </p:nvPr>
        </p:nvGraphicFramePr>
        <p:xfrm>
          <a:off x="5063141" y="1386786"/>
          <a:ext cx="288032" cy="466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5" imgW="126835" imgH="202936" progId="Equation.2">
                  <p:embed/>
                </p:oleObj>
              </mc:Choice>
              <mc:Fallback>
                <p:oleObj r:id="rId5" imgW="126835" imgH="202936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141" y="1386786"/>
                        <a:ext cx="288032" cy="466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432D70C1-D91D-41CA-BC92-45E1A612B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6153"/>
              </p:ext>
            </p:extLst>
          </p:nvPr>
        </p:nvGraphicFramePr>
        <p:xfrm>
          <a:off x="24566" y="2003946"/>
          <a:ext cx="322848" cy="49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7" imgW="126835" imgH="202936" progId="Equation.2">
                  <p:embed/>
                </p:oleObj>
              </mc:Choice>
              <mc:Fallback>
                <p:oleObj r:id="rId7" imgW="126835" imgH="202936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6" y="2003946"/>
                        <a:ext cx="322848" cy="498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61649F5F-2807-4D19-B0B4-15D4DCB2D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39546"/>
              </p:ext>
            </p:extLst>
          </p:nvPr>
        </p:nvGraphicFramePr>
        <p:xfrm>
          <a:off x="79420" y="2631813"/>
          <a:ext cx="464164" cy="7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8" imgW="228501" imgH="393529" progId="Equation.2">
                  <p:embed/>
                </p:oleObj>
              </mc:Choice>
              <mc:Fallback>
                <p:oleObj r:id="rId8" imgW="228501" imgH="393529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0" y="2631813"/>
                        <a:ext cx="464164" cy="78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3A33C72-F4C6-4E32-9EE8-2F0FC309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21606"/>
            <a:ext cx="19543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运动表达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0756C8-3958-4707-A0B2-C2B67C47C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627" y="982254"/>
            <a:ext cx="61013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变压器电势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：匝数为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的线圈环交链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，当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56AC9B5-91B2-475A-89C3-C25F7D1F4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046040"/>
            <a:ext cx="57759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变化时，线圈两端感生电势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的大小与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3939A93-7A44-461D-917D-2AA11C6A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050228"/>
            <a:ext cx="2167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6318F5-564C-4271-BAC7-DFB456C9A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05" y="2791730"/>
            <a:ext cx="450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成正比，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方向由楞次定律决定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5C68AAB-2446-461F-81F1-FD0440AF8233}"/>
              </a:ext>
            </a:extLst>
          </p:cNvPr>
          <p:cNvSpPr txBox="1"/>
          <p:nvPr/>
        </p:nvSpPr>
        <p:spPr>
          <a:xfrm>
            <a:off x="91264" y="3662208"/>
            <a:ext cx="5763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楞次定律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在变化磁场中线圈感应电势的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方向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总是使它推动的电流产生另一个磁场，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阻止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原有磁场的变化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AF1AD22B-7BD9-4D22-975C-B775AFD0B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87299"/>
              </p:ext>
            </p:extLst>
          </p:nvPr>
        </p:nvGraphicFramePr>
        <p:xfrm>
          <a:off x="5882378" y="2063184"/>
          <a:ext cx="3269036" cy="246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10" imgW="4580952" imgH="3457143" progId="MSPhotoEd.3">
                  <p:embed/>
                </p:oleObj>
              </mc:Choice>
              <mc:Fallback>
                <p:oleObj r:id="rId10" imgW="4580952" imgH="3457143" progId="MSPhotoEd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55281565-F820-4EE9-A034-A04AA4196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378" y="2063184"/>
                        <a:ext cx="3269036" cy="2466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5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F699176-B15F-42BB-8107-F3359FC6C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224"/>
            <a:ext cx="943239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在这种铁心结构的变压器中，任一瞬间某一相的磁通均以其他两相</a:t>
            </a:r>
            <a:endParaRPr kumimoji="0" lang="en-US" altLang="zh-CN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铁心为回路，因此各相磁路彼此相关联，但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不具有共同磁路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三相对称：单相分析适用于一个心柱绕组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剩余问题：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三相绕组的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方式对：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、输出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侧相位的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影响；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、感应电势波形；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、电耦合的作用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二、三相变压器绕组的联接方式（相位转换）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预备知识：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同名端及性质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，由于变压器高、低压绕组交链着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同一主磁通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，当某一瞬间高压绕组的某一端为正电位时，在低压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绕组上必有一个端点的电位也为正，则这两个对应的端点称为同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极性端，并在对应的端点上用符号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标出。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、注意：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绕组的极性只决定于绕组的绕向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，与绕组首、尾端的</a:t>
            </a:r>
            <a:endParaRPr kumimoji="0" lang="en-US" altLang="zh-CN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标志无关。</a:t>
            </a:r>
            <a:endParaRPr kumimoji="0" lang="en-US" altLang="zh-CN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规定绕组电动势的正方向为从首端指向末端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、若两绕组电流产生的磁通相加，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则定义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流入端为绕组的同名端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性质：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同名端上感应电势极性永远相同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CB0DBEF-CD06-4588-B91B-CA444D01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20" y="5653802"/>
            <a:ext cx="2167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1105AFD4-E2D9-49A6-9072-92F1A7671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55184"/>
              </p:ext>
            </p:extLst>
          </p:nvPr>
        </p:nvGraphicFramePr>
        <p:xfrm>
          <a:off x="6084168" y="2989008"/>
          <a:ext cx="288607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r:id="rId3" imgW="1397000" imgH="1044575" progId="MSDraw">
                  <p:embed/>
                </p:oleObj>
              </mc:Choice>
              <mc:Fallback>
                <p:oleObj r:id="rId3" imgW="1397000" imgH="1044575" progId="MSDraw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F0C4BBD3-BA39-4DFD-A085-5DB1B87E6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989008"/>
                        <a:ext cx="2886075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45B4FFC2-D28B-4EA7-B047-6948D38EB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76559"/>
              </p:ext>
            </p:extLst>
          </p:nvPr>
        </p:nvGraphicFramePr>
        <p:xfrm>
          <a:off x="4558281" y="575643"/>
          <a:ext cx="8826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r:id="rId5" imgW="482391" imgH="368140" progId="Equation.3">
                  <p:embed/>
                </p:oleObj>
              </mc:Choice>
              <mc:Fallback>
                <p:oleObj r:id="rId5" imgW="482391" imgH="3681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281" y="575643"/>
                        <a:ext cx="8826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44E67EAB-702D-4C26-B8F9-FACFEFCCC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79427"/>
              </p:ext>
            </p:extLst>
          </p:nvPr>
        </p:nvGraphicFramePr>
        <p:xfrm>
          <a:off x="3563888" y="1036183"/>
          <a:ext cx="90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r:id="rId7" imgW="482391" imgH="368140" progId="Equation.3">
                  <p:embed/>
                </p:oleObj>
              </mc:Choice>
              <mc:Fallback>
                <p:oleObj r:id="rId7" imgW="482391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036183"/>
                        <a:ext cx="9080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5908D6A7-A869-404E-A2AB-F4BD760A3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36341"/>
              </p:ext>
            </p:extLst>
          </p:nvPr>
        </p:nvGraphicFramePr>
        <p:xfrm>
          <a:off x="-37899" y="2989008"/>
          <a:ext cx="285115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r:id="rId8" imgW="1358900" imgH="1624013" progId="MSDraw">
                  <p:embed/>
                </p:oleObj>
              </mc:Choice>
              <mc:Fallback>
                <p:oleObj r:id="rId8" imgW="1358900" imgH="1624013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7899" y="2989008"/>
                        <a:ext cx="2851150" cy="341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2420A9F4-ED75-42CB-9F11-10F5801D9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949741"/>
              </p:ext>
            </p:extLst>
          </p:nvPr>
        </p:nvGraphicFramePr>
        <p:xfrm>
          <a:off x="3326381" y="3013389"/>
          <a:ext cx="24638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r:id="rId10" imgW="1358900" imgH="1879600" progId="MSDraw">
                  <p:embed/>
                </p:oleObj>
              </mc:Choice>
              <mc:Fallback>
                <p:oleObj r:id="rId10" imgW="1358900" imgH="1879600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381" y="3013389"/>
                        <a:ext cx="2463800" cy="341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F8A9BF67-5D3D-4B0F-8B2C-B45B0DB4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1" y="787078"/>
            <a:ext cx="6532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推论：若以同名端作参考点，则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同相；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3A1D170C-45DA-4C5A-BD73-A50DB642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" y="1244278"/>
            <a:ext cx="82233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若以异名端为参考点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的相位差为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度电角度。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1107C23E-5A8E-4400-B1E5-95822CEC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970" y="1678557"/>
            <a:ext cx="91566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、一相铁心柱上一、二次侧绕组的联接方式，当同一铁心柱上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高、低压绕组首端的极性相同时，其电动势相位相同，如图所示。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当首端极性不同时，高、低压绕组电动势相位相反，如图：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6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7D35C0D6-2E23-4708-9BC7-DAA713A6E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444595"/>
              </p:ext>
            </p:extLst>
          </p:nvPr>
        </p:nvGraphicFramePr>
        <p:xfrm>
          <a:off x="251520" y="908720"/>
          <a:ext cx="2232248" cy="286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r:id="rId3" imgW="1358900" imgH="1744663" progId="MSDraw">
                  <p:embed/>
                </p:oleObj>
              </mc:Choice>
              <mc:Fallback>
                <p:oleObj r:id="rId3" imgW="1358900" imgH="1744663" progId="MSDraw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901F38AD-2512-4CD1-A717-0E48031A3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08720"/>
                        <a:ext cx="2232248" cy="2868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652CE06B-2171-46BD-9382-0104C8DFF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286272"/>
              </p:ext>
            </p:extLst>
          </p:nvPr>
        </p:nvGraphicFramePr>
        <p:xfrm>
          <a:off x="3347864" y="880377"/>
          <a:ext cx="2304983" cy="269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r:id="rId5" imgW="1354138" imgH="1579563" progId="MSDraw">
                  <p:embed/>
                </p:oleObj>
              </mc:Choice>
              <mc:Fallback>
                <p:oleObj r:id="rId5" imgW="1354138" imgH="1579563" progId="MSDraw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15A9F972-2D16-4183-8528-A11DEDDA9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880377"/>
                        <a:ext cx="2304983" cy="2692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4BFD755-D197-49A2-9FCB-7DAF59E2A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09991"/>
              </p:ext>
            </p:extLst>
          </p:nvPr>
        </p:nvGraphicFramePr>
        <p:xfrm>
          <a:off x="428799" y="4345284"/>
          <a:ext cx="2699792" cy="226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r:id="rId7" imgW="1739900" imgH="1463675" progId="MSDraw">
                  <p:embed/>
                </p:oleObj>
              </mc:Choice>
              <mc:Fallback>
                <p:oleObj r:id="rId7" imgW="1739900" imgH="1463675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99" y="4345284"/>
                        <a:ext cx="2699792" cy="2269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92A5A4D-BDF2-44FD-B7E9-762FCCC54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96231"/>
              </p:ext>
            </p:extLst>
          </p:nvPr>
        </p:nvGraphicFramePr>
        <p:xfrm>
          <a:off x="3563888" y="4310052"/>
          <a:ext cx="2983948" cy="235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r:id="rId9" imgW="1893888" imgH="1487488" progId="MSDraw">
                  <p:embed/>
                </p:oleObj>
              </mc:Choice>
              <mc:Fallback>
                <p:oleObj r:id="rId9" imgW="1893888" imgH="1487488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310052"/>
                        <a:ext cx="2983948" cy="2350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FE3E8E09-40E0-4C2C-912B-EBE3C7B6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80" y="3799383"/>
            <a:ext cx="4823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三相变压器绕组的联接方式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993A7066-E568-4B5A-B945-63BB2AEE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7749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7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14CF9790-F2E1-4533-A3BF-307C201A0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15462"/>
              </p:ext>
            </p:extLst>
          </p:nvPr>
        </p:nvGraphicFramePr>
        <p:xfrm>
          <a:off x="251520" y="908720"/>
          <a:ext cx="300355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r:id="rId3" imgW="1560513" imgH="1255713" progId="MSDraw">
                  <p:embed/>
                </p:oleObj>
              </mc:Choice>
              <mc:Fallback>
                <p:oleObj r:id="rId3" imgW="1560513" imgH="1255713" progId="MSDraw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13D97D49-7E82-4972-8C8A-DB1CCFBCA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08720"/>
                        <a:ext cx="300355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E2AB23F6-A3DF-4026-95AE-0A9FEA7E2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32820"/>
              </p:ext>
            </p:extLst>
          </p:nvPr>
        </p:nvGraphicFramePr>
        <p:xfrm>
          <a:off x="3419872" y="930920"/>
          <a:ext cx="376555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r:id="rId5" imgW="2039938" imgH="1425575" progId="MSDraw">
                  <p:embed/>
                </p:oleObj>
              </mc:Choice>
              <mc:Fallback>
                <p:oleObj r:id="rId5" imgW="2039938" imgH="1425575" progId="MSDraw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522AED54-1E3E-4C0D-89C7-C0FDDE9D1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930920"/>
                        <a:ext cx="3765550" cy="264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A3E78922-D2BA-4F21-85B6-8BDE49FB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251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83911C13-F943-4643-B7DF-0B3E60C3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20" y="5121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EFCD1EB3-643E-4D84-97B7-4E2C4E61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153934"/>
            <a:ext cx="43236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主要：三角－星型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D,y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星－星型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Y,y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39B771EF-2DF3-40E3-AC42-DB4AB72F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947" y="4337090"/>
            <a:ext cx="51347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电位升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位图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D,y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联接：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变压器联接组别和电位升位图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对于不同的联接方式，一、二次侧线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A539A67E-A6C2-436E-88D8-AA465EDFE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114915"/>
              </p:ext>
            </p:extLst>
          </p:nvPr>
        </p:nvGraphicFramePr>
        <p:xfrm>
          <a:off x="5796136" y="2972356"/>
          <a:ext cx="3292784" cy="378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r:id="rId7" imgW="2301875" imgH="2640013" progId="MSDraw">
                  <p:embed/>
                </p:oleObj>
              </mc:Choice>
              <mc:Fallback>
                <p:oleObj r:id="rId7" imgW="2301875" imgH="2640013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972356"/>
                        <a:ext cx="3292784" cy="3788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1B160391-3701-4161-88AC-3A071E18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3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电势相互间的相位关系也不同。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电位升位图：判断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原副方线电势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相位关系。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3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C876AF41-FA67-452F-B8FF-F49BF556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9" y="735754"/>
            <a:ext cx="277400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方法：</a:t>
            </a:r>
            <a:endParaRPr kumimoji="0" lang="zh-CN" altLang="zh-CN" sz="6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eaLnBrk="0" hangingPunct="0"/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360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度相位按每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度分为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区，对应时钟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点。每相位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滞后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度，对应时钟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点。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表示由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电位升高，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比较一、二次侧对应线电势位置关系，得到联接组别。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35667AE-FA9C-405F-99AE-3084D8B56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67027"/>
              </p:ext>
            </p:extLst>
          </p:nvPr>
        </p:nvGraphicFramePr>
        <p:xfrm>
          <a:off x="1835696" y="2656212"/>
          <a:ext cx="374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r:id="rId3" imgW="241195" imgH="253890" progId="Equation.3">
                  <p:embed/>
                </p:oleObj>
              </mc:Choice>
              <mc:Fallback>
                <p:oleObj r:id="rId3" imgW="241195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656212"/>
                        <a:ext cx="3746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07AFC9F-93C6-4BC5-A16F-37F51F8A9BEC}"/>
              </a:ext>
            </a:extLst>
          </p:cNvPr>
          <p:cNvSpPr txBox="1"/>
          <p:nvPr/>
        </p:nvSpPr>
        <p:spPr>
          <a:xfrm>
            <a:off x="0" y="5229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作图（按照相序规定）</a:t>
            </a:r>
            <a:endParaRPr lang="zh-CN" altLang="zh-CN" sz="9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64E5F745-E261-4B5C-813D-11F19C93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695" y="2072667"/>
            <a:ext cx="6383059" cy="17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F2211AA9-2D9A-411C-AD72-4B782F5E8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557209"/>
              </p:ext>
            </p:extLst>
          </p:nvPr>
        </p:nvGraphicFramePr>
        <p:xfrm>
          <a:off x="2953695" y="815749"/>
          <a:ext cx="6346494" cy="606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r:id="rId5" imgW="4502150" imgH="4283075" progId="MSDraw">
                  <p:embed/>
                </p:oleObj>
              </mc:Choice>
              <mc:Fallback>
                <p:oleObj r:id="rId5" imgW="4502150" imgH="4283075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695" y="815749"/>
                        <a:ext cx="6346494" cy="6062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3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0375663-0021-4DE5-92D5-8F1F6A9F58E9}"/>
              </a:ext>
            </a:extLst>
          </p:cNvPr>
          <p:cNvSpPr txBox="1"/>
          <p:nvPr/>
        </p:nvSpPr>
        <p:spPr>
          <a:xfrm>
            <a:off x="179512" y="1700808"/>
            <a:ext cx="79208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algn="just"/>
            <a:r>
              <a:rPr lang="zh-CN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说明：标准三相正弦电压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相超前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120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度，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图中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UVW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顺时钟排列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，故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顺时钟</a:t>
            </a:r>
            <a:r>
              <a:rPr lang="zh-CN" altLang="zh-CN" sz="2400" b="1" kern="100" dirty="0">
                <a:solidFill>
                  <a:srgbClr val="FF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方向为相角滞后方向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algn="just"/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改变二次侧出线端相序标志和一、二次侧绕组联接方式，可构成</a:t>
            </a:r>
            <a:r>
              <a:rPr lang="en-US" altLang="zh-CN" sz="2400" b="1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D,y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接线的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种不同联接方式。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algn="just"/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将一次侧改相序：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尾－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头、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尾－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头、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尾－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头，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algn="just"/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可构成</a:t>
            </a:r>
            <a:r>
              <a:rPr lang="en-US" altLang="zh-CN" sz="2400" b="1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D,y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接线的另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种不同联接方式。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4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C7E9861C-3199-4B5A-84F8-75C4E7C62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016539"/>
              </p:ext>
            </p:extLst>
          </p:nvPr>
        </p:nvGraphicFramePr>
        <p:xfrm>
          <a:off x="6300192" y="994847"/>
          <a:ext cx="1828800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r:id="rId3" imgW="1106488" imgH="2640013" progId="MSDraw">
                  <p:embed/>
                </p:oleObj>
              </mc:Choice>
              <mc:Fallback>
                <p:oleObj r:id="rId3" imgW="1106488" imgH="2640013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994847"/>
                        <a:ext cx="1828800" cy="437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F25855E3-82D8-4ACF-A21C-F535D48B1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835595"/>
              </p:ext>
            </p:extLst>
          </p:nvPr>
        </p:nvGraphicFramePr>
        <p:xfrm>
          <a:off x="179512" y="1278905"/>
          <a:ext cx="513715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r:id="rId5" imgW="2349500" imgH="1971675" progId="MSDraw">
                  <p:embed/>
                </p:oleObj>
              </mc:Choice>
              <mc:Fallback>
                <p:oleObj r:id="rId5" imgW="2349500" imgH="1971675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78905"/>
                        <a:ext cx="5137150" cy="431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6D5BD88-35EE-400F-9A4E-1A5980100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80728"/>
            <a:ext cx="24631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239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Y,y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联接：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97F014C-35A9-4B4C-9BEA-DB952827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4" y="5823183"/>
            <a:ext cx="8208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采用不同的联接方式，可实现一、二次侧电动势相位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360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度范围内以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度级差的有级调节。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1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48790896-F496-48BE-A0FD-6A2FA77A3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584516"/>
              </p:ext>
            </p:extLst>
          </p:nvPr>
        </p:nvGraphicFramePr>
        <p:xfrm>
          <a:off x="323528" y="1916832"/>
          <a:ext cx="3314700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r:id="rId3" imgW="1935163" imgH="2640013" progId="MSDraw">
                  <p:embed/>
                </p:oleObj>
              </mc:Choice>
              <mc:Fallback>
                <p:oleObj r:id="rId3" imgW="1935163" imgH="2640013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3314700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3DE39AD5-5327-43F9-A952-A01597DE2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030849"/>
              </p:ext>
            </p:extLst>
          </p:nvPr>
        </p:nvGraphicFramePr>
        <p:xfrm>
          <a:off x="3995936" y="1772816"/>
          <a:ext cx="451485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r:id="rId5" imgW="2182813" imgH="2155825" progId="MSDraw">
                  <p:embed/>
                </p:oleObj>
              </mc:Choice>
              <mc:Fallback>
                <p:oleObj r:id="rId5" imgW="2182813" imgH="2155825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772816"/>
                        <a:ext cx="4514850" cy="448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DEB999D-3B0A-4873-8A2C-0EABB768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5838"/>
            <a:ext cx="87484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一、二次侧的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相序必须同为正相序或同为逆相序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相序不一致的后果：造成相位错乱。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D23B501D-DA10-4941-B658-3F4291B04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5715"/>
              </p:ext>
            </p:extLst>
          </p:nvPr>
        </p:nvGraphicFramePr>
        <p:xfrm>
          <a:off x="107504" y="1437928"/>
          <a:ext cx="30416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r:id="rId3" imgW="1925638" imgH="2654300" progId="MSDraw">
                  <p:embed/>
                </p:oleObj>
              </mc:Choice>
              <mc:Fallback>
                <p:oleObj r:id="rId3" imgW="1925638" imgH="2654300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37928"/>
                        <a:ext cx="3041650" cy="421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2F67C1B7-2F88-4F13-883A-E3A79EE19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226430"/>
              </p:ext>
            </p:extLst>
          </p:nvPr>
        </p:nvGraphicFramePr>
        <p:xfrm>
          <a:off x="3327400" y="1742728"/>
          <a:ext cx="24892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r:id="rId5" imgW="1420813" imgH="2054225" progId="MSDraw">
                  <p:embed/>
                </p:oleObj>
              </mc:Choice>
              <mc:Fallback>
                <p:oleObj r:id="rId5" imgW="1420813" imgH="2054225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1742728"/>
                        <a:ext cx="2489200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1F359D4F-FBAF-494F-852C-D4A5A95B6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1079"/>
              </p:ext>
            </p:extLst>
          </p:nvPr>
        </p:nvGraphicFramePr>
        <p:xfrm>
          <a:off x="6228184" y="1742728"/>
          <a:ext cx="2489200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r:id="rId7" imgW="1435100" imgH="2181225" progId="MSDraw">
                  <p:embed/>
                </p:oleObj>
              </mc:Choice>
              <mc:Fallback>
                <p:oleObj r:id="rId7" imgW="1435100" imgH="2181225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742728"/>
                        <a:ext cx="2489200" cy="379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DCB8C8C-77B7-40EB-80A2-1CF96C79E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807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讨论：逆相排列问题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2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C5C206D2-0545-46DF-8F9F-54EADB3D1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61393"/>
              </p:ext>
            </p:extLst>
          </p:nvPr>
        </p:nvGraphicFramePr>
        <p:xfrm>
          <a:off x="380853" y="912649"/>
          <a:ext cx="1107256" cy="270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r:id="rId3" imgW="1092200" imgH="2663825" progId="MSDraw">
                  <p:embed/>
                </p:oleObj>
              </mc:Choice>
              <mc:Fallback>
                <p:oleObj r:id="rId3" imgW="1092200" imgH="2663825" progId="MSDraw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53" y="912649"/>
                        <a:ext cx="1107256" cy="2709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578892D5-5CA3-4FD1-B544-661B849F6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129008"/>
              </p:ext>
            </p:extLst>
          </p:nvPr>
        </p:nvGraphicFramePr>
        <p:xfrm>
          <a:off x="1787672" y="865492"/>
          <a:ext cx="1416050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r:id="rId5" imgW="1044575" imgH="2084388" progId="MSDraw">
                  <p:embed/>
                </p:oleObj>
              </mc:Choice>
              <mc:Fallback>
                <p:oleObj r:id="rId5" imgW="1044575" imgH="2084388" progId="MSDraw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672" y="865492"/>
                        <a:ext cx="1416050" cy="282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885C457D-6E0C-47CE-BC65-56A8D3CE9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2074"/>
              </p:ext>
            </p:extLst>
          </p:nvPr>
        </p:nvGraphicFramePr>
        <p:xfrm>
          <a:off x="3759826" y="943098"/>
          <a:ext cx="1091529" cy="267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r:id="rId7" imgW="1092200" imgH="2663825" progId="MSDraw">
                  <p:embed/>
                </p:oleObj>
              </mc:Choice>
              <mc:Fallback>
                <p:oleObj r:id="rId7" imgW="1092200" imgH="2663825" progId="MSDraw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826" y="943098"/>
                        <a:ext cx="1091529" cy="267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56D3A138-7F90-4A7E-98C5-B067D431B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37925"/>
              </p:ext>
            </p:extLst>
          </p:nvPr>
        </p:nvGraphicFramePr>
        <p:xfrm>
          <a:off x="5796136" y="594410"/>
          <a:ext cx="26162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r:id="rId9" imgW="1930400" imgH="2249488" progId="MSDraw">
                  <p:embed/>
                </p:oleObj>
              </mc:Choice>
              <mc:Fallback>
                <p:oleObj r:id="rId9" imgW="1930400" imgH="2249488" progId="MSDraw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94410"/>
                        <a:ext cx="26162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CF4FBA38-F670-4A53-B165-64F72979D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5022"/>
              </p:ext>
            </p:extLst>
          </p:nvPr>
        </p:nvGraphicFramePr>
        <p:xfrm>
          <a:off x="480082" y="3728917"/>
          <a:ext cx="1269267" cy="303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r:id="rId11" imgW="1130300" imgH="2687638" progId="MSDraw">
                  <p:embed/>
                </p:oleObj>
              </mc:Choice>
              <mc:Fallback>
                <p:oleObj r:id="rId11" imgW="1130300" imgH="2687638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82" y="3728917"/>
                        <a:ext cx="1269267" cy="3033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540BD058-BF2E-4FD8-97E4-722257747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01133"/>
              </p:ext>
            </p:extLst>
          </p:nvPr>
        </p:nvGraphicFramePr>
        <p:xfrm>
          <a:off x="2067853" y="3862993"/>
          <a:ext cx="178435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r:id="rId13" imgW="1317625" imgH="2114550" progId="MSDraw">
                  <p:embed/>
                </p:oleObj>
              </mc:Choice>
              <mc:Fallback>
                <p:oleObj r:id="rId13" imgW="1317625" imgH="2114550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853" y="3862993"/>
                        <a:ext cx="1784350" cy="287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8F125772-1484-4D4F-AA02-7F2A6A78FB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958076"/>
              </p:ext>
            </p:extLst>
          </p:nvPr>
        </p:nvGraphicFramePr>
        <p:xfrm>
          <a:off x="4182585" y="3642410"/>
          <a:ext cx="13081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r:id="rId15" imgW="1092200" imgH="2663825" progId="MSDraw">
                  <p:embed/>
                </p:oleObj>
              </mc:Choice>
              <mc:Fallback>
                <p:oleObj r:id="rId15" imgW="1092200" imgH="2663825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585" y="3642410"/>
                        <a:ext cx="130810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B0475C45-2F53-4057-B225-E71959FB2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05634"/>
              </p:ext>
            </p:extLst>
          </p:nvPr>
        </p:nvGraphicFramePr>
        <p:xfrm>
          <a:off x="6012160" y="3813860"/>
          <a:ext cx="15748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r:id="rId17" imgW="1162050" imgH="2235200" progId="MSDraw">
                  <p:embed/>
                </p:oleObj>
              </mc:Choice>
              <mc:Fallback>
                <p:oleObj r:id="rId17" imgW="1162050" imgH="2235200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813860"/>
                        <a:ext cx="1574800" cy="302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7F678AF-984E-4472-BE97-64F8FC16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481" y="4082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Y,d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FB6FD65-749A-4CE4-8C9D-0F2E4158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360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1690A3-BC79-4171-B7A3-982BACB8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561" y="3522563"/>
            <a:ext cx="1612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D,d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4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754543B-2633-4912-ADB0-89AB1A9C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720"/>
            <a:ext cx="724589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4-1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变压器基本工作原理、结构与额定数据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理想变压器的运行原理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6B973134-1DCE-4DFC-BB78-18654EF0D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27742"/>
              </p:ext>
            </p:extLst>
          </p:nvPr>
        </p:nvGraphicFramePr>
        <p:xfrm>
          <a:off x="971600" y="2098727"/>
          <a:ext cx="39878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1282700" imgH="457200" progId="Equation.2">
                  <p:embed/>
                </p:oleObj>
              </mc:Choice>
              <mc:Fallback>
                <p:oleObj r:id="rId4" imgW="1282700" imgH="45720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98727"/>
                        <a:ext cx="3987800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D012E-EFC2-4FFF-8CAD-FA0E3638D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2" y="3789040"/>
            <a:ext cx="82285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变压器：它利用电磁感应原理将一种电压、电流的交流电能</a:t>
            </a:r>
            <a:endParaRPr kumimoji="0" lang="en-US" altLang="zh-CN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转换成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同频率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不同等级电压、电流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的电能，可以看成是一</a:t>
            </a:r>
            <a:endParaRPr kumimoji="0" lang="en-US" altLang="zh-CN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静止的电机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。换句话说，变压器就是以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自励磁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的方式实现</a:t>
            </a:r>
            <a:endParaRPr kumimoji="0" lang="en-US" altLang="zh-CN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电能在不同等级之间进行转换。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1433B43C-661E-44E9-85D7-8CBF1A3AE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559605"/>
              </p:ext>
            </p:extLst>
          </p:nvPr>
        </p:nvGraphicFramePr>
        <p:xfrm>
          <a:off x="683568" y="1323976"/>
          <a:ext cx="1041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r:id="rId3" imgW="647700" imgH="228600" progId="Equation.3">
                  <p:embed/>
                </p:oleObj>
              </mc:Choice>
              <mc:Fallback>
                <p:oleObj r:id="rId3" imgW="647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23976"/>
                        <a:ext cx="1041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6C44A835-B282-4982-B9AE-812EF60FB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2718"/>
              </p:ext>
            </p:extLst>
          </p:nvPr>
        </p:nvGraphicFramePr>
        <p:xfrm>
          <a:off x="2472879" y="1361649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r:id="rId5" imgW="558558" imgH="203112" progId="Equation.3">
                  <p:embed/>
                </p:oleObj>
              </mc:Choice>
              <mc:Fallback>
                <p:oleObj r:id="rId5" imgW="55855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879" y="1361649"/>
                        <a:ext cx="889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87C80737-C4C5-410F-B470-125607694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773883"/>
              </p:ext>
            </p:extLst>
          </p:nvPr>
        </p:nvGraphicFramePr>
        <p:xfrm>
          <a:off x="3788893" y="1323976"/>
          <a:ext cx="9207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r:id="rId7" imgW="622030" imgH="228501" progId="Equation.3">
                  <p:embed/>
                </p:oleObj>
              </mc:Choice>
              <mc:Fallback>
                <p:oleObj r:id="rId7" imgW="622030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893" y="1323976"/>
                        <a:ext cx="9207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08D4E35F-55B4-423F-9850-B2D97319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426608"/>
              </p:ext>
            </p:extLst>
          </p:nvPr>
        </p:nvGraphicFramePr>
        <p:xfrm>
          <a:off x="2195736" y="4134783"/>
          <a:ext cx="28098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r:id="rId9" imgW="1339850" imgH="881063" progId="MSDraw">
                  <p:embed/>
                </p:oleObj>
              </mc:Choice>
              <mc:Fallback>
                <p:oleObj r:id="rId9" imgW="1339850" imgH="881063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34783"/>
                        <a:ext cx="2809875" cy="183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0381CC-88F9-4FF7-8186-7B6EDD51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48152"/>
            <a:ext cx="61926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我国采用的三种标准联接组：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       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;  2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99B8225-F7D4-4F4F-8466-83275FEC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441" y="1277294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D71E221-AFB1-4DE0-A26B-EA707690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799284"/>
            <a:ext cx="60917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下标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表示有中线引出。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三相变压器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三相绕组的联接极性必须一致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03475F-B708-4AE9-95A9-FF30244E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766383"/>
            <a:ext cx="86821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极性联接错误可能导致发生故障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例：二次侧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联接时，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相极性接反，则三角闭合回路中电势和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将不是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，而是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倍相电势，造成严重的短路故障。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9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3AA7224-353E-42B1-BDC9-C561F3A6A909}"/>
              </a:ext>
            </a:extLst>
          </p:cNvPr>
          <p:cNvSpPr txBox="1"/>
          <p:nvPr/>
        </p:nvSpPr>
        <p:spPr>
          <a:xfrm>
            <a:off x="755576" y="1412776"/>
            <a:ext cx="806489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思考题：</a:t>
            </a:r>
            <a:endParaRPr lang="zh-CN" altLang="zh-CN" sz="2800" kern="100" dirty="0"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三相变压器的分析是否可以使用单相变压器的分析方法和结论？它的特殊性是什么？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三相变压器组式、心式结构磁路特点？励磁电流是否一致？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对三相交流变压器的一般性认识是什么？（外部联结方式、有电耦合无磁耦合、相对独立磁路）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分析三相变压器联接组别有什么作用？（反映输入输出线电势的相移，可实现变压器的灵活连接：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相变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相）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3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C34B5660-4CE8-45C3-AEAF-692AD1684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777909"/>
              </p:ext>
            </p:extLst>
          </p:nvPr>
        </p:nvGraphicFramePr>
        <p:xfrm>
          <a:off x="1763688" y="1252736"/>
          <a:ext cx="654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r:id="rId3" imgW="317087" imgH="215619" progId="Equation.3">
                  <p:embed/>
                </p:oleObj>
              </mc:Choice>
              <mc:Fallback>
                <p:oleObj r:id="rId3" imgW="317087" imgH="215619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252736"/>
                        <a:ext cx="654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D0D0A10B-1576-495E-B6DD-AF9C7FBBA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14213"/>
              </p:ext>
            </p:extLst>
          </p:nvPr>
        </p:nvGraphicFramePr>
        <p:xfrm>
          <a:off x="7005198" y="1276150"/>
          <a:ext cx="285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r:id="rId5" imgW="139700" imgH="228600" progId="Equation.3">
                  <p:embed/>
                </p:oleObj>
              </mc:Choice>
              <mc:Fallback>
                <p:oleObj r:id="rId5" imgW="13970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198" y="1276150"/>
                        <a:ext cx="2857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9F13EA90-ABFD-45D2-8B0A-58CD7E31A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253267"/>
              </p:ext>
            </p:extLst>
          </p:nvPr>
        </p:nvGraphicFramePr>
        <p:xfrm>
          <a:off x="2045507" y="3979640"/>
          <a:ext cx="285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r:id="rId7" imgW="139700" imgH="228600" progId="Equation.3">
                  <p:embed/>
                </p:oleObj>
              </mc:Choice>
              <mc:Fallback>
                <p:oleObj r:id="rId7" imgW="1397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507" y="3979640"/>
                        <a:ext cx="2857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283F6738-32E1-4955-AC54-4C01F388D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479734"/>
              </p:ext>
            </p:extLst>
          </p:nvPr>
        </p:nvGraphicFramePr>
        <p:xfrm>
          <a:off x="4765785" y="3871414"/>
          <a:ext cx="1625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r:id="rId9" imgW="710891" imgH="241195" progId="Equation.3">
                  <p:embed/>
                </p:oleObj>
              </mc:Choice>
              <mc:Fallback>
                <p:oleObj r:id="rId9" imgW="710891" imgH="241195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785" y="3871414"/>
                        <a:ext cx="16256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B693F9B8-4463-4E0C-8038-0C4F23255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13038"/>
              </p:ext>
            </p:extLst>
          </p:nvPr>
        </p:nvGraphicFramePr>
        <p:xfrm>
          <a:off x="6230938" y="1729921"/>
          <a:ext cx="2627784" cy="224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r:id="rId11" imgW="2024063" imgH="1739900" progId="">
                  <p:embed/>
                </p:oleObj>
              </mc:Choice>
              <mc:Fallback>
                <p:oleObj r:id="rId11" imgW="2024063" imgH="1739900" progId="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1729921"/>
                        <a:ext cx="2627784" cy="2249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D8B96F39-CA6D-486D-B6A4-E259A1DF8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51817"/>
              </p:ext>
            </p:extLst>
          </p:nvPr>
        </p:nvGraphicFramePr>
        <p:xfrm>
          <a:off x="259528" y="2613585"/>
          <a:ext cx="1540631" cy="35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r:id="rId13" imgW="1154197" imgH="266353" progId="Equation.3">
                  <p:embed/>
                </p:oleObj>
              </mc:Choice>
              <mc:Fallback>
                <p:oleObj r:id="rId13" imgW="1154197" imgH="266353" progId="Equation.3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28" y="2613585"/>
                        <a:ext cx="1540631" cy="355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98B95BF6-0CFB-4564-8352-130C5F964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74735"/>
              </p:ext>
            </p:extLst>
          </p:nvPr>
        </p:nvGraphicFramePr>
        <p:xfrm>
          <a:off x="236609" y="3398214"/>
          <a:ext cx="3425300" cy="35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r:id="rId15" imgW="2587431" imgH="266353" progId="Equation.3">
                  <p:embed/>
                </p:oleObj>
              </mc:Choice>
              <mc:Fallback>
                <p:oleObj r:id="rId15" imgW="2587431" imgH="266353" progId="Equation.3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09" y="3398214"/>
                        <a:ext cx="3425300" cy="358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71A6EE69-A5EB-4011-8831-FCFA09A41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526998"/>
              </p:ext>
            </p:extLst>
          </p:nvPr>
        </p:nvGraphicFramePr>
        <p:xfrm>
          <a:off x="236609" y="3036755"/>
          <a:ext cx="3054158" cy="31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r:id="rId17" imgW="2562064" imgH="266353" progId="Equation.3">
                  <p:embed/>
                </p:oleObj>
              </mc:Choice>
              <mc:Fallback>
                <p:oleObj r:id="rId17" imgW="2562064" imgH="266353" progId="Equation.3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09" y="3036755"/>
                        <a:ext cx="3054158" cy="316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9279CB-E632-4B9E-AF28-B9FD6872E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2" y="883404"/>
            <a:ext cx="69910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  <a:tab pos="457200" algn="l"/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  <a:tab pos="457200" algn="l"/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  <a:tab pos="457200" algn="l"/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  <a:tab pos="457200" algn="l"/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  <a:tab pos="457200" algn="l"/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57200" algn="l"/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2900" algn="l"/>
                <a:tab pos="457200" algn="l"/>
                <a:tab pos="1028700" algn="l"/>
              </a:tabLs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磁路形式和绕组联接方式对电动势波形的影响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457200" algn="l"/>
                <a:tab pos="1028700" algn="l"/>
              </a:tabLs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5C3D00-387B-4388-8D7B-EA1B6454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2" y="1252736"/>
            <a:ext cx="20313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单相变压器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32FD50-4BA9-41D4-A867-23536A7F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1244637"/>
            <a:ext cx="69557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正弦、磁滞与饱和影响：励磁电流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非正弦尖顶波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8952C2C-3080-4D77-94F8-901865B0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8" y="1650916"/>
            <a:ext cx="3416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，有较强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次谐波分量；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7300D8-67BE-425B-BB65-71C7A648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31" y="3354460"/>
            <a:ext cx="86478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hangingPunct="0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一次侧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无三次谐波通路（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同相位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），只能近似为正弦波；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74FD264-7E8A-4833-ADB0-7DC1FFD6F657}"/>
              </a:ext>
            </a:extLst>
          </p:cNvPr>
          <p:cNvSpPr txBox="1"/>
          <p:nvPr/>
        </p:nvSpPr>
        <p:spPr>
          <a:xfrm>
            <a:off x="94805" y="2180468"/>
            <a:ext cx="4670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三相变压器：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2A06903C-0A25-4F5E-A84E-96664C488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25009"/>
              </p:ext>
            </p:extLst>
          </p:nvPr>
        </p:nvGraphicFramePr>
        <p:xfrm>
          <a:off x="395536" y="4770082"/>
          <a:ext cx="1879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r:id="rId19" imgW="1066800" imgH="228600" progId="Equation.3">
                  <p:embed/>
                </p:oleObj>
              </mc:Choice>
              <mc:Fallback>
                <p:oleObj r:id="rId19" imgW="1066800" imgH="228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770082"/>
                        <a:ext cx="18796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A8FE8A9D-0E86-41DF-A335-94F5FA50F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998753"/>
              </p:ext>
            </p:extLst>
          </p:nvPr>
        </p:nvGraphicFramePr>
        <p:xfrm>
          <a:off x="395536" y="5223921"/>
          <a:ext cx="4273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r:id="rId21" imgW="2424648" imgH="241195" progId="Equation.3">
                  <p:embed/>
                </p:oleObj>
              </mc:Choice>
              <mc:Fallback>
                <p:oleObj r:id="rId21" imgW="2424648" imgH="241195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223921"/>
                        <a:ext cx="42735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8E93C93A-2ADD-406E-9891-BAE1E07B9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15371"/>
              </p:ext>
            </p:extLst>
          </p:nvPr>
        </p:nvGraphicFramePr>
        <p:xfrm>
          <a:off x="395536" y="5714264"/>
          <a:ext cx="434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r:id="rId23" imgW="2462731" imgH="241195" progId="Equation.3">
                  <p:embed/>
                </p:oleObj>
              </mc:Choice>
              <mc:Fallback>
                <p:oleObj r:id="rId23" imgW="2462731" imgH="241195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714264"/>
                        <a:ext cx="4343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xmlns="" id="{F3BD6269-8D50-4CA3-AC9D-DAD17A7AC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88724"/>
              </p:ext>
            </p:extLst>
          </p:nvPr>
        </p:nvGraphicFramePr>
        <p:xfrm>
          <a:off x="5034211" y="4421407"/>
          <a:ext cx="40703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1" r:id="rId25" imgW="1849438" imgH="1089025" progId="MSDraw">
                  <p:embed/>
                </p:oleObj>
              </mc:Choice>
              <mc:Fallback>
                <p:oleObj r:id="rId25" imgW="1849438" imgH="1089025" progId="MSDraw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211" y="4421407"/>
                        <a:ext cx="407035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>
            <a:extLst>
              <a:ext uri="{FF2B5EF4-FFF2-40B4-BE49-F238E27FC236}">
                <a16:creationId xmlns:a16="http://schemas.microsoft.com/office/drawing/2014/main" xmlns="" id="{9F33A02A-2717-42B7-8115-A5A1162E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17121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xmlns="" id="{289BC12B-4C70-4E85-8A74-6F141C29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0284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xmlns="" id="{4804B424-9918-4111-B3C6-56465B8D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9047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xmlns="" id="{1259ABE8-6F99-4E60-9B14-05BB5D2D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7810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0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A00311FF-7522-4C1D-BF4E-97A10E884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085793"/>
              </p:ext>
            </p:extLst>
          </p:nvPr>
        </p:nvGraphicFramePr>
        <p:xfrm>
          <a:off x="4355976" y="2861291"/>
          <a:ext cx="2165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r:id="rId3" imgW="990170" imgH="291973" progId="Equation.3">
                  <p:embed/>
                </p:oleObj>
              </mc:Choice>
              <mc:Fallback>
                <p:oleObj r:id="rId3" imgW="990170" imgH="291973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861291"/>
                        <a:ext cx="21653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0640B676-BE09-4099-ABFA-0DC92555F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087571"/>
              </p:ext>
            </p:extLst>
          </p:nvPr>
        </p:nvGraphicFramePr>
        <p:xfrm>
          <a:off x="2465386" y="3492161"/>
          <a:ext cx="2393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r:id="rId5" imgW="1205977" imgH="241195" progId="Equation.3">
                  <p:embed/>
                </p:oleObj>
              </mc:Choice>
              <mc:Fallback>
                <p:oleObj r:id="rId5" imgW="1205977" imgH="241195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6" y="3492161"/>
                        <a:ext cx="23939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F90E87A1-9FA9-4DC9-9304-18A1490C9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20723"/>
              </p:ext>
            </p:extLst>
          </p:nvPr>
        </p:nvGraphicFramePr>
        <p:xfrm>
          <a:off x="6680253" y="2726593"/>
          <a:ext cx="2364175" cy="202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r:id="rId7" imgW="2024063" imgH="1739900" progId="">
                  <p:embed/>
                </p:oleObj>
              </mc:Choice>
              <mc:Fallback>
                <p:oleObj r:id="rId7" imgW="2024063" imgH="1739900" progId="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53" y="2726593"/>
                        <a:ext cx="2364175" cy="2026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96DF70A-1466-4060-ADB1-38927F69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852453"/>
            <a:ext cx="4248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Y,y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联接时：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三相组式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磁路独立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217424-6A15-4F6A-89E0-F55028D8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628507"/>
            <a:ext cx="875111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正弦电流励磁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磁通为平顶波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（磁饱和）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相电动势为尖顶波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（微分）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峰值可达基波幅值的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140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％以上，含有较大的三次谐波电势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因三相中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u3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w3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同相，线电压中无三次谐波电势。</a:t>
            </a: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忽略高次谐波，相电压有效值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57D59D-60D5-4EF6-A91F-5E9090FE3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5153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线电压有效值：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A421341-BF15-4C6A-A5B1-F961E018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058413"/>
            <a:ext cx="60356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相电压的增高可能危害绕组绝缘：三相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组式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不采用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Y,y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无中线联接。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6958C095-82AF-46A2-89C0-B7B994B36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377017"/>
              </p:ext>
            </p:extLst>
          </p:nvPr>
        </p:nvGraphicFramePr>
        <p:xfrm>
          <a:off x="2783545" y="4826916"/>
          <a:ext cx="336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r:id="rId9" imgW="164885" imgH="228303" progId="Equation.3">
                  <p:embed/>
                </p:oleObj>
              </mc:Choice>
              <mc:Fallback>
                <p:oleObj r:id="rId9" imgW="164885" imgH="228303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545" y="4826916"/>
                        <a:ext cx="3365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52B976C4-5F63-4AAD-B775-A406E7733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643667"/>
              </p:ext>
            </p:extLst>
          </p:nvPr>
        </p:nvGraphicFramePr>
        <p:xfrm>
          <a:off x="1944686" y="5828752"/>
          <a:ext cx="1041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r:id="rId11" imgW="647700" imgH="228600" progId="Equation.3">
                  <p:embed/>
                </p:oleObj>
              </mc:Choice>
              <mc:Fallback>
                <p:oleObj r:id="rId11" imgW="647700" imgH="2286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6" y="5828752"/>
                        <a:ext cx="1041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926481-B5A5-44F7-A4C8-5EAA3AB8D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6" y="4853964"/>
            <a:ext cx="9164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一次侧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有中线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有三次谐波通路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，情况与单相相同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正弦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3054C63-DF39-4C4E-ACF8-0DB1B8FD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6" y="5774715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对标准联接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要求使用心式。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D51E76E-CF61-4DC2-BE9F-8C9676AD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" y="22768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2CBE467A-56FC-490F-8E0C-2067FF953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61148"/>
              </p:ext>
            </p:extLst>
          </p:nvPr>
        </p:nvGraphicFramePr>
        <p:xfrm>
          <a:off x="5724128" y="548680"/>
          <a:ext cx="3124039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r:id="rId3" imgW="1608138" imgH="1327150" progId="">
                  <p:embed/>
                </p:oleObj>
              </mc:Choice>
              <mc:Fallback>
                <p:oleObj r:id="rId3" imgW="1608138" imgH="1327150" progId="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48680"/>
                        <a:ext cx="3124039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0BC5BC-2E43-4BB2-BA1A-2F1F62A15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357"/>
            <a:ext cx="902240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三相心式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磁通三次谐波同相位，铁心内无通路，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以漏磁形式通过空气等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磁阻较大的路径构成磁路，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三次谐波磁通很弱，主磁通、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感应电动势近似为正弦波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[&gt;1800kVA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不用，因三次谐波磁通在漏磁回路铁导体中会产生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涡流损耗，降低效率，并引起局部发热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讨论：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Y_y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联接的问题：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在变压器三相负载不平衡时，变压器相电压会严重不平衡，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相电压中三次谐波电压可能很大，幅值可能高于基波。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主要对策：变压器中线接地特别是一次侧中线接地，为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三次谐波电流提供通路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，有效降低谐波电压，同时为不平衡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负载电流提供通路。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增加一个三角联接的第三绕组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（主绕组额定功率的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9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9E36F57D-3F1A-4269-9B7F-6D2264CA9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509278"/>
              </p:ext>
            </p:extLst>
          </p:nvPr>
        </p:nvGraphicFramePr>
        <p:xfrm>
          <a:off x="7956375" y="801622"/>
          <a:ext cx="1233555" cy="57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r:id="rId3" imgW="456605" imgH="215619" progId="Equation.3">
                  <p:embed/>
                </p:oleObj>
              </mc:Choice>
              <mc:Fallback>
                <p:oleObj r:id="rId3" imgW="456605" imgH="215619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5" y="801622"/>
                        <a:ext cx="1233555" cy="5794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1DB326BA-92B5-4CC9-B428-3CC45DCA0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184733"/>
              </p:ext>
            </p:extLst>
          </p:nvPr>
        </p:nvGraphicFramePr>
        <p:xfrm>
          <a:off x="737466" y="1411619"/>
          <a:ext cx="1568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r:id="rId5" imgW="609600" imgH="228600" progId="Equation.3">
                  <p:embed/>
                </p:oleObj>
              </mc:Choice>
              <mc:Fallback>
                <p:oleObj r:id="rId5" imgW="609600" imgH="2286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66" y="1411619"/>
                        <a:ext cx="15684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3363FCF4-C48B-48F2-9D4F-9109DDF8E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18402"/>
              </p:ext>
            </p:extLst>
          </p:nvPr>
        </p:nvGraphicFramePr>
        <p:xfrm>
          <a:off x="368995" y="2004400"/>
          <a:ext cx="400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r:id="rId7" imgW="190417" imgH="228501" progId="Equation.3">
                  <p:embed/>
                </p:oleObj>
              </mc:Choice>
              <mc:Fallback>
                <p:oleObj r:id="rId7" imgW="190417" imgH="228501" progId="Equation.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95" y="2004400"/>
                        <a:ext cx="4000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9A395336-8FB8-4F3E-AB39-E8B5447DD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201351"/>
              </p:ext>
            </p:extLst>
          </p:nvPr>
        </p:nvGraphicFramePr>
        <p:xfrm>
          <a:off x="5291745" y="1770691"/>
          <a:ext cx="476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r:id="rId9" imgW="215619" imgH="317087" progId="Equation.3">
                  <p:embed/>
                </p:oleObj>
              </mc:Choice>
              <mc:Fallback>
                <p:oleObj r:id="rId9" imgW="215619" imgH="317087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745" y="1770691"/>
                        <a:ext cx="4762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8C14AFFE-7F9F-4F0A-A096-D3E60D64F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3666"/>
              </p:ext>
            </p:extLst>
          </p:nvPr>
        </p:nvGraphicFramePr>
        <p:xfrm>
          <a:off x="7283134" y="1842259"/>
          <a:ext cx="31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r:id="rId11" imgW="164885" imgH="317087" progId="Equation.3">
                  <p:embed/>
                </p:oleObj>
              </mc:Choice>
              <mc:Fallback>
                <p:oleObj r:id="rId11" imgW="164885" imgH="317087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134" y="1842259"/>
                        <a:ext cx="317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D58E816B-4CC0-4C73-93E4-05A0F2D28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36325"/>
              </p:ext>
            </p:extLst>
          </p:nvPr>
        </p:nvGraphicFramePr>
        <p:xfrm>
          <a:off x="228908" y="2317289"/>
          <a:ext cx="1017116" cy="47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r:id="rId13" imgW="456605" imgH="215619" progId="Equation.3">
                  <p:embed/>
                </p:oleObj>
              </mc:Choice>
              <mc:Fallback>
                <p:oleObj r:id="rId13" imgW="456605" imgH="215619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08" y="2317289"/>
                        <a:ext cx="1017116" cy="477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843703F4-DF59-46C3-A451-E445DB3BC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69687"/>
              </p:ext>
            </p:extLst>
          </p:nvPr>
        </p:nvGraphicFramePr>
        <p:xfrm>
          <a:off x="3203848" y="2822087"/>
          <a:ext cx="927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r:id="rId14" imgW="456408" imgH="177492" progId="Equation.3">
                  <p:embed/>
                </p:oleObj>
              </mc:Choice>
              <mc:Fallback>
                <p:oleObj r:id="rId14" imgW="456408" imgH="177492" progId="Equation.3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822087"/>
                        <a:ext cx="927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BAE1E3BC-1678-4251-A87E-0A607433A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741995"/>
              </p:ext>
            </p:extLst>
          </p:nvPr>
        </p:nvGraphicFramePr>
        <p:xfrm>
          <a:off x="5899271" y="3190387"/>
          <a:ext cx="3273306" cy="232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r:id="rId16" imgW="1908175" imgH="1357313" progId="">
                  <p:embed/>
                </p:oleObj>
              </mc:Choice>
              <mc:Fallback>
                <p:oleObj r:id="rId16" imgW="1908175" imgH="1357313" progId="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271" y="3190387"/>
                        <a:ext cx="3273306" cy="2326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7F92D4-10F1-45DB-8B18-E1570049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87" y="912168"/>
            <a:ext cx="83529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Y,d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联接时：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一次侧绕组励磁电流无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次谐波分量，使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2254B9-9552-4A0A-9272-330D0DFB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5" y="17047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中含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6CC7F50-5C75-429D-BFDE-D5D3BBD15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97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FF22FD6-3F78-4C69-9888-83AB84E3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129" y="1523984"/>
            <a:ext cx="7152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二次侧绕组可在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内以环流形式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产生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次谐波电流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E77296-4AC7-4E1F-A352-0E01363D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20" y="1991915"/>
            <a:ext cx="810991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叠加于一次侧绕组磁势，产生磁通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相位几乎与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相反使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近似为正弦波。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hangingPunct="0"/>
            <a:endParaRPr kumimoji="0" lang="zh-CN" altLang="zh-CN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A1D9742-8EB0-4C2E-8D2B-BF2EDDBC5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7501"/>
            <a:ext cx="7847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注：磁通势即磁势，为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它和磁通不是同一概念。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8B93A57-C284-4204-9394-400626F34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8701" y="3466801"/>
            <a:ext cx="49007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在铁心作磁路的变压器中，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非正弦的励磁电流（即磁通势）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才可能获得近似正弦的磁通。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0B41F3AC-9916-4F09-A5BD-8D981F0C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2" y="4772237"/>
            <a:ext cx="66912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D,y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联接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一次侧绕组可在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内以环流形式产生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次谐波电流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近似为正弦波。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C74E6BE5-3837-4E76-AFE5-0482F884B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29818"/>
              </p:ext>
            </p:extLst>
          </p:nvPr>
        </p:nvGraphicFramePr>
        <p:xfrm>
          <a:off x="827584" y="5446381"/>
          <a:ext cx="1138659" cy="53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r:id="rId18" imgW="456605" imgH="215619" progId="Equation.3">
                  <p:embed/>
                </p:oleObj>
              </mc:Choice>
              <mc:Fallback>
                <p:oleObj r:id="rId18" imgW="456605" imgH="215619" progId="Equation.3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46381"/>
                        <a:ext cx="1138659" cy="534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2B8554C-58AB-4C6E-BB2B-55D30487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57" y="6185045"/>
            <a:ext cx="9113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：只要有一侧为三角联接，即可改善一、二次侧电动势波形。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59D1167-A8A7-48C4-BF9F-44D1173E959D}"/>
              </a:ext>
            </a:extLst>
          </p:cNvPr>
          <p:cNvSpPr txBox="1"/>
          <p:nvPr/>
        </p:nvSpPr>
        <p:spPr>
          <a:xfrm>
            <a:off x="359532" y="1052736"/>
            <a:ext cx="84249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例题讲解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一台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Y,d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接线的变压器，一次侧绕组接三相对称正弦电压，试分析当其铁心分别为心式和组式两种结构时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一、二次侧绕组相电流和线电流中有无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次谐波？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一次侧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联接，相电流＝线电流，均无三次谐波；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二次侧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联接，相电流含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次谐波环流，线电流无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次谐波。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两种结构情况相同。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主磁通及一、二次侧绕组相电势中有无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次谐波？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两种结构主磁通含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次谐波，一、二次侧相电势中有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次谐波分量，数值均很小。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一、二次侧绕组的相电压和线电压中有无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次谐波？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线电压中均无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次谐波。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一次侧相电压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次相电压＝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次相电势，有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次谐波分量；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二次侧相电压＝线电压，无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AE447D2D-6CDE-4688-BEF2-DDAAC4615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570588"/>
              </p:ext>
            </p:extLst>
          </p:nvPr>
        </p:nvGraphicFramePr>
        <p:xfrm>
          <a:off x="5266479" y="1445608"/>
          <a:ext cx="3870574" cy="34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r:id="rId3" imgW="3059113" imgH="2697163" progId="MSDraw">
                  <p:embed/>
                </p:oleObj>
              </mc:Choice>
              <mc:Fallback>
                <p:oleObj r:id="rId3" imgW="3059113" imgH="2697163" progId="MSDraw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479" y="1445608"/>
                        <a:ext cx="3870574" cy="3420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20A032E0-42E6-49CF-8EE6-33EFA6AFA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61841"/>
              </p:ext>
            </p:extLst>
          </p:nvPr>
        </p:nvGraphicFramePr>
        <p:xfrm>
          <a:off x="5266479" y="4866596"/>
          <a:ext cx="3888432" cy="78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r:id="rId5" imgW="2602370" imgH="520474" progId="Equation.3">
                  <p:embed/>
                </p:oleObj>
              </mc:Choice>
              <mc:Fallback>
                <p:oleObj r:id="rId5" imgW="2602370" imgH="520474" progId="Equation.3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479" y="4866596"/>
                        <a:ext cx="3888432" cy="787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E3F48D-8BA3-41CF-AC98-527E93B7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DF9244-062C-4EF9-9B31-5824AC4CE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6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4467C77-D9CD-42C4-A690-51B540623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01" y="800100"/>
            <a:ext cx="544411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将二次侧绕组的三角形接线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打开，在开口处测量电压，再将三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角形闭合测三角形内的环流，问两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种铁心测量的结果是否相同？为什么？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断开后开口处测得为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次谐波电动势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之和，心式不大，组式较大。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因组式其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次谐波磁通分量在铁心中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有通路，二次侧绕组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次谐波电动势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较大。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心式则无通路，靠漏磁生成的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波电动势较小。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闭合后因二次侧的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次谐波励磁作用，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主磁通接近正弦，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次谐波磁通很小，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次谐波电势很小，远小于断开时，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故环流均很小。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7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03F08B0D-EC94-4A12-AA92-4BC805F9B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67784"/>
              </p:ext>
            </p:extLst>
          </p:nvPr>
        </p:nvGraphicFramePr>
        <p:xfrm>
          <a:off x="3511550" y="2577124"/>
          <a:ext cx="2120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r:id="rId3" imgW="1130300" imgH="419100" progId="Equation.DSMT4">
                  <p:embed/>
                </p:oleObj>
              </mc:Choice>
              <mc:Fallback>
                <p:oleObj r:id="rId3" imgW="1130300" imgH="419100" progId="Equation.DSMT4">
                  <p:embed/>
                  <p:pic>
                    <p:nvPicPr>
                      <p:cNvPr id="0" name="图片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2577124"/>
                        <a:ext cx="21209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AA94853F-5EE3-4075-BC3A-A8A4E576D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11809"/>
              </p:ext>
            </p:extLst>
          </p:nvPr>
        </p:nvGraphicFramePr>
        <p:xfrm>
          <a:off x="3203848" y="4653136"/>
          <a:ext cx="32702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r:id="rId5" imgW="1574800" imgH="685800" progId="Equation.DSMT4">
                  <p:embed/>
                </p:oleObj>
              </mc:Choice>
              <mc:Fallback>
                <p:oleObj r:id="rId5" imgW="1574800" imgH="685800" progId="Equation.DSMT4">
                  <p:embed/>
                  <p:pic>
                    <p:nvPicPr>
                      <p:cNvPr id="0" name="图片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653136"/>
                        <a:ext cx="327025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793EF3-4D37-46BE-B1F8-522D698F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8" y="878121"/>
            <a:ext cx="915667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〖使用常识介绍〗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标么制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在交流电机、变压器有关计算时，常采用一种称为标么值的体制。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在标么制中，电压、电流、功率、阻抗和其它非电量不再使用通常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单位（伏、安、瓦、欧姆、转速等），每一电量的度量都采用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对某基准值的比值表示。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C64D89-4039-4941-A5C5-344EC719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397642"/>
            <a:ext cx="87849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按照电路方面惯例，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电压、功率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（或视在功率）常用来作为基准值。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所有其它基准都根据它们按照电路原理导出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对单相系统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1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5DA23F7F-5753-42E9-B9F1-9F4CE6780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923941"/>
              </p:ext>
            </p:extLst>
          </p:nvPr>
        </p:nvGraphicFramePr>
        <p:xfrm>
          <a:off x="181417" y="1608206"/>
          <a:ext cx="3324235" cy="82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r:id="rId3" imgW="1586811" imgH="393529" progId="Equation.DSMT4">
                  <p:embed/>
                </p:oleObj>
              </mc:Choice>
              <mc:Fallback>
                <p:oleObj r:id="rId3" imgW="1586811" imgH="393529" progId="Equation.DSMT4">
                  <p:embed/>
                  <p:pic>
                    <p:nvPicPr>
                      <p:cNvPr id="0" name="图片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17" y="1608206"/>
                        <a:ext cx="3324235" cy="823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DB730EB7-C2D8-4770-89CD-00764C3B9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741933"/>
              </p:ext>
            </p:extLst>
          </p:nvPr>
        </p:nvGraphicFramePr>
        <p:xfrm>
          <a:off x="3851920" y="1542711"/>
          <a:ext cx="4896544" cy="9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r:id="rId5" imgW="2527300" imgH="469900" progId="Equation.DSMT4">
                  <p:embed/>
                </p:oleObj>
              </mc:Choice>
              <mc:Fallback>
                <p:oleObj r:id="rId5" imgW="2527300" imgH="469900" progId="Equation.DSMT4">
                  <p:embed/>
                  <p:pic>
                    <p:nvPicPr>
                      <p:cNvPr id="0" name="图片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542711"/>
                        <a:ext cx="4896544" cy="91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775A9659-A9D5-4BBD-A6F3-F890EBEBF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79923"/>
              </p:ext>
            </p:extLst>
          </p:nvPr>
        </p:nvGraphicFramePr>
        <p:xfrm>
          <a:off x="181417" y="2445687"/>
          <a:ext cx="30416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r:id="rId7" imgW="1447172" imgH="533169" progId="Equation.DSMT4">
                  <p:embed/>
                </p:oleObj>
              </mc:Choice>
              <mc:Fallback>
                <p:oleObj r:id="rId7" imgW="1447172" imgH="533169" progId="Equation.DSMT4">
                  <p:embed/>
                  <p:pic>
                    <p:nvPicPr>
                      <p:cNvPr id="0" name="图片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17" y="2445687"/>
                        <a:ext cx="304165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205A9988-23A9-48E2-966C-CDE5F023B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74749"/>
              </p:ext>
            </p:extLst>
          </p:nvPr>
        </p:nvGraphicFramePr>
        <p:xfrm>
          <a:off x="4015624" y="2436861"/>
          <a:ext cx="2463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r:id="rId9" imgW="1218671" imgH="482391" progId="Equation.DSMT4">
                  <p:embed/>
                </p:oleObj>
              </mc:Choice>
              <mc:Fallback>
                <p:oleObj r:id="rId9" imgW="1218671" imgH="482391" progId="Equation.DSMT4">
                  <p:embed/>
                  <p:pic>
                    <p:nvPicPr>
                      <p:cNvPr id="0" name="图片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624" y="2436861"/>
                        <a:ext cx="24638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EAAC9C8-160E-499A-B4BA-0BFA296D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1" y="837087"/>
            <a:ext cx="91566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当用于三相系统时，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标么值体系基值的选择，应保持其之间的三相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对称关系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，一般以每相计算：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0B640D9-3D9C-4371-AC37-8F97A3D1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1" y="23955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BD0416-281C-4079-93D7-CC744BDF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1" y="38878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2E4835E-C424-4C79-8FDA-714F72BFC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1" y="54562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B4ADA3F-5A53-44D5-B1B1-5876245DF99A}"/>
              </a:ext>
            </a:extLst>
          </p:cNvPr>
          <p:cNvSpPr txBox="1"/>
          <p:nvPr/>
        </p:nvSpPr>
        <p:spPr>
          <a:xfrm>
            <a:off x="353949" y="3858935"/>
            <a:ext cx="849694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采用标幺值的优点：</a:t>
            </a:r>
          </a:p>
          <a:p>
            <a:pPr algn="just"/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采用标么值可以简化各量的数值，并能直观地看出变压器的运行情况。</a:t>
            </a:r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0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采用标么值计算，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原、副方各量均不需要折算</a:t>
            </a:r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0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用标么值表示，电力变压器的参数和性能指标总在一定的范围之内，便于分析比较。 例如短路阻抗</a:t>
            </a:r>
            <a:r>
              <a:rPr lang="en-US" altLang="zh-CN" sz="2000" b="1" kern="100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Zk</a:t>
            </a:r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*=0.04~0.175</a:t>
            </a:r>
            <a:r>
              <a:rPr lang="zh-CN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，空载电流</a:t>
            </a:r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I</a:t>
            </a:r>
            <a:r>
              <a:rPr lang="en-US" altLang="zh-CN" sz="1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*=0.02~0.10</a:t>
            </a:r>
            <a:r>
              <a:rPr lang="zh-CN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0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采用标么值，某些不同的物理量具有相同的数值。</a:t>
            </a:r>
            <a:r>
              <a:rPr lang="en-US" altLang="zh-CN" sz="20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Z </a:t>
            </a:r>
            <a:r>
              <a:rPr lang="en-US" altLang="zh-CN" sz="14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0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*=U</a:t>
            </a:r>
            <a:r>
              <a:rPr lang="en-US" altLang="zh-CN" sz="12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KN</a:t>
            </a:r>
            <a:r>
              <a:rPr lang="en-US" altLang="zh-CN" sz="20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zh-CN" altLang="zh-CN" sz="20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35C3221-0238-460D-97C5-C3CB1382579C}"/>
              </a:ext>
            </a:extLst>
          </p:cNvPr>
          <p:cNvSpPr txBox="1"/>
          <p:nvPr/>
        </p:nvSpPr>
        <p:spPr>
          <a:xfrm>
            <a:off x="539552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假定方向约定：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62F20E20-E538-454B-99A6-E1B8BDC4F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556587"/>
              </p:ext>
            </p:extLst>
          </p:nvPr>
        </p:nvGraphicFramePr>
        <p:xfrm>
          <a:off x="5868144" y="1798371"/>
          <a:ext cx="3429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203024" imgH="215713" progId="Equation.3">
                  <p:embed/>
                </p:oleObj>
              </mc:Choice>
              <mc:Fallback>
                <p:oleObj r:id="rId3" imgW="203024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798371"/>
                        <a:ext cx="3429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080ED753-B2B6-420F-A3A3-BD2DC6463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63262"/>
              </p:ext>
            </p:extLst>
          </p:nvPr>
        </p:nvGraphicFramePr>
        <p:xfrm>
          <a:off x="5436096" y="4244763"/>
          <a:ext cx="3599805" cy="246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5" imgW="5144218" imgH="3514286" progId="MSPhotoEd.3">
                  <p:embed/>
                </p:oleObj>
              </mc:Choice>
              <mc:Fallback>
                <p:oleObj r:id="rId5" imgW="5144218" imgH="3514286" progId="MSPhotoEd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244763"/>
                        <a:ext cx="3599805" cy="2460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FE337F2-4503-4173-8C42-25B7A57A2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8" y="1382873"/>
            <a:ext cx="93073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一二次侧完全耦合无漏磁，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忽略一二次侧线圈电阻；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hangingPunct="0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忽略铁心损耗；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忽略铁心磁阻；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为正弦电压。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4AA68A6-BC59-4449-8A7F-8743CDE59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3021"/>
            <a:ext cx="931056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假定正向条件说明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箭头指向为高；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U: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箭头指向为低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）在负载支路，电流的正方向与电压降的正方向一致，而在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电源支路，电流的正方向与电动势的正方向一致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）磁通的正方向与产生它的电流的正方向符合右手螺旋定则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）感应电动势的正方向与产生它的磁通的正方向符合右手螺旋定则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电压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u1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的正方向表示电位降低，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电动势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e1,e2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的正方向表示电位升高。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在原方表示电功率从原方输入，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称为电动机惯例。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在副方电功率从副方输出，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称为发电机惯例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9196778-8276-471A-AB44-2EAD0223E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803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8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44148B1E-CDB3-4CE3-A6D4-6FF557AE3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02206"/>
              </p:ext>
            </p:extLst>
          </p:nvPr>
        </p:nvGraphicFramePr>
        <p:xfrm>
          <a:off x="6156176" y="1186458"/>
          <a:ext cx="118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r:id="rId3" imgW="634725" imgH="203112" progId="Equation.DSMT4">
                  <p:embed/>
                </p:oleObj>
              </mc:Choice>
              <mc:Fallback>
                <p:oleObj r:id="rId3" imgW="634725" imgH="203112" progId="Equation.DSMT4">
                  <p:embed/>
                  <p:pic>
                    <p:nvPicPr>
                      <p:cNvPr id="0" name="图片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186458"/>
                        <a:ext cx="11874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6B71E682-4A9F-47AB-8AA5-81F3031D8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596795"/>
              </p:ext>
            </p:extLst>
          </p:nvPr>
        </p:nvGraphicFramePr>
        <p:xfrm>
          <a:off x="2339753" y="2675450"/>
          <a:ext cx="3024336" cy="173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r:id="rId5" imgW="1943100" imgH="1117600" progId="Equation.DSMT4">
                  <p:embed/>
                </p:oleObj>
              </mc:Choice>
              <mc:Fallback>
                <p:oleObj r:id="rId5" imgW="1943100" imgH="1117600" progId="Equation.DSMT4">
                  <p:embed/>
                  <p:pic>
                    <p:nvPicPr>
                      <p:cNvPr id="0" name="图片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3" y="2675450"/>
                        <a:ext cx="3024336" cy="1738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0760C754-AA67-4493-949A-9F7090B99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09586"/>
              </p:ext>
            </p:extLst>
          </p:nvPr>
        </p:nvGraphicFramePr>
        <p:xfrm>
          <a:off x="2311945" y="4416126"/>
          <a:ext cx="4285668" cy="237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r:id="rId7" imgW="2679700" imgH="1485900" progId="Equation.DSMT4">
                  <p:embed/>
                </p:oleObj>
              </mc:Choice>
              <mc:Fallback>
                <p:oleObj r:id="rId7" imgW="2679700" imgH="1485900" progId="Equation.DSMT4">
                  <p:embed/>
                  <p:pic>
                    <p:nvPicPr>
                      <p:cNvPr id="0" name="图片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945" y="4416126"/>
                        <a:ext cx="4285668" cy="23752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30EC82-268D-4BDC-B659-F0E1B8A33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2184"/>
            <a:ext cx="92063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某系统交流电源为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480V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60Hz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，通过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升压变压器，经阻抗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j60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传输线，再经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降压变压器对 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负载供电。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假定变压器为理想变压器。该系统的基准值选为电源侧电压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480V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和视在功率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10kVA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）求系统任一位置的基准电压、电流、阻抗和视在功率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电源侧：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F75D685-5878-47A9-94DE-F353A63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02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传输线区域：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0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D5061812-BAC6-4E94-BCB2-C393D886A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771714"/>
              </p:ext>
            </p:extLst>
          </p:nvPr>
        </p:nvGraphicFramePr>
        <p:xfrm>
          <a:off x="1763688" y="908720"/>
          <a:ext cx="4264551" cy="234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r:id="rId3" imgW="2692400" imgH="1473200" progId="Equation.DSMT4">
                  <p:embed/>
                </p:oleObj>
              </mc:Choice>
              <mc:Fallback>
                <p:oleObj r:id="rId3" imgW="2692400" imgH="1473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0FFE1ED8-DF9A-47B8-A867-60A3E55DE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908720"/>
                        <a:ext cx="4264551" cy="234049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35CF3829-8319-4A49-B055-5F2D5E43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负载侧：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A3FEEBB0-72B9-4FEF-831C-7F8AAFF8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1853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0C2E7CE1-A798-4273-BC68-6675A5888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83823"/>
              </p:ext>
            </p:extLst>
          </p:nvPr>
        </p:nvGraphicFramePr>
        <p:xfrm>
          <a:off x="3387428" y="3159816"/>
          <a:ext cx="3024336" cy="72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r:id="rId5" imgW="1752600" imgH="419100" progId="Equation.DSMT4">
                  <p:embed/>
                </p:oleObj>
              </mc:Choice>
              <mc:Fallback>
                <p:oleObj r:id="rId5" imgW="1752600" imgH="419100" progId="Equation.DSMT4">
                  <p:embed/>
                  <p:pic>
                    <p:nvPicPr>
                      <p:cNvPr id="0" name="图片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428" y="3159816"/>
                        <a:ext cx="3024336" cy="721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1A50F4F3-CBE4-4AAE-9A50-69FFF54BF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521412"/>
              </p:ext>
            </p:extLst>
          </p:nvPr>
        </p:nvGraphicFramePr>
        <p:xfrm>
          <a:off x="3818794" y="3661056"/>
          <a:ext cx="4536504" cy="70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r:id="rId7" imgW="2527300" imgH="393700" progId="Equation.DSMT4">
                  <p:embed/>
                </p:oleObj>
              </mc:Choice>
              <mc:Fallback>
                <p:oleObj r:id="rId7" imgW="2527300" imgH="393700" progId="Equation.DSMT4">
                  <p:embed/>
                  <p:pic>
                    <p:nvPicPr>
                      <p:cNvPr id="0" name="图片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794" y="3661056"/>
                        <a:ext cx="4536504" cy="705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140F0F9D-3E8F-4F40-BC5F-B51A1FAA4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753944"/>
              </p:ext>
            </p:extLst>
          </p:nvPr>
        </p:nvGraphicFramePr>
        <p:xfrm>
          <a:off x="3128872" y="4202871"/>
          <a:ext cx="3783298" cy="753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r:id="rId9" imgW="2108200" imgH="419100" progId="Equation.DSMT4">
                  <p:embed/>
                </p:oleObj>
              </mc:Choice>
              <mc:Fallback>
                <p:oleObj r:id="rId9" imgW="2108200" imgH="419100" progId="Equation.DSMT4">
                  <p:embed/>
                  <p:pic>
                    <p:nvPicPr>
                      <p:cNvPr id="0" name="图片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872" y="4202871"/>
                        <a:ext cx="3783298" cy="753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286DE3D3-6ADA-4337-BDF7-53837762E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834140"/>
              </p:ext>
            </p:extLst>
          </p:nvPr>
        </p:nvGraphicFramePr>
        <p:xfrm>
          <a:off x="4244404" y="4904972"/>
          <a:ext cx="48641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r:id="rId11" imgW="1939925" imgH="787400" progId="MSDraw">
                  <p:embed/>
                </p:oleObj>
              </mc:Choice>
              <mc:Fallback>
                <p:oleObj r:id="rId11" imgW="1939925" imgH="787400" progId="MSDraw">
                  <p:embed/>
                  <p:pic>
                    <p:nvPicPr>
                      <p:cNvPr id="0" name="图片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404" y="4904972"/>
                        <a:ext cx="4864100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5CBAFD91-6047-405E-8929-8D9E913748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91047"/>
              </p:ext>
            </p:extLst>
          </p:nvPr>
        </p:nvGraphicFramePr>
        <p:xfrm>
          <a:off x="183266" y="4969012"/>
          <a:ext cx="3672408" cy="53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r:id="rId13" imgW="1638300" imgH="241300" progId="Equation.DSMT4">
                  <p:embed/>
                </p:oleObj>
              </mc:Choice>
              <mc:Fallback>
                <p:oleObj r:id="rId13" imgW="1638300" imgH="241300" progId="Equation.DSMT4">
                  <p:embed/>
                  <p:pic>
                    <p:nvPicPr>
                      <p:cNvPr id="0" name="图片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66" y="4969012"/>
                        <a:ext cx="3672408" cy="538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>
            <a:extLst>
              <a:ext uri="{FF2B5EF4-FFF2-40B4-BE49-F238E27FC236}">
                <a16:creationId xmlns:a16="http://schemas.microsoft.com/office/drawing/2014/main" xmlns="" id="{0B2E69DF-FA05-4012-BD7C-F0F587F5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33931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）电源的标么值为</a:t>
            </a:r>
            <a:endParaRPr kumimoji="0" lang="zh-CN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6E2A749E-AB30-47C0-82FA-DA3215CE0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3888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传输线阻抗的标么值为：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7C13D427-9C97-4969-9772-C220B7C9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448377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负载阻抗的标么值为：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xmlns="" id="{3264CBC1-72EA-4D02-B3E7-8C26D0E57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76793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xmlns="" id="{8DDD63F8-28DB-4870-89A7-39D7FF5F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01050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xmlns="" id="{F399E620-D463-4DDF-86D5-194093B73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12099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7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xmlns="" id="{A39E1A97-DBC8-43E9-BB49-75F23CCFF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39278"/>
              </p:ext>
            </p:extLst>
          </p:nvPr>
        </p:nvGraphicFramePr>
        <p:xfrm>
          <a:off x="325562" y="836662"/>
          <a:ext cx="6377584" cy="73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r:id="rId3" imgW="4089400" imgH="469900" progId="Equation.DSMT4">
                  <p:embed/>
                </p:oleObj>
              </mc:Choice>
              <mc:Fallback>
                <p:oleObj r:id="rId3" imgW="4089400" imgH="469900" progId="Equation.DSMT4">
                  <p:embed/>
                  <p:pic>
                    <p:nvPicPr>
                      <p:cNvPr id="0" name="图片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62" y="836662"/>
                        <a:ext cx="6377584" cy="73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xmlns="" id="{5E94B335-FC86-4E01-8015-9E3572CD5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628152"/>
              </p:ext>
            </p:extLst>
          </p:nvPr>
        </p:nvGraphicFramePr>
        <p:xfrm>
          <a:off x="1262187" y="1775231"/>
          <a:ext cx="3270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r:id="rId5" imgW="1739900" imgH="228600" progId="Equation.DSMT4">
                  <p:embed/>
                </p:oleObj>
              </mc:Choice>
              <mc:Fallback>
                <p:oleObj r:id="rId5" imgW="1739900" imgH="228600" progId="Equation.DSMT4">
                  <p:embed/>
                  <p:pic>
                    <p:nvPicPr>
                      <p:cNvPr id="0" name="图片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87" y="1775231"/>
                        <a:ext cx="32702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xmlns="" id="{F8F57A79-8CE3-49EE-8459-F0CB8AF60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09121"/>
              </p:ext>
            </p:extLst>
          </p:nvPr>
        </p:nvGraphicFramePr>
        <p:xfrm>
          <a:off x="179512" y="2185860"/>
          <a:ext cx="5730631" cy="50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r:id="rId7" imgW="2832100" imgH="254000" progId="Equation.DSMT4">
                  <p:embed/>
                </p:oleObj>
              </mc:Choice>
              <mc:Fallback>
                <p:oleObj r:id="rId7" imgW="2832100" imgH="254000" progId="Equation.DSMT4">
                  <p:embed/>
                  <p:pic>
                    <p:nvPicPr>
                      <p:cNvPr id="0" name="图片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85860"/>
                        <a:ext cx="5730631" cy="508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xmlns="" id="{13DEF12B-BC69-4EF1-88CE-D56763524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275372"/>
              </p:ext>
            </p:extLst>
          </p:nvPr>
        </p:nvGraphicFramePr>
        <p:xfrm>
          <a:off x="1739225" y="2790802"/>
          <a:ext cx="4968552" cy="4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r:id="rId9" imgW="2667000" imgH="241300" progId="Equation.DSMT4">
                  <p:embed/>
                </p:oleObj>
              </mc:Choice>
              <mc:Fallback>
                <p:oleObj r:id="rId9" imgW="2667000" imgH="241300" progId="Equation.DSMT4">
                  <p:embed/>
                  <p:pic>
                    <p:nvPicPr>
                      <p:cNvPr id="0" name="图片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225" y="2790802"/>
                        <a:ext cx="4968552" cy="458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xmlns="" id="{2F8C025B-387E-487D-BA34-9E6643999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912091"/>
              </p:ext>
            </p:extLst>
          </p:nvPr>
        </p:nvGraphicFramePr>
        <p:xfrm>
          <a:off x="1115616" y="3283865"/>
          <a:ext cx="6051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r:id="rId11" imgW="3009900" imgH="254000" progId="Equation.DSMT4">
                  <p:embed/>
                </p:oleObj>
              </mc:Choice>
              <mc:Fallback>
                <p:oleObj r:id="rId11" imgW="3009900" imgH="254000" progId="Equation.DSMT4">
                  <p:embed/>
                  <p:pic>
                    <p:nvPicPr>
                      <p:cNvPr id="0" name="图片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83865"/>
                        <a:ext cx="6051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xmlns="" id="{7610C3ED-08AE-4786-B1E1-9F726C64CB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561713"/>
              </p:ext>
            </p:extLst>
          </p:nvPr>
        </p:nvGraphicFramePr>
        <p:xfrm>
          <a:off x="1505701" y="3838970"/>
          <a:ext cx="5435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r:id="rId13" imgW="2705100" imgH="241300" progId="Equation.DSMT4">
                  <p:embed/>
                </p:oleObj>
              </mc:Choice>
              <mc:Fallback>
                <p:oleObj r:id="rId13" imgW="2705100" imgH="241300" progId="Equation.DSMT4">
                  <p:embed/>
                  <p:pic>
                    <p:nvPicPr>
                      <p:cNvPr id="0" name="图片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701" y="3838970"/>
                        <a:ext cx="5435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59A68EA-CB87-41AA-94BD-A0FDDCFE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58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A9D8004-3442-429D-8227-E6329630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963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63132EE-FBBC-43B8-B568-805131B2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7118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负载侧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763747E-4D41-463B-8AAB-5800768E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995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169BC49-B21D-41D2-9EB5-FDB49582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734176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实际功率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571BB53-4092-4AEC-BD88-4BC9A74D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305423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线损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841DEB6-37AD-4D18-AC30-D087F4A3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807072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实际线损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56A8AD-28B6-46FC-9686-4BA30ACE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538093"/>
            <a:ext cx="79560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对各种不同功率或电压的变压器其标么值的变化很小。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电机、变压器的参数值一般落入一个相当窄的数值范围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标么值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C050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提供了一个比较不同功率变压器特性的便利方法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C050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变压器匝比转为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C0504D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C050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C0504D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，省去了阻抗归算，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特别适合包含不同匝比的多变压器系统的参数计算。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5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B6992E6A-DE49-4FCF-A69A-CB72ACB8D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456633"/>
              </p:ext>
            </p:extLst>
          </p:nvPr>
        </p:nvGraphicFramePr>
        <p:xfrm>
          <a:off x="251520" y="2184431"/>
          <a:ext cx="5184578" cy="96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r:id="rId3" imgW="2895600" imgH="533400" progId="Equation.DSMT4">
                  <p:embed/>
                </p:oleObj>
              </mc:Choice>
              <mc:Fallback>
                <p:oleObj r:id="rId3" imgW="2895600" imgH="533400" progId="Equation.DSMT4">
                  <p:embed/>
                  <p:pic>
                    <p:nvPicPr>
                      <p:cNvPr id="0" name="图片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84431"/>
                        <a:ext cx="5184578" cy="964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E8DCB3F5-0551-40F1-BA8D-FCD147E5A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8991"/>
              </p:ext>
            </p:extLst>
          </p:nvPr>
        </p:nvGraphicFramePr>
        <p:xfrm>
          <a:off x="5692589" y="2448371"/>
          <a:ext cx="3170188" cy="52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r:id="rId5" imgW="1473200" imgH="241300" progId="Equation.DSMT4">
                  <p:embed/>
                </p:oleObj>
              </mc:Choice>
              <mc:Fallback>
                <p:oleObj r:id="rId5" imgW="1473200" imgH="241300" progId="Equation.DSMT4">
                  <p:embed/>
                  <p:pic>
                    <p:nvPicPr>
                      <p:cNvPr id="0" name="图片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589" y="2448371"/>
                        <a:ext cx="3170188" cy="529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9EE374E7-9DAF-41B9-9F78-37E483885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91589"/>
              </p:ext>
            </p:extLst>
          </p:nvPr>
        </p:nvGraphicFramePr>
        <p:xfrm>
          <a:off x="191593" y="3083096"/>
          <a:ext cx="6567539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r:id="rId7" imgW="3619500" imgH="241300" progId="Equation.DSMT4">
                  <p:embed/>
                </p:oleObj>
              </mc:Choice>
              <mc:Fallback>
                <p:oleObj r:id="rId7" imgW="3619500" imgH="241300" progId="Equation.DSMT4">
                  <p:embed/>
                  <p:pic>
                    <p:nvPicPr>
                      <p:cNvPr id="0" name="图片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93" y="3083096"/>
                        <a:ext cx="6567539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2707FC62-3DAE-4FD7-9AE2-63E10AA872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633366"/>
              </p:ext>
            </p:extLst>
          </p:nvPr>
        </p:nvGraphicFramePr>
        <p:xfrm>
          <a:off x="251520" y="4495553"/>
          <a:ext cx="3888432" cy="79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r:id="rId9" imgW="2209800" imgH="444500" progId="Equation.DSMT4">
                  <p:embed/>
                </p:oleObj>
              </mc:Choice>
              <mc:Fallback>
                <p:oleObj r:id="rId9" imgW="2209800" imgH="444500" progId="Equation.DSMT4">
                  <p:embed/>
                  <p:pic>
                    <p:nvPicPr>
                      <p:cNvPr id="0" name="图片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95553"/>
                        <a:ext cx="3888432" cy="791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DDD7FBD9-1E8A-4EA3-BB08-DFF264B27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00953"/>
              </p:ext>
            </p:extLst>
          </p:nvPr>
        </p:nvGraphicFramePr>
        <p:xfrm>
          <a:off x="4644790" y="4563576"/>
          <a:ext cx="3240360" cy="48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r:id="rId11" imgW="1511300" imgH="228600" progId="Equation.DSMT4">
                  <p:embed/>
                </p:oleObj>
              </mc:Choice>
              <mc:Fallback>
                <p:oleObj r:id="rId11" imgW="1511300" imgH="228600" progId="Equation.DSMT4">
                  <p:embed/>
                  <p:pic>
                    <p:nvPicPr>
                      <p:cNvPr id="0" name="图片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790" y="4563576"/>
                        <a:ext cx="3240360" cy="487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563121DD-BD7C-414E-BA9D-CF150346F7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28767"/>
              </p:ext>
            </p:extLst>
          </p:nvPr>
        </p:nvGraphicFramePr>
        <p:xfrm>
          <a:off x="217456" y="5436182"/>
          <a:ext cx="5784850" cy="81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r:id="rId13" imgW="3403600" imgH="482600" progId="Equation.DSMT4">
                  <p:embed/>
                </p:oleObj>
              </mc:Choice>
              <mc:Fallback>
                <p:oleObj r:id="rId13" imgW="3403600" imgH="482600" progId="Equation.DSMT4">
                  <p:embed/>
                  <p:pic>
                    <p:nvPicPr>
                      <p:cNvPr id="0" name="图片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6" y="5436182"/>
                        <a:ext cx="5784850" cy="81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DBEA99A9-5254-4631-AA9C-27B88CEF4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9159"/>
              </p:ext>
            </p:extLst>
          </p:nvPr>
        </p:nvGraphicFramePr>
        <p:xfrm>
          <a:off x="2195736" y="6075156"/>
          <a:ext cx="60134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r:id="rId15" imgW="3695700" imgH="469900" progId="Equation.DSMT4">
                  <p:embed/>
                </p:oleObj>
              </mc:Choice>
              <mc:Fallback>
                <p:oleObj r:id="rId15" imgW="3695700" imgH="469900" progId="Equation.DSMT4">
                  <p:embed/>
                  <p:pic>
                    <p:nvPicPr>
                      <p:cNvPr id="0" name="图片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075156"/>
                        <a:ext cx="601345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E5C3B86-3A9A-46BF-95CC-D54FE05A8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790055"/>
            <a:ext cx="886774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三相变压器，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50kVA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13800/208 V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，三角－星联接，高压侧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阻抗为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j0.07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）高压侧每相阻抗实际为多少？</a:t>
            </a:r>
            <a:endParaRPr kumimoji="0" lang="zh-CN" altLang="en-US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高压侧为三角联接，相电压＝线电压</a:t>
            </a:r>
            <a:endParaRPr kumimoji="0" lang="zh-CN" altLang="en-US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557FC7D-96F5-4547-9864-D12B125BE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0405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36DEA3-1793-4D13-A67B-8D021812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614954"/>
            <a:ext cx="845936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确定变压器在输出满载、输入功率因数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0.8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（滞后）在上述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高压侧阻抗时的为保证额定输出时的输入电压调整率。</a:t>
            </a:r>
            <a:endParaRPr kumimoji="0" lang="zh-CN" altLang="en-US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9E39E4D-6A92-4EF4-A2FC-0C22488C5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58980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CAAEAAA-8941-4E66-9BE8-EF1AA241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8822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F50469D-5006-487C-9ECB-333C12A2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824118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7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C200928C-F173-4F4A-AF85-6F881F28D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83265"/>
              </p:ext>
            </p:extLst>
          </p:nvPr>
        </p:nvGraphicFramePr>
        <p:xfrm>
          <a:off x="539552" y="1391777"/>
          <a:ext cx="4752528" cy="81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r:id="rId3" imgW="2794000" imgH="482600" progId="Equation.DSMT4">
                  <p:embed/>
                </p:oleObj>
              </mc:Choice>
              <mc:Fallback>
                <p:oleObj r:id="rId3" imgW="2794000" imgH="482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D971AC88-E733-402F-822D-AB3152A64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91777"/>
                        <a:ext cx="4752528" cy="813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5F1ECD17-7733-4DCA-BC5E-1513B3544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017533"/>
              </p:ext>
            </p:extLst>
          </p:nvPr>
        </p:nvGraphicFramePr>
        <p:xfrm>
          <a:off x="525926" y="2292178"/>
          <a:ext cx="5328592" cy="7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r:id="rId5" imgW="3327400" imgH="469900" progId="Equation.DSMT4">
                  <p:embed/>
                </p:oleObj>
              </mc:Choice>
              <mc:Fallback>
                <p:oleObj r:id="rId5" imgW="3327400" imgH="4699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xmlns="" id="{739A14A1-DE19-49B1-BFFB-2FD9B914B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26" y="2292178"/>
                        <a:ext cx="5328592" cy="748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">
            <a:extLst>
              <a:ext uri="{FF2B5EF4-FFF2-40B4-BE49-F238E27FC236}">
                <a16:creationId xmlns:a16="http://schemas.microsoft.com/office/drawing/2014/main" xmlns="" id="{73993044-16EE-4525-B247-1064E25F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80728"/>
            <a:ext cx="3124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用标么值系统计算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xmlns="" id="{4BC788F5-1F71-4410-8E0A-67CE3CF34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086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15616" y="4434255"/>
            <a:ext cx="7100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作业：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</a:t>
            </a:r>
            <a:endParaRPr lang="zh-CN" altLang="zh-CN" sz="36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7BD11B1-00A1-4800-A6B0-C9B914250502}"/>
              </a:ext>
            </a:extLst>
          </p:cNvPr>
          <p:cNvSpPr txBox="1"/>
          <p:nvPr/>
        </p:nvSpPr>
        <p:spPr>
          <a:xfrm>
            <a:off x="287016" y="1124744"/>
            <a:ext cx="88569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b="1" kern="100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本章小结：</a:t>
            </a:r>
            <a:endParaRPr lang="zh-CN" altLang="zh-CN" sz="2800" kern="100" dirty="0"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）变压器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电磁感应原理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实现电能和信号隔离传递的装置。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）变压器存在电路和磁路，依据电动势平衡和磁势平衡建立原副方电磁关系。负载能量需求可以用等效负载阻抗表示。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）变压器磁场的分布：原副方共同、独立、非耦合、近饱和磁路的主磁通（原副方磁通相量合成，由原方建立，传输电能）；线性磁路的漏磁通（电压降）。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）等效参数认识：励磁电阻、励磁电抗、漏电抗，一次侧电流的二元性认识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建立磁场（无功）、传输电能（可以是有功）。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）变压器原理及模型表述：电磁变化关系，（在假定正向条件下）相量图（定性分析），等值电路（定量计算）。注意等效与近似处理的方法运用。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）三相变压器的运行特殊性认识</a:t>
            </a:r>
            <a:r>
              <a:rPr lang="en-US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zh-CN" sz="2400" b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联结组别、感应电势波形的影响。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4587D3-B7FA-4909-9D14-C46A2C4A7E1A}"/>
              </a:ext>
            </a:extLst>
          </p:cNvPr>
          <p:cNvSpPr txBox="1"/>
          <p:nvPr/>
        </p:nvSpPr>
        <p:spPr>
          <a:xfrm>
            <a:off x="827584" y="1052736"/>
            <a:ext cx="78488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800" b="1" kern="100" dirty="0">
                <a:effectLst/>
                <a:latin typeface="宋体" panose="02010600030101010101" pitchFamily="2" charset="-122"/>
                <a:ea typeface="黑体" panose="02010609060101010101" pitchFamily="49" charset="-122"/>
              </a:rPr>
              <a:t>§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黑体" panose="02010609060101010101" pitchFamily="49" charset="-122"/>
              </a:rPr>
              <a:t>4</a:t>
            </a: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－</a:t>
            </a: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电力拖动自动控制系统中的特殊变压器</a:t>
            </a:r>
            <a:endParaRPr lang="en-US" altLang="zh-CN" sz="2800" b="1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ea"/>
              <a:buAutoNum type="ea1JpnKorPlain"/>
              <a:tabLst>
                <a:tab pos="457200" algn="l"/>
              </a:tabLst>
            </a:pP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整流变压器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运行特点：负载中含非线性特性的整流二极管、滤波电感。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二次侧电流非正弦－有害剩磁？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10FE417-2A07-40C6-AA2F-47C9C783033A}"/>
              </a:ext>
            </a:extLst>
          </p:cNvPr>
          <p:cNvSpPr txBox="1"/>
          <p:nvPr/>
        </p:nvSpPr>
        <p:spPr>
          <a:xfrm>
            <a:off x="827584" y="305284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457200" algn="l"/>
              </a:tabLst>
            </a:pP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脉冲变压器</a:t>
            </a:r>
            <a:endParaRPr lang="en-US" altLang="zh-CN" sz="2400" b="1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>
              <a:tabLst>
                <a:tab pos="457200" algn="l"/>
              </a:tabLst>
            </a:pP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工作原理，基本特性，参数影响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2482C15-0EDA-425B-9231-C2D716B7F4DF}"/>
              </a:ext>
            </a:extLst>
          </p:cNvPr>
          <p:cNvSpPr txBox="1"/>
          <p:nvPr/>
        </p:nvSpPr>
        <p:spPr>
          <a:xfrm>
            <a:off x="844699" y="4005064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457200" algn="l"/>
              </a:tabLst>
            </a:pP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三、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电流互感器</a:t>
            </a:r>
            <a:endParaRPr lang="en-US" altLang="zh-CN" sz="2400" b="1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>
              <a:tabLst>
                <a:tab pos="457200" algn="l"/>
              </a:tabLst>
            </a:pP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工作原理，基本要求，工作特性</a:t>
            </a:r>
            <a:endParaRPr lang="zh-CN" altLang="zh-CN" sz="2400" b="1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5EF2B5CC-01DE-4C83-948E-D15CAD258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321938"/>
              </p:ext>
            </p:extLst>
          </p:nvPr>
        </p:nvGraphicFramePr>
        <p:xfrm>
          <a:off x="5292080" y="2551265"/>
          <a:ext cx="1778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3" imgW="837836" imgH="393529" progId="Equation.2">
                  <p:embed/>
                </p:oleObj>
              </mc:Choice>
              <mc:Fallback>
                <p:oleObj r:id="rId3" imgW="837836" imgH="393529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551265"/>
                        <a:ext cx="17780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200B31D9-B6DC-47BA-A79A-3410AA20F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10715"/>
              </p:ext>
            </p:extLst>
          </p:nvPr>
        </p:nvGraphicFramePr>
        <p:xfrm>
          <a:off x="465643" y="4827919"/>
          <a:ext cx="1874109" cy="86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5" imgW="863225" imgH="393529" progId="Equation.2">
                  <p:embed/>
                </p:oleObj>
              </mc:Choice>
              <mc:Fallback>
                <p:oleObj r:id="rId5" imgW="863225" imgH="393529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43" y="4827919"/>
                        <a:ext cx="1874109" cy="86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153AF500-196D-493E-80BC-91EF75299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239331"/>
              </p:ext>
            </p:extLst>
          </p:nvPr>
        </p:nvGraphicFramePr>
        <p:xfrm>
          <a:off x="4932040" y="4205943"/>
          <a:ext cx="3890467" cy="256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7" imgW="1722438" imgH="1096963" progId="MSDraw">
                  <p:embed/>
                </p:oleObj>
              </mc:Choice>
              <mc:Fallback>
                <p:oleObj r:id="rId7" imgW="1722438" imgH="1096963" progId="MSDraw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205943"/>
                        <a:ext cx="3890467" cy="2565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27037C-1A5E-415B-A6FB-C673238E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7" y="743615"/>
            <a:ext cx="911018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60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主磁通方向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一次侧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励磁电流和绕组缠绕方向依右手螺旋法则确定。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一次侧感应电势的符号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由它推动的电流应与励磁电流方向相反</a:t>
            </a:r>
            <a:r>
              <a:rPr kumimoji="0" lang="zh-CN" altLang="zh-CN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【楞次定理】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，实际应高电位在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上，假定正向与实际方向相反，故有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1AA1A5-143B-4E82-88C2-6EE3277C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" y="3068661"/>
            <a:ext cx="911018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二次侧感应电势的符号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它推动的电流应阻止主磁通变化，按右手螺旋法则应产生与主磁通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方向相反的磁通，按图中的缠绕方向，实际方向应高电位在上，图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中的假定正向与实际方向相反，所以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7AE063-158E-4B8C-9D64-51DE6515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93922"/>
            <a:ext cx="21672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C5F2853-F836-4922-9BF3-698D3746C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52" y="42350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F490CE1-4C30-4D9E-835C-3661803C7B5F}"/>
              </a:ext>
            </a:extLst>
          </p:cNvPr>
          <p:cNvSpPr txBox="1"/>
          <p:nvPr/>
        </p:nvSpPr>
        <p:spPr>
          <a:xfrm>
            <a:off x="321493" y="6111828"/>
            <a:ext cx="461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一二次侧感应电动势同相位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3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87175E8A-4E47-4E2C-A647-64D431F38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316732"/>
              </p:ext>
            </p:extLst>
          </p:nvPr>
        </p:nvGraphicFramePr>
        <p:xfrm>
          <a:off x="3463925" y="805087"/>
          <a:ext cx="22161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r:id="rId3" imgW="558800" imgH="457200" progId="Equation.2">
                  <p:embed/>
                </p:oleObj>
              </mc:Choice>
              <mc:Fallback>
                <p:oleObj r:id="rId3" imgW="558800" imgH="457200" progId="Equation.2">
                  <p:embed/>
                  <p:pic>
                    <p:nvPicPr>
                      <p:cNvPr id="0" name="Object 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805087"/>
                        <a:ext cx="22161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88FDF387-8D46-416D-8395-42891919C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34262"/>
              </p:ext>
            </p:extLst>
          </p:nvPr>
        </p:nvGraphicFramePr>
        <p:xfrm>
          <a:off x="251520" y="1963675"/>
          <a:ext cx="4759258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r:id="rId5" imgW="2667000" imgH="762000" progId="Equation.2">
                  <p:embed/>
                </p:oleObj>
              </mc:Choice>
              <mc:Fallback>
                <p:oleObj r:id="rId5" imgW="2667000" imgH="762000" progId="Equation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63675"/>
                        <a:ext cx="4759258" cy="1370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86942DF9-C398-41C5-A535-64DD37BFB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5039"/>
              </p:ext>
            </p:extLst>
          </p:nvPr>
        </p:nvGraphicFramePr>
        <p:xfrm>
          <a:off x="167545" y="4199270"/>
          <a:ext cx="1301353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r:id="rId7" imgW="647419" imgH="215806" progId="Equation.2">
                  <p:embed/>
                </p:oleObj>
              </mc:Choice>
              <mc:Fallback>
                <p:oleObj r:id="rId7" imgW="647419" imgH="215806" progId="Equation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45" y="4199270"/>
                        <a:ext cx="1301353" cy="432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096FFF46-4EAC-42BB-9D50-C8857C1A4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72141"/>
              </p:ext>
            </p:extLst>
          </p:nvPr>
        </p:nvGraphicFramePr>
        <p:xfrm>
          <a:off x="2040001" y="4013748"/>
          <a:ext cx="1063027" cy="83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r:id="rId9" imgW="558558" imgH="431613" progId="Equation.2">
                  <p:embed/>
                </p:oleObj>
              </mc:Choice>
              <mc:Fallback>
                <p:oleObj r:id="rId9" imgW="558558" imgH="431613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001" y="4013748"/>
                        <a:ext cx="1063027" cy="830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6F99C531-B661-4BBE-8803-6E6ECC915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308729"/>
              </p:ext>
            </p:extLst>
          </p:nvPr>
        </p:nvGraphicFramePr>
        <p:xfrm>
          <a:off x="3134951" y="4082827"/>
          <a:ext cx="5970126" cy="989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r:id="rId11" imgW="3771900" imgH="622300" progId="Equation.2">
                  <p:embed/>
                </p:oleObj>
              </mc:Choice>
              <mc:Fallback>
                <p:oleObj r:id="rId11" imgW="3771900" imgH="622300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951" y="4082827"/>
                        <a:ext cx="5970126" cy="989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D4883F5A-BC6F-4BCD-B86C-F81B193B0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207672"/>
              </p:ext>
            </p:extLst>
          </p:nvPr>
        </p:nvGraphicFramePr>
        <p:xfrm>
          <a:off x="1904912" y="5572418"/>
          <a:ext cx="1267653" cy="9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r:id="rId13" imgW="596900" imgH="431800" progId="Equation.2">
                  <p:embed/>
                </p:oleObj>
              </mc:Choice>
              <mc:Fallback>
                <p:oleObj r:id="rId13" imgW="596900" imgH="4318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912" y="5572418"/>
                        <a:ext cx="1267653" cy="925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99BBD04E-7E8E-497B-ABF9-4140F762F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81753"/>
              </p:ext>
            </p:extLst>
          </p:nvPr>
        </p:nvGraphicFramePr>
        <p:xfrm>
          <a:off x="3217114" y="5759486"/>
          <a:ext cx="1438808" cy="470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r:id="rId15" imgW="711200" imgH="228600" progId="Equation.2">
                  <p:embed/>
                </p:oleObj>
              </mc:Choice>
              <mc:Fallback>
                <p:oleObj r:id="rId15" imgW="711200" imgH="228600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114" y="5759486"/>
                        <a:ext cx="1438808" cy="47088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4420CCDE-9F6D-4F18-A66E-8D0357130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27593"/>
              </p:ext>
            </p:extLst>
          </p:nvPr>
        </p:nvGraphicFramePr>
        <p:xfrm>
          <a:off x="4860032" y="5605618"/>
          <a:ext cx="966159" cy="83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r:id="rId17" imgW="508000" imgH="431800" progId="Equation.2">
                  <p:embed/>
                </p:oleObj>
              </mc:Choice>
              <mc:Fallback>
                <p:oleObj r:id="rId17" imgW="508000" imgH="431800" progId="Equation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605618"/>
                        <a:ext cx="966159" cy="83289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F4741044-B14E-41D2-8828-31E3D5196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14300"/>
              </p:ext>
            </p:extLst>
          </p:nvPr>
        </p:nvGraphicFramePr>
        <p:xfrm>
          <a:off x="6030301" y="5672750"/>
          <a:ext cx="1710051" cy="61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r:id="rId19" imgW="888614" imgH="317362" progId="Equation.2">
                  <p:embed/>
                </p:oleObj>
              </mc:Choice>
              <mc:Fallback>
                <p:oleObj r:id="rId19" imgW="888614" imgH="317362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301" y="5672750"/>
                        <a:ext cx="1710051" cy="6103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D5A0F9-4180-47C7-AB1A-F5166BD1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" y="945618"/>
            <a:ext cx="2980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0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0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按照电路理论，有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70427B8-2953-4F54-B3EB-0B71A7793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529966"/>
            <a:ext cx="3121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变压器的电压变比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2B3EEF-5372-4FC0-99DD-DD448439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1599"/>
            <a:ext cx="8533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60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因为假定铁心损耗为零，故有变压器一二次侧视在功率相等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782E4A3-911F-499F-819A-48576AE1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48" y="4169654"/>
            <a:ext cx="13131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0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6091B68-80EE-4BBA-88EB-1E07482A1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" y="66534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AFBA5ED-4B2E-42D9-807B-953A645F6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" y="4726528"/>
            <a:ext cx="73052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1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变压器的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是在实现对电压有效值变换的同时，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17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还实现了对电流有效值和阻抗大小的变换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17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重要结论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509E3E4-FE3F-411B-B7CC-3ADB97D0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6" y="6417380"/>
            <a:ext cx="507382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正比变压，反比变流，平方变阻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4A4F3E6-C384-4A2A-B43C-F821EE401FBF}"/>
              </a:ext>
            </a:extLst>
          </p:cNvPr>
          <p:cNvSpPr txBox="1"/>
          <p:nvPr/>
        </p:nvSpPr>
        <p:spPr>
          <a:xfrm>
            <a:off x="5940152" y="2155919"/>
            <a:ext cx="2432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一般小写为瞬时值、大写为有效值。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4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24F721AE-5E51-42AD-8ADF-CD88BFBC0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323019"/>
              </p:ext>
            </p:extLst>
          </p:nvPr>
        </p:nvGraphicFramePr>
        <p:xfrm>
          <a:off x="0" y="1869976"/>
          <a:ext cx="654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r:id="rId3" imgW="203112" imgH="228501" progId="Equation.2">
                  <p:embed/>
                </p:oleObj>
              </mc:Choice>
              <mc:Fallback>
                <p:oleObj r:id="rId3" imgW="203112" imgH="228501" progId="Equation.2">
                  <p:embed/>
                  <p:pic>
                    <p:nvPicPr>
                      <p:cNvPr id="0" name="Object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69976"/>
                        <a:ext cx="6540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F17D24BD-3907-407F-9F81-86B5F56D8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74228"/>
              </p:ext>
            </p:extLst>
          </p:nvPr>
        </p:nvGraphicFramePr>
        <p:xfrm>
          <a:off x="6107139" y="2358926"/>
          <a:ext cx="1289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r:id="rId5" imgW="545626" imgH="203024" progId="Equation.3">
                  <p:embed/>
                </p:oleObj>
              </mc:Choice>
              <mc:Fallback>
                <p:oleObj r:id="rId5" imgW="545626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39" y="2358926"/>
                        <a:ext cx="12890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384ED50-D5F8-4E7C-9929-C6FA873B4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991849"/>
              </p:ext>
            </p:extLst>
          </p:nvPr>
        </p:nvGraphicFramePr>
        <p:xfrm>
          <a:off x="0" y="2822476"/>
          <a:ext cx="1111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r:id="rId7" imgW="647700" imgH="228600" progId="Equation.2">
                  <p:embed/>
                </p:oleObj>
              </mc:Choice>
              <mc:Fallback>
                <p:oleObj r:id="rId7" imgW="647700" imgH="228600" progId="Equation.2">
                  <p:embed/>
                  <p:pic>
                    <p:nvPicPr>
                      <p:cNvPr id="0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22476"/>
                        <a:ext cx="11112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6DD2F1C-3528-4004-A88B-5762DF7FE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214132"/>
              </p:ext>
            </p:extLst>
          </p:nvPr>
        </p:nvGraphicFramePr>
        <p:xfrm>
          <a:off x="0" y="3286026"/>
          <a:ext cx="1111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r:id="rId9" imgW="495085" imgH="228501" progId="Equation.2">
                  <p:embed/>
                </p:oleObj>
              </mc:Choice>
              <mc:Fallback>
                <p:oleObj r:id="rId9" imgW="495085" imgH="228501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6026"/>
                        <a:ext cx="11112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B14CAD44-D11C-45B8-84CD-E4D5152BA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10906"/>
              </p:ext>
            </p:extLst>
          </p:nvPr>
        </p:nvGraphicFramePr>
        <p:xfrm>
          <a:off x="2007701" y="4550476"/>
          <a:ext cx="265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r:id="rId11" imgW="1435100" imgH="228600" progId="Equation.2">
                  <p:embed/>
                </p:oleObj>
              </mc:Choice>
              <mc:Fallback>
                <p:oleObj r:id="rId11" imgW="1435100" imgH="228600" progId="Equation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701" y="4550476"/>
                        <a:ext cx="2654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DED30CD0-1383-4852-8D9B-DC829DCA1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18140"/>
              </p:ext>
            </p:extLst>
          </p:nvPr>
        </p:nvGraphicFramePr>
        <p:xfrm>
          <a:off x="2007701" y="5218470"/>
          <a:ext cx="4436507" cy="64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r:id="rId13" imgW="1866090" imgH="253890" progId="Equation.2">
                  <p:embed/>
                </p:oleObj>
              </mc:Choice>
              <mc:Fallback>
                <p:oleObj r:id="rId13" imgW="1866090" imgH="253890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701" y="5218470"/>
                        <a:ext cx="4436507" cy="6479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10B4ADF-3372-4CC9-86CD-05605A08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4268"/>
            <a:ext cx="898194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二、基本结构〖阅读〗铁芯、绕组、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辅助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（散热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安全）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三、额定数据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69C04E-4B35-4A8A-9C5E-5A3F1A384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3428"/>
            <a:ext cx="88825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990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：额定工况下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视在功率保证值。因变压器效率极高，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90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一般认为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一、二次侧视在功率相等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6771F6-369A-4EA1-8386-E9A2FE880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2708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90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990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2AA2D3-1F8F-4D52-9C6C-028AC1D8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979" y="2828255"/>
            <a:ext cx="732604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额定工况下，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二次侧开路时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的一、二次侧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电压</a:t>
            </a: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E9CDDA-F033-4587-9653-AB343D2A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979" y="3358418"/>
            <a:ext cx="40206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额定工况下的</a:t>
            </a:r>
            <a:r>
              <a:rPr kumimoji="0" lang="zh-CN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电流。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8EEB7F-DD28-4035-A37E-8ED33130B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70376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三相变压器：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5BA289A-D6D3-4AB0-A888-13BA99153E9D}"/>
              </a:ext>
            </a:extLst>
          </p:cNvPr>
          <p:cNvSpPr txBox="1"/>
          <p:nvPr/>
        </p:nvSpPr>
        <p:spPr>
          <a:xfrm>
            <a:off x="-16393" y="3972672"/>
            <a:ext cx="4633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额定频率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50Hz/60Hz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6448266C-5091-41BE-A22F-331B6519EC4D}"/>
              </a:ext>
            </a:extLst>
          </p:cNvPr>
          <p:cNvSpPr txBox="1"/>
          <p:nvPr/>
        </p:nvSpPr>
        <p:spPr>
          <a:xfrm>
            <a:off x="-100147" y="4567128"/>
            <a:ext cx="524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单相变压器：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30B0-DF59-4281-898F-AF208100B21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华中科技大学专用幻灯片模板</Template>
  <TotalTime>1262</TotalTime>
  <Words>5498</Words>
  <Application>Microsoft Office PowerPoint</Application>
  <PresentationFormat>全屏显示(4:3)</PresentationFormat>
  <Paragraphs>593</Paragraphs>
  <Slides>66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66</vt:i4>
      </vt:variant>
    </vt:vector>
  </HeadingPairs>
  <TitlesOfParts>
    <vt:vector size="84" baseType="lpstr">
      <vt:lpstr>等线</vt:lpstr>
      <vt:lpstr>黑体</vt:lpstr>
      <vt:lpstr>华光楷体一_CNKI</vt:lpstr>
      <vt:lpstr>楷体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Microsoft 公式 3.0</vt:lpstr>
      <vt:lpstr>Equation.DSMT4</vt:lpstr>
      <vt:lpstr>Microsoft Equation 2.0</vt:lpstr>
      <vt:lpstr>MSPhotoEd.3</vt:lpstr>
      <vt:lpstr>MSDraw</vt:lpstr>
      <vt:lpstr>Unknown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liyesong</dc:creator>
  <cp:lastModifiedBy>liyesong</cp:lastModifiedBy>
  <cp:revision>48</cp:revision>
  <cp:lastPrinted>1601-01-01T00:00:00Z</cp:lastPrinted>
  <dcterms:created xsi:type="dcterms:W3CDTF">2020-10-12T07:29:00Z</dcterms:created>
  <dcterms:modified xsi:type="dcterms:W3CDTF">2021-10-19T02:53:44Z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